
<file path=[Content_Types].xml><?xml version="1.0" encoding="utf-8"?>
<Types xmlns="http://schemas.openxmlformats.org/package/2006/content-types">
  <Default ContentType="image/jpeg" Extension="jpg"/>
  <Default ContentType="application/vnd.openxmlformats-officedocument.spreadsheetml.sheet" Extension="xlsx"/>
  <Default ContentType="application/vnd.openxmlformats-officedocument.vmlDrawing" Extension="vml"/>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42.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9.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package.core-properties+xml" PartName="/docProps/core.xml"/>
  <Override ContentType="application/vnd.openxmlformats-officedocument.presentationml.presentation.main+xml" PartName="/ppt/presentation.xml"/>
  <Override ContentType="application/vnd.ms-office.chartcolorstyle+xml" PartName="/ppt/charts/colors4.xml"/>
  <Override ContentType="application/vnd.ms-office.chartcolorstyle+xml" PartName="/ppt/charts/colors1.xml"/>
  <Override ContentType="application/vnd.ms-office.chartcolorstyle+xml" PartName="/ppt/charts/colors2.xml"/>
  <Override ContentType="application/vnd.ms-office.chartcolorstyle+xml" PartName="/ppt/charts/colors3.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drawingml.chart+xml" PartName="/ppt/charts/chart3.xml"/>
  <Override ContentType="application/vnd.openxmlformats-officedocument.drawingml.chart+xml" PartName="/ppt/charts/chart2.xml"/>
  <Override ContentType="application/vnd.openxmlformats-officedocument.drawingml.chart+xml" PartName="/ppt/charts/chart4.xml"/>
  <Override ContentType="application/vnd.openxmlformats-officedocument.drawingml.chart+xml" PartName="/ppt/charts/chart1.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spreadsheetml.sheet" PartName="/ppt/embeddings/Microsoft_Excel_Sheet5.xlsx"/>
  <Override ContentType="application/binary" PartName="/ppt/metadata"/>
  <Override ContentType="application/vnd.openxmlformats-officedocument.presentationml.notesMaster+xml" PartName="/ppt/notesMasters/notesMaster1.xml"/>
  <Override ContentType="application/vnd.ms-office.chartstyle+xml" PartName="/ppt/charts/style3.xml"/>
  <Override ContentType="application/vnd.ms-office.chartstyle+xml" PartName="/ppt/charts/style4.xml"/>
  <Override ContentType="application/vnd.ms-office.chartstyle+xml" PartName="/ppt/charts/style1.xml"/>
  <Override ContentType="application/vnd.ms-office.chartstyle+xml" PartName="/ppt/charts/style2.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 id="2147483666" r:id="rId6"/>
    <p:sldMasterId id="2147483679"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 id="280" r:id="rId33"/>
    <p:sldId id="281" r:id="rId34"/>
    <p:sldId id="282" r:id="rId35"/>
    <p:sldId id="283" r:id="rId36"/>
    <p:sldId id="284" r:id="rId37"/>
    <p:sldId id="285" r:id="rId38"/>
    <p:sldId id="286" r:id="rId39"/>
    <p:sldId id="287" r:id="rId40"/>
    <p:sldId id="288" r:id="rId41"/>
    <p:sldId id="289" r:id="rId42"/>
    <p:sldId id="290" r:id="rId43"/>
    <p:sldId id="291" r:id="rId44"/>
    <p:sldId id="292" r:id="rId45"/>
    <p:sldId id="293" r:id="rId46"/>
    <p:sldId id="294" r:id="rId47"/>
    <p:sldId id="295" r:id="rId48"/>
    <p:sldId id="296" r:id="rId49"/>
    <p:sldId id="297" r:id="rId50"/>
    <p:sldId id="298" r:id="rId51"/>
    <p:sldId id="299" r:id="rId52"/>
  </p:sldIdLst>
  <p:sldSz cy="6858000" cx="9144000"/>
  <p:notesSz cx="6797675" cy="9926625"/>
  <p:embeddedFontLst>
    <p:embeddedFont>
      <p:font typeface="Nunito Sans ExtraLight"/>
      <p:regular r:id="rId53"/>
      <p:bold r:id="rId54"/>
      <p:italic r:id="rId55"/>
      <p:boldItalic r:id="rId56"/>
    </p:embeddedFont>
    <p:embeddedFont>
      <p:font typeface="Arimo"/>
      <p:regular r:id="rId57"/>
      <p:bold r:id="rId58"/>
      <p:italic r:id="rId59"/>
      <p:boldItalic r:id="rId60"/>
    </p:embeddedFont>
    <p:embeddedFont>
      <p:font typeface="Poppins"/>
      <p:regular r:id="rId61"/>
      <p:bold r:id="rId62"/>
      <p:italic r:id="rId63"/>
      <p:boldItalic r:id="rId64"/>
    </p:embeddedFont>
    <p:embeddedFont>
      <p:font typeface="Lato"/>
      <p:regular r:id="rId65"/>
      <p:bold r:id="rId66"/>
      <p:italic r:id="rId67"/>
      <p:boldItalic r:id="rId68"/>
    </p:embeddedFont>
    <p:embeddedFont>
      <p:font typeface="Lato Light"/>
      <p:regular r:id="rId69"/>
      <p:bold r:id="rId70"/>
      <p:italic r:id="rId71"/>
      <p:boldItalic r:id="rId72"/>
    </p:embeddedFont>
    <p:embeddedFont>
      <p:font typeface="Bebas Neue"/>
      <p:regular r:id="rId73"/>
    </p:embeddedFont>
    <p:embeddedFont>
      <p:font typeface="Poppins Light"/>
      <p:regular r:id="rId74"/>
      <p:bold r:id="rId75"/>
      <p:italic r:id="rId76"/>
      <p:boldItalic r:id="rId77"/>
    </p:embeddedFont>
    <p:embeddedFont>
      <p:font typeface="Open Sans Light"/>
      <p:regular r:id="rId78"/>
      <p:bold r:id="rId79"/>
      <p:italic r:id="rId80"/>
      <p:boldItalic r:id="rId81"/>
    </p:embeddedFont>
    <p:embeddedFont>
      <p:font typeface="Source Sans Pro"/>
      <p:regular r:id="rId82"/>
      <p:bold r:id="rId83"/>
      <p:italic r:id="rId84"/>
      <p:boldItalic r:id="rId85"/>
    </p:embeddedFont>
    <p:embeddedFont>
      <p:font typeface="Open Sans"/>
      <p:regular r:id="rId86"/>
      <p:bold r:id="rId87"/>
      <p:italic r:id="rId88"/>
      <p:boldItalic r:id="rId8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http://customooxmlschemas.google.com/">
      <go:slidesCustomData xmlns:go="http://customooxmlschemas.google.com/" r:id="rId90" roundtripDataSignature="AMtx7miAxIZj6vL5MyxtBTivNOdpKWaAd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03EF44E6-A184-45C0-8423-384BA6EE13C0}">
  <a:tblStyle styleId="{03EF44E6-A184-45C0-8423-384BA6EE13C0}" styleName="Table_0">
    <a:wholeTbl>
      <a:tcTxStyle b="off" i="off">
        <a:font>
          <a:latin typeface="Calibri"/>
          <a:ea typeface="Calibri"/>
          <a:cs typeface="Calibri"/>
        </a:font>
        <a:schemeClr val="dk1"/>
      </a:tcTxStyle>
      <a:tcStyle>
        <a:tcBdr>
          <a:left>
            <a:ln cap="flat" cmpd="sng" w="9525">
              <a:solidFill>
                <a:schemeClr val="accent3"/>
              </a:solidFill>
              <a:prstDash val="solid"/>
              <a:round/>
              <a:headEnd len="sm" w="sm" type="none"/>
              <a:tailEnd len="sm" w="sm" type="none"/>
            </a:ln>
          </a:left>
          <a:right>
            <a:ln cap="flat" cmpd="sng" w="9525">
              <a:solidFill>
                <a:schemeClr val="accent3"/>
              </a:solidFill>
              <a:prstDash val="solid"/>
              <a:round/>
              <a:headEnd len="sm" w="sm" type="none"/>
              <a:tailEnd len="sm" w="sm" type="none"/>
            </a:ln>
          </a:right>
          <a:top>
            <a:ln cap="flat" cmpd="sng" w="9525">
              <a:solidFill>
                <a:schemeClr val="accent3"/>
              </a:solidFill>
              <a:prstDash val="solid"/>
              <a:round/>
              <a:headEnd len="sm" w="sm" type="none"/>
              <a:tailEnd len="sm" w="sm" type="none"/>
            </a:ln>
          </a:top>
          <a:bottom>
            <a:ln cap="flat" cmpd="sng" w="9525">
              <a:solidFill>
                <a:schemeClr val="accent3"/>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FFFFFF">
              <a:alpha val="0"/>
            </a:srgbClr>
          </a:solidFill>
        </a:fill>
      </a:tcStyle>
    </a:wholeTbl>
    <a:band1H>
      <a:tcTxStyle/>
      <a:tcStyle>
        <a:tcBdr>
          <a:top>
            <a:ln cap="flat" cmpd="sng" w="9525">
              <a:solidFill>
                <a:schemeClr val="accent3"/>
              </a:solidFill>
              <a:prstDash val="solid"/>
              <a:round/>
              <a:headEnd len="sm" w="sm" type="none"/>
              <a:tailEnd len="sm" w="sm" type="none"/>
            </a:ln>
          </a:top>
          <a:bottom>
            <a:ln cap="flat" cmpd="sng" w="9525">
              <a:solidFill>
                <a:schemeClr val="accent3"/>
              </a:solidFill>
              <a:prstDash val="solid"/>
              <a:round/>
              <a:headEnd len="sm" w="sm" type="none"/>
              <a:tailEnd len="sm" w="sm" type="none"/>
            </a:ln>
          </a:bottom>
        </a:tcBdr>
      </a:tcStyle>
    </a:band1H>
    <a:band2H>
      <a:tcTxStyle/>
    </a:band2H>
    <a:band1V>
      <a:tcTxStyle/>
      <a:tcStyle>
        <a:tcBdr>
          <a:left>
            <a:ln cap="flat" cmpd="sng" w="9525">
              <a:solidFill>
                <a:schemeClr val="accent3"/>
              </a:solidFill>
              <a:prstDash val="solid"/>
              <a:round/>
              <a:headEnd len="sm" w="sm" type="none"/>
              <a:tailEnd len="sm" w="sm" type="none"/>
            </a:ln>
          </a:left>
          <a:right>
            <a:ln cap="flat" cmpd="sng" w="9525">
              <a:solidFill>
                <a:schemeClr val="accent3"/>
              </a:solidFill>
              <a:prstDash val="solid"/>
              <a:round/>
              <a:headEnd len="sm" w="sm" type="none"/>
              <a:tailEnd len="sm" w="sm" type="none"/>
            </a:ln>
          </a:right>
        </a:tcBdr>
      </a:tcStyle>
    </a:band1V>
    <a:band2V>
      <a:tcTxStyle/>
      <a:tcStyle>
        <a:tcBdr>
          <a:left>
            <a:ln cap="flat" cmpd="sng" w="9525">
              <a:solidFill>
                <a:schemeClr val="accent3"/>
              </a:solidFill>
              <a:prstDash val="solid"/>
              <a:round/>
              <a:headEnd len="sm" w="sm" type="none"/>
              <a:tailEnd len="sm" w="sm" type="none"/>
            </a:ln>
          </a:left>
          <a:right>
            <a:ln cap="flat" cmpd="sng" w="9525">
              <a:solidFill>
                <a:schemeClr val="accent3"/>
              </a:solidFill>
              <a:prstDash val="solid"/>
              <a:round/>
              <a:headEnd len="sm" w="sm" type="none"/>
              <a:tailEnd len="sm" w="sm" type="none"/>
            </a:ln>
          </a:right>
        </a:tcBdr>
      </a:tcStyle>
    </a:band2V>
    <a:lastCol>
      <a:tcTxStyle b="on" i="off"/>
    </a:lastCol>
    <a:firstCol>
      <a:tcTxStyle b="on" i="off"/>
    </a:firstCol>
    <a:lastRow>
      <a:tcTxStyle b="on" i="off"/>
      <a:tcStyle>
        <a:tcBdr>
          <a:top>
            <a:ln cap="flat" cmpd="sng" w="50800">
              <a:solidFill>
                <a:schemeClr val="accent3"/>
              </a:solidFill>
              <a:prstDash val="solid"/>
              <a:round/>
              <a:headEnd len="sm" w="sm" type="none"/>
              <a:tailEnd len="sm" w="sm" type="none"/>
            </a:ln>
          </a:top>
        </a:tcBdr>
      </a:tcStyle>
    </a:lastRow>
    <a:seCell>
      <a:tcTxStyle/>
    </a:seCell>
    <a:swCell>
      <a:tcTxStyle/>
    </a:swCell>
    <a:firstRow>
      <a:tcTxStyle b="on" i="off">
        <a:font>
          <a:latin typeface="Calibri"/>
          <a:ea typeface="Calibri"/>
          <a:cs typeface="Calibri"/>
        </a:font>
        <a:schemeClr val="lt1"/>
      </a:tcTxStyle>
      <a:tcStyle>
        <a:fill>
          <a:solidFill>
            <a:schemeClr val="accent3"/>
          </a:solidFill>
        </a:fill>
      </a:tcStyle>
    </a:firstRow>
    <a:neCell>
      <a:tcTxStyle/>
    </a:neCell>
    <a:nwCell>
      <a:tcTxStyle/>
    </a:nwCell>
  </a:tblStyle>
  <a:tblStyle styleId="{9F70D677-A199-48A8-A44E-6F8D3C6271D1}" styleName="Table_1">
    <a:wholeTbl>
      <a:tcTxStyle b="off" i="off">
        <a:font>
          <a:latin typeface="Calibri"/>
          <a:ea typeface="Calibri"/>
          <a:cs typeface="Calibri"/>
        </a:font>
        <a:schemeClr val="dk1"/>
      </a:tcTxStyle>
      <a:tcStyle>
        <a:tcBdr>
          <a:left>
            <a:ln cap="flat" cmpd="sng" w="9525">
              <a:solidFill>
                <a:schemeClr val="accent6"/>
              </a:solidFill>
              <a:prstDash val="solid"/>
              <a:round/>
              <a:headEnd len="sm" w="sm" type="none"/>
              <a:tailEnd len="sm" w="sm" type="none"/>
            </a:ln>
          </a:left>
          <a:right>
            <a:ln cap="flat" cmpd="sng" w="9525">
              <a:solidFill>
                <a:schemeClr val="accent6"/>
              </a:solidFill>
              <a:prstDash val="solid"/>
              <a:round/>
              <a:headEnd len="sm" w="sm" type="none"/>
              <a:tailEnd len="sm" w="sm" type="none"/>
            </a:ln>
          </a:right>
          <a:top>
            <a:ln cap="flat" cmpd="sng" w="9525">
              <a:solidFill>
                <a:schemeClr val="accent6"/>
              </a:solidFill>
              <a:prstDash val="solid"/>
              <a:round/>
              <a:headEnd len="sm" w="sm" type="none"/>
              <a:tailEnd len="sm" w="sm" type="none"/>
            </a:ln>
          </a:top>
          <a:bottom>
            <a:ln cap="flat" cmpd="sng" w="9525">
              <a:solidFill>
                <a:schemeClr val="accent6"/>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FFFFFF">
              <a:alpha val="0"/>
            </a:srgbClr>
          </a:solidFill>
        </a:fill>
      </a:tcStyle>
    </a:wholeTbl>
    <a:band1H>
      <a:tcTxStyle/>
      <a:tcStyle>
        <a:tcBdr>
          <a:top>
            <a:ln cap="flat" cmpd="sng" w="9525">
              <a:solidFill>
                <a:schemeClr val="accent6"/>
              </a:solidFill>
              <a:prstDash val="solid"/>
              <a:round/>
              <a:headEnd len="sm" w="sm" type="none"/>
              <a:tailEnd len="sm" w="sm" type="none"/>
            </a:ln>
          </a:top>
          <a:bottom>
            <a:ln cap="flat" cmpd="sng" w="9525">
              <a:solidFill>
                <a:schemeClr val="accent6"/>
              </a:solidFill>
              <a:prstDash val="solid"/>
              <a:round/>
              <a:headEnd len="sm" w="sm" type="none"/>
              <a:tailEnd len="sm" w="sm" type="none"/>
            </a:ln>
          </a:bottom>
        </a:tcBdr>
      </a:tcStyle>
    </a:band1H>
    <a:band2H>
      <a:tcTxStyle/>
    </a:band2H>
    <a:band1V>
      <a:tcTxStyle/>
      <a:tcStyle>
        <a:tcBdr>
          <a:left>
            <a:ln cap="flat" cmpd="sng" w="9525">
              <a:solidFill>
                <a:schemeClr val="accent6"/>
              </a:solidFill>
              <a:prstDash val="solid"/>
              <a:round/>
              <a:headEnd len="sm" w="sm" type="none"/>
              <a:tailEnd len="sm" w="sm" type="none"/>
            </a:ln>
          </a:left>
          <a:right>
            <a:ln cap="flat" cmpd="sng" w="9525">
              <a:solidFill>
                <a:schemeClr val="accent6"/>
              </a:solidFill>
              <a:prstDash val="solid"/>
              <a:round/>
              <a:headEnd len="sm" w="sm" type="none"/>
              <a:tailEnd len="sm" w="sm" type="none"/>
            </a:ln>
          </a:right>
        </a:tcBdr>
      </a:tcStyle>
    </a:band1V>
    <a:band2V>
      <a:tcTxStyle/>
      <a:tcStyle>
        <a:tcBdr>
          <a:left>
            <a:ln cap="flat" cmpd="sng" w="9525">
              <a:solidFill>
                <a:schemeClr val="accent6"/>
              </a:solidFill>
              <a:prstDash val="solid"/>
              <a:round/>
              <a:headEnd len="sm" w="sm" type="none"/>
              <a:tailEnd len="sm" w="sm" type="none"/>
            </a:ln>
          </a:left>
          <a:right>
            <a:ln cap="flat" cmpd="sng" w="9525">
              <a:solidFill>
                <a:schemeClr val="accent6"/>
              </a:solidFill>
              <a:prstDash val="solid"/>
              <a:round/>
              <a:headEnd len="sm" w="sm" type="none"/>
              <a:tailEnd len="sm" w="sm" type="none"/>
            </a:ln>
          </a:right>
        </a:tcBdr>
      </a:tcStyle>
    </a:band2V>
    <a:lastCol>
      <a:tcTxStyle b="on" i="off"/>
    </a:lastCol>
    <a:firstCol>
      <a:tcTxStyle b="on" i="off"/>
    </a:firstCol>
    <a:lastRow>
      <a:tcTxStyle b="on" i="off"/>
      <a:tcStyle>
        <a:tcBdr>
          <a:top>
            <a:ln cap="flat" cmpd="sng" w="50800">
              <a:solidFill>
                <a:schemeClr val="accent6"/>
              </a:solidFill>
              <a:prstDash val="solid"/>
              <a:round/>
              <a:headEnd len="sm" w="sm" type="none"/>
              <a:tailEnd len="sm" w="sm" type="none"/>
            </a:ln>
          </a:top>
        </a:tcBdr>
      </a:tcStyle>
    </a:lastRow>
    <a:seCell>
      <a:tcTxStyle/>
    </a:seCell>
    <a:swCell>
      <a:tcTxStyle/>
    </a:swCell>
    <a:firstRow>
      <a:tcTxStyle b="on" i="off">
        <a:font>
          <a:latin typeface="Calibri"/>
          <a:ea typeface="Calibri"/>
          <a:cs typeface="Calibri"/>
        </a:font>
        <a:schemeClr val="lt1"/>
      </a:tcTxStyle>
      <a:tcStyle>
        <a:fill>
          <a:solidFill>
            <a:schemeClr val="accent6"/>
          </a:solidFill>
        </a:fill>
      </a:tcStyle>
    </a:firstRow>
    <a:neCell>
      <a:tcTxStyle/>
    </a:neCell>
    <a:nwCell>
      <a:tcTxStyle/>
    </a:nwCell>
  </a:tblStyle>
  <a:tblStyle styleId="{61CF5F64-8F03-427C-8E52-A2916D0F5178}" styleName="Table_2">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CF4"/>
          </a:solidFill>
        </a:fill>
      </a:tcStyle>
    </a:wholeTbl>
    <a:band1H>
      <a:tcTxStyle/>
      <a:tcStyle>
        <a:fill>
          <a:solidFill>
            <a:srgbClr val="CFD7E7"/>
          </a:solidFill>
        </a:fill>
      </a:tcStyle>
    </a:band1H>
    <a:band2H>
      <a:tcTxStyle/>
    </a:band2H>
    <a:band1V>
      <a:tcTxStyle/>
      <a:tcStyle>
        <a:fill>
          <a:solidFill>
            <a:srgbClr val="CFD7E7"/>
          </a:solidFill>
        </a:fill>
      </a:tcStyle>
    </a:band1V>
    <a:band2V>
      <a:tcTxStyle/>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 styleId="{EFF9F66C-4E16-4D9D-8ED6-E5401EE9B009}" styleName="Table_3">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2.xml"/><Relationship Id="rId84" Type="http://schemas.openxmlformats.org/officeDocument/2006/relationships/font" Target="fonts/SourceSansPro-italic.fntdata"/><Relationship Id="rId83" Type="http://schemas.openxmlformats.org/officeDocument/2006/relationships/font" Target="fonts/SourceSansPro-bold.fntdata"/><Relationship Id="rId42" Type="http://schemas.openxmlformats.org/officeDocument/2006/relationships/slide" Target="slides/slide34.xml"/><Relationship Id="rId86" Type="http://schemas.openxmlformats.org/officeDocument/2006/relationships/font" Target="fonts/OpenSans-regular.fntdata"/><Relationship Id="rId41" Type="http://schemas.openxmlformats.org/officeDocument/2006/relationships/slide" Target="slides/slide33.xml"/><Relationship Id="rId85" Type="http://schemas.openxmlformats.org/officeDocument/2006/relationships/font" Target="fonts/SourceSansPro-boldItalic.fntdata"/><Relationship Id="rId44" Type="http://schemas.openxmlformats.org/officeDocument/2006/relationships/slide" Target="slides/slide36.xml"/><Relationship Id="rId88" Type="http://schemas.openxmlformats.org/officeDocument/2006/relationships/font" Target="fonts/OpenSans-italic.fntdata"/><Relationship Id="rId43" Type="http://schemas.openxmlformats.org/officeDocument/2006/relationships/slide" Target="slides/slide35.xml"/><Relationship Id="rId87" Type="http://schemas.openxmlformats.org/officeDocument/2006/relationships/font" Target="fonts/OpenSans-bold.fntdata"/><Relationship Id="rId46" Type="http://schemas.openxmlformats.org/officeDocument/2006/relationships/slide" Target="slides/slide38.xml"/><Relationship Id="rId45" Type="http://schemas.openxmlformats.org/officeDocument/2006/relationships/slide" Target="slides/slide37.xml"/><Relationship Id="rId89" Type="http://schemas.openxmlformats.org/officeDocument/2006/relationships/font" Target="fonts/OpenSans-boldItalic.fntdata"/><Relationship Id="rId80" Type="http://schemas.openxmlformats.org/officeDocument/2006/relationships/font" Target="fonts/OpenSansLight-italic.fntdata"/><Relationship Id="rId82" Type="http://schemas.openxmlformats.org/officeDocument/2006/relationships/font" Target="fonts/SourceSansPro-regular.fntdata"/><Relationship Id="rId81" Type="http://schemas.openxmlformats.org/officeDocument/2006/relationships/font" Target="fonts/OpenSansLight-boldItalic.fntdata"/><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1.xml"/><Relationship Id="rId48" Type="http://schemas.openxmlformats.org/officeDocument/2006/relationships/slide" Target="slides/slide40.xml"/><Relationship Id="rId47" Type="http://schemas.openxmlformats.org/officeDocument/2006/relationships/slide" Target="slides/slide39.xml"/><Relationship Id="rId49" Type="http://schemas.openxmlformats.org/officeDocument/2006/relationships/slide" Target="slides/slide41.xml"/><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slideMaster" Target="slideMasters/slideMaster3.xml"/><Relationship Id="rId8" Type="http://schemas.openxmlformats.org/officeDocument/2006/relationships/notesMaster" Target="notesMasters/notesMaster1.xml"/><Relationship Id="rId73" Type="http://schemas.openxmlformats.org/officeDocument/2006/relationships/font" Target="fonts/BebasNeue-regular.fntdata"/><Relationship Id="rId72" Type="http://schemas.openxmlformats.org/officeDocument/2006/relationships/font" Target="fonts/LatoLight-boldItalic.fntdata"/><Relationship Id="rId31" Type="http://schemas.openxmlformats.org/officeDocument/2006/relationships/slide" Target="slides/slide23.xml"/><Relationship Id="rId75" Type="http://schemas.openxmlformats.org/officeDocument/2006/relationships/font" Target="fonts/PoppinsLight-bold.fntdata"/><Relationship Id="rId30" Type="http://schemas.openxmlformats.org/officeDocument/2006/relationships/slide" Target="slides/slide22.xml"/><Relationship Id="rId74" Type="http://schemas.openxmlformats.org/officeDocument/2006/relationships/font" Target="fonts/PoppinsLight-regular.fntdata"/><Relationship Id="rId33" Type="http://schemas.openxmlformats.org/officeDocument/2006/relationships/slide" Target="slides/slide25.xml"/><Relationship Id="rId77" Type="http://schemas.openxmlformats.org/officeDocument/2006/relationships/font" Target="fonts/PoppinsLight-boldItalic.fntdata"/><Relationship Id="rId32" Type="http://schemas.openxmlformats.org/officeDocument/2006/relationships/slide" Target="slides/slide24.xml"/><Relationship Id="rId76" Type="http://schemas.openxmlformats.org/officeDocument/2006/relationships/font" Target="fonts/PoppinsLight-italic.fntdata"/><Relationship Id="rId35" Type="http://schemas.openxmlformats.org/officeDocument/2006/relationships/slide" Target="slides/slide27.xml"/><Relationship Id="rId79" Type="http://schemas.openxmlformats.org/officeDocument/2006/relationships/font" Target="fonts/OpenSansLight-bold.fntdata"/><Relationship Id="rId34" Type="http://schemas.openxmlformats.org/officeDocument/2006/relationships/slide" Target="slides/slide26.xml"/><Relationship Id="rId78" Type="http://schemas.openxmlformats.org/officeDocument/2006/relationships/font" Target="fonts/OpenSansLight-regular.fntdata"/><Relationship Id="rId71" Type="http://schemas.openxmlformats.org/officeDocument/2006/relationships/font" Target="fonts/LatoLight-italic.fntdata"/><Relationship Id="rId70" Type="http://schemas.openxmlformats.org/officeDocument/2006/relationships/font" Target="fonts/LatoLight-bold.fntdata"/><Relationship Id="rId37" Type="http://schemas.openxmlformats.org/officeDocument/2006/relationships/slide" Target="slides/slide29.xml"/><Relationship Id="rId36" Type="http://schemas.openxmlformats.org/officeDocument/2006/relationships/slide" Target="slides/slide28.xml"/><Relationship Id="rId39" Type="http://schemas.openxmlformats.org/officeDocument/2006/relationships/slide" Target="slides/slide31.xml"/><Relationship Id="rId38" Type="http://schemas.openxmlformats.org/officeDocument/2006/relationships/slide" Target="slides/slide30.xml"/><Relationship Id="rId62" Type="http://schemas.openxmlformats.org/officeDocument/2006/relationships/font" Target="fonts/Poppins-bold.fntdata"/><Relationship Id="rId61" Type="http://schemas.openxmlformats.org/officeDocument/2006/relationships/font" Target="fonts/Poppins-regular.fntdata"/><Relationship Id="rId20" Type="http://schemas.openxmlformats.org/officeDocument/2006/relationships/slide" Target="slides/slide12.xml"/><Relationship Id="rId64" Type="http://schemas.openxmlformats.org/officeDocument/2006/relationships/font" Target="fonts/Poppins-boldItalic.fntdata"/><Relationship Id="rId63" Type="http://schemas.openxmlformats.org/officeDocument/2006/relationships/font" Target="fonts/Poppins-italic.fntdata"/><Relationship Id="rId22" Type="http://schemas.openxmlformats.org/officeDocument/2006/relationships/slide" Target="slides/slide14.xml"/><Relationship Id="rId66" Type="http://schemas.openxmlformats.org/officeDocument/2006/relationships/font" Target="fonts/Lato-bold.fntdata"/><Relationship Id="rId21" Type="http://schemas.openxmlformats.org/officeDocument/2006/relationships/slide" Target="slides/slide13.xml"/><Relationship Id="rId65" Type="http://schemas.openxmlformats.org/officeDocument/2006/relationships/font" Target="fonts/Lato-regular.fntdata"/><Relationship Id="rId24" Type="http://schemas.openxmlformats.org/officeDocument/2006/relationships/slide" Target="slides/slide16.xml"/><Relationship Id="rId68" Type="http://schemas.openxmlformats.org/officeDocument/2006/relationships/font" Target="fonts/Lato-boldItalic.fntdata"/><Relationship Id="rId23" Type="http://schemas.openxmlformats.org/officeDocument/2006/relationships/slide" Target="slides/slide15.xml"/><Relationship Id="rId67" Type="http://schemas.openxmlformats.org/officeDocument/2006/relationships/font" Target="fonts/Lato-italic.fntdata"/><Relationship Id="rId60" Type="http://schemas.openxmlformats.org/officeDocument/2006/relationships/font" Target="fonts/Arimo-boldItalic.fntdata"/><Relationship Id="rId26" Type="http://schemas.openxmlformats.org/officeDocument/2006/relationships/slide" Target="slides/slide18.xml"/><Relationship Id="rId25" Type="http://schemas.openxmlformats.org/officeDocument/2006/relationships/slide" Target="slides/slide17.xml"/><Relationship Id="rId69" Type="http://schemas.openxmlformats.org/officeDocument/2006/relationships/font" Target="fonts/LatoLight-regular.fntdata"/><Relationship Id="rId28" Type="http://schemas.openxmlformats.org/officeDocument/2006/relationships/slide" Target="slides/slide20.xml"/><Relationship Id="rId27" Type="http://schemas.openxmlformats.org/officeDocument/2006/relationships/slide" Target="slides/slide19.xml"/><Relationship Id="rId29" Type="http://schemas.openxmlformats.org/officeDocument/2006/relationships/slide" Target="slides/slide21.xml"/><Relationship Id="rId51" Type="http://schemas.openxmlformats.org/officeDocument/2006/relationships/slide" Target="slides/slide43.xml"/><Relationship Id="rId50" Type="http://schemas.openxmlformats.org/officeDocument/2006/relationships/slide" Target="slides/slide42.xml"/><Relationship Id="rId53" Type="http://schemas.openxmlformats.org/officeDocument/2006/relationships/font" Target="fonts/NunitoSansExtraLight-regular.fntdata"/><Relationship Id="rId52" Type="http://schemas.openxmlformats.org/officeDocument/2006/relationships/slide" Target="slides/slide44.xml"/><Relationship Id="rId11" Type="http://schemas.openxmlformats.org/officeDocument/2006/relationships/slide" Target="slides/slide3.xml"/><Relationship Id="rId55" Type="http://schemas.openxmlformats.org/officeDocument/2006/relationships/font" Target="fonts/NunitoSansExtraLight-italic.fntdata"/><Relationship Id="rId10" Type="http://schemas.openxmlformats.org/officeDocument/2006/relationships/slide" Target="slides/slide2.xml"/><Relationship Id="rId54" Type="http://schemas.openxmlformats.org/officeDocument/2006/relationships/font" Target="fonts/NunitoSansExtraLight-bold.fntdata"/><Relationship Id="rId13" Type="http://schemas.openxmlformats.org/officeDocument/2006/relationships/slide" Target="slides/slide5.xml"/><Relationship Id="rId57" Type="http://schemas.openxmlformats.org/officeDocument/2006/relationships/font" Target="fonts/Arimo-regular.fntdata"/><Relationship Id="rId12" Type="http://schemas.openxmlformats.org/officeDocument/2006/relationships/slide" Target="slides/slide4.xml"/><Relationship Id="rId56" Type="http://schemas.openxmlformats.org/officeDocument/2006/relationships/font" Target="fonts/NunitoSansExtraLight-boldItalic.fntdata"/><Relationship Id="rId90" Type="http://customschemas.google.com/relationships/presentationmetadata" Target="metadata"/><Relationship Id="rId15" Type="http://schemas.openxmlformats.org/officeDocument/2006/relationships/slide" Target="slides/slide7.xml"/><Relationship Id="rId59" Type="http://schemas.openxmlformats.org/officeDocument/2006/relationships/font" Target="fonts/Arimo-italic.fntdata"/><Relationship Id="rId14" Type="http://schemas.openxmlformats.org/officeDocument/2006/relationships/slide" Target="slides/slide6.xml"/><Relationship Id="rId58" Type="http://schemas.openxmlformats.org/officeDocument/2006/relationships/font" Target="fonts/Arimo-bold.fntdata"/><Relationship Id="rId17" Type="http://schemas.openxmlformats.org/officeDocument/2006/relationships/slide" Target="slides/slide9.xml"/><Relationship Id="rId16" Type="http://schemas.openxmlformats.org/officeDocument/2006/relationships/slide" Target="slides/slide8.xml"/><Relationship Id="rId19" Type="http://schemas.openxmlformats.org/officeDocument/2006/relationships/slide" Target="slides/slide11.xml"/><Relationship Id="rId18" Type="http://schemas.openxmlformats.org/officeDocument/2006/relationships/slide" Target="slides/slide10.xml"/></Relationships>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package" Target="../embeddings/Microsoft_Excel_Sheet1.xlsx"/></Relationships>
</file>

<file path=ppt/charts/_rels/chart2.xml.rels><?xml version="1.0" encoding="UTF-8" standalone="yes"?><Relationships xmlns="http://schemas.openxmlformats.org/package/2006/relationships"><Relationship Id="rId1" Type="http://schemas.microsoft.com/office/2011/relationships/chartStyle" Target="style2.xml"/><Relationship Id="rId2" Type="http://schemas.microsoft.com/office/2011/relationships/chartColorStyle" Target="colors2.xml"/><Relationship Id="rId3" Type="http://schemas.openxmlformats.org/officeDocument/2006/relationships/package" Target="../embeddings/Microsoft_Excel_Sheet2.xlsx"/></Relationships>
</file>

<file path=ppt/charts/_rels/chart3.xml.rels><?xml version="1.0" encoding="UTF-8" standalone="yes"?><Relationships xmlns="http://schemas.openxmlformats.org/package/2006/relationships"><Relationship Id="rId1" Type="http://schemas.microsoft.com/office/2011/relationships/chartStyle" Target="style3.xml"/><Relationship Id="rId2" Type="http://schemas.microsoft.com/office/2011/relationships/chartColorStyle" Target="colors3.xml"/><Relationship Id="rId3" Type="http://schemas.openxmlformats.org/officeDocument/2006/relationships/package" Target="../embeddings/Microsoft_Excel_Sheet3.xlsx"/></Relationships>
</file>

<file path=ppt/charts/_rels/chart4.xml.rels><?xml version="1.0" encoding="UTF-8" standalone="yes"?><Relationships xmlns="http://schemas.openxmlformats.org/package/2006/relationships"><Relationship Id="rId1" Type="http://schemas.microsoft.com/office/2011/relationships/chartStyle" Target="style4.xml"/><Relationship Id="rId2" Type="http://schemas.microsoft.com/office/2011/relationships/chartColorStyle" Target="colors4.xml"/><Relationship Id="rId3" Type="http://schemas.openxmlformats.org/officeDocument/2006/relationships/package" Target="../embeddings/Microsoft_Excel_Sheet4.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dLblPos val="bestFit"/>
          <c:showLegendKey val="0"/>
          <c:showVal val="1"/>
          <c:showCatName val="0"/>
          <c:showSerName val="0"/>
          <c:showPercent val="0"/>
          <c:showBubbleSize val="0"/>
          <c:showLeaderLines val="0"/>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solidFill>
              <a:srgbClr val="FF0000"/>
            </a:solidFill>
          </c:spPr>
          <c:dPt>
            <c:idx val="0"/>
            <c:bubble3D val="0"/>
            <c:spPr>
              <a:solidFill>
                <a:srgbClr val="00B050"/>
              </a:solidFill>
              <a:ln w="19050">
                <a:solidFill>
                  <a:schemeClr val="lt1"/>
                </a:solidFill>
              </a:ln>
              <a:effectLst/>
            </c:spPr>
            <c:extLst>
              <c:ext xmlns:c16="http://schemas.microsoft.com/office/drawing/2014/chart" uri="{C3380CC4-5D6E-409C-BE32-E72D297353CC}">
                <c16:uniqueId val="{00000001-69D4-4B56-B771-1A9A784E903B}"/>
              </c:ext>
            </c:extLst>
          </c:dPt>
          <c:dPt>
            <c:idx val="1"/>
            <c:bubble3D val="0"/>
            <c:spPr>
              <a:solidFill>
                <a:srgbClr val="FF0000"/>
              </a:solidFill>
              <a:ln w="19050">
                <a:solidFill>
                  <a:schemeClr val="lt1"/>
                </a:solidFill>
              </a:ln>
              <a:effectLst/>
            </c:spPr>
            <c:extLst>
              <c:ext xmlns:c16="http://schemas.microsoft.com/office/drawing/2014/chart" uri="{C3380CC4-5D6E-409C-BE32-E72D297353CC}">
                <c16:uniqueId val="{00000003-69D4-4B56-B771-1A9A784E903B}"/>
              </c:ext>
            </c:extLst>
          </c:dPt>
          <c:dLbls>
            <c:dLbl>
              <c:idx val="0"/>
              <c:layout>
                <c:manualLayout>
                  <c:x val="-0.32261116298816994"/>
                  <c:y val="-9.9510393818359452E-2"/>
                </c:manualLayout>
              </c:layout>
              <c:tx>
                <c:rich>
                  <a:bodyPr/>
                  <a:lstStyle/>
                  <a:p>
                    <a:r>
                      <a:rPr lang="en-US" sz="2000" b="1" dirty="0"/>
                      <a:t>80% </a:t>
                    </a:r>
                  </a:p>
                  <a:p>
                    <a:r>
                      <a:rPr lang="en-US" sz="2000" b="1" dirty="0"/>
                      <a:t>Achieved</a:t>
                    </a:r>
                  </a:p>
                  <a:p>
                    <a:endParaRPr lang="en-US" sz="2000" b="1" dirty="0"/>
                  </a:p>
                  <a:p>
                    <a:endParaRPr lang="en-US" sz="2000" b="1" dirty="0"/>
                  </a:p>
                </c:rich>
              </c:tx>
              <c:dLblPos val="bestFit"/>
              <c:showLegendKey val="0"/>
              <c:showVal val="1"/>
              <c:showCatName val="0"/>
              <c:showSerName val="0"/>
              <c:showPercent val="0"/>
              <c:showBubbleSize val="0"/>
              <c:extLst>
                <c:ext xmlns:c15="http://schemas.microsoft.com/office/drawing/2012/chart" uri="{CE6537A1-D6FC-4f65-9D91-7224C49458BB}">
                  <c15:layout>
                    <c:manualLayout>
                      <c:w val="0.27725232220918028"/>
                      <c:h val="0.30633021581970077"/>
                    </c:manualLayout>
                  </c15:layout>
                </c:ext>
                <c:ext xmlns:c16="http://schemas.microsoft.com/office/drawing/2014/chart" uri="{C3380CC4-5D6E-409C-BE32-E72D297353CC}">
                  <c16:uniqueId val="{00000001-69D4-4B56-B771-1A9A784E903B}"/>
                </c:ext>
              </c:extLst>
            </c:dLbl>
            <c:dLbl>
              <c:idx val="1"/>
              <c:delete val="1"/>
              <c:extLst>
                <c:ext xmlns:c15="http://schemas.microsoft.com/office/drawing/2012/chart" uri="{CE6537A1-D6FC-4f65-9D91-7224C49458BB}"/>
                <c:ext xmlns:c16="http://schemas.microsoft.com/office/drawing/2014/chart" uri="{C3380CC4-5D6E-409C-BE32-E72D297353CC}">
                  <c16:uniqueId val="{00000003-69D4-4B56-B771-1A9A784E903B}"/>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Sheet1!$A$1:$A$2</c:f>
              <c:strCache>
                <c:ptCount val="2"/>
                <c:pt idx="0">
                  <c:v>Achieved</c:v>
                </c:pt>
                <c:pt idx="1">
                  <c:v>Not achieved</c:v>
                </c:pt>
              </c:strCache>
            </c:strRef>
          </c:cat>
          <c:val>
            <c:numRef>
              <c:f>Sheet1!$B$1:$B$2</c:f>
              <c:numCache>
                <c:formatCode>0%</c:formatCode>
                <c:ptCount val="2"/>
                <c:pt idx="0">
                  <c:v>0.8</c:v>
                </c:pt>
                <c:pt idx="1">
                  <c:v>0.2</c:v>
                </c:pt>
              </c:numCache>
            </c:numRef>
          </c:val>
          <c:extLst>
            <c:ext xmlns:c16="http://schemas.microsoft.com/office/drawing/2014/chart" uri="{C3380CC4-5D6E-409C-BE32-E72D297353CC}">
              <c16:uniqueId val="{00000004-69D4-4B56-B771-1A9A784E903B}"/>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rgbClr val="00B050"/>
              </a:solidFill>
              <a:ln w="19050">
                <a:solidFill>
                  <a:schemeClr val="lt1"/>
                </a:solidFill>
              </a:ln>
              <a:effectLst/>
            </c:spPr>
            <c:extLst>
              <c:ext xmlns:c16="http://schemas.microsoft.com/office/drawing/2014/chart" uri="{C3380CC4-5D6E-409C-BE32-E72D297353CC}">
                <c16:uniqueId val="{00000001-A601-43B7-9CD4-10ECB7F27051}"/>
              </c:ext>
            </c:extLst>
          </c:dPt>
          <c:dPt>
            <c:idx val="1"/>
            <c:bubble3D val="0"/>
            <c:spPr>
              <a:solidFill>
                <a:srgbClr val="FF0000"/>
              </a:solidFill>
              <a:ln w="19050">
                <a:solidFill>
                  <a:schemeClr val="lt1"/>
                </a:solidFill>
              </a:ln>
              <a:effectLst/>
            </c:spPr>
            <c:extLst>
              <c:ext xmlns:c16="http://schemas.microsoft.com/office/drawing/2014/chart" uri="{C3380CC4-5D6E-409C-BE32-E72D297353CC}">
                <c16:uniqueId val="{00000003-A601-43B7-9CD4-10ECB7F27051}"/>
              </c:ext>
            </c:extLst>
          </c:dPt>
          <c:dLbls>
            <c:dLbl>
              <c:idx val="0"/>
              <c:layout>
                <c:manualLayout>
                  <c:x val="-0.31602960475528796"/>
                  <c:y val="-0.15444181954534972"/>
                </c:manualLayout>
              </c:layout>
              <c:tx>
                <c:rich>
                  <a:bodyPr/>
                  <a:lstStyle/>
                  <a:p>
                    <a:r>
                      <a:rPr lang="en-US" sz="2000" b="1" dirty="0"/>
                      <a:t>84% </a:t>
                    </a:r>
                  </a:p>
                  <a:p>
                    <a:r>
                      <a:rPr lang="en-US" sz="2000" b="1" dirty="0"/>
                      <a:t>Achieved</a:t>
                    </a:r>
                  </a:p>
                </c:rich>
              </c:tx>
              <c:dLblPos val="bestFit"/>
              <c:showLegendKey val="0"/>
              <c:showVal val="1"/>
              <c:showCatName val="0"/>
              <c:showSerName val="0"/>
              <c:showPercent val="0"/>
              <c:showBubbleSize val="0"/>
              <c:extLst>
                <c:ext xmlns:c15="http://schemas.microsoft.com/office/drawing/2012/chart" uri="{CE6537A1-D6FC-4f65-9D91-7224C49458BB}">
                  <c15:layout>
                    <c:manualLayout>
                      <c:w val="0.31792291667706007"/>
                      <c:h val="0.30587506236796569"/>
                    </c:manualLayout>
                  </c15:layout>
                </c:ext>
                <c:ext xmlns:c16="http://schemas.microsoft.com/office/drawing/2014/chart" uri="{C3380CC4-5D6E-409C-BE32-E72D297353CC}">
                  <c16:uniqueId val="{00000001-A601-43B7-9CD4-10ECB7F27051}"/>
                </c:ext>
              </c:extLst>
            </c:dLbl>
            <c:dLbl>
              <c:idx val="1"/>
              <c:delete val="1"/>
              <c:extLst>
                <c:ext xmlns:c15="http://schemas.microsoft.com/office/drawing/2012/chart" uri="{CE6537A1-D6FC-4f65-9D91-7224C49458BB}"/>
                <c:ext xmlns:c16="http://schemas.microsoft.com/office/drawing/2014/chart" uri="{C3380CC4-5D6E-409C-BE32-E72D297353CC}">
                  <c16:uniqueId val="{00000003-A601-43B7-9CD4-10ECB7F27051}"/>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Sheet1!$A$1:$A$2</c:f>
              <c:strCache>
                <c:ptCount val="2"/>
                <c:pt idx="0">
                  <c:v>Achieved</c:v>
                </c:pt>
                <c:pt idx="1">
                  <c:v>Not achieved</c:v>
                </c:pt>
              </c:strCache>
            </c:strRef>
          </c:cat>
          <c:val>
            <c:numRef>
              <c:f>Sheet1!$B$1:$B$2</c:f>
              <c:numCache>
                <c:formatCode>0%</c:formatCode>
                <c:ptCount val="2"/>
                <c:pt idx="0">
                  <c:v>0.84</c:v>
                </c:pt>
                <c:pt idx="1">
                  <c:v>0.16</c:v>
                </c:pt>
              </c:numCache>
            </c:numRef>
          </c:val>
          <c:extLst>
            <c:ext xmlns:c16="http://schemas.microsoft.com/office/drawing/2014/chart" uri="{C3380CC4-5D6E-409C-BE32-E72D297353CC}">
              <c16:uniqueId val="{00000004-A601-43B7-9CD4-10ECB7F27051}"/>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solidFill>
              <a:srgbClr val="FF0000"/>
            </a:solidFill>
          </c:spPr>
          <c:dPt>
            <c:idx val="0"/>
            <c:bubble3D val="0"/>
            <c:spPr>
              <a:solidFill>
                <a:srgbClr val="FF0000"/>
              </a:solidFill>
              <a:ln w="19050">
                <a:solidFill>
                  <a:schemeClr val="lt1"/>
                </a:solidFill>
              </a:ln>
              <a:effectLst/>
            </c:spPr>
            <c:extLst>
              <c:ext xmlns:c16="http://schemas.microsoft.com/office/drawing/2014/chart" uri="{C3380CC4-5D6E-409C-BE32-E72D297353CC}">
                <c16:uniqueId val="{00000001-C243-4BB7-898A-FF211F58B074}"/>
              </c:ext>
            </c:extLst>
          </c:dPt>
          <c:dPt>
            <c:idx val="1"/>
            <c:bubble3D val="0"/>
            <c:spPr>
              <a:solidFill>
                <a:srgbClr val="00B050"/>
              </a:solidFill>
              <a:ln w="19050">
                <a:solidFill>
                  <a:schemeClr val="lt1"/>
                </a:solidFill>
              </a:ln>
              <a:effectLst/>
            </c:spPr>
            <c:extLst>
              <c:ext xmlns:c16="http://schemas.microsoft.com/office/drawing/2014/chart" uri="{C3380CC4-5D6E-409C-BE32-E72D297353CC}">
                <c16:uniqueId val="{00000003-C243-4BB7-898A-FF211F58B074}"/>
              </c:ext>
            </c:extLst>
          </c:dPt>
          <c:dLbls>
            <c:dLbl>
              <c:idx val="0"/>
              <c:delete val="1"/>
              <c:extLst>
                <c:ext xmlns:c15="http://schemas.microsoft.com/office/drawing/2012/chart" uri="{CE6537A1-D6FC-4f65-9D91-7224C49458BB}"/>
                <c:ext xmlns:c16="http://schemas.microsoft.com/office/drawing/2014/chart" uri="{C3380CC4-5D6E-409C-BE32-E72D297353CC}">
                  <c16:uniqueId val="{00000001-C243-4BB7-898A-FF211F58B074}"/>
                </c:ext>
              </c:extLst>
            </c:dLbl>
            <c:dLbl>
              <c:idx val="1"/>
              <c:layout>
                <c:manualLayout>
                  <c:x val="-0.31656189010030716"/>
                  <c:y val="-0.18440763870235655"/>
                </c:manualLayout>
              </c:layout>
              <c:tx>
                <c:rich>
                  <a:bodyPr rot="0" spcFirstLastPara="1" vertOverflow="ellipsis" vert="horz" wrap="square" lIns="38100" tIns="19050" rIns="38100" bIns="19050" anchor="ctr" anchorCtr="0">
                    <a:noAutofit/>
                  </a:bodyPr>
                  <a:lstStyle/>
                  <a:p>
                    <a:pPr algn="ctr">
                      <a:defRPr lang="en-US" sz="2000" b="1" i="0" u="none" strike="noStrike" kern="1200" baseline="0">
                        <a:solidFill>
                          <a:schemeClr val="tx1">
                            <a:lumMod val="75000"/>
                            <a:lumOff val="25000"/>
                          </a:schemeClr>
                        </a:solidFill>
                        <a:latin typeface="+mn-lt"/>
                        <a:ea typeface="+mn-ea"/>
                        <a:cs typeface="+mn-cs"/>
                      </a:defRPr>
                    </a:pPr>
                    <a:r>
                      <a:rPr lang="en-US" sz="2000" b="1" i="0" u="none" strike="noStrike" kern="1200" baseline="0" dirty="0">
                        <a:solidFill>
                          <a:schemeClr val="tx1">
                            <a:lumMod val="75000"/>
                            <a:lumOff val="25000"/>
                          </a:schemeClr>
                        </a:solidFill>
                        <a:latin typeface="+mn-lt"/>
                        <a:ea typeface="+mn-ea"/>
                        <a:cs typeface="+mn-cs"/>
                      </a:rPr>
                      <a:t>89% Achieved</a:t>
                    </a:r>
                  </a:p>
                </c:rich>
              </c:tx>
              <c:spPr>
                <a:noFill/>
                <a:ln>
                  <a:noFill/>
                </a:ln>
                <a:effectLst/>
              </c:spPr>
              <c:txPr>
                <a:bodyPr rot="0" spcFirstLastPara="1" vertOverflow="ellipsis" vert="horz" wrap="square" lIns="38100" tIns="19050" rIns="38100" bIns="19050" anchor="ctr" anchorCtr="0">
                  <a:noAutofit/>
                </a:bodyPr>
                <a:lstStyle/>
                <a:p>
                  <a:pPr algn="ctr">
                    <a:defRPr lang="en-US" sz="20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2622266403069709"/>
                      <c:h val="0.22428789935685195"/>
                    </c:manualLayout>
                  </c15:layout>
                </c:ext>
                <c:ext xmlns:c16="http://schemas.microsoft.com/office/drawing/2014/chart" uri="{C3380CC4-5D6E-409C-BE32-E72D297353CC}">
                  <c16:uniqueId val="{00000003-C243-4BB7-898A-FF211F58B074}"/>
                </c:ext>
              </c:extLst>
            </c:dLbl>
            <c:spPr>
              <a:noFill/>
              <a:ln>
                <a:noFill/>
              </a:ln>
              <a:effectLst/>
            </c:spPr>
            <c:txPr>
              <a:bodyPr rot="0" spcFirstLastPara="1" vertOverflow="ellipsis" vert="horz" wrap="square" lIns="38100" tIns="19050" rIns="38100" bIns="19050" anchor="ctr" anchorCtr="0">
                <a:spAutoFit/>
              </a:bodyPr>
              <a:lstStyle/>
              <a:p>
                <a:pPr algn="ctr">
                  <a:defRPr lang="en-US" sz="20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Sheet1!$D$3:$E$3</c:f>
              <c:strCache>
                <c:ptCount val="2"/>
                <c:pt idx="0">
                  <c:v>Targets Achieved</c:v>
                </c:pt>
                <c:pt idx="1">
                  <c:v>Targets not Achieved</c:v>
                </c:pt>
              </c:strCache>
            </c:strRef>
          </c:cat>
          <c:val>
            <c:numRef>
              <c:f>Sheet1!$D$4:$E$4</c:f>
              <c:numCache>
                <c:formatCode>0%</c:formatCode>
                <c:ptCount val="2"/>
                <c:pt idx="0">
                  <c:v>0.11</c:v>
                </c:pt>
                <c:pt idx="1">
                  <c:v>0.89</c:v>
                </c:pt>
              </c:numCache>
            </c:numRef>
          </c:val>
          <c:extLst>
            <c:ext xmlns:c16="http://schemas.microsoft.com/office/drawing/2014/chart" uri="{C3380CC4-5D6E-409C-BE32-E72D297353CC}">
              <c16:uniqueId val="{00000004-C243-4BB7-898A-FF211F58B074}"/>
            </c:ext>
          </c:extLst>
        </c:ser>
        <c:dLbls>
          <c:showLegendKey val="0"/>
          <c:showVal val="0"/>
          <c:showCatName val="0"/>
          <c:showSerName val="0"/>
          <c:showPercent val="0"/>
          <c:showBubbleSize val="0"/>
          <c:showLeaderLines val="1"/>
        </c:dLbls>
        <c:firstSliceAng val="30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4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7" y="0"/>
            <a:ext cx="2945659" cy="496332"/>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50450" y="0"/>
            <a:ext cx="2945659" cy="496332"/>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917575" y="744538"/>
            <a:ext cx="4962525"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79768" y="4715156"/>
            <a:ext cx="5438140" cy="4466987"/>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7" y="9428586"/>
            <a:ext cx="2945659" cy="496332"/>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50450" y="9428586"/>
            <a:ext cx="2945659" cy="496332"/>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p1:notes"/>
          <p:cNvSpPr/>
          <p:nvPr>
            <p:ph idx="2" type="sldImg"/>
          </p:nvPr>
        </p:nvSpPr>
        <p:spPr>
          <a:xfrm>
            <a:off x="917575" y="744538"/>
            <a:ext cx="4962525"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6" name="Google Shape;256;p1:notes"/>
          <p:cNvSpPr txBox="1"/>
          <p:nvPr>
            <p:ph idx="1" type="body"/>
          </p:nvPr>
        </p:nvSpPr>
        <p:spPr>
          <a:xfrm>
            <a:off x="679768" y="4715156"/>
            <a:ext cx="5438140" cy="4466987"/>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7" name="Google Shape;257;p1:notes"/>
          <p:cNvSpPr txBox="1"/>
          <p:nvPr>
            <p:ph idx="12" type="sldNum"/>
          </p:nvPr>
        </p:nvSpPr>
        <p:spPr>
          <a:xfrm>
            <a:off x="3850450" y="9428586"/>
            <a:ext cx="2945659" cy="49633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0" name="Shape 490"/>
        <p:cNvGrpSpPr/>
        <p:nvPr/>
      </p:nvGrpSpPr>
      <p:grpSpPr>
        <a:xfrm>
          <a:off x="0" y="0"/>
          <a:ext cx="0" cy="0"/>
          <a:chOff x="0" y="0"/>
          <a:chExt cx="0" cy="0"/>
        </a:xfrm>
      </p:grpSpPr>
      <p:sp>
        <p:nvSpPr>
          <p:cNvPr id="491" name="Google Shape;491;p10:notes"/>
          <p:cNvSpPr txBox="1"/>
          <p:nvPr>
            <p:ph idx="1" type="body"/>
          </p:nvPr>
        </p:nvSpPr>
        <p:spPr>
          <a:xfrm>
            <a:off x="679768" y="4715156"/>
            <a:ext cx="5438140" cy="446698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2" name="Google Shape;492;p10:notes"/>
          <p:cNvSpPr/>
          <p:nvPr>
            <p:ph idx="2" type="sldImg"/>
          </p:nvPr>
        </p:nvSpPr>
        <p:spPr>
          <a:xfrm>
            <a:off x="917575" y="744538"/>
            <a:ext cx="4962525"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5" name="Shape 525"/>
        <p:cNvGrpSpPr/>
        <p:nvPr/>
      </p:nvGrpSpPr>
      <p:grpSpPr>
        <a:xfrm>
          <a:off x="0" y="0"/>
          <a:ext cx="0" cy="0"/>
          <a:chOff x="0" y="0"/>
          <a:chExt cx="0" cy="0"/>
        </a:xfrm>
      </p:grpSpPr>
      <p:sp>
        <p:nvSpPr>
          <p:cNvPr id="526" name="Google Shape;526;p11:notes"/>
          <p:cNvSpPr txBox="1"/>
          <p:nvPr>
            <p:ph idx="1" type="body"/>
          </p:nvPr>
        </p:nvSpPr>
        <p:spPr>
          <a:xfrm>
            <a:off x="679768" y="4715156"/>
            <a:ext cx="5438140" cy="446698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27" name="Google Shape;527;p11:notes"/>
          <p:cNvSpPr/>
          <p:nvPr>
            <p:ph idx="2" type="sldImg"/>
          </p:nvPr>
        </p:nvSpPr>
        <p:spPr>
          <a:xfrm>
            <a:off x="917575" y="744538"/>
            <a:ext cx="4962525"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5" name="Shape 545"/>
        <p:cNvGrpSpPr/>
        <p:nvPr/>
      </p:nvGrpSpPr>
      <p:grpSpPr>
        <a:xfrm>
          <a:off x="0" y="0"/>
          <a:ext cx="0" cy="0"/>
          <a:chOff x="0" y="0"/>
          <a:chExt cx="0" cy="0"/>
        </a:xfrm>
      </p:grpSpPr>
      <p:sp>
        <p:nvSpPr>
          <p:cNvPr id="546" name="Google Shape;546;p12:notes"/>
          <p:cNvSpPr/>
          <p:nvPr>
            <p:ph idx="2" type="sldImg"/>
          </p:nvPr>
        </p:nvSpPr>
        <p:spPr>
          <a:xfrm>
            <a:off x="917575" y="744538"/>
            <a:ext cx="4962525"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47" name="Google Shape;547;p12:notes"/>
          <p:cNvSpPr txBox="1"/>
          <p:nvPr>
            <p:ph idx="1" type="body"/>
          </p:nvPr>
        </p:nvSpPr>
        <p:spPr>
          <a:xfrm>
            <a:off x="679768" y="4715156"/>
            <a:ext cx="5438140" cy="4466987"/>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48" name="Google Shape;548;p12:notes"/>
          <p:cNvSpPr txBox="1"/>
          <p:nvPr>
            <p:ph idx="12" type="sldNum"/>
          </p:nvPr>
        </p:nvSpPr>
        <p:spPr>
          <a:xfrm>
            <a:off x="3850450" y="9428586"/>
            <a:ext cx="2945659" cy="496332"/>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5" name="Shape 555"/>
        <p:cNvGrpSpPr/>
        <p:nvPr/>
      </p:nvGrpSpPr>
      <p:grpSpPr>
        <a:xfrm>
          <a:off x="0" y="0"/>
          <a:ext cx="0" cy="0"/>
          <a:chOff x="0" y="0"/>
          <a:chExt cx="0" cy="0"/>
        </a:xfrm>
      </p:grpSpPr>
      <p:sp>
        <p:nvSpPr>
          <p:cNvPr id="556" name="Google Shape;556;p13:notes"/>
          <p:cNvSpPr/>
          <p:nvPr>
            <p:ph idx="2" type="sldImg"/>
          </p:nvPr>
        </p:nvSpPr>
        <p:spPr>
          <a:xfrm>
            <a:off x="917575" y="744538"/>
            <a:ext cx="4962525"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57" name="Google Shape;557;p13:notes"/>
          <p:cNvSpPr txBox="1"/>
          <p:nvPr>
            <p:ph idx="1" type="body"/>
          </p:nvPr>
        </p:nvSpPr>
        <p:spPr>
          <a:xfrm>
            <a:off x="679768" y="4715156"/>
            <a:ext cx="5438140" cy="446698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a:t>© Copyright </a:t>
            </a:r>
            <a:r>
              <a:rPr b="1" lang="en-US"/>
              <a:t>PresentationGo.com</a:t>
            </a:r>
            <a:r>
              <a:rPr lang="en-US"/>
              <a:t> – The free PowerPoint template library</a:t>
            </a:r>
            <a:endParaRPr/>
          </a:p>
        </p:txBody>
      </p:sp>
      <p:sp>
        <p:nvSpPr>
          <p:cNvPr id="558" name="Google Shape;558;p13:notes"/>
          <p:cNvSpPr txBox="1"/>
          <p:nvPr>
            <p:ph idx="12" type="sldNum"/>
          </p:nvPr>
        </p:nvSpPr>
        <p:spPr>
          <a:xfrm>
            <a:off x="3850450" y="9428586"/>
            <a:ext cx="2945659" cy="496332"/>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0" name="Shape 610"/>
        <p:cNvGrpSpPr/>
        <p:nvPr/>
      </p:nvGrpSpPr>
      <p:grpSpPr>
        <a:xfrm>
          <a:off x="0" y="0"/>
          <a:ext cx="0" cy="0"/>
          <a:chOff x="0" y="0"/>
          <a:chExt cx="0" cy="0"/>
        </a:xfrm>
      </p:grpSpPr>
      <p:sp>
        <p:nvSpPr>
          <p:cNvPr id="611" name="Google Shape;611;p14:notes"/>
          <p:cNvSpPr/>
          <p:nvPr>
            <p:ph idx="2" type="sldImg"/>
          </p:nvPr>
        </p:nvSpPr>
        <p:spPr>
          <a:xfrm>
            <a:off x="917575" y="744538"/>
            <a:ext cx="4962525"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12" name="Google Shape;612;p14:notes"/>
          <p:cNvSpPr txBox="1"/>
          <p:nvPr>
            <p:ph idx="1" type="body"/>
          </p:nvPr>
        </p:nvSpPr>
        <p:spPr>
          <a:xfrm>
            <a:off x="679768" y="4715156"/>
            <a:ext cx="5438140" cy="4466987"/>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13" name="Google Shape;613;p14:notes"/>
          <p:cNvSpPr txBox="1"/>
          <p:nvPr>
            <p:ph idx="12" type="sldNum"/>
          </p:nvPr>
        </p:nvSpPr>
        <p:spPr>
          <a:xfrm>
            <a:off x="3850450" y="9428586"/>
            <a:ext cx="2945659" cy="49633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8" name="Shape 618"/>
        <p:cNvGrpSpPr/>
        <p:nvPr/>
      </p:nvGrpSpPr>
      <p:grpSpPr>
        <a:xfrm>
          <a:off x="0" y="0"/>
          <a:ext cx="0" cy="0"/>
          <a:chOff x="0" y="0"/>
          <a:chExt cx="0" cy="0"/>
        </a:xfrm>
      </p:grpSpPr>
      <p:sp>
        <p:nvSpPr>
          <p:cNvPr id="619" name="Google Shape;619;p15:notes"/>
          <p:cNvSpPr/>
          <p:nvPr>
            <p:ph idx="2" type="sldImg"/>
          </p:nvPr>
        </p:nvSpPr>
        <p:spPr>
          <a:xfrm>
            <a:off x="917575" y="744538"/>
            <a:ext cx="4962525"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20" name="Google Shape;620;p15:notes"/>
          <p:cNvSpPr txBox="1"/>
          <p:nvPr>
            <p:ph idx="1" type="body"/>
          </p:nvPr>
        </p:nvSpPr>
        <p:spPr>
          <a:xfrm>
            <a:off x="679768" y="4715156"/>
            <a:ext cx="5438140" cy="4466987"/>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21" name="Google Shape;621;p15:notes"/>
          <p:cNvSpPr txBox="1"/>
          <p:nvPr>
            <p:ph idx="12" type="sldNum"/>
          </p:nvPr>
        </p:nvSpPr>
        <p:spPr>
          <a:xfrm>
            <a:off x="3850450" y="9428586"/>
            <a:ext cx="2945659" cy="49633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2" name="Shape 632"/>
        <p:cNvGrpSpPr/>
        <p:nvPr/>
      </p:nvGrpSpPr>
      <p:grpSpPr>
        <a:xfrm>
          <a:off x="0" y="0"/>
          <a:ext cx="0" cy="0"/>
          <a:chOff x="0" y="0"/>
          <a:chExt cx="0" cy="0"/>
        </a:xfrm>
      </p:grpSpPr>
      <p:sp>
        <p:nvSpPr>
          <p:cNvPr id="633" name="Google Shape;633;p16:notes"/>
          <p:cNvSpPr/>
          <p:nvPr>
            <p:ph idx="2" type="sldImg"/>
          </p:nvPr>
        </p:nvSpPr>
        <p:spPr>
          <a:xfrm>
            <a:off x="917575" y="744538"/>
            <a:ext cx="4962525"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34" name="Google Shape;634;p16:notes"/>
          <p:cNvSpPr txBox="1"/>
          <p:nvPr>
            <p:ph idx="1" type="body"/>
          </p:nvPr>
        </p:nvSpPr>
        <p:spPr>
          <a:xfrm>
            <a:off x="679768" y="4715156"/>
            <a:ext cx="5438140" cy="4466987"/>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35" name="Google Shape;635;p16:notes"/>
          <p:cNvSpPr txBox="1"/>
          <p:nvPr>
            <p:ph idx="12" type="sldNum"/>
          </p:nvPr>
        </p:nvSpPr>
        <p:spPr>
          <a:xfrm>
            <a:off x="3850450" y="9428586"/>
            <a:ext cx="2945659" cy="49633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8" name="Shape 658"/>
        <p:cNvGrpSpPr/>
        <p:nvPr/>
      </p:nvGrpSpPr>
      <p:grpSpPr>
        <a:xfrm>
          <a:off x="0" y="0"/>
          <a:ext cx="0" cy="0"/>
          <a:chOff x="0" y="0"/>
          <a:chExt cx="0" cy="0"/>
        </a:xfrm>
      </p:grpSpPr>
      <p:sp>
        <p:nvSpPr>
          <p:cNvPr id="659" name="Google Shape;659;p17:notes"/>
          <p:cNvSpPr txBox="1"/>
          <p:nvPr>
            <p:ph idx="1" type="body"/>
          </p:nvPr>
        </p:nvSpPr>
        <p:spPr>
          <a:xfrm>
            <a:off x="679768" y="4715156"/>
            <a:ext cx="5438140" cy="446698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60" name="Google Shape;660;p17:notes"/>
          <p:cNvSpPr/>
          <p:nvPr>
            <p:ph idx="2" type="sldImg"/>
          </p:nvPr>
        </p:nvSpPr>
        <p:spPr>
          <a:xfrm>
            <a:off x="917575" y="744538"/>
            <a:ext cx="4962525"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4" name="Shape 704"/>
        <p:cNvGrpSpPr/>
        <p:nvPr/>
      </p:nvGrpSpPr>
      <p:grpSpPr>
        <a:xfrm>
          <a:off x="0" y="0"/>
          <a:ext cx="0" cy="0"/>
          <a:chOff x="0" y="0"/>
          <a:chExt cx="0" cy="0"/>
        </a:xfrm>
      </p:grpSpPr>
      <p:sp>
        <p:nvSpPr>
          <p:cNvPr id="705" name="Google Shape;705;p18:notes"/>
          <p:cNvSpPr/>
          <p:nvPr>
            <p:ph idx="2" type="sldImg"/>
          </p:nvPr>
        </p:nvSpPr>
        <p:spPr>
          <a:xfrm>
            <a:off x="917575" y="744538"/>
            <a:ext cx="4962525"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06" name="Google Shape;706;p18:notes"/>
          <p:cNvSpPr txBox="1"/>
          <p:nvPr>
            <p:ph idx="1" type="body"/>
          </p:nvPr>
        </p:nvSpPr>
        <p:spPr>
          <a:xfrm>
            <a:off x="679768" y="4715156"/>
            <a:ext cx="5438140" cy="4466987"/>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07" name="Google Shape;707;p18:notes"/>
          <p:cNvSpPr txBox="1"/>
          <p:nvPr>
            <p:ph idx="12" type="sldNum"/>
          </p:nvPr>
        </p:nvSpPr>
        <p:spPr>
          <a:xfrm>
            <a:off x="3850450" y="9428586"/>
            <a:ext cx="2945659" cy="49633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8" name="Shape 718"/>
        <p:cNvGrpSpPr/>
        <p:nvPr/>
      </p:nvGrpSpPr>
      <p:grpSpPr>
        <a:xfrm>
          <a:off x="0" y="0"/>
          <a:ext cx="0" cy="0"/>
          <a:chOff x="0" y="0"/>
          <a:chExt cx="0" cy="0"/>
        </a:xfrm>
      </p:grpSpPr>
      <p:sp>
        <p:nvSpPr>
          <p:cNvPr id="719" name="Google Shape;719;p19:notes"/>
          <p:cNvSpPr txBox="1"/>
          <p:nvPr>
            <p:ph idx="1" type="body"/>
          </p:nvPr>
        </p:nvSpPr>
        <p:spPr>
          <a:xfrm>
            <a:off x="679768" y="4715156"/>
            <a:ext cx="5438140" cy="446698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20" name="Google Shape;720;p19:notes"/>
          <p:cNvSpPr/>
          <p:nvPr>
            <p:ph idx="2" type="sldImg"/>
          </p:nvPr>
        </p:nvSpPr>
        <p:spPr>
          <a:xfrm>
            <a:off x="917575" y="744538"/>
            <a:ext cx="4962525"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p2:notes"/>
          <p:cNvSpPr txBox="1"/>
          <p:nvPr>
            <p:ph idx="1" type="body"/>
          </p:nvPr>
        </p:nvSpPr>
        <p:spPr>
          <a:xfrm>
            <a:off x="679768" y="4715156"/>
            <a:ext cx="5438140" cy="446698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5" name="Google Shape;265;p2:notes"/>
          <p:cNvSpPr/>
          <p:nvPr>
            <p:ph idx="2" type="sldImg"/>
          </p:nvPr>
        </p:nvSpPr>
        <p:spPr>
          <a:xfrm>
            <a:off x="917575" y="744538"/>
            <a:ext cx="4962525"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4" name="Shape 724"/>
        <p:cNvGrpSpPr/>
        <p:nvPr/>
      </p:nvGrpSpPr>
      <p:grpSpPr>
        <a:xfrm>
          <a:off x="0" y="0"/>
          <a:ext cx="0" cy="0"/>
          <a:chOff x="0" y="0"/>
          <a:chExt cx="0" cy="0"/>
        </a:xfrm>
      </p:grpSpPr>
      <p:sp>
        <p:nvSpPr>
          <p:cNvPr id="725" name="Google Shape;725;p20:notes"/>
          <p:cNvSpPr txBox="1"/>
          <p:nvPr>
            <p:ph idx="1" type="body"/>
          </p:nvPr>
        </p:nvSpPr>
        <p:spPr>
          <a:xfrm>
            <a:off x="679768" y="4715156"/>
            <a:ext cx="5438140" cy="446698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26" name="Google Shape;726;p20:notes"/>
          <p:cNvSpPr/>
          <p:nvPr>
            <p:ph idx="2" type="sldImg"/>
          </p:nvPr>
        </p:nvSpPr>
        <p:spPr>
          <a:xfrm>
            <a:off x="917575" y="744538"/>
            <a:ext cx="4962525"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1" name="Shape 731"/>
        <p:cNvGrpSpPr/>
        <p:nvPr/>
      </p:nvGrpSpPr>
      <p:grpSpPr>
        <a:xfrm>
          <a:off x="0" y="0"/>
          <a:ext cx="0" cy="0"/>
          <a:chOff x="0" y="0"/>
          <a:chExt cx="0" cy="0"/>
        </a:xfrm>
      </p:grpSpPr>
      <p:sp>
        <p:nvSpPr>
          <p:cNvPr id="732" name="Google Shape;732;p21:notes"/>
          <p:cNvSpPr txBox="1"/>
          <p:nvPr>
            <p:ph idx="1" type="body"/>
          </p:nvPr>
        </p:nvSpPr>
        <p:spPr>
          <a:xfrm>
            <a:off x="679768" y="4715156"/>
            <a:ext cx="5438140" cy="446698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33" name="Google Shape;733;p21:notes"/>
          <p:cNvSpPr/>
          <p:nvPr>
            <p:ph idx="2" type="sldImg"/>
          </p:nvPr>
        </p:nvSpPr>
        <p:spPr>
          <a:xfrm>
            <a:off x="917575" y="744538"/>
            <a:ext cx="4962525"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2" name="Shape 762"/>
        <p:cNvGrpSpPr/>
        <p:nvPr/>
      </p:nvGrpSpPr>
      <p:grpSpPr>
        <a:xfrm>
          <a:off x="0" y="0"/>
          <a:ext cx="0" cy="0"/>
          <a:chOff x="0" y="0"/>
          <a:chExt cx="0" cy="0"/>
        </a:xfrm>
      </p:grpSpPr>
      <p:sp>
        <p:nvSpPr>
          <p:cNvPr id="763" name="Google Shape;763;p22:notes"/>
          <p:cNvSpPr txBox="1"/>
          <p:nvPr>
            <p:ph idx="1" type="body"/>
          </p:nvPr>
        </p:nvSpPr>
        <p:spPr>
          <a:xfrm>
            <a:off x="679768" y="4715156"/>
            <a:ext cx="5438140" cy="446698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64" name="Google Shape;764;p22:notes"/>
          <p:cNvSpPr/>
          <p:nvPr>
            <p:ph idx="2" type="sldImg"/>
          </p:nvPr>
        </p:nvSpPr>
        <p:spPr>
          <a:xfrm>
            <a:off x="917575" y="744538"/>
            <a:ext cx="4962525"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9" name="Shape 769"/>
        <p:cNvGrpSpPr/>
        <p:nvPr/>
      </p:nvGrpSpPr>
      <p:grpSpPr>
        <a:xfrm>
          <a:off x="0" y="0"/>
          <a:ext cx="0" cy="0"/>
          <a:chOff x="0" y="0"/>
          <a:chExt cx="0" cy="0"/>
        </a:xfrm>
      </p:grpSpPr>
      <p:sp>
        <p:nvSpPr>
          <p:cNvPr id="770" name="Google Shape;770;p23:notes"/>
          <p:cNvSpPr txBox="1"/>
          <p:nvPr>
            <p:ph idx="1" type="body"/>
          </p:nvPr>
        </p:nvSpPr>
        <p:spPr>
          <a:xfrm>
            <a:off x="679768" y="4715156"/>
            <a:ext cx="5438140" cy="446698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71" name="Google Shape;771;p23:notes"/>
          <p:cNvSpPr/>
          <p:nvPr>
            <p:ph idx="2" type="sldImg"/>
          </p:nvPr>
        </p:nvSpPr>
        <p:spPr>
          <a:xfrm>
            <a:off x="917575" y="744538"/>
            <a:ext cx="4962525"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6" name="Shape 776"/>
        <p:cNvGrpSpPr/>
        <p:nvPr/>
      </p:nvGrpSpPr>
      <p:grpSpPr>
        <a:xfrm>
          <a:off x="0" y="0"/>
          <a:ext cx="0" cy="0"/>
          <a:chOff x="0" y="0"/>
          <a:chExt cx="0" cy="0"/>
        </a:xfrm>
      </p:grpSpPr>
      <p:sp>
        <p:nvSpPr>
          <p:cNvPr id="777" name="Google Shape;777;p24:notes"/>
          <p:cNvSpPr txBox="1"/>
          <p:nvPr>
            <p:ph idx="1" type="body"/>
          </p:nvPr>
        </p:nvSpPr>
        <p:spPr>
          <a:xfrm>
            <a:off x="679768" y="4715156"/>
            <a:ext cx="5438140" cy="446698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78" name="Google Shape;778;p24:notes"/>
          <p:cNvSpPr/>
          <p:nvPr>
            <p:ph idx="2" type="sldImg"/>
          </p:nvPr>
        </p:nvSpPr>
        <p:spPr>
          <a:xfrm>
            <a:off x="917575" y="744538"/>
            <a:ext cx="4962525"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5" name="Shape 795"/>
        <p:cNvGrpSpPr/>
        <p:nvPr/>
      </p:nvGrpSpPr>
      <p:grpSpPr>
        <a:xfrm>
          <a:off x="0" y="0"/>
          <a:ext cx="0" cy="0"/>
          <a:chOff x="0" y="0"/>
          <a:chExt cx="0" cy="0"/>
        </a:xfrm>
      </p:grpSpPr>
      <p:sp>
        <p:nvSpPr>
          <p:cNvPr id="796" name="Google Shape;796;p25:notes"/>
          <p:cNvSpPr txBox="1"/>
          <p:nvPr>
            <p:ph idx="1" type="body"/>
          </p:nvPr>
        </p:nvSpPr>
        <p:spPr>
          <a:xfrm>
            <a:off x="679768" y="4715156"/>
            <a:ext cx="5438140" cy="446698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97" name="Google Shape;797;p25:notes"/>
          <p:cNvSpPr/>
          <p:nvPr>
            <p:ph idx="2" type="sldImg"/>
          </p:nvPr>
        </p:nvSpPr>
        <p:spPr>
          <a:xfrm>
            <a:off x="917575" y="744538"/>
            <a:ext cx="4962525"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2" name="Shape 802"/>
        <p:cNvGrpSpPr/>
        <p:nvPr/>
      </p:nvGrpSpPr>
      <p:grpSpPr>
        <a:xfrm>
          <a:off x="0" y="0"/>
          <a:ext cx="0" cy="0"/>
          <a:chOff x="0" y="0"/>
          <a:chExt cx="0" cy="0"/>
        </a:xfrm>
      </p:grpSpPr>
      <p:sp>
        <p:nvSpPr>
          <p:cNvPr id="803" name="Google Shape;803;p26:notes"/>
          <p:cNvSpPr txBox="1"/>
          <p:nvPr>
            <p:ph idx="1" type="body"/>
          </p:nvPr>
        </p:nvSpPr>
        <p:spPr>
          <a:xfrm>
            <a:off x="679768" y="4715156"/>
            <a:ext cx="5438140" cy="446698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04" name="Google Shape;804;p26:notes"/>
          <p:cNvSpPr/>
          <p:nvPr>
            <p:ph idx="2" type="sldImg"/>
          </p:nvPr>
        </p:nvSpPr>
        <p:spPr>
          <a:xfrm>
            <a:off x="917575" y="744538"/>
            <a:ext cx="4962525"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9" name="Shape 809"/>
        <p:cNvGrpSpPr/>
        <p:nvPr/>
      </p:nvGrpSpPr>
      <p:grpSpPr>
        <a:xfrm>
          <a:off x="0" y="0"/>
          <a:ext cx="0" cy="0"/>
          <a:chOff x="0" y="0"/>
          <a:chExt cx="0" cy="0"/>
        </a:xfrm>
      </p:grpSpPr>
      <p:sp>
        <p:nvSpPr>
          <p:cNvPr id="810" name="Google Shape;810;p27:notes"/>
          <p:cNvSpPr txBox="1"/>
          <p:nvPr>
            <p:ph idx="1" type="body"/>
          </p:nvPr>
        </p:nvSpPr>
        <p:spPr>
          <a:xfrm>
            <a:off x="679768" y="4715156"/>
            <a:ext cx="5438140" cy="446698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11" name="Google Shape;811;p27:notes"/>
          <p:cNvSpPr/>
          <p:nvPr>
            <p:ph idx="2" type="sldImg"/>
          </p:nvPr>
        </p:nvSpPr>
        <p:spPr>
          <a:xfrm>
            <a:off x="917575" y="744538"/>
            <a:ext cx="4962525"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9" name="Shape 819"/>
        <p:cNvGrpSpPr/>
        <p:nvPr/>
      </p:nvGrpSpPr>
      <p:grpSpPr>
        <a:xfrm>
          <a:off x="0" y="0"/>
          <a:ext cx="0" cy="0"/>
          <a:chOff x="0" y="0"/>
          <a:chExt cx="0" cy="0"/>
        </a:xfrm>
      </p:grpSpPr>
      <p:sp>
        <p:nvSpPr>
          <p:cNvPr id="820" name="Google Shape;820;p28:notes"/>
          <p:cNvSpPr txBox="1"/>
          <p:nvPr>
            <p:ph idx="1" type="body"/>
          </p:nvPr>
        </p:nvSpPr>
        <p:spPr>
          <a:xfrm>
            <a:off x="679768" y="4715156"/>
            <a:ext cx="5438140" cy="446698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21" name="Google Shape;821;p28:notes"/>
          <p:cNvSpPr/>
          <p:nvPr>
            <p:ph idx="2" type="sldImg"/>
          </p:nvPr>
        </p:nvSpPr>
        <p:spPr>
          <a:xfrm>
            <a:off x="917575" y="744538"/>
            <a:ext cx="4962525"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6" name="Shape 826"/>
        <p:cNvGrpSpPr/>
        <p:nvPr/>
      </p:nvGrpSpPr>
      <p:grpSpPr>
        <a:xfrm>
          <a:off x="0" y="0"/>
          <a:ext cx="0" cy="0"/>
          <a:chOff x="0" y="0"/>
          <a:chExt cx="0" cy="0"/>
        </a:xfrm>
      </p:grpSpPr>
      <p:sp>
        <p:nvSpPr>
          <p:cNvPr id="827" name="Google Shape;827;p29:notes"/>
          <p:cNvSpPr txBox="1"/>
          <p:nvPr>
            <p:ph idx="1" type="body"/>
          </p:nvPr>
        </p:nvSpPr>
        <p:spPr>
          <a:xfrm>
            <a:off x="679768" y="4715156"/>
            <a:ext cx="5438140" cy="446698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28" name="Google Shape;828;p29:notes"/>
          <p:cNvSpPr/>
          <p:nvPr>
            <p:ph idx="2" type="sldImg"/>
          </p:nvPr>
        </p:nvSpPr>
        <p:spPr>
          <a:xfrm>
            <a:off x="917575" y="744538"/>
            <a:ext cx="4962525"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p3:notes"/>
          <p:cNvSpPr/>
          <p:nvPr>
            <p:ph idx="2" type="sldImg"/>
          </p:nvPr>
        </p:nvSpPr>
        <p:spPr>
          <a:xfrm>
            <a:off x="917575" y="744538"/>
            <a:ext cx="4962525"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3" name="Google Shape;273;p3:notes"/>
          <p:cNvSpPr txBox="1"/>
          <p:nvPr>
            <p:ph idx="1" type="body"/>
          </p:nvPr>
        </p:nvSpPr>
        <p:spPr>
          <a:xfrm>
            <a:off x="679768" y="4715156"/>
            <a:ext cx="5438140" cy="4466987"/>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4" name="Google Shape;274;p3:notes"/>
          <p:cNvSpPr txBox="1"/>
          <p:nvPr>
            <p:ph idx="12" type="sldNum"/>
          </p:nvPr>
        </p:nvSpPr>
        <p:spPr>
          <a:xfrm>
            <a:off x="3850450" y="9428586"/>
            <a:ext cx="2945659" cy="49633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3" name="Shape 833"/>
        <p:cNvGrpSpPr/>
        <p:nvPr/>
      </p:nvGrpSpPr>
      <p:grpSpPr>
        <a:xfrm>
          <a:off x="0" y="0"/>
          <a:ext cx="0" cy="0"/>
          <a:chOff x="0" y="0"/>
          <a:chExt cx="0" cy="0"/>
        </a:xfrm>
      </p:grpSpPr>
      <p:sp>
        <p:nvSpPr>
          <p:cNvPr id="834" name="Google Shape;834;p30:notes"/>
          <p:cNvSpPr txBox="1"/>
          <p:nvPr>
            <p:ph idx="1" type="body"/>
          </p:nvPr>
        </p:nvSpPr>
        <p:spPr>
          <a:xfrm>
            <a:off x="679768" y="4715156"/>
            <a:ext cx="5438140" cy="446698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35" name="Google Shape;835;p30:notes"/>
          <p:cNvSpPr/>
          <p:nvPr>
            <p:ph idx="2" type="sldImg"/>
          </p:nvPr>
        </p:nvSpPr>
        <p:spPr>
          <a:xfrm>
            <a:off x="917575" y="744538"/>
            <a:ext cx="4962525"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4" name="Shape 844"/>
        <p:cNvGrpSpPr/>
        <p:nvPr/>
      </p:nvGrpSpPr>
      <p:grpSpPr>
        <a:xfrm>
          <a:off x="0" y="0"/>
          <a:ext cx="0" cy="0"/>
          <a:chOff x="0" y="0"/>
          <a:chExt cx="0" cy="0"/>
        </a:xfrm>
      </p:grpSpPr>
      <p:sp>
        <p:nvSpPr>
          <p:cNvPr id="845" name="Google Shape;845;p31:notes"/>
          <p:cNvSpPr/>
          <p:nvPr>
            <p:ph idx="2" type="sldImg"/>
          </p:nvPr>
        </p:nvSpPr>
        <p:spPr>
          <a:xfrm>
            <a:off x="917575" y="744538"/>
            <a:ext cx="4962525"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46" name="Google Shape;846;p31:notes"/>
          <p:cNvSpPr txBox="1"/>
          <p:nvPr>
            <p:ph idx="1" type="body"/>
          </p:nvPr>
        </p:nvSpPr>
        <p:spPr>
          <a:xfrm>
            <a:off x="679768" y="4715156"/>
            <a:ext cx="5438140" cy="4466987"/>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47" name="Google Shape;847;p31:notes"/>
          <p:cNvSpPr txBox="1"/>
          <p:nvPr>
            <p:ph idx="12" type="sldNum"/>
          </p:nvPr>
        </p:nvSpPr>
        <p:spPr>
          <a:xfrm>
            <a:off x="3850450" y="9428586"/>
            <a:ext cx="2945659" cy="49633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2" name="Shape 852"/>
        <p:cNvGrpSpPr/>
        <p:nvPr/>
      </p:nvGrpSpPr>
      <p:grpSpPr>
        <a:xfrm>
          <a:off x="0" y="0"/>
          <a:ext cx="0" cy="0"/>
          <a:chOff x="0" y="0"/>
          <a:chExt cx="0" cy="0"/>
        </a:xfrm>
      </p:grpSpPr>
      <p:sp>
        <p:nvSpPr>
          <p:cNvPr id="853" name="Google Shape;853;p32:notes"/>
          <p:cNvSpPr txBox="1"/>
          <p:nvPr>
            <p:ph idx="1" type="body"/>
          </p:nvPr>
        </p:nvSpPr>
        <p:spPr>
          <a:xfrm>
            <a:off x="679768" y="4715156"/>
            <a:ext cx="5438140" cy="446698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54" name="Google Shape;854;p32:notes"/>
          <p:cNvSpPr/>
          <p:nvPr>
            <p:ph idx="2" type="sldImg"/>
          </p:nvPr>
        </p:nvSpPr>
        <p:spPr>
          <a:xfrm>
            <a:off x="917575" y="744538"/>
            <a:ext cx="4962525"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9" name="Shape 859"/>
        <p:cNvGrpSpPr/>
        <p:nvPr/>
      </p:nvGrpSpPr>
      <p:grpSpPr>
        <a:xfrm>
          <a:off x="0" y="0"/>
          <a:ext cx="0" cy="0"/>
          <a:chOff x="0" y="0"/>
          <a:chExt cx="0" cy="0"/>
        </a:xfrm>
      </p:grpSpPr>
      <p:sp>
        <p:nvSpPr>
          <p:cNvPr id="860" name="Google Shape;860;p33:notes"/>
          <p:cNvSpPr/>
          <p:nvPr>
            <p:ph idx="2" type="sldImg"/>
          </p:nvPr>
        </p:nvSpPr>
        <p:spPr>
          <a:xfrm>
            <a:off x="917575" y="744538"/>
            <a:ext cx="4962525"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61" name="Google Shape;861;p33:notes"/>
          <p:cNvSpPr txBox="1"/>
          <p:nvPr>
            <p:ph idx="1" type="body"/>
          </p:nvPr>
        </p:nvSpPr>
        <p:spPr>
          <a:xfrm>
            <a:off x="679768" y="4715156"/>
            <a:ext cx="5438140" cy="4466987"/>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62" name="Google Shape;862;p33:notes"/>
          <p:cNvSpPr txBox="1"/>
          <p:nvPr>
            <p:ph idx="12" type="sldNum"/>
          </p:nvPr>
        </p:nvSpPr>
        <p:spPr>
          <a:xfrm>
            <a:off x="3850450" y="9428586"/>
            <a:ext cx="2945659" cy="496332"/>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1" name="Shape 891"/>
        <p:cNvGrpSpPr/>
        <p:nvPr/>
      </p:nvGrpSpPr>
      <p:grpSpPr>
        <a:xfrm>
          <a:off x="0" y="0"/>
          <a:ext cx="0" cy="0"/>
          <a:chOff x="0" y="0"/>
          <a:chExt cx="0" cy="0"/>
        </a:xfrm>
      </p:grpSpPr>
      <p:sp>
        <p:nvSpPr>
          <p:cNvPr id="892" name="Google Shape;892;p34:notes"/>
          <p:cNvSpPr/>
          <p:nvPr>
            <p:ph idx="2" type="sldImg"/>
          </p:nvPr>
        </p:nvSpPr>
        <p:spPr>
          <a:xfrm>
            <a:off x="917575" y="744538"/>
            <a:ext cx="4962525"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93" name="Google Shape;893;p34:notes"/>
          <p:cNvSpPr txBox="1"/>
          <p:nvPr>
            <p:ph idx="1" type="body"/>
          </p:nvPr>
        </p:nvSpPr>
        <p:spPr>
          <a:xfrm>
            <a:off x="679768" y="4715156"/>
            <a:ext cx="5438140" cy="4466987"/>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94" name="Google Shape;894;p34:notes"/>
          <p:cNvSpPr txBox="1"/>
          <p:nvPr>
            <p:ph idx="12" type="sldNum"/>
          </p:nvPr>
        </p:nvSpPr>
        <p:spPr>
          <a:xfrm>
            <a:off x="3850450" y="9428586"/>
            <a:ext cx="2945659" cy="496332"/>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3" name="Shape 923"/>
        <p:cNvGrpSpPr/>
        <p:nvPr/>
      </p:nvGrpSpPr>
      <p:grpSpPr>
        <a:xfrm>
          <a:off x="0" y="0"/>
          <a:ext cx="0" cy="0"/>
          <a:chOff x="0" y="0"/>
          <a:chExt cx="0" cy="0"/>
        </a:xfrm>
      </p:grpSpPr>
      <p:sp>
        <p:nvSpPr>
          <p:cNvPr id="924" name="Google Shape;924;p35:notes"/>
          <p:cNvSpPr/>
          <p:nvPr>
            <p:ph idx="2" type="sldImg"/>
          </p:nvPr>
        </p:nvSpPr>
        <p:spPr>
          <a:xfrm>
            <a:off x="917575" y="744538"/>
            <a:ext cx="4962525"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25" name="Google Shape;925;p35:notes"/>
          <p:cNvSpPr txBox="1"/>
          <p:nvPr>
            <p:ph idx="1" type="body"/>
          </p:nvPr>
        </p:nvSpPr>
        <p:spPr>
          <a:xfrm>
            <a:off x="679768" y="4715156"/>
            <a:ext cx="5438140" cy="4466987"/>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26" name="Google Shape;926;p35:notes"/>
          <p:cNvSpPr txBox="1"/>
          <p:nvPr>
            <p:ph idx="12" type="sldNum"/>
          </p:nvPr>
        </p:nvSpPr>
        <p:spPr>
          <a:xfrm>
            <a:off x="3850450" y="9428586"/>
            <a:ext cx="2945659" cy="49633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2" name="Shape 932"/>
        <p:cNvGrpSpPr/>
        <p:nvPr/>
      </p:nvGrpSpPr>
      <p:grpSpPr>
        <a:xfrm>
          <a:off x="0" y="0"/>
          <a:ext cx="0" cy="0"/>
          <a:chOff x="0" y="0"/>
          <a:chExt cx="0" cy="0"/>
        </a:xfrm>
      </p:grpSpPr>
      <p:sp>
        <p:nvSpPr>
          <p:cNvPr id="933" name="Google Shape;933;p36:notes"/>
          <p:cNvSpPr txBox="1"/>
          <p:nvPr>
            <p:ph idx="1" type="body"/>
          </p:nvPr>
        </p:nvSpPr>
        <p:spPr>
          <a:xfrm>
            <a:off x="679768" y="4715156"/>
            <a:ext cx="5438140" cy="446698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34" name="Google Shape;934;p36:notes"/>
          <p:cNvSpPr/>
          <p:nvPr>
            <p:ph idx="2" type="sldImg"/>
          </p:nvPr>
        </p:nvSpPr>
        <p:spPr>
          <a:xfrm>
            <a:off x="917575" y="744538"/>
            <a:ext cx="4962525"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9" name="Shape 939"/>
        <p:cNvGrpSpPr/>
        <p:nvPr/>
      </p:nvGrpSpPr>
      <p:grpSpPr>
        <a:xfrm>
          <a:off x="0" y="0"/>
          <a:ext cx="0" cy="0"/>
          <a:chOff x="0" y="0"/>
          <a:chExt cx="0" cy="0"/>
        </a:xfrm>
      </p:grpSpPr>
      <p:sp>
        <p:nvSpPr>
          <p:cNvPr id="940" name="Google Shape;940;p37:notes"/>
          <p:cNvSpPr txBox="1"/>
          <p:nvPr>
            <p:ph idx="1" type="body"/>
          </p:nvPr>
        </p:nvSpPr>
        <p:spPr>
          <a:xfrm>
            <a:off x="679768" y="4715156"/>
            <a:ext cx="5438140" cy="446698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41" name="Google Shape;941;p37:notes"/>
          <p:cNvSpPr/>
          <p:nvPr>
            <p:ph idx="2" type="sldImg"/>
          </p:nvPr>
        </p:nvSpPr>
        <p:spPr>
          <a:xfrm>
            <a:off x="917575" y="744538"/>
            <a:ext cx="4962525"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5" name="Shape 945"/>
        <p:cNvGrpSpPr/>
        <p:nvPr/>
      </p:nvGrpSpPr>
      <p:grpSpPr>
        <a:xfrm>
          <a:off x="0" y="0"/>
          <a:ext cx="0" cy="0"/>
          <a:chOff x="0" y="0"/>
          <a:chExt cx="0" cy="0"/>
        </a:xfrm>
      </p:grpSpPr>
      <p:sp>
        <p:nvSpPr>
          <p:cNvPr id="946" name="Google Shape;946;p38:notes"/>
          <p:cNvSpPr/>
          <p:nvPr>
            <p:ph idx="2" type="sldImg"/>
          </p:nvPr>
        </p:nvSpPr>
        <p:spPr>
          <a:xfrm>
            <a:off x="917575" y="744538"/>
            <a:ext cx="4962525"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47" name="Google Shape;947;p38:notes"/>
          <p:cNvSpPr txBox="1"/>
          <p:nvPr>
            <p:ph idx="1" type="body"/>
          </p:nvPr>
        </p:nvSpPr>
        <p:spPr>
          <a:xfrm>
            <a:off x="679768" y="4715156"/>
            <a:ext cx="5438140" cy="4466987"/>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48" name="Google Shape;948;p38:notes"/>
          <p:cNvSpPr txBox="1"/>
          <p:nvPr>
            <p:ph idx="12" type="sldNum"/>
          </p:nvPr>
        </p:nvSpPr>
        <p:spPr>
          <a:xfrm>
            <a:off x="3850450" y="9428586"/>
            <a:ext cx="2945659" cy="49633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2" name="Shape 952"/>
        <p:cNvGrpSpPr/>
        <p:nvPr/>
      </p:nvGrpSpPr>
      <p:grpSpPr>
        <a:xfrm>
          <a:off x="0" y="0"/>
          <a:ext cx="0" cy="0"/>
          <a:chOff x="0" y="0"/>
          <a:chExt cx="0" cy="0"/>
        </a:xfrm>
      </p:grpSpPr>
      <p:sp>
        <p:nvSpPr>
          <p:cNvPr id="953" name="Google Shape;953;p39:notes"/>
          <p:cNvSpPr txBox="1"/>
          <p:nvPr>
            <p:ph idx="1" type="body"/>
          </p:nvPr>
        </p:nvSpPr>
        <p:spPr>
          <a:xfrm>
            <a:off x="679768" y="4715156"/>
            <a:ext cx="5438140" cy="446698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54" name="Google Shape;954;p39:notes"/>
          <p:cNvSpPr/>
          <p:nvPr>
            <p:ph idx="2" type="sldImg"/>
          </p:nvPr>
        </p:nvSpPr>
        <p:spPr>
          <a:xfrm>
            <a:off x="917575" y="744538"/>
            <a:ext cx="4962525"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p4:notes"/>
          <p:cNvSpPr txBox="1"/>
          <p:nvPr>
            <p:ph idx="12" type="sldNum"/>
          </p:nvPr>
        </p:nvSpPr>
        <p:spPr>
          <a:xfrm>
            <a:off x="3850450" y="9428586"/>
            <a:ext cx="2945659" cy="49633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323" name="Google Shape;323;p4:notes"/>
          <p:cNvSpPr/>
          <p:nvPr>
            <p:ph idx="2" type="sldImg"/>
          </p:nvPr>
        </p:nvSpPr>
        <p:spPr>
          <a:xfrm>
            <a:off x="1403350" y="769938"/>
            <a:ext cx="5073650" cy="3805237"/>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324" name="Google Shape;324;p4:notes"/>
          <p:cNvSpPr txBox="1"/>
          <p:nvPr>
            <p:ph idx="1" type="body"/>
          </p:nvPr>
        </p:nvSpPr>
        <p:spPr>
          <a:xfrm>
            <a:off x="788780" y="4820311"/>
            <a:ext cx="6303799" cy="4565598"/>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3" name="Shape 983"/>
        <p:cNvGrpSpPr/>
        <p:nvPr/>
      </p:nvGrpSpPr>
      <p:grpSpPr>
        <a:xfrm>
          <a:off x="0" y="0"/>
          <a:ext cx="0" cy="0"/>
          <a:chOff x="0" y="0"/>
          <a:chExt cx="0" cy="0"/>
        </a:xfrm>
      </p:grpSpPr>
      <p:sp>
        <p:nvSpPr>
          <p:cNvPr id="984" name="Google Shape;984;p40:notes"/>
          <p:cNvSpPr txBox="1"/>
          <p:nvPr>
            <p:ph idx="1" type="body"/>
          </p:nvPr>
        </p:nvSpPr>
        <p:spPr>
          <a:xfrm>
            <a:off x="679768" y="4715156"/>
            <a:ext cx="5438140" cy="446698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85" name="Google Shape;985;p40:notes"/>
          <p:cNvSpPr/>
          <p:nvPr>
            <p:ph idx="2" type="sldImg"/>
          </p:nvPr>
        </p:nvSpPr>
        <p:spPr>
          <a:xfrm>
            <a:off x="917575" y="744538"/>
            <a:ext cx="4962525"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9" name="Shape 989"/>
        <p:cNvGrpSpPr/>
        <p:nvPr/>
      </p:nvGrpSpPr>
      <p:grpSpPr>
        <a:xfrm>
          <a:off x="0" y="0"/>
          <a:ext cx="0" cy="0"/>
          <a:chOff x="0" y="0"/>
          <a:chExt cx="0" cy="0"/>
        </a:xfrm>
      </p:grpSpPr>
      <p:sp>
        <p:nvSpPr>
          <p:cNvPr id="990" name="Google Shape;990;p41:notes"/>
          <p:cNvSpPr txBox="1"/>
          <p:nvPr>
            <p:ph idx="1" type="body"/>
          </p:nvPr>
        </p:nvSpPr>
        <p:spPr>
          <a:xfrm>
            <a:off x="679768" y="4715156"/>
            <a:ext cx="5438140" cy="446698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91" name="Google Shape;991;p41:notes"/>
          <p:cNvSpPr/>
          <p:nvPr>
            <p:ph idx="2" type="sldImg"/>
          </p:nvPr>
        </p:nvSpPr>
        <p:spPr>
          <a:xfrm>
            <a:off x="917575" y="744538"/>
            <a:ext cx="4962525"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2" name="Shape 1022"/>
        <p:cNvGrpSpPr/>
        <p:nvPr/>
      </p:nvGrpSpPr>
      <p:grpSpPr>
        <a:xfrm>
          <a:off x="0" y="0"/>
          <a:ext cx="0" cy="0"/>
          <a:chOff x="0" y="0"/>
          <a:chExt cx="0" cy="0"/>
        </a:xfrm>
      </p:grpSpPr>
      <p:sp>
        <p:nvSpPr>
          <p:cNvPr id="1023" name="Google Shape;1023;p42:notes"/>
          <p:cNvSpPr txBox="1"/>
          <p:nvPr>
            <p:ph idx="1" type="body"/>
          </p:nvPr>
        </p:nvSpPr>
        <p:spPr>
          <a:xfrm>
            <a:off x="679768" y="4715156"/>
            <a:ext cx="5438140" cy="446698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24" name="Google Shape;1024;p42:notes"/>
          <p:cNvSpPr/>
          <p:nvPr>
            <p:ph idx="2" type="sldImg"/>
          </p:nvPr>
        </p:nvSpPr>
        <p:spPr>
          <a:xfrm>
            <a:off x="917575" y="744538"/>
            <a:ext cx="4962525"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9" name="Shape 1059"/>
        <p:cNvGrpSpPr/>
        <p:nvPr/>
      </p:nvGrpSpPr>
      <p:grpSpPr>
        <a:xfrm>
          <a:off x="0" y="0"/>
          <a:ext cx="0" cy="0"/>
          <a:chOff x="0" y="0"/>
          <a:chExt cx="0" cy="0"/>
        </a:xfrm>
      </p:grpSpPr>
      <p:sp>
        <p:nvSpPr>
          <p:cNvPr id="1060" name="Google Shape;1060;p43:notes"/>
          <p:cNvSpPr txBox="1"/>
          <p:nvPr>
            <p:ph idx="1" type="body"/>
          </p:nvPr>
        </p:nvSpPr>
        <p:spPr>
          <a:xfrm>
            <a:off x="679768" y="4715156"/>
            <a:ext cx="5438140" cy="446698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61" name="Google Shape;1061;p43:notes"/>
          <p:cNvSpPr/>
          <p:nvPr>
            <p:ph idx="2" type="sldImg"/>
          </p:nvPr>
        </p:nvSpPr>
        <p:spPr>
          <a:xfrm>
            <a:off x="917575" y="744538"/>
            <a:ext cx="4962525"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5" name="Shape 1065"/>
        <p:cNvGrpSpPr/>
        <p:nvPr/>
      </p:nvGrpSpPr>
      <p:grpSpPr>
        <a:xfrm>
          <a:off x="0" y="0"/>
          <a:ext cx="0" cy="0"/>
          <a:chOff x="0" y="0"/>
          <a:chExt cx="0" cy="0"/>
        </a:xfrm>
      </p:grpSpPr>
      <p:sp>
        <p:nvSpPr>
          <p:cNvPr id="1066" name="Google Shape;1066;p44:notes"/>
          <p:cNvSpPr txBox="1"/>
          <p:nvPr>
            <p:ph idx="1" type="body"/>
          </p:nvPr>
        </p:nvSpPr>
        <p:spPr>
          <a:xfrm>
            <a:off x="679768" y="4715156"/>
            <a:ext cx="5438140" cy="446698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67" name="Google Shape;1067;p44:notes"/>
          <p:cNvSpPr/>
          <p:nvPr>
            <p:ph idx="2" type="sldImg"/>
          </p:nvPr>
        </p:nvSpPr>
        <p:spPr>
          <a:xfrm>
            <a:off x="917575" y="744538"/>
            <a:ext cx="4962525"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 name="Shape 343"/>
        <p:cNvGrpSpPr/>
        <p:nvPr/>
      </p:nvGrpSpPr>
      <p:grpSpPr>
        <a:xfrm>
          <a:off x="0" y="0"/>
          <a:ext cx="0" cy="0"/>
          <a:chOff x="0" y="0"/>
          <a:chExt cx="0" cy="0"/>
        </a:xfrm>
      </p:grpSpPr>
      <p:sp>
        <p:nvSpPr>
          <p:cNvPr id="344" name="Google Shape;344;p5:notes"/>
          <p:cNvSpPr txBox="1"/>
          <p:nvPr>
            <p:ph idx="12" type="sldNum"/>
          </p:nvPr>
        </p:nvSpPr>
        <p:spPr>
          <a:xfrm>
            <a:off x="3850450" y="9428586"/>
            <a:ext cx="2945659" cy="49633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345" name="Google Shape;345;p5:notes"/>
          <p:cNvSpPr/>
          <p:nvPr>
            <p:ph idx="2" type="sldImg"/>
          </p:nvPr>
        </p:nvSpPr>
        <p:spPr>
          <a:xfrm>
            <a:off x="1371600" y="763588"/>
            <a:ext cx="5029200" cy="37719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800000"/>
            <a:headEnd len="sm" w="sm" type="none"/>
            <a:tailEnd len="sm" w="sm" type="none"/>
          </a:ln>
        </p:spPr>
      </p:sp>
      <p:sp>
        <p:nvSpPr>
          <p:cNvPr id="346" name="Google Shape;346;p5:notes"/>
          <p:cNvSpPr txBox="1"/>
          <p:nvPr>
            <p:ph idx="1" type="body"/>
          </p:nvPr>
        </p:nvSpPr>
        <p:spPr>
          <a:xfrm>
            <a:off x="777875" y="4776788"/>
            <a:ext cx="6218238" cy="4525962"/>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0" name="Shape 370"/>
        <p:cNvGrpSpPr/>
        <p:nvPr/>
      </p:nvGrpSpPr>
      <p:grpSpPr>
        <a:xfrm>
          <a:off x="0" y="0"/>
          <a:ext cx="0" cy="0"/>
          <a:chOff x="0" y="0"/>
          <a:chExt cx="0" cy="0"/>
        </a:xfrm>
      </p:grpSpPr>
      <p:sp>
        <p:nvSpPr>
          <p:cNvPr id="371" name="Google Shape;371;p6:notes"/>
          <p:cNvSpPr txBox="1"/>
          <p:nvPr>
            <p:ph idx="1" type="body"/>
          </p:nvPr>
        </p:nvSpPr>
        <p:spPr>
          <a:xfrm>
            <a:off x="679768" y="4715156"/>
            <a:ext cx="5438140" cy="446698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2" name="Google Shape;372;p6:notes"/>
          <p:cNvSpPr/>
          <p:nvPr>
            <p:ph idx="2" type="sldImg"/>
          </p:nvPr>
        </p:nvSpPr>
        <p:spPr>
          <a:xfrm>
            <a:off x="917575" y="744538"/>
            <a:ext cx="4962525"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8" name="Shape 408"/>
        <p:cNvGrpSpPr/>
        <p:nvPr/>
      </p:nvGrpSpPr>
      <p:grpSpPr>
        <a:xfrm>
          <a:off x="0" y="0"/>
          <a:ext cx="0" cy="0"/>
          <a:chOff x="0" y="0"/>
          <a:chExt cx="0" cy="0"/>
        </a:xfrm>
      </p:grpSpPr>
      <p:sp>
        <p:nvSpPr>
          <p:cNvPr id="409" name="Google Shape;409;p7:notes"/>
          <p:cNvSpPr/>
          <p:nvPr>
            <p:ph idx="2" type="sldImg"/>
          </p:nvPr>
        </p:nvSpPr>
        <p:spPr>
          <a:xfrm>
            <a:off x="917575" y="744538"/>
            <a:ext cx="4962525"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0" name="Google Shape;410;p7:notes"/>
          <p:cNvSpPr txBox="1"/>
          <p:nvPr>
            <p:ph idx="1" type="body"/>
          </p:nvPr>
        </p:nvSpPr>
        <p:spPr>
          <a:xfrm>
            <a:off x="679768" y="4715156"/>
            <a:ext cx="5438140" cy="4466987"/>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1" name="Google Shape;411;p7:notes"/>
          <p:cNvSpPr txBox="1"/>
          <p:nvPr>
            <p:ph idx="12" type="sldNum"/>
          </p:nvPr>
        </p:nvSpPr>
        <p:spPr>
          <a:xfrm>
            <a:off x="3850450" y="9428586"/>
            <a:ext cx="2945659" cy="49633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6" name="Shape 436"/>
        <p:cNvGrpSpPr/>
        <p:nvPr/>
      </p:nvGrpSpPr>
      <p:grpSpPr>
        <a:xfrm>
          <a:off x="0" y="0"/>
          <a:ext cx="0" cy="0"/>
          <a:chOff x="0" y="0"/>
          <a:chExt cx="0" cy="0"/>
        </a:xfrm>
      </p:grpSpPr>
      <p:sp>
        <p:nvSpPr>
          <p:cNvPr id="437" name="Google Shape;437;p8:notes"/>
          <p:cNvSpPr txBox="1"/>
          <p:nvPr>
            <p:ph idx="1" type="body"/>
          </p:nvPr>
        </p:nvSpPr>
        <p:spPr>
          <a:xfrm>
            <a:off x="679768" y="4715156"/>
            <a:ext cx="5438140" cy="446698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8" name="Google Shape;438;p8:notes"/>
          <p:cNvSpPr/>
          <p:nvPr>
            <p:ph idx="2" type="sldImg"/>
          </p:nvPr>
        </p:nvSpPr>
        <p:spPr>
          <a:xfrm>
            <a:off x="917575" y="744538"/>
            <a:ext cx="4962525"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7" name="Shape 457"/>
        <p:cNvGrpSpPr/>
        <p:nvPr/>
      </p:nvGrpSpPr>
      <p:grpSpPr>
        <a:xfrm>
          <a:off x="0" y="0"/>
          <a:ext cx="0" cy="0"/>
          <a:chOff x="0" y="0"/>
          <a:chExt cx="0" cy="0"/>
        </a:xfrm>
      </p:grpSpPr>
      <p:sp>
        <p:nvSpPr>
          <p:cNvPr id="458" name="Google Shape;458;p9:notes"/>
          <p:cNvSpPr txBox="1"/>
          <p:nvPr>
            <p:ph idx="1" type="body"/>
          </p:nvPr>
        </p:nvSpPr>
        <p:spPr>
          <a:xfrm>
            <a:off x="679768" y="4715156"/>
            <a:ext cx="5438140" cy="446698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9" name="Google Shape;459;p9:notes"/>
          <p:cNvSpPr/>
          <p:nvPr>
            <p:ph idx="2" type="sldImg"/>
          </p:nvPr>
        </p:nvSpPr>
        <p:spPr>
          <a:xfrm>
            <a:off x="917575" y="744538"/>
            <a:ext cx="4962525"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jpg"/><Relationship Id="rId3" Type="http://schemas.openxmlformats.org/officeDocument/2006/relationships/image" Target="../media/image2.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jpg"/><Relationship Id="rId3" Type="http://schemas.openxmlformats.org/officeDocument/2006/relationships/image" Target="../media/image2.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5" name="Shape 15"/>
        <p:cNvGrpSpPr/>
        <p:nvPr/>
      </p:nvGrpSpPr>
      <p:grpSpPr>
        <a:xfrm>
          <a:off x="0" y="0"/>
          <a:ext cx="0" cy="0"/>
          <a:chOff x="0" y="0"/>
          <a:chExt cx="0" cy="0"/>
        </a:xfrm>
      </p:grpSpPr>
      <p:sp>
        <p:nvSpPr>
          <p:cNvPr id="16" name="Google Shape;16;p46"/>
          <p:cNvSpPr txBox="1"/>
          <p:nvPr>
            <p:ph type="title"/>
          </p:nvPr>
        </p:nvSpPr>
        <p:spPr>
          <a:xfrm>
            <a:off x="457202" y="273050"/>
            <a:ext cx="3008313" cy="116205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7" name="Google Shape;17;p46"/>
          <p:cNvSpPr txBox="1"/>
          <p:nvPr>
            <p:ph idx="1" type="body"/>
          </p:nvPr>
        </p:nvSpPr>
        <p:spPr>
          <a:xfrm>
            <a:off x="3575050" y="273054"/>
            <a:ext cx="5111750" cy="5853113"/>
          </a:xfrm>
          <a:prstGeom prst="rect">
            <a:avLst/>
          </a:prstGeom>
          <a:noFill/>
          <a:ln>
            <a:noFill/>
          </a:ln>
        </p:spPr>
        <p:txBody>
          <a:bodyPr anchorCtr="0" anchor="t" bIns="45700" lIns="91425" spcFirstLastPara="1" rIns="91425" wrap="square" tIns="45700">
            <a:no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18" name="Google Shape;18;p46"/>
          <p:cNvSpPr txBox="1"/>
          <p:nvPr>
            <p:ph idx="2" type="body"/>
          </p:nvPr>
        </p:nvSpPr>
        <p:spPr>
          <a:xfrm>
            <a:off x="457202" y="1435103"/>
            <a:ext cx="3008313" cy="4691063"/>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19" name="Google Shape;19;p46"/>
          <p:cNvSpPr txBox="1"/>
          <p:nvPr>
            <p:ph idx="10" type="dt"/>
          </p:nvPr>
        </p:nvSpPr>
        <p:spPr>
          <a:xfrm>
            <a:off x="457200" y="6356354"/>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46"/>
          <p:cNvSpPr txBox="1"/>
          <p:nvPr>
            <p:ph idx="11" type="ftr"/>
          </p:nvPr>
        </p:nvSpPr>
        <p:spPr>
          <a:xfrm>
            <a:off x="3124200" y="6356354"/>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46"/>
          <p:cNvSpPr txBox="1"/>
          <p:nvPr>
            <p:ph idx="12" type="sldNum"/>
          </p:nvPr>
        </p:nvSpPr>
        <p:spPr>
          <a:xfrm>
            <a:off x="6553200" y="6356354"/>
            <a:ext cx="21336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buNone/>
              <a:defRPr b="0" i="0" sz="1200" u="none" cap="none" strike="noStrike">
                <a:solidFill>
                  <a:srgbClr val="888888"/>
                </a:solidFill>
                <a:latin typeface="Calibri"/>
                <a:ea typeface="Calibri"/>
                <a:cs typeface="Calibri"/>
                <a:sym typeface="Calibri"/>
              </a:defRPr>
            </a:lvl1pPr>
            <a:lvl2pPr indent="0" lvl="1" marL="0" marR="0" algn="r">
              <a:spcBef>
                <a:spcPts val="0"/>
              </a:spcBef>
              <a:buNone/>
              <a:defRPr b="0" i="0" sz="1200" u="none" cap="none" strike="noStrike">
                <a:solidFill>
                  <a:srgbClr val="888888"/>
                </a:solidFill>
                <a:latin typeface="Calibri"/>
                <a:ea typeface="Calibri"/>
                <a:cs typeface="Calibri"/>
                <a:sym typeface="Calibri"/>
              </a:defRPr>
            </a:lvl2pPr>
            <a:lvl3pPr indent="0" lvl="2" marL="0" marR="0" algn="r">
              <a:spcBef>
                <a:spcPts val="0"/>
              </a:spcBef>
              <a:buNone/>
              <a:defRPr b="0" i="0" sz="1200" u="none" cap="none" strike="noStrike">
                <a:solidFill>
                  <a:srgbClr val="888888"/>
                </a:solidFill>
                <a:latin typeface="Calibri"/>
                <a:ea typeface="Calibri"/>
                <a:cs typeface="Calibri"/>
                <a:sym typeface="Calibri"/>
              </a:defRPr>
            </a:lvl3pPr>
            <a:lvl4pPr indent="0" lvl="3" marL="0" marR="0" algn="r">
              <a:spcBef>
                <a:spcPts val="0"/>
              </a:spcBef>
              <a:buNone/>
              <a:defRPr b="0" i="0" sz="1200" u="none" cap="none" strike="noStrike">
                <a:solidFill>
                  <a:srgbClr val="888888"/>
                </a:solidFill>
                <a:latin typeface="Calibri"/>
                <a:ea typeface="Calibri"/>
                <a:cs typeface="Calibri"/>
                <a:sym typeface="Calibri"/>
              </a:defRPr>
            </a:lvl4pPr>
            <a:lvl5pPr indent="0" lvl="4" marL="0" marR="0" algn="r">
              <a:spcBef>
                <a:spcPts val="0"/>
              </a:spcBef>
              <a:buNone/>
              <a:defRPr b="0" i="0" sz="1200" u="none" cap="none" strike="noStrike">
                <a:solidFill>
                  <a:srgbClr val="888888"/>
                </a:solidFill>
                <a:latin typeface="Calibri"/>
                <a:ea typeface="Calibri"/>
                <a:cs typeface="Calibri"/>
                <a:sym typeface="Calibri"/>
              </a:defRPr>
            </a:lvl5pPr>
            <a:lvl6pPr indent="0" lvl="5" marL="0" marR="0" algn="r">
              <a:spcBef>
                <a:spcPts val="0"/>
              </a:spcBef>
              <a:buNone/>
              <a:defRPr b="0" i="0" sz="1200" u="none" cap="none" strike="noStrike">
                <a:solidFill>
                  <a:srgbClr val="888888"/>
                </a:solidFill>
                <a:latin typeface="Calibri"/>
                <a:ea typeface="Calibri"/>
                <a:cs typeface="Calibri"/>
                <a:sym typeface="Calibri"/>
              </a:defRPr>
            </a:lvl6pPr>
            <a:lvl7pPr indent="0" lvl="6" marL="0" marR="0" algn="r">
              <a:spcBef>
                <a:spcPts val="0"/>
              </a:spcBef>
              <a:buNone/>
              <a:defRPr b="0" i="0" sz="1200" u="none" cap="none" strike="noStrike">
                <a:solidFill>
                  <a:srgbClr val="888888"/>
                </a:solidFill>
                <a:latin typeface="Calibri"/>
                <a:ea typeface="Calibri"/>
                <a:cs typeface="Calibri"/>
                <a:sym typeface="Calibri"/>
              </a:defRPr>
            </a:lvl7pPr>
            <a:lvl8pPr indent="0" lvl="7" marL="0" marR="0" algn="r">
              <a:spcBef>
                <a:spcPts val="0"/>
              </a:spcBef>
              <a:buNone/>
              <a:defRPr b="0" i="0" sz="1200" u="none" cap="none" strike="noStrike">
                <a:solidFill>
                  <a:srgbClr val="888888"/>
                </a:solidFill>
                <a:latin typeface="Calibri"/>
                <a:ea typeface="Calibri"/>
                <a:cs typeface="Calibri"/>
                <a:sym typeface="Calibri"/>
              </a:defRPr>
            </a:lvl8pPr>
            <a:lvl9pPr indent="0" lvl="8" marL="0" marR="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9" name="Shape 59"/>
        <p:cNvGrpSpPr/>
        <p:nvPr/>
      </p:nvGrpSpPr>
      <p:grpSpPr>
        <a:xfrm>
          <a:off x="0" y="0"/>
          <a:ext cx="0" cy="0"/>
          <a:chOff x="0" y="0"/>
          <a:chExt cx="0" cy="0"/>
        </a:xfrm>
      </p:grpSpPr>
      <p:sp>
        <p:nvSpPr>
          <p:cNvPr id="60" name="Google Shape;60;p6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61" name="Google Shape;61;p61"/>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62" name="Google Shape;62;p61"/>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63" name="Google Shape;63;p61"/>
          <p:cNvSpPr txBox="1"/>
          <p:nvPr>
            <p:ph idx="3" type="body"/>
          </p:nvPr>
        </p:nvSpPr>
        <p:spPr>
          <a:xfrm>
            <a:off x="4645027" y="1535113"/>
            <a:ext cx="4041775"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64" name="Google Shape;64;p61"/>
          <p:cNvSpPr txBox="1"/>
          <p:nvPr>
            <p:ph idx="4" type="body"/>
          </p:nvPr>
        </p:nvSpPr>
        <p:spPr>
          <a:xfrm>
            <a:off x="4645027" y="2174875"/>
            <a:ext cx="4041775"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65" name="Google Shape;65;p61"/>
          <p:cNvSpPr txBox="1"/>
          <p:nvPr>
            <p:ph idx="10" type="dt"/>
          </p:nvPr>
        </p:nvSpPr>
        <p:spPr>
          <a:xfrm>
            <a:off x="457200" y="6356354"/>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61"/>
          <p:cNvSpPr txBox="1"/>
          <p:nvPr>
            <p:ph idx="11" type="ftr"/>
          </p:nvPr>
        </p:nvSpPr>
        <p:spPr>
          <a:xfrm>
            <a:off x="3124200" y="6356354"/>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61"/>
          <p:cNvSpPr txBox="1"/>
          <p:nvPr>
            <p:ph idx="12" type="sldNum"/>
          </p:nvPr>
        </p:nvSpPr>
        <p:spPr>
          <a:xfrm>
            <a:off x="6553200" y="6356354"/>
            <a:ext cx="21336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buNone/>
              <a:defRPr sz="1200">
                <a:solidFill>
                  <a:srgbClr val="888888"/>
                </a:solidFill>
                <a:latin typeface="Calibri"/>
                <a:ea typeface="Calibri"/>
                <a:cs typeface="Calibri"/>
                <a:sym typeface="Calibri"/>
              </a:defRPr>
            </a:lvl1pPr>
            <a:lvl2pPr indent="0" lvl="1" marL="0" marR="0" algn="r">
              <a:spcBef>
                <a:spcPts val="0"/>
              </a:spcBef>
              <a:buNone/>
              <a:defRPr sz="1200">
                <a:solidFill>
                  <a:srgbClr val="888888"/>
                </a:solidFill>
                <a:latin typeface="Calibri"/>
                <a:ea typeface="Calibri"/>
                <a:cs typeface="Calibri"/>
                <a:sym typeface="Calibri"/>
              </a:defRPr>
            </a:lvl2pPr>
            <a:lvl3pPr indent="0" lvl="2" marL="0" marR="0" algn="r">
              <a:spcBef>
                <a:spcPts val="0"/>
              </a:spcBef>
              <a:buNone/>
              <a:defRPr sz="1200">
                <a:solidFill>
                  <a:srgbClr val="888888"/>
                </a:solidFill>
                <a:latin typeface="Calibri"/>
                <a:ea typeface="Calibri"/>
                <a:cs typeface="Calibri"/>
                <a:sym typeface="Calibri"/>
              </a:defRPr>
            </a:lvl3pPr>
            <a:lvl4pPr indent="0" lvl="3" marL="0" marR="0" algn="r">
              <a:spcBef>
                <a:spcPts val="0"/>
              </a:spcBef>
              <a:buNone/>
              <a:defRPr sz="1200">
                <a:solidFill>
                  <a:srgbClr val="888888"/>
                </a:solidFill>
                <a:latin typeface="Calibri"/>
                <a:ea typeface="Calibri"/>
                <a:cs typeface="Calibri"/>
                <a:sym typeface="Calibri"/>
              </a:defRPr>
            </a:lvl4pPr>
            <a:lvl5pPr indent="0" lvl="4" marL="0" marR="0" algn="r">
              <a:spcBef>
                <a:spcPts val="0"/>
              </a:spcBef>
              <a:buNone/>
              <a:defRPr sz="1200">
                <a:solidFill>
                  <a:srgbClr val="888888"/>
                </a:solidFill>
                <a:latin typeface="Calibri"/>
                <a:ea typeface="Calibri"/>
                <a:cs typeface="Calibri"/>
                <a:sym typeface="Calibri"/>
              </a:defRPr>
            </a:lvl5pPr>
            <a:lvl6pPr indent="0" lvl="5" marL="0" marR="0" algn="r">
              <a:spcBef>
                <a:spcPts val="0"/>
              </a:spcBef>
              <a:buNone/>
              <a:defRPr sz="1200">
                <a:solidFill>
                  <a:srgbClr val="888888"/>
                </a:solidFill>
                <a:latin typeface="Calibri"/>
                <a:ea typeface="Calibri"/>
                <a:cs typeface="Calibri"/>
                <a:sym typeface="Calibri"/>
              </a:defRPr>
            </a:lvl6pPr>
            <a:lvl7pPr indent="0" lvl="6" marL="0" marR="0" algn="r">
              <a:spcBef>
                <a:spcPts val="0"/>
              </a:spcBef>
              <a:buNone/>
              <a:defRPr sz="1200">
                <a:solidFill>
                  <a:srgbClr val="888888"/>
                </a:solidFill>
                <a:latin typeface="Calibri"/>
                <a:ea typeface="Calibri"/>
                <a:cs typeface="Calibri"/>
                <a:sym typeface="Calibri"/>
              </a:defRPr>
            </a:lvl7pPr>
            <a:lvl8pPr indent="0" lvl="7" marL="0" marR="0" algn="r">
              <a:spcBef>
                <a:spcPts val="0"/>
              </a:spcBef>
              <a:buNone/>
              <a:defRPr sz="1200">
                <a:solidFill>
                  <a:srgbClr val="888888"/>
                </a:solidFill>
                <a:latin typeface="Calibri"/>
                <a:ea typeface="Calibri"/>
                <a:cs typeface="Calibri"/>
                <a:sym typeface="Calibri"/>
              </a:defRPr>
            </a:lvl8pPr>
            <a:lvl9pPr indent="0" lvl="8" marL="0" marR="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8" name="Shape 68"/>
        <p:cNvGrpSpPr/>
        <p:nvPr/>
      </p:nvGrpSpPr>
      <p:grpSpPr>
        <a:xfrm>
          <a:off x="0" y="0"/>
          <a:ext cx="0" cy="0"/>
          <a:chOff x="0" y="0"/>
          <a:chExt cx="0" cy="0"/>
        </a:xfrm>
      </p:grpSpPr>
      <p:sp>
        <p:nvSpPr>
          <p:cNvPr id="69" name="Google Shape;69;p6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70" name="Google Shape;70;p62"/>
          <p:cNvSpPr txBox="1"/>
          <p:nvPr>
            <p:ph idx="10" type="dt"/>
          </p:nvPr>
        </p:nvSpPr>
        <p:spPr>
          <a:xfrm>
            <a:off x="457200" y="6356354"/>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62"/>
          <p:cNvSpPr txBox="1"/>
          <p:nvPr>
            <p:ph idx="11" type="ftr"/>
          </p:nvPr>
        </p:nvSpPr>
        <p:spPr>
          <a:xfrm>
            <a:off x="3124200" y="6356354"/>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62"/>
          <p:cNvSpPr txBox="1"/>
          <p:nvPr>
            <p:ph idx="12" type="sldNum"/>
          </p:nvPr>
        </p:nvSpPr>
        <p:spPr>
          <a:xfrm>
            <a:off x="6553200" y="6356354"/>
            <a:ext cx="21336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buNone/>
              <a:defRPr sz="1200">
                <a:solidFill>
                  <a:srgbClr val="888888"/>
                </a:solidFill>
                <a:latin typeface="Calibri"/>
                <a:ea typeface="Calibri"/>
                <a:cs typeface="Calibri"/>
                <a:sym typeface="Calibri"/>
              </a:defRPr>
            </a:lvl1pPr>
            <a:lvl2pPr indent="0" lvl="1" marL="0" marR="0" algn="r">
              <a:spcBef>
                <a:spcPts val="0"/>
              </a:spcBef>
              <a:buNone/>
              <a:defRPr sz="1200">
                <a:solidFill>
                  <a:srgbClr val="888888"/>
                </a:solidFill>
                <a:latin typeface="Calibri"/>
                <a:ea typeface="Calibri"/>
                <a:cs typeface="Calibri"/>
                <a:sym typeface="Calibri"/>
              </a:defRPr>
            </a:lvl2pPr>
            <a:lvl3pPr indent="0" lvl="2" marL="0" marR="0" algn="r">
              <a:spcBef>
                <a:spcPts val="0"/>
              </a:spcBef>
              <a:buNone/>
              <a:defRPr sz="1200">
                <a:solidFill>
                  <a:srgbClr val="888888"/>
                </a:solidFill>
                <a:latin typeface="Calibri"/>
                <a:ea typeface="Calibri"/>
                <a:cs typeface="Calibri"/>
                <a:sym typeface="Calibri"/>
              </a:defRPr>
            </a:lvl3pPr>
            <a:lvl4pPr indent="0" lvl="3" marL="0" marR="0" algn="r">
              <a:spcBef>
                <a:spcPts val="0"/>
              </a:spcBef>
              <a:buNone/>
              <a:defRPr sz="1200">
                <a:solidFill>
                  <a:srgbClr val="888888"/>
                </a:solidFill>
                <a:latin typeface="Calibri"/>
                <a:ea typeface="Calibri"/>
                <a:cs typeface="Calibri"/>
                <a:sym typeface="Calibri"/>
              </a:defRPr>
            </a:lvl4pPr>
            <a:lvl5pPr indent="0" lvl="4" marL="0" marR="0" algn="r">
              <a:spcBef>
                <a:spcPts val="0"/>
              </a:spcBef>
              <a:buNone/>
              <a:defRPr sz="1200">
                <a:solidFill>
                  <a:srgbClr val="888888"/>
                </a:solidFill>
                <a:latin typeface="Calibri"/>
                <a:ea typeface="Calibri"/>
                <a:cs typeface="Calibri"/>
                <a:sym typeface="Calibri"/>
              </a:defRPr>
            </a:lvl5pPr>
            <a:lvl6pPr indent="0" lvl="5" marL="0" marR="0" algn="r">
              <a:spcBef>
                <a:spcPts val="0"/>
              </a:spcBef>
              <a:buNone/>
              <a:defRPr sz="1200">
                <a:solidFill>
                  <a:srgbClr val="888888"/>
                </a:solidFill>
                <a:latin typeface="Calibri"/>
                <a:ea typeface="Calibri"/>
                <a:cs typeface="Calibri"/>
                <a:sym typeface="Calibri"/>
              </a:defRPr>
            </a:lvl6pPr>
            <a:lvl7pPr indent="0" lvl="6" marL="0" marR="0" algn="r">
              <a:spcBef>
                <a:spcPts val="0"/>
              </a:spcBef>
              <a:buNone/>
              <a:defRPr sz="1200">
                <a:solidFill>
                  <a:srgbClr val="888888"/>
                </a:solidFill>
                <a:latin typeface="Calibri"/>
                <a:ea typeface="Calibri"/>
                <a:cs typeface="Calibri"/>
                <a:sym typeface="Calibri"/>
              </a:defRPr>
            </a:lvl7pPr>
            <a:lvl8pPr indent="0" lvl="7" marL="0" marR="0" algn="r">
              <a:spcBef>
                <a:spcPts val="0"/>
              </a:spcBef>
              <a:buNone/>
              <a:defRPr sz="1200">
                <a:solidFill>
                  <a:srgbClr val="888888"/>
                </a:solidFill>
                <a:latin typeface="Calibri"/>
                <a:ea typeface="Calibri"/>
                <a:cs typeface="Calibri"/>
                <a:sym typeface="Calibri"/>
              </a:defRPr>
            </a:lvl8pPr>
            <a:lvl9pPr indent="0" lvl="8" marL="0" marR="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73" name="Shape 73"/>
        <p:cNvGrpSpPr/>
        <p:nvPr/>
      </p:nvGrpSpPr>
      <p:grpSpPr>
        <a:xfrm>
          <a:off x="0" y="0"/>
          <a:ext cx="0" cy="0"/>
          <a:chOff x="0" y="0"/>
          <a:chExt cx="0" cy="0"/>
        </a:xfrm>
      </p:grpSpPr>
      <p:sp>
        <p:nvSpPr>
          <p:cNvPr id="74" name="Google Shape;74;p63"/>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75" name="Google Shape;75;p63"/>
          <p:cNvSpPr/>
          <p:nvPr>
            <p:ph idx="2" type="pic"/>
          </p:nvPr>
        </p:nvSpPr>
        <p:spPr>
          <a:xfrm>
            <a:off x="1792288" y="612775"/>
            <a:ext cx="5486400" cy="4114800"/>
          </a:xfrm>
          <a:prstGeom prst="rect">
            <a:avLst/>
          </a:prstGeom>
          <a:noFill/>
          <a:ln>
            <a:noFill/>
          </a:ln>
        </p:spPr>
      </p:sp>
      <p:sp>
        <p:nvSpPr>
          <p:cNvPr id="76" name="Google Shape;76;p63"/>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77" name="Google Shape;77;p63"/>
          <p:cNvSpPr txBox="1"/>
          <p:nvPr>
            <p:ph idx="10" type="dt"/>
          </p:nvPr>
        </p:nvSpPr>
        <p:spPr>
          <a:xfrm>
            <a:off x="457200" y="6356354"/>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63"/>
          <p:cNvSpPr txBox="1"/>
          <p:nvPr>
            <p:ph idx="11" type="ftr"/>
          </p:nvPr>
        </p:nvSpPr>
        <p:spPr>
          <a:xfrm>
            <a:off x="3124200" y="6356354"/>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63"/>
          <p:cNvSpPr txBox="1"/>
          <p:nvPr>
            <p:ph idx="12" type="sldNum"/>
          </p:nvPr>
        </p:nvSpPr>
        <p:spPr>
          <a:xfrm>
            <a:off x="6553200" y="6356354"/>
            <a:ext cx="21336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buNone/>
              <a:defRPr sz="1200">
                <a:solidFill>
                  <a:srgbClr val="888888"/>
                </a:solidFill>
                <a:latin typeface="Calibri"/>
                <a:ea typeface="Calibri"/>
                <a:cs typeface="Calibri"/>
                <a:sym typeface="Calibri"/>
              </a:defRPr>
            </a:lvl1pPr>
            <a:lvl2pPr indent="0" lvl="1" marL="0" marR="0" algn="r">
              <a:spcBef>
                <a:spcPts val="0"/>
              </a:spcBef>
              <a:buNone/>
              <a:defRPr sz="1200">
                <a:solidFill>
                  <a:srgbClr val="888888"/>
                </a:solidFill>
                <a:latin typeface="Calibri"/>
                <a:ea typeface="Calibri"/>
                <a:cs typeface="Calibri"/>
                <a:sym typeface="Calibri"/>
              </a:defRPr>
            </a:lvl2pPr>
            <a:lvl3pPr indent="0" lvl="2" marL="0" marR="0" algn="r">
              <a:spcBef>
                <a:spcPts val="0"/>
              </a:spcBef>
              <a:buNone/>
              <a:defRPr sz="1200">
                <a:solidFill>
                  <a:srgbClr val="888888"/>
                </a:solidFill>
                <a:latin typeface="Calibri"/>
                <a:ea typeface="Calibri"/>
                <a:cs typeface="Calibri"/>
                <a:sym typeface="Calibri"/>
              </a:defRPr>
            </a:lvl3pPr>
            <a:lvl4pPr indent="0" lvl="3" marL="0" marR="0" algn="r">
              <a:spcBef>
                <a:spcPts val="0"/>
              </a:spcBef>
              <a:buNone/>
              <a:defRPr sz="1200">
                <a:solidFill>
                  <a:srgbClr val="888888"/>
                </a:solidFill>
                <a:latin typeface="Calibri"/>
                <a:ea typeface="Calibri"/>
                <a:cs typeface="Calibri"/>
                <a:sym typeface="Calibri"/>
              </a:defRPr>
            </a:lvl4pPr>
            <a:lvl5pPr indent="0" lvl="4" marL="0" marR="0" algn="r">
              <a:spcBef>
                <a:spcPts val="0"/>
              </a:spcBef>
              <a:buNone/>
              <a:defRPr sz="1200">
                <a:solidFill>
                  <a:srgbClr val="888888"/>
                </a:solidFill>
                <a:latin typeface="Calibri"/>
                <a:ea typeface="Calibri"/>
                <a:cs typeface="Calibri"/>
                <a:sym typeface="Calibri"/>
              </a:defRPr>
            </a:lvl5pPr>
            <a:lvl6pPr indent="0" lvl="5" marL="0" marR="0" algn="r">
              <a:spcBef>
                <a:spcPts val="0"/>
              </a:spcBef>
              <a:buNone/>
              <a:defRPr sz="1200">
                <a:solidFill>
                  <a:srgbClr val="888888"/>
                </a:solidFill>
                <a:latin typeface="Calibri"/>
                <a:ea typeface="Calibri"/>
                <a:cs typeface="Calibri"/>
                <a:sym typeface="Calibri"/>
              </a:defRPr>
            </a:lvl6pPr>
            <a:lvl7pPr indent="0" lvl="6" marL="0" marR="0" algn="r">
              <a:spcBef>
                <a:spcPts val="0"/>
              </a:spcBef>
              <a:buNone/>
              <a:defRPr sz="1200">
                <a:solidFill>
                  <a:srgbClr val="888888"/>
                </a:solidFill>
                <a:latin typeface="Calibri"/>
                <a:ea typeface="Calibri"/>
                <a:cs typeface="Calibri"/>
                <a:sym typeface="Calibri"/>
              </a:defRPr>
            </a:lvl7pPr>
            <a:lvl8pPr indent="0" lvl="7" marL="0" marR="0" algn="r">
              <a:spcBef>
                <a:spcPts val="0"/>
              </a:spcBef>
              <a:buNone/>
              <a:defRPr sz="1200">
                <a:solidFill>
                  <a:srgbClr val="888888"/>
                </a:solidFill>
                <a:latin typeface="Calibri"/>
                <a:ea typeface="Calibri"/>
                <a:cs typeface="Calibri"/>
                <a:sym typeface="Calibri"/>
              </a:defRPr>
            </a:lvl8pPr>
            <a:lvl9pPr indent="0" lvl="8" marL="0" marR="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80" name="Shape 80"/>
        <p:cNvGrpSpPr/>
        <p:nvPr/>
      </p:nvGrpSpPr>
      <p:grpSpPr>
        <a:xfrm>
          <a:off x="0" y="0"/>
          <a:ext cx="0" cy="0"/>
          <a:chOff x="0" y="0"/>
          <a:chExt cx="0" cy="0"/>
        </a:xfrm>
      </p:grpSpPr>
      <p:sp>
        <p:nvSpPr>
          <p:cNvPr id="81" name="Google Shape;81;p6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82" name="Google Shape;82;p64"/>
          <p:cNvSpPr txBox="1"/>
          <p:nvPr>
            <p:ph idx="1" type="body"/>
          </p:nvPr>
        </p:nvSpPr>
        <p:spPr>
          <a:xfrm rot="5400000">
            <a:off x="2309018" y="-251615"/>
            <a:ext cx="4525963" cy="82296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83" name="Google Shape;83;p64"/>
          <p:cNvSpPr txBox="1"/>
          <p:nvPr>
            <p:ph idx="10" type="dt"/>
          </p:nvPr>
        </p:nvSpPr>
        <p:spPr>
          <a:xfrm>
            <a:off x="457200" y="6356354"/>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64"/>
          <p:cNvSpPr txBox="1"/>
          <p:nvPr>
            <p:ph idx="11" type="ftr"/>
          </p:nvPr>
        </p:nvSpPr>
        <p:spPr>
          <a:xfrm>
            <a:off x="3124200" y="6356354"/>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5" name="Google Shape;85;p64"/>
          <p:cNvSpPr txBox="1"/>
          <p:nvPr>
            <p:ph idx="12" type="sldNum"/>
          </p:nvPr>
        </p:nvSpPr>
        <p:spPr>
          <a:xfrm>
            <a:off x="6553200" y="6356354"/>
            <a:ext cx="21336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buNone/>
              <a:defRPr sz="1200">
                <a:solidFill>
                  <a:srgbClr val="888888"/>
                </a:solidFill>
                <a:latin typeface="Calibri"/>
                <a:ea typeface="Calibri"/>
                <a:cs typeface="Calibri"/>
                <a:sym typeface="Calibri"/>
              </a:defRPr>
            </a:lvl1pPr>
            <a:lvl2pPr indent="0" lvl="1" marL="0" marR="0" algn="r">
              <a:spcBef>
                <a:spcPts val="0"/>
              </a:spcBef>
              <a:buNone/>
              <a:defRPr sz="1200">
                <a:solidFill>
                  <a:srgbClr val="888888"/>
                </a:solidFill>
                <a:latin typeface="Calibri"/>
                <a:ea typeface="Calibri"/>
                <a:cs typeface="Calibri"/>
                <a:sym typeface="Calibri"/>
              </a:defRPr>
            </a:lvl2pPr>
            <a:lvl3pPr indent="0" lvl="2" marL="0" marR="0" algn="r">
              <a:spcBef>
                <a:spcPts val="0"/>
              </a:spcBef>
              <a:buNone/>
              <a:defRPr sz="1200">
                <a:solidFill>
                  <a:srgbClr val="888888"/>
                </a:solidFill>
                <a:latin typeface="Calibri"/>
                <a:ea typeface="Calibri"/>
                <a:cs typeface="Calibri"/>
                <a:sym typeface="Calibri"/>
              </a:defRPr>
            </a:lvl3pPr>
            <a:lvl4pPr indent="0" lvl="3" marL="0" marR="0" algn="r">
              <a:spcBef>
                <a:spcPts val="0"/>
              </a:spcBef>
              <a:buNone/>
              <a:defRPr sz="1200">
                <a:solidFill>
                  <a:srgbClr val="888888"/>
                </a:solidFill>
                <a:latin typeface="Calibri"/>
                <a:ea typeface="Calibri"/>
                <a:cs typeface="Calibri"/>
                <a:sym typeface="Calibri"/>
              </a:defRPr>
            </a:lvl4pPr>
            <a:lvl5pPr indent="0" lvl="4" marL="0" marR="0" algn="r">
              <a:spcBef>
                <a:spcPts val="0"/>
              </a:spcBef>
              <a:buNone/>
              <a:defRPr sz="1200">
                <a:solidFill>
                  <a:srgbClr val="888888"/>
                </a:solidFill>
                <a:latin typeface="Calibri"/>
                <a:ea typeface="Calibri"/>
                <a:cs typeface="Calibri"/>
                <a:sym typeface="Calibri"/>
              </a:defRPr>
            </a:lvl5pPr>
            <a:lvl6pPr indent="0" lvl="5" marL="0" marR="0" algn="r">
              <a:spcBef>
                <a:spcPts val="0"/>
              </a:spcBef>
              <a:buNone/>
              <a:defRPr sz="1200">
                <a:solidFill>
                  <a:srgbClr val="888888"/>
                </a:solidFill>
                <a:latin typeface="Calibri"/>
                <a:ea typeface="Calibri"/>
                <a:cs typeface="Calibri"/>
                <a:sym typeface="Calibri"/>
              </a:defRPr>
            </a:lvl6pPr>
            <a:lvl7pPr indent="0" lvl="6" marL="0" marR="0" algn="r">
              <a:spcBef>
                <a:spcPts val="0"/>
              </a:spcBef>
              <a:buNone/>
              <a:defRPr sz="1200">
                <a:solidFill>
                  <a:srgbClr val="888888"/>
                </a:solidFill>
                <a:latin typeface="Calibri"/>
                <a:ea typeface="Calibri"/>
                <a:cs typeface="Calibri"/>
                <a:sym typeface="Calibri"/>
              </a:defRPr>
            </a:lvl7pPr>
            <a:lvl8pPr indent="0" lvl="7" marL="0" marR="0" algn="r">
              <a:spcBef>
                <a:spcPts val="0"/>
              </a:spcBef>
              <a:buNone/>
              <a:defRPr sz="1200">
                <a:solidFill>
                  <a:srgbClr val="888888"/>
                </a:solidFill>
                <a:latin typeface="Calibri"/>
                <a:ea typeface="Calibri"/>
                <a:cs typeface="Calibri"/>
                <a:sym typeface="Calibri"/>
              </a:defRPr>
            </a:lvl8pPr>
            <a:lvl9pPr indent="0" lvl="8" marL="0" marR="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86" name="Shape 86"/>
        <p:cNvGrpSpPr/>
        <p:nvPr/>
      </p:nvGrpSpPr>
      <p:grpSpPr>
        <a:xfrm>
          <a:off x="0" y="0"/>
          <a:ext cx="0" cy="0"/>
          <a:chOff x="0" y="0"/>
          <a:chExt cx="0" cy="0"/>
        </a:xfrm>
      </p:grpSpPr>
      <p:sp>
        <p:nvSpPr>
          <p:cNvPr id="87" name="Google Shape;87;p65"/>
          <p:cNvSpPr txBox="1"/>
          <p:nvPr>
            <p:ph type="title"/>
          </p:nvPr>
        </p:nvSpPr>
        <p:spPr>
          <a:xfrm rot="5400000">
            <a:off x="4732337" y="2171705"/>
            <a:ext cx="5851525" cy="20574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88" name="Google Shape;88;p65"/>
          <p:cNvSpPr txBox="1"/>
          <p:nvPr>
            <p:ph idx="1" type="body"/>
          </p:nvPr>
        </p:nvSpPr>
        <p:spPr>
          <a:xfrm rot="5400000">
            <a:off x="541338" y="190505"/>
            <a:ext cx="5851525" cy="60198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89" name="Google Shape;89;p65"/>
          <p:cNvSpPr txBox="1"/>
          <p:nvPr>
            <p:ph idx="10" type="dt"/>
          </p:nvPr>
        </p:nvSpPr>
        <p:spPr>
          <a:xfrm>
            <a:off x="457200" y="6356354"/>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0" name="Google Shape;90;p65"/>
          <p:cNvSpPr txBox="1"/>
          <p:nvPr>
            <p:ph idx="11" type="ftr"/>
          </p:nvPr>
        </p:nvSpPr>
        <p:spPr>
          <a:xfrm>
            <a:off x="3124200" y="6356354"/>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1" name="Google Shape;91;p65"/>
          <p:cNvSpPr txBox="1"/>
          <p:nvPr>
            <p:ph idx="12" type="sldNum"/>
          </p:nvPr>
        </p:nvSpPr>
        <p:spPr>
          <a:xfrm>
            <a:off x="6553200" y="6356354"/>
            <a:ext cx="21336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buNone/>
              <a:defRPr sz="1200">
                <a:solidFill>
                  <a:srgbClr val="888888"/>
                </a:solidFill>
                <a:latin typeface="Calibri"/>
                <a:ea typeface="Calibri"/>
                <a:cs typeface="Calibri"/>
                <a:sym typeface="Calibri"/>
              </a:defRPr>
            </a:lvl1pPr>
            <a:lvl2pPr indent="0" lvl="1" marL="0" marR="0" algn="r">
              <a:spcBef>
                <a:spcPts val="0"/>
              </a:spcBef>
              <a:buNone/>
              <a:defRPr sz="1200">
                <a:solidFill>
                  <a:srgbClr val="888888"/>
                </a:solidFill>
                <a:latin typeface="Calibri"/>
                <a:ea typeface="Calibri"/>
                <a:cs typeface="Calibri"/>
                <a:sym typeface="Calibri"/>
              </a:defRPr>
            </a:lvl2pPr>
            <a:lvl3pPr indent="0" lvl="2" marL="0" marR="0" algn="r">
              <a:spcBef>
                <a:spcPts val="0"/>
              </a:spcBef>
              <a:buNone/>
              <a:defRPr sz="1200">
                <a:solidFill>
                  <a:srgbClr val="888888"/>
                </a:solidFill>
                <a:latin typeface="Calibri"/>
                <a:ea typeface="Calibri"/>
                <a:cs typeface="Calibri"/>
                <a:sym typeface="Calibri"/>
              </a:defRPr>
            </a:lvl3pPr>
            <a:lvl4pPr indent="0" lvl="3" marL="0" marR="0" algn="r">
              <a:spcBef>
                <a:spcPts val="0"/>
              </a:spcBef>
              <a:buNone/>
              <a:defRPr sz="1200">
                <a:solidFill>
                  <a:srgbClr val="888888"/>
                </a:solidFill>
                <a:latin typeface="Calibri"/>
                <a:ea typeface="Calibri"/>
                <a:cs typeface="Calibri"/>
                <a:sym typeface="Calibri"/>
              </a:defRPr>
            </a:lvl4pPr>
            <a:lvl5pPr indent="0" lvl="4" marL="0" marR="0" algn="r">
              <a:spcBef>
                <a:spcPts val="0"/>
              </a:spcBef>
              <a:buNone/>
              <a:defRPr sz="1200">
                <a:solidFill>
                  <a:srgbClr val="888888"/>
                </a:solidFill>
                <a:latin typeface="Calibri"/>
                <a:ea typeface="Calibri"/>
                <a:cs typeface="Calibri"/>
                <a:sym typeface="Calibri"/>
              </a:defRPr>
            </a:lvl5pPr>
            <a:lvl6pPr indent="0" lvl="5" marL="0" marR="0" algn="r">
              <a:spcBef>
                <a:spcPts val="0"/>
              </a:spcBef>
              <a:buNone/>
              <a:defRPr sz="1200">
                <a:solidFill>
                  <a:srgbClr val="888888"/>
                </a:solidFill>
                <a:latin typeface="Calibri"/>
                <a:ea typeface="Calibri"/>
                <a:cs typeface="Calibri"/>
                <a:sym typeface="Calibri"/>
              </a:defRPr>
            </a:lvl6pPr>
            <a:lvl7pPr indent="0" lvl="6" marL="0" marR="0" algn="r">
              <a:spcBef>
                <a:spcPts val="0"/>
              </a:spcBef>
              <a:buNone/>
              <a:defRPr sz="1200">
                <a:solidFill>
                  <a:srgbClr val="888888"/>
                </a:solidFill>
                <a:latin typeface="Calibri"/>
                <a:ea typeface="Calibri"/>
                <a:cs typeface="Calibri"/>
                <a:sym typeface="Calibri"/>
              </a:defRPr>
            </a:lvl7pPr>
            <a:lvl8pPr indent="0" lvl="7" marL="0" marR="0" algn="r">
              <a:spcBef>
                <a:spcPts val="0"/>
              </a:spcBef>
              <a:buNone/>
              <a:defRPr sz="1200">
                <a:solidFill>
                  <a:srgbClr val="888888"/>
                </a:solidFill>
                <a:latin typeface="Calibri"/>
                <a:ea typeface="Calibri"/>
                <a:cs typeface="Calibri"/>
                <a:sym typeface="Calibri"/>
              </a:defRPr>
            </a:lvl8pPr>
            <a:lvl9pPr indent="0" lvl="8" marL="0" marR="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lank">
  <p:cSld name="1_Blank">
    <p:spTree>
      <p:nvGrpSpPr>
        <p:cNvPr id="92" name="Shape 92"/>
        <p:cNvGrpSpPr/>
        <p:nvPr/>
      </p:nvGrpSpPr>
      <p:grpSpPr>
        <a:xfrm>
          <a:off x="0" y="0"/>
          <a:ext cx="0" cy="0"/>
          <a:chOff x="0" y="0"/>
          <a:chExt cx="0" cy="0"/>
        </a:xfrm>
      </p:grpSpPr>
      <p:sp>
        <p:nvSpPr>
          <p:cNvPr id="93" name="Google Shape;93;p66"/>
          <p:cNvSpPr txBox="1"/>
          <p:nvPr/>
        </p:nvSpPr>
        <p:spPr>
          <a:xfrm>
            <a:off x="0" y="2780928"/>
            <a:ext cx="9144000" cy="1143000"/>
          </a:xfrm>
          <a:prstGeom prst="rect">
            <a:avLst/>
          </a:prstGeom>
          <a:gradFill>
            <a:gsLst>
              <a:gs pos="0">
                <a:srgbClr val="C86C1F"/>
              </a:gs>
              <a:gs pos="80000">
                <a:srgbClr val="FF8E29"/>
              </a:gs>
              <a:gs pos="100000">
                <a:srgbClr val="FF8D25"/>
              </a:gs>
            </a:gsLst>
            <a:lin ang="16200000" scaled="0"/>
          </a:gra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200">
              <a:solidFill>
                <a:srgbClr val="FFFFFF"/>
              </a:solidFill>
              <a:latin typeface="Calibri"/>
              <a:ea typeface="Calibri"/>
              <a:cs typeface="Calibri"/>
              <a:sym typeface="Calibri"/>
            </a:endParaRPr>
          </a:p>
          <a:p>
            <a:pPr indent="0" lvl="0" marL="0" marR="0" rtl="0" algn="ctr">
              <a:spcBef>
                <a:spcPts val="0"/>
              </a:spcBef>
              <a:spcAft>
                <a:spcPts val="0"/>
              </a:spcAft>
              <a:buNone/>
            </a:pPr>
            <a:r>
              <a:t/>
            </a:r>
            <a:endParaRPr b="1" i="1" sz="3000">
              <a:solidFill>
                <a:srgbClr val="000000"/>
              </a:solidFill>
              <a:latin typeface="Calibri"/>
              <a:ea typeface="Calibri"/>
              <a:cs typeface="Calibri"/>
              <a:sym typeface="Calibri"/>
            </a:endParaRPr>
          </a:p>
        </p:txBody>
      </p:sp>
      <p:sp>
        <p:nvSpPr>
          <p:cNvPr id="94" name="Google Shape;94;p66"/>
          <p:cNvSpPr txBox="1"/>
          <p:nvPr>
            <p:ph idx="10" type="dt"/>
          </p:nvPr>
        </p:nvSpPr>
        <p:spPr>
          <a:xfrm>
            <a:off x="457200" y="6356354"/>
            <a:ext cx="1738536"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5" name="Google Shape;95;p66"/>
          <p:cNvSpPr txBox="1"/>
          <p:nvPr>
            <p:ph idx="12" type="sldNum"/>
          </p:nvPr>
        </p:nvSpPr>
        <p:spPr>
          <a:xfrm>
            <a:off x="6553200" y="6356354"/>
            <a:ext cx="21336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buNone/>
              <a:defRPr sz="2000">
                <a:solidFill>
                  <a:srgbClr val="888888"/>
                </a:solidFill>
                <a:latin typeface="Arial"/>
                <a:ea typeface="Arial"/>
                <a:cs typeface="Arial"/>
                <a:sym typeface="Arial"/>
              </a:defRPr>
            </a:lvl1pPr>
            <a:lvl2pPr indent="0" lvl="1" marL="0" marR="0" algn="r">
              <a:spcBef>
                <a:spcPts val="0"/>
              </a:spcBef>
              <a:buNone/>
              <a:defRPr sz="2000">
                <a:solidFill>
                  <a:srgbClr val="888888"/>
                </a:solidFill>
                <a:latin typeface="Arial"/>
                <a:ea typeface="Arial"/>
                <a:cs typeface="Arial"/>
                <a:sym typeface="Arial"/>
              </a:defRPr>
            </a:lvl2pPr>
            <a:lvl3pPr indent="0" lvl="2" marL="0" marR="0" algn="r">
              <a:spcBef>
                <a:spcPts val="0"/>
              </a:spcBef>
              <a:buNone/>
              <a:defRPr sz="2000">
                <a:solidFill>
                  <a:srgbClr val="888888"/>
                </a:solidFill>
                <a:latin typeface="Arial"/>
                <a:ea typeface="Arial"/>
                <a:cs typeface="Arial"/>
                <a:sym typeface="Arial"/>
              </a:defRPr>
            </a:lvl3pPr>
            <a:lvl4pPr indent="0" lvl="3" marL="0" marR="0" algn="r">
              <a:spcBef>
                <a:spcPts val="0"/>
              </a:spcBef>
              <a:buNone/>
              <a:defRPr sz="2000">
                <a:solidFill>
                  <a:srgbClr val="888888"/>
                </a:solidFill>
                <a:latin typeface="Arial"/>
                <a:ea typeface="Arial"/>
                <a:cs typeface="Arial"/>
                <a:sym typeface="Arial"/>
              </a:defRPr>
            </a:lvl4pPr>
            <a:lvl5pPr indent="0" lvl="4" marL="0" marR="0" algn="r">
              <a:spcBef>
                <a:spcPts val="0"/>
              </a:spcBef>
              <a:buNone/>
              <a:defRPr sz="2000">
                <a:solidFill>
                  <a:srgbClr val="888888"/>
                </a:solidFill>
                <a:latin typeface="Arial"/>
                <a:ea typeface="Arial"/>
                <a:cs typeface="Arial"/>
                <a:sym typeface="Arial"/>
              </a:defRPr>
            </a:lvl5pPr>
            <a:lvl6pPr indent="0" lvl="5" marL="0" marR="0" algn="r">
              <a:spcBef>
                <a:spcPts val="0"/>
              </a:spcBef>
              <a:buNone/>
              <a:defRPr sz="2000">
                <a:solidFill>
                  <a:srgbClr val="888888"/>
                </a:solidFill>
                <a:latin typeface="Arial"/>
                <a:ea typeface="Arial"/>
                <a:cs typeface="Arial"/>
                <a:sym typeface="Arial"/>
              </a:defRPr>
            </a:lvl6pPr>
            <a:lvl7pPr indent="0" lvl="6" marL="0" marR="0" algn="r">
              <a:spcBef>
                <a:spcPts val="0"/>
              </a:spcBef>
              <a:buNone/>
              <a:defRPr sz="2000">
                <a:solidFill>
                  <a:srgbClr val="888888"/>
                </a:solidFill>
                <a:latin typeface="Arial"/>
                <a:ea typeface="Arial"/>
                <a:cs typeface="Arial"/>
                <a:sym typeface="Arial"/>
              </a:defRPr>
            </a:lvl7pPr>
            <a:lvl8pPr indent="0" lvl="7" marL="0" marR="0" algn="r">
              <a:spcBef>
                <a:spcPts val="0"/>
              </a:spcBef>
              <a:buNone/>
              <a:defRPr sz="2000">
                <a:solidFill>
                  <a:srgbClr val="888888"/>
                </a:solidFill>
                <a:latin typeface="Arial"/>
                <a:ea typeface="Arial"/>
                <a:cs typeface="Arial"/>
                <a:sym typeface="Arial"/>
              </a:defRPr>
            </a:lvl8pPr>
            <a:lvl9pPr indent="0" lvl="8" marL="0" marR="0" algn="r">
              <a:spcBef>
                <a:spcPts val="0"/>
              </a:spcBef>
              <a:buNone/>
              <a:defRPr sz="2000">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96" name="Google Shape;96;p66"/>
          <p:cNvPicPr preferRelativeResize="0"/>
          <p:nvPr/>
        </p:nvPicPr>
        <p:blipFill rotWithShape="1">
          <a:blip r:embed="rId2">
            <a:alphaModFix/>
          </a:blip>
          <a:srcRect b="0" l="0" r="0" t="0"/>
          <a:stretch/>
        </p:blipFill>
        <p:spPr>
          <a:xfrm>
            <a:off x="8245155" y="3023422"/>
            <a:ext cx="688975" cy="676275"/>
          </a:xfrm>
          <a:prstGeom prst="rect">
            <a:avLst/>
          </a:prstGeom>
          <a:noFill/>
          <a:ln>
            <a:noFill/>
          </a:ln>
        </p:spPr>
      </p:pic>
      <p:sp>
        <p:nvSpPr>
          <p:cNvPr id="97" name="Google Shape;97;p66"/>
          <p:cNvSpPr txBox="1"/>
          <p:nvPr>
            <p:ph type="title"/>
          </p:nvPr>
        </p:nvSpPr>
        <p:spPr>
          <a:xfrm>
            <a:off x="323528" y="2790056"/>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1" sz="3600">
                <a:solidFill>
                  <a:schemeClr val="lt1"/>
                </a:solidFill>
                <a:latin typeface="Arimo"/>
                <a:ea typeface="Arimo"/>
                <a:cs typeface="Arimo"/>
                <a:sym typeface="Arimo"/>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wo Content">
  <p:cSld name="2_Two Content">
    <p:spTree>
      <p:nvGrpSpPr>
        <p:cNvPr id="98" name="Shape 98"/>
        <p:cNvGrpSpPr/>
        <p:nvPr/>
      </p:nvGrpSpPr>
      <p:grpSpPr>
        <a:xfrm>
          <a:off x="0" y="0"/>
          <a:ext cx="0" cy="0"/>
          <a:chOff x="0" y="0"/>
          <a:chExt cx="0" cy="0"/>
        </a:xfrm>
      </p:grpSpPr>
      <p:pic>
        <p:nvPicPr>
          <p:cNvPr id="99" name="Google Shape;99;p67"/>
          <p:cNvPicPr preferRelativeResize="0"/>
          <p:nvPr/>
        </p:nvPicPr>
        <p:blipFill rotWithShape="1">
          <a:blip r:embed="rId2">
            <a:alphaModFix/>
          </a:blip>
          <a:srcRect b="0" l="0" r="0" t="0"/>
          <a:stretch/>
        </p:blipFill>
        <p:spPr>
          <a:xfrm>
            <a:off x="8378827" y="233366"/>
            <a:ext cx="688975" cy="676275"/>
          </a:xfrm>
          <a:prstGeom prst="rect">
            <a:avLst/>
          </a:prstGeom>
          <a:noFill/>
          <a:ln>
            <a:noFill/>
          </a:ln>
        </p:spPr>
      </p:pic>
      <p:sp>
        <p:nvSpPr>
          <p:cNvPr id="100" name="Google Shape;100;p67"/>
          <p:cNvSpPr txBox="1"/>
          <p:nvPr>
            <p:ph type="title"/>
          </p:nvPr>
        </p:nvSpPr>
        <p:spPr>
          <a:xfrm>
            <a:off x="457200" y="0"/>
            <a:ext cx="8229600" cy="11430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b="0" sz="4000">
                <a:solidFill>
                  <a:schemeClr val="dk1"/>
                </a:solidFill>
                <a:latin typeface="Arial"/>
                <a:ea typeface="Arial"/>
                <a:cs typeface="Arial"/>
                <a:sym typeface="Arial"/>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01" name="Google Shape;101;p67"/>
          <p:cNvSpPr txBox="1"/>
          <p:nvPr>
            <p:ph idx="12" type="sldNum"/>
          </p:nvPr>
        </p:nvSpPr>
        <p:spPr>
          <a:xfrm>
            <a:off x="6553200" y="6356354"/>
            <a:ext cx="21336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buNone/>
              <a:defRPr sz="2000">
                <a:solidFill>
                  <a:srgbClr val="888888"/>
                </a:solidFill>
                <a:latin typeface="Arial"/>
                <a:ea typeface="Arial"/>
                <a:cs typeface="Arial"/>
                <a:sym typeface="Arial"/>
              </a:defRPr>
            </a:lvl1pPr>
            <a:lvl2pPr indent="0" lvl="1" marL="0" marR="0" algn="r">
              <a:spcBef>
                <a:spcPts val="0"/>
              </a:spcBef>
              <a:buNone/>
              <a:defRPr sz="2000">
                <a:solidFill>
                  <a:srgbClr val="888888"/>
                </a:solidFill>
                <a:latin typeface="Arial"/>
                <a:ea typeface="Arial"/>
                <a:cs typeface="Arial"/>
                <a:sym typeface="Arial"/>
              </a:defRPr>
            </a:lvl2pPr>
            <a:lvl3pPr indent="0" lvl="2" marL="0" marR="0" algn="r">
              <a:spcBef>
                <a:spcPts val="0"/>
              </a:spcBef>
              <a:buNone/>
              <a:defRPr sz="2000">
                <a:solidFill>
                  <a:srgbClr val="888888"/>
                </a:solidFill>
                <a:latin typeface="Arial"/>
                <a:ea typeface="Arial"/>
                <a:cs typeface="Arial"/>
                <a:sym typeface="Arial"/>
              </a:defRPr>
            </a:lvl3pPr>
            <a:lvl4pPr indent="0" lvl="3" marL="0" marR="0" algn="r">
              <a:spcBef>
                <a:spcPts val="0"/>
              </a:spcBef>
              <a:buNone/>
              <a:defRPr sz="2000">
                <a:solidFill>
                  <a:srgbClr val="888888"/>
                </a:solidFill>
                <a:latin typeface="Arial"/>
                <a:ea typeface="Arial"/>
                <a:cs typeface="Arial"/>
                <a:sym typeface="Arial"/>
              </a:defRPr>
            </a:lvl4pPr>
            <a:lvl5pPr indent="0" lvl="4" marL="0" marR="0" algn="r">
              <a:spcBef>
                <a:spcPts val="0"/>
              </a:spcBef>
              <a:buNone/>
              <a:defRPr sz="2000">
                <a:solidFill>
                  <a:srgbClr val="888888"/>
                </a:solidFill>
                <a:latin typeface="Arial"/>
                <a:ea typeface="Arial"/>
                <a:cs typeface="Arial"/>
                <a:sym typeface="Arial"/>
              </a:defRPr>
            </a:lvl5pPr>
            <a:lvl6pPr indent="0" lvl="5" marL="0" marR="0" algn="r">
              <a:spcBef>
                <a:spcPts val="0"/>
              </a:spcBef>
              <a:buNone/>
              <a:defRPr sz="2000">
                <a:solidFill>
                  <a:srgbClr val="888888"/>
                </a:solidFill>
                <a:latin typeface="Arial"/>
                <a:ea typeface="Arial"/>
                <a:cs typeface="Arial"/>
                <a:sym typeface="Arial"/>
              </a:defRPr>
            </a:lvl6pPr>
            <a:lvl7pPr indent="0" lvl="6" marL="0" marR="0" algn="r">
              <a:spcBef>
                <a:spcPts val="0"/>
              </a:spcBef>
              <a:buNone/>
              <a:defRPr sz="2000">
                <a:solidFill>
                  <a:srgbClr val="888888"/>
                </a:solidFill>
                <a:latin typeface="Arial"/>
                <a:ea typeface="Arial"/>
                <a:cs typeface="Arial"/>
                <a:sym typeface="Arial"/>
              </a:defRPr>
            </a:lvl7pPr>
            <a:lvl8pPr indent="0" lvl="7" marL="0" marR="0" algn="r">
              <a:spcBef>
                <a:spcPts val="0"/>
              </a:spcBef>
              <a:buNone/>
              <a:defRPr sz="2000">
                <a:solidFill>
                  <a:srgbClr val="888888"/>
                </a:solidFill>
                <a:latin typeface="Arial"/>
                <a:ea typeface="Arial"/>
                <a:cs typeface="Arial"/>
                <a:sym typeface="Arial"/>
              </a:defRPr>
            </a:lvl8pPr>
            <a:lvl9pPr indent="0" lvl="8" marL="0" marR="0" algn="r">
              <a:spcBef>
                <a:spcPts val="0"/>
              </a:spcBef>
              <a:buNone/>
              <a:defRPr sz="2000">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102" name="Google Shape;102;p67"/>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lvl1pPr indent="-431800" lvl="0" marL="457200" algn="l">
              <a:spcBef>
                <a:spcPts val="640"/>
              </a:spcBef>
              <a:spcAft>
                <a:spcPts val="0"/>
              </a:spcAft>
              <a:buClr>
                <a:schemeClr val="dk1"/>
              </a:buClr>
              <a:buSzPts val="3200"/>
              <a:buChar char="•"/>
              <a:defRPr>
                <a:latin typeface="Arial"/>
                <a:ea typeface="Arial"/>
                <a:cs typeface="Arial"/>
                <a:sym typeface="Arial"/>
              </a:defRPr>
            </a:lvl1pPr>
            <a:lvl2pPr indent="-406400" lvl="1" marL="914400" algn="l">
              <a:spcBef>
                <a:spcPts val="560"/>
              </a:spcBef>
              <a:spcAft>
                <a:spcPts val="0"/>
              </a:spcAft>
              <a:buClr>
                <a:schemeClr val="dk1"/>
              </a:buClr>
              <a:buSzPts val="2800"/>
              <a:buChar char="–"/>
              <a:defRPr>
                <a:latin typeface="Arial"/>
                <a:ea typeface="Arial"/>
                <a:cs typeface="Arial"/>
                <a:sym typeface="Arial"/>
              </a:defRPr>
            </a:lvl2pPr>
            <a:lvl3pPr indent="-381000" lvl="2" marL="1371600" algn="l">
              <a:spcBef>
                <a:spcPts val="480"/>
              </a:spcBef>
              <a:spcAft>
                <a:spcPts val="0"/>
              </a:spcAft>
              <a:buClr>
                <a:schemeClr val="dk1"/>
              </a:buClr>
              <a:buSzPts val="2400"/>
              <a:buChar char="•"/>
              <a:defRPr>
                <a:latin typeface="Arial"/>
                <a:ea typeface="Arial"/>
                <a:cs typeface="Arial"/>
                <a:sym typeface="Arial"/>
              </a:defRPr>
            </a:lvl3pPr>
            <a:lvl4pPr indent="-355600" lvl="3" marL="1828800" algn="l">
              <a:spcBef>
                <a:spcPts val="400"/>
              </a:spcBef>
              <a:spcAft>
                <a:spcPts val="0"/>
              </a:spcAft>
              <a:buClr>
                <a:schemeClr val="dk1"/>
              </a:buClr>
              <a:buSzPts val="2000"/>
              <a:buChar char="–"/>
              <a:defRPr>
                <a:latin typeface="Arial"/>
                <a:ea typeface="Arial"/>
                <a:cs typeface="Arial"/>
                <a:sym typeface="Arial"/>
              </a:defRPr>
            </a:lvl4pPr>
            <a:lvl5pPr indent="-355600" lvl="4" marL="2286000" algn="l">
              <a:spcBef>
                <a:spcPts val="400"/>
              </a:spcBef>
              <a:spcAft>
                <a:spcPts val="0"/>
              </a:spcAft>
              <a:buClr>
                <a:schemeClr val="dk1"/>
              </a:buClr>
              <a:buSzPts val="2000"/>
              <a:buChar char="»"/>
              <a:defRPr>
                <a:latin typeface="Arial"/>
                <a:ea typeface="Arial"/>
                <a:cs typeface="Arial"/>
                <a:sym typeface="Arial"/>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Default Slide">
  <p:cSld name="1_Default Slide">
    <p:spTree>
      <p:nvGrpSpPr>
        <p:cNvPr id="103" name="Shape 103"/>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fault Slide">
  <p:cSld name="Default Slide">
    <p:spTree>
      <p:nvGrpSpPr>
        <p:cNvPr id="110" name="Shape 110"/>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1" name="Shape 111"/>
        <p:cNvGrpSpPr/>
        <p:nvPr/>
      </p:nvGrpSpPr>
      <p:grpSpPr>
        <a:xfrm>
          <a:off x="0" y="0"/>
          <a:ext cx="0" cy="0"/>
          <a:chOff x="0" y="0"/>
          <a:chExt cx="0" cy="0"/>
        </a:xfrm>
      </p:grpSpPr>
      <p:sp>
        <p:nvSpPr>
          <p:cNvPr id="112" name="Google Shape;112;p69"/>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13" name="Google Shape;113;p69"/>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14" name="Google Shape;114;p6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5" name="Google Shape;115;p6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buNone/>
              <a:defRPr sz="1200">
                <a:solidFill>
                  <a:srgbClr val="888888"/>
                </a:solidFill>
                <a:latin typeface="Calibri"/>
                <a:ea typeface="Calibri"/>
                <a:cs typeface="Calibri"/>
                <a:sym typeface="Calibri"/>
              </a:defRPr>
            </a:lvl1pPr>
            <a:lvl2pPr indent="0" lvl="1" marL="0" marR="0" algn="r">
              <a:spcBef>
                <a:spcPts val="0"/>
              </a:spcBef>
              <a:buNone/>
              <a:defRPr sz="1200">
                <a:solidFill>
                  <a:srgbClr val="888888"/>
                </a:solidFill>
                <a:latin typeface="Calibri"/>
                <a:ea typeface="Calibri"/>
                <a:cs typeface="Calibri"/>
                <a:sym typeface="Calibri"/>
              </a:defRPr>
            </a:lvl2pPr>
            <a:lvl3pPr indent="0" lvl="2" marL="0" marR="0" algn="r">
              <a:spcBef>
                <a:spcPts val="0"/>
              </a:spcBef>
              <a:buNone/>
              <a:defRPr sz="1200">
                <a:solidFill>
                  <a:srgbClr val="888888"/>
                </a:solidFill>
                <a:latin typeface="Calibri"/>
                <a:ea typeface="Calibri"/>
                <a:cs typeface="Calibri"/>
                <a:sym typeface="Calibri"/>
              </a:defRPr>
            </a:lvl3pPr>
            <a:lvl4pPr indent="0" lvl="3" marL="0" marR="0" algn="r">
              <a:spcBef>
                <a:spcPts val="0"/>
              </a:spcBef>
              <a:buNone/>
              <a:defRPr sz="1200">
                <a:solidFill>
                  <a:srgbClr val="888888"/>
                </a:solidFill>
                <a:latin typeface="Calibri"/>
                <a:ea typeface="Calibri"/>
                <a:cs typeface="Calibri"/>
                <a:sym typeface="Calibri"/>
              </a:defRPr>
            </a:lvl4pPr>
            <a:lvl5pPr indent="0" lvl="4" marL="0" marR="0" algn="r">
              <a:spcBef>
                <a:spcPts val="0"/>
              </a:spcBef>
              <a:buNone/>
              <a:defRPr sz="1200">
                <a:solidFill>
                  <a:srgbClr val="888888"/>
                </a:solidFill>
                <a:latin typeface="Calibri"/>
                <a:ea typeface="Calibri"/>
                <a:cs typeface="Calibri"/>
                <a:sym typeface="Calibri"/>
              </a:defRPr>
            </a:lvl5pPr>
            <a:lvl6pPr indent="0" lvl="5" marL="0" marR="0" algn="r">
              <a:spcBef>
                <a:spcPts val="0"/>
              </a:spcBef>
              <a:buNone/>
              <a:defRPr sz="1200">
                <a:solidFill>
                  <a:srgbClr val="888888"/>
                </a:solidFill>
                <a:latin typeface="Calibri"/>
                <a:ea typeface="Calibri"/>
                <a:cs typeface="Calibri"/>
                <a:sym typeface="Calibri"/>
              </a:defRPr>
            </a:lvl6pPr>
            <a:lvl7pPr indent="0" lvl="6" marL="0" marR="0" algn="r">
              <a:spcBef>
                <a:spcPts val="0"/>
              </a:spcBef>
              <a:buNone/>
              <a:defRPr sz="1200">
                <a:solidFill>
                  <a:srgbClr val="888888"/>
                </a:solidFill>
                <a:latin typeface="Calibri"/>
                <a:ea typeface="Calibri"/>
                <a:cs typeface="Calibri"/>
                <a:sym typeface="Calibri"/>
              </a:defRPr>
            </a:lvl7pPr>
            <a:lvl8pPr indent="0" lvl="7" marL="0" marR="0" algn="r">
              <a:spcBef>
                <a:spcPts val="0"/>
              </a:spcBef>
              <a:buNone/>
              <a:defRPr sz="1200">
                <a:solidFill>
                  <a:srgbClr val="888888"/>
                </a:solidFill>
                <a:latin typeface="Calibri"/>
                <a:ea typeface="Calibri"/>
                <a:cs typeface="Calibri"/>
                <a:sym typeface="Calibri"/>
              </a:defRPr>
            </a:lvl8pPr>
            <a:lvl9pPr indent="0" lvl="8" marL="0" marR="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116" name="Google Shape;116;p69"/>
          <p:cNvSpPr txBox="1"/>
          <p:nvPr>
            <p:ph idx="11" type="ftr"/>
          </p:nvPr>
        </p:nvSpPr>
        <p:spPr>
          <a:xfrm>
            <a:off x="2339752" y="6356350"/>
            <a:ext cx="4464496"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2" name="Shape 22"/>
        <p:cNvGrpSpPr/>
        <p:nvPr/>
      </p:nvGrpSpPr>
      <p:grpSpPr>
        <a:xfrm>
          <a:off x="0" y="0"/>
          <a:ext cx="0" cy="0"/>
          <a:chOff x="0" y="0"/>
          <a:chExt cx="0" cy="0"/>
        </a:xfrm>
      </p:grpSpPr>
      <p:sp>
        <p:nvSpPr>
          <p:cNvPr id="23" name="Google Shape;23;p4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4" name="Google Shape;24;p47"/>
          <p:cNvSpPr txBox="1"/>
          <p:nvPr>
            <p:ph idx="1" type="body"/>
          </p:nvPr>
        </p:nvSpPr>
        <p:spPr>
          <a:xfrm>
            <a:off x="457200" y="1600204"/>
            <a:ext cx="8229600" cy="4525963"/>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5" name="Google Shape;25;p47"/>
          <p:cNvSpPr txBox="1"/>
          <p:nvPr>
            <p:ph idx="10" type="dt"/>
          </p:nvPr>
        </p:nvSpPr>
        <p:spPr>
          <a:xfrm>
            <a:off x="457200" y="6356354"/>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47"/>
          <p:cNvSpPr txBox="1"/>
          <p:nvPr>
            <p:ph idx="11" type="ftr"/>
          </p:nvPr>
        </p:nvSpPr>
        <p:spPr>
          <a:xfrm>
            <a:off x="3124200" y="6356354"/>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47"/>
          <p:cNvSpPr txBox="1"/>
          <p:nvPr>
            <p:ph idx="12" type="sldNum"/>
          </p:nvPr>
        </p:nvSpPr>
        <p:spPr>
          <a:xfrm>
            <a:off x="6553200" y="6356354"/>
            <a:ext cx="21336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buNone/>
              <a:defRPr b="0" i="0" sz="1200" u="none" cap="none" strike="noStrike">
                <a:solidFill>
                  <a:srgbClr val="888888"/>
                </a:solidFill>
                <a:latin typeface="Calibri"/>
                <a:ea typeface="Calibri"/>
                <a:cs typeface="Calibri"/>
                <a:sym typeface="Calibri"/>
              </a:defRPr>
            </a:lvl1pPr>
            <a:lvl2pPr indent="0" lvl="1" marL="0" marR="0" algn="r">
              <a:spcBef>
                <a:spcPts val="0"/>
              </a:spcBef>
              <a:buNone/>
              <a:defRPr b="0" i="0" sz="1200" u="none" cap="none" strike="noStrike">
                <a:solidFill>
                  <a:srgbClr val="888888"/>
                </a:solidFill>
                <a:latin typeface="Calibri"/>
                <a:ea typeface="Calibri"/>
                <a:cs typeface="Calibri"/>
                <a:sym typeface="Calibri"/>
              </a:defRPr>
            </a:lvl2pPr>
            <a:lvl3pPr indent="0" lvl="2" marL="0" marR="0" algn="r">
              <a:spcBef>
                <a:spcPts val="0"/>
              </a:spcBef>
              <a:buNone/>
              <a:defRPr b="0" i="0" sz="1200" u="none" cap="none" strike="noStrike">
                <a:solidFill>
                  <a:srgbClr val="888888"/>
                </a:solidFill>
                <a:latin typeface="Calibri"/>
                <a:ea typeface="Calibri"/>
                <a:cs typeface="Calibri"/>
                <a:sym typeface="Calibri"/>
              </a:defRPr>
            </a:lvl3pPr>
            <a:lvl4pPr indent="0" lvl="3" marL="0" marR="0" algn="r">
              <a:spcBef>
                <a:spcPts val="0"/>
              </a:spcBef>
              <a:buNone/>
              <a:defRPr b="0" i="0" sz="1200" u="none" cap="none" strike="noStrike">
                <a:solidFill>
                  <a:srgbClr val="888888"/>
                </a:solidFill>
                <a:latin typeface="Calibri"/>
                <a:ea typeface="Calibri"/>
                <a:cs typeface="Calibri"/>
                <a:sym typeface="Calibri"/>
              </a:defRPr>
            </a:lvl4pPr>
            <a:lvl5pPr indent="0" lvl="4" marL="0" marR="0" algn="r">
              <a:spcBef>
                <a:spcPts val="0"/>
              </a:spcBef>
              <a:buNone/>
              <a:defRPr b="0" i="0" sz="1200" u="none" cap="none" strike="noStrike">
                <a:solidFill>
                  <a:srgbClr val="888888"/>
                </a:solidFill>
                <a:latin typeface="Calibri"/>
                <a:ea typeface="Calibri"/>
                <a:cs typeface="Calibri"/>
                <a:sym typeface="Calibri"/>
              </a:defRPr>
            </a:lvl5pPr>
            <a:lvl6pPr indent="0" lvl="5" marL="0" marR="0" algn="r">
              <a:spcBef>
                <a:spcPts val="0"/>
              </a:spcBef>
              <a:buNone/>
              <a:defRPr b="0" i="0" sz="1200" u="none" cap="none" strike="noStrike">
                <a:solidFill>
                  <a:srgbClr val="888888"/>
                </a:solidFill>
                <a:latin typeface="Calibri"/>
                <a:ea typeface="Calibri"/>
                <a:cs typeface="Calibri"/>
                <a:sym typeface="Calibri"/>
              </a:defRPr>
            </a:lvl6pPr>
            <a:lvl7pPr indent="0" lvl="6" marL="0" marR="0" algn="r">
              <a:spcBef>
                <a:spcPts val="0"/>
              </a:spcBef>
              <a:buNone/>
              <a:defRPr b="0" i="0" sz="1200" u="none" cap="none" strike="noStrike">
                <a:solidFill>
                  <a:srgbClr val="888888"/>
                </a:solidFill>
                <a:latin typeface="Calibri"/>
                <a:ea typeface="Calibri"/>
                <a:cs typeface="Calibri"/>
                <a:sym typeface="Calibri"/>
              </a:defRPr>
            </a:lvl7pPr>
            <a:lvl8pPr indent="0" lvl="7" marL="0" marR="0" algn="r">
              <a:spcBef>
                <a:spcPts val="0"/>
              </a:spcBef>
              <a:buNone/>
              <a:defRPr b="0" i="0" sz="1200" u="none" cap="none" strike="noStrike">
                <a:solidFill>
                  <a:srgbClr val="888888"/>
                </a:solidFill>
                <a:latin typeface="Calibri"/>
                <a:ea typeface="Calibri"/>
                <a:cs typeface="Calibri"/>
                <a:sym typeface="Calibri"/>
              </a:defRPr>
            </a:lvl8pPr>
            <a:lvl9pPr indent="0" lvl="8" marL="0" marR="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17" name="Shape 117"/>
        <p:cNvGrpSpPr/>
        <p:nvPr/>
      </p:nvGrpSpPr>
      <p:grpSpPr>
        <a:xfrm>
          <a:off x="0" y="0"/>
          <a:ext cx="0" cy="0"/>
          <a:chOff x="0" y="0"/>
          <a:chExt cx="0" cy="0"/>
        </a:xfrm>
      </p:grpSpPr>
      <p:sp>
        <p:nvSpPr>
          <p:cNvPr id="118" name="Google Shape;118;p7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19" name="Google Shape;119;p70"/>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20" name="Google Shape;120;p7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1" name="Google Shape;121;p7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buNone/>
              <a:defRPr sz="1200">
                <a:solidFill>
                  <a:srgbClr val="888888"/>
                </a:solidFill>
                <a:latin typeface="Calibri"/>
                <a:ea typeface="Calibri"/>
                <a:cs typeface="Calibri"/>
                <a:sym typeface="Calibri"/>
              </a:defRPr>
            </a:lvl1pPr>
            <a:lvl2pPr indent="0" lvl="1" marL="0" marR="0" algn="r">
              <a:spcBef>
                <a:spcPts val="0"/>
              </a:spcBef>
              <a:buNone/>
              <a:defRPr sz="1200">
                <a:solidFill>
                  <a:srgbClr val="888888"/>
                </a:solidFill>
                <a:latin typeface="Calibri"/>
                <a:ea typeface="Calibri"/>
                <a:cs typeface="Calibri"/>
                <a:sym typeface="Calibri"/>
              </a:defRPr>
            </a:lvl2pPr>
            <a:lvl3pPr indent="0" lvl="2" marL="0" marR="0" algn="r">
              <a:spcBef>
                <a:spcPts val="0"/>
              </a:spcBef>
              <a:buNone/>
              <a:defRPr sz="1200">
                <a:solidFill>
                  <a:srgbClr val="888888"/>
                </a:solidFill>
                <a:latin typeface="Calibri"/>
                <a:ea typeface="Calibri"/>
                <a:cs typeface="Calibri"/>
                <a:sym typeface="Calibri"/>
              </a:defRPr>
            </a:lvl3pPr>
            <a:lvl4pPr indent="0" lvl="3" marL="0" marR="0" algn="r">
              <a:spcBef>
                <a:spcPts val="0"/>
              </a:spcBef>
              <a:buNone/>
              <a:defRPr sz="1200">
                <a:solidFill>
                  <a:srgbClr val="888888"/>
                </a:solidFill>
                <a:latin typeface="Calibri"/>
                <a:ea typeface="Calibri"/>
                <a:cs typeface="Calibri"/>
                <a:sym typeface="Calibri"/>
              </a:defRPr>
            </a:lvl4pPr>
            <a:lvl5pPr indent="0" lvl="4" marL="0" marR="0" algn="r">
              <a:spcBef>
                <a:spcPts val="0"/>
              </a:spcBef>
              <a:buNone/>
              <a:defRPr sz="1200">
                <a:solidFill>
                  <a:srgbClr val="888888"/>
                </a:solidFill>
                <a:latin typeface="Calibri"/>
                <a:ea typeface="Calibri"/>
                <a:cs typeface="Calibri"/>
                <a:sym typeface="Calibri"/>
              </a:defRPr>
            </a:lvl5pPr>
            <a:lvl6pPr indent="0" lvl="5" marL="0" marR="0" algn="r">
              <a:spcBef>
                <a:spcPts val="0"/>
              </a:spcBef>
              <a:buNone/>
              <a:defRPr sz="1200">
                <a:solidFill>
                  <a:srgbClr val="888888"/>
                </a:solidFill>
                <a:latin typeface="Calibri"/>
                <a:ea typeface="Calibri"/>
                <a:cs typeface="Calibri"/>
                <a:sym typeface="Calibri"/>
              </a:defRPr>
            </a:lvl6pPr>
            <a:lvl7pPr indent="0" lvl="6" marL="0" marR="0" algn="r">
              <a:spcBef>
                <a:spcPts val="0"/>
              </a:spcBef>
              <a:buNone/>
              <a:defRPr sz="1200">
                <a:solidFill>
                  <a:srgbClr val="888888"/>
                </a:solidFill>
                <a:latin typeface="Calibri"/>
                <a:ea typeface="Calibri"/>
                <a:cs typeface="Calibri"/>
                <a:sym typeface="Calibri"/>
              </a:defRPr>
            </a:lvl7pPr>
            <a:lvl8pPr indent="0" lvl="7" marL="0" marR="0" algn="r">
              <a:spcBef>
                <a:spcPts val="0"/>
              </a:spcBef>
              <a:buNone/>
              <a:defRPr sz="1200">
                <a:solidFill>
                  <a:srgbClr val="888888"/>
                </a:solidFill>
                <a:latin typeface="Calibri"/>
                <a:ea typeface="Calibri"/>
                <a:cs typeface="Calibri"/>
                <a:sym typeface="Calibri"/>
              </a:defRPr>
            </a:lvl8pPr>
            <a:lvl9pPr indent="0" lvl="8" marL="0" marR="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122" name="Google Shape;122;p70"/>
          <p:cNvSpPr txBox="1"/>
          <p:nvPr>
            <p:ph idx="11" type="ftr"/>
          </p:nvPr>
        </p:nvSpPr>
        <p:spPr>
          <a:xfrm>
            <a:off x="2339752" y="6356350"/>
            <a:ext cx="4464496"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23" name="Shape 123"/>
        <p:cNvGrpSpPr/>
        <p:nvPr/>
      </p:nvGrpSpPr>
      <p:grpSpPr>
        <a:xfrm>
          <a:off x="0" y="0"/>
          <a:ext cx="0" cy="0"/>
          <a:chOff x="0" y="0"/>
          <a:chExt cx="0" cy="0"/>
        </a:xfrm>
      </p:grpSpPr>
      <p:sp>
        <p:nvSpPr>
          <p:cNvPr id="124" name="Google Shape;124;p71"/>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b="1" sz="4000"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25" name="Google Shape;125;p71"/>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126" name="Google Shape;126;p7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7" name="Google Shape;127;p7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buNone/>
              <a:defRPr sz="1200">
                <a:solidFill>
                  <a:srgbClr val="888888"/>
                </a:solidFill>
                <a:latin typeface="Calibri"/>
                <a:ea typeface="Calibri"/>
                <a:cs typeface="Calibri"/>
                <a:sym typeface="Calibri"/>
              </a:defRPr>
            </a:lvl1pPr>
            <a:lvl2pPr indent="0" lvl="1" marL="0" marR="0" algn="r">
              <a:spcBef>
                <a:spcPts val="0"/>
              </a:spcBef>
              <a:buNone/>
              <a:defRPr sz="1200">
                <a:solidFill>
                  <a:srgbClr val="888888"/>
                </a:solidFill>
                <a:latin typeface="Calibri"/>
                <a:ea typeface="Calibri"/>
                <a:cs typeface="Calibri"/>
                <a:sym typeface="Calibri"/>
              </a:defRPr>
            </a:lvl2pPr>
            <a:lvl3pPr indent="0" lvl="2" marL="0" marR="0" algn="r">
              <a:spcBef>
                <a:spcPts val="0"/>
              </a:spcBef>
              <a:buNone/>
              <a:defRPr sz="1200">
                <a:solidFill>
                  <a:srgbClr val="888888"/>
                </a:solidFill>
                <a:latin typeface="Calibri"/>
                <a:ea typeface="Calibri"/>
                <a:cs typeface="Calibri"/>
                <a:sym typeface="Calibri"/>
              </a:defRPr>
            </a:lvl3pPr>
            <a:lvl4pPr indent="0" lvl="3" marL="0" marR="0" algn="r">
              <a:spcBef>
                <a:spcPts val="0"/>
              </a:spcBef>
              <a:buNone/>
              <a:defRPr sz="1200">
                <a:solidFill>
                  <a:srgbClr val="888888"/>
                </a:solidFill>
                <a:latin typeface="Calibri"/>
                <a:ea typeface="Calibri"/>
                <a:cs typeface="Calibri"/>
                <a:sym typeface="Calibri"/>
              </a:defRPr>
            </a:lvl4pPr>
            <a:lvl5pPr indent="0" lvl="4" marL="0" marR="0" algn="r">
              <a:spcBef>
                <a:spcPts val="0"/>
              </a:spcBef>
              <a:buNone/>
              <a:defRPr sz="1200">
                <a:solidFill>
                  <a:srgbClr val="888888"/>
                </a:solidFill>
                <a:latin typeface="Calibri"/>
                <a:ea typeface="Calibri"/>
                <a:cs typeface="Calibri"/>
                <a:sym typeface="Calibri"/>
              </a:defRPr>
            </a:lvl5pPr>
            <a:lvl6pPr indent="0" lvl="5" marL="0" marR="0" algn="r">
              <a:spcBef>
                <a:spcPts val="0"/>
              </a:spcBef>
              <a:buNone/>
              <a:defRPr sz="1200">
                <a:solidFill>
                  <a:srgbClr val="888888"/>
                </a:solidFill>
                <a:latin typeface="Calibri"/>
                <a:ea typeface="Calibri"/>
                <a:cs typeface="Calibri"/>
                <a:sym typeface="Calibri"/>
              </a:defRPr>
            </a:lvl6pPr>
            <a:lvl7pPr indent="0" lvl="6" marL="0" marR="0" algn="r">
              <a:spcBef>
                <a:spcPts val="0"/>
              </a:spcBef>
              <a:buNone/>
              <a:defRPr sz="1200">
                <a:solidFill>
                  <a:srgbClr val="888888"/>
                </a:solidFill>
                <a:latin typeface="Calibri"/>
                <a:ea typeface="Calibri"/>
                <a:cs typeface="Calibri"/>
                <a:sym typeface="Calibri"/>
              </a:defRPr>
            </a:lvl7pPr>
            <a:lvl8pPr indent="0" lvl="7" marL="0" marR="0" algn="r">
              <a:spcBef>
                <a:spcPts val="0"/>
              </a:spcBef>
              <a:buNone/>
              <a:defRPr sz="1200">
                <a:solidFill>
                  <a:srgbClr val="888888"/>
                </a:solidFill>
                <a:latin typeface="Calibri"/>
                <a:ea typeface="Calibri"/>
                <a:cs typeface="Calibri"/>
                <a:sym typeface="Calibri"/>
              </a:defRPr>
            </a:lvl8pPr>
            <a:lvl9pPr indent="0" lvl="8" marL="0" marR="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128" name="Google Shape;128;p71"/>
          <p:cNvSpPr txBox="1"/>
          <p:nvPr>
            <p:ph idx="11" type="ftr"/>
          </p:nvPr>
        </p:nvSpPr>
        <p:spPr>
          <a:xfrm>
            <a:off x="2339752" y="6356350"/>
            <a:ext cx="4464496"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29" name="Shape 129"/>
        <p:cNvGrpSpPr/>
        <p:nvPr/>
      </p:nvGrpSpPr>
      <p:grpSpPr>
        <a:xfrm>
          <a:off x="0" y="0"/>
          <a:ext cx="0" cy="0"/>
          <a:chOff x="0" y="0"/>
          <a:chExt cx="0" cy="0"/>
        </a:xfrm>
      </p:grpSpPr>
      <p:sp>
        <p:nvSpPr>
          <p:cNvPr id="130" name="Google Shape;130;p7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31" name="Google Shape;131;p72"/>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132" name="Google Shape;132;p72"/>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133" name="Google Shape;133;p7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4" name="Google Shape;134;p7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buNone/>
              <a:defRPr sz="1200">
                <a:solidFill>
                  <a:srgbClr val="888888"/>
                </a:solidFill>
                <a:latin typeface="Calibri"/>
                <a:ea typeface="Calibri"/>
                <a:cs typeface="Calibri"/>
                <a:sym typeface="Calibri"/>
              </a:defRPr>
            </a:lvl1pPr>
            <a:lvl2pPr indent="0" lvl="1" marL="0" marR="0" algn="r">
              <a:spcBef>
                <a:spcPts val="0"/>
              </a:spcBef>
              <a:buNone/>
              <a:defRPr sz="1200">
                <a:solidFill>
                  <a:srgbClr val="888888"/>
                </a:solidFill>
                <a:latin typeface="Calibri"/>
                <a:ea typeface="Calibri"/>
                <a:cs typeface="Calibri"/>
                <a:sym typeface="Calibri"/>
              </a:defRPr>
            </a:lvl2pPr>
            <a:lvl3pPr indent="0" lvl="2" marL="0" marR="0" algn="r">
              <a:spcBef>
                <a:spcPts val="0"/>
              </a:spcBef>
              <a:buNone/>
              <a:defRPr sz="1200">
                <a:solidFill>
                  <a:srgbClr val="888888"/>
                </a:solidFill>
                <a:latin typeface="Calibri"/>
                <a:ea typeface="Calibri"/>
                <a:cs typeface="Calibri"/>
                <a:sym typeface="Calibri"/>
              </a:defRPr>
            </a:lvl3pPr>
            <a:lvl4pPr indent="0" lvl="3" marL="0" marR="0" algn="r">
              <a:spcBef>
                <a:spcPts val="0"/>
              </a:spcBef>
              <a:buNone/>
              <a:defRPr sz="1200">
                <a:solidFill>
                  <a:srgbClr val="888888"/>
                </a:solidFill>
                <a:latin typeface="Calibri"/>
                <a:ea typeface="Calibri"/>
                <a:cs typeface="Calibri"/>
                <a:sym typeface="Calibri"/>
              </a:defRPr>
            </a:lvl4pPr>
            <a:lvl5pPr indent="0" lvl="4" marL="0" marR="0" algn="r">
              <a:spcBef>
                <a:spcPts val="0"/>
              </a:spcBef>
              <a:buNone/>
              <a:defRPr sz="1200">
                <a:solidFill>
                  <a:srgbClr val="888888"/>
                </a:solidFill>
                <a:latin typeface="Calibri"/>
                <a:ea typeface="Calibri"/>
                <a:cs typeface="Calibri"/>
                <a:sym typeface="Calibri"/>
              </a:defRPr>
            </a:lvl5pPr>
            <a:lvl6pPr indent="0" lvl="5" marL="0" marR="0" algn="r">
              <a:spcBef>
                <a:spcPts val="0"/>
              </a:spcBef>
              <a:buNone/>
              <a:defRPr sz="1200">
                <a:solidFill>
                  <a:srgbClr val="888888"/>
                </a:solidFill>
                <a:latin typeface="Calibri"/>
                <a:ea typeface="Calibri"/>
                <a:cs typeface="Calibri"/>
                <a:sym typeface="Calibri"/>
              </a:defRPr>
            </a:lvl6pPr>
            <a:lvl7pPr indent="0" lvl="6" marL="0" marR="0" algn="r">
              <a:spcBef>
                <a:spcPts val="0"/>
              </a:spcBef>
              <a:buNone/>
              <a:defRPr sz="1200">
                <a:solidFill>
                  <a:srgbClr val="888888"/>
                </a:solidFill>
                <a:latin typeface="Calibri"/>
                <a:ea typeface="Calibri"/>
                <a:cs typeface="Calibri"/>
                <a:sym typeface="Calibri"/>
              </a:defRPr>
            </a:lvl7pPr>
            <a:lvl8pPr indent="0" lvl="7" marL="0" marR="0" algn="r">
              <a:spcBef>
                <a:spcPts val="0"/>
              </a:spcBef>
              <a:buNone/>
              <a:defRPr sz="1200">
                <a:solidFill>
                  <a:srgbClr val="888888"/>
                </a:solidFill>
                <a:latin typeface="Calibri"/>
                <a:ea typeface="Calibri"/>
                <a:cs typeface="Calibri"/>
                <a:sym typeface="Calibri"/>
              </a:defRPr>
            </a:lvl8pPr>
            <a:lvl9pPr indent="0" lvl="8" marL="0" marR="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135" name="Google Shape;135;p72"/>
          <p:cNvSpPr txBox="1"/>
          <p:nvPr>
            <p:ph idx="11" type="ftr"/>
          </p:nvPr>
        </p:nvSpPr>
        <p:spPr>
          <a:xfrm>
            <a:off x="2339752" y="6356350"/>
            <a:ext cx="4464496"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36" name="Shape 136"/>
        <p:cNvGrpSpPr/>
        <p:nvPr/>
      </p:nvGrpSpPr>
      <p:grpSpPr>
        <a:xfrm>
          <a:off x="0" y="0"/>
          <a:ext cx="0" cy="0"/>
          <a:chOff x="0" y="0"/>
          <a:chExt cx="0" cy="0"/>
        </a:xfrm>
      </p:grpSpPr>
      <p:sp>
        <p:nvSpPr>
          <p:cNvPr id="137" name="Google Shape;137;p7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38" name="Google Shape;138;p73"/>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139" name="Google Shape;139;p73"/>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140" name="Google Shape;140;p73"/>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141" name="Google Shape;141;p73"/>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142" name="Google Shape;142;p7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3" name="Google Shape;143;p7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buNone/>
              <a:defRPr sz="1200">
                <a:solidFill>
                  <a:srgbClr val="888888"/>
                </a:solidFill>
                <a:latin typeface="Calibri"/>
                <a:ea typeface="Calibri"/>
                <a:cs typeface="Calibri"/>
                <a:sym typeface="Calibri"/>
              </a:defRPr>
            </a:lvl1pPr>
            <a:lvl2pPr indent="0" lvl="1" marL="0" marR="0" algn="r">
              <a:spcBef>
                <a:spcPts val="0"/>
              </a:spcBef>
              <a:buNone/>
              <a:defRPr sz="1200">
                <a:solidFill>
                  <a:srgbClr val="888888"/>
                </a:solidFill>
                <a:latin typeface="Calibri"/>
                <a:ea typeface="Calibri"/>
                <a:cs typeface="Calibri"/>
                <a:sym typeface="Calibri"/>
              </a:defRPr>
            </a:lvl2pPr>
            <a:lvl3pPr indent="0" lvl="2" marL="0" marR="0" algn="r">
              <a:spcBef>
                <a:spcPts val="0"/>
              </a:spcBef>
              <a:buNone/>
              <a:defRPr sz="1200">
                <a:solidFill>
                  <a:srgbClr val="888888"/>
                </a:solidFill>
                <a:latin typeface="Calibri"/>
                <a:ea typeface="Calibri"/>
                <a:cs typeface="Calibri"/>
                <a:sym typeface="Calibri"/>
              </a:defRPr>
            </a:lvl3pPr>
            <a:lvl4pPr indent="0" lvl="3" marL="0" marR="0" algn="r">
              <a:spcBef>
                <a:spcPts val="0"/>
              </a:spcBef>
              <a:buNone/>
              <a:defRPr sz="1200">
                <a:solidFill>
                  <a:srgbClr val="888888"/>
                </a:solidFill>
                <a:latin typeface="Calibri"/>
                <a:ea typeface="Calibri"/>
                <a:cs typeface="Calibri"/>
                <a:sym typeface="Calibri"/>
              </a:defRPr>
            </a:lvl4pPr>
            <a:lvl5pPr indent="0" lvl="4" marL="0" marR="0" algn="r">
              <a:spcBef>
                <a:spcPts val="0"/>
              </a:spcBef>
              <a:buNone/>
              <a:defRPr sz="1200">
                <a:solidFill>
                  <a:srgbClr val="888888"/>
                </a:solidFill>
                <a:latin typeface="Calibri"/>
                <a:ea typeface="Calibri"/>
                <a:cs typeface="Calibri"/>
                <a:sym typeface="Calibri"/>
              </a:defRPr>
            </a:lvl5pPr>
            <a:lvl6pPr indent="0" lvl="5" marL="0" marR="0" algn="r">
              <a:spcBef>
                <a:spcPts val="0"/>
              </a:spcBef>
              <a:buNone/>
              <a:defRPr sz="1200">
                <a:solidFill>
                  <a:srgbClr val="888888"/>
                </a:solidFill>
                <a:latin typeface="Calibri"/>
                <a:ea typeface="Calibri"/>
                <a:cs typeface="Calibri"/>
                <a:sym typeface="Calibri"/>
              </a:defRPr>
            </a:lvl6pPr>
            <a:lvl7pPr indent="0" lvl="6" marL="0" marR="0" algn="r">
              <a:spcBef>
                <a:spcPts val="0"/>
              </a:spcBef>
              <a:buNone/>
              <a:defRPr sz="1200">
                <a:solidFill>
                  <a:srgbClr val="888888"/>
                </a:solidFill>
                <a:latin typeface="Calibri"/>
                <a:ea typeface="Calibri"/>
                <a:cs typeface="Calibri"/>
                <a:sym typeface="Calibri"/>
              </a:defRPr>
            </a:lvl7pPr>
            <a:lvl8pPr indent="0" lvl="7" marL="0" marR="0" algn="r">
              <a:spcBef>
                <a:spcPts val="0"/>
              </a:spcBef>
              <a:buNone/>
              <a:defRPr sz="1200">
                <a:solidFill>
                  <a:srgbClr val="888888"/>
                </a:solidFill>
                <a:latin typeface="Calibri"/>
                <a:ea typeface="Calibri"/>
                <a:cs typeface="Calibri"/>
                <a:sym typeface="Calibri"/>
              </a:defRPr>
            </a:lvl8pPr>
            <a:lvl9pPr indent="0" lvl="8" marL="0" marR="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144" name="Google Shape;144;p73"/>
          <p:cNvSpPr txBox="1"/>
          <p:nvPr>
            <p:ph idx="11" type="ftr"/>
          </p:nvPr>
        </p:nvSpPr>
        <p:spPr>
          <a:xfrm>
            <a:off x="2339752" y="6356350"/>
            <a:ext cx="4464496"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45" name="Shape 145"/>
        <p:cNvGrpSpPr/>
        <p:nvPr/>
      </p:nvGrpSpPr>
      <p:grpSpPr>
        <a:xfrm>
          <a:off x="0" y="0"/>
          <a:ext cx="0" cy="0"/>
          <a:chOff x="0" y="0"/>
          <a:chExt cx="0" cy="0"/>
        </a:xfrm>
      </p:grpSpPr>
      <p:sp>
        <p:nvSpPr>
          <p:cNvPr id="146" name="Google Shape;146;p7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47" name="Google Shape;147;p7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8" name="Google Shape;148;p7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buNone/>
              <a:defRPr sz="1200">
                <a:solidFill>
                  <a:srgbClr val="888888"/>
                </a:solidFill>
                <a:latin typeface="Calibri"/>
                <a:ea typeface="Calibri"/>
                <a:cs typeface="Calibri"/>
                <a:sym typeface="Calibri"/>
              </a:defRPr>
            </a:lvl1pPr>
            <a:lvl2pPr indent="0" lvl="1" marL="0" marR="0" algn="r">
              <a:spcBef>
                <a:spcPts val="0"/>
              </a:spcBef>
              <a:buNone/>
              <a:defRPr sz="1200">
                <a:solidFill>
                  <a:srgbClr val="888888"/>
                </a:solidFill>
                <a:latin typeface="Calibri"/>
                <a:ea typeface="Calibri"/>
                <a:cs typeface="Calibri"/>
                <a:sym typeface="Calibri"/>
              </a:defRPr>
            </a:lvl2pPr>
            <a:lvl3pPr indent="0" lvl="2" marL="0" marR="0" algn="r">
              <a:spcBef>
                <a:spcPts val="0"/>
              </a:spcBef>
              <a:buNone/>
              <a:defRPr sz="1200">
                <a:solidFill>
                  <a:srgbClr val="888888"/>
                </a:solidFill>
                <a:latin typeface="Calibri"/>
                <a:ea typeface="Calibri"/>
                <a:cs typeface="Calibri"/>
                <a:sym typeface="Calibri"/>
              </a:defRPr>
            </a:lvl3pPr>
            <a:lvl4pPr indent="0" lvl="3" marL="0" marR="0" algn="r">
              <a:spcBef>
                <a:spcPts val="0"/>
              </a:spcBef>
              <a:buNone/>
              <a:defRPr sz="1200">
                <a:solidFill>
                  <a:srgbClr val="888888"/>
                </a:solidFill>
                <a:latin typeface="Calibri"/>
                <a:ea typeface="Calibri"/>
                <a:cs typeface="Calibri"/>
                <a:sym typeface="Calibri"/>
              </a:defRPr>
            </a:lvl4pPr>
            <a:lvl5pPr indent="0" lvl="4" marL="0" marR="0" algn="r">
              <a:spcBef>
                <a:spcPts val="0"/>
              </a:spcBef>
              <a:buNone/>
              <a:defRPr sz="1200">
                <a:solidFill>
                  <a:srgbClr val="888888"/>
                </a:solidFill>
                <a:latin typeface="Calibri"/>
                <a:ea typeface="Calibri"/>
                <a:cs typeface="Calibri"/>
                <a:sym typeface="Calibri"/>
              </a:defRPr>
            </a:lvl5pPr>
            <a:lvl6pPr indent="0" lvl="5" marL="0" marR="0" algn="r">
              <a:spcBef>
                <a:spcPts val="0"/>
              </a:spcBef>
              <a:buNone/>
              <a:defRPr sz="1200">
                <a:solidFill>
                  <a:srgbClr val="888888"/>
                </a:solidFill>
                <a:latin typeface="Calibri"/>
                <a:ea typeface="Calibri"/>
                <a:cs typeface="Calibri"/>
                <a:sym typeface="Calibri"/>
              </a:defRPr>
            </a:lvl6pPr>
            <a:lvl7pPr indent="0" lvl="6" marL="0" marR="0" algn="r">
              <a:spcBef>
                <a:spcPts val="0"/>
              </a:spcBef>
              <a:buNone/>
              <a:defRPr sz="1200">
                <a:solidFill>
                  <a:srgbClr val="888888"/>
                </a:solidFill>
                <a:latin typeface="Calibri"/>
                <a:ea typeface="Calibri"/>
                <a:cs typeface="Calibri"/>
                <a:sym typeface="Calibri"/>
              </a:defRPr>
            </a:lvl7pPr>
            <a:lvl8pPr indent="0" lvl="7" marL="0" marR="0" algn="r">
              <a:spcBef>
                <a:spcPts val="0"/>
              </a:spcBef>
              <a:buNone/>
              <a:defRPr sz="1200">
                <a:solidFill>
                  <a:srgbClr val="888888"/>
                </a:solidFill>
                <a:latin typeface="Calibri"/>
                <a:ea typeface="Calibri"/>
                <a:cs typeface="Calibri"/>
                <a:sym typeface="Calibri"/>
              </a:defRPr>
            </a:lvl8pPr>
            <a:lvl9pPr indent="0" lvl="8" marL="0" marR="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149" name="Google Shape;149;p74"/>
          <p:cNvPicPr preferRelativeResize="0"/>
          <p:nvPr/>
        </p:nvPicPr>
        <p:blipFill rotWithShape="1">
          <a:blip r:embed="rId2">
            <a:alphaModFix/>
          </a:blip>
          <a:srcRect b="0" l="0" r="0" t="0"/>
          <a:stretch/>
        </p:blipFill>
        <p:spPr>
          <a:xfrm>
            <a:off x="380490" y="620688"/>
            <a:ext cx="8383020" cy="5616624"/>
          </a:xfrm>
          <a:prstGeom prst="rect">
            <a:avLst/>
          </a:prstGeom>
          <a:noFill/>
          <a:ln>
            <a:noFill/>
          </a:ln>
        </p:spPr>
      </p:pic>
      <p:sp>
        <p:nvSpPr>
          <p:cNvPr id="150" name="Google Shape;150;p74"/>
          <p:cNvSpPr txBox="1"/>
          <p:nvPr/>
        </p:nvSpPr>
        <p:spPr>
          <a:xfrm>
            <a:off x="0" y="2780928"/>
            <a:ext cx="9144000" cy="1143000"/>
          </a:xfrm>
          <a:prstGeom prst="rect">
            <a:avLst/>
          </a:prstGeom>
          <a:gradFill>
            <a:gsLst>
              <a:gs pos="0">
                <a:srgbClr val="C86C1F"/>
              </a:gs>
              <a:gs pos="80000">
                <a:srgbClr val="FF8E29"/>
              </a:gs>
              <a:gs pos="100000">
                <a:srgbClr val="FF8D25"/>
              </a:gs>
            </a:gsLst>
            <a:lin ang="16200000" scaled="0"/>
          </a:gra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200">
              <a:solidFill>
                <a:srgbClr val="FFFFFF"/>
              </a:solidFill>
              <a:latin typeface="Calibri"/>
              <a:ea typeface="Calibri"/>
              <a:cs typeface="Calibri"/>
              <a:sym typeface="Calibri"/>
            </a:endParaRPr>
          </a:p>
          <a:p>
            <a:pPr indent="0" lvl="0" marL="0" marR="0" rtl="0" algn="ctr">
              <a:spcBef>
                <a:spcPts val="0"/>
              </a:spcBef>
              <a:spcAft>
                <a:spcPts val="0"/>
              </a:spcAft>
              <a:buNone/>
            </a:pPr>
            <a:r>
              <a:t/>
            </a:r>
            <a:endParaRPr b="1" i="1" sz="3000">
              <a:solidFill>
                <a:srgbClr val="000000"/>
              </a:solidFill>
              <a:latin typeface="Calibri"/>
              <a:ea typeface="Calibri"/>
              <a:cs typeface="Calibri"/>
              <a:sym typeface="Calibri"/>
            </a:endParaRPr>
          </a:p>
        </p:txBody>
      </p:sp>
      <p:pic>
        <p:nvPicPr>
          <p:cNvPr id="151" name="Google Shape;151;p74"/>
          <p:cNvPicPr preferRelativeResize="0"/>
          <p:nvPr/>
        </p:nvPicPr>
        <p:blipFill rotWithShape="1">
          <a:blip r:embed="rId3">
            <a:alphaModFix/>
          </a:blip>
          <a:srcRect b="0" l="0" r="0" t="0"/>
          <a:stretch/>
        </p:blipFill>
        <p:spPr>
          <a:xfrm>
            <a:off x="8245153" y="3023418"/>
            <a:ext cx="688975" cy="676275"/>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152" name="Shape 152"/>
        <p:cNvGrpSpPr/>
        <p:nvPr/>
      </p:nvGrpSpPr>
      <p:grpSpPr>
        <a:xfrm>
          <a:off x="0" y="0"/>
          <a:ext cx="0" cy="0"/>
          <a:chOff x="0" y="0"/>
          <a:chExt cx="0" cy="0"/>
        </a:xfrm>
      </p:grpSpPr>
      <p:sp>
        <p:nvSpPr>
          <p:cNvPr id="153" name="Google Shape;153;p75"/>
          <p:cNvSpPr txBox="1"/>
          <p:nvPr/>
        </p:nvSpPr>
        <p:spPr>
          <a:xfrm>
            <a:off x="0" y="2780928"/>
            <a:ext cx="9144000" cy="1143000"/>
          </a:xfrm>
          <a:prstGeom prst="rect">
            <a:avLst/>
          </a:prstGeom>
          <a:gradFill>
            <a:gsLst>
              <a:gs pos="0">
                <a:srgbClr val="C86C1F"/>
              </a:gs>
              <a:gs pos="80000">
                <a:srgbClr val="FF8E29"/>
              </a:gs>
              <a:gs pos="100000">
                <a:srgbClr val="FF8D25"/>
              </a:gs>
            </a:gsLst>
            <a:lin ang="16200000" scaled="0"/>
          </a:gra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200">
              <a:solidFill>
                <a:srgbClr val="FFFFFF"/>
              </a:solidFill>
              <a:latin typeface="Calibri"/>
              <a:ea typeface="Calibri"/>
              <a:cs typeface="Calibri"/>
              <a:sym typeface="Calibri"/>
            </a:endParaRPr>
          </a:p>
          <a:p>
            <a:pPr indent="0" lvl="0" marL="0" marR="0" rtl="0" algn="ctr">
              <a:spcBef>
                <a:spcPts val="0"/>
              </a:spcBef>
              <a:spcAft>
                <a:spcPts val="0"/>
              </a:spcAft>
              <a:buNone/>
            </a:pPr>
            <a:r>
              <a:t/>
            </a:r>
            <a:endParaRPr b="1" i="1" sz="3000">
              <a:solidFill>
                <a:srgbClr val="000000"/>
              </a:solidFill>
              <a:latin typeface="Calibri"/>
              <a:ea typeface="Calibri"/>
              <a:cs typeface="Calibri"/>
              <a:sym typeface="Calibri"/>
            </a:endParaRPr>
          </a:p>
        </p:txBody>
      </p:sp>
      <p:sp>
        <p:nvSpPr>
          <p:cNvPr id="154" name="Google Shape;154;p75"/>
          <p:cNvSpPr txBox="1"/>
          <p:nvPr>
            <p:ph idx="10" type="dt"/>
          </p:nvPr>
        </p:nvSpPr>
        <p:spPr>
          <a:xfrm>
            <a:off x="457200" y="6356350"/>
            <a:ext cx="1738536"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5" name="Google Shape;155;p75"/>
          <p:cNvSpPr txBox="1"/>
          <p:nvPr>
            <p:ph idx="11" type="ftr"/>
          </p:nvPr>
        </p:nvSpPr>
        <p:spPr>
          <a:xfrm>
            <a:off x="2195736" y="6520259"/>
            <a:ext cx="4357464"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6" name="Google Shape;156;p7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buNone/>
              <a:defRPr sz="2000">
                <a:solidFill>
                  <a:srgbClr val="888888"/>
                </a:solidFill>
                <a:latin typeface="Calibri"/>
                <a:ea typeface="Calibri"/>
                <a:cs typeface="Calibri"/>
                <a:sym typeface="Calibri"/>
              </a:defRPr>
            </a:lvl1pPr>
            <a:lvl2pPr indent="0" lvl="1" marL="0" marR="0" algn="r">
              <a:spcBef>
                <a:spcPts val="0"/>
              </a:spcBef>
              <a:buNone/>
              <a:defRPr sz="2000">
                <a:solidFill>
                  <a:srgbClr val="888888"/>
                </a:solidFill>
                <a:latin typeface="Calibri"/>
                <a:ea typeface="Calibri"/>
                <a:cs typeface="Calibri"/>
                <a:sym typeface="Calibri"/>
              </a:defRPr>
            </a:lvl2pPr>
            <a:lvl3pPr indent="0" lvl="2" marL="0" marR="0" algn="r">
              <a:spcBef>
                <a:spcPts val="0"/>
              </a:spcBef>
              <a:buNone/>
              <a:defRPr sz="2000">
                <a:solidFill>
                  <a:srgbClr val="888888"/>
                </a:solidFill>
                <a:latin typeface="Calibri"/>
                <a:ea typeface="Calibri"/>
                <a:cs typeface="Calibri"/>
                <a:sym typeface="Calibri"/>
              </a:defRPr>
            </a:lvl3pPr>
            <a:lvl4pPr indent="0" lvl="3" marL="0" marR="0" algn="r">
              <a:spcBef>
                <a:spcPts val="0"/>
              </a:spcBef>
              <a:buNone/>
              <a:defRPr sz="2000">
                <a:solidFill>
                  <a:srgbClr val="888888"/>
                </a:solidFill>
                <a:latin typeface="Calibri"/>
                <a:ea typeface="Calibri"/>
                <a:cs typeface="Calibri"/>
                <a:sym typeface="Calibri"/>
              </a:defRPr>
            </a:lvl4pPr>
            <a:lvl5pPr indent="0" lvl="4" marL="0" marR="0" algn="r">
              <a:spcBef>
                <a:spcPts val="0"/>
              </a:spcBef>
              <a:buNone/>
              <a:defRPr sz="2000">
                <a:solidFill>
                  <a:srgbClr val="888888"/>
                </a:solidFill>
                <a:latin typeface="Calibri"/>
                <a:ea typeface="Calibri"/>
                <a:cs typeface="Calibri"/>
                <a:sym typeface="Calibri"/>
              </a:defRPr>
            </a:lvl5pPr>
            <a:lvl6pPr indent="0" lvl="5" marL="0" marR="0" algn="r">
              <a:spcBef>
                <a:spcPts val="0"/>
              </a:spcBef>
              <a:buNone/>
              <a:defRPr sz="2000">
                <a:solidFill>
                  <a:srgbClr val="888888"/>
                </a:solidFill>
                <a:latin typeface="Calibri"/>
                <a:ea typeface="Calibri"/>
                <a:cs typeface="Calibri"/>
                <a:sym typeface="Calibri"/>
              </a:defRPr>
            </a:lvl6pPr>
            <a:lvl7pPr indent="0" lvl="6" marL="0" marR="0" algn="r">
              <a:spcBef>
                <a:spcPts val="0"/>
              </a:spcBef>
              <a:buNone/>
              <a:defRPr sz="2000">
                <a:solidFill>
                  <a:srgbClr val="888888"/>
                </a:solidFill>
                <a:latin typeface="Calibri"/>
                <a:ea typeface="Calibri"/>
                <a:cs typeface="Calibri"/>
                <a:sym typeface="Calibri"/>
              </a:defRPr>
            </a:lvl7pPr>
            <a:lvl8pPr indent="0" lvl="7" marL="0" marR="0" algn="r">
              <a:spcBef>
                <a:spcPts val="0"/>
              </a:spcBef>
              <a:buNone/>
              <a:defRPr sz="2000">
                <a:solidFill>
                  <a:srgbClr val="888888"/>
                </a:solidFill>
                <a:latin typeface="Calibri"/>
                <a:ea typeface="Calibri"/>
                <a:cs typeface="Calibri"/>
                <a:sym typeface="Calibri"/>
              </a:defRPr>
            </a:lvl8pPr>
            <a:lvl9pPr indent="0" lvl="8" marL="0" marR="0" algn="r">
              <a:spcBef>
                <a:spcPts val="0"/>
              </a:spcBef>
              <a:buNone/>
              <a:defRPr sz="20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157" name="Google Shape;157;p75"/>
          <p:cNvPicPr preferRelativeResize="0"/>
          <p:nvPr/>
        </p:nvPicPr>
        <p:blipFill rotWithShape="1">
          <a:blip r:embed="rId2">
            <a:alphaModFix/>
          </a:blip>
          <a:srcRect b="0" l="0" r="0" t="0"/>
          <a:stretch/>
        </p:blipFill>
        <p:spPr>
          <a:xfrm>
            <a:off x="8245153" y="3023418"/>
            <a:ext cx="688975" cy="676275"/>
          </a:xfrm>
          <a:prstGeom prst="rect">
            <a:avLst/>
          </a:prstGeom>
          <a:noFill/>
          <a:ln>
            <a:noFill/>
          </a:ln>
        </p:spPr>
      </p:pic>
      <p:sp>
        <p:nvSpPr>
          <p:cNvPr id="158" name="Google Shape;158;p75"/>
          <p:cNvSpPr txBox="1"/>
          <p:nvPr>
            <p:ph type="title"/>
          </p:nvPr>
        </p:nvSpPr>
        <p:spPr>
          <a:xfrm>
            <a:off x="323528" y="2790056"/>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1" sz="3600">
                <a:solidFill>
                  <a:schemeClr val="lt1"/>
                </a:solidFill>
                <a:latin typeface="Arimo"/>
                <a:ea typeface="Arimo"/>
                <a:cs typeface="Arimo"/>
                <a:sym typeface="Arimo"/>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59" name="Shape 159"/>
        <p:cNvGrpSpPr/>
        <p:nvPr/>
      </p:nvGrpSpPr>
      <p:grpSpPr>
        <a:xfrm>
          <a:off x="0" y="0"/>
          <a:ext cx="0" cy="0"/>
          <a:chOff x="0" y="0"/>
          <a:chExt cx="0" cy="0"/>
        </a:xfrm>
      </p:grpSpPr>
      <p:sp>
        <p:nvSpPr>
          <p:cNvPr id="160" name="Google Shape;160;p76"/>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61" name="Google Shape;161;p76"/>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162" name="Google Shape;162;p76"/>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163" name="Google Shape;163;p7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4" name="Google Shape;164;p76"/>
          <p:cNvSpPr txBox="1"/>
          <p:nvPr>
            <p:ph idx="11" type="ftr"/>
          </p:nvPr>
        </p:nvSpPr>
        <p:spPr>
          <a:xfrm>
            <a:off x="2483768" y="6356350"/>
            <a:ext cx="432048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5" name="Google Shape;165;p7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buNone/>
              <a:defRPr sz="1200">
                <a:solidFill>
                  <a:srgbClr val="888888"/>
                </a:solidFill>
                <a:latin typeface="Calibri"/>
                <a:ea typeface="Calibri"/>
                <a:cs typeface="Calibri"/>
                <a:sym typeface="Calibri"/>
              </a:defRPr>
            </a:lvl1pPr>
            <a:lvl2pPr indent="0" lvl="1" marL="0" marR="0" algn="r">
              <a:spcBef>
                <a:spcPts val="0"/>
              </a:spcBef>
              <a:buNone/>
              <a:defRPr sz="1200">
                <a:solidFill>
                  <a:srgbClr val="888888"/>
                </a:solidFill>
                <a:latin typeface="Calibri"/>
                <a:ea typeface="Calibri"/>
                <a:cs typeface="Calibri"/>
                <a:sym typeface="Calibri"/>
              </a:defRPr>
            </a:lvl2pPr>
            <a:lvl3pPr indent="0" lvl="2" marL="0" marR="0" algn="r">
              <a:spcBef>
                <a:spcPts val="0"/>
              </a:spcBef>
              <a:buNone/>
              <a:defRPr sz="1200">
                <a:solidFill>
                  <a:srgbClr val="888888"/>
                </a:solidFill>
                <a:latin typeface="Calibri"/>
                <a:ea typeface="Calibri"/>
                <a:cs typeface="Calibri"/>
                <a:sym typeface="Calibri"/>
              </a:defRPr>
            </a:lvl3pPr>
            <a:lvl4pPr indent="0" lvl="3" marL="0" marR="0" algn="r">
              <a:spcBef>
                <a:spcPts val="0"/>
              </a:spcBef>
              <a:buNone/>
              <a:defRPr sz="1200">
                <a:solidFill>
                  <a:srgbClr val="888888"/>
                </a:solidFill>
                <a:latin typeface="Calibri"/>
                <a:ea typeface="Calibri"/>
                <a:cs typeface="Calibri"/>
                <a:sym typeface="Calibri"/>
              </a:defRPr>
            </a:lvl4pPr>
            <a:lvl5pPr indent="0" lvl="4" marL="0" marR="0" algn="r">
              <a:spcBef>
                <a:spcPts val="0"/>
              </a:spcBef>
              <a:buNone/>
              <a:defRPr sz="1200">
                <a:solidFill>
                  <a:srgbClr val="888888"/>
                </a:solidFill>
                <a:latin typeface="Calibri"/>
                <a:ea typeface="Calibri"/>
                <a:cs typeface="Calibri"/>
                <a:sym typeface="Calibri"/>
              </a:defRPr>
            </a:lvl5pPr>
            <a:lvl6pPr indent="0" lvl="5" marL="0" marR="0" algn="r">
              <a:spcBef>
                <a:spcPts val="0"/>
              </a:spcBef>
              <a:buNone/>
              <a:defRPr sz="1200">
                <a:solidFill>
                  <a:srgbClr val="888888"/>
                </a:solidFill>
                <a:latin typeface="Calibri"/>
                <a:ea typeface="Calibri"/>
                <a:cs typeface="Calibri"/>
                <a:sym typeface="Calibri"/>
              </a:defRPr>
            </a:lvl6pPr>
            <a:lvl7pPr indent="0" lvl="6" marL="0" marR="0" algn="r">
              <a:spcBef>
                <a:spcPts val="0"/>
              </a:spcBef>
              <a:buNone/>
              <a:defRPr sz="1200">
                <a:solidFill>
                  <a:srgbClr val="888888"/>
                </a:solidFill>
                <a:latin typeface="Calibri"/>
                <a:ea typeface="Calibri"/>
                <a:cs typeface="Calibri"/>
                <a:sym typeface="Calibri"/>
              </a:defRPr>
            </a:lvl7pPr>
            <a:lvl8pPr indent="0" lvl="7" marL="0" marR="0" algn="r">
              <a:spcBef>
                <a:spcPts val="0"/>
              </a:spcBef>
              <a:buNone/>
              <a:defRPr sz="1200">
                <a:solidFill>
                  <a:srgbClr val="888888"/>
                </a:solidFill>
                <a:latin typeface="Calibri"/>
                <a:ea typeface="Calibri"/>
                <a:cs typeface="Calibri"/>
                <a:sym typeface="Calibri"/>
              </a:defRPr>
            </a:lvl8pPr>
            <a:lvl9pPr indent="0" lvl="8" marL="0" marR="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p:cSld name="Picture with Caption">
    <p:spTree>
      <p:nvGrpSpPr>
        <p:cNvPr id="166" name="Shape 166"/>
        <p:cNvGrpSpPr/>
        <p:nvPr/>
      </p:nvGrpSpPr>
      <p:grpSpPr>
        <a:xfrm>
          <a:off x="0" y="0"/>
          <a:ext cx="0" cy="0"/>
          <a:chOff x="0" y="0"/>
          <a:chExt cx="0" cy="0"/>
        </a:xfrm>
      </p:grpSpPr>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67" name="Shape 167"/>
        <p:cNvGrpSpPr/>
        <p:nvPr/>
      </p:nvGrpSpPr>
      <p:grpSpPr>
        <a:xfrm>
          <a:off x="0" y="0"/>
          <a:ext cx="0" cy="0"/>
          <a:chOff x="0" y="0"/>
          <a:chExt cx="0" cy="0"/>
        </a:xfrm>
      </p:grpSpPr>
      <p:sp>
        <p:nvSpPr>
          <p:cNvPr id="168" name="Google Shape;168;p7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69" name="Google Shape;169;p78"/>
          <p:cNvSpPr txBox="1"/>
          <p:nvPr>
            <p:ph idx="1" type="body"/>
          </p:nvPr>
        </p:nvSpPr>
        <p:spPr>
          <a:xfrm rot="5400000">
            <a:off x="2309018" y="-251619"/>
            <a:ext cx="4525963" cy="82296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70" name="Google Shape;170;p7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1" name="Google Shape;171;p7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buNone/>
              <a:defRPr sz="1200">
                <a:solidFill>
                  <a:srgbClr val="888888"/>
                </a:solidFill>
                <a:latin typeface="Calibri"/>
                <a:ea typeface="Calibri"/>
                <a:cs typeface="Calibri"/>
                <a:sym typeface="Calibri"/>
              </a:defRPr>
            </a:lvl1pPr>
            <a:lvl2pPr indent="0" lvl="1" marL="0" marR="0" algn="r">
              <a:spcBef>
                <a:spcPts val="0"/>
              </a:spcBef>
              <a:buNone/>
              <a:defRPr sz="1200">
                <a:solidFill>
                  <a:srgbClr val="888888"/>
                </a:solidFill>
                <a:latin typeface="Calibri"/>
                <a:ea typeface="Calibri"/>
                <a:cs typeface="Calibri"/>
                <a:sym typeface="Calibri"/>
              </a:defRPr>
            </a:lvl2pPr>
            <a:lvl3pPr indent="0" lvl="2" marL="0" marR="0" algn="r">
              <a:spcBef>
                <a:spcPts val="0"/>
              </a:spcBef>
              <a:buNone/>
              <a:defRPr sz="1200">
                <a:solidFill>
                  <a:srgbClr val="888888"/>
                </a:solidFill>
                <a:latin typeface="Calibri"/>
                <a:ea typeface="Calibri"/>
                <a:cs typeface="Calibri"/>
                <a:sym typeface="Calibri"/>
              </a:defRPr>
            </a:lvl3pPr>
            <a:lvl4pPr indent="0" lvl="3" marL="0" marR="0" algn="r">
              <a:spcBef>
                <a:spcPts val="0"/>
              </a:spcBef>
              <a:buNone/>
              <a:defRPr sz="1200">
                <a:solidFill>
                  <a:srgbClr val="888888"/>
                </a:solidFill>
                <a:latin typeface="Calibri"/>
                <a:ea typeface="Calibri"/>
                <a:cs typeface="Calibri"/>
                <a:sym typeface="Calibri"/>
              </a:defRPr>
            </a:lvl4pPr>
            <a:lvl5pPr indent="0" lvl="4" marL="0" marR="0" algn="r">
              <a:spcBef>
                <a:spcPts val="0"/>
              </a:spcBef>
              <a:buNone/>
              <a:defRPr sz="1200">
                <a:solidFill>
                  <a:srgbClr val="888888"/>
                </a:solidFill>
                <a:latin typeface="Calibri"/>
                <a:ea typeface="Calibri"/>
                <a:cs typeface="Calibri"/>
                <a:sym typeface="Calibri"/>
              </a:defRPr>
            </a:lvl5pPr>
            <a:lvl6pPr indent="0" lvl="5" marL="0" marR="0" algn="r">
              <a:spcBef>
                <a:spcPts val="0"/>
              </a:spcBef>
              <a:buNone/>
              <a:defRPr sz="1200">
                <a:solidFill>
                  <a:srgbClr val="888888"/>
                </a:solidFill>
                <a:latin typeface="Calibri"/>
                <a:ea typeface="Calibri"/>
                <a:cs typeface="Calibri"/>
                <a:sym typeface="Calibri"/>
              </a:defRPr>
            </a:lvl6pPr>
            <a:lvl7pPr indent="0" lvl="6" marL="0" marR="0" algn="r">
              <a:spcBef>
                <a:spcPts val="0"/>
              </a:spcBef>
              <a:buNone/>
              <a:defRPr sz="1200">
                <a:solidFill>
                  <a:srgbClr val="888888"/>
                </a:solidFill>
                <a:latin typeface="Calibri"/>
                <a:ea typeface="Calibri"/>
                <a:cs typeface="Calibri"/>
                <a:sym typeface="Calibri"/>
              </a:defRPr>
            </a:lvl7pPr>
            <a:lvl8pPr indent="0" lvl="7" marL="0" marR="0" algn="r">
              <a:spcBef>
                <a:spcPts val="0"/>
              </a:spcBef>
              <a:buNone/>
              <a:defRPr sz="1200">
                <a:solidFill>
                  <a:srgbClr val="888888"/>
                </a:solidFill>
                <a:latin typeface="Calibri"/>
                <a:ea typeface="Calibri"/>
                <a:cs typeface="Calibri"/>
                <a:sym typeface="Calibri"/>
              </a:defRPr>
            </a:lvl8pPr>
            <a:lvl9pPr indent="0" lvl="8" marL="0" marR="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172" name="Google Shape;172;p78"/>
          <p:cNvSpPr txBox="1"/>
          <p:nvPr>
            <p:ph idx="11" type="ftr"/>
          </p:nvPr>
        </p:nvSpPr>
        <p:spPr>
          <a:xfrm>
            <a:off x="2339752" y="6356350"/>
            <a:ext cx="4464496"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73" name="Shape 173"/>
        <p:cNvGrpSpPr/>
        <p:nvPr/>
      </p:nvGrpSpPr>
      <p:grpSpPr>
        <a:xfrm>
          <a:off x="0" y="0"/>
          <a:ext cx="0" cy="0"/>
          <a:chOff x="0" y="0"/>
          <a:chExt cx="0" cy="0"/>
        </a:xfrm>
      </p:grpSpPr>
      <p:sp>
        <p:nvSpPr>
          <p:cNvPr id="174" name="Google Shape;174;p79"/>
          <p:cNvSpPr txBox="1"/>
          <p:nvPr>
            <p:ph type="title"/>
          </p:nvPr>
        </p:nvSpPr>
        <p:spPr>
          <a:xfrm rot="5400000">
            <a:off x="4732337" y="2171700"/>
            <a:ext cx="5851525" cy="20574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75" name="Google Shape;175;p79"/>
          <p:cNvSpPr txBox="1"/>
          <p:nvPr>
            <p:ph idx="1" type="body"/>
          </p:nvPr>
        </p:nvSpPr>
        <p:spPr>
          <a:xfrm rot="5400000">
            <a:off x="541338" y="190501"/>
            <a:ext cx="5851525" cy="60198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76" name="Google Shape;176;p7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7" name="Google Shape;177;p79"/>
          <p:cNvSpPr txBox="1"/>
          <p:nvPr>
            <p:ph idx="11" type="ftr"/>
          </p:nvPr>
        </p:nvSpPr>
        <p:spPr>
          <a:xfrm>
            <a:off x="2339752" y="6356350"/>
            <a:ext cx="4464496"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8" name="Google Shape;178;p7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buNone/>
              <a:defRPr sz="1200">
                <a:solidFill>
                  <a:srgbClr val="888888"/>
                </a:solidFill>
                <a:latin typeface="Calibri"/>
                <a:ea typeface="Calibri"/>
                <a:cs typeface="Calibri"/>
                <a:sym typeface="Calibri"/>
              </a:defRPr>
            </a:lvl1pPr>
            <a:lvl2pPr indent="0" lvl="1" marL="0" marR="0" algn="r">
              <a:spcBef>
                <a:spcPts val="0"/>
              </a:spcBef>
              <a:buNone/>
              <a:defRPr sz="1200">
                <a:solidFill>
                  <a:srgbClr val="888888"/>
                </a:solidFill>
                <a:latin typeface="Calibri"/>
                <a:ea typeface="Calibri"/>
                <a:cs typeface="Calibri"/>
                <a:sym typeface="Calibri"/>
              </a:defRPr>
            </a:lvl2pPr>
            <a:lvl3pPr indent="0" lvl="2" marL="0" marR="0" algn="r">
              <a:spcBef>
                <a:spcPts val="0"/>
              </a:spcBef>
              <a:buNone/>
              <a:defRPr sz="1200">
                <a:solidFill>
                  <a:srgbClr val="888888"/>
                </a:solidFill>
                <a:latin typeface="Calibri"/>
                <a:ea typeface="Calibri"/>
                <a:cs typeface="Calibri"/>
                <a:sym typeface="Calibri"/>
              </a:defRPr>
            </a:lvl3pPr>
            <a:lvl4pPr indent="0" lvl="3" marL="0" marR="0" algn="r">
              <a:spcBef>
                <a:spcPts val="0"/>
              </a:spcBef>
              <a:buNone/>
              <a:defRPr sz="1200">
                <a:solidFill>
                  <a:srgbClr val="888888"/>
                </a:solidFill>
                <a:latin typeface="Calibri"/>
                <a:ea typeface="Calibri"/>
                <a:cs typeface="Calibri"/>
                <a:sym typeface="Calibri"/>
              </a:defRPr>
            </a:lvl4pPr>
            <a:lvl5pPr indent="0" lvl="4" marL="0" marR="0" algn="r">
              <a:spcBef>
                <a:spcPts val="0"/>
              </a:spcBef>
              <a:buNone/>
              <a:defRPr sz="1200">
                <a:solidFill>
                  <a:srgbClr val="888888"/>
                </a:solidFill>
                <a:latin typeface="Calibri"/>
                <a:ea typeface="Calibri"/>
                <a:cs typeface="Calibri"/>
                <a:sym typeface="Calibri"/>
              </a:defRPr>
            </a:lvl5pPr>
            <a:lvl6pPr indent="0" lvl="5" marL="0" marR="0" algn="r">
              <a:spcBef>
                <a:spcPts val="0"/>
              </a:spcBef>
              <a:buNone/>
              <a:defRPr sz="1200">
                <a:solidFill>
                  <a:srgbClr val="888888"/>
                </a:solidFill>
                <a:latin typeface="Calibri"/>
                <a:ea typeface="Calibri"/>
                <a:cs typeface="Calibri"/>
                <a:sym typeface="Calibri"/>
              </a:defRPr>
            </a:lvl6pPr>
            <a:lvl7pPr indent="0" lvl="6" marL="0" marR="0" algn="r">
              <a:spcBef>
                <a:spcPts val="0"/>
              </a:spcBef>
              <a:buNone/>
              <a:defRPr sz="1200">
                <a:solidFill>
                  <a:srgbClr val="888888"/>
                </a:solidFill>
                <a:latin typeface="Calibri"/>
                <a:ea typeface="Calibri"/>
                <a:cs typeface="Calibri"/>
                <a:sym typeface="Calibri"/>
              </a:defRPr>
            </a:lvl7pPr>
            <a:lvl8pPr indent="0" lvl="7" marL="0" marR="0" algn="r">
              <a:spcBef>
                <a:spcPts val="0"/>
              </a:spcBef>
              <a:buNone/>
              <a:defRPr sz="1200">
                <a:solidFill>
                  <a:srgbClr val="888888"/>
                </a:solidFill>
                <a:latin typeface="Calibri"/>
                <a:ea typeface="Calibri"/>
                <a:cs typeface="Calibri"/>
                <a:sym typeface="Calibri"/>
              </a:defRPr>
            </a:lvl8pPr>
            <a:lvl9pPr indent="0" lvl="8" marL="0" marR="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fault Slide">
  <p:cSld name="Default Slide">
    <p:spTree>
      <p:nvGrpSpPr>
        <p:cNvPr id="28" name="Shape 28"/>
        <p:cNvGrpSpPr/>
        <p:nvPr/>
      </p:nvGrpSpPr>
      <p:grpSpPr>
        <a:xfrm>
          <a:off x="0" y="0"/>
          <a:ext cx="0" cy="0"/>
          <a:chOff x="0" y="0"/>
          <a:chExt cx="0" cy="0"/>
        </a:xfrm>
      </p:grpSpPr>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lank" type="blank">
  <p:cSld name="BLANK">
    <p:spTree>
      <p:nvGrpSpPr>
        <p:cNvPr id="184" name="Shape 184"/>
        <p:cNvGrpSpPr/>
        <p:nvPr/>
      </p:nvGrpSpPr>
      <p:grpSpPr>
        <a:xfrm>
          <a:off x="0" y="0"/>
          <a:ext cx="0" cy="0"/>
          <a:chOff x="0" y="0"/>
          <a:chExt cx="0" cy="0"/>
        </a:xfrm>
      </p:grpSpPr>
      <p:sp>
        <p:nvSpPr>
          <p:cNvPr id="185" name="Google Shape;185;p5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6" name="Google Shape;186;p56"/>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87" name="Google Shape;187;p5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buNone/>
              <a:defRPr sz="1200">
                <a:solidFill>
                  <a:srgbClr val="888888"/>
                </a:solidFill>
                <a:latin typeface="Calibri"/>
                <a:ea typeface="Calibri"/>
                <a:cs typeface="Calibri"/>
                <a:sym typeface="Calibri"/>
              </a:defRPr>
            </a:lvl1pPr>
            <a:lvl2pPr indent="0" lvl="1" marL="0" marR="0" algn="r">
              <a:spcBef>
                <a:spcPts val="0"/>
              </a:spcBef>
              <a:buNone/>
              <a:defRPr sz="1200">
                <a:solidFill>
                  <a:srgbClr val="888888"/>
                </a:solidFill>
                <a:latin typeface="Calibri"/>
                <a:ea typeface="Calibri"/>
                <a:cs typeface="Calibri"/>
                <a:sym typeface="Calibri"/>
              </a:defRPr>
            </a:lvl2pPr>
            <a:lvl3pPr indent="0" lvl="2" marL="0" marR="0" algn="r">
              <a:spcBef>
                <a:spcPts val="0"/>
              </a:spcBef>
              <a:buNone/>
              <a:defRPr sz="1200">
                <a:solidFill>
                  <a:srgbClr val="888888"/>
                </a:solidFill>
                <a:latin typeface="Calibri"/>
                <a:ea typeface="Calibri"/>
                <a:cs typeface="Calibri"/>
                <a:sym typeface="Calibri"/>
              </a:defRPr>
            </a:lvl3pPr>
            <a:lvl4pPr indent="0" lvl="3" marL="0" marR="0" algn="r">
              <a:spcBef>
                <a:spcPts val="0"/>
              </a:spcBef>
              <a:buNone/>
              <a:defRPr sz="1200">
                <a:solidFill>
                  <a:srgbClr val="888888"/>
                </a:solidFill>
                <a:latin typeface="Calibri"/>
                <a:ea typeface="Calibri"/>
                <a:cs typeface="Calibri"/>
                <a:sym typeface="Calibri"/>
              </a:defRPr>
            </a:lvl4pPr>
            <a:lvl5pPr indent="0" lvl="4" marL="0" marR="0" algn="r">
              <a:spcBef>
                <a:spcPts val="0"/>
              </a:spcBef>
              <a:buNone/>
              <a:defRPr sz="1200">
                <a:solidFill>
                  <a:srgbClr val="888888"/>
                </a:solidFill>
                <a:latin typeface="Calibri"/>
                <a:ea typeface="Calibri"/>
                <a:cs typeface="Calibri"/>
                <a:sym typeface="Calibri"/>
              </a:defRPr>
            </a:lvl5pPr>
            <a:lvl6pPr indent="0" lvl="5" marL="0" marR="0" algn="r">
              <a:spcBef>
                <a:spcPts val="0"/>
              </a:spcBef>
              <a:buNone/>
              <a:defRPr sz="1200">
                <a:solidFill>
                  <a:srgbClr val="888888"/>
                </a:solidFill>
                <a:latin typeface="Calibri"/>
                <a:ea typeface="Calibri"/>
                <a:cs typeface="Calibri"/>
                <a:sym typeface="Calibri"/>
              </a:defRPr>
            </a:lvl6pPr>
            <a:lvl7pPr indent="0" lvl="6" marL="0" marR="0" algn="r">
              <a:spcBef>
                <a:spcPts val="0"/>
              </a:spcBef>
              <a:buNone/>
              <a:defRPr sz="1200">
                <a:solidFill>
                  <a:srgbClr val="888888"/>
                </a:solidFill>
                <a:latin typeface="Calibri"/>
                <a:ea typeface="Calibri"/>
                <a:cs typeface="Calibri"/>
                <a:sym typeface="Calibri"/>
              </a:defRPr>
            </a:lvl7pPr>
            <a:lvl8pPr indent="0" lvl="7" marL="0" marR="0" algn="r">
              <a:spcBef>
                <a:spcPts val="0"/>
              </a:spcBef>
              <a:buNone/>
              <a:defRPr sz="1200">
                <a:solidFill>
                  <a:srgbClr val="888888"/>
                </a:solidFill>
                <a:latin typeface="Calibri"/>
                <a:ea typeface="Calibri"/>
                <a:cs typeface="Calibri"/>
                <a:sym typeface="Calibri"/>
              </a:defRPr>
            </a:lvl8pPr>
            <a:lvl9pPr indent="0" lvl="8" marL="0" marR="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p:cSld name="Picture with Caption">
    <p:spTree>
      <p:nvGrpSpPr>
        <p:cNvPr id="188" name="Shape 188"/>
        <p:cNvGrpSpPr/>
        <p:nvPr/>
      </p:nvGrpSpPr>
      <p:grpSpPr>
        <a:xfrm>
          <a:off x="0" y="0"/>
          <a:ext cx="0" cy="0"/>
          <a:chOff x="0" y="0"/>
          <a:chExt cx="0" cy="0"/>
        </a:xfrm>
      </p:grpSpPr>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fault Slide">
  <p:cSld name="Default Slide">
    <p:spTree>
      <p:nvGrpSpPr>
        <p:cNvPr id="189" name="Shape 189"/>
        <p:cNvGrpSpPr/>
        <p:nvPr/>
      </p:nvGrpSpPr>
      <p:grpSpPr>
        <a:xfrm>
          <a:off x="0" y="0"/>
          <a:ext cx="0" cy="0"/>
          <a:chOff x="0" y="0"/>
          <a:chExt cx="0" cy="0"/>
        </a:xfrm>
      </p:grpSpPr>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90" name="Shape 190"/>
        <p:cNvGrpSpPr/>
        <p:nvPr/>
      </p:nvGrpSpPr>
      <p:grpSpPr>
        <a:xfrm>
          <a:off x="0" y="0"/>
          <a:ext cx="0" cy="0"/>
          <a:chOff x="0" y="0"/>
          <a:chExt cx="0" cy="0"/>
        </a:xfrm>
      </p:grpSpPr>
      <p:sp>
        <p:nvSpPr>
          <p:cNvPr id="191" name="Google Shape;191;p80"/>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92" name="Google Shape;192;p80"/>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93" name="Google Shape;193;p8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4" name="Google Shape;194;p8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buNone/>
              <a:defRPr sz="1200">
                <a:solidFill>
                  <a:srgbClr val="888888"/>
                </a:solidFill>
                <a:latin typeface="Calibri"/>
                <a:ea typeface="Calibri"/>
                <a:cs typeface="Calibri"/>
                <a:sym typeface="Calibri"/>
              </a:defRPr>
            </a:lvl1pPr>
            <a:lvl2pPr indent="0" lvl="1" marL="0" marR="0" algn="r">
              <a:spcBef>
                <a:spcPts val="0"/>
              </a:spcBef>
              <a:buNone/>
              <a:defRPr sz="1200">
                <a:solidFill>
                  <a:srgbClr val="888888"/>
                </a:solidFill>
                <a:latin typeface="Calibri"/>
                <a:ea typeface="Calibri"/>
                <a:cs typeface="Calibri"/>
                <a:sym typeface="Calibri"/>
              </a:defRPr>
            </a:lvl2pPr>
            <a:lvl3pPr indent="0" lvl="2" marL="0" marR="0" algn="r">
              <a:spcBef>
                <a:spcPts val="0"/>
              </a:spcBef>
              <a:buNone/>
              <a:defRPr sz="1200">
                <a:solidFill>
                  <a:srgbClr val="888888"/>
                </a:solidFill>
                <a:latin typeface="Calibri"/>
                <a:ea typeface="Calibri"/>
                <a:cs typeface="Calibri"/>
                <a:sym typeface="Calibri"/>
              </a:defRPr>
            </a:lvl3pPr>
            <a:lvl4pPr indent="0" lvl="3" marL="0" marR="0" algn="r">
              <a:spcBef>
                <a:spcPts val="0"/>
              </a:spcBef>
              <a:buNone/>
              <a:defRPr sz="1200">
                <a:solidFill>
                  <a:srgbClr val="888888"/>
                </a:solidFill>
                <a:latin typeface="Calibri"/>
                <a:ea typeface="Calibri"/>
                <a:cs typeface="Calibri"/>
                <a:sym typeface="Calibri"/>
              </a:defRPr>
            </a:lvl4pPr>
            <a:lvl5pPr indent="0" lvl="4" marL="0" marR="0" algn="r">
              <a:spcBef>
                <a:spcPts val="0"/>
              </a:spcBef>
              <a:buNone/>
              <a:defRPr sz="1200">
                <a:solidFill>
                  <a:srgbClr val="888888"/>
                </a:solidFill>
                <a:latin typeface="Calibri"/>
                <a:ea typeface="Calibri"/>
                <a:cs typeface="Calibri"/>
                <a:sym typeface="Calibri"/>
              </a:defRPr>
            </a:lvl5pPr>
            <a:lvl6pPr indent="0" lvl="5" marL="0" marR="0" algn="r">
              <a:spcBef>
                <a:spcPts val="0"/>
              </a:spcBef>
              <a:buNone/>
              <a:defRPr sz="1200">
                <a:solidFill>
                  <a:srgbClr val="888888"/>
                </a:solidFill>
                <a:latin typeface="Calibri"/>
                <a:ea typeface="Calibri"/>
                <a:cs typeface="Calibri"/>
                <a:sym typeface="Calibri"/>
              </a:defRPr>
            </a:lvl6pPr>
            <a:lvl7pPr indent="0" lvl="6" marL="0" marR="0" algn="r">
              <a:spcBef>
                <a:spcPts val="0"/>
              </a:spcBef>
              <a:buNone/>
              <a:defRPr sz="1200">
                <a:solidFill>
                  <a:srgbClr val="888888"/>
                </a:solidFill>
                <a:latin typeface="Calibri"/>
                <a:ea typeface="Calibri"/>
                <a:cs typeface="Calibri"/>
                <a:sym typeface="Calibri"/>
              </a:defRPr>
            </a:lvl7pPr>
            <a:lvl8pPr indent="0" lvl="7" marL="0" marR="0" algn="r">
              <a:spcBef>
                <a:spcPts val="0"/>
              </a:spcBef>
              <a:buNone/>
              <a:defRPr sz="1200">
                <a:solidFill>
                  <a:srgbClr val="888888"/>
                </a:solidFill>
                <a:latin typeface="Calibri"/>
                <a:ea typeface="Calibri"/>
                <a:cs typeface="Calibri"/>
                <a:sym typeface="Calibri"/>
              </a:defRPr>
            </a:lvl8pPr>
            <a:lvl9pPr indent="0" lvl="8" marL="0" marR="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95" name="Shape 195"/>
        <p:cNvGrpSpPr/>
        <p:nvPr/>
      </p:nvGrpSpPr>
      <p:grpSpPr>
        <a:xfrm>
          <a:off x="0" y="0"/>
          <a:ext cx="0" cy="0"/>
          <a:chOff x="0" y="0"/>
          <a:chExt cx="0" cy="0"/>
        </a:xfrm>
      </p:grpSpPr>
      <p:sp>
        <p:nvSpPr>
          <p:cNvPr id="196" name="Google Shape;196;p8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97" name="Google Shape;197;p8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98" name="Google Shape;198;p8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9" name="Google Shape;199;p8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buNone/>
              <a:defRPr sz="1200">
                <a:solidFill>
                  <a:srgbClr val="888888"/>
                </a:solidFill>
                <a:latin typeface="Calibri"/>
                <a:ea typeface="Calibri"/>
                <a:cs typeface="Calibri"/>
                <a:sym typeface="Calibri"/>
              </a:defRPr>
            </a:lvl1pPr>
            <a:lvl2pPr indent="0" lvl="1" marL="0" marR="0" algn="r">
              <a:spcBef>
                <a:spcPts val="0"/>
              </a:spcBef>
              <a:buNone/>
              <a:defRPr sz="1200">
                <a:solidFill>
                  <a:srgbClr val="888888"/>
                </a:solidFill>
                <a:latin typeface="Calibri"/>
                <a:ea typeface="Calibri"/>
                <a:cs typeface="Calibri"/>
                <a:sym typeface="Calibri"/>
              </a:defRPr>
            </a:lvl2pPr>
            <a:lvl3pPr indent="0" lvl="2" marL="0" marR="0" algn="r">
              <a:spcBef>
                <a:spcPts val="0"/>
              </a:spcBef>
              <a:buNone/>
              <a:defRPr sz="1200">
                <a:solidFill>
                  <a:srgbClr val="888888"/>
                </a:solidFill>
                <a:latin typeface="Calibri"/>
                <a:ea typeface="Calibri"/>
                <a:cs typeface="Calibri"/>
                <a:sym typeface="Calibri"/>
              </a:defRPr>
            </a:lvl3pPr>
            <a:lvl4pPr indent="0" lvl="3" marL="0" marR="0" algn="r">
              <a:spcBef>
                <a:spcPts val="0"/>
              </a:spcBef>
              <a:buNone/>
              <a:defRPr sz="1200">
                <a:solidFill>
                  <a:srgbClr val="888888"/>
                </a:solidFill>
                <a:latin typeface="Calibri"/>
                <a:ea typeface="Calibri"/>
                <a:cs typeface="Calibri"/>
                <a:sym typeface="Calibri"/>
              </a:defRPr>
            </a:lvl4pPr>
            <a:lvl5pPr indent="0" lvl="4" marL="0" marR="0" algn="r">
              <a:spcBef>
                <a:spcPts val="0"/>
              </a:spcBef>
              <a:buNone/>
              <a:defRPr sz="1200">
                <a:solidFill>
                  <a:srgbClr val="888888"/>
                </a:solidFill>
                <a:latin typeface="Calibri"/>
                <a:ea typeface="Calibri"/>
                <a:cs typeface="Calibri"/>
                <a:sym typeface="Calibri"/>
              </a:defRPr>
            </a:lvl5pPr>
            <a:lvl6pPr indent="0" lvl="5" marL="0" marR="0" algn="r">
              <a:spcBef>
                <a:spcPts val="0"/>
              </a:spcBef>
              <a:buNone/>
              <a:defRPr sz="1200">
                <a:solidFill>
                  <a:srgbClr val="888888"/>
                </a:solidFill>
                <a:latin typeface="Calibri"/>
                <a:ea typeface="Calibri"/>
                <a:cs typeface="Calibri"/>
                <a:sym typeface="Calibri"/>
              </a:defRPr>
            </a:lvl6pPr>
            <a:lvl7pPr indent="0" lvl="6" marL="0" marR="0" algn="r">
              <a:spcBef>
                <a:spcPts val="0"/>
              </a:spcBef>
              <a:buNone/>
              <a:defRPr sz="1200">
                <a:solidFill>
                  <a:srgbClr val="888888"/>
                </a:solidFill>
                <a:latin typeface="Calibri"/>
                <a:ea typeface="Calibri"/>
                <a:cs typeface="Calibri"/>
                <a:sym typeface="Calibri"/>
              </a:defRPr>
            </a:lvl7pPr>
            <a:lvl8pPr indent="0" lvl="7" marL="0" marR="0" algn="r">
              <a:spcBef>
                <a:spcPts val="0"/>
              </a:spcBef>
              <a:buNone/>
              <a:defRPr sz="1200">
                <a:solidFill>
                  <a:srgbClr val="888888"/>
                </a:solidFill>
                <a:latin typeface="Calibri"/>
                <a:ea typeface="Calibri"/>
                <a:cs typeface="Calibri"/>
                <a:sym typeface="Calibri"/>
              </a:defRPr>
            </a:lvl8pPr>
            <a:lvl9pPr indent="0" lvl="8" marL="0" marR="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00" name="Shape 200"/>
        <p:cNvGrpSpPr/>
        <p:nvPr/>
      </p:nvGrpSpPr>
      <p:grpSpPr>
        <a:xfrm>
          <a:off x="0" y="0"/>
          <a:ext cx="0" cy="0"/>
          <a:chOff x="0" y="0"/>
          <a:chExt cx="0" cy="0"/>
        </a:xfrm>
      </p:grpSpPr>
      <p:sp>
        <p:nvSpPr>
          <p:cNvPr id="201" name="Google Shape;201;p82"/>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b="1" sz="4000"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02" name="Google Shape;202;p82"/>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203" name="Google Shape;203;p8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4" name="Google Shape;204;p8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buNone/>
              <a:defRPr sz="1200">
                <a:solidFill>
                  <a:srgbClr val="888888"/>
                </a:solidFill>
                <a:latin typeface="Calibri"/>
                <a:ea typeface="Calibri"/>
                <a:cs typeface="Calibri"/>
                <a:sym typeface="Calibri"/>
              </a:defRPr>
            </a:lvl1pPr>
            <a:lvl2pPr indent="0" lvl="1" marL="0" marR="0" algn="r">
              <a:spcBef>
                <a:spcPts val="0"/>
              </a:spcBef>
              <a:buNone/>
              <a:defRPr sz="1200">
                <a:solidFill>
                  <a:srgbClr val="888888"/>
                </a:solidFill>
                <a:latin typeface="Calibri"/>
                <a:ea typeface="Calibri"/>
                <a:cs typeface="Calibri"/>
                <a:sym typeface="Calibri"/>
              </a:defRPr>
            </a:lvl2pPr>
            <a:lvl3pPr indent="0" lvl="2" marL="0" marR="0" algn="r">
              <a:spcBef>
                <a:spcPts val="0"/>
              </a:spcBef>
              <a:buNone/>
              <a:defRPr sz="1200">
                <a:solidFill>
                  <a:srgbClr val="888888"/>
                </a:solidFill>
                <a:latin typeface="Calibri"/>
                <a:ea typeface="Calibri"/>
                <a:cs typeface="Calibri"/>
                <a:sym typeface="Calibri"/>
              </a:defRPr>
            </a:lvl3pPr>
            <a:lvl4pPr indent="0" lvl="3" marL="0" marR="0" algn="r">
              <a:spcBef>
                <a:spcPts val="0"/>
              </a:spcBef>
              <a:buNone/>
              <a:defRPr sz="1200">
                <a:solidFill>
                  <a:srgbClr val="888888"/>
                </a:solidFill>
                <a:latin typeface="Calibri"/>
                <a:ea typeface="Calibri"/>
                <a:cs typeface="Calibri"/>
                <a:sym typeface="Calibri"/>
              </a:defRPr>
            </a:lvl4pPr>
            <a:lvl5pPr indent="0" lvl="4" marL="0" marR="0" algn="r">
              <a:spcBef>
                <a:spcPts val="0"/>
              </a:spcBef>
              <a:buNone/>
              <a:defRPr sz="1200">
                <a:solidFill>
                  <a:srgbClr val="888888"/>
                </a:solidFill>
                <a:latin typeface="Calibri"/>
                <a:ea typeface="Calibri"/>
                <a:cs typeface="Calibri"/>
                <a:sym typeface="Calibri"/>
              </a:defRPr>
            </a:lvl5pPr>
            <a:lvl6pPr indent="0" lvl="5" marL="0" marR="0" algn="r">
              <a:spcBef>
                <a:spcPts val="0"/>
              </a:spcBef>
              <a:buNone/>
              <a:defRPr sz="1200">
                <a:solidFill>
                  <a:srgbClr val="888888"/>
                </a:solidFill>
                <a:latin typeface="Calibri"/>
                <a:ea typeface="Calibri"/>
                <a:cs typeface="Calibri"/>
                <a:sym typeface="Calibri"/>
              </a:defRPr>
            </a:lvl6pPr>
            <a:lvl7pPr indent="0" lvl="6" marL="0" marR="0" algn="r">
              <a:spcBef>
                <a:spcPts val="0"/>
              </a:spcBef>
              <a:buNone/>
              <a:defRPr sz="1200">
                <a:solidFill>
                  <a:srgbClr val="888888"/>
                </a:solidFill>
                <a:latin typeface="Calibri"/>
                <a:ea typeface="Calibri"/>
                <a:cs typeface="Calibri"/>
                <a:sym typeface="Calibri"/>
              </a:defRPr>
            </a:lvl7pPr>
            <a:lvl8pPr indent="0" lvl="7" marL="0" marR="0" algn="r">
              <a:spcBef>
                <a:spcPts val="0"/>
              </a:spcBef>
              <a:buNone/>
              <a:defRPr sz="1200">
                <a:solidFill>
                  <a:srgbClr val="888888"/>
                </a:solidFill>
                <a:latin typeface="Calibri"/>
                <a:ea typeface="Calibri"/>
                <a:cs typeface="Calibri"/>
                <a:sym typeface="Calibri"/>
              </a:defRPr>
            </a:lvl8pPr>
            <a:lvl9pPr indent="0" lvl="8" marL="0" marR="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05" name="Shape 205"/>
        <p:cNvGrpSpPr/>
        <p:nvPr/>
      </p:nvGrpSpPr>
      <p:grpSpPr>
        <a:xfrm>
          <a:off x="0" y="0"/>
          <a:ext cx="0" cy="0"/>
          <a:chOff x="0" y="0"/>
          <a:chExt cx="0" cy="0"/>
        </a:xfrm>
      </p:grpSpPr>
      <p:sp>
        <p:nvSpPr>
          <p:cNvPr id="206" name="Google Shape;206;p8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07" name="Google Shape;207;p83"/>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208" name="Google Shape;208;p83"/>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209" name="Google Shape;209;p8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0" name="Google Shape;210;p8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buNone/>
              <a:defRPr sz="1200">
                <a:solidFill>
                  <a:srgbClr val="888888"/>
                </a:solidFill>
                <a:latin typeface="Calibri"/>
                <a:ea typeface="Calibri"/>
                <a:cs typeface="Calibri"/>
                <a:sym typeface="Calibri"/>
              </a:defRPr>
            </a:lvl1pPr>
            <a:lvl2pPr indent="0" lvl="1" marL="0" marR="0" algn="r">
              <a:spcBef>
                <a:spcPts val="0"/>
              </a:spcBef>
              <a:buNone/>
              <a:defRPr sz="1200">
                <a:solidFill>
                  <a:srgbClr val="888888"/>
                </a:solidFill>
                <a:latin typeface="Calibri"/>
                <a:ea typeface="Calibri"/>
                <a:cs typeface="Calibri"/>
                <a:sym typeface="Calibri"/>
              </a:defRPr>
            </a:lvl2pPr>
            <a:lvl3pPr indent="0" lvl="2" marL="0" marR="0" algn="r">
              <a:spcBef>
                <a:spcPts val="0"/>
              </a:spcBef>
              <a:buNone/>
              <a:defRPr sz="1200">
                <a:solidFill>
                  <a:srgbClr val="888888"/>
                </a:solidFill>
                <a:latin typeface="Calibri"/>
                <a:ea typeface="Calibri"/>
                <a:cs typeface="Calibri"/>
                <a:sym typeface="Calibri"/>
              </a:defRPr>
            </a:lvl3pPr>
            <a:lvl4pPr indent="0" lvl="3" marL="0" marR="0" algn="r">
              <a:spcBef>
                <a:spcPts val="0"/>
              </a:spcBef>
              <a:buNone/>
              <a:defRPr sz="1200">
                <a:solidFill>
                  <a:srgbClr val="888888"/>
                </a:solidFill>
                <a:latin typeface="Calibri"/>
                <a:ea typeface="Calibri"/>
                <a:cs typeface="Calibri"/>
                <a:sym typeface="Calibri"/>
              </a:defRPr>
            </a:lvl4pPr>
            <a:lvl5pPr indent="0" lvl="4" marL="0" marR="0" algn="r">
              <a:spcBef>
                <a:spcPts val="0"/>
              </a:spcBef>
              <a:buNone/>
              <a:defRPr sz="1200">
                <a:solidFill>
                  <a:srgbClr val="888888"/>
                </a:solidFill>
                <a:latin typeface="Calibri"/>
                <a:ea typeface="Calibri"/>
                <a:cs typeface="Calibri"/>
                <a:sym typeface="Calibri"/>
              </a:defRPr>
            </a:lvl5pPr>
            <a:lvl6pPr indent="0" lvl="5" marL="0" marR="0" algn="r">
              <a:spcBef>
                <a:spcPts val="0"/>
              </a:spcBef>
              <a:buNone/>
              <a:defRPr sz="1200">
                <a:solidFill>
                  <a:srgbClr val="888888"/>
                </a:solidFill>
                <a:latin typeface="Calibri"/>
                <a:ea typeface="Calibri"/>
                <a:cs typeface="Calibri"/>
                <a:sym typeface="Calibri"/>
              </a:defRPr>
            </a:lvl6pPr>
            <a:lvl7pPr indent="0" lvl="6" marL="0" marR="0" algn="r">
              <a:spcBef>
                <a:spcPts val="0"/>
              </a:spcBef>
              <a:buNone/>
              <a:defRPr sz="1200">
                <a:solidFill>
                  <a:srgbClr val="888888"/>
                </a:solidFill>
                <a:latin typeface="Calibri"/>
                <a:ea typeface="Calibri"/>
                <a:cs typeface="Calibri"/>
                <a:sym typeface="Calibri"/>
              </a:defRPr>
            </a:lvl7pPr>
            <a:lvl8pPr indent="0" lvl="7" marL="0" marR="0" algn="r">
              <a:spcBef>
                <a:spcPts val="0"/>
              </a:spcBef>
              <a:buNone/>
              <a:defRPr sz="1200">
                <a:solidFill>
                  <a:srgbClr val="888888"/>
                </a:solidFill>
                <a:latin typeface="Calibri"/>
                <a:ea typeface="Calibri"/>
                <a:cs typeface="Calibri"/>
                <a:sym typeface="Calibri"/>
              </a:defRPr>
            </a:lvl8pPr>
            <a:lvl9pPr indent="0" lvl="8" marL="0" marR="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211" name="Shape 211"/>
        <p:cNvGrpSpPr/>
        <p:nvPr/>
      </p:nvGrpSpPr>
      <p:grpSpPr>
        <a:xfrm>
          <a:off x="0" y="0"/>
          <a:ext cx="0" cy="0"/>
          <a:chOff x="0" y="0"/>
          <a:chExt cx="0" cy="0"/>
        </a:xfrm>
      </p:grpSpPr>
      <p:sp>
        <p:nvSpPr>
          <p:cNvPr id="212" name="Google Shape;212;p8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13" name="Google Shape;213;p84"/>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214" name="Google Shape;214;p84"/>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215" name="Google Shape;215;p84"/>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216" name="Google Shape;216;p84"/>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217" name="Google Shape;217;p8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8" name="Google Shape;218;p8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buNone/>
              <a:defRPr sz="1200">
                <a:solidFill>
                  <a:srgbClr val="888888"/>
                </a:solidFill>
                <a:latin typeface="Calibri"/>
                <a:ea typeface="Calibri"/>
                <a:cs typeface="Calibri"/>
                <a:sym typeface="Calibri"/>
              </a:defRPr>
            </a:lvl1pPr>
            <a:lvl2pPr indent="0" lvl="1" marL="0" marR="0" algn="r">
              <a:spcBef>
                <a:spcPts val="0"/>
              </a:spcBef>
              <a:buNone/>
              <a:defRPr sz="1200">
                <a:solidFill>
                  <a:srgbClr val="888888"/>
                </a:solidFill>
                <a:latin typeface="Calibri"/>
                <a:ea typeface="Calibri"/>
                <a:cs typeface="Calibri"/>
                <a:sym typeface="Calibri"/>
              </a:defRPr>
            </a:lvl2pPr>
            <a:lvl3pPr indent="0" lvl="2" marL="0" marR="0" algn="r">
              <a:spcBef>
                <a:spcPts val="0"/>
              </a:spcBef>
              <a:buNone/>
              <a:defRPr sz="1200">
                <a:solidFill>
                  <a:srgbClr val="888888"/>
                </a:solidFill>
                <a:latin typeface="Calibri"/>
                <a:ea typeface="Calibri"/>
                <a:cs typeface="Calibri"/>
                <a:sym typeface="Calibri"/>
              </a:defRPr>
            </a:lvl3pPr>
            <a:lvl4pPr indent="0" lvl="3" marL="0" marR="0" algn="r">
              <a:spcBef>
                <a:spcPts val="0"/>
              </a:spcBef>
              <a:buNone/>
              <a:defRPr sz="1200">
                <a:solidFill>
                  <a:srgbClr val="888888"/>
                </a:solidFill>
                <a:latin typeface="Calibri"/>
                <a:ea typeface="Calibri"/>
                <a:cs typeface="Calibri"/>
                <a:sym typeface="Calibri"/>
              </a:defRPr>
            </a:lvl4pPr>
            <a:lvl5pPr indent="0" lvl="4" marL="0" marR="0" algn="r">
              <a:spcBef>
                <a:spcPts val="0"/>
              </a:spcBef>
              <a:buNone/>
              <a:defRPr sz="1200">
                <a:solidFill>
                  <a:srgbClr val="888888"/>
                </a:solidFill>
                <a:latin typeface="Calibri"/>
                <a:ea typeface="Calibri"/>
                <a:cs typeface="Calibri"/>
                <a:sym typeface="Calibri"/>
              </a:defRPr>
            </a:lvl5pPr>
            <a:lvl6pPr indent="0" lvl="5" marL="0" marR="0" algn="r">
              <a:spcBef>
                <a:spcPts val="0"/>
              </a:spcBef>
              <a:buNone/>
              <a:defRPr sz="1200">
                <a:solidFill>
                  <a:srgbClr val="888888"/>
                </a:solidFill>
                <a:latin typeface="Calibri"/>
                <a:ea typeface="Calibri"/>
                <a:cs typeface="Calibri"/>
                <a:sym typeface="Calibri"/>
              </a:defRPr>
            </a:lvl6pPr>
            <a:lvl7pPr indent="0" lvl="6" marL="0" marR="0" algn="r">
              <a:spcBef>
                <a:spcPts val="0"/>
              </a:spcBef>
              <a:buNone/>
              <a:defRPr sz="1200">
                <a:solidFill>
                  <a:srgbClr val="888888"/>
                </a:solidFill>
                <a:latin typeface="Calibri"/>
                <a:ea typeface="Calibri"/>
                <a:cs typeface="Calibri"/>
                <a:sym typeface="Calibri"/>
              </a:defRPr>
            </a:lvl7pPr>
            <a:lvl8pPr indent="0" lvl="7" marL="0" marR="0" algn="r">
              <a:spcBef>
                <a:spcPts val="0"/>
              </a:spcBef>
              <a:buNone/>
              <a:defRPr sz="1200">
                <a:solidFill>
                  <a:srgbClr val="888888"/>
                </a:solidFill>
                <a:latin typeface="Calibri"/>
                <a:ea typeface="Calibri"/>
                <a:cs typeface="Calibri"/>
                <a:sym typeface="Calibri"/>
              </a:defRPr>
            </a:lvl8pPr>
            <a:lvl9pPr indent="0" lvl="8" marL="0" marR="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19" name="Shape 219"/>
        <p:cNvGrpSpPr/>
        <p:nvPr/>
      </p:nvGrpSpPr>
      <p:grpSpPr>
        <a:xfrm>
          <a:off x="0" y="0"/>
          <a:ext cx="0" cy="0"/>
          <a:chOff x="0" y="0"/>
          <a:chExt cx="0" cy="0"/>
        </a:xfrm>
      </p:grpSpPr>
      <p:sp>
        <p:nvSpPr>
          <p:cNvPr id="220" name="Google Shape;220;p8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21" name="Google Shape;221;p8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2" name="Google Shape;222;p8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buNone/>
              <a:defRPr sz="1200">
                <a:solidFill>
                  <a:srgbClr val="888888"/>
                </a:solidFill>
                <a:latin typeface="Calibri"/>
                <a:ea typeface="Calibri"/>
                <a:cs typeface="Calibri"/>
                <a:sym typeface="Calibri"/>
              </a:defRPr>
            </a:lvl1pPr>
            <a:lvl2pPr indent="0" lvl="1" marL="0" marR="0" algn="r">
              <a:spcBef>
                <a:spcPts val="0"/>
              </a:spcBef>
              <a:buNone/>
              <a:defRPr sz="1200">
                <a:solidFill>
                  <a:srgbClr val="888888"/>
                </a:solidFill>
                <a:latin typeface="Calibri"/>
                <a:ea typeface="Calibri"/>
                <a:cs typeface="Calibri"/>
                <a:sym typeface="Calibri"/>
              </a:defRPr>
            </a:lvl2pPr>
            <a:lvl3pPr indent="0" lvl="2" marL="0" marR="0" algn="r">
              <a:spcBef>
                <a:spcPts val="0"/>
              </a:spcBef>
              <a:buNone/>
              <a:defRPr sz="1200">
                <a:solidFill>
                  <a:srgbClr val="888888"/>
                </a:solidFill>
                <a:latin typeface="Calibri"/>
                <a:ea typeface="Calibri"/>
                <a:cs typeface="Calibri"/>
                <a:sym typeface="Calibri"/>
              </a:defRPr>
            </a:lvl3pPr>
            <a:lvl4pPr indent="0" lvl="3" marL="0" marR="0" algn="r">
              <a:spcBef>
                <a:spcPts val="0"/>
              </a:spcBef>
              <a:buNone/>
              <a:defRPr sz="1200">
                <a:solidFill>
                  <a:srgbClr val="888888"/>
                </a:solidFill>
                <a:latin typeface="Calibri"/>
                <a:ea typeface="Calibri"/>
                <a:cs typeface="Calibri"/>
                <a:sym typeface="Calibri"/>
              </a:defRPr>
            </a:lvl4pPr>
            <a:lvl5pPr indent="0" lvl="4" marL="0" marR="0" algn="r">
              <a:spcBef>
                <a:spcPts val="0"/>
              </a:spcBef>
              <a:buNone/>
              <a:defRPr sz="1200">
                <a:solidFill>
                  <a:srgbClr val="888888"/>
                </a:solidFill>
                <a:latin typeface="Calibri"/>
                <a:ea typeface="Calibri"/>
                <a:cs typeface="Calibri"/>
                <a:sym typeface="Calibri"/>
              </a:defRPr>
            </a:lvl5pPr>
            <a:lvl6pPr indent="0" lvl="5" marL="0" marR="0" algn="r">
              <a:spcBef>
                <a:spcPts val="0"/>
              </a:spcBef>
              <a:buNone/>
              <a:defRPr sz="1200">
                <a:solidFill>
                  <a:srgbClr val="888888"/>
                </a:solidFill>
                <a:latin typeface="Calibri"/>
                <a:ea typeface="Calibri"/>
                <a:cs typeface="Calibri"/>
                <a:sym typeface="Calibri"/>
              </a:defRPr>
            </a:lvl6pPr>
            <a:lvl7pPr indent="0" lvl="6" marL="0" marR="0" algn="r">
              <a:spcBef>
                <a:spcPts val="0"/>
              </a:spcBef>
              <a:buNone/>
              <a:defRPr sz="1200">
                <a:solidFill>
                  <a:srgbClr val="888888"/>
                </a:solidFill>
                <a:latin typeface="Calibri"/>
                <a:ea typeface="Calibri"/>
                <a:cs typeface="Calibri"/>
                <a:sym typeface="Calibri"/>
              </a:defRPr>
            </a:lvl7pPr>
            <a:lvl8pPr indent="0" lvl="7" marL="0" marR="0" algn="r">
              <a:spcBef>
                <a:spcPts val="0"/>
              </a:spcBef>
              <a:buNone/>
              <a:defRPr sz="1200">
                <a:solidFill>
                  <a:srgbClr val="888888"/>
                </a:solidFill>
                <a:latin typeface="Calibri"/>
                <a:ea typeface="Calibri"/>
                <a:cs typeface="Calibri"/>
                <a:sym typeface="Calibri"/>
              </a:defRPr>
            </a:lvl8pPr>
            <a:lvl9pPr indent="0" lvl="8" marL="0" marR="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223" name="Google Shape;223;p85"/>
          <p:cNvPicPr preferRelativeResize="0"/>
          <p:nvPr/>
        </p:nvPicPr>
        <p:blipFill rotWithShape="1">
          <a:blip r:embed="rId2">
            <a:alphaModFix/>
          </a:blip>
          <a:srcRect b="0" l="0" r="0" t="0"/>
          <a:stretch/>
        </p:blipFill>
        <p:spPr>
          <a:xfrm>
            <a:off x="380490" y="620688"/>
            <a:ext cx="8383020" cy="5616624"/>
          </a:xfrm>
          <a:prstGeom prst="rect">
            <a:avLst/>
          </a:prstGeom>
          <a:noFill/>
          <a:ln>
            <a:noFill/>
          </a:ln>
        </p:spPr>
      </p:pic>
      <p:sp>
        <p:nvSpPr>
          <p:cNvPr id="224" name="Google Shape;224;p85"/>
          <p:cNvSpPr txBox="1"/>
          <p:nvPr/>
        </p:nvSpPr>
        <p:spPr>
          <a:xfrm>
            <a:off x="0" y="2780928"/>
            <a:ext cx="9144000" cy="1143000"/>
          </a:xfrm>
          <a:prstGeom prst="rect">
            <a:avLst/>
          </a:prstGeom>
          <a:gradFill>
            <a:gsLst>
              <a:gs pos="0">
                <a:srgbClr val="C86C1F"/>
              </a:gs>
              <a:gs pos="80000">
                <a:srgbClr val="FF8E29"/>
              </a:gs>
              <a:gs pos="100000">
                <a:srgbClr val="FF8D25"/>
              </a:gs>
            </a:gsLst>
            <a:lin ang="16200000" scaled="0"/>
          </a:gra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200">
              <a:solidFill>
                <a:srgbClr val="FFFFFF"/>
              </a:solidFill>
              <a:latin typeface="Calibri"/>
              <a:ea typeface="Calibri"/>
              <a:cs typeface="Calibri"/>
              <a:sym typeface="Calibri"/>
            </a:endParaRPr>
          </a:p>
          <a:p>
            <a:pPr indent="0" lvl="0" marL="0" marR="0" rtl="0" algn="ctr">
              <a:spcBef>
                <a:spcPts val="0"/>
              </a:spcBef>
              <a:spcAft>
                <a:spcPts val="0"/>
              </a:spcAft>
              <a:buNone/>
            </a:pPr>
            <a:r>
              <a:t/>
            </a:r>
            <a:endParaRPr b="1" i="1" sz="3000">
              <a:solidFill>
                <a:srgbClr val="000000"/>
              </a:solidFill>
              <a:latin typeface="Calibri"/>
              <a:ea typeface="Calibri"/>
              <a:cs typeface="Calibri"/>
              <a:sym typeface="Calibri"/>
            </a:endParaRPr>
          </a:p>
        </p:txBody>
      </p:sp>
      <p:pic>
        <p:nvPicPr>
          <p:cNvPr id="225" name="Google Shape;225;p85"/>
          <p:cNvPicPr preferRelativeResize="0"/>
          <p:nvPr/>
        </p:nvPicPr>
        <p:blipFill rotWithShape="1">
          <a:blip r:embed="rId3">
            <a:alphaModFix/>
          </a:blip>
          <a:srcRect b="0" l="0" r="0" t="0"/>
          <a:stretch/>
        </p:blipFill>
        <p:spPr>
          <a:xfrm>
            <a:off x="8245153" y="3023418"/>
            <a:ext cx="688975" cy="676275"/>
          </a:xfrm>
          <a:prstGeom prst="rect">
            <a:avLst/>
          </a:prstGeom>
          <a:noFill/>
          <a:ln>
            <a:noFill/>
          </a:ln>
        </p:spPr>
      </p:pic>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226" name="Shape 226"/>
        <p:cNvGrpSpPr/>
        <p:nvPr/>
      </p:nvGrpSpPr>
      <p:grpSpPr>
        <a:xfrm>
          <a:off x="0" y="0"/>
          <a:ext cx="0" cy="0"/>
          <a:chOff x="0" y="0"/>
          <a:chExt cx="0" cy="0"/>
        </a:xfrm>
      </p:grpSpPr>
      <p:sp>
        <p:nvSpPr>
          <p:cNvPr id="227" name="Google Shape;227;p86"/>
          <p:cNvSpPr txBox="1"/>
          <p:nvPr/>
        </p:nvSpPr>
        <p:spPr>
          <a:xfrm>
            <a:off x="0" y="2780928"/>
            <a:ext cx="9144000" cy="1143000"/>
          </a:xfrm>
          <a:prstGeom prst="rect">
            <a:avLst/>
          </a:prstGeom>
          <a:gradFill>
            <a:gsLst>
              <a:gs pos="0">
                <a:srgbClr val="C86C1F"/>
              </a:gs>
              <a:gs pos="80000">
                <a:srgbClr val="FF8E29"/>
              </a:gs>
              <a:gs pos="100000">
                <a:srgbClr val="FF8D25"/>
              </a:gs>
            </a:gsLst>
            <a:lin ang="16200000" scaled="0"/>
          </a:gra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200">
              <a:solidFill>
                <a:srgbClr val="FFFFFF"/>
              </a:solidFill>
              <a:latin typeface="Calibri"/>
              <a:ea typeface="Calibri"/>
              <a:cs typeface="Calibri"/>
              <a:sym typeface="Calibri"/>
            </a:endParaRPr>
          </a:p>
          <a:p>
            <a:pPr indent="0" lvl="0" marL="0" marR="0" rtl="0" algn="ctr">
              <a:spcBef>
                <a:spcPts val="0"/>
              </a:spcBef>
              <a:spcAft>
                <a:spcPts val="0"/>
              </a:spcAft>
              <a:buNone/>
            </a:pPr>
            <a:r>
              <a:t/>
            </a:r>
            <a:endParaRPr b="1" i="1" sz="3000">
              <a:solidFill>
                <a:srgbClr val="000000"/>
              </a:solidFill>
              <a:latin typeface="Calibri"/>
              <a:ea typeface="Calibri"/>
              <a:cs typeface="Calibri"/>
              <a:sym typeface="Calibri"/>
            </a:endParaRPr>
          </a:p>
        </p:txBody>
      </p:sp>
      <p:sp>
        <p:nvSpPr>
          <p:cNvPr id="228" name="Google Shape;228;p86"/>
          <p:cNvSpPr txBox="1"/>
          <p:nvPr>
            <p:ph idx="10" type="dt"/>
          </p:nvPr>
        </p:nvSpPr>
        <p:spPr>
          <a:xfrm>
            <a:off x="457200" y="6356350"/>
            <a:ext cx="1738536"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9" name="Google Shape;229;p8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buNone/>
              <a:defRPr sz="2000">
                <a:solidFill>
                  <a:srgbClr val="888888"/>
                </a:solidFill>
                <a:latin typeface="Calibri"/>
                <a:ea typeface="Calibri"/>
                <a:cs typeface="Calibri"/>
                <a:sym typeface="Calibri"/>
              </a:defRPr>
            </a:lvl1pPr>
            <a:lvl2pPr indent="0" lvl="1" marL="0" marR="0" algn="r">
              <a:spcBef>
                <a:spcPts val="0"/>
              </a:spcBef>
              <a:buNone/>
              <a:defRPr sz="2000">
                <a:solidFill>
                  <a:srgbClr val="888888"/>
                </a:solidFill>
                <a:latin typeface="Calibri"/>
                <a:ea typeface="Calibri"/>
                <a:cs typeface="Calibri"/>
                <a:sym typeface="Calibri"/>
              </a:defRPr>
            </a:lvl2pPr>
            <a:lvl3pPr indent="0" lvl="2" marL="0" marR="0" algn="r">
              <a:spcBef>
                <a:spcPts val="0"/>
              </a:spcBef>
              <a:buNone/>
              <a:defRPr sz="2000">
                <a:solidFill>
                  <a:srgbClr val="888888"/>
                </a:solidFill>
                <a:latin typeface="Calibri"/>
                <a:ea typeface="Calibri"/>
                <a:cs typeface="Calibri"/>
                <a:sym typeface="Calibri"/>
              </a:defRPr>
            </a:lvl3pPr>
            <a:lvl4pPr indent="0" lvl="3" marL="0" marR="0" algn="r">
              <a:spcBef>
                <a:spcPts val="0"/>
              </a:spcBef>
              <a:buNone/>
              <a:defRPr sz="2000">
                <a:solidFill>
                  <a:srgbClr val="888888"/>
                </a:solidFill>
                <a:latin typeface="Calibri"/>
                <a:ea typeface="Calibri"/>
                <a:cs typeface="Calibri"/>
                <a:sym typeface="Calibri"/>
              </a:defRPr>
            </a:lvl4pPr>
            <a:lvl5pPr indent="0" lvl="4" marL="0" marR="0" algn="r">
              <a:spcBef>
                <a:spcPts val="0"/>
              </a:spcBef>
              <a:buNone/>
              <a:defRPr sz="2000">
                <a:solidFill>
                  <a:srgbClr val="888888"/>
                </a:solidFill>
                <a:latin typeface="Calibri"/>
                <a:ea typeface="Calibri"/>
                <a:cs typeface="Calibri"/>
                <a:sym typeface="Calibri"/>
              </a:defRPr>
            </a:lvl5pPr>
            <a:lvl6pPr indent="0" lvl="5" marL="0" marR="0" algn="r">
              <a:spcBef>
                <a:spcPts val="0"/>
              </a:spcBef>
              <a:buNone/>
              <a:defRPr sz="2000">
                <a:solidFill>
                  <a:srgbClr val="888888"/>
                </a:solidFill>
                <a:latin typeface="Calibri"/>
                <a:ea typeface="Calibri"/>
                <a:cs typeface="Calibri"/>
                <a:sym typeface="Calibri"/>
              </a:defRPr>
            </a:lvl6pPr>
            <a:lvl7pPr indent="0" lvl="6" marL="0" marR="0" algn="r">
              <a:spcBef>
                <a:spcPts val="0"/>
              </a:spcBef>
              <a:buNone/>
              <a:defRPr sz="2000">
                <a:solidFill>
                  <a:srgbClr val="888888"/>
                </a:solidFill>
                <a:latin typeface="Calibri"/>
                <a:ea typeface="Calibri"/>
                <a:cs typeface="Calibri"/>
                <a:sym typeface="Calibri"/>
              </a:defRPr>
            </a:lvl7pPr>
            <a:lvl8pPr indent="0" lvl="7" marL="0" marR="0" algn="r">
              <a:spcBef>
                <a:spcPts val="0"/>
              </a:spcBef>
              <a:buNone/>
              <a:defRPr sz="2000">
                <a:solidFill>
                  <a:srgbClr val="888888"/>
                </a:solidFill>
                <a:latin typeface="Calibri"/>
                <a:ea typeface="Calibri"/>
                <a:cs typeface="Calibri"/>
                <a:sym typeface="Calibri"/>
              </a:defRPr>
            </a:lvl8pPr>
            <a:lvl9pPr indent="0" lvl="8" marL="0" marR="0" algn="r">
              <a:spcBef>
                <a:spcPts val="0"/>
              </a:spcBef>
              <a:buNone/>
              <a:defRPr sz="20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230" name="Google Shape;230;p86"/>
          <p:cNvPicPr preferRelativeResize="0"/>
          <p:nvPr/>
        </p:nvPicPr>
        <p:blipFill rotWithShape="1">
          <a:blip r:embed="rId2">
            <a:alphaModFix/>
          </a:blip>
          <a:srcRect b="0" l="0" r="0" t="0"/>
          <a:stretch/>
        </p:blipFill>
        <p:spPr>
          <a:xfrm>
            <a:off x="8245153" y="3023418"/>
            <a:ext cx="688975" cy="676275"/>
          </a:xfrm>
          <a:prstGeom prst="rect">
            <a:avLst/>
          </a:prstGeom>
          <a:noFill/>
          <a:ln>
            <a:noFill/>
          </a:ln>
        </p:spPr>
      </p:pic>
      <p:sp>
        <p:nvSpPr>
          <p:cNvPr id="231" name="Google Shape;231;p86"/>
          <p:cNvSpPr txBox="1"/>
          <p:nvPr>
            <p:ph type="title"/>
          </p:nvPr>
        </p:nvSpPr>
        <p:spPr>
          <a:xfrm>
            <a:off x="323528" y="2790056"/>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1" sz="3600">
                <a:solidFill>
                  <a:schemeClr val="lt1"/>
                </a:solidFill>
                <a:latin typeface="Arimo"/>
                <a:ea typeface="Arimo"/>
                <a:cs typeface="Arimo"/>
                <a:sym typeface="Arimo"/>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wo Content">
  <p:cSld name="1_Two Content">
    <p:spTree>
      <p:nvGrpSpPr>
        <p:cNvPr id="29" name="Shape 29"/>
        <p:cNvGrpSpPr/>
        <p:nvPr/>
      </p:nvGrpSpPr>
      <p:grpSpPr>
        <a:xfrm>
          <a:off x="0" y="0"/>
          <a:ext cx="0" cy="0"/>
          <a:chOff x="0" y="0"/>
          <a:chExt cx="0" cy="0"/>
        </a:xfrm>
      </p:grpSpPr>
      <p:pic>
        <p:nvPicPr>
          <p:cNvPr id="30" name="Google Shape;30;p49"/>
          <p:cNvPicPr preferRelativeResize="0"/>
          <p:nvPr/>
        </p:nvPicPr>
        <p:blipFill rotWithShape="1">
          <a:blip r:embed="rId2">
            <a:alphaModFix/>
          </a:blip>
          <a:srcRect b="0" l="0" r="0" t="0"/>
          <a:stretch/>
        </p:blipFill>
        <p:spPr>
          <a:xfrm>
            <a:off x="8378827" y="233366"/>
            <a:ext cx="688975" cy="676275"/>
          </a:xfrm>
          <a:prstGeom prst="rect">
            <a:avLst/>
          </a:prstGeom>
          <a:noFill/>
          <a:ln>
            <a:noFill/>
          </a:ln>
        </p:spPr>
      </p:pic>
      <p:sp>
        <p:nvSpPr>
          <p:cNvPr id="31" name="Google Shape;31;p49"/>
          <p:cNvSpPr txBox="1"/>
          <p:nvPr>
            <p:ph type="title"/>
          </p:nvPr>
        </p:nvSpPr>
        <p:spPr>
          <a:xfrm>
            <a:off x="457200" y="0"/>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1" sz="3600">
                <a:solidFill>
                  <a:schemeClr val="dk1"/>
                </a:solidFill>
                <a:latin typeface="Arimo"/>
                <a:ea typeface="Arimo"/>
                <a:cs typeface="Arimo"/>
                <a:sym typeface="Arimo"/>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2" name="Google Shape;32;p49"/>
          <p:cNvSpPr txBox="1"/>
          <p:nvPr>
            <p:ph idx="12" type="sldNum"/>
          </p:nvPr>
        </p:nvSpPr>
        <p:spPr>
          <a:xfrm>
            <a:off x="6553200" y="6356354"/>
            <a:ext cx="21336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buNone/>
              <a:defRPr sz="2000">
                <a:solidFill>
                  <a:srgbClr val="888888"/>
                </a:solidFill>
                <a:latin typeface="Arial"/>
                <a:ea typeface="Arial"/>
                <a:cs typeface="Arial"/>
                <a:sym typeface="Arial"/>
              </a:defRPr>
            </a:lvl1pPr>
            <a:lvl2pPr indent="0" lvl="1" marL="0" marR="0" algn="r">
              <a:spcBef>
                <a:spcPts val="0"/>
              </a:spcBef>
              <a:buNone/>
              <a:defRPr sz="2000">
                <a:solidFill>
                  <a:srgbClr val="888888"/>
                </a:solidFill>
                <a:latin typeface="Arial"/>
                <a:ea typeface="Arial"/>
                <a:cs typeface="Arial"/>
                <a:sym typeface="Arial"/>
              </a:defRPr>
            </a:lvl2pPr>
            <a:lvl3pPr indent="0" lvl="2" marL="0" marR="0" algn="r">
              <a:spcBef>
                <a:spcPts val="0"/>
              </a:spcBef>
              <a:buNone/>
              <a:defRPr sz="2000">
                <a:solidFill>
                  <a:srgbClr val="888888"/>
                </a:solidFill>
                <a:latin typeface="Arial"/>
                <a:ea typeface="Arial"/>
                <a:cs typeface="Arial"/>
                <a:sym typeface="Arial"/>
              </a:defRPr>
            </a:lvl3pPr>
            <a:lvl4pPr indent="0" lvl="3" marL="0" marR="0" algn="r">
              <a:spcBef>
                <a:spcPts val="0"/>
              </a:spcBef>
              <a:buNone/>
              <a:defRPr sz="2000">
                <a:solidFill>
                  <a:srgbClr val="888888"/>
                </a:solidFill>
                <a:latin typeface="Arial"/>
                <a:ea typeface="Arial"/>
                <a:cs typeface="Arial"/>
                <a:sym typeface="Arial"/>
              </a:defRPr>
            </a:lvl4pPr>
            <a:lvl5pPr indent="0" lvl="4" marL="0" marR="0" algn="r">
              <a:spcBef>
                <a:spcPts val="0"/>
              </a:spcBef>
              <a:buNone/>
              <a:defRPr sz="2000">
                <a:solidFill>
                  <a:srgbClr val="888888"/>
                </a:solidFill>
                <a:latin typeface="Arial"/>
                <a:ea typeface="Arial"/>
                <a:cs typeface="Arial"/>
                <a:sym typeface="Arial"/>
              </a:defRPr>
            </a:lvl5pPr>
            <a:lvl6pPr indent="0" lvl="5" marL="0" marR="0" algn="r">
              <a:spcBef>
                <a:spcPts val="0"/>
              </a:spcBef>
              <a:buNone/>
              <a:defRPr sz="2000">
                <a:solidFill>
                  <a:srgbClr val="888888"/>
                </a:solidFill>
                <a:latin typeface="Arial"/>
                <a:ea typeface="Arial"/>
                <a:cs typeface="Arial"/>
                <a:sym typeface="Arial"/>
              </a:defRPr>
            </a:lvl6pPr>
            <a:lvl7pPr indent="0" lvl="6" marL="0" marR="0" algn="r">
              <a:spcBef>
                <a:spcPts val="0"/>
              </a:spcBef>
              <a:buNone/>
              <a:defRPr sz="2000">
                <a:solidFill>
                  <a:srgbClr val="888888"/>
                </a:solidFill>
                <a:latin typeface="Arial"/>
                <a:ea typeface="Arial"/>
                <a:cs typeface="Arial"/>
                <a:sym typeface="Arial"/>
              </a:defRPr>
            </a:lvl7pPr>
            <a:lvl8pPr indent="0" lvl="7" marL="0" marR="0" algn="r">
              <a:spcBef>
                <a:spcPts val="0"/>
              </a:spcBef>
              <a:buNone/>
              <a:defRPr sz="2000">
                <a:solidFill>
                  <a:srgbClr val="888888"/>
                </a:solidFill>
                <a:latin typeface="Arial"/>
                <a:ea typeface="Arial"/>
                <a:cs typeface="Arial"/>
                <a:sym typeface="Arial"/>
              </a:defRPr>
            </a:lvl8pPr>
            <a:lvl9pPr indent="0" lvl="8" marL="0" marR="0" algn="r">
              <a:spcBef>
                <a:spcPts val="0"/>
              </a:spcBef>
              <a:buNone/>
              <a:defRPr sz="2000">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33" name="Google Shape;33;p49"/>
          <p:cNvSpPr txBox="1"/>
          <p:nvPr/>
        </p:nvSpPr>
        <p:spPr>
          <a:xfrm>
            <a:off x="457200" y="6356354"/>
            <a:ext cx="4937760" cy="2308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rgbClr val="000000"/>
                </a:solidFill>
                <a:latin typeface="Arial"/>
                <a:ea typeface="Arial"/>
                <a:cs typeface="Arial"/>
                <a:sym typeface="Arial"/>
              </a:rPr>
              <a:t>2020/21 MDDA Q2 PRESENTATION</a:t>
            </a:r>
            <a:endParaRPr/>
          </a:p>
        </p:txBody>
      </p:sp>
      <p:cxnSp>
        <p:nvCxnSpPr>
          <p:cNvPr id="34" name="Google Shape;34;p49"/>
          <p:cNvCxnSpPr/>
          <p:nvPr/>
        </p:nvCxnSpPr>
        <p:spPr>
          <a:xfrm>
            <a:off x="0" y="1143000"/>
            <a:ext cx="9144000" cy="0"/>
          </a:xfrm>
          <a:prstGeom prst="straightConnector1">
            <a:avLst/>
          </a:prstGeom>
          <a:noFill/>
          <a:ln cap="flat" cmpd="sng" w="19050">
            <a:solidFill>
              <a:srgbClr val="E36C09"/>
            </a:solidFill>
            <a:prstDash val="solid"/>
            <a:round/>
            <a:headEnd len="sm" w="sm" type="none"/>
            <a:tailEnd len="sm" w="sm" type="none"/>
          </a:ln>
        </p:spPr>
      </p:cxn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232" name="Shape 232"/>
        <p:cNvGrpSpPr/>
        <p:nvPr/>
      </p:nvGrpSpPr>
      <p:grpSpPr>
        <a:xfrm>
          <a:off x="0" y="0"/>
          <a:ext cx="0" cy="0"/>
          <a:chOff x="0" y="0"/>
          <a:chExt cx="0" cy="0"/>
        </a:xfrm>
      </p:grpSpPr>
      <p:sp>
        <p:nvSpPr>
          <p:cNvPr id="233" name="Google Shape;233;p87"/>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34" name="Google Shape;234;p87"/>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235" name="Google Shape;235;p87"/>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236" name="Google Shape;236;p8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7" name="Google Shape;237;p8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buNone/>
              <a:defRPr sz="1200">
                <a:solidFill>
                  <a:srgbClr val="888888"/>
                </a:solidFill>
                <a:latin typeface="Calibri"/>
                <a:ea typeface="Calibri"/>
                <a:cs typeface="Calibri"/>
                <a:sym typeface="Calibri"/>
              </a:defRPr>
            </a:lvl1pPr>
            <a:lvl2pPr indent="0" lvl="1" marL="0" marR="0" algn="r">
              <a:spcBef>
                <a:spcPts val="0"/>
              </a:spcBef>
              <a:buNone/>
              <a:defRPr sz="1200">
                <a:solidFill>
                  <a:srgbClr val="888888"/>
                </a:solidFill>
                <a:latin typeface="Calibri"/>
                <a:ea typeface="Calibri"/>
                <a:cs typeface="Calibri"/>
                <a:sym typeface="Calibri"/>
              </a:defRPr>
            </a:lvl2pPr>
            <a:lvl3pPr indent="0" lvl="2" marL="0" marR="0" algn="r">
              <a:spcBef>
                <a:spcPts val="0"/>
              </a:spcBef>
              <a:buNone/>
              <a:defRPr sz="1200">
                <a:solidFill>
                  <a:srgbClr val="888888"/>
                </a:solidFill>
                <a:latin typeface="Calibri"/>
                <a:ea typeface="Calibri"/>
                <a:cs typeface="Calibri"/>
                <a:sym typeface="Calibri"/>
              </a:defRPr>
            </a:lvl3pPr>
            <a:lvl4pPr indent="0" lvl="3" marL="0" marR="0" algn="r">
              <a:spcBef>
                <a:spcPts val="0"/>
              </a:spcBef>
              <a:buNone/>
              <a:defRPr sz="1200">
                <a:solidFill>
                  <a:srgbClr val="888888"/>
                </a:solidFill>
                <a:latin typeface="Calibri"/>
                <a:ea typeface="Calibri"/>
                <a:cs typeface="Calibri"/>
                <a:sym typeface="Calibri"/>
              </a:defRPr>
            </a:lvl4pPr>
            <a:lvl5pPr indent="0" lvl="4" marL="0" marR="0" algn="r">
              <a:spcBef>
                <a:spcPts val="0"/>
              </a:spcBef>
              <a:buNone/>
              <a:defRPr sz="1200">
                <a:solidFill>
                  <a:srgbClr val="888888"/>
                </a:solidFill>
                <a:latin typeface="Calibri"/>
                <a:ea typeface="Calibri"/>
                <a:cs typeface="Calibri"/>
                <a:sym typeface="Calibri"/>
              </a:defRPr>
            </a:lvl5pPr>
            <a:lvl6pPr indent="0" lvl="5" marL="0" marR="0" algn="r">
              <a:spcBef>
                <a:spcPts val="0"/>
              </a:spcBef>
              <a:buNone/>
              <a:defRPr sz="1200">
                <a:solidFill>
                  <a:srgbClr val="888888"/>
                </a:solidFill>
                <a:latin typeface="Calibri"/>
                <a:ea typeface="Calibri"/>
                <a:cs typeface="Calibri"/>
                <a:sym typeface="Calibri"/>
              </a:defRPr>
            </a:lvl6pPr>
            <a:lvl7pPr indent="0" lvl="6" marL="0" marR="0" algn="r">
              <a:spcBef>
                <a:spcPts val="0"/>
              </a:spcBef>
              <a:buNone/>
              <a:defRPr sz="1200">
                <a:solidFill>
                  <a:srgbClr val="888888"/>
                </a:solidFill>
                <a:latin typeface="Calibri"/>
                <a:ea typeface="Calibri"/>
                <a:cs typeface="Calibri"/>
                <a:sym typeface="Calibri"/>
              </a:defRPr>
            </a:lvl7pPr>
            <a:lvl8pPr indent="0" lvl="7" marL="0" marR="0" algn="r">
              <a:spcBef>
                <a:spcPts val="0"/>
              </a:spcBef>
              <a:buNone/>
              <a:defRPr sz="1200">
                <a:solidFill>
                  <a:srgbClr val="888888"/>
                </a:solidFill>
                <a:latin typeface="Calibri"/>
                <a:ea typeface="Calibri"/>
                <a:cs typeface="Calibri"/>
                <a:sym typeface="Calibri"/>
              </a:defRPr>
            </a:lvl8pPr>
            <a:lvl9pPr indent="0" lvl="8" marL="0" marR="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238" name="Shape 238"/>
        <p:cNvGrpSpPr/>
        <p:nvPr/>
      </p:nvGrpSpPr>
      <p:grpSpPr>
        <a:xfrm>
          <a:off x="0" y="0"/>
          <a:ext cx="0" cy="0"/>
          <a:chOff x="0" y="0"/>
          <a:chExt cx="0" cy="0"/>
        </a:xfrm>
      </p:grpSpPr>
      <p:sp>
        <p:nvSpPr>
          <p:cNvPr id="239" name="Google Shape;239;p8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40" name="Google Shape;240;p88"/>
          <p:cNvSpPr txBox="1"/>
          <p:nvPr>
            <p:ph idx="1" type="body"/>
          </p:nvPr>
        </p:nvSpPr>
        <p:spPr>
          <a:xfrm rot="5400000">
            <a:off x="2309018" y="-251619"/>
            <a:ext cx="4525963" cy="82296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41" name="Google Shape;241;p8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2" name="Google Shape;242;p8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buNone/>
              <a:defRPr sz="1200">
                <a:solidFill>
                  <a:srgbClr val="888888"/>
                </a:solidFill>
                <a:latin typeface="Calibri"/>
                <a:ea typeface="Calibri"/>
                <a:cs typeface="Calibri"/>
                <a:sym typeface="Calibri"/>
              </a:defRPr>
            </a:lvl1pPr>
            <a:lvl2pPr indent="0" lvl="1" marL="0" marR="0" algn="r">
              <a:spcBef>
                <a:spcPts val="0"/>
              </a:spcBef>
              <a:buNone/>
              <a:defRPr sz="1200">
                <a:solidFill>
                  <a:srgbClr val="888888"/>
                </a:solidFill>
                <a:latin typeface="Calibri"/>
                <a:ea typeface="Calibri"/>
                <a:cs typeface="Calibri"/>
                <a:sym typeface="Calibri"/>
              </a:defRPr>
            </a:lvl2pPr>
            <a:lvl3pPr indent="0" lvl="2" marL="0" marR="0" algn="r">
              <a:spcBef>
                <a:spcPts val="0"/>
              </a:spcBef>
              <a:buNone/>
              <a:defRPr sz="1200">
                <a:solidFill>
                  <a:srgbClr val="888888"/>
                </a:solidFill>
                <a:latin typeface="Calibri"/>
                <a:ea typeface="Calibri"/>
                <a:cs typeface="Calibri"/>
                <a:sym typeface="Calibri"/>
              </a:defRPr>
            </a:lvl3pPr>
            <a:lvl4pPr indent="0" lvl="3" marL="0" marR="0" algn="r">
              <a:spcBef>
                <a:spcPts val="0"/>
              </a:spcBef>
              <a:buNone/>
              <a:defRPr sz="1200">
                <a:solidFill>
                  <a:srgbClr val="888888"/>
                </a:solidFill>
                <a:latin typeface="Calibri"/>
                <a:ea typeface="Calibri"/>
                <a:cs typeface="Calibri"/>
                <a:sym typeface="Calibri"/>
              </a:defRPr>
            </a:lvl4pPr>
            <a:lvl5pPr indent="0" lvl="4" marL="0" marR="0" algn="r">
              <a:spcBef>
                <a:spcPts val="0"/>
              </a:spcBef>
              <a:buNone/>
              <a:defRPr sz="1200">
                <a:solidFill>
                  <a:srgbClr val="888888"/>
                </a:solidFill>
                <a:latin typeface="Calibri"/>
                <a:ea typeface="Calibri"/>
                <a:cs typeface="Calibri"/>
                <a:sym typeface="Calibri"/>
              </a:defRPr>
            </a:lvl5pPr>
            <a:lvl6pPr indent="0" lvl="5" marL="0" marR="0" algn="r">
              <a:spcBef>
                <a:spcPts val="0"/>
              </a:spcBef>
              <a:buNone/>
              <a:defRPr sz="1200">
                <a:solidFill>
                  <a:srgbClr val="888888"/>
                </a:solidFill>
                <a:latin typeface="Calibri"/>
                <a:ea typeface="Calibri"/>
                <a:cs typeface="Calibri"/>
                <a:sym typeface="Calibri"/>
              </a:defRPr>
            </a:lvl6pPr>
            <a:lvl7pPr indent="0" lvl="6" marL="0" marR="0" algn="r">
              <a:spcBef>
                <a:spcPts val="0"/>
              </a:spcBef>
              <a:buNone/>
              <a:defRPr sz="1200">
                <a:solidFill>
                  <a:srgbClr val="888888"/>
                </a:solidFill>
                <a:latin typeface="Calibri"/>
                <a:ea typeface="Calibri"/>
                <a:cs typeface="Calibri"/>
                <a:sym typeface="Calibri"/>
              </a:defRPr>
            </a:lvl7pPr>
            <a:lvl8pPr indent="0" lvl="7" marL="0" marR="0" algn="r">
              <a:spcBef>
                <a:spcPts val="0"/>
              </a:spcBef>
              <a:buNone/>
              <a:defRPr sz="1200">
                <a:solidFill>
                  <a:srgbClr val="888888"/>
                </a:solidFill>
                <a:latin typeface="Calibri"/>
                <a:ea typeface="Calibri"/>
                <a:cs typeface="Calibri"/>
                <a:sym typeface="Calibri"/>
              </a:defRPr>
            </a:lvl8pPr>
            <a:lvl9pPr indent="0" lvl="8" marL="0" marR="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243" name="Shape 243"/>
        <p:cNvGrpSpPr/>
        <p:nvPr/>
      </p:nvGrpSpPr>
      <p:grpSpPr>
        <a:xfrm>
          <a:off x="0" y="0"/>
          <a:ext cx="0" cy="0"/>
          <a:chOff x="0" y="0"/>
          <a:chExt cx="0" cy="0"/>
        </a:xfrm>
      </p:grpSpPr>
      <p:sp>
        <p:nvSpPr>
          <p:cNvPr id="244" name="Google Shape;244;p89"/>
          <p:cNvSpPr txBox="1"/>
          <p:nvPr>
            <p:ph type="title"/>
          </p:nvPr>
        </p:nvSpPr>
        <p:spPr>
          <a:xfrm rot="5400000">
            <a:off x="4732337" y="2171700"/>
            <a:ext cx="5851525" cy="20574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45" name="Google Shape;245;p89"/>
          <p:cNvSpPr txBox="1"/>
          <p:nvPr>
            <p:ph idx="1" type="body"/>
          </p:nvPr>
        </p:nvSpPr>
        <p:spPr>
          <a:xfrm rot="5400000">
            <a:off x="541338" y="190501"/>
            <a:ext cx="5851525" cy="60198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46" name="Google Shape;246;p8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7" name="Google Shape;247;p8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buNone/>
              <a:defRPr sz="1200">
                <a:solidFill>
                  <a:srgbClr val="888888"/>
                </a:solidFill>
                <a:latin typeface="Calibri"/>
                <a:ea typeface="Calibri"/>
                <a:cs typeface="Calibri"/>
                <a:sym typeface="Calibri"/>
              </a:defRPr>
            </a:lvl1pPr>
            <a:lvl2pPr indent="0" lvl="1" marL="0" marR="0" algn="r">
              <a:spcBef>
                <a:spcPts val="0"/>
              </a:spcBef>
              <a:buNone/>
              <a:defRPr sz="1200">
                <a:solidFill>
                  <a:srgbClr val="888888"/>
                </a:solidFill>
                <a:latin typeface="Calibri"/>
                <a:ea typeface="Calibri"/>
                <a:cs typeface="Calibri"/>
                <a:sym typeface="Calibri"/>
              </a:defRPr>
            </a:lvl2pPr>
            <a:lvl3pPr indent="0" lvl="2" marL="0" marR="0" algn="r">
              <a:spcBef>
                <a:spcPts val="0"/>
              </a:spcBef>
              <a:buNone/>
              <a:defRPr sz="1200">
                <a:solidFill>
                  <a:srgbClr val="888888"/>
                </a:solidFill>
                <a:latin typeface="Calibri"/>
                <a:ea typeface="Calibri"/>
                <a:cs typeface="Calibri"/>
                <a:sym typeface="Calibri"/>
              </a:defRPr>
            </a:lvl3pPr>
            <a:lvl4pPr indent="0" lvl="3" marL="0" marR="0" algn="r">
              <a:spcBef>
                <a:spcPts val="0"/>
              </a:spcBef>
              <a:buNone/>
              <a:defRPr sz="1200">
                <a:solidFill>
                  <a:srgbClr val="888888"/>
                </a:solidFill>
                <a:latin typeface="Calibri"/>
                <a:ea typeface="Calibri"/>
                <a:cs typeface="Calibri"/>
                <a:sym typeface="Calibri"/>
              </a:defRPr>
            </a:lvl4pPr>
            <a:lvl5pPr indent="0" lvl="4" marL="0" marR="0" algn="r">
              <a:spcBef>
                <a:spcPts val="0"/>
              </a:spcBef>
              <a:buNone/>
              <a:defRPr sz="1200">
                <a:solidFill>
                  <a:srgbClr val="888888"/>
                </a:solidFill>
                <a:latin typeface="Calibri"/>
                <a:ea typeface="Calibri"/>
                <a:cs typeface="Calibri"/>
                <a:sym typeface="Calibri"/>
              </a:defRPr>
            </a:lvl5pPr>
            <a:lvl6pPr indent="0" lvl="5" marL="0" marR="0" algn="r">
              <a:spcBef>
                <a:spcPts val="0"/>
              </a:spcBef>
              <a:buNone/>
              <a:defRPr sz="1200">
                <a:solidFill>
                  <a:srgbClr val="888888"/>
                </a:solidFill>
                <a:latin typeface="Calibri"/>
                <a:ea typeface="Calibri"/>
                <a:cs typeface="Calibri"/>
                <a:sym typeface="Calibri"/>
              </a:defRPr>
            </a:lvl6pPr>
            <a:lvl7pPr indent="0" lvl="6" marL="0" marR="0" algn="r">
              <a:spcBef>
                <a:spcPts val="0"/>
              </a:spcBef>
              <a:buNone/>
              <a:defRPr sz="1200">
                <a:solidFill>
                  <a:srgbClr val="888888"/>
                </a:solidFill>
                <a:latin typeface="Calibri"/>
                <a:ea typeface="Calibri"/>
                <a:cs typeface="Calibri"/>
                <a:sym typeface="Calibri"/>
              </a:defRPr>
            </a:lvl7pPr>
            <a:lvl8pPr indent="0" lvl="7" marL="0" marR="0" algn="r">
              <a:spcBef>
                <a:spcPts val="0"/>
              </a:spcBef>
              <a:buNone/>
              <a:defRPr sz="1200">
                <a:solidFill>
                  <a:srgbClr val="888888"/>
                </a:solidFill>
                <a:latin typeface="Calibri"/>
                <a:ea typeface="Calibri"/>
                <a:cs typeface="Calibri"/>
                <a:sym typeface="Calibri"/>
              </a:defRPr>
            </a:lvl8pPr>
            <a:lvl9pPr indent="0" lvl="8" marL="0" marR="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wo Content">
  <p:cSld name="1_Two Content">
    <p:spTree>
      <p:nvGrpSpPr>
        <p:cNvPr id="248" name="Shape 248"/>
        <p:cNvGrpSpPr/>
        <p:nvPr/>
      </p:nvGrpSpPr>
      <p:grpSpPr>
        <a:xfrm>
          <a:off x="0" y="0"/>
          <a:ext cx="0" cy="0"/>
          <a:chOff x="0" y="0"/>
          <a:chExt cx="0" cy="0"/>
        </a:xfrm>
      </p:grpSpPr>
      <p:pic>
        <p:nvPicPr>
          <p:cNvPr id="249" name="Google Shape;249;p90"/>
          <p:cNvPicPr preferRelativeResize="0"/>
          <p:nvPr/>
        </p:nvPicPr>
        <p:blipFill rotWithShape="1">
          <a:blip r:embed="rId2">
            <a:alphaModFix/>
          </a:blip>
          <a:srcRect b="0" l="0" r="0" t="0"/>
          <a:stretch/>
        </p:blipFill>
        <p:spPr>
          <a:xfrm>
            <a:off x="8378827" y="233366"/>
            <a:ext cx="688975" cy="676275"/>
          </a:xfrm>
          <a:prstGeom prst="rect">
            <a:avLst/>
          </a:prstGeom>
          <a:noFill/>
          <a:ln>
            <a:noFill/>
          </a:ln>
        </p:spPr>
      </p:pic>
      <p:sp>
        <p:nvSpPr>
          <p:cNvPr id="250" name="Google Shape;250;p90"/>
          <p:cNvSpPr txBox="1"/>
          <p:nvPr>
            <p:ph type="title"/>
          </p:nvPr>
        </p:nvSpPr>
        <p:spPr>
          <a:xfrm>
            <a:off x="457200" y="0"/>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1" sz="3600">
                <a:solidFill>
                  <a:schemeClr val="dk1"/>
                </a:solidFill>
                <a:latin typeface="Arimo"/>
                <a:ea typeface="Arimo"/>
                <a:cs typeface="Arimo"/>
                <a:sym typeface="Arimo"/>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51" name="Google Shape;251;p90"/>
          <p:cNvSpPr txBox="1"/>
          <p:nvPr>
            <p:ph idx="12" type="sldNum"/>
          </p:nvPr>
        </p:nvSpPr>
        <p:spPr>
          <a:xfrm>
            <a:off x="6553200" y="6356354"/>
            <a:ext cx="21336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buNone/>
              <a:defRPr sz="2000">
                <a:solidFill>
                  <a:srgbClr val="888888"/>
                </a:solidFill>
                <a:latin typeface="Arial"/>
                <a:ea typeface="Arial"/>
                <a:cs typeface="Arial"/>
                <a:sym typeface="Arial"/>
              </a:defRPr>
            </a:lvl1pPr>
            <a:lvl2pPr indent="0" lvl="1" marL="0" marR="0" algn="r">
              <a:spcBef>
                <a:spcPts val="0"/>
              </a:spcBef>
              <a:buNone/>
              <a:defRPr sz="2000">
                <a:solidFill>
                  <a:srgbClr val="888888"/>
                </a:solidFill>
                <a:latin typeface="Arial"/>
                <a:ea typeface="Arial"/>
                <a:cs typeface="Arial"/>
                <a:sym typeface="Arial"/>
              </a:defRPr>
            </a:lvl2pPr>
            <a:lvl3pPr indent="0" lvl="2" marL="0" marR="0" algn="r">
              <a:spcBef>
                <a:spcPts val="0"/>
              </a:spcBef>
              <a:buNone/>
              <a:defRPr sz="2000">
                <a:solidFill>
                  <a:srgbClr val="888888"/>
                </a:solidFill>
                <a:latin typeface="Arial"/>
                <a:ea typeface="Arial"/>
                <a:cs typeface="Arial"/>
                <a:sym typeface="Arial"/>
              </a:defRPr>
            </a:lvl3pPr>
            <a:lvl4pPr indent="0" lvl="3" marL="0" marR="0" algn="r">
              <a:spcBef>
                <a:spcPts val="0"/>
              </a:spcBef>
              <a:buNone/>
              <a:defRPr sz="2000">
                <a:solidFill>
                  <a:srgbClr val="888888"/>
                </a:solidFill>
                <a:latin typeface="Arial"/>
                <a:ea typeface="Arial"/>
                <a:cs typeface="Arial"/>
                <a:sym typeface="Arial"/>
              </a:defRPr>
            </a:lvl4pPr>
            <a:lvl5pPr indent="0" lvl="4" marL="0" marR="0" algn="r">
              <a:spcBef>
                <a:spcPts val="0"/>
              </a:spcBef>
              <a:buNone/>
              <a:defRPr sz="2000">
                <a:solidFill>
                  <a:srgbClr val="888888"/>
                </a:solidFill>
                <a:latin typeface="Arial"/>
                <a:ea typeface="Arial"/>
                <a:cs typeface="Arial"/>
                <a:sym typeface="Arial"/>
              </a:defRPr>
            </a:lvl5pPr>
            <a:lvl6pPr indent="0" lvl="5" marL="0" marR="0" algn="r">
              <a:spcBef>
                <a:spcPts val="0"/>
              </a:spcBef>
              <a:buNone/>
              <a:defRPr sz="2000">
                <a:solidFill>
                  <a:srgbClr val="888888"/>
                </a:solidFill>
                <a:latin typeface="Arial"/>
                <a:ea typeface="Arial"/>
                <a:cs typeface="Arial"/>
                <a:sym typeface="Arial"/>
              </a:defRPr>
            </a:lvl6pPr>
            <a:lvl7pPr indent="0" lvl="6" marL="0" marR="0" algn="r">
              <a:spcBef>
                <a:spcPts val="0"/>
              </a:spcBef>
              <a:buNone/>
              <a:defRPr sz="2000">
                <a:solidFill>
                  <a:srgbClr val="888888"/>
                </a:solidFill>
                <a:latin typeface="Arial"/>
                <a:ea typeface="Arial"/>
                <a:cs typeface="Arial"/>
                <a:sym typeface="Arial"/>
              </a:defRPr>
            </a:lvl7pPr>
            <a:lvl8pPr indent="0" lvl="7" marL="0" marR="0" algn="r">
              <a:spcBef>
                <a:spcPts val="0"/>
              </a:spcBef>
              <a:buNone/>
              <a:defRPr sz="2000">
                <a:solidFill>
                  <a:srgbClr val="888888"/>
                </a:solidFill>
                <a:latin typeface="Arial"/>
                <a:ea typeface="Arial"/>
                <a:cs typeface="Arial"/>
                <a:sym typeface="Arial"/>
              </a:defRPr>
            </a:lvl8pPr>
            <a:lvl9pPr indent="0" lvl="8" marL="0" marR="0" algn="r">
              <a:spcBef>
                <a:spcPts val="0"/>
              </a:spcBef>
              <a:buNone/>
              <a:defRPr sz="2000">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252" name="Google Shape;252;p90"/>
          <p:cNvSpPr txBox="1"/>
          <p:nvPr/>
        </p:nvSpPr>
        <p:spPr>
          <a:xfrm>
            <a:off x="457199" y="6356354"/>
            <a:ext cx="5861407"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79646"/>
              </a:buClr>
              <a:buSzPts val="1200"/>
              <a:buFont typeface="Arial"/>
              <a:buNone/>
            </a:pPr>
            <a:r>
              <a:rPr b="1" i="0" lang="en-US" sz="1200" u="none" cap="none" strike="noStrike">
                <a:solidFill>
                  <a:srgbClr val="F79646"/>
                </a:solidFill>
                <a:latin typeface="Arial"/>
                <a:ea typeface="Arial"/>
                <a:cs typeface="Arial"/>
                <a:sym typeface="Arial"/>
              </a:rPr>
              <a:t>MDDA COVID-19 SUPPORT  TO COMMUNITY MEDIA SECTOR </a:t>
            </a:r>
            <a:endParaRPr/>
          </a:p>
        </p:txBody>
      </p:sp>
      <p:cxnSp>
        <p:nvCxnSpPr>
          <p:cNvPr id="253" name="Google Shape;253;p90"/>
          <p:cNvCxnSpPr/>
          <p:nvPr/>
        </p:nvCxnSpPr>
        <p:spPr>
          <a:xfrm>
            <a:off x="0" y="1143000"/>
            <a:ext cx="9144000" cy="0"/>
          </a:xfrm>
          <a:prstGeom prst="straightConnector1">
            <a:avLst/>
          </a:prstGeom>
          <a:noFill/>
          <a:ln cap="flat" cmpd="sng" w="19050">
            <a:solidFill>
              <a:srgbClr val="E36C09"/>
            </a:solidFill>
            <a:prstDash val="solid"/>
            <a:round/>
            <a:headEnd len="sm" w="sm" type="none"/>
            <a:tailEnd len="sm" w="sm" type="none"/>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5" name="Shape 35"/>
        <p:cNvGrpSpPr/>
        <p:nvPr/>
      </p:nvGrpSpPr>
      <p:grpSpPr>
        <a:xfrm>
          <a:off x="0" y="0"/>
          <a:ext cx="0" cy="0"/>
          <a:chOff x="0" y="0"/>
          <a:chExt cx="0" cy="0"/>
        </a:xfrm>
      </p:grpSpPr>
      <p:sp>
        <p:nvSpPr>
          <p:cNvPr id="36" name="Google Shape;36;p50"/>
          <p:cNvSpPr txBox="1"/>
          <p:nvPr>
            <p:ph idx="10" type="dt"/>
          </p:nvPr>
        </p:nvSpPr>
        <p:spPr>
          <a:xfrm>
            <a:off x="457200" y="6356354"/>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50"/>
          <p:cNvSpPr txBox="1"/>
          <p:nvPr>
            <p:ph idx="11" type="ftr"/>
          </p:nvPr>
        </p:nvSpPr>
        <p:spPr>
          <a:xfrm>
            <a:off x="3124200" y="6356354"/>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50"/>
          <p:cNvSpPr txBox="1"/>
          <p:nvPr>
            <p:ph idx="12" type="sldNum"/>
          </p:nvPr>
        </p:nvSpPr>
        <p:spPr>
          <a:xfrm>
            <a:off x="6553200" y="6356354"/>
            <a:ext cx="21336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buNone/>
              <a:defRPr sz="1200">
                <a:solidFill>
                  <a:srgbClr val="888888"/>
                </a:solidFill>
                <a:latin typeface="Calibri"/>
                <a:ea typeface="Calibri"/>
                <a:cs typeface="Calibri"/>
                <a:sym typeface="Calibri"/>
              </a:defRPr>
            </a:lvl1pPr>
            <a:lvl2pPr indent="0" lvl="1" marL="0" marR="0" algn="r">
              <a:spcBef>
                <a:spcPts val="0"/>
              </a:spcBef>
              <a:buNone/>
              <a:defRPr sz="1200">
                <a:solidFill>
                  <a:srgbClr val="888888"/>
                </a:solidFill>
                <a:latin typeface="Calibri"/>
                <a:ea typeface="Calibri"/>
                <a:cs typeface="Calibri"/>
                <a:sym typeface="Calibri"/>
              </a:defRPr>
            </a:lvl2pPr>
            <a:lvl3pPr indent="0" lvl="2" marL="0" marR="0" algn="r">
              <a:spcBef>
                <a:spcPts val="0"/>
              </a:spcBef>
              <a:buNone/>
              <a:defRPr sz="1200">
                <a:solidFill>
                  <a:srgbClr val="888888"/>
                </a:solidFill>
                <a:latin typeface="Calibri"/>
                <a:ea typeface="Calibri"/>
                <a:cs typeface="Calibri"/>
                <a:sym typeface="Calibri"/>
              </a:defRPr>
            </a:lvl3pPr>
            <a:lvl4pPr indent="0" lvl="3" marL="0" marR="0" algn="r">
              <a:spcBef>
                <a:spcPts val="0"/>
              </a:spcBef>
              <a:buNone/>
              <a:defRPr sz="1200">
                <a:solidFill>
                  <a:srgbClr val="888888"/>
                </a:solidFill>
                <a:latin typeface="Calibri"/>
                <a:ea typeface="Calibri"/>
                <a:cs typeface="Calibri"/>
                <a:sym typeface="Calibri"/>
              </a:defRPr>
            </a:lvl4pPr>
            <a:lvl5pPr indent="0" lvl="4" marL="0" marR="0" algn="r">
              <a:spcBef>
                <a:spcPts val="0"/>
              </a:spcBef>
              <a:buNone/>
              <a:defRPr sz="1200">
                <a:solidFill>
                  <a:srgbClr val="888888"/>
                </a:solidFill>
                <a:latin typeface="Calibri"/>
                <a:ea typeface="Calibri"/>
                <a:cs typeface="Calibri"/>
                <a:sym typeface="Calibri"/>
              </a:defRPr>
            </a:lvl5pPr>
            <a:lvl6pPr indent="0" lvl="5" marL="0" marR="0" algn="r">
              <a:spcBef>
                <a:spcPts val="0"/>
              </a:spcBef>
              <a:buNone/>
              <a:defRPr sz="1200">
                <a:solidFill>
                  <a:srgbClr val="888888"/>
                </a:solidFill>
                <a:latin typeface="Calibri"/>
                <a:ea typeface="Calibri"/>
                <a:cs typeface="Calibri"/>
                <a:sym typeface="Calibri"/>
              </a:defRPr>
            </a:lvl6pPr>
            <a:lvl7pPr indent="0" lvl="6" marL="0" marR="0" algn="r">
              <a:spcBef>
                <a:spcPts val="0"/>
              </a:spcBef>
              <a:buNone/>
              <a:defRPr sz="1200">
                <a:solidFill>
                  <a:srgbClr val="888888"/>
                </a:solidFill>
                <a:latin typeface="Calibri"/>
                <a:ea typeface="Calibri"/>
                <a:cs typeface="Calibri"/>
                <a:sym typeface="Calibri"/>
              </a:defRPr>
            </a:lvl7pPr>
            <a:lvl8pPr indent="0" lvl="7" marL="0" marR="0" algn="r">
              <a:spcBef>
                <a:spcPts val="0"/>
              </a:spcBef>
              <a:buNone/>
              <a:defRPr sz="1200">
                <a:solidFill>
                  <a:srgbClr val="888888"/>
                </a:solidFill>
                <a:latin typeface="Calibri"/>
                <a:ea typeface="Calibri"/>
                <a:cs typeface="Calibri"/>
                <a:sym typeface="Calibri"/>
              </a:defRPr>
            </a:lvl8pPr>
            <a:lvl9pPr indent="0" lvl="8" marL="0" marR="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39" name="Shape 39"/>
        <p:cNvGrpSpPr/>
        <p:nvPr/>
      </p:nvGrpSpPr>
      <p:grpSpPr>
        <a:xfrm>
          <a:off x="0" y="0"/>
          <a:ext cx="0" cy="0"/>
          <a:chOff x="0" y="0"/>
          <a:chExt cx="0" cy="0"/>
        </a:xfrm>
      </p:grpSpPr>
      <p:sp>
        <p:nvSpPr>
          <p:cNvPr id="40" name="Google Shape;40;p51"/>
          <p:cNvSpPr txBox="1"/>
          <p:nvPr>
            <p:ph type="ctrTitle"/>
          </p:nvPr>
        </p:nvSpPr>
        <p:spPr>
          <a:xfrm>
            <a:off x="685800" y="2130429"/>
            <a:ext cx="7772400" cy="14700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41" name="Google Shape;41;p51"/>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42" name="Google Shape;42;p51"/>
          <p:cNvSpPr txBox="1"/>
          <p:nvPr>
            <p:ph idx="10" type="dt"/>
          </p:nvPr>
        </p:nvSpPr>
        <p:spPr>
          <a:xfrm>
            <a:off x="457200" y="6356354"/>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51"/>
          <p:cNvSpPr txBox="1"/>
          <p:nvPr>
            <p:ph idx="11" type="ftr"/>
          </p:nvPr>
        </p:nvSpPr>
        <p:spPr>
          <a:xfrm>
            <a:off x="3124200" y="6356354"/>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51"/>
          <p:cNvSpPr txBox="1"/>
          <p:nvPr>
            <p:ph idx="12" type="sldNum"/>
          </p:nvPr>
        </p:nvSpPr>
        <p:spPr>
          <a:xfrm>
            <a:off x="6553200" y="6356354"/>
            <a:ext cx="21336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buNone/>
              <a:defRPr sz="1200">
                <a:solidFill>
                  <a:srgbClr val="888888"/>
                </a:solidFill>
                <a:latin typeface="Calibri"/>
                <a:ea typeface="Calibri"/>
                <a:cs typeface="Calibri"/>
                <a:sym typeface="Calibri"/>
              </a:defRPr>
            </a:lvl1pPr>
            <a:lvl2pPr indent="0" lvl="1" marL="0" marR="0" algn="r">
              <a:spcBef>
                <a:spcPts val="0"/>
              </a:spcBef>
              <a:buNone/>
              <a:defRPr sz="1200">
                <a:solidFill>
                  <a:srgbClr val="888888"/>
                </a:solidFill>
                <a:latin typeface="Calibri"/>
                <a:ea typeface="Calibri"/>
                <a:cs typeface="Calibri"/>
                <a:sym typeface="Calibri"/>
              </a:defRPr>
            </a:lvl2pPr>
            <a:lvl3pPr indent="0" lvl="2" marL="0" marR="0" algn="r">
              <a:spcBef>
                <a:spcPts val="0"/>
              </a:spcBef>
              <a:buNone/>
              <a:defRPr sz="1200">
                <a:solidFill>
                  <a:srgbClr val="888888"/>
                </a:solidFill>
                <a:latin typeface="Calibri"/>
                <a:ea typeface="Calibri"/>
                <a:cs typeface="Calibri"/>
                <a:sym typeface="Calibri"/>
              </a:defRPr>
            </a:lvl3pPr>
            <a:lvl4pPr indent="0" lvl="3" marL="0" marR="0" algn="r">
              <a:spcBef>
                <a:spcPts val="0"/>
              </a:spcBef>
              <a:buNone/>
              <a:defRPr sz="1200">
                <a:solidFill>
                  <a:srgbClr val="888888"/>
                </a:solidFill>
                <a:latin typeface="Calibri"/>
                <a:ea typeface="Calibri"/>
                <a:cs typeface="Calibri"/>
                <a:sym typeface="Calibri"/>
              </a:defRPr>
            </a:lvl4pPr>
            <a:lvl5pPr indent="0" lvl="4" marL="0" marR="0" algn="r">
              <a:spcBef>
                <a:spcPts val="0"/>
              </a:spcBef>
              <a:buNone/>
              <a:defRPr sz="1200">
                <a:solidFill>
                  <a:srgbClr val="888888"/>
                </a:solidFill>
                <a:latin typeface="Calibri"/>
                <a:ea typeface="Calibri"/>
                <a:cs typeface="Calibri"/>
                <a:sym typeface="Calibri"/>
              </a:defRPr>
            </a:lvl5pPr>
            <a:lvl6pPr indent="0" lvl="5" marL="0" marR="0" algn="r">
              <a:spcBef>
                <a:spcPts val="0"/>
              </a:spcBef>
              <a:buNone/>
              <a:defRPr sz="1200">
                <a:solidFill>
                  <a:srgbClr val="888888"/>
                </a:solidFill>
                <a:latin typeface="Calibri"/>
                <a:ea typeface="Calibri"/>
                <a:cs typeface="Calibri"/>
                <a:sym typeface="Calibri"/>
              </a:defRPr>
            </a:lvl6pPr>
            <a:lvl7pPr indent="0" lvl="6" marL="0" marR="0" algn="r">
              <a:spcBef>
                <a:spcPts val="0"/>
              </a:spcBef>
              <a:buNone/>
              <a:defRPr sz="1200">
                <a:solidFill>
                  <a:srgbClr val="888888"/>
                </a:solidFill>
                <a:latin typeface="Calibri"/>
                <a:ea typeface="Calibri"/>
                <a:cs typeface="Calibri"/>
                <a:sym typeface="Calibri"/>
              </a:defRPr>
            </a:lvl7pPr>
            <a:lvl8pPr indent="0" lvl="7" marL="0" marR="0" algn="r">
              <a:spcBef>
                <a:spcPts val="0"/>
              </a:spcBef>
              <a:buNone/>
              <a:defRPr sz="1200">
                <a:solidFill>
                  <a:srgbClr val="888888"/>
                </a:solidFill>
                <a:latin typeface="Calibri"/>
                <a:ea typeface="Calibri"/>
                <a:cs typeface="Calibri"/>
                <a:sym typeface="Calibri"/>
              </a:defRPr>
            </a:lvl8pPr>
            <a:lvl9pPr indent="0" lvl="8" marL="0" marR="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Picture with Caption">
  <p:cSld name="1_Picture with Caption">
    <p:spTree>
      <p:nvGrpSpPr>
        <p:cNvPr id="45" name="Shape 45"/>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46" name="Shape 46"/>
        <p:cNvGrpSpPr/>
        <p:nvPr/>
      </p:nvGrpSpPr>
      <p:grpSpPr>
        <a:xfrm>
          <a:off x="0" y="0"/>
          <a:ext cx="0" cy="0"/>
          <a:chOff x="0" y="0"/>
          <a:chExt cx="0" cy="0"/>
        </a:xfrm>
      </p:grpSpPr>
      <p:sp>
        <p:nvSpPr>
          <p:cNvPr id="47" name="Google Shape;47;p59"/>
          <p:cNvSpPr txBox="1"/>
          <p:nvPr>
            <p:ph type="title"/>
          </p:nvPr>
        </p:nvSpPr>
        <p:spPr>
          <a:xfrm>
            <a:off x="722313" y="4406904"/>
            <a:ext cx="7772400" cy="136207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b="1" sz="4000"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48" name="Google Shape;48;p59"/>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49" name="Google Shape;49;p59"/>
          <p:cNvSpPr txBox="1"/>
          <p:nvPr>
            <p:ph idx="10" type="dt"/>
          </p:nvPr>
        </p:nvSpPr>
        <p:spPr>
          <a:xfrm>
            <a:off x="457200" y="6356354"/>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 name="Google Shape;50;p59"/>
          <p:cNvSpPr txBox="1"/>
          <p:nvPr>
            <p:ph idx="11" type="ftr"/>
          </p:nvPr>
        </p:nvSpPr>
        <p:spPr>
          <a:xfrm>
            <a:off x="3124200" y="6356354"/>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59"/>
          <p:cNvSpPr txBox="1"/>
          <p:nvPr>
            <p:ph idx="12" type="sldNum"/>
          </p:nvPr>
        </p:nvSpPr>
        <p:spPr>
          <a:xfrm>
            <a:off x="6553200" y="6356354"/>
            <a:ext cx="21336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buNone/>
              <a:defRPr sz="1200">
                <a:solidFill>
                  <a:srgbClr val="888888"/>
                </a:solidFill>
                <a:latin typeface="Calibri"/>
                <a:ea typeface="Calibri"/>
                <a:cs typeface="Calibri"/>
                <a:sym typeface="Calibri"/>
              </a:defRPr>
            </a:lvl1pPr>
            <a:lvl2pPr indent="0" lvl="1" marL="0" marR="0" algn="r">
              <a:spcBef>
                <a:spcPts val="0"/>
              </a:spcBef>
              <a:buNone/>
              <a:defRPr sz="1200">
                <a:solidFill>
                  <a:srgbClr val="888888"/>
                </a:solidFill>
                <a:latin typeface="Calibri"/>
                <a:ea typeface="Calibri"/>
                <a:cs typeface="Calibri"/>
                <a:sym typeface="Calibri"/>
              </a:defRPr>
            </a:lvl2pPr>
            <a:lvl3pPr indent="0" lvl="2" marL="0" marR="0" algn="r">
              <a:spcBef>
                <a:spcPts val="0"/>
              </a:spcBef>
              <a:buNone/>
              <a:defRPr sz="1200">
                <a:solidFill>
                  <a:srgbClr val="888888"/>
                </a:solidFill>
                <a:latin typeface="Calibri"/>
                <a:ea typeface="Calibri"/>
                <a:cs typeface="Calibri"/>
                <a:sym typeface="Calibri"/>
              </a:defRPr>
            </a:lvl3pPr>
            <a:lvl4pPr indent="0" lvl="3" marL="0" marR="0" algn="r">
              <a:spcBef>
                <a:spcPts val="0"/>
              </a:spcBef>
              <a:buNone/>
              <a:defRPr sz="1200">
                <a:solidFill>
                  <a:srgbClr val="888888"/>
                </a:solidFill>
                <a:latin typeface="Calibri"/>
                <a:ea typeface="Calibri"/>
                <a:cs typeface="Calibri"/>
                <a:sym typeface="Calibri"/>
              </a:defRPr>
            </a:lvl4pPr>
            <a:lvl5pPr indent="0" lvl="4" marL="0" marR="0" algn="r">
              <a:spcBef>
                <a:spcPts val="0"/>
              </a:spcBef>
              <a:buNone/>
              <a:defRPr sz="1200">
                <a:solidFill>
                  <a:srgbClr val="888888"/>
                </a:solidFill>
                <a:latin typeface="Calibri"/>
                <a:ea typeface="Calibri"/>
                <a:cs typeface="Calibri"/>
                <a:sym typeface="Calibri"/>
              </a:defRPr>
            </a:lvl5pPr>
            <a:lvl6pPr indent="0" lvl="5" marL="0" marR="0" algn="r">
              <a:spcBef>
                <a:spcPts val="0"/>
              </a:spcBef>
              <a:buNone/>
              <a:defRPr sz="1200">
                <a:solidFill>
                  <a:srgbClr val="888888"/>
                </a:solidFill>
                <a:latin typeface="Calibri"/>
                <a:ea typeface="Calibri"/>
                <a:cs typeface="Calibri"/>
                <a:sym typeface="Calibri"/>
              </a:defRPr>
            </a:lvl6pPr>
            <a:lvl7pPr indent="0" lvl="6" marL="0" marR="0" algn="r">
              <a:spcBef>
                <a:spcPts val="0"/>
              </a:spcBef>
              <a:buNone/>
              <a:defRPr sz="1200">
                <a:solidFill>
                  <a:srgbClr val="888888"/>
                </a:solidFill>
                <a:latin typeface="Calibri"/>
                <a:ea typeface="Calibri"/>
                <a:cs typeface="Calibri"/>
                <a:sym typeface="Calibri"/>
              </a:defRPr>
            </a:lvl7pPr>
            <a:lvl8pPr indent="0" lvl="7" marL="0" marR="0" algn="r">
              <a:spcBef>
                <a:spcPts val="0"/>
              </a:spcBef>
              <a:buNone/>
              <a:defRPr sz="1200">
                <a:solidFill>
                  <a:srgbClr val="888888"/>
                </a:solidFill>
                <a:latin typeface="Calibri"/>
                <a:ea typeface="Calibri"/>
                <a:cs typeface="Calibri"/>
                <a:sym typeface="Calibri"/>
              </a:defRPr>
            </a:lvl8pPr>
            <a:lvl9pPr indent="0" lvl="8" marL="0" marR="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52" name="Shape 52"/>
        <p:cNvGrpSpPr/>
        <p:nvPr/>
      </p:nvGrpSpPr>
      <p:grpSpPr>
        <a:xfrm>
          <a:off x="0" y="0"/>
          <a:ext cx="0" cy="0"/>
          <a:chOff x="0" y="0"/>
          <a:chExt cx="0" cy="0"/>
        </a:xfrm>
      </p:grpSpPr>
      <p:sp>
        <p:nvSpPr>
          <p:cNvPr id="53" name="Google Shape;53;p6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54" name="Google Shape;54;p60"/>
          <p:cNvSpPr txBox="1"/>
          <p:nvPr>
            <p:ph idx="1" type="body"/>
          </p:nvPr>
        </p:nvSpPr>
        <p:spPr>
          <a:xfrm>
            <a:off x="457200" y="1600204"/>
            <a:ext cx="4038600" cy="4525963"/>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55" name="Google Shape;55;p60"/>
          <p:cNvSpPr txBox="1"/>
          <p:nvPr>
            <p:ph idx="2" type="body"/>
          </p:nvPr>
        </p:nvSpPr>
        <p:spPr>
          <a:xfrm>
            <a:off x="4648200" y="1600204"/>
            <a:ext cx="4038600" cy="4525963"/>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56" name="Google Shape;56;p60"/>
          <p:cNvSpPr txBox="1"/>
          <p:nvPr>
            <p:ph idx="10" type="dt"/>
          </p:nvPr>
        </p:nvSpPr>
        <p:spPr>
          <a:xfrm>
            <a:off x="457200" y="6356354"/>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60"/>
          <p:cNvSpPr txBox="1"/>
          <p:nvPr>
            <p:ph idx="11" type="ftr"/>
          </p:nvPr>
        </p:nvSpPr>
        <p:spPr>
          <a:xfrm>
            <a:off x="3124200" y="6356354"/>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60"/>
          <p:cNvSpPr txBox="1"/>
          <p:nvPr>
            <p:ph idx="12" type="sldNum"/>
          </p:nvPr>
        </p:nvSpPr>
        <p:spPr>
          <a:xfrm>
            <a:off x="6553200" y="6356354"/>
            <a:ext cx="21336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buNone/>
              <a:defRPr sz="1200">
                <a:solidFill>
                  <a:srgbClr val="888888"/>
                </a:solidFill>
                <a:latin typeface="Calibri"/>
                <a:ea typeface="Calibri"/>
                <a:cs typeface="Calibri"/>
                <a:sym typeface="Calibri"/>
              </a:defRPr>
            </a:lvl1pPr>
            <a:lvl2pPr indent="0" lvl="1" marL="0" marR="0" algn="r">
              <a:spcBef>
                <a:spcPts val="0"/>
              </a:spcBef>
              <a:buNone/>
              <a:defRPr sz="1200">
                <a:solidFill>
                  <a:srgbClr val="888888"/>
                </a:solidFill>
                <a:latin typeface="Calibri"/>
                <a:ea typeface="Calibri"/>
                <a:cs typeface="Calibri"/>
                <a:sym typeface="Calibri"/>
              </a:defRPr>
            </a:lvl2pPr>
            <a:lvl3pPr indent="0" lvl="2" marL="0" marR="0" algn="r">
              <a:spcBef>
                <a:spcPts val="0"/>
              </a:spcBef>
              <a:buNone/>
              <a:defRPr sz="1200">
                <a:solidFill>
                  <a:srgbClr val="888888"/>
                </a:solidFill>
                <a:latin typeface="Calibri"/>
                <a:ea typeface="Calibri"/>
                <a:cs typeface="Calibri"/>
                <a:sym typeface="Calibri"/>
              </a:defRPr>
            </a:lvl3pPr>
            <a:lvl4pPr indent="0" lvl="3" marL="0" marR="0" algn="r">
              <a:spcBef>
                <a:spcPts val="0"/>
              </a:spcBef>
              <a:buNone/>
              <a:defRPr sz="1200">
                <a:solidFill>
                  <a:srgbClr val="888888"/>
                </a:solidFill>
                <a:latin typeface="Calibri"/>
                <a:ea typeface="Calibri"/>
                <a:cs typeface="Calibri"/>
                <a:sym typeface="Calibri"/>
              </a:defRPr>
            </a:lvl4pPr>
            <a:lvl5pPr indent="0" lvl="4" marL="0" marR="0" algn="r">
              <a:spcBef>
                <a:spcPts val="0"/>
              </a:spcBef>
              <a:buNone/>
              <a:defRPr sz="1200">
                <a:solidFill>
                  <a:srgbClr val="888888"/>
                </a:solidFill>
                <a:latin typeface="Calibri"/>
                <a:ea typeface="Calibri"/>
                <a:cs typeface="Calibri"/>
                <a:sym typeface="Calibri"/>
              </a:defRPr>
            </a:lvl5pPr>
            <a:lvl6pPr indent="0" lvl="5" marL="0" marR="0" algn="r">
              <a:spcBef>
                <a:spcPts val="0"/>
              </a:spcBef>
              <a:buNone/>
              <a:defRPr sz="1200">
                <a:solidFill>
                  <a:srgbClr val="888888"/>
                </a:solidFill>
                <a:latin typeface="Calibri"/>
                <a:ea typeface="Calibri"/>
                <a:cs typeface="Calibri"/>
                <a:sym typeface="Calibri"/>
              </a:defRPr>
            </a:lvl6pPr>
            <a:lvl7pPr indent="0" lvl="6" marL="0" marR="0" algn="r">
              <a:spcBef>
                <a:spcPts val="0"/>
              </a:spcBef>
              <a:buNone/>
              <a:defRPr sz="1200">
                <a:solidFill>
                  <a:srgbClr val="888888"/>
                </a:solidFill>
                <a:latin typeface="Calibri"/>
                <a:ea typeface="Calibri"/>
                <a:cs typeface="Calibri"/>
                <a:sym typeface="Calibri"/>
              </a:defRPr>
            </a:lvl7pPr>
            <a:lvl8pPr indent="0" lvl="7" marL="0" marR="0" algn="r">
              <a:spcBef>
                <a:spcPts val="0"/>
              </a:spcBef>
              <a:buNone/>
              <a:defRPr sz="1200">
                <a:solidFill>
                  <a:srgbClr val="888888"/>
                </a:solidFill>
                <a:latin typeface="Calibri"/>
                <a:ea typeface="Calibri"/>
                <a:cs typeface="Calibri"/>
                <a:sym typeface="Calibri"/>
              </a:defRPr>
            </a:lvl8pPr>
            <a:lvl9pPr indent="0" lvl="8" marL="0" marR="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18" Type="http://schemas.openxmlformats.org/officeDocument/2006/relationships/theme" Target="../theme/theme3.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8.xml"/><Relationship Id="rId10" Type="http://schemas.openxmlformats.org/officeDocument/2006/relationships/slideLayout" Target="../slideLayouts/slideLayout27.xml"/><Relationship Id="rId13" Type="http://schemas.openxmlformats.org/officeDocument/2006/relationships/theme" Target="../theme/theme2.xml"/><Relationship Id="rId12" Type="http://schemas.openxmlformats.org/officeDocument/2006/relationships/slideLayout" Target="../slideLayouts/slideLayout29.xml"/><Relationship Id="rId1" Type="http://schemas.openxmlformats.org/officeDocument/2006/relationships/slideLayout" Target="../slideLayouts/slideLayout18.xml"/><Relationship Id="rId2" Type="http://schemas.openxmlformats.org/officeDocument/2006/relationships/slideLayout" Target="../slideLayouts/slideLayout19.xml"/><Relationship Id="rId3" Type="http://schemas.openxmlformats.org/officeDocument/2006/relationships/slideLayout" Target="../slideLayouts/slideLayout20.xml"/><Relationship Id="rId4" Type="http://schemas.openxmlformats.org/officeDocument/2006/relationships/slideLayout" Target="../slideLayouts/slideLayout21.xml"/><Relationship Id="rId9" Type="http://schemas.openxmlformats.org/officeDocument/2006/relationships/slideLayout" Target="../slideLayouts/slideLayout26.xml"/><Relationship Id="rId5" Type="http://schemas.openxmlformats.org/officeDocument/2006/relationships/slideLayout" Target="../slideLayouts/slideLayout22.xml"/><Relationship Id="rId6" Type="http://schemas.openxmlformats.org/officeDocument/2006/relationships/slideLayout" Target="../slideLayouts/slideLayout23.xml"/><Relationship Id="rId7" Type="http://schemas.openxmlformats.org/officeDocument/2006/relationships/slideLayout" Target="../slideLayouts/slideLayout24.xml"/><Relationship Id="rId8"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40.xml"/><Relationship Id="rId10" Type="http://schemas.openxmlformats.org/officeDocument/2006/relationships/slideLayout" Target="../slideLayouts/slideLayout39.xml"/><Relationship Id="rId13" Type="http://schemas.openxmlformats.org/officeDocument/2006/relationships/slideLayout" Target="../slideLayouts/slideLayout42.xml"/><Relationship Id="rId12" Type="http://schemas.openxmlformats.org/officeDocument/2006/relationships/slideLayout" Target="../slideLayouts/slideLayout41.xml"/><Relationship Id="rId1" Type="http://schemas.openxmlformats.org/officeDocument/2006/relationships/slideLayout" Target="../slideLayouts/slideLayout30.xml"/><Relationship Id="rId2" Type="http://schemas.openxmlformats.org/officeDocument/2006/relationships/slideLayout" Target="../slideLayouts/slideLayout31.xml"/><Relationship Id="rId3" Type="http://schemas.openxmlformats.org/officeDocument/2006/relationships/slideLayout" Target="../slideLayouts/slideLayout32.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5" Type="http://schemas.openxmlformats.org/officeDocument/2006/relationships/theme" Target="../theme/theme4.xml"/><Relationship Id="rId14" Type="http://schemas.openxmlformats.org/officeDocument/2006/relationships/slideLayout" Target="../slideLayouts/slideLayout43.xml"/><Relationship Id="rId5" Type="http://schemas.openxmlformats.org/officeDocument/2006/relationships/slideLayout" Target="../slideLayouts/slideLayout34.xml"/><Relationship Id="rId6" Type="http://schemas.openxmlformats.org/officeDocument/2006/relationships/slideLayout" Target="../slideLayouts/slideLayout35.xml"/><Relationship Id="rId7" Type="http://schemas.openxmlformats.org/officeDocument/2006/relationships/slideLayout" Target="../slideLayouts/slideLayout36.xml"/><Relationship Id="rId8"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4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1pPr>
            <a:lvl2pPr lvl="1"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2pPr>
            <a:lvl3pPr lvl="2"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3pPr>
            <a:lvl4pPr lvl="3"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4pPr>
            <a:lvl5pPr lvl="4"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5pPr>
            <a:lvl6pPr lvl="5"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6pPr>
            <a:lvl7pPr lvl="6"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7pPr>
            <a:lvl8pPr lvl="7"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8pPr>
            <a:lvl9pPr lvl="8"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9pPr>
          </a:lstStyle>
          <a:p/>
        </p:txBody>
      </p:sp>
      <p:sp>
        <p:nvSpPr>
          <p:cNvPr id="11" name="Google Shape;11;p45"/>
          <p:cNvSpPr txBox="1"/>
          <p:nvPr>
            <p:ph idx="1" type="body"/>
          </p:nvPr>
        </p:nvSpPr>
        <p:spPr>
          <a:xfrm>
            <a:off x="457200" y="1600204"/>
            <a:ext cx="8229600" cy="4525963"/>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p45"/>
          <p:cNvSpPr txBox="1"/>
          <p:nvPr>
            <p:ph idx="10" type="dt"/>
          </p:nvPr>
        </p:nvSpPr>
        <p:spPr>
          <a:xfrm>
            <a:off x="457200" y="6356354"/>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45"/>
          <p:cNvSpPr txBox="1"/>
          <p:nvPr>
            <p:ph idx="11" type="ftr"/>
          </p:nvPr>
        </p:nvSpPr>
        <p:spPr>
          <a:xfrm>
            <a:off x="3124200" y="6356354"/>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45"/>
          <p:cNvSpPr txBox="1"/>
          <p:nvPr>
            <p:ph idx="12" type="sldNum"/>
          </p:nvPr>
        </p:nvSpPr>
        <p:spPr>
          <a:xfrm>
            <a:off x="6553200" y="6356354"/>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4" name="Shape 104"/>
        <p:cNvGrpSpPr/>
        <p:nvPr/>
      </p:nvGrpSpPr>
      <p:grpSpPr>
        <a:xfrm>
          <a:off x="0" y="0"/>
          <a:ext cx="0" cy="0"/>
          <a:chOff x="0" y="0"/>
          <a:chExt cx="0" cy="0"/>
        </a:xfrm>
      </p:grpSpPr>
      <p:sp>
        <p:nvSpPr>
          <p:cNvPr id="105" name="Google Shape;105;p5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1pPr>
            <a:lvl2pPr lvl="1"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2pPr>
            <a:lvl3pPr lvl="2"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3pPr>
            <a:lvl4pPr lvl="3"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4pPr>
            <a:lvl5pPr lvl="4"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5pPr>
            <a:lvl6pPr lvl="5"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6pPr>
            <a:lvl7pPr lvl="6"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7pPr>
            <a:lvl8pPr lvl="7"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8pPr>
            <a:lvl9pPr lvl="8"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9pPr>
          </a:lstStyle>
          <a:p/>
        </p:txBody>
      </p:sp>
      <p:sp>
        <p:nvSpPr>
          <p:cNvPr id="106" name="Google Shape;106;p53"/>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07" name="Google Shape;107;p5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8" name="Google Shape;108;p53"/>
          <p:cNvSpPr txBox="1"/>
          <p:nvPr>
            <p:ph idx="11" type="ftr"/>
          </p:nvPr>
        </p:nvSpPr>
        <p:spPr>
          <a:xfrm>
            <a:off x="2483768" y="6356350"/>
            <a:ext cx="432048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9" name="Google Shape;109;p5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9" name="Shape 179"/>
        <p:cNvGrpSpPr/>
        <p:nvPr/>
      </p:nvGrpSpPr>
      <p:grpSpPr>
        <a:xfrm>
          <a:off x="0" y="0"/>
          <a:ext cx="0" cy="0"/>
          <a:chOff x="0" y="0"/>
          <a:chExt cx="0" cy="0"/>
        </a:xfrm>
      </p:grpSpPr>
      <p:sp>
        <p:nvSpPr>
          <p:cNvPr id="180" name="Google Shape;180;p5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1pPr>
            <a:lvl2pPr lvl="1"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2pPr>
            <a:lvl3pPr lvl="2"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3pPr>
            <a:lvl4pPr lvl="3"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4pPr>
            <a:lvl5pPr lvl="4"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5pPr>
            <a:lvl6pPr lvl="5"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6pPr>
            <a:lvl7pPr lvl="6"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7pPr>
            <a:lvl8pPr lvl="7"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8pPr>
            <a:lvl9pPr lvl="8"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9pPr>
          </a:lstStyle>
          <a:p/>
        </p:txBody>
      </p:sp>
      <p:sp>
        <p:nvSpPr>
          <p:cNvPr id="181" name="Google Shape;181;p55"/>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82" name="Google Shape;182;p5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83" name="Google Shape;183;p5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2.png"/><Relationship Id="rId6" Type="http://schemas.openxmlformats.org/officeDocument/2006/relationships/image" Target="../media/image14.png"/><Relationship Id="rId7"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 Id="rId3" Type="http://schemas.openxmlformats.org/officeDocument/2006/relationships/image" Target="../media/image17.jpg"/><Relationship Id="rId4" Type="http://schemas.openxmlformats.org/officeDocument/2006/relationships/image" Target="../media/image26.jpg"/><Relationship Id="rId9" Type="http://schemas.openxmlformats.org/officeDocument/2006/relationships/image" Target="../media/image22.png"/><Relationship Id="rId5" Type="http://schemas.openxmlformats.org/officeDocument/2006/relationships/image" Target="../media/image18.jpg"/><Relationship Id="rId6" Type="http://schemas.openxmlformats.org/officeDocument/2006/relationships/image" Target="../media/image11.png"/><Relationship Id="rId7" Type="http://schemas.openxmlformats.org/officeDocument/2006/relationships/image" Target="../media/image16.jpg"/><Relationship Id="rId8" Type="http://schemas.openxmlformats.org/officeDocument/2006/relationships/image" Target="../media/image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 Id="rId3" Type="http://schemas.openxmlformats.org/officeDocument/2006/relationships/chart" Target="../charts/chart1.xml"/><Relationship Id="rId4" Type="http://schemas.openxmlformats.org/officeDocument/2006/relationships/chart" Target="../charts/chart2.xml"/><Relationship Id="rId5" Type="http://schemas.openxmlformats.org/officeDocument/2006/relationships/chart" Target="../charts/chart3.xml"/><Relationship Id="rId6" Type="http://schemas.openxmlformats.org/officeDocument/2006/relationships/chart" Target="../charts/char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1" Type="http://schemas.openxmlformats.org/officeDocument/2006/relationships/image" Target="../media/image31.jpg"/><Relationship Id="rId10" Type="http://schemas.openxmlformats.org/officeDocument/2006/relationships/image" Target="../media/image23.jpg"/><Relationship Id="rId13" Type="http://schemas.openxmlformats.org/officeDocument/2006/relationships/image" Target="../media/image25.jpg"/><Relationship Id="rId12" Type="http://schemas.openxmlformats.org/officeDocument/2006/relationships/image" Target="../media/image27.jpg"/><Relationship Id="rId1" Type="http://schemas.openxmlformats.org/officeDocument/2006/relationships/slideLayout" Target="../slideLayouts/slideLayout7.xml"/><Relationship Id="rId2" Type="http://schemas.openxmlformats.org/officeDocument/2006/relationships/notesSlide" Target="../notesSlides/notesSlide24.xml"/><Relationship Id="rId3" Type="http://schemas.openxmlformats.org/officeDocument/2006/relationships/image" Target="../media/image13.png"/><Relationship Id="rId4" Type="http://schemas.openxmlformats.org/officeDocument/2006/relationships/image" Target="../media/image15.jpg"/><Relationship Id="rId9" Type="http://schemas.openxmlformats.org/officeDocument/2006/relationships/image" Target="../media/image20.png"/><Relationship Id="rId15" Type="http://schemas.openxmlformats.org/officeDocument/2006/relationships/image" Target="../media/image28.png"/><Relationship Id="rId14" Type="http://schemas.openxmlformats.org/officeDocument/2006/relationships/image" Target="../media/image29.jpg"/><Relationship Id="rId5" Type="http://schemas.openxmlformats.org/officeDocument/2006/relationships/image" Target="../media/image19.png"/><Relationship Id="rId6" Type="http://schemas.openxmlformats.org/officeDocument/2006/relationships/image" Target="../media/image21.jpg"/><Relationship Id="rId7" Type="http://schemas.openxmlformats.org/officeDocument/2006/relationships/image" Target="../media/image35.jpg"/><Relationship Id="rId8" Type="http://schemas.openxmlformats.org/officeDocument/2006/relationships/image" Target="../media/image24.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7.xml"/><Relationship Id="rId3" Type="http://schemas.openxmlformats.org/officeDocument/2006/relationships/image" Target="../media/image32.jpg"/><Relationship Id="rId4" Type="http://schemas.openxmlformats.org/officeDocument/2006/relationships/image" Target="../media/image33.jpg"/><Relationship Id="rId5" Type="http://schemas.openxmlformats.org/officeDocument/2006/relationships/image" Target="../media/image30.jpg"/><Relationship Id="rId6" Type="http://schemas.openxmlformats.org/officeDocument/2006/relationships/image" Target="../media/image34.jpg"/><Relationship Id="rId7" Type="http://schemas.openxmlformats.org/officeDocument/2006/relationships/image" Target="../media/image36.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0.xml"/><Relationship Id="rId3" Type="http://schemas.openxmlformats.org/officeDocument/2006/relationships/image" Target="../media/image38.jpg"/><Relationship Id="rId4" Type="http://schemas.openxmlformats.org/officeDocument/2006/relationships/image" Target="../media/image39.jpg"/><Relationship Id="rId5" Type="http://schemas.openxmlformats.org/officeDocument/2006/relationships/image" Target="../media/image37.jpg"/><Relationship Id="rId6" Type="http://schemas.openxmlformats.org/officeDocument/2006/relationships/image" Target="../media/image41.jpg"/><Relationship Id="rId7" Type="http://schemas.openxmlformats.org/officeDocument/2006/relationships/image" Target="../media/image40.jpg"/><Relationship Id="rId8" Type="http://schemas.openxmlformats.org/officeDocument/2006/relationships/image" Target="../media/image42.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35.xml"/><Relationship Id="rId3" Type="http://schemas.openxmlformats.org/officeDocument/2006/relationships/image" Target="../media/image43.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40.xml"/><Relationship Id="rId3" Type="http://schemas.openxmlformats.org/officeDocument/2006/relationships/vmlDrawing" Target="../drawings/vmlDrawing1.vml"/><Relationship Id="rId4" Type="http://schemas.openxmlformats.org/officeDocument/2006/relationships/package" Target="../embeddings/Microsoft_Excel_Sheet5.xlsx"/><Relationship Id="rId5" Type="http://schemas.openxmlformats.org/officeDocument/2006/relationships/package" Target="../embeddings/Microsoft_Excel_Sheet5.xlsx"/><Relationship Id="rId6" Type="http://schemas.openxmlformats.org/officeDocument/2006/relationships/image" Target="../media/image46.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43.xml"/><Relationship Id="rId3" Type="http://schemas.openxmlformats.org/officeDocument/2006/relationships/image" Target="../media/image45.jp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image" Target="../media/image4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4F8FB"/>
            </a:gs>
            <a:gs pos="74000">
              <a:srgbClr val="AEC5E1"/>
            </a:gs>
            <a:gs pos="83000">
              <a:srgbClr val="AEC5E1"/>
            </a:gs>
            <a:gs pos="100000">
              <a:srgbClr val="C8D8EB"/>
            </a:gs>
          </a:gsLst>
          <a:lin ang="5400000" scaled="0"/>
        </a:gradFill>
      </p:bgPr>
    </p:bg>
    <p:spTree>
      <p:nvGrpSpPr>
        <p:cNvPr id="258" name="Shape 258"/>
        <p:cNvGrpSpPr/>
        <p:nvPr/>
      </p:nvGrpSpPr>
      <p:grpSpPr>
        <a:xfrm>
          <a:off x="0" y="0"/>
          <a:ext cx="0" cy="0"/>
          <a:chOff x="0" y="0"/>
          <a:chExt cx="0" cy="0"/>
        </a:xfrm>
      </p:grpSpPr>
      <p:sp>
        <p:nvSpPr>
          <p:cNvPr id="259" name="Google Shape;259;p1"/>
          <p:cNvSpPr txBox="1"/>
          <p:nvPr>
            <p:ph type="title"/>
          </p:nvPr>
        </p:nvSpPr>
        <p:spPr>
          <a:xfrm>
            <a:off x="0" y="1334877"/>
            <a:ext cx="4860032" cy="995710"/>
          </a:xfrm>
          <a:prstGeom prst="rect">
            <a:avLst/>
          </a:prstGeom>
          <a:noFill/>
          <a:ln>
            <a:noFill/>
          </a:ln>
        </p:spPr>
        <p:txBody>
          <a:bodyPr anchorCtr="0" anchor="b" bIns="45700" lIns="91425" spcFirstLastPara="1" rIns="91425" wrap="square" tIns="45700">
            <a:noAutofit/>
          </a:bodyPr>
          <a:lstStyle/>
          <a:p>
            <a:pPr indent="0" lvl="0" marL="0" rtl="0" algn="ctr">
              <a:spcBef>
                <a:spcPts val="0"/>
              </a:spcBef>
              <a:spcAft>
                <a:spcPts val="0"/>
              </a:spcAft>
              <a:buNone/>
            </a:pPr>
            <a:r>
              <a:rPr b="1" i="0" lang="en-US" sz="3600" u="none" cap="none" strike="noStrike">
                <a:solidFill>
                  <a:srgbClr val="974806"/>
                </a:solidFill>
              </a:rPr>
              <a:t>MDDA</a:t>
            </a:r>
            <a:br>
              <a:rPr b="1" i="0" lang="en-US" sz="3600" u="none" cap="none" strike="noStrike">
                <a:solidFill>
                  <a:srgbClr val="974806"/>
                </a:solidFill>
              </a:rPr>
            </a:br>
            <a:r>
              <a:rPr b="1" i="0" lang="en-US" sz="3600" u="none" cap="none" strike="noStrike">
                <a:solidFill>
                  <a:srgbClr val="974806"/>
                </a:solidFill>
              </a:rPr>
              <a:t>2020/21 ANNUAL REPORT PRESENTATION </a:t>
            </a:r>
            <a:endParaRPr b="1" sz="3600">
              <a:solidFill>
                <a:srgbClr val="974806"/>
              </a:solidFill>
            </a:endParaRPr>
          </a:p>
        </p:txBody>
      </p:sp>
      <p:pic>
        <p:nvPicPr>
          <p:cNvPr id="260" name="Google Shape;260;p1"/>
          <p:cNvPicPr preferRelativeResize="0"/>
          <p:nvPr/>
        </p:nvPicPr>
        <p:blipFill rotWithShape="1">
          <a:blip r:embed="rId3">
            <a:alphaModFix/>
          </a:blip>
          <a:srcRect b="0" l="0" r="0" t="0"/>
          <a:stretch/>
        </p:blipFill>
        <p:spPr>
          <a:xfrm>
            <a:off x="4716016" y="187185"/>
            <a:ext cx="4285456" cy="6266151"/>
          </a:xfrm>
          <a:prstGeom prst="rect">
            <a:avLst/>
          </a:prstGeom>
          <a:noFill/>
          <a:ln>
            <a:noFill/>
          </a:ln>
        </p:spPr>
      </p:pic>
      <p:sp>
        <p:nvSpPr>
          <p:cNvPr id="261" name="Google Shape;261;p1"/>
          <p:cNvSpPr txBox="1"/>
          <p:nvPr/>
        </p:nvSpPr>
        <p:spPr>
          <a:xfrm>
            <a:off x="467544" y="2794105"/>
            <a:ext cx="3672408" cy="337716"/>
          </a:xfrm>
          <a:prstGeom prst="rect">
            <a:avLst/>
          </a:prstGeom>
          <a:noFill/>
          <a:ln>
            <a:noFill/>
          </a:ln>
        </p:spPr>
        <p:txBody>
          <a:bodyPr anchorCtr="0" anchor="t" bIns="45700" lIns="91425" spcFirstLastPara="1" rIns="91425" wrap="square" tIns="45700">
            <a:normAutofit fontScale="25000" lnSpcReduction="20000"/>
          </a:bodyPr>
          <a:lstStyle/>
          <a:p>
            <a:pPr indent="0" lvl="0" marL="0" marR="0" rtl="0" algn="ctr">
              <a:spcBef>
                <a:spcPts val="0"/>
              </a:spcBef>
              <a:spcAft>
                <a:spcPts val="0"/>
              </a:spcAft>
              <a:buClr>
                <a:srgbClr val="974806"/>
              </a:buClr>
              <a:buSzPct val="100000"/>
              <a:buFont typeface="Calibri"/>
              <a:buNone/>
            </a:pPr>
            <a:r>
              <a:rPr b="1" i="0" lang="en-US" sz="9600" u="none" cap="none" strike="noStrike">
                <a:solidFill>
                  <a:srgbClr val="974806"/>
                </a:solidFill>
                <a:latin typeface="Calibri"/>
                <a:ea typeface="Calibri"/>
                <a:cs typeface="Calibri"/>
                <a:sym typeface="Calibri"/>
              </a:rPr>
              <a:t>PORTFOLIO COMMITTEE ON COMMUNICATIONS</a:t>
            </a:r>
            <a:endParaRPr b="0" i="0" sz="1400" u="none" cap="none" strike="noStrike">
              <a:solidFill>
                <a:schemeClr val="dk1"/>
              </a:solidFill>
              <a:latin typeface="Calibri"/>
              <a:ea typeface="Calibri"/>
              <a:cs typeface="Calibri"/>
              <a:sym typeface="Calibri"/>
            </a:endParaRPr>
          </a:p>
        </p:txBody>
      </p:sp>
      <p:sp>
        <p:nvSpPr>
          <p:cNvPr id="262" name="Google Shape;262;p1"/>
          <p:cNvSpPr txBox="1"/>
          <p:nvPr/>
        </p:nvSpPr>
        <p:spPr>
          <a:xfrm>
            <a:off x="1179004" y="3861048"/>
            <a:ext cx="2502024" cy="337716"/>
          </a:xfrm>
          <a:prstGeom prst="rect">
            <a:avLst/>
          </a:prstGeom>
          <a:noFill/>
          <a:ln>
            <a:noFill/>
          </a:ln>
        </p:spPr>
        <p:txBody>
          <a:bodyPr anchorCtr="0" anchor="t" bIns="45700" lIns="91425" spcFirstLastPara="1" rIns="91425" wrap="square" tIns="45700">
            <a:normAutofit fontScale="47500" lnSpcReduction="20000"/>
          </a:bodyPr>
          <a:lstStyle/>
          <a:p>
            <a:pPr indent="0" lvl="0" marL="0" marR="0" rtl="0" algn="l">
              <a:spcBef>
                <a:spcPts val="0"/>
              </a:spcBef>
              <a:spcAft>
                <a:spcPts val="0"/>
              </a:spcAft>
              <a:buClr>
                <a:srgbClr val="974806"/>
              </a:buClr>
              <a:buSzPct val="100000"/>
              <a:buFont typeface="Calibri"/>
              <a:buNone/>
            </a:pPr>
            <a:r>
              <a:rPr b="1" i="0" lang="en-US" sz="3800" u="none" cap="none" strike="noStrike">
                <a:solidFill>
                  <a:srgbClr val="974806"/>
                </a:solidFill>
                <a:latin typeface="Calibri"/>
                <a:ea typeface="Calibri"/>
                <a:cs typeface="Calibri"/>
                <a:sym typeface="Calibri"/>
              </a:rPr>
              <a:t>09 November 2021</a:t>
            </a:r>
            <a:endParaRPr/>
          </a:p>
          <a:p>
            <a:pPr indent="0" lvl="0" marL="0" marR="0" rtl="0" algn="l">
              <a:spcBef>
                <a:spcPts val="133"/>
              </a:spcBef>
              <a:spcAft>
                <a:spcPts val="0"/>
              </a:spcAft>
              <a:buClr>
                <a:schemeClr val="dk1"/>
              </a:buClr>
              <a:buSzPct val="100000"/>
              <a:buFont typeface="Calibri"/>
              <a:buNone/>
            </a:pPr>
            <a:r>
              <a:t/>
            </a:r>
            <a:endParaRPr b="0" i="0" sz="1400" u="none" cap="none" strike="noStrike">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3" name="Shape 493"/>
        <p:cNvGrpSpPr/>
        <p:nvPr/>
      </p:nvGrpSpPr>
      <p:grpSpPr>
        <a:xfrm>
          <a:off x="0" y="0"/>
          <a:ext cx="0" cy="0"/>
          <a:chOff x="0" y="0"/>
          <a:chExt cx="0" cy="0"/>
        </a:xfrm>
      </p:grpSpPr>
      <p:sp>
        <p:nvSpPr>
          <p:cNvPr id="494" name="Google Shape;494;p10"/>
          <p:cNvSpPr txBox="1"/>
          <p:nvPr/>
        </p:nvSpPr>
        <p:spPr>
          <a:xfrm>
            <a:off x="2727661" y="839322"/>
            <a:ext cx="3617657"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800">
                <a:solidFill>
                  <a:schemeClr val="dk2"/>
                </a:solidFill>
                <a:latin typeface="Poppins"/>
                <a:ea typeface="Poppins"/>
                <a:cs typeface="Poppins"/>
                <a:sym typeface="Poppins"/>
              </a:rPr>
              <a:t>STRATEGIC OBJECTIVES</a:t>
            </a:r>
            <a:endParaRPr/>
          </a:p>
        </p:txBody>
      </p:sp>
      <p:sp>
        <p:nvSpPr>
          <p:cNvPr id="495" name="Google Shape;495;p10"/>
          <p:cNvSpPr txBox="1"/>
          <p:nvPr/>
        </p:nvSpPr>
        <p:spPr>
          <a:xfrm>
            <a:off x="2061826" y="1327254"/>
            <a:ext cx="5020349"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400">
                <a:solidFill>
                  <a:srgbClr val="A5A5A5"/>
                </a:solidFill>
                <a:latin typeface="Poppins Light"/>
                <a:ea typeface="Poppins Light"/>
                <a:cs typeface="Poppins Light"/>
                <a:sym typeface="Poppins Light"/>
              </a:rPr>
              <a:t>2020/2024 MEDIUM TERM STRATEGIC FRAMEWORK</a:t>
            </a:r>
            <a:endParaRPr/>
          </a:p>
        </p:txBody>
      </p:sp>
      <p:sp>
        <p:nvSpPr>
          <p:cNvPr id="496" name="Google Shape;496;p10"/>
          <p:cNvSpPr/>
          <p:nvPr/>
        </p:nvSpPr>
        <p:spPr>
          <a:xfrm>
            <a:off x="705958" y="2206288"/>
            <a:ext cx="2418054" cy="1849551"/>
          </a:xfrm>
          <a:prstGeom prst="roundRect">
            <a:avLst>
              <a:gd fmla="val 16667" name="adj"/>
            </a:avLst>
          </a:prstGeom>
          <a:solidFill>
            <a:schemeClr val="lt2"/>
          </a:solidFill>
          <a:ln cap="flat" cmpd="sng" w="635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675">
              <a:solidFill>
                <a:schemeClr val="lt1"/>
              </a:solidFill>
              <a:latin typeface="Lato Light"/>
              <a:ea typeface="Lato Light"/>
              <a:cs typeface="Lato Light"/>
              <a:sym typeface="Lato Light"/>
            </a:endParaRPr>
          </a:p>
        </p:txBody>
      </p:sp>
      <p:sp>
        <p:nvSpPr>
          <p:cNvPr id="497" name="Google Shape;497;p10"/>
          <p:cNvSpPr/>
          <p:nvPr/>
        </p:nvSpPr>
        <p:spPr>
          <a:xfrm>
            <a:off x="419143" y="1734028"/>
            <a:ext cx="786946" cy="786946"/>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675">
              <a:solidFill>
                <a:schemeClr val="lt1"/>
              </a:solidFill>
              <a:latin typeface="Lato Light"/>
              <a:ea typeface="Lato Light"/>
              <a:cs typeface="Lato Light"/>
              <a:sym typeface="Lato Light"/>
            </a:endParaRPr>
          </a:p>
        </p:txBody>
      </p:sp>
      <p:sp>
        <p:nvSpPr>
          <p:cNvPr id="498" name="Google Shape;498;p10"/>
          <p:cNvSpPr/>
          <p:nvPr/>
        </p:nvSpPr>
        <p:spPr>
          <a:xfrm>
            <a:off x="3601452" y="2172999"/>
            <a:ext cx="2425983" cy="1995463"/>
          </a:xfrm>
          <a:prstGeom prst="roundRect">
            <a:avLst>
              <a:gd fmla="val 16667" name="adj"/>
            </a:avLst>
          </a:prstGeom>
          <a:solidFill>
            <a:schemeClr val="lt2"/>
          </a:solidFill>
          <a:ln cap="flat" cmpd="sng" w="635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675">
              <a:solidFill>
                <a:schemeClr val="lt1"/>
              </a:solidFill>
              <a:latin typeface="Lato Light"/>
              <a:ea typeface="Lato Light"/>
              <a:cs typeface="Lato Light"/>
              <a:sym typeface="Lato Light"/>
            </a:endParaRPr>
          </a:p>
        </p:txBody>
      </p:sp>
      <p:sp>
        <p:nvSpPr>
          <p:cNvPr id="499" name="Google Shape;499;p10"/>
          <p:cNvSpPr/>
          <p:nvPr/>
        </p:nvSpPr>
        <p:spPr>
          <a:xfrm>
            <a:off x="3127361" y="1816588"/>
            <a:ext cx="786946" cy="786946"/>
          </a:xfrm>
          <a:prstGeom prst="ellipse">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675">
              <a:solidFill>
                <a:schemeClr val="lt1"/>
              </a:solidFill>
              <a:latin typeface="Lato Light"/>
              <a:ea typeface="Lato Light"/>
              <a:cs typeface="Lato Light"/>
              <a:sym typeface="Lato Light"/>
            </a:endParaRPr>
          </a:p>
        </p:txBody>
      </p:sp>
      <p:sp>
        <p:nvSpPr>
          <p:cNvPr id="500" name="Google Shape;500;p10"/>
          <p:cNvSpPr/>
          <p:nvPr/>
        </p:nvSpPr>
        <p:spPr>
          <a:xfrm>
            <a:off x="6222322" y="2165913"/>
            <a:ext cx="2664824" cy="1706536"/>
          </a:xfrm>
          <a:prstGeom prst="roundRect">
            <a:avLst>
              <a:gd fmla="val 16667" name="adj"/>
            </a:avLst>
          </a:prstGeom>
          <a:solidFill>
            <a:schemeClr val="lt2"/>
          </a:solidFill>
          <a:ln cap="flat" cmpd="sng" w="63500">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675">
              <a:solidFill>
                <a:schemeClr val="lt1"/>
              </a:solidFill>
              <a:latin typeface="Lato Light"/>
              <a:ea typeface="Lato Light"/>
              <a:cs typeface="Lato Light"/>
              <a:sym typeface="Lato Light"/>
            </a:endParaRPr>
          </a:p>
        </p:txBody>
      </p:sp>
      <p:sp>
        <p:nvSpPr>
          <p:cNvPr id="501" name="Google Shape;501;p10"/>
          <p:cNvSpPr/>
          <p:nvPr/>
        </p:nvSpPr>
        <p:spPr>
          <a:xfrm>
            <a:off x="5951845" y="1765156"/>
            <a:ext cx="786946" cy="786946"/>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675">
              <a:solidFill>
                <a:schemeClr val="lt1"/>
              </a:solidFill>
              <a:latin typeface="Lato Light"/>
              <a:ea typeface="Lato Light"/>
              <a:cs typeface="Lato Light"/>
              <a:sym typeface="Lato Light"/>
            </a:endParaRPr>
          </a:p>
        </p:txBody>
      </p:sp>
      <p:sp>
        <p:nvSpPr>
          <p:cNvPr id="502" name="Google Shape;502;p10"/>
          <p:cNvSpPr/>
          <p:nvPr/>
        </p:nvSpPr>
        <p:spPr>
          <a:xfrm>
            <a:off x="3321821" y="4780678"/>
            <a:ext cx="2600409" cy="1858952"/>
          </a:xfrm>
          <a:prstGeom prst="roundRect">
            <a:avLst>
              <a:gd fmla="val 16667" name="adj"/>
            </a:avLst>
          </a:prstGeom>
          <a:solidFill>
            <a:schemeClr val="lt2"/>
          </a:solidFill>
          <a:ln cap="flat" cmpd="sng" w="6350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675">
              <a:solidFill>
                <a:schemeClr val="lt1"/>
              </a:solidFill>
              <a:latin typeface="Lato Light"/>
              <a:ea typeface="Lato Light"/>
              <a:cs typeface="Lato Light"/>
              <a:sym typeface="Lato Light"/>
            </a:endParaRPr>
          </a:p>
        </p:txBody>
      </p:sp>
      <p:sp>
        <p:nvSpPr>
          <p:cNvPr id="503" name="Google Shape;503;p10"/>
          <p:cNvSpPr/>
          <p:nvPr/>
        </p:nvSpPr>
        <p:spPr>
          <a:xfrm>
            <a:off x="3073410" y="4186805"/>
            <a:ext cx="786946" cy="786946"/>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675">
              <a:solidFill>
                <a:schemeClr val="lt1"/>
              </a:solidFill>
              <a:latin typeface="Lato Light"/>
              <a:ea typeface="Lato Light"/>
              <a:cs typeface="Lato Light"/>
              <a:sym typeface="Lato Light"/>
            </a:endParaRPr>
          </a:p>
        </p:txBody>
      </p:sp>
      <p:sp>
        <p:nvSpPr>
          <p:cNvPr id="504" name="Google Shape;504;p10"/>
          <p:cNvSpPr/>
          <p:nvPr/>
        </p:nvSpPr>
        <p:spPr>
          <a:xfrm>
            <a:off x="6222321" y="4786360"/>
            <a:ext cx="2867745" cy="1853270"/>
          </a:xfrm>
          <a:prstGeom prst="roundRect">
            <a:avLst>
              <a:gd fmla="val 16667" name="adj"/>
            </a:avLst>
          </a:prstGeom>
          <a:solidFill>
            <a:schemeClr val="lt2"/>
          </a:solidFill>
          <a:ln cap="flat" cmpd="sng" w="63500">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675">
              <a:solidFill>
                <a:schemeClr val="lt1"/>
              </a:solidFill>
              <a:latin typeface="Lato Light"/>
              <a:ea typeface="Lato Light"/>
              <a:cs typeface="Lato Light"/>
              <a:sym typeface="Lato Light"/>
            </a:endParaRPr>
          </a:p>
        </p:txBody>
      </p:sp>
      <p:sp>
        <p:nvSpPr>
          <p:cNvPr id="505" name="Google Shape;505;p10"/>
          <p:cNvSpPr/>
          <p:nvPr/>
        </p:nvSpPr>
        <p:spPr>
          <a:xfrm>
            <a:off x="5922231" y="4349838"/>
            <a:ext cx="786946" cy="786946"/>
          </a:xfrm>
          <a:prstGeom prst="ellipse">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675">
              <a:solidFill>
                <a:schemeClr val="lt1"/>
              </a:solidFill>
              <a:latin typeface="Lato Light"/>
              <a:ea typeface="Lato Light"/>
              <a:cs typeface="Lato Light"/>
              <a:sym typeface="Lato Light"/>
            </a:endParaRPr>
          </a:p>
        </p:txBody>
      </p:sp>
      <p:sp>
        <p:nvSpPr>
          <p:cNvPr id="506" name="Google Shape;506;p10"/>
          <p:cNvSpPr/>
          <p:nvPr/>
        </p:nvSpPr>
        <p:spPr>
          <a:xfrm>
            <a:off x="545042" y="1951822"/>
            <a:ext cx="503552" cy="336319"/>
          </a:xfrm>
          <a:custGeom>
            <a:rect b="b" l="l" r="r" t="t"/>
            <a:pathLst>
              <a:path extrusionOk="0" h="764815" w="1145117">
                <a:moveTo>
                  <a:pt x="1048678" y="645265"/>
                </a:moveTo>
                <a:cubicBezTo>
                  <a:pt x="1054339" y="645354"/>
                  <a:pt x="1059955" y="647592"/>
                  <a:pt x="1064235" y="651889"/>
                </a:cubicBezTo>
                <a:cubicBezTo>
                  <a:pt x="1072794" y="660483"/>
                  <a:pt x="1072794" y="674806"/>
                  <a:pt x="1063878" y="683400"/>
                </a:cubicBezTo>
                <a:cubicBezTo>
                  <a:pt x="1059599" y="687697"/>
                  <a:pt x="1053893" y="690204"/>
                  <a:pt x="1048187" y="690204"/>
                </a:cubicBezTo>
                <a:cubicBezTo>
                  <a:pt x="1042481" y="690204"/>
                  <a:pt x="1036775" y="688055"/>
                  <a:pt x="1032496" y="683758"/>
                </a:cubicBezTo>
                <a:cubicBezTo>
                  <a:pt x="1023937" y="675165"/>
                  <a:pt x="1023937" y="661199"/>
                  <a:pt x="1032496" y="652247"/>
                </a:cubicBezTo>
                <a:lnTo>
                  <a:pt x="1032853" y="651531"/>
                </a:lnTo>
                <a:cubicBezTo>
                  <a:pt x="1037311" y="647234"/>
                  <a:pt x="1043016" y="645175"/>
                  <a:pt x="1048678" y="645265"/>
                </a:cubicBezTo>
                <a:close/>
                <a:moveTo>
                  <a:pt x="572411" y="533500"/>
                </a:moveTo>
                <a:cubicBezTo>
                  <a:pt x="555141" y="533500"/>
                  <a:pt x="541110" y="547530"/>
                  <a:pt x="541110" y="564798"/>
                </a:cubicBezTo>
                <a:cubicBezTo>
                  <a:pt x="541110" y="582066"/>
                  <a:pt x="555141" y="596096"/>
                  <a:pt x="572411" y="596096"/>
                </a:cubicBezTo>
                <a:cubicBezTo>
                  <a:pt x="589680" y="596096"/>
                  <a:pt x="603711" y="582066"/>
                  <a:pt x="603711" y="564798"/>
                </a:cubicBezTo>
                <a:cubicBezTo>
                  <a:pt x="603711" y="547530"/>
                  <a:pt x="589680" y="533500"/>
                  <a:pt x="572411" y="533500"/>
                </a:cubicBezTo>
                <a:close/>
                <a:moveTo>
                  <a:pt x="274872" y="259016"/>
                </a:moveTo>
                <a:cubicBezTo>
                  <a:pt x="147870" y="259016"/>
                  <a:pt x="44613" y="362622"/>
                  <a:pt x="44613" y="489611"/>
                </a:cubicBezTo>
                <a:cubicBezTo>
                  <a:pt x="44613" y="536018"/>
                  <a:pt x="58644" y="579907"/>
                  <a:pt x="82390" y="616241"/>
                </a:cubicBezTo>
                <a:lnTo>
                  <a:pt x="212630" y="486014"/>
                </a:lnTo>
                <a:cubicBezTo>
                  <a:pt x="216948" y="481697"/>
                  <a:pt x="222704" y="479539"/>
                  <a:pt x="228461" y="479539"/>
                </a:cubicBezTo>
                <a:cubicBezTo>
                  <a:pt x="234577" y="479539"/>
                  <a:pt x="239974" y="481697"/>
                  <a:pt x="244291" y="486014"/>
                </a:cubicBezTo>
                <a:lnTo>
                  <a:pt x="290343" y="532061"/>
                </a:lnTo>
                <a:lnTo>
                  <a:pt x="342151" y="480618"/>
                </a:lnTo>
                <a:cubicBezTo>
                  <a:pt x="332437" y="478100"/>
                  <a:pt x="325242" y="469466"/>
                  <a:pt x="325242" y="459033"/>
                </a:cubicBezTo>
                <a:cubicBezTo>
                  <a:pt x="325242" y="446802"/>
                  <a:pt x="335315" y="436729"/>
                  <a:pt x="347908" y="436729"/>
                </a:cubicBezTo>
                <a:lnTo>
                  <a:pt x="395039" y="436729"/>
                </a:lnTo>
                <a:cubicBezTo>
                  <a:pt x="407631" y="436729"/>
                  <a:pt x="417345" y="446802"/>
                  <a:pt x="417345" y="459033"/>
                </a:cubicBezTo>
                <a:lnTo>
                  <a:pt x="417345" y="506519"/>
                </a:lnTo>
                <a:cubicBezTo>
                  <a:pt x="417345" y="518751"/>
                  <a:pt x="407631" y="528823"/>
                  <a:pt x="395039" y="528823"/>
                </a:cubicBezTo>
                <a:cubicBezTo>
                  <a:pt x="384965" y="528823"/>
                  <a:pt x="375971" y="521629"/>
                  <a:pt x="373452" y="512275"/>
                </a:cubicBezTo>
                <a:lnTo>
                  <a:pt x="306173" y="579547"/>
                </a:lnTo>
                <a:cubicBezTo>
                  <a:pt x="297538" y="588181"/>
                  <a:pt x="283147" y="588181"/>
                  <a:pt x="274513" y="579547"/>
                </a:cubicBezTo>
                <a:lnTo>
                  <a:pt x="228461" y="533500"/>
                </a:lnTo>
                <a:lnTo>
                  <a:pt x="110813" y="651136"/>
                </a:lnTo>
                <a:cubicBezTo>
                  <a:pt x="152547" y="693586"/>
                  <a:pt x="210831" y="719847"/>
                  <a:pt x="274872" y="719847"/>
                </a:cubicBezTo>
                <a:cubicBezTo>
                  <a:pt x="402235" y="719847"/>
                  <a:pt x="505491" y="616601"/>
                  <a:pt x="505491" y="489611"/>
                </a:cubicBezTo>
                <a:cubicBezTo>
                  <a:pt x="505491" y="362622"/>
                  <a:pt x="402235" y="259016"/>
                  <a:pt x="274872" y="259016"/>
                </a:cubicBezTo>
                <a:close/>
                <a:moveTo>
                  <a:pt x="526872" y="153987"/>
                </a:moveTo>
                <a:cubicBezTo>
                  <a:pt x="532562" y="153987"/>
                  <a:pt x="538252" y="156476"/>
                  <a:pt x="542519" y="160388"/>
                </a:cubicBezTo>
                <a:cubicBezTo>
                  <a:pt x="546430" y="164299"/>
                  <a:pt x="548920" y="170345"/>
                  <a:pt x="548920" y="176034"/>
                </a:cubicBezTo>
                <a:cubicBezTo>
                  <a:pt x="548920" y="181724"/>
                  <a:pt x="546430" y="187769"/>
                  <a:pt x="542519" y="191681"/>
                </a:cubicBezTo>
                <a:cubicBezTo>
                  <a:pt x="538252" y="195948"/>
                  <a:pt x="532562" y="198081"/>
                  <a:pt x="526872" y="198081"/>
                </a:cubicBezTo>
                <a:cubicBezTo>
                  <a:pt x="521183" y="198081"/>
                  <a:pt x="515493" y="195948"/>
                  <a:pt x="511226" y="191681"/>
                </a:cubicBezTo>
                <a:cubicBezTo>
                  <a:pt x="506959" y="187769"/>
                  <a:pt x="504825" y="181724"/>
                  <a:pt x="504825" y="176034"/>
                </a:cubicBezTo>
                <a:cubicBezTo>
                  <a:pt x="504825" y="170345"/>
                  <a:pt x="506959" y="164299"/>
                  <a:pt x="511226" y="160388"/>
                </a:cubicBezTo>
                <a:cubicBezTo>
                  <a:pt x="515493" y="156476"/>
                  <a:pt x="521183" y="153987"/>
                  <a:pt x="526872" y="153987"/>
                </a:cubicBezTo>
                <a:close/>
                <a:moveTo>
                  <a:pt x="572770" y="44608"/>
                </a:moveTo>
                <a:cubicBezTo>
                  <a:pt x="551543" y="44608"/>
                  <a:pt x="534274" y="61876"/>
                  <a:pt x="534274" y="83461"/>
                </a:cubicBezTo>
                <a:cubicBezTo>
                  <a:pt x="534274" y="95692"/>
                  <a:pt x="524200" y="105765"/>
                  <a:pt x="511968" y="105765"/>
                </a:cubicBezTo>
                <a:lnTo>
                  <a:pt x="304734" y="105765"/>
                </a:lnTo>
                <a:cubicBezTo>
                  <a:pt x="268396" y="105765"/>
                  <a:pt x="235297" y="124112"/>
                  <a:pt x="215509" y="154690"/>
                </a:cubicBezTo>
                <a:lnTo>
                  <a:pt x="161901" y="238510"/>
                </a:lnTo>
                <a:cubicBezTo>
                  <a:pt x="196440" y="223041"/>
                  <a:pt x="234577" y="214407"/>
                  <a:pt x="274872" y="214407"/>
                </a:cubicBezTo>
                <a:cubicBezTo>
                  <a:pt x="371293" y="214407"/>
                  <a:pt x="456202" y="264412"/>
                  <a:pt x="505491" y="339238"/>
                </a:cubicBezTo>
                <a:lnTo>
                  <a:pt x="505491" y="252540"/>
                </a:lnTo>
                <a:cubicBezTo>
                  <a:pt x="505491" y="240309"/>
                  <a:pt x="515206" y="230236"/>
                  <a:pt x="527798" y="230236"/>
                </a:cubicBezTo>
                <a:cubicBezTo>
                  <a:pt x="540030" y="230236"/>
                  <a:pt x="550104" y="240309"/>
                  <a:pt x="550104" y="252540"/>
                </a:cubicBezTo>
                <a:lnTo>
                  <a:pt x="550104" y="489611"/>
                </a:lnTo>
                <a:cubicBezTo>
                  <a:pt x="550104" y="490331"/>
                  <a:pt x="550104" y="491050"/>
                  <a:pt x="550104" y="492130"/>
                </a:cubicBezTo>
                <a:cubicBezTo>
                  <a:pt x="556940" y="489971"/>
                  <a:pt x="564855" y="488892"/>
                  <a:pt x="572411" y="488892"/>
                </a:cubicBezTo>
                <a:cubicBezTo>
                  <a:pt x="580326" y="488892"/>
                  <a:pt x="587881" y="489971"/>
                  <a:pt x="595077" y="492130"/>
                </a:cubicBezTo>
                <a:cubicBezTo>
                  <a:pt x="595077" y="491050"/>
                  <a:pt x="595077" y="490331"/>
                  <a:pt x="595077" y="489611"/>
                </a:cubicBezTo>
                <a:lnTo>
                  <a:pt x="595077" y="176634"/>
                </a:lnTo>
                <a:cubicBezTo>
                  <a:pt x="595077" y="164403"/>
                  <a:pt x="604791" y="154330"/>
                  <a:pt x="617023" y="154330"/>
                </a:cubicBezTo>
                <a:cubicBezTo>
                  <a:pt x="629616" y="154330"/>
                  <a:pt x="639689" y="164403"/>
                  <a:pt x="639689" y="176634"/>
                </a:cubicBezTo>
                <a:lnTo>
                  <a:pt x="639689" y="338879"/>
                </a:lnTo>
                <a:cubicBezTo>
                  <a:pt x="649763" y="323410"/>
                  <a:pt x="661636" y="308660"/>
                  <a:pt x="675308" y="294990"/>
                </a:cubicBezTo>
                <a:cubicBezTo>
                  <a:pt x="758417" y="211889"/>
                  <a:pt x="881822" y="193182"/>
                  <a:pt x="982920" y="238510"/>
                </a:cubicBezTo>
                <a:lnTo>
                  <a:pt x="929313" y="154690"/>
                </a:lnTo>
                <a:cubicBezTo>
                  <a:pt x="909884" y="124112"/>
                  <a:pt x="876425" y="105765"/>
                  <a:pt x="840087" y="105765"/>
                </a:cubicBezTo>
                <a:lnTo>
                  <a:pt x="633573" y="105765"/>
                </a:lnTo>
                <a:cubicBezTo>
                  <a:pt x="621341" y="105765"/>
                  <a:pt x="611267" y="95692"/>
                  <a:pt x="611267" y="83461"/>
                </a:cubicBezTo>
                <a:cubicBezTo>
                  <a:pt x="611267" y="61876"/>
                  <a:pt x="593997" y="44608"/>
                  <a:pt x="572770" y="44608"/>
                </a:cubicBezTo>
                <a:close/>
                <a:moveTo>
                  <a:pt x="572770" y="0"/>
                </a:moveTo>
                <a:cubicBezTo>
                  <a:pt x="610907" y="0"/>
                  <a:pt x="643287" y="25902"/>
                  <a:pt x="653001" y="61156"/>
                </a:cubicBezTo>
                <a:lnTo>
                  <a:pt x="840087" y="61156"/>
                </a:lnTo>
                <a:cubicBezTo>
                  <a:pt x="891895" y="61156"/>
                  <a:pt x="939027" y="87058"/>
                  <a:pt x="967090" y="130587"/>
                </a:cubicBezTo>
                <a:lnTo>
                  <a:pt x="1099129" y="337440"/>
                </a:lnTo>
                <a:cubicBezTo>
                  <a:pt x="1100568" y="338879"/>
                  <a:pt x="1101647" y="340677"/>
                  <a:pt x="1102367" y="342476"/>
                </a:cubicBezTo>
                <a:lnTo>
                  <a:pt x="1105965" y="347513"/>
                </a:lnTo>
                <a:cubicBezTo>
                  <a:pt x="1106324" y="348592"/>
                  <a:pt x="1107044" y="349311"/>
                  <a:pt x="1107044" y="350031"/>
                </a:cubicBezTo>
                <a:cubicBezTo>
                  <a:pt x="1125033" y="380249"/>
                  <a:pt x="1137266" y="414425"/>
                  <a:pt x="1142302" y="450040"/>
                </a:cubicBezTo>
                <a:cubicBezTo>
                  <a:pt x="1150577" y="507239"/>
                  <a:pt x="1140504" y="566956"/>
                  <a:pt x="1113520" y="617680"/>
                </a:cubicBezTo>
                <a:cubicBezTo>
                  <a:pt x="1107764" y="628472"/>
                  <a:pt x="1094452" y="632789"/>
                  <a:pt x="1083299" y="627033"/>
                </a:cubicBezTo>
                <a:cubicBezTo>
                  <a:pt x="1072505" y="620918"/>
                  <a:pt x="1068188" y="607607"/>
                  <a:pt x="1073944" y="596815"/>
                </a:cubicBezTo>
                <a:cubicBezTo>
                  <a:pt x="1112441" y="523427"/>
                  <a:pt x="1108483" y="437808"/>
                  <a:pt x="1067108" y="369817"/>
                </a:cubicBezTo>
                <a:lnTo>
                  <a:pt x="1062071" y="361902"/>
                </a:lnTo>
                <a:cubicBezTo>
                  <a:pt x="1053797" y="349671"/>
                  <a:pt x="1044082" y="337440"/>
                  <a:pt x="1032929" y="326647"/>
                </a:cubicBezTo>
                <a:cubicBezTo>
                  <a:pt x="942984" y="236711"/>
                  <a:pt x="796913" y="236711"/>
                  <a:pt x="707328" y="326647"/>
                </a:cubicBezTo>
                <a:cubicBezTo>
                  <a:pt x="629256" y="404352"/>
                  <a:pt x="618822" y="524147"/>
                  <a:pt x="675308" y="613003"/>
                </a:cubicBezTo>
                <a:lnTo>
                  <a:pt x="802670" y="486014"/>
                </a:lnTo>
                <a:cubicBezTo>
                  <a:pt x="810945" y="477380"/>
                  <a:pt x="825336" y="477380"/>
                  <a:pt x="833971" y="486014"/>
                </a:cubicBezTo>
                <a:lnTo>
                  <a:pt x="880023" y="532061"/>
                </a:lnTo>
                <a:lnTo>
                  <a:pt x="931471" y="480618"/>
                </a:lnTo>
                <a:cubicBezTo>
                  <a:pt x="922117" y="478100"/>
                  <a:pt x="915281" y="469466"/>
                  <a:pt x="915281" y="459033"/>
                </a:cubicBezTo>
                <a:cubicBezTo>
                  <a:pt x="915281" y="446802"/>
                  <a:pt x="925355" y="436729"/>
                  <a:pt x="937588" y="436729"/>
                </a:cubicBezTo>
                <a:lnTo>
                  <a:pt x="984719" y="436729"/>
                </a:lnTo>
                <a:cubicBezTo>
                  <a:pt x="997311" y="436729"/>
                  <a:pt x="1007385" y="446802"/>
                  <a:pt x="1007385" y="459033"/>
                </a:cubicBezTo>
                <a:lnTo>
                  <a:pt x="1007385" y="506519"/>
                </a:lnTo>
                <a:cubicBezTo>
                  <a:pt x="1007385" y="518751"/>
                  <a:pt x="997311" y="528823"/>
                  <a:pt x="984719" y="528823"/>
                </a:cubicBezTo>
                <a:cubicBezTo>
                  <a:pt x="974285" y="528823"/>
                  <a:pt x="965650" y="521629"/>
                  <a:pt x="963132" y="512275"/>
                </a:cubicBezTo>
                <a:lnTo>
                  <a:pt x="895853" y="579547"/>
                </a:lnTo>
                <a:cubicBezTo>
                  <a:pt x="891536" y="583864"/>
                  <a:pt x="886139" y="586382"/>
                  <a:pt x="880023" y="586382"/>
                </a:cubicBezTo>
                <a:cubicBezTo>
                  <a:pt x="873906" y="586382"/>
                  <a:pt x="868510" y="583864"/>
                  <a:pt x="864552" y="579547"/>
                </a:cubicBezTo>
                <a:lnTo>
                  <a:pt x="818140" y="533500"/>
                </a:lnTo>
                <a:lnTo>
                  <a:pt x="703371" y="648618"/>
                </a:lnTo>
                <a:cubicBezTo>
                  <a:pt x="704810" y="649697"/>
                  <a:pt x="705529" y="651136"/>
                  <a:pt x="707328" y="652216"/>
                </a:cubicBezTo>
                <a:cubicBezTo>
                  <a:pt x="776766" y="722006"/>
                  <a:pt x="883261" y="739993"/>
                  <a:pt x="971407" y="696464"/>
                </a:cubicBezTo>
                <a:cubicBezTo>
                  <a:pt x="982560" y="690708"/>
                  <a:pt x="995872" y="695385"/>
                  <a:pt x="1001628" y="706537"/>
                </a:cubicBezTo>
                <a:cubicBezTo>
                  <a:pt x="1007025" y="717689"/>
                  <a:pt x="1002348" y="730999"/>
                  <a:pt x="991555" y="736396"/>
                </a:cubicBezTo>
                <a:cubicBezTo>
                  <a:pt x="952698" y="755462"/>
                  <a:pt x="911324" y="764815"/>
                  <a:pt x="869949" y="764815"/>
                </a:cubicBezTo>
                <a:cubicBezTo>
                  <a:pt x="798712" y="764815"/>
                  <a:pt x="728195" y="736755"/>
                  <a:pt x="675308" y="684233"/>
                </a:cubicBezTo>
                <a:cubicBezTo>
                  <a:pt x="655520" y="664087"/>
                  <a:pt x="639330" y="641783"/>
                  <a:pt x="626737" y="618040"/>
                </a:cubicBezTo>
                <a:cubicBezTo>
                  <a:pt x="613066" y="632070"/>
                  <a:pt x="593638" y="640704"/>
                  <a:pt x="572411" y="640704"/>
                </a:cubicBezTo>
                <a:cubicBezTo>
                  <a:pt x="551184" y="640704"/>
                  <a:pt x="532115" y="632070"/>
                  <a:pt x="518444" y="618040"/>
                </a:cubicBezTo>
                <a:cubicBezTo>
                  <a:pt x="472032" y="705098"/>
                  <a:pt x="380288" y="764456"/>
                  <a:pt x="274872" y="764456"/>
                </a:cubicBezTo>
                <a:cubicBezTo>
                  <a:pt x="123405" y="764456"/>
                  <a:pt x="0" y="641063"/>
                  <a:pt x="0" y="489611"/>
                </a:cubicBezTo>
                <a:cubicBezTo>
                  <a:pt x="0" y="438887"/>
                  <a:pt x="13312" y="391761"/>
                  <a:pt x="37417" y="350750"/>
                </a:cubicBezTo>
                <a:cubicBezTo>
                  <a:pt x="38137" y="349671"/>
                  <a:pt x="38497" y="348952"/>
                  <a:pt x="38857" y="347513"/>
                </a:cubicBezTo>
                <a:lnTo>
                  <a:pt x="178091" y="130587"/>
                </a:lnTo>
                <a:cubicBezTo>
                  <a:pt x="205795" y="87058"/>
                  <a:pt x="253286" y="61156"/>
                  <a:pt x="304734" y="61156"/>
                </a:cubicBezTo>
                <a:lnTo>
                  <a:pt x="492539" y="61156"/>
                </a:lnTo>
                <a:cubicBezTo>
                  <a:pt x="502253" y="25902"/>
                  <a:pt x="534634" y="0"/>
                  <a:pt x="572770" y="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675">
              <a:solidFill>
                <a:schemeClr val="dk1"/>
              </a:solidFill>
              <a:latin typeface="Lato Light"/>
              <a:ea typeface="Lato Light"/>
              <a:cs typeface="Lato Light"/>
              <a:sym typeface="Lato Light"/>
            </a:endParaRPr>
          </a:p>
        </p:txBody>
      </p:sp>
      <p:sp>
        <p:nvSpPr>
          <p:cNvPr id="507" name="Google Shape;507;p10"/>
          <p:cNvSpPr/>
          <p:nvPr/>
        </p:nvSpPr>
        <p:spPr>
          <a:xfrm>
            <a:off x="6138030" y="4505357"/>
            <a:ext cx="475298" cy="475908"/>
          </a:xfrm>
          <a:custGeom>
            <a:rect b="b" l="l" r="r" t="t"/>
            <a:pathLst>
              <a:path extrusionOk="0" h="1146608" w="1145140">
                <a:moveTo>
                  <a:pt x="509588" y="613568"/>
                </a:moveTo>
                <a:cubicBezTo>
                  <a:pt x="515324" y="613568"/>
                  <a:pt x="521059" y="615702"/>
                  <a:pt x="525002" y="619969"/>
                </a:cubicBezTo>
                <a:cubicBezTo>
                  <a:pt x="529304" y="624236"/>
                  <a:pt x="531455" y="629926"/>
                  <a:pt x="531455" y="635615"/>
                </a:cubicBezTo>
                <a:cubicBezTo>
                  <a:pt x="531455" y="641661"/>
                  <a:pt x="529304" y="646995"/>
                  <a:pt x="525002" y="651262"/>
                </a:cubicBezTo>
                <a:cubicBezTo>
                  <a:pt x="521059" y="655173"/>
                  <a:pt x="515324" y="657663"/>
                  <a:pt x="509588" y="657663"/>
                </a:cubicBezTo>
                <a:cubicBezTo>
                  <a:pt x="503494" y="657663"/>
                  <a:pt x="497759" y="655173"/>
                  <a:pt x="493816" y="651262"/>
                </a:cubicBezTo>
                <a:cubicBezTo>
                  <a:pt x="489873" y="646995"/>
                  <a:pt x="487363" y="641661"/>
                  <a:pt x="487363" y="635615"/>
                </a:cubicBezTo>
                <a:cubicBezTo>
                  <a:pt x="487363" y="629926"/>
                  <a:pt x="489873" y="624236"/>
                  <a:pt x="493816" y="619969"/>
                </a:cubicBezTo>
                <a:cubicBezTo>
                  <a:pt x="497759" y="615702"/>
                  <a:pt x="503494" y="613568"/>
                  <a:pt x="509588" y="613568"/>
                </a:cubicBezTo>
                <a:close/>
                <a:moveTo>
                  <a:pt x="511833" y="503279"/>
                </a:moveTo>
                <a:cubicBezTo>
                  <a:pt x="440581" y="503279"/>
                  <a:pt x="382644" y="561576"/>
                  <a:pt x="382644" y="633188"/>
                </a:cubicBezTo>
                <a:cubicBezTo>
                  <a:pt x="382644" y="704439"/>
                  <a:pt x="440581" y="763096"/>
                  <a:pt x="511833" y="763096"/>
                </a:cubicBezTo>
                <a:cubicBezTo>
                  <a:pt x="583445" y="763096"/>
                  <a:pt x="641741" y="704439"/>
                  <a:pt x="641741" y="633188"/>
                </a:cubicBezTo>
                <a:cubicBezTo>
                  <a:pt x="641741" y="605478"/>
                  <a:pt x="632745" y="579929"/>
                  <a:pt x="617991" y="558697"/>
                </a:cubicBezTo>
                <a:lnTo>
                  <a:pt x="578407" y="598281"/>
                </a:lnTo>
                <a:cubicBezTo>
                  <a:pt x="574088" y="602600"/>
                  <a:pt x="568331" y="604759"/>
                  <a:pt x="562573" y="604759"/>
                </a:cubicBezTo>
                <a:cubicBezTo>
                  <a:pt x="556815" y="604759"/>
                  <a:pt x="551417" y="602600"/>
                  <a:pt x="546739" y="598281"/>
                </a:cubicBezTo>
                <a:cubicBezTo>
                  <a:pt x="538103" y="589645"/>
                  <a:pt x="538103" y="575251"/>
                  <a:pt x="546739" y="566614"/>
                </a:cubicBezTo>
                <a:lnTo>
                  <a:pt x="586683" y="527030"/>
                </a:lnTo>
                <a:cubicBezTo>
                  <a:pt x="565452" y="512276"/>
                  <a:pt x="539542" y="503279"/>
                  <a:pt x="511833" y="503279"/>
                </a:cubicBezTo>
                <a:close/>
                <a:moveTo>
                  <a:pt x="310177" y="407770"/>
                </a:moveTo>
                <a:cubicBezTo>
                  <a:pt x="315924" y="407770"/>
                  <a:pt x="321672" y="409934"/>
                  <a:pt x="325982" y="414264"/>
                </a:cubicBezTo>
                <a:cubicBezTo>
                  <a:pt x="334604" y="423284"/>
                  <a:pt x="334604" y="437355"/>
                  <a:pt x="325982" y="446014"/>
                </a:cubicBezTo>
                <a:lnTo>
                  <a:pt x="325982" y="446375"/>
                </a:lnTo>
                <a:cubicBezTo>
                  <a:pt x="321672" y="450704"/>
                  <a:pt x="315565" y="452869"/>
                  <a:pt x="310177" y="452869"/>
                </a:cubicBezTo>
                <a:cubicBezTo>
                  <a:pt x="304429" y="452869"/>
                  <a:pt x="298682" y="450704"/>
                  <a:pt x="294012" y="446375"/>
                </a:cubicBezTo>
                <a:cubicBezTo>
                  <a:pt x="285750" y="437716"/>
                  <a:pt x="285750" y="423284"/>
                  <a:pt x="294012" y="414625"/>
                </a:cubicBezTo>
                <a:lnTo>
                  <a:pt x="294371" y="414264"/>
                </a:lnTo>
                <a:cubicBezTo>
                  <a:pt x="298682" y="409934"/>
                  <a:pt x="304429" y="407770"/>
                  <a:pt x="310177" y="407770"/>
                </a:cubicBezTo>
                <a:close/>
                <a:moveTo>
                  <a:pt x="999799" y="176890"/>
                </a:moveTo>
                <a:lnTo>
                  <a:pt x="877447" y="299241"/>
                </a:lnTo>
                <a:lnTo>
                  <a:pt x="814472" y="362216"/>
                </a:lnTo>
                <a:lnTo>
                  <a:pt x="950498" y="362216"/>
                </a:lnTo>
                <a:lnTo>
                  <a:pt x="1093001" y="219713"/>
                </a:lnTo>
                <a:cubicBezTo>
                  <a:pt x="1103797" y="208917"/>
                  <a:pt x="1099839" y="195962"/>
                  <a:pt x="1098039" y="192364"/>
                </a:cubicBezTo>
                <a:cubicBezTo>
                  <a:pt x="1096960" y="188765"/>
                  <a:pt x="1090842" y="176890"/>
                  <a:pt x="1075368" y="176890"/>
                </a:cubicBezTo>
                <a:close/>
                <a:moveTo>
                  <a:pt x="444862" y="121443"/>
                </a:moveTo>
                <a:lnTo>
                  <a:pt x="579942" y="121443"/>
                </a:lnTo>
                <a:cubicBezTo>
                  <a:pt x="603356" y="121443"/>
                  <a:pt x="622447" y="140521"/>
                  <a:pt x="622447" y="163918"/>
                </a:cubicBezTo>
                <a:lnTo>
                  <a:pt x="622447" y="220792"/>
                </a:lnTo>
                <a:cubicBezTo>
                  <a:pt x="633614" y="223671"/>
                  <a:pt x="644781" y="227271"/>
                  <a:pt x="655947" y="230870"/>
                </a:cubicBezTo>
                <a:cubicBezTo>
                  <a:pt x="667474" y="235190"/>
                  <a:pt x="673598" y="247789"/>
                  <a:pt x="669275" y="259667"/>
                </a:cubicBezTo>
                <a:cubicBezTo>
                  <a:pt x="665313" y="271186"/>
                  <a:pt x="652345" y="277305"/>
                  <a:pt x="640818" y="273346"/>
                </a:cubicBezTo>
                <a:cubicBezTo>
                  <a:pt x="630372" y="269386"/>
                  <a:pt x="619926" y="266147"/>
                  <a:pt x="609120" y="263627"/>
                </a:cubicBezTo>
                <a:cubicBezTo>
                  <a:pt x="590749" y="258587"/>
                  <a:pt x="577421" y="241669"/>
                  <a:pt x="577421" y="222591"/>
                </a:cubicBezTo>
                <a:lnTo>
                  <a:pt x="577421" y="166438"/>
                </a:lnTo>
                <a:lnTo>
                  <a:pt x="447384" y="166438"/>
                </a:lnTo>
                <a:lnTo>
                  <a:pt x="447384" y="222591"/>
                </a:lnTo>
                <a:cubicBezTo>
                  <a:pt x="447384" y="242029"/>
                  <a:pt x="434416" y="258587"/>
                  <a:pt x="415685" y="263627"/>
                </a:cubicBezTo>
                <a:cubicBezTo>
                  <a:pt x="381825" y="272266"/>
                  <a:pt x="349406" y="285944"/>
                  <a:pt x="319148" y="303942"/>
                </a:cubicBezTo>
                <a:cubicBezTo>
                  <a:pt x="302578" y="313301"/>
                  <a:pt x="281686" y="310782"/>
                  <a:pt x="267998" y="297103"/>
                </a:cubicBezTo>
                <a:lnTo>
                  <a:pt x="228014" y="257148"/>
                </a:lnTo>
                <a:lnTo>
                  <a:pt x="135440" y="349297"/>
                </a:lnTo>
                <a:lnTo>
                  <a:pt x="175783" y="389613"/>
                </a:lnTo>
                <a:cubicBezTo>
                  <a:pt x="189472" y="402931"/>
                  <a:pt x="191993" y="424169"/>
                  <a:pt x="182627" y="440727"/>
                </a:cubicBezTo>
                <a:cubicBezTo>
                  <a:pt x="164617" y="470964"/>
                  <a:pt x="151289" y="503360"/>
                  <a:pt x="142644" y="537196"/>
                </a:cubicBezTo>
                <a:cubicBezTo>
                  <a:pt x="137601" y="555914"/>
                  <a:pt x="121031" y="568513"/>
                  <a:pt x="101580" y="568513"/>
                </a:cubicBezTo>
                <a:lnTo>
                  <a:pt x="44666" y="568513"/>
                </a:lnTo>
                <a:lnTo>
                  <a:pt x="44666" y="699178"/>
                </a:lnTo>
                <a:lnTo>
                  <a:pt x="101580" y="699178"/>
                </a:lnTo>
                <a:cubicBezTo>
                  <a:pt x="121031" y="699178"/>
                  <a:pt x="137961" y="712137"/>
                  <a:pt x="142644" y="730495"/>
                </a:cubicBezTo>
                <a:cubicBezTo>
                  <a:pt x="151289" y="764331"/>
                  <a:pt x="164977" y="796727"/>
                  <a:pt x="182627" y="826964"/>
                </a:cubicBezTo>
                <a:cubicBezTo>
                  <a:pt x="191993" y="843522"/>
                  <a:pt x="189832" y="864400"/>
                  <a:pt x="175783" y="878078"/>
                </a:cubicBezTo>
                <a:lnTo>
                  <a:pt x="135440" y="918394"/>
                </a:lnTo>
                <a:lnTo>
                  <a:pt x="228014" y="1010903"/>
                </a:lnTo>
                <a:lnTo>
                  <a:pt x="268358" y="970228"/>
                </a:lnTo>
                <a:cubicBezTo>
                  <a:pt x="282046" y="956910"/>
                  <a:pt x="302938" y="954030"/>
                  <a:pt x="319508" y="963749"/>
                </a:cubicBezTo>
                <a:cubicBezTo>
                  <a:pt x="349406" y="981387"/>
                  <a:pt x="382185" y="994705"/>
                  <a:pt x="415685" y="1003704"/>
                </a:cubicBezTo>
                <a:cubicBezTo>
                  <a:pt x="434416" y="1008744"/>
                  <a:pt x="447384" y="1025302"/>
                  <a:pt x="447384" y="1044380"/>
                </a:cubicBezTo>
                <a:lnTo>
                  <a:pt x="447384" y="1101613"/>
                </a:lnTo>
                <a:lnTo>
                  <a:pt x="577781" y="1101613"/>
                </a:lnTo>
                <a:lnTo>
                  <a:pt x="577781" y="1044740"/>
                </a:lnTo>
                <a:cubicBezTo>
                  <a:pt x="577781" y="1025662"/>
                  <a:pt x="590749" y="1008744"/>
                  <a:pt x="609120" y="1003704"/>
                </a:cubicBezTo>
                <a:cubicBezTo>
                  <a:pt x="642980" y="995065"/>
                  <a:pt x="675399" y="981387"/>
                  <a:pt x="705657" y="964109"/>
                </a:cubicBezTo>
                <a:cubicBezTo>
                  <a:pt x="722226" y="954390"/>
                  <a:pt x="743119" y="956910"/>
                  <a:pt x="756807" y="970588"/>
                </a:cubicBezTo>
                <a:lnTo>
                  <a:pt x="797150" y="1010903"/>
                </a:lnTo>
                <a:lnTo>
                  <a:pt x="889365" y="918394"/>
                </a:lnTo>
                <a:lnTo>
                  <a:pt x="849381" y="878438"/>
                </a:lnTo>
                <a:cubicBezTo>
                  <a:pt x="835693" y="864760"/>
                  <a:pt x="833172" y="843882"/>
                  <a:pt x="842897" y="827324"/>
                </a:cubicBezTo>
                <a:cubicBezTo>
                  <a:pt x="860548" y="797087"/>
                  <a:pt x="873876" y="764691"/>
                  <a:pt x="882881" y="730495"/>
                </a:cubicBezTo>
                <a:cubicBezTo>
                  <a:pt x="887564" y="712137"/>
                  <a:pt x="904494" y="699178"/>
                  <a:pt x="923945" y="699178"/>
                </a:cubicBezTo>
                <a:lnTo>
                  <a:pt x="980138" y="699178"/>
                </a:lnTo>
                <a:lnTo>
                  <a:pt x="980138" y="568513"/>
                </a:lnTo>
                <a:lnTo>
                  <a:pt x="923945" y="568513"/>
                </a:lnTo>
                <a:cubicBezTo>
                  <a:pt x="904494" y="568513"/>
                  <a:pt x="887924" y="555914"/>
                  <a:pt x="882881" y="537196"/>
                </a:cubicBezTo>
                <a:cubicBezTo>
                  <a:pt x="879999" y="526037"/>
                  <a:pt x="876757" y="515239"/>
                  <a:pt x="873155" y="504800"/>
                </a:cubicBezTo>
                <a:cubicBezTo>
                  <a:pt x="868833" y="493281"/>
                  <a:pt x="874956" y="480323"/>
                  <a:pt x="886483" y="476363"/>
                </a:cubicBezTo>
                <a:cubicBezTo>
                  <a:pt x="898370" y="472043"/>
                  <a:pt x="910978" y="478163"/>
                  <a:pt x="915300" y="489681"/>
                </a:cubicBezTo>
                <a:cubicBezTo>
                  <a:pt x="919263" y="500840"/>
                  <a:pt x="922865" y="512359"/>
                  <a:pt x="925746" y="523878"/>
                </a:cubicBezTo>
                <a:lnTo>
                  <a:pt x="982660" y="523878"/>
                </a:lnTo>
                <a:cubicBezTo>
                  <a:pt x="1006074" y="523878"/>
                  <a:pt x="1025165" y="542955"/>
                  <a:pt x="1025165" y="565993"/>
                </a:cubicBezTo>
                <a:lnTo>
                  <a:pt x="1025165" y="701698"/>
                </a:lnTo>
                <a:cubicBezTo>
                  <a:pt x="1025165" y="724736"/>
                  <a:pt x="1006074" y="743813"/>
                  <a:pt x="982660" y="743813"/>
                </a:cubicBezTo>
                <a:lnTo>
                  <a:pt x="925746" y="743813"/>
                </a:lnTo>
                <a:cubicBezTo>
                  <a:pt x="916021" y="780529"/>
                  <a:pt x="901252" y="815445"/>
                  <a:pt x="882521" y="848202"/>
                </a:cubicBezTo>
                <a:lnTo>
                  <a:pt x="922865" y="888517"/>
                </a:lnTo>
                <a:cubicBezTo>
                  <a:pt x="939074" y="905075"/>
                  <a:pt x="939074" y="931712"/>
                  <a:pt x="922865" y="948271"/>
                </a:cubicBezTo>
                <a:lnTo>
                  <a:pt x="827048" y="1044020"/>
                </a:lnTo>
                <a:cubicBezTo>
                  <a:pt x="810478" y="1060578"/>
                  <a:pt x="783462" y="1060578"/>
                  <a:pt x="766893" y="1044020"/>
                </a:cubicBezTo>
                <a:lnTo>
                  <a:pt x="726549" y="1003704"/>
                </a:lnTo>
                <a:cubicBezTo>
                  <a:pt x="693770" y="1022422"/>
                  <a:pt x="658829" y="1036821"/>
                  <a:pt x="622447" y="1046539"/>
                </a:cubicBezTo>
                <a:lnTo>
                  <a:pt x="622447" y="1104133"/>
                </a:lnTo>
                <a:cubicBezTo>
                  <a:pt x="622447" y="1127530"/>
                  <a:pt x="603356" y="1146608"/>
                  <a:pt x="579942" y="1146608"/>
                </a:cubicBezTo>
                <a:lnTo>
                  <a:pt x="444862" y="1146608"/>
                </a:lnTo>
                <a:cubicBezTo>
                  <a:pt x="421448" y="1146608"/>
                  <a:pt x="402357" y="1127530"/>
                  <a:pt x="402357" y="1104133"/>
                </a:cubicBezTo>
                <a:lnTo>
                  <a:pt x="402357" y="1046539"/>
                </a:lnTo>
                <a:cubicBezTo>
                  <a:pt x="365976" y="1036821"/>
                  <a:pt x="331035" y="1022422"/>
                  <a:pt x="298616" y="1003344"/>
                </a:cubicBezTo>
                <a:lnTo>
                  <a:pt x="257552" y="1044020"/>
                </a:lnTo>
                <a:cubicBezTo>
                  <a:pt x="241342" y="1060578"/>
                  <a:pt x="214326" y="1060578"/>
                  <a:pt x="197756" y="1044020"/>
                </a:cubicBezTo>
                <a:lnTo>
                  <a:pt x="101940" y="948271"/>
                </a:lnTo>
                <a:cubicBezTo>
                  <a:pt x="85730" y="931712"/>
                  <a:pt x="85730" y="905075"/>
                  <a:pt x="101940" y="888517"/>
                </a:cubicBezTo>
                <a:lnTo>
                  <a:pt x="143004" y="847842"/>
                </a:lnTo>
                <a:cubicBezTo>
                  <a:pt x="123913" y="815085"/>
                  <a:pt x="109504" y="780169"/>
                  <a:pt x="99779" y="743813"/>
                </a:cubicBezTo>
                <a:lnTo>
                  <a:pt x="42145" y="743813"/>
                </a:lnTo>
                <a:cubicBezTo>
                  <a:pt x="19091" y="743813"/>
                  <a:pt x="0" y="724736"/>
                  <a:pt x="0" y="701698"/>
                </a:cubicBezTo>
                <a:lnTo>
                  <a:pt x="0" y="565993"/>
                </a:lnTo>
                <a:cubicBezTo>
                  <a:pt x="0" y="542955"/>
                  <a:pt x="19091" y="523878"/>
                  <a:pt x="42145" y="523878"/>
                </a:cubicBezTo>
                <a:lnTo>
                  <a:pt x="99779" y="523878"/>
                </a:lnTo>
                <a:cubicBezTo>
                  <a:pt x="109144" y="487522"/>
                  <a:pt x="123913" y="452606"/>
                  <a:pt x="142644" y="419849"/>
                </a:cubicBezTo>
                <a:lnTo>
                  <a:pt x="101940" y="379174"/>
                </a:lnTo>
                <a:cubicBezTo>
                  <a:pt x="85730" y="362616"/>
                  <a:pt x="85730" y="335979"/>
                  <a:pt x="101940" y="319421"/>
                </a:cubicBezTo>
                <a:lnTo>
                  <a:pt x="197756" y="223671"/>
                </a:lnTo>
                <a:cubicBezTo>
                  <a:pt x="214326" y="207113"/>
                  <a:pt x="241342" y="207113"/>
                  <a:pt x="257552" y="223671"/>
                </a:cubicBezTo>
                <a:lnTo>
                  <a:pt x="298256" y="264347"/>
                </a:lnTo>
                <a:cubicBezTo>
                  <a:pt x="331035" y="245269"/>
                  <a:pt x="365976" y="230511"/>
                  <a:pt x="402357" y="220792"/>
                </a:cubicBezTo>
                <a:lnTo>
                  <a:pt x="402357" y="163918"/>
                </a:lnTo>
                <a:cubicBezTo>
                  <a:pt x="402357" y="140521"/>
                  <a:pt x="421448" y="121443"/>
                  <a:pt x="444862" y="121443"/>
                </a:cubicBezTo>
                <a:close/>
                <a:moveTo>
                  <a:pt x="941862" y="44823"/>
                </a:moveTo>
                <a:cubicBezTo>
                  <a:pt x="936914" y="45003"/>
                  <a:pt x="931066" y="46802"/>
                  <a:pt x="925668" y="52380"/>
                </a:cubicBezTo>
                <a:lnTo>
                  <a:pt x="782805" y="194883"/>
                </a:lnTo>
                <a:lnTo>
                  <a:pt x="782805" y="330548"/>
                </a:lnTo>
                <a:lnTo>
                  <a:pt x="845780" y="267574"/>
                </a:lnTo>
                <a:lnTo>
                  <a:pt x="968131" y="145222"/>
                </a:lnTo>
                <a:lnTo>
                  <a:pt x="968131" y="70013"/>
                </a:lnTo>
                <a:cubicBezTo>
                  <a:pt x="968131" y="54539"/>
                  <a:pt x="956256" y="48421"/>
                  <a:pt x="952657" y="46982"/>
                </a:cubicBezTo>
                <a:cubicBezTo>
                  <a:pt x="950858" y="46082"/>
                  <a:pt x="946810" y="44643"/>
                  <a:pt x="941862" y="44823"/>
                </a:cubicBezTo>
                <a:close/>
                <a:moveTo>
                  <a:pt x="929672" y="1280"/>
                </a:moveTo>
                <a:cubicBezTo>
                  <a:pt x="942761" y="-1329"/>
                  <a:pt x="956616" y="21"/>
                  <a:pt x="969930" y="5598"/>
                </a:cubicBezTo>
                <a:cubicBezTo>
                  <a:pt x="996200" y="16394"/>
                  <a:pt x="1012753" y="41224"/>
                  <a:pt x="1012753" y="69653"/>
                </a:cubicBezTo>
                <a:lnTo>
                  <a:pt x="1013113" y="132268"/>
                </a:lnTo>
                <a:lnTo>
                  <a:pt x="1075368" y="132268"/>
                </a:lnTo>
                <a:cubicBezTo>
                  <a:pt x="1104157" y="132268"/>
                  <a:pt x="1128627" y="148821"/>
                  <a:pt x="1139783" y="175450"/>
                </a:cubicBezTo>
                <a:cubicBezTo>
                  <a:pt x="1150578" y="201720"/>
                  <a:pt x="1144821" y="230868"/>
                  <a:pt x="1124669" y="251380"/>
                </a:cubicBezTo>
                <a:lnTo>
                  <a:pt x="975328" y="400720"/>
                </a:lnTo>
                <a:cubicBezTo>
                  <a:pt x="971370" y="405039"/>
                  <a:pt x="965612" y="407198"/>
                  <a:pt x="959854" y="407198"/>
                </a:cubicBezTo>
                <a:lnTo>
                  <a:pt x="769490" y="407198"/>
                </a:lnTo>
                <a:lnTo>
                  <a:pt x="745380" y="431308"/>
                </a:lnTo>
                <a:cubicBezTo>
                  <a:pt x="789282" y="481688"/>
                  <a:pt x="814832" y="544303"/>
                  <a:pt x="819870" y="610516"/>
                </a:cubicBezTo>
                <a:lnTo>
                  <a:pt x="845780" y="610516"/>
                </a:lnTo>
                <a:cubicBezTo>
                  <a:pt x="858375" y="610516"/>
                  <a:pt x="868451" y="620593"/>
                  <a:pt x="868451" y="633188"/>
                </a:cubicBezTo>
                <a:cubicBezTo>
                  <a:pt x="868451" y="645423"/>
                  <a:pt x="858375" y="655499"/>
                  <a:pt x="845780" y="655499"/>
                </a:cubicBezTo>
                <a:lnTo>
                  <a:pt x="819870" y="655499"/>
                </a:lnTo>
                <a:cubicBezTo>
                  <a:pt x="814472" y="729629"/>
                  <a:pt x="783165" y="798362"/>
                  <a:pt x="730266" y="851261"/>
                </a:cubicBezTo>
                <a:cubicBezTo>
                  <a:pt x="677367" y="904519"/>
                  <a:pt x="608275" y="935827"/>
                  <a:pt x="534144" y="941225"/>
                </a:cubicBezTo>
                <a:lnTo>
                  <a:pt x="534144" y="967134"/>
                </a:lnTo>
                <a:cubicBezTo>
                  <a:pt x="534144" y="979369"/>
                  <a:pt x="524068" y="989445"/>
                  <a:pt x="511833" y="989445"/>
                </a:cubicBezTo>
                <a:cubicBezTo>
                  <a:pt x="499598" y="989445"/>
                  <a:pt x="489882" y="979369"/>
                  <a:pt x="489882" y="967134"/>
                </a:cubicBezTo>
                <a:lnTo>
                  <a:pt x="489882" y="941225"/>
                </a:lnTo>
                <a:cubicBezTo>
                  <a:pt x="416111" y="935827"/>
                  <a:pt x="347018" y="904519"/>
                  <a:pt x="293760" y="851261"/>
                </a:cubicBezTo>
                <a:cubicBezTo>
                  <a:pt x="240501" y="797642"/>
                  <a:pt x="209913" y="727830"/>
                  <a:pt x="204515" y="655499"/>
                </a:cubicBezTo>
                <a:lnTo>
                  <a:pt x="178246" y="655499"/>
                </a:lnTo>
                <a:cubicBezTo>
                  <a:pt x="166011" y="655499"/>
                  <a:pt x="155575" y="645423"/>
                  <a:pt x="155575" y="633188"/>
                </a:cubicBezTo>
                <a:cubicBezTo>
                  <a:pt x="155575" y="620593"/>
                  <a:pt x="166011" y="610516"/>
                  <a:pt x="178246" y="610516"/>
                </a:cubicBezTo>
                <a:lnTo>
                  <a:pt x="204515" y="610516"/>
                </a:lnTo>
                <a:cubicBezTo>
                  <a:pt x="207034" y="573451"/>
                  <a:pt x="216750" y="536026"/>
                  <a:pt x="233304" y="500760"/>
                </a:cubicBezTo>
                <a:cubicBezTo>
                  <a:pt x="238702" y="489605"/>
                  <a:pt x="252016" y="484927"/>
                  <a:pt x="263172" y="489965"/>
                </a:cubicBezTo>
                <a:cubicBezTo>
                  <a:pt x="274327" y="495362"/>
                  <a:pt x="279006" y="508677"/>
                  <a:pt x="273608" y="519833"/>
                </a:cubicBezTo>
                <a:cubicBezTo>
                  <a:pt x="259933" y="548981"/>
                  <a:pt x="252016" y="579569"/>
                  <a:pt x="249137" y="610516"/>
                </a:cubicBezTo>
                <a:lnTo>
                  <a:pt x="269289" y="610516"/>
                </a:lnTo>
                <a:cubicBezTo>
                  <a:pt x="281525" y="610516"/>
                  <a:pt x="291601" y="620593"/>
                  <a:pt x="291601" y="633188"/>
                </a:cubicBezTo>
                <a:cubicBezTo>
                  <a:pt x="291601" y="645423"/>
                  <a:pt x="281525" y="655499"/>
                  <a:pt x="269289" y="655499"/>
                </a:cubicBezTo>
                <a:lnTo>
                  <a:pt x="249497" y="655499"/>
                </a:lnTo>
                <a:cubicBezTo>
                  <a:pt x="254535" y="716315"/>
                  <a:pt x="280805" y="774611"/>
                  <a:pt x="325787" y="819593"/>
                </a:cubicBezTo>
                <a:cubicBezTo>
                  <a:pt x="371489" y="865655"/>
                  <a:pt x="429785" y="890845"/>
                  <a:pt x="489882" y="895883"/>
                </a:cubicBezTo>
                <a:lnTo>
                  <a:pt x="489882" y="876091"/>
                </a:lnTo>
                <a:cubicBezTo>
                  <a:pt x="489882" y="863856"/>
                  <a:pt x="499598" y="853780"/>
                  <a:pt x="511833" y="853780"/>
                </a:cubicBezTo>
                <a:cubicBezTo>
                  <a:pt x="524068" y="853780"/>
                  <a:pt x="534144" y="863856"/>
                  <a:pt x="534144" y="876091"/>
                </a:cubicBezTo>
                <a:lnTo>
                  <a:pt x="534144" y="895883"/>
                </a:lnTo>
                <a:cubicBezTo>
                  <a:pt x="594240" y="890845"/>
                  <a:pt x="652897" y="865655"/>
                  <a:pt x="698599" y="819593"/>
                </a:cubicBezTo>
                <a:cubicBezTo>
                  <a:pt x="744300" y="773892"/>
                  <a:pt x="769850" y="715235"/>
                  <a:pt x="774888" y="655499"/>
                </a:cubicBezTo>
                <a:lnTo>
                  <a:pt x="755096" y="655499"/>
                </a:lnTo>
                <a:cubicBezTo>
                  <a:pt x="742861" y="655499"/>
                  <a:pt x="732785" y="645423"/>
                  <a:pt x="732785" y="633188"/>
                </a:cubicBezTo>
                <a:cubicBezTo>
                  <a:pt x="732785" y="620593"/>
                  <a:pt x="742861" y="610516"/>
                  <a:pt x="755096" y="610516"/>
                </a:cubicBezTo>
                <a:lnTo>
                  <a:pt x="774888" y="610516"/>
                </a:lnTo>
                <a:cubicBezTo>
                  <a:pt x="770210" y="557618"/>
                  <a:pt x="750058" y="505798"/>
                  <a:pt x="713713" y="462975"/>
                </a:cubicBezTo>
                <a:lnTo>
                  <a:pt x="650018" y="526670"/>
                </a:lnTo>
                <a:cubicBezTo>
                  <a:pt x="672689" y="556178"/>
                  <a:pt x="686364" y="593243"/>
                  <a:pt x="686364" y="633188"/>
                </a:cubicBezTo>
                <a:cubicBezTo>
                  <a:pt x="686364" y="729269"/>
                  <a:pt x="608275" y="807358"/>
                  <a:pt x="511833" y="807358"/>
                </a:cubicBezTo>
                <a:cubicBezTo>
                  <a:pt x="416111" y="807358"/>
                  <a:pt x="337662" y="729269"/>
                  <a:pt x="337662" y="633188"/>
                </a:cubicBezTo>
                <a:cubicBezTo>
                  <a:pt x="337662" y="537106"/>
                  <a:pt x="416111" y="458657"/>
                  <a:pt x="511833" y="458657"/>
                </a:cubicBezTo>
                <a:cubicBezTo>
                  <a:pt x="552137" y="458657"/>
                  <a:pt x="588842" y="472332"/>
                  <a:pt x="618351" y="495003"/>
                </a:cubicBezTo>
                <a:lnTo>
                  <a:pt x="682045" y="431308"/>
                </a:lnTo>
                <a:cubicBezTo>
                  <a:pt x="639582" y="395322"/>
                  <a:pt x="587763" y="374451"/>
                  <a:pt x="534144" y="370133"/>
                </a:cubicBezTo>
                <a:lnTo>
                  <a:pt x="534144" y="389925"/>
                </a:lnTo>
                <a:cubicBezTo>
                  <a:pt x="534144" y="402160"/>
                  <a:pt x="524068" y="412236"/>
                  <a:pt x="511833" y="412236"/>
                </a:cubicBezTo>
                <a:cubicBezTo>
                  <a:pt x="499598" y="412236"/>
                  <a:pt x="489882" y="402160"/>
                  <a:pt x="489882" y="389925"/>
                </a:cubicBezTo>
                <a:lnTo>
                  <a:pt x="489882" y="370133"/>
                </a:lnTo>
                <a:cubicBezTo>
                  <a:pt x="457854" y="372652"/>
                  <a:pt x="425467" y="381288"/>
                  <a:pt x="395239" y="396042"/>
                </a:cubicBezTo>
                <a:cubicBezTo>
                  <a:pt x="384443" y="401800"/>
                  <a:pt x="370769" y="397122"/>
                  <a:pt x="365371" y="385966"/>
                </a:cubicBezTo>
                <a:cubicBezTo>
                  <a:pt x="359973" y="375171"/>
                  <a:pt x="364651" y="361496"/>
                  <a:pt x="375447" y="356098"/>
                </a:cubicBezTo>
                <a:cubicBezTo>
                  <a:pt x="412152" y="338105"/>
                  <a:pt x="451017" y="328029"/>
                  <a:pt x="489882" y="325151"/>
                </a:cubicBezTo>
                <a:lnTo>
                  <a:pt x="489882" y="298881"/>
                </a:lnTo>
                <a:cubicBezTo>
                  <a:pt x="489882" y="286646"/>
                  <a:pt x="499598" y="276570"/>
                  <a:pt x="511833" y="276570"/>
                </a:cubicBezTo>
                <a:cubicBezTo>
                  <a:pt x="524068" y="276570"/>
                  <a:pt x="534144" y="286646"/>
                  <a:pt x="534144" y="298881"/>
                </a:cubicBezTo>
                <a:lnTo>
                  <a:pt x="534144" y="325151"/>
                </a:lnTo>
                <a:cubicBezTo>
                  <a:pt x="599278" y="329829"/>
                  <a:pt x="662613" y="355019"/>
                  <a:pt x="713713" y="399641"/>
                </a:cubicBezTo>
                <a:lnTo>
                  <a:pt x="738183" y="375530"/>
                </a:lnTo>
                <a:lnTo>
                  <a:pt x="738183" y="185526"/>
                </a:lnTo>
                <a:cubicBezTo>
                  <a:pt x="738183" y="179409"/>
                  <a:pt x="740342" y="173651"/>
                  <a:pt x="744660" y="169693"/>
                </a:cubicBezTo>
                <a:lnTo>
                  <a:pt x="894001" y="20712"/>
                </a:lnTo>
                <a:cubicBezTo>
                  <a:pt x="904257" y="10456"/>
                  <a:pt x="916582" y="3889"/>
                  <a:pt x="929672" y="128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675">
              <a:solidFill>
                <a:schemeClr val="dk1"/>
              </a:solidFill>
              <a:latin typeface="Lato Light"/>
              <a:ea typeface="Lato Light"/>
              <a:cs typeface="Lato Light"/>
              <a:sym typeface="Lato Light"/>
            </a:endParaRPr>
          </a:p>
        </p:txBody>
      </p:sp>
      <p:sp>
        <p:nvSpPr>
          <p:cNvPr id="508" name="Google Shape;508;p10"/>
          <p:cNvSpPr/>
          <p:nvPr/>
        </p:nvSpPr>
        <p:spPr>
          <a:xfrm>
            <a:off x="3256501" y="4311127"/>
            <a:ext cx="479161" cy="479161"/>
          </a:xfrm>
          <a:custGeom>
            <a:rect b="b" l="l" r="r" t="t"/>
            <a:pathLst>
              <a:path extrusionOk="0" h="1145815" w="1145815">
                <a:moveTo>
                  <a:pt x="67316" y="1020222"/>
                </a:moveTo>
                <a:cubicBezTo>
                  <a:pt x="55077" y="1020222"/>
                  <a:pt x="44997" y="1030298"/>
                  <a:pt x="44997" y="1042893"/>
                </a:cubicBezTo>
                <a:lnTo>
                  <a:pt x="44997" y="1100832"/>
                </a:lnTo>
                <a:lnTo>
                  <a:pt x="366819" y="1100832"/>
                </a:lnTo>
                <a:lnTo>
                  <a:pt x="366819" y="1042893"/>
                </a:lnTo>
                <a:cubicBezTo>
                  <a:pt x="366819" y="1030298"/>
                  <a:pt x="357100" y="1020222"/>
                  <a:pt x="344860" y="1020222"/>
                </a:cubicBezTo>
                <a:close/>
                <a:moveTo>
                  <a:pt x="434135" y="912982"/>
                </a:moveTo>
                <a:cubicBezTo>
                  <a:pt x="421896" y="912982"/>
                  <a:pt x="411816" y="923058"/>
                  <a:pt x="411816" y="935293"/>
                </a:cubicBezTo>
                <a:lnTo>
                  <a:pt x="411816" y="1100832"/>
                </a:lnTo>
                <a:lnTo>
                  <a:pt x="733998" y="1100832"/>
                </a:lnTo>
                <a:lnTo>
                  <a:pt x="733998" y="935293"/>
                </a:lnTo>
                <a:cubicBezTo>
                  <a:pt x="733998" y="923058"/>
                  <a:pt x="723919" y="912982"/>
                  <a:pt x="711679" y="912982"/>
                </a:cubicBezTo>
                <a:close/>
                <a:moveTo>
                  <a:pt x="801314" y="841368"/>
                </a:moveTo>
                <a:cubicBezTo>
                  <a:pt x="789075" y="841368"/>
                  <a:pt x="778996" y="851444"/>
                  <a:pt x="778996" y="863680"/>
                </a:cubicBezTo>
                <a:lnTo>
                  <a:pt x="778996" y="1100832"/>
                </a:lnTo>
                <a:lnTo>
                  <a:pt x="1101178" y="1100832"/>
                </a:lnTo>
                <a:lnTo>
                  <a:pt x="1101178" y="863680"/>
                </a:lnTo>
                <a:cubicBezTo>
                  <a:pt x="1101178" y="851444"/>
                  <a:pt x="1091098" y="841368"/>
                  <a:pt x="1078859" y="841368"/>
                </a:cubicBezTo>
                <a:close/>
                <a:moveTo>
                  <a:pt x="292894" y="747713"/>
                </a:moveTo>
                <a:cubicBezTo>
                  <a:pt x="298740" y="747713"/>
                  <a:pt x="304586" y="750202"/>
                  <a:pt x="308971" y="754114"/>
                </a:cubicBezTo>
                <a:cubicBezTo>
                  <a:pt x="313355" y="758381"/>
                  <a:pt x="315547" y="764071"/>
                  <a:pt x="315547" y="769760"/>
                </a:cubicBezTo>
                <a:cubicBezTo>
                  <a:pt x="315547" y="775450"/>
                  <a:pt x="313355" y="781140"/>
                  <a:pt x="308971" y="785407"/>
                </a:cubicBezTo>
                <a:cubicBezTo>
                  <a:pt x="304586" y="789674"/>
                  <a:pt x="298740" y="791808"/>
                  <a:pt x="292894" y="791808"/>
                </a:cubicBezTo>
                <a:cubicBezTo>
                  <a:pt x="286682" y="791808"/>
                  <a:pt x="280836" y="789674"/>
                  <a:pt x="276817" y="785407"/>
                </a:cubicBezTo>
                <a:cubicBezTo>
                  <a:pt x="272432" y="781140"/>
                  <a:pt x="269875" y="775450"/>
                  <a:pt x="269875" y="769760"/>
                </a:cubicBezTo>
                <a:cubicBezTo>
                  <a:pt x="269875" y="764071"/>
                  <a:pt x="272432" y="758381"/>
                  <a:pt x="276817" y="754114"/>
                </a:cubicBezTo>
                <a:cubicBezTo>
                  <a:pt x="280836" y="750202"/>
                  <a:pt x="286682" y="747713"/>
                  <a:pt x="292894" y="747713"/>
                </a:cubicBezTo>
                <a:close/>
                <a:moveTo>
                  <a:pt x="895172" y="704850"/>
                </a:moveTo>
                <a:cubicBezTo>
                  <a:pt x="901218" y="704850"/>
                  <a:pt x="906907" y="706984"/>
                  <a:pt x="910819" y="711251"/>
                </a:cubicBezTo>
                <a:cubicBezTo>
                  <a:pt x="915086" y="715163"/>
                  <a:pt x="917220" y="720852"/>
                  <a:pt x="917220" y="726897"/>
                </a:cubicBezTo>
                <a:cubicBezTo>
                  <a:pt x="917220" y="732587"/>
                  <a:pt x="915086" y="738277"/>
                  <a:pt x="910819" y="742544"/>
                </a:cubicBezTo>
                <a:cubicBezTo>
                  <a:pt x="906907" y="746455"/>
                  <a:pt x="901218" y="748945"/>
                  <a:pt x="895172" y="748945"/>
                </a:cubicBezTo>
                <a:cubicBezTo>
                  <a:pt x="889483" y="748945"/>
                  <a:pt x="883438" y="746455"/>
                  <a:pt x="879526" y="742544"/>
                </a:cubicBezTo>
                <a:cubicBezTo>
                  <a:pt x="875614" y="738277"/>
                  <a:pt x="873125" y="732587"/>
                  <a:pt x="873125" y="726897"/>
                </a:cubicBezTo>
                <a:cubicBezTo>
                  <a:pt x="873125" y="720852"/>
                  <a:pt x="875614" y="715163"/>
                  <a:pt x="879526" y="711251"/>
                </a:cubicBezTo>
                <a:cubicBezTo>
                  <a:pt x="883438" y="706984"/>
                  <a:pt x="889483" y="704850"/>
                  <a:pt x="895172" y="704850"/>
                </a:cubicBezTo>
                <a:close/>
                <a:moveTo>
                  <a:pt x="411816" y="671151"/>
                </a:moveTo>
                <a:lnTo>
                  <a:pt x="411816" y="871957"/>
                </a:lnTo>
                <a:cubicBezTo>
                  <a:pt x="418656" y="869438"/>
                  <a:pt x="426576" y="867998"/>
                  <a:pt x="434135" y="867998"/>
                </a:cubicBezTo>
                <a:lnTo>
                  <a:pt x="467973" y="867998"/>
                </a:lnTo>
                <a:lnTo>
                  <a:pt x="467973" y="671151"/>
                </a:lnTo>
                <a:close/>
                <a:moveTo>
                  <a:pt x="326861" y="228515"/>
                </a:moveTo>
                <a:cubicBezTo>
                  <a:pt x="270344" y="228515"/>
                  <a:pt x="223907" y="274578"/>
                  <a:pt x="223907" y="331437"/>
                </a:cubicBezTo>
                <a:lnTo>
                  <a:pt x="223907" y="447314"/>
                </a:lnTo>
                <a:cubicBezTo>
                  <a:pt x="223907" y="476463"/>
                  <a:pt x="242626" y="501294"/>
                  <a:pt x="268545" y="510651"/>
                </a:cubicBezTo>
                <a:lnTo>
                  <a:pt x="268545" y="354109"/>
                </a:lnTo>
                <a:cubicBezTo>
                  <a:pt x="268545" y="341873"/>
                  <a:pt x="278984" y="331797"/>
                  <a:pt x="291223" y="331797"/>
                </a:cubicBezTo>
                <a:cubicBezTo>
                  <a:pt x="303463" y="331797"/>
                  <a:pt x="313542" y="341873"/>
                  <a:pt x="313542" y="354109"/>
                </a:cubicBezTo>
                <a:lnTo>
                  <a:pt x="313542" y="509931"/>
                </a:lnTo>
                <a:lnTo>
                  <a:pt x="428015" y="509931"/>
                </a:lnTo>
                <a:lnTo>
                  <a:pt x="428015" y="354109"/>
                </a:lnTo>
                <a:cubicBezTo>
                  <a:pt x="428015" y="341873"/>
                  <a:pt x="438095" y="331797"/>
                  <a:pt x="450334" y="331797"/>
                </a:cubicBezTo>
                <a:cubicBezTo>
                  <a:pt x="462934" y="331797"/>
                  <a:pt x="472653" y="341873"/>
                  <a:pt x="472653" y="354109"/>
                </a:cubicBezTo>
                <a:lnTo>
                  <a:pt x="472653" y="413487"/>
                </a:lnTo>
                <a:cubicBezTo>
                  <a:pt x="472653" y="430760"/>
                  <a:pt x="486692" y="444435"/>
                  <a:pt x="503611" y="444435"/>
                </a:cubicBezTo>
                <a:lnTo>
                  <a:pt x="619525" y="444435"/>
                </a:lnTo>
                <a:cubicBezTo>
                  <a:pt x="631404" y="444435"/>
                  <a:pt x="641123" y="434719"/>
                  <a:pt x="641123" y="422843"/>
                </a:cubicBezTo>
                <a:cubicBezTo>
                  <a:pt x="641123" y="410967"/>
                  <a:pt x="631404" y="401251"/>
                  <a:pt x="619525" y="401251"/>
                </a:cubicBezTo>
                <a:lnTo>
                  <a:pt x="539969" y="401251"/>
                </a:lnTo>
                <a:cubicBezTo>
                  <a:pt x="527370" y="401251"/>
                  <a:pt x="517290" y="391535"/>
                  <a:pt x="517290" y="378939"/>
                </a:cubicBezTo>
                <a:lnTo>
                  <a:pt x="517290" y="331437"/>
                </a:lnTo>
                <a:cubicBezTo>
                  <a:pt x="517290" y="274578"/>
                  <a:pt x="471213" y="228515"/>
                  <a:pt x="414336" y="228515"/>
                </a:cubicBezTo>
                <a:close/>
                <a:moveTo>
                  <a:pt x="372579" y="44623"/>
                </a:moveTo>
                <a:cubicBezTo>
                  <a:pt x="340180" y="44623"/>
                  <a:pt x="313542" y="71254"/>
                  <a:pt x="313542" y="104001"/>
                </a:cubicBezTo>
                <a:lnTo>
                  <a:pt x="313542" y="124514"/>
                </a:lnTo>
                <a:cubicBezTo>
                  <a:pt x="313542" y="157262"/>
                  <a:pt x="340180" y="183892"/>
                  <a:pt x="372579" y="183892"/>
                </a:cubicBezTo>
                <a:cubicBezTo>
                  <a:pt x="405697" y="183892"/>
                  <a:pt x="431975" y="157262"/>
                  <a:pt x="431975" y="124514"/>
                </a:cubicBezTo>
                <a:lnTo>
                  <a:pt x="431975" y="104001"/>
                </a:lnTo>
                <a:cubicBezTo>
                  <a:pt x="431975" y="71254"/>
                  <a:pt x="405697" y="44623"/>
                  <a:pt x="372579" y="44623"/>
                </a:cubicBezTo>
                <a:close/>
                <a:moveTo>
                  <a:pt x="372579" y="0"/>
                </a:moveTo>
                <a:cubicBezTo>
                  <a:pt x="430175" y="0"/>
                  <a:pt x="476973" y="46423"/>
                  <a:pt x="476973" y="104001"/>
                </a:cubicBezTo>
                <a:lnTo>
                  <a:pt x="476973" y="124514"/>
                </a:lnTo>
                <a:cubicBezTo>
                  <a:pt x="476973" y="148985"/>
                  <a:pt x="468333" y="171656"/>
                  <a:pt x="453934" y="189290"/>
                </a:cubicBezTo>
                <a:cubicBezTo>
                  <a:pt x="516570" y="206563"/>
                  <a:pt x="562288" y="263782"/>
                  <a:pt x="562288" y="331437"/>
                </a:cubicBezTo>
                <a:lnTo>
                  <a:pt x="562288" y="356628"/>
                </a:lnTo>
                <a:lnTo>
                  <a:pt x="619525" y="356628"/>
                </a:lnTo>
                <a:cubicBezTo>
                  <a:pt x="656243" y="356628"/>
                  <a:pt x="686121" y="386137"/>
                  <a:pt x="686121" y="422843"/>
                </a:cubicBezTo>
                <a:cubicBezTo>
                  <a:pt x="686121" y="459190"/>
                  <a:pt x="656243" y="489059"/>
                  <a:pt x="619525" y="489059"/>
                </a:cubicBezTo>
                <a:lnTo>
                  <a:pt x="503611" y="489059"/>
                </a:lnTo>
                <a:cubicBezTo>
                  <a:pt x="492812" y="489059"/>
                  <a:pt x="482372" y="486899"/>
                  <a:pt x="472653" y="482581"/>
                </a:cubicBezTo>
                <a:lnTo>
                  <a:pt x="472653" y="509931"/>
                </a:lnTo>
                <a:lnTo>
                  <a:pt x="499291" y="509931"/>
                </a:lnTo>
                <a:cubicBezTo>
                  <a:pt x="561208" y="509931"/>
                  <a:pt x="611245" y="559952"/>
                  <a:pt x="611245" y="621849"/>
                </a:cubicBezTo>
                <a:lnTo>
                  <a:pt x="611245" y="867998"/>
                </a:lnTo>
                <a:lnTo>
                  <a:pt x="711679" y="867998"/>
                </a:lnTo>
                <a:cubicBezTo>
                  <a:pt x="719599" y="867998"/>
                  <a:pt x="727159" y="869438"/>
                  <a:pt x="733998" y="871957"/>
                </a:cubicBezTo>
                <a:lnTo>
                  <a:pt x="733998" y="863680"/>
                </a:lnTo>
                <a:cubicBezTo>
                  <a:pt x="733998" y="826614"/>
                  <a:pt x="764236" y="796385"/>
                  <a:pt x="801314" y="796385"/>
                </a:cubicBezTo>
                <a:lnTo>
                  <a:pt x="962586" y="796385"/>
                </a:lnTo>
                <a:lnTo>
                  <a:pt x="962586" y="186051"/>
                </a:lnTo>
                <a:cubicBezTo>
                  <a:pt x="962586" y="177054"/>
                  <a:pt x="967625" y="169497"/>
                  <a:pt x="975545" y="165898"/>
                </a:cubicBezTo>
                <a:lnTo>
                  <a:pt x="939907" y="109399"/>
                </a:lnTo>
                <a:lnTo>
                  <a:pt x="904629" y="165898"/>
                </a:lnTo>
                <a:cubicBezTo>
                  <a:pt x="912188" y="169497"/>
                  <a:pt x="917588" y="177054"/>
                  <a:pt x="917588" y="186051"/>
                </a:cubicBezTo>
                <a:lnTo>
                  <a:pt x="917588" y="642362"/>
                </a:lnTo>
                <a:cubicBezTo>
                  <a:pt x="917588" y="654597"/>
                  <a:pt x="907509" y="664673"/>
                  <a:pt x="895269" y="664673"/>
                </a:cubicBezTo>
                <a:cubicBezTo>
                  <a:pt x="883030" y="664673"/>
                  <a:pt x="872950" y="654597"/>
                  <a:pt x="872950" y="642362"/>
                </a:cubicBezTo>
                <a:lnTo>
                  <a:pt x="872950" y="208363"/>
                </a:lnTo>
                <a:lnTo>
                  <a:pt x="865391" y="208363"/>
                </a:lnTo>
                <a:cubicBezTo>
                  <a:pt x="857471" y="208363"/>
                  <a:pt x="849912" y="204044"/>
                  <a:pt x="845952" y="197207"/>
                </a:cubicBezTo>
                <a:cubicBezTo>
                  <a:pt x="841992" y="190009"/>
                  <a:pt x="842352" y="181373"/>
                  <a:pt x="846672" y="174175"/>
                </a:cubicBezTo>
                <a:lnTo>
                  <a:pt x="921188" y="55419"/>
                </a:lnTo>
                <a:cubicBezTo>
                  <a:pt x="925148" y="48942"/>
                  <a:pt x="932347" y="44983"/>
                  <a:pt x="939907" y="44983"/>
                </a:cubicBezTo>
                <a:cubicBezTo>
                  <a:pt x="947826" y="44983"/>
                  <a:pt x="955026" y="48942"/>
                  <a:pt x="958986" y="55419"/>
                </a:cubicBezTo>
                <a:lnTo>
                  <a:pt x="1033502" y="174175"/>
                </a:lnTo>
                <a:cubicBezTo>
                  <a:pt x="1037821" y="181373"/>
                  <a:pt x="1038181" y="190009"/>
                  <a:pt x="1033862" y="197207"/>
                </a:cubicBezTo>
                <a:cubicBezTo>
                  <a:pt x="1030262" y="204044"/>
                  <a:pt x="1022702" y="208363"/>
                  <a:pt x="1014423" y="208363"/>
                </a:cubicBezTo>
                <a:lnTo>
                  <a:pt x="1007223" y="208363"/>
                </a:lnTo>
                <a:lnTo>
                  <a:pt x="1007223" y="796385"/>
                </a:lnTo>
                <a:lnTo>
                  <a:pt x="1078859" y="796385"/>
                </a:lnTo>
                <a:cubicBezTo>
                  <a:pt x="1115937" y="796385"/>
                  <a:pt x="1145815" y="826614"/>
                  <a:pt x="1145815" y="863680"/>
                </a:cubicBezTo>
                <a:lnTo>
                  <a:pt x="1145815" y="1123144"/>
                </a:lnTo>
                <a:cubicBezTo>
                  <a:pt x="1145815" y="1135739"/>
                  <a:pt x="1136096" y="1145815"/>
                  <a:pt x="1123496" y="1145815"/>
                </a:cubicBezTo>
                <a:lnTo>
                  <a:pt x="22318" y="1145815"/>
                </a:lnTo>
                <a:cubicBezTo>
                  <a:pt x="10079" y="1145815"/>
                  <a:pt x="0" y="1135739"/>
                  <a:pt x="0" y="1123144"/>
                </a:cubicBezTo>
                <a:lnTo>
                  <a:pt x="0" y="1042893"/>
                </a:lnTo>
                <a:cubicBezTo>
                  <a:pt x="0" y="1005827"/>
                  <a:pt x="30238" y="975598"/>
                  <a:pt x="67316" y="975598"/>
                </a:cubicBezTo>
                <a:lnTo>
                  <a:pt x="268545" y="975598"/>
                </a:lnTo>
                <a:lnTo>
                  <a:pt x="268545" y="865839"/>
                </a:lnTo>
                <a:cubicBezTo>
                  <a:pt x="268545" y="853604"/>
                  <a:pt x="278984" y="843527"/>
                  <a:pt x="291223" y="843527"/>
                </a:cubicBezTo>
                <a:cubicBezTo>
                  <a:pt x="303463" y="843527"/>
                  <a:pt x="313542" y="853604"/>
                  <a:pt x="313542" y="865839"/>
                </a:cubicBezTo>
                <a:lnTo>
                  <a:pt x="313542" y="975598"/>
                </a:lnTo>
                <a:lnTo>
                  <a:pt x="366819" y="975598"/>
                </a:lnTo>
                <a:lnTo>
                  <a:pt x="366819" y="648839"/>
                </a:lnTo>
                <a:cubicBezTo>
                  <a:pt x="366819" y="636244"/>
                  <a:pt x="377258" y="626168"/>
                  <a:pt x="389498" y="626168"/>
                </a:cubicBezTo>
                <a:lnTo>
                  <a:pt x="490292" y="626168"/>
                </a:lnTo>
                <a:cubicBezTo>
                  <a:pt x="502891" y="626168"/>
                  <a:pt x="512611" y="636244"/>
                  <a:pt x="512611" y="648839"/>
                </a:cubicBezTo>
                <a:lnTo>
                  <a:pt x="512611" y="867998"/>
                </a:lnTo>
                <a:lnTo>
                  <a:pt x="566248" y="867998"/>
                </a:lnTo>
                <a:lnTo>
                  <a:pt x="566248" y="621849"/>
                </a:lnTo>
                <a:cubicBezTo>
                  <a:pt x="566248" y="584783"/>
                  <a:pt x="536369" y="554554"/>
                  <a:pt x="499291" y="554554"/>
                </a:cubicBezTo>
                <a:lnTo>
                  <a:pt x="313542" y="554554"/>
                </a:lnTo>
                <a:lnTo>
                  <a:pt x="313542" y="683746"/>
                </a:lnTo>
                <a:cubicBezTo>
                  <a:pt x="313542" y="695982"/>
                  <a:pt x="303463" y="705698"/>
                  <a:pt x="291223" y="705698"/>
                </a:cubicBezTo>
                <a:cubicBezTo>
                  <a:pt x="278984" y="705698"/>
                  <a:pt x="268545" y="695982"/>
                  <a:pt x="268545" y="683746"/>
                </a:cubicBezTo>
                <a:lnTo>
                  <a:pt x="268545" y="556713"/>
                </a:lnTo>
                <a:cubicBezTo>
                  <a:pt x="217787" y="546277"/>
                  <a:pt x="179270" y="501294"/>
                  <a:pt x="179270" y="447314"/>
                </a:cubicBezTo>
                <a:lnTo>
                  <a:pt x="179270" y="331437"/>
                </a:lnTo>
                <a:cubicBezTo>
                  <a:pt x="179270" y="262343"/>
                  <a:pt x="226787" y="204404"/>
                  <a:pt x="290503" y="188210"/>
                </a:cubicBezTo>
                <a:cubicBezTo>
                  <a:pt x="276824" y="170577"/>
                  <a:pt x="268545" y="148625"/>
                  <a:pt x="268545" y="124514"/>
                </a:cubicBezTo>
                <a:lnTo>
                  <a:pt x="268545" y="104001"/>
                </a:lnTo>
                <a:cubicBezTo>
                  <a:pt x="268545" y="46423"/>
                  <a:pt x="315342" y="0"/>
                  <a:pt x="372579" y="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675">
              <a:solidFill>
                <a:schemeClr val="dk1"/>
              </a:solidFill>
              <a:latin typeface="Lato Light"/>
              <a:ea typeface="Lato Light"/>
              <a:cs typeface="Lato Light"/>
              <a:sym typeface="Lato Light"/>
            </a:endParaRPr>
          </a:p>
        </p:txBody>
      </p:sp>
      <p:sp>
        <p:nvSpPr>
          <p:cNvPr id="509" name="Google Shape;509;p10"/>
          <p:cNvSpPr/>
          <p:nvPr/>
        </p:nvSpPr>
        <p:spPr>
          <a:xfrm>
            <a:off x="6130480" y="2007170"/>
            <a:ext cx="512789" cy="331657"/>
          </a:xfrm>
          <a:custGeom>
            <a:rect b="b" l="l" r="r" t="t"/>
            <a:pathLst>
              <a:path extrusionOk="0" h="741084" w="1145819">
                <a:moveTo>
                  <a:pt x="541769" y="621171"/>
                </a:moveTo>
                <a:cubicBezTo>
                  <a:pt x="541050" y="621171"/>
                  <a:pt x="539970" y="621531"/>
                  <a:pt x="539250" y="621531"/>
                </a:cubicBezTo>
                <a:cubicBezTo>
                  <a:pt x="532410" y="621891"/>
                  <a:pt x="525930" y="625492"/>
                  <a:pt x="521251" y="630894"/>
                </a:cubicBezTo>
                <a:lnTo>
                  <a:pt x="503252" y="652860"/>
                </a:lnTo>
                <a:cubicBezTo>
                  <a:pt x="493892" y="664383"/>
                  <a:pt x="495332" y="680948"/>
                  <a:pt x="506851" y="689950"/>
                </a:cubicBezTo>
                <a:cubicBezTo>
                  <a:pt x="512251" y="694631"/>
                  <a:pt x="519091" y="696792"/>
                  <a:pt x="526290" y="696072"/>
                </a:cubicBezTo>
                <a:cubicBezTo>
                  <a:pt x="533130" y="695352"/>
                  <a:pt x="539610" y="692111"/>
                  <a:pt x="543929" y="686349"/>
                </a:cubicBezTo>
                <a:lnTo>
                  <a:pt x="562288" y="664383"/>
                </a:lnTo>
                <a:cubicBezTo>
                  <a:pt x="566608" y="658982"/>
                  <a:pt x="568768" y="652140"/>
                  <a:pt x="568048" y="644938"/>
                </a:cubicBezTo>
                <a:cubicBezTo>
                  <a:pt x="567328" y="638096"/>
                  <a:pt x="564088" y="631614"/>
                  <a:pt x="558689" y="627293"/>
                </a:cubicBezTo>
                <a:cubicBezTo>
                  <a:pt x="553649" y="623332"/>
                  <a:pt x="547889" y="621171"/>
                  <a:pt x="541769" y="621171"/>
                </a:cubicBezTo>
                <a:close/>
                <a:moveTo>
                  <a:pt x="466534" y="559234"/>
                </a:moveTo>
                <a:cubicBezTo>
                  <a:pt x="458974" y="559234"/>
                  <a:pt x="451415" y="562475"/>
                  <a:pt x="446015" y="568597"/>
                </a:cubicBezTo>
                <a:lnTo>
                  <a:pt x="428016" y="590923"/>
                </a:lnTo>
                <a:cubicBezTo>
                  <a:pt x="423336" y="596324"/>
                  <a:pt x="421176" y="603166"/>
                  <a:pt x="421896" y="610008"/>
                </a:cubicBezTo>
                <a:cubicBezTo>
                  <a:pt x="422616" y="617210"/>
                  <a:pt x="425856" y="623692"/>
                  <a:pt x="431616" y="628013"/>
                </a:cubicBezTo>
                <a:cubicBezTo>
                  <a:pt x="437015" y="632694"/>
                  <a:pt x="443495" y="634495"/>
                  <a:pt x="450695" y="634135"/>
                </a:cubicBezTo>
                <a:cubicBezTo>
                  <a:pt x="457894" y="633415"/>
                  <a:pt x="464374" y="629814"/>
                  <a:pt x="468694" y="624412"/>
                </a:cubicBezTo>
                <a:lnTo>
                  <a:pt x="486693" y="602446"/>
                </a:lnTo>
                <a:cubicBezTo>
                  <a:pt x="496052" y="590923"/>
                  <a:pt x="494252" y="574358"/>
                  <a:pt x="483093" y="564996"/>
                </a:cubicBezTo>
                <a:cubicBezTo>
                  <a:pt x="478413" y="561035"/>
                  <a:pt x="472293" y="559234"/>
                  <a:pt x="466534" y="559234"/>
                </a:cubicBezTo>
                <a:close/>
                <a:moveTo>
                  <a:pt x="390938" y="496937"/>
                </a:moveTo>
                <a:cubicBezTo>
                  <a:pt x="390218" y="496937"/>
                  <a:pt x="389138" y="496937"/>
                  <a:pt x="388418" y="497297"/>
                </a:cubicBezTo>
                <a:cubicBezTo>
                  <a:pt x="381579" y="497657"/>
                  <a:pt x="375099" y="501258"/>
                  <a:pt x="370779" y="506660"/>
                </a:cubicBezTo>
                <a:lnTo>
                  <a:pt x="352420" y="528626"/>
                </a:lnTo>
                <a:cubicBezTo>
                  <a:pt x="348100" y="534387"/>
                  <a:pt x="345581" y="541229"/>
                  <a:pt x="346661" y="548071"/>
                </a:cubicBezTo>
                <a:cubicBezTo>
                  <a:pt x="347381" y="555273"/>
                  <a:pt x="350620" y="561395"/>
                  <a:pt x="356020" y="566076"/>
                </a:cubicBezTo>
                <a:cubicBezTo>
                  <a:pt x="367179" y="575079"/>
                  <a:pt x="384098" y="573638"/>
                  <a:pt x="393458" y="562475"/>
                </a:cubicBezTo>
                <a:lnTo>
                  <a:pt x="411457" y="540509"/>
                </a:lnTo>
                <a:cubicBezTo>
                  <a:pt x="416137" y="534747"/>
                  <a:pt x="417937" y="527906"/>
                  <a:pt x="417577" y="520704"/>
                </a:cubicBezTo>
                <a:cubicBezTo>
                  <a:pt x="416497" y="513862"/>
                  <a:pt x="413257" y="507380"/>
                  <a:pt x="407857" y="503059"/>
                </a:cubicBezTo>
                <a:cubicBezTo>
                  <a:pt x="403177" y="499098"/>
                  <a:pt x="397058" y="496937"/>
                  <a:pt x="390938" y="496937"/>
                </a:cubicBezTo>
                <a:close/>
                <a:moveTo>
                  <a:pt x="313182" y="435000"/>
                </a:moveTo>
                <a:cubicBezTo>
                  <a:pt x="306343" y="435720"/>
                  <a:pt x="299863" y="438961"/>
                  <a:pt x="295183" y="444363"/>
                </a:cubicBezTo>
                <a:lnTo>
                  <a:pt x="277185" y="466689"/>
                </a:lnTo>
                <a:cubicBezTo>
                  <a:pt x="267825" y="477852"/>
                  <a:pt x="269265" y="494776"/>
                  <a:pt x="280784" y="503779"/>
                </a:cubicBezTo>
                <a:cubicBezTo>
                  <a:pt x="291944" y="513142"/>
                  <a:pt x="308503" y="511701"/>
                  <a:pt x="317862" y="500538"/>
                </a:cubicBezTo>
                <a:lnTo>
                  <a:pt x="336221" y="478212"/>
                </a:lnTo>
                <a:cubicBezTo>
                  <a:pt x="345221" y="467049"/>
                  <a:pt x="343781" y="450124"/>
                  <a:pt x="332621" y="440762"/>
                </a:cubicBezTo>
                <a:cubicBezTo>
                  <a:pt x="327942" y="437161"/>
                  <a:pt x="321822" y="435000"/>
                  <a:pt x="315702" y="435000"/>
                </a:cubicBezTo>
                <a:cubicBezTo>
                  <a:pt x="314982" y="435000"/>
                  <a:pt x="314262" y="435000"/>
                  <a:pt x="313182" y="435000"/>
                </a:cubicBezTo>
                <a:close/>
                <a:moveTo>
                  <a:pt x="1123772" y="235031"/>
                </a:moveTo>
                <a:cubicBezTo>
                  <a:pt x="1129462" y="235031"/>
                  <a:pt x="1135151" y="237165"/>
                  <a:pt x="1139419" y="241432"/>
                </a:cubicBezTo>
                <a:cubicBezTo>
                  <a:pt x="1143330" y="245344"/>
                  <a:pt x="1145819" y="251033"/>
                  <a:pt x="1145819" y="257078"/>
                </a:cubicBezTo>
                <a:cubicBezTo>
                  <a:pt x="1145819" y="262768"/>
                  <a:pt x="1143330" y="268458"/>
                  <a:pt x="1139419" y="272369"/>
                </a:cubicBezTo>
                <a:cubicBezTo>
                  <a:pt x="1135151" y="276636"/>
                  <a:pt x="1129462" y="279126"/>
                  <a:pt x="1123772" y="279126"/>
                </a:cubicBezTo>
                <a:cubicBezTo>
                  <a:pt x="1117727" y="279126"/>
                  <a:pt x="1112037" y="276636"/>
                  <a:pt x="1108126" y="272369"/>
                </a:cubicBezTo>
                <a:cubicBezTo>
                  <a:pt x="1103859" y="268458"/>
                  <a:pt x="1101725" y="262768"/>
                  <a:pt x="1101725" y="257078"/>
                </a:cubicBezTo>
                <a:cubicBezTo>
                  <a:pt x="1101725" y="251033"/>
                  <a:pt x="1103859" y="245344"/>
                  <a:pt x="1108126" y="241432"/>
                </a:cubicBezTo>
                <a:cubicBezTo>
                  <a:pt x="1112037" y="237165"/>
                  <a:pt x="1117727" y="235031"/>
                  <a:pt x="1123772" y="235031"/>
                </a:cubicBezTo>
                <a:close/>
                <a:moveTo>
                  <a:pt x="22047" y="235031"/>
                </a:moveTo>
                <a:cubicBezTo>
                  <a:pt x="27737" y="235031"/>
                  <a:pt x="33427" y="237165"/>
                  <a:pt x="37694" y="241432"/>
                </a:cubicBezTo>
                <a:cubicBezTo>
                  <a:pt x="41605" y="245344"/>
                  <a:pt x="44095" y="251033"/>
                  <a:pt x="44095" y="257078"/>
                </a:cubicBezTo>
                <a:cubicBezTo>
                  <a:pt x="44095" y="262768"/>
                  <a:pt x="41605" y="268458"/>
                  <a:pt x="37694" y="272369"/>
                </a:cubicBezTo>
                <a:cubicBezTo>
                  <a:pt x="33427" y="276636"/>
                  <a:pt x="27737" y="279126"/>
                  <a:pt x="22047" y="279126"/>
                </a:cubicBezTo>
                <a:cubicBezTo>
                  <a:pt x="16358" y="279126"/>
                  <a:pt x="10668" y="276636"/>
                  <a:pt x="6401" y="272369"/>
                </a:cubicBezTo>
                <a:cubicBezTo>
                  <a:pt x="2134" y="268458"/>
                  <a:pt x="0" y="262768"/>
                  <a:pt x="0" y="257078"/>
                </a:cubicBezTo>
                <a:cubicBezTo>
                  <a:pt x="0" y="251033"/>
                  <a:pt x="2134" y="245344"/>
                  <a:pt x="6401" y="241432"/>
                </a:cubicBezTo>
                <a:cubicBezTo>
                  <a:pt x="10668" y="237165"/>
                  <a:pt x="16358" y="235031"/>
                  <a:pt x="22047" y="235031"/>
                </a:cubicBezTo>
                <a:close/>
                <a:moveTo>
                  <a:pt x="641124" y="75981"/>
                </a:moveTo>
                <a:cubicBezTo>
                  <a:pt x="595766" y="75981"/>
                  <a:pt x="553289" y="93266"/>
                  <a:pt x="521251" y="125314"/>
                </a:cubicBezTo>
                <a:lnTo>
                  <a:pt x="352060" y="292761"/>
                </a:lnTo>
                <a:cubicBezTo>
                  <a:pt x="338741" y="306085"/>
                  <a:pt x="338021" y="328051"/>
                  <a:pt x="351340" y="341374"/>
                </a:cubicBezTo>
                <a:cubicBezTo>
                  <a:pt x="362500" y="352537"/>
                  <a:pt x="379419" y="355418"/>
                  <a:pt x="393098" y="347496"/>
                </a:cubicBezTo>
                <a:lnTo>
                  <a:pt x="575968" y="244148"/>
                </a:lnTo>
                <a:cubicBezTo>
                  <a:pt x="579207" y="242347"/>
                  <a:pt x="583167" y="241267"/>
                  <a:pt x="586767" y="241267"/>
                </a:cubicBezTo>
                <a:lnTo>
                  <a:pt x="733999" y="241267"/>
                </a:lnTo>
                <a:cubicBezTo>
                  <a:pt x="746238" y="241267"/>
                  <a:pt x="756317" y="251350"/>
                  <a:pt x="756317" y="263593"/>
                </a:cubicBezTo>
                <a:cubicBezTo>
                  <a:pt x="756317" y="276196"/>
                  <a:pt x="746238" y="286279"/>
                  <a:pt x="733999" y="286279"/>
                </a:cubicBezTo>
                <a:lnTo>
                  <a:pt x="718159" y="286279"/>
                </a:lnTo>
                <a:lnTo>
                  <a:pt x="757915" y="325063"/>
                </a:lnTo>
                <a:lnTo>
                  <a:pt x="877990" y="442202"/>
                </a:lnTo>
                <a:lnTo>
                  <a:pt x="957906" y="399350"/>
                </a:lnTo>
                <a:lnTo>
                  <a:pt x="957906" y="252432"/>
                </a:lnTo>
                <a:lnTo>
                  <a:pt x="957906" y="75981"/>
                </a:lnTo>
                <a:close/>
                <a:moveTo>
                  <a:pt x="506492" y="46993"/>
                </a:moveTo>
                <a:cubicBezTo>
                  <a:pt x="490922" y="47353"/>
                  <a:pt x="475353" y="48974"/>
                  <a:pt x="460054" y="51854"/>
                </a:cubicBezTo>
                <a:lnTo>
                  <a:pt x="276825" y="87864"/>
                </a:lnTo>
                <a:cubicBezTo>
                  <a:pt x="275745" y="87864"/>
                  <a:pt x="274305" y="88224"/>
                  <a:pt x="272505" y="88224"/>
                </a:cubicBezTo>
                <a:lnTo>
                  <a:pt x="187910" y="88224"/>
                </a:lnTo>
                <a:lnTo>
                  <a:pt x="187910" y="423117"/>
                </a:lnTo>
                <a:cubicBezTo>
                  <a:pt x="205909" y="426358"/>
                  <a:pt x="223188" y="433560"/>
                  <a:pt x="238307" y="444003"/>
                </a:cubicBezTo>
                <a:cubicBezTo>
                  <a:pt x="239747" y="441842"/>
                  <a:pt x="241187" y="440041"/>
                  <a:pt x="242626" y="438241"/>
                </a:cubicBezTo>
                <a:lnTo>
                  <a:pt x="260985" y="416275"/>
                </a:lnTo>
                <a:cubicBezTo>
                  <a:pt x="272865" y="401511"/>
                  <a:pt x="290144" y="392148"/>
                  <a:pt x="308863" y="390708"/>
                </a:cubicBezTo>
                <a:cubicBezTo>
                  <a:pt x="327942" y="388547"/>
                  <a:pt x="346301" y="394309"/>
                  <a:pt x="361060" y="406552"/>
                </a:cubicBezTo>
                <a:cubicBezTo>
                  <a:pt x="375459" y="418435"/>
                  <a:pt x="384098" y="435000"/>
                  <a:pt x="386258" y="452285"/>
                </a:cubicBezTo>
                <a:lnTo>
                  <a:pt x="402087" y="454291"/>
                </a:lnTo>
                <a:lnTo>
                  <a:pt x="412897" y="455661"/>
                </a:lnTo>
                <a:cubicBezTo>
                  <a:pt x="421356" y="458407"/>
                  <a:pt x="429276" y="462728"/>
                  <a:pt x="436295" y="468489"/>
                </a:cubicBezTo>
                <a:cubicBezTo>
                  <a:pt x="450335" y="480012"/>
                  <a:pt x="459334" y="496577"/>
                  <a:pt x="461494" y="514582"/>
                </a:cubicBezTo>
                <a:cubicBezTo>
                  <a:pt x="479133" y="513502"/>
                  <a:pt x="497132" y="518543"/>
                  <a:pt x="511891" y="530786"/>
                </a:cubicBezTo>
                <a:cubicBezTo>
                  <a:pt x="526290" y="542670"/>
                  <a:pt x="534930" y="559234"/>
                  <a:pt x="537090" y="576879"/>
                </a:cubicBezTo>
                <a:cubicBezTo>
                  <a:pt x="554369" y="575439"/>
                  <a:pt x="572368" y="580840"/>
                  <a:pt x="587127" y="592723"/>
                </a:cubicBezTo>
                <a:cubicBezTo>
                  <a:pt x="587487" y="593083"/>
                  <a:pt x="587847" y="593444"/>
                  <a:pt x="588207" y="593804"/>
                </a:cubicBezTo>
                <a:cubicBezTo>
                  <a:pt x="589287" y="594164"/>
                  <a:pt x="589647" y="594884"/>
                  <a:pt x="590727" y="595604"/>
                </a:cubicBezTo>
                <a:lnTo>
                  <a:pt x="623125" y="627293"/>
                </a:lnTo>
                <a:cubicBezTo>
                  <a:pt x="628525" y="632694"/>
                  <a:pt x="636444" y="635575"/>
                  <a:pt x="644004" y="635575"/>
                </a:cubicBezTo>
                <a:cubicBezTo>
                  <a:pt x="651563" y="635575"/>
                  <a:pt x="659123" y="632334"/>
                  <a:pt x="664523" y="626933"/>
                </a:cubicBezTo>
                <a:cubicBezTo>
                  <a:pt x="675682" y="615049"/>
                  <a:pt x="675682" y="596684"/>
                  <a:pt x="664163" y="585161"/>
                </a:cubicBezTo>
                <a:lnTo>
                  <a:pt x="547889" y="472090"/>
                </a:lnTo>
                <a:cubicBezTo>
                  <a:pt x="538890" y="463448"/>
                  <a:pt x="538890" y="449404"/>
                  <a:pt x="547529" y="440402"/>
                </a:cubicBezTo>
                <a:cubicBezTo>
                  <a:pt x="555809" y="431759"/>
                  <a:pt x="570208" y="431759"/>
                  <a:pt x="578847" y="440041"/>
                </a:cubicBezTo>
                <a:lnTo>
                  <a:pt x="635004" y="494416"/>
                </a:lnTo>
                <a:cubicBezTo>
                  <a:pt x="635004" y="494776"/>
                  <a:pt x="635364" y="494776"/>
                  <a:pt x="635724" y="495137"/>
                </a:cubicBezTo>
                <a:lnTo>
                  <a:pt x="751638" y="607848"/>
                </a:lnTo>
                <a:cubicBezTo>
                  <a:pt x="763517" y="619011"/>
                  <a:pt x="781876" y="619011"/>
                  <a:pt x="793395" y="607487"/>
                </a:cubicBezTo>
                <a:cubicBezTo>
                  <a:pt x="804555" y="595604"/>
                  <a:pt x="804195" y="577239"/>
                  <a:pt x="792675" y="566076"/>
                </a:cubicBezTo>
                <a:lnTo>
                  <a:pt x="676402" y="453005"/>
                </a:lnTo>
                <a:cubicBezTo>
                  <a:pt x="667762" y="444363"/>
                  <a:pt x="667402" y="429959"/>
                  <a:pt x="676042" y="421316"/>
                </a:cubicBezTo>
                <a:cubicBezTo>
                  <a:pt x="684681" y="412314"/>
                  <a:pt x="698721" y="411954"/>
                  <a:pt x="707720" y="420956"/>
                </a:cubicBezTo>
                <a:lnTo>
                  <a:pt x="780796" y="491896"/>
                </a:lnTo>
                <a:cubicBezTo>
                  <a:pt x="780796" y="491896"/>
                  <a:pt x="780796" y="491896"/>
                  <a:pt x="781156" y="491896"/>
                </a:cubicBezTo>
                <a:lnTo>
                  <a:pt x="855312" y="564276"/>
                </a:lnTo>
                <a:cubicBezTo>
                  <a:pt x="866831" y="575439"/>
                  <a:pt x="885550" y="575079"/>
                  <a:pt x="896709" y="563555"/>
                </a:cubicBezTo>
                <a:cubicBezTo>
                  <a:pt x="902109" y="558154"/>
                  <a:pt x="905349" y="550592"/>
                  <a:pt x="904989" y="542670"/>
                </a:cubicBezTo>
                <a:cubicBezTo>
                  <a:pt x="904989" y="534747"/>
                  <a:pt x="901749" y="527545"/>
                  <a:pt x="895989" y="522144"/>
                </a:cubicBezTo>
                <a:lnTo>
                  <a:pt x="711244" y="342013"/>
                </a:lnTo>
                <a:lnTo>
                  <a:pt x="654083" y="286279"/>
                </a:lnTo>
                <a:lnTo>
                  <a:pt x="592887" y="286279"/>
                </a:lnTo>
                <a:lnTo>
                  <a:pt x="415057" y="386387"/>
                </a:lnTo>
                <a:cubicBezTo>
                  <a:pt x="402817" y="393229"/>
                  <a:pt x="389498" y="396830"/>
                  <a:pt x="376179" y="396830"/>
                </a:cubicBezTo>
                <a:cubicBezTo>
                  <a:pt x="355300" y="396830"/>
                  <a:pt x="334421" y="388547"/>
                  <a:pt x="319302" y="372703"/>
                </a:cubicBezTo>
                <a:cubicBezTo>
                  <a:pt x="289064" y="341374"/>
                  <a:pt x="289784" y="291321"/>
                  <a:pt x="320382" y="261072"/>
                </a:cubicBezTo>
                <a:lnTo>
                  <a:pt x="489932" y="93266"/>
                </a:lnTo>
                <a:cubicBezTo>
                  <a:pt x="508291" y="74901"/>
                  <a:pt x="529890" y="60497"/>
                  <a:pt x="552929" y="49694"/>
                </a:cubicBezTo>
                <a:cubicBezTo>
                  <a:pt x="537630" y="47533"/>
                  <a:pt x="522061" y="46633"/>
                  <a:pt x="506492" y="46993"/>
                </a:cubicBezTo>
                <a:close/>
                <a:moveTo>
                  <a:pt x="22319" y="0"/>
                </a:moveTo>
                <a:lnTo>
                  <a:pt x="143272" y="0"/>
                </a:lnTo>
                <a:cubicBezTo>
                  <a:pt x="167391" y="0"/>
                  <a:pt x="187190" y="19445"/>
                  <a:pt x="187910" y="43212"/>
                </a:cubicBezTo>
                <a:lnTo>
                  <a:pt x="270705" y="43212"/>
                </a:lnTo>
                <a:lnTo>
                  <a:pt x="451415" y="7922"/>
                </a:lnTo>
                <a:cubicBezTo>
                  <a:pt x="516931" y="-4681"/>
                  <a:pt x="583527" y="3241"/>
                  <a:pt x="644364" y="30969"/>
                </a:cubicBezTo>
                <a:cubicBezTo>
                  <a:pt x="644364" y="30969"/>
                  <a:pt x="644724" y="30969"/>
                  <a:pt x="645084" y="30969"/>
                </a:cubicBezTo>
                <a:lnTo>
                  <a:pt x="960066" y="30969"/>
                </a:lnTo>
                <a:cubicBezTo>
                  <a:pt x="965825" y="12964"/>
                  <a:pt x="982744" y="0"/>
                  <a:pt x="1002543" y="0"/>
                </a:cubicBezTo>
                <a:lnTo>
                  <a:pt x="1123496" y="0"/>
                </a:lnTo>
                <a:cubicBezTo>
                  <a:pt x="1135736" y="0"/>
                  <a:pt x="1145815" y="10083"/>
                  <a:pt x="1145815" y="22326"/>
                </a:cubicBezTo>
                <a:lnTo>
                  <a:pt x="1145815" y="169607"/>
                </a:lnTo>
                <a:cubicBezTo>
                  <a:pt x="1145815" y="181850"/>
                  <a:pt x="1135736" y="192293"/>
                  <a:pt x="1123496" y="192293"/>
                </a:cubicBezTo>
                <a:cubicBezTo>
                  <a:pt x="1111257" y="192293"/>
                  <a:pt x="1101178" y="181850"/>
                  <a:pt x="1101178" y="169607"/>
                </a:cubicBezTo>
                <a:lnTo>
                  <a:pt x="1101178" y="44652"/>
                </a:lnTo>
                <a:lnTo>
                  <a:pt x="1002543" y="44652"/>
                </a:lnTo>
                <a:lnTo>
                  <a:pt x="1002543" y="236220"/>
                </a:lnTo>
                <a:lnTo>
                  <a:pt x="1002543" y="469209"/>
                </a:lnTo>
                <a:lnTo>
                  <a:pt x="1101178" y="469209"/>
                </a:lnTo>
                <a:lnTo>
                  <a:pt x="1101178" y="343175"/>
                </a:lnTo>
                <a:cubicBezTo>
                  <a:pt x="1101178" y="330931"/>
                  <a:pt x="1111257" y="320849"/>
                  <a:pt x="1123496" y="320849"/>
                </a:cubicBezTo>
                <a:cubicBezTo>
                  <a:pt x="1135736" y="320849"/>
                  <a:pt x="1145815" y="330931"/>
                  <a:pt x="1145815" y="343175"/>
                </a:cubicBezTo>
                <a:lnTo>
                  <a:pt x="1145815" y="491536"/>
                </a:lnTo>
                <a:cubicBezTo>
                  <a:pt x="1145815" y="503779"/>
                  <a:pt x="1135736" y="514222"/>
                  <a:pt x="1123496" y="514222"/>
                </a:cubicBezTo>
                <a:lnTo>
                  <a:pt x="1002543" y="514222"/>
                </a:lnTo>
                <a:cubicBezTo>
                  <a:pt x="978065" y="514222"/>
                  <a:pt x="957906" y="494056"/>
                  <a:pt x="957906" y="469209"/>
                </a:cubicBezTo>
                <a:lnTo>
                  <a:pt x="957906" y="450124"/>
                </a:lnTo>
                <a:lnTo>
                  <a:pt x="911829" y="474971"/>
                </a:lnTo>
                <a:lnTo>
                  <a:pt x="927308" y="490095"/>
                </a:lnTo>
                <a:cubicBezTo>
                  <a:pt x="941707" y="503779"/>
                  <a:pt x="949626" y="522504"/>
                  <a:pt x="949986" y="542310"/>
                </a:cubicBezTo>
                <a:cubicBezTo>
                  <a:pt x="949986" y="561755"/>
                  <a:pt x="942787" y="580840"/>
                  <a:pt x="928748" y="594884"/>
                </a:cubicBezTo>
                <a:cubicBezTo>
                  <a:pt x="914348" y="609648"/>
                  <a:pt x="894909" y="617210"/>
                  <a:pt x="875831" y="617210"/>
                </a:cubicBezTo>
                <a:cubicBezTo>
                  <a:pt x="864311" y="617210"/>
                  <a:pt x="853152" y="614689"/>
                  <a:pt x="843072" y="609648"/>
                </a:cubicBezTo>
                <a:cubicBezTo>
                  <a:pt x="839473" y="620091"/>
                  <a:pt x="833353" y="630174"/>
                  <a:pt x="825433" y="638816"/>
                </a:cubicBezTo>
                <a:cubicBezTo>
                  <a:pt x="811034" y="653580"/>
                  <a:pt x="791595" y="661142"/>
                  <a:pt x="772156" y="661142"/>
                </a:cubicBezTo>
                <a:cubicBezTo>
                  <a:pt x="753437" y="661142"/>
                  <a:pt x="735079" y="654300"/>
                  <a:pt x="720679" y="640256"/>
                </a:cubicBezTo>
                <a:lnTo>
                  <a:pt x="712760" y="632694"/>
                </a:lnTo>
                <a:cubicBezTo>
                  <a:pt x="709520" y="641697"/>
                  <a:pt x="704120" y="650699"/>
                  <a:pt x="696921" y="657901"/>
                </a:cubicBezTo>
                <a:cubicBezTo>
                  <a:pt x="682881" y="671945"/>
                  <a:pt x="664523" y="680227"/>
                  <a:pt x="644364" y="680227"/>
                </a:cubicBezTo>
                <a:cubicBezTo>
                  <a:pt x="644364" y="680227"/>
                  <a:pt x="644004" y="680227"/>
                  <a:pt x="643644" y="680227"/>
                </a:cubicBezTo>
                <a:cubicBezTo>
                  <a:pt x="631404" y="680227"/>
                  <a:pt x="619525" y="677347"/>
                  <a:pt x="608726" y="671585"/>
                </a:cubicBezTo>
                <a:cubicBezTo>
                  <a:pt x="606206" y="679147"/>
                  <a:pt x="602246" y="686349"/>
                  <a:pt x="596846" y="692831"/>
                </a:cubicBezTo>
                <a:lnTo>
                  <a:pt x="578487" y="715157"/>
                </a:lnTo>
                <a:cubicBezTo>
                  <a:pt x="566608" y="729561"/>
                  <a:pt x="549329" y="738563"/>
                  <a:pt x="530250" y="740724"/>
                </a:cubicBezTo>
                <a:cubicBezTo>
                  <a:pt x="528090" y="740724"/>
                  <a:pt x="525930" y="741084"/>
                  <a:pt x="523411" y="741084"/>
                </a:cubicBezTo>
                <a:cubicBezTo>
                  <a:pt x="506851" y="741084"/>
                  <a:pt x="491372" y="735323"/>
                  <a:pt x="478413" y="724880"/>
                </a:cubicBezTo>
                <a:cubicBezTo>
                  <a:pt x="463654" y="712636"/>
                  <a:pt x="455014" y="696072"/>
                  <a:pt x="453215" y="678787"/>
                </a:cubicBezTo>
                <a:cubicBezTo>
                  <a:pt x="451415" y="678787"/>
                  <a:pt x="449975" y="678787"/>
                  <a:pt x="448175" y="678787"/>
                </a:cubicBezTo>
                <a:cubicBezTo>
                  <a:pt x="431616" y="678787"/>
                  <a:pt x="415777" y="673025"/>
                  <a:pt x="402817" y="662583"/>
                </a:cubicBezTo>
                <a:cubicBezTo>
                  <a:pt x="388778" y="651059"/>
                  <a:pt x="379779" y="634495"/>
                  <a:pt x="377619" y="616490"/>
                </a:cubicBezTo>
                <a:cubicBezTo>
                  <a:pt x="376179" y="616490"/>
                  <a:pt x="374379" y="616490"/>
                  <a:pt x="372939" y="616490"/>
                </a:cubicBezTo>
                <a:cubicBezTo>
                  <a:pt x="356740" y="616490"/>
                  <a:pt x="340901" y="611449"/>
                  <a:pt x="327582" y="600646"/>
                </a:cubicBezTo>
                <a:cubicBezTo>
                  <a:pt x="313542" y="589122"/>
                  <a:pt x="304543" y="572558"/>
                  <a:pt x="302383" y="554553"/>
                </a:cubicBezTo>
                <a:cubicBezTo>
                  <a:pt x="300943" y="554553"/>
                  <a:pt x="299143" y="554553"/>
                  <a:pt x="297343" y="554553"/>
                </a:cubicBezTo>
                <a:cubicBezTo>
                  <a:pt x="281504" y="554553"/>
                  <a:pt x="265305" y="549511"/>
                  <a:pt x="252346" y="538348"/>
                </a:cubicBezTo>
                <a:cubicBezTo>
                  <a:pt x="237227" y="526105"/>
                  <a:pt x="228947" y="509180"/>
                  <a:pt x="226787" y="491536"/>
                </a:cubicBezTo>
                <a:lnTo>
                  <a:pt x="216348" y="483253"/>
                </a:lnTo>
                <a:cubicBezTo>
                  <a:pt x="208068" y="476772"/>
                  <a:pt x="198349" y="472090"/>
                  <a:pt x="187910" y="469209"/>
                </a:cubicBezTo>
                <a:cubicBezTo>
                  <a:pt x="187910" y="494056"/>
                  <a:pt x="167751" y="514222"/>
                  <a:pt x="143272" y="514222"/>
                </a:cubicBezTo>
                <a:lnTo>
                  <a:pt x="22319" y="514222"/>
                </a:lnTo>
                <a:cubicBezTo>
                  <a:pt x="9720" y="514222"/>
                  <a:pt x="0" y="503779"/>
                  <a:pt x="0" y="491536"/>
                </a:cubicBezTo>
                <a:lnTo>
                  <a:pt x="0" y="350017"/>
                </a:lnTo>
                <a:cubicBezTo>
                  <a:pt x="0" y="337413"/>
                  <a:pt x="9720" y="327691"/>
                  <a:pt x="22319" y="327691"/>
                </a:cubicBezTo>
                <a:cubicBezTo>
                  <a:pt x="34558" y="327691"/>
                  <a:pt x="44638" y="337413"/>
                  <a:pt x="44638" y="350017"/>
                </a:cubicBezTo>
                <a:lnTo>
                  <a:pt x="44638" y="469209"/>
                </a:lnTo>
                <a:lnTo>
                  <a:pt x="143272" y="469209"/>
                </a:lnTo>
                <a:lnTo>
                  <a:pt x="143272" y="44652"/>
                </a:lnTo>
                <a:lnTo>
                  <a:pt x="44638" y="44652"/>
                </a:lnTo>
                <a:lnTo>
                  <a:pt x="44638" y="166366"/>
                </a:lnTo>
                <a:cubicBezTo>
                  <a:pt x="44638" y="178609"/>
                  <a:pt x="34558" y="188692"/>
                  <a:pt x="22319" y="188692"/>
                </a:cubicBezTo>
                <a:cubicBezTo>
                  <a:pt x="9720" y="188692"/>
                  <a:pt x="0" y="178609"/>
                  <a:pt x="0" y="166366"/>
                </a:cubicBezTo>
                <a:lnTo>
                  <a:pt x="0" y="22326"/>
                </a:lnTo>
                <a:cubicBezTo>
                  <a:pt x="0" y="10083"/>
                  <a:pt x="9720" y="0"/>
                  <a:pt x="22319" y="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675">
              <a:solidFill>
                <a:schemeClr val="dk1"/>
              </a:solidFill>
              <a:latin typeface="Lato Light"/>
              <a:ea typeface="Lato Light"/>
              <a:cs typeface="Lato Light"/>
              <a:sym typeface="Lato Light"/>
            </a:endParaRPr>
          </a:p>
        </p:txBody>
      </p:sp>
      <p:sp>
        <p:nvSpPr>
          <p:cNvPr id="510" name="Google Shape;510;p10"/>
          <p:cNvSpPr/>
          <p:nvPr/>
        </p:nvSpPr>
        <p:spPr>
          <a:xfrm>
            <a:off x="3297789" y="1906976"/>
            <a:ext cx="425115" cy="481897"/>
          </a:xfrm>
          <a:custGeom>
            <a:rect b="b" l="l" r="r" t="t"/>
            <a:pathLst>
              <a:path extrusionOk="0" h="1239478" w="1093427">
                <a:moveTo>
                  <a:pt x="216332" y="1190625"/>
                </a:moveTo>
                <a:cubicBezTo>
                  <a:pt x="222845" y="1190625"/>
                  <a:pt x="228997" y="1193542"/>
                  <a:pt x="233701" y="1197916"/>
                </a:cubicBezTo>
                <a:cubicBezTo>
                  <a:pt x="238043" y="1202291"/>
                  <a:pt x="240938" y="1208852"/>
                  <a:pt x="240938" y="1215049"/>
                </a:cubicBezTo>
                <a:cubicBezTo>
                  <a:pt x="240938" y="1221611"/>
                  <a:pt x="238043" y="1227808"/>
                  <a:pt x="233701" y="1232547"/>
                </a:cubicBezTo>
                <a:cubicBezTo>
                  <a:pt x="228997" y="1236922"/>
                  <a:pt x="222845" y="1239474"/>
                  <a:pt x="216332" y="1239474"/>
                </a:cubicBezTo>
                <a:cubicBezTo>
                  <a:pt x="209818" y="1239474"/>
                  <a:pt x="203666" y="1236922"/>
                  <a:pt x="199324" y="1232547"/>
                </a:cubicBezTo>
                <a:cubicBezTo>
                  <a:pt x="194620" y="1227808"/>
                  <a:pt x="192087" y="1221611"/>
                  <a:pt x="192087" y="1215049"/>
                </a:cubicBezTo>
                <a:cubicBezTo>
                  <a:pt x="192087" y="1208852"/>
                  <a:pt x="194620" y="1202291"/>
                  <a:pt x="199324" y="1197916"/>
                </a:cubicBezTo>
                <a:cubicBezTo>
                  <a:pt x="203666" y="1193542"/>
                  <a:pt x="209818" y="1190625"/>
                  <a:pt x="216332" y="1190625"/>
                </a:cubicBezTo>
                <a:close/>
                <a:moveTo>
                  <a:pt x="927894" y="1060450"/>
                </a:moveTo>
                <a:cubicBezTo>
                  <a:pt x="934045" y="1060450"/>
                  <a:pt x="940559" y="1063002"/>
                  <a:pt x="944901" y="1067741"/>
                </a:cubicBezTo>
                <a:cubicBezTo>
                  <a:pt x="949605" y="1072116"/>
                  <a:pt x="952138" y="1078677"/>
                  <a:pt x="952138" y="1084874"/>
                </a:cubicBezTo>
                <a:cubicBezTo>
                  <a:pt x="952138" y="1091436"/>
                  <a:pt x="949605" y="1097633"/>
                  <a:pt x="944901" y="1102372"/>
                </a:cubicBezTo>
                <a:cubicBezTo>
                  <a:pt x="940559" y="1106747"/>
                  <a:pt x="934045" y="1109299"/>
                  <a:pt x="927894" y="1109299"/>
                </a:cubicBezTo>
                <a:cubicBezTo>
                  <a:pt x="921380" y="1109299"/>
                  <a:pt x="915229" y="1106747"/>
                  <a:pt x="910524" y="1102372"/>
                </a:cubicBezTo>
                <a:cubicBezTo>
                  <a:pt x="906182" y="1097633"/>
                  <a:pt x="903287" y="1091436"/>
                  <a:pt x="903287" y="1084874"/>
                </a:cubicBezTo>
                <a:cubicBezTo>
                  <a:pt x="903287" y="1078677"/>
                  <a:pt x="906182" y="1072116"/>
                  <a:pt x="910524" y="1067741"/>
                </a:cubicBezTo>
                <a:cubicBezTo>
                  <a:pt x="915229" y="1063002"/>
                  <a:pt x="921380" y="1060450"/>
                  <a:pt x="927894" y="1060450"/>
                </a:cubicBezTo>
                <a:close/>
                <a:moveTo>
                  <a:pt x="753142" y="1060450"/>
                </a:moveTo>
                <a:lnTo>
                  <a:pt x="835944" y="1060450"/>
                </a:lnTo>
                <a:cubicBezTo>
                  <a:pt x="849265" y="1060450"/>
                  <a:pt x="860065" y="1071386"/>
                  <a:pt x="860065" y="1084874"/>
                </a:cubicBezTo>
                <a:cubicBezTo>
                  <a:pt x="860065" y="1098362"/>
                  <a:pt x="849265" y="1109299"/>
                  <a:pt x="835944" y="1109299"/>
                </a:cubicBezTo>
                <a:lnTo>
                  <a:pt x="753142" y="1109299"/>
                </a:lnTo>
                <a:cubicBezTo>
                  <a:pt x="739462" y="1109299"/>
                  <a:pt x="728662" y="1098362"/>
                  <a:pt x="728662" y="1084874"/>
                </a:cubicBezTo>
                <a:cubicBezTo>
                  <a:pt x="728662" y="1071386"/>
                  <a:pt x="739462" y="1060450"/>
                  <a:pt x="753142" y="1060450"/>
                </a:cubicBezTo>
                <a:close/>
                <a:moveTo>
                  <a:pt x="463842" y="844951"/>
                </a:moveTo>
                <a:lnTo>
                  <a:pt x="463842" y="917678"/>
                </a:lnTo>
                <a:cubicBezTo>
                  <a:pt x="463842" y="936039"/>
                  <a:pt x="478981" y="951161"/>
                  <a:pt x="497725" y="951161"/>
                </a:cubicBezTo>
                <a:lnTo>
                  <a:pt x="604421" y="951161"/>
                </a:lnTo>
                <a:cubicBezTo>
                  <a:pt x="623165" y="951161"/>
                  <a:pt x="638305" y="936039"/>
                  <a:pt x="638305" y="917678"/>
                </a:cubicBezTo>
                <a:lnTo>
                  <a:pt x="638305" y="844951"/>
                </a:lnTo>
                <a:close/>
                <a:moveTo>
                  <a:pt x="280557" y="831046"/>
                </a:moveTo>
                <a:cubicBezTo>
                  <a:pt x="293130" y="827088"/>
                  <a:pt x="306781" y="834645"/>
                  <a:pt x="310373" y="847239"/>
                </a:cubicBezTo>
                <a:cubicBezTo>
                  <a:pt x="313966" y="860194"/>
                  <a:pt x="306781" y="873509"/>
                  <a:pt x="293849" y="877467"/>
                </a:cubicBezTo>
                <a:lnTo>
                  <a:pt x="178177" y="910933"/>
                </a:lnTo>
                <a:cubicBezTo>
                  <a:pt x="101662" y="932884"/>
                  <a:pt x="48496" y="1003775"/>
                  <a:pt x="48496" y="1083303"/>
                </a:cubicBezTo>
                <a:lnTo>
                  <a:pt x="48496" y="1191258"/>
                </a:lnTo>
                <a:lnTo>
                  <a:pt x="116031" y="1191258"/>
                </a:lnTo>
                <a:cubicBezTo>
                  <a:pt x="129322" y="1191258"/>
                  <a:pt x="140099" y="1202054"/>
                  <a:pt x="140099" y="1215368"/>
                </a:cubicBezTo>
                <a:cubicBezTo>
                  <a:pt x="140099" y="1228683"/>
                  <a:pt x="129322" y="1239478"/>
                  <a:pt x="116031" y="1239478"/>
                </a:cubicBezTo>
                <a:lnTo>
                  <a:pt x="24068" y="1239478"/>
                </a:lnTo>
                <a:cubicBezTo>
                  <a:pt x="10777" y="1239478"/>
                  <a:pt x="0" y="1228683"/>
                  <a:pt x="0" y="1215368"/>
                </a:cubicBezTo>
                <a:lnTo>
                  <a:pt x="0" y="1083303"/>
                </a:lnTo>
                <a:cubicBezTo>
                  <a:pt x="0" y="1033643"/>
                  <a:pt x="15806" y="986142"/>
                  <a:pt x="45981" y="946199"/>
                </a:cubicBezTo>
                <a:cubicBezTo>
                  <a:pt x="75438" y="906255"/>
                  <a:pt x="116749" y="878187"/>
                  <a:pt x="164527" y="864152"/>
                </a:cubicBezTo>
                <a:close/>
                <a:moveTo>
                  <a:pt x="796541" y="825924"/>
                </a:moveTo>
                <a:lnTo>
                  <a:pt x="928611" y="864076"/>
                </a:lnTo>
                <a:cubicBezTo>
                  <a:pt x="976472" y="878113"/>
                  <a:pt x="1017856" y="906187"/>
                  <a:pt x="1047725" y="946139"/>
                </a:cubicBezTo>
                <a:cubicBezTo>
                  <a:pt x="1077593" y="986091"/>
                  <a:pt x="1093427" y="1033601"/>
                  <a:pt x="1093427" y="1083271"/>
                </a:cubicBezTo>
                <a:lnTo>
                  <a:pt x="1093427" y="1215363"/>
                </a:lnTo>
                <a:cubicBezTo>
                  <a:pt x="1093427" y="1228681"/>
                  <a:pt x="1082631" y="1239478"/>
                  <a:pt x="1069317" y="1239478"/>
                </a:cubicBezTo>
                <a:lnTo>
                  <a:pt x="311448" y="1239478"/>
                </a:lnTo>
                <a:cubicBezTo>
                  <a:pt x="298133" y="1239478"/>
                  <a:pt x="287337" y="1228681"/>
                  <a:pt x="287337" y="1215363"/>
                </a:cubicBezTo>
                <a:cubicBezTo>
                  <a:pt x="287337" y="1202046"/>
                  <a:pt x="298133" y="1191248"/>
                  <a:pt x="311448" y="1191248"/>
                </a:cubicBezTo>
                <a:lnTo>
                  <a:pt x="1045206" y="1191248"/>
                </a:lnTo>
                <a:lnTo>
                  <a:pt x="1045206" y="1083271"/>
                </a:lnTo>
                <a:cubicBezTo>
                  <a:pt x="1045206" y="1003727"/>
                  <a:pt x="991586" y="932822"/>
                  <a:pt x="915296" y="910866"/>
                </a:cubicBezTo>
                <a:lnTo>
                  <a:pt x="782866" y="872354"/>
                </a:lnTo>
                <a:cubicBezTo>
                  <a:pt x="770271" y="868755"/>
                  <a:pt x="762714" y="855438"/>
                  <a:pt x="766673" y="842481"/>
                </a:cubicBezTo>
                <a:cubicBezTo>
                  <a:pt x="770271" y="829883"/>
                  <a:pt x="783586" y="822325"/>
                  <a:pt x="796541" y="825924"/>
                </a:cubicBezTo>
                <a:close/>
                <a:moveTo>
                  <a:pt x="546100" y="445197"/>
                </a:moveTo>
                <a:cubicBezTo>
                  <a:pt x="532362" y="445197"/>
                  <a:pt x="521517" y="456016"/>
                  <a:pt x="521517" y="469719"/>
                </a:cubicBezTo>
                <a:cubicBezTo>
                  <a:pt x="521517" y="483062"/>
                  <a:pt x="532362" y="493881"/>
                  <a:pt x="546100" y="493881"/>
                </a:cubicBezTo>
                <a:cubicBezTo>
                  <a:pt x="559114" y="493881"/>
                  <a:pt x="570321" y="483062"/>
                  <a:pt x="570321" y="469719"/>
                </a:cubicBezTo>
                <a:cubicBezTo>
                  <a:pt x="570321" y="456016"/>
                  <a:pt x="559114" y="445197"/>
                  <a:pt x="546100" y="445197"/>
                </a:cubicBezTo>
                <a:close/>
                <a:moveTo>
                  <a:pt x="546100" y="396875"/>
                </a:moveTo>
                <a:cubicBezTo>
                  <a:pt x="586227" y="396875"/>
                  <a:pt x="618763" y="429691"/>
                  <a:pt x="618763" y="469719"/>
                </a:cubicBezTo>
                <a:cubicBezTo>
                  <a:pt x="618763" y="509748"/>
                  <a:pt x="586227" y="542564"/>
                  <a:pt x="546100" y="542564"/>
                </a:cubicBezTo>
                <a:cubicBezTo>
                  <a:pt x="505972" y="542564"/>
                  <a:pt x="473075" y="509748"/>
                  <a:pt x="473075" y="469719"/>
                </a:cubicBezTo>
                <a:cubicBezTo>
                  <a:pt x="473075" y="429691"/>
                  <a:pt x="505972" y="396875"/>
                  <a:pt x="546100" y="396875"/>
                </a:cubicBezTo>
                <a:close/>
                <a:moveTo>
                  <a:pt x="548910" y="179253"/>
                </a:moveTo>
                <a:cubicBezTo>
                  <a:pt x="503132" y="179253"/>
                  <a:pt x="456272" y="191134"/>
                  <a:pt x="410854" y="214896"/>
                </a:cubicBezTo>
                <a:cubicBezTo>
                  <a:pt x="374087" y="234338"/>
                  <a:pt x="343809" y="264581"/>
                  <a:pt x="324344" y="302744"/>
                </a:cubicBezTo>
                <a:cubicBezTo>
                  <a:pt x="255857" y="435956"/>
                  <a:pt x="300193" y="552966"/>
                  <a:pt x="364715" y="618132"/>
                </a:cubicBezTo>
                <a:cubicBezTo>
                  <a:pt x="410133" y="664216"/>
                  <a:pt x="435005" y="726141"/>
                  <a:pt x="435005" y="792387"/>
                </a:cubicBezTo>
                <a:cubicBezTo>
                  <a:pt x="435005" y="794547"/>
                  <a:pt x="436807" y="796347"/>
                  <a:pt x="438970" y="796347"/>
                </a:cubicBezTo>
                <a:lnTo>
                  <a:pt x="524039" y="796347"/>
                </a:lnTo>
                <a:lnTo>
                  <a:pt x="524039" y="619572"/>
                </a:lnTo>
                <a:cubicBezTo>
                  <a:pt x="524039" y="606250"/>
                  <a:pt x="534853" y="595450"/>
                  <a:pt x="548190" y="595450"/>
                </a:cubicBezTo>
                <a:cubicBezTo>
                  <a:pt x="561887" y="595450"/>
                  <a:pt x="572340" y="606250"/>
                  <a:pt x="572340" y="619572"/>
                </a:cubicBezTo>
                <a:lnTo>
                  <a:pt x="572340" y="796347"/>
                </a:lnTo>
                <a:lnTo>
                  <a:pt x="658130" y="796347"/>
                </a:lnTo>
                <a:cubicBezTo>
                  <a:pt x="660293" y="796347"/>
                  <a:pt x="662095" y="794547"/>
                  <a:pt x="662095" y="792387"/>
                </a:cubicBezTo>
                <a:cubicBezTo>
                  <a:pt x="662095" y="726141"/>
                  <a:pt x="686967" y="664216"/>
                  <a:pt x="732745" y="617771"/>
                </a:cubicBezTo>
                <a:cubicBezTo>
                  <a:pt x="780326" y="569527"/>
                  <a:pt x="807000" y="505082"/>
                  <a:pt x="807000" y="437036"/>
                </a:cubicBezTo>
                <a:cubicBezTo>
                  <a:pt x="807000" y="345948"/>
                  <a:pt x="760140" y="263501"/>
                  <a:pt x="681920" y="216337"/>
                </a:cubicBezTo>
                <a:cubicBezTo>
                  <a:pt x="641188" y="191494"/>
                  <a:pt x="595770" y="179253"/>
                  <a:pt x="548910" y="179253"/>
                </a:cubicBezTo>
                <a:close/>
                <a:moveTo>
                  <a:pt x="552019" y="130649"/>
                </a:moveTo>
                <a:cubicBezTo>
                  <a:pt x="606404" y="131189"/>
                  <a:pt x="659391" y="145950"/>
                  <a:pt x="707152" y="174933"/>
                </a:cubicBezTo>
                <a:cubicBezTo>
                  <a:pt x="751489" y="201575"/>
                  <a:pt x="788616" y="239739"/>
                  <a:pt x="814569" y="284382"/>
                </a:cubicBezTo>
                <a:cubicBezTo>
                  <a:pt x="841243" y="330826"/>
                  <a:pt x="855301" y="383391"/>
                  <a:pt x="855301" y="437036"/>
                </a:cubicBezTo>
                <a:cubicBezTo>
                  <a:pt x="855301" y="518043"/>
                  <a:pt x="823941" y="594009"/>
                  <a:pt x="767349" y="651974"/>
                </a:cubicBezTo>
                <a:cubicBezTo>
                  <a:pt x="730582" y="689058"/>
                  <a:pt x="710397" y="739102"/>
                  <a:pt x="710397" y="792387"/>
                </a:cubicBezTo>
                <a:cubicBezTo>
                  <a:pt x="710397" y="810748"/>
                  <a:pt x="701025" y="826950"/>
                  <a:pt x="686606" y="836311"/>
                </a:cubicBezTo>
                <a:lnTo>
                  <a:pt x="686606" y="917678"/>
                </a:lnTo>
                <a:cubicBezTo>
                  <a:pt x="686606" y="963042"/>
                  <a:pt x="649839" y="999765"/>
                  <a:pt x="604421" y="999765"/>
                </a:cubicBezTo>
                <a:lnTo>
                  <a:pt x="497725" y="999765"/>
                </a:lnTo>
                <a:cubicBezTo>
                  <a:pt x="452307" y="999765"/>
                  <a:pt x="415180" y="963042"/>
                  <a:pt x="415180" y="917678"/>
                </a:cubicBezTo>
                <a:lnTo>
                  <a:pt x="415180" y="838831"/>
                </a:lnTo>
                <a:cubicBezTo>
                  <a:pt x="398238" y="830550"/>
                  <a:pt x="386703" y="812908"/>
                  <a:pt x="386703" y="792387"/>
                </a:cubicBezTo>
                <a:cubicBezTo>
                  <a:pt x="386703" y="739102"/>
                  <a:pt x="366518" y="689058"/>
                  <a:pt x="329751" y="651974"/>
                </a:cubicBezTo>
                <a:cubicBezTo>
                  <a:pt x="284693" y="606250"/>
                  <a:pt x="255857" y="548645"/>
                  <a:pt x="245764" y="485640"/>
                </a:cubicBezTo>
                <a:cubicBezTo>
                  <a:pt x="234950" y="417954"/>
                  <a:pt x="247206" y="347028"/>
                  <a:pt x="281089" y="280422"/>
                </a:cubicBezTo>
                <a:cubicBezTo>
                  <a:pt x="305240" y="233618"/>
                  <a:pt x="342367" y="196175"/>
                  <a:pt x="388506" y="171693"/>
                </a:cubicBezTo>
                <a:cubicBezTo>
                  <a:pt x="441854" y="143790"/>
                  <a:pt x="497635" y="130109"/>
                  <a:pt x="552019" y="130649"/>
                </a:cubicBezTo>
                <a:close/>
                <a:moveTo>
                  <a:pt x="755759" y="35763"/>
                </a:moveTo>
                <a:cubicBezTo>
                  <a:pt x="761920" y="35763"/>
                  <a:pt x="768171" y="38187"/>
                  <a:pt x="772993" y="43037"/>
                </a:cubicBezTo>
                <a:cubicBezTo>
                  <a:pt x="782280" y="52376"/>
                  <a:pt x="782280" y="67463"/>
                  <a:pt x="772993" y="77162"/>
                </a:cubicBezTo>
                <a:lnTo>
                  <a:pt x="725844" y="124219"/>
                </a:lnTo>
                <a:cubicBezTo>
                  <a:pt x="721201" y="128889"/>
                  <a:pt x="715129" y="131404"/>
                  <a:pt x="709057" y="131404"/>
                </a:cubicBezTo>
                <a:cubicBezTo>
                  <a:pt x="702984" y="131404"/>
                  <a:pt x="696555" y="128889"/>
                  <a:pt x="691912" y="124219"/>
                </a:cubicBezTo>
                <a:cubicBezTo>
                  <a:pt x="682625" y="114880"/>
                  <a:pt x="682625" y="99433"/>
                  <a:pt x="691912" y="90094"/>
                </a:cubicBezTo>
                <a:lnTo>
                  <a:pt x="739060" y="43037"/>
                </a:lnTo>
                <a:cubicBezTo>
                  <a:pt x="743525" y="38187"/>
                  <a:pt x="749597" y="35763"/>
                  <a:pt x="755759" y="35763"/>
                </a:cubicBezTo>
                <a:close/>
                <a:moveTo>
                  <a:pt x="337725" y="35754"/>
                </a:moveTo>
                <a:cubicBezTo>
                  <a:pt x="343962" y="35754"/>
                  <a:pt x="350199" y="38170"/>
                  <a:pt x="354899" y="43001"/>
                </a:cubicBezTo>
                <a:lnTo>
                  <a:pt x="402626" y="90245"/>
                </a:lnTo>
                <a:cubicBezTo>
                  <a:pt x="412388" y="99551"/>
                  <a:pt x="412388" y="114941"/>
                  <a:pt x="402626" y="124247"/>
                </a:cubicBezTo>
                <a:cubicBezTo>
                  <a:pt x="397926" y="128899"/>
                  <a:pt x="391779" y="131405"/>
                  <a:pt x="385632" y="131405"/>
                </a:cubicBezTo>
                <a:cubicBezTo>
                  <a:pt x="379486" y="131405"/>
                  <a:pt x="373339" y="128899"/>
                  <a:pt x="368277" y="124247"/>
                </a:cubicBezTo>
                <a:lnTo>
                  <a:pt x="320551" y="76645"/>
                </a:lnTo>
                <a:cubicBezTo>
                  <a:pt x="311150" y="67339"/>
                  <a:pt x="311150" y="51949"/>
                  <a:pt x="320551" y="43001"/>
                </a:cubicBezTo>
                <a:cubicBezTo>
                  <a:pt x="325251" y="38170"/>
                  <a:pt x="331488" y="35754"/>
                  <a:pt x="337725" y="35754"/>
                </a:cubicBezTo>
                <a:close/>
                <a:moveTo>
                  <a:pt x="548481" y="0"/>
                </a:moveTo>
                <a:cubicBezTo>
                  <a:pt x="561869" y="0"/>
                  <a:pt x="572725" y="10417"/>
                  <a:pt x="572725" y="24067"/>
                </a:cubicBezTo>
                <a:lnTo>
                  <a:pt x="572725" y="73998"/>
                </a:lnTo>
                <a:cubicBezTo>
                  <a:pt x="572725" y="87289"/>
                  <a:pt x="561869" y="98066"/>
                  <a:pt x="548481" y="98066"/>
                </a:cubicBezTo>
                <a:cubicBezTo>
                  <a:pt x="535092" y="98066"/>
                  <a:pt x="523875" y="87289"/>
                  <a:pt x="523875" y="73998"/>
                </a:cubicBezTo>
                <a:lnTo>
                  <a:pt x="523875" y="24067"/>
                </a:lnTo>
                <a:cubicBezTo>
                  <a:pt x="523875" y="10417"/>
                  <a:pt x="535092" y="0"/>
                  <a:pt x="548481" y="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675">
              <a:solidFill>
                <a:schemeClr val="dk1"/>
              </a:solidFill>
              <a:latin typeface="Lato Light"/>
              <a:ea typeface="Lato Light"/>
              <a:cs typeface="Lato Light"/>
              <a:sym typeface="Lato Light"/>
            </a:endParaRPr>
          </a:p>
        </p:txBody>
      </p:sp>
      <p:sp>
        <p:nvSpPr>
          <p:cNvPr id="511" name="Google Shape;511;p10"/>
          <p:cNvSpPr txBox="1"/>
          <p:nvPr/>
        </p:nvSpPr>
        <p:spPr>
          <a:xfrm>
            <a:off x="1370640" y="2135127"/>
            <a:ext cx="1146148" cy="338554"/>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US" sz="1600">
                <a:solidFill>
                  <a:schemeClr val="dk2"/>
                </a:solidFill>
                <a:latin typeface="Poppins"/>
                <a:ea typeface="Poppins"/>
                <a:cs typeface="Poppins"/>
                <a:sym typeface="Poppins"/>
              </a:rPr>
              <a:t>Objective 1</a:t>
            </a:r>
            <a:endParaRPr/>
          </a:p>
        </p:txBody>
      </p:sp>
      <p:sp>
        <p:nvSpPr>
          <p:cNvPr id="512" name="Google Shape;512;p10"/>
          <p:cNvSpPr txBox="1"/>
          <p:nvPr/>
        </p:nvSpPr>
        <p:spPr>
          <a:xfrm>
            <a:off x="4086818" y="2083518"/>
            <a:ext cx="1146148" cy="338554"/>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US" sz="1600">
                <a:solidFill>
                  <a:schemeClr val="dk2"/>
                </a:solidFill>
                <a:latin typeface="Poppins"/>
                <a:ea typeface="Poppins"/>
                <a:cs typeface="Poppins"/>
                <a:sym typeface="Poppins"/>
              </a:rPr>
              <a:t>Objective 2</a:t>
            </a:r>
            <a:endParaRPr/>
          </a:p>
        </p:txBody>
      </p:sp>
      <p:sp>
        <p:nvSpPr>
          <p:cNvPr id="513" name="Google Shape;513;p10"/>
          <p:cNvSpPr txBox="1"/>
          <p:nvPr/>
        </p:nvSpPr>
        <p:spPr>
          <a:xfrm>
            <a:off x="4019957" y="4753874"/>
            <a:ext cx="1098314" cy="307777"/>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US" sz="1400">
                <a:solidFill>
                  <a:schemeClr val="dk2"/>
                </a:solidFill>
                <a:latin typeface="Poppins"/>
                <a:ea typeface="Poppins"/>
                <a:cs typeface="Poppins"/>
                <a:sym typeface="Poppins"/>
              </a:rPr>
              <a:t>Objectives 5</a:t>
            </a:r>
            <a:endParaRPr/>
          </a:p>
        </p:txBody>
      </p:sp>
      <p:sp>
        <p:nvSpPr>
          <p:cNvPr id="514" name="Google Shape;514;p10"/>
          <p:cNvSpPr txBox="1"/>
          <p:nvPr/>
        </p:nvSpPr>
        <p:spPr>
          <a:xfrm>
            <a:off x="6882548" y="4771792"/>
            <a:ext cx="1026178" cy="307777"/>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US" sz="1400">
                <a:solidFill>
                  <a:schemeClr val="dk2"/>
                </a:solidFill>
                <a:latin typeface="Poppins"/>
                <a:ea typeface="Poppins"/>
                <a:cs typeface="Poppins"/>
                <a:sym typeface="Poppins"/>
              </a:rPr>
              <a:t>Objective 6</a:t>
            </a:r>
            <a:endParaRPr/>
          </a:p>
        </p:txBody>
      </p:sp>
      <p:sp>
        <p:nvSpPr>
          <p:cNvPr id="515" name="Google Shape;515;p10"/>
          <p:cNvSpPr txBox="1"/>
          <p:nvPr/>
        </p:nvSpPr>
        <p:spPr>
          <a:xfrm>
            <a:off x="6753662" y="2167192"/>
            <a:ext cx="1146148" cy="338554"/>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US" sz="1600">
                <a:solidFill>
                  <a:schemeClr val="dk2"/>
                </a:solidFill>
                <a:latin typeface="Poppins"/>
                <a:ea typeface="Poppins"/>
                <a:cs typeface="Poppins"/>
                <a:sym typeface="Poppins"/>
              </a:rPr>
              <a:t>Objective 3</a:t>
            </a:r>
            <a:endParaRPr/>
          </a:p>
        </p:txBody>
      </p:sp>
      <p:sp>
        <p:nvSpPr>
          <p:cNvPr id="516" name="Google Shape;516;p10"/>
          <p:cNvSpPr txBox="1"/>
          <p:nvPr/>
        </p:nvSpPr>
        <p:spPr>
          <a:xfrm>
            <a:off x="872186" y="2438414"/>
            <a:ext cx="2428486" cy="1595381"/>
          </a:xfrm>
          <a:prstGeom prst="rect">
            <a:avLst/>
          </a:prstGeom>
          <a:noFill/>
          <a:ln>
            <a:noFill/>
          </a:ln>
        </p:spPr>
        <p:txBody>
          <a:bodyPr anchorCtr="0" anchor="t" bIns="17125" lIns="34275" spcFirstLastPara="1" rIns="34275" wrap="square" tIns="17125">
            <a:spAutoFit/>
          </a:bodyPr>
          <a:lstStyle/>
          <a:p>
            <a:pPr indent="0" lvl="0" marL="0" marR="0" rtl="0" algn="l">
              <a:lnSpc>
                <a:spcPct val="120000"/>
              </a:lnSpc>
              <a:spcBef>
                <a:spcPts val="0"/>
              </a:spcBef>
              <a:spcAft>
                <a:spcPts val="0"/>
              </a:spcAft>
              <a:buClr>
                <a:schemeClr val="dk2"/>
              </a:buClr>
              <a:buSzPts val="1400"/>
              <a:buFont typeface="Arial"/>
              <a:buNone/>
            </a:pPr>
            <a:r>
              <a:rPr lang="en-US" sz="1400">
                <a:solidFill>
                  <a:schemeClr val="dk2"/>
                </a:solidFill>
                <a:latin typeface="Open Sans Light"/>
                <a:ea typeface="Open Sans Light"/>
                <a:cs typeface="Open Sans Light"/>
                <a:sym typeface="Open Sans Light"/>
              </a:rPr>
              <a:t>Facilitate ownership, control and access to information and content production of community broadcasting by historically advantaged </a:t>
            </a:r>
            <a:r>
              <a:rPr lang="en-US" sz="1600">
                <a:solidFill>
                  <a:schemeClr val="dk2"/>
                </a:solidFill>
                <a:latin typeface="Open Sans Light"/>
                <a:ea typeface="Open Sans Light"/>
                <a:cs typeface="Open Sans Light"/>
                <a:sym typeface="Open Sans Light"/>
              </a:rPr>
              <a:t>communities.</a:t>
            </a:r>
            <a:endParaRPr sz="1600">
              <a:solidFill>
                <a:schemeClr val="dk1"/>
              </a:solidFill>
              <a:latin typeface="Lato Light"/>
              <a:ea typeface="Lato Light"/>
              <a:cs typeface="Lato Light"/>
              <a:sym typeface="Lato Light"/>
            </a:endParaRPr>
          </a:p>
        </p:txBody>
      </p:sp>
      <p:sp>
        <p:nvSpPr>
          <p:cNvPr id="517" name="Google Shape;517;p10"/>
          <p:cNvSpPr txBox="1"/>
          <p:nvPr/>
        </p:nvSpPr>
        <p:spPr>
          <a:xfrm>
            <a:off x="3709394" y="2353106"/>
            <a:ext cx="2154911" cy="1820378"/>
          </a:xfrm>
          <a:prstGeom prst="rect">
            <a:avLst/>
          </a:prstGeom>
          <a:noFill/>
          <a:ln>
            <a:noFill/>
          </a:ln>
        </p:spPr>
        <p:txBody>
          <a:bodyPr anchorCtr="0" anchor="t" bIns="17125" lIns="34275" spcFirstLastPara="1" rIns="34275" wrap="square" tIns="17125">
            <a:spAutoFit/>
          </a:bodyPr>
          <a:lstStyle/>
          <a:p>
            <a:pPr indent="0" lvl="0" marL="0" marR="0" rtl="0" algn="l">
              <a:lnSpc>
                <a:spcPct val="120000"/>
              </a:lnSpc>
              <a:spcBef>
                <a:spcPts val="0"/>
              </a:spcBef>
              <a:spcAft>
                <a:spcPts val="0"/>
              </a:spcAft>
              <a:buClr>
                <a:schemeClr val="dk2"/>
              </a:buClr>
              <a:buSzPts val="1400"/>
              <a:buFont typeface="Arial"/>
              <a:buNone/>
            </a:pPr>
            <a:r>
              <a:rPr lang="en-US" sz="1400">
                <a:solidFill>
                  <a:schemeClr val="dk2"/>
                </a:solidFill>
                <a:latin typeface="Open Sans Light"/>
                <a:ea typeface="Open Sans Light"/>
                <a:cs typeface="Open Sans Light"/>
                <a:sym typeface="Open Sans Light"/>
              </a:rPr>
              <a:t>To facilitate ownership, control and access to information and content production of community and small commercial  publications by historically Advantaged communities.</a:t>
            </a:r>
            <a:endParaRPr/>
          </a:p>
        </p:txBody>
      </p:sp>
      <p:sp>
        <p:nvSpPr>
          <p:cNvPr id="518" name="Google Shape;518;p10"/>
          <p:cNvSpPr txBox="1"/>
          <p:nvPr/>
        </p:nvSpPr>
        <p:spPr>
          <a:xfrm>
            <a:off x="6249105" y="2454756"/>
            <a:ext cx="2664824" cy="1111851"/>
          </a:xfrm>
          <a:prstGeom prst="rect">
            <a:avLst/>
          </a:prstGeom>
          <a:noFill/>
          <a:ln>
            <a:noFill/>
          </a:ln>
        </p:spPr>
        <p:txBody>
          <a:bodyPr anchorCtr="0" anchor="t" bIns="17125" lIns="34275" spcFirstLastPara="1" rIns="34275" wrap="square" tIns="17125">
            <a:spAutoFit/>
          </a:bodyPr>
          <a:lstStyle/>
          <a:p>
            <a:pPr indent="0" lvl="0" marL="0" marR="0" rtl="0" algn="just">
              <a:lnSpc>
                <a:spcPct val="100000"/>
              </a:lnSpc>
              <a:spcBef>
                <a:spcPts val="0"/>
              </a:spcBef>
              <a:spcAft>
                <a:spcPts val="0"/>
              </a:spcAft>
              <a:buClr>
                <a:srgbClr val="17365D"/>
              </a:buClr>
              <a:buSzPts val="1400"/>
              <a:buFont typeface="Arial"/>
              <a:buNone/>
            </a:pPr>
            <a:r>
              <a:rPr lang="en-US" sz="1400">
                <a:solidFill>
                  <a:srgbClr val="17365D"/>
                </a:solidFill>
                <a:latin typeface="Open Sans Light"/>
                <a:ea typeface="Open Sans Light"/>
                <a:cs typeface="Open Sans Light"/>
                <a:sym typeface="Open Sans Light"/>
              </a:rPr>
              <a:t>To monitor and evaluate input, output and compliance to MDDA grant-in-aid contracts to measure the effectiveness and  efficiency of the MDDA support</a:t>
            </a:r>
            <a:endParaRPr sz="1400">
              <a:solidFill>
                <a:schemeClr val="dk1"/>
              </a:solidFill>
              <a:latin typeface="Lato Light"/>
              <a:ea typeface="Lato Light"/>
              <a:cs typeface="Lato Light"/>
              <a:sym typeface="Lato Light"/>
            </a:endParaRPr>
          </a:p>
        </p:txBody>
      </p:sp>
      <p:sp>
        <p:nvSpPr>
          <p:cNvPr id="519" name="Google Shape;519;p10"/>
          <p:cNvSpPr txBox="1"/>
          <p:nvPr/>
        </p:nvSpPr>
        <p:spPr>
          <a:xfrm>
            <a:off x="6396916" y="5049347"/>
            <a:ext cx="2670273" cy="1327295"/>
          </a:xfrm>
          <a:prstGeom prst="rect">
            <a:avLst/>
          </a:prstGeom>
          <a:noFill/>
          <a:ln>
            <a:noFill/>
          </a:ln>
        </p:spPr>
        <p:txBody>
          <a:bodyPr anchorCtr="0" anchor="t" bIns="17125" lIns="34275" spcFirstLastPara="1" rIns="34275" wrap="square" tIns="17125">
            <a:spAutoFit/>
          </a:bodyPr>
          <a:lstStyle/>
          <a:p>
            <a:pPr indent="0" lvl="0" marL="0" marR="0" rtl="0" algn="l">
              <a:lnSpc>
                <a:spcPct val="100000"/>
              </a:lnSpc>
              <a:spcBef>
                <a:spcPts val="0"/>
              </a:spcBef>
              <a:spcAft>
                <a:spcPts val="0"/>
              </a:spcAft>
              <a:buClr>
                <a:schemeClr val="dk2"/>
              </a:buClr>
              <a:buSzPts val="1400"/>
              <a:buFont typeface="Arial"/>
              <a:buNone/>
            </a:pPr>
            <a:r>
              <a:rPr lang="en-US" sz="1400">
                <a:solidFill>
                  <a:schemeClr val="dk2"/>
                </a:solidFill>
                <a:latin typeface="Open Sans Light"/>
                <a:ea typeface="Open Sans Light"/>
                <a:cs typeface="Open Sans Light"/>
                <a:sym typeface="Open Sans Light"/>
              </a:rPr>
              <a:t>To expand our footprint as the MDDA by creating a positive image in pursuance of the MDDA’s mandate to grow the community and small commercial media</a:t>
            </a:r>
            <a:r>
              <a:rPr b="1" lang="en-US" sz="1400">
                <a:solidFill>
                  <a:schemeClr val="dk2"/>
                </a:solidFill>
                <a:latin typeface="Open Sans Light"/>
                <a:ea typeface="Open Sans Light"/>
                <a:cs typeface="Open Sans Light"/>
                <a:sym typeface="Open Sans Light"/>
              </a:rPr>
              <a:t>.</a:t>
            </a:r>
            <a:endParaRPr sz="1050">
              <a:solidFill>
                <a:schemeClr val="dk1"/>
              </a:solidFill>
              <a:latin typeface="Lato Light"/>
              <a:ea typeface="Lato Light"/>
              <a:cs typeface="Lato Light"/>
              <a:sym typeface="Lato Light"/>
            </a:endParaRPr>
          </a:p>
        </p:txBody>
      </p:sp>
      <p:sp>
        <p:nvSpPr>
          <p:cNvPr id="520" name="Google Shape;520;p10"/>
          <p:cNvSpPr txBox="1"/>
          <p:nvPr/>
        </p:nvSpPr>
        <p:spPr>
          <a:xfrm>
            <a:off x="3331699" y="4987153"/>
            <a:ext cx="2494683" cy="1758182"/>
          </a:xfrm>
          <a:prstGeom prst="rect">
            <a:avLst/>
          </a:prstGeom>
          <a:noFill/>
          <a:ln>
            <a:noFill/>
          </a:ln>
        </p:spPr>
        <p:txBody>
          <a:bodyPr anchorCtr="0" anchor="t" bIns="17125" lIns="34275" spcFirstLastPara="1" rIns="34275" wrap="square" tIns="17125">
            <a:spAutoFit/>
          </a:bodyPr>
          <a:lstStyle/>
          <a:p>
            <a:pPr indent="0" lvl="0" marL="0" marR="0" rtl="0" algn="ctr">
              <a:lnSpc>
                <a:spcPct val="100000"/>
              </a:lnSpc>
              <a:spcBef>
                <a:spcPts val="0"/>
              </a:spcBef>
              <a:spcAft>
                <a:spcPts val="0"/>
              </a:spcAft>
              <a:buClr>
                <a:schemeClr val="dk2"/>
              </a:buClr>
              <a:buSzPts val="1400"/>
              <a:buFont typeface="Arial"/>
              <a:buNone/>
            </a:pPr>
            <a:r>
              <a:rPr lang="en-US" sz="1400">
                <a:solidFill>
                  <a:schemeClr val="dk2"/>
                </a:solidFill>
                <a:latin typeface="Open Sans Light"/>
                <a:ea typeface="Open Sans Light"/>
                <a:cs typeface="Open Sans Light"/>
                <a:sym typeface="Open Sans Light"/>
              </a:rPr>
              <a:t>To position the MDDA as an authoritative leader and voice on community and commercial media by proactive advocacy and lobbying interventions and established stakeholder relationships</a:t>
            </a:r>
            <a:endParaRPr/>
          </a:p>
        </p:txBody>
      </p:sp>
      <p:sp>
        <p:nvSpPr>
          <p:cNvPr id="521" name="Google Shape;521;p10"/>
          <p:cNvSpPr/>
          <p:nvPr/>
        </p:nvSpPr>
        <p:spPr>
          <a:xfrm>
            <a:off x="559726" y="4747894"/>
            <a:ext cx="2507715" cy="1712004"/>
          </a:xfrm>
          <a:prstGeom prst="roundRect">
            <a:avLst>
              <a:gd fmla="val 16667" name="adj"/>
            </a:avLst>
          </a:prstGeom>
          <a:solidFill>
            <a:schemeClr val="lt2"/>
          </a:solidFill>
          <a:ln cap="flat" cmpd="sng" w="635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600">
              <a:solidFill>
                <a:schemeClr val="dk1"/>
              </a:solidFill>
              <a:latin typeface="Open Sans"/>
              <a:ea typeface="Open Sans"/>
              <a:cs typeface="Open Sans"/>
              <a:sym typeface="Open Sans"/>
            </a:endParaRPr>
          </a:p>
          <a:p>
            <a:pPr indent="0" lvl="0" marL="0" marR="0" rtl="0" algn="l">
              <a:spcBef>
                <a:spcPts val="0"/>
              </a:spcBef>
              <a:spcAft>
                <a:spcPts val="0"/>
              </a:spcAft>
              <a:buNone/>
            </a:pPr>
            <a:r>
              <a:rPr lang="en-US" sz="1600">
                <a:solidFill>
                  <a:schemeClr val="dk1"/>
                </a:solidFill>
                <a:latin typeface="Open Sans"/>
                <a:ea typeface="Open Sans"/>
                <a:cs typeface="Open Sans"/>
                <a:sym typeface="Open Sans"/>
              </a:rPr>
              <a:t>To ensure compliance with applicable legislative requirements and sustainability of the Agency</a:t>
            </a:r>
            <a:endParaRPr sz="1600">
              <a:solidFill>
                <a:schemeClr val="dk1"/>
              </a:solidFill>
              <a:latin typeface="Open Sans"/>
              <a:ea typeface="Open Sans"/>
              <a:cs typeface="Open Sans"/>
              <a:sym typeface="Open Sans"/>
            </a:endParaRPr>
          </a:p>
        </p:txBody>
      </p:sp>
      <p:sp>
        <p:nvSpPr>
          <p:cNvPr id="522" name="Google Shape;522;p10"/>
          <p:cNvSpPr/>
          <p:nvPr/>
        </p:nvSpPr>
        <p:spPr>
          <a:xfrm>
            <a:off x="188130" y="4182951"/>
            <a:ext cx="786946" cy="786946"/>
          </a:xfrm>
          <a:prstGeom prst="ellipse">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675">
              <a:solidFill>
                <a:schemeClr val="lt1"/>
              </a:solidFill>
              <a:latin typeface="Lato Light"/>
              <a:ea typeface="Lato Light"/>
              <a:cs typeface="Lato Light"/>
              <a:sym typeface="Lato Light"/>
            </a:endParaRPr>
          </a:p>
        </p:txBody>
      </p:sp>
      <p:sp>
        <p:nvSpPr>
          <p:cNvPr id="523" name="Google Shape;523;p10"/>
          <p:cNvSpPr/>
          <p:nvPr/>
        </p:nvSpPr>
        <p:spPr>
          <a:xfrm>
            <a:off x="363418" y="4298781"/>
            <a:ext cx="425115" cy="481897"/>
          </a:xfrm>
          <a:custGeom>
            <a:rect b="b" l="l" r="r" t="t"/>
            <a:pathLst>
              <a:path extrusionOk="0" h="1239478" w="1093427">
                <a:moveTo>
                  <a:pt x="216332" y="1190625"/>
                </a:moveTo>
                <a:cubicBezTo>
                  <a:pt x="222845" y="1190625"/>
                  <a:pt x="228997" y="1193542"/>
                  <a:pt x="233701" y="1197916"/>
                </a:cubicBezTo>
                <a:cubicBezTo>
                  <a:pt x="238043" y="1202291"/>
                  <a:pt x="240938" y="1208852"/>
                  <a:pt x="240938" y="1215049"/>
                </a:cubicBezTo>
                <a:cubicBezTo>
                  <a:pt x="240938" y="1221611"/>
                  <a:pt x="238043" y="1227808"/>
                  <a:pt x="233701" y="1232547"/>
                </a:cubicBezTo>
                <a:cubicBezTo>
                  <a:pt x="228997" y="1236922"/>
                  <a:pt x="222845" y="1239474"/>
                  <a:pt x="216332" y="1239474"/>
                </a:cubicBezTo>
                <a:cubicBezTo>
                  <a:pt x="209818" y="1239474"/>
                  <a:pt x="203666" y="1236922"/>
                  <a:pt x="199324" y="1232547"/>
                </a:cubicBezTo>
                <a:cubicBezTo>
                  <a:pt x="194620" y="1227808"/>
                  <a:pt x="192087" y="1221611"/>
                  <a:pt x="192087" y="1215049"/>
                </a:cubicBezTo>
                <a:cubicBezTo>
                  <a:pt x="192087" y="1208852"/>
                  <a:pt x="194620" y="1202291"/>
                  <a:pt x="199324" y="1197916"/>
                </a:cubicBezTo>
                <a:cubicBezTo>
                  <a:pt x="203666" y="1193542"/>
                  <a:pt x="209818" y="1190625"/>
                  <a:pt x="216332" y="1190625"/>
                </a:cubicBezTo>
                <a:close/>
                <a:moveTo>
                  <a:pt x="927894" y="1060450"/>
                </a:moveTo>
                <a:cubicBezTo>
                  <a:pt x="934045" y="1060450"/>
                  <a:pt x="940559" y="1063002"/>
                  <a:pt x="944901" y="1067741"/>
                </a:cubicBezTo>
                <a:cubicBezTo>
                  <a:pt x="949605" y="1072116"/>
                  <a:pt x="952138" y="1078677"/>
                  <a:pt x="952138" y="1084874"/>
                </a:cubicBezTo>
                <a:cubicBezTo>
                  <a:pt x="952138" y="1091436"/>
                  <a:pt x="949605" y="1097633"/>
                  <a:pt x="944901" y="1102372"/>
                </a:cubicBezTo>
                <a:cubicBezTo>
                  <a:pt x="940559" y="1106747"/>
                  <a:pt x="934045" y="1109299"/>
                  <a:pt x="927894" y="1109299"/>
                </a:cubicBezTo>
                <a:cubicBezTo>
                  <a:pt x="921380" y="1109299"/>
                  <a:pt x="915229" y="1106747"/>
                  <a:pt x="910524" y="1102372"/>
                </a:cubicBezTo>
                <a:cubicBezTo>
                  <a:pt x="906182" y="1097633"/>
                  <a:pt x="903287" y="1091436"/>
                  <a:pt x="903287" y="1084874"/>
                </a:cubicBezTo>
                <a:cubicBezTo>
                  <a:pt x="903287" y="1078677"/>
                  <a:pt x="906182" y="1072116"/>
                  <a:pt x="910524" y="1067741"/>
                </a:cubicBezTo>
                <a:cubicBezTo>
                  <a:pt x="915229" y="1063002"/>
                  <a:pt x="921380" y="1060450"/>
                  <a:pt x="927894" y="1060450"/>
                </a:cubicBezTo>
                <a:close/>
                <a:moveTo>
                  <a:pt x="753142" y="1060450"/>
                </a:moveTo>
                <a:lnTo>
                  <a:pt x="835944" y="1060450"/>
                </a:lnTo>
                <a:cubicBezTo>
                  <a:pt x="849265" y="1060450"/>
                  <a:pt x="860065" y="1071386"/>
                  <a:pt x="860065" y="1084874"/>
                </a:cubicBezTo>
                <a:cubicBezTo>
                  <a:pt x="860065" y="1098362"/>
                  <a:pt x="849265" y="1109299"/>
                  <a:pt x="835944" y="1109299"/>
                </a:cubicBezTo>
                <a:lnTo>
                  <a:pt x="753142" y="1109299"/>
                </a:lnTo>
                <a:cubicBezTo>
                  <a:pt x="739462" y="1109299"/>
                  <a:pt x="728662" y="1098362"/>
                  <a:pt x="728662" y="1084874"/>
                </a:cubicBezTo>
                <a:cubicBezTo>
                  <a:pt x="728662" y="1071386"/>
                  <a:pt x="739462" y="1060450"/>
                  <a:pt x="753142" y="1060450"/>
                </a:cubicBezTo>
                <a:close/>
                <a:moveTo>
                  <a:pt x="463842" y="844951"/>
                </a:moveTo>
                <a:lnTo>
                  <a:pt x="463842" y="917678"/>
                </a:lnTo>
                <a:cubicBezTo>
                  <a:pt x="463842" y="936039"/>
                  <a:pt x="478981" y="951161"/>
                  <a:pt x="497725" y="951161"/>
                </a:cubicBezTo>
                <a:lnTo>
                  <a:pt x="604421" y="951161"/>
                </a:lnTo>
                <a:cubicBezTo>
                  <a:pt x="623165" y="951161"/>
                  <a:pt x="638305" y="936039"/>
                  <a:pt x="638305" y="917678"/>
                </a:cubicBezTo>
                <a:lnTo>
                  <a:pt x="638305" y="844951"/>
                </a:lnTo>
                <a:close/>
                <a:moveTo>
                  <a:pt x="280557" y="831046"/>
                </a:moveTo>
                <a:cubicBezTo>
                  <a:pt x="293130" y="827088"/>
                  <a:pt x="306781" y="834645"/>
                  <a:pt x="310373" y="847239"/>
                </a:cubicBezTo>
                <a:cubicBezTo>
                  <a:pt x="313966" y="860194"/>
                  <a:pt x="306781" y="873509"/>
                  <a:pt x="293849" y="877467"/>
                </a:cubicBezTo>
                <a:lnTo>
                  <a:pt x="178177" y="910933"/>
                </a:lnTo>
                <a:cubicBezTo>
                  <a:pt x="101662" y="932884"/>
                  <a:pt x="48496" y="1003775"/>
                  <a:pt x="48496" y="1083303"/>
                </a:cubicBezTo>
                <a:lnTo>
                  <a:pt x="48496" y="1191258"/>
                </a:lnTo>
                <a:lnTo>
                  <a:pt x="116031" y="1191258"/>
                </a:lnTo>
                <a:cubicBezTo>
                  <a:pt x="129322" y="1191258"/>
                  <a:pt x="140099" y="1202054"/>
                  <a:pt x="140099" y="1215368"/>
                </a:cubicBezTo>
                <a:cubicBezTo>
                  <a:pt x="140099" y="1228683"/>
                  <a:pt x="129322" y="1239478"/>
                  <a:pt x="116031" y="1239478"/>
                </a:cubicBezTo>
                <a:lnTo>
                  <a:pt x="24068" y="1239478"/>
                </a:lnTo>
                <a:cubicBezTo>
                  <a:pt x="10777" y="1239478"/>
                  <a:pt x="0" y="1228683"/>
                  <a:pt x="0" y="1215368"/>
                </a:cubicBezTo>
                <a:lnTo>
                  <a:pt x="0" y="1083303"/>
                </a:lnTo>
                <a:cubicBezTo>
                  <a:pt x="0" y="1033643"/>
                  <a:pt x="15806" y="986142"/>
                  <a:pt x="45981" y="946199"/>
                </a:cubicBezTo>
                <a:cubicBezTo>
                  <a:pt x="75438" y="906255"/>
                  <a:pt x="116749" y="878187"/>
                  <a:pt x="164527" y="864152"/>
                </a:cubicBezTo>
                <a:close/>
                <a:moveTo>
                  <a:pt x="796541" y="825924"/>
                </a:moveTo>
                <a:lnTo>
                  <a:pt x="928611" y="864076"/>
                </a:lnTo>
                <a:cubicBezTo>
                  <a:pt x="976472" y="878113"/>
                  <a:pt x="1017856" y="906187"/>
                  <a:pt x="1047725" y="946139"/>
                </a:cubicBezTo>
                <a:cubicBezTo>
                  <a:pt x="1077593" y="986091"/>
                  <a:pt x="1093427" y="1033601"/>
                  <a:pt x="1093427" y="1083271"/>
                </a:cubicBezTo>
                <a:lnTo>
                  <a:pt x="1093427" y="1215363"/>
                </a:lnTo>
                <a:cubicBezTo>
                  <a:pt x="1093427" y="1228681"/>
                  <a:pt x="1082631" y="1239478"/>
                  <a:pt x="1069317" y="1239478"/>
                </a:cubicBezTo>
                <a:lnTo>
                  <a:pt x="311448" y="1239478"/>
                </a:lnTo>
                <a:cubicBezTo>
                  <a:pt x="298133" y="1239478"/>
                  <a:pt x="287337" y="1228681"/>
                  <a:pt x="287337" y="1215363"/>
                </a:cubicBezTo>
                <a:cubicBezTo>
                  <a:pt x="287337" y="1202046"/>
                  <a:pt x="298133" y="1191248"/>
                  <a:pt x="311448" y="1191248"/>
                </a:cubicBezTo>
                <a:lnTo>
                  <a:pt x="1045206" y="1191248"/>
                </a:lnTo>
                <a:lnTo>
                  <a:pt x="1045206" y="1083271"/>
                </a:lnTo>
                <a:cubicBezTo>
                  <a:pt x="1045206" y="1003727"/>
                  <a:pt x="991586" y="932822"/>
                  <a:pt x="915296" y="910866"/>
                </a:cubicBezTo>
                <a:lnTo>
                  <a:pt x="782866" y="872354"/>
                </a:lnTo>
                <a:cubicBezTo>
                  <a:pt x="770271" y="868755"/>
                  <a:pt x="762714" y="855438"/>
                  <a:pt x="766673" y="842481"/>
                </a:cubicBezTo>
                <a:cubicBezTo>
                  <a:pt x="770271" y="829883"/>
                  <a:pt x="783586" y="822325"/>
                  <a:pt x="796541" y="825924"/>
                </a:cubicBezTo>
                <a:close/>
                <a:moveTo>
                  <a:pt x="546100" y="445197"/>
                </a:moveTo>
                <a:cubicBezTo>
                  <a:pt x="532362" y="445197"/>
                  <a:pt x="521517" y="456016"/>
                  <a:pt x="521517" y="469719"/>
                </a:cubicBezTo>
                <a:cubicBezTo>
                  <a:pt x="521517" y="483062"/>
                  <a:pt x="532362" y="493881"/>
                  <a:pt x="546100" y="493881"/>
                </a:cubicBezTo>
                <a:cubicBezTo>
                  <a:pt x="559114" y="493881"/>
                  <a:pt x="570321" y="483062"/>
                  <a:pt x="570321" y="469719"/>
                </a:cubicBezTo>
                <a:cubicBezTo>
                  <a:pt x="570321" y="456016"/>
                  <a:pt x="559114" y="445197"/>
                  <a:pt x="546100" y="445197"/>
                </a:cubicBezTo>
                <a:close/>
                <a:moveTo>
                  <a:pt x="546100" y="396875"/>
                </a:moveTo>
                <a:cubicBezTo>
                  <a:pt x="586227" y="396875"/>
                  <a:pt x="618763" y="429691"/>
                  <a:pt x="618763" y="469719"/>
                </a:cubicBezTo>
                <a:cubicBezTo>
                  <a:pt x="618763" y="509748"/>
                  <a:pt x="586227" y="542564"/>
                  <a:pt x="546100" y="542564"/>
                </a:cubicBezTo>
                <a:cubicBezTo>
                  <a:pt x="505972" y="542564"/>
                  <a:pt x="473075" y="509748"/>
                  <a:pt x="473075" y="469719"/>
                </a:cubicBezTo>
                <a:cubicBezTo>
                  <a:pt x="473075" y="429691"/>
                  <a:pt x="505972" y="396875"/>
                  <a:pt x="546100" y="396875"/>
                </a:cubicBezTo>
                <a:close/>
                <a:moveTo>
                  <a:pt x="548910" y="179253"/>
                </a:moveTo>
                <a:cubicBezTo>
                  <a:pt x="503132" y="179253"/>
                  <a:pt x="456272" y="191134"/>
                  <a:pt x="410854" y="214896"/>
                </a:cubicBezTo>
                <a:cubicBezTo>
                  <a:pt x="374087" y="234338"/>
                  <a:pt x="343809" y="264581"/>
                  <a:pt x="324344" y="302744"/>
                </a:cubicBezTo>
                <a:cubicBezTo>
                  <a:pt x="255857" y="435956"/>
                  <a:pt x="300193" y="552966"/>
                  <a:pt x="364715" y="618132"/>
                </a:cubicBezTo>
                <a:cubicBezTo>
                  <a:pt x="410133" y="664216"/>
                  <a:pt x="435005" y="726141"/>
                  <a:pt x="435005" y="792387"/>
                </a:cubicBezTo>
                <a:cubicBezTo>
                  <a:pt x="435005" y="794547"/>
                  <a:pt x="436807" y="796347"/>
                  <a:pt x="438970" y="796347"/>
                </a:cubicBezTo>
                <a:lnTo>
                  <a:pt x="524039" y="796347"/>
                </a:lnTo>
                <a:lnTo>
                  <a:pt x="524039" y="619572"/>
                </a:lnTo>
                <a:cubicBezTo>
                  <a:pt x="524039" y="606250"/>
                  <a:pt x="534853" y="595450"/>
                  <a:pt x="548190" y="595450"/>
                </a:cubicBezTo>
                <a:cubicBezTo>
                  <a:pt x="561887" y="595450"/>
                  <a:pt x="572340" y="606250"/>
                  <a:pt x="572340" y="619572"/>
                </a:cubicBezTo>
                <a:lnTo>
                  <a:pt x="572340" y="796347"/>
                </a:lnTo>
                <a:lnTo>
                  <a:pt x="658130" y="796347"/>
                </a:lnTo>
                <a:cubicBezTo>
                  <a:pt x="660293" y="796347"/>
                  <a:pt x="662095" y="794547"/>
                  <a:pt x="662095" y="792387"/>
                </a:cubicBezTo>
                <a:cubicBezTo>
                  <a:pt x="662095" y="726141"/>
                  <a:pt x="686967" y="664216"/>
                  <a:pt x="732745" y="617771"/>
                </a:cubicBezTo>
                <a:cubicBezTo>
                  <a:pt x="780326" y="569527"/>
                  <a:pt x="807000" y="505082"/>
                  <a:pt x="807000" y="437036"/>
                </a:cubicBezTo>
                <a:cubicBezTo>
                  <a:pt x="807000" y="345948"/>
                  <a:pt x="760140" y="263501"/>
                  <a:pt x="681920" y="216337"/>
                </a:cubicBezTo>
                <a:cubicBezTo>
                  <a:pt x="641188" y="191494"/>
                  <a:pt x="595770" y="179253"/>
                  <a:pt x="548910" y="179253"/>
                </a:cubicBezTo>
                <a:close/>
                <a:moveTo>
                  <a:pt x="552019" y="130649"/>
                </a:moveTo>
                <a:cubicBezTo>
                  <a:pt x="606404" y="131189"/>
                  <a:pt x="659391" y="145950"/>
                  <a:pt x="707152" y="174933"/>
                </a:cubicBezTo>
                <a:cubicBezTo>
                  <a:pt x="751489" y="201575"/>
                  <a:pt x="788616" y="239739"/>
                  <a:pt x="814569" y="284382"/>
                </a:cubicBezTo>
                <a:cubicBezTo>
                  <a:pt x="841243" y="330826"/>
                  <a:pt x="855301" y="383391"/>
                  <a:pt x="855301" y="437036"/>
                </a:cubicBezTo>
                <a:cubicBezTo>
                  <a:pt x="855301" y="518043"/>
                  <a:pt x="823941" y="594009"/>
                  <a:pt x="767349" y="651974"/>
                </a:cubicBezTo>
                <a:cubicBezTo>
                  <a:pt x="730582" y="689058"/>
                  <a:pt x="710397" y="739102"/>
                  <a:pt x="710397" y="792387"/>
                </a:cubicBezTo>
                <a:cubicBezTo>
                  <a:pt x="710397" y="810748"/>
                  <a:pt x="701025" y="826950"/>
                  <a:pt x="686606" y="836311"/>
                </a:cubicBezTo>
                <a:lnTo>
                  <a:pt x="686606" y="917678"/>
                </a:lnTo>
                <a:cubicBezTo>
                  <a:pt x="686606" y="963042"/>
                  <a:pt x="649839" y="999765"/>
                  <a:pt x="604421" y="999765"/>
                </a:cubicBezTo>
                <a:lnTo>
                  <a:pt x="497725" y="999765"/>
                </a:lnTo>
                <a:cubicBezTo>
                  <a:pt x="452307" y="999765"/>
                  <a:pt x="415180" y="963042"/>
                  <a:pt x="415180" y="917678"/>
                </a:cubicBezTo>
                <a:lnTo>
                  <a:pt x="415180" y="838831"/>
                </a:lnTo>
                <a:cubicBezTo>
                  <a:pt x="398238" y="830550"/>
                  <a:pt x="386703" y="812908"/>
                  <a:pt x="386703" y="792387"/>
                </a:cubicBezTo>
                <a:cubicBezTo>
                  <a:pt x="386703" y="739102"/>
                  <a:pt x="366518" y="689058"/>
                  <a:pt x="329751" y="651974"/>
                </a:cubicBezTo>
                <a:cubicBezTo>
                  <a:pt x="284693" y="606250"/>
                  <a:pt x="255857" y="548645"/>
                  <a:pt x="245764" y="485640"/>
                </a:cubicBezTo>
                <a:cubicBezTo>
                  <a:pt x="234950" y="417954"/>
                  <a:pt x="247206" y="347028"/>
                  <a:pt x="281089" y="280422"/>
                </a:cubicBezTo>
                <a:cubicBezTo>
                  <a:pt x="305240" y="233618"/>
                  <a:pt x="342367" y="196175"/>
                  <a:pt x="388506" y="171693"/>
                </a:cubicBezTo>
                <a:cubicBezTo>
                  <a:pt x="441854" y="143790"/>
                  <a:pt x="497635" y="130109"/>
                  <a:pt x="552019" y="130649"/>
                </a:cubicBezTo>
                <a:close/>
                <a:moveTo>
                  <a:pt x="755759" y="35763"/>
                </a:moveTo>
                <a:cubicBezTo>
                  <a:pt x="761920" y="35763"/>
                  <a:pt x="768171" y="38187"/>
                  <a:pt x="772993" y="43037"/>
                </a:cubicBezTo>
                <a:cubicBezTo>
                  <a:pt x="782280" y="52376"/>
                  <a:pt x="782280" y="67463"/>
                  <a:pt x="772993" y="77162"/>
                </a:cubicBezTo>
                <a:lnTo>
                  <a:pt x="725844" y="124219"/>
                </a:lnTo>
                <a:cubicBezTo>
                  <a:pt x="721201" y="128889"/>
                  <a:pt x="715129" y="131404"/>
                  <a:pt x="709057" y="131404"/>
                </a:cubicBezTo>
                <a:cubicBezTo>
                  <a:pt x="702984" y="131404"/>
                  <a:pt x="696555" y="128889"/>
                  <a:pt x="691912" y="124219"/>
                </a:cubicBezTo>
                <a:cubicBezTo>
                  <a:pt x="682625" y="114880"/>
                  <a:pt x="682625" y="99433"/>
                  <a:pt x="691912" y="90094"/>
                </a:cubicBezTo>
                <a:lnTo>
                  <a:pt x="739060" y="43037"/>
                </a:lnTo>
                <a:cubicBezTo>
                  <a:pt x="743525" y="38187"/>
                  <a:pt x="749597" y="35763"/>
                  <a:pt x="755759" y="35763"/>
                </a:cubicBezTo>
                <a:close/>
                <a:moveTo>
                  <a:pt x="337725" y="35754"/>
                </a:moveTo>
                <a:cubicBezTo>
                  <a:pt x="343962" y="35754"/>
                  <a:pt x="350199" y="38170"/>
                  <a:pt x="354899" y="43001"/>
                </a:cubicBezTo>
                <a:lnTo>
                  <a:pt x="402626" y="90245"/>
                </a:lnTo>
                <a:cubicBezTo>
                  <a:pt x="412388" y="99551"/>
                  <a:pt x="412388" y="114941"/>
                  <a:pt x="402626" y="124247"/>
                </a:cubicBezTo>
                <a:cubicBezTo>
                  <a:pt x="397926" y="128899"/>
                  <a:pt x="391779" y="131405"/>
                  <a:pt x="385632" y="131405"/>
                </a:cubicBezTo>
                <a:cubicBezTo>
                  <a:pt x="379486" y="131405"/>
                  <a:pt x="373339" y="128899"/>
                  <a:pt x="368277" y="124247"/>
                </a:cubicBezTo>
                <a:lnTo>
                  <a:pt x="320551" y="76645"/>
                </a:lnTo>
                <a:cubicBezTo>
                  <a:pt x="311150" y="67339"/>
                  <a:pt x="311150" y="51949"/>
                  <a:pt x="320551" y="43001"/>
                </a:cubicBezTo>
                <a:cubicBezTo>
                  <a:pt x="325251" y="38170"/>
                  <a:pt x="331488" y="35754"/>
                  <a:pt x="337725" y="35754"/>
                </a:cubicBezTo>
                <a:close/>
                <a:moveTo>
                  <a:pt x="548481" y="0"/>
                </a:moveTo>
                <a:cubicBezTo>
                  <a:pt x="561869" y="0"/>
                  <a:pt x="572725" y="10417"/>
                  <a:pt x="572725" y="24067"/>
                </a:cubicBezTo>
                <a:lnTo>
                  <a:pt x="572725" y="73998"/>
                </a:lnTo>
                <a:cubicBezTo>
                  <a:pt x="572725" y="87289"/>
                  <a:pt x="561869" y="98066"/>
                  <a:pt x="548481" y="98066"/>
                </a:cubicBezTo>
                <a:cubicBezTo>
                  <a:pt x="535092" y="98066"/>
                  <a:pt x="523875" y="87289"/>
                  <a:pt x="523875" y="73998"/>
                </a:cubicBezTo>
                <a:lnTo>
                  <a:pt x="523875" y="24067"/>
                </a:lnTo>
                <a:cubicBezTo>
                  <a:pt x="523875" y="10417"/>
                  <a:pt x="535092" y="0"/>
                  <a:pt x="548481" y="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675">
              <a:solidFill>
                <a:schemeClr val="dk1"/>
              </a:solidFill>
              <a:latin typeface="Lato Light"/>
              <a:ea typeface="Lato Light"/>
              <a:cs typeface="Lato Light"/>
              <a:sym typeface="Lato Light"/>
            </a:endParaRPr>
          </a:p>
        </p:txBody>
      </p:sp>
      <p:sp>
        <p:nvSpPr>
          <p:cNvPr id="524" name="Google Shape;524;p10"/>
          <p:cNvSpPr txBox="1"/>
          <p:nvPr/>
        </p:nvSpPr>
        <p:spPr>
          <a:xfrm>
            <a:off x="1061306" y="4714701"/>
            <a:ext cx="1026178" cy="307777"/>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US" sz="1400">
                <a:solidFill>
                  <a:schemeClr val="dk2"/>
                </a:solidFill>
                <a:latin typeface="Poppins"/>
                <a:ea typeface="Poppins"/>
                <a:cs typeface="Poppins"/>
                <a:sym typeface="Poppins"/>
              </a:rPr>
              <a:t>Objective 4</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8" name="Shape 528"/>
        <p:cNvGrpSpPr/>
        <p:nvPr/>
      </p:nvGrpSpPr>
      <p:grpSpPr>
        <a:xfrm>
          <a:off x="0" y="0"/>
          <a:ext cx="0" cy="0"/>
          <a:chOff x="0" y="0"/>
          <a:chExt cx="0" cy="0"/>
        </a:xfrm>
      </p:grpSpPr>
      <p:sp>
        <p:nvSpPr>
          <p:cNvPr id="529" name="Google Shape;529;p11"/>
          <p:cNvSpPr/>
          <p:nvPr/>
        </p:nvSpPr>
        <p:spPr>
          <a:xfrm>
            <a:off x="1053687" y="2085683"/>
            <a:ext cx="2475461" cy="3195325"/>
          </a:xfrm>
          <a:custGeom>
            <a:rect b="b" l="l" r="r" t="t"/>
            <a:pathLst>
              <a:path extrusionOk="0" h="21596" w="21573">
                <a:moveTo>
                  <a:pt x="16988" y="161"/>
                </a:moveTo>
                <a:cubicBezTo>
                  <a:pt x="17069" y="251"/>
                  <a:pt x="17141" y="345"/>
                  <a:pt x="17202" y="444"/>
                </a:cubicBezTo>
                <a:cubicBezTo>
                  <a:pt x="17267" y="549"/>
                  <a:pt x="17320" y="658"/>
                  <a:pt x="17374" y="766"/>
                </a:cubicBezTo>
                <a:cubicBezTo>
                  <a:pt x="17491" y="1004"/>
                  <a:pt x="17609" y="1242"/>
                  <a:pt x="17727" y="1480"/>
                </a:cubicBezTo>
                <a:cubicBezTo>
                  <a:pt x="17950" y="1923"/>
                  <a:pt x="18175" y="2366"/>
                  <a:pt x="18393" y="2810"/>
                </a:cubicBezTo>
                <a:cubicBezTo>
                  <a:pt x="18832" y="3701"/>
                  <a:pt x="19244" y="4598"/>
                  <a:pt x="19627" y="5502"/>
                </a:cubicBezTo>
                <a:cubicBezTo>
                  <a:pt x="20487" y="7531"/>
                  <a:pt x="21207" y="9607"/>
                  <a:pt x="21466" y="11747"/>
                </a:cubicBezTo>
                <a:cubicBezTo>
                  <a:pt x="21573" y="12629"/>
                  <a:pt x="21600" y="13517"/>
                  <a:pt x="21547" y="14403"/>
                </a:cubicBezTo>
                <a:cubicBezTo>
                  <a:pt x="21135" y="13190"/>
                  <a:pt x="19991" y="12208"/>
                  <a:pt x="18480" y="11768"/>
                </a:cubicBezTo>
                <a:cubicBezTo>
                  <a:pt x="15508" y="10900"/>
                  <a:pt x="12440" y="12228"/>
                  <a:pt x="9862" y="13780"/>
                </a:cubicBezTo>
                <a:cubicBezTo>
                  <a:pt x="8949" y="14330"/>
                  <a:pt x="8061" y="14902"/>
                  <a:pt x="7209" y="15505"/>
                </a:cubicBezTo>
                <a:cubicBezTo>
                  <a:pt x="6338" y="16122"/>
                  <a:pt x="5507" y="16771"/>
                  <a:pt x="4695" y="17433"/>
                </a:cubicBezTo>
                <a:cubicBezTo>
                  <a:pt x="3057" y="18767"/>
                  <a:pt x="1490" y="20156"/>
                  <a:pt x="0" y="21596"/>
                </a:cubicBezTo>
                <a:lnTo>
                  <a:pt x="16000" y="234"/>
                </a:lnTo>
                <a:cubicBezTo>
                  <a:pt x="16115" y="85"/>
                  <a:pt x="16324" y="-4"/>
                  <a:pt x="16548" y="1"/>
                </a:cubicBezTo>
                <a:cubicBezTo>
                  <a:pt x="16717" y="4"/>
                  <a:pt x="16876" y="62"/>
                  <a:pt x="16988" y="161"/>
                </a:cubicBezTo>
                <a:close/>
              </a:path>
            </a:pathLst>
          </a:custGeom>
          <a:solidFill>
            <a:schemeClr val="accent1"/>
          </a:solidFill>
          <a:ln>
            <a:noFill/>
          </a:ln>
        </p:spPr>
        <p:txBody>
          <a:bodyPr anchorCtr="0" anchor="ctr" bIns="19050" lIns="19050" spcFirstLastPara="1" rIns="19050" wrap="square" tIns="19050">
            <a:noAutofit/>
          </a:bodyPr>
          <a:lstStyle/>
          <a:p>
            <a:pPr indent="0" lvl="0" marL="0" marR="0" rtl="0" algn="l">
              <a:spcBef>
                <a:spcPts val="0"/>
              </a:spcBef>
              <a:spcAft>
                <a:spcPts val="0"/>
              </a:spcAft>
              <a:buNone/>
            </a:pPr>
            <a:r>
              <a:t/>
            </a:r>
            <a:endParaRPr sz="1350">
              <a:solidFill>
                <a:schemeClr val="dk1"/>
              </a:solidFill>
              <a:latin typeface="Lato Light"/>
              <a:ea typeface="Lato Light"/>
              <a:cs typeface="Lato Light"/>
              <a:sym typeface="Lato Light"/>
            </a:endParaRPr>
          </a:p>
        </p:txBody>
      </p:sp>
      <p:sp>
        <p:nvSpPr>
          <p:cNvPr id="530" name="Google Shape;530;p11"/>
          <p:cNvSpPr/>
          <p:nvPr/>
        </p:nvSpPr>
        <p:spPr>
          <a:xfrm>
            <a:off x="2804620" y="2315474"/>
            <a:ext cx="2150269" cy="3203972"/>
          </a:xfrm>
          <a:custGeom>
            <a:rect b="b" l="l" r="r" t="t"/>
            <a:pathLst>
              <a:path extrusionOk="0" h="21567" w="21558">
                <a:moveTo>
                  <a:pt x="3512" y="0"/>
                </a:moveTo>
                <a:cubicBezTo>
                  <a:pt x="4175" y="1156"/>
                  <a:pt x="4788" y="2315"/>
                  <a:pt x="5355" y="3476"/>
                </a:cubicBezTo>
                <a:cubicBezTo>
                  <a:pt x="5923" y="4639"/>
                  <a:pt x="6444" y="5805"/>
                  <a:pt x="6856" y="6984"/>
                </a:cubicBezTo>
                <a:cubicBezTo>
                  <a:pt x="7297" y="8245"/>
                  <a:pt x="7619" y="9556"/>
                  <a:pt x="7767" y="10855"/>
                </a:cubicBezTo>
                <a:cubicBezTo>
                  <a:pt x="7914" y="12154"/>
                  <a:pt x="7886" y="13460"/>
                  <a:pt x="7238" y="14730"/>
                </a:cubicBezTo>
                <a:cubicBezTo>
                  <a:pt x="6912" y="15368"/>
                  <a:pt x="6429" y="15966"/>
                  <a:pt x="5737" y="16449"/>
                </a:cubicBezTo>
                <a:cubicBezTo>
                  <a:pt x="4261" y="17477"/>
                  <a:pt x="2052" y="17874"/>
                  <a:pt x="0" y="17469"/>
                </a:cubicBezTo>
                <a:cubicBezTo>
                  <a:pt x="736" y="17795"/>
                  <a:pt x="1499" y="18092"/>
                  <a:pt x="2286" y="18360"/>
                </a:cubicBezTo>
                <a:cubicBezTo>
                  <a:pt x="3025" y="18611"/>
                  <a:pt x="3785" y="18836"/>
                  <a:pt x="4555" y="19043"/>
                </a:cubicBezTo>
                <a:cubicBezTo>
                  <a:pt x="7143" y="19737"/>
                  <a:pt x="9835" y="20226"/>
                  <a:pt x="12548" y="20628"/>
                </a:cubicBezTo>
                <a:cubicBezTo>
                  <a:pt x="15191" y="21019"/>
                  <a:pt x="17864" y="21329"/>
                  <a:pt x="20558" y="21557"/>
                </a:cubicBezTo>
                <a:cubicBezTo>
                  <a:pt x="20900" y="21600"/>
                  <a:pt x="21247" y="21498"/>
                  <a:pt x="21431" y="21299"/>
                </a:cubicBezTo>
                <a:cubicBezTo>
                  <a:pt x="21587" y="21132"/>
                  <a:pt x="21600" y="20921"/>
                  <a:pt x="21465" y="20746"/>
                </a:cubicBezTo>
                <a:lnTo>
                  <a:pt x="3512" y="0"/>
                </a:lnTo>
                <a:close/>
              </a:path>
            </a:pathLst>
          </a:custGeom>
          <a:solidFill>
            <a:schemeClr val="accent2"/>
          </a:solidFill>
          <a:ln>
            <a:noFill/>
          </a:ln>
        </p:spPr>
        <p:txBody>
          <a:bodyPr anchorCtr="0" anchor="ctr" bIns="19050" lIns="19050" spcFirstLastPara="1" rIns="19050" wrap="square" tIns="19050">
            <a:noAutofit/>
          </a:bodyPr>
          <a:lstStyle/>
          <a:p>
            <a:pPr indent="0" lvl="0" marL="0" marR="0" rtl="0" algn="ctr">
              <a:spcBef>
                <a:spcPts val="0"/>
              </a:spcBef>
              <a:spcAft>
                <a:spcPts val="0"/>
              </a:spcAft>
              <a:buNone/>
            </a:pPr>
            <a:r>
              <a:t/>
            </a:r>
            <a:endParaRPr sz="1200">
              <a:solidFill>
                <a:srgbClr val="000000"/>
              </a:solidFill>
              <a:latin typeface="Lato Light"/>
              <a:ea typeface="Lato Light"/>
              <a:cs typeface="Lato Light"/>
              <a:sym typeface="Lato Light"/>
            </a:endParaRPr>
          </a:p>
        </p:txBody>
      </p:sp>
      <p:sp>
        <p:nvSpPr>
          <p:cNvPr id="531" name="Google Shape;531;p11"/>
          <p:cNvSpPr/>
          <p:nvPr/>
        </p:nvSpPr>
        <p:spPr>
          <a:xfrm>
            <a:off x="996061" y="3941868"/>
            <a:ext cx="3652242" cy="1599604"/>
          </a:xfrm>
          <a:custGeom>
            <a:rect b="b" l="l" r="r" t="t"/>
            <a:pathLst>
              <a:path extrusionOk="0" h="21600" w="21575">
                <a:moveTo>
                  <a:pt x="9295" y="0"/>
                </a:moveTo>
                <a:cubicBezTo>
                  <a:pt x="8433" y="1842"/>
                  <a:pt x="8085" y="4539"/>
                  <a:pt x="8321" y="7079"/>
                </a:cubicBezTo>
                <a:cubicBezTo>
                  <a:pt x="8604" y="10122"/>
                  <a:pt x="9656" y="12421"/>
                  <a:pt x="10863" y="14178"/>
                </a:cubicBezTo>
                <a:cubicBezTo>
                  <a:pt x="11665" y="15344"/>
                  <a:pt x="12514" y="16273"/>
                  <a:pt x="13379" y="17055"/>
                </a:cubicBezTo>
                <a:cubicBezTo>
                  <a:pt x="14701" y="18250"/>
                  <a:pt x="16077" y="19120"/>
                  <a:pt x="17471" y="19853"/>
                </a:cubicBezTo>
                <a:cubicBezTo>
                  <a:pt x="18819" y="20562"/>
                  <a:pt x="20187" y="21146"/>
                  <a:pt x="21575" y="21600"/>
                </a:cubicBezTo>
                <a:lnTo>
                  <a:pt x="372" y="21590"/>
                </a:lnTo>
                <a:cubicBezTo>
                  <a:pt x="215" y="21557"/>
                  <a:pt x="80" y="21320"/>
                  <a:pt x="25" y="20981"/>
                </a:cubicBezTo>
                <a:cubicBezTo>
                  <a:pt x="-25" y="20669"/>
                  <a:pt x="1" y="20319"/>
                  <a:pt x="94" y="20064"/>
                </a:cubicBezTo>
                <a:cubicBezTo>
                  <a:pt x="851" y="17813"/>
                  <a:pt x="1636" y="15613"/>
                  <a:pt x="2448" y="13466"/>
                </a:cubicBezTo>
                <a:cubicBezTo>
                  <a:pt x="3470" y="10769"/>
                  <a:pt x="4534" y="8159"/>
                  <a:pt x="5694" y="5782"/>
                </a:cubicBezTo>
                <a:cubicBezTo>
                  <a:pt x="6253" y="4638"/>
                  <a:pt x="6833" y="3549"/>
                  <a:pt x="7446" y="2560"/>
                </a:cubicBezTo>
                <a:cubicBezTo>
                  <a:pt x="8035" y="1611"/>
                  <a:pt x="8652" y="755"/>
                  <a:pt x="9295" y="0"/>
                </a:cubicBezTo>
                <a:close/>
              </a:path>
            </a:pathLst>
          </a:custGeom>
          <a:solidFill>
            <a:schemeClr val="accent3"/>
          </a:solidFill>
          <a:ln>
            <a:noFill/>
          </a:ln>
        </p:spPr>
        <p:txBody>
          <a:bodyPr anchorCtr="0" anchor="ctr" bIns="19050" lIns="19050" spcFirstLastPara="1" rIns="19050" wrap="square" tIns="19050">
            <a:noAutofit/>
          </a:bodyPr>
          <a:lstStyle/>
          <a:p>
            <a:pPr indent="0" lvl="0" marL="0" marR="0" rtl="0" algn="ctr">
              <a:spcBef>
                <a:spcPts val="0"/>
              </a:spcBef>
              <a:spcAft>
                <a:spcPts val="0"/>
              </a:spcAft>
              <a:buNone/>
            </a:pPr>
            <a:r>
              <a:t/>
            </a:r>
            <a:endParaRPr sz="1200">
              <a:solidFill>
                <a:srgbClr val="000000"/>
              </a:solidFill>
              <a:latin typeface="Lato Light"/>
              <a:ea typeface="Lato Light"/>
              <a:cs typeface="Lato Light"/>
              <a:sym typeface="Lato Light"/>
            </a:endParaRPr>
          </a:p>
        </p:txBody>
      </p:sp>
      <p:sp>
        <p:nvSpPr>
          <p:cNvPr id="532" name="Google Shape;532;p11"/>
          <p:cNvSpPr/>
          <p:nvPr/>
        </p:nvSpPr>
        <p:spPr>
          <a:xfrm>
            <a:off x="3751480" y="4083082"/>
            <a:ext cx="345468" cy="345468"/>
          </a:xfrm>
          <a:custGeom>
            <a:rect b="b" l="l" r="r" t="t"/>
            <a:pathLst>
              <a:path extrusionOk="0" h="304440" w="304441">
                <a:moveTo>
                  <a:pt x="60238" y="239712"/>
                </a:moveTo>
                <a:lnTo>
                  <a:pt x="169589" y="239712"/>
                </a:lnTo>
                <a:cubicBezTo>
                  <a:pt x="172107" y="239712"/>
                  <a:pt x="174265" y="241544"/>
                  <a:pt x="174265" y="244108"/>
                </a:cubicBezTo>
                <a:cubicBezTo>
                  <a:pt x="174265" y="246673"/>
                  <a:pt x="172107" y="248871"/>
                  <a:pt x="169589" y="248871"/>
                </a:cubicBezTo>
                <a:lnTo>
                  <a:pt x="60238" y="248871"/>
                </a:lnTo>
                <a:cubicBezTo>
                  <a:pt x="57720" y="248871"/>
                  <a:pt x="55562" y="246673"/>
                  <a:pt x="55562" y="244108"/>
                </a:cubicBezTo>
                <a:cubicBezTo>
                  <a:pt x="55562" y="241544"/>
                  <a:pt x="57720" y="239712"/>
                  <a:pt x="60238" y="239712"/>
                </a:cubicBezTo>
                <a:close/>
                <a:moveTo>
                  <a:pt x="60222" y="198437"/>
                </a:moveTo>
                <a:lnTo>
                  <a:pt x="128690" y="198437"/>
                </a:lnTo>
                <a:cubicBezTo>
                  <a:pt x="131199" y="198437"/>
                  <a:pt x="132992" y="200554"/>
                  <a:pt x="132992" y="203023"/>
                </a:cubicBezTo>
                <a:cubicBezTo>
                  <a:pt x="132992" y="205493"/>
                  <a:pt x="131199" y="207609"/>
                  <a:pt x="128690" y="207609"/>
                </a:cubicBezTo>
                <a:lnTo>
                  <a:pt x="60222" y="207609"/>
                </a:lnTo>
                <a:cubicBezTo>
                  <a:pt x="57713" y="207609"/>
                  <a:pt x="55562" y="205493"/>
                  <a:pt x="55562" y="203023"/>
                </a:cubicBezTo>
                <a:cubicBezTo>
                  <a:pt x="55562" y="200554"/>
                  <a:pt x="57713" y="198437"/>
                  <a:pt x="60222" y="198437"/>
                </a:cubicBezTo>
                <a:close/>
                <a:moveTo>
                  <a:pt x="60252" y="157162"/>
                </a:moveTo>
                <a:lnTo>
                  <a:pt x="82261" y="157162"/>
                </a:lnTo>
                <a:cubicBezTo>
                  <a:pt x="84786" y="157162"/>
                  <a:pt x="86951" y="159279"/>
                  <a:pt x="86951" y="161748"/>
                </a:cubicBezTo>
                <a:cubicBezTo>
                  <a:pt x="86951" y="164218"/>
                  <a:pt x="84786" y="166334"/>
                  <a:pt x="82261" y="166334"/>
                </a:cubicBezTo>
                <a:lnTo>
                  <a:pt x="60252" y="166334"/>
                </a:lnTo>
                <a:cubicBezTo>
                  <a:pt x="57727" y="166334"/>
                  <a:pt x="55562" y="164218"/>
                  <a:pt x="55562" y="161748"/>
                </a:cubicBezTo>
                <a:cubicBezTo>
                  <a:pt x="55562" y="159279"/>
                  <a:pt x="57727" y="157162"/>
                  <a:pt x="60252" y="157162"/>
                </a:cubicBezTo>
                <a:close/>
                <a:moveTo>
                  <a:pt x="77997" y="117813"/>
                </a:moveTo>
                <a:cubicBezTo>
                  <a:pt x="38100" y="130783"/>
                  <a:pt x="9345" y="164289"/>
                  <a:pt x="9345" y="203560"/>
                </a:cubicBezTo>
                <a:cubicBezTo>
                  <a:pt x="9345" y="220854"/>
                  <a:pt x="14737" y="237427"/>
                  <a:pt x="25520" y="251838"/>
                </a:cubicBezTo>
                <a:cubicBezTo>
                  <a:pt x="26239" y="253280"/>
                  <a:pt x="26598" y="254721"/>
                  <a:pt x="25879" y="256162"/>
                </a:cubicBezTo>
                <a:lnTo>
                  <a:pt x="17253" y="288227"/>
                </a:lnTo>
                <a:lnTo>
                  <a:pt x="53915" y="279941"/>
                </a:lnTo>
                <a:cubicBezTo>
                  <a:pt x="54634" y="279941"/>
                  <a:pt x="54634" y="279941"/>
                  <a:pt x="54993" y="279941"/>
                </a:cubicBezTo>
                <a:cubicBezTo>
                  <a:pt x="56072" y="279941"/>
                  <a:pt x="56431" y="280301"/>
                  <a:pt x="57509" y="280661"/>
                </a:cubicBezTo>
                <a:cubicBezTo>
                  <a:pt x="74403" y="290029"/>
                  <a:pt x="93812" y="295073"/>
                  <a:pt x="113940" y="295073"/>
                </a:cubicBezTo>
                <a:cubicBezTo>
                  <a:pt x="171810" y="295073"/>
                  <a:pt x="218895" y="254000"/>
                  <a:pt x="218895" y="203560"/>
                </a:cubicBezTo>
                <a:cubicBezTo>
                  <a:pt x="218895" y="201759"/>
                  <a:pt x="218895" y="200318"/>
                  <a:pt x="218536" y="198516"/>
                </a:cubicBezTo>
                <a:cubicBezTo>
                  <a:pt x="209550" y="200678"/>
                  <a:pt x="199845" y="201759"/>
                  <a:pt x="190500" y="201759"/>
                </a:cubicBezTo>
                <a:cubicBezTo>
                  <a:pt x="134069" y="201759"/>
                  <a:pt x="87342" y="165731"/>
                  <a:pt x="77997" y="117813"/>
                </a:cubicBezTo>
                <a:close/>
                <a:moveTo>
                  <a:pt x="164141" y="58512"/>
                </a:moveTo>
                <a:cubicBezTo>
                  <a:pt x="148636" y="58512"/>
                  <a:pt x="136376" y="70673"/>
                  <a:pt x="136376" y="86053"/>
                </a:cubicBezTo>
                <a:cubicBezTo>
                  <a:pt x="136376" y="116456"/>
                  <a:pt x="181089" y="147574"/>
                  <a:pt x="191907" y="154727"/>
                </a:cubicBezTo>
                <a:cubicBezTo>
                  <a:pt x="203086" y="147574"/>
                  <a:pt x="247439" y="116456"/>
                  <a:pt x="247439" y="86053"/>
                </a:cubicBezTo>
                <a:cubicBezTo>
                  <a:pt x="247439" y="70673"/>
                  <a:pt x="234818" y="58512"/>
                  <a:pt x="219673" y="58512"/>
                </a:cubicBezTo>
                <a:cubicBezTo>
                  <a:pt x="209937" y="58512"/>
                  <a:pt x="200922" y="63519"/>
                  <a:pt x="195874" y="72104"/>
                </a:cubicBezTo>
                <a:cubicBezTo>
                  <a:pt x="194432" y="74965"/>
                  <a:pt x="189383" y="74965"/>
                  <a:pt x="187941" y="72104"/>
                </a:cubicBezTo>
                <a:cubicBezTo>
                  <a:pt x="182892" y="63519"/>
                  <a:pt x="173878" y="58512"/>
                  <a:pt x="164141" y="58512"/>
                </a:cubicBezTo>
                <a:close/>
                <a:moveTo>
                  <a:pt x="164141" y="49212"/>
                </a:moveTo>
                <a:cubicBezTo>
                  <a:pt x="174599" y="49212"/>
                  <a:pt x="185056" y="53862"/>
                  <a:pt x="191907" y="62089"/>
                </a:cubicBezTo>
                <a:cubicBezTo>
                  <a:pt x="198759" y="53862"/>
                  <a:pt x="209216" y="49212"/>
                  <a:pt x="219673" y="49212"/>
                </a:cubicBezTo>
                <a:cubicBezTo>
                  <a:pt x="239867" y="49212"/>
                  <a:pt x="256815" y="65665"/>
                  <a:pt x="256815" y="86053"/>
                </a:cubicBezTo>
                <a:cubicBezTo>
                  <a:pt x="256815" y="125755"/>
                  <a:pt x="196595" y="162596"/>
                  <a:pt x="194432" y="164027"/>
                </a:cubicBezTo>
                <a:cubicBezTo>
                  <a:pt x="193710" y="164385"/>
                  <a:pt x="192629" y="164742"/>
                  <a:pt x="191907" y="164742"/>
                </a:cubicBezTo>
                <a:cubicBezTo>
                  <a:pt x="191186" y="164742"/>
                  <a:pt x="190104" y="164385"/>
                  <a:pt x="189383" y="164027"/>
                </a:cubicBezTo>
                <a:cubicBezTo>
                  <a:pt x="186859" y="162596"/>
                  <a:pt x="127000" y="125755"/>
                  <a:pt x="127000" y="86053"/>
                </a:cubicBezTo>
                <a:cubicBezTo>
                  <a:pt x="127000" y="65665"/>
                  <a:pt x="143588" y="49212"/>
                  <a:pt x="164141" y="49212"/>
                </a:cubicBezTo>
                <a:close/>
                <a:moveTo>
                  <a:pt x="190500" y="9367"/>
                </a:moveTo>
                <a:cubicBezTo>
                  <a:pt x="132991" y="9367"/>
                  <a:pt x="85905" y="50440"/>
                  <a:pt x="85905" y="101240"/>
                </a:cubicBezTo>
                <a:cubicBezTo>
                  <a:pt x="85905" y="151680"/>
                  <a:pt x="132991" y="192752"/>
                  <a:pt x="190500" y="192752"/>
                </a:cubicBezTo>
                <a:cubicBezTo>
                  <a:pt x="210628" y="192752"/>
                  <a:pt x="230038" y="187348"/>
                  <a:pt x="247291" y="177620"/>
                </a:cubicBezTo>
                <a:cubicBezTo>
                  <a:pt x="248010" y="177260"/>
                  <a:pt x="249447" y="177260"/>
                  <a:pt x="250526" y="177260"/>
                </a:cubicBezTo>
                <a:lnTo>
                  <a:pt x="287188" y="185546"/>
                </a:lnTo>
                <a:lnTo>
                  <a:pt x="278561" y="153841"/>
                </a:lnTo>
                <a:cubicBezTo>
                  <a:pt x="278202" y="152400"/>
                  <a:pt x="278561" y="150599"/>
                  <a:pt x="278921" y="149878"/>
                </a:cubicBezTo>
                <a:cubicBezTo>
                  <a:pt x="289704" y="135107"/>
                  <a:pt x="295095" y="118173"/>
                  <a:pt x="295095" y="101240"/>
                </a:cubicBezTo>
                <a:cubicBezTo>
                  <a:pt x="295095" y="50440"/>
                  <a:pt x="248369" y="9367"/>
                  <a:pt x="190500" y="9367"/>
                </a:cubicBezTo>
                <a:close/>
                <a:moveTo>
                  <a:pt x="190500" y="0"/>
                </a:moveTo>
                <a:cubicBezTo>
                  <a:pt x="253401" y="0"/>
                  <a:pt x="304441" y="45396"/>
                  <a:pt x="304441" y="101240"/>
                </a:cubicBezTo>
                <a:cubicBezTo>
                  <a:pt x="304441" y="119614"/>
                  <a:pt x="298690" y="137629"/>
                  <a:pt x="287907" y="153481"/>
                </a:cubicBezTo>
                <a:lnTo>
                  <a:pt x="298330" y="190230"/>
                </a:lnTo>
                <a:cubicBezTo>
                  <a:pt x="298690" y="192031"/>
                  <a:pt x="298330" y="193472"/>
                  <a:pt x="297252" y="194553"/>
                </a:cubicBezTo>
                <a:cubicBezTo>
                  <a:pt x="296174" y="195994"/>
                  <a:pt x="294377" y="196355"/>
                  <a:pt x="292939" y="196355"/>
                </a:cubicBezTo>
                <a:lnTo>
                  <a:pt x="250166" y="186627"/>
                </a:lnTo>
                <a:cubicBezTo>
                  <a:pt x="242977" y="190590"/>
                  <a:pt x="235429" y="193833"/>
                  <a:pt x="227522" y="196355"/>
                </a:cubicBezTo>
                <a:cubicBezTo>
                  <a:pt x="227881" y="198516"/>
                  <a:pt x="227881" y="201038"/>
                  <a:pt x="227881" y="203560"/>
                </a:cubicBezTo>
                <a:cubicBezTo>
                  <a:pt x="227881" y="259044"/>
                  <a:pt x="176842" y="304440"/>
                  <a:pt x="113940" y="304440"/>
                </a:cubicBezTo>
                <a:cubicBezTo>
                  <a:pt x="92734" y="304440"/>
                  <a:pt x="72246" y="299036"/>
                  <a:pt x="54274" y="289308"/>
                </a:cubicBezTo>
                <a:lnTo>
                  <a:pt x="11861" y="298675"/>
                </a:lnTo>
                <a:cubicBezTo>
                  <a:pt x="10064" y="299036"/>
                  <a:pt x="8267" y="298675"/>
                  <a:pt x="7189" y="297595"/>
                </a:cubicBezTo>
                <a:cubicBezTo>
                  <a:pt x="6110" y="296153"/>
                  <a:pt x="5751" y="294712"/>
                  <a:pt x="6110" y="292911"/>
                </a:cubicBezTo>
                <a:lnTo>
                  <a:pt x="16534" y="255441"/>
                </a:lnTo>
                <a:cubicBezTo>
                  <a:pt x="5751" y="239949"/>
                  <a:pt x="0" y="221935"/>
                  <a:pt x="0" y="203560"/>
                </a:cubicBezTo>
                <a:cubicBezTo>
                  <a:pt x="0" y="159606"/>
                  <a:pt x="32349" y="122136"/>
                  <a:pt x="76919" y="108446"/>
                </a:cubicBezTo>
                <a:cubicBezTo>
                  <a:pt x="76559" y="106284"/>
                  <a:pt x="76559" y="103402"/>
                  <a:pt x="76559" y="101240"/>
                </a:cubicBezTo>
                <a:cubicBezTo>
                  <a:pt x="76559" y="45396"/>
                  <a:pt x="127599" y="0"/>
                  <a:pt x="190500"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675">
              <a:solidFill>
                <a:schemeClr val="dk1"/>
              </a:solidFill>
              <a:latin typeface="Lato Light"/>
              <a:ea typeface="Lato Light"/>
              <a:cs typeface="Lato Light"/>
              <a:sym typeface="Lato Light"/>
            </a:endParaRPr>
          </a:p>
        </p:txBody>
      </p:sp>
      <p:sp>
        <p:nvSpPr>
          <p:cNvPr id="533" name="Google Shape;533;p11"/>
          <p:cNvSpPr/>
          <p:nvPr/>
        </p:nvSpPr>
        <p:spPr>
          <a:xfrm>
            <a:off x="1961479" y="4404207"/>
            <a:ext cx="347267" cy="322077"/>
          </a:xfrm>
          <a:custGeom>
            <a:rect b="b" l="l" r="r" t="t"/>
            <a:pathLst>
              <a:path extrusionOk="0" h="283803" w="306026">
                <a:moveTo>
                  <a:pt x="93475" y="168490"/>
                </a:moveTo>
                <a:cubicBezTo>
                  <a:pt x="91670" y="173519"/>
                  <a:pt x="89144" y="178908"/>
                  <a:pt x="84091" y="184296"/>
                </a:cubicBezTo>
                <a:cubicBezTo>
                  <a:pt x="86979" y="189685"/>
                  <a:pt x="102498" y="197588"/>
                  <a:pt x="117295" y="201539"/>
                </a:cubicBezTo>
                <a:cubicBezTo>
                  <a:pt x="131731" y="197588"/>
                  <a:pt x="147250" y="189685"/>
                  <a:pt x="150137" y="184296"/>
                </a:cubicBezTo>
                <a:cubicBezTo>
                  <a:pt x="145085" y="178908"/>
                  <a:pt x="142558" y="173519"/>
                  <a:pt x="140754" y="168490"/>
                </a:cubicBezTo>
                <a:cubicBezTo>
                  <a:pt x="133175" y="172441"/>
                  <a:pt x="125235" y="174238"/>
                  <a:pt x="116934" y="174238"/>
                </a:cubicBezTo>
                <a:cubicBezTo>
                  <a:pt x="108994" y="174238"/>
                  <a:pt x="101054" y="172441"/>
                  <a:pt x="93475" y="168490"/>
                </a:cubicBezTo>
                <a:close/>
                <a:moveTo>
                  <a:pt x="141476" y="63235"/>
                </a:moveTo>
                <a:lnTo>
                  <a:pt x="135340" y="70420"/>
                </a:lnTo>
                <a:cubicBezTo>
                  <a:pt x="134618" y="71857"/>
                  <a:pt x="132814" y="72575"/>
                  <a:pt x="131370" y="72575"/>
                </a:cubicBezTo>
                <a:cubicBezTo>
                  <a:pt x="131009" y="72216"/>
                  <a:pt x="94919" y="68265"/>
                  <a:pt x="66407" y="84071"/>
                </a:cubicBezTo>
                <a:cubicBezTo>
                  <a:pt x="66407" y="85867"/>
                  <a:pt x="66407" y="88382"/>
                  <a:pt x="66407" y="89100"/>
                </a:cubicBezTo>
                <a:cubicBezTo>
                  <a:pt x="66407" y="90537"/>
                  <a:pt x="65685" y="91974"/>
                  <a:pt x="64602" y="92692"/>
                </a:cubicBezTo>
                <a:cubicBezTo>
                  <a:pt x="63159" y="93770"/>
                  <a:pt x="61715" y="94129"/>
                  <a:pt x="60272" y="93770"/>
                </a:cubicBezTo>
                <a:cubicBezTo>
                  <a:pt x="58828" y="93770"/>
                  <a:pt x="55580" y="98081"/>
                  <a:pt x="56302" y="105265"/>
                </a:cubicBezTo>
                <a:cubicBezTo>
                  <a:pt x="56663" y="110654"/>
                  <a:pt x="58828" y="114605"/>
                  <a:pt x="60633" y="116042"/>
                </a:cubicBezTo>
                <a:cubicBezTo>
                  <a:pt x="60993" y="116402"/>
                  <a:pt x="61715" y="116761"/>
                  <a:pt x="62076" y="116402"/>
                </a:cubicBezTo>
                <a:cubicBezTo>
                  <a:pt x="63159" y="116042"/>
                  <a:pt x="64602" y="115683"/>
                  <a:pt x="66046" y="116402"/>
                </a:cubicBezTo>
                <a:cubicBezTo>
                  <a:pt x="67129" y="117120"/>
                  <a:pt x="68212" y="118198"/>
                  <a:pt x="68572" y="119275"/>
                </a:cubicBezTo>
                <a:cubicBezTo>
                  <a:pt x="72903" y="135441"/>
                  <a:pt x="81204" y="149092"/>
                  <a:pt x="92753" y="156995"/>
                </a:cubicBezTo>
                <a:cubicBezTo>
                  <a:pt x="107550" y="167771"/>
                  <a:pt x="126678" y="167771"/>
                  <a:pt x="141476" y="156995"/>
                </a:cubicBezTo>
                <a:cubicBezTo>
                  <a:pt x="153025" y="149092"/>
                  <a:pt x="161325" y="135441"/>
                  <a:pt x="165656" y="119275"/>
                </a:cubicBezTo>
                <a:cubicBezTo>
                  <a:pt x="165656" y="118198"/>
                  <a:pt x="166739" y="117120"/>
                  <a:pt x="168183" y="116402"/>
                </a:cubicBezTo>
                <a:cubicBezTo>
                  <a:pt x="169265" y="115683"/>
                  <a:pt x="170709" y="115683"/>
                  <a:pt x="171792" y="116402"/>
                </a:cubicBezTo>
                <a:cubicBezTo>
                  <a:pt x="172513" y="116761"/>
                  <a:pt x="172874" y="116402"/>
                  <a:pt x="173235" y="116042"/>
                </a:cubicBezTo>
                <a:cubicBezTo>
                  <a:pt x="175401" y="114605"/>
                  <a:pt x="177205" y="110654"/>
                  <a:pt x="177927" y="105265"/>
                </a:cubicBezTo>
                <a:cubicBezTo>
                  <a:pt x="178649" y="98081"/>
                  <a:pt x="175401" y="93770"/>
                  <a:pt x="174318" y="93411"/>
                </a:cubicBezTo>
                <a:cubicBezTo>
                  <a:pt x="172874" y="93770"/>
                  <a:pt x="171070" y="93770"/>
                  <a:pt x="169987" y="92692"/>
                </a:cubicBezTo>
                <a:cubicBezTo>
                  <a:pt x="168904" y="91974"/>
                  <a:pt x="167822" y="90537"/>
                  <a:pt x="167822" y="89100"/>
                </a:cubicBezTo>
                <a:cubicBezTo>
                  <a:pt x="167822" y="87663"/>
                  <a:pt x="167822" y="84430"/>
                  <a:pt x="167822" y="81915"/>
                </a:cubicBezTo>
                <a:cubicBezTo>
                  <a:pt x="157355" y="77245"/>
                  <a:pt x="147611" y="75449"/>
                  <a:pt x="147611" y="75449"/>
                </a:cubicBezTo>
                <a:cubicBezTo>
                  <a:pt x="145806" y="74731"/>
                  <a:pt x="144363" y="73653"/>
                  <a:pt x="144002" y="72216"/>
                </a:cubicBezTo>
                <a:lnTo>
                  <a:pt x="141476" y="63235"/>
                </a:lnTo>
                <a:close/>
                <a:moveTo>
                  <a:pt x="116934" y="28390"/>
                </a:moveTo>
                <a:cubicBezTo>
                  <a:pt x="96362" y="28390"/>
                  <a:pt x="81565" y="33779"/>
                  <a:pt x="73264" y="44196"/>
                </a:cubicBezTo>
                <a:cubicBezTo>
                  <a:pt x="65324" y="54255"/>
                  <a:pt x="64963" y="66828"/>
                  <a:pt x="65685" y="74012"/>
                </a:cubicBezTo>
                <a:cubicBezTo>
                  <a:pt x="91670" y="61439"/>
                  <a:pt x="120904" y="62517"/>
                  <a:pt x="129566" y="62876"/>
                </a:cubicBezTo>
                <a:lnTo>
                  <a:pt x="139671" y="50662"/>
                </a:lnTo>
                <a:cubicBezTo>
                  <a:pt x="140393" y="49225"/>
                  <a:pt x="142197" y="48507"/>
                  <a:pt x="144002" y="48866"/>
                </a:cubicBezTo>
                <a:cubicBezTo>
                  <a:pt x="145806" y="49225"/>
                  <a:pt x="147250" y="50303"/>
                  <a:pt x="147611" y="52099"/>
                </a:cubicBezTo>
                <a:lnTo>
                  <a:pt x="152303" y="66828"/>
                </a:lnTo>
                <a:cubicBezTo>
                  <a:pt x="155551" y="67546"/>
                  <a:pt x="161686" y="69342"/>
                  <a:pt x="168904" y="72216"/>
                </a:cubicBezTo>
                <a:cubicBezTo>
                  <a:pt x="169265" y="64672"/>
                  <a:pt x="168183" y="53177"/>
                  <a:pt x="160964" y="44196"/>
                </a:cubicBezTo>
                <a:cubicBezTo>
                  <a:pt x="152664" y="33779"/>
                  <a:pt x="137866" y="28390"/>
                  <a:pt x="116934" y="28390"/>
                </a:cubicBezTo>
                <a:close/>
                <a:moveTo>
                  <a:pt x="116934" y="19050"/>
                </a:moveTo>
                <a:cubicBezTo>
                  <a:pt x="140754" y="19050"/>
                  <a:pt x="158077" y="25516"/>
                  <a:pt x="168183" y="38449"/>
                </a:cubicBezTo>
                <a:cubicBezTo>
                  <a:pt x="181536" y="55332"/>
                  <a:pt x="177927" y="77605"/>
                  <a:pt x="176844" y="81556"/>
                </a:cubicBezTo>
                <a:cubicBezTo>
                  <a:pt x="177205" y="82634"/>
                  <a:pt x="177205" y="83712"/>
                  <a:pt x="177205" y="84789"/>
                </a:cubicBezTo>
                <a:cubicBezTo>
                  <a:pt x="183702" y="86945"/>
                  <a:pt x="188032" y="95566"/>
                  <a:pt x="186950" y="106343"/>
                </a:cubicBezTo>
                <a:cubicBezTo>
                  <a:pt x="186228" y="113528"/>
                  <a:pt x="183702" y="119635"/>
                  <a:pt x="179371" y="122868"/>
                </a:cubicBezTo>
                <a:cubicBezTo>
                  <a:pt x="177566" y="124664"/>
                  <a:pt x="175401" y="125382"/>
                  <a:pt x="173235" y="125742"/>
                </a:cubicBezTo>
                <a:cubicBezTo>
                  <a:pt x="168904" y="141188"/>
                  <a:pt x="160243" y="154121"/>
                  <a:pt x="148694" y="163102"/>
                </a:cubicBezTo>
                <a:cubicBezTo>
                  <a:pt x="150137" y="168131"/>
                  <a:pt x="152303" y="173519"/>
                  <a:pt x="157355" y="178548"/>
                </a:cubicBezTo>
                <a:cubicBezTo>
                  <a:pt x="162047" y="179626"/>
                  <a:pt x="167100" y="180704"/>
                  <a:pt x="171792" y="182141"/>
                </a:cubicBezTo>
                <a:cubicBezTo>
                  <a:pt x="175401" y="182859"/>
                  <a:pt x="179010" y="183937"/>
                  <a:pt x="183702" y="185374"/>
                </a:cubicBezTo>
                <a:cubicBezTo>
                  <a:pt x="193446" y="188607"/>
                  <a:pt x="202469" y="192558"/>
                  <a:pt x="210770" y="196510"/>
                </a:cubicBezTo>
                <a:cubicBezTo>
                  <a:pt x="225206" y="203695"/>
                  <a:pt x="234589" y="218423"/>
                  <a:pt x="234589" y="234588"/>
                </a:cubicBezTo>
                <a:lnTo>
                  <a:pt x="234589" y="279492"/>
                </a:lnTo>
                <a:cubicBezTo>
                  <a:pt x="234589" y="282007"/>
                  <a:pt x="232424" y="283803"/>
                  <a:pt x="229898" y="283803"/>
                </a:cubicBezTo>
                <a:cubicBezTo>
                  <a:pt x="227371" y="283803"/>
                  <a:pt x="225206" y="282007"/>
                  <a:pt x="225206" y="279492"/>
                </a:cubicBezTo>
                <a:lnTo>
                  <a:pt x="225206" y="234588"/>
                </a:lnTo>
                <a:cubicBezTo>
                  <a:pt x="225206" y="222015"/>
                  <a:pt x="217988" y="210520"/>
                  <a:pt x="206439" y="204772"/>
                </a:cubicBezTo>
                <a:cubicBezTo>
                  <a:pt x="198860" y="200461"/>
                  <a:pt x="190559" y="197228"/>
                  <a:pt x="180814" y="194355"/>
                </a:cubicBezTo>
                <a:cubicBezTo>
                  <a:pt x="176483" y="192918"/>
                  <a:pt x="172874" y="191840"/>
                  <a:pt x="169265" y="191121"/>
                </a:cubicBezTo>
                <a:cubicBezTo>
                  <a:pt x="165656" y="189685"/>
                  <a:pt x="162047" y="188966"/>
                  <a:pt x="158438" y="188248"/>
                </a:cubicBezTo>
                <a:cubicBezTo>
                  <a:pt x="153746" y="197947"/>
                  <a:pt x="137145" y="204772"/>
                  <a:pt x="125957" y="208724"/>
                </a:cubicBezTo>
                <a:lnTo>
                  <a:pt x="136423" y="218782"/>
                </a:lnTo>
                <a:lnTo>
                  <a:pt x="138588" y="220578"/>
                </a:lnTo>
                <a:lnTo>
                  <a:pt x="155190" y="204772"/>
                </a:lnTo>
                <a:cubicBezTo>
                  <a:pt x="157355" y="203335"/>
                  <a:pt x="160243" y="203335"/>
                  <a:pt x="162047" y="205131"/>
                </a:cubicBezTo>
                <a:cubicBezTo>
                  <a:pt x="163852" y="206928"/>
                  <a:pt x="163491" y="209801"/>
                  <a:pt x="161686" y="211598"/>
                </a:cubicBezTo>
                <a:lnTo>
                  <a:pt x="141476" y="230278"/>
                </a:lnTo>
                <a:cubicBezTo>
                  <a:pt x="140754" y="231355"/>
                  <a:pt x="139671" y="231715"/>
                  <a:pt x="138588" y="231715"/>
                </a:cubicBezTo>
                <a:cubicBezTo>
                  <a:pt x="137145" y="231715"/>
                  <a:pt x="136062" y="231355"/>
                  <a:pt x="135340" y="230278"/>
                </a:cubicBezTo>
                <a:lnTo>
                  <a:pt x="133896" y="229200"/>
                </a:lnTo>
                <a:lnTo>
                  <a:pt x="130648" y="232792"/>
                </a:lnTo>
                <a:lnTo>
                  <a:pt x="138949" y="278415"/>
                </a:lnTo>
                <a:cubicBezTo>
                  <a:pt x="139671" y="280929"/>
                  <a:pt x="137866" y="283444"/>
                  <a:pt x="135340" y="283803"/>
                </a:cubicBezTo>
                <a:cubicBezTo>
                  <a:pt x="134979" y="283803"/>
                  <a:pt x="134979" y="283803"/>
                  <a:pt x="134618" y="283803"/>
                </a:cubicBezTo>
                <a:cubicBezTo>
                  <a:pt x="132453" y="283803"/>
                  <a:pt x="130287" y="282366"/>
                  <a:pt x="129927" y="279851"/>
                </a:cubicBezTo>
                <a:lnTo>
                  <a:pt x="121626" y="232433"/>
                </a:lnTo>
                <a:cubicBezTo>
                  <a:pt x="121265" y="230996"/>
                  <a:pt x="121626" y="229559"/>
                  <a:pt x="122347" y="228481"/>
                </a:cubicBezTo>
                <a:lnTo>
                  <a:pt x="127039" y="222375"/>
                </a:lnTo>
                <a:lnTo>
                  <a:pt x="117295" y="213035"/>
                </a:lnTo>
                <a:lnTo>
                  <a:pt x="107189" y="222375"/>
                </a:lnTo>
                <a:lnTo>
                  <a:pt x="111881" y="228481"/>
                </a:lnTo>
                <a:cubicBezTo>
                  <a:pt x="112964" y="229559"/>
                  <a:pt x="113325" y="230996"/>
                  <a:pt x="112964" y="232433"/>
                </a:cubicBezTo>
                <a:lnTo>
                  <a:pt x="104302" y="279851"/>
                </a:lnTo>
                <a:cubicBezTo>
                  <a:pt x="103941" y="282366"/>
                  <a:pt x="102137" y="283803"/>
                  <a:pt x="99971" y="283803"/>
                </a:cubicBezTo>
                <a:cubicBezTo>
                  <a:pt x="99610" y="283803"/>
                  <a:pt x="99249" y="283803"/>
                  <a:pt x="98889" y="283803"/>
                </a:cubicBezTo>
                <a:cubicBezTo>
                  <a:pt x="96362" y="283444"/>
                  <a:pt x="94919" y="280929"/>
                  <a:pt x="95280" y="278415"/>
                </a:cubicBezTo>
                <a:lnTo>
                  <a:pt x="103580" y="232792"/>
                </a:lnTo>
                <a:lnTo>
                  <a:pt x="100332" y="229200"/>
                </a:lnTo>
                <a:lnTo>
                  <a:pt x="98889" y="230278"/>
                </a:lnTo>
                <a:cubicBezTo>
                  <a:pt x="98167" y="231355"/>
                  <a:pt x="97084" y="231715"/>
                  <a:pt x="96001" y="231715"/>
                </a:cubicBezTo>
                <a:cubicBezTo>
                  <a:pt x="94919" y="231715"/>
                  <a:pt x="93836" y="231355"/>
                  <a:pt x="92753" y="230278"/>
                </a:cubicBezTo>
                <a:lnTo>
                  <a:pt x="72542" y="211598"/>
                </a:lnTo>
                <a:cubicBezTo>
                  <a:pt x="70738" y="209801"/>
                  <a:pt x="70738" y="206928"/>
                  <a:pt x="72182" y="205131"/>
                </a:cubicBezTo>
                <a:cubicBezTo>
                  <a:pt x="73986" y="203335"/>
                  <a:pt x="76873" y="202976"/>
                  <a:pt x="78678" y="204772"/>
                </a:cubicBezTo>
                <a:lnTo>
                  <a:pt x="96001" y="220578"/>
                </a:lnTo>
                <a:lnTo>
                  <a:pt x="108272" y="208724"/>
                </a:lnTo>
                <a:cubicBezTo>
                  <a:pt x="97445" y="205131"/>
                  <a:pt x="80843" y="197947"/>
                  <a:pt x="76151" y="188607"/>
                </a:cubicBezTo>
                <a:cubicBezTo>
                  <a:pt x="69294" y="189685"/>
                  <a:pt x="64963" y="191121"/>
                  <a:pt x="64963" y="191121"/>
                </a:cubicBezTo>
                <a:cubicBezTo>
                  <a:pt x="61354" y="191840"/>
                  <a:pt x="57745" y="192918"/>
                  <a:pt x="53053" y="194355"/>
                </a:cubicBezTo>
                <a:cubicBezTo>
                  <a:pt x="44031" y="197228"/>
                  <a:pt x="35369" y="200821"/>
                  <a:pt x="27790" y="204772"/>
                </a:cubicBezTo>
                <a:cubicBezTo>
                  <a:pt x="16241" y="210520"/>
                  <a:pt x="9023" y="222015"/>
                  <a:pt x="9023" y="234588"/>
                </a:cubicBezTo>
                <a:lnTo>
                  <a:pt x="9023" y="279492"/>
                </a:lnTo>
                <a:cubicBezTo>
                  <a:pt x="9023" y="282007"/>
                  <a:pt x="7218" y="283803"/>
                  <a:pt x="4692" y="283803"/>
                </a:cubicBezTo>
                <a:cubicBezTo>
                  <a:pt x="1805" y="283803"/>
                  <a:pt x="0" y="282007"/>
                  <a:pt x="0" y="279492"/>
                </a:cubicBezTo>
                <a:lnTo>
                  <a:pt x="0" y="234588"/>
                </a:lnTo>
                <a:cubicBezTo>
                  <a:pt x="0" y="218423"/>
                  <a:pt x="9023" y="204054"/>
                  <a:pt x="23459" y="196510"/>
                </a:cubicBezTo>
                <a:cubicBezTo>
                  <a:pt x="31399" y="192558"/>
                  <a:pt x="40783" y="188607"/>
                  <a:pt x="50527" y="185374"/>
                </a:cubicBezTo>
                <a:cubicBezTo>
                  <a:pt x="54858" y="183937"/>
                  <a:pt x="58828" y="182859"/>
                  <a:pt x="62437" y="181781"/>
                </a:cubicBezTo>
                <a:cubicBezTo>
                  <a:pt x="62798" y="181781"/>
                  <a:pt x="67851" y="180704"/>
                  <a:pt x="76512" y="178908"/>
                </a:cubicBezTo>
                <a:cubicBezTo>
                  <a:pt x="81565" y="173878"/>
                  <a:pt x="84091" y="168131"/>
                  <a:pt x="85535" y="163102"/>
                </a:cubicBezTo>
                <a:cubicBezTo>
                  <a:pt x="74347" y="154480"/>
                  <a:pt x="65685" y="141188"/>
                  <a:pt x="60993" y="125742"/>
                </a:cubicBezTo>
                <a:cubicBezTo>
                  <a:pt x="58828" y="125382"/>
                  <a:pt x="56663" y="124305"/>
                  <a:pt x="54858" y="122868"/>
                </a:cubicBezTo>
                <a:cubicBezTo>
                  <a:pt x="50527" y="119635"/>
                  <a:pt x="48001" y="113528"/>
                  <a:pt x="47279" y="106343"/>
                </a:cubicBezTo>
                <a:cubicBezTo>
                  <a:pt x="46196" y="95566"/>
                  <a:pt x="50527" y="86945"/>
                  <a:pt x="57023" y="84789"/>
                </a:cubicBezTo>
                <a:cubicBezTo>
                  <a:pt x="57023" y="83352"/>
                  <a:pt x="57023" y="82275"/>
                  <a:pt x="57023" y="81556"/>
                </a:cubicBezTo>
                <a:cubicBezTo>
                  <a:pt x="56302" y="77245"/>
                  <a:pt x="52693" y="55332"/>
                  <a:pt x="66046" y="38449"/>
                </a:cubicBezTo>
                <a:cubicBezTo>
                  <a:pt x="76151" y="25516"/>
                  <a:pt x="93114" y="19050"/>
                  <a:pt x="116934" y="19050"/>
                </a:cubicBezTo>
                <a:close/>
                <a:moveTo>
                  <a:pt x="188500" y="0"/>
                </a:moveTo>
                <a:cubicBezTo>
                  <a:pt x="212367" y="0"/>
                  <a:pt x="229724" y="6466"/>
                  <a:pt x="239850" y="19399"/>
                </a:cubicBezTo>
                <a:cubicBezTo>
                  <a:pt x="254314" y="37721"/>
                  <a:pt x="249252" y="61431"/>
                  <a:pt x="248528" y="63227"/>
                </a:cubicBezTo>
                <a:cubicBezTo>
                  <a:pt x="248528" y="63946"/>
                  <a:pt x="248528" y="65023"/>
                  <a:pt x="248528" y="65742"/>
                </a:cubicBezTo>
                <a:cubicBezTo>
                  <a:pt x="255399" y="67538"/>
                  <a:pt x="259377" y="76519"/>
                  <a:pt x="258292" y="87296"/>
                </a:cubicBezTo>
                <a:cubicBezTo>
                  <a:pt x="257931" y="94481"/>
                  <a:pt x="255038" y="100588"/>
                  <a:pt x="251060" y="103822"/>
                </a:cubicBezTo>
                <a:cubicBezTo>
                  <a:pt x="249252" y="105259"/>
                  <a:pt x="247082" y="106336"/>
                  <a:pt x="244912" y="106696"/>
                </a:cubicBezTo>
                <a:cubicBezTo>
                  <a:pt x="240211" y="122143"/>
                  <a:pt x="231532" y="135076"/>
                  <a:pt x="220322" y="144057"/>
                </a:cubicBezTo>
                <a:cubicBezTo>
                  <a:pt x="221407" y="149086"/>
                  <a:pt x="223938" y="154834"/>
                  <a:pt x="228640" y="159864"/>
                </a:cubicBezTo>
                <a:cubicBezTo>
                  <a:pt x="233702" y="160582"/>
                  <a:pt x="238765" y="162019"/>
                  <a:pt x="243466" y="163097"/>
                </a:cubicBezTo>
                <a:cubicBezTo>
                  <a:pt x="247082" y="164175"/>
                  <a:pt x="250698" y="165252"/>
                  <a:pt x="255399" y="166689"/>
                </a:cubicBezTo>
                <a:cubicBezTo>
                  <a:pt x="264801" y="169923"/>
                  <a:pt x="274203" y="173156"/>
                  <a:pt x="282159" y="177467"/>
                </a:cubicBezTo>
                <a:cubicBezTo>
                  <a:pt x="296985" y="185011"/>
                  <a:pt x="306026" y="199740"/>
                  <a:pt x="306026" y="215547"/>
                </a:cubicBezTo>
                <a:lnTo>
                  <a:pt x="306026" y="279492"/>
                </a:lnTo>
                <a:cubicBezTo>
                  <a:pt x="306026" y="282007"/>
                  <a:pt x="303856" y="283803"/>
                  <a:pt x="301325" y="283803"/>
                </a:cubicBezTo>
                <a:cubicBezTo>
                  <a:pt x="298793" y="283803"/>
                  <a:pt x="296624" y="282007"/>
                  <a:pt x="296624" y="279492"/>
                </a:cubicBezTo>
                <a:lnTo>
                  <a:pt x="296624" y="215547"/>
                </a:lnTo>
                <a:cubicBezTo>
                  <a:pt x="296624" y="202973"/>
                  <a:pt x="289391" y="191477"/>
                  <a:pt x="278181" y="185729"/>
                </a:cubicBezTo>
                <a:cubicBezTo>
                  <a:pt x="270226" y="181778"/>
                  <a:pt x="261908" y="178185"/>
                  <a:pt x="252506" y="174952"/>
                </a:cubicBezTo>
                <a:cubicBezTo>
                  <a:pt x="248167" y="173874"/>
                  <a:pt x="244551" y="173156"/>
                  <a:pt x="240935" y="172078"/>
                </a:cubicBezTo>
                <a:cubicBezTo>
                  <a:pt x="237318" y="171000"/>
                  <a:pt x="233702" y="170282"/>
                  <a:pt x="230086" y="169563"/>
                </a:cubicBezTo>
                <a:cubicBezTo>
                  <a:pt x="227555" y="174233"/>
                  <a:pt x="222130" y="179263"/>
                  <a:pt x="213090" y="185011"/>
                </a:cubicBezTo>
                <a:cubicBezTo>
                  <a:pt x="212367" y="185370"/>
                  <a:pt x="211644" y="185729"/>
                  <a:pt x="210559" y="185729"/>
                </a:cubicBezTo>
                <a:cubicBezTo>
                  <a:pt x="209112" y="185729"/>
                  <a:pt x="207666" y="185011"/>
                  <a:pt x="206581" y="183215"/>
                </a:cubicBezTo>
                <a:cubicBezTo>
                  <a:pt x="205496" y="181418"/>
                  <a:pt x="205858" y="178544"/>
                  <a:pt x="208389" y="177107"/>
                </a:cubicBezTo>
                <a:cubicBezTo>
                  <a:pt x="217429" y="171719"/>
                  <a:pt x="220684" y="167767"/>
                  <a:pt x="221407" y="165612"/>
                </a:cubicBezTo>
                <a:cubicBezTo>
                  <a:pt x="216706" y="160582"/>
                  <a:pt x="213813" y="154834"/>
                  <a:pt x="212005" y="149446"/>
                </a:cubicBezTo>
                <a:cubicBezTo>
                  <a:pt x="204773" y="153397"/>
                  <a:pt x="196817" y="155553"/>
                  <a:pt x="188500" y="155553"/>
                </a:cubicBezTo>
                <a:cubicBezTo>
                  <a:pt x="184161" y="155553"/>
                  <a:pt x="179821" y="154834"/>
                  <a:pt x="175482" y="153757"/>
                </a:cubicBezTo>
                <a:cubicBezTo>
                  <a:pt x="173312" y="153038"/>
                  <a:pt x="171866" y="150523"/>
                  <a:pt x="172589" y="148368"/>
                </a:cubicBezTo>
                <a:cubicBezTo>
                  <a:pt x="172950" y="145853"/>
                  <a:pt x="175482" y="144416"/>
                  <a:pt x="178013" y="144775"/>
                </a:cubicBezTo>
                <a:cubicBezTo>
                  <a:pt x="189946" y="148009"/>
                  <a:pt x="202241" y="145853"/>
                  <a:pt x="213090" y="138309"/>
                </a:cubicBezTo>
                <a:cubicBezTo>
                  <a:pt x="224300" y="130046"/>
                  <a:pt x="232979" y="116395"/>
                  <a:pt x="236957" y="100229"/>
                </a:cubicBezTo>
                <a:cubicBezTo>
                  <a:pt x="237318" y="99151"/>
                  <a:pt x="238403" y="97714"/>
                  <a:pt x="239488" y="97355"/>
                </a:cubicBezTo>
                <a:cubicBezTo>
                  <a:pt x="240935" y="96637"/>
                  <a:pt x="242381" y="96637"/>
                  <a:pt x="243466" y="97355"/>
                </a:cubicBezTo>
                <a:cubicBezTo>
                  <a:pt x="243827" y="97355"/>
                  <a:pt x="244551" y="97355"/>
                  <a:pt x="245274" y="96637"/>
                </a:cubicBezTo>
                <a:cubicBezTo>
                  <a:pt x="246720" y="95200"/>
                  <a:pt x="248890" y="91607"/>
                  <a:pt x="249252" y="86578"/>
                </a:cubicBezTo>
                <a:cubicBezTo>
                  <a:pt x="249975" y="79034"/>
                  <a:pt x="247082" y="74723"/>
                  <a:pt x="245636" y="74364"/>
                </a:cubicBezTo>
                <a:cubicBezTo>
                  <a:pt x="244551" y="74723"/>
                  <a:pt x="242743" y="74723"/>
                  <a:pt x="241658" y="73645"/>
                </a:cubicBezTo>
                <a:cubicBezTo>
                  <a:pt x="240211" y="72927"/>
                  <a:pt x="239126" y="71849"/>
                  <a:pt x="239126" y="70053"/>
                </a:cubicBezTo>
                <a:cubicBezTo>
                  <a:pt x="239126" y="68616"/>
                  <a:pt x="239126" y="65023"/>
                  <a:pt x="239126" y="62509"/>
                </a:cubicBezTo>
                <a:cubicBezTo>
                  <a:pt x="224662" y="52809"/>
                  <a:pt x="209112" y="48857"/>
                  <a:pt x="188862" y="51013"/>
                </a:cubicBezTo>
                <a:cubicBezTo>
                  <a:pt x="186330" y="51013"/>
                  <a:pt x="184161" y="49576"/>
                  <a:pt x="183799" y="47061"/>
                </a:cubicBezTo>
                <a:cubicBezTo>
                  <a:pt x="183799" y="44546"/>
                  <a:pt x="185245" y="42032"/>
                  <a:pt x="187777" y="42032"/>
                </a:cubicBezTo>
                <a:cubicBezTo>
                  <a:pt x="208389" y="39876"/>
                  <a:pt x="225385" y="43109"/>
                  <a:pt x="240573" y="52091"/>
                </a:cubicBezTo>
                <a:cubicBezTo>
                  <a:pt x="240935" y="44546"/>
                  <a:pt x="239488" y="33769"/>
                  <a:pt x="232617" y="25147"/>
                </a:cubicBezTo>
                <a:cubicBezTo>
                  <a:pt x="224300" y="14370"/>
                  <a:pt x="209474" y="9340"/>
                  <a:pt x="188500" y="9340"/>
                </a:cubicBezTo>
                <a:cubicBezTo>
                  <a:pt x="174759" y="9340"/>
                  <a:pt x="163548" y="11496"/>
                  <a:pt x="155231" y="16525"/>
                </a:cubicBezTo>
                <a:cubicBezTo>
                  <a:pt x="153062" y="17603"/>
                  <a:pt x="150169" y="16884"/>
                  <a:pt x="148722" y="14370"/>
                </a:cubicBezTo>
                <a:cubicBezTo>
                  <a:pt x="147637" y="12214"/>
                  <a:pt x="148360" y="9699"/>
                  <a:pt x="150530" y="8262"/>
                </a:cubicBezTo>
                <a:cubicBezTo>
                  <a:pt x="160294" y="2874"/>
                  <a:pt x="173312" y="0"/>
                  <a:pt x="188500"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675">
              <a:solidFill>
                <a:schemeClr val="dk1"/>
              </a:solidFill>
              <a:latin typeface="Lato Light"/>
              <a:ea typeface="Lato Light"/>
              <a:cs typeface="Lato Light"/>
              <a:sym typeface="Lato Light"/>
            </a:endParaRPr>
          </a:p>
        </p:txBody>
      </p:sp>
      <p:sp>
        <p:nvSpPr>
          <p:cNvPr id="534" name="Google Shape;534;p11"/>
          <p:cNvSpPr txBox="1"/>
          <p:nvPr/>
        </p:nvSpPr>
        <p:spPr>
          <a:xfrm>
            <a:off x="3619626" y="4428550"/>
            <a:ext cx="671722" cy="307777"/>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US" sz="1400">
                <a:solidFill>
                  <a:schemeClr val="lt1"/>
                </a:solidFill>
                <a:latin typeface="Poppins"/>
                <a:ea typeface="Poppins"/>
                <a:cs typeface="Poppins"/>
                <a:sym typeface="Poppins"/>
              </a:rPr>
              <a:t>Values</a:t>
            </a:r>
            <a:endParaRPr/>
          </a:p>
        </p:txBody>
      </p:sp>
      <p:sp>
        <p:nvSpPr>
          <p:cNvPr id="535" name="Google Shape;535;p11"/>
          <p:cNvSpPr txBox="1"/>
          <p:nvPr/>
        </p:nvSpPr>
        <p:spPr>
          <a:xfrm>
            <a:off x="1751036" y="4767946"/>
            <a:ext cx="768159" cy="307777"/>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US" sz="1400">
                <a:solidFill>
                  <a:schemeClr val="lt1"/>
                </a:solidFill>
                <a:latin typeface="Poppins"/>
                <a:ea typeface="Poppins"/>
                <a:cs typeface="Poppins"/>
                <a:sym typeface="Poppins"/>
              </a:rPr>
              <a:t>Mission</a:t>
            </a:r>
            <a:endParaRPr/>
          </a:p>
        </p:txBody>
      </p:sp>
      <p:sp>
        <p:nvSpPr>
          <p:cNvPr id="536" name="Google Shape;536;p11"/>
          <p:cNvSpPr txBox="1"/>
          <p:nvPr/>
        </p:nvSpPr>
        <p:spPr>
          <a:xfrm>
            <a:off x="2508471" y="2989691"/>
            <a:ext cx="644728" cy="307777"/>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US" sz="1400">
                <a:solidFill>
                  <a:schemeClr val="lt1"/>
                </a:solidFill>
                <a:latin typeface="Poppins"/>
                <a:ea typeface="Poppins"/>
                <a:cs typeface="Poppins"/>
                <a:sym typeface="Poppins"/>
              </a:rPr>
              <a:t>Vision</a:t>
            </a:r>
            <a:endParaRPr/>
          </a:p>
        </p:txBody>
      </p:sp>
      <p:sp>
        <p:nvSpPr>
          <p:cNvPr id="537" name="Google Shape;537;p11"/>
          <p:cNvSpPr txBox="1"/>
          <p:nvPr/>
        </p:nvSpPr>
        <p:spPr>
          <a:xfrm>
            <a:off x="5055744" y="1932779"/>
            <a:ext cx="2550437" cy="527075"/>
          </a:xfrm>
          <a:prstGeom prst="rect">
            <a:avLst/>
          </a:prstGeom>
          <a:noFill/>
          <a:ln>
            <a:noFill/>
          </a:ln>
        </p:spPr>
        <p:txBody>
          <a:bodyPr anchorCtr="0" anchor="t" bIns="17125" lIns="34275" spcFirstLastPara="1" rIns="34275" wrap="square" tIns="17125">
            <a:spAutoFit/>
          </a:bodyPr>
          <a:lstStyle/>
          <a:p>
            <a:pPr indent="0" lvl="0" marL="0" marR="0" rtl="0" algn="l">
              <a:lnSpc>
                <a:spcPct val="100000"/>
              </a:lnSpc>
              <a:spcBef>
                <a:spcPts val="0"/>
              </a:spcBef>
              <a:spcAft>
                <a:spcPts val="0"/>
              </a:spcAft>
              <a:buClr>
                <a:schemeClr val="dk1"/>
              </a:buClr>
              <a:buSzPts val="1600"/>
              <a:buFont typeface="Arial"/>
              <a:buNone/>
            </a:pPr>
            <a:r>
              <a:rPr lang="en-US" sz="1600">
                <a:solidFill>
                  <a:schemeClr val="dk1"/>
                </a:solidFill>
                <a:latin typeface="Lato"/>
                <a:ea typeface="Lato"/>
                <a:cs typeface="Lato"/>
                <a:sym typeface="Lato"/>
              </a:rPr>
              <a:t>An accessible, transformed</a:t>
            </a:r>
            <a:endParaRPr/>
          </a:p>
          <a:p>
            <a:pPr indent="0" lvl="0" marL="0" marR="0" rtl="0" algn="l">
              <a:lnSpc>
                <a:spcPct val="100000"/>
              </a:lnSpc>
              <a:spcBef>
                <a:spcPts val="0"/>
              </a:spcBef>
              <a:spcAft>
                <a:spcPts val="0"/>
              </a:spcAft>
              <a:buClr>
                <a:schemeClr val="dk1"/>
              </a:buClr>
              <a:buSzPts val="1600"/>
              <a:buFont typeface="Arial"/>
              <a:buNone/>
            </a:pPr>
            <a:r>
              <a:rPr lang="en-US" sz="1600">
                <a:solidFill>
                  <a:schemeClr val="dk1"/>
                </a:solidFill>
                <a:latin typeface="Lato"/>
                <a:ea typeface="Lato"/>
                <a:cs typeface="Lato"/>
                <a:sym typeface="Lato"/>
              </a:rPr>
              <a:t>and diversified media.</a:t>
            </a:r>
            <a:endParaRPr sz="1600">
              <a:solidFill>
                <a:schemeClr val="dk1"/>
              </a:solidFill>
              <a:latin typeface="Lato"/>
              <a:ea typeface="Lato"/>
              <a:cs typeface="Lato"/>
              <a:sym typeface="Lato"/>
            </a:endParaRPr>
          </a:p>
        </p:txBody>
      </p:sp>
      <p:sp>
        <p:nvSpPr>
          <p:cNvPr id="538" name="Google Shape;538;p11"/>
          <p:cNvSpPr txBox="1"/>
          <p:nvPr/>
        </p:nvSpPr>
        <p:spPr>
          <a:xfrm>
            <a:off x="5007143" y="1594957"/>
            <a:ext cx="755335"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chemeClr val="accent1"/>
                </a:solidFill>
                <a:latin typeface="Poppins"/>
                <a:ea typeface="Poppins"/>
                <a:cs typeface="Poppins"/>
                <a:sym typeface="Poppins"/>
              </a:rPr>
              <a:t>Vision </a:t>
            </a:r>
            <a:endParaRPr/>
          </a:p>
        </p:txBody>
      </p:sp>
      <p:sp>
        <p:nvSpPr>
          <p:cNvPr id="539" name="Google Shape;539;p11"/>
          <p:cNvSpPr txBox="1"/>
          <p:nvPr/>
        </p:nvSpPr>
        <p:spPr>
          <a:xfrm>
            <a:off x="5045367" y="2847819"/>
            <a:ext cx="3474552" cy="2370978"/>
          </a:xfrm>
          <a:prstGeom prst="rect">
            <a:avLst/>
          </a:prstGeom>
          <a:noFill/>
          <a:ln>
            <a:noFill/>
          </a:ln>
        </p:spPr>
        <p:txBody>
          <a:bodyPr anchorCtr="0" anchor="t" bIns="17125" lIns="34275" spcFirstLastPara="1" rIns="34275" wrap="square" tIns="17125">
            <a:spAutoFit/>
          </a:bodyPr>
          <a:lstStyle/>
          <a:p>
            <a:pPr indent="0" lvl="0" marL="0" marR="0" rtl="0" algn="l">
              <a:lnSpc>
                <a:spcPct val="120000"/>
              </a:lnSpc>
              <a:spcBef>
                <a:spcPts val="0"/>
              </a:spcBef>
              <a:spcAft>
                <a:spcPts val="0"/>
              </a:spcAft>
              <a:buClr>
                <a:schemeClr val="dk1"/>
              </a:buClr>
              <a:buSzPts val="1600"/>
              <a:buFont typeface="Arial"/>
              <a:buNone/>
            </a:pPr>
            <a:r>
              <a:rPr lang="en-US" sz="1600">
                <a:solidFill>
                  <a:schemeClr val="dk1"/>
                </a:solidFill>
                <a:latin typeface="Lato"/>
                <a:ea typeface="Lato"/>
                <a:cs typeface="Lato"/>
                <a:sym typeface="Lato"/>
              </a:rPr>
              <a:t>To support the development of a vibrant, innovative, sustainable and people-centred community media sector through resourcing, knowledge-based research and capacity building, in order to give a voice to historically disadvantaged communities.</a:t>
            </a:r>
            <a:endParaRPr sz="1600">
              <a:solidFill>
                <a:schemeClr val="dk1"/>
              </a:solidFill>
              <a:latin typeface="Lato"/>
              <a:ea typeface="Lato"/>
              <a:cs typeface="Lato"/>
              <a:sym typeface="Lato"/>
            </a:endParaRPr>
          </a:p>
        </p:txBody>
      </p:sp>
      <p:sp>
        <p:nvSpPr>
          <p:cNvPr id="540" name="Google Shape;540;p11"/>
          <p:cNvSpPr txBox="1"/>
          <p:nvPr/>
        </p:nvSpPr>
        <p:spPr>
          <a:xfrm>
            <a:off x="5046154" y="2558647"/>
            <a:ext cx="894797"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chemeClr val="accent2"/>
                </a:solidFill>
                <a:latin typeface="Poppins"/>
                <a:ea typeface="Poppins"/>
                <a:cs typeface="Poppins"/>
                <a:sym typeface="Poppins"/>
              </a:rPr>
              <a:t>Mission </a:t>
            </a:r>
            <a:endParaRPr/>
          </a:p>
        </p:txBody>
      </p:sp>
      <p:sp>
        <p:nvSpPr>
          <p:cNvPr id="541" name="Google Shape;541;p11"/>
          <p:cNvSpPr txBox="1"/>
          <p:nvPr/>
        </p:nvSpPr>
        <p:spPr>
          <a:xfrm>
            <a:off x="5112944" y="5566307"/>
            <a:ext cx="3356018" cy="598185"/>
          </a:xfrm>
          <a:prstGeom prst="rect">
            <a:avLst/>
          </a:prstGeom>
          <a:noFill/>
          <a:ln>
            <a:noFill/>
          </a:ln>
        </p:spPr>
        <p:txBody>
          <a:bodyPr anchorCtr="0" anchor="t" bIns="17125" lIns="34275" spcFirstLastPara="1" rIns="34275" wrap="square" tIns="17125">
            <a:spAutoFit/>
          </a:bodyPr>
          <a:lstStyle/>
          <a:p>
            <a:pPr indent="0" lvl="0" marL="0" marR="0" rtl="0" algn="l">
              <a:lnSpc>
                <a:spcPct val="120000"/>
              </a:lnSpc>
              <a:spcBef>
                <a:spcPts val="0"/>
              </a:spcBef>
              <a:spcAft>
                <a:spcPts val="0"/>
              </a:spcAft>
              <a:buClr>
                <a:schemeClr val="dk1"/>
              </a:buClr>
              <a:buSzPts val="1600"/>
              <a:buFont typeface="Arial"/>
              <a:buNone/>
            </a:pPr>
            <a:r>
              <a:rPr lang="en-US" sz="1600">
                <a:solidFill>
                  <a:schemeClr val="dk1"/>
                </a:solidFill>
                <a:latin typeface="Lato"/>
                <a:ea typeface="Lato"/>
                <a:cs typeface="Lato"/>
                <a:sym typeface="Lato"/>
              </a:rPr>
              <a:t>Accountability, Inclusivity, Integrity, Ubuntu, Professionalism. </a:t>
            </a:r>
            <a:endParaRPr sz="1600">
              <a:solidFill>
                <a:schemeClr val="dk1"/>
              </a:solidFill>
              <a:latin typeface="Lato"/>
              <a:ea typeface="Lato"/>
              <a:cs typeface="Lato"/>
              <a:sym typeface="Lato"/>
            </a:endParaRPr>
          </a:p>
        </p:txBody>
      </p:sp>
      <p:sp>
        <p:nvSpPr>
          <p:cNvPr id="542" name="Google Shape;542;p11"/>
          <p:cNvSpPr txBox="1"/>
          <p:nvPr/>
        </p:nvSpPr>
        <p:spPr>
          <a:xfrm>
            <a:off x="5096623" y="5263043"/>
            <a:ext cx="740780"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chemeClr val="accent3"/>
                </a:solidFill>
                <a:latin typeface="Poppins"/>
                <a:ea typeface="Poppins"/>
                <a:cs typeface="Poppins"/>
                <a:sym typeface="Poppins"/>
              </a:rPr>
              <a:t>Values</a:t>
            </a:r>
            <a:endParaRPr/>
          </a:p>
        </p:txBody>
      </p:sp>
      <p:sp>
        <p:nvSpPr>
          <p:cNvPr id="543" name="Google Shape;543;p11"/>
          <p:cNvSpPr txBox="1"/>
          <p:nvPr/>
        </p:nvSpPr>
        <p:spPr>
          <a:xfrm>
            <a:off x="2429907" y="608357"/>
            <a:ext cx="4284186"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800">
                <a:solidFill>
                  <a:schemeClr val="dk2"/>
                </a:solidFill>
                <a:latin typeface="Poppins"/>
                <a:ea typeface="Poppins"/>
                <a:cs typeface="Poppins"/>
                <a:sym typeface="Poppins"/>
              </a:rPr>
              <a:t>VISION, MISSION &amp; VALUES</a:t>
            </a:r>
            <a:endParaRPr/>
          </a:p>
        </p:txBody>
      </p:sp>
      <p:sp>
        <p:nvSpPr>
          <p:cNvPr id="544" name="Google Shape;544;p11"/>
          <p:cNvSpPr/>
          <p:nvPr/>
        </p:nvSpPr>
        <p:spPr>
          <a:xfrm>
            <a:off x="2662886" y="2785730"/>
            <a:ext cx="292965" cy="177167"/>
          </a:xfrm>
          <a:custGeom>
            <a:rect b="b" l="l" r="r" t="t"/>
            <a:pathLst>
              <a:path extrusionOk="0" h="112" w="176">
                <a:moveTo>
                  <a:pt x="88" y="44"/>
                </a:moveTo>
                <a:cubicBezTo>
                  <a:pt x="81" y="44"/>
                  <a:pt x="76" y="49"/>
                  <a:pt x="76" y="56"/>
                </a:cubicBezTo>
                <a:cubicBezTo>
                  <a:pt x="76" y="63"/>
                  <a:pt x="81" y="68"/>
                  <a:pt x="88" y="68"/>
                </a:cubicBezTo>
                <a:cubicBezTo>
                  <a:pt x="95" y="68"/>
                  <a:pt x="100" y="63"/>
                  <a:pt x="100" y="56"/>
                </a:cubicBezTo>
                <a:cubicBezTo>
                  <a:pt x="100" y="49"/>
                  <a:pt x="95" y="44"/>
                  <a:pt x="88" y="44"/>
                </a:cubicBezTo>
                <a:moveTo>
                  <a:pt x="88" y="16"/>
                </a:moveTo>
                <a:cubicBezTo>
                  <a:pt x="66" y="16"/>
                  <a:pt x="48" y="34"/>
                  <a:pt x="48" y="56"/>
                </a:cubicBezTo>
                <a:cubicBezTo>
                  <a:pt x="48" y="78"/>
                  <a:pt x="66" y="96"/>
                  <a:pt x="88" y="96"/>
                </a:cubicBezTo>
                <a:cubicBezTo>
                  <a:pt x="110" y="96"/>
                  <a:pt x="128" y="78"/>
                  <a:pt x="128" y="56"/>
                </a:cubicBezTo>
                <a:cubicBezTo>
                  <a:pt x="128" y="34"/>
                  <a:pt x="110" y="16"/>
                  <a:pt x="88" y="16"/>
                </a:cubicBezTo>
                <a:moveTo>
                  <a:pt x="88" y="88"/>
                </a:moveTo>
                <a:cubicBezTo>
                  <a:pt x="70" y="88"/>
                  <a:pt x="56" y="74"/>
                  <a:pt x="56" y="56"/>
                </a:cubicBezTo>
                <a:cubicBezTo>
                  <a:pt x="56" y="38"/>
                  <a:pt x="70" y="24"/>
                  <a:pt x="88" y="24"/>
                </a:cubicBezTo>
                <a:cubicBezTo>
                  <a:pt x="106" y="24"/>
                  <a:pt x="120" y="38"/>
                  <a:pt x="120" y="56"/>
                </a:cubicBezTo>
                <a:cubicBezTo>
                  <a:pt x="120" y="74"/>
                  <a:pt x="106" y="88"/>
                  <a:pt x="88" y="88"/>
                </a:cubicBezTo>
                <a:moveTo>
                  <a:pt x="88" y="0"/>
                </a:moveTo>
                <a:cubicBezTo>
                  <a:pt x="39" y="0"/>
                  <a:pt x="0" y="40"/>
                  <a:pt x="0" y="56"/>
                </a:cubicBezTo>
                <a:cubicBezTo>
                  <a:pt x="0" y="72"/>
                  <a:pt x="39" y="112"/>
                  <a:pt x="88" y="112"/>
                </a:cubicBezTo>
                <a:cubicBezTo>
                  <a:pt x="137" y="112"/>
                  <a:pt x="176" y="72"/>
                  <a:pt x="176" y="56"/>
                </a:cubicBezTo>
                <a:cubicBezTo>
                  <a:pt x="176" y="40"/>
                  <a:pt x="137" y="0"/>
                  <a:pt x="88" y="0"/>
                </a:cubicBezTo>
                <a:moveTo>
                  <a:pt x="88" y="104"/>
                </a:moveTo>
                <a:cubicBezTo>
                  <a:pt x="44" y="104"/>
                  <a:pt x="8" y="70"/>
                  <a:pt x="8" y="56"/>
                </a:cubicBezTo>
                <a:cubicBezTo>
                  <a:pt x="8" y="42"/>
                  <a:pt x="44" y="8"/>
                  <a:pt x="88" y="8"/>
                </a:cubicBezTo>
                <a:cubicBezTo>
                  <a:pt x="132" y="8"/>
                  <a:pt x="168" y="42"/>
                  <a:pt x="168" y="56"/>
                </a:cubicBezTo>
                <a:cubicBezTo>
                  <a:pt x="168" y="70"/>
                  <a:pt x="132" y="104"/>
                  <a:pt x="88" y="104"/>
                </a:cubicBezTo>
              </a:path>
            </a:pathLst>
          </a:custGeom>
          <a:solidFill>
            <a:schemeClr val="dk2"/>
          </a:solid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9" name="Shape 549"/>
        <p:cNvGrpSpPr/>
        <p:nvPr/>
      </p:nvGrpSpPr>
      <p:grpSpPr>
        <a:xfrm>
          <a:off x="0" y="0"/>
          <a:ext cx="0" cy="0"/>
          <a:chOff x="0" y="0"/>
          <a:chExt cx="0" cy="0"/>
        </a:xfrm>
      </p:grpSpPr>
      <p:sp>
        <p:nvSpPr>
          <p:cNvPr id="550" name="Google Shape;550;p12"/>
          <p:cNvSpPr txBox="1"/>
          <p:nvPr>
            <p:ph type="title"/>
          </p:nvPr>
        </p:nvSpPr>
        <p:spPr>
          <a:xfrm>
            <a:off x="457200" y="152171"/>
            <a:ext cx="8229600" cy="675116"/>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sz="2500">
                <a:solidFill>
                  <a:schemeClr val="dk2"/>
                </a:solidFill>
                <a:latin typeface="Poppins"/>
                <a:ea typeface="Poppins"/>
                <a:cs typeface="Poppins"/>
                <a:sym typeface="Poppins"/>
              </a:rPr>
              <a:t>2020/21 KEY HIGHLIGHTS</a:t>
            </a:r>
            <a:endParaRPr/>
          </a:p>
        </p:txBody>
      </p:sp>
      <p:sp>
        <p:nvSpPr>
          <p:cNvPr id="551" name="Google Shape;551;p12"/>
          <p:cNvSpPr txBox="1"/>
          <p:nvPr>
            <p:ph idx="12" type="sldNum"/>
          </p:nvPr>
        </p:nvSpPr>
        <p:spPr>
          <a:xfrm>
            <a:off x="6553200" y="6356354"/>
            <a:ext cx="21336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2000"/>
              <a:buFont typeface="Arial"/>
              <a:buNone/>
            </a:pPr>
            <a:fld id="{00000000-1234-1234-1234-123412341234}" type="slidenum">
              <a:rPr b="0" i="0" lang="en-US" sz="2000" u="none" cap="none" strike="noStrike">
                <a:solidFill>
                  <a:srgbClr val="888888"/>
                </a:solidFill>
                <a:latin typeface="Arial"/>
                <a:ea typeface="Arial"/>
                <a:cs typeface="Arial"/>
                <a:sym typeface="Arial"/>
              </a:rPr>
              <a:t>‹#›</a:t>
            </a:fld>
            <a:endParaRPr b="0" i="0" sz="2000" u="none" cap="none" strike="noStrike">
              <a:solidFill>
                <a:srgbClr val="888888"/>
              </a:solidFill>
              <a:latin typeface="Arial"/>
              <a:ea typeface="Arial"/>
              <a:cs typeface="Arial"/>
              <a:sym typeface="Arial"/>
            </a:endParaRPr>
          </a:p>
        </p:txBody>
      </p:sp>
      <p:graphicFrame>
        <p:nvGraphicFramePr>
          <p:cNvPr id="552" name="Google Shape;552;p12"/>
          <p:cNvGraphicFramePr/>
          <p:nvPr/>
        </p:nvGraphicFramePr>
        <p:xfrm>
          <a:off x="236677" y="757593"/>
          <a:ext cx="3000000" cy="3000000"/>
        </p:xfrm>
        <a:graphic>
          <a:graphicData uri="http://schemas.openxmlformats.org/drawingml/2006/table">
            <a:tbl>
              <a:tblPr bandRow="1" firstRow="1">
                <a:noFill/>
                <a:tableStyleId>{03EF44E6-A184-45C0-8423-384BA6EE13C0}</a:tableStyleId>
              </a:tblPr>
              <a:tblGrid>
                <a:gridCol w="8799825"/>
              </a:tblGrid>
              <a:tr h="302175">
                <a:tc>
                  <a:txBody>
                    <a:bodyPr/>
                    <a:lstStyle/>
                    <a:p>
                      <a:pPr indent="0" lvl="0" marL="0" marR="0" rtl="0" algn="l">
                        <a:spcBef>
                          <a:spcPts val="0"/>
                        </a:spcBef>
                        <a:spcAft>
                          <a:spcPts val="0"/>
                        </a:spcAft>
                        <a:buNone/>
                      </a:pPr>
                      <a:r>
                        <a:rPr lang="en-US" sz="1800" u="none" cap="none" strike="noStrike">
                          <a:latin typeface="Calibri"/>
                          <a:ea typeface="Calibri"/>
                          <a:cs typeface="Calibri"/>
                          <a:sym typeface="Calibri"/>
                        </a:rPr>
                        <a:t>Governance</a:t>
                      </a:r>
                      <a:endParaRPr/>
                    </a:p>
                  </a:txBody>
                  <a:tcPr marT="45725" marB="45725" marR="91450" marL="91450"/>
                </a:tc>
              </a:tr>
              <a:tr h="370850">
                <a:tc>
                  <a:txBody>
                    <a:bodyPr/>
                    <a:lstStyle/>
                    <a:p>
                      <a:pPr indent="-285750" lvl="0" marL="285750" marR="0" rtl="0" algn="l">
                        <a:spcBef>
                          <a:spcPts val="0"/>
                        </a:spcBef>
                        <a:spcAft>
                          <a:spcPts val="0"/>
                        </a:spcAft>
                        <a:buClr>
                          <a:schemeClr val="dk1"/>
                        </a:buClr>
                        <a:buSzPts val="1600"/>
                        <a:buFont typeface="Noto Sans Symbols"/>
                        <a:buChar char="❑"/>
                      </a:pPr>
                      <a:r>
                        <a:rPr lang="en-US" sz="1600">
                          <a:latin typeface="Calibri"/>
                          <a:ea typeface="Calibri"/>
                          <a:cs typeface="Calibri"/>
                          <a:sym typeface="Calibri"/>
                        </a:rPr>
                        <a:t>MDDA awarded clean audit outcome for 2020/21 financial year. </a:t>
                      </a:r>
                      <a:endParaRPr/>
                    </a:p>
                    <a:p>
                      <a:pPr indent="-285750" lvl="0" marL="285750" marR="0" rtl="0" algn="l">
                        <a:spcBef>
                          <a:spcPts val="0"/>
                        </a:spcBef>
                        <a:spcAft>
                          <a:spcPts val="0"/>
                        </a:spcAft>
                        <a:buClr>
                          <a:schemeClr val="dk1"/>
                        </a:buClr>
                        <a:buSzPts val="1600"/>
                        <a:buFont typeface="Noto Sans Symbols"/>
                        <a:buChar char="❑"/>
                      </a:pPr>
                      <a:r>
                        <a:rPr lang="en-US" sz="1600">
                          <a:latin typeface="Calibri"/>
                          <a:ea typeface="Calibri"/>
                          <a:cs typeface="Calibri"/>
                          <a:sym typeface="Calibri"/>
                        </a:rPr>
                        <a:t>4 Board Members appointed by Parliament in September 2021.</a:t>
                      </a:r>
                      <a:endParaRPr/>
                    </a:p>
                    <a:p>
                      <a:pPr indent="-285750" lvl="0" marL="285750" marR="0" rtl="0" algn="l">
                        <a:spcBef>
                          <a:spcPts val="0"/>
                        </a:spcBef>
                        <a:spcAft>
                          <a:spcPts val="0"/>
                        </a:spcAft>
                        <a:buClr>
                          <a:schemeClr val="dk1"/>
                        </a:buClr>
                        <a:buSzPts val="1600"/>
                        <a:buFont typeface="Noto Sans Symbols"/>
                        <a:buChar char="❑"/>
                      </a:pPr>
                      <a:r>
                        <a:rPr lang="en-US" sz="1600">
                          <a:latin typeface="Calibri"/>
                          <a:ea typeface="Calibri"/>
                          <a:cs typeface="Calibri"/>
                          <a:sym typeface="Calibri"/>
                        </a:rPr>
                        <a:t>7,3% vacancy rate by end of financial year down from 27% in the same period in 2019/20</a:t>
                      </a:r>
                      <a:r>
                        <a:rPr lang="en-US" sz="1800">
                          <a:latin typeface="Calibri"/>
                          <a:ea typeface="Calibri"/>
                          <a:cs typeface="Calibri"/>
                          <a:sym typeface="Calibri"/>
                        </a:rPr>
                        <a:t>.</a:t>
                      </a:r>
                      <a:endParaRPr/>
                    </a:p>
                  </a:txBody>
                  <a:tcPr marT="45725" marB="45725" marR="91450" marL="91450"/>
                </a:tc>
              </a:tr>
              <a:tr h="370850">
                <a:tc>
                  <a:txBody>
                    <a:bodyPr/>
                    <a:lstStyle/>
                    <a:p>
                      <a:pPr indent="0" lvl="0" marL="0" marR="0" rtl="0" algn="l">
                        <a:spcBef>
                          <a:spcPts val="0"/>
                        </a:spcBef>
                        <a:spcAft>
                          <a:spcPts val="0"/>
                        </a:spcAft>
                        <a:buClr>
                          <a:schemeClr val="dk1"/>
                        </a:buClr>
                        <a:buSzPts val="1800"/>
                        <a:buFont typeface="Noto Sans Symbols"/>
                        <a:buNone/>
                      </a:pPr>
                      <a:r>
                        <a:t/>
                      </a:r>
                      <a:endParaRPr sz="1800">
                        <a:latin typeface="Arial"/>
                        <a:ea typeface="Arial"/>
                        <a:cs typeface="Arial"/>
                        <a:sym typeface="Arial"/>
                      </a:endParaRPr>
                    </a:p>
                  </a:txBody>
                  <a:tcPr marT="45725" marB="45725" marR="91450" marL="91450"/>
                </a:tc>
              </a:tr>
            </a:tbl>
          </a:graphicData>
        </a:graphic>
      </p:graphicFrame>
      <p:graphicFrame>
        <p:nvGraphicFramePr>
          <p:cNvPr id="553" name="Google Shape;553;p12"/>
          <p:cNvGraphicFramePr/>
          <p:nvPr/>
        </p:nvGraphicFramePr>
        <p:xfrm>
          <a:off x="236677" y="3575821"/>
          <a:ext cx="3000000" cy="3000000"/>
        </p:xfrm>
        <a:graphic>
          <a:graphicData uri="http://schemas.openxmlformats.org/drawingml/2006/table">
            <a:tbl>
              <a:tblPr bandRow="1" firstRow="1">
                <a:noFill/>
                <a:tableStyleId>{9F70D677-A199-48A8-A44E-6F8D3C6271D1}</a:tableStyleId>
              </a:tblPr>
              <a:tblGrid>
                <a:gridCol w="8871825"/>
              </a:tblGrid>
              <a:tr h="378950">
                <a:tc>
                  <a:txBody>
                    <a:bodyPr/>
                    <a:lstStyle/>
                    <a:p>
                      <a:pPr indent="0" lvl="0" marL="0" marR="0" rtl="0" algn="just">
                        <a:lnSpc>
                          <a:spcPct val="150000"/>
                        </a:lnSpc>
                        <a:spcBef>
                          <a:spcPts val="0"/>
                        </a:spcBef>
                        <a:spcAft>
                          <a:spcPts val="0"/>
                        </a:spcAft>
                        <a:buClr>
                          <a:schemeClr val="dk1"/>
                        </a:buClr>
                        <a:buSzPts val="1800"/>
                        <a:buFont typeface="Arial"/>
                        <a:buNone/>
                      </a:pPr>
                      <a:r>
                        <a:rPr lang="en-US" sz="1800">
                          <a:latin typeface="Calibri"/>
                          <a:ea typeface="Calibri"/>
                          <a:cs typeface="Calibri"/>
                          <a:sym typeface="Calibri"/>
                        </a:rPr>
                        <a:t>Support for Signal Distribution for Community Broadcasters</a:t>
                      </a:r>
                      <a:endParaRPr sz="1800">
                        <a:latin typeface="Calibri"/>
                        <a:ea typeface="Calibri"/>
                        <a:cs typeface="Calibri"/>
                        <a:sym typeface="Calibri"/>
                      </a:endParaRPr>
                    </a:p>
                  </a:txBody>
                  <a:tcPr marT="45725" marB="45725" marR="91450" marL="91450"/>
                </a:tc>
              </a:tr>
              <a:tr h="328900">
                <a:tc>
                  <a:txBody>
                    <a:bodyPr/>
                    <a:lstStyle/>
                    <a:p>
                      <a:pPr indent="-285750" lvl="0" marL="285750" marR="0" rtl="0" algn="l">
                        <a:lnSpc>
                          <a:spcPct val="100000"/>
                        </a:lnSpc>
                        <a:spcBef>
                          <a:spcPts val="0"/>
                        </a:spcBef>
                        <a:spcAft>
                          <a:spcPts val="0"/>
                        </a:spcAft>
                        <a:buClr>
                          <a:srgbClr val="000000"/>
                        </a:buClr>
                        <a:buSzPts val="1600"/>
                        <a:buFont typeface="Noto Sans Symbols"/>
                        <a:buChar char="❑"/>
                      </a:pPr>
                      <a:r>
                        <a:rPr b="0" lang="en-US" sz="1600" u="none" cap="none" strike="noStrike">
                          <a:solidFill>
                            <a:srgbClr val="000000"/>
                          </a:solidFill>
                          <a:latin typeface="Calibri"/>
                          <a:ea typeface="Calibri"/>
                          <a:cs typeface="Calibri"/>
                          <a:sym typeface="Calibri"/>
                        </a:rPr>
                        <a:t> Over 18 million paid to Sentech towards our beneficiaries’ signal distribution costs.</a:t>
                      </a:r>
                      <a:endParaRPr b="0" i="0" sz="1600" u="none" cap="none" strike="noStrike">
                        <a:solidFill>
                          <a:srgbClr val="000000"/>
                        </a:solidFill>
                        <a:latin typeface="Calibri"/>
                        <a:ea typeface="Calibri"/>
                        <a:cs typeface="Calibri"/>
                        <a:sym typeface="Calibri"/>
                      </a:endParaRPr>
                    </a:p>
                  </a:txBody>
                  <a:tcPr marT="45725" marB="45725" marR="91450" marL="91450"/>
                </a:tc>
              </a:tr>
              <a:tr h="286400">
                <a:tc>
                  <a:txBody>
                    <a:bodyPr/>
                    <a:lstStyle/>
                    <a:p>
                      <a:pPr indent="0" lvl="0" marL="0" marR="0" rtl="0" algn="l">
                        <a:lnSpc>
                          <a:spcPct val="100000"/>
                        </a:lnSpc>
                        <a:spcBef>
                          <a:spcPts val="0"/>
                        </a:spcBef>
                        <a:spcAft>
                          <a:spcPts val="0"/>
                        </a:spcAft>
                        <a:buClr>
                          <a:schemeClr val="lt1"/>
                        </a:buClr>
                        <a:buSzPts val="1800"/>
                        <a:buFont typeface="Noto Sans Symbols"/>
                        <a:buNone/>
                      </a:pPr>
                      <a:r>
                        <a:rPr b="1" lang="en-US" sz="1800">
                          <a:solidFill>
                            <a:schemeClr val="lt1"/>
                          </a:solidFill>
                          <a:latin typeface="Calibri"/>
                          <a:ea typeface="Calibri"/>
                          <a:cs typeface="Calibri"/>
                          <a:sym typeface="Calibri"/>
                        </a:rPr>
                        <a:t>Stakeholder Engagement</a:t>
                      </a:r>
                      <a:endParaRPr/>
                    </a:p>
                  </a:txBody>
                  <a:tcPr marT="45725" marB="45725" marR="91450" marL="91450">
                    <a:solidFill>
                      <a:schemeClr val="accent5"/>
                    </a:solidFill>
                  </a:tcPr>
                </a:tc>
              </a:tr>
              <a:tr h="205300">
                <a:tc>
                  <a:txBody>
                    <a:bodyPr/>
                    <a:lstStyle/>
                    <a:p>
                      <a:pPr indent="-285750" lvl="0" marL="285750" marR="0" rtl="0" algn="l">
                        <a:spcBef>
                          <a:spcPts val="0"/>
                        </a:spcBef>
                        <a:spcAft>
                          <a:spcPts val="0"/>
                        </a:spcAft>
                        <a:buClr>
                          <a:schemeClr val="dk1"/>
                        </a:buClr>
                        <a:buSzPts val="1600"/>
                        <a:buFont typeface="Noto Sans Symbols"/>
                        <a:buChar char="❑"/>
                      </a:pPr>
                      <a:r>
                        <a:rPr lang="en-US" sz="1600">
                          <a:latin typeface="Calibri"/>
                          <a:ea typeface="Calibri"/>
                          <a:cs typeface="Calibri"/>
                          <a:sym typeface="Calibri"/>
                        </a:rPr>
                        <a:t>Held virtual consultative conference to consult the Sector and Sector Bodies, UNESCO, Government and the Academia on the Terms of Reference for the Sustainability Research. Attended by observers from Zimbabwean Community Broadcasting Sector. </a:t>
                      </a:r>
                      <a:endParaRPr/>
                    </a:p>
                    <a:p>
                      <a:pPr indent="-285750" lvl="0" marL="285750" marR="0" rtl="0" algn="l">
                        <a:spcBef>
                          <a:spcPts val="0"/>
                        </a:spcBef>
                        <a:spcAft>
                          <a:spcPts val="0"/>
                        </a:spcAft>
                        <a:buClr>
                          <a:schemeClr val="dk1"/>
                        </a:buClr>
                        <a:buSzPts val="1600"/>
                        <a:buFont typeface="Noto Sans Symbols"/>
                        <a:buChar char="❑"/>
                      </a:pPr>
                      <a:r>
                        <a:rPr lang="en-US" sz="1600">
                          <a:latin typeface="Calibri"/>
                          <a:ea typeface="Calibri"/>
                          <a:cs typeface="Calibri"/>
                          <a:sym typeface="Calibri"/>
                        </a:rPr>
                        <a:t>Commemorated the World Radio Day, Virtually Participated at the World Press Freedom Day, Panellist at the UNESCO’s 40</a:t>
                      </a:r>
                      <a:r>
                        <a:rPr baseline="30000" lang="en-US" sz="1600">
                          <a:latin typeface="Calibri"/>
                          <a:ea typeface="Calibri"/>
                          <a:cs typeface="Calibri"/>
                          <a:sym typeface="Calibri"/>
                        </a:rPr>
                        <a:t>th</a:t>
                      </a:r>
                      <a:r>
                        <a:rPr lang="en-US" sz="1600">
                          <a:latin typeface="Calibri"/>
                          <a:ea typeface="Calibri"/>
                          <a:cs typeface="Calibri"/>
                          <a:sym typeface="Calibri"/>
                        </a:rPr>
                        <a:t> IPDC conference, Black Wednesday masterclass, Women’s Month Commemoration and Sector engagement on Draft White Paper on Audio and Audio Visual Content Services Policy Framework.</a:t>
                      </a:r>
                      <a:endParaRPr sz="1600">
                        <a:latin typeface="Calibri"/>
                        <a:ea typeface="Calibri"/>
                        <a:cs typeface="Calibri"/>
                        <a:sym typeface="Calibri"/>
                      </a:endParaRPr>
                    </a:p>
                  </a:txBody>
                  <a:tcPr marT="45725" marB="45725" marR="91450" marL="91450"/>
                </a:tc>
              </a:tr>
            </a:tbl>
          </a:graphicData>
        </a:graphic>
      </p:graphicFrame>
      <p:graphicFrame>
        <p:nvGraphicFramePr>
          <p:cNvPr id="554" name="Google Shape;554;p12"/>
          <p:cNvGraphicFramePr/>
          <p:nvPr/>
        </p:nvGraphicFramePr>
        <p:xfrm>
          <a:off x="239123" y="2003144"/>
          <a:ext cx="3000000" cy="3000000"/>
        </p:xfrm>
        <a:graphic>
          <a:graphicData uri="http://schemas.openxmlformats.org/drawingml/2006/table">
            <a:tbl>
              <a:tblPr bandRow="1" firstRow="1">
                <a:noFill/>
                <a:tableStyleId>{61CF5F64-8F03-427C-8E52-A2916D0F5178}</a:tableStyleId>
              </a:tblPr>
              <a:tblGrid>
                <a:gridCol w="8871825"/>
              </a:tblGrid>
              <a:tr h="407150">
                <a:tc>
                  <a:txBody>
                    <a:bodyPr/>
                    <a:lstStyle/>
                    <a:p>
                      <a:pPr indent="0" lvl="0" marL="0" marR="0" rtl="0" algn="l">
                        <a:spcBef>
                          <a:spcPts val="0"/>
                        </a:spcBef>
                        <a:spcAft>
                          <a:spcPts val="0"/>
                        </a:spcAft>
                        <a:buNone/>
                      </a:pPr>
                      <a:r>
                        <a:rPr lang="en-US" sz="1800">
                          <a:latin typeface="Calibri"/>
                          <a:ea typeface="Calibri"/>
                          <a:cs typeface="Calibri"/>
                          <a:sym typeface="Calibri"/>
                        </a:rPr>
                        <a:t>Project Support</a:t>
                      </a:r>
                      <a:endParaRPr/>
                    </a:p>
                  </a:txBody>
                  <a:tcPr marT="45725" marB="45725" marR="91450" marL="91450"/>
                </a:tc>
              </a:tr>
              <a:tr h="228600">
                <a:tc>
                  <a:txBody>
                    <a:bodyPr/>
                    <a:lstStyle/>
                    <a:p>
                      <a:pPr indent="-285750" lvl="0" marL="285750" marR="0" rtl="0" algn="l">
                        <a:spcBef>
                          <a:spcPts val="0"/>
                        </a:spcBef>
                        <a:spcAft>
                          <a:spcPts val="0"/>
                        </a:spcAft>
                        <a:buClr>
                          <a:schemeClr val="dk1"/>
                        </a:buClr>
                        <a:buSzPts val="1600"/>
                        <a:buFont typeface="Noto Sans Symbols"/>
                        <a:buChar char="❑"/>
                      </a:pPr>
                      <a:r>
                        <a:rPr lang="en-US" sz="1600">
                          <a:latin typeface="Calibri"/>
                          <a:ea typeface="Calibri"/>
                          <a:cs typeface="Calibri"/>
                          <a:sym typeface="Calibri"/>
                        </a:rPr>
                        <a:t>MultiChoice increased its support to MDDA by R6 million from a R40 year agreement resulting to more projects being funded in the year. Also agreed to increase its non-discretionary fund from R13m to R20m. </a:t>
                      </a:r>
                      <a:endParaRPr/>
                    </a:p>
                    <a:p>
                      <a:pPr indent="-285750" lvl="0" marL="285750" marR="0" rtl="0" algn="l">
                        <a:spcBef>
                          <a:spcPts val="600"/>
                        </a:spcBef>
                        <a:spcAft>
                          <a:spcPts val="0"/>
                        </a:spcAft>
                        <a:buClr>
                          <a:schemeClr val="dk1"/>
                        </a:buClr>
                        <a:buSzPts val="1600"/>
                        <a:buFont typeface="Noto Sans Symbols"/>
                        <a:buChar char="❑"/>
                      </a:pPr>
                      <a:r>
                        <a:rPr lang="en-US" sz="1600">
                          <a:latin typeface="Calibri"/>
                          <a:ea typeface="Calibri"/>
                          <a:cs typeface="Calibri"/>
                          <a:sym typeface="Calibri"/>
                        </a:rPr>
                        <a:t>Board approved R20 million for MDDA’s first emergency relief. Disbursed R16m</a:t>
                      </a:r>
                      <a:r>
                        <a:rPr lang="en-US" sz="1800">
                          <a:latin typeface="Calibri"/>
                          <a:ea typeface="Calibri"/>
                          <a:cs typeface="Calibri"/>
                          <a:sym typeface="Calibri"/>
                        </a:rPr>
                        <a:t>.</a:t>
                      </a:r>
                      <a:endParaRPr/>
                    </a:p>
                  </a:txBody>
                  <a:tcPr marT="45725" marB="45725" marR="91450" marL="91450"/>
                </a:tc>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9" name="Shape 559"/>
        <p:cNvGrpSpPr/>
        <p:nvPr/>
      </p:nvGrpSpPr>
      <p:grpSpPr>
        <a:xfrm>
          <a:off x="0" y="0"/>
          <a:ext cx="0" cy="0"/>
          <a:chOff x="0" y="0"/>
          <a:chExt cx="0" cy="0"/>
        </a:xfrm>
      </p:grpSpPr>
      <p:sp>
        <p:nvSpPr>
          <p:cNvPr id="560" name="Google Shape;560;p13"/>
          <p:cNvSpPr/>
          <p:nvPr/>
        </p:nvSpPr>
        <p:spPr>
          <a:xfrm>
            <a:off x="1792560" y="5523845"/>
            <a:ext cx="6741840" cy="953155"/>
          </a:xfrm>
          <a:prstGeom prst="rect">
            <a:avLst/>
          </a:prstGeom>
          <a:solidFill>
            <a:srgbClr val="C4BD97"/>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350"/>
              <a:buFont typeface="Calibri"/>
              <a:buNone/>
            </a:pPr>
            <a:r>
              <a:t/>
            </a:r>
            <a:endParaRPr b="0" i="0" sz="1350" u="none" cap="none" strike="noStrike">
              <a:solidFill>
                <a:srgbClr val="FFFFFF"/>
              </a:solidFill>
              <a:latin typeface="Calibri"/>
              <a:ea typeface="Calibri"/>
              <a:cs typeface="Calibri"/>
              <a:sym typeface="Calibri"/>
            </a:endParaRPr>
          </a:p>
        </p:txBody>
      </p:sp>
      <p:sp>
        <p:nvSpPr>
          <p:cNvPr id="561" name="Google Shape;561;p13"/>
          <p:cNvSpPr/>
          <p:nvPr/>
        </p:nvSpPr>
        <p:spPr>
          <a:xfrm>
            <a:off x="1563960" y="1066800"/>
            <a:ext cx="6970440" cy="953155"/>
          </a:xfrm>
          <a:prstGeom prst="rect">
            <a:avLst/>
          </a:prstGeom>
          <a:solidFill>
            <a:srgbClr val="C4BD97"/>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350"/>
              <a:buFont typeface="Calibri"/>
              <a:buNone/>
            </a:pPr>
            <a:r>
              <a:t/>
            </a:r>
            <a:endParaRPr b="0" i="0" sz="1350" u="none" cap="none" strike="noStrike">
              <a:solidFill>
                <a:srgbClr val="FFFFFF"/>
              </a:solidFill>
              <a:latin typeface="Calibri"/>
              <a:ea typeface="Calibri"/>
              <a:cs typeface="Calibri"/>
              <a:sym typeface="Calibri"/>
            </a:endParaRPr>
          </a:p>
        </p:txBody>
      </p:sp>
      <p:sp>
        <p:nvSpPr>
          <p:cNvPr id="562" name="Google Shape;562;p13"/>
          <p:cNvSpPr/>
          <p:nvPr/>
        </p:nvSpPr>
        <p:spPr>
          <a:xfrm>
            <a:off x="1640160" y="2438400"/>
            <a:ext cx="6894240" cy="648355"/>
          </a:xfrm>
          <a:prstGeom prst="rect">
            <a:avLst/>
          </a:prstGeom>
          <a:solidFill>
            <a:srgbClr val="C4BD97"/>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350"/>
              <a:buFont typeface="Calibri"/>
              <a:buNone/>
            </a:pPr>
            <a:r>
              <a:t/>
            </a:r>
            <a:endParaRPr b="0" i="0" sz="1350" u="none" cap="none" strike="noStrike">
              <a:solidFill>
                <a:srgbClr val="FFFFFF"/>
              </a:solidFill>
              <a:latin typeface="Calibri"/>
              <a:ea typeface="Calibri"/>
              <a:cs typeface="Calibri"/>
              <a:sym typeface="Calibri"/>
            </a:endParaRPr>
          </a:p>
        </p:txBody>
      </p:sp>
      <p:sp>
        <p:nvSpPr>
          <p:cNvPr id="563" name="Google Shape;563;p13"/>
          <p:cNvSpPr/>
          <p:nvPr/>
        </p:nvSpPr>
        <p:spPr>
          <a:xfrm>
            <a:off x="1563960" y="3200400"/>
            <a:ext cx="6970440" cy="953155"/>
          </a:xfrm>
          <a:prstGeom prst="rect">
            <a:avLst/>
          </a:prstGeom>
          <a:solidFill>
            <a:srgbClr val="C4BD97"/>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350"/>
              <a:buFont typeface="Calibri"/>
              <a:buNone/>
            </a:pPr>
            <a:r>
              <a:t/>
            </a:r>
            <a:endParaRPr b="0" i="0" sz="1350" u="none" cap="none" strike="noStrike">
              <a:solidFill>
                <a:srgbClr val="FFFFFF"/>
              </a:solidFill>
              <a:latin typeface="Calibri"/>
              <a:ea typeface="Calibri"/>
              <a:cs typeface="Calibri"/>
              <a:sym typeface="Calibri"/>
            </a:endParaRPr>
          </a:p>
        </p:txBody>
      </p:sp>
      <p:sp>
        <p:nvSpPr>
          <p:cNvPr id="564" name="Google Shape;564;p13"/>
          <p:cNvSpPr/>
          <p:nvPr/>
        </p:nvSpPr>
        <p:spPr>
          <a:xfrm>
            <a:off x="1640160" y="4380845"/>
            <a:ext cx="6894240" cy="953155"/>
          </a:xfrm>
          <a:prstGeom prst="rect">
            <a:avLst/>
          </a:prstGeom>
          <a:solidFill>
            <a:srgbClr val="C4BD97"/>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350"/>
              <a:buFont typeface="Calibri"/>
              <a:buNone/>
            </a:pPr>
            <a:r>
              <a:t/>
            </a:r>
            <a:endParaRPr b="0" i="0" sz="1350" u="none" cap="none" strike="noStrike">
              <a:solidFill>
                <a:srgbClr val="FFFFFF"/>
              </a:solidFill>
              <a:latin typeface="Calibri"/>
              <a:ea typeface="Calibri"/>
              <a:cs typeface="Calibri"/>
              <a:sym typeface="Calibri"/>
            </a:endParaRPr>
          </a:p>
        </p:txBody>
      </p:sp>
      <p:grpSp>
        <p:nvGrpSpPr>
          <p:cNvPr id="565" name="Google Shape;565;p13"/>
          <p:cNvGrpSpPr/>
          <p:nvPr/>
        </p:nvGrpSpPr>
        <p:grpSpPr>
          <a:xfrm>
            <a:off x="719748" y="1045502"/>
            <a:ext cx="7696200" cy="953155"/>
            <a:chOff x="3925455" y="1191491"/>
            <a:chExt cx="6400799" cy="969818"/>
          </a:xfrm>
        </p:grpSpPr>
        <p:sp>
          <p:nvSpPr>
            <p:cNvPr id="566" name="Google Shape;566;p13"/>
            <p:cNvSpPr/>
            <p:nvPr/>
          </p:nvSpPr>
          <p:spPr>
            <a:xfrm>
              <a:off x="4895271" y="1191491"/>
              <a:ext cx="5430983" cy="969818"/>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350"/>
                <a:buFont typeface="Calibri"/>
                <a:buNone/>
              </a:pPr>
              <a:r>
                <a:t/>
              </a:r>
              <a:endParaRPr b="0" i="0" sz="1350" u="none" cap="none" strike="noStrike">
                <a:solidFill>
                  <a:srgbClr val="FFFFFF"/>
                </a:solidFill>
                <a:latin typeface="Calibri"/>
                <a:ea typeface="Calibri"/>
                <a:cs typeface="Calibri"/>
                <a:sym typeface="Calibri"/>
              </a:endParaRPr>
            </a:p>
          </p:txBody>
        </p:sp>
        <p:grpSp>
          <p:nvGrpSpPr>
            <p:cNvPr id="567" name="Google Shape;567;p13"/>
            <p:cNvGrpSpPr/>
            <p:nvPr/>
          </p:nvGrpSpPr>
          <p:grpSpPr>
            <a:xfrm>
              <a:off x="3925455" y="1191491"/>
              <a:ext cx="1178646" cy="969818"/>
              <a:chOff x="3925455" y="1191491"/>
              <a:chExt cx="1178646" cy="969818"/>
            </a:xfrm>
          </p:grpSpPr>
          <p:sp>
            <p:nvSpPr>
              <p:cNvPr id="568" name="Google Shape;568;p13"/>
              <p:cNvSpPr/>
              <p:nvPr/>
            </p:nvSpPr>
            <p:spPr>
              <a:xfrm>
                <a:off x="3925455" y="1191491"/>
                <a:ext cx="969818" cy="969818"/>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3600"/>
                  <a:buFont typeface="Calibri"/>
                  <a:buNone/>
                </a:pPr>
                <a:r>
                  <a:t/>
                </a:r>
                <a:endParaRPr b="1" i="0" sz="3600" u="none" cap="none" strike="noStrike">
                  <a:solidFill>
                    <a:srgbClr val="FFFFFF"/>
                  </a:solidFill>
                  <a:latin typeface="Calibri"/>
                  <a:ea typeface="Calibri"/>
                  <a:cs typeface="Calibri"/>
                  <a:sym typeface="Calibri"/>
                </a:endParaRPr>
              </a:p>
            </p:txBody>
          </p:sp>
          <p:sp>
            <p:nvSpPr>
              <p:cNvPr id="569" name="Google Shape;569;p13"/>
              <p:cNvSpPr/>
              <p:nvPr/>
            </p:nvSpPr>
            <p:spPr>
              <a:xfrm rot="5400000">
                <a:off x="4803124" y="1537059"/>
                <a:ext cx="323272" cy="278683"/>
              </a:xfrm>
              <a:prstGeom prst="triangle">
                <a:avLst>
                  <a:gd fmla="val 50000" name="adj"/>
                </a:avLst>
              </a:pr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350"/>
                  <a:buFont typeface="Calibri"/>
                  <a:buNone/>
                </a:pPr>
                <a:r>
                  <a:t/>
                </a:r>
                <a:endParaRPr b="0" i="0" sz="1350" u="none" cap="none" strike="noStrike">
                  <a:solidFill>
                    <a:srgbClr val="FFFFFF"/>
                  </a:solidFill>
                  <a:latin typeface="Calibri"/>
                  <a:ea typeface="Calibri"/>
                  <a:cs typeface="Calibri"/>
                  <a:sym typeface="Calibri"/>
                </a:endParaRPr>
              </a:p>
            </p:txBody>
          </p:sp>
        </p:grpSp>
      </p:grpSp>
      <p:grpSp>
        <p:nvGrpSpPr>
          <p:cNvPr id="570" name="Google Shape;570;p13"/>
          <p:cNvGrpSpPr/>
          <p:nvPr/>
        </p:nvGrpSpPr>
        <p:grpSpPr>
          <a:xfrm>
            <a:off x="685800" y="2133600"/>
            <a:ext cx="7696200" cy="953156"/>
            <a:chOff x="3925455" y="943403"/>
            <a:chExt cx="6400799" cy="969818"/>
          </a:xfrm>
        </p:grpSpPr>
        <p:sp>
          <p:nvSpPr>
            <p:cNvPr id="571" name="Google Shape;571;p13"/>
            <p:cNvSpPr/>
            <p:nvPr/>
          </p:nvSpPr>
          <p:spPr>
            <a:xfrm>
              <a:off x="4895271" y="1191492"/>
              <a:ext cx="5430983" cy="604763"/>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350"/>
                <a:buFont typeface="Calibri"/>
                <a:buNone/>
              </a:pPr>
              <a:r>
                <a:t/>
              </a:r>
              <a:endParaRPr b="0" i="0" sz="1350" u="none" cap="none" strike="noStrike">
                <a:solidFill>
                  <a:srgbClr val="FFFFFF"/>
                </a:solidFill>
                <a:latin typeface="Calibri"/>
                <a:ea typeface="Calibri"/>
                <a:cs typeface="Calibri"/>
                <a:sym typeface="Calibri"/>
              </a:endParaRPr>
            </a:p>
          </p:txBody>
        </p:sp>
        <p:grpSp>
          <p:nvGrpSpPr>
            <p:cNvPr id="572" name="Google Shape;572;p13"/>
            <p:cNvGrpSpPr/>
            <p:nvPr/>
          </p:nvGrpSpPr>
          <p:grpSpPr>
            <a:xfrm>
              <a:off x="3925455" y="943403"/>
              <a:ext cx="1178646" cy="969818"/>
              <a:chOff x="3925455" y="943403"/>
              <a:chExt cx="1178646" cy="969818"/>
            </a:xfrm>
          </p:grpSpPr>
          <p:sp>
            <p:nvSpPr>
              <p:cNvPr id="573" name="Google Shape;573;p13"/>
              <p:cNvSpPr/>
              <p:nvPr/>
            </p:nvSpPr>
            <p:spPr>
              <a:xfrm>
                <a:off x="3925455" y="943403"/>
                <a:ext cx="969818" cy="969818"/>
              </a:xfrm>
              <a:prstGeom prst="rect">
                <a:avLst/>
              </a:prstGeom>
              <a:solidFill>
                <a:schemeClr val="accent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3600"/>
                  <a:buFont typeface="Calibri"/>
                  <a:buNone/>
                </a:pPr>
                <a:r>
                  <a:t/>
                </a:r>
                <a:endParaRPr b="1" i="0" sz="3600" u="none" cap="none" strike="noStrike">
                  <a:solidFill>
                    <a:srgbClr val="FFFFFF"/>
                  </a:solidFill>
                  <a:latin typeface="Calibri"/>
                  <a:ea typeface="Calibri"/>
                  <a:cs typeface="Calibri"/>
                  <a:sym typeface="Calibri"/>
                </a:endParaRPr>
              </a:p>
            </p:txBody>
          </p:sp>
          <p:sp>
            <p:nvSpPr>
              <p:cNvPr id="574" name="Google Shape;574;p13"/>
              <p:cNvSpPr/>
              <p:nvPr/>
            </p:nvSpPr>
            <p:spPr>
              <a:xfrm rot="5400000">
                <a:off x="4803124" y="1537059"/>
                <a:ext cx="323272" cy="278683"/>
              </a:xfrm>
              <a:prstGeom prst="triangle">
                <a:avLst>
                  <a:gd fmla="val 50000" name="adj"/>
                </a:avLst>
              </a:prstGeom>
              <a:solidFill>
                <a:schemeClr val="accent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350"/>
                  <a:buFont typeface="Calibri"/>
                  <a:buNone/>
                </a:pPr>
                <a:r>
                  <a:t/>
                </a:r>
                <a:endParaRPr b="0" i="0" sz="1350" u="none" cap="none" strike="noStrike">
                  <a:solidFill>
                    <a:srgbClr val="FFFFFF"/>
                  </a:solidFill>
                  <a:latin typeface="Calibri"/>
                  <a:ea typeface="Calibri"/>
                  <a:cs typeface="Calibri"/>
                  <a:sym typeface="Calibri"/>
                </a:endParaRPr>
              </a:p>
            </p:txBody>
          </p:sp>
        </p:grpSp>
      </p:grpSp>
      <p:grpSp>
        <p:nvGrpSpPr>
          <p:cNvPr id="575" name="Google Shape;575;p13"/>
          <p:cNvGrpSpPr/>
          <p:nvPr/>
        </p:nvGrpSpPr>
        <p:grpSpPr>
          <a:xfrm>
            <a:off x="685800" y="3124200"/>
            <a:ext cx="7772400" cy="953155"/>
            <a:chOff x="3925455" y="1191491"/>
            <a:chExt cx="6400799" cy="969818"/>
          </a:xfrm>
        </p:grpSpPr>
        <p:sp>
          <p:nvSpPr>
            <p:cNvPr id="576" name="Google Shape;576;p13"/>
            <p:cNvSpPr/>
            <p:nvPr/>
          </p:nvSpPr>
          <p:spPr>
            <a:xfrm>
              <a:off x="4895271" y="1191491"/>
              <a:ext cx="5430983" cy="969818"/>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350"/>
                <a:buFont typeface="Calibri"/>
                <a:buNone/>
              </a:pPr>
              <a:r>
                <a:t/>
              </a:r>
              <a:endParaRPr b="0" i="0" sz="1350" u="none" cap="none" strike="noStrike">
                <a:solidFill>
                  <a:srgbClr val="FFFFFF"/>
                </a:solidFill>
                <a:latin typeface="Calibri"/>
                <a:ea typeface="Calibri"/>
                <a:cs typeface="Calibri"/>
                <a:sym typeface="Calibri"/>
              </a:endParaRPr>
            </a:p>
          </p:txBody>
        </p:sp>
        <p:grpSp>
          <p:nvGrpSpPr>
            <p:cNvPr id="577" name="Google Shape;577;p13"/>
            <p:cNvGrpSpPr/>
            <p:nvPr/>
          </p:nvGrpSpPr>
          <p:grpSpPr>
            <a:xfrm>
              <a:off x="3925455" y="1191491"/>
              <a:ext cx="1178646" cy="969818"/>
              <a:chOff x="3925455" y="1191491"/>
              <a:chExt cx="1178646" cy="969818"/>
            </a:xfrm>
          </p:grpSpPr>
          <p:sp>
            <p:nvSpPr>
              <p:cNvPr id="578" name="Google Shape;578;p13"/>
              <p:cNvSpPr/>
              <p:nvPr/>
            </p:nvSpPr>
            <p:spPr>
              <a:xfrm>
                <a:off x="3925455" y="1191491"/>
                <a:ext cx="969818" cy="969818"/>
              </a:xfrm>
              <a:prstGeom prst="rect">
                <a:avLst/>
              </a:prstGeom>
              <a:solidFill>
                <a:schemeClr val="accent4"/>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3600"/>
                  <a:buFont typeface="Calibri"/>
                  <a:buNone/>
                </a:pPr>
                <a:r>
                  <a:t/>
                </a:r>
                <a:endParaRPr b="1" i="0" sz="3600" u="none" cap="none" strike="noStrike">
                  <a:solidFill>
                    <a:srgbClr val="FFFFFF"/>
                  </a:solidFill>
                  <a:latin typeface="Calibri"/>
                  <a:ea typeface="Calibri"/>
                  <a:cs typeface="Calibri"/>
                  <a:sym typeface="Calibri"/>
                </a:endParaRPr>
              </a:p>
            </p:txBody>
          </p:sp>
          <p:sp>
            <p:nvSpPr>
              <p:cNvPr id="579" name="Google Shape;579;p13"/>
              <p:cNvSpPr/>
              <p:nvPr/>
            </p:nvSpPr>
            <p:spPr>
              <a:xfrm rot="5400000">
                <a:off x="4803124" y="1537059"/>
                <a:ext cx="323272" cy="278683"/>
              </a:xfrm>
              <a:prstGeom prst="triangle">
                <a:avLst>
                  <a:gd fmla="val 50000" name="adj"/>
                </a:avLst>
              </a:prstGeom>
              <a:solidFill>
                <a:schemeClr val="accent4"/>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350"/>
                  <a:buFont typeface="Calibri"/>
                  <a:buNone/>
                </a:pPr>
                <a:r>
                  <a:t/>
                </a:r>
                <a:endParaRPr b="0" i="0" sz="1350" u="none" cap="none" strike="noStrike">
                  <a:solidFill>
                    <a:srgbClr val="FFFFFF"/>
                  </a:solidFill>
                  <a:latin typeface="Calibri"/>
                  <a:ea typeface="Calibri"/>
                  <a:cs typeface="Calibri"/>
                  <a:sym typeface="Calibri"/>
                </a:endParaRPr>
              </a:p>
            </p:txBody>
          </p:sp>
        </p:grpSp>
      </p:grpSp>
      <p:grpSp>
        <p:nvGrpSpPr>
          <p:cNvPr id="580" name="Google Shape;580;p13"/>
          <p:cNvGrpSpPr/>
          <p:nvPr/>
        </p:nvGrpSpPr>
        <p:grpSpPr>
          <a:xfrm>
            <a:off x="685800" y="4287592"/>
            <a:ext cx="7696200" cy="953155"/>
            <a:chOff x="3925455" y="1191491"/>
            <a:chExt cx="6400799" cy="969818"/>
          </a:xfrm>
        </p:grpSpPr>
        <p:sp>
          <p:nvSpPr>
            <p:cNvPr id="581" name="Google Shape;581;p13"/>
            <p:cNvSpPr/>
            <p:nvPr/>
          </p:nvSpPr>
          <p:spPr>
            <a:xfrm>
              <a:off x="4895271" y="1191491"/>
              <a:ext cx="5430983" cy="969818"/>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350"/>
                <a:buFont typeface="Calibri"/>
                <a:buNone/>
              </a:pPr>
              <a:r>
                <a:t/>
              </a:r>
              <a:endParaRPr b="0" i="0" sz="1350" u="none" cap="none" strike="noStrike">
                <a:solidFill>
                  <a:srgbClr val="FFFFFF"/>
                </a:solidFill>
                <a:latin typeface="Calibri"/>
                <a:ea typeface="Calibri"/>
                <a:cs typeface="Calibri"/>
                <a:sym typeface="Calibri"/>
              </a:endParaRPr>
            </a:p>
          </p:txBody>
        </p:sp>
        <p:grpSp>
          <p:nvGrpSpPr>
            <p:cNvPr id="582" name="Google Shape;582;p13"/>
            <p:cNvGrpSpPr/>
            <p:nvPr/>
          </p:nvGrpSpPr>
          <p:grpSpPr>
            <a:xfrm>
              <a:off x="3925455" y="1191491"/>
              <a:ext cx="1178646" cy="969818"/>
              <a:chOff x="3925455" y="1191491"/>
              <a:chExt cx="1178646" cy="969818"/>
            </a:xfrm>
          </p:grpSpPr>
          <p:sp>
            <p:nvSpPr>
              <p:cNvPr id="583" name="Google Shape;583;p13"/>
              <p:cNvSpPr/>
              <p:nvPr/>
            </p:nvSpPr>
            <p:spPr>
              <a:xfrm>
                <a:off x="3925455" y="1191491"/>
                <a:ext cx="969818" cy="969818"/>
              </a:xfrm>
              <a:prstGeom prst="rect">
                <a:avLst/>
              </a:prstGeom>
              <a:solidFill>
                <a:schemeClr val="accent5"/>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3600"/>
                  <a:buFont typeface="Calibri"/>
                  <a:buNone/>
                </a:pPr>
                <a:r>
                  <a:t/>
                </a:r>
                <a:endParaRPr b="1" i="0" sz="3600" u="none" cap="none" strike="noStrike">
                  <a:solidFill>
                    <a:srgbClr val="FFFFFF"/>
                  </a:solidFill>
                  <a:latin typeface="Calibri"/>
                  <a:ea typeface="Calibri"/>
                  <a:cs typeface="Calibri"/>
                  <a:sym typeface="Calibri"/>
                </a:endParaRPr>
              </a:p>
            </p:txBody>
          </p:sp>
          <p:sp>
            <p:nvSpPr>
              <p:cNvPr id="584" name="Google Shape;584;p13"/>
              <p:cNvSpPr/>
              <p:nvPr/>
            </p:nvSpPr>
            <p:spPr>
              <a:xfrm rot="5400000">
                <a:off x="4803124" y="1537059"/>
                <a:ext cx="323272" cy="278683"/>
              </a:xfrm>
              <a:prstGeom prst="triangle">
                <a:avLst>
                  <a:gd fmla="val 50000" name="adj"/>
                </a:avLst>
              </a:prstGeom>
              <a:solidFill>
                <a:schemeClr val="accent5"/>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350"/>
                  <a:buFont typeface="Calibri"/>
                  <a:buNone/>
                </a:pPr>
                <a:r>
                  <a:t/>
                </a:r>
                <a:endParaRPr b="0" i="0" sz="1350" u="none" cap="none" strike="noStrike">
                  <a:solidFill>
                    <a:srgbClr val="FFFFFF"/>
                  </a:solidFill>
                  <a:latin typeface="Calibri"/>
                  <a:ea typeface="Calibri"/>
                  <a:cs typeface="Calibri"/>
                  <a:sym typeface="Calibri"/>
                </a:endParaRPr>
              </a:p>
            </p:txBody>
          </p:sp>
        </p:grpSp>
      </p:grpSp>
      <p:grpSp>
        <p:nvGrpSpPr>
          <p:cNvPr id="585" name="Google Shape;585;p13"/>
          <p:cNvGrpSpPr/>
          <p:nvPr/>
        </p:nvGrpSpPr>
        <p:grpSpPr>
          <a:xfrm>
            <a:off x="2007753" y="892404"/>
            <a:ext cx="5699833" cy="1095254"/>
            <a:chOff x="4557888" y="127668"/>
            <a:chExt cx="4923229" cy="1114403"/>
          </a:xfrm>
        </p:grpSpPr>
        <p:sp>
          <p:nvSpPr>
            <p:cNvPr id="586" name="Google Shape;586;p13"/>
            <p:cNvSpPr txBox="1"/>
            <p:nvPr/>
          </p:nvSpPr>
          <p:spPr>
            <a:xfrm>
              <a:off x="4557888" y="127668"/>
              <a:ext cx="4784684" cy="375789"/>
            </a:xfrm>
            <a:prstGeom prst="rect">
              <a:avLst/>
            </a:prstGeom>
            <a:noFill/>
            <a:ln>
              <a:noFill/>
            </a:ln>
          </p:spPr>
          <p:txBody>
            <a:bodyPr anchorCtr="0" anchor="b" bIns="45700" lIns="0" spcFirstLastPara="1" rIns="91425" wrap="square" tIns="45700">
              <a:spAutoFit/>
            </a:bodyPr>
            <a:lstStyle/>
            <a:p>
              <a:pPr indent="0" lvl="0" marL="0" marR="0" rtl="0" algn="l">
                <a:lnSpc>
                  <a:spcPct val="100000"/>
                </a:lnSpc>
                <a:spcBef>
                  <a:spcPts val="0"/>
                </a:spcBef>
                <a:spcAft>
                  <a:spcPts val="0"/>
                </a:spcAft>
                <a:buClr>
                  <a:srgbClr val="17365D"/>
                </a:buClr>
                <a:buSzPts val="1800"/>
                <a:buFont typeface="Calibri"/>
                <a:buNone/>
              </a:pPr>
              <a:r>
                <a:rPr b="1" i="0" lang="en-US" sz="1800" u="none" cap="none" strike="noStrike">
                  <a:solidFill>
                    <a:srgbClr val="17365D"/>
                  </a:solidFill>
                  <a:latin typeface="Calibri"/>
                  <a:ea typeface="Calibri"/>
                  <a:cs typeface="Calibri"/>
                  <a:sym typeface="Calibri"/>
                </a:rPr>
                <a:t>Community media sustainability model</a:t>
              </a:r>
              <a:endParaRPr/>
            </a:p>
          </p:txBody>
        </p:sp>
        <p:sp>
          <p:nvSpPr>
            <p:cNvPr id="587" name="Google Shape;587;p13"/>
            <p:cNvSpPr txBox="1"/>
            <p:nvPr/>
          </p:nvSpPr>
          <p:spPr>
            <a:xfrm>
              <a:off x="4640143" y="396545"/>
              <a:ext cx="4840974" cy="845526"/>
            </a:xfrm>
            <a:prstGeom prst="rect">
              <a:avLst/>
            </a:prstGeom>
            <a:noFill/>
            <a:ln>
              <a:noFill/>
            </a:ln>
          </p:spPr>
          <p:txBody>
            <a:bodyPr anchorCtr="0" anchor="t" bIns="45700" lIns="0" spcFirstLastPara="1" rIns="0" wrap="square" tIns="45700">
              <a:spAutoFit/>
            </a:bodyPr>
            <a:lstStyle/>
            <a:p>
              <a:pPr indent="0" lvl="0" marL="0" marR="0" rtl="0" algn="l">
                <a:lnSpc>
                  <a:spcPct val="100000"/>
                </a:lnSpc>
                <a:spcBef>
                  <a:spcPts val="0"/>
                </a:spcBef>
                <a:spcAft>
                  <a:spcPts val="0"/>
                </a:spcAft>
                <a:buClr>
                  <a:srgbClr val="595959"/>
                </a:buClr>
                <a:buSzPts val="1600"/>
                <a:buFont typeface="Calibri"/>
                <a:buNone/>
              </a:pPr>
              <a:r>
                <a:rPr b="0" i="0" lang="en-US" sz="1600" u="none" cap="none" strike="noStrike">
                  <a:solidFill>
                    <a:srgbClr val="595959"/>
                  </a:solidFill>
                  <a:latin typeface="Calibri"/>
                  <a:ea typeface="Calibri"/>
                  <a:cs typeface="Calibri"/>
                  <a:sym typeface="Calibri"/>
                </a:rPr>
                <a:t>Research tender about to be awarded to service provider following virtual workshop which brought together stakeholders – local and</a:t>
              </a:r>
              <a:br>
                <a:rPr b="0" i="0" lang="en-US" sz="1600" u="none" cap="none" strike="noStrike">
                  <a:solidFill>
                    <a:srgbClr val="595959"/>
                  </a:solidFill>
                  <a:latin typeface="Calibri"/>
                  <a:ea typeface="Calibri"/>
                  <a:cs typeface="Calibri"/>
                  <a:sym typeface="Calibri"/>
                </a:rPr>
              </a:br>
              <a:r>
                <a:rPr b="0" i="0" lang="en-US" sz="1600" u="none" cap="none" strike="noStrike">
                  <a:solidFill>
                    <a:srgbClr val="595959"/>
                  </a:solidFill>
                  <a:latin typeface="Calibri"/>
                  <a:ea typeface="Calibri"/>
                  <a:cs typeface="Calibri"/>
                  <a:sym typeface="Calibri"/>
                </a:rPr>
                <a:t>international – to input to ToR for research on developing model</a:t>
              </a:r>
              <a:endParaRPr b="0" i="0" sz="1050" u="none" cap="none" strike="noStrike">
                <a:solidFill>
                  <a:srgbClr val="595959"/>
                </a:solidFill>
                <a:latin typeface="Calibri"/>
                <a:ea typeface="Calibri"/>
                <a:cs typeface="Calibri"/>
                <a:sym typeface="Calibri"/>
              </a:endParaRPr>
            </a:p>
          </p:txBody>
        </p:sp>
      </p:grpSp>
      <p:grpSp>
        <p:nvGrpSpPr>
          <p:cNvPr id="588" name="Google Shape;588;p13"/>
          <p:cNvGrpSpPr/>
          <p:nvPr/>
        </p:nvGrpSpPr>
        <p:grpSpPr>
          <a:xfrm>
            <a:off x="2123546" y="1982245"/>
            <a:ext cx="5563475" cy="1100932"/>
            <a:chOff x="4630625" y="-1113796"/>
            <a:chExt cx="4631692" cy="1120181"/>
          </a:xfrm>
        </p:grpSpPr>
        <p:sp>
          <p:nvSpPr>
            <p:cNvPr id="589" name="Google Shape;589;p13"/>
            <p:cNvSpPr txBox="1"/>
            <p:nvPr/>
          </p:nvSpPr>
          <p:spPr>
            <a:xfrm>
              <a:off x="4630625" y="-1113796"/>
              <a:ext cx="4594463" cy="375789"/>
            </a:xfrm>
            <a:prstGeom prst="rect">
              <a:avLst/>
            </a:prstGeom>
            <a:noFill/>
            <a:ln>
              <a:noFill/>
            </a:ln>
          </p:spPr>
          <p:txBody>
            <a:bodyPr anchorCtr="0" anchor="b" bIns="45700" lIns="0" spcFirstLastPara="1" rIns="91425" wrap="square" tIns="45700">
              <a:spAutoFit/>
            </a:bodyPr>
            <a:lstStyle/>
            <a:p>
              <a:pPr indent="0" lvl="0" marL="0" marR="0" rtl="0" algn="l">
                <a:lnSpc>
                  <a:spcPct val="100000"/>
                </a:lnSpc>
                <a:spcBef>
                  <a:spcPts val="0"/>
                </a:spcBef>
                <a:spcAft>
                  <a:spcPts val="0"/>
                </a:spcAft>
                <a:buClr>
                  <a:srgbClr val="17365D"/>
                </a:buClr>
                <a:buSzPts val="1800"/>
                <a:buFont typeface="Calibri"/>
                <a:buNone/>
              </a:pPr>
              <a:r>
                <a:rPr b="1" i="0" lang="en-US" sz="1800" u="none" cap="none" strike="noStrike">
                  <a:solidFill>
                    <a:srgbClr val="17365D"/>
                  </a:solidFill>
                  <a:latin typeface="Calibri"/>
                  <a:ea typeface="Calibri"/>
                  <a:cs typeface="Calibri"/>
                  <a:sym typeface="Calibri"/>
                </a:rPr>
                <a:t>Preparing sector for digital ‘flight’</a:t>
              </a:r>
              <a:endParaRPr/>
            </a:p>
          </p:txBody>
        </p:sp>
        <p:sp>
          <p:nvSpPr>
            <p:cNvPr id="590" name="Google Shape;590;p13"/>
            <p:cNvSpPr txBox="1"/>
            <p:nvPr/>
          </p:nvSpPr>
          <p:spPr>
            <a:xfrm>
              <a:off x="4667854" y="-839141"/>
              <a:ext cx="4594463" cy="845526"/>
            </a:xfrm>
            <a:prstGeom prst="rect">
              <a:avLst/>
            </a:prstGeom>
            <a:noFill/>
            <a:ln>
              <a:noFill/>
            </a:ln>
          </p:spPr>
          <p:txBody>
            <a:bodyPr anchorCtr="0" anchor="t" bIns="45700" lIns="0" spcFirstLastPara="1" rIns="0" wrap="square" tIns="45700">
              <a:spAutoFit/>
            </a:bodyPr>
            <a:lstStyle/>
            <a:p>
              <a:pPr indent="0" lvl="0" marL="0" marR="0" rtl="0" algn="l">
                <a:lnSpc>
                  <a:spcPct val="100000"/>
                </a:lnSpc>
                <a:spcBef>
                  <a:spcPts val="0"/>
                </a:spcBef>
                <a:spcAft>
                  <a:spcPts val="0"/>
                </a:spcAft>
                <a:buClr>
                  <a:srgbClr val="595959"/>
                </a:buClr>
                <a:buSzPts val="1600"/>
                <a:buFont typeface="Calibri"/>
                <a:buNone/>
              </a:pPr>
              <a:r>
                <a:rPr b="0" i="0" lang="en-US" sz="1600" u="none" cap="none" strike="noStrike">
                  <a:solidFill>
                    <a:srgbClr val="595959"/>
                  </a:solidFill>
                  <a:latin typeface="Calibri"/>
                  <a:ea typeface="Calibri"/>
                  <a:cs typeface="Calibri"/>
                  <a:sym typeface="Calibri"/>
                </a:rPr>
                <a:t>Digital strategy and plan approved for MDDA to lead sector in navigating challenges and capitalising on opportunities of digital era </a:t>
              </a:r>
              <a:endParaRPr/>
            </a:p>
          </p:txBody>
        </p:sp>
      </p:grpSp>
      <p:sp>
        <p:nvSpPr>
          <p:cNvPr id="591" name="Google Shape;591;p13"/>
          <p:cNvSpPr txBox="1"/>
          <p:nvPr>
            <p:ph idx="4294967295" type="title"/>
          </p:nvPr>
        </p:nvSpPr>
        <p:spPr>
          <a:xfrm>
            <a:off x="0" y="0"/>
            <a:ext cx="8866598" cy="89217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1" lang="en-US" sz="2400">
                <a:solidFill>
                  <a:srgbClr val="17365D"/>
                </a:solidFill>
                <a:latin typeface="Poppins"/>
                <a:ea typeface="Poppins"/>
                <a:cs typeface="Poppins"/>
                <a:sym typeface="Poppins"/>
              </a:rPr>
              <a:t>RESEARCH AND CAPACITY BUILDING</a:t>
            </a:r>
            <a:endParaRPr b="1" sz="2400">
              <a:solidFill>
                <a:srgbClr val="17365D"/>
              </a:solidFill>
              <a:latin typeface="Poppins"/>
              <a:ea typeface="Poppins"/>
              <a:cs typeface="Poppins"/>
              <a:sym typeface="Poppins"/>
            </a:endParaRPr>
          </a:p>
        </p:txBody>
      </p:sp>
      <p:grpSp>
        <p:nvGrpSpPr>
          <p:cNvPr id="592" name="Google Shape;592;p13"/>
          <p:cNvGrpSpPr/>
          <p:nvPr/>
        </p:nvGrpSpPr>
        <p:grpSpPr>
          <a:xfrm>
            <a:off x="609600" y="5486400"/>
            <a:ext cx="7848600" cy="953155"/>
            <a:chOff x="3925455" y="1191491"/>
            <a:chExt cx="6400799" cy="969818"/>
          </a:xfrm>
        </p:grpSpPr>
        <p:sp>
          <p:nvSpPr>
            <p:cNvPr id="593" name="Google Shape;593;p13"/>
            <p:cNvSpPr/>
            <p:nvPr/>
          </p:nvSpPr>
          <p:spPr>
            <a:xfrm>
              <a:off x="4895271" y="1191491"/>
              <a:ext cx="5430983" cy="969818"/>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350"/>
                <a:buFont typeface="Calibri"/>
                <a:buNone/>
              </a:pPr>
              <a:r>
                <a:t/>
              </a:r>
              <a:endParaRPr b="0" i="0" sz="1350" u="none" cap="none" strike="noStrike">
                <a:solidFill>
                  <a:srgbClr val="FFFFFF"/>
                </a:solidFill>
                <a:latin typeface="Calibri"/>
                <a:ea typeface="Calibri"/>
                <a:cs typeface="Calibri"/>
                <a:sym typeface="Calibri"/>
              </a:endParaRPr>
            </a:p>
          </p:txBody>
        </p:sp>
        <p:grpSp>
          <p:nvGrpSpPr>
            <p:cNvPr id="594" name="Google Shape;594;p13"/>
            <p:cNvGrpSpPr/>
            <p:nvPr/>
          </p:nvGrpSpPr>
          <p:grpSpPr>
            <a:xfrm>
              <a:off x="3925455" y="1191491"/>
              <a:ext cx="1178646" cy="969818"/>
              <a:chOff x="3925455" y="1191491"/>
              <a:chExt cx="1178646" cy="969818"/>
            </a:xfrm>
          </p:grpSpPr>
          <p:sp>
            <p:nvSpPr>
              <p:cNvPr id="595" name="Google Shape;595;p13"/>
              <p:cNvSpPr/>
              <p:nvPr/>
            </p:nvSpPr>
            <p:spPr>
              <a:xfrm>
                <a:off x="3925455" y="1191491"/>
                <a:ext cx="969818" cy="969818"/>
              </a:xfrm>
              <a:prstGeom prst="rect">
                <a:avLst/>
              </a:prstGeom>
              <a:solidFill>
                <a:schemeClr val="accent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3600"/>
                  <a:buFont typeface="Calibri"/>
                  <a:buNone/>
                </a:pPr>
                <a:r>
                  <a:t/>
                </a:r>
                <a:endParaRPr b="1" i="0" sz="3600" u="none" cap="none" strike="noStrike">
                  <a:solidFill>
                    <a:srgbClr val="FFFFFF"/>
                  </a:solidFill>
                  <a:latin typeface="Calibri"/>
                  <a:ea typeface="Calibri"/>
                  <a:cs typeface="Calibri"/>
                  <a:sym typeface="Calibri"/>
                </a:endParaRPr>
              </a:p>
            </p:txBody>
          </p:sp>
          <p:sp>
            <p:nvSpPr>
              <p:cNvPr id="596" name="Google Shape;596;p13"/>
              <p:cNvSpPr/>
              <p:nvPr/>
            </p:nvSpPr>
            <p:spPr>
              <a:xfrm rot="5400000">
                <a:off x="4803124" y="1537059"/>
                <a:ext cx="323272" cy="278683"/>
              </a:xfrm>
              <a:prstGeom prst="triangle">
                <a:avLst>
                  <a:gd fmla="val 50000" name="adj"/>
                </a:avLst>
              </a:prstGeom>
              <a:solidFill>
                <a:schemeClr val="accent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350"/>
                  <a:buFont typeface="Calibri"/>
                  <a:buNone/>
                </a:pPr>
                <a:r>
                  <a:t/>
                </a:r>
                <a:endParaRPr b="0" i="0" sz="1350" u="none" cap="none" strike="noStrike">
                  <a:solidFill>
                    <a:srgbClr val="FFFFFF"/>
                  </a:solidFill>
                  <a:latin typeface="Calibri"/>
                  <a:ea typeface="Calibri"/>
                  <a:cs typeface="Calibri"/>
                  <a:sym typeface="Calibri"/>
                </a:endParaRPr>
              </a:p>
            </p:txBody>
          </p:sp>
        </p:grpSp>
      </p:grpSp>
      <p:grpSp>
        <p:nvGrpSpPr>
          <p:cNvPr id="597" name="Google Shape;597;p13"/>
          <p:cNvGrpSpPr/>
          <p:nvPr/>
        </p:nvGrpSpPr>
        <p:grpSpPr>
          <a:xfrm>
            <a:off x="2117013" y="5516673"/>
            <a:ext cx="6400800" cy="680561"/>
            <a:chOff x="4766605" y="-153924"/>
            <a:chExt cx="4412365" cy="692460"/>
          </a:xfrm>
        </p:grpSpPr>
        <p:sp>
          <p:nvSpPr>
            <p:cNvPr id="598" name="Google Shape;598;p13"/>
            <p:cNvSpPr txBox="1"/>
            <p:nvPr/>
          </p:nvSpPr>
          <p:spPr>
            <a:xfrm>
              <a:off x="4780925" y="-153924"/>
              <a:ext cx="4288822" cy="375789"/>
            </a:xfrm>
            <a:prstGeom prst="rect">
              <a:avLst/>
            </a:prstGeom>
            <a:noFill/>
            <a:ln>
              <a:noFill/>
            </a:ln>
          </p:spPr>
          <p:txBody>
            <a:bodyPr anchorCtr="0" anchor="b" bIns="45700" lIns="0" spcFirstLastPara="1" rIns="91425" wrap="square" tIns="45700">
              <a:spAutoFit/>
            </a:bodyPr>
            <a:lstStyle/>
            <a:p>
              <a:pPr indent="0" lvl="0" marL="0" marR="0" rtl="0" algn="l">
                <a:lnSpc>
                  <a:spcPct val="100000"/>
                </a:lnSpc>
                <a:spcBef>
                  <a:spcPts val="0"/>
                </a:spcBef>
                <a:spcAft>
                  <a:spcPts val="0"/>
                </a:spcAft>
                <a:buClr>
                  <a:srgbClr val="17365D"/>
                </a:buClr>
                <a:buSzPts val="1800"/>
                <a:buFont typeface="Calibri"/>
                <a:buNone/>
              </a:pPr>
              <a:r>
                <a:rPr b="1" i="0" lang="en-US" sz="1800" u="none" cap="none" strike="noStrike">
                  <a:solidFill>
                    <a:srgbClr val="17365D"/>
                  </a:solidFill>
                  <a:latin typeface="Calibri"/>
                  <a:ea typeface="Calibri"/>
                  <a:cs typeface="Calibri"/>
                  <a:sym typeface="Calibri"/>
                </a:rPr>
                <a:t>Trends of Media Ownership and Control in South Africa</a:t>
              </a:r>
              <a:endParaRPr/>
            </a:p>
          </p:txBody>
        </p:sp>
        <p:sp>
          <p:nvSpPr>
            <p:cNvPr id="599" name="Google Shape;599;p13"/>
            <p:cNvSpPr txBox="1"/>
            <p:nvPr/>
          </p:nvSpPr>
          <p:spPr>
            <a:xfrm>
              <a:off x="4766605" y="194063"/>
              <a:ext cx="4412365" cy="344473"/>
            </a:xfrm>
            <a:prstGeom prst="rect">
              <a:avLst/>
            </a:prstGeom>
            <a:noFill/>
            <a:ln>
              <a:noFill/>
            </a:ln>
          </p:spPr>
          <p:txBody>
            <a:bodyPr anchorCtr="0" anchor="t" bIns="45700" lIns="0" spcFirstLastPara="1" rIns="0" wrap="square" tIns="45700">
              <a:spAutoFit/>
            </a:bodyPr>
            <a:lstStyle/>
            <a:p>
              <a:pPr indent="0" lvl="0" marL="0" marR="0" rtl="0" algn="l">
                <a:lnSpc>
                  <a:spcPct val="100000"/>
                </a:lnSpc>
                <a:spcBef>
                  <a:spcPts val="0"/>
                </a:spcBef>
                <a:spcAft>
                  <a:spcPts val="0"/>
                </a:spcAft>
                <a:buClr>
                  <a:srgbClr val="595959"/>
                </a:buClr>
                <a:buSzPts val="1600"/>
                <a:buFont typeface="Calibri"/>
                <a:buNone/>
              </a:pPr>
              <a:r>
                <a:rPr b="0" i="0" lang="en-US" sz="1600" u="none" cap="none" strike="noStrike">
                  <a:solidFill>
                    <a:srgbClr val="595959"/>
                  </a:solidFill>
                  <a:latin typeface="Calibri"/>
                  <a:ea typeface="Calibri"/>
                  <a:cs typeface="Calibri"/>
                  <a:sym typeface="Calibri"/>
                </a:rPr>
                <a:t>Update study to research (completed in 2009) planned for2021</a:t>
              </a:r>
              <a:endParaRPr/>
            </a:p>
          </p:txBody>
        </p:sp>
      </p:grpSp>
      <p:pic>
        <p:nvPicPr>
          <p:cNvPr descr="Bullseye" id="600" name="Google Shape;600;p13"/>
          <p:cNvPicPr preferRelativeResize="0"/>
          <p:nvPr/>
        </p:nvPicPr>
        <p:blipFill rotWithShape="1">
          <a:blip r:embed="rId3">
            <a:alphaModFix/>
          </a:blip>
          <a:srcRect b="0" l="0" r="0" t="0"/>
          <a:stretch/>
        </p:blipFill>
        <p:spPr>
          <a:xfrm>
            <a:off x="7517260" y="1104770"/>
            <a:ext cx="898688" cy="898688"/>
          </a:xfrm>
          <a:prstGeom prst="rect">
            <a:avLst/>
          </a:prstGeom>
          <a:noFill/>
          <a:ln>
            <a:noFill/>
          </a:ln>
        </p:spPr>
      </p:pic>
      <p:pic>
        <p:nvPicPr>
          <p:cNvPr id="601" name="Google Shape;601;p13"/>
          <p:cNvPicPr preferRelativeResize="0"/>
          <p:nvPr/>
        </p:nvPicPr>
        <p:blipFill rotWithShape="1">
          <a:blip r:embed="rId4">
            <a:alphaModFix amt="43000"/>
          </a:blip>
          <a:srcRect b="0" l="0" r="0" t="0"/>
          <a:stretch/>
        </p:blipFill>
        <p:spPr>
          <a:xfrm>
            <a:off x="7553920" y="3239155"/>
            <a:ext cx="838199" cy="778932"/>
          </a:xfrm>
          <a:prstGeom prst="rect">
            <a:avLst/>
          </a:prstGeom>
          <a:noFill/>
          <a:ln>
            <a:noFill/>
          </a:ln>
        </p:spPr>
      </p:pic>
      <p:pic>
        <p:nvPicPr>
          <p:cNvPr id="602" name="Google Shape;602;p13"/>
          <p:cNvPicPr preferRelativeResize="0"/>
          <p:nvPr/>
        </p:nvPicPr>
        <p:blipFill rotWithShape="1">
          <a:blip r:embed="rId5">
            <a:alphaModFix amt="30000"/>
          </a:blip>
          <a:srcRect b="0" l="0" r="0" t="0"/>
          <a:stretch/>
        </p:blipFill>
        <p:spPr>
          <a:xfrm>
            <a:off x="7553218" y="4420602"/>
            <a:ext cx="726822" cy="736600"/>
          </a:xfrm>
          <a:prstGeom prst="rect">
            <a:avLst/>
          </a:prstGeom>
          <a:noFill/>
          <a:ln>
            <a:noFill/>
          </a:ln>
        </p:spPr>
      </p:pic>
      <p:pic>
        <p:nvPicPr>
          <p:cNvPr id="603" name="Google Shape;603;p13"/>
          <p:cNvPicPr preferRelativeResize="0"/>
          <p:nvPr/>
        </p:nvPicPr>
        <p:blipFill rotWithShape="1">
          <a:blip r:embed="rId6">
            <a:alphaModFix/>
          </a:blip>
          <a:srcRect b="0" l="0" r="0" t="0"/>
          <a:stretch/>
        </p:blipFill>
        <p:spPr>
          <a:xfrm>
            <a:off x="7503840" y="2243448"/>
            <a:ext cx="749080" cy="643203"/>
          </a:xfrm>
          <a:prstGeom prst="rect">
            <a:avLst/>
          </a:prstGeom>
          <a:noFill/>
          <a:ln>
            <a:noFill/>
          </a:ln>
        </p:spPr>
      </p:pic>
      <p:pic>
        <p:nvPicPr>
          <p:cNvPr id="604" name="Google Shape;604;p13"/>
          <p:cNvPicPr preferRelativeResize="0"/>
          <p:nvPr/>
        </p:nvPicPr>
        <p:blipFill rotWithShape="1">
          <a:blip r:embed="rId7">
            <a:alphaModFix/>
          </a:blip>
          <a:srcRect b="0" l="0" r="0" t="0"/>
          <a:stretch/>
        </p:blipFill>
        <p:spPr>
          <a:xfrm>
            <a:off x="7610275" y="5534211"/>
            <a:ext cx="725487" cy="755970"/>
          </a:xfrm>
          <a:prstGeom prst="rect">
            <a:avLst/>
          </a:prstGeom>
          <a:noFill/>
          <a:ln>
            <a:noFill/>
          </a:ln>
        </p:spPr>
      </p:pic>
      <p:grpSp>
        <p:nvGrpSpPr>
          <p:cNvPr id="605" name="Google Shape;605;p13"/>
          <p:cNvGrpSpPr/>
          <p:nvPr/>
        </p:nvGrpSpPr>
        <p:grpSpPr>
          <a:xfrm>
            <a:off x="2201836" y="3152909"/>
            <a:ext cx="6355217" cy="868912"/>
            <a:chOff x="4481982" y="1152016"/>
            <a:chExt cx="4594463" cy="884104"/>
          </a:xfrm>
        </p:grpSpPr>
        <p:sp>
          <p:nvSpPr>
            <p:cNvPr id="606" name="Google Shape;606;p13"/>
            <p:cNvSpPr txBox="1"/>
            <p:nvPr/>
          </p:nvSpPr>
          <p:spPr>
            <a:xfrm>
              <a:off x="4481982" y="1152016"/>
              <a:ext cx="4594463" cy="375789"/>
            </a:xfrm>
            <a:prstGeom prst="rect">
              <a:avLst/>
            </a:prstGeom>
            <a:noFill/>
            <a:ln>
              <a:noFill/>
            </a:ln>
          </p:spPr>
          <p:txBody>
            <a:bodyPr anchorCtr="0" anchor="b" bIns="45700" lIns="0" spcFirstLastPara="1" rIns="91425" wrap="square" tIns="45700">
              <a:spAutoFit/>
            </a:bodyPr>
            <a:lstStyle/>
            <a:p>
              <a:pPr indent="0" lvl="0" marL="0" marR="0" rtl="0" algn="l">
                <a:lnSpc>
                  <a:spcPct val="100000"/>
                </a:lnSpc>
                <a:spcBef>
                  <a:spcPts val="0"/>
                </a:spcBef>
                <a:spcAft>
                  <a:spcPts val="0"/>
                </a:spcAft>
                <a:buClr>
                  <a:srgbClr val="002060"/>
                </a:buClr>
                <a:buSzPts val="1800"/>
                <a:buFont typeface="Calibri"/>
                <a:buNone/>
              </a:pPr>
              <a:r>
                <a:rPr b="1" i="0" lang="en-US" sz="1800" u="none" cap="none" strike="noStrike">
                  <a:solidFill>
                    <a:srgbClr val="002060"/>
                  </a:solidFill>
                  <a:latin typeface="Calibri"/>
                  <a:ea typeface="Calibri"/>
                  <a:cs typeface="Calibri"/>
                  <a:sym typeface="Calibri"/>
                </a:rPr>
                <a:t>Capacity building partnerships established</a:t>
              </a:r>
              <a:endParaRPr/>
            </a:p>
          </p:txBody>
        </p:sp>
        <p:sp>
          <p:nvSpPr>
            <p:cNvPr id="607" name="Google Shape;607;p13"/>
            <p:cNvSpPr txBox="1"/>
            <p:nvPr/>
          </p:nvSpPr>
          <p:spPr>
            <a:xfrm>
              <a:off x="4481982" y="1441121"/>
              <a:ext cx="4594463" cy="594999"/>
            </a:xfrm>
            <a:prstGeom prst="rect">
              <a:avLst/>
            </a:prstGeom>
            <a:noFill/>
            <a:ln>
              <a:noFill/>
            </a:ln>
          </p:spPr>
          <p:txBody>
            <a:bodyPr anchorCtr="0" anchor="t" bIns="45700" lIns="0" spcFirstLastPara="1" rIns="0" wrap="square" tIns="45700">
              <a:spAutoFit/>
            </a:bodyPr>
            <a:lstStyle/>
            <a:p>
              <a:pPr indent="0" lvl="0" marL="0" marR="0" rtl="0" algn="l">
                <a:lnSpc>
                  <a:spcPct val="100000"/>
                </a:lnSpc>
                <a:spcBef>
                  <a:spcPts val="0"/>
                </a:spcBef>
                <a:spcAft>
                  <a:spcPts val="0"/>
                </a:spcAft>
                <a:buClr>
                  <a:srgbClr val="595959"/>
                </a:buClr>
                <a:buSzPts val="1600"/>
                <a:buFont typeface="Calibri"/>
                <a:buNone/>
              </a:pPr>
              <a:r>
                <a:rPr b="0" i="0" lang="en-US" sz="1600" u="none" cap="none" strike="noStrike">
                  <a:solidFill>
                    <a:srgbClr val="595959"/>
                  </a:solidFill>
                  <a:latin typeface="Calibri"/>
                  <a:ea typeface="Calibri"/>
                  <a:cs typeface="Calibri"/>
                  <a:sym typeface="Calibri"/>
                </a:rPr>
                <a:t>Partnership agreements to offer specialized</a:t>
              </a:r>
              <a:br>
                <a:rPr b="0" i="0" lang="en-US" sz="1600" u="none" cap="none" strike="noStrike">
                  <a:solidFill>
                    <a:srgbClr val="595959"/>
                  </a:solidFill>
                  <a:latin typeface="Calibri"/>
                  <a:ea typeface="Calibri"/>
                  <a:cs typeface="Calibri"/>
                  <a:sym typeface="Calibri"/>
                </a:rPr>
              </a:br>
              <a:r>
                <a:rPr b="0" i="0" lang="en-US" sz="1600" u="none" cap="none" strike="noStrike">
                  <a:solidFill>
                    <a:srgbClr val="595959"/>
                  </a:solidFill>
                  <a:latin typeface="Calibri"/>
                  <a:ea typeface="Calibri"/>
                  <a:cs typeface="Calibri"/>
                  <a:sym typeface="Calibri"/>
                </a:rPr>
                <a:t> courses, eg SEDA, SAASTA, Nemisa, Mict SETA</a:t>
              </a:r>
              <a:endParaRPr/>
            </a:p>
          </p:txBody>
        </p:sp>
      </p:grpSp>
      <p:sp>
        <p:nvSpPr>
          <p:cNvPr id="608" name="Google Shape;608;p13"/>
          <p:cNvSpPr txBox="1"/>
          <p:nvPr/>
        </p:nvSpPr>
        <p:spPr>
          <a:xfrm>
            <a:off x="2168265" y="4152391"/>
            <a:ext cx="6096000" cy="369332"/>
          </a:xfrm>
          <a:prstGeom prst="rect">
            <a:avLst/>
          </a:prstGeom>
          <a:noFill/>
          <a:ln>
            <a:noFill/>
          </a:ln>
        </p:spPr>
        <p:txBody>
          <a:bodyPr anchorCtr="0" anchor="b" bIns="45700" lIns="0" spcFirstLastPara="1" rIns="91425" wrap="square" tIns="45700">
            <a:spAutoFit/>
          </a:bodyPr>
          <a:lstStyle/>
          <a:p>
            <a:pPr indent="0" lvl="0" marL="0" marR="0" rtl="0" algn="l">
              <a:lnSpc>
                <a:spcPct val="100000"/>
              </a:lnSpc>
              <a:spcBef>
                <a:spcPts val="0"/>
              </a:spcBef>
              <a:spcAft>
                <a:spcPts val="0"/>
              </a:spcAft>
              <a:buClr>
                <a:srgbClr val="17365D"/>
              </a:buClr>
              <a:buSzPts val="1800"/>
              <a:buFont typeface="Calibri"/>
              <a:buNone/>
            </a:pPr>
            <a:r>
              <a:rPr b="1" i="0" lang="en-US" sz="1800" u="none" cap="none" strike="noStrike">
                <a:solidFill>
                  <a:srgbClr val="17365D"/>
                </a:solidFill>
                <a:latin typeface="Calibri"/>
                <a:ea typeface="Calibri"/>
                <a:cs typeface="Calibri"/>
                <a:sym typeface="Calibri"/>
              </a:rPr>
              <a:t>Media literacy and culture of reading</a:t>
            </a:r>
            <a:endParaRPr/>
          </a:p>
        </p:txBody>
      </p:sp>
      <p:sp>
        <p:nvSpPr>
          <p:cNvPr id="609" name="Google Shape;609;p13"/>
          <p:cNvSpPr txBox="1"/>
          <p:nvPr/>
        </p:nvSpPr>
        <p:spPr>
          <a:xfrm>
            <a:off x="2007753" y="4488185"/>
            <a:ext cx="5565154" cy="584775"/>
          </a:xfrm>
          <a:prstGeom prst="rect">
            <a:avLst/>
          </a:prstGeom>
          <a:noFill/>
          <a:ln>
            <a:noFill/>
          </a:ln>
        </p:spPr>
        <p:txBody>
          <a:bodyPr anchorCtr="0" anchor="t" bIns="45700" lIns="91425" spcFirstLastPara="1" rIns="91425" wrap="square" tIns="45700">
            <a:spAutoFit/>
          </a:bodyPr>
          <a:lstStyle/>
          <a:p>
            <a:pPr indent="0" lvl="1" marL="0" marR="0" rtl="0" algn="l">
              <a:lnSpc>
                <a:spcPct val="10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Focus changed to digital literacy and safe use of internet and social media and  programmes that promote culture of reading</a:t>
            </a:r>
            <a:endParaRPr b="0" i="0" sz="1600" u="none" cap="none" strike="noStrike">
              <a:solidFill>
                <a:srgbClr val="595959"/>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4" name="Shape 614"/>
        <p:cNvGrpSpPr/>
        <p:nvPr/>
      </p:nvGrpSpPr>
      <p:grpSpPr>
        <a:xfrm>
          <a:off x="0" y="0"/>
          <a:ext cx="0" cy="0"/>
          <a:chOff x="0" y="0"/>
          <a:chExt cx="0" cy="0"/>
        </a:xfrm>
      </p:grpSpPr>
      <p:sp>
        <p:nvSpPr>
          <p:cNvPr id="615" name="Google Shape;615;p14"/>
          <p:cNvSpPr txBox="1"/>
          <p:nvPr>
            <p:ph type="title"/>
          </p:nvPr>
        </p:nvSpPr>
        <p:spPr>
          <a:xfrm>
            <a:off x="108857" y="0"/>
            <a:ext cx="8577943"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sz="2500">
                <a:solidFill>
                  <a:srgbClr val="953734"/>
                </a:solidFill>
                <a:latin typeface="Poppins"/>
                <a:ea typeface="Poppins"/>
                <a:cs typeface="Poppins"/>
                <a:sym typeface="Poppins"/>
              </a:rPr>
              <a:t>2020/21 INTERNAL ENVIRONMENT HIGHLIGHTS</a:t>
            </a:r>
            <a:endParaRPr/>
          </a:p>
        </p:txBody>
      </p:sp>
      <p:sp>
        <p:nvSpPr>
          <p:cNvPr id="616" name="Google Shape;616;p14"/>
          <p:cNvSpPr txBox="1"/>
          <p:nvPr>
            <p:ph idx="12" type="sldNum"/>
          </p:nvPr>
        </p:nvSpPr>
        <p:spPr>
          <a:xfrm>
            <a:off x="6553200" y="6356354"/>
            <a:ext cx="21336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2000"/>
              <a:buFont typeface="Arial"/>
              <a:buNone/>
            </a:pPr>
            <a:fld id="{00000000-1234-1234-1234-123412341234}" type="slidenum">
              <a:rPr b="0" i="0" lang="en-US" sz="2000" u="none" cap="none" strike="noStrike">
                <a:solidFill>
                  <a:srgbClr val="888888"/>
                </a:solidFill>
                <a:latin typeface="Arial"/>
                <a:ea typeface="Arial"/>
                <a:cs typeface="Arial"/>
                <a:sym typeface="Arial"/>
              </a:rPr>
              <a:t>‹#›</a:t>
            </a:fld>
            <a:endParaRPr b="0" i="0" sz="2000" u="none" cap="none" strike="noStrike">
              <a:solidFill>
                <a:srgbClr val="888888"/>
              </a:solidFill>
              <a:latin typeface="Arial"/>
              <a:ea typeface="Arial"/>
              <a:cs typeface="Arial"/>
              <a:sym typeface="Arial"/>
            </a:endParaRPr>
          </a:p>
        </p:txBody>
      </p:sp>
      <p:graphicFrame>
        <p:nvGraphicFramePr>
          <p:cNvPr id="617" name="Google Shape;617;p14"/>
          <p:cNvGraphicFramePr/>
          <p:nvPr/>
        </p:nvGraphicFramePr>
        <p:xfrm>
          <a:off x="323528" y="1556792"/>
          <a:ext cx="3000000" cy="3000000"/>
        </p:xfrm>
        <a:graphic>
          <a:graphicData uri="http://schemas.openxmlformats.org/drawingml/2006/table">
            <a:tbl>
              <a:tblPr bandRow="1">
                <a:noFill/>
                <a:tableStyleId>{61CF5F64-8F03-427C-8E52-A2916D0F5178}</a:tableStyleId>
              </a:tblPr>
              <a:tblGrid>
                <a:gridCol w="1522500"/>
                <a:gridCol w="6974425"/>
              </a:tblGrid>
              <a:tr h="830300">
                <a:tc>
                  <a:txBody>
                    <a:bodyPr/>
                    <a:lstStyle/>
                    <a:p>
                      <a:pPr indent="0" lvl="0" marL="0" marR="0" rtl="0" algn="l">
                        <a:lnSpc>
                          <a:spcPct val="100000"/>
                        </a:lnSpc>
                        <a:spcBef>
                          <a:spcPts val="0"/>
                        </a:spcBef>
                        <a:spcAft>
                          <a:spcPts val="0"/>
                        </a:spcAft>
                        <a:buNone/>
                      </a:pPr>
                      <a:r>
                        <a:rPr b="1" lang="en-US" sz="1800">
                          <a:latin typeface="Calibri"/>
                          <a:ea typeface="Calibri"/>
                          <a:cs typeface="Calibri"/>
                          <a:sym typeface="Calibri"/>
                        </a:rPr>
                        <a:t>Organogram</a:t>
                      </a:r>
                      <a:endParaRPr/>
                    </a:p>
                  </a:txBody>
                  <a:tcPr marT="45725" marB="45725" marR="91450" marL="91450"/>
                </a:tc>
                <a:tc>
                  <a:txBody>
                    <a:bodyPr/>
                    <a:lstStyle/>
                    <a:p>
                      <a:pPr indent="-285750" lvl="0" marL="285750" marR="0" rtl="0" algn="just">
                        <a:lnSpc>
                          <a:spcPct val="100000"/>
                        </a:lnSpc>
                        <a:spcBef>
                          <a:spcPts val="0"/>
                        </a:spcBef>
                        <a:spcAft>
                          <a:spcPts val="0"/>
                        </a:spcAft>
                        <a:buClr>
                          <a:srgbClr val="000000"/>
                        </a:buClr>
                        <a:buSzPts val="1600"/>
                        <a:buFont typeface="Noto Sans Symbols"/>
                        <a:buChar char="❑"/>
                      </a:pPr>
                      <a:r>
                        <a:rPr b="0" lang="en-US" sz="1600" u="none" cap="none" strike="noStrike">
                          <a:solidFill>
                            <a:srgbClr val="000000"/>
                          </a:solidFill>
                          <a:latin typeface="Calibri"/>
                          <a:ea typeface="Calibri"/>
                          <a:cs typeface="Calibri"/>
                          <a:sym typeface="Calibri"/>
                        </a:rPr>
                        <a:t>Regraded &amp; amended organogram, based on 2020/2021 – 2024/2025 organisational strategy, approved.</a:t>
                      </a:r>
                      <a:endParaRPr/>
                    </a:p>
                    <a:p>
                      <a:pPr indent="-285750" lvl="0" marL="285750" marR="0" rtl="0" algn="just">
                        <a:lnSpc>
                          <a:spcPct val="100000"/>
                        </a:lnSpc>
                        <a:spcBef>
                          <a:spcPts val="600"/>
                        </a:spcBef>
                        <a:spcAft>
                          <a:spcPts val="0"/>
                        </a:spcAft>
                        <a:buClr>
                          <a:srgbClr val="000000"/>
                        </a:buClr>
                        <a:buSzPts val="1600"/>
                        <a:buFont typeface="Noto Sans Symbols"/>
                        <a:buChar char="❑"/>
                      </a:pPr>
                      <a:r>
                        <a:rPr b="0" lang="en-US" sz="1600" u="none" cap="none" strike="noStrike">
                          <a:solidFill>
                            <a:srgbClr val="000000"/>
                          </a:solidFill>
                          <a:latin typeface="Calibri"/>
                          <a:ea typeface="Calibri"/>
                          <a:cs typeface="Calibri"/>
                          <a:sym typeface="Calibri"/>
                        </a:rPr>
                        <a:t>41 funded positions including 2 positions for growth at a junior level.</a:t>
                      </a:r>
                      <a:endParaRPr/>
                    </a:p>
                    <a:p>
                      <a:pPr indent="-285750" lvl="0" marL="285750" marR="0" rtl="0" algn="just">
                        <a:lnSpc>
                          <a:spcPct val="100000"/>
                        </a:lnSpc>
                        <a:spcBef>
                          <a:spcPts val="600"/>
                        </a:spcBef>
                        <a:spcAft>
                          <a:spcPts val="0"/>
                        </a:spcAft>
                        <a:buClr>
                          <a:srgbClr val="000000"/>
                        </a:buClr>
                        <a:buSzPts val="1600"/>
                        <a:buFont typeface="Noto Sans Symbols"/>
                        <a:buChar char="❑"/>
                      </a:pPr>
                      <a:r>
                        <a:rPr b="0" i="0" lang="en-US" sz="1600" u="none" cap="none" strike="noStrike">
                          <a:solidFill>
                            <a:srgbClr val="000000"/>
                          </a:solidFill>
                          <a:latin typeface="Calibri"/>
                          <a:ea typeface="Calibri"/>
                          <a:cs typeface="Calibri"/>
                          <a:sym typeface="Calibri"/>
                        </a:rPr>
                        <a:t>One labour matter.</a:t>
                      </a:r>
                      <a:endParaRPr/>
                    </a:p>
                  </a:txBody>
                  <a:tcPr marT="45725" marB="45725" marR="91450" marL="91450"/>
                </a:tc>
              </a:tr>
              <a:tr h="830300">
                <a:tc>
                  <a:txBody>
                    <a:bodyPr/>
                    <a:lstStyle/>
                    <a:p>
                      <a:pPr indent="0" lvl="0" marL="0" marR="0" rtl="0" algn="l">
                        <a:lnSpc>
                          <a:spcPct val="100000"/>
                        </a:lnSpc>
                        <a:spcBef>
                          <a:spcPts val="0"/>
                        </a:spcBef>
                        <a:spcAft>
                          <a:spcPts val="0"/>
                        </a:spcAft>
                        <a:buNone/>
                      </a:pPr>
                      <a:r>
                        <a:rPr b="1" lang="en-US" sz="1800">
                          <a:latin typeface="Calibri"/>
                          <a:ea typeface="Calibri"/>
                          <a:cs typeface="Calibri"/>
                          <a:sym typeface="Calibri"/>
                        </a:rPr>
                        <a:t>Vacancy rate</a:t>
                      </a:r>
                      <a:endParaRPr/>
                    </a:p>
                  </a:txBody>
                  <a:tcPr marT="45725" marB="45725" marR="91450" marL="91450"/>
                </a:tc>
                <a:tc>
                  <a:txBody>
                    <a:bodyPr/>
                    <a:lstStyle/>
                    <a:p>
                      <a:pPr indent="-285750" lvl="0" marL="285750" marR="0" rtl="0" algn="l">
                        <a:lnSpc>
                          <a:spcPct val="100000"/>
                        </a:lnSpc>
                        <a:spcBef>
                          <a:spcPts val="0"/>
                        </a:spcBef>
                        <a:spcAft>
                          <a:spcPts val="0"/>
                        </a:spcAft>
                        <a:buClr>
                          <a:srgbClr val="000000"/>
                        </a:buClr>
                        <a:buSzPts val="1600"/>
                        <a:buFont typeface="Noto Sans Symbols"/>
                        <a:buChar char="❑"/>
                      </a:pPr>
                      <a:r>
                        <a:rPr b="0" lang="en-US" sz="1600" u="none" cap="none" strike="noStrike">
                          <a:solidFill>
                            <a:srgbClr val="000000"/>
                          </a:solidFill>
                          <a:latin typeface="Calibri"/>
                          <a:ea typeface="Calibri"/>
                          <a:cs typeface="Calibri"/>
                          <a:sym typeface="Calibri"/>
                        </a:rPr>
                        <a:t>7,3% by end of March, following lifting of moratorium in July 2019 by Minister in The Presidency. Down from 27% in the same period in 2019/20.</a:t>
                      </a:r>
                      <a:endParaRPr/>
                    </a:p>
                    <a:p>
                      <a:pPr indent="-285750" lvl="0" marL="285750" marR="0" rtl="0" algn="l">
                        <a:lnSpc>
                          <a:spcPct val="100000"/>
                        </a:lnSpc>
                        <a:spcBef>
                          <a:spcPts val="600"/>
                        </a:spcBef>
                        <a:spcAft>
                          <a:spcPts val="0"/>
                        </a:spcAft>
                        <a:buClr>
                          <a:srgbClr val="000000"/>
                        </a:buClr>
                        <a:buSzPts val="1600"/>
                        <a:buFont typeface="Noto Sans Symbols"/>
                        <a:buChar char="❑"/>
                      </a:pPr>
                      <a:r>
                        <a:rPr b="0" lang="en-US" sz="1600" u="none" cap="none" strike="noStrike">
                          <a:solidFill>
                            <a:srgbClr val="000000"/>
                          </a:solidFill>
                          <a:latin typeface="Calibri"/>
                          <a:ea typeface="Calibri"/>
                          <a:cs typeface="Calibri"/>
                          <a:sym typeface="Calibri"/>
                        </a:rPr>
                        <a:t>1 termination through retirement. </a:t>
                      </a:r>
                      <a:endParaRPr/>
                    </a:p>
                  </a:txBody>
                  <a:tcPr marT="45725" marB="45725" marR="91450" marL="91450"/>
                </a:tc>
              </a:tr>
              <a:tr h="909700">
                <a:tc>
                  <a:txBody>
                    <a:bodyPr/>
                    <a:lstStyle/>
                    <a:p>
                      <a:pPr indent="0" lvl="0" marL="0" marR="0" rtl="0" algn="l">
                        <a:lnSpc>
                          <a:spcPct val="100000"/>
                        </a:lnSpc>
                        <a:spcBef>
                          <a:spcPts val="0"/>
                        </a:spcBef>
                        <a:spcAft>
                          <a:spcPts val="0"/>
                        </a:spcAft>
                        <a:buClr>
                          <a:srgbClr val="000000"/>
                        </a:buClr>
                        <a:buSzPts val="1800"/>
                        <a:buFont typeface="Calibri"/>
                        <a:buNone/>
                      </a:pPr>
                      <a:r>
                        <a:rPr b="1" lang="en-US" sz="1800" u="none" cap="none" strike="noStrike">
                          <a:solidFill>
                            <a:srgbClr val="000000"/>
                          </a:solidFill>
                          <a:latin typeface="Calibri"/>
                          <a:ea typeface="Calibri"/>
                          <a:cs typeface="Calibri"/>
                          <a:sym typeface="Calibri"/>
                        </a:rPr>
                        <a:t>Business Continuity Management Progress</a:t>
                      </a:r>
                      <a:endParaRPr b="1" sz="1800" u="none" cap="none" strike="noStrike">
                        <a:solidFill>
                          <a:srgbClr val="000000"/>
                        </a:solidFill>
                        <a:latin typeface="Calibri"/>
                        <a:ea typeface="Calibri"/>
                        <a:cs typeface="Calibri"/>
                        <a:sym typeface="Calibri"/>
                      </a:endParaRPr>
                    </a:p>
                  </a:txBody>
                  <a:tcPr marT="45725" marB="45725" marR="91450" marL="91450"/>
                </a:tc>
                <a:tc>
                  <a:txBody>
                    <a:bodyPr/>
                    <a:lstStyle/>
                    <a:p>
                      <a:pPr indent="-285750" lvl="0" marL="285750" marR="0" rtl="0" algn="l">
                        <a:lnSpc>
                          <a:spcPct val="100000"/>
                        </a:lnSpc>
                        <a:spcBef>
                          <a:spcPts val="0"/>
                        </a:spcBef>
                        <a:spcAft>
                          <a:spcPts val="0"/>
                        </a:spcAft>
                        <a:buClr>
                          <a:schemeClr val="dk1"/>
                        </a:buClr>
                        <a:buSzPts val="1600"/>
                        <a:buFont typeface="Noto Sans Symbols"/>
                        <a:buChar char="❑"/>
                      </a:pPr>
                      <a:r>
                        <a:rPr lang="en-US" sz="1600">
                          <a:solidFill>
                            <a:schemeClr val="dk1"/>
                          </a:solidFill>
                          <a:latin typeface="Calibri"/>
                          <a:ea typeface="Calibri"/>
                          <a:cs typeface="Calibri"/>
                          <a:sym typeface="Calibri"/>
                        </a:rPr>
                        <a:t> MDDA staff ended 2020/21 working remotely from home, in line with Government’s National Lockdown requirements. Rotating at Alert Level 2. No fatalities. 3 positive cases reported.</a:t>
                      </a:r>
                      <a:endParaRPr/>
                    </a:p>
                    <a:p>
                      <a:pPr indent="-285750" lvl="0" marL="285750" marR="0" rtl="0" algn="l">
                        <a:lnSpc>
                          <a:spcPct val="100000"/>
                        </a:lnSpc>
                        <a:spcBef>
                          <a:spcPts val="600"/>
                        </a:spcBef>
                        <a:spcAft>
                          <a:spcPts val="0"/>
                        </a:spcAft>
                        <a:buClr>
                          <a:schemeClr val="dk1"/>
                        </a:buClr>
                        <a:buSzPts val="1600"/>
                        <a:buFont typeface="Noto Sans Symbols"/>
                        <a:buChar char="❑"/>
                      </a:pPr>
                      <a:r>
                        <a:rPr lang="en-US" sz="1600">
                          <a:solidFill>
                            <a:schemeClr val="dk1"/>
                          </a:solidFill>
                          <a:latin typeface="Calibri"/>
                          <a:ea typeface="Calibri"/>
                          <a:cs typeface="Calibri"/>
                          <a:sym typeface="Calibri"/>
                        </a:rPr>
                        <a:t>Repurposed some of the targets in line with the Lockdown requirements &amp; improved ICT business tools and support.</a:t>
                      </a:r>
                      <a:endParaRPr/>
                    </a:p>
                    <a:p>
                      <a:pPr indent="0" lvl="0" marL="0" marR="0" rtl="0" algn="l">
                        <a:lnSpc>
                          <a:spcPct val="100000"/>
                        </a:lnSpc>
                        <a:spcBef>
                          <a:spcPts val="600"/>
                        </a:spcBef>
                        <a:spcAft>
                          <a:spcPts val="0"/>
                        </a:spcAft>
                        <a:buClr>
                          <a:schemeClr val="dk1"/>
                        </a:buClr>
                        <a:buSzPts val="1600"/>
                        <a:buFont typeface="Noto Sans Symbols"/>
                        <a:buNone/>
                      </a:pPr>
                      <a:r>
                        <a:t/>
                      </a:r>
                      <a:endParaRPr sz="1600">
                        <a:solidFill>
                          <a:schemeClr val="dk1"/>
                        </a:solidFill>
                        <a:latin typeface="Calibri"/>
                        <a:ea typeface="Calibri"/>
                        <a:cs typeface="Calibri"/>
                        <a:sym typeface="Calibri"/>
                      </a:endParaRPr>
                    </a:p>
                  </a:txBody>
                  <a:tcPr marT="45725" marB="45725" marR="91450" marL="91450"/>
                </a:tc>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2" name="Shape 622"/>
        <p:cNvGrpSpPr/>
        <p:nvPr/>
      </p:nvGrpSpPr>
      <p:grpSpPr>
        <a:xfrm>
          <a:off x="0" y="0"/>
          <a:ext cx="0" cy="0"/>
          <a:chOff x="0" y="0"/>
          <a:chExt cx="0" cy="0"/>
        </a:xfrm>
      </p:grpSpPr>
      <p:sp>
        <p:nvSpPr>
          <p:cNvPr id="623" name="Google Shape;623;p15"/>
          <p:cNvSpPr txBox="1"/>
          <p:nvPr>
            <p:ph idx="12" type="sldNum"/>
          </p:nvPr>
        </p:nvSpPr>
        <p:spPr>
          <a:xfrm>
            <a:off x="6553200" y="6356354"/>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A screenshot of a cell phone&#10;&#10;Description automatically generated" id="624" name="Google Shape;624;p15"/>
          <p:cNvPicPr preferRelativeResize="0"/>
          <p:nvPr/>
        </p:nvPicPr>
        <p:blipFill rotWithShape="1">
          <a:blip r:embed="rId3">
            <a:alphaModFix/>
          </a:blip>
          <a:srcRect b="0" l="0" r="0" t="0"/>
          <a:stretch/>
        </p:blipFill>
        <p:spPr>
          <a:xfrm>
            <a:off x="0" y="4830919"/>
            <a:ext cx="4859142" cy="1964765"/>
          </a:xfrm>
          <a:prstGeom prst="rect">
            <a:avLst/>
          </a:prstGeom>
          <a:noFill/>
          <a:ln>
            <a:noFill/>
          </a:ln>
        </p:spPr>
      </p:pic>
      <p:pic>
        <p:nvPicPr>
          <p:cNvPr descr="A close up of a flower&#10;&#10;Description automatically generated" id="625" name="Google Shape;625;p15"/>
          <p:cNvPicPr preferRelativeResize="0"/>
          <p:nvPr/>
        </p:nvPicPr>
        <p:blipFill rotWithShape="1">
          <a:blip r:embed="rId4">
            <a:alphaModFix/>
          </a:blip>
          <a:srcRect b="0" l="19089" r="14244" t="0"/>
          <a:stretch/>
        </p:blipFill>
        <p:spPr>
          <a:xfrm>
            <a:off x="161229" y="1044698"/>
            <a:ext cx="2952328" cy="2952328"/>
          </a:xfrm>
          <a:prstGeom prst="rect">
            <a:avLst/>
          </a:prstGeom>
          <a:noFill/>
          <a:ln>
            <a:noFill/>
          </a:ln>
        </p:spPr>
      </p:pic>
      <p:sp>
        <p:nvSpPr>
          <p:cNvPr id="626" name="Google Shape;626;p15"/>
          <p:cNvSpPr txBox="1"/>
          <p:nvPr/>
        </p:nvSpPr>
        <p:spPr>
          <a:xfrm>
            <a:off x="457200" y="136521"/>
            <a:ext cx="8229600" cy="773326"/>
          </a:xfrm>
          <a:prstGeom prst="rect">
            <a:avLst/>
          </a:prstGeom>
          <a:noFill/>
          <a:ln>
            <a:noFill/>
          </a:ln>
        </p:spPr>
        <p:txBody>
          <a:bodyPr anchorCtr="0" anchor="ctr" bIns="45700" lIns="91425" spcFirstLastPara="1" rIns="91425" wrap="square" tIns="45700">
            <a:normAutofit/>
          </a:bodyPr>
          <a:lstStyle/>
          <a:p>
            <a:pPr indent="0" lvl="0" marL="0" marR="0" rtl="0" algn="ctr">
              <a:spcBef>
                <a:spcPts val="0"/>
              </a:spcBef>
              <a:spcAft>
                <a:spcPts val="0"/>
              </a:spcAft>
              <a:buNone/>
            </a:pPr>
            <a:r>
              <a:rPr b="1" lang="en-US" sz="2800">
                <a:solidFill>
                  <a:srgbClr val="C00000"/>
                </a:solidFill>
                <a:latin typeface="Poppins"/>
                <a:ea typeface="Poppins"/>
                <a:cs typeface="Poppins"/>
                <a:sym typeface="Poppins"/>
              </a:rPr>
              <a:t>MDDA’S COVID-19 Emergency Relief Fund </a:t>
            </a:r>
            <a:endParaRPr/>
          </a:p>
        </p:txBody>
      </p:sp>
      <p:pic>
        <p:nvPicPr>
          <p:cNvPr descr="A group of people in a room&#10;&#10;Description automatically generated" id="627" name="Google Shape;627;p15"/>
          <p:cNvPicPr preferRelativeResize="0"/>
          <p:nvPr/>
        </p:nvPicPr>
        <p:blipFill rotWithShape="1">
          <a:blip r:embed="rId5">
            <a:alphaModFix/>
          </a:blip>
          <a:srcRect b="33549" l="0" r="0" t="24148"/>
          <a:stretch/>
        </p:blipFill>
        <p:spPr>
          <a:xfrm>
            <a:off x="5089508" y="4480729"/>
            <a:ext cx="3872415" cy="2172853"/>
          </a:xfrm>
          <a:prstGeom prst="rect">
            <a:avLst/>
          </a:prstGeom>
          <a:noFill/>
          <a:ln>
            <a:noFill/>
          </a:ln>
        </p:spPr>
      </p:pic>
      <p:pic>
        <p:nvPicPr>
          <p:cNvPr descr="UMHLOBOWENENEFM" id="628" name="Google Shape;628;p15"/>
          <p:cNvPicPr preferRelativeResize="0"/>
          <p:nvPr/>
        </p:nvPicPr>
        <p:blipFill rotWithShape="1">
          <a:blip r:embed="rId6">
            <a:alphaModFix/>
          </a:blip>
          <a:srcRect b="0" l="0" r="0" t="0"/>
          <a:stretch/>
        </p:blipFill>
        <p:spPr>
          <a:xfrm>
            <a:off x="3113557" y="865266"/>
            <a:ext cx="2614755" cy="1600200"/>
          </a:xfrm>
          <a:prstGeom prst="rect">
            <a:avLst/>
          </a:prstGeom>
          <a:noFill/>
          <a:ln>
            <a:noFill/>
          </a:ln>
        </p:spPr>
      </p:pic>
      <p:pic>
        <p:nvPicPr>
          <p:cNvPr descr="A screenshot of a cell phone screen with text&#10;&#10;Description automatically generated" id="629" name="Google Shape;629;p15"/>
          <p:cNvPicPr preferRelativeResize="0"/>
          <p:nvPr/>
        </p:nvPicPr>
        <p:blipFill rotWithShape="1">
          <a:blip r:embed="rId7">
            <a:alphaModFix/>
          </a:blip>
          <a:srcRect b="0" l="0" r="0" t="0"/>
          <a:stretch/>
        </p:blipFill>
        <p:spPr>
          <a:xfrm>
            <a:off x="5401281" y="953517"/>
            <a:ext cx="3213906" cy="3382762"/>
          </a:xfrm>
          <a:prstGeom prst="rect">
            <a:avLst/>
          </a:prstGeom>
          <a:noFill/>
          <a:ln>
            <a:noFill/>
          </a:ln>
        </p:spPr>
      </p:pic>
      <p:pic>
        <p:nvPicPr>
          <p:cNvPr id="630" name="Google Shape;630;p15"/>
          <p:cNvPicPr preferRelativeResize="0"/>
          <p:nvPr/>
        </p:nvPicPr>
        <p:blipFill rotWithShape="1">
          <a:blip r:embed="rId8">
            <a:alphaModFix/>
          </a:blip>
          <a:srcRect b="0" l="0" r="0" t="0"/>
          <a:stretch/>
        </p:blipFill>
        <p:spPr>
          <a:xfrm>
            <a:off x="3175949" y="2497683"/>
            <a:ext cx="1994535" cy="1600199"/>
          </a:xfrm>
          <a:prstGeom prst="rect">
            <a:avLst/>
          </a:prstGeom>
          <a:noFill/>
          <a:ln>
            <a:noFill/>
          </a:ln>
        </p:spPr>
      </p:pic>
      <p:pic>
        <p:nvPicPr>
          <p:cNvPr id="631" name="Google Shape;631;p15"/>
          <p:cNvPicPr preferRelativeResize="0"/>
          <p:nvPr/>
        </p:nvPicPr>
        <p:blipFill rotWithShape="1">
          <a:blip r:embed="rId9">
            <a:alphaModFix/>
          </a:blip>
          <a:srcRect b="0" l="0" r="0" t="0"/>
          <a:stretch/>
        </p:blipFill>
        <p:spPr>
          <a:xfrm>
            <a:off x="182077" y="4048490"/>
            <a:ext cx="4178736" cy="104468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6" name="Shape 636"/>
        <p:cNvGrpSpPr/>
        <p:nvPr/>
      </p:nvGrpSpPr>
      <p:grpSpPr>
        <a:xfrm>
          <a:off x="0" y="0"/>
          <a:ext cx="0" cy="0"/>
          <a:chOff x="0" y="0"/>
          <a:chExt cx="0" cy="0"/>
        </a:xfrm>
      </p:grpSpPr>
      <p:sp>
        <p:nvSpPr>
          <p:cNvPr id="637" name="Google Shape;637;p16"/>
          <p:cNvSpPr/>
          <p:nvPr/>
        </p:nvSpPr>
        <p:spPr>
          <a:xfrm>
            <a:off x="29221" y="743799"/>
            <a:ext cx="4572000" cy="5928259"/>
          </a:xfrm>
          <a:prstGeom prst="rect">
            <a:avLst/>
          </a:prstGeom>
          <a:solidFill>
            <a:schemeClr val="accent2"/>
          </a:solidFill>
          <a:ln cap="flat" cmpd="sng" w="25400">
            <a:solidFill>
              <a:srgbClr val="8C3A3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675">
              <a:solidFill>
                <a:schemeClr val="lt1"/>
              </a:solidFill>
              <a:latin typeface="Lato Light"/>
              <a:ea typeface="Lato Light"/>
              <a:cs typeface="Lato Light"/>
              <a:sym typeface="Lato Light"/>
            </a:endParaRPr>
          </a:p>
        </p:txBody>
      </p:sp>
      <p:sp>
        <p:nvSpPr>
          <p:cNvPr id="638" name="Google Shape;638;p16"/>
          <p:cNvSpPr/>
          <p:nvPr/>
        </p:nvSpPr>
        <p:spPr>
          <a:xfrm>
            <a:off x="4629447" y="762807"/>
            <a:ext cx="4378611" cy="5928259"/>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675">
              <a:solidFill>
                <a:schemeClr val="lt1"/>
              </a:solidFill>
              <a:latin typeface="Lato Light"/>
              <a:ea typeface="Lato Light"/>
              <a:cs typeface="Lato Light"/>
              <a:sym typeface="Lato Light"/>
            </a:endParaRPr>
          </a:p>
        </p:txBody>
      </p:sp>
      <p:sp>
        <p:nvSpPr>
          <p:cNvPr id="639" name="Google Shape;639;p16"/>
          <p:cNvSpPr txBox="1"/>
          <p:nvPr/>
        </p:nvSpPr>
        <p:spPr>
          <a:xfrm>
            <a:off x="5435950" y="1340952"/>
            <a:ext cx="2859517" cy="369332"/>
          </a:xfrm>
          <a:prstGeom prst="rect">
            <a:avLst/>
          </a:prstGeom>
          <a:noFill/>
          <a:ln>
            <a:noFill/>
          </a:ln>
        </p:spPr>
        <p:txBody>
          <a:bodyPr anchorCtr="0" anchor="b" bIns="45700" lIns="91425" spcFirstLastPara="1" rIns="91425" wrap="square" tIns="45700">
            <a:spAutoFit/>
          </a:bodyPr>
          <a:lstStyle/>
          <a:p>
            <a:pPr indent="0" lvl="0" marL="0" marR="0" rtl="0" algn="ctr">
              <a:spcBef>
                <a:spcPts val="0"/>
              </a:spcBef>
              <a:spcAft>
                <a:spcPts val="0"/>
              </a:spcAft>
              <a:buNone/>
            </a:pPr>
            <a:r>
              <a:rPr b="1" lang="en-US" sz="1800">
                <a:solidFill>
                  <a:schemeClr val="lt1"/>
                </a:solidFill>
                <a:latin typeface="Poppins"/>
                <a:ea typeface="Poppins"/>
                <a:cs typeface="Poppins"/>
                <a:sym typeface="Poppins"/>
              </a:rPr>
              <a:t>Phase II: R10m</a:t>
            </a:r>
            <a:endParaRPr/>
          </a:p>
        </p:txBody>
      </p:sp>
      <p:sp>
        <p:nvSpPr>
          <p:cNvPr id="640" name="Google Shape;640;p16"/>
          <p:cNvSpPr txBox="1"/>
          <p:nvPr/>
        </p:nvSpPr>
        <p:spPr>
          <a:xfrm>
            <a:off x="1506461" y="1333295"/>
            <a:ext cx="1534395" cy="369332"/>
          </a:xfrm>
          <a:prstGeom prst="rect">
            <a:avLst/>
          </a:prstGeom>
          <a:noFill/>
          <a:ln>
            <a:noFill/>
          </a:ln>
        </p:spPr>
        <p:txBody>
          <a:bodyPr anchorCtr="0" anchor="b" bIns="45700" lIns="91425" spcFirstLastPara="1" rIns="91425" wrap="square" tIns="45700">
            <a:spAutoFit/>
          </a:bodyPr>
          <a:lstStyle/>
          <a:p>
            <a:pPr indent="0" lvl="0" marL="0" marR="0" rtl="0" algn="ctr">
              <a:spcBef>
                <a:spcPts val="0"/>
              </a:spcBef>
              <a:spcAft>
                <a:spcPts val="0"/>
              </a:spcAft>
              <a:buNone/>
            </a:pPr>
            <a:r>
              <a:rPr b="1" lang="en-US" sz="1800">
                <a:solidFill>
                  <a:schemeClr val="lt1"/>
                </a:solidFill>
                <a:latin typeface="Poppins"/>
                <a:ea typeface="Poppins"/>
                <a:cs typeface="Poppins"/>
                <a:sym typeface="Poppins"/>
              </a:rPr>
              <a:t>Phase I: R10m</a:t>
            </a:r>
            <a:endParaRPr/>
          </a:p>
        </p:txBody>
      </p:sp>
      <p:sp>
        <p:nvSpPr>
          <p:cNvPr id="641" name="Google Shape;641;p16"/>
          <p:cNvSpPr/>
          <p:nvPr/>
        </p:nvSpPr>
        <p:spPr>
          <a:xfrm>
            <a:off x="4103248" y="2873505"/>
            <a:ext cx="937504" cy="937504"/>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675">
              <a:solidFill>
                <a:schemeClr val="lt1"/>
              </a:solidFill>
              <a:latin typeface="Lato Light"/>
              <a:ea typeface="Lato Light"/>
              <a:cs typeface="Lato Light"/>
              <a:sym typeface="Lato Light"/>
            </a:endParaRPr>
          </a:p>
        </p:txBody>
      </p:sp>
      <p:sp>
        <p:nvSpPr>
          <p:cNvPr id="642" name="Google Shape;642;p16"/>
          <p:cNvSpPr/>
          <p:nvPr/>
        </p:nvSpPr>
        <p:spPr>
          <a:xfrm>
            <a:off x="4103248" y="3811009"/>
            <a:ext cx="937504" cy="937504"/>
          </a:xfrm>
          <a:prstGeom prst="ellipse">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675">
              <a:solidFill>
                <a:schemeClr val="lt1"/>
              </a:solidFill>
              <a:latin typeface="Lato Light"/>
              <a:ea typeface="Lato Light"/>
              <a:cs typeface="Lato Light"/>
              <a:sym typeface="Lato Light"/>
            </a:endParaRPr>
          </a:p>
        </p:txBody>
      </p:sp>
      <p:sp>
        <p:nvSpPr>
          <p:cNvPr id="643" name="Google Shape;643;p16"/>
          <p:cNvSpPr/>
          <p:nvPr/>
        </p:nvSpPr>
        <p:spPr>
          <a:xfrm>
            <a:off x="4331381" y="3112537"/>
            <a:ext cx="466727" cy="444962"/>
          </a:xfrm>
          <a:custGeom>
            <a:rect b="b" l="l" r="r" t="t"/>
            <a:pathLst>
              <a:path extrusionOk="0" h="291180" w="306028">
                <a:moveTo>
                  <a:pt x="127962" y="214558"/>
                </a:moveTo>
                <a:lnTo>
                  <a:pt x="127962" y="244775"/>
                </a:lnTo>
                <a:lnTo>
                  <a:pt x="148508" y="244775"/>
                </a:lnTo>
                <a:cubicBezTo>
                  <a:pt x="149950" y="244775"/>
                  <a:pt x="151392" y="243696"/>
                  <a:pt x="152473" y="242617"/>
                </a:cubicBezTo>
                <a:cubicBezTo>
                  <a:pt x="153555" y="241178"/>
                  <a:pt x="153555" y="239739"/>
                  <a:pt x="153194" y="237941"/>
                </a:cubicBezTo>
                <a:lnTo>
                  <a:pt x="145264" y="217796"/>
                </a:lnTo>
                <a:cubicBezTo>
                  <a:pt x="144543" y="215997"/>
                  <a:pt x="142381" y="214558"/>
                  <a:pt x="140578" y="214558"/>
                </a:cubicBezTo>
                <a:lnTo>
                  <a:pt x="127962" y="214558"/>
                </a:lnTo>
                <a:close/>
                <a:moveTo>
                  <a:pt x="85788" y="184341"/>
                </a:moveTo>
                <a:lnTo>
                  <a:pt x="85788" y="272115"/>
                </a:lnTo>
                <a:cubicBezTo>
                  <a:pt x="85788" y="277870"/>
                  <a:pt x="90114" y="282187"/>
                  <a:pt x="95521" y="282187"/>
                </a:cubicBezTo>
                <a:lnTo>
                  <a:pt x="108858" y="282187"/>
                </a:lnTo>
                <a:cubicBezTo>
                  <a:pt x="114265" y="282187"/>
                  <a:pt x="118590" y="277870"/>
                  <a:pt x="118590" y="272115"/>
                </a:cubicBezTo>
                <a:lnTo>
                  <a:pt x="118590" y="249452"/>
                </a:lnTo>
                <a:lnTo>
                  <a:pt x="118590" y="210241"/>
                </a:lnTo>
                <a:lnTo>
                  <a:pt x="118590" y="184341"/>
                </a:lnTo>
                <a:lnTo>
                  <a:pt x="85788" y="184341"/>
                </a:lnTo>
                <a:close/>
                <a:moveTo>
                  <a:pt x="278994" y="92250"/>
                </a:moveTo>
                <a:lnTo>
                  <a:pt x="278994" y="139734"/>
                </a:lnTo>
                <a:cubicBezTo>
                  <a:pt x="289086" y="137216"/>
                  <a:pt x="296656" y="127504"/>
                  <a:pt x="296656" y="115992"/>
                </a:cubicBezTo>
                <a:cubicBezTo>
                  <a:pt x="296656" y="104121"/>
                  <a:pt x="289086" y="94409"/>
                  <a:pt x="278994" y="92250"/>
                </a:cubicBezTo>
                <a:close/>
                <a:moveTo>
                  <a:pt x="91899" y="81990"/>
                </a:moveTo>
                <a:cubicBezTo>
                  <a:pt x="94369" y="81990"/>
                  <a:pt x="96485" y="84139"/>
                  <a:pt x="96485" y="86647"/>
                </a:cubicBezTo>
                <a:lnTo>
                  <a:pt x="96485" y="146825"/>
                </a:lnTo>
                <a:cubicBezTo>
                  <a:pt x="96485" y="149333"/>
                  <a:pt x="94369" y="151482"/>
                  <a:pt x="91899" y="151482"/>
                </a:cubicBezTo>
                <a:cubicBezTo>
                  <a:pt x="89430" y="151482"/>
                  <a:pt x="87313" y="149333"/>
                  <a:pt x="87313" y="146825"/>
                </a:cubicBezTo>
                <a:lnTo>
                  <a:pt x="87313" y="86647"/>
                </a:lnTo>
                <a:cubicBezTo>
                  <a:pt x="87313" y="84139"/>
                  <a:pt x="89430" y="81990"/>
                  <a:pt x="91899" y="81990"/>
                </a:cubicBezTo>
                <a:close/>
                <a:moveTo>
                  <a:pt x="61912" y="81990"/>
                </a:moveTo>
                <a:cubicBezTo>
                  <a:pt x="64477" y="81990"/>
                  <a:pt x="66308" y="84139"/>
                  <a:pt x="66308" y="86647"/>
                </a:cubicBezTo>
                <a:lnTo>
                  <a:pt x="66308" y="146825"/>
                </a:lnTo>
                <a:cubicBezTo>
                  <a:pt x="66308" y="149333"/>
                  <a:pt x="64477" y="151482"/>
                  <a:pt x="61912" y="151482"/>
                </a:cubicBezTo>
                <a:cubicBezTo>
                  <a:pt x="58981" y="151482"/>
                  <a:pt x="57150" y="149333"/>
                  <a:pt x="57150" y="146825"/>
                </a:cubicBezTo>
                <a:lnTo>
                  <a:pt x="57150" y="86647"/>
                </a:lnTo>
                <a:cubicBezTo>
                  <a:pt x="57150" y="84139"/>
                  <a:pt x="58981" y="81990"/>
                  <a:pt x="61912" y="81990"/>
                </a:cubicBezTo>
                <a:close/>
                <a:moveTo>
                  <a:pt x="247530" y="81108"/>
                </a:moveTo>
                <a:cubicBezTo>
                  <a:pt x="250046" y="80403"/>
                  <a:pt x="252563" y="82167"/>
                  <a:pt x="253281" y="84636"/>
                </a:cubicBezTo>
                <a:cubicBezTo>
                  <a:pt x="253641" y="86753"/>
                  <a:pt x="251844" y="89575"/>
                  <a:pt x="249328" y="89928"/>
                </a:cubicBezTo>
                <a:cubicBezTo>
                  <a:pt x="230278" y="93456"/>
                  <a:pt x="196491" y="98042"/>
                  <a:pt x="144373" y="99100"/>
                </a:cubicBezTo>
                <a:cubicBezTo>
                  <a:pt x="141857" y="99100"/>
                  <a:pt x="139700" y="96984"/>
                  <a:pt x="139700" y="94514"/>
                </a:cubicBezTo>
                <a:cubicBezTo>
                  <a:pt x="139700" y="92045"/>
                  <a:pt x="141497" y="89928"/>
                  <a:pt x="144013" y="89928"/>
                </a:cubicBezTo>
                <a:cubicBezTo>
                  <a:pt x="195772" y="89223"/>
                  <a:pt x="228840" y="84636"/>
                  <a:pt x="247530" y="81108"/>
                </a:cubicBezTo>
                <a:close/>
                <a:moveTo>
                  <a:pt x="68847" y="56637"/>
                </a:moveTo>
                <a:cubicBezTo>
                  <a:pt x="36045" y="56637"/>
                  <a:pt x="9372" y="82897"/>
                  <a:pt x="9372" y="115992"/>
                </a:cubicBezTo>
                <a:cubicBezTo>
                  <a:pt x="9372" y="148728"/>
                  <a:pt x="36045" y="175348"/>
                  <a:pt x="68847" y="175348"/>
                </a:cubicBezTo>
                <a:lnTo>
                  <a:pt x="81102" y="175348"/>
                </a:lnTo>
                <a:lnTo>
                  <a:pt x="118590" y="175348"/>
                </a:lnTo>
                <a:lnTo>
                  <a:pt x="118590" y="56637"/>
                </a:lnTo>
                <a:lnTo>
                  <a:pt x="68847" y="56637"/>
                </a:lnTo>
                <a:close/>
                <a:moveTo>
                  <a:pt x="269982" y="15628"/>
                </a:moveTo>
                <a:cubicBezTo>
                  <a:pt x="253401" y="29297"/>
                  <a:pt x="210867" y="55558"/>
                  <a:pt x="127962" y="56637"/>
                </a:cubicBezTo>
                <a:lnTo>
                  <a:pt x="127962" y="175348"/>
                </a:lnTo>
                <a:cubicBezTo>
                  <a:pt x="210867" y="176427"/>
                  <a:pt x="253401" y="202687"/>
                  <a:pt x="269982" y="216357"/>
                </a:cubicBezTo>
                <a:lnTo>
                  <a:pt x="269982" y="15628"/>
                </a:lnTo>
                <a:close/>
                <a:moveTo>
                  <a:pt x="276110" y="519"/>
                </a:moveTo>
                <a:cubicBezTo>
                  <a:pt x="277912" y="1239"/>
                  <a:pt x="278994" y="2677"/>
                  <a:pt x="278994" y="4836"/>
                </a:cubicBezTo>
                <a:lnTo>
                  <a:pt x="278994" y="82897"/>
                </a:lnTo>
                <a:cubicBezTo>
                  <a:pt x="294133" y="85415"/>
                  <a:pt x="306028" y="99085"/>
                  <a:pt x="306028" y="115992"/>
                </a:cubicBezTo>
                <a:cubicBezTo>
                  <a:pt x="306028" y="132900"/>
                  <a:pt x="294133" y="146569"/>
                  <a:pt x="278994" y="149087"/>
                </a:cubicBezTo>
                <a:lnTo>
                  <a:pt x="278994" y="227149"/>
                </a:lnTo>
                <a:cubicBezTo>
                  <a:pt x="278994" y="228947"/>
                  <a:pt x="277912" y="230746"/>
                  <a:pt x="276110" y="231465"/>
                </a:cubicBezTo>
                <a:cubicBezTo>
                  <a:pt x="275749" y="231465"/>
                  <a:pt x="275029" y="231465"/>
                  <a:pt x="274668" y="231465"/>
                </a:cubicBezTo>
                <a:cubicBezTo>
                  <a:pt x="273226" y="231465"/>
                  <a:pt x="271784" y="231106"/>
                  <a:pt x="271064" y="230026"/>
                </a:cubicBezTo>
                <a:cubicBezTo>
                  <a:pt x="270343" y="229667"/>
                  <a:pt x="232495" y="185780"/>
                  <a:pt x="127962" y="184341"/>
                </a:cubicBezTo>
                <a:lnTo>
                  <a:pt x="127962" y="205565"/>
                </a:lnTo>
                <a:lnTo>
                  <a:pt x="140578" y="205565"/>
                </a:lnTo>
                <a:cubicBezTo>
                  <a:pt x="146346" y="205565"/>
                  <a:pt x="151392" y="209162"/>
                  <a:pt x="153555" y="214558"/>
                </a:cubicBezTo>
                <a:lnTo>
                  <a:pt x="161485" y="234703"/>
                </a:lnTo>
                <a:cubicBezTo>
                  <a:pt x="163287" y="239020"/>
                  <a:pt x="162927" y="243696"/>
                  <a:pt x="160043" y="248013"/>
                </a:cubicBezTo>
                <a:cubicBezTo>
                  <a:pt x="157520" y="251610"/>
                  <a:pt x="153194" y="254128"/>
                  <a:pt x="148508" y="254128"/>
                </a:cubicBezTo>
                <a:lnTo>
                  <a:pt x="127962" y="254128"/>
                </a:lnTo>
                <a:lnTo>
                  <a:pt x="127962" y="272115"/>
                </a:lnTo>
                <a:cubicBezTo>
                  <a:pt x="127962" y="282907"/>
                  <a:pt x="119311" y="291180"/>
                  <a:pt x="108858" y="291180"/>
                </a:cubicBezTo>
                <a:lnTo>
                  <a:pt x="95521" y="291180"/>
                </a:lnTo>
                <a:cubicBezTo>
                  <a:pt x="85067" y="291180"/>
                  <a:pt x="76777" y="282907"/>
                  <a:pt x="76777" y="272115"/>
                </a:cubicBezTo>
                <a:lnTo>
                  <a:pt x="76777" y="184341"/>
                </a:lnTo>
                <a:lnTo>
                  <a:pt x="68847" y="184341"/>
                </a:lnTo>
                <a:cubicBezTo>
                  <a:pt x="30999" y="184341"/>
                  <a:pt x="0" y="153764"/>
                  <a:pt x="0" y="115992"/>
                </a:cubicBezTo>
                <a:cubicBezTo>
                  <a:pt x="0" y="78221"/>
                  <a:pt x="30999" y="47284"/>
                  <a:pt x="68847" y="47284"/>
                </a:cubicBezTo>
                <a:lnTo>
                  <a:pt x="123276" y="47284"/>
                </a:lnTo>
                <a:cubicBezTo>
                  <a:pt x="231413" y="47284"/>
                  <a:pt x="270343" y="2318"/>
                  <a:pt x="271064" y="1598"/>
                </a:cubicBezTo>
                <a:cubicBezTo>
                  <a:pt x="272145" y="159"/>
                  <a:pt x="273947" y="-560"/>
                  <a:pt x="276110" y="519"/>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675">
              <a:solidFill>
                <a:schemeClr val="dk1"/>
              </a:solidFill>
              <a:latin typeface="Lato Light"/>
              <a:ea typeface="Lato Light"/>
              <a:cs typeface="Lato Light"/>
              <a:sym typeface="Lato Light"/>
            </a:endParaRPr>
          </a:p>
        </p:txBody>
      </p:sp>
      <p:sp>
        <p:nvSpPr>
          <p:cNvPr id="644" name="Google Shape;644;p16"/>
          <p:cNvSpPr/>
          <p:nvPr/>
        </p:nvSpPr>
        <p:spPr>
          <a:xfrm>
            <a:off x="4331382" y="4035683"/>
            <a:ext cx="481237" cy="481237"/>
          </a:xfrm>
          <a:custGeom>
            <a:rect b="b" l="l" r="r" t="t"/>
            <a:pathLst>
              <a:path extrusionOk="0" h="315553" w="315557">
                <a:moveTo>
                  <a:pt x="120423" y="282904"/>
                </a:moveTo>
                <a:cubicBezTo>
                  <a:pt x="122124" y="280988"/>
                  <a:pt x="125186" y="280988"/>
                  <a:pt x="126547" y="282904"/>
                </a:cubicBezTo>
                <a:cubicBezTo>
                  <a:pt x="127567" y="284054"/>
                  <a:pt x="128248" y="285203"/>
                  <a:pt x="128248" y="286353"/>
                </a:cubicBezTo>
                <a:cubicBezTo>
                  <a:pt x="128248" y="287885"/>
                  <a:pt x="127567" y="289035"/>
                  <a:pt x="126547" y="290184"/>
                </a:cubicBezTo>
                <a:cubicBezTo>
                  <a:pt x="125866" y="290951"/>
                  <a:pt x="124846" y="291717"/>
                  <a:pt x="123485" y="291717"/>
                </a:cubicBezTo>
                <a:cubicBezTo>
                  <a:pt x="122465" y="291717"/>
                  <a:pt x="121104" y="290951"/>
                  <a:pt x="120423" y="290184"/>
                </a:cubicBezTo>
                <a:cubicBezTo>
                  <a:pt x="119403" y="289035"/>
                  <a:pt x="119063" y="287885"/>
                  <a:pt x="119063" y="286353"/>
                </a:cubicBezTo>
                <a:cubicBezTo>
                  <a:pt x="119063" y="285203"/>
                  <a:pt x="119403" y="284054"/>
                  <a:pt x="120423" y="282904"/>
                </a:cubicBezTo>
                <a:close/>
                <a:moveTo>
                  <a:pt x="53799" y="282904"/>
                </a:moveTo>
                <a:cubicBezTo>
                  <a:pt x="55563" y="280988"/>
                  <a:pt x="58738" y="280988"/>
                  <a:pt x="60502" y="282904"/>
                </a:cubicBezTo>
                <a:cubicBezTo>
                  <a:pt x="61207" y="284054"/>
                  <a:pt x="61560" y="285203"/>
                  <a:pt x="61560" y="286353"/>
                </a:cubicBezTo>
                <a:cubicBezTo>
                  <a:pt x="61560" y="287885"/>
                  <a:pt x="61207" y="289035"/>
                  <a:pt x="60502" y="290184"/>
                </a:cubicBezTo>
                <a:cubicBezTo>
                  <a:pt x="59796" y="290951"/>
                  <a:pt x="58385" y="291717"/>
                  <a:pt x="57327" y="291717"/>
                </a:cubicBezTo>
                <a:cubicBezTo>
                  <a:pt x="55916" y="291717"/>
                  <a:pt x="54504" y="290951"/>
                  <a:pt x="53799" y="290184"/>
                </a:cubicBezTo>
                <a:cubicBezTo>
                  <a:pt x="53093" y="289035"/>
                  <a:pt x="52388" y="287885"/>
                  <a:pt x="52388" y="286353"/>
                </a:cubicBezTo>
                <a:cubicBezTo>
                  <a:pt x="52388" y="285203"/>
                  <a:pt x="53093" y="284054"/>
                  <a:pt x="53799" y="282904"/>
                </a:cubicBezTo>
                <a:close/>
                <a:moveTo>
                  <a:pt x="258865" y="281731"/>
                </a:moveTo>
                <a:lnTo>
                  <a:pt x="258865" y="301161"/>
                </a:lnTo>
                <a:cubicBezTo>
                  <a:pt x="274197" y="307638"/>
                  <a:pt x="290598" y="307638"/>
                  <a:pt x="306286" y="301161"/>
                </a:cubicBezTo>
                <a:lnTo>
                  <a:pt x="306286" y="281731"/>
                </a:lnTo>
                <a:cubicBezTo>
                  <a:pt x="305930" y="281731"/>
                  <a:pt x="305930" y="281731"/>
                  <a:pt x="305573" y="281731"/>
                </a:cubicBezTo>
                <a:cubicBezTo>
                  <a:pt x="305217" y="282091"/>
                  <a:pt x="304860" y="282091"/>
                  <a:pt x="304147" y="282451"/>
                </a:cubicBezTo>
                <a:cubicBezTo>
                  <a:pt x="302721" y="282811"/>
                  <a:pt x="300582" y="283530"/>
                  <a:pt x="298799" y="283890"/>
                </a:cubicBezTo>
                <a:cubicBezTo>
                  <a:pt x="298086" y="284250"/>
                  <a:pt x="297373" y="284250"/>
                  <a:pt x="296303" y="284610"/>
                </a:cubicBezTo>
                <a:cubicBezTo>
                  <a:pt x="294877" y="284969"/>
                  <a:pt x="293094" y="285329"/>
                  <a:pt x="291668" y="285329"/>
                </a:cubicBezTo>
                <a:cubicBezTo>
                  <a:pt x="290955" y="285329"/>
                  <a:pt x="290242" y="285689"/>
                  <a:pt x="289528" y="285689"/>
                </a:cubicBezTo>
                <a:cubicBezTo>
                  <a:pt x="287033" y="285689"/>
                  <a:pt x="284893" y="286049"/>
                  <a:pt x="282754" y="286049"/>
                </a:cubicBezTo>
                <a:lnTo>
                  <a:pt x="282397" y="286049"/>
                </a:lnTo>
                <a:cubicBezTo>
                  <a:pt x="282397" y="286049"/>
                  <a:pt x="282397" y="286049"/>
                  <a:pt x="282041" y="286049"/>
                </a:cubicBezTo>
                <a:cubicBezTo>
                  <a:pt x="279902" y="286049"/>
                  <a:pt x="277762" y="285689"/>
                  <a:pt x="275623" y="285689"/>
                </a:cubicBezTo>
                <a:cubicBezTo>
                  <a:pt x="274553" y="285689"/>
                  <a:pt x="273840" y="285329"/>
                  <a:pt x="273127" y="285329"/>
                </a:cubicBezTo>
                <a:cubicBezTo>
                  <a:pt x="271701" y="285329"/>
                  <a:pt x="269918" y="284969"/>
                  <a:pt x="268492" y="284610"/>
                </a:cubicBezTo>
                <a:cubicBezTo>
                  <a:pt x="267422" y="284250"/>
                  <a:pt x="266709" y="284250"/>
                  <a:pt x="265996" y="283890"/>
                </a:cubicBezTo>
                <a:cubicBezTo>
                  <a:pt x="264213" y="283530"/>
                  <a:pt x="262431" y="282811"/>
                  <a:pt x="260291" y="282451"/>
                </a:cubicBezTo>
                <a:cubicBezTo>
                  <a:pt x="259935" y="282091"/>
                  <a:pt x="259578" y="282091"/>
                  <a:pt x="259222" y="281731"/>
                </a:cubicBezTo>
                <a:cubicBezTo>
                  <a:pt x="258865" y="281731"/>
                  <a:pt x="258865" y="281731"/>
                  <a:pt x="258865" y="281731"/>
                </a:cubicBezTo>
                <a:close/>
                <a:moveTo>
                  <a:pt x="90147" y="280988"/>
                </a:moveTo>
                <a:cubicBezTo>
                  <a:pt x="92528" y="280988"/>
                  <a:pt x="94910" y="283029"/>
                  <a:pt x="94910" y="285410"/>
                </a:cubicBezTo>
                <a:cubicBezTo>
                  <a:pt x="94910" y="288132"/>
                  <a:pt x="92528" y="290173"/>
                  <a:pt x="90147" y="290173"/>
                </a:cubicBezTo>
                <a:cubicBezTo>
                  <a:pt x="87766" y="290173"/>
                  <a:pt x="85725" y="288132"/>
                  <a:pt x="85725" y="285410"/>
                </a:cubicBezTo>
                <a:cubicBezTo>
                  <a:pt x="85725" y="283029"/>
                  <a:pt x="87766" y="280988"/>
                  <a:pt x="90147" y="280988"/>
                </a:cubicBezTo>
                <a:close/>
                <a:moveTo>
                  <a:pt x="9761" y="267589"/>
                </a:moveTo>
                <a:lnTo>
                  <a:pt x="9761" y="287423"/>
                </a:lnTo>
                <a:cubicBezTo>
                  <a:pt x="9761" y="297521"/>
                  <a:pt x="18075" y="306176"/>
                  <a:pt x="28559" y="306176"/>
                </a:cubicBezTo>
                <a:lnTo>
                  <a:pt x="154003" y="306176"/>
                </a:lnTo>
                <a:cubicBezTo>
                  <a:pt x="164126" y="306176"/>
                  <a:pt x="172802" y="297521"/>
                  <a:pt x="172802" y="287423"/>
                </a:cubicBezTo>
                <a:lnTo>
                  <a:pt x="172802" y="267589"/>
                </a:lnTo>
                <a:lnTo>
                  <a:pt x="9761" y="267589"/>
                </a:lnTo>
                <a:close/>
                <a:moveTo>
                  <a:pt x="187192" y="223838"/>
                </a:moveTo>
                <a:lnTo>
                  <a:pt x="215678" y="223838"/>
                </a:lnTo>
                <a:cubicBezTo>
                  <a:pt x="218170" y="223838"/>
                  <a:pt x="220307" y="225879"/>
                  <a:pt x="220307" y="228260"/>
                </a:cubicBezTo>
                <a:cubicBezTo>
                  <a:pt x="220307" y="230982"/>
                  <a:pt x="218170" y="233023"/>
                  <a:pt x="215678" y="233023"/>
                </a:cubicBezTo>
                <a:lnTo>
                  <a:pt x="187192" y="233023"/>
                </a:lnTo>
                <a:cubicBezTo>
                  <a:pt x="184699" y="233023"/>
                  <a:pt x="182563" y="230982"/>
                  <a:pt x="182563" y="228260"/>
                </a:cubicBezTo>
                <a:cubicBezTo>
                  <a:pt x="182563" y="225879"/>
                  <a:pt x="184699" y="223838"/>
                  <a:pt x="187192" y="223838"/>
                </a:cubicBezTo>
                <a:close/>
                <a:moveTo>
                  <a:pt x="121004" y="223838"/>
                </a:moveTo>
                <a:lnTo>
                  <a:pt x="161571" y="223838"/>
                </a:lnTo>
                <a:cubicBezTo>
                  <a:pt x="164129" y="223838"/>
                  <a:pt x="166322" y="225879"/>
                  <a:pt x="166322" y="228260"/>
                </a:cubicBezTo>
                <a:cubicBezTo>
                  <a:pt x="166322" y="230982"/>
                  <a:pt x="164129" y="233023"/>
                  <a:pt x="161571" y="233023"/>
                </a:cubicBezTo>
                <a:lnTo>
                  <a:pt x="121004" y="233023"/>
                </a:lnTo>
                <a:cubicBezTo>
                  <a:pt x="118081" y="233023"/>
                  <a:pt x="115888" y="230982"/>
                  <a:pt x="115888" y="228260"/>
                </a:cubicBezTo>
                <a:cubicBezTo>
                  <a:pt x="115888" y="225879"/>
                  <a:pt x="118081" y="223838"/>
                  <a:pt x="121004" y="223838"/>
                </a:cubicBezTo>
                <a:close/>
                <a:moveTo>
                  <a:pt x="71638" y="223838"/>
                </a:moveTo>
                <a:lnTo>
                  <a:pt x="98225" y="223838"/>
                </a:lnTo>
                <a:cubicBezTo>
                  <a:pt x="100706" y="223838"/>
                  <a:pt x="102833" y="225879"/>
                  <a:pt x="102833" y="228260"/>
                </a:cubicBezTo>
                <a:cubicBezTo>
                  <a:pt x="102833" y="230982"/>
                  <a:pt x="100706" y="233023"/>
                  <a:pt x="98225" y="233023"/>
                </a:cubicBezTo>
                <a:lnTo>
                  <a:pt x="71638" y="233023"/>
                </a:lnTo>
                <a:cubicBezTo>
                  <a:pt x="69156" y="233023"/>
                  <a:pt x="66675" y="230982"/>
                  <a:pt x="66675" y="228260"/>
                </a:cubicBezTo>
                <a:cubicBezTo>
                  <a:pt x="66675" y="225879"/>
                  <a:pt x="69156" y="223838"/>
                  <a:pt x="71638" y="223838"/>
                </a:cubicBezTo>
                <a:close/>
                <a:moveTo>
                  <a:pt x="36236" y="223838"/>
                </a:moveTo>
                <a:lnTo>
                  <a:pt x="42448" y="223838"/>
                </a:lnTo>
                <a:cubicBezTo>
                  <a:pt x="45209" y="223838"/>
                  <a:pt x="47280" y="225879"/>
                  <a:pt x="47280" y="228260"/>
                </a:cubicBezTo>
                <a:cubicBezTo>
                  <a:pt x="47280" y="230982"/>
                  <a:pt x="45209" y="233023"/>
                  <a:pt x="42448" y="233023"/>
                </a:cubicBezTo>
                <a:lnTo>
                  <a:pt x="36236" y="233023"/>
                </a:lnTo>
                <a:cubicBezTo>
                  <a:pt x="33475" y="233023"/>
                  <a:pt x="31750" y="230982"/>
                  <a:pt x="31750" y="228260"/>
                </a:cubicBezTo>
                <a:cubicBezTo>
                  <a:pt x="31750" y="225879"/>
                  <a:pt x="33475" y="223838"/>
                  <a:pt x="36236" y="223838"/>
                </a:cubicBezTo>
                <a:close/>
                <a:moveTo>
                  <a:pt x="95124" y="196850"/>
                </a:moveTo>
                <a:lnTo>
                  <a:pt x="134707" y="196850"/>
                </a:lnTo>
                <a:cubicBezTo>
                  <a:pt x="137203" y="196850"/>
                  <a:pt x="139343" y="198614"/>
                  <a:pt x="139343" y="201436"/>
                </a:cubicBezTo>
                <a:cubicBezTo>
                  <a:pt x="139343" y="203906"/>
                  <a:pt x="137203" y="206022"/>
                  <a:pt x="134707" y="206022"/>
                </a:cubicBezTo>
                <a:lnTo>
                  <a:pt x="95124" y="206022"/>
                </a:lnTo>
                <a:cubicBezTo>
                  <a:pt x="92627" y="206022"/>
                  <a:pt x="90488" y="203906"/>
                  <a:pt x="90488" y="201436"/>
                </a:cubicBezTo>
                <a:cubicBezTo>
                  <a:pt x="90488" y="198614"/>
                  <a:pt x="92627" y="196850"/>
                  <a:pt x="95124" y="196850"/>
                </a:cubicBezTo>
                <a:close/>
                <a:moveTo>
                  <a:pt x="36373" y="196850"/>
                </a:moveTo>
                <a:lnTo>
                  <a:pt x="71221" y="196850"/>
                </a:lnTo>
                <a:cubicBezTo>
                  <a:pt x="73711" y="196850"/>
                  <a:pt x="75844" y="198614"/>
                  <a:pt x="75844" y="201436"/>
                </a:cubicBezTo>
                <a:cubicBezTo>
                  <a:pt x="75844" y="203906"/>
                  <a:pt x="73711" y="206022"/>
                  <a:pt x="71221" y="206022"/>
                </a:cubicBezTo>
                <a:lnTo>
                  <a:pt x="36373" y="206022"/>
                </a:lnTo>
                <a:cubicBezTo>
                  <a:pt x="33528" y="206022"/>
                  <a:pt x="31750" y="203906"/>
                  <a:pt x="31750" y="201436"/>
                </a:cubicBezTo>
                <a:cubicBezTo>
                  <a:pt x="31750" y="198614"/>
                  <a:pt x="33528" y="196850"/>
                  <a:pt x="36373" y="196850"/>
                </a:cubicBezTo>
                <a:close/>
                <a:moveTo>
                  <a:pt x="196994" y="166688"/>
                </a:moveTo>
                <a:lnTo>
                  <a:pt x="214168" y="166688"/>
                </a:lnTo>
                <a:cubicBezTo>
                  <a:pt x="216621" y="166688"/>
                  <a:pt x="218724" y="168389"/>
                  <a:pt x="218724" y="171110"/>
                </a:cubicBezTo>
                <a:cubicBezTo>
                  <a:pt x="218724" y="173492"/>
                  <a:pt x="216621" y="175873"/>
                  <a:pt x="214168" y="175873"/>
                </a:cubicBezTo>
                <a:lnTo>
                  <a:pt x="196994" y="175873"/>
                </a:lnTo>
                <a:cubicBezTo>
                  <a:pt x="194191" y="175873"/>
                  <a:pt x="192088" y="173492"/>
                  <a:pt x="192088" y="171110"/>
                </a:cubicBezTo>
                <a:cubicBezTo>
                  <a:pt x="192088" y="168389"/>
                  <a:pt x="194191" y="166688"/>
                  <a:pt x="196994" y="166688"/>
                </a:cubicBezTo>
                <a:close/>
                <a:moveTo>
                  <a:pt x="145960" y="166688"/>
                </a:moveTo>
                <a:lnTo>
                  <a:pt x="174356" y="166688"/>
                </a:lnTo>
                <a:cubicBezTo>
                  <a:pt x="176872" y="166688"/>
                  <a:pt x="179028" y="168389"/>
                  <a:pt x="179028" y="171110"/>
                </a:cubicBezTo>
                <a:cubicBezTo>
                  <a:pt x="179028" y="173492"/>
                  <a:pt x="176872" y="175873"/>
                  <a:pt x="174356" y="175873"/>
                </a:cubicBezTo>
                <a:lnTo>
                  <a:pt x="145960" y="175873"/>
                </a:lnTo>
                <a:cubicBezTo>
                  <a:pt x="143085" y="175873"/>
                  <a:pt x="141288" y="173492"/>
                  <a:pt x="141288" y="171110"/>
                </a:cubicBezTo>
                <a:cubicBezTo>
                  <a:pt x="141288" y="168389"/>
                  <a:pt x="143085" y="166688"/>
                  <a:pt x="145960" y="166688"/>
                </a:cubicBezTo>
                <a:close/>
                <a:moveTo>
                  <a:pt x="71744" y="166688"/>
                </a:moveTo>
                <a:lnTo>
                  <a:pt x="123519" y="166688"/>
                </a:lnTo>
                <a:cubicBezTo>
                  <a:pt x="126053" y="166688"/>
                  <a:pt x="128226" y="168389"/>
                  <a:pt x="128226" y="171110"/>
                </a:cubicBezTo>
                <a:cubicBezTo>
                  <a:pt x="128226" y="173492"/>
                  <a:pt x="126053" y="175873"/>
                  <a:pt x="123519" y="175873"/>
                </a:cubicBezTo>
                <a:lnTo>
                  <a:pt x="71744" y="175873"/>
                </a:lnTo>
                <a:cubicBezTo>
                  <a:pt x="69209" y="175873"/>
                  <a:pt x="66675" y="173492"/>
                  <a:pt x="66675" y="171110"/>
                </a:cubicBezTo>
                <a:cubicBezTo>
                  <a:pt x="66675" y="168389"/>
                  <a:pt x="69209" y="166688"/>
                  <a:pt x="71744" y="166688"/>
                </a:cubicBezTo>
                <a:close/>
                <a:moveTo>
                  <a:pt x="36236" y="166688"/>
                </a:moveTo>
                <a:lnTo>
                  <a:pt x="42448" y="166688"/>
                </a:lnTo>
                <a:cubicBezTo>
                  <a:pt x="45209" y="166688"/>
                  <a:pt x="47280" y="168389"/>
                  <a:pt x="47280" y="171110"/>
                </a:cubicBezTo>
                <a:cubicBezTo>
                  <a:pt x="47280" y="173492"/>
                  <a:pt x="45209" y="175873"/>
                  <a:pt x="42448" y="175873"/>
                </a:cubicBezTo>
                <a:lnTo>
                  <a:pt x="36236" y="175873"/>
                </a:lnTo>
                <a:cubicBezTo>
                  <a:pt x="33475" y="175873"/>
                  <a:pt x="31750" y="173492"/>
                  <a:pt x="31750" y="171110"/>
                </a:cubicBezTo>
                <a:cubicBezTo>
                  <a:pt x="31750" y="168389"/>
                  <a:pt x="33475" y="166688"/>
                  <a:pt x="36236" y="166688"/>
                </a:cubicBezTo>
                <a:close/>
                <a:moveTo>
                  <a:pt x="177977" y="138113"/>
                </a:moveTo>
                <a:lnTo>
                  <a:pt x="202671" y="138113"/>
                </a:lnTo>
                <a:cubicBezTo>
                  <a:pt x="205493" y="138113"/>
                  <a:pt x="207610" y="140154"/>
                  <a:pt x="207610" y="142535"/>
                </a:cubicBezTo>
                <a:cubicBezTo>
                  <a:pt x="207610" y="145257"/>
                  <a:pt x="205493" y="147298"/>
                  <a:pt x="202671" y="147298"/>
                </a:cubicBezTo>
                <a:lnTo>
                  <a:pt x="177977" y="147298"/>
                </a:lnTo>
                <a:cubicBezTo>
                  <a:pt x="175154" y="147298"/>
                  <a:pt x="173038" y="145257"/>
                  <a:pt x="173038" y="142535"/>
                </a:cubicBezTo>
                <a:cubicBezTo>
                  <a:pt x="173038" y="140154"/>
                  <a:pt x="175154" y="138113"/>
                  <a:pt x="177977" y="138113"/>
                </a:cubicBezTo>
                <a:close/>
                <a:moveTo>
                  <a:pt x="111386" y="138113"/>
                </a:moveTo>
                <a:lnTo>
                  <a:pt x="153368" y="138113"/>
                </a:lnTo>
                <a:cubicBezTo>
                  <a:pt x="156238" y="138113"/>
                  <a:pt x="158391" y="140154"/>
                  <a:pt x="158391" y="142535"/>
                </a:cubicBezTo>
                <a:cubicBezTo>
                  <a:pt x="158391" y="145257"/>
                  <a:pt x="156238" y="147298"/>
                  <a:pt x="153368" y="147298"/>
                </a:cubicBezTo>
                <a:lnTo>
                  <a:pt x="111386" y="147298"/>
                </a:lnTo>
                <a:cubicBezTo>
                  <a:pt x="108516" y="147298"/>
                  <a:pt x="106363" y="145257"/>
                  <a:pt x="106363" y="142535"/>
                </a:cubicBezTo>
                <a:cubicBezTo>
                  <a:pt x="106363" y="140154"/>
                  <a:pt x="108516" y="138113"/>
                  <a:pt x="111386" y="138113"/>
                </a:cubicBezTo>
                <a:close/>
                <a:moveTo>
                  <a:pt x="36402" y="138113"/>
                </a:moveTo>
                <a:lnTo>
                  <a:pt x="88652" y="138113"/>
                </a:lnTo>
                <a:cubicBezTo>
                  <a:pt x="91158" y="138113"/>
                  <a:pt x="93305" y="140154"/>
                  <a:pt x="93305" y="142535"/>
                </a:cubicBezTo>
                <a:cubicBezTo>
                  <a:pt x="93305" y="145257"/>
                  <a:pt x="91158" y="147298"/>
                  <a:pt x="88652" y="147298"/>
                </a:cubicBezTo>
                <a:lnTo>
                  <a:pt x="36402" y="147298"/>
                </a:lnTo>
                <a:cubicBezTo>
                  <a:pt x="33539" y="147298"/>
                  <a:pt x="31750" y="145257"/>
                  <a:pt x="31750" y="142535"/>
                </a:cubicBezTo>
                <a:cubicBezTo>
                  <a:pt x="31750" y="140154"/>
                  <a:pt x="33539" y="138113"/>
                  <a:pt x="36402" y="138113"/>
                </a:cubicBezTo>
                <a:close/>
                <a:moveTo>
                  <a:pt x="144751" y="109538"/>
                </a:moveTo>
                <a:lnTo>
                  <a:pt x="182274" y="109538"/>
                </a:lnTo>
                <a:cubicBezTo>
                  <a:pt x="184799" y="109538"/>
                  <a:pt x="186964" y="111579"/>
                  <a:pt x="186964" y="114301"/>
                </a:cubicBezTo>
                <a:cubicBezTo>
                  <a:pt x="186964" y="116682"/>
                  <a:pt x="184799" y="118723"/>
                  <a:pt x="182274" y="118723"/>
                </a:cubicBezTo>
                <a:lnTo>
                  <a:pt x="144751" y="118723"/>
                </a:lnTo>
                <a:cubicBezTo>
                  <a:pt x="141865" y="118723"/>
                  <a:pt x="139700" y="116682"/>
                  <a:pt x="139700" y="114301"/>
                </a:cubicBezTo>
                <a:cubicBezTo>
                  <a:pt x="139700" y="111579"/>
                  <a:pt x="141865" y="109538"/>
                  <a:pt x="144751" y="109538"/>
                </a:cubicBezTo>
                <a:close/>
                <a:moveTo>
                  <a:pt x="71702" y="109538"/>
                </a:moveTo>
                <a:lnTo>
                  <a:pt x="121614" y="109538"/>
                </a:lnTo>
                <a:cubicBezTo>
                  <a:pt x="124486" y="109538"/>
                  <a:pt x="126641" y="111579"/>
                  <a:pt x="126641" y="114301"/>
                </a:cubicBezTo>
                <a:cubicBezTo>
                  <a:pt x="126641" y="116682"/>
                  <a:pt x="124486" y="118723"/>
                  <a:pt x="121614" y="118723"/>
                </a:cubicBezTo>
                <a:lnTo>
                  <a:pt x="71702" y="118723"/>
                </a:lnTo>
                <a:cubicBezTo>
                  <a:pt x="69188" y="118723"/>
                  <a:pt x="66675" y="116682"/>
                  <a:pt x="66675" y="114301"/>
                </a:cubicBezTo>
                <a:cubicBezTo>
                  <a:pt x="66675" y="111579"/>
                  <a:pt x="69188" y="109538"/>
                  <a:pt x="71702" y="109538"/>
                </a:cubicBezTo>
                <a:close/>
                <a:moveTo>
                  <a:pt x="36236" y="109538"/>
                </a:moveTo>
                <a:lnTo>
                  <a:pt x="42448" y="109538"/>
                </a:lnTo>
                <a:cubicBezTo>
                  <a:pt x="45209" y="109538"/>
                  <a:pt x="47280" y="111579"/>
                  <a:pt x="47280" y="114301"/>
                </a:cubicBezTo>
                <a:cubicBezTo>
                  <a:pt x="47280" y="116682"/>
                  <a:pt x="45209" y="118723"/>
                  <a:pt x="42448" y="118723"/>
                </a:cubicBezTo>
                <a:lnTo>
                  <a:pt x="36236" y="118723"/>
                </a:lnTo>
                <a:cubicBezTo>
                  <a:pt x="33475" y="118723"/>
                  <a:pt x="31750" y="116682"/>
                  <a:pt x="31750" y="114301"/>
                </a:cubicBezTo>
                <a:cubicBezTo>
                  <a:pt x="31750" y="111579"/>
                  <a:pt x="33475" y="109538"/>
                  <a:pt x="36236" y="109538"/>
                </a:cubicBezTo>
                <a:close/>
                <a:moveTo>
                  <a:pt x="182522" y="80963"/>
                </a:moveTo>
                <a:lnTo>
                  <a:pt x="215577" y="80963"/>
                </a:lnTo>
                <a:cubicBezTo>
                  <a:pt x="218120" y="80963"/>
                  <a:pt x="220300" y="83004"/>
                  <a:pt x="220300" y="85385"/>
                </a:cubicBezTo>
                <a:cubicBezTo>
                  <a:pt x="220300" y="88107"/>
                  <a:pt x="218120" y="90148"/>
                  <a:pt x="215577" y="90148"/>
                </a:cubicBezTo>
                <a:lnTo>
                  <a:pt x="182522" y="90148"/>
                </a:lnTo>
                <a:cubicBezTo>
                  <a:pt x="179979" y="90148"/>
                  <a:pt x="177800" y="88107"/>
                  <a:pt x="177800" y="85385"/>
                </a:cubicBezTo>
                <a:cubicBezTo>
                  <a:pt x="177800" y="83004"/>
                  <a:pt x="179979" y="80963"/>
                  <a:pt x="182522" y="80963"/>
                </a:cubicBezTo>
                <a:close/>
                <a:moveTo>
                  <a:pt x="128786" y="80963"/>
                </a:moveTo>
                <a:lnTo>
                  <a:pt x="158906" y="80963"/>
                </a:lnTo>
                <a:cubicBezTo>
                  <a:pt x="161387" y="80963"/>
                  <a:pt x="163158" y="83004"/>
                  <a:pt x="163158" y="85385"/>
                </a:cubicBezTo>
                <a:cubicBezTo>
                  <a:pt x="163158" y="88107"/>
                  <a:pt x="161387" y="90148"/>
                  <a:pt x="158906" y="90148"/>
                </a:cubicBezTo>
                <a:lnTo>
                  <a:pt x="128786" y="90148"/>
                </a:lnTo>
                <a:cubicBezTo>
                  <a:pt x="126305" y="90148"/>
                  <a:pt x="123825" y="88107"/>
                  <a:pt x="123825" y="85385"/>
                </a:cubicBezTo>
                <a:cubicBezTo>
                  <a:pt x="123825" y="83004"/>
                  <a:pt x="126305" y="80963"/>
                  <a:pt x="128786" y="80963"/>
                </a:cubicBezTo>
                <a:close/>
                <a:moveTo>
                  <a:pt x="71693" y="80963"/>
                </a:moveTo>
                <a:lnTo>
                  <a:pt x="106106" y="80963"/>
                </a:lnTo>
                <a:cubicBezTo>
                  <a:pt x="108974" y="80963"/>
                  <a:pt x="110766" y="83004"/>
                  <a:pt x="110766" y="85385"/>
                </a:cubicBezTo>
                <a:cubicBezTo>
                  <a:pt x="110766" y="88107"/>
                  <a:pt x="108974" y="90148"/>
                  <a:pt x="106106" y="90148"/>
                </a:cubicBezTo>
                <a:lnTo>
                  <a:pt x="71693" y="90148"/>
                </a:lnTo>
                <a:cubicBezTo>
                  <a:pt x="69184" y="90148"/>
                  <a:pt x="66675" y="88107"/>
                  <a:pt x="66675" y="85385"/>
                </a:cubicBezTo>
                <a:cubicBezTo>
                  <a:pt x="66675" y="83004"/>
                  <a:pt x="69184" y="80963"/>
                  <a:pt x="71693" y="80963"/>
                </a:cubicBezTo>
                <a:close/>
                <a:moveTo>
                  <a:pt x="36236" y="80963"/>
                </a:moveTo>
                <a:lnTo>
                  <a:pt x="42448" y="80963"/>
                </a:lnTo>
                <a:cubicBezTo>
                  <a:pt x="45209" y="80963"/>
                  <a:pt x="47280" y="83004"/>
                  <a:pt x="47280" y="85385"/>
                </a:cubicBezTo>
                <a:cubicBezTo>
                  <a:pt x="47280" y="88107"/>
                  <a:pt x="45209" y="90148"/>
                  <a:pt x="42448" y="90148"/>
                </a:cubicBezTo>
                <a:lnTo>
                  <a:pt x="36236" y="90148"/>
                </a:lnTo>
                <a:cubicBezTo>
                  <a:pt x="33475" y="90148"/>
                  <a:pt x="31750" y="88107"/>
                  <a:pt x="31750" y="85385"/>
                </a:cubicBezTo>
                <a:cubicBezTo>
                  <a:pt x="31750" y="83004"/>
                  <a:pt x="33475" y="80963"/>
                  <a:pt x="36236" y="80963"/>
                </a:cubicBezTo>
                <a:close/>
                <a:moveTo>
                  <a:pt x="305573" y="66925"/>
                </a:moveTo>
                <a:cubicBezTo>
                  <a:pt x="305217" y="67284"/>
                  <a:pt x="304860" y="67284"/>
                  <a:pt x="304147" y="67644"/>
                </a:cubicBezTo>
                <a:cubicBezTo>
                  <a:pt x="302364" y="68364"/>
                  <a:pt x="300582" y="68724"/>
                  <a:pt x="298799" y="69443"/>
                </a:cubicBezTo>
                <a:cubicBezTo>
                  <a:pt x="298086" y="69443"/>
                  <a:pt x="297373" y="69443"/>
                  <a:pt x="296303" y="69803"/>
                </a:cubicBezTo>
                <a:cubicBezTo>
                  <a:pt x="294877" y="70163"/>
                  <a:pt x="293094" y="70163"/>
                  <a:pt x="291668" y="70523"/>
                </a:cubicBezTo>
                <a:cubicBezTo>
                  <a:pt x="290955" y="70523"/>
                  <a:pt x="290242" y="70523"/>
                  <a:pt x="289528" y="70883"/>
                </a:cubicBezTo>
                <a:cubicBezTo>
                  <a:pt x="288815" y="70883"/>
                  <a:pt x="288102" y="70883"/>
                  <a:pt x="287033" y="70883"/>
                </a:cubicBezTo>
                <a:lnTo>
                  <a:pt x="287033" y="276334"/>
                </a:lnTo>
                <a:cubicBezTo>
                  <a:pt x="287746" y="276334"/>
                  <a:pt x="288102" y="276334"/>
                  <a:pt x="288815" y="275974"/>
                </a:cubicBezTo>
                <a:cubicBezTo>
                  <a:pt x="289528" y="275974"/>
                  <a:pt x="290242" y="275974"/>
                  <a:pt x="290955" y="275974"/>
                </a:cubicBezTo>
                <a:cubicBezTo>
                  <a:pt x="292381" y="275614"/>
                  <a:pt x="293451" y="275614"/>
                  <a:pt x="295233" y="274895"/>
                </a:cubicBezTo>
                <a:cubicBezTo>
                  <a:pt x="295946" y="274895"/>
                  <a:pt x="296660" y="274535"/>
                  <a:pt x="297729" y="274535"/>
                </a:cubicBezTo>
                <a:cubicBezTo>
                  <a:pt x="298799" y="274175"/>
                  <a:pt x="299868" y="273815"/>
                  <a:pt x="301295" y="273456"/>
                </a:cubicBezTo>
                <a:cubicBezTo>
                  <a:pt x="302364" y="273096"/>
                  <a:pt x="303077" y="272736"/>
                  <a:pt x="303791" y="272376"/>
                </a:cubicBezTo>
                <a:cubicBezTo>
                  <a:pt x="304860" y="272016"/>
                  <a:pt x="305217" y="271657"/>
                  <a:pt x="306286" y="271297"/>
                </a:cubicBezTo>
                <a:lnTo>
                  <a:pt x="306286" y="66925"/>
                </a:lnTo>
                <a:cubicBezTo>
                  <a:pt x="305930" y="66925"/>
                  <a:pt x="305930" y="66925"/>
                  <a:pt x="305573" y="66925"/>
                </a:cubicBezTo>
                <a:close/>
                <a:moveTo>
                  <a:pt x="258865" y="66925"/>
                </a:moveTo>
                <a:lnTo>
                  <a:pt x="258865" y="271297"/>
                </a:lnTo>
                <a:cubicBezTo>
                  <a:pt x="259578" y="271657"/>
                  <a:pt x="260291" y="272016"/>
                  <a:pt x="261004" y="272376"/>
                </a:cubicBezTo>
                <a:cubicBezTo>
                  <a:pt x="261718" y="272736"/>
                  <a:pt x="262431" y="273096"/>
                  <a:pt x="263500" y="273456"/>
                </a:cubicBezTo>
                <a:cubicBezTo>
                  <a:pt x="264926" y="273815"/>
                  <a:pt x="265996" y="274175"/>
                  <a:pt x="267422" y="274535"/>
                </a:cubicBezTo>
                <a:cubicBezTo>
                  <a:pt x="268135" y="274535"/>
                  <a:pt x="269205" y="274895"/>
                  <a:pt x="269918" y="274895"/>
                </a:cubicBezTo>
                <a:cubicBezTo>
                  <a:pt x="270988" y="275614"/>
                  <a:pt x="272771" y="275614"/>
                  <a:pt x="274197" y="275974"/>
                </a:cubicBezTo>
                <a:cubicBezTo>
                  <a:pt x="274553" y="275974"/>
                  <a:pt x="275266" y="275974"/>
                  <a:pt x="276336" y="275974"/>
                </a:cubicBezTo>
                <a:cubicBezTo>
                  <a:pt x="276693" y="276334"/>
                  <a:pt x="277406" y="276334"/>
                  <a:pt x="277762" y="276334"/>
                </a:cubicBezTo>
                <a:lnTo>
                  <a:pt x="277762" y="70883"/>
                </a:lnTo>
                <a:cubicBezTo>
                  <a:pt x="277049" y="70883"/>
                  <a:pt x="276336" y="70883"/>
                  <a:pt x="275266" y="70883"/>
                </a:cubicBezTo>
                <a:cubicBezTo>
                  <a:pt x="274553" y="70523"/>
                  <a:pt x="274197" y="70523"/>
                  <a:pt x="273127" y="70523"/>
                </a:cubicBezTo>
                <a:cubicBezTo>
                  <a:pt x="271701" y="70163"/>
                  <a:pt x="269918" y="70163"/>
                  <a:pt x="268135" y="69803"/>
                </a:cubicBezTo>
                <a:cubicBezTo>
                  <a:pt x="267422" y="69443"/>
                  <a:pt x="266709" y="69443"/>
                  <a:pt x="265996" y="69443"/>
                </a:cubicBezTo>
                <a:cubicBezTo>
                  <a:pt x="264213" y="68724"/>
                  <a:pt x="262431" y="68364"/>
                  <a:pt x="260291" y="67644"/>
                </a:cubicBezTo>
                <a:cubicBezTo>
                  <a:pt x="259935" y="67284"/>
                  <a:pt x="259578" y="67284"/>
                  <a:pt x="259222" y="66925"/>
                </a:cubicBezTo>
                <a:cubicBezTo>
                  <a:pt x="258865" y="66925"/>
                  <a:pt x="258865" y="66925"/>
                  <a:pt x="258865" y="66925"/>
                </a:cubicBezTo>
                <a:close/>
                <a:moveTo>
                  <a:pt x="269205" y="41018"/>
                </a:moveTo>
                <a:lnTo>
                  <a:pt x="260648" y="57570"/>
                </a:lnTo>
                <a:cubicBezTo>
                  <a:pt x="261004" y="57570"/>
                  <a:pt x="261361" y="57570"/>
                  <a:pt x="261718" y="57929"/>
                </a:cubicBezTo>
                <a:cubicBezTo>
                  <a:pt x="262431" y="57929"/>
                  <a:pt x="263144" y="58649"/>
                  <a:pt x="263857" y="58649"/>
                </a:cubicBezTo>
                <a:cubicBezTo>
                  <a:pt x="265283" y="59009"/>
                  <a:pt x="266709" y="59369"/>
                  <a:pt x="267779" y="59728"/>
                </a:cubicBezTo>
                <a:cubicBezTo>
                  <a:pt x="268849" y="59728"/>
                  <a:pt x="269562" y="60088"/>
                  <a:pt x="270275" y="60448"/>
                </a:cubicBezTo>
                <a:cubicBezTo>
                  <a:pt x="271701" y="60448"/>
                  <a:pt x="272771" y="61168"/>
                  <a:pt x="274197" y="61168"/>
                </a:cubicBezTo>
                <a:cubicBezTo>
                  <a:pt x="274910" y="61168"/>
                  <a:pt x="275623" y="61528"/>
                  <a:pt x="276336" y="61528"/>
                </a:cubicBezTo>
                <a:cubicBezTo>
                  <a:pt x="278119" y="61528"/>
                  <a:pt x="280258" y="61887"/>
                  <a:pt x="282397" y="61887"/>
                </a:cubicBezTo>
                <a:cubicBezTo>
                  <a:pt x="284537" y="61887"/>
                  <a:pt x="286320" y="61528"/>
                  <a:pt x="288459" y="61528"/>
                </a:cubicBezTo>
                <a:cubicBezTo>
                  <a:pt x="289172" y="61528"/>
                  <a:pt x="289885" y="61168"/>
                  <a:pt x="290598" y="61168"/>
                </a:cubicBezTo>
                <a:cubicBezTo>
                  <a:pt x="292024" y="61168"/>
                  <a:pt x="293451" y="60448"/>
                  <a:pt x="294520" y="60448"/>
                </a:cubicBezTo>
                <a:cubicBezTo>
                  <a:pt x="295590" y="60088"/>
                  <a:pt x="296303" y="59728"/>
                  <a:pt x="297016" y="59728"/>
                </a:cubicBezTo>
                <a:cubicBezTo>
                  <a:pt x="298442" y="59369"/>
                  <a:pt x="299512" y="59009"/>
                  <a:pt x="300938" y="58649"/>
                </a:cubicBezTo>
                <a:cubicBezTo>
                  <a:pt x="301651" y="58649"/>
                  <a:pt x="302364" y="57929"/>
                  <a:pt x="303077" y="57929"/>
                </a:cubicBezTo>
                <a:cubicBezTo>
                  <a:pt x="303434" y="57570"/>
                  <a:pt x="303791" y="57570"/>
                  <a:pt x="304147" y="57570"/>
                </a:cubicBezTo>
                <a:lnTo>
                  <a:pt x="295590" y="41018"/>
                </a:lnTo>
                <a:cubicBezTo>
                  <a:pt x="291668" y="42458"/>
                  <a:pt x="287033" y="43177"/>
                  <a:pt x="282397" y="43177"/>
                </a:cubicBezTo>
                <a:cubicBezTo>
                  <a:pt x="277762" y="43177"/>
                  <a:pt x="273484" y="42458"/>
                  <a:pt x="269205" y="41018"/>
                </a:cubicBezTo>
                <a:close/>
                <a:moveTo>
                  <a:pt x="131586" y="23813"/>
                </a:moveTo>
                <a:cubicBezTo>
                  <a:pt x="134408" y="23813"/>
                  <a:pt x="136172" y="25930"/>
                  <a:pt x="136172" y="28399"/>
                </a:cubicBezTo>
                <a:cubicBezTo>
                  <a:pt x="136172" y="31221"/>
                  <a:pt x="134408" y="32985"/>
                  <a:pt x="131586" y="32985"/>
                </a:cubicBezTo>
                <a:cubicBezTo>
                  <a:pt x="129116" y="32985"/>
                  <a:pt x="127000" y="31221"/>
                  <a:pt x="127000" y="28399"/>
                </a:cubicBezTo>
                <a:cubicBezTo>
                  <a:pt x="127000" y="25930"/>
                  <a:pt x="129116" y="23813"/>
                  <a:pt x="131586" y="23813"/>
                </a:cubicBezTo>
                <a:close/>
                <a:moveTo>
                  <a:pt x="71650" y="23813"/>
                </a:moveTo>
                <a:lnTo>
                  <a:pt x="108969" y="23813"/>
                </a:lnTo>
                <a:cubicBezTo>
                  <a:pt x="111812" y="23813"/>
                  <a:pt x="113944" y="25930"/>
                  <a:pt x="113944" y="28399"/>
                </a:cubicBezTo>
                <a:cubicBezTo>
                  <a:pt x="113944" y="31221"/>
                  <a:pt x="111812" y="32985"/>
                  <a:pt x="108969" y="32985"/>
                </a:cubicBezTo>
                <a:lnTo>
                  <a:pt x="71650" y="32985"/>
                </a:lnTo>
                <a:cubicBezTo>
                  <a:pt x="68807" y="32985"/>
                  <a:pt x="66675" y="31221"/>
                  <a:pt x="66675" y="28399"/>
                </a:cubicBezTo>
                <a:cubicBezTo>
                  <a:pt x="66675" y="25930"/>
                  <a:pt x="68807" y="23813"/>
                  <a:pt x="71650" y="23813"/>
                </a:cubicBezTo>
                <a:close/>
                <a:moveTo>
                  <a:pt x="282397" y="15472"/>
                </a:moveTo>
                <a:lnTo>
                  <a:pt x="273840" y="32383"/>
                </a:lnTo>
                <a:cubicBezTo>
                  <a:pt x="279189" y="33822"/>
                  <a:pt x="285606" y="33822"/>
                  <a:pt x="290955" y="32383"/>
                </a:cubicBezTo>
                <a:lnTo>
                  <a:pt x="282397" y="15472"/>
                </a:lnTo>
                <a:close/>
                <a:moveTo>
                  <a:pt x="28559" y="9376"/>
                </a:moveTo>
                <a:cubicBezTo>
                  <a:pt x="18075" y="9376"/>
                  <a:pt x="9761" y="18032"/>
                  <a:pt x="9761" y="28129"/>
                </a:cubicBezTo>
                <a:lnTo>
                  <a:pt x="9761" y="47603"/>
                </a:lnTo>
                <a:lnTo>
                  <a:pt x="172802" y="47603"/>
                </a:lnTo>
                <a:lnTo>
                  <a:pt x="172802" y="28129"/>
                </a:lnTo>
                <a:cubicBezTo>
                  <a:pt x="172802" y="18032"/>
                  <a:pt x="164126" y="9376"/>
                  <a:pt x="154003" y="9376"/>
                </a:cubicBezTo>
                <a:lnTo>
                  <a:pt x="28559" y="9376"/>
                </a:lnTo>
                <a:close/>
                <a:moveTo>
                  <a:pt x="278119" y="3238"/>
                </a:moveTo>
                <a:cubicBezTo>
                  <a:pt x="279902" y="0"/>
                  <a:pt x="284893" y="0"/>
                  <a:pt x="286676" y="3238"/>
                </a:cubicBezTo>
                <a:lnTo>
                  <a:pt x="314844" y="57570"/>
                </a:lnTo>
                <a:cubicBezTo>
                  <a:pt x="314844" y="57570"/>
                  <a:pt x="314844" y="57570"/>
                  <a:pt x="315200" y="57570"/>
                </a:cubicBezTo>
                <a:cubicBezTo>
                  <a:pt x="315200" y="57929"/>
                  <a:pt x="315200" y="58649"/>
                  <a:pt x="315557" y="59009"/>
                </a:cubicBezTo>
                <a:cubicBezTo>
                  <a:pt x="315557" y="59369"/>
                  <a:pt x="315557" y="59369"/>
                  <a:pt x="315557" y="59369"/>
                </a:cubicBezTo>
                <a:lnTo>
                  <a:pt x="315557" y="59728"/>
                </a:lnTo>
                <a:lnTo>
                  <a:pt x="315557" y="274535"/>
                </a:lnTo>
                <a:lnTo>
                  <a:pt x="315557" y="304039"/>
                </a:lnTo>
                <a:cubicBezTo>
                  <a:pt x="315557" y="305838"/>
                  <a:pt x="314487" y="307638"/>
                  <a:pt x="312704" y="308357"/>
                </a:cubicBezTo>
                <a:cubicBezTo>
                  <a:pt x="303077" y="313035"/>
                  <a:pt x="292737" y="315553"/>
                  <a:pt x="282397" y="315553"/>
                </a:cubicBezTo>
                <a:cubicBezTo>
                  <a:pt x="272414" y="315553"/>
                  <a:pt x="261718" y="313035"/>
                  <a:pt x="252091" y="308357"/>
                </a:cubicBezTo>
                <a:cubicBezTo>
                  <a:pt x="250308" y="307638"/>
                  <a:pt x="249238" y="305838"/>
                  <a:pt x="249238" y="304039"/>
                </a:cubicBezTo>
                <a:lnTo>
                  <a:pt x="249238" y="274895"/>
                </a:lnTo>
                <a:cubicBezTo>
                  <a:pt x="249238" y="274535"/>
                  <a:pt x="249238" y="274535"/>
                  <a:pt x="249238" y="274535"/>
                </a:cubicBezTo>
                <a:lnTo>
                  <a:pt x="249238" y="59728"/>
                </a:lnTo>
                <a:lnTo>
                  <a:pt x="249238" y="59369"/>
                </a:lnTo>
                <a:cubicBezTo>
                  <a:pt x="249238" y="59369"/>
                  <a:pt x="249238" y="59369"/>
                  <a:pt x="249238" y="59009"/>
                </a:cubicBezTo>
                <a:cubicBezTo>
                  <a:pt x="249238" y="58649"/>
                  <a:pt x="249595" y="57929"/>
                  <a:pt x="249951" y="57570"/>
                </a:cubicBezTo>
                <a:lnTo>
                  <a:pt x="278119" y="3238"/>
                </a:lnTo>
                <a:close/>
                <a:moveTo>
                  <a:pt x="28559" y="0"/>
                </a:moveTo>
                <a:lnTo>
                  <a:pt x="154003" y="0"/>
                </a:lnTo>
                <a:cubicBezTo>
                  <a:pt x="169548" y="0"/>
                  <a:pt x="182201" y="12622"/>
                  <a:pt x="182201" y="28129"/>
                </a:cubicBezTo>
                <a:lnTo>
                  <a:pt x="182201" y="52292"/>
                </a:lnTo>
                <a:cubicBezTo>
                  <a:pt x="182201" y="55177"/>
                  <a:pt x="180032" y="57340"/>
                  <a:pt x="177502" y="57340"/>
                </a:cubicBezTo>
                <a:lnTo>
                  <a:pt x="9761" y="57340"/>
                </a:lnTo>
                <a:lnTo>
                  <a:pt x="9761" y="258212"/>
                </a:lnTo>
                <a:lnTo>
                  <a:pt x="177502" y="258212"/>
                </a:lnTo>
                <a:cubicBezTo>
                  <a:pt x="180032" y="258212"/>
                  <a:pt x="182201" y="260376"/>
                  <a:pt x="182201" y="262900"/>
                </a:cubicBezTo>
                <a:lnTo>
                  <a:pt x="182201" y="287423"/>
                </a:lnTo>
                <a:cubicBezTo>
                  <a:pt x="182201" y="302930"/>
                  <a:pt x="169548" y="315553"/>
                  <a:pt x="154003" y="315553"/>
                </a:cubicBezTo>
                <a:lnTo>
                  <a:pt x="28559" y="315553"/>
                </a:lnTo>
                <a:cubicBezTo>
                  <a:pt x="13014" y="315553"/>
                  <a:pt x="0" y="302930"/>
                  <a:pt x="0" y="287423"/>
                </a:cubicBezTo>
                <a:lnTo>
                  <a:pt x="0" y="28129"/>
                </a:lnTo>
                <a:cubicBezTo>
                  <a:pt x="0" y="12622"/>
                  <a:pt x="13014" y="0"/>
                  <a:pt x="28559"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675">
              <a:solidFill>
                <a:schemeClr val="dk1"/>
              </a:solidFill>
              <a:latin typeface="Lato Light"/>
              <a:ea typeface="Lato Light"/>
              <a:cs typeface="Lato Light"/>
              <a:sym typeface="Lato Light"/>
            </a:endParaRPr>
          </a:p>
        </p:txBody>
      </p:sp>
      <p:sp>
        <p:nvSpPr>
          <p:cNvPr id="645" name="Google Shape;645;p16"/>
          <p:cNvSpPr/>
          <p:nvPr/>
        </p:nvSpPr>
        <p:spPr>
          <a:xfrm>
            <a:off x="6679436" y="1711272"/>
            <a:ext cx="442736" cy="440512"/>
          </a:xfrm>
          <a:custGeom>
            <a:rect b="b" l="l" r="r" t="t"/>
            <a:pathLst>
              <a:path extrusionOk="0" h="313965" w="315552">
                <a:moveTo>
                  <a:pt x="90260" y="273378"/>
                </a:moveTo>
                <a:cubicBezTo>
                  <a:pt x="91961" y="271462"/>
                  <a:pt x="95023" y="271462"/>
                  <a:pt x="96724" y="273378"/>
                </a:cubicBezTo>
                <a:cubicBezTo>
                  <a:pt x="97744" y="274145"/>
                  <a:pt x="98085" y="275677"/>
                  <a:pt x="98085" y="277210"/>
                </a:cubicBezTo>
                <a:cubicBezTo>
                  <a:pt x="98085" y="278360"/>
                  <a:pt x="97744" y="279509"/>
                  <a:pt x="96724" y="280659"/>
                </a:cubicBezTo>
                <a:cubicBezTo>
                  <a:pt x="96044" y="281426"/>
                  <a:pt x="95023" y="282192"/>
                  <a:pt x="93662" y="282192"/>
                </a:cubicBezTo>
                <a:cubicBezTo>
                  <a:pt x="92302" y="282192"/>
                  <a:pt x="91281" y="281426"/>
                  <a:pt x="90260" y="280659"/>
                </a:cubicBezTo>
                <a:cubicBezTo>
                  <a:pt x="89580" y="279509"/>
                  <a:pt x="88900" y="278360"/>
                  <a:pt x="88900" y="277210"/>
                </a:cubicBezTo>
                <a:cubicBezTo>
                  <a:pt x="88900" y="275677"/>
                  <a:pt x="89580" y="274145"/>
                  <a:pt x="90260" y="273378"/>
                </a:cubicBezTo>
                <a:close/>
                <a:moveTo>
                  <a:pt x="33110" y="273378"/>
                </a:moveTo>
                <a:cubicBezTo>
                  <a:pt x="34811" y="271462"/>
                  <a:pt x="37873" y="271462"/>
                  <a:pt x="39574" y="273378"/>
                </a:cubicBezTo>
                <a:cubicBezTo>
                  <a:pt x="40594" y="274145"/>
                  <a:pt x="40935" y="275677"/>
                  <a:pt x="40935" y="277210"/>
                </a:cubicBezTo>
                <a:cubicBezTo>
                  <a:pt x="40935" y="278360"/>
                  <a:pt x="40594" y="279509"/>
                  <a:pt x="39574" y="280659"/>
                </a:cubicBezTo>
                <a:cubicBezTo>
                  <a:pt x="38553" y="281426"/>
                  <a:pt x="37533" y="282192"/>
                  <a:pt x="36172" y="282192"/>
                </a:cubicBezTo>
                <a:cubicBezTo>
                  <a:pt x="35152" y="282192"/>
                  <a:pt x="34131" y="281426"/>
                  <a:pt x="33110" y="280659"/>
                </a:cubicBezTo>
                <a:cubicBezTo>
                  <a:pt x="32090" y="279509"/>
                  <a:pt x="31750" y="278360"/>
                  <a:pt x="31750" y="277210"/>
                </a:cubicBezTo>
                <a:cubicBezTo>
                  <a:pt x="31750" y="275677"/>
                  <a:pt x="32090" y="274145"/>
                  <a:pt x="33110" y="273378"/>
                </a:cubicBezTo>
                <a:close/>
                <a:moveTo>
                  <a:pt x="249518" y="271462"/>
                </a:moveTo>
                <a:lnTo>
                  <a:pt x="282295" y="271462"/>
                </a:lnTo>
                <a:cubicBezTo>
                  <a:pt x="284816" y="271462"/>
                  <a:pt x="286977" y="273503"/>
                  <a:pt x="286977" y="276225"/>
                </a:cubicBezTo>
                <a:cubicBezTo>
                  <a:pt x="286977" y="278606"/>
                  <a:pt x="284816" y="280647"/>
                  <a:pt x="282295" y="280647"/>
                </a:cubicBezTo>
                <a:lnTo>
                  <a:pt x="249518" y="280647"/>
                </a:lnTo>
                <a:cubicBezTo>
                  <a:pt x="246636" y="280647"/>
                  <a:pt x="244475" y="278606"/>
                  <a:pt x="244475" y="276225"/>
                </a:cubicBezTo>
                <a:cubicBezTo>
                  <a:pt x="244475" y="273503"/>
                  <a:pt x="246636" y="271462"/>
                  <a:pt x="249518" y="271462"/>
                </a:cubicBezTo>
                <a:close/>
                <a:moveTo>
                  <a:pt x="64747" y="271462"/>
                </a:moveTo>
                <a:cubicBezTo>
                  <a:pt x="67469" y="271462"/>
                  <a:pt x="69510" y="273503"/>
                  <a:pt x="69510" y="276225"/>
                </a:cubicBezTo>
                <a:cubicBezTo>
                  <a:pt x="69510" y="278606"/>
                  <a:pt x="67469" y="280647"/>
                  <a:pt x="64747" y="280647"/>
                </a:cubicBezTo>
                <a:cubicBezTo>
                  <a:pt x="62366" y="280647"/>
                  <a:pt x="60325" y="278606"/>
                  <a:pt x="60325" y="276225"/>
                </a:cubicBezTo>
                <a:cubicBezTo>
                  <a:pt x="60325" y="273503"/>
                  <a:pt x="62366" y="271462"/>
                  <a:pt x="64747" y="271462"/>
                </a:cubicBezTo>
                <a:close/>
                <a:moveTo>
                  <a:pt x="191636" y="251604"/>
                </a:moveTo>
                <a:lnTo>
                  <a:pt x="191636" y="304593"/>
                </a:lnTo>
                <a:lnTo>
                  <a:pt x="286735" y="304593"/>
                </a:lnTo>
                <a:cubicBezTo>
                  <a:pt x="297181" y="304593"/>
                  <a:pt x="305826" y="295941"/>
                  <a:pt x="305826" y="285128"/>
                </a:cubicBezTo>
                <a:lnTo>
                  <a:pt x="305826" y="271069"/>
                </a:lnTo>
                <a:cubicBezTo>
                  <a:pt x="305826" y="260255"/>
                  <a:pt x="297181" y="251604"/>
                  <a:pt x="286735" y="251604"/>
                </a:cubicBezTo>
                <a:lnTo>
                  <a:pt x="191636" y="251604"/>
                </a:lnTo>
                <a:close/>
                <a:moveTo>
                  <a:pt x="28817" y="251604"/>
                </a:moveTo>
                <a:cubicBezTo>
                  <a:pt x="18011" y="251604"/>
                  <a:pt x="9365" y="260255"/>
                  <a:pt x="9365" y="271069"/>
                </a:cubicBezTo>
                <a:lnTo>
                  <a:pt x="9365" y="285128"/>
                </a:lnTo>
                <a:cubicBezTo>
                  <a:pt x="9365" y="295941"/>
                  <a:pt x="18011" y="304593"/>
                  <a:pt x="28817" y="304593"/>
                </a:cubicBezTo>
                <a:lnTo>
                  <a:pt x="122474" y="304593"/>
                </a:lnTo>
                <a:lnTo>
                  <a:pt x="122474" y="251604"/>
                </a:lnTo>
                <a:lnTo>
                  <a:pt x="28817" y="251604"/>
                </a:lnTo>
                <a:close/>
                <a:moveTo>
                  <a:pt x="90260" y="211466"/>
                </a:moveTo>
                <a:cubicBezTo>
                  <a:pt x="91961" y="209550"/>
                  <a:pt x="95023" y="209550"/>
                  <a:pt x="96724" y="211849"/>
                </a:cubicBezTo>
                <a:cubicBezTo>
                  <a:pt x="97744" y="212615"/>
                  <a:pt x="98085" y="213765"/>
                  <a:pt x="98085" y="215297"/>
                </a:cubicBezTo>
                <a:cubicBezTo>
                  <a:pt x="98085" y="216447"/>
                  <a:pt x="97744" y="217980"/>
                  <a:pt x="96724" y="218746"/>
                </a:cubicBezTo>
                <a:cubicBezTo>
                  <a:pt x="96044" y="219896"/>
                  <a:pt x="95023" y="220279"/>
                  <a:pt x="93662" y="220279"/>
                </a:cubicBezTo>
                <a:cubicBezTo>
                  <a:pt x="92302" y="220279"/>
                  <a:pt x="91281" y="219896"/>
                  <a:pt x="90260" y="218746"/>
                </a:cubicBezTo>
                <a:cubicBezTo>
                  <a:pt x="89580" y="217980"/>
                  <a:pt x="88900" y="216447"/>
                  <a:pt x="88900" y="215297"/>
                </a:cubicBezTo>
                <a:cubicBezTo>
                  <a:pt x="88900" y="213765"/>
                  <a:pt x="89580" y="212615"/>
                  <a:pt x="90260" y="211466"/>
                </a:cubicBezTo>
                <a:close/>
                <a:moveTo>
                  <a:pt x="33110" y="211466"/>
                </a:moveTo>
                <a:cubicBezTo>
                  <a:pt x="34811" y="209550"/>
                  <a:pt x="37873" y="209550"/>
                  <a:pt x="39574" y="211849"/>
                </a:cubicBezTo>
                <a:cubicBezTo>
                  <a:pt x="40594" y="212615"/>
                  <a:pt x="40935" y="213765"/>
                  <a:pt x="40935" y="215297"/>
                </a:cubicBezTo>
                <a:cubicBezTo>
                  <a:pt x="40935" y="216447"/>
                  <a:pt x="40594" y="217980"/>
                  <a:pt x="39574" y="218746"/>
                </a:cubicBezTo>
                <a:cubicBezTo>
                  <a:pt x="38553" y="219896"/>
                  <a:pt x="37533" y="220279"/>
                  <a:pt x="36512" y="220279"/>
                </a:cubicBezTo>
                <a:cubicBezTo>
                  <a:pt x="35152" y="220279"/>
                  <a:pt x="34131" y="219896"/>
                  <a:pt x="33110" y="218746"/>
                </a:cubicBezTo>
                <a:cubicBezTo>
                  <a:pt x="32090" y="217980"/>
                  <a:pt x="31750" y="216447"/>
                  <a:pt x="31750" y="215297"/>
                </a:cubicBezTo>
                <a:cubicBezTo>
                  <a:pt x="31750" y="213765"/>
                  <a:pt x="32090" y="212615"/>
                  <a:pt x="33110" y="211466"/>
                </a:cubicBezTo>
                <a:close/>
                <a:moveTo>
                  <a:pt x="249518" y="209550"/>
                </a:moveTo>
                <a:lnTo>
                  <a:pt x="282295" y="209550"/>
                </a:lnTo>
                <a:cubicBezTo>
                  <a:pt x="284816" y="209550"/>
                  <a:pt x="286977" y="211667"/>
                  <a:pt x="286977" y="214136"/>
                </a:cubicBezTo>
                <a:cubicBezTo>
                  <a:pt x="286977" y="216605"/>
                  <a:pt x="284816" y="218722"/>
                  <a:pt x="282295" y="218722"/>
                </a:cubicBezTo>
                <a:lnTo>
                  <a:pt x="249518" y="218722"/>
                </a:lnTo>
                <a:cubicBezTo>
                  <a:pt x="246636" y="218722"/>
                  <a:pt x="244475" y="216605"/>
                  <a:pt x="244475" y="214136"/>
                </a:cubicBezTo>
                <a:cubicBezTo>
                  <a:pt x="244475" y="211667"/>
                  <a:pt x="246636" y="209550"/>
                  <a:pt x="249518" y="209550"/>
                </a:cubicBezTo>
                <a:close/>
                <a:moveTo>
                  <a:pt x="65689" y="209550"/>
                </a:moveTo>
                <a:cubicBezTo>
                  <a:pt x="68755" y="209550"/>
                  <a:pt x="71054" y="211667"/>
                  <a:pt x="71054" y="214136"/>
                </a:cubicBezTo>
                <a:cubicBezTo>
                  <a:pt x="71054" y="216605"/>
                  <a:pt x="68755" y="218722"/>
                  <a:pt x="65689" y="218722"/>
                </a:cubicBezTo>
                <a:cubicBezTo>
                  <a:pt x="63007" y="218722"/>
                  <a:pt x="60325" y="216605"/>
                  <a:pt x="60325" y="214136"/>
                </a:cubicBezTo>
                <a:cubicBezTo>
                  <a:pt x="60325" y="211667"/>
                  <a:pt x="63007" y="209550"/>
                  <a:pt x="65689" y="209550"/>
                </a:cubicBezTo>
                <a:close/>
                <a:moveTo>
                  <a:pt x="191636" y="188883"/>
                </a:moveTo>
                <a:lnTo>
                  <a:pt x="191636" y="242232"/>
                </a:lnTo>
                <a:lnTo>
                  <a:pt x="286735" y="242232"/>
                </a:lnTo>
                <a:cubicBezTo>
                  <a:pt x="297181" y="242232"/>
                  <a:pt x="305826" y="233220"/>
                  <a:pt x="305826" y="222767"/>
                </a:cubicBezTo>
                <a:lnTo>
                  <a:pt x="305826" y="208348"/>
                </a:lnTo>
                <a:cubicBezTo>
                  <a:pt x="305826" y="197534"/>
                  <a:pt x="297181" y="188883"/>
                  <a:pt x="286735" y="188883"/>
                </a:cubicBezTo>
                <a:lnTo>
                  <a:pt x="191636" y="188883"/>
                </a:lnTo>
                <a:close/>
                <a:moveTo>
                  <a:pt x="28817" y="188883"/>
                </a:moveTo>
                <a:cubicBezTo>
                  <a:pt x="18011" y="188883"/>
                  <a:pt x="9365" y="197534"/>
                  <a:pt x="9365" y="208348"/>
                </a:cubicBezTo>
                <a:lnTo>
                  <a:pt x="9365" y="222767"/>
                </a:lnTo>
                <a:cubicBezTo>
                  <a:pt x="9365" y="233220"/>
                  <a:pt x="18011" y="242232"/>
                  <a:pt x="28817" y="242232"/>
                </a:cubicBezTo>
                <a:lnTo>
                  <a:pt x="122474" y="242232"/>
                </a:lnTo>
                <a:lnTo>
                  <a:pt x="122474" y="188883"/>
                </a:lnTo>
                <a:lnTo>
                  <a:pt x="28817" y="188883"/>
                </a:lnTo>
                <a:close/>
                <a:moveTo>
                  <a:pt x="145168" y="9372"/>
                </a:moveTo>
                <a:cubicBezTo>
                  <a:pt x="109146" y="9372"/>
                  <a:pt x="79608" y="38930"/>
                  <a:pt x="79608" y="74977"/>
                </a:cubicBezTo>
                <a:cubicBezTo>
                  <a:pt x="79608" y="78942"/>
                  <a:pt x="79968" y="82907"/>
                  <a:pt x="80689" y="87232"/>
                </a:cubicBezTo>
                <a:cubicBezTo>
                  <a:pt x="81049" y="88674"/>
                  <a:pt x="80689" y="90116"/>
                  <a:pt x="79608" y="91197"/>
                </a:cubicBezTo>
                <a:cubicBezTo>
                  <a:pt x="78527" y="92639"/>
                  <a:pt x="76726" y="93000"/>
                  <a:pt x="74925" y="92639"/>
                </a:cubicBezTo>
                <a:cubicBezTo>
                  <a:pt x="71323" y="91918"/>
                  <a:pt x="67721" y="91197"/>
                  <a:pt x="63759" y="91197"/>
                </a:cubicBezTo>
                <a:cubicBezTo>
                  <a:pt x="58355" y="91197"/>
                  <a:pt x="53312" y="92279"/>
                  <a:pt x="47909" y="94081"/>
                </a:cubicBezTo>
                <a:cubicBezTo>
                  <a:pt x="24855" y="101651"/>
                  <a:pt x="9365" y="124000"/>
                  <a:pt x="9365" y="149232"/>
                </a:cubicBezTo>
                <a:lnTo>
                  <a:pt x="9365" y="160046"/>
                </a:lnTo>
                <a:cubicBezTo>
                  <a:pt x="9365" y="170860"/>
                  <a:pt x="18011" y="179511"/>
                  <a:pt x="28817" y="179511"/>
                </a:cubicBezTo>
                <a:lnTo>
                  <a:pt x="122474" y="179511"/>
                </a:lnTo>
                <a:lnTo>
                  <a:pt x="122474" y="151035"/>
                </a:lnTo>
                <a:lnTo>
                  <a:pt x="87173" y="151035"/>
                </a:lnTo>
                <a:cubicBezTo>
                  <a:pt x="85372" y="151035"/>
                  <a:pt x="83571" y="149953"/>
                  <a:pt x="82850" y="147790"/>
                </a:cubicBezTo>
                <a:cubicBezTo>
                  <a:pt x="82130" y="146348"/>
                  <a:pt x="82490" y="144186"/>
                  <a:pt x="83931" y="142744"/>
                </a:cubicBezTo>
                <a:lnTo>
                  <a:pt x="154173" y="72453"/>
                </a:lnTo>
                <a:cubicBezTo>
                  <a:pt x="155975" y="70651"/>
                  <a:pt x="158856" y="70651"/>
                  <a:pt x="161018" y="72453"/>
                </a:cubicBezTo>
                <a:lnTo>
                  <a:pt x="231260" y="142744"/>
                </a:lnTo>
                <a:cubicBezTo>
                  <a:pt x="232701" y="144186"/>
                  <a:pt x="233061" y="146348"/>
                  <a:pt x="232341" y="147790"/>
                </a:cubicBezTo>
                <a:cubicBezTo>
                  <a:pt x="231621" y="149953"/>
                  <a:pt x="229819" y="151035"/>
                  <a:pt x="227658" y="151035"/>
                </a:cubicBezTo>
                <a:lnTo>
                  <a:pt x="191636" y="151035"/>
                </a:lnTo>
                <a:lnTo>
                  <a:pt x="191636" y="179511"/>
                </a:lnTo>
                <a:lnTo>
                  <a:pt x="286735" y="179511"/>
                </a:lnTo>
                <a:cubicBezTo>
                  <a:pt x="297181" y="179511"/>
                  <a:pt x="305826" y="170860"/>
                  <a:pt x="305826" y="160046"/>
                </a:cubicBezTo>
                <a:lnTo>
                  <a:pt x="305826" y="158604"/>
                </a:lnTo>
                <a:cubicBezTo>
                  <a:pt x="305826" y="140221"/>
                  <a:pt x="294299" y="124000"/>
                  <a:pt x="277369" y="119314"/>
                </a:cubicBezTo>
                <a:cubicBezTo>
                  <a:pt x="276288" y="119314"/>
                  <a:pt x="275568" y="118953"/>
                  <a:pt x="274487" y="118593"/>
                </a:cubicBezTo>
                <a:cubicBezTo>
                  <a:pt x="272686" y="118593"/>
                  <a:pt x="271605" y="117511"/>
                  <a:pt x="270885" y="116069"/>
                </a:cubicBezTo>
                <a:cubicBezTo>
                  <a:pt x="270164" y="114628"/>
                  <a:pt x="270164" y="112825"/>
                  <a:pt x="270885" y="111744"/>
                </a:cubicBezTo>
                <a:cubicBezTo>
                  <a:pt x="274847" y="104895"/>
                  <a:pt x="276288" y="96965"/>
                  <a:pt x="274847" y="89395"/>
                </a:cubicBezTo>
                <a:cubicBezTo>
                  <a:pt x="272686" y="74616"/>
                  <a:pt x="260439" y="62721"/>
                  <a:pt x="245670" y="60918"/>
                </a:cubicBezTo>
                <a:cubicBezTo>
                  <a:pt x="235583" y="59477"/>
                  <a:pt x="225497" y="62721"/>
                  <a:pt x="218292" y="69570"/>
                </a:cubicBezTo>
                <a:cubicBezTo>
                  <a:pt x="216852" y="70651"/>
                  <a:pt x="215050" y="71011"/>
                  <a:pt x="213249" y="70291"/>
                </a:cubicBezTo>
                <a:cubicBezTo>
                  <a:pt x="211808" y="69930"/>
                  <a:pt x="210368" y="68128"/>
                  <a:pt x="210368" y="66686"/>
                </a:cubicBezTo>
                <a:cubicBezTo>
                  <a:pt x="206045" y="33884"/>
                  <a:pt x="177948" y="9372"/>
                  <a:pt x="145168" y="9372"/>
                </a:cubicBezTo>
                <a:close/>
                <a:moveTo>
                  <a:pt x="145168" y="0"/>
                </a:moveTo>
                <a:cubicBezTo>
                  <a:pt x="180109" y="0"/>
                  <a:pt x="210368" y="24151"/>
                  <a:pt x="218292" y="57314"/>
                </a:cubicBezTo>
                <a:cubicBezTo>
                  <a:pt x="226577" y="52267"/>
                  <a:pt x="236664" y="50104"/>
                  <a:pt x="246750" y="51186"/>
                </a:cubicBezTo>
                <a:cubicBezTo>
                  <a:pt x="265842" y="53709"/>
                  <a:pt x="281331" y="68488"/>
                  <a:pt x="284573" y="87593"/>
                </a:cubicBezTo>
                <a:cubicBezTo>
                  <a:pt x="285654" y="95523"/>
                  <a:pt x="284933" y="103814"/>
                  <a:pt x="282052" y="111023"/>
                </a:cubicBezTo>
                <a:cubicBezTo>
                  <a:pt x="301864" y="117151"/>
                  <a:pt x="315552" y="136616"/>
                  <a:pt x="315552" y="158604"/>
                </a:cubicBezTo>
                <a:lnTo>
                  <a:pt x="315552" y="160046"/>
                </a:lnTo>
                <a:cubicBezTo>
                  <a:pt x="315552" y="170139"/>
                  <a:pt x="310149" y="179151"/>
                  <a:pt x="302584" y="184197"/>
                </a:cubicBezTo>
                <a:cubicBezTo>
                  <a:pt x="310149" y="189244"/>
                  <a:pt x="315552" y="198255"/>
                  <a:pt x="315552" y="208348"/>
                </a:cubicBezTo>
                <a:lnTo>
                  <a:pt x="315552" y="222767"/>
                </a:lnTo>
                <a:cubicBezTo>
                  <a:pt x="315552" y="232860"/>
                  <a:pt x="310149" y="241872"/>
                  <a:pt x="302584" y="246918"/>
                </a:cubicBezTo>
                <a:cubicBezTo>
                  <a:pt x="310149" y="251965"/>
                  <a:pt x="315552" y="260616"/>
                  <a:pt x="315552" y="271069"/>
                </a:cubicBezTo>
                <a:lnTo>
                  <a:pt x="315552" y="285128"/>
                </a:lnTo>
                <a:cubicBezTo>
                  <a:pt x="315552" y="300988"/>
                  <a:pt x="302584" y="313965"/>
                  <a:pt x="286735" y="313965"/>
                </a:cubicBezTo>
                <a:lnTo>
                  <a:pt x="186953" y="313965"/>
                </a:lnTo>
                <a:cubicBezTo>
                  <a:pt x="184432" y="313965"/>
                  <a:pt x="181910" y="311802"/>
                  <a:pt x="181910" y="309279"/>
                </a:cubicBezTo>
                <a:lnTo>
                  <a:pt x="181910" y="308918"/>
                </a:lnTo>
                <a:lnTo>
                  <a:pt x="181910" y="146348"/>
                </a:lnTo>
                <a:cubicBezTo>
                  <a:pt x="181910" y="143465"/>
                  <a:pt x="184432" y="141302"/>
                  <a:pt x="186953" y="141302"/>
                </a:cubicBezTo>
                <a:lnTo>
                  <a:pt x="216491" y="141302"/>
                </a:lnTo>
                <a:lnTo>
                  <a:pt x="157415" y="82546"/>
                </a:lnTo>
                <a:lnTo>
                  <a:pt x="99060" y="141302"/>
                </a:lnTo>
                <a:lnTo>
                  <a:pt x="127157" y="141302"/>
                </a:lnTo>
                <a:cubicBezTo>
                  <a:pt x="129679" y="141302"/>
                  <a:pt x="131840" y="143465"/>
                  <a:pt x="131840" y="146348"/>
                </a:cubicBezTo>
                <a:lnTo>
                  <a:pt x="131840" y="308918"/>
                </a:lnTo>
                <a:lnTo>
                  <a:pt x="131840" y="309279"/>
                </a:lnTo>
                <a:cubicBezTo>
                  <a:pt x="131840" y="311802"/>
                  <a:pt x="129679" y="313965"/>
                  <a:pt x="127157" y="313965"/>
                </a:cubicBezTo>
                <a:lnTo>
                  <a:pt x="28817" y="313965"/>
                </a:lnTo>
                <a:cubicBezTo>
                  <a:pt x="12968" y="313965"/>
                  <a:pt x="0" y="300988"/>
                  <a:pt x="0" y="285128"/>
                </a:cubicBezTo>
                <a:lnTo>
                  <a:pt x="0" y="271069"/>
                </a:lnTo>
                <a:cubicBezTo>
                  <a:pt x="0" y="260616"/>
                  <a:pt x="5043" y="251965"/>
                  <a:pt x="12968" y="246918"/>
                </a:cubicBezTo>
                <a:cubicBezTo>
                  <a:pt x="5043" y="241872"/>
                  <a:pt x="0" y="232860"/>
                  <a:pt x="0" y="222767"/>
                </a:cubicBezTo>
                <a:lnTo>
                  <a:pt x="0" y="208348"/>
                </a:lnTo>
                <a:cubicBezTo>
                  <a:pt x="0" y="198255"/>
                  <a:pt x="5043" y="189244"/>
                  <a:pt x="12968" y="184197"/>
                </a:cubicBezTo>
                <a:cubicBezTo>
                  <a:pt x="5043" y="179151"/>
                  <a:pt x="0" y="170139"/>
                  <a:pt x="0" y="160046"/>
                </a:cubicBezTo>
                <a:lnTo>
                  <a:pt x="0" y="149232"/>
                </a:lnTo>
                <a:cubicBezTo>
                  <a:pt x="0" y="119674"/>
                  <a:pt x="18011" y="93721"/>
                  <a:pt x="44667" y="85070"/>
                </a:cubicBezTo>
                <a:cubicBezTo>
                  <a:pt x="53312" y="82186"/>
                  <a:pt x="61597" y="81465"/>
                  <a:pt x="70603" y="82186"/>
                </a:cubicBezTo>
                <a:cubicBezTo>
                  <a:pt x="70242" y="79663"/>
                  <a:pt x="70242" y="77500"/>
                  <a:pt x="70242" y="74977"/>
                </a:cubicBezTo>
                <a:cubicBezTo>
                  <a:pt x="70242" y="33523"/>
                  <a:pt x="103743" y="0"/>
                  <a:pt x="145168"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675">
              <a:solidFill>
                <a:schemeClr val="dk1"/>
              </a:solidFill>
              <a:latin typeface="Lato Light"/>
              <a:ea typeface="Lato Light"/>
              <a:cs typeface="Lato Light"/>
              <a:sym typeface="Lato Light"/>
            </a:endParaRPr>
          </a:p>
        </p:txBody>
      </p:sp>
      <p:sp>
        <p:nvSpPr>
          <p:cNvPr id="646" name="Google Shape;646;p16"/>
          <p:cNvSpPr txBox="1"/>
          <p:nvPr/>
        </p:nvSpPr>
        <p:spPr>
          <a:xfrm>
            <a:off x="5549953" y="2113016"/>
            <a:ext cx="2701702" cy="338554"/>
          </a:xfrm>
          <a:prstGeom prst="rect">
            <a:avLst/>
          </a:prstGeom>
          <a:noFill/>
          <a:ln>
            <a:noFill/>
          </a:ln>
        </p:spPr>
        <p:txBody>
          <a:bodyPr anchorCtr="0" anchor="b" bIns="45700" lIns="91425" spcFirstLastPara="1" rIns="91425" wrap="square" tIns="45700">
            <a:spAutoFit/>
          </a:bodyPr>
          <a:lstStyle/>
          <a:p>
            <a:pPr indent="0" lvl="0" marL="0" marR="0" rtl="0" algn="ctr">
              <a:spcBef>
                <a:spcPts val="0"/>
              </a:spcBef>
              <a:spcAft>
                <a:spcPts val="0"/>
              </a:spcAft>
              <a:buNone/>
            </a:pPr>
            <a:r>
              <a:rPr b="1" lang="en-US" sz="1600">
                <a:solidFill>
                  <a:schemeClr val="dk1"/>
                </a:solidFill>
                <a:latin typeface="Poppins"/>
                <a:ea typeface="Poppins"/>
                <a:cs typeface="Poppins"/>
                <a:sym typeface="Poppins"/>
              </a:rPr>
              <a:t>TOTAL PACKAGE PER PROJECT</a:t>
            </a:r>
            <a:endParaRPr/>
          </a:p>
        </p:txBody>
      </p:sp>
      <p:sp>
        <p:nvSpPr>
          <p:cNvPr id="647" name="Google Shape;647;p16"/>
          <p:cNvSpPr txBox="1"/>
          <p:nvPr/>
        </p:nvSpPr>
        <p:spPr>
          <a:xfrm>
            <a:off x="5818722" y="2679303"/>
            <a:ext cx="2641710" cy="871785"/>
          </a:xfrm>
          <a:prstGeom prst="rect">
            <a:avLst/>
          </a:prstGeom>
          <a:noFill/>
          <a:ln>
            <a:noFill/>
          </a:ln>
        </p:spPr>
        <p:txBody>
          <a:bodyPr anchorCtr="0" anchor="t" bIns="17125" lIns="34275" spcFirstLastPara="1" rIns="34275" wrap="square" tIns="17125">
            <a:spAutoFit/>
          </a:bodyPr>
          <a:lstStyle/>
          <a:p>
            <a:pPr indent="0" lvl="0" marL="0" marR="0" rtl="0" algn="ctr">
              <a:lnSpc>
                <a:spcPct val="100000"/>
              </a:lnSpc>
              <a:spcBef>
                <a:spcPts val="0"/>
              </a:spcBef>
              <a:spcAft>
                <a:spcPts val="0"/>
              </a:spcAft>
              <a:buClr>
                <a:schemeClr val="lt1"/>
              </a:buClr>
              <a:buSzPts val="1600"/>
              <a:buFont typeface="Arial"/>
              <a:buNone/>
            </a:pPr>
            <a:r>
              <a:rPr lang="en-US" sz="1600">
                <a:solidFill>
                  <a:schemeClr val="lt1"/>
                </a:solidFill>
                <a:latin typeface="Poppins"/>
                <a:ea typeface="Poppins"/>
                <a:cs typeface="Poppins"/>
                <a:sym typeface="Poppins"/>
              </a:rPr>
              <a:t>R50 000 for Broadcasters</a:t>
            </a:r>
            <a:endParaRPr/>
          </a:p>
          <a:p>
            <a:pPr indent="0" lvl="0" marL="0" marR="0" rtl="0" algn="ctr">
              <a:lnSpc>
                <a:spcPct val="100000"/>
              </a:lnSpc>
              <a:spcBef>
                <a:spcPts val="320"/>
              </a:spcBef>
              <a:spcAft>
                <a:spcPts val="0"/>
              </a:spcAft>
              <a:buClr>
                <a:schemeClr val="lt1"/>
              </a:buClr>
              <a:buSzPts val="1600"/>
              <a:buFont typeface="Arial"/>
              <a:buNone/>
            </a:pPr>
            <a:r>
              <a:rPr lang="en-US" sz="1600">
                <a:solidFill>
                  <a:schemeClr val="lt1"/>
                </a:solidFill>
                <a:latin typeface="Poppins"/>
                <a:ea typeface="Poppins"/>
                <a:cs typeface="Poppins"/>
                <a:sym typeface="Poppins"/>
              </a:rPr>
              <a:t>R20 000 for Publishing </a:t>
            </a:r>
            <a:endParaRPr/>
          </a:p>
          <a:p>
            <a:pPr indent="0" lvl="0" marL="0" marR="0" rtl="0" algn="ctr">
              <a:lnSpc>
                <a:spcPct val="100000"/>
              </a:lnSpc>
              <a:spcBef>
                <a:spcPts val="320"/>
              </a:spcBef>
              <a:spcAft>
                <a:spcPts val="0"/>
              </a:spcAft>
              <a:buClr>
                <a:schemeClr val="lt1"/>
              </a:buClr>
              <a:buSzPts val="1600"/>
              <a:buFont typeface="Arial"/>
              <a:buNone/>
            </a:pPr>
            <a:r>
              <a:rPr lang="en-US" sz="1600">
                <a:solidFill>
                  <a:schemeClr val="lt1"/>
                </a:solidFill>
                <a:latin typeface="Poppins"/>
                <a:ea typeface="Poppins"/>
                <a:cs typeface="Poppins"/>
                <a:sym typeface="Poppins"/>
              </a:rPr>
              <a:t>R290 000 for Television</a:t>
            </a:r>
            <a:endParaRPr/>
          </a:p>
        </p:txBody>
      </p:sp>
      <p:sp>
        <p:nvSpPr>
          <p:cNvPr id="648" name="Google Shape;648;p16"/>
          <p:cNvSpPr txBox="1"/>
          <p:nvPr/>
        </p:nvSpPr>
        <p:spPr>
          <a:xfrm>
            <a:off x="6500744" y="4187248"/>
            <a:ext cx="1157305" cy="338554"/>
          </a:xfrm>
          <a:prstGeom prst="rect">
            <a:avLst/>
          </a:prstGeom>
          <a:noFill/>
          <a:ln>
            <a:noFill/>
          </a:ln>
        </p:spPr>
        <p:txBody>
          <a:bodyPr anchorCtr="0" anchor="b" bIns="45700" lIns="91425" spcFirstLastPara="1" rIns="91425" wrap="square" tIns="45700">
            <a:spAutoFit/>
          </a:bodyPr>
          <a:lstStyle/>
          <a:p>
            <a:pPr indent="0" lvl="0" marL="0" marR="0" rtl="0" algn="ctr">
              <a:spcBef>
                <a:spcPts val="0"/>
              </a:spcBef>
              <a:spcAft>
                <a:spcPts val="0"/>
              </a:spcAft>
              <a:buNone/>
            </a:pPr>
            <a:r>
              <a:rPr b="1" lang="en-US" sz="1600">
                <a:solidFill>
                  <a:schemeClr val="dk1"/>
                </a:solidFill>
                <a:latin typeface="Poppins"/>
                <a:ea typeface="Poppins"/>
                <a:cs typeface="Poppins"/>
                <a:sym typeface="Poppins"/>
              </a:rPr>
              <a:t>DISBURSED</a:t>
            </a:r>
            <a:endParaRPr/>
          </a:p>
        </p:txBody>
      </p:sp>
      <p:sp>
        <p:nvSpPr>
          <p:cNvPr id="649" name="Google Shape;649;p16"/>
          <p:cNvSpPr txBox="1"/>
          <p:nvPr/>
        </p:nvSpPr>
        <p:spPr>
          <a:xfrm>
            <a:off x="5818722" y="4590802"/>
            <a:ext cx="2774331" cy="1019518"/>
          </a:xfrm>
          <a:prstGeom prst="rect">
            <a:avLst/>
          </a:prstGeom>
          <a:solidFill>
            <a:schemeClr val="accent3"/>
          </a:solidFill>
          <a:ln>
            <a:noFill/>
          </a:ln>
        </p:spPr>
        <p:txBody>
          <a:bodyPr anchorCtr="0" anchor="t" bIns="17125" lIns="34275" spcFirstLastPara="1" rIns="34275" wrap="square" tIns="17125">
            <a:spAutoFit/>
          </a:bodyPr>
          <a:lstStyle/>
          <a:p>
            <a:pPr indent="0" lvl="0" marL="0" marR="0" rtl="0" algn="ctr">
              <a:lnSpc>
                <a:spcPct val="100000"/>
              </a:lnSpc>
              <a:spcBef>
                <a:spcPts val="0"/>
              </a:spcBef>
              <a:spcAft>
                <a:spcPts val="0"/>
              </a:spcAft>
              <a:buClr>
                <a:schemeClr val="lt1"/>
              </a:buClr>
              <a:buSzPts val="1600"/>
              <a:buFont typeface="Arial"/>
              <a:buNone/>
            </a:pPr>
            <a:r>
              <a:rPr b="1" lang="en-US" sz="1600">
                <a:solidFill>
                  <a:schemeClr val="lt1"/>
                </a:solidFill>
                <a:latin typeface="Poppins"/>
                <a:ea typeface="Poppins"/>
                <a:cs typeface="Poppins"/>
                <a:sym typeface="Poppins"/>
              </a:rPr>
              <a:t>Disbursed </a:t>
            </a:r>
            <a:r>
              <a:rPr b="1" lang="en-US" sz="1600">
                <a:solidFill>
                  <a:schemeClr val="lt1"/>
                </a:solidFill>
                <a:latin typeface="Calibri"/>
                <a:ea typeface="Calibri"/>
                <a:cs typeface="Calibri"/>
                <a:sym typeface="Calibri"/>
              </a:rPr>
              <a:t>R6 232 485.00.</a:t>
            </a:r>
            <a:endParaRPr b="1" sz="1600">
              <a:solidFill>
                <a:schemeClr val="lt1"/>
              </a:solidFill>
              <a:latin typeface="Calibri"/>
              <a:ea typeface="Calibri"/>
              <a:cs typeface="Calibri"/>
              <a:sym typeface="Calibri"/>
            </a:endParaRPr>
          </a:p>
          <a:p>
            <a:pPr indent="0" lvl="0" marL="0" marR="0" rtl="0" algn="ctr">
              <a:lnSpc>
                <a:spcPct val="100000"/>
              </a:lnSpc>
              <a:spcBef>
                <a:spcPts val="0"/>
              </a:spcBef>
              <a:spcAft>
                <a:spcPts val="0"/>
              </a:spcAft>
              <a:buClr>
                <a:schemeClr val="lt1"/>
              </a:buClr>
              <a:buSzPts val="1600"/>
              <a:buFont typeface="Arial"/>
              <a:buNone/>
            </a:pPr>
            <a:r>
              <a:rPr lang="en-US" sz="1600">
                <a:solidFill>
                  <a:schemeClr val="lt1"/>
                </a:solidFill>
                <a:latin typeface="Poppins"/>
                <a:ea typeface="Poppins"/>
                <a:cs typeface="Poppins"/>
                <a:sym typeface="Poppins"/>
              </a:rPr>
              <a:t>98 print projects</a:t>
            </a:r>
            <a:endParaRPr/>
          </a:p>
          <a:p>
            <a:pPr indent="0" lvl="0" marL="0" marR="0" rtl="0" algn="ctr">
              <a:lnSpc>
                <a:spcPct val="100000"/>
              </a:lnSpc>
              <a:spcBef>
                <a:spcPts val="0"/>
              </a:spcBef>
              <a:spcAft>
                <a:spcPts val="0"/>
              </a:spcAft>
              <a:buClr>
                <a:schemeClr val="lt1"/>
              </a:buClr>
              <a:buSzPts val="1600"/>
              <a:buFont typeface="Arial"/>
              <a:buNone/>
            </a:pPr>
            <a:r>
              <a:rPr lang="en-US" sz="1600">
                <a:solidFill>
                  <a:schemeClr val="lt1"/>
                </a:solidFill>
                <a:latin typeface="Poppins"/>
                <a:ea typeface="Poppins"/>
                <a:cs typeface="Poppins"/>
                <a:sym typeface="Poppins"/>
              </a:rPr>
              <a:t>93 Radio stations</a:t>
            </a:r>
            <a:endParaRPr/>
          </a:p>
          <a:p>
            <a:pPr indent="0" lvl="0" marL="0" marR="0" rtl="0" algn="ctr">
              <a:lnSpc>
                <a:spcPct val="100000"/>
              </a:lnSpc>
              <a:spcBef>
                <a:spcPts val="0"/>
              </a:spcBef>
              <a:spcAft>
                <a:spcPts val="0"/>
              </a:spcAft>
              <a:buClr>
                <a:schemeClr val="lt1"/>
              </a:buClr>
              <a:buSzPts val="1600"/>
              <a:buFont typeface="Arial"/>
              <a:buNone/>
            </a:pPr>
            <a:r>
              <a:rPr lang="en-US" sz="1600">
                <a:solidFill>
                  <a:schemeClr val="lt1"/>
                </a:solidFill>
                <a:latin typeface="Poppins"/>
                <a:ea typeface="Poppins"/>
                <a:cs typeface="Poppins"/>
                <a:sym typeface="Poppins"/>
              </a:rPr>
              <a:t>2 Television stations</a:t>
            </a:r>
            <a:endParaRPr sz="1000">
              <a:solidFill>
                <a:schemeClr val="lt1"/>
              </a:solidFill>
              <a:latin typeface="Lato Light"/>
              <a:ea typeface="Lato Light"/>
              <a:cs typeface="Lato Light"/>
              <a:sym typeface="Lato Light"/>
            </a:endParaRPr>
          </a:p>
        </p:txBody>
      </p:sp>
      <p:sp>
        <p:nvSpPr>
          <p:cNvPr id="650" name="Google Shape;650;p16"/>
          <p:cNvSpPr txBox="1"/>
          <p:nvPr/>
        </p:nvSpPr>
        <p:spPr>
          <a:xfrm>
            <a:off x="402922" y="2278905"/>
            <a:ext cx="3741473" cy="338554"/>
          </a:xfrm>
          <a:prstGeom prst="rect">
            <a:avLst/>
          </a:prstGeom>
          <a:noFill/>
          <a:ln>
            <a:noFill/>
          </a:ln>
        </p:spPr>
        <p:txBody>
          <a:bodyPr anchorCtr="0" anchor="b" bIns="45700" lIns="91425" spcFirstLastPara="1" rIns="91425" wrap="square" tIns="45700">
            <a:spAutoFit/>
          </a:bodyPr>
          <a:lstStyle/>
          <a:p>
            <a:pPr indent="0" lvl="0" marL="0" marR="0" rtl="0" algn="ctr">
              <a:spcBef>
                <a:spcPts val="0"/>
              </a:spcBef>
              <a:spcAft>
                <a:spcPts val="0"/>
              </a:spcAft>
              <a:buNone/>
            </a:pPr>
            <a:r>
              <a:rPr b="1" lang="en-US" sz="1600">
                <a:solidFill>
                  <a:schemeClr val="dk1"/>
                </a:solidFill>
                <a:latin typeface="Poppins"/>
                <a:ea typeface="Poppins"/>
                <a:cs typeface="Poppins"/>
                <a:sym typeface="Poppins"/>
              </a:rPr>
              <a:t>TOTAL PACKAGE PER PROJECT: R45 000.00</a:t>
            </a:r>
            <a:endParaRPr/>
          </a:p>
        </p:txBody>
      </p:sp>
      <p:sp>
        <p:nvSpPr>
          <p:cNvPr id="651" name="Google Shape;651;p16"/>
          <p:cNvSpPr/>
          <p:nvPr/>
        </p:nvSpPr>
        <p:spPr>
          <a:xfrm>
            <a:off x="2033980" y="1749588"/>
            <a:ext cx="442738" cy="440443"/>
          </a:xfrm>
          <a:custGeom>
            <a:rect b="b" l="l" r="r" t="t"/>
            <a:pathLst>
              <a:path extrusionOk="0" h="304439" w="306029">
                <a:moveTo>
                  <a:pt x="153988" y="209550"/>
                </a:moveTo>
                <a:cubicBezTo>
                  <a:pt x="156552" y="209550"/>
                  <a:pt x="158384" y="211715"/>
                  <a:pt x="158384" y="214240"/>
                </a:cubicBezTo>
                <a:lnTo>
                  <a:pt x="158384" y="299749"/>
                </a:lnTo>
                <a:cubicBezTo>
                  <a:pt x="158384" y="302635"/>
                  <a:pt x="156552" y="304439"/>
                  <a:pt x="153988" y="304439"/>
                </a:cubicBezTo>
                <a:cubicBezTo>
                  <a:pt x="151057" y="304439"/>
                  <a:pt x="149225" y="302635"/>
                  <a:pt x="149225" y="299749"/>
                </a:cubicBezTo>
                <a:lnTo>
                  <a:pt x="149225" y="214240"/>
                </a:lnTo>
                <a:cubicBezTo>
                  <a:pt x="149225" y="211715"/>
                  <a:pt x="151057" y="209550"/>
                  <a:pt x="153988" y="209550"/>
                </a:cubicBezTo>
                <a:close/>
                <a:moveTo>
                  <a:pt x="242108" y="180114"/>
                </a:moveTo>
                <a:cubicBezTo>
                  <a:pt x="244625" y="180842"/>
                  <a:pt x="245704" y="183751"/>
                  <a:pt x="244625" y="185932"/>
                </a:cubicBezTo>
                <a:cubicBezTo>
                  <a:pt x="234915" y="212840"/>
                  <a:pt x="214059" y="233567"/>
                  <a:pt x="187808" y="243748"/>
                </a:cubicBezTo>
                <a:cubicBezTo>
                  <a:pt x="187088" y="244112"/>
                  <a:pt x="186729" y="244112"/>
                  <a:pt x="186010" y="244112"/>
                </a:cubicBezTo>
                <a:cubicBezTo>
                  <a:pt x="184212" y="244112"/>
                  <a:pt x="182414" y="243021"/>
                  <a:pt x="181694" y="240839"/>
                </a:cubicBezTo>
                <a:cubicBezTo>
                  <a:pt x="180975" y="238657"/>
                  <a:pt x="182054" y="235748"/>
                  <a:pt x="184571" y="235021"/>
                </a:cubicBezTo>
                <a:cubicBezTo>
                  <a:pt x="208305" y="225931"/>
                  <a:pt x="227004" y="207022"/>
                  <a:pt x="235994" y="182660"/>
                </a:cubicBezTo>
                <a:cubicBezTo>
                  <a:pt x="237073" y="180114"/>
                  <a:pt x="239590" y="179387"/>
                  <a:pt x="242108" y="180114"/>
                </a:cubicBezTo>
                <a:close/>
                <a:moveTo>
                  <a:pt x="65509" y="180114"/>
                </a:moveTo>
                <a:cubicBezTo>
                  <a:pt x="67666" y="179387"/>
                  <a:pt x="70543" y="180478"/>
                  <a:pt x="71262" y="182660"/>
                </a:cubicBezTo>
                <a:cubicBezTo>
                  <a:pt x="80252" y="207022"/>
                  <a:pt x="98951" y="225931"/>
                  <a:pt x="123045" y="235021"/>
                </a:cubicBezTo>
                <a:cubicBezTo>
                  <a:pt x="125202" y="235748"/>
                  <a:pt x="126641" y="238657"/>
                  <a:pt x="125562" y="240839"/>
                </a:cubicBezTo>
                <a:cubicBezTo>
                  <a:pt x="124843" y="243021"/>
                  <a:pt x="123045" y="244112"/>
                  <a:pt x="121247" y="244112"/>
                </a:cubicBezTo>
                <a:cubicBezTo>
                  <a:pt x="120887" y="244112"/>
                  <a:pt x="120168" y="244112"/>
                  <a:pt x="119808" y="243748"/>
                </a:cubicBezTo>
                <a:cubicBezTo>
                  <a:pt x="93198" y="233567"/>
                  <a:pt x="72701" y="212840"/>
                  <a:pt x="62632" y="185932"/>
                </a:cubicBezTo>
                <a:cubicBezTo>
                  <a:pt x="61913" y="183751"/>
                  <a:pt x="62992" y="180842"/>
                  <a:pt x="65509" y="180114"/>
                </a:cubicBezTo>
                <a:close/>
                <a:moveTo>
                  <a:pt x="277567" y="179387"/>
                </a:moveTo>
                <a:cubicBezTo>
                  <a:pt x="280071" y="179387"/>
                  <a:pt x="282217" y="181534"/>
                  <a:pt x="282217" y="184038"/>
                </a:cubicBezTo>
                <a:lnTo>
                  <a:pt x="282217" y="275979"/>
                </a:lnTo>
                <a:cubicBezTo>
                  <a:pt x="282217" y="278483"/>
                  <a:pt x="280071" y="280629"/>
                  <a:pt x="277567" y="280629"/>
                </a:cubicBezTo>
                <a:lnTo>
                  <a:pt x="185268" y="280629"/>
                </a:lnTo>
                <a:cubicBezTo>
                  <a:pt x="182764" y="280629"/>
                  <a:pt x="180975" y="278483"/>
                  <a:pt x="180975" y="275979"/>
                </a:cubicBezTo>
                <a:cubicBezTo>
                  <a:pt x="180975" y="273474"/>
                  <a:pt x="182764" y="271686"/>
                  <a:pt x="185268" y="271686"/>
                </a:cubicBezTo>
                <a:lnTo>
                  <a:pt x="272916" y="271686"/>
                </a:lnTo>
                <a:lnTo>
                  <a:pt x="272916" y="184038"/>
                </a:lnTo>
                <a:cubicBezTo>
                  <a:pt x="272916" y="181534"/>
                  <a:pt x="275062" y="179387"/>
                  <a:pt x="277567" y="179387"/>
                </a:cubicBezTo>
                <a:close/>
                <a:moveTo>
                  <a:pt x="28464" y="179387"/>
                </a:moveTo>
                <a:cubicBezTo>
                  <a:pt x="30968" y="179387"/>
                  <a:pt x="33114" y="181534"/>
                  <a:pt x="33114" y="184038"/>
                </a:cubicBezTo>
                <a:lnTo>
                  <a:pt x="33114" y="271686"/>
                </a:lnTo>
                <a:lnTo>
                  <a:pt x="120405" y="271686"/>
                </a:lnTo>
                <a:cubicBezTo>
                  <a:pt x="122909" y="271686"/>
                  <a:pt x="125055" y="273474"/>
                  <a:pt x="125055" y="275979"/>
                </a:cubicBezTo>
                <a:cubicBezTo>
                  <a:pt x="125055" y="278483"/>
                  <a:pt x="122909" y="280629"/>
                  <a:pt x="120405" y="280629"/>
                </a:cubicBezTo>
                <a:lnTo>
                  <a:pt x="28464" y="280629"/>
                </a:lnTo>
                <a:cubicBezTo>
                  <a:pt x="25959" y="280629"/>
                  <a:pt x="23813" y="278483"/>
                  <a:pt x="23813" y="275979"/>
                </a:cubicBezTo>
                <a:lnTo>
                  <a:pt x="23813" y="184038"/>
                </a:lnTo>
                <a:cubicBezTo>
                  <a:pt x="23813" y="181534"/>
                  <a:pt x="25959" y="179387"/>
                  <a:pt x="28464" y="179387"/>
                </a:cubicBezTo>
                <a:close/>
                <a:moveTo>
                  <a:pt x="215811" y="147637"/>
                </a:moveTo>
                <a:lnTo>
                  <a:pt x="301356" y="147637"/>
                </a:lnTo>
                <a:cubicBezTo>
                  <a:pt x="303872" y="147637"/>
                  <a:pt x="306029" y="149754"/>
                  <a:pt x="306029" y="152223"/>
                </a:cubicBezTo>
                <a:cubicBezTo>
                  <a:pt x="306029" y="154693"/>
                  <a:pt x="303872" y="156809"/>
                  <a:pt x="301356" y="156809"/>
                </a:cubicBezTo>
                <a:lnTo>
                  <a:pt x="215811" y="156809"/>
                </a:lnTo>
                <a:cubicBezTo>
                  <a:pt x="213295" y="156809"/>
                  <a:pt x="211138" y="154693"/>
                  <a:pt x="211138" y="152223"/>
                </a:cubicBezTo>
                <a:cubicBezTo>
                  <a:pt x="211138" y="149754"/>
                  <a:pt x="213295" y="147637"/>
                  <a:pt x="215811" y="147637"/>
                </a:cubicBezTo>
                <a:close/>
                <a:moveTo>
                  <a:pt x="4673" y="147637"/>
                </a:moveTo>
                <a:lnTo>
                  <a:pt x="90218" y="147637"/>
                </a:lnTo>
                <a:cubicBezTo>
                  <a:pt x="92734" y="147637"/>
                  <a:pt x="94890" y="149754"/>
                  <a:pt x="94890" y="152223"/>
                </a:cubicBezTo>
                <a:cubicBezTo>
                  <a:pt x="94890" y="154693"/>
                  <a:pt x="92734" y="156809"/>
                  <a:pt x="90218" y="156809"/>
                </a:cubicBezTo>
                <a:lnTo>
                  <a:pt x="4673" y="156809"/>
                </a:lnTo>
                <a:cubicBezTo>
                  <a:pt x="2156" y="156809"/>
                  <a:pt x="0" y="154693"/>
                  <a:pt x="0" y="152223"/>
                </a:cubicBezTo>
                <a:cubicBezTo>
                  <a:pt x="0" y="149754"/>
                  <a:pt x="2156" y="147637"/>
                  <a:pt x="4673" y="147637"/>
                </a:cubicBezTo>
                <a:close/>
                <a:moveTo>
                  <a:pt x="153988" y="121773"/>
                </a:moveTo>
                <a:cubicBezTo>
                  <a:pt x="137030" y="121773"/>
                  <a:pt x="123681" y="135546"/>
                  <a:pt x="123681" y="152218"/>
                </a:cubicBezTo>
                <a:cubicBezTo>
                  <a:pt x="123681" y="168891"/>
                  <a:pt x="137030" y="182664"/>
                  <a:pt x="153988" y="182664"/>
                </a:cubicBezTo>
                <a:cubicBezTo>
                  <a:pt x="170223" y="182664"/>
                  <a:pt x="183934" y="168891"/>
                  <a:pt x="183934" y="152218"/>
                </a:cubicBezTo>
                <a:cubicBezTo>
                  <a:pt x="183934" y="135546"/>
                  <a:pt x="170223" y="121773"/>
                  <a:pt x="153988" y="121773"/>
                </a:cubicBezTo>
                <a:close/>
                <a:moveTo>
                  <a:pt x="153988" y="112712"/>
                </a:moveTo>
                <a:cubicBezTo>
                  <a:pt x="175275" y="112712"/>
                  <a:pt x="193314" y="130472"/>
                  <a:pt x="193314" y="152218"/>
                </a:cubicBezTo>
                <a:cubicBezTo>
                  <a:pt x="193314" y="173965"/>
                  <a:pt x="175275" y="191725"/>
                  <a:pt x="153988" y="191725"/>
                </a:cubicBezTo>
                <a:cubicBezTo>
                  <a:pt x="131979" y="191725"/>
                  <a:pt x="114300" y="173965"/>
                  <a:pt x="114300" y="152218"/>
                </a:cubicBezTo>
                <a:cubicBezTo>
                  <a:pt x="114300" y="130472"/>
                  <a:pt x="131979" y="112712"/>
                  <a:pt x="153988" y="112712"/>
                </a:cubicBezTo>
                <a:close/>
                <a:moveTo>
                  <a:pt x="187808" y="61410"/>
                </a:moveTo>
                <a:cubicBezTo>
                  <a:pt x="214059" y="71173"/>
                  <a:pt x="234915" y="92145"/>
                  <a:pt x="244984" y="118542"/>
                </a:cubicBezTo>
                <a:cubicBezTo>
                  <a:pt x="245704" y="121073"/>
                  <a:pt x="244625" y="123604"/>
                  <a:pt x="242108" y="124689"/>
                </a:cubicBezTo>
                <a:cubicBezTo>
                  <a:pt x="241388" y="124689"/>
                  <a:pt x="241029" y="125050"/>
                  <a:pt x="240309" y="125050"/>
                </a:cubicBezTo>
                <a:cubicBezTo>
                  <a:pt x="238511" y="125050"/>
                  <a:pt x="236713" y="123604"/>
                  <a:pt x="235994" y="122158"/>
                </a:cubicBezTo>
                <a:cubicBezTo>
                  <a:pt x="227004" y="97931"/>
                  <a:pt x="208305" y="79128"/>
                  <a:pt x="184571" y="70088"/>
                </a:cubicBezTo>
                <a:cubicBezTo>
                  <a:pt x="182054" y="69003"/>
                  <a:pt x="180975" y="66472"/>
                  <a:pt x="181694" y="63941"/>
                </a:cubicBezTo>
                <a:cubicBezTo>
                  <a:pt x="182773" y="61771"/>
                  <a:pt x="185290" y="60325"/>
                  <a:pt x="187808" y="61410"/>
                </a:cubicBezTo>
                <a:close/>
                <a:moveTo>
                  <a:pt x="119808" y="61410"/>
                </a:moveTo>
                <a:cubicBezTo>
                  <a:pt x="121966" y="60325"/>
                  <a:pt x="124843" y="61771"/>
                  <a:pt x="125562" y="63941"/>
                </a:cubicBezTo>
                <a:cubicBezTo>
                  <a:pt x="126641" y="66472"/>
                  <a:pt x="125202" y="69003"/>
                  <a:pt x="123045" y="70088"/>
                </a:cubicBezTo>
                <a:cubicBezTo>
                  <a:pt x="98951" y="79128"/>
                  <a:pt x="80252" y="97931"/>
                  <a:pt x="71262" y="122158"/>
                </a:cubicBezTo>
                <a:cubicBezTo>
                  <a:pt x="70903" y="123604"/>
                  <a:pt x="69105" y="125050"/>
                  <a:pt x="66947" y="125050"/>
                </a:cubicBezTo>
                <a:cubicBezTo>
                  <a:pt x="66588" y="125050"/>
                  <a:pt x="65868" y="124689"/>
                  <a:pt x="65509" y="124689"/>
                </a:cubicBezTo>
                <a:cubicBezTo>
                  <a:pt x="62992" y="123604"/>
                  <a:pt x="61913" y="121073"/>
                  <a:pt x="62632" y="118542"/>
                </a:cubicBezTo>
                <a:cubicBezTo>
                  <a:pt x="72701" y="92145"/>
                  <a:pt x="93198" y="71173"/>
                  <a:pt x="119808" y="61410"/>
                </a:cubicBezTo>
                <a:close/>
                <a:moveTo>
                  <a:pt x="185268" y="22225"/>
                </a:moveTo>
                <a:lnTo>
                  <a:pt x="277567" y="22225"/>
                </a:lnTo>
                <a:cubicBezTo>
                  <a:pt x="280071" y="22225"/>
                  <a:pt x="282217" y="24371"/>
                  <a:pt x="282217" y="26876"/>
                </a:cubicBezTo>
                <a:lnTo>
                  <a:pt x="282217" y="118817"/>
                </a:lnTo>
                <a:cubicBezTo>
                  <a:pt x="282217" y="121321"/>
                  <a:pt x="280071" y="123467"/>
                  <a:pt x="277567" y="123467"/>
                </a:cubicBezTo>
                <a:cubicBezTo>
                  <a:pt x="275062" y="123467"/>
                  <a:pt x="272916" y="121321"/>
                  <a:pt x="272916" y="118817"/>
                </a:cubicBezTo>
                <a:lnTo>
                  <a:pt x="272916" y="31526"/>
                </a:lnTo>
                <a:lnTo>
                  <a:pt x="185268" y="31526"/>
                </a:lnTo>
                <a:cubicBezTo>
                  <a:pt x="182764" y="31526"/>
                  <a:pt x="180975" y="29380"/>
                  <a:pt x="180975" y="26876"/>
                </a:cubicBezTo>
                <a:cubicBezTo>
                  <a:pt x="180975" y="24371"/>
                  <a:pt x="182764" y="22225"/>
                  <a:pt x="185268" y="22225"/>
                </a:cubicBezTo>
                <a:close/>
                <a:moveTo>
                  <a:pt x="28464" y="22225"/>
                </a:moveTo>
                <a:lnTo>
                  <a:pt x="120405" y="22225"/>
                </a:lnTo>
                <a:cubicBezTo>
                  <a:pt x="122909" y="22225"/>
                  <a:pt x="125055" y="24371"/>
                  <a:pt x="125055" y="26876"/>
                </a:cubicBezTo>
                <a:cubicBezTo>
                  <a:pt x="125055" y="29380"/>
                  <a:pt x="122909" y="31526"/>
                  <a:pt x="120405" y="31526"/>
                </a:cubicBezTo>
                <a:lnTo>
                  <a:pt x="33114" y="31526"/>
                </a:lnTo>
                <a:lnTo>
                  <a:pt x="33114" y="118817"/>
                </a:lnTo>
                <a:cubicBezTo>
                  <a:pt x="33114" y="121321"/>
                  <a:pt x="30968" y="123467"/>
                  <a:pt x="28464" y="123467"/>
                </a:cubicBezTo>
                <a:cubicBezTo>
                  <a:pt x="25959" y="123467"/>
                  <a:pt x="23813" y="121321"/>
                  <a:pt x="23813" y="118817"/>
                </a:cubicBezTo>
                <a:lnTo>
                  <a:pt x="23813" y="26876"/>
                </a:lnTo>
                <a:cubicBezTo>
                  <a:pt x="23813" y="24371"/>
                  <a:pt x="25959" y="22225"/>
                  <a:pt x="28464" y="22225"/>
                </a:cubicBezTo>
                <a:close/>
                <a:moveTo>
                  <a:pt x="153988" y="0"/>
                </a:moveTo>
                <a:cubicBezTo>
                  <a:pt x="156552" y="0"/>
                  <a:pt x="158384" y="1804"/>
                  <a:pt x="158384" y="4690"/>
                </a:cubicBezTo>
                <a:lnTo>
                  <a:pt x="158384" y="90560"/>
                </a:lnTo>
                <a:cubicBezTo>
                  <a:pt x="158384" y="92724"/>
                  <a:pt x="156552" y="94889"/>
                  <a:pt x="153988" y="94889"/>
                </a:cubicBezTo>
                <a:cubicBezTo>
                  <a:pt x="151057" y="94889"/>
                  <a:pt x="149225" y="92724"/>
                  <a:pt x="149225" y="90560"/>
                </a:cubicBezTo>
                <a:lnTo>
                  <a:pt x="149225" y="4690"/>
                </a:lnTo>
                <a:cubicBezTo>
                  <a:pt x="149225" y="1804"/>
                  <a:pt x="151057" y="0"/>
                  <a:pt x="153988"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675">
              <a:solidFill>
                <a:schemeClr val="dk1"/>
              </a:solidFill>
              <a:latin typeface="Lato Light"/>
              <a:ea typeface="Lato Light"/>
              <a:cs typeface="Lato Light"/>
              <a:sym typeface="Lato Light"/>
            </a:endParaRPr>
          </a:p>
        </p:txBody>
      </p:sp>
      <p:sp>
        <p:nvSpPr>
          <p:cNvPr id="652" name="Google Shape;652;p16"/>
          <p:cNvSpPr txBox="1"/>
          <p:nvPr/>
        </p:nvSpPr>
        <p:spPr>
          <a:xfrm>
            <a:off x="2108562" y="56130"/>
            <a:ext cx="5054269"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800">
                <a:solidFill>
                  <a:srgbClr val="205867"/>
                </a:solidFill>
                <a:latin typeface="Poppins"/>
                <a:ea typeface="Poppins"/>
                <a:cs typeface="Poppins"/>
                <a:sym typeface="Poppins"/>
              </a:rPr>
              <a:t>MDDA’S RESPONSE TO COVID-19</a:t>
            </a:r>
            <a:endParaRPr/>
          </a:p>
        </p:txBody>
      </p:sp>
      <p:sp>
        <p:nvSpPr>
          <p:cNvPr id="653" name="Google Shape;653;p16"/>
          <p:cNvSpPr txBox="1"/>
          <p:nvPr/>
        </p:nvSpPr>
        <p:spPr>
          <a:xfrm>
            <a:off x="-68803" y="914610"/>
            <a:ext cx="9507732"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600">
                <a:solidFill>
                  <a:schemeClr val="lt1"/>
                </a:solidFill>
                <a:latin typeface="Poppins"/>
                <a:ea typeface="Poppins"/>
                <a:cs typeface="Poppins"/>
                <a:sym typeface="Poppins"/>
              </a:rPr>
              <a:t>LAUNCHED R20 MILLION EMERGENCY RELIEF FUND (APRIL- OCTOBER 2020)</a:t>
            </a:r>
            <a:endParaRPr/>
          </a:p>
        </p:txBody>
      </p:sp>
      <p:sp>
        <p:nvSpPr>
          <p:cNvPr id="654" name="Google Shape;654;p16"/>
          <p:cNvSpPr txBox="1"/>
          <p:nvPr/>
        </p:nvSpPr>
        <p:spPr>
          <a:xfrm>
            <a:off x="3578541" y="5646090"/>
            <a:ext cx="2264296" cy="428652"/>
          </a:xfrm>
          <a:prstGeom prst="rect">
            <a:avLst/>
          </a:prstGeom>
          <a:noFill/>
          <a:ln>
            <a:noFill/>
          </a:ln>
        </p:spPr>
        <p:txBody>
          <a:bodyPr anchorCtr="0" anchor="t" bIns="17125" lIns="34275" spcFirstLastPara="1" rIns="34275" wrap="square" tIns="17125">
            <a:spAutoFit/>
          </a:bodyPr>
          <a:lstStyle/>
          <a:p>
            <a:pPr indent="0" lvl="0" marL="0" marR="0" rtl="0" algn="ctr">
              <a:lnSpc>
                <a:spcPct val="72944"/>
              </a:lnSpc>
              <a:spcBef>
                <a:spcPts val="0"/>
              </a:spcBef>
              <a:spcAft>
                <a:spcPts val="0"/>
              </a:spcAft>
              <a:buClr>
                <a:schemeClr val="dk1"/>
              </a:buClr>
              <a:buSzPts val="1200"/>
              <a:buFont typeface="Arial"/>
              <a:buNone/>
            </a:pPr>
            <a:r>
              <a:rPr b="1" lang="en-US" sz="1200">
                <a:solidFill>
                  <a:schemeClr val="dk1"/>
                </a:solidFill>
                <a:latin typeface="Open Sans"/>
                <a:ea typeface="Open Sans"/>
                <a:cs typeface="Open Sans"/>
                <a:sym typeface="Open Sans"/>
              </a:rPr>
              <a:t> </a:t>
            </a:r>
            <a:r>
              <a:rPr b="1" lang="en-US" sz="1800">
                <a:solidFill>
                  <a:schemeClr val="dk1"/>
                </a:solidFill>
                <a:latin typeface="Open Sans"/>
                <a:ea typeface="Open Sans"/>
                <a:cs typeface="Open Sans"/>
                <a:sym typeface="Open Sans"/>
              </a:rPr>
              <a:t>Total Disbursed</a:t>
            </a:r>
            <a:endParaRPr/>
          </a:p>
          <a:p>
            <a:pPr indent="0" lvl="0" marL="0" marR="0" rtl="0" algn="ctr">
              <a:lnSpc>
                <a:spcPct val="82062"/>
              </a:lnSpc>
              <a:spcBef>
                <a:spcPts val="320"/>
              </a:spcBef>
              <a:spcAft>
                <a:spcPts val="0"/>
              </a:spcAft>
              <a:buClr>
                <a:schemeClr val="lt1"/>
              </a:buClr>
              <a:buSzPts val="1600"/>
              <a:buFont typeface="Arial"/>
              <a:buNone/>
            </a:pPr>
            <a:r>
              <a:rPr b="1" lang="en-US" sz="1600">
                <a:solidFill>
                  <a:schemeClr val="lt1"/>
                </a:solidFill>
                <a:latin typeface="Open Sans"/>
                <a:ea typeface="Open Sans"/>
                <a:cs typeface="Open Sans"/>
                <a:sym typeface="Open Sans"/>
              </a:rPr>
              <a:t>R14 735 000.00</a:t>
            </a:r>
            <a:endParaRPr b="1" sz="1400">
              <a:solidFill>
                <a:schemeClr val="lt1"/>
              </a:solidFill>
              <a:latin typeface="Open Sans"/>
              <a:ea typeface="Open Sans"/>
              <a:cs typeface="Open Sans"/>
              <a:sym typeface="Open Sans"/>
            </a:endParaRPr>
          </a:p>
        </p:txBody>
      </p:sp>
      <p:sp>
        <p:nvSpPr>
          <p:cNvPr id="655" name="Google Shape;655;p16"/>
          <p:cNvSpPr/>
          <p:nvPr/>
        </p:nvSpPr>
        <p:spPr>
          <a:xfrm>
            <a:off x="3582599" y="5833124"/>
            <a:ext cx="335898" cy="375094"/>
          </a:xfrm>
          <a:custGeom>
            <a:rect b="b" l="l" r="r" t="t"/>
            <a:pathLst>
              <a:path extrusionOk="0" h="176" w="176">
                <a:moveTo>
                  <a:pt x="44" y="132"/>
                </a:moveTo>
                <a:cubicBezTo>
                  <a:pt x="78" y="126"/>
                  <a:pt x="78" y="126"/>
                  <a:pt x="78" y="126"/>
                </a:cubicBezTo>
                <a:cubicBezTo>
                  <a:pt x="170" y="34"/>
                  <a:pt x="170" y="34"/>
                  <a:pt x="170" y="34"/>
                </a:cubicBezTo>
                <a:cubicBezTo>
                  <a:pt x="174" y="31"/>
                  <a:pt x="176" y="26"/>
                  <a:pt x="176" y="20"/>
                </a:cubicBezTo>
                <a:cubicBezTo>
                  <a:pt x="176" y="9"/>
                  <a:pt x="167" y="0"/>
                  <a:pt x="156" y="0"/>
                </a:cubicBezTo>
                <a:cubicBezTo>
                  <a:pt x="150" y="0"/>
                  <a:pt x="145" y="2"/>
                  <a:pt x="142" y="6"/>
                </a:cubicBezTo>
                <a:cubicBezTo>
                  <a:pt x="50" y="98"/>
                  <a:pt x="50" y="98"/>
                  <a:pt x="50" y="98"/>
                </a:cubicBezTo>
                <a:lnTo>
                  <a:pt x="44" y="132"/>
                </a:lnTo>
                <a:close/>
                <a:moveTo>
                  <a:pt x="148" y="12"/>
                </a:moveTo>
                <a:cubicBezTo>
                  <a:pt x="150" y="9"/>
                  <a:pt x="153" y="8"/>
                  <a:pt x="156" y="8"/>
                </a:cubicBezTo>
                <a:cubicBezTo>
                  <a:pt x="163" y="8"/>
                  <a:pt x="168" y="13"/>
                  <a:pt x="168" y="20"/>
                </a:cubicBezTo>
                <a:cubicBezTo>
                  <a:pt x="168" y="23"/>
                  <a:pt x="167" y="26"/>
                  <a:pt x="164" y="28"/>
                </a:cubicBezTo>
                <a:cubicBezTo>
                  <a:pt x="159" y="34"/>
                  <a:pt x="159" y="34"/>
                  <a:pt x="159" y="34"/>
                </a:cubicBezTo>
                <a:cubicBezTo>
                  <a:pt x="142" y="17"/>
                  <a:pt x="142" y="17"/>
                  <a:pt x="142" y="17"/>
                </a:cubicBezTo>
                <a:lnTo>
                  <a:pt x="148" y="12"/>
                </a:lnTo>
                <a:close/>
                <a:moveTo>
                  <a:pt x="137" y="22"/>
                </a:moveTo>
                <a:cubicBezTo>
                  <a:pt x="154" y="39"/>
                  <a:pt x="154" y="39"/>
                  <a:pt x="154" y="39"/>
                </a:cubicBezTo>
                <a:cubicBezTo>
                  <a:pt x="80" y="113"/>
                  <a:pt x="80" y="113"/>
                  <a:pt x="80" y="113"/>
                </a:cubicBezTo>
                <a:cubicBezTo>
                  <a:pt x="80" y="96"/>
                  <a:pt x="80" y="96"/>
                  <a:pt x="80" y="96"/>
                </a:cubicBezTo>
                <a:cubicBezTo>
                  <a:pt x="63" y="96"/>
                  <a:pt x="63" y="96"/>
                  <a:pt x="63" y="96"/>
                </a:cubicBezTo>
                <a:lnTo>
                  <a:pt x="137" y="22"/>
                </a:lnTo>
                <a:close/>
                <a:moveTo>
                  <a:pt x="57" y="104"/>
                </a:moveTo>
                <a:cubicBezTo>
                  <a:pt x="72" y="104"/>
                  <a:pt x="72" y="104"/>
                  <a:pt x="72" y="104"/>
                </a:cubicBezTo>
                <a:cubicBezTo>
                  <a:pt x="72" y="119"/>
                  <a:pt x="72" y="119"/>
                  <a:pt x="72" y="119"/>
                </a:cubicBezTo>
                <a:cubicBezTo>
                  <a:pt x="54" y="122"/>
                  <a:pt x="54" y="122"/>
                  <a:pt x="54" y="122"/>
                </a:cubicBezTo>
                <a:lnTo>
                  <a:pt x="57" y="104"/>
                </a:lnTo>
                <a:close/>
                <a:moveTo>
                  <a:pt x="172" y="60"/>
                </a:moveTo>
                <a:cubicBezTo>
                  <a:pt x="170" y="60"/>
                  <a:pt x="168" y="62"/>
                  <a:pt x="168" y="64"/>
                </a:cubicBezTo>
                <a:cubicBezTo>
                  <a:pt x="168" y="152"/>
                  <a:pt x="168" y="152"/>
                  <a:pt x="168" y="152"/>
                </a:cubicBezTo>
                <a:cubicBezTo>
                  <a:pt x="168" y="161"/>
                  <a:pt x="161" y="168"/>
                  <a:pt x="152" y="168"/>
                </a:cubicBezTo>
                <a:cubicBezTo>
                  <a:pt x="24" y="168"/>
                  <a:pt x="24" y="168"/>
                  <a:pt x="24" y="168"/>
                </a:cubicBezTo>
                <a:cubicBezTo>
                  <a:pt x="15" y="168"/>
                  <a:pt x="8" y="161"/>
                  <a:pt x="8" y="152"/>
                </a:cubicBezTo>
                <a:cubicBezTo>
                  <a:pt x="8" y="24"/>
                  <a:pt x="8" y="24"/>
                  <a:pt x="8" y="24"/>
                </a:cubicBezTo>
                <a:cubicBezTo>
                  <a:pt x="8" y="15"/>
                  <a:pt x="15" y="8"/>
                  <a:pt x="24" y="8"/>
                </a:cubicBezTo>
                <a:cubicBezTo>
                  <a:pt x="112" y="8"/>
                  <a:pt x="112" y="8"/>
                  <a:pt x="112" y="8"/>
                </a:cubicBezTo>
                <a:cubicBezTo>
                  <a:pt x="114" y="8"/>
                  <a:pt x="116" y="6"/>
                  <a:pt x="116" y="4"/>
                </a:cubicBezTo>
                <a:cubicBezTo>
                  <a:pt x="116" y="2"/>
                  <a:pt x="114" y="0"/>
                  <a:pt x="112" y="0"/>
                </a:cubicBezTo>
                <a:cubicBezTo>
                  <a:pt x="24" y="0"/>
                  <a:pt x="24" y="0"/>
                  <a:pt x="24" y="0"/>
                </a:cubicBezTo>
                <a:cubicBezTo>
                  <a:pt x="11" y="0"/>
                  <a:pt x="0" y="11"/>
                  <a:pt x="0" y="24"/>
                </a:cubicBezTo>
                <a:cubicBezTo>
                  <a:pt x="0" y="152"/>
                  <a:pt x="0" y="152"/>
                  <a:pt x="0" y="152"/>
                </a:cubicBezTo>
                <a:cubicBezTo>
                  <a:pt x="0" y="165"/>
                  <a:pt x="11" y="176"/>
                  <a:pt x="24" y="176"/>
                </a:cubicBezTo>
                <a:cubicBezTo>
                  <a:pt x="152" y="176"/>
                  <a:pt x="152" y="176"/>
                  <a:pt x="152" y="176"/>
                </a:cubicBezTo>
                <a:cubicBezTo>
                  <a:pt x="165" y="176"/>
                  <a:pt x="176" y="165"/>
                  <a:pt x="176" y="152"/>
                </a:cubicBezTo>
                <a:cubicBezTo>
                  <a:pt x="176" y="64"/>
                  <a:pt x="176" y="64"/>
                  <a:pt x="176" y="64"/>
                </a:cubicBezTo>
                <a:cubicBezTo>
                  <a:pt x="176" y="62"/>
                  <a:pt x="174" y="60"/>
                  <a:pt x="172" y="60"/>
                </a:cubicBezTo>
              </a:path>
            </a:pathLst>
          </a:custGeom>
          <a:solidFill>
            <a:schemeClr val="dk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56" name="Google Shape;656;p16"/>
          <p:cNvSpPr txBox="1"/>
          <p:nvPr/>
        </p:nvSpPr>
        <p:spPr>
          <a:xfrm>
            <a:off x="1014190" y="2732906"/>
            <a:ext cx="2998908" cy="865951"/>
          </a:xfrm>
          <a:prstGeom prst="rect">
            <a:avLst/>
          </a:prstGeom>
          <a:noFill/>
          <a:ln>
            <a:noFill/>
          </a:ln>
        </p:spPr>
        <p:txBody>
          <a:bodyPr anchorCtr="0" anchor="t" bIns="17125" lIns="34275" spcFirstLastPara="1" rIns="34275" wrap="square" tIns="17125">
            <a:spAutoFit/>
          </a:bodyPr>
          <a:lstStyle/>
          <a:p>
            <a:pPr indent="0" lvl="1" marL="457200" marR="0" rtl="0" algn="ctr">
              <a:lnSpc>
                <a:spcPct val="82062"/>
              </a:lnSpc>
              <a:spcBef>
                <a:spcPts val="0"/>
              </a:spcBef>
              <a:spcAft>
                <a:spcPts val="0"/>
              </a:spcAft>
              <a:buClr>
                <a:schemeClr val="lt1"/>
              </a:buClr>
              <a:buSzPts val="1600"/>
              <a:buFont typeface="Arial"/>
              <a:buNone/>
            </a:pPr>
            <a:r>
              <a:rPr b="0" i="0" lang="en-US" sz="1600" u="none" cap="none" strike="noStrike">
                <a:solidFill>
                  <a:schemeClr val="lt1"/>
                </a:solidFill>
                <a:latin typeface="Open Sans"/>
                <a:ea typeface="Open Sans"/>
                <a:cs typeface="Open Sans"/>
                <a:sym typeface="Open Sans"/>
              </a:rPr>
              <a:t>For content generation</a:t>
            </a:r>
            <a:endParaRPr/>
          </a:p>
          <a:p>
            <a:pPr indent="0" lvl="1" marL="457200" marR="0" rtl="0" algn="ctr">
              <a:lnSpc>
                <a:spcPct val="82062"/>
              </a:lnSpc>
              <a:spcBef>
                <a:spcPts val="320"/>
              </a:spcBef>
              <a:spcAft>
                <a:spcPts val="0"/>
              </a:spcAft>
              <a:buClr>
                <a:schemeClr val="lt1"/>
              </a:buClr>
              <a:buSzPts val="1600"/>
              <a:buFont typeface="Arial"/>
              <a:buNone/>
            </a:pPr>
            <a:r>
              <a:rPr b="0" i="0" lang="en-US" sz="1600" u="none" cap="none" strike="noStrike">
                <a:solidFill>
                  <a:schemeClr val="lt1"/>
                </a:solidFill>
                <a:latin typeface="Open Sans"/>
                <a:ea typeface="Open Sans"/>
                <a:cs typeface="Open Sans"/>
                <a:sym typeface="Open Sans"/>
              </a:rPr>
              <a:t>Telecommunications, </a:t>
            </a:r>
            <a:endParaRPr/>
          </a:p>
          <a:p>
            <a:pPr indent="0" lvl="1" marL="457200" marR="0" rtl="0" algn="ctr">
              <a:lnSpc>
                <a:spcPct val="82062"/>
              </a:lnSpc>
              <a:spcBef>
                <a:spcPts val="320"/>
              </a:spcBef>
              <a:spcAft>
                <a:spcPts val="0"/>
              </a:spcAft>
              <a:buClr>
                <a:schemeClr val="lt1"/>
              </a:buClr>
              <a:buSzPts val="1600"/>
              <a:buFont typeface="Arial"/>
              <a:buNone/>
            </a:pPr>
            <a:r>
              <a:rPr b="0" i="0" lang="en-US" sz="1600" u="none" cap="none" strike="noStrike">
                <a:solidFill>
                  <a:schemeClr val="lt1"/>
                </a:solidFill>
                <a:latin typeface="Open Sans"/>
                <a:ea typeface="Open Sans"/>
                <a:cs typeface="Open Sans"/>
                <a:sym typeface="Open Sans"/>
              </a:rPr>
              <a:t>Fuel &amp; PPEs</a:t>
            </a:r>
            <a:endParaRPr/>
          </a:p>
          <a:p>
            <a:pPr indent="0" lvl="1" marL="457200" marR="0" rtl="0" algn="ctr">
              <a:lnSpc>
                <a:spcPct val="72944"/>
              </a:lnSpc>
              <a:spcBef>
                <a:spcPts val="360"/>
              </a:spcBef>
              <a:spcAft>
                <a:spcPts val="0"/>
              </a:spcAft>
              <a:buClr>
                <a:schemeClr val="lt1"/>
              </a:buClr>
              <a:buSzPts val="1600"/>
              <a:buFont typeface="Arial"/>
              <a:buNone/>
            </a:pPr>
            <a:r>
              <a:rPr b="0" i="0" lang="en-US" sz="1600" u="none" cap="none" strike="noStrike">
                <a:solidFill>
                  <a:schemeClr val="lt1"/>
                </a:solidFill>
                <a:latin typeface="Open Sans"/>
                <a:ea typeface="Open Sans"/>
                <a:cs typeface="Open Sans"/>
                <a:sym typeface="Open Sans"/>
              </a:rPr>
              <a:t>Printing &amp; Distribution</a:t>
            </a:r>
            <a:r>
              <a:rPr b="0" i="0" lang="en-US" sz="1800" u="none" cap="none" strike="noStrike">
                <a:solidFill>
                  <a:schemeClr val="lt1"/>
                </a:solidFill>
                <a:latin typeface="Open Sans"/>
                <a:ea typeface="Open Sans"/>
                <a:cs typeface="Open Sans"/>
                <a:sym typeface="Open Sans"/>
              </a:rPr>
              <a:t>.</a:t>
            </a:r>
            <a:endParaRPr/>
          </a:p>
        </p:txBody>
      </p:sp>
      <p:sp>
        <p:nvSpPr>
          <p:cNvPr id="657" name="Google Shape;657;p16"/>
          <p:cNvSpPr txBox="1"/>
          <p:nvPr/>
        </p:nvSpPr>
        <p:spPr>
          <a:xfrm>
            <a:off x="1092086" y="4276301"/>
            <a:ext cx="2906501" cy="1293439"/>
          </a:xfrm>
          <a:prstGeom prst="rect">
            <a:avLst/>
          </a:prstGeom>
          <a:noFill/>
          <a:ln>
            <a:noFill/>
          </a:ln>
        </p:spPr>
        <p:txBody>
          <a:bodyPr anchorCtr="0" anchor="t" bIns="17125" lIns="34275" spcFirstLastPara="1" rIns="34275" wrap="square" tIns="17125">
            <a:spAutoFit/>
          </a:bodyPr>
          <a:lstStyle/>
          <a:p>
            <a:pPr indent="0" lvl="0" marL="0" marR="0" rtl="0" algn="ctr">
              <a:lnSpc>
                <a:spcPct val="82062"/>
              </a:lnSpc>
              <a:spcBef>
                <a:spcPts val="0"/>
              </a:spcBef>
              <a:spcAft>
                <a:spcPts val="0"/>
              </a:spcAft>
              <a:buClr>
                <a:schemeClr val="dk1"/>
              </a:buClr>
              <a:buSzPts val="1600"/>
              <a:buFont typeface="Arial"/>
              <a:buNone/>
            </a:pPr>
            <a:r>
              <a:rPr b="1" lang="en-US" sz="1600">
                <a:solidFill>
                  <a:schemeClr val="dk1"/>
                </a:solidFill>
                <a:latin typeface="Poppins"/>
                <a:ea typeface="Poppins"/>
                <a:cs typeface="Poppins"/>
                <a:sym typeface="Poppins"/>
              </a:rPr>
              <a:t>FULLY  DISBURSED R10m:</a:t>
            </a:r>
            <a:endParaRPr/>
          </a:p>
          <a:p>
            <a:pPr indent="0" lvl="0" marL="0" marR="0" rtl="0" algn="ctr">
              <a:lnSpc>
                <a:spcPct val="72944"/>
              </a:lnSpc>
              <a:spcBef>
                <a:spcPts val="360"/>
              </a:spcBef>
              <a:spcAft>
                <a:spcPts val="0"/>
              </a:spcAft>
              <a:buClr>
                <a:schemeClr val="dk2"/>
              </a:buClr>
              <a:buSzPts val="1800"/>
              <a:buFont typeface="Arial"/>
              <a:buNone/>
            </a:pPr>
            <a:r>
              <a:t/>
            </a:r>
            <a:endParaRPr sz="1800">
              <a:solidFill>
                <a:schemeClr val="lt1"/>
              </a:solidFill>
              <a:latin typeface="Poppins"/>
              <a:ea typeface="Poppins"/>
              <a:cs typeface="Poppins"/>
              <a:sym typeface="Poppins"/>
            </a:endParaRPr>
          </a:p>
          <a:p>
            <a:pPr indent="0" lvl="0" marL="0" marR="0" rtl="0" algn="ctr">
              <a:lnSpc>
                <a:spcPct val="82062"/>
              </a:lnSpc>
              <a:spcBef>
                <a:spcPts val="320"/>
              </a:spcBef>
              <a:spcAft>
                <a:spcPts val="0"/>
              </a:spcAft>
              <a:buClr>
                <a:schemeClr val="lt1"/>
              </a:buClr>
              <a:buSzPts val="1600"/>
              <a:buFont typeface="Arial"/>
              <a:buNone/>
            </a:pPr>
            <a:r>
              <a:rPr lang="en-US" sz="1600">
                <a:solidFill>
                  <a:schemeClr val="lt1"/>
                </a:solidFill>
                <a:latin typeface="Poppins"/>
                <a:ea typeface="Poppins"/>
                <a:cs typeface="Poppins"/>
                <a:sym typeface="Poppins"/>
              </a:rPr>
              <a:t>114 Radio Stations</a:t>
            </a:r>
            <a:endParaRPr/>
          </a:p>
          <a:p>
            <a:pPr indent="0" lvl="0" marL="0" marR="0" rtl="0" algn="ctr">
              <a:lnSpc>
                <a:spcPct val="82062"/>
              </a:lnSpc>
              <a:spcBef>
                <a:spcPts val="320"/>
              </a:spcBef>
              <a:spcAft>
                <a:spcPts val="0"/>
              </a:spcAft>
              <a:buClr>
                <a:schemeClr val="lt1"/>
              </a:buClr>
              <a:buSzPts val="1600"/>
              <a:buFont typeface="Arial"/>
              <a:buNone/>
            </a:pPr>
            <a:r>
              <a:rPr lang="en-US" sz="1600">
                <a:solidFill>
                  <a:schemeClr val="lt1"/>
                </a:solidFill>
                <a:latin typeface="Poppins"/>
                <a:ea typeface="Poppins"/>
                <a:cs typeface="Poppins"/>
                <a:sym typeface="Poppins"/>
              </a:rPr>
              <a:t>1 Television</a:t>
            </a:r>
            <a:endParaRPr/>
          </a:p>
          <a:p>
            <a:pPr indent="0" lvl="0" marL="0" marR="0" rtl="0" algn="ctr">
              <a:lnSpc>
                <a:spcPct val="82062"/>
              </a:lnSpc>
              <a:spcBef>
                <a:spcPts val="320"/>
              </a:spcBef>
              <a:spcAft>
                <a:spcPts val="0"/>
              </a:spcAft>
              <a:buClr>
                <a:schemeClr val="lt1"/>
              </a:buClr>
              <a:buSzPts val="1600"/>
              <a:buFont typeface="Arial"/>
              <a:buNone/>
            </a:pPr>
            <a:r>
              <a:rPr lang="en-US" sz="1600">
                <a:solidFill>
                  <a:schemeClr val="lt1"/>
                </a:solidFill>
                <a:latin typeface="Poppins"/>
                <a:ea typeface="Poppins"/>
                <a:cs typeface="Poppins"/>
                <a:sym typeface="Poppins"/>
              </a:rPr>
              <a:t>116 Publishers</a:t>
            </a:r>
            <a:endParaRPr/>
          </a:p>
          <a:p>
            <a:pPr indent="0" lvl="0" marL="0" marR="0" rtl="0" algn="ctr">
              <a:lnSpc>
                <a:spcPct val="109416"/>
              </a:lnSpc>
              <a:spcBef>
                <a:spcPts val="240"/>
              </a:spcBef>
              <a:spcAft>
                <a:spcPts val="0"/>
              </a:spcAft>
              <a:buClr>
                <a:schemeClr val="dk2"/>
              </a:buClr>
              <a:buSzPts val="1200"/>
              <a:buFont typeface="Arial"/>
              <a:buNone/>
            </a:pPr>
            <a:r>
              <a:t/>
            </a:r>
            <a:endParaRPr b="1" sz="1200">
              <a:solidFill>
                <a:schemeClr val="lt1"/>
              </a:solidFill>
              <a:latin typeface="Poppins"/>
              <a:ea typeface="Poppins"/>
              <a:cs typeface="Poppins"/>
              <a:sym typeface="Poppins"/>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1" name="Shape 661"/>
        <p:cNvGrpSpPr/>
        <p:nvPr/>
      </p:nvGrpSpPr>
      <p:grpSpPr>
        <a:xfrm>
          <a:off x="0" y="0"/>
          <a:ext cx="0" cy="0"/>
          <a:chOff x="0" y="0"/>
          <a:chExt cx="0" cy="0"/>
        </a:xfrm>
      </p:grpSpPr>
      <p:sp>
        <p:nvSpPr>
          <p:cNvPr id="662" name="Google Shape;662;p17"/>
          <p:cNvSpPr/>
          <p:nvPr/>
        </p:nvSpPr>
        <p:spPr>
          <a:xfrm>
            <a:off x="4016858" y="3446552"/>
            <a:ext cx="702298" cy="1116055"/>
          </a:xfrm>
          <a:custGeom>
            <a:rect b="b" l="l" r="r" t="t"/>
            <a:pathLst>
              <a:path extrusionOk="0" h="21600" w="21600">
                <a:moveTo>
                  <a:pt x="17395" y="7718"/>
                </a:moveTo>
                <a:cubicBezTo>
                  <a:pt x="17217" y="7186"/>
                  <a:pt x="17007" y="6661"/>
                  <a:pt x="16887" y="6124"/>
                </a:cubicBezTo>
                <a:cubicBezTo>
                  <a:pt x="16819" y="5821"/>
                  <a:pt x="16747" y="5517"/>
                  <a:pt x="16646" y="5217"/>
                </a:cubicBezTo>
                <a:cubicBezTo>
                  <a:pt x="16509" y="4807"/>
                  <a:pt x="16342" y="4400"/>
                  <a:pt x="16152" y="3998"/>
                </a:cubicBezTo>
                <a:cubicBezTo>
                  <a:pt x="15932" y="3531"/>
                  <a:pt x="15641" y="3078"/>
                  <a:pt x="15300" y="2641"/>
                </a:cubicBezTo>
                <a:cubicBezTo>
                  <a:pt x="14830" y="2040"/>
                  <a:pt x="14255" y="1458"/>
                  <a:pt x="13574" y="942"/>
                </a:cubicBezTo>
                <a:cubicBezTo>
                  <a:pt x="13375" y="791"/>
                  <a:pt x="13160" y="631"/>
                  <a:pt x="12918" y="505"/>
                </a:cubicBezTo>
                <a:cubicBezTo>
                  <a:pt x="12065" y="63"/>
                  <a:pt x="11061" y="0"/>
                  <a:pt x="11061" y="0"/>
                </a:cubicBezTo>
                <a:cubicBezTo>
                  <a:pt x="11061" y="0"/>
                  <a:pt x="2" y="0"/>
                  <a:pt x="0" y="0"/>
                </a:cubicBezTo>
                <a:cubicBezTo>
                  <a:pt x="93" y="0"/>
                  <a:pt x="261" y="79"/>
                  <a:pt x="343" y="106"/>
                </a:cubicBezTo>
                <a:cubicBezTo>
                  <a:pt x="484" y="153"/>
                  <a:pt x="620" y="205"/>
                  <a:pt x="754" y="259"/>
                </a:cubicBezTo>
                <a:cubicBezTo>
                  <a:pt x="1157" y="424"/>
                  <a:pt x="1538" y="611"/>
                  <a:pt x="1903" y="807"/>
                </a:cubicBezTo>
                <a:cubicBezTo>
                  <a:pt x="2413" y="1081"/>
                  <a:pt x="2893" y="1379"/>
                  <a:pt x="3300" y="1715"/>
                </a:cubicBezTo>
                <a:cubicBezTo>
                  <a:pt x="3797" y="2126"/>
                  <a:pt x="4165" y="2589"/>
                  <a:pt x="4423" y="3079"/>
                </a:cubicBezTo>
                <a:cubicBezTo>
                  <a:pt x="4738" y="3678"/>
                  <a:pt x="5168" y="5495"/>
                  <a:pt x="5207" y="5653"/>
                </a:cubicBezTo>
                <a:cubicBezTo>
                  <a:pt x="6447" y="10800"/>
                  <a:pt x="11221" y="10800"/>
                  <a:pt x="11221" y="10800"/>
                </a:cubicBezTo>
                <a:cubicBezTo>
                  <a:pt x="11221" y="10800"/>
                  <a:pt x="6447" y="10800"/>
                  <a:pt x="5207" y="15947"/>
                </a:cubicBezTo>
                <a:cubicBezTo>
                  <a:pt x="5168" y="16105"/>
                  <a:pt x="4738" y="17922"/>
                  <a:pt x="4423" y="18521"/>
                </a:cubicBezTo>
                <a:cubicBezTo>
                  <a:pt x="4165" y="19011"/>
                  <a:pt x="3797" y="19474"/>
                  <a:pt x="3300" y="19885"/>
                </a:cubicBezTo>
                <a:cubicBezTo>
                  <a:pt x="2893" y="20220"/>
                  <a:pt x="2413" y="20519"/>
                  <a:pt x="1903" y="20793"/>
                </a:cubicBezTo>
                <a:cubicBezTo>
                  <a:pt x="1538" y="20989"/>
                  <a:pt x="1157" y="21176"/>
                  <a:pt x="754" y="21341"/>
                </a:cubicBezTo>
                <a:cubicBezTo>
                  <a:pt x="620" y="21395"/>
                  <a:pt x="484" y="21447"/>
                  <a:pt x="343" y="21494"/>
                </a:cubicBezTo>
                <a:cubicBezTo>
                  <a:pt x="261" y="21521"/>
                  <a:pt x="93" y="21600"/>
                  <a:pt x="0" y="21600"/>
                </a:cubicBezTo>
                <a:cubicBezTo>
                  <a:pt x="2" y="21600"/>
                  <a:pt x="11061" y="21600"/>
                  <a:pt x="11061" y="21600"/>
                </a:cubicBezTo>
                <a:cubicBezTo>
                  <a:pt x="11061" y="21600"/>
                  <a:pt x="12065" y="21537"/>
                  <a:pt x="12918" y="21095"/>
                </a:cubicBezTo>
                <a:cubicBezTo>
                  <a:pt x="13160" y="20969"/>
                  <a:pt x="13375" y="20809"/>
                  <a:pt x="13574" y="20658"/>
                </a:cubicBezTo>
                <a:cubicBezTo>
                  <a:pt x="14255" y="20141"/>
                  <a:pt x="14830" y="19560"/>
                  <a:pt x="15300" y="18959"/>
                </a:cubicBezTo>
                <a:cubicBezTo>
                  <a:pt x="15641" y="18522"/>
                  <a:pt x="15932" y="18069"/>
                  <a:pt x="16152" y="17602"/>
                </a:cubicBezTo>
                <a:cubicBezTo>
                  <a:pt x="16342" y="17200"/>
                  <a:pt x="16509" y="16793"/>
                  <a:pt x="16646" y="16383"/>
                </a:cubicBezTo>
                <a:cubicBezTo>
                  <a:pt x="16747" y="16083"/>
                  <a:pt x="16819" y="15779"/>
                  <a:pt x="16887" y="15476"/>
                </a:cubicBezTo>
                <a:cubicBezTo>
                  <a:pt x="17007" y="14939"/>
                  <a:pt x="17217" y="14414"/>
                  <a:pt x="17395" y="13882"/>
                </a:cubicBezTo>
                <a:cubicBezTo>
                  <a:pt x="18008" y="12051"/>
                  <a:pt x="20815" y="11047"/>
                  <a:pt x="21600" y="10800"/>
                </a:cubicBezTo>
                <a:cubicBezTo>
                  <a:pt x="20815" y="10553"/>
                  <a:pt x="18008" y="9549"/>
                  <a:pt x="17395" y="7718"/>
                </a:cubicBezTo>
                <a:close/>
              </a:path>
            </a:pathLst>
          </a:custGeom>
          <a:solidFill>
            <a:schemeClr val="accent4"/>
          </a:solidFill>
          <a:ln>
            <a:noFill/>
          </a:ln>
        </p:spPr>
        <p:txBody>
          <a:bodyPr anchorCtr="0" anchor="ctr" bIns="20075" lIns="20075" spcFirstLastPara="1" rIns="20075" wrap="square" tIns="20075">
            <a:noAutofit/>
          </a:bodyPr>
          <a:lstStyle/>
          <a:p>
            <a:pPr indent="0" lvl="0" marL="0" marR="0" rtl="0" algn="l">
              <a:spcBef>
                <a:spcPts val="0"/>
              </a:spcBef>
              <a:spcAft>
                <a:spcPts val="0"/>
              </a:spcAft>
              <a:buNone/>
            </a:pPr>
            <a:r>
              <a:t/>
            </a:r>
            <a:endParaRPr sz="1899">
              <a:solidFill>
                <a:schemeClr val="dk1"/>
              </a:solidFill>
              <a:latin typeface="Lato Light"/>
              <a:ea typeface="Lato Light"/>
              <a:cs typeface="Lato Light"/>
              <a:sym typeface="Lato Light"/>
            </a:endParaRPr>
          </a:p>
        </p:txBody>
      </p:sp>
      <p:sp>
        <p:nvSpPr>
          <p:cNvPr id="663" name="Google Shape;663;p17"/>
          <p:cNvSpPr/>
          <p:nvPr/>
        </p:nvSpPr>
        <p:spPr>
          <a:xfrm>
            <a:off x="4016858" y="4599541"/>
            <a:ext cx="702298" cy="1116055"/>
          </a:xfrm>
          <a:custGeom>
            <a:rect b="b" l="l" r="r" t="t"/>
            <a:pathLst>
              <a:path extrusionOk="0" h="21600" w="21600">
                <a:moveTo>
                  <a:pt x="17395" y="7718"/>
                </a:moveTo>
                <a:cubicBezTo>
                  <a:pt x="17217" y="7186"/>
                  <a:pt x="17007" y="6661"/>
                  <a:pt x="16887" y="6124"/>
                </a:cubicBezTo>
                <a:cubicBezTo>
                  <a:pt x="16819" y="5821"/>
                  <a:pt x="16747" y="5517"/>
                  <a:pt x="16646" y="5217"/>
                </a:cubicBezTo>
                <a:cubicBezTo>
                  <a:pt x="16509" y="4807"/>
                  <a:pt x="16342" y="4400"/>
                  <a:pt x="16152" y="3998"/>
                </a:cubicBezTo>
                <a:cubicBezTo>
                  <a:pt x="15932" y="3531"/>
                  <a:pt x="15641" y="3078"/>
                  <a:pt x="15300" y="2641"/>
                </a:cubicBezTo>
                <a:cubicBezTo>
                  <a:pt x="14830" y="2040"/>
                  <a:pt x="14255" y="1459"/>
                  <a:pt x="13574" y="942"/>
                </a:cubicBezTo>
                <a:cubicBezTo>
                  <a:pt x="13375" y="791"/>
                  <a:pt x="13160" y="631"/>
                  <a:pt x="12918" y="505"/>
                </a:cubicBezTo>
                <a:cubicBezTo>
                  <a:pt x="12065" y="63"/>
                  <a:pt x="11061" y="0"/>
                  <a:pt x="11061" y="0"/>
                </a:cubicBezTo>
                <a:cubicBezTo>
                  <a:pt x="11061" y="0"/>
                  <a:pt x="2" y="0"/>
                  <a:pt x="0" y="0"/>
                </a:cubicBezTo>
                <a:cubicBezTo>
                  <a:pt x="93" y="0"/>
                  <a:pt x="261" y="79"/>
                  <a:pt x="343" y="106"/>
                </a:cubicBezTo>
                <a:cubicBezTo>
                  <a:pt x="484" y="153"/>
                  <a:pt x="620" y="205"/>
                  <a:pt x="754" y="259"/>
                </a:cubicBezTo>
                <a:cubicBezTo>
                  <a:pt x="1157" y="424"/>
                  <a:pt x="1538" y="611"/>
                  <a:pt x="1903" y="807"/>
                </a:cubicBezTo>
                <a:cubicBezTo>
                  <a:pt x="2413" y="1081"/>
                  <a:pt x="2893" y="1380"/>
                  <a:pt x="3300" y="1715"/>
                </a:cubicBezTo>
                <a:cubicBezTo>
                  <a:pt x="3797" y="2126"/>
                  <a:pt x="4165" y="2589"/>
                  <a:pt x="4423" y="3079"/>
                </a:cubicBezTo>
                <a:cubicBezTo>
                  <a:pt x="4738" y="3678"/>
                  <a:pt x="5168" y="5495"/>
                  <a:pt x="5207" y="5653"/>
                </a:cubicBezTo>
                <a:cubicBezTo>
                  <a:pt x="6447" y="10800"/>
                  <a:pt x="11221" y="10800"/>
                  <a:pt x="11221" y="10800"/>
                </a:cubicBezTo>
                <a:cubicBezTo>
                  <a:pt x="11221" y="10800"/>
                  <a:pt x="6447" y="10800"/>
                  <a:pt x="5207" y="15947"/>
                </a:cubicBezTo>
                <a:cubicBezTo>
                  <a:pt x="5168" y="16105"/>
                  <a:pt x="4738" y="17922"/>
                  <a:pt x="4423" y="18521"/>
                </a:cubicBezTo>
                <a:cubicBezTo>
                  <a:pt x="4165" y="19011"/>
                  <a:pt x="3797" y="19474"/>
                  <a:pt x="3300" y="19885"/>
                </a:cubicBezTo>
                <a:cubicBezTo>
                  <a:pt x="2893" y="20221"/>
                  <a:pt x="2413" y="20519"/>
                  <a:pt x="1903" y="20793"/>
                </a:cubicBezTo>
                <a:cubicBezTo>
                  <a:pt x="1538" y="20989"/>
                  <a:pt x="1157" y="21176"/>
                  <a:pt x="754" y="21341"/>
                </a:cubicBezTo>
                <a:cubicBezTo>
                  <a:pt x="620" y="21396"/>
                  <a:pt x="484" y="21447"/>
                  <a:pt x="343" y="21494"/>
                </a:cubicBezTo>
                <a:cubicBezTo>
                  <a:pt x="261" y="21521"/>
                  <a:pt x="93" y="21600"/>
                  <a:pt x="0" y="21600"/>
                </a:cubicBezTo>
                <a:cubicBezTo>
                  <a:pt x="2" y="21600"/>
                  <a:pt x="11061" y="21600"/>
                  <a:pt x="11061" y="21600"/>
                </a:cubicBezTo>
                <a:cubicBezTo>
                  <a:pt x="11061" y="21600"/>
                  <a:pt x="12065" y="21537"/>
                  <a:pt x="12918" y="21095"/>
                </a:cubicBezTo>
                <a:cubicBezTo>
                  <a:pt x="13160" y="20969"/>
                  <a:pt x="13375" y="20809"/>
                  <a:pt x="13574" y="20658"/>
                </a:cubicBezTo>
                <a:cubicBezTo>
                  <a:pt x="14255" y="20142"/>
                  <a:pt x="14830" y="19560"/>
                  <a:pt x="15300" y="18959"/>
                </a:cubicBezTo>
                <a:cubicBezTo>
                  <a:pt x="15641" y="18522"/>
                  <a:pt x="15932" y="18069"/>
                  <a:pt x="16152" y="17602"/>
                </a:cubicBezTo>
                <a:cubicBezTo>
                  <a:pt x="16342" y="17200"/>
                  <a:pt x="16509" y="16793"/>
                  <a:pt x="16646" y="16383"/>
                </a:cubicBezTo>
                <a:cubicBezTo>
                  <a:pt x="16747" y="16083"/>
                  <a:pt x="16819" y="15779"/>
                  <a:pt x="16887" y="15476"/>
                </a:cubicBezTo>
                <a:cubicBezTo>
                  <a:pt x="17007" y="14939"/>
                  <a:pt x="17217" y="14414"/>
                  <a:pt x="17395" y="13882"/>
                </a:cubicBezTo>
                <a:cubicBezTo>
                  <a:pt x="18008" y="12051"/>
                  <a:pt x="20815" y="11047"/>
                  <a:pt x="21600" y="10800"/>
                </a:cubicBezTo>
                <a:cubicBezTo>
                  <a:pt x="20815" y="10553"/>
                  <a:pt x="18008" y="9549"/>
                  <a:pt x="17395" y="7718"/>
                </a:cubicBezTo>
                <a:close/>
              </a:path>
            </a:pathLst>
          </a:custGeom>
          <a:solidFill>
            <a:srgbClr val="E36C09"/>
          </a:solidFill>
          <a:ln>
            <a:noFill/>
          </a:ln>
        </p:spPr>
        <p:txBody>
          <a:bodyPr anchorCtr="0" anchor="ctr" bIns="20075" lIns="20075" spcFirstLastPara="1" rIns="20075" wrap="square" tIns="20075">
            <a:noAutofit/>
          </a:bodyPr>
          <a:lstStyle/>
          <a:p>
            <a:pPr indent="0" lvl="0" marL="0" marR="0" rtl="0" algn="l">
              <a:spcBef>
                <a:spcPts val="0"/>
              </a:spcBef>
              <a:spcAft>
                <a:spcPts val="0"/>
              </a:spcAft>
              <a:buNone/>
            </a:pPr>
            <a:r>
              <a:t/>
            </a:r>
            <a:endParaRPr sz="1899">
              <a:solidFill>
                <a:schemeClr val="dk1"/>
              </a:solidFill>
              <a:latin typeface="Lato Light"/>
              <a:ea typeface="Lato Light"/>
              <a:cs typeface="Lato Light"/>
              <a:sym typeface="Lato Light"/>
            </a:endParaRPr>
          </a:p>
        </p:txBody>
      </p:sp>
      <p:sp>
        <p:nvSpPr>
          <p:cNvPr id="664" name="Google Shape;664;p17"/>
          <p:cNvSpPr/>
          <p:nvPr/>
        </p:nvSpPr>
        <p:spPr>
          <a:xfrm flipH="1">
            <a:off x="4433204" y="1709822"/>
            <a:ext cx="702298" cy="1116049"/>
          </a:xfrm>
          <a:custGeom>
            <a:rect b="b" l="l" r="r" t="t"/>
            <a:pathLst>
              <a:path extrusionOk="0" h="21600" w="21600">
                <a:moveTo>
                  <a:pt x="17395" y="7718"/>
                </a:moveTo>
                <a:cubicBezTo>
                  <a:pt x="17217" y="7186"/>
                  <a:pt x="17007" y="6661"/>
                  <a:pt x="16887" y="6124"/>
                </a:cubicBezTo>
                <a:cubicBezTo>
                  <a:pt x="16819" y="5821"/>
                  <a:pt x="16747" y="5517"/>
                  <a:pt x="16646" y="5217"/>
                </a:cubicBezTo>
                <a:cubicBezTo>
                  <a:pt x="16509" y="4807"/>
                  <a:pt x="16342" y="4400"/>
                  <a:pt x="16152" y="3998"/>
                </a:cubicBezTo>
                <a:cubicBezTo>
                  <a:pt x="15932" y="3531"/>
                  <a:pt x="15641" y="3078"/>
                  <a:pt x="15300" y="2641"/>
                </a:cubicBezTo>
                <a:cubicBezTo>
                  <a:pt x="14830" y="2040"/>
                  <a:pt x="14255" y="1459"/>
                  <a:pt x="13574" y="942"/>
                </a:cubicBezTo>
                <a:cubicBezTo>
                  <a:pt x="13375" y="791"/>
                  <a:pt x="13160" y="631"/>
                  <a:pt x="12918" y="505"/>
                </a:cubicBezTo>
                <a:cubicBezTo>
                  <a:pt x="12065" y="63"/>
                  <a:pt x="11061" y="0"/>
                  <a:pt x="11061" y="0"/>
                </a:cubicBezTo>
                <a:cubicBezTo>
                  <a:pt x="11061" y="0"/>
                  <a:pt x="2" y="0"/>
                  <a:pt x="0" y="0"/>
                </a:cubicBezTo>
                <a:cubicBezTo>
                  <a:pt x="93" y="0"/>
                  <a:pt x="261" y="79"/>
                  <a:pt x="343" y="106"/>
                </a:cubicBezTo>
                <a:cubicBezTo>
                  <a:pt x="484" y="153"/>
                  <a:pt x="620" y="205"/>
                  <a:pt x="754" y="259"/>
                </a:cubicBezTo>
                <a:cubicBezTo>
                  <a:pt x="1157" y="424"/>
                  <a:pt x="1538" y="611"/>
                  <a:pt x="1903" y="807"/>
                </a:cubicBezTo>
                <a:cubicBezTo>
                  <a:pt x="2413" y="1081"/>
                  <a:pt x="2893" y="1379"/>
                  <a:pt x="3300" y="1715"/>
                </a:cubicBezTo>
                <a:cubicBezTo>
                  <a:pt x="3797" y="2126"/>
                  <a:pt x="4165" y="2589"/>
                  <a:pt x="4423" y="3079"/>
                </a:cubicBezTo>
                <a:cubicBezTo>
                  <a:pt x="4738" y="3678"/>
                  <a:pt x="5168" y="5495"/>
                  <a:pt x="5207" y="5653"/>
                </a:cubicBezTo>
                <a:cubicBezTo>
                  <a:pt x="6447" y="10800"/>
                  <a:pt x="11221" y="10800"/>
                  <a:pt x="11221" y="10800"/>
                </a:cubicBezTo>
                <a:cubicBezTo>
                  <a:pt x="11221" y="10800"/>
                  <a:pt x="6447" y="10800"/>
                  <a:pt x="5207" y="15947"/>
                </a:cubicBezTo>
                <a:cubicBezTo>
                  <a:pt x="5168" y="16105"/>
                  <a:pt x="4738" y="17922"/>
                  <a:pt x="4423" y="18521"/>
                </a:cubicBezTo>
                <a:cubicBezTo>
                  <a:pt x="4165" y="19011"/>
                  <a:pt x="3797" y="19474"/>
                  <a:pt x="3300" y="19885"/>
                </a:cubicBezTo>
                <a:cubicBezTo>
                  <a:pt x="2893" y="20221"/>
                  <a:pt x="2413" y="20519"/>
                  <a:pt x="1903" y="20793"/>
                </a:cubicBezTo>
                <a:cubicBezTo>
                  <a:pt x="1538" y="20989"/>
                  <a:pt x="1157" y="21176"/>
                  <a:pt x="754" y="21341"/>
                </a:cubicBezTo>
                <a:cubicBezTo>
                  <a:pt x="620" y="21396"/>
                  <a:pt x="484" y="21447"/>
                  <a:pt x="343" y="21494"/>
                </a:cubicBezTo>
                <a:cubicBezTo>
                  <a:pt x="261" y="21521"/>
                  <a:pt x="93" y="21600"/>
                  <a:pt x="0" y="21600"/>
                </a:cubicBezTo>
                <a:cubicBezTo>
                  <a:pt x="2" y="21600"/>
                  <a:pt x="11061" y="21600"/>
                  <a:pt x="11061" y="21600"/>
                </a:cubicBezTo>
                <a:cubicBezTo>
                  <a:pt x="11061" y="21600"/>
                  <a:pt x="12065" y="21537"/>
                  <a:pt x="12918" y="21095"/>
                </a:cubicBezTo>
                <a:cubicBezTo>
                  <a:pt x="13160" y="20969"/>
                  <a:pt x="13375" y="20809"/>
                  <a:pt x="13574" y="20658"/>
                </a:cubicBezTo>
                <a:cubicBezTo>
                  <a:pt x="14255" y="20142"/>
                  <a:pt x="14830" y="19560"/>
                  <a:pt x="15300" y="18959"/>
                </a:cubicBezTo>
                <a:cubicBezTo>
                  <a:pt x="15641" y="18522"/>
                  <a:pt x="15932" y="18069"/>
                  <a:pt x="16152" y="17602"/>
                </a:cubicBezTo>
                <a:cubicBezTo>
                  <a:pt x="16342" y="17200"/>
                  <a:pt x="16509" y="16793"/>
                  <a:pt x="16646" y="16383"/>
                </a:cubicBezTo>
                <a:cubicBezTo>
                  <a:pt x="16747" y="16083"/>
                  <a:pt x="16819" y="15779"/>
                  <a:pt x="16887" y="15476"/>
                </a:cubicBezTo>
                <a:cubicBezTo>
                  <a:pt x="17007" y="14939"/>
                  <a:pt x="17217" y="14414"/>
                  <a:pt x="17395" y="13882"/>
                </a:cubicBezTo>
                <a:cubicBezTo>
                  <a:pt x="18008" y="12051"/>
                  <a:pt x="20815" y="11047"/>
                  <a:pt x="21600" y="10800"/>
                </a:cubicBezTo>
                <a:cubicBezTo>
                  <a:pt x="20815" y="10553"/>
                  <a:pt x="18008" y="9549"/>
                  <a:pt x="17395" y="7718"/>
                </a:cubicBezTo>
                <a:close/>
              </a:path>
            </a:pathLst>
          </a:custGeom>
          <a:solidFill>
            <a:schemeClr val="accent1"/>
          </a:solidFill>
          <a:ln>
            <a:noFill/>
          </a:ln>
        </p:spPr>
        <p:txBody>
          <a:bodyPr anchorCtr="0" anchor="ctr" bIns="20075" lIns="20075" spcFirstLastPara="1" rIns="20075" wrap="square" tIns="20075">
            <a:noAutofit/>
          </a:bodyPr>
          <a:lstStyle/>
          <a:p>
            <a:pPr indent="0" lvl="0" marL="0" marR="0" rtl="0" algn="l">
              <a:spcBef>
                <a:spcPts val="0"/>
              </a:spcBef>
              <a:spcAft>
                <a:spcPts val="0"/>
              </a:spcAft>
              <a:buNone/>
            </a:pPr>
            <a:r>
              <a:t/>
            </a:r>
            <a:endParaRPr sz="1899">
              <a:solidFill>
                <a:schemeClr val="dk1"/>
              </a:solidFill>
              <a:latin typeface="Lato Light"/>
              <a:ea typeface="Lato Light"/>
              <a:cs typeface="Lato Light"/>
              <a:sym typeface="Lato Light"/>
            </a:endParaRPr>
          </a:p>
        </p:txBody>
      </p:sp>
      <p:sp>
        <p:nvSpPr>
          <p:cNvPr id="665" name="Google Shape;665;p17"/>
          <p:cNvSpPr/>
          <p:nvPr/>
        </p:nvSpPr>
        <p:spPr>
          <a:xfrm flipH="1">
            <a:off x="4433204" y="2862808"/>
            <a:ext cx="702298" cy="1116055"/>
          </a:xfrm>
          <a:custGeom>
            <a:rect b="b" l="l" r="r" t="t"/>
            <a:pathLst>
              <a:path extrusionOk="0" h="21600" w="21600">
                <a:moveTo>
                  <a:pt x="17395" y="7718"/>
                </a:moveTo>
                <a:cubicBezTo>
                  <a:pt x="17217" y="7186"/>
                  <a:pt x="17007" y="6661"/>
                  <a:pt x="16887" y="6124"/>
                </a:cubicBezTo>
                <a:cubicBezTo>
                  <a:pt x="16819" y="5821"/>
                  <a:pt x="16747" y="5517"/>
                  <a:pt x="16646" y="5217"/>
                </a:cubicBezTo>
                <a:cubicBezTo>
                  <a:pt x="16509" y="4807"/>
                  <a:pt x="16342" y="4400"/>
                  <a:pt x="16152" y="3998"/>
                </a:cubicBezTo>
                <a:cubicBezTo>
                  <a:pt x="15932" y="3531"/>
                  <a:pt x="15641" y="3078"/>
                  <a:pt x="15300" y="2641"/>
                </a:cubicBezTo>
                <a:cubicBezTo>
                  <a:pt x="14830" y="2040"/>
                  <a:pt x="14255" y="1458"/>
                  <a:pt x="13574" y="942"/>
                </a:cubicBezTo>
                <a:cubicBezTo>
                  <a:pt x="13375" y="791"/>
                  <a:pt x="13160" y="631"/>
                  <a:pt x="12918" y="505"/>
                </a:cubicBezTo>
                <a:cubicBezTo>
                  <a:pt x="12065" y="63"/>
                  <a:pt x="11061" y="0"/>
                  <a:pt x="11061" y="0"/>
                </a:cubicBezTo>
                <a:cubicBezTo>
                  <a:pt x="11061" y="0"/>
                  <a:pt x="2" y="0"/>
                  <a:pt x="0" y="0"/>
                </a:cubicBezTo>
                <a:cubicBezTo>
                  <a:pt x="93" y="0"/>
                  <a:pt x="261" y="79"/>
                  <a:pt x="343" y="106"/>
                </a:cubicBezTo>
                <a:cubicBezTo>
                  <a:pt x="484" y="153"/>
                  <a:pt x="620" y="205"/>
                  <a:pt x="754" y="259"/>
                </a:cubicBezTo>
                <a:cubicBezTo>
                  <a:pt x="1157" y="424"/>
                  <a:pt x="1538" y="611"/>
                  <a:pt x="1903" y="807"/>
                </a:cubicBezTo>
                <a:cubicBezTo>
                  <a:pt x="2413" y="1081"/>
                  <a:pt x="2893" y="1379"/>
                  <a:pt x="3300" y="1715"/>
                </a:cubicBezTo>
                <a:cubicBezTo>
                  <a:pt x="3797" y="2126"/>
                  <a:pt x="4165" y="2589"/>
                  <a:pt x="4423" y="3079"/>
                </a:cubicBezTo>
                <a:cubicBezTo>
                  <a:pt x="4738" y="3678"/>
                  <a:pt x="5168" y="5495"/>
                  <a:pt x="5207" y="5653"/>
                </a:cubicBezTo>
                <a:cubicBezTo>
                  <a:pt x="6447" y="10800"/>
                  <a:pt x="11221" y="10800"/>
                  <a:pt x="11221" y="10800"/>
                </a:cubicBezTo>
                <a:cubicBezTo>
                  <a:pt x="11221" y="10800"/>
                  <a:pt x="6447" y="10800"/>
                  <a:pt x="5207" y="15947"/>
                </a:cubicBezTo>
                <a:cubicBezTo>
                  <a:pt x="5168" y="16105"/>
                  <a:pt x="4738" y="17922"/>
                  <a:pt x="4423" y="18521"/>
                </a:cubicBezTo>
                <a:cubicBezTo>
                  <a:pt x="4165" y="19011"/>
                  <a:pt x="3797" y="19474"/>
                  <a:pt x="3300" y="19885"/>
                </a:cubicBezTo>
                <a:cubicBezTo>
                  <a:pt x="2893" y="20220"/>
                  <a:pt x="2413" y="20519"/>
                  <a:pt x="1903" y="20793"/>
                </a:cubicBezTo>
                <a:cubicBezTo>
                  <a:pt x="1538" y="20989"/>
                  <a:pt x="1157" y="21176"/>
                  <a:pt x="754" y="21341"/>
                </a:cubicBezTo>
                <a:cubicBezTo>
                  <a:pt x="620" y="21395"/>
                  <a:pt x="484" y="21447"/>
                  <a:pt x="343" y="21494"/>
                </a:cubicBezTo>
                <a:cubicBezTo>
                  <a:pt x="261" y="21521"/>
                  <a:pt x="93" y="21600"/>
                  <a:pt x="0" y="21600"/>
                </a:cubicBezTo>
                <a:cubicBezTo>
                  <a:pt x="2" y="21600"/>
                  <a:pt x="11061" y="21600"/>
                  <a:pt x="11061" y="21600"/>
                </a:cubicBezTo>
                <a:cubicBezTo>
                  <a:pt x="11061" y="21600"/>
                  <a:pt x="12065" y="21537"/>
                  <a:pt x="12918" y="21095"/>
                </a:cubicBezTo>
                <a:cubicBezTo>
                  <a:pt x="13160" y="20969"/>
                  <a:pt x="13375" y="20809"/>
                  <a:pt x="13574" y="20658"/>
                </a:cubicBezTo>
                <a:cubicBezTo>
                  <a:pt x="14255" y="20141"/>
                  <a:pt x="14830" y="19560"/>
                  <a:pt x="15300" y="18959"/>
                </a:cubicBezTo>
                <a:cubicBezTo>
                  <a:pt x="15641" y="18522"/>
                  <a:pt x="15932" y="18069"/>
                  <a:pt x="16152" y="17602"/>
                </a:cubicBezTo>
                <a:cubicBezTo>
                  <a:pt x="16342" y="17200"/>
                  <a:pt x="16509" y="16793"/>
                  <a:pt x="16646" y="16383"/>
                </a:cubicBezTo>
                <a:cubicBezTo>
                  <a:pt x="16747" y="16083"/>
                  <a:pt x="16819" y="15779"/>
                  <a:pt x="16887" y="15476"/>
                </a:cubicBezTo>
                <a:cubicBezTo>
                  <a:pt x="17007" y="14939"/>
                  <a:pt x="17217" y="14414"/>
                  <a:pt x="17395" y="13882"/>
                </a:cubicBezTo>
                <a:cubicBezTo>
                  <a:pt x="18008" y="12051"/>
                  <a:pt x="20815" y="11047"/>
                  <a:pt x="21600" y="10800"/>
                </a:cubicBezTo>
                <a:cubicBezTo>
                  <a:pt x="20815" y="10553"/>
                  <a:pt x="18008" y="9549"/>
                  <a:pt x="17395" y="7718"/>
                </a:cubicBezTo>
                <a:close/>
              </a:path>
            </a:pathLst>
          </a:custGeom>
          <a:solidFill>
            <a:schemeClr val="accent3"/>
          </a:solidFill>
          <a:ln>
            <a:noFill/>
          </a:ln>
        </p:spPr>
        <p:txBody>
          <a:bodyPr anchorCtr="0" anchor="ctr" bIns="20075" lIns="20075" spcFirstLastPara="1" rIns="20075" wrap="square" tIns="20075">
            <a:noAutofit/>
          </a:bodyPr>
          <a:lstStyle/>
          <a:p>
            <a:pPr indent="0" lvl="0" marL="0" marR="0" rtl="0" algn="l">
              <a:spcBef>
                <a:spcPts val="0"/>
              </a:spcBef>
              <a:spcAft>
                <a:spcPts val="0"/>
              </a:spcAft>
              <a:buNone/>
            </a:pPr>
            <a:r>
              <a:t/>
            </a:r>
            <a:endParaRPr sz="1899">
              <a:solidFill>
                <a:schemeClr val="dk1"/>
              </a:solidFill>
              <a:latin typeface="Lato Light"/>
              <a:ea typeface="Lato Light"/>
              <a:cs typeface="Lato Light"/>
              <a:sym typeface="Lato Light"/>
            </a:endParaRPr>
          </a:p>
        </p:txBody>
      </p:sp>
      <p:sp>
        <p:nvSpPr>
          <p:cNvPr id="666" name="Google Shape;666;p17"/>
          <p:cNvSpPr/>
          <p:nvPr/>
        </p:nvSpPr>
        <p:spPr>
          <a:xfrm flipH="1">
            <a:off x="4433204" y="4015796"/>
            <a:ext cx="702298" cy="1116055"/>
          </a:xfrm>
          <a:custGeom>
            <a:rect b="b" l="l" r="r" t="t"/>
            <a:pathLst>
              <a:path extrusionOk="0" h="21600" w="21600">
                <a:moveTo>
                  <a:pt x="17395" y="7718"/>
                </a:moveTo>
                <a:cubicBezTo>
                  <a:pt x="17217" y="7186"/>
                  <a:pt x="17007" y="6661"/>
                  <a:pt x="16887" y="6124"/>
                </a:cubicBezTo>
                <a:cubicBezTo>
                  <a:pt x="16819" y="5821"/>
                  <a:pt x="16747" y="5517"/>
                  <a:pt x="16646" y="5217"/>
                </a:cubicBezTo>
                <a:cubicBezTo>
                  <a:pt x="16509" y="4807"/>
                  <a:pt x="16342" y="4400"/>
                  <a:pt x="16152" y="3998"/>
                </a:cubicBezTo>
                <a:cubicBezTo>
                  <a:pt x="15932" y="3531"/>
                  <a:pt x="15641" y="3078"/>
                  <a:pt x="15300" y="2641"/>
                </a:cubicBezTo>
                <a:cubicBezTo>
                  <a:pt x="14830" y="2040"/>
                  <a:pt x="14255" y="1459"/>
                  <a:pt x="13574" y="942"/>
                </a:cubicBezTo>
                <a:cubicBezTo>
                  <a:pt x="13375" y="791"/>
                  <a:pt x="13160" y="631"/>
                  <a:pt x="12918" y="505"/>
                </a:cubicBezTo>
                <a:cubicBezTo>
                  <a:pt x="12065" y="63"/>
                  <a:pt x="11061" y="0"/>
                  <a:pt x="11061" y="0"/>
                </a:cubicBezTo>
                <a:cubicBezTo>
                  <a:pt x="11061" y="0"/>
                  <a:pt x="2" y="0"/>
                  <a:pt x="0" y="0"/>
                </a:cubicBezTo>
                <a:cubicBezTo>
                  <a:pt x="93" y="0"/>
                  <a:pt x="261" y="79"/>
                  <a:pt x="343" y="106"/>
                </a:cubicBezTo>
                <a:cubicBezTo>
                  <a:pt x="484" y="153"/>
                  <a:pt x="620" y="205"/>
                  <a:pt x="754" y="259"/>
                </a:cubicBezTo>
                <a:cubicBezTo>
                  <a:pt x="1157" y="424"/>
                  <a:pt x="1538" y="611"/>
                  <a:pt x="1903" y="807"/>
                </a:cubicBezTo>
                <a:cubicBezTo>
                  <a:pt x="2413" y="1081"/>
                  <a:pt x="2893" y="1380"/>
                  <a:pt x="3300" y="1715"/>
                </a:cubicBezTo>
                <a:cubicBezTo>
                  <a:pt x="3797" y="2126"/>
                  <a:pt x="4165" y="2589"/>
                  <a:pt x="4423" y="3079"/>
                </a:cubicBezTo>
                <a:cubicBezTo>
                  <a:pt x="4738" y="3678"/>
                  <a:pt x="5168" y="5495"/>
                  <a:pt x="5207" y="5653"/>
                </a:cubicBezTo>
                <a:cubicBezTo>
                  <a:pt x="6447" y="10800"/>
                  <a:pt x="11221" y="10800"/>
                  <a:pt x="11221" y="10800"/>
                </a:cubicBezTo>
                <a:cubicBezTo>
                  <a:pt x="11221" y="10800"/>
                  <a:pt x="6447" y="10800"/>
                  <a:pt x="5207" y="15947"/>
                </a:cubicBezTo>
                <a:cubicBezTo>
                  <a:pt x="5168" y="16105"/>
                  <a:pt x="4738" y="17922"/>
                  <a:pt x="4423" y="18521"/>
                </a:cubicBezTo>
                <a:cubicBezTo>
                  <a:pt x="4165" y="19011"/>
                  <a:pt x="3797" y="19474"/>
                  <a:pt x="3300" y="19885"/>
                </a:cubicBezTo>
                <a:cubicBezTo>
                  <a:pt x="2893" y="20221"/>
                  <a:pt x="2413" y="20519"/>
                  <a:pt x="1903" y="20793"/>
                </a:cubicBezTo>
                <a:cubicBezTo>
                  <a:pt x="1538" y="20989"/>
                  <a:pt x="1157" y="21176"/>
                  <a:pt x="754" y="21341"/>
                </a:cubicBezTo>
                <a:cubicBezTo>
                  <a:pt x="620" y="21396"/>
                  <a:pt x="484" y="21447"/>
                  <a:pt x="343" y="21494"/>
                </a:cubicBezTo>
                <a:cubicBezTo>
                  <a:pt x="261" y="21521"/>
                  <a:pt x="93" y="21600"/>
                  <a:pt x="0" y="21600"/>
                </a:cubicBezTo>
                <a:cubicBezTo>
                  <a:pt x="2" y="21600"/>
                  <a:pt x="11061" y="21600"/>
                  <a:pt x="11061" y="21600"/>
                </a:cubicBezTo>
                <a:cubicBezTo>
                  <a:pt x="11061" y="21600"/>
                  <a:pt x="12065" y="21537"/>
                  <a:pt x="12918" y="21095"/>
                </a:cubicBezTo>
                <a:cubicBezTo>
                  <a:pt x="13160" y="20969"/>
                  <a:pt x="13375" y="20809"/>
                  <a:pt x="13574" y="20658"/>
                </a:cubicBezTo>
                <a:cubicBezTo>
                  <a:pt x="14255" y="20142"/>
                  <a:pt x="14830" y="19560"/>
                  <a:pt x="15300" y="18959"/>
                </a:cubicBezTo>
                <a:cubicBezTo>
                  <a:pt x="15641" y="18522"/>
                  <a:pt x="15932" y="18069"/>
                  <a:pt x="16152" y="17602"/>
                </a:cubicBezTo>
                <a:cubicBezTo>
                  <a:pt x="16342" y="17200"/>
                  <a:pt x="16509" y="16793"/>
                  <a:pt x="16646" y="16383"/>
                </a:cubicBezTo>
                <a:cubicBezTo>
                  <a:pt x="16747" y="16083"/>
                  <a:pt x="16819" y="15779"/>
                  <a:pt x="16887" y="15476"/>
                </a:cubicBezTo>
                <a:cubicBezTo>
                  <a:pt x="17007" y="14939"/>
                  <a:pt x="17217" y="14414"/>
                  <a:pt x="17395" y="13882"/>
                </a:cubicBezTo>
                <a:cubicBezTo>
                  <a:pt x="18008" y="12051"/>
                  <a:pt x="20815" y="11047"/>
                  <a:pt x="21600" y="10800"/>
                </a:cubicBezTo>
                <a:cubicBezTo>
                  <a:pt x="20815" y="10553"/>
                  <a:pt x="18008" y="9549"/>
                  <a:pt x="17395" y="7718"/>
                </a:cubicBezTo>
                <a:close/>
              </a:path>
            </a:pathLst>
          </a:custGeom>
          <a:solidFill>
            <a:schemeClr val="accent5"/>
          </a:solidFill>
          <a:ln>
            <a:noFill/>
          </a:ln>
        </p:spPr>
        <p:txBody>
          <a:bodyPr anchorCtr="0" anchor="ctr" bIns="20075" lIns="20075" spcFirstLastPara="1" rIns="20075" wrap="square" tIns="20075">
            <a:noAutofit/>
          </a:bodyPr>
          <a:lstStyle/>
          <a:p>
            <a:pPr indent="0" lvl="0" marL="0" marR="0" rtl="0" algn="l">
              <a:spcBef>
                <a:spcPts val="0"/>
              </a:spcBef>
              <a:spcAft>
                <a:spcPts val="0"/>
              </a:spcAft>
              <a:buNone/>
            </a:pPr>
            <a:r>
              <a:t/>
            </a:r>
            <a:endParaRPr sz="1899">
              <a:solidFill>
                <a:schemeClr val="dk1"/>
              </a:solidFill>
              <a:latin typeface="Lato Light"/>
              <a:ea typeface="Lato Light"/>
              <a:cs typeface="Lato Light"/>
              <a:sym typeface="Lato Light"/>
            </a:endParaRPr>
          </a:p>
        </p:txBody>
      </p:sp>
      <p:sp>
        <p:nvSpPr>
          <p:cNvPr id="667" name="Google Shape;667;p17"/>
          <p:cNvSpPr/>
          <p:nvPr/>
        </p:nvSpPr>
        <p:spPr>
          <a:xfrm>
            <a:off x="4016858" y="2293850"/>
            <a:ext cx="702298" cy="1116055"/>
          </a:xfrm>
          <a:custGeom>
            <a:rect b="b" l="l" r="r" t="t"/>
            <a:pathLst>
              <a:path extrusionOk="0" h="21600" w="21600">
                <a:moveTo>
                  <a:pt x="17395" y="7718"/>
                </a:moveTo>
                <a:cubicBezTo>
                  <a:pt x="17217" y="7186"/>
                  <a:pt x="17007" y="6661"/>
                  <a:pt x="16887" y="6124"/>
                </a:cubicBezTo>
                <a:cubicBezTo>
                  <a:pt x="16819" y="5821"/>
                  <a:pt x="16747" y="5517"/>
                  <a:pt x="16646" y="5217"/>
                </a:cubicBezTo>
                <a:cubicBezTo>
                  <a:pt x="16509" y="4807"/>
                  <a:pt x="16342" y="4400"/>
                  <a:pt x="16152" y="3998"/>
                </a:cubicBezTo>
                <a:cubicBezTo>
                  <a:pt x="15932" y="3531"/>
                  <a:pt x="15641" y="3078"/>
                  <a:pt x="15300" y="2641"/>
                </a:cubicBezTo>
                <a:cubicBezTo>
                  <a:pt x="14830" y="2040"/>
                  <a:pt x="14255" y="1458"/>
                  <a:pt x="13574" y="942"/>
                </a:cubicBezTo>
                <a:cubicBezTo>
                  <a:pt x="13375" y="791"/>
                  <a:pt x="13160" y="631"/>
                  <a:pt x="12918" y="505"/>
                </a:cubicBezTo>
                <a:cubicBezTo>
                  <a:pt x="12065" y="63"/>
                  <a:pt x="11061" y="0"/>
                  <a:pt x="11061" y="0"/>
                </a:cubicBezTo>
                <a:cubicBezTo>
                  <a:pt x="11061" y="0"/>
                  <a:pt x="2" y="0"/>
                  <a:pt x="0" y="0"/>
                </a:cubicBezTo>
                <a:cubicBezTo>
                  <a:pt x="93" y="0"/>
                  <a:pt x="261" y="79"/>
                  <a:pt x="343" y="106"/>
                </a:cubicBezTo>
                <a:cubicBezTo>
                  <a:pt x="484" y="153"/>
                  <a:pt x="620" y="205"/>
                  <a:pt x="754" y="259"/>
                </a:cubicBezTo>
                <a:cubicBezTo>
                  <a:pt x="1157" y="424"/>
                  <a:pt x="1538" y="611"/>
                  <a:pt x="1903" y="807"/>
                </a:cubicBezTo>
                <a:cubicBezTo>
                  <a:pt x="2413" y="1081"/>
                  <a:pt x="2893" y="1379"/>
                  <a:pt x="3300" y="1715"/>
                </a:cubicBezTo>
                <a:cubicBezTo>
                  <a:pt x="3797" y="2126"/>
                  <a:pt x="4165" y="2589"/>
                  <a:pt x="4423" y="3079"/>
                </a:cubicBezTo>
                <a:cubicBezTo>
                  <a:pt x="4738" y="3678"/>
                  <a:pt x="5168" y="5495"/>
                  <a:pt x="5207" y="5653"/>
                </a:cubicBezTo>
                <a:cubicBezTo>
                  <a:pt x="6447" y="10800"/>
                  <a:pt x="11221" y="10800"/>
                  <a:pt x="11221" y="10800"/>
                </a:cubicBezTo>
                <a:cubicBezTo>
                  <a:pt x="11221" y="10800"/>
                  <a:pt x="6447" y="10800"/>
                  <a:pt x="5207" y="15947"/>
                </a:cubicBezTo>
                <a:cubicBezTo>
                  <a:pt x="5168" y="16105"/>
                  <a:pt x="4738" y="17922"/>
                  <a:pt x="4423" y="18521"/>
                </a:cubicBezTo>
                <a:cubicBezTo>
                  <a:pt x="4165" y="19011"/>
                  <a:pt x="3797" y="19474"/>
                  <a:pt x="3300" y="19885"/>
                </a:cubicBezTo>
                <a:cubicBezTo>
                  <a:pt x="2893" y="20220"/>
                  <a:pt x="2413" y="20519"/>
                  <a:pt x="1903" y="20793"/>
                </a:cubicBezTo>
                <a:cubicBezTo>
                  <a:pt x="1538" y="20989"/>
                  <a:pt x="1157" y="21176"/>
                  <a:pt x="754" y="21341"/>
                </a:cubicBezTo>
                <a:cubicBezTo>
                  <a:pt x="620" y="21395"/>
                  <a:pt x="484" y="21447"/>
                  <a:pt x="343" y="21494"/>
                </a:cubicBezTo>
                <a:cubicBezTo>
                  <a:pt x="261" y="21521"/>
                  <a:pt x="93" y="21600"/>
                  <a:pt x="0" y="21600"/>
                </a:cubicBezTo>
                <a:cubicBezTo>
                  <a:pt x="2" y="21600"/>
                  <a:pt x="11061" y="21600"/>
                  <a:pt x="11061" y="21600"/>
                </a:cubicBezTo>
                <a:cubicBezTo>
                  <a:pt x="11061" y="21600"/>
                  <a:pt x="12065" y="21537"/>
                  <a:pt x="12918" y="21095"/>
                </a:cubicBezTo>
                <a:cubicBezTo>
                  <a:pt x="13160" y="20969"/>
                  <a:pt x="13375" y="20809"/>
                  <a:pt x="13574" y="20658"/>
                </a:cubicBezTo>
                <a:cubicBezTo>
                  <a:pt x="14255" y="20141"/>
                  <a:pt x="14830" y="19560"/>
                  <a:pt x="15300" y="18959"/>
                </a:cubicBezTo>
                <a:cubicBezTo>
                  <a:pt x="15641" y="18522"/>
                  <a:pt x="15932" y="18069"/>
                  <a:pt x="16152" y="17602"/>
                </a:cubicBezTo>
                <a:cubicBezTo>
                  <a:pt x="16342" y="17200"/>
                  <a:pt x="16509" y="16793"/>
                  <a:pt x="16646" y="16383"/>
                </a:cubicBezTo>
                <a:cubicBezTo>
                  <a:pt x="16747" y="16083"/>
                  <a:pt x="16819" y="15779"/>
                  <a:pt x="16887" y="15476"/>
                </a:cubicBezTo>
                <a:cubicBezTo>
                  <a:pt x="17007" y="14939"/>
                  <a:pt x="17217" y="14414"/>
                  <a:pt x="17395" y="13882"/>
                </a:cubicBezTo>
                <a:cubicBezTo>
                  <a:pt x="18008" y="12051"/>
                  <a:pt x="20815" y="11047"/>
                  <a:pt x="21600" y="10800"/>
                </a:cubicBezTo>
                <a:cubicBezTo>
                  <a:pt x="20815" y="10553"/>
                  <a:pt x="18008" y="9549"/>
                  <a:pt x="17395" y="7718"/>
                </a:cubicBezTo>
                <a:close/>
              </a:path>
            </a:pathLst>
          </a:custGeom>
          <a:solidFill>
            <a:schemeClr val="accent2"/>
          </a:solidFill>
          <a:ln>
            <a:noFill/>
          </a:ln>
        </p:spPr>
        <p:txBody>
          <a:bodyPr anchorCtr="0" anchor="ctr" bIns="20075" lIns="20075" spcFirstLastPara="1" rIns="20075" wrap="square" tIns="20075">
            <a:noAutofit/>
          </a:bodyPr>
          <a:lstStyle/>
          <a:p>
            <a:pPr indent="0" lvl="0" marL="0" marR="0" rtl="0" algn="l">
              <a:spcBef>
                <a:spcPts val="0"/>
              </a:spcBef>
              <a:spcAft>
                <a:spcPts val="0"/>
              </a:spcAft>
              <a:buNone/>
            </a:pPr>
            <a:r>
              <a:t/>
            </a:r>
            <a:endParaRPr sz="1899">
              <a:solidFill>
                <a:schemeClr val="dk1"/>
              </a:solidFill>
              <a:latin typeface="Lato Light"/>
              <a:ea typeface="Lato Light"/>
              <a:cs typeface="Lato Light"/>
              <a:sym typeface="Lato Light"/>
            </a:endParaRPr>
          </a:p>
        </p:txBody>
      </p:sp>
      <p:sp>
        <p:nvSpPr>
          <p:cNvPr id="668" name="Google Shape;668;p17"/>
          <p:cNvSpPr txBox="1"/>
          <p:nvPr/>
        </p:nvSpPr>
        <p:spPr>
          <a:xfrm>
            <a:off x="568829" y="767623"/>
            <a:ext cx="8366393"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rgbClr val="CC0000"/>
                </a:solidFill>
                <a:latin typeface="Poppins"/>
                <a:ea typeface="Poppins"/>
                <a:cs typeface="Poppins"/>
                <a:sym typeface="Poppins"/>
              </a:rPr>
              <a:t>SUPPORTING GOVERNMENT’S MESSAGES ON COVID 19</a:t>
            </a:r>
            <a:endParaRPr sz="2400">
              <a:solidFill>
                <a:schemeClr val="dk1"/>
              </a:solidFill>
              <a:latin typeface="Calibri"/>
              <a:ea typeface="Calibri"/>
              <a:cs typeface="Calibri"/>
              <a:sym typeface="Calibri"/>
            </a:endParaRPr>
          </a:p>
        </p:txBody>
      </p:sp>
      <p:sp>
        <p:nvSpPr>
          <p:cNvPr id="669" name="Google Shape;669;p17"/>
          <p:cNvSpPr txBox="1"/>
          <p:nvPr/>
        </p:nvSpPr>
        <p:spPr>
          <a:xfrm>
            <a:off x="1453307" y="1269328"/>
            <a:ext cx="6050054"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400">
                <a:solidFill>
                  <a:srgbClr val="666666"/>
                </a:solidFill>
                <a:latin typeface="Poppins"/>
                <a:ea typeface="Poppins"/>
                <a:cs typeface="Poppins"/>
                <a:sym typeface="Poppins"/>
              </a:rPr>
              <a:t>Cascading Covid Messages to rural communities</a:t>
            </a:r>
            <a:endParaRPr/>
          </a:p>
        </p:txBody>
      </p:sp>
      <p:sp>
        <p:nvSpPr>
          <p:cNvPr id="670" name="Google Shape;670;p17"/>
          <p:cNvSpPr/>
          <p:nvPr/>
        </p:nvSpPr>
        <p:spPr>
          <a:xfrm>
            <a:off x="5332222" y="2286851"/>
            <a:ext cx="608576" cy="608576"/>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675">
              <a:solidFill>
                <a:schemeClr val="lt1"/>
              </a:solidFill>
              <a:latin typeface="Lato Light"/>
              <a:ea typeface="Lato Light"/>
              <a:cs typeface="Lato Light"/>
              <a:sym typeface="Lato Light"/>
            </a:endParaRPr>
          </a:p>
        </p:txBody>
      </p:sp>
      <p:sp>
        <p:nvSpPr>
          <p:cNvPr id="671" name="Google Shape;671;p17"/>
          <p:cNvSpPr/>
          <p:nvPr/>
        </p:nvSpPr>
        <p:spPr>
          <a:xfrm>
            <a:off x="5388034" y="3643629"/>
            <a:ext cx="608576" cy="608576"/>
          </a:xfrm>
          <a:prstGeom prst="ellipse">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675">
              <a:solidFill>
                <a:schemeClr val="lt1"/>
              </a:solidFill>
              <a:latin typeface="Lato Light"/>
              <a:ea typeface="Lato Light"/>
              <a:cs typeface="Lato Light"/>
              <a:sym typeface="Lato Light"/>
            </a:endParaRPr>
          </a:p>
        </p:txBody>
      </p:sp>
      <p:sp>
        <p:nvSpPr>
          <p:cNvPr id="672" name="Google Shape;672;p17"/>
          <p:cNvSpPr/>
          <p:nvPr/>
        </p:nvSpPr>
        <p:spPr>
          <a:xfrm>
            <a:off x="5458677" y="4782416"/>
            <a:ext cx="608576" cy="608576"/>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675">
              <a:solidFill>
                <a:schemeClr val="lt1"/>
              </a:solidFill>
              <a:latin typeface="Lato Light"/>
              <a:ea typeface="Lato Light"/>
              <a:cs typeface="Lato Light"/>
              <a:sym typeface="Lato Light"/>
            </a:endParaRPr>
          </a:p>
        </p:txBody>
      </p:sp>
      <p:sp>
        <p:nvSpPr>
          <p:cNvPr id="673" name="Google Shape;673;p17"/>
          <p:cNvSpPr/>
          <p:nvPr/>
        </p:nvSpPr>
        <p:spPr>
          <a:xfrm>
            <a:off x="568829" y="2547303"/>
            <a:ext cx="608576" cy="608576"/>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675">
              <a:solidFill>
                <a:schemeClr val="lt1"/>
              </a:solidFill>
              <a:latin typeface="Lato Light"/>
              <a:ea typeface="Lato Light"/>
              <a:cs typeface="Lato Light"/>
              <a:sym typeface="Lato Light"/>
            </a:endParaRPr>
          </a:p>
        </p:txBody>
      </p:sp>
      <p:sp>
        <p:nvSpPr>
          <p:cNvPr id="674" name="Google Shape;674;p17"/>
          <p:cNvSpPr/>
          <p:nvPr/>
        </p:nvSpPr>
        <p:spPr>
          <a:xfrm>
            <a:off x="568829" y="3700292"/>
            <a:ext cx="608576" cy="608576"/>
          </a:xfrm>
          <a:prstGeom prst="ellipse">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675">
              <a:solidFill>
                <a:schemeClr val="lt1"/>
              </a:solidFill>
              <a:latin typeface="Lato Light"/>
              <a:ea typeface="Lato Light"/>
              <a:cs typeface="Lato Light"/>
              <a:sym typeface="Lato Light"/>
            </a:endParaRPr>
          </a:p>
        </p:txBody>
      </p:sp>
      <p:sp>
        <p:nvSpPr>
          <p:cNvPr id="675" name="Google Shape;675;p17"/>
          <p:cNvSpPr/>
          <p:nvPr/>
        </p:nvSpPr>
        <p:spPr>
          <a:xfrm>
            <a:off x="568829" y="4853280"/>
            <a:ext cx="608576" cy="608576"/>
          </a:xfrm>
          <a:prstGeom prst="ellipse">
            <a:avLst/>
          </a:prstGeom>
          <a:solidFill>
            <a:srgbClr val="E36C0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675">
              <a:solidFill>
                <a:schemeClr val="lt1"/>
              </a:solidFill>
              <a:latin typeface="Lato Light"/>
              <a:ea typeface="Lato Light"/>
              <a:cs typeface="Lato Light"/>
              <a:sym typeface="Lato Light"/>
            </a:endParaRPr>
          </a:p>
        </p:txBody>
      </p:sp>
      <p:sp>
        <p:nvSpPr>
          <p:cNvPr id="676" name="Google Shape;676;p17"/>
          <p:cNvSpPr/>
          <p:nvPr/>
        </p:nvSpPr>
        <p:spPr>
          <a:xfrm>
            <a:off x="716909" y="2705301"/>
            <a:ext cx="312416" cy="292580"/>
          </a:xfrm>
          <a:custGeom>
            <a:rect b="b" l="l" r="r" t="t"/>
            <a:pathLst>
              <a:path extrusionOk="0" h="842603" w="899753">
                <a:moveTo>
                  <a:pt x="28575" y="444500"/>
                </a:moveTo>
                <a:lnTo>
                  <a:pt x="65686" y="449899"/>
                </a:lnTo>
                <a:cubicBezTo>
                  <a:pt x="165490" y="463937"/>
                  <a:pt x="265654" y="472576"/>
                  <a:pt x="366179" y="475816"/>
                </a:cubicBezTo>
                <a:lnTo>
                  <a:pt x="366179" y="533047"/>
                </a:lnTo>
                <a:lnTo>
                  <a:pt x="535161" y="533047"/>
                </a:lnTo>
                <a:lnTo>
                  <a:pt x="535161" y="475816"/>
                </a:lnTo>
                <a:cubicBezTo>
                  <a:pt x="635325" y="472576"/>
                  <a:pt x="735850" y="463937"/>
                  <a:pt x="835293" y="449899"/>
                </a:cubicBezTo>
                <a:lnTo>
                  <a:pt x="872765" y="444500"/>
                </a:lnTo>
                <a:lnTo>
                  <a:pt x="872765" y="769894"/>
                </a:lnTo>
                <a:lnTo>
                  <a:pt x="799984" y="842603"/>
                </a:lnTo>
                <a:lnTo>
                  <a:pt x="101356" y="842603"/>
                </a:lnTo>
                <a:lnTo>
                  <a:pt x="28575" y="769894"/>
                </a:lnTo>
                <a:lnTo>
                  <a:pt x="28575" y="444500"/>
                </a:lnTo>
                <a:close/>
                <a:moveTo>
                  <a:pt x="348884" y="56606"/>
                </a:moveTo>
                <a:lnTo>
                  <a:pt x="337362" y="68144"/>
                </a:lnTo>
                <a:lnTo>
                  <a:pt x="337362" y="112852"/>
                </a:lnTo>
                <a:lnTo>
                  <a:pt x="562391" y="112852"/>
                </a:lnTo>
                <a:lnTo>
                  <a:pt x="562391" y="68144"/>
                </a:lnTo>
                <a:lnTo>
                  <a:pt x="550869" y="56606"/>
                </a:lnTo>
                <a:lnTo>
                  <a:pt x="348884" y="56606"/>
                </a:lnTo>
                <a:close/>
                <a:moveTo>
                  <a:pt x="325841" y="0"/>
                </a:moveTo>
                <a:lnTo>
                  <a:pt x="573912" y="0"/>
                </a:lnTo>
                <a:lnTo>
                  <a:pt x="618558" y="44708"/>
                </a:lnTo>
                <a:lnTo>
                  <a:pt x="618558" y="112852"/>
                </a:lnTo>
                <a:lnTo>
                  <a:pt x="855108" y="112852"/>
                </a:lnTo>
                <a:lnTo>
                  <a:pt x="899753" y="157561"/>
                </a:lnTo>
                <a:lnTo>
                  <a:pt x="899753" y="390837"/>
                </a:lnTo>
                <a:lnTo>
                  <a:pt x="816943" y="402014"/>
                </a:lnTo>
                <a:cubicBezTo>
                  <a:pt x="722971" y="414633"/>
                  <a:pt x="628639" y="422205"/>
                  <a:pt x="534307" y="425089"/>
                </a:cubicBezTo>
                <a:lnTo>
                  <a:pt x="534307" y="366320"/>
                </a:lnTo>
                <a:lnTo>
                  <a:pt x="365446" y="366320"/>
                </a:lnTo>
                <a:lnTo>
                  <a:pt x="365446" y="425089"/>
                </a:lnTo>
                <a:cubicBezTo>
                  <a:pt x="271114" y="422205"/>
                  <a:pt x="176782" y="414633"/>
                  <a:pt x="83171" y="402014"/>
                </a:cubicBezTo>
                <a:lnTo>
                  <a:pt x="0" y="390837"/>
                </a:lnTo>
                <a:lnTo>
                  <a:pt x="0" y="157561"/>
                </a:lnTo>
                <a:lnTo>
                  <a:pt x="44646" y="112852"/>
                </a:lnTo>
                <a:lnTo>
                  <a:pt x="281195" y="112852"/>
                </a:lnTo>
                <a:lnTo>
                  <a:pt x="281195" y="44708"/>
                </a:lnTo>
                <a:lnTo>
                  <a:pt x="325841" y="0"/>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675">
              <a:solidFill>
                <a:schemeClr val="dk1"/>
              </a:solidFill>
              <a:latin typeface="Lato Light"/>
              <a:ea typeface="Lato Light"/>
              <a:cs typeface="Lato Light"/>
              <a:sym typeface="Lato Light"/>
            </a:endParaRPr>
          </a:p>
        </p:txBody>
      </p:sp>
      <p:sp>
        <p:nvSpPr>
          <p:cNvPr id="677" name="Google Shape;677;p17"/>
          <p:cNvSpPr/>
          <p:nvPr/>
        </p:nvSpPr>
        <p:spPr>
          <a:xfrm>
            <a:off x="5476932" y="2434931"/>
            <a:ext cx="293131" cy="312416"/>
          </a:xfrm>
          <a:custGeom>
            <a:rect b="b" l="l" r="r" t="t"/>
            <a:pathLst>
              <a:path extrusionOk="0" h="2500" w="2344">
                <a:moveTo>
                  <a:pt x="2031" y="1328"/>
                </a:moveTo>
                <a:lnTo>
                  <a:pt x="1250" y="1328"/>
                </a:lnTo>
                <a:lnTo>
                  <a:pt x="1250" y="1172"/>
                </a:lnTo>
                <a:lnTo>
                  <a:pt x="2031" y="1172"/>
                </a:lnTo>
                <a:lnTo>
                  <a:pt x="2031" y="1328"/>
                </a:lnTo>
                <a:close/>
                <a:moveTo>
                  <a:pt x="2031" y="1953"/>
                </a:moveTo>
                <a:lnTo>
                  <a:pt x="1250" y="1953"/>
                </a:lnTo>
                <a:lnTo>
                  <a:pt x="1250" y="1796"/>
                </a:lnTo>
                <a:lnTo>
                  <a:pt x="2031" y="1796"/>
                </a:lnTo>
                <a:lnTo>
                  <a:pt x="2031" y="1953"/>
                </a:lnTo>
                <a:close/>
                <a:moveTo>
                  <a:pt x="1016" y="1015"/>
                </a:moveTo>
                <a:lnTo>
                  <a:pt x="1016" y="1015"/>
                </a:lnTo>
                <a:cubicBezTo>
                  <a:pt x="972" y="1015"/>
                  <a:pt x="938" y="980"/>
                  <a:pt x="938" y="937"/>
                </a:cubicBezTo>
                <a:cubicBezTo>
                  <a:pt x="938" y="893"/>
                  <a:pt x="972" y="859"/>
                  <a:pt x="1016" y="859"/>
                </a:cubicBezTo>
                <a:cubicBezTo>
                  <a:pt x="1059" y="859"/>
                  <a:pt x="1094" y="893"/>
                  <a:pt x="1094" y="937"/>
                </a:cubicBezTo>
                <a:cubicBezTo>
                  <a:pt x="1094" y="980"/>
                  <a:pt x="1059" y="1015"/>
                  <a:pt x="1016" y="1015"/>
                </a:cubicBezTo>
                <a:close/>
                <a:moveTo>
                  <a:pt x="1016" y="1328"/>
                </a:moveTo>
                <a:lnTo>
                  <a:pt x="1016" y="1328"/>
                </a:lnTo>
                <a:cubicBezTo>
                  <a:pt x="972" y="1328"/>
                  <a:pt x="938" y="1293"/>
                  <a:pt x="938" y="1249"/>
                </a:cubicBezTo>
                <a:cubicBezTo>
                  <a:pt x="938" y="1206"/>
                  <a:pt x="972" y="1172"/>
                  <a:pt x="1016" y="1172"/>
                </a:cubicBezTo>
                <a:cubicBezTo>
                  <a:pt x="1059" y="1172"/>
                  <a:pt x="1094" y="1206"/>
                  <a:pt x="1094" y="1249"/>
                </a:cubicBezTo>
                <a:cubicBezTo>
                  <a:pt x="1094" y="1293"/>
                  <a:pt x="1059" y="1328"/>
                  <a:pt x="1016" y="1328"/>
                </a:cubicBezTo>
                <a:close/>
                <a:moveTo>
                  <a:pt x="1016" y="1640"/>
                </a:moveTo>
                <a:lnTo>
                  <a:pt x="1016" y="1640"/>
                </a:lnTo>
                <a:cubicBezTo>
                  <a:pt x="972" y="1640"/>
                  <a:pt x="938" y="1605"/>
                  <a:pt x="938" y="1562"/>
                </a:cubicBezTo>
                <a:cubicBezTo>
                  <a:pt x="938" y="1519"/>
                  <a:pt x="972" y="1484"/>
                  <a:pt x="1016" y="1484"/>
                </a:cubicBezTo>
                <a:cubicBezTo>
                  <a:pt x="1059" y="1484"/>
                  <a:pt x="1094" y="1519"/>
                  <a:pt x="1094" y="1562"/>
                </a:cubicBezTo>
                <a:cubicBezTo>
                  <a:pt x="1094" y="1605"/>
                  <a:pt x="1059" y="1640"/>
                  <a:pt x="1016" y="1640"/>
                </a:cubicBezTo>
                <a:close/>
                <a:moveTo>
                  <a:pt x="1016" y="1953"/>
                </a:moveTo>
                <a:lnTo>
                  <a:pt x="1016" y="1953"/>
                </a:lnTo>
                <a:cubicBezTo>
                  <a:pt x="972" y="1953"/>
                  <a:pt x="938" y="1917"/>
                  <a:pt x="938" y="1874"/>
                </a:cubicBezTo>
                <a:cubicBezTo>
                  <a:pt x="938" y="1831"/>
                  <a:pt x="972" y="1796"/>
                  <a:pt x="1016" y="1796"/>
                </a:cubicBezTo>
                <a:cubicBezTo>
                  <a:pt x="1059" y="1796"/>
                  <a:pt x="1094" y="1831"/>
                  <a:pt x="1094" y="1874"/>
                </a:cubicBezTo>
                <a:cubicBezTo>
                  <a:pt x="1094" y="1917"/>
                  <a:pt x="1059" y="1953"/>
                  <a:pt x="1016" y="1953"/>
                </a:cubicBezTo>
                <a:close/>
                <a:moveTo>
                  <a:pt x="1250" y="1484"/>
                </a:moveTo>
                <a:lnTo>
                  <a:pt x="1718" y="1484"/>
                </a:lnTo>
                <a:lnTo>
                  <a:pt x="1718" y="1640"/>
                </a:lnTo>
                <a:lnTo>
                  <a:pt x="1250" y="1640"/>
                </a:lnTo>
                <a:lnTo>
                  <a:pt x="1250" y="1484"/>
                </a:lnTo>
                <a:close/>
                <a:moveTo>
                  <a:pt x="1250" y="859"/>
                </a:moveTo>
                <a:lnTo>
                  <a:pt x="1952" y="859"/>
                </a:lnTo>
                <a:lnTo>
                  <a:pt x="1952" y="1015"/>
                </a:lnTo>
                <a:lnTo>
                  <a:pt x="1250" y="1015"/>
                </a:lnTo>
                <a:lnTo>
                  <a:pt x="1250" y="859"/>
                </a:lnTo>
                <a:close/>
                <a:moveTo>
                  <a:pt x="1250" y="390"/>
                </a:moveTo>
                <a:lnTo>
                  <a:pt x="1796" y="390"/>
                </a:lnTo>
                <a:lnTo>
                  <a:pt x="1796" y="546"/>
                </a:lnTo>
                <a:lnTo>
                  <a:pt x="1250" y="546"/>
                </a:lnTo>
                <a:lnTo>
                  <a:pt x="1250" y="390"/>
                </a:lnTo>
                <a:close/>
                <a:moveTo>
                  <a:pt x="625" y="2265"/>
                </a:moveTo>
                <a:lnTo>
                  <a:pt x="625" y="2265"/>
                </a:lnTo>
                <a:cubicBezTo>
                  <a:pt x="625" y="2308"/>
                  <a:pt x="590" y="2343"/>
                  <a:pt x="547" y="2343"/>
                </a:cubicBezTo>
                <a:cubicBezTo>
                  <a:pt x="504" y="2343"/>
                  <a:pt x="469" y="2308"/>
                  <a:pt x="469" y="2265"/>
                </a:cubicBezTo>
                <a:lnTo>
                  <a:pt x="469" y="859"/>
                </a:lnTo>
                <a:cubicBezTo>
                  <a:pt x="469" y="831"/>
                  <a:pt x="463" y="806"/>
                  <a:pt x="454" y="781"/>
                </a:cubicBezTo>
                <a:lnTo>
                  <a:pt x="625" y="781"/>
                </a:lnTo>
                <a:lnTo>
                  <a:pt x="625" y="2265"/>
                </a:lnTo>
                <a:close/>
                <a:moveTo>
                  <a:pt x="313" y="1640"/>
                </a:moveTo>
                <a:lnTo>
                  <a:pt x="157" y="1640"/>
                </a:lnTo>
                <a:lnTo>
                  <a:pt x="157" y="859"/>
                </a:lnTo>
                <a:cubicBezTo>
                  <a:pt x="157" y="816"/>
                  <a:pt x="191" y="781"/>
                  <a:pt x="234" y="781"/>
                </a:cubicBezTo>
                <a:cubicBezTo>
                  <a:pt x="277" y="781"/>
                  <a:pt x="313" y="816"/>
                  <a:pt x="313" y="859"/>
                </a:cubicBezTo>
                <a:lnTo>
                  <a:pt x="313" y="1640"/>
                </a:lnTo>
                <a:close/>
                <a:moveTo>
                  <a:pt x="625" y="0"/>
                </a:moveTo>
                <a:lnTo>
                  <a:pt x="625" y="625"/>
                </a:lnTo>
                <a:lnTo>
                  <a:pt x="234" y="625"/>
                </a:lnTo>
                <a:cubicBezTo>
                  <a:pt x="105" y="625"/>
                  <a:pt x="0" y="730"/>
                  <a:pt x="0" y="859"/>
                </a:cubicBezTo>
                <a:lnTo>
                  <a:pt x="0" y="1796"/>
                </a:lnTo>
                <a:lnTo>
                  <a:pt x="313" y="1796"/>
                </a:lnTo>
                <a:lnTo>
                  <a:pt x="313" y="2265"/>
                </a:lnTo>
                <a:cubicBezTo>
                  <a:pt x="313" y="2394"/>
                  <a:pt x="418" y="2499"/>
                  <a:pt x="547" y="2499"/>
                </a:cubicBezTo>
                <a:lnTo>
                  <a:pt x="2109" y="2499"/>
                </a:lnTo>
                <a:cubicBezTo>
                  <a:pt x="2238" y="2499"/>
                  <a:pt x="2343" y="2394"/>
                  <a:pt x="2343" y="2265"/>
                </a:cubicBezTo>
                <a:lnTo>
                  <a:pt x="2343" y="0"/>
                </a:lnTo>
                <a:lnTo>
                  <a:pt x="625" y="0"/>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675">
              <a:solidFill>
                <a:schemeClr val="dk1"/>
              </a:solidFill>
              <a:latin typeface="Lato Light"/>
              <a:ea typeface="Lato Light"/>
              <a:cs typeface="Lato Light"/>
              <a:sym typeface="Lato Light"/>
            </a:endParaRPr>
          </a:p>
        </p:txBody>
      </p:sp>
      <p:sp>
        <p:nvSpPr>
          <p:cNvPr id="678" name="Google Shape;678;p17"/>
          <p:cNvSpPr/>
          <p:nvPr/>
        </p:nvSpPr>
        <p:spPr>
          <a:xfrm>
            <a:off x="5636510" y="5011537"/>
            <a:ext cx="312967" cy="234174"/>
          </a:xfrm>
          <a:custGeom>
            <a:rect b="b" l="l" r="r" t="t"/>
            <a:pathLst>
              <a:path extrusionOk="0" h="674329" w="901340">
                <a:moveTo>
                  <a:pt x="573956" y="561975"/>
                </a:moveTo>
                <a:lnTo>
                  <a:pt x="901340" y="561975"/>
                </a:lnTo>
                <a:lnTo>
                  <a:pt x="901340" y="674329"/>
                </a:lnTo>
                <a:lnTo>
                  <a:pt x="468313" y="674329"/>
                </a:lnTo>
                <a:cubicBezTo>
                  <a:pt x="511940" y="645613"/>
                  <a:pt x="547996" y="607204"/>
                  <a:pt x="573956" y="561975"/>
                </a:cubicBezTo>
                <a:close/>
                <a:moveTo>
                  <a:pt x="616811" y="420688"/>
                </a:moveTo>
                <a:lnTo>
                  <a:pt x="842604" y="420688"/>
                </a:lnTo>
                <a:lnTo>
                  <a:pt x="842604" y="533040"/>
                </a:lnTo>
                <a:lnTo>
                  <a:pt x="587375" y="533040"/>
                </a:lnTo>
                <a:cubicBezTo>
                  <a:pt x="603529" y="498470"/>
                  <a:pt x="613580" y="460660"/>
                  <a:pt x="616811" y="420688"/>
                </a:cubicBezTo>
                <a:close/>
                <a:moveTo>
                  <a:pt x="600075" y="280988"/>
                </a:moveTo>
                <a:lnTo>
                  <a:pt x="901339" y="280988"/>
                </a:lnTo>
                <a:lnTo>
                  <a:pt x="901339" y="393341"/>
                </a:lnTo>
                <a:lnTo>
                  <a:pt x="619919" y="393341"/>
                </a:lnTo>
                <a:cubicBezTo>
                  <a:pt x="619919" y="353856"/>
                  <a:pt x="612703" y="316166"/>
                  <a:pt x="600075" y="280988"/>
                </a:cubicBezTo>
                <a:close/>
                <a:moveTo>
                  <a:pt x="196799" y="280982"/>
                </a:moveTo>
                <a:lnTo>
                  <a:pt x="196799" y="337072"/>
                </a:lnTo>
                <a:lnTo>
                  <a:pt x="252925" y="337072"/>
                </a:lnTo>
                <a:lnTo>
                  <a:pt x="252925" y="449611"/>
                </a:lnTo>
                <a:lnTo>
                  <a:pt x="196799" y="449611"/>
                </a:lnTo>
                <a:lnTo>
                  <a:pt x="196799" y="505700"/>
                </a:lnTo>
                <a:lnTo>
                  <a:pt x="365176" y="505700"/>
                </a:lnTo>
                <a:lnTo>
                  <a:pt x="365176" y="449611"/>
                </a:lnTo>
                <a:lnTo>
                  <a:pt x="309051" y="449611"/>
                </a:lnTo>
                <a:lnTo>
                  <a:pt x="309051" y="280982"/>
                </a:lnTo>
                <a:lnTo>
                  <a:pt x="196799" y="280982"/>
                </a:lnTo>
                <a:close/>
                <a:moveTo>
                  <a:pt x="503238" y="139700"/>
                </a:moveTo>
                <a:lnTo>
                  <a:pt x="787040" y="139700"/>
                </a:lnTo>
                <a:lnTo>
                  <a:pt x="787040" y="252053"/>
                </a:lnTo>
                <a:lnTo>
                  <a:pt x="587154" y="252053"/>
                </a:lnTo>
                <a:cubicBezTo>
                  <a:pt x="567346" y="208840"/>
                  <a:pt x="538894" y="170669"/>
                  <a:pt x="503238" y="139700"/>
                </a:cubicBezTo>
                <a:close/>
                <a:moveTo>
                  <a:pt x="280988" y="112713"/>
                </a:moveTo>
                <a:cubicBezTo>
                  <a:pt x="436053" y="112713"/>
                  <a:pt x="561615" y="238555"/>
                  <a:pt x="561615" y="393521"/>
                </a:cubicBezTo>
                <a:cubicBezTo>
                  <a:pt x="561615" y="548487"/>
                  <a:pt x="436053" y="674329"/>
                  <a:pt x="280988" y="674329"/>
                </a:cubicBezTo>
                <a:cubicBezTo>
                  <a:pt x="125923" y="674329"/>
                  <a:pt x="0" y="548487"/>
                  <a:pt x="0" y="393521"/>
                </a:cubicBezTo>
                <a:cubicBezTo>
                  <a:pt x="0" y="238555"/>
                  <a:pt x="125923" y="112713"/>
                  <a:pt x="280988" y="112713"/>
                </a:cubicBezTo>
                <a:close/>
                <a:moveTo>
                  <a:pt x="282575" y="0"/>
                </a:moveTo>
                <a:lnTo>
                  <a:pt x="844190" y="0"/>
                </a:lnTo>
                <a:lnTo>
                  <a:pt x="844190" y="112353"/>
                </a:lnTo>
                <a:lnTo>
                  <a:pt x="468221" y="112353"/>
                </a:lnTo>
                <a:cubicBezTo>
                  <a:pt x="415694" y="76702"/>
                  <a:pt x="351293" y="55816"/>
                  <a:pt x="282575" y="55816"/>
                </a:cubicBezTo>
                <a:lnTo>
                  <a:pt x="282575" y="0"/>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675">
              <a:solidFill>
                <a:schemeClr val="dk1"/>
              </a:solidFill>
              <a:latin typeface="Lato Light"/>
              <a:ea typeface="Lato Light"/>
              <a:cs typeface="Lato Light"/>
              <a:sym typeface="Lato Light"/>
            </a:endParaRPr>
          </a:p>
        </p:txBody>
      </p:sp>
      <p:sp>
        <p:nvSpPr>
          <p:cNvPr id="679" name="Google Shape;679;p17"/>
          <p:cNvSpPr/>
          <p:nvPr/>
        </p:nvSpPr>
        <p:spPr>
          <a:xfrm>
            <a:off x="5551281" y="3785145"/>
            <a:ext cx="312415" cy="312416"/>
          </a:xfrm>
          <a:custGeom>
            <a:rect b="b" l="l" r="r" t="t"/>
            <a:pathLst>
              <a:path extrusionOk="0" h="899754" w="899752">
                <a:moveTo>
                  <a:pt x="422275" y="280988"/>
                </a:moveTo>
                <a:lnTo>
                  <a:pt x="534627" y="365919"/>
                </a:lnTo>
                <a:lnTo>
                  <a:pt x="422275" y="450489"/>
                </a:lnTo>
                <a:lnTo>
                  <a:pt x="422275" y="280988"/>
                </a:lnTo>
                <a:close/>
                <a:moveTo>
                  <a:pt x="57150" y="225425"/>
                </a:moveTo>
                <a:lnTo>
                  <a:pt x="113290" y="225425"/>
                </a:lnTo>
                <a:lnTo>
                  <a:pt x="113290" y="562409"/>
                </a:lnTo>
                <a:lnTo>
                  <a:pt x="422420" y="562409"/>
                </a:lnTo>
                <a:lnTo>
                  <a:pt x="478560" y="562409"/>
                </a:lnTo>
                <a:lnTo>
                  <a:pt x="787690" y="562409"/>
                </a:lnTo>
                <a:lnTo>
                  <a:pt x="787690" y="225425"/>
                </a:lnTo>
                <a:lnTo>
                  <a:pt x="844190" y="225425"/>
                </a:lnTo>
                <a:lnTo>
                  <a:pt x="844190" y="618873"/>
                </a:lnTo>
                <a:lnTo>
                  <a:pt x="478560" y="618873"/>
                </a:lnTo>
                <a:lnTo>
                  <a:pt x="478560" y="803729"/>
                </a:lnTo>
                <a:lnTo>
                  <a:pt x="490436" y="815597"/>
                </a:lnTo>
                <a:lnTo>
                  <a:pt x="518146" y="843649"/>
                </a:lnTo>
                <a:lnTo>
                  <a:pt x="590840" y="843649"/>
                </a:lnTo>
                <a:lnTo>
                  <a:pt x="590840" y="899754"/>
                </a:lnTo>
                <a:lnTo>
                  <a:pt x="495114" y="899754"/>
                </a:lnTo>
                <a:lnTo>
                  <a:pt x="450490" y="855158"/>
                </a:lnTo>
                <a:lnTo>
                  <a:pt x="405866" y="899754"/>
                </a:lnTo>
                <a:lnTo>
                  <a:pt x="309780" y="899754"/>
                </a:lnTo>
                <a:lnTo>
                  <a:pt x="309780" y="843649"/>
                </a:lnTo>
                <a:lnTo>
                  <a:pt x="382475" y="843649"/>
                </a:lnTo>
                <a:lnTo>
                  <a:pt x="410904" y="815597"/>
                </a:lnTo>
                <a:lnTo>
                  <a:pt x="422420" y="803729"/>
                </a:lnTo>
                <a:lnTo>
                  <a:pt x="422420" y="618873"/>
                </a:lnTo>
                <a:lnTo>
                  <a:pt x="57150" y="618873"/>
                </a:lnTo>
                <a:lnTo>
                  <a:pt x="57150" y="225425"/>
                </a:lnTo>
                <a:close/>
                <a:moveTo>
                  <a:pt x="421804" y="0"/>
                </a:moveTo>
                <a:lnTo>
                  <a:pt x="477949" y="0"/>
                </a:lnTo>
                <a:lnTo>
                  <a:pt x="477949" y="56380"/>
                </a:lnTo>
                <a:lnTo>
                  <a:pt x="899752" y="56380"/>
                </a:lnTo>
                <a:lnTo>
                  <a:pt x="899752" y="169501"/>
                </a:lnTo>
                <a:lnTo>
                  <a:pt x="0" y="169501"/>
                </a:lnTo>
                <a:lnTo>
                  <a:pt x="0" y="56380"/>
                </a:lnTo>
                <a:lnTo>
                  <a:pt x="421804" y="56380"/>
                </a:lnTo>
                <a:lnTo>
                  <a:pt x="421804" y="0"/>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675">
              <a:solidFill>
                <a:schemeClr val="dk1"/>
              </a:solidFill>
              <a:latin typeface="Lato Light"/>
              <a:ea typeface="Lato Light"/>
              <a:cs typeface="Lato Light"/>
              <a:sym typeface="Lato Light"/>
            </a:endParaRPr>
          </a:p>
        </p:txBody>
      </p:sp>
      <p:sp>
        <p:nvSpPr>
          <p:cNvPr id="680" name="Google Shape;680;p17"/>
          <p:cNvSpPr/>
          <p:nvPr/>
        </p:nvSpPr>
        <p:spPr>
          <a:xfrm>
            <a:off x="716909" y="3858290"/>
            <a:ext cx="312416" cy="292580"/>
          </a:xfrm>
          <a:custGeom>
            <a:rect b="b" l="l" r="r" t="t"/>
            <a:pathLst>
              <a:path extrusionOk="0" h="842602" w="899753">
                <a:moveTo>
                  <a:pt x="642085" y="505575"/>
                </a:moveTo>
                <a:lnTo>
                  <a:pt x="781355" y="645275"/>
                </a:lnTo>
                <a:cubicBezTo>
                  <a:pt x="810865" y="603763"/>
                  <a:pt x="830658" y="556113"/>
                  <a:pt x="838935" y="505575"/>
                </a:cubicBezTo>
                <a:lnTo>
                  <a:pt x="642085" y="505575"/>
                </a:lnTo>
                <a:close/>
                <a:moveTo>
                  <a:pt x="506413" y="449262"/>
                </a:moveTo>
                <a:lnTo>
                  <a:pt x="899753" y="449262"/>
                </a:lnTo>
                <a:cubicBezTo>
                  <a:pt x="899753" y="558279"/>
                  <a:pt x="855849" y="656827"/>
                  <a:pt x="784594" y="728301"/>
                </a:cubicBezTo>
                <a:lnTo>
                  <a:pt x="506413" y="449262"/>
                </a:lnTo>
                <a:close/>
                <a:moveTo>
                  <a:pt x="506990" y="61123"/>
                </a:moveTo>
                <a:lnTo>
                  <a:pt x="506990" y="336892"/>
                </a:lnTo>
                <a:lnTo>
                  <a:pt x="783372" y="336892"/>
                </a:lnTo>
                <a:cubicBezTo>
                  <a:pt x="759620" y="195951"/>
                  <a:pt x="648060" y="84493"/>
                  <a:pt x="506990" y="61123"/>
                </a:cubicBezTo>
                <a:close/>
                <a:moveTo>
                  <a:pt x="394203" y="55562"/>
                </a:moveTo>
                <a:lnTo>
                  <a:pt x="394203" y="449082"/>
                </a:lnTo>
                <a:lnTo>
                  <a:pt x="672740" y="727390"/>
                </a:lnTo>
                <a:cubicBezTo>
                  <a:pt x="601394" y="798678"/>
                  <a:pt x="502663" y="842602"/>
                  <a:pt x="394203" y="842602"/>
                </a:cubicBezTo>
                <a:cubicBezTo>
                  <a:pt x="176203" y="842602"/>
                  <a:pt x="0" y="666544"/>
                  <a:pt x="0" y="449082"/>
                </a:cubicBezTo>
                <a:cubicBezTo>
                  <a:pt x="0" y="231620"/>
                  <a:pt x="176203" y="55562"/>
                  <a:pt x="394203" y="55562"/>
                </a:cubicBezTo>
                <a:close/>
                <a:moveTo>
                  <a:pt x="450850" y="0"/>
                </a:moveTo>
                <a:cubicBezTo>
                  <a:pt x="668213" y="0"/>
                  <a:pt x="844190" y="176176"/>
                  <a:pt x="844190" y="393341"/>
                </a:cubicBezTo>
                <a:lnTo>
                  <a:pt x="450850" y="393341"/>
                </a:lnTo>
                <a:lnTo>
                  <a:pt x="450850" y="0"/>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675">
              <a:solidFill>
                <a:schemeClr val="dk1"/>
              </a:solidFill>
              <a:latin typeface="Lato Light"/>
              <a:ea typeface="Lato Light"/>
              <a:cs typeface="Lato Light"/>
              <a:sym typeface="Lato Light"/>
            </a:endParaRPr>
          </a:p>
        </p:txBody>
      </p:sp>
      <p:sp>
        <p:nvSpPr>
          <p:cNvPr id="681" name="Google Shape;681;p17"/>
          <p:cNvSpPr txBox="1"/>
          <p:nvPr/>
        </p:nvSpPr>
        <p:spPr>
          <a:xfrm>
            <a:off x="6171129" y="2533197"/>
            <a:ext cx="2404042"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rgbClr val="3F3F3F"/>
                </a:solidFill>
                <a:latin typeface="Open Sans"/>
                <a:ea typeface="Open Sans"/>
                <a:cs typeface="Open Sans"/>
                <a:sym typeface="Open Sans"/>
              </a:rPr>
              <a:t>MDDA Emergency Funding is not sufficient for vital content generation as the coronavirus stays with us longer</a:t>
            </a:r>
            <a:r>
              <a:rPr lang="en-US" sz="1200">
                <a:solidFill>
                  <a:srgbClr val="3F3F3F"/>
                </a:solidFill>
                <a:latin typeface="Poppins"/>
                <a:ea typeface="Poppins"/>
                <a:cs typeface="Poppins"/>
                <a:sym typeface="Poppins"/>
              </a:rPr>
              <a:t>. </a:t>
            </a:r>
            <a:endParaRPr/>
          </a:p>
        </p:txBody>
      </p:sp>
      <p:sp>
        <p:nvSpPr>
          <p:cNvPr id="682" name="Google Shape;682;p17"/>
          <p:cNvSpPr txBox="1"/>
          <p:nvPr/>
        </p:nvSpPr>
        <p:spPr>
          <a:xfrm>
            <a:off x="6169500" y="2289769"/>
            <a:ext cx="1736373"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200">
                <a:solidFill>
                  <a:schemeClr val="dk2"/>
                </a:solidFill>
                <a:latin typeface="Open Sans"/>
                <a:ea typeface="Open Sans"/>
                <a:cs typeface="Open Sans"/>
                <a:sym typeface="Open Sans"/>
              </a:rPr>
              <a:t>Appeals for Donation</a:t>
            </a:r>
            <a:endParaRPr/>
          </a:p>
        </p:txBody>
      </p:sp>
      <p:sp>
        <p:nvSpPr>
          <p:cNvPr id="683" name="Google Shape;683;p17"/>
          <p:cNvSpPr txBox="1"/>
          <p:nvPr/>
        </p:nvSpPr>
        <p:spPr>
          <a:xfrm>
            <a:off x="6289068" y="4015796"/>
            <a:ext cx="2404042" cy="592470"/>
          </a:xfrm>
          <a:prstGeom prst="rect">
            <a:avLst/>
          </a:prstGeom>
          <a:noFill/>
          <a:ln>
            <a:noFill/>
          </a:ln>
        </p:spPr>
        <p:txBody>
          <a:bodyPr anchorCtr="0" anchor="t" bIns="45700" lIns="91425" spcFirstLastPara="1" rIns="91425" wrap="square" tIns="45700">
            <a:spAutoFit/>
          </a:bodyPr>
          <a:lstStyle/>
          <a:p>
            <a:pPr indent="0" lvl="0" marL="0" marR="0" rtl="0" algn="l">
              <a:lnSpc>
                <a:spcPct val="109416"/>
              </a:lnSpc>
              <a:spcBef>
                <a:spcPts val="0"/>
              </a:spcBef>
              <a:spcAft>
                <a:spcPts val="0"/>
              </a:spcAft>
              <a:buNone/>
            </a:pPr>
            <a:r>
              <a:rPr lang="en-US" sz="1200">
                <a:solidFill>
                  <a:schemeClr val="dk2"/>
                </a:solidFill>
                <a:latin typeface="Open Sans"/>
                <a:ea typeface="Open Sans"/>
                <a:cs typeface="Open Sans"/>
                <a:sym typeface="Open Sans"/>
              </a:rPr>
              <a:t>Could not assist, however, initiated discussions for future engagements.</a:t>
            </a:r>
            <a:endParaRPr/>
          </a:p>
        </p:txBody>
      </p:sp>
      <p:sp>
        <p:nvSpPr>
          <p:cNvPr id="684" name="Google Shape;684;p17"/>
          <p:cNvSpPr txBox="1"/>
          <p:nvPr/>
        </p:nvSpPr>
        <p:spPr>
          <a:xfrm>
            <a:off x="6255676" y="3716159"/>
            <a:ext cx="1606787"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200">
                <a:solidFill>
                  <a:schemeClr val="dk2"/>
                </a:solidFill>
                <a:latin typeface="Open Sans"/>
                <a:ea typeface="Open Sans"/>
                <a:cs typeface="Open Sans"/>
                <a:sym typeface="Open Sans"/>
              </a:rPr>
              <a:t>Facebook &amp; Google</a:t>
            </a:r>
            <a:endParaRPr/>
          </a:p>
        </p:txBody>
      </p:sp>
      <p:sp>
        <p:nvSpPr>
          <p:cNvPr id="685" name="Google Shape;685;p17"/>
          <p:cNvSpPr txBox="1"/>
          <p:nvPr/>
        </p:nvSpPr>
        <p:spPr>
          <a:xfrm>
            <a:off x="6279476" y="5121617"/>
            <a:ext cx="2404042" cy="425758"/>
          </a:xfrm>
          <a:prstGeom prst="rect">
            <a:avLst/>
          </a:prstGeom>
          <a:noFill/>
          <a:ln>
            <a:noFill/>
          </a:ln>
        </p:spPr>
        <p:txBody>
          <a:bodyPr anchorCtr="0" anchor="t" bIns="45700" lIns="91425" spcFirstLastPara="1" rIns="91425" wrap="square" tIns="45700">
            <a:spAutoFit/>
          </a:bodyPr>
          <a:lstStyle/>
          <a:p>
            <a:pPr indent="0" lvl="0" marL="0" marR="0" rtl="0" algn="just">
              <a:lnSpc>
                <a:spcPct val="109416"/>
              </a:lnSpc>
              <a:spcBef>
                <a:spcPts val="0"/>
              </a:spcBef>
              <a:spcAft>
                <a:spcPts val="0"/>
              </a:spcAft>
              <a:buNone/>
            </a:pPr>
            <a:r>
              <a:rPr lang="en-US" sz="1200">
                <a:solidFill>
                  <a:schemeClr val="dk2"/>
                </a:solidFill>
                <a:latin typeface="Lato Light"/>
                <a:ea typeface="Lato Light"/>
                <a:cs typeface="Lato Light"/>
                <a:sym typeface="Lato Light"/>
              </a:rPr>
              <a:t>Approached for funding. Could not assist.</a:t>
            </a:r>
            <a:endParaRPr/>
          </a:p>
        </p:txBody>
      </p:sp>
      <p:sp>
        <p:nvSpPr>
          <p:cNvPr id="686" name="Google Shape;686;p17"/>
          <p:cNvSpPr txBox="1"/>
          <p:nvPr/>
        </p:nvSpPr>
        <p:spPr>
          <a:xfrm>
            <a:off x="6245086" y="5710092"/>
            <a:ext cx="2453364"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200">
                <a:solidFill>
                  <a:schemeClr val="dk2"/>
                </a:solidFill>
                <a:latin typeface="Open Sans"/>
                <a:ea typeface="Open Sans"/>
                <a:cs typeface="Open Sans"/>
                <a:sym typeface="Open Sans"/>
              </a:rPr>
              <a:t>Broadcast Funders/MultiChoice</a:t>
            </a:r>
            <a:endParaRPr/>
          </a:p>
        </p:txBody>
      </p:sp>
      <p:sp>
        <p:nvSpPr>
          <p:cNvPr id="687" name="Google Shape;687;p17"/>
          <p:cNvSpPr txBox="1"/>
          <p:nvPr/>
        </p:nvSpPr>
        <p:spPr>
          <a:xfrm>
            <a:off x="1335128" y="2803691"/>
            <a:ext cx="2404042" cy="743665"/>
          </a:xfrm>
          <a:prstGeom prst="rect">
            <a:avLst/>
          </a:prstGeom>
          <a:noFill/>
          <a:ln>
            <a:noFill/>
          </a:ln>
        </p:spPr>
        <p:txBody>
          <a:bodyPr anchorCtr="0" anchor="t" bIns="45700" lIns="91425" spcFirstLastPara="1" rIns="91425" wrap="square" tIns="45700">
            <a:spAutoFit/>
          </a:bodyPr>
          <a:lstStyle/>
          <a:p>
            <a:pPr indent="0" lvl="0" marL="0" marR="0" rtl="0" algn="l">
              <a:lnSpc>
                <a:spcPct val="109416"/>
              </a:lnSpc>
              <a:spcBef>
                <a:spcPts val="0"/>
              </a:spcBef>
              <a:spcAft>
                <a:spcPts val="0"/>
              </a:spcAft>
              <a:buNone/>
            </a:pPr>
            <a:r>
              <a:rPr lang="en-US" sz="1200">
                <a:solidFill>
                  <a:schemeClr val="dk1"/>
                </a:solidFill>
                <a:latin typeface="Poppins"/>
                <a:ea typeface="Poppins"/>
                <a:cs typeface="Poppins"/>
                <a:sym typeface="Poppins"/>
              </a:rPr>
              <a:t>Distributed Government messages to MDDA &amp; ICASA broadcast databases. </a:t>
            </a:r>
            <a:endParaRPr/>
          </a:p>
          <a:p>
            <a:pPr indent="0" lvl="0" marL="0" marR="0" rtl="0" algn="just">
              <a:lnSpc>
                <a:spcPct val="145888"/>
              </a:lnSpc>
              <a:spcBef>
                <a:spcPts val="0"/>
              </a:spcBef>
              <a:spcAft>
                <a:spcPts val="0"/>
              </a:spcAft>
              <a:buNone/>
            </a:pPr>
            <a:r>
              <a:t/>
            </a:r>
            <a:endParaRPr sz="900">
              <a:solidFill>
                <a:schemeClr val="dk2"/>
              </a:solidFill>
              <a:latin typeface="Lato Light"/>
              <a:ea typeface="Lato Light"/>
              <a:cs typeface="Lato Light"/>
              <a:sym typeface="Lato Light"/>
            </a:endParaRPr>
          </a:p>
        </p:txBody>
      </p:sp>
      <p:sp>
        <p:nvSpPr>
          <p:cNvPr id="688" name="Google Shape;688;p17"/>
          <p:cNvSpPr txBox="1"/>
          <p:nvPr/>
        </p:nvSpPr>
        <p:spPr>
          <a:xfrm>
            <a:off x="1335127" y="2545648"/>
            <a:ext cx="2037737"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200">
                <a:solidFill>
                  <a:schemeClr val="dk2"/>
                </a:solidFill>
                <a:latin typeface="Open Sans"/>
                <a:ea typeface="Open Sans"/>
                <a:cs typeface="Open Sans"/>
                <a:sym typeface="Open Sans"/>
              </a:rPr>
              <a:t>Cascading Govt Messages</a:t>
            </a:r>
            <a:endParaRPr/>
          </a:p>
        </p:txBody>
      </p:sp>
      <p:sp>
        <p:nvSpPr>
          <p:cNvPr id="689" name="Google Shape;689;p17"/>
          <p:cNvSpPr txBox="1"/>
          <p:nvPr/>
        </p:nvSpPr>
        <p:spPr>
          <a:xfrm>
            <a:off x="1335127" y="3993158"/>
            <a:ext cx="2404042" cy="590931"/>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None/>
            </a:pPr>
            <a:r>
              <a:rPr lang="en-US" sz="1200">
                <a:solidFill>
                  <a:schemeClr val="dk1"/>
                </a:solidFill>
                <a:latin typeface="Poppins"/>
                <a:ea typeface="Poppins"/>
                <a:cs typeface="Poppins"/>
                <a:sym typeface="Poppins"/>
              </a:rPr>
              <a:t>Key messages to community and small commercial print and digital media</a:t>
            </a:r>
            <a:endParaRPr/>
          </a:p>
        </p:txBody>
      </p:sp>
      <p:sp>
        <p:nvSpPr>
          <p:cNvPr id="690" name="Google Shape;690;p17"/>
          <p:cNvSpPr txBox="1"/>
          <p:nvPr/>
        </p:nvSpPr>
        <p:spPr>
          <a:xfrm>
            <a:off x="1335128" y="3700292"/>
            <a:ext cx="1185068"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200">
                <a:solidFill>
                  <a:schemeClr val="dk2"/>
                </a:solidFill>
                <a:latin typeface="Open Sans"/>
                <a:ea typeface="Open Sans"/>
                <a:cs typeface="Open Sans"/>
                <a:sym typeface="Open Sans"/>
              </a:rPr>
              <a:t>Key Messages</a:t>
            </a:r>
            <a:endParaRPr/>
          </a:p>
        </p:txBody>
      </p:sp>
      <p:sp>
        <p:nvSpPr>
          <p:cNvPr id="691" name="Google Shape;691;p17"/>
          <p:cNvSpPr txBox="1"/>
          <p:nvPr/>
        </p:nvSpPr>
        <p:spPr>
          <a:xfrm>
            <a:off x="1335128" y="5109668"/>
            <a:ext cx="2404042" cy="590931"/>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None/>
            </a:pPr>
            <a:r>
              <a:rPr lang="en-US" sz="1200">
                <a:solidFill>
                  <a:schemeClr val="dk1"/>
                </a:solidFill>
                <a:latin typeface="Poppins"/>
                <a:ea typeface="Poppins"/>
                <a:cs typeface="Poppins"/>
                <a:sym typeface="Poppins"/>
              </a:rPr>
              <a:t>Minister in The Presidency interviewed on various community radio stations on the pandemic.</a:t>
            </a:r>
            <a:endParaRPr/>
          </a:p>
        </p:txBody>
      </p:sp>
      <p:sp>
        <p:nvSpPr>
          <p:cNvPr id="692" name="Google Shape;692;p17"/>
          <p:cNvSpPr txBox="1"/>
          <p:nvPr/>
        </p:nvSpPr>
        <p:spPr>
          <a:xfrm>
            <a:off x="1335128" y="4851625"/>
            <a:ext cx="2754280"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200">
                <a:solidFill>
                  <a:schemeClr val="dk2"/>
                </a:solidFill>
                <a:latin typeface="Open Sans"/>
                <a:ea typeface="Open Sans"/>
                <a:cs typeface="Open Sans"/>
                <a:sym typeface="Open Sans"/>
              </a:rPr>
              <a:t>Engaging community radio stations</a:t>
            </a:r>
            <a:endParaRPr/>
          </a:p>
        </p:txBody>
      </p:sp>
      <p:sp>
        <p:nvSpPr>
          <p:cNvPr id="693" name="Google Shape;693;p17"/>
          <p:cNvSpPr/>
          <p:nvPr/>
        </p:nvSpPr>
        <p:spPr>
          <a:xfrm>
            <a:off x="3971138" y="5741945"/>
            <a:ext cx="702298" cy="1116055"/>
          </a:xfrm>
          <a:custGeom>
            <a:rect b="b" l="l" r="r" t="t"/>
            <a:pathLst>
              <a:path extrusionOk="0" h="21600" w="21600">
                <a:moveTo>
                  <a:pt x="17395" y="7718"/>
                </a:moveTo>
                <a:cubicBezTo>
                  <a:pt x="17217" y="7186"/>
                  <a:pt x="17007" y="6661"/>
                  <a:pt x="16887" y="6124"/>
                </a:cubicBezTo>
                <a:cubicBezTo>
                  <a:pt x="16819" y="5821"/>
                  <a:pt x="16747" y="5517"/>
                  <a:pt x="16646" y="5217"/>
                </a:cubicBezTo>
                <a:cubicBezTo>
                  <a:pt x="16509" y="4807"/>
                  <a:pt x="16342" y="4400"/>
                  <a:pt x="16152" y="3998"/>
                </a:cubicBezTo>
                <a:cubicBezTo>
                  <a:pt x="15932" y="3531"/>
                  <a:pt x="15641" y="3078"/>
                  <a:pt x="15300" y="2641"/>
                </a:cubicBezTo>
                <a:cubicBezTo>
                  <a:pt x="14830" y="2040"/>
                  <a:pt x="14255" y="1459"/>
                  <a:pt x="13574" y="942"/>
                </a:cubicBezTo>
                <a:cubicBezTo>
                  <a:pt x="13375" y="791"/>
                  <a:pt x="13160" y="631"/>
                  <a:pt x="12918" y="505"/>
                </a:cubicBezTo>
                <a:cubicBezTo>
                  <a:pt x="12065" y="63"/>
                  <a:pt x="11061" y="0"/>
                  <a:pt x="11061" y="0"/>
                </a:cubicBezTo>
                <a:cubicBezTo>
                  <a:pt x="11061" y="0"/>
                  <a:pt x="2" y="0"/>
                  <a:pt x="0" y="0"/>
                </a:cubicBezTo>
                <a:cubicBezTo>
                  <a:pt x="93" y="0"/>
                  <a:pt x="261" y="79"/>
                  <a:pt x="343" y="106"/>
                </a:cubicBezTo>
                <a:cubicBezTo>
                  <a:pt x="484" y="153"/>
                  <a:pt x="620" y="205"/>
                  <a:pt x="754" y="259"/>
                </a:cubicBezTo>
                <a:cubicBezTo>
                  <a:pt x="1157" y="424"/>
                  <a:pt x="1538" y="611"/>
                  <a:pt x="1903" y="807"/>
                </a:cubicBezTo>
                <a:cubicBezTo>
                  <a:pt x="2413" y="1081"/>
                  <a:pt x="2893" y="1380"/>
                  <a:pt x="3300" y="1715"/>
                </a:cubicBezTo>
                <a:cubicBezTo>
                  <a:pt x="3797" y="2126"/>
                  <a:pt x="4165" y="2589"/>
                  <a:pt x="4423" y="3079"/>
                </a:cubicBezTo>
                <a:cubicBezTo>
                  <a:pt x="4738" y="3678"/>
                  <a:pt x="5168" y="5495"/>
                  <a:pt x="5207" y="5653"/>
                </a:cubicBezTo>
                <a:cubicBezTo>
                  <a:pt x="6447" y="10800"/>
                  <a:pt x="11221" y="10800"/>
                  <a:pt x="11221" y="10800"/>
                </a:cubicBezTo>
                <a:cubicBezTo>
                  <a:pt x="11221" y="10800"/>
                  <a:pt x="6447" y="10800"/>
                  <a:pt x="5207" y="15947"/>
                </a:cubicBezTo>
                <a:cubicBezTo>
                  <a:pt x="5168" y="16105"/>
                  <a:pt x="4738" y="17922"/>
                  <a:pt x="4423" y="18521"/>
                </a:cubicBezTo>
                <a:cubicBezTo>
                  <a:pt x="4165" y="19011"/>
                  <a:pt x="3797" y="19474"/>
                  <a:pt x="3300" y="19885"/>
                </a:cubicBezTo>
                <a:cubicBezTo>
                  <a:pt x="2893" y="20221"/>
                  <a:pt x="2413" y="20519"/>
                  <a:pt x="1903" y="20793"/>
                </a:cubicBezTo>
                <a:cubicBezTo>
                  <a:pt x="1538" y="20989"/>
                  <a:pt x="1157" y="21176"/>
                  <a:pt x="754" y="21341"/>
                </a:cubicBezTo>
                <a:cubicBezTo>
                  <a:pt x="620" y="21396"/>
                  <a:pt x="484" y="21447"/>
                  <a:pt x="343" y="21494"/>
                </a:cubicBezTo>
                <a:cubicBezTo>
                  <a:pt x="261" y="21521"/>
                  <a:pt x="93" y="21600"/>
                  <a:pt x="0" y="21600"/>
                </a:cubicBezTo>
                <a:cubicBezTo>
                  <a:pt x="2" y="21600"/>
                  <a:pt x="11061" y="21600"/>
                  <a:pt x="11061" y="21600"/>
                </a:cubicBezTo>
                <a:cubicBezTo>
                  <a:pt x="11061" y="21600"/>
                  <a:pt x="12065" y="21537"/>
                  <a:pt x="12918" y="21095"/>
                </a:cubicBezTo>
                <a:cubicBezTo>
                  <a:pt x="13160" y="20969"/>
                  <a:pt x="13375" y="20809"/>
                  <a:pt x="13574" y="20658"/>
                </a:cubicBezTo>
                <a:cubicBezTo>
                  <a:pt x="14255" y="20142"/>
                  <a:pt x="14830" y="19560"/>
                  <a:pt x="15300" y="18959"/>
                </a:cubicBezTo>
                <a:cubicBezTo>
                  <a:pt x="15641" y="18522"/>
                  <a:pt x="15932" y="18069"/>
                  <a:pt x="16152" y="17602"/>
                </a:cubicBezTo>
                <a:cubicBezTo>
                  <a:pt x="16342" y="17200"/>
                  <a:pt x="16509" y="16793"/>
                  <a:pt x="16646" y="16383"/>
                </a:cubicBezTo>
                <a:cubicBezTo>
                  <a:pt x="16747" y="16083"/>
                  <a:pt x="16819" y="15779"/>
                  <a:pt x="16887" y="15476"/>
                </a:cubicBezTo>
                <a:cubicBezTo>
                  <a:pt x="17007" y="14939"/>
                  <a:pt x="17217" y="14414"/>
                  <a:pt x="17395" y="13882"/>
                </a:cubicBezTo>
                <a:cubicBezTo>
                  <a:pt x="18008" y="12051"/>
                  <a:pt x="20815" y="11047"/>
                  <a:pt x="21600" y="10800"/>
                </a:cubicBezTo>
                <a:cubicBezTo>
                  <a:pt x="20815" y="10553"/>
                  <a:pt x="18008" y="9549"/>
                  <a:pt x="17395" y="7718"/>
                </a:cubicBezTo>
                <a:close/>
              </a:path>
            </a:pathLst>
          </a:custGeom>
          <a:solidFill>
            <a:srgbClr val="17365D"/>
          </a:solidFill>
          <a:ln>
            <a:noFill/>
          </a:ln>
        </p:spPr>
        <p:txBody>
          <a:bodyPr anchorCtr="0" anchor="ctr" bIns="20075" lIns="20075" spcFirstLastPara="1" rIns="20075" wrap="square" tIns="20075">
            <a:noAutofit/>
          </a:bodyPr>
          <a:lstStyle/>
          <a:p>
            <a:pPr indent="0" lvl="0" marL="0" marR="0" rtl="0" algn="l">
              <a:spcBef>
                <a:spcPts val="0"/>
              </a:spcBef>
              <a:spcAft>
                <a:spcPts val="0"/>
              </a:spcAft>
              <a:buNone/>
            </a:pPr>
            <a:r>
              <a:t/>
            </a:r>
            <a:endParaRPr sz="1899">
              <a:solidFill>
                <a:schemeClr val="dk1"/>
              </a:solidFill>
              <a:latin typeface="Lato Light"/>
              <a:ea typeface="Lato Light"/>
              <a:cs typeface="Lato Light"/>
              <a:sym typeface="Lato Light"/>
            </a:endParaRPr>
          </a:p>
        </p:txBody>
      </p:sp>
      <p:sp>
        <p:nvSpPr>
          <p:cNvPr id="694" name="Google Shape;694;p17"/>
          <p:cNvSpPr/>
          <p:nvPr/>
        </p:nvSpPr>
        <p:spPr>
          <a:xfrm flipH="1">
            <a:off x="4433204" y="5194848"/>
            <a:ext cx="702298" cy="1116055"/>
          </a:xfrm>
          <a:custGeom>
            <a:rect b="b" l="l" r="r" t="t"/>
            <a:pathLst>
              <a:path extrusionOk="0" h="21600" w="21600">
                <a:moveTo>
                  <a:pt x="17395" y="7718"/>
                </a:moveTo>
                <a:cubicBezTo>
                  <a:pt x="17217" y="7186"/>
                  <a:pt x="17007" y="6661"/>
                  <a:pt x="16887" y="6124"/>
                </a:cubicBezTo>
                <a:cubicBezTo>
                  <a:pt x="16819" y="5821"/>
                  <a:pt x="16747" y="5517"/>
                  <a:pt x="16646" y="5217"/>
                </a:cubicBezTo>
                <a:cubicBezTo>
                  <a:pt x="16509" y="4807"/>
                  <a:pt x="16342" y="4400"/>
                  <a:pt x="16152" y="3998"/>
                </a:cubicBezTo>
                <a:cubicBezTo>
                  <a:pt x="15932" y="3531"/>
                  <a:pt x="15641" y="3078"/>
                  <a:pt x="15300" y="2641"/>
                </a:cubicBezTo>
                <a:cubicBezTo>
                  <a:pt x="14830" y="2040"/>
                  <a:pt x="14255" y="1458"/>
                  <a:pt x="13574" y="942"/>
                </a:cubicBezTo>
                <a:cubicBezTo>
                  <a:pt x="13375" y="791"/>
                  <a:pt x="13160" y="631"/>
                  <a:pt x="12918" y="505"/>
                </a:cubicBezTo>
                <a:cubicBezTo>
                  <a:pt x="12065" y="63"/>
                  <a:pt x="11061" y="0"/>
                  <a:pt x="11061" y="0"/>
                </a:cubicBezTo>
                <a:cubicBezTo>
                  <a:pt x="11061" y="0"/>
                  <a:pt x="2" y="0"/>
                  <a:pt x="0" y="0"/>
                </a:cubicBezTo>
                <a:cubicBezTo>
                  <a:pt x="93" y="0"/>
                  <a:pt x="261" y="79"/>
                  <a:pt x="343" y="106"/>
                </a:cubicBezTo>
                <a:cubicBezTo>
                  <a:pt x="484" y="153"/>
                  <a:pt x="620" y="205"/>
                  <a:pt x="754" y="259"/>
                </a:cubicBezTo>
                <a:cubicBezTo>
                  <a:pt x="1157" y="424"/>
                  <a:pt x="1538" y="611"/>
                  <a:pt x="1903" y="807"/>
                </a:cubicBezTo>
                <a:cubicBezTo>
                  <a:pt x="2413" y="1081"/>
                  <a:pt x="2893" y="1379"/>
                  <a:pt x="3300" y="1715"/>
                </a:cubicBezTo>
                <a:cubicBezTo>
                  <a:pt x="3797" y="2126"/>
                  <a:pt x="4165" y="2589"/>
                  <a:pt x="4423" y="3079"/>
                </a:cubicBezTo>
                <a:cubicBezTo>
                  <a:pt x="4738" y="3678"/>
                  <a:pt x="5168" y="5495"/>
                  <a:pt x="5207" y="5653"/>
                </a:cubicBezTo>
                <a:cubicBezTo>
                  <a:pt x="6447" y="10800"/>
                  <a:pt x="11221" y="10800"/>
                  <a:pt x="11221" y="10800"/>
                </a:cubicBezTo>
                <a:cubicBezTo>
                  <a:pt x="11221" y="10800"/>
                  <a:pt x="6447" y="10800"/>
                  <a:pt x="5207" y="15947"/>
                </a:cubicBezTo>
                <a:cubicBezTo>
                  <a:pt x="5168" y="16105"/>
                  <a:pt x="4738" y="17922"/>
                  <a:pt x="4423" y="18521"/>
                </a:cubicBezTo>
                <a:cubicBezTo>
                  <a:pt x="4165" y="19011"/>
                  <a:pt x="3797" y="19474"/>
                  <a:pt x="3300" y="19885"/>
                </a:cubicBezTo>
                <a:cubicBezTo>
                  <a:pt x="2893" y="20220"/>
                  <a:pt x="2413" y="20519"/>
                  <a:pt x="1903" y="20793"/>
                </a:cubicBezTo>
                <a:cubicBezTo>
                  <a:pt x="1538" y="20989"/>
                  <a:pt x="1157" y="21176"/>
                  <a:pt x="754" y="21341"/>
                </a:cubicBezTo>
                <a:cubicBezTo>
                  <a:pt x="620" y="21395"/>
                  <a:pt x="484" y="21447"/>
                  <a:pt x="343" y="21494"/>
                </a:cubicBezTo>
                <a:cubicBezTo>
                  <a:pt x="261" y="21521"/>
                  <a:pt x="93" y="21600"/>
                  <a:pt x="0" y="21600"/>
                </a:cubicBezTo>
                <a:cubicBezTo>
                  <a:pt x="2" y="21600"/>
                  <a:pt x="11061" y="21600"/>
                  <a:pt x="11061" y="21600"/>
                </a:cubicBezTo>
                <a:cubicBezTo>
                  <a:pt x="11061" y="21600"/>
                  <a:pt x="12065" y="21537"/>
                  <a:pt x="12918" y="21095"/>
                </a:cubicBezTo>
                <a:cubicBezTo>
                  <a:pt x="13160" y="20969"/>
                  <a:pt x="13375" y="20809"/>
                  <a:pt x="13574" y="20658"/>
                </a:cubicBezTo>
                <a:cubicBezTo>
                  <a:pt x="14255" y="20141"/>
                  <a:pt x="14830" y="19560"/>
                  <a:pt x="15300" y="18959"/>
                </a:cubicBezTo>
                <a:cubicBezTo>
                  <a:pt x="15641" y="18522"/>
                  <a:pt x="15932" y="18069"/>
                  <a:pt x="16152" y="17602"/>
                </a:cubicBezTo>
                <a:cubicBezTo>
                  <a:pt x="16342" y="17200"/>
                  <a:pt x="16509" y="16793"/>
                  <a:pt x="16646" y="16383"/>
                </a:cubicBezTo>
                <a:cubicBezTo>
                  <a:pt x="16747" y="16083"/>
                  <a:pt x="16819" y="15779"/>
                  <a:pt x="16887" y="15476"/>
                </a:cubicBezTo>
                <a:cubicBezTo>
                  <a:pt x="17007" y="14939"/>
                  <a:pt x="17217" y="14414"/>
                  <a:pt x="17395" y="13882"/>
                </a:cubicBezTo>
                <a:cubicBezTo>
                  <a:pt x="18008" y="12051"/>
                  <a:pt x="20815" y="11047"/>
                  <a:pt x="21600" y="10800"/>
                </a:cubicBezTo>
                <a:cubicBezTo>
                  <a:pt x="20815" y="10553"/>
                  <a:pt x="18008" y="9549"/>
                  <a:pt x="17395" y="7718"/>
                </a:cubicBezTo>
                <a:close/>
              </a:path>
            </a:pathLst>
          </a:custGeom>
          <a:solidFill>
            <a:schemeClr val="accent3"/>
          </a:solidFill>
          <a:ln>
            <a:noFill/>
          </a:ln>
        </p:spPr>
        <p:txBody>
          <a:bodyPr anchorCtr="0" anchor="ctr" bIns="20075" lIns="20075" spcFirstLastPara="1" rIns="20075" wrap="square" tIns="20075">
            <a:noAutofit/>
          </a:bodyPr>
          <a:lstStyle/>
          <a:p>
            <a:pPr indent="0" lvl="0" marL="0" marR="0" rtl="0" algn="l">
              <a:spcBef>
                <a:spcPts val="0"/>
              </a:spcBef>
              <a:spcAft>
                <a:spcPts val="0"/>
              </a:spcAft>
              <a:buNone/>
            </a:pPr>
            <a:r>
              <a:t/>
            </a:r>
            <a:endParaRPr sz="1899">
              <a:solidFill>
                <a:schemeClr val="dk1"/>
              </a:solidFill>
              <a:latin typeface="Lato Light"/>
              <a:ea typeface="Lato Light"/>
              <a:cs typeface="Lato Light"/>
              <a:sym typeface="Lato Light"/>
            </a:endParaRPr>
          </a:p>
        </p:txBody>
      </p:sp>
      <p:sp>
        <p:nvSpPr>
          <p:cNvPr id="695" name="Google Shape;695;p17"/>
          <p:cNvSpPr/>
          <p:nvPr/>
        </p:nvSpPr>
        <p:spPr>
          <a:xfrm>
            <a:off x="719539" y="4990124"/>
            <a:ext cx="325508" cy="243558"/>
          </a:xfrm>
          <a:custGeom>
            <a:rect b="b" l="l" r="r" t="t"/>
            <a:pathLst>
              <a:path extrusionOk="0" h="674329" w="901340">
                <a:moveTo>
                  <a:pt x="573956" y="561975"/>
                </a:moveTo>
                <a:lnTo>
                  <a:pt x="901340" y="561975"/>
                </a:lnTo>
                <a:lnTo>
                  <a:pt x="901340" y="674329"/>
                </a:lnTo>
                <a:lnTo>
                  <a:pt x="468313" y="674329"/>
                </a:lnTo>
                <a:cubicBezTo>
                  <a:pt x="511940" y="645613"/>
                  <a:pt x="547996" y="607204"/>
                  <a:pt x="573956" y="561975"/>
                </a:cubicBezTo>
                <a:close/>
                <a:moveTo>
                  <a:pt x="616811" y="420688"/>
                </a:moveTo>
                <a:lnTo>
                  <a:pt x="842604" y="420688"/>
                </a:lnTo>
                <a:lnTo>
                  <a:pt x="842604" y="533040"/>
                </a:lnTo>
                <a:lnTo>
                  <a:pt x="587375" y="533040"/>
                </a:lnTo>
                <a:cubicBezTo>
                  <a:pt x="603529" y="498470"/>
                  <a:pt x="613580" y="460660"/>
                  <a:pt x="616811" y="420688"/>
                </a:cubicBezTo>
                <a:close/>
                <a:moveTo>
                  <a:pt x="600075" y="280988"/>
                </a:moveTo>
                <a:lnTo>
                  <a:pt x="901339" y="280988"/>
                </a:lnTo>
                <a:lnTo>
                  <a:pt x="901339" y="393341"/>
                </a:lnTo>
                <a:lnTo>
                  <a:pt x="619919" y="393341"/>
                </a:lnTo>
                <a:cubicBezTo>
                  <a:pt x="619919" y="353856"/>
                  <a:pt x="612703" y="316166"/>
                  <a:pt x="600075" y="280988"/>
                </a:cubicBezTo>
                <a:close/>
                <a:moveTo>
                  <a:pt x="196799" y="280982"/>
                </a:moveTo>
                <a:lnTo>
                  <a:pt x="196799" y="337072"/>
                </a:lnTo>
                <a:lnTo>
                  <a:pt x="252925" y="337072"/>
                </a:lnTo>
                <a:lnTo>
                  <a:pt x="252925" y="449611"/>
                </a:lnTo>
                <a:lnTo>
                  <a:pt x="196799" y="449611"/>
                </a:lnTo>
                <a:lnTo>
                  <a:pt x="196799" y="505700"/>
                </a:lnTo>
                <a:lnTo>
                  <a:pt x="365176" y="505700"/>
                </a:lnTo>
                <a:lnTo>
                  <a:pt x="365176" y="449611"/>
                </a:lnTo>
                <a:lnTo>
                  <a:pt x="309051" y="449611"/>
                </a:lnTo>
                <a:lnTo>
                  <a:pt x="309051" y="280982"/>
                </a:lnTo>
                <a:lnTo>
                  <a:pt x="196799" y="280982"/>
                </a:lnTo>
                <a:close/>
                <a:moveTo>
                  <a:pt x="503238" y="139700"/>
                </a:moveTo>
                <a:lnTo>
                  <a:pt x="787040" y="139700"/>
                </a:lnTo>
                <a:lnTo>
                  <a:pt x="787040" y="252053"/>
                </a:lnTo>
                <a:lnTo>
                  <a:pt x="587154" y="252053"/>
                </a:lnTo>
                <a:cubicBezTo>
                  <a:pt x="567346" y="208840"/>
                  <a:pt x="538894" y="170669"/>
                  <a:pt x="503238" y="139700"/>
                </a:cubicBezTo>
                <a:close/>
                <a:moveTo>
                  <a:pt x="280988" y="112713"/>
                </a:moveTo>
                <a:cubicBezTo>
                  <a:pt x="436053" y="112713"/>
                  <a:pt x="561615" y="238555"/>
                  <a:pt x="561615" y="393521"/>
                </a:cubicBezTo>
                <a:cubicBezTo>
                  <a:pt x="561615" y="548487"/>
                  <a:pt x="436053" y="674329"/>
                  <a:pt x="280988" y="674329"/>
                </a:cubicBezTo>
                <a:cubicBezTo>
                  <a:pt x="125923" y="674329"/>
                  <a:pt x="0" y="548487"/>
                  <a:pt x="0" y="393521"/>
                </a:cubicBezTo>
                <a:cubicBezTo>
                  <a:pt x="0" y="238555"/>
                  <a:pt x="125923" y="112713"/>
                  <a:pt x="280988" y="112713"/>
                </a:cubicBezTo>
                <a:close/>
                <a:moveTo>
                  <a:pt x="282575" y="0"/>
                </a:moveTo>
                <a:lnTo>
                  <a:pt x="844190" y="0"/>
                </a:lnTo>
                <a:lnTo>
                  <a:pt x="844190" y="112353"/>
                </a:lnTo>
                <a:lnTo>
                  <a:pt x="468221" y="112353"/>
                </a:lnTo>
                <a:cubicBezTo>
                  <a:pt x="415694" y="76702"/>
                  <a:pt x="351293" y="55816"/>
                  <a:pt x="282575" y="55816"/>
                </a:cubicBezTo>
                <a:lnTo>
                  <a:pt x="282575" y="0"/>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675">
              <a:solidFill>
                <a:schemeClr val="dk1"/>
              </a:solidFill>
              <a:latin typeface="Lato Light"/>
              <a:ea typeface="Lato Light"/>
              <a:cs typeface="Lato Light"/>
              <a:sym typeface="Lato Light"/>
            </a:endParaRPr>
          </a:p>
        </p:txBody>
      </p:sp>
      <p:sp>
        <p:nvSpPr>
          <p:cNvPr id="696" name="Google Shape;696;p17"/>
          <p:cNvSpPr/>
          <p:nvPr/>
        </p:nvSpPr>
        <p:spPr>
          <a:xfrm>
            <a:off x="520827" y="5930696"/>
            <a:ext cx="608576" cy="608576"/>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675">
              <a:solidFill>
                <a:schemeClr val="lt1"/>
              </a:solidFill>
              <a:latin typeface="Lato Light"/>
              <a:ea typeface="Lato Light"/>
              <a:cs typeface="Lato Light"/>
              <a:sym typeface="Lato Light"/>
            </a:endParaRPr>
          </a:p>
        </p:txBody>
      </p:sp>
      <p:sp>
        <p:nvSpPr>
          <p:cNvPr id="697" name="Google Shape;697;p17"/>
          <p:cNvSpPr/>
          <p:nvPr/>
        </p:nvSpPr>
        <p:spPr>
          <a:xfrm>
            <a:off x="665722" y="6061915"/>
            <a:ext cx="293131" cy="312416"/>
          </a:xfrm>
          <a:custGeom>
            <a:rect b="b" l="l" r="r" t="t"/>
            <a:pathLst>
              <a:path extrusionOk="0" h="2500" w="2344">
                <a:moveTo>
                  <a:pt x="2031" y="1328"/>
                </a:moveTo>
                <a:lnTo>
                  <a:pt x="1250" y="1328"/>
                </a:lnTo>
                <a:lnTo>
                  <a:pt x="1250" y="1172"/>
                </a:lnTo>
                <a:lnTo>
                  <a:pt x="2031" y="1172"/>
                </a:lnTo>
                <a:lnTo>
                  <a:pt x="2031" y="1328"/>
                </a:lnTo>
                <a:close/>
                <a:moveTo>
                  <a:pt x="2031" y="1953"/>
                </a:moveTo>
                <a:lnTo>
                  <a:pt x="1250" y="1953"/>
                </a:lnTo>
                <a:lnTo>
                  <a:pt x="1250" y="1796"/>
                </a:lnTo>
                <a:lnTo>
                  <a:pt x="2031" y="1796"/>
                </a:lnTo>
                <a:lnTo>
                  <a:pt x="2031" y="1953"/>
                </a:lnTo>
                <a:close/>
                <a:moveTo>
                  <a:pt x="1016" y="1015"/>
                </a:moveTo>
                <a:lnTo>
                  <a:pt x="1016" y="1015"/>
                </a:lnTo>
                <a:cubicBezTo>
                  <a:pt x="972" y="1015"/>
                  <a:pt x="938" y="980"/>
                  <a:pt x="938" y="937"/>
                </a:cubicBezTo>
                <a:cubicBezTo>
                  <a:pt x="938" y="893"/>
                  <a:pt x="972" y="859"/>
                  <a:pt x="1016" y="859"/>
                </a:cubicBezTo>
                <a:cubicBezTo>
                  <a:pt x="1059" y="859"/>
                  <a:pt x="1094" y="893"/>
                  <a:pt x="1094" y="937"/>
                </a:cubicBezTo>
                <a:cubicBezTo>
                  <a:pt x="1094" y="980"/>
                  <a:pt x="1059" y="1015"/>
                  <a:pt x="1016" y="1015"/>
                </a:cubicBezTo>
                <a:close/>
                <a:moveTo>
                  <a:pt x="1016" y="1328"/>
                </a:moveTo>
                <a:lnTo>
                  <a:pt x="1016" y="1328"/>
                </a:lnTo>
                <a:cubicBezTo>
                  <a:pt x="972" y="1328"/>
                  <a:pt x="938" y="1293"/>
                  <a:pt x="938" y="1249"/>
                </a:cubicBezTo>
                <a:cubicBezTo>
                  <a:pt x="938" y="1206"/>
                  <a:pt x="972" y="1172"/>
                  <a:pt x="1016" y="1172"/>
                </a:cubicBezTo>
                <a:cubicBezTo>
                  <a:pt x="1059" y="1172"/>
                  <a:pt x="1094" y="1206"/>
                  <a:pt x="1094" y="1249"/>
                </a:cubicBezTo>
                <a:cubicBezTo>
                  <a:pt x="1094" y="1293"/>
                  <a:pt x="1059" y="1328"/>
                  <a:pt x="1016" y="1328"/>
                </a:cubicBezTo>
                <a:close/>
                <a:moveTo>
                  <a:pt x="1016" y="1640"/>
                </a:moveTo>
                <a:lnTo>
                  <a:pt x="1016" y="1640"/>
                </a:lnTo>
                <a:cubicBezTo>
                  <a:pt x="972" y="1640"/>
                  <a:pt x="938" y="1605"/>
                  <a:pt x="938" y="1562"/>
                </a:cubicBezTo>
                <a:cubicBezTo>
                  <a:pt x="938" y="1519"/>
                  <a:pt x="972" y="1484"/>
                  <a:pt x="1016" y="1484"/>
                </a:cubicBezTo>
                <a:cubicBezTo>
                  <a:pt x="1059" y="1484"/>
                  <a:pt x="1094" y="1519"/>
                  <a:pt x="1094" y="1562"/>
                </a:cubicBezTo>
                <a:cubicBezTo>
                  <a:pt x="1094" y="1605"/>
                  <a:pt x="1059" y="1640"/>
                  <a:pt x="1016" y="1640"/>
                </a:cubicBezTo>
                <a:close/>
                <a:moveTo>
                  <a:pt x="1016" y="1953"/>
                </a:moveTo>
                <a:lnTo>
                  <a:pt x="1016" y="1953"/>
                </a:lnTo>
                <a:cubicBezTo>
                  <a:pt x="972" y="1953"/>
                  <a:pt x="938" y="1917"/>
                  <a:pt x="938" y="1874"/>
                </a:cubicBezTo>
                <a:cubicBezTo>
                  <a:pt x="938" y="1831"/>
                  <a:pt x="972" y="1796"/>
                  <a:pt x="1016" y="1796"/>
                </a:cubicBezTo>
                <a:cubicBezTo>
                  <a:pt x="1059" y="1796"/>
                  <a:pt x="1094" y="1831"/>
                  <a:pt x="1094" y="1874"/>
                </a:cubicBezTo>
                <a:cubicBezTo>
                  <a:pt x="1094" y="1917"/>
                  <a:pt x="1059" y="1953"/>
                  <a:pt x="1016" y="1953"/>
                </a:cubicBezTo>
                <a:close/>
                <a:moveTo>
                  <a:pt x="1250" y="1484"/>
                </a:moveTo>
                <a:lnTo>
                  <a:pt x="1718" y="1484"/>
                </a:lnTo>
                <a:lnTo>
                  <a:pt x="1718" y="1640"/>
                </a:lnTo>
                <a:lnTo>
                  <a:pt x="1250" y="1640"/>
                </a:lnTo>
                <a:lnTo>
                  <a:pt x="1250" y="1484"/>
                </a:lnTo>
                <a:close/>
                <a:moveTo>
                  <a:pt x="1250" y="859"/>
                </a:moveTo>
                <a:lnTo>
                  <a:pt x="1952" y="859"/>
                </a:lnTo>
                <a:lnTo>
                  <a:pt x="1952" y="1015"/>
                </a:lnTo>
                <a:lnTo>
                  <a:pt x="1250" y="1015"/>
                </a:lnTo>
                <a:lnTo>
                  <a:pt x="1250" y="859"/>
                </a:lnTo>
                <a:close/>
                <a:moveTo>
                  <a:pt x="1250" y="390"/>
                </a:moveTo>
                <a:lnTo>
                  <a:pt x="1796" y="390"/>
                </a:lnTo>
                <a:lnTo>
                  <a:pt x="1796" y="546"/>
                </a:lnTo>
                <a:lnTo>
                  <a:pt x="1250" y="546"/>
                </a:lnTo>
                <a:lnTo>
                  <a:pt x="1250" y="390"/>
                </a:lnTo>
                <a:close/>
                <a:moveTo>
                  <a:pt x="625" y="2265"/>
                </a:moveTo>
                <a:lnTo>
                  <a:pt x="625" y="2265"/>
                </a:lnTo>
                <a:cubicBezTo>
                  <a:pt x="625" y="2308"/>
                  <a:pt x="590" y="2343"/>
                  <a:pt x="547" y="2343"/>
                </a:cubicBezTo>
                <a:cubicBezTo>
                  <a:pt x="504" y="2343"/>
                  <a:pt x="469" y="2308"/>
                  <a:pt x="469" y="2265"/>
                </a:cubicBezTo>
                <a:lnTo>
                  <a:pt x="469" y="859"/>
                </a:lnTo>
                <a:cubicBezTo>
                  <a:pt x="469" y="831"/>
                  <a:pt x="463" y="806"/>
                  <a:pt x="454" y="781"/>
                </a:cubicBezTo>
                <a:lnTo>
                  <a:pt x="625" y="781"/>
                </a:lnTo>
                <a:lnTo>
                  <a:pt x="625" y="2265"/>
                </a:lnTo>
                <a:close/>
                <a:moveTo>
                  <a:pt x="313" y="1640"/>
                </a:moveTo>
                <a:lnTo>
                  <a:pt x="157" y="1640"/>
                </a:lnTo>
                <a:lnTo>
                  <a:pt x="157" y="859"/>
                </a:lnTo>
                <a:cubicBezTo>
                  <a:pt x="157" y="816"/>
                  <a:pt x="191" y="781"/>
                  <a:pt x="234" y="781"/>
                </a:cubicBezTo>
                <a:cubicBezTo>
                  <a:pt x="277" y="781"/>
                  <a:pt x="313" y="816"/>
                  <a:pt x="313" y="859"/>
                </a:cubicBezTo>
                <a:lnTo>
                  <a:pt x="313" y="1640"/>
                </a:lnTo>
                <a:close/>
                <a:moveTo>
                  <a:pt x="625" y="0"/>
                </a:moveTo>
                <a:lnTo>
                  <a:pt x="625" y="625"/>
                </a:lnTo>
                <a:lnTo>
                  <a:pt x="234" y="625"/>
                </a:lnTo>
                <a:cubicBezTo>
                  <a:pt x="105" y="625"/>
                  <a:pt x="0" y="730"/>
                  <a:pt x="0" y="859"/>
                </a:cubicBezTo>
                <a:lnTo>
                  <a:pt x="0" y="1796"/>
                </a:lnTo>
                <a:lnTo>
                  <a:pt x="313" y="1796"/>
                </a:lnTo>
                <a:lnTo>
                  <a:pt x="313" y="2265"/>
                </a:lnTo>
                <a:cubicBezTo>
                  <a:pt x="313" y="2394"/>
                  <a:pt x="418" y="2499"/>
                  <a:pt x="547" y="2499"/>
                </a:cubicBezTo>
                <a:lnTo>
                  <a:pt x="2109" y="2499"/>
                </a:lnTo>
                <a:cubicBezTo>
                  <a:pt x="2238" y="2499"/>
                  <a:pt x="2343" y="2394"/>
                  <a:pt x="2343" y="2265"/>
                </a:cubicBezTo>
                <a:lnTo>
                  <a:pt x="2343" y="0"/>
                </a:lnTo>
                <a:lnTo>
                  <a:pt x="625" y="0"/>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675">
              <a:solidFill>
                <a:schemeClr val="dk1"/>
              </a:solidFill>
              <a:latin typeface="Lato Light"/>
              <a:ea typeface="Lato Light"/>
              <a:cs typeface="Lato Light"/>
              <a:sym typeface="Lato Light"/>
            </a:endParaRPr>
          </a:p>
        </p:txBody>
      </p:sp>
      <p:sp>
        <p:nvSpPr>
          <p:cNvPr id="698" name="Google Shape;698;p17"/>
          <p:cNvSpPr txBox="1"/>
          <p:nvPr/>
        </p:nvSpPr>
        <p:spPr>
          <a:xfrm>
            <a:off x="1263857" y="5958642"/>
            <a:ext cx="2182329"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200">
                <a:solidFill>
                  <a:schemeClr val="dk2"/>
                </a:solidFill>
                <a:latin typeface="Open Sans"/>
                <a:ea typeface="Open Sans"/>
                <a:cs typeface="Open Sans"/>
                <a:sym typeface="Open Sans"/>
              </a:rPr>
              <a:t>Communications Task Team</a:t>
            </a:r>
            <a:endParaRPr/>
          </a:p>
        </p:txBody>
      </p:sp>
      <p:sp>
        <p:nvSpPr>
          <p:cNvPr id="699" name="Google Shape;699;p17"/>
          <p:cNvSpPr txBox="1"/>
          <p:nvPr/>
        </p:nvSpPr>
        <p:spPr>
          <a:xfrm>
            <a:off x="1261633" y="6247442"/>
            <a:ext cx="2404042" cy="424732"/>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None/>
            </a:pPr>
            <a:r>
              <a:rPr lang="en-US" sz="1200">
                <a:solidFill>
                  <a:schemeClr val="dk1"/>
                </a:solidFill>
                <a:latin typeface="Poppins"/>
                <a:ea typeface="Poppins"/>
                <a:cs typeface="Poppins"/>
                <a:sym typeface="Poppins"/>
              </a:rPr>
              <a:t>MDDA member of the NCC Comms Task Team</a:t>
            </a:r>
            <a:endParaRPr/>
          </a:p>
        </p:txBody>
      </p:sp>
      <p:sp>
        <p:nvSpPr>
          <p:cNvPr id="700" name="Google Shape;700;p17"/>
          <p:cNvSpPr/>
          <p:nvPr/>
        </p:nvSpPr>
        <p:spPr>
          <a:xfrm>
            <a:off x="5551281" y="5775922"/>
            <a:ext cx="608576" cy="608576"/>
          </a:xfrm>
          <a:prstGeom prst="ellipse">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675">
              <a:solidFill>
                <a:schemeClr val="lt1"/>
              </a:solidFill>
              <a:latin typeface="Lato Light"/>
              <a:ea typeface="Lato Light"/>
              <a:cs typeface="Lato Light"/>
              <a:sym typeface="Lato Light"/>
            </a:endParaRPr>
          </a:p>
        </p:txBody>
      </p:sp>
      <p:sp>
        <p:nvSpPr>
          <p:cNvPr id="701" name="Google Shape;701;p17"/>
          <p:cNvSpPr/>
          <p:nvPr/>
        </p:nvSpPr>
        <p:spPr>
          <a:xfrm>
            <a:off x="5692322" y="6050725"/>
            <a:ext cx="312967" cy="234174"/>
          </a:xfrm>
          <a:custGeom>
            <a:rect b="b" l="l" r="r" t="t"/>
            <a:pathLst>
              <a:path extrusionOk="0" h="674329" w="901340">
                <a:moveTo>
                  <a:pt x="573956" y="561975"/>
                </a:moveTo>
                <a:lnTo>
                  <a:pt x="901340" y="561975"/>
                </a:lnTo>
                <a:lnTo>
                  <a:pt x="901340" y="674329"/>
                </a:lnTo>
                <a:lnTo>
                  <a:pt x="468313" y="674329"/>
                </a:lnTo>
                <a:cubicBezTo>
                  <a:pt x="511940" y="645613"/>
                  <a:pt x="547996" y="607204"/>
                  <a:pt x="573956" y="561975"/>
                </a:cubicBezTo>
                <a:close/>
                <a:moveTo>
                  <a:pt x="616811" y="420688"/>
                </a:moveTo>
                <a:lnTo>
                  <a:pt x="842604" y="420688"/>
                </a:lnTo>
                <a:lnTo>
                  <a:pt x="842604" y="533040"/>
                </a:lnTo>
                <a:lnTo>
                  <a:pt x="587375" y="533040"/>
                </a:lnTo>
                <a:cubicBezTo>
                  <a:pt x="603529" y="498470"/>
                  <a:pt x="613580" y="460660"/>
                  <a:pt x="616811" y="420688"/>
                </a:cubicBezTo>
                <a:close/>
                <a:moveTo>
                  <a:pt x="600075" y="280988"/>
                </a:moveTo>
                <a:lnTo>
                  <a:pt x="901339" y="280988"/>
                </a:lnTo>
                <a:lnTo>
                  <a:pt x="901339" y="393341"/>
                </a:lnTo>
                <a:lnTo>
                  <a:pt x="619919" y="393341"/>
                </a:lnTo>
                <a:cubicBezTo>
                  <a:pt x="619919" y="353856"/>
                  <a:pt x="612703" y="316166"/>
                  <a:pt x="600075" y="280988"/>
                </a:cubicBezTo>
                <a:close/>
                <a:moveTo>
                  <a:pt x="196799" y="280982"/>
                </a:moveTo>
                <a:lnTo>
                  <a:pt x="196799" y="337072"/>
                </a:lnTo>
                <a:lnTo>
                  <a:pt x="252925" y="337072"/>
                </a:lnTo>
                <a:lnTo>
                  <a:pt x="252925" y="449611"/>
                </a:lnTo>
                <a:lnTo>
                  <a:pt x="196799" y="449611"/>
                </a:lnTo>
                <a:lnTo>
                  <a:pt x="196799" y="505700"/>
                </a:lnTo>
                <a:lnTo>
                  <a:pt x="365176" y="505700"/>
                </a:lnTo>
                <a:lnTo>
                  <a:pt x="365176" y="449611"/>
                </a:lnTo>
                <a:lnTo>
                  <a:pt x="309051" y="449611"/>
                </a:lnTo>
                <a:lnTo>
                  <a:pt x="309051" y="280982"/>
                </a:lnTo>
                <a:lnTo>
                  <a:pt x="196799" y="280982"/>
                </a:lnTo>
                <a:close/>
                <a:moveTo>
                  <a:pt x="503238" y="139700"/>
                </a:moveTo>
                <a:lnTo>
                  <a:pt x="787040" y="139700"/>
                </a:lnTo>
                <a:lnTo>
                  <a:pt x="787040" y="252053"/>
                </a:lnTo>
                <a:lnTo>
                  <a:pt x="587154" y="252053"/>
                </a:lnTo>
                <a:cubicBezTo>
                  <a:pt x="567346" y="208840"/>
                  <a:pt x="538894" y="170669"/>
                  <a:pt x="503238" y="139700"/>
                </a:cubicBezTo>
                <a:close/>
                <a:moveTo>
                  <a:pt x="280988" y="112713"/>
                </a:moveTo>
                <a:cubicBezTo>
                  <a:pt x="436053" y="112713"/>
                  <a:pt x="561615" y="238555"/>
                  <a:pt x="561615" y="393521"/>
                </a:cubicBezTo>
                <a:cubicBezTo>
                  <a:pt x="561615" y="548487"/>
                  <a:pt x="436053" y="674329"/>
                  <a:pt x="280988" y="674329"/>
                </a:cubicBezTo>
                <a:cubicBezTo>
                  <a:pt x="125923" y="674329"/>
                  <a:pt x="0" y="548487"/>
                  <a:pt x="0" y="393521"/>
                </a:cubicBezTo>
                <a:cubicBezTo>
                  <a:pt x="0" y="238555"/>
                  <a:pt x="125923" y="112713"/>
                  <a:pt x="280988" y="112713"/>
                </a:cubicBezTo>
                <a:close/>
                <a:moveTo>
                  <a:pt x="282575" y="0"/>
                </a:moveTo>
                <a:lnTo>
                  <a:pt x="844190" y="0"/>
                </a:lnTo>
                <a:lnTo>
                  <a:pt x="844190" y="112353"/>
                </a:lnTo>
                <a:lnTo>
                  <a:pt x="468221" y="112353"/>
                </a:lnTo>
                <a:cubicBezTo>
                  <a:pt x="415694" y="76702"/>
                  <a:pt x="351293" y="55816"/>
                  <a:pt x="282575" y="55816"/>
                </a:cubicBezTo>
                <a:lnTo>
                  <a:pt x="282575" y="0"/>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675">
              <a:solidFill>
                <a:schemeClr val="dk1"/>
              </a:solidFill>
              <a:latin typeface="Lato Light"/>
              <a:ea typeface="Lato Light"/>
              <a:cs typeface="Lato Light"/>
              <a:sym typeface="Lato Light"/>
            </a:endParaRPr>
          </a:p>
        </p:txBody>
      </p:sp>
      <p:sp>
        <p:nvSpPr>
          <p:cNvPr id="702" name="Google Shape;702;p17"/>
          <p:cNvSpPr txBox="1"/>
          <p:nvPr/>
        </p:nvSpPr>
        <p:spPr>
          <a:xfrm>
            <a:off x="6255676" y="5953978"/>
            <a:ext cx="2404042" cy="425758"/>
          </a:xfrm>
          <a:prstGeom prst="rect">
            <a:avLst/>
          </a:prstGeom>
          <a:noFill/>
          <a:ln>
            <a:noFill/>
          </a:ln>
        </p:spPr>
        <p:txBody>
          <a:bodyPr anchorCtr="0" anchor="t" bIns="45700" lIns="91425" spcFirstLastPara="1" rIns="91425" wrap="square" tIns="45700">
            <a:spAutoFit/>
          </a:bodyPr>
          <a:lstStyle/>
          <a:p>
            <a:pPr indent="0" lvl="0" marL="0" marR="0" rtl="0" algn="just">
              <a:lnSpc>
                <a:spcPct val="109416"/>
              </a:lnSpc>
              <a:spcBef>
                <a:spcPts val="0"/>
              </a:spcBef>
              <a:spcAft>
                <a:spcPts val="0"/>
              </a:spcAft>
              <a:buNone/>
            </a:pPr>
            <a:r>
              <a:rPr lang="en-US" sz="1200">
                <a:solidFill>
                  <a:schemeClr val="dk2"/>
                </a:solidFill>
                <a:latin typeface="Lato Light"/>
                <a:ea typeface="Lato Light"/>
                <a:cs typeface="Lato Light"/>
                <a:sym typeface="Lato Light"/>
              </a:rPr>
              <a:t>Received additional R6 million from Multichoice</a:t>
            </a:r>
            <a:endParaRPr/>
          </a:p>
        </p:txBody>
      </p:sp>
      <p:sp>
        <p:nvSpPr>
          <p:cNvPr id="703" name="Google Shape;703;p17"/>
          <p:cNvSpPr txBox="1"/>
          <p:nvPr/>
        </p:nvSpPr>
        <p:spPr>
          <a:xfrm>
            <a:off x="6245086" y="4851625"/>
            <a:ext cx="2734275"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200">
                <a:solidFill>
                  <a:schemeClr val="dk2"/>
                </a:solidFill>
                <a:latin typeface="Open Sans"/>
                <a:ea typeface="Open Sans"/>
                <a:cs typeface="Open Sans"/>
                <a:sym typeface="Open Sans"/>
              </a:rPr>
              <a:t>Standard Bank &amp; National Treasury</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8" name="Shape 708"/>
        <p:cNvGrpSpPr/>
        <p:nvPr/>
      </p:nvGrpSpPr>
      <p:grpSpPr>
        <a:xfrm>
          <a:off x="0" y="0"/>
          <a:ext cx="0" cy="0"/>
          <a:chOff x="0" y="0"/>
          <a:chExt cx="0" cy="0"/>
        </a:xfrm>
      </p:grpSpPr>
      <p:graphicFrame>
        <p:nvGraphicFramePr>
          <p:cNvPr id="709" name="Google Shape;709;p18"/>
          <p:cNvGraphicFramePr/>
          <p:nvPr/>
        </p:nvGraphicFramePr>
        <p:xfrm>
          <a:off x="-354329" y="2244966"/>
          <a:ext cx="3909060" cy="3343226"/>
        </p:xfrm>
        <a:graphic>
          <a:graphicData uri="http://schemas.openxmlformats.org/drawingml/2006/chart">
            <c:chart r:id="rId3"/>
          </a:graphicData>
        </a:graphic>
      </p:graphicFrame>
      <p:graphicFrame>
        <p:nvGraphicFramePr>
          <p:cNvPr id="710" name="Google Shape;710;p18"/>
          <p:cNvGraphicFramePr/>
          <p:nvPr/>
        </p:nvGraphicFramePr>
        <p:xfrm>
          <a:off x="-924901" y="2258896"/>
          <a:ext cx="4677726" cy="3336202"/>
        </p:xfrm>
        <a:graphic>
          <a:graphicData uri="http://schemas.openxmlformats.org/drawingml/2006/chart">
            <c:chart r:id="rId4"/>
          </a:graphicData>
        </a:graphic>
      </p:graphicFrame>
      <p:graphicFrame>
        <p:nvGraphicFramePr>
          <p:cNvPr id="711" name="Google Shape;711;p18"/>
          <p:cNvGraphicFramePr/>
          <p:nvPr/>
        </p:nvGraphicFramePr>
        <p:xfrm>
          <a:off x="2499097" y="2295767"/>
          <a:ext cx="3909060" cy="3347632"/>
        </p:xfrm>
        <a:graphic>
          <a:graphicData uri="http://schemas.openxmlformats.org/drawingml/2006/chart">
            <c:chart r:id="rId5"/>
          </a:graphicData>
        </a:graphic>
      </p:graphicFrame>
      <p:sp>
        <p:nvSpPr>
          <p:cNvPr id="712" name="Google Shape;712;p18"/>
          <p:cNvSpPr txBox="1"/>
          <p:nvPr/>
        </p:nvSpPr>
        <p:spPr>
          <a:xfrm>
            <a:off x="588646" y="685234"/>
            <a:ext cx="8035290" cy="110799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800">
                <a:solidFill>
                  <a:srgbClr val="17365D"/>
                </a:solidFill>
                <a:latin typeface="Calibri"/>
                <a:ea typeface="Calibri"/>
                <a:cs typeface="Calibri"/>
                <a:sym typeface="Calibri"/>
              </a:rPr>
              <a:t>ORGANISATIONAL PERFORMANCE</a:t>
            </a:r>
            <a:endParaRPr/>
          </a:p>
          <a:p>
            <a:pPr indent="0" lvl="0" marL="0" marR="0" rtl="0" algn="ctr">
              <a:spcBef>
                <a:spcPts val="0"/>
              </a:spcBef>
              <a:spcAft>
                <a:spcPts val="0"/>
              </a:spcAft>
              <a:buNone/>
            </a:pPr>
            <a:r>
              <a:rPr lang="en-US" sz="1800">
                <a:solidFill>
                  <a:srgbClr val="A5A5A5"/>
                </a:solidFill>
                <a:latin typeface="Calibri"/>
                <a:ea typeface="Calibri"/>
                <a:cs typeface="Calibri"/>
                <a:sym typeface="Calibri"/>
              </a:rPr>
              <a:t>AUDITED THREE YEAR PERFORMANCE TREND</a:t>
            </a:r>
            <a:endParaRPr/>
          </a:p>
          <a:p>
            <a:pPr indent="0" lvl="0" marL="0" marR="0" rtl="0" algn="ctr">
              <a:spcBef>
                <a:spcPts val="0"/>
              </a:spcBef>
              <a:spcAft>
                <a:spcPts val="0"/>
              </a:spcAft>
              <a:buNone/>
            </a:pPr>
            <a:r>
              <a:rPr b="1" lang="en-US" sz="2000">
                <a:solidFill>
                  <a:srgbClr val="A5A5A5"/>
                </a:solidFill>
                <a:latin typeface="Calibri"/>
                <a:ea typeface="Calibri"/>
                <a:cs typeface="Calibri"/>
                <a:sym typeface="Calibri"/>
              </a:rPr>
              <a:t>2018/19 – 2020/21 </a:t>
            </a:r>
            <a:endParaRPr/>
          </a:p>
        </p:txBody>
      </p:sp>
      <p:sp>
        <p:nvSpPr>
          <p:cNvPr id="713" name="Google Shape;713;p18"/>
          <p:cNvSpPr txBox="1"/>
          <p:nvPr/>
        </p:nvSpPr>
        <p:spPr>
          <a:xfrm>
            <a:off x="392307" y="5368724"/>
            <a:ext cx="1874520" cy="5078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350">
                <a:solidFill>
                  <a:schemeClr val="accent1"/>
                </a:solidFill>
                <a:latin typeface="Calibri"/>
                <a:ea typeface="Calibri"/>
                <a:cs typeface="Calibri"/>
                <a:sym typeface="Calibri"/>
              </a:rPr>
              <a:t>2018/19</a:t>
            </a:r>
            <a:endParaRPr/>
          </a:p>
          <a:p>
            <a:pPr indent="0" lvl="0" marL="0" marR="0" rtl="0" algn="ctr">
              <a:spcBef>
                <a:spcPts val="0"/>
              </a:spcBef>
              <a:spcAft>
                <a:spcPts val="0"/>
              </a:spcAft>
              <a:buNone/>
            </a:pPr>
            <a:r>
              <a:rPr b="1" lang="en-US" sz="1350">
                <a:solidFill>
                  <a:schemeClr val="accent1"/>
                </a:solidFill>
                <a:latin typeface="Calibri"/>
                <a:ea typeface="Calibri"/>
                <a:cs typeface="Calibri"/>
                <a:sym typeface="Calibri"/>
              </a:rPr>
              <a:t>UNQUALIFIED AUDIT</a:t>
            </a:r>
            <a:endParaRPr/>
          </a:p>
        </p:txBody>
      </p:sp>
      <p:sp>
        <p:nvSpPr>
          <p:cNvPr id="714" name="Google Shape;714;p18"/>
          <p:cNvSpPr txBox="1"/>
          <p:nvPr/>
        </p:nvSpPr>
        <p:spPr>
          <a:xfrm>
            <a:off x="3454816" y="5394819"/>
            <a:ext cx="1874520" cy="5078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350">
                <a:solidFill>
                  <a:schemeClr val="accent1"/>
                </a:solidFill>
                <a:latin typeface="Calibri"/>
                <a:ea typeface="Calibri"/>
                <a:cs typeface="Calibri"/>
                <a:sym typeface="Calibri"/>
              </a:rPr>
              <a:t>2019/20</a:t>
            </a:r>
            <a:endParaRPr/>
          </a:p>
          <a:p>
            <a:pPr indent="0" lvl="0" marL="0" marR="0" rtl="0" algn="ctr">
              <a:spcBef>
                <a:spcPts val="0"/>
              </a:spcBef>
              <a:spcAft>
                <a:spcPts val="0"/>
              </a:spcAft>
              <a:buNone/>
            </a:pPr>
            <a:r>
              <a:rPr b="1" lang="en-US" sz="1350">
                <a:solidFill>
                  <a:schemeClr val="accent1"/>
                </a:solidFill>
                <a:latin typeface="Calibri"/>
                <a:ea typeface="Calibri"/>
                <a:cs typeface="Calibri"/>
                <a:sym typeface="Calibri"/>
              </a:rPr>
              <a:t>CLEAN AUDIT</a:t>
            </a:r>
            <a:endParaRPr b="1" sz="1350">
              <a:solidFill>
                <a:srgbClr val="FF0000"/>
              </a:solidFill>
              <a:latin typeface="Calibri"/>
              <a:ea typeface="Calibri"/>
              <a:cs typeface="Calibri"/>
              <a:sym typeface="Calibri"/>
            </a:endParaRPr>
          </a:p>
        </p:txBody>
      </p:sp>
      <p:graphicFrame>
        <p:nvGraphicFramePr>
          <p:cNvPr id="715" name="Google Shape;715;p18"/>
          <p:cNvGraphicFramePr/>
          <p:nvPr/>
        </p:nvGraphicFramePr>
        <p:xfrm>
          <a:off x="4940814" y="2102012"/>
          <a:ext cx="5375884" cy="3581446"/>
        </p:xfrm>
        <a:graphic>
          <a:graphicData uri="http://schemas.openxmlformats.org/drawingml/2006/chart">
            <c:chart r:id="rId6"/>
          </a:graphicData>
        </a:graphic>
      </p:graphicFrame>
      <p:sp>
        <p:nvSpPr>
          <p:cNvPr id="716" name="Google Shape;716;p18"/>
          <p:cNvSpPr txBox="1"/>
          <p:nvPr/>
        </p:nvSpPr>
        <p:spPr>
          <a:xfrm>
            <a:off x="6699582" y="5429542"/>
            <a:ext cx="1874520" cy="5078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350">
                <a:solidFill>
                  <a:schemeClr val="accent1"/>
                </a:solidFill>
                <a:latin typeface="Calibri"/>
                <a:ea typeface="Calibri"/>
                <a:cs typeface="Calibri"/>
                <a:sym typeface="Calibri"/>
              </a:rPr>
              <a:t>2020/21</a:t>
            </a:r>
            <a:endParaRPr/>
          </a:p>
          <a:p>
            <a:pPr indent="0" lvl="0" marL="0" marR="0" rtl="0" algn="ctr">
              <a:spcBef>
                <a:spcPts val="0"/>
              </a:spcBef>
              <a:spcAft>
                <a:spcPts val="0"/>
              </a:spcAft>
              <a:buNone/>
            </a:pPr>
            <a:r>
              <a:rPr b="1" lang="en-US" sz="1350">
                <a:solidFill>
                  <a:schemeClr val="accent1"/>
                </a:solidFill>
                <a:latin typeface="Calibri"/>
                <a:ea typeface="Calibri"/>
                <a:cs typeface="Calibri"/>
                <a:sym typeface="Calibri"/>
              </a:rPr>
              <a:t>CLEAN AUDIT</a:t>
            </a:r>
            <a:endParaRPr b="1" sz="1350">
              <a:solidFill>
                <a:srgbClr val="FF0000"/>
              </a:solidFill>
              <a:latin typeface="Calibri"/>
              <a:ea typeface="Calibri"/>
              <a:cs typeface="Calibri"/>
              <a:sym typeface="Calibri"/>
            </a:endParaRPr>
          </a:p>
        </p:txBody>
      </p:sp>
      <p:sp>
        <p:nvSpPr>
          <p:cNvPr id="717" name="Google Shape;717;p18"/>
          <p:cNvSpPr txBox="1"/>
          <p:nvPr>
            <p:ph idx="12" type="sldNum"/>
          </p:nvPr>
        </p:nvSpPr>
        <p:spPr>
          <a:xfrm>
            <a:off x="6553200" y="6356354"/>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solidFill>
                  <a:srgbClr val="888888"/>
                </a:solidFill>
              </a:rPr>
              <a:t>‹#›</a:t>
            </a:fld>
            <a:endParaRPr>
              <a:solidFill>
                <a:srgbClr val="888888"/>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1" name="Shape 721"/>
        <p:cNvGrpSpPr/>
        <p:nvPr/>
      </p:nvGrpSpPr>
      <p:grpSpPr>
        <a:xfrm>
          <a:off x="0" y="0"/>
          <a:ext cx="0" cy="0"/>
          <a:chOff x="0" y="0"/>
          <a:chExt cx="0" cy="0"/>
        </a:xfrm>
      </p:grpSpPr>
      <p:sp>
        <p:nvSpPr>
          <p:cNvPr id="722" name="Google Shape;722;p19"/>
          <p:cNvSpPr txBox="1"/>
          <p:nvPr>
            <p:ph type="title"/>
          </p:nvPr>
        </p:nvSpPr>
        <p:spPr>
          <a:xfrm>
            <a:off x="395536" y="2492896"/>
            <a:ext cx="8229600" cy="1143000"/>
          </a:xfrm>
          <a:prstGeom prst="rect">
            <a:avLst/>
          </a:prstGeom>
          <a:solidFill>
            <a:srgbClr val="E36C09"/>
          </a:solid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1" lang="en-US" sz="3600"/>
              <a:t>2020/21 Under-Achieved Targets</a:t>
            </a:r>
            <a:endParaRPr b="1" sz="3600"/>
          </a:p>
        </p:txBody>
      </p:sp>
      <p:sp>
        <p:nvSpPr>
          <p:cNvPr id="723" name="Google Shape;723;p19"/>
          <p:cNvSpPr txBox="1"/>
          <p:nvPr>
            <p:ph idx="12" type="sldNum"/>
          </p:nvPr>
        </p:nvSpPr>
        <p:spPr>
          <a:xfrm>
            <a:off x="6553200" y="6356354"/>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solidFill>
                  <a:srgbClr val="888888"/>
                </a:solidFill>
              </a:rPr>
              <a:t>‹#›</a:t>
            </a:fld>
            <a:endParaRPr>
              <a:solidFill>
                <a:srgbClr val="888888"/>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p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1" lang="en-US" sz="2800">
                <a:solidFill>
                  <a:srgbClr val="974806"/>
                </a:solidFill>
                <a:latin typeface="Poppins"/>
                <a:ea typeface="Poppins"/>
                <a:cs typeface="Poppins"/>
                <a:sym typeface="Poppins"/>
              </a:rPr>
              <a:t>THE MDDA EXTENDS A WARM WELCOME TO ITS NEW POLITICAL LEADERS</a:t>
            </a:r>
            <a:endParaRPr/>
          </a:p>
        </p:txBody>
      </p:sp>
      <p:sp>
        <p:nvSpPr>
          <p:cNvPr id="268" name="Google Shape;268;p2"/>
          <p:cNvSpPr txBox="1"/>
          <p:nvPr>
            <p:ph idx="11" type="ftr"/>
          </p:nvPr>
        </p:nvSpPr>
        <p:spPr>
          <a:xfrm>
            <a:off x="827584" y="6021288"/>
            <a:ext cx="792088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1" lang="en-US" sz="1400">
                <a:solidFill>
                  <a:srgbClr val="888888"/>
                </a:solidFill>
              </a:rPr>
              <a:t>Honourable Minister, Mr Mondli Gungubele (MP)  (middle), Honourable  Deputy Minister, Ms Pinky Kekana (MP) (right) &amp; Honourable Deputy Minister Ms Thembi Siweya (MP) retaining the position (Left)</a:t>
            </a:r>
            <a:endParaRPr/>
          </a:p>
        </p:txBody>
      </p:sp>
      <p:sp>
        <p:nvSpPr>
          <p:cNvPr id="269" name="Google Shape;269;p2"/>
          <p:cNvSpPr txBox="1"/>
          <p:nvPr>
            <p:ph idx="12" type="sldNum"/>
          </p:nvPr>
        </p:nvSpPr>
        <p:spPr>
          <a:xfrm>
            <a:off x="6553200" y="6356354"/>
            <a:ext cx="2133600" cy="365125"/>
          </a:xfrm>
          <a:prstGeom prst="rect">
            <a:avLst/>
          </a:prstGeom>
          <a:noFill/>
          <a:ln>
            <a:noFill/>
          </a:ln>
        </p:spPr>
        <p:txBody>
          <a:bodyPr anchorCtr="0" anchor="ctr" bIns="45700" lIns="91425" spcFirstLastPara="1" rIns="91425" wrap="square" tIns="45700">
            <a:normAutofit/>
          </a:bodyPr>
          <a:lstStyle/>
          <a:p>
            <a:pPr indent="0" lvl="0" marL="0" rtl="0" algn="r">
              <a:spcBef>
                <a:spcPts val="0"/>
              </a:spcBef>
              <a:spcAft>
                <a:spcPts val="0"/>
              </a:spcAft>
              <a:buNone/>
            </a:pPr>
            <a:fld id="{00000000-1234-1234-1234-123412341234}" type="slidenum">
              <a:rPr lang="en-US">
                <a:solidFill>
                  <a:srgbClr val="888888"/>
                </a:solidFill>
              </a:rPr>
              <a:t>‹#›</a:t>
            </a:fld>
            <a:endParaRPr>
              <a:solidFill>
                <a:srgbClr val="888888"/>
              </a:solidFill>
            </a:endParaRPr>
          </a:p>
        </p:txBody>
      </p:sp>
      <p:pic>
        <p:nvPicPr>
          <p:cNvPr descr="A group of people wearing masks&#10;&#10;Description automatically generated with medium confidence" id="270" name="Google Shape;270;p2"/>
          <p:cNvPicPr preferRelativeResize="0"/>
          <p:nvPr/>
        </p:nvPicPr>
        <p:blipFill rotWithShape="1">
          <a:blip r:embed="rId3">
            <a:alphaModFix/>
          </a:blip>
          <a:srcRect b="0" l="0" r="0" t="6389"/>
          <a:stretch/>
        </p:blipFill>
        <p:spPr>
          <a:xfrm>
            <a:off x="457200" y="1386262"/>
            <a:ext cx="8229600" cy="4525963"/>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7" name="Shape 727"/>
        <p:cNvGrpSpPr/>
        <p:nvPr/>
      </p:nvGrpSpPr>
      <p:grpSpPr>
        <a:xfrm>
          <a:off x="0" y="0"/>
          <a:ext cx="0" cy="0"/>
          <a:chOff x="0" y="0"/>
          <a:chExt cx="0" cy="0"/>
        </a:xfrm>
      </p:grpSpPr>
      <p:sp>
        <p:nvSpPr>
          <p:cNvPr id="728" name="Google Shape;728;p20"/>
          <p:cNvSpPr txBox="1"/>
          <p:nvPr/>
        </p:nvSpPr>
        <p:spPr>
          <a:xfrm>
            <a:off x="554355" y="-16127"/>
            <a:ext cx="8035290"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rgbClr val="17365D"/>
                </a:solidFill>
                <a:latin typeface="Calibri"/>
                <a:ea typeface="Calibri"/>
                <a:cs typeface="Calibri"/>
                <a:sym typeface="Calibri"/>
              </a:rPr>
              <a:t>2020/21 ORGANISATIONAL PERFORMANCE</a:t>
            </a:r>
            <a:endParaRPr/>
          </a:p>
        </p:txBody>
      </p:sp>
      <p:graphicFrame>
        <p:nvGraphicFramePr>
          <p:cNvPr id="729" name="Google Shape;729;p20"/>
          <p:cNvGraphicFramePr/>
          <p:nvPr/>
        </p:nvGraphicFramePr>
        <p:xfrm>
          <a:off x="0" y="1988840"/>
          <a:ext cx="3000000" cy="3000000"/>
        </p:xfrm>
        <a:graphic>
          <a:graphicData uri="http://schemas.openxmlformats.org/drawingml/2006/table">
            <a:tbl>
              <a:tblPr>
                <a:noFill/>
                <a:tableStyleId>{EFF9F66C-4E16-4D9D-8ED6-E5401EE9B009}</a:tableStyleId>
              </a:tblPr>
              <a:tblGrid>
                <a:gridCol w="917625"/>
                <a:gridCol w="966775"/>
                <a:gridCol w="957675"/>
                <a:gridCol w="919425"/>
                <a:gridCol w="919425"/>
                <a:gridCol w="1025025"/>
                <a:gridCol w="807200"/>
                <a:gridCol w="801200"/>
                <a:gridCol w="1788950"/>
              </a:tblGrid>
              <a:tr h="470100">
                <a:tc rowSpan="2">
                  <a:txBody>
                    <a:bodyPr/>
                    <a:lstStyle/>
                    <a:p>
                      <a:pPr indent="0" lvl="0" marL="0" marR="0" rtl="0" algn="ctr">
                        <a:lnSpc>
                          <a:spcPct val="107000"/>
                        </a:lnSpc>
                        <a:spcBef>
                          <a:spcPts val="0"/>
                        </a:spcBef>
                        <a:spcAft>
                          <a:spcPts val="0"/>
                        </a:spcAft>
                        <a:buNone/>
                      </a:pPr>
                      <a:r>
                        <a:rPr b="1" lang="en-US" sz="1200">
                          <a:solidFill>
                            <a:srgbClr val="000000"/>
                          </a:solidFill>
                          <a:latin typeface="Calibri"/>
                          <a:ea typeface="Calibri"/>
                          <a:cs typeface="Calibri"/>
                          <a:sym typeface="Calibri"/>
                        </a:rPr>
                        <a:t>Outcome</a:t>
                      </a:r>
                      <a:endParaRPr sz="1200">
                        <a:latin typeface="Calibri"/>
                        <a:ea typeface="Calibri"/>
                        <a:cs typeface="Calibri"/>
                        <a:sym typeface="Calibri"/>
                      </a:endParaRPr>
                    </a:p>
                  </a:txBody>
                  <a:tcPr marT="0" marB="0" marR="50375" marL="50375"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2"/>
                    </a:solidFill>
                  </a:tcPr>
                </a:tc>
                <a:tc rowSpan="2">
                  <a:txBody>
                    <a:bodyPr/>
                    <a:lstStyle/>
                    <a:p>
                      <a:pPr indent="0" lvl="0" marL="0" marR="0" rtl="0" algn="ctr">
                        <a:lnSpc>
                          <a:spcPct val="107000"/>
                        </a:lnSpc>
                        <a:spcBef>
                          <a:spcPts val="0"/>
                        </a:spcBef>
                        <a:spcAft>
                          <a:spcPts val="0"/>
                        </a:spcAft>
                        <a:buNone/>
                      </a:pPr>
                      <a:r>
                        <a:rPr b="1" lang="en-US" sz="1200">
                          <a:solidFill>
                            <a:srgbClr val="000000"/>
                          </a:solidFill>
                          <a:latin typeface="Calibri"/>
                          <a:ea typeface="Calibri"/>
                          <a:cs typeface="Calibri"/>
                          <a:sym typeface="Calibri"/>
                        </a:rPr>
                        <a:t>Outputs</a:t>
                      </a:r>
                      <a:endParaRPr sz="1200">
                        <a:latin typeface="Calibri"/>
                        <a:ea typeface="Calibri"/>
                        <a:cs typeface="Calibri"/>
                        <a:sym typeface="Calibri"/>
                      </a:endParaRPr>
                    </a:p>
                  </a:txBody>
                  <a:tcPr marT="0" marB="0" marR="50375" marL="50375"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2"/>
                    </a:solidFill>
                  </a:tcPr>
                </a:tc>
                <a:tc rowSpan="2">
                  <a:txBody>
                    <a:bodyPr/>
                    <a:lstStyle/>
                    <a:p>
                      <a:pPr indent="0" lvl="0" marL="0" marR="0" rtl="0" algn="ctr">
                        <a:lnSpc>
                          <a:spcPct val="107000"/>
                        </a:lnSpc>
                        <a:spcBef>
                          <a:spcPts val="0"/>
                        </a:spcBef>
                        <a:spcAft>
                          <a:spcPts val="0"/>
                        </a:spcAft>
                        <a:buNone/>
                      </a:pPr>
                      <a:r>
                        <a:rPr b="1" lang="en-US" sz="1200">
                          <a:solidFill>
                            <a:srgbClr val="000000"/>
                          </a:solidFill>
                          <a:latin typeface="Calibri"/>
                          <a:ea typeface="Calibri"/>
                          <a:cs typeface="Calibri"/>
                          <a:sym typeface="Calibri"/>
                        </a:rPr>
                        <a:t>Output Indicator</a:t>
                      </a:r>
                      <a:endParaRPr sz="1200">
                        <a:latin typeface="Calibri"/>
                        <a:ea typeface="Calibri"/>
                        <a:cs typeface="Calibri"/>
                        <a:sym typeface="Calibri"/>
                      </a:endParaRPr>
                    </a:p>
                  </a:txBody>
                  <a:tcPr marT="0" marB="0" marR="50375" marL="50375"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2"/>
                    </a:solidFill>
                  </a:tcPr>
                </a:tc>
                <a:tc gridSpan="2">
                  <a:txBody>
                    <a:bodyPr/>
                    <a:lstStyle/>
                    <a:p>
                      <a:pPr indent="0" lvl="0" marL="0" marR="0" rtl="0" algn="ctr">
                        <a:lnSpc>
                          <a:spcPct val="107000"/>
                        </a:lnSpc>
                        <a:spcBef>
                          <a:spcPts val="0"/>
                        </a:spcBef>
                        <a:spcAft>
                          <a:spcPts val="0"/>
                        </a:spcAft>
                        <a:buNone/>
                      </a:pPr>
                      <a:r>
                        <a:rPr b="1" lang="en-US" sz="1200">
                          <a:solidFill>
                            <a:srgbClr val="000000"/>
                          </a:solidFill>
                          <a:latin typeface="Calibri"/>
                          <a:ea typeface="Calibri"/>
                          <a:cs typeface="Calibri"/>
                          <a:sym typeface="Calibri"/>
                        </a:rPr>
                        <a:t>Audited/actual performance</a:t>
                      </a:r>
                      <a:endParaRPr sz="1200">
                        <a:latin typeface="Calibri"/>
                        <a:ea typeface="Calibri"/>
                        <a:cs typeface="Calibri"/>
                        <a:sym typeface="Calibri"/>
                      </a:endParaRPr>
                    </a:p>
                  </a:txBody>
                  <a:tcPr marT="0" marB="0" marR="50375" marL="50375"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2"/>
                    </a:solidFill>
                  </a:tcPr>
                </a:tc>
                <a:tc hMerge="1"/>
                <a:tc gridSpan="2">
                  <a:txBody>
                    <a:bodyPr/>
                    <a:lstStyle/>
                    <a:p>
                      <a:pPr indent="0" lvl="0" marL="0" marR="0" rtl="0" algn="ctr">
                        <a:lnSpc>
                          <a:spcPct val="107000"/>
                        </a:lnSpc>
                        <a:spcBef>
                          <a:spcPts val="0"/>
                        </a:spcBef>
                        <a:spcAft>
                          <a:spcPts val="0"/>
                        </a:spcAft>
                        <a:buNone/>
                      </a:pPr>
                      <a:r>
                        <a:rPr b="1" lang="en-US" sz="1200">
                          <a:solidFill>
                            <a:srgbClr val="000000"/>
                          </a:solidFill>
                          <a:latin typeface="Calibri"/>
                          <a:ea typeface="Calibri"/>
                          <a:cs typeface="Calibri"/>
                          <a:sym typeface="Calibri"/>
                        </a:rPr>
                        <a:t>Actual Performance Against Target </a:t>
                      </a:r>
                      <a:endParaRPr sz="1200">
                        <a:latin typeface="Calibri"/>
                        <a:ea typeface="Calibri"/>
                        <a:cs typeface="Calibri"/>
                        <a:sym typeface="Calibri"/>
                      </a:endParaRPr>
                    </a:p>
                  </a:txBody>
                  <a:tcPr marT="0" marB="0" marR="50375" marL="50375"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2"/>
                    </a:solidFill>
                  </a:tcPr>
                </a:tc>
                <a:tc hMerge="1"/>
                <a:tc rowSpan="2">
                  <a:txBody>
                    <a:bodyPr/>
                    <a:lstStyle/>
                    <a:p>
                      <a:pPr indent="0" lvl="0" marL="0" marR="0" rtl="0" algn="ctr">
                        <a:lnSpc>
                          <a:spcPct val="107000"/>
                        </a:lnSpc>
                        <a:spcBef>
                          <a:spcPts val="0"/>
                        </a:spcBef>
                        <a:spcAft>
                          <a:spcPts val="0"/>
                        </a:spcAft>
                        <a:buNone/>
                      </a:pPr>
                      <a:r>
                        <a:rPr b="1" lang="en-US" sz="1200">
                          <a:solidFill>
                            <a:srgbClr val="000000"/>
                          </a:solidFill>
                          <a:latin typeface="Calibri"/>
                          <a:ea typeface="Calibri"/>
                          <a:cs typeface="Calibri"/>
                          <a:sym typeface="Calibri"/>
                        </a:rPr>
                        <a:t>Variance </a:t>
                      </a:r>
                      <a:endParaRPr sz="1200">
                        <a:latin typeface="Calibri"/>
                        <a:ea typeface="Calibri"/>
                        <a:cs typeface="Calibri"/>
                        <a:sym typeface="Calibri"/>
                      </a:endParaRPr>
                    </a:p>
                  </a:txBody>
                  <a:tcPr marT="0" marB="0" marR="50375" marL="50375"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2"/>
                    </a:solidFill>
                  </a:tcPr>
                </a:tc>
                <a:tc rowSpan="2">
                  <a:txBody>
                    <a:bodyPr/>
                    <a:lstStyle/>
                    <a:p>
                      <a:pPr indent="0" lvl="0" marL="0" marR="0" rtl="0" algn="ctr">
                        <a:lnSpc>
                          <a:spcPct val="107000"/>
                        </a:lnSpc>
                        <a:spcBef>
                          <a:spcPts val="0"/>
                        </a:spcBef>
                        <a:spcAft>
                          <a:spcPts val="0"/>
                        </a:spcAft>
                        <a:buNone/>
                      </a:pPr>
                      <a:r>
                        <a:rPr b="1" lang="en-US" sz="1200">
                          <a:solidFill>
                            <a:srgbClr val="000000"/>
                          </a:solidFill>
                          <a:latin typeface="Calibri"/>
                          <a:ea typeface="Calibri"/>
                          <a:cs typeface="Calibri"/>
                          <a:sym typeface="Calibri"/>
                        </a:rPr>
                        <a:t>Reason for Variance</a:t>
                      </a:r>
                      <a:endParaRPr sz="1200">
                        <a:latin typeface="Calibri"/>
                        <a:ea typeface="Calibri"/>
                        <a:cs typeface="Calibri"/>
                        <a:sym typeface="Calibri"/>
                      </a:endParaRPr>
                    </a:p>
                  </a:txBody>
                  <a:tcPr marT="0" marB="0" marR="50375" marL="50375"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2"/>
                    </a:solidFill>
                  </a:tcPr>
                </a:tc>
              </a:tr>
              <a:tr h="214050">
                <a:tc vMerge="1"/>
                <a:tc vMerge="1"/>
                <a:tc vMerge="1"/>
                <a:tc>
                  <a:txBody>
                    <a:bodyPr/>
                    <a:lstStyle/>
                    <a:p>
                      <a:pPr indent="0" lvl="0" marL="0" marR="0" rtl="0" algn="ctr">
                        <a:lnSpc>
                          <a:spcPct val="107000"/>
                        </a:lnSpc>
                        <a:spcBef>
                          <a:spcPts val="0"/>
                        </a:spcBef>
                        <a:spcAft>
                          <a:spcPts val="0"/>
                        </a:spcAft>
                        <a:buNone/>
                      </a:pPr>
                      <a:r>
                        <a:rPr b="1" lang="en-US" sz="1200">
                          <a:solidFill>
                            <a:srgbClr val="000000"/>
                          </a:solidFill>
                          <a:latin typeface="Calibri"/>
                          <a:ea typeface="Calibri"/>
                          <a:cs typeface="Calibri"/>
                          <a:sym typeface="Calibri"/>
                        </a:rPr>
                        <a:t>2018/2019</a:t>
                      </a:r>
                      <a:endParaRPr sz="1200">
                        <a:latin typeface="Calibri"/>
                        <a:ea typeface="Calibri"/>
                        <a:cs typeface="Calibri"/>
                        <a:sym typeface="Calibri"/>
                      </a:endParaRPr>
                    </a:p>
                  </a:txBody>
                  <a:tcPr marT="0" marB="0" marR="50375" marL="50375"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2"/>
                    </a:solidFill>
                  </a:tcPr>
                </a:tc>
                <a:tc>
                  <a:txBody>
                    <a:bodyPr/>
                    <a:lstStyle/>
                    <a:p>
                      <a:pPr indent="0" lvl="0" marL="0" marR="0" rtl="0" algn="ctr">
                        <a:lnSpc>
                          <a:spcPct val="107000"/>
                        </a:lnSpc>
                        <a:spcBef>
                          <a:spcPts val="0"/>
                        </a:spcBef>
                        <a:spcAft>
                          <a:spcPts val="0"/>
                        </a:spcAft>
                        <a:buNone/>
                      </a:pPr>
                      <a:r>
                        <a:rPr b="1" lang="en-US" sz="1200">
                          <a:solidFill>
                            <a:srgbClr val="000000"/>
                          </a:solidFill>
                          <a:latin typeface="Calibri"/>
                          <a:ea typeface="Calibri"/>
                          <a:cs typeface="Calibri"/>
                          <a:sym typeface="Calibri"/>
                        </a:rPr>
                        <a:t>2019/20</a:t>
                      </a:r>
                      <a:endParaRPr sz="1200">
                        <a:latin typeface="Calibri"/>
                        <a:ea typeface="Calibri"/>
                        <a:cs typeface="Calibri"/>
                        <a:sym typeface="Calibri"/>
                      </a:endParaRPr>
                    </a:p>
                  </a:txBody>
                  <a:tcPr marT="0" marB="0" marR="50375" marL="50375"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2"/>
                    </a:solidFill>
                  </a:tcPr>
                </a:tc>
                <a:tc>
                  <a:txBody>
                    <a:bodyPr/>
                    <a:lstStyle/>
                    <a:p>
                      <a:pPr indent="0" lvl="0" marL="0" marR="0" rtl="0" algn="ctr">
                        <a:lnSpc>
                          <a:spcPct val="107000"/>
                        </a:lnSpc>
                        <a:spcBef>
                          <a:spcPts val="0"/>
                        </a:spcBef>
                        <a:spcAft>
                          <a:spcPts val="0"/>
                        </a:spcAft>
                        <a:buNone/>
                      </a:pPr>
                      <a:r>
                        <a:rPr b="1" lang="en-US" sz="1200">
                          <a:solidFill>
                            <a:srgbClr val="000000"/>
                          </a:solidFill>
                          <a:latin typeface="Calibri"/>
                          <a:ea typeface="Calibri"/>
                          <a:cs typeface="Calibri"/>
                          <a:sym typeface="Calibri"/>
                        </a:rPr>
                        <a:t>Target 2020/21</a:t>
                      </a:r>
                      <a:endParaRPr sz="1200">
                        <a:latin typeface="Calibri"/>
                        <a:ea typeface="Calibri"/>
                        <a:cs typeface="Calibri"/>
                        <a:sym typeface="Calibri"/>
                      </a:endParaRPr>
                    </a:p>
                  </a:txBody>
                  <a:tcPr marT="0" marB="0" marR="50375" marL="503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2"/>
                    </a:solidFill>
                  </a:tcPr>
                </a:tc>
                <a:tc>
                  <a:txBody>
                    <a:bodyPr/>
                    <a:lstStyle/>
                    <a:p>
                      <a:pPr indent="0" lvl="0" marL="0" marR="0" rtl="0" algn="ctr">
                        <a:lnSpc>
                          <a:spcPct val="107000"/>
                        </a:lnSpc>
                        <a:spcBef>
                          <a:spcPts val="0"/>
                        </a:spcBef>
                        <a:spcAft>
                          <a:spcPts val="0"/>
                        </a:spcAft>
                        <a:buNone/>
                      </a:pPr>
                      <a:r>
                        <a:rPr b="1" lang="en-US" sz="1200">
                          <a:solidFill>
                            <a:srgbClr val="000000"/>
                          </a:solidFill>
                          <a:latin typeface="Calibri"/>
                          <a:ea typeface="Calibri"/>
                          <a:cs typeface="Calibri"/>
                          <a:sym typeface="Calibri"/>
                        </a:rPr>
                        <a:t>Actual 2020/21</a:t>
                      </a:r>
                      <a:endParaRPr sz="1200">
                        <a:latin typeface="Calibri"/>
                        <a:ea typeface="Calibri"/>
                        <a:cs typeface="Calibri"/>
                        <a:sym typeface="Calibri"/>
                      </a:endParaRPr>
                    </a:p>
                  </a:txBody>
                  <a:tcPr marT="0" marB="0" marR="50375" marL="503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2"/>
                    </a:solidFill>
                  </a:tcPr>
                </a:tc>
                <a:tc vMerge="1"/>
                <a:tc vMerge="1"/>
              </a:tr>
              <a:tr h="3286575">
                <a:tc>
                  <a:txBody>
                    <a:bodyPr/>
                    <a:lstStyle/>
                    <a:p>
                      <a:pPr indent="0" lvl="0" marL="0" marR="0" rtl="0" algn="ctr">
                        <a:lnSpc>
                          <a:spcPct val="107000"/>
                        </a:lnSpc>
                        <a:spcBef>
                          <a:spcPts val="0"/>
                        </a:spcBef>
                        <a:spcAft>
                          <a:spcPts val="0"/>
                        </a:spcAft>
                        <a:buNone/>
                      </a:pPr>
                      <a:r>
                        <a:rPr lang="en-US" sz="1200">
                          <a:solidFill>
                            <a:srgbClr val="000000"/>
                          </a:solidFill>
                          <a:latin typeface="Calibri"/>
                          <a:ea typeface="Calibri"/>
                          <a:cs typeface="Calibri"/>
                          <a:sym typeface="Calibri"/>
                        </a:rPr>
                        <a:t>Media diversity promoted through the growth of sustainable community-based media in South Africa by 2024</a:t>
                      </a:r>
                      <a:endParaRPr sz="1200">
                        <a:latin typeface="Calibri"/>
                        <a:ea typeface="Calibri"/>
                        <a:cs typeface="Calibri"/>
                        <a:sym typeface="Calibri"/>
                      </a:endParaRPr>
                    </a:p>
                  </a:txBody>
                  <a:tcPr marT="0" marB="0" marR="50375" marL="503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2"/>
                    </a:solidFill>
                  </a:tcPr>
                </a:tc>
                <a:tc>
                  <a:txBody>
                    <a:bodyPr/>
                    <a:lstStyle/>
                    <a:p>
                      <a:pPr indent="0" lvl="0" marL="0" marR="0" rtl="0" algn="l">
                        <a:lnSpc>
                          <a:spcPct val="107000"/>
                        </a:lnSpc>
                        <a:spcBef>
                          <a:spcPts val="0"/>
                        </a:spcBef>
                        <a:spcAft>
                          <a:spcPts val="0"/>
                        </a:spcAft>
                        <a:buNone/>
                      </a:pPr>
                      <a:r>
                        <a:rPr lang="en-US" sz="1200">
                          <a:solidFill>
                            <a:srgbClr val="000000"/>
                          </a:solidFill>
                          <a:latin typeface="Calibri"/>
                          <a:ea typeface="Calibri"/>
                          <a:cs typeface="Calibri"/>
                          <a:sym typeface="Calibri"/>
                        </a:rPr>
                        <a:t>Community Media Sustainability Model</a:t>
                      </a:r>
                      <a:endParaRPr sz="1200">
                        <a:latin typeface="Calibri"/>
                        <a:ea typeface="Calibri"/>
                        <a:cs typeface="Calibri"/>
                        <a:sym typeface="Calibri"/>
                      </a:endParaRPr>
                    </a:p>
                  </a:txBody>
                  <a:tcPr marT="0" marB="0" marR="50375" marL="503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2"/>
                    </a:solidFill>
                  </a:tcPr>
                </a:tc>
                <a:tc>
                  <a:txBody>
                    <a:bodyPr/>
                    <a:lstStyle/>
                    <a:p>
                      <a:pPr indent="0" lvl="0" marL="0" marR="0" rtl="0" algn="l">
                        <a:lnSpc>
                          <a:spcPct val="107000"/>
                        </a:lnSpc>
                        <a:spcBef>
                          <a:spcPts val="0"/>
                        </a:spcBef>
                        <a:spcAft>
                          <a:spcPts val="0"/>
                        </a:spcAft>
                        <a:buNone/>
                      </a:pPr>
                      <a:r>
                        <a:rPr lang="en-US" sz="1200">
                          <a:solidFill>
                            <a:srgbClr val="000000"/>
                          </a:solidFill>
                          <a:latin typeface="Calibri"/>
                          <a:ea typeface="Calibri"/>
                          <a:cs typeface="Calibri"/>
                          <a:sym typeface="Calibri"/>
                        </a:rPr>
                        <a:t>2. Community Media Sustainability Model developed</a:t>
                      </a:r>
                      <a:endParaRPr sz="1200">
                        <a:latin typeface="Calibri"/>
                        <a:ea typeface="Calibri"/>
                        <a:cs typeface="Calibri"/>
                        <a:sym typeface="Calibri"/>
                      </a:endParaRPr>
                    </a:p>
                  </a:txBody>
                  <a:tcPr marT="0" marB="0" marR="50375" marL="503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2"/>
                    </a:solidFill>
                  </a:tcPr>
                </a:tc>
                <a:tc>
                  <a:txBody>
                    <a:bodyPr/>
                    <a:lstStyle/>
                    <a:p>
                      <a:pPr indent="0" lvl="0" marL="0" marR="0" rtl="0" algn="l">
                        <a:lnSpc>
                          <a:spcPct val="107000"/>
                        </a:lnSpc>
                        <a:spcBef>
                          <a:spcPts val="0"/>
                        </a:spcBef>
                        <a:spcAft>
                          <a:spcPts val="0"/>
                        </a:spcAft>
                        <a:buNone/>
                      </a:pPr>
                      <a:r>
                        <a:rPr lang="en-US" sz="1200">
                          <a:solidFill>
                            <a:srgbClr val="000000"/>
                          </a:solidFill>
                          <a:latin typeface="Calibri"/>
                          <a:ea typeface="Calibri"/>
                          <a:cs typeface="Calibri"/>
                          <a:sym typeface="Calibri"/>
                        </a:rPr>
                        <a:t>New indicator</a:t>
                      </a:r>
                      <a:endParaRPr sz="1200">
                        <a:latin typeface="Calibri"/>
                        <a:ea typeface="Calibri"/>
                        <a:cs typeface="Calibri"/>
                        <a:sym typeface="Calibri"/>
                      </a:endParaRPr>
                    </a:p>
                  </a:txBody>
                  <a:tcPr marT="0" marB="0" marR="50375" marL="503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2"/>
                    </a:solidFill>
                  </a:tcPr>
                </a:tc>
                <a:tc>
                  <a:txBody>
                    <a:bodyPr/>
                    <a:lstStyle/>
                    <a:p>
                      <a:pPr indent="0" lvl="0" marL="0" marR="0" rtl="0" algn="l">
                        <a:lnSpc>
                          <a:spcPct val="107000"/>
                        </a:lnSpc>
                        <a:spcBef>
                          <a:spcPts val="0"/>
                        </a:spcBef>
                        <a:spcAft>
                          <a:spcPts val="0"/>
                        </a:spcAft>
                        <a:buNone/>
                      </a:pPr>
                      <a:r>
                        <a:rPr lang="en-US" sz="1200">
                          <a:solidFill>
                            <a:srgbClr val="000000"/>
                          </a:solidFill>
                          <a:latin typeface="Calibri"/>
                          <a:ea typeface="Calibri"/>
                          <a:cs typeface="Calibri"/>
                          <a:sym typeface="Calibri"/>
                        </a:rPr>
                        <a:t>New Indicator</a:t>
                      </a:r>
                      <a:endParaRPr sz="1200">
                        <a:latin typeface="Calibri"/>
                        <a:ea typeface="Calibri"/>
                        <a:cs typeface="Calibri"/>
                        <a:sym typeface="Calibri"/>
                      </a:endParaRPr>
                    </a:p>
                  </a:txBody>
                  <a:tcPr marT="0" marB="0" marR="50375" marL="503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2"/>
                    </a:solidFill>
                  </a:tcPr>
                </a:tc>
                <a:tc>
                  <a:txBody>
                    <a:bodyPr/>
                    <a:lstStyle/>
                    <a:p>
                      <a:pPr indent="0" lvl="0" marL="0" marR="0" rtl="0" algn="l">
                        <a:lnSpc>
                          <a:spcPct val="107000"/>
                        </a:lnSpc>
                        <a:spcBef>
                          <a:spcPts val="0"/>
                        </a:spcBef>
                        <a:spcAft>
                          <a:spcPts val="0"/>
                        </a:spcAft>
                        <a:buNone/>
                      </a:pPr>
                      <a:r>
                        <a:rPr lang="en-US" sz="1200">
                          <a:solidFill>
                            <a:srgbClr val="000000"/>
                          </a:solidFill>
                          <a:latin typeface="Calibri"/>
                          <a:ea typeface="Calibri"/>
                          <a:cs typeface="Calibri"/>
                          <a:sym typeface="Calibri"/>
                        </a:rPr>
                        <a:t>Service provider appointed</a:t>
                      </a:r>
                      <a:endParaRPr sz="1200">
                        <a:latin typeface="Calibri"/>
                        <a:ea typeface="Calibri"/>
                        <a:cs typeface="Calibri"/>
                        <a:sym typeface="Calibri"/>
                      </a:endParaRPr>
                    </a:p>
                  </a:txBody>
                  <a:tcPr marT="0" marB="0" marR="50375" marL="503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2"/>
                    </a:solidFill>
                  </a:tcPr>
                </a:tc>
                <a:tc>
                  <a:txBody>
                    <a:bodyPr/>
                    <a:lstStyle/>
                    <a:p>
                      <a:pPr indent="0" lvl="0" marL="0" marR="0" rtl="0" algn="l">
                        <a:lnSpc>
                          <a:spcPct val="107000"/>
                        </a:lnSpc>
                        <a:spcBef>
                          <a:spcPts val="0"/>
                        </a:spcBef>
                        <a:spcAft>
                          <a:spcPts val="0"/>
                        </a:spcAft>
                        <a:buNone/>
                      </a:pPr>
                      <a:r>
                        <a:rPr lang="en-US" sz="1200">
                          <a:solidFill>
                            <a:srgbClr val="000000"/>
                          </a:solidFill>
                          <a:latin typeface="Calibri"/>
                          <a:ea typeface="Calibri"/>
                          <a:cs typeface="Calibri"/>
                          <a:sym typeface="Calibri"/>
                        </a:rPr>
                        <a:t>Service provider not appointed</a:t>
                      </a:r>
                      <a:endParaRPr sz="1200">
                        <a:latin typeface="Calibri"/>
                        <a:ea typeface="Calibri"/>
                        <a:cs typeface="Calibri"/>
                        <a:sym typeface="Calibri"/>
                      </a:endParaRPr>
                    </a:p>
                  </a:txBody>
                  <a:tcPr marT="0" marB="0" marR="50375" marL="503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2"/>
                    </a:solidFill>
                  </a:tcPr>
                </a:tc>
                <a:tc>
                  <a:txBody>
                    <a:bodyPr/>
                    <a:lstStyle/>
                    <a:p>
                      <a:pPr indent="0" lvl="0" marL="0" marR="0" rtl="0" algn="l">
                        <a:lnSpc>
                          <a:spcPct val="107000"/>
                        </a:lnSpc>
                        <a:spcBef>
                          <a:spcPts val="0"/>
                        </a:spcBef>
                        <a:spcAft>
                          <a:spcPts val="0"/>
                        </a:spcAft>
                        <a:buNone/>
                      </a:pPr>
                      <a:r>
                        <a:rPr lang="en-US" sz="1200">
                          <a:solidFill>
                            <a:srgbClr val="000000"/>
                          </a:solidFill>
                          <a:latin typeface="Calibri"/>
                          <a:ea typeface="Calibri"/>
                          <a:cs typeface="Calibri"/>
                          <a:sym typeface="Calibri"/>
                        </a:rPr>
                        <a:t>Service provider appointed</a:t>
                      </a:r>
                      <a:endParaRPr sz="1200">
                        <a:latin typeface="Calibri"/>
                        <a:ea typeface="Calibri"/>
                        <a:cs typeface="Calibri"/>
                        <a:sym typeface="Calibri"/>
                      </a:endParaRPr>
                    </a:p>
                  </a:txBody>
                  <a:tcPr marT="0" marB="0" marR="50375" marL="503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2"/>
                    </a:solidFill>
                  </a:tcPr>
                </a:tc>
                <a:tc>
                  <a:txBody>
                    <a:bodyPr/>
                    <a:lstStyle/>
                    <a:p>
                      <a:pPr indent="0" lvl="0" marL="0" marR="0" rtl="0" algn="l">
                        <a:lnSpc>
                          <a:spcPct val="107000"/>
                        </a:lnSpc>
                        <a:spcBef>
                          <a:spcPts val="0"/>
                        </a:spcBef>
                        <a:spcAft>
                          <a:spcPts val="0"/>
                        </a:spcAft>
                        <a:buNone/>
                      </a:pPr>
                      <a:r>
                        <a:rPr lang="en-US" sz="1200">
                          <a:solidFill>
                            <a:srgbClr val="000000"/>
                          </a:solidFill>
                          <a:latin typeface="Calibri"/>
                          <a:ea typeface="Calibri"/>
                          <a:cs typeface="Calibri"/>
                          <a:sym typeface="Calibri"/>
                        </a:rPr>
                        <a:t>Annual target was not achieved. The tender was advertised in December and closed in January 2021, after the evaluations by the Bid Evaluation Committee (BEC), it was reported that the tender was non-responsive. The tender was re-advertised in February 2021 but, due to the Government printers been offline it delayed the advert for up to 3 weeks, this compromised the conclusion of the Tender before the year end. As at 31 March the BEC has made a recommendation to the BAC for submission to the Board.</a:t>
                      </a:r>
                      <a:endParaRPr sz="1200">
                        <a:latin typeface="Calibri"/>
                        <a:ea typeface="Calibri"/>
                        <a:cs typeface="Calibri"/>
                        <a:sym typeface="Calibri"/>
                      </a:endParaRPr>
                    </a:p>
                  </a:txBody>
                  <a:tcPr marT="0" marB="0" marR="50375" marL="503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2"/>
                    </a:solidFill>
                  </a:tcPr>
                </a:tc>
              </a:tr>
            </a:tbl>
          </a:graphicData>
        </a:graphic>
      </p:graphicFrame>
      <p:sp>
        <p:nvSpPr>
          <p:cNvPr id="730" name="Google Shape;730;p20"/>
          <p:cNvSpPr txBox="1"/>
          <p:nvPr/>
        </p:nvSpPr>
        <p:spPr>
          <a:xfrm>
            <a:off x="-67025" y="404665"/>
            <a:ext cx="9211026" cy="1769715"/>
          </a:xfrm>
          <a:prstGeom prst="rect">
            <a:avLst/>
          </a:prstGeom>
          <a:noFill/>
          <a:ln>
            <a:noFill/>
          </a:ln>
        </p:spPr>
        <p:txBody>
          <a:bodyPr anchorCtr="0" anchor="t" bIns="45700" lIns="91425" spcFirstLastPara="1" rIns="91425" wrap="square" tIns="45700">
            <a:spAutoFit/>
          </a:bodyPr>
          <a:lstStyle/>
          <a:p>
            <a:pPr indent="-457200" lvl="0" marL="457200" marR="0" rtl="0" algn="just">
              <a:spcBef>
                <a:spcPts val="0"/>
              </a:spcBef>
              <a:spcAft>
                <a:spcPts val="0"/>
              </a:spcAft>
              <a:buNone/>
            </a:pPr>
            <a:r>
              <a:t/>
            </a:r>
            <a:endParaRPr b="1" sz="1400">
              <a:solidFill>
                <a:schemeClr val="dk1"/>
              </a:solidFill>
              <a:latin typeface="Calibri"/>
              <a:ea typeface="Calibri"/>
              <a:cs typeface="Calibri"/>
              <a:sym typeface="Calibri"/>
            </a:endParaRPr>
          </a:p>
          <a:p>
            <a:pPr indent="-457200" lvl="0" marL="457200" marR="0" rtl="0" algn="just">
              <a:spcBef>
                <a:spcPts val="0"/>
              </a:spcBef>
              <a:spcAft>
                <a:spcPts val="0"/>
              </a:spcAft>
              <a:buNone/>
            </a:pPr>
            <a:r>
              <a:rPr b="1" lang="en-US" sz="1400">
                <a:solidFill>
                  <a:schemeClr val="dk1"/>
                </a:solidFill>
                <a:latin typeface="Calibri"/>
                <a:ea typeface="Calibri"/>
                <a:cs typeface="Calibri"/>
                <a:sym typeface="Calibri"/>
              </a:rPr>
              <a:t>PROGRAMME 2: GRANT AND SEED FUNDING </a:t>
            </a:r>
            <a:endParaRPr sz="1400">
              <a:solidFill>
                <a:schemeClr val="dk1"/>
              </a:solidFill>
              <a:latin typeface="Calibri"/>
              <a:ea typeface="Calibri"/>
              <a:cs typeface="Calibri"/>
              <a:sym typeface="Calibri"/>
            </a:endParaRPr>
          </a:p>
          <a:p>
            <a:pPr indent="-457200" lvl="0" marL="457200" marR="0" rtl="0" algn="just">
              <a:spcBef>
                <a:spcPts val="0"/>
              </a:spcBef>
              <a:spcAft>
                <a:spcPts val="0"/>
              </a:spcAft>
              <a:buNone/>
            </a:pPr>
            <a:r>
              <a:rPr b="1" lang="en-US" sz="1400">
                <a:solidFill>
                  <a:schemeClr val="dk1"/>
                </a:solidFill>
                <a:latin typeface="Calibri"/>
                <a:ea typeface="Calibri"/>
                <a:cs typeface="Calibri"/>
                <a:sym typeface="Calibri"/>
              </a:rPr>
              <a:t> </a:t>
            </a:r>
            <a:endParaRPr sz="1400">
              <a:solidFill>
                <a:schemeClr val="dk1"/>
              </a:solidFill>
              <a:latin typeface="Calibri"/>
              <a:ea typeface="Calibri"/>
              <a:cs typeface="Calibri"/>
              <a:sym typeface="Calibri"/>
            </a:endParaRPr>
          </a:p>
          <a:p>
            <a:pPr indent="0" lvl="0" marL="0" marR="0" rtl="0" algn="l">
              <a:spcBef>
                <a:spcPts val="0"/>
              </a:spcBef>
              <a:spcAft>
                <a:spcPts val="0"/>
              </a:spcAft>
              <a:buNone/>
            </a:pPr>
            <a:r>
              <a:rPr b="1" lang="en-US" sz="1400">
                <a:solidFill>
                  <a:schemeClr val="dk1"/>
                </a:solidFill>
                <a:latin typeface="Calibri"/>
                <a:ea typeface="Calibri"/>
                <a:cs typeface="Calibri"/>
                <a:sym typeface="Calibri"/>
              </a:rPr>
              <a:t>Sub-Programme 2.1: Community and Small Commercial Media</a:t>
            </a:r>
            <a:endParaRPr sz="1400">
              <a:solidFill>
                <a:schemeClr val="dk1"/>
              </a:solidFill>
              <a:latin typeface="Calibri"/>
              <a:ea typeface="Calibri"/>
              <a:cs typeface="Calibri"/>
              <a:sym typeface="Calibri"/>
            </a:endParaRPr>
          </a:p>
          <a:p>
            <a:pPr indent="0" lvl="0" marL="0" marR="0" rtl="0" algn="l">
              <a:spcBef>
                <a:spcPts val="0"/>
              </a:spcBef>
              <a:spcAft>
                <a:spcPts val="0"/>
              </a:spcAft>
              <a:buNone/>
            </a:pPr>
            <a:r>
              <a:rPr b="1" lang="en-US" sz="1400">
                <a:solidFill>
                  <a:schemeClr val="dk1"/>
                </a:solidFill>
                <a:latin typeface="Calibri"/>
                <a:ea typeface="Calibri"/>
                <a:cs typeface="Calibri"/>
                <a:sym typeface="Calibri"/>
              </a:rPr>
              <a:t> </a:t>
            </a:r>
            <a:endParaRPr sz="1400">
              <a:solidFill>
                <a:schemeClr val="dk1"/>
              </a:solidFill>
              <a:latin typeface="Calibri"/>
              <a:ea typeface="Calibri"/>
              <a:cs typeface="Calibri"/>
              <a:sym typeface="Calibri"/>
            </a:endParaRPr>
          </a:p>
          <a:p>
            <a:pPr indent="0" lvl="0" marL="0" marR="0" rtl="0" algn="l">
              <a:spcBef>
                <a:spcPts val="0"/>
              </a:spcBef>
              <a:spcAft>
                <a:spcPts val="0"/>
              </a:spcAft>
              <a:buNone/>
            </a:pPr>
            <a:r>
              <a:rPr b="1" lang="en-US" sz="1400">
                <a:solidFill>
                  <a:schemeClr val="dk1"/>
                </a:solidFill>
                <a:latin typeface="Calibri"/>
                <a:ea typeface="Calibri"/>
                <a:cs typeface="Calibri"/>
                <a:sym typeface="Calibri"/>
              </a:rPr>
              <a:t>Purpose: </a:t>
            </a:r>
            <a:r>
              <a:rPr lang="en-US" sz="1400">
                <a:solidFill>
                  <a:schemeClr val="dk1"/>
                </a:solidFill>
                <a:latin typeface="Calibri"/>
                <a:ea typeface="Calibri"/>
                <a:cs typeface="Calibri"/>
                <a:sym typeface="Calibri"/>
              </a:rPr>
              <a:t>The purpose of this sub-programme is to facilitate ownership, control and access to information and content production of community and small commercial media by historically disadvantaged communities by 2024.</a:t>
            </a:r>
            <a:endParaRPr/>
          </a:p>
          <a:p>
            <a:pPr indent="0" lvl="0" marL="0" marR="0" rtl="0" algn="l">
              <a:spcBef>
                <a:spcPts val="0"/>
              </a:spcBef>
              <a:spcAft>
                <a:spcPts val="0"/>
              </a:spcAft>
              <a:buNone/>
            </a:pPr>
            <a:r>
              <a:rPr b="1" lang="en-US" sz="1100">
                <a:solidFill>
                  <a:schemeClr val="dk1"/>
                </a:solidFill>
                <a:latin typeface="Calibri"/>
                <a:ea typeface="Calibri"/>
                <a:cs typeface="Calibri"/>
                <a:sym typeface="Calibri"/>
              </a:rPr>
              <a:t> </a:t>
            </a:r>
            <a:endParaRPr sz="1000">
              <a:solidFill>
                <a:schemeClr val="dk1"/>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4" name="Shape 734"/>
        <p:cNvGrpSpPr/>
        <p:nvPr/>
      </p:nvGrpSpPr>
      <p:grpSpPr>
        <a:xfrm>
          <a:off x="0" y="0"/>
          <a:ext cx="0" cy="0"/>
          <a:chOff x="0" y="0"/>
          <a:chExt cx="0" cy="0"/>
        </a:xfrm>
      </p:grpSpPr>
      <p:sp>
        <p:nvSpPr>
          <p:cNvPr id="735" name="Google Shape;735;p21"/>
          <p:cNvSpPr txBox="1"/>
          <p:nvPr/>
        </p:nvSpPr>
        <p:spPr>
          <a:xfrm>
            <a:off x="1685319" y="403658"/>
            <a:ext cx="5700921" cy="4770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500">
                <a:solidFill>
                  <a:srgbClr val="17365D"/>
                </a:solidFill>
                <a:latin typeface="Lato"/>
                <a:ea typeface="Lato"/>
                <a:cs typeface="Lato"/>
                <a:sym typeface="Lato"/>
              </a:rPr>
              <a:t>SUSTAINABILITY MODEL UNPACKED</a:t>
            </a:r>
            <a:endParaRPr b="1" sz="2500">
              <a:solidFill>
                <a:schemeClr val="dk2"/>
              </a:solidFill>
              <a:latin typeface="Poppins"/>
              <a:ea typeface="Poppins"/>
              <a:cs typeface="Poppins"/>
              <a:sym typeface="Poppins"/>
            </a:endParaRPr>
          </a:p>
        </p:txBody>
      </p:sp>
      <p:sp>
        <p:nvSpPr>
          <p:cNvPr id="736" name="Google Shape;736;p21"/>
          <p:cNvSpPr txBox="1"/>
          <p:nvPr/>
        </p:nvSpPr>
        <p:spPr>
          <a:xfrm>
            <a:off x="1789546" y="909813"/>
            <a:ext cx="5492466"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rgbClr val="76923C"/>
              </a:buClr>
              <a:buSzPts val="1600"/>
              <a:buFont typeface="Calibri"/>
              <a:buNone/>
            </a:pPr>
            <a:r>
              <a:rPr b="1" lang="en-US" sz="1600">
                <a:solidFill>
                  <a:srgbClr val="76923C"/>
                </a:solidFill>
                <a:latin typeface="Calibri"/>
                <a:ea typeface="Calibri"/>
                <a:cs typeface="Calibri"/>
                <a:sym typeface="Calibri"/>
              </a:rPr>
              <a:t>Strategic Thrust: ‘Building a Resilient &amp; Future-Forward </a:t>
            </a:r>
            <a:endParaRPr sz="1600">
              <a:solidFill>
                <a:srgbClr val="76923C"/>
              </a:solidFill>
              <a:latin typeface="Calibri"/>
              <a:ea typeface="Calibri"/>
              <a:cs typeface="Calibri"/>
              <a:sym typeface="Calibri"/>
            </a:endParaRPr>
          </a:p>
          <a:p>
            <a:pPr indent="0" lvl="0" marL="0" marR="0" rtl="0" algn="ctr">
              <a:spcBef>
                <a:spcPts val="0"/>
              </a:spcBef>
              <a:spcAft>
                <a:spcPts val="0"/>
              </a:spcAft>
              <a:buClr>
                <a:srgbClr val="76923C"/>
              </a:buClr>
              <a:buSzPts val="1600"/>
              <a:buFont typeface="Calibri"/>
              <a:buNone/>
            </a:pPr>
            <a:r>
              <a:rPr b="1" lang="en-US" sz="1600">
                <a:solidFill>
                  <a:srgbClr val="76923C"/>
                </a:solidFill>
                <a:latin typeface="Calibri"/>
                <a:ea typeface="Calibri"/>
                <a:cs typeface="Calibri"/>
                <a:sym typeface="Calibri"/>
              </a:rPr>
              <a:t>Community &amp; Small Commercial Media Sector’ </a:t>
            </a:r>
            <a:endParaRPr sz="1600">
              <a:solidFill>
                <a:srgbClr val="76923C"/>
              </a:solidFill>
              <a:latin typeface="Calibri"/>
              <a:ea typeface="Calibri"/>
              <a:cs typeface="Calibri"/>
              <a:sym typeface="Calibri"/>
            </a:endParaRPr>
          </a:p>
        </p:txBody>
      </p:sp>
      <p:sp>
        <p:nvSpPr>
          <p:cNvPr id="737" name="Google Shape;737;p21"/>
          <p:cNvSpPr/>
          <p:nvPr/>
        </p:nvSpPr>
        <p:spPr>
          <a:xfrm>
            <a:off x="3344150" y="2183668"/>
            <a:ext cx="1191629" cy="1198362"/>
          </a:xfrm>
          <a:custGeom>
            <a:rect b="b" l="l" r="r" t="t"/>
            <a:pathLst>
              <a:path extrusionOk="0" h="3476003" w="3456476">
                <a:moveTo>
                  <a:pt x="874322" y="0"/>
                </a:moveTo>
                <a:lnTo>
                  <a:pt x="3456475" y="481535"/>
                </a:lnTo>
                <a:lnTo>
                  <a:pt x="3456476" y="2480209"/>
                </a:lnTo>
                <a:lnTo>
                  <a:pt x="3338706" y="2486156"/>
                </a:lnTo>
                <a:cubicBezTo>
                  <a:pt x="2679043" y="2553148"/>
                  <a:pt x="2106314" y="2914209"/>
                  <a:pt x="1753677" y="3436181"/>
                </a:cubicBezTo>
                <a:lnTo>
                  <a:pt x="1729485" y="3476003"/>
                </a:lnTo>
                <a:lnTo>
                  <a:pt x="0" y="2477484"/>
                </a:lnTo>
                <a:lnTo>
                  <a:pt x="874322"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675">
              <a:solidFill>
                <a:schemeClr val="lt1"/>
              </a:solidFill>
              <a:latin typeface="Calibri"/>
              <a:ea typeface="Calibri"/>
              <a:cs typeface="Calibri"/>
              <a:sym typeface="Calibri"/>
            </a:endParaRPr>
          </a:p>
        </p:txBody>
      </p:sp>
      <p:sp>
        <p:nvSpPr>
          <p:cNvPr id="738" name="Google Shape;738;p21"/>
          <p:cNvSpPr/>
          <p:nvPr/>
        </p:nvSpPr>
        <p:spPr>
          <a:xfrm>
            <a:off x="4608284" y="2183668"/>
            <a:ext cx="1192218" cy="1198362"/>
          </a:xfrm>
          <a:custGeom>
            <a:rect b="b" l="l" r="r" t="t"/>
            <a:pathLst>
              <a:path extrusionOk="0" h="3476003" w="3458182">
                <a:moveTo>
                  <a:pt x="2584207" y="0"/>
                </a:moveTo>
                <a:lnTo>
                  <a:pt x="3458182" y="2476499"/>
                </a:lnTo>
                <a:lnTo>
                  <a:pt x="1726990" y="3476003"/>
                </a:lnTo>
                <a:lnTo>
                  <a:pt x="1702798" y="3436181"/>
                </a:lnTo>
                <a:cubicBezTo>
                  <a:pt x="1350161" y="2914209"/>
                  <a:pt x="777432" y="2553148"/>
                  <a:pt x="117769" y="2486156"/>
                </a:cubicBezTo>
                <a:lnTo>
                  <a:pt x="1" y="2480209"/>
                </a:lnTo>
                <a:lnTo>
                  <a:pt x="0" y="481918"/>
                </a:lnTo>
                <a:lnTo>
                  <a:pt x="2584207" y="0"/>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675">
              <a:solidFill>
                <a:schemeClr val="lt1"/>
              </a:solidFill>
              <a:latin typeface="Calibri"/>
              <a:ea typeface="Calibri"/>
              <a:cs typeface="Calibri"/>
              <a:sym typeface="Calibri"/>
            </a:endParaRPr>
          </a:p>
        </p:txBody>
      </p:sp>
      <p:sp>
        <p:nvSpPr>
          <p:cNvPr id="739" name="Google Shape;739;p21"/>
          <p:cNvSpPr/>
          <p:nvPr/>
        </p:nvSpPr>
        <p:spPr>
          <a:xfrm>
            <a:off x="5239972" y="3100297"/>
            <a:ext cx="1186036" cy="1376540"/>
          </a:xfrm>
          <a:custGeom>
            <a:rect b="b" l="l" r="r" t="t"/>
            <a:pathLst>
              <a:path extrusionOk="0" h="3992832" w="3440250">
                <a:moveTo>
                  <a:pt x="1730758" y="0"/>
                </a:moveTo>
                <a:lnTo>
                  <a:pt x="3440250" y="1996416"/>
                </a:lnTo>
                <a:lnTo>
                  <a:pt x="1730758" y="3992832"/>
                </a:lnTo>
                <a:lnTo>
                  <a:pt x="0" y="2993578"/>
                </a:lnTo>
                <a:lnTo>
                  <a:pt x="71529" y="2845094"/>
                </a:lnTo>
                <a:cubicBezTo>
                  <a:pt x="181859" y="2584244"/>
                  <a:pt x="242869" y="2297455"/>
                  <a:pt x="242869" y="1996416"/>
                </a:cubicBezTo>
                <a:cubicBezTo>
                  <a:pt x="242869" y="1695377"/>
                  <a:pt x="181859" y="1408588"/>
                  <a:pt x="71529" y="1147738"/>
                </a:cubicBezTo>
                <a:lnTo>
                  <a:pt x="0" y="999253"/>
                </a:lnTo>
                <a:lnTo>
                  <a:pt x="1730758" y="0"/>
                </a:lnTo>
                <a:close/>
              </a:path>
            </a:pathLst>
          </a:cu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675">
              <a:solidFill>
                <a:schemeClr val="lt1"/>
              </a:solidFill>
              <a:latin typeface="Calibri"/>
              <a:ea typeface="Calibri"/>
              <a:cs typeface="Calibri"/>
              <a:sym typeface="Calibri"/>
            </a:endParaRPr>
          </a:p>
        </p:txBody>
      </p:sp>
      <p:sp>
        <p:nvSpPr>
          <p:cNvPr id="740" name="Google Shape;740;p21"/>
          <p:cNvSpPr/>
          <p:nvPr/>
        </p:nvSpPr>
        <p:spPr>
          <a:xfrm>
            <a:off x="2718763" y="3100570"/>
            <a:ext cx="1185327" cy="1375993"/>
          </a:xfrm>
          <a:custGeom>
            <a:rect b="b" l="l" r="r" t="t"/>
            <a:pathLst>
              <a:path extrusionOk="0" h="3991245" w="3438196">
                <a:moveTo>
                  <a:pt x="1708813" y="0"/>
                </a:moveTo>
                <a:lnTo>
                  <a:pt x="3438196" y="998460"/>
                </a:lnTo>
                <a:lnTo>
                  <a:pt x="3366667" y="1146945"/>
                </a:lnTo>
                <a:cubicBezTo>
                  <a:pt x="3256337" y="1407795"/>
                  <a:pt x="3195327" y="1694584"/>
                  <a:pt x="3195327" y="1995623"/>
                </a:cubicBezTo>
                <a:cubicBezTo>
                  <a:pt x="3195327" y="2296662"/>
                  <a:pt x="3256337" y="2583451"/>
                  <a:pt x="3366667" y="2844301"/>
                </a:cubicBezTo>
                <a:lnTo>
                  <a:pt x="3438196" y="2992785"/>
                </a:lnTo>
                <a:lnTo>
                  <a:pt x="1708812" y="3991245"/>
                </a:lnTo>
                <a:lnTo>
                  <a:pt x="0" y="1995623"/>
                </a:lnTo>
                <a:lnTo>
                  <a:pt x="1708813" y="0"/>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675">
              <a:solidFill>
                <a:schemeClr val="lt1"/>
              </a:solidFill>
              <a:latin typeface="Calibri"/>
              <a:ea typeface="Calibri"/>
              <a:cs typeface="Calibri"/>
              <a:sym typeface="Calibri"/>
            </a:endParaRPr>
          </a:p>
        </p:txBody>
      </p:sp>
      <p:sp>
        <p:nvSpPr>
          <p:cNvPr id="741" name="Google Shape;741;p21"/>
          <p:cNvSpPr/>
          <p:nvPr/>
        </p:nvSpPr>
        <p:spPr>
          <a:xfrm>
            <a:off x="3344149" y="4195104"/>
            <a:ext cx="1191630" cy="1198362"/>
          </a:xfrm>
          <a:custGeom>
            <a:rect b="b" l="l" r="r" t="t"/>
            <a:pathLst>
              <a:path extrusionOk="0" h="3476003" w="3456477">
                <a:moveTo>
                  <a:pt x="1729485" y="0"/>
                </a:moveTo>
                <a:lnTo>
                  <a:pt x="1753678" y="39822"/>
                </a:lnTo>
                <a:cubicBezTo>
                  <a:pt x="2106315" y="561794"/>
                  <a:pt x="2679044" y="922855"/>
                  <a:pt x="3338707" y="989847"/>
                </a:cubicBezTo>
                <a:lnTo>
                  <a:pt x="3456477" y="995794"/>
                </a:lnTo>
                <a:lnTo>
                  <a:pt x="3456476" y="2994468"/>
                </a:lnTo>
                <a:lnTo>
                  <a:pt x="874323" y="3476003"/>
                </a:lnTo>
                <a:lnTo>
                  <a:pt x="0" y="998518"/>
                </a:lnTo>
                <a:lnTo>
                  <a:pt x="1729485"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675">
              <a:solidFill>
                <a:schemeClr val="lt1"/>
              </a:solidFill>
              <a:latin typeface="Calibri"/>
              <a:ea typeface="Calibri"/>
              <a:cs typeface="Calibri"/>
              <a:sym typeface="Calibri"/>
            </a:endParaRPr>
          </a:p>
        </p:txBody>
      </p:sp>
      <p:sp>
        <p:nvSpPr>
          <p:cNvPr id="742" name="Google Shape;742;p21"/>
          <p:cNvSpPr/>
          <p:nvPr/>
        </p:nvSpPr>
        <p:spPr>
          <a:xfrm>
            <a:off x="4608285" y="4195104"/>
            <a:ext cx="1192218" cy="1198362"/>
          </a:xfrm>
          <a:custGeom>
            <a:rect b="b" l="l" r="r" t="t"/>
            <a:pathLst>
              <a:path extrusionOk="0" h="3476003" w="3458181">
                <a:moveTo>
                  <a:pt x="1726990" y="0"/>
                </a:moveTo>
                <a:lnTo>
                  <a:pt x="3458181" y="999504"/>
                </a:lnTo>
                <a:lnTo>
                  <a:pt x="2584206" y="3476003"/>
                </a:lnTo>
                <a:lnTo>
                  <a:pt x="0" y="2994085"/>
                </a:lnTo>
                <a:lnTo>
                  <a:pt x="0" y="995794"/>
                </a:lnTo>
                <a:lnTo>
                  <a:pt x="117768" y="989847"/>
                </a:lnTo>
                <a:cubicBezTo>
                  <a:pt x="777431" y="922855"/>
                  <a:pt x="1350160" y="561794"/>
                  <a:pt x="1702797" y="39822"/>
                </a:cubicBezTo>
                <a:lnTo>
                  <a:pt x="1726990" y="0"/>
                </a:lnTo>
                <a:close/>
              </a:path>
            </a:pathLst>
          </a:custGeom>
          <a:solidFill>
            <a:schemeClr val="accent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675">
              <a:solidFill>
                <a:schemeClr val="lt1"/>
              </a:solidFill>
              <a:latin typeface="Calibri"/>
              <a:ea typeface="Calibri"/>
              <a:cs typeface="Calibri"/>
              <a:sym typeface="Calibri"/>
            </a:endParaRPr>
          </a:p>
        </p:txBody>
      </p:sp>
      <p:sp>
        <p:nvSpPr>
          <p:cNvPr id="743" name="Google Shape;743;p21"/>
          <p:cNvSpPr/>
          <p:nvPr/>
        </p:nvSpPr>
        <p:spPr>
          <a:xfrm>
            <a:off x="4956441" y="4709138"/>
            <a:ext cx="382741" cy="320860"/>
          </a:xfrm>
          <a:custGeom>
            <a:rect b="b" l="l" r="r" t="t"/>
            <a:pathLst>
              <a:path extrusionOk="0" h="244094" w="291740">
                <a:moveTo>
                  <a:pt x="34468" y="234950"/>
                </a:moveTo>
                <a:lnTo>
                  <a:pt x="257274" y="234950"/>
                </a:lnTo>
                <a:cubicBezTo>
                  <a:pt x="259785" y="234950"/>
                  <a:pt x="261579" y="237236"/>
                  <a:pt x="261579" y="239522"/>
                </a:cubicBezTo>
                <a:cubicBezTo>
                  <a:pt x="261579" y="242189"/>
                  <a:pt x="259785" y="244094"/>
                  <a:pt x="257274" y="244094"/>
                </a:cubicBezTo>
                <a:lnTo>
                  <a:pt x="34468" y="244094"/>
                </a:lnTo>
                <a:cubicBezTo>
                  <a:pt x="31957" y="244094"/>
                  <a:pt x="30163" y="242189"/>
                  <a:pt x="30163" y="239522"/>
                </a:cubicBezTo>
                <a:cubicBezTo>
                  <a:pt x="30163" y="237236"/>
                  <a:pt x="31957" y="234950"/>
                  <a:pt x="34468" y="234950"/>
                </a:cubicBezTo>
                <a:close/>
                <a:moveTo>
                  <a:pt x="228410" y="187325"/>
                </a:moveTo>
                <a:cubicBezTo>
                  <a:pt x="231077" y="187325"/>
                  <a:pt x="232982" y="188979"/>
                  <a:pt x="232982" y="191294"/>
                </a:cubicBezTo>
                <a:cubicBezTo>
                  <a:pt x="232982" y="193278"/>
                  <a:pt x="231077" y="194931"/>
                  <a:pt x="228410" y="194931"/>
                </a:cubicBezTo>
                <a:cubicBezTo>
                  <a:pt x="225743" y="194931"/>
                  <a:pt x="223838" y="193278"/>
                  <a:pt x="223838" y="191294"/>
                </a:cubicBezTo>
                <a:cubicBezTo>
                  <a:pt x="223838" y="188979"/>
                  <a:pt x="225743" y="187325"/>
                  <a:pt x="228410" y="187325"/>
                </a:cubicBezTo>
                <a:close/>
                <a:moveTo>
                  <a:pt x="204421" y="187325"/>
                </a:moveTo>
                <a:cubicBezTo>
                  <a:pt x="206986" y="187325"/>
                  <a:pt x="209184" y="188979"/>
                  <a:pt x="209184" y="191294"/>
                </a:cubicBezTo>
                <a:cubicBezTo>
                  <a:pt x="209184" y="193278"/>
                  <a:pt x="206986" y="194931"/>
                  <a:pt x="204421" y="194931"/>
                </a:cubicBezTo>
                <a:cubicBezTo>
                  <a:pt x="201857" y="194931"/>
                  <a:pt x="200025" y="193278"/>
                  <a:pt x="200025" y="191294"/>
                </a:cubicBezTo>
                <a:cubicBezTo>
                  <a:pt x="200025" y="188979"/>
                  <a:pt x="201857" y="187325"/>
                  <a:pt x="204421" y="187325"/>
                </a:cubicBezTo>
                <a:close/>
                <a:moveTo>
                  <a:pt x="181769" y="187325"/>
                </a:moveTo>
                <a:cubicBezTo>
                  <a:pt x="183754" y="187325"/>
                  <a:pt x="185407" y="188979"/>
                  <a:pt x="185407" y="191294"/>
                </a:cubicBezTo>
                <a:cubicBezTo>
                  <a:pt x="185407" y="193278"/>
                  <a:pt x="183754" y="194931"/>
                  <a:pt x="181769" y="194931"/>
                </a:cubicBezTo>
                <a:cubicBezTo>
                  <a:pt x="179454" y="194931"/>
                  <a:pt x="177800" y="193278"/>
                  <a:pt x="177800" y="191294"/>
                </a:cubicBezTo>
                <a:cubicBezTo>
                  <a:pt x="177800" y="188979"/>
                  <a:pt x="179454" y="187325"/>
                  <a:pt x="181769" y="187325"/>
                </a:cubicBezTo>
                <a:close/>
                <a:moveTo>
                  <a:pt x="158750" y="187325"/>
                </a:moveTo>
                <a:cubicBezTo>
                  <a:pt x="161315" y="187325"/>
                  <a:pt x="163147" y="188979"/>
                  <a:pt x="163147" y="191294"/>
                </a:cubicBezTo>
                <a:cubicBezTo>
                  <a:pt x="163147" y="193278"/>
                  <a:pt x="161315" y="194931"/>
                  <a:pt x="158750" y="194931"/>
                </a:cubicBezTo>
                <a:cubicBezTo>
                  <a:pt x="156186" y="194931"/>
                  <a:pt x="153988" y="193278"/>
                  <a:pt x="153988" y="191294"/>
                </a:cubicBezTo>
                <a:cubicBezTo>
                  <a:pt x="153988" y="188979"/>
                  <a:pt x="156186" y="187325"/>
                  <a:pt x="158750" y="187325"/>
                </a:cubicBezTo>
                <a:close/>
                <a:moveTo>
                  <a:pt x="134747" y="187325"/>
                </a:moveTo>
                <a:cubicBezTo>
                  <a:pt x="137033" y="187325"/>
                  <a:pt x="139319" y="188979"/>
                  <a:pt x="139319" y="191294"/>
                </a:cubicBezTo>
                <a:cubicBezTo>
                  <a:pt x="139319" y="193278"/>
                  <a:pt x="137033" y="194931"/>
                  <a:pt x="134747" y="194931"/>
                </a:cubicBezTo>
                <a:cubicBezTo>
                  <a:pt x="132461" y="194931"/>
                  <a:pt x="130175" y="193278"/>
                  <a:pt x="130175" y="191294"/>
                </a:cubicBezTo>
                <a:cubicBezTo>
                  <a:pt x="130175" y="188979"/>
                  <a:pt x="132461" y="187325"/>
                  <a:pt x="134747" y="187325"/>
                </a:cubicBezTo>
                <a:close/>
                <a:moveTo>
                  <a:pt x="110759" y="187325"/>
                </a:moveTo>
                <a:cubicBezTo>
                  <a:pt x="113323" y="187325"/>
                  <a:pt x="115522" y="188979"/>
                  <a:pt x="115522" y="191294"/>
                </a:cubicBezTo>
                <a:cubicBezTo>
                  <a:pt x="115522" y="193278"/>
                  <a:pt x="113323" y="194931"/>
                  <a:pt x="110759" y="194931"/>
                </a:cubicBezTo>
                <a:cubicBezTo>
                  <a:pt x="108195" y="194931"/>
                  <a:pt x="106363" y="193278"/>
                  <a:pt x="106363" y="191294"/>
                </a:cubicBezTo>
                <a:cubicBezTo>
                  <a:pt x="106363" y="188979"/>
                  <a:pt x="108195" y="187325"/>
                  <a:pt x="110759" y="187325"/>
                </a:cubicBezTo>
                <a:close/>
                <a:moveTo>
                  <a:pt x="88534" y="187325"/>
                </a:moveTo>
                <a:cubicBezTo>
                  <a:pt x="91098" y="187325"/>
                  <a:pt x="93297" y="188979"/>
                  <a:pt x="93297" y="191294"/>
                </a:cubicBezTo>
                <a:cubicBezTo>
                  <a:pt x="93297" y="193278"/>
                  <a:pt x="91098" y="194931"/>
                  <a:pt x="88534" y="194931"/>
                </a:cubicBezTo>
                <a:cubicBezTo>
                  <a:pt x="86336" y="194931"/>
                  <a:pt x="84138" y="193278"/>
                  <a:pt x="84138" y="191294"/>
                </a:cubicBezTo>
                <a:cubicBezTo>
                  <a:pt x="84138" y="188979"/>
                  <a:pt x="86336" y="187325"/>
                  <a:pt x="88534" y="187325"/>
                </a:cubicBezTo>
                <a:close/>
                <a:moveTo>
                  <a:pt x="65087" y="187325"/>
                </a:moveTo>
                <a:cubicBezTo>
                  <a:pt x="67652" y="187325"/>
                  <a:pt x="69484" y="188979"/>
                  <a:pt x="69484" y="191294"/>
                </a:cubicBezTo>
                <a:cubicBezTo>
                  <a:pt x="69484" y="193278"/>
                  <a:pt x="67652" y="194931"/>
                  <a:pt x="65087" y="194931"/>
                </a:cubicBezTo>
                <a:cubicBezTo>
                  <a:pt x="62523" y="194931"/>
                  <a:pt x="60325" y="193278"/>
                  <a:pt x="60325" y="191294"/>
                </a:cubicBezTo>
                <a:cubicBezTo>
                  <a:pt x="60325" y="188979"/>
                  <a:pt x="62523" y="187325"/>
                  <a:pt x="65087" y="187325"/>
                </a:cubicBezTo>
                <a:close/>
                <a:moveTo>
                  <a:pt x="231776" y="163512"/>
                </a:moveTo>
                <a:cubicBezTo>
                  <a:pt x="234340" y="163512"/>
                  <a:pt x="236172" y="165798"/>
                  <a:pt x="236172" y="168084"/>
                </a:cubicBezTo>
                <a:cubicBezTo>
                  <a:pt x="236172" y="170751"/>
                  <a:pt x="234340" y="172656"/>
                  <a:pt x="231776" y="172656"/>
                </a:cubicBezTo>
                <a:cubicBezTo>
                  <a:pt x="229211" y="172656"/>
                  <a:pt x="227013" y="170751"/>
                  <a:pt x="227013" y="168084"/>
                </a:cubicBezTo>
                <a:cubicBezTo>
                  <a:pt x="227013" y="165798"/>
                  <a:pt x="229211" y="163512"/>
                  <a:pt x="231776" y="163512"/>
                </a:cubicBezTo>
                <a:close/>
                <a:moveTo>
                  <a:pt x="207772" y="163512"/>
                </a:moveTo>
                <a:cubicBezTo>
                  <a:pt x="210439" y="163512"/>
                  <a:pt x="212344" y="165798"/>
                  <a:pt x="212344" y="168084"/>
                </a:cubicBezTo>
                <a:cubicBezTo>
                  <a:pt x="212344" y="170751"/>
                  <a:pt x="210439" y="172656"/>
                  <a:pt x="207772" y="172656"/>
                </a:cubicBezTo>
                <a:cubicBezTo>
                  <a:pt x="205105" y="172656"/>
                  <a:pt x="203200" y="170751"/>
                  <a:pt x="203200" y="168084"/>
                </a:cubicBezTo>
                <a:cubicBezTo>
                  <a:pt x="203200" y="165798"/>
                  <a:pt x="205105" y="163512"/>
                  <a:pt x="207772" y="163512"/>
                </a:cubicBezTo>
                <a:close/>
                <a:moveTo>
                  <a:pt x="183960" y="163512"/>
                </a:moveTo>
                <a:cubicBezTo>
                  <a:pt x="186627" y="163512"/>
                  <a:pt x="188532" y="165798"/>
                  <a:pt x="188532" y="168084"/>
                </a:cubicBezTo>
                <a:cubicBezTo>
                  <a:pt x="188532" y="170751"/>
                  <a:pt x="186627" y="172656"/>
                  <a:pt x="183960" y="172656"/>
                </a:cubicBezTo>
                <a:cubicBezTo>
                  <a:pt x="181674" y="172656"/>
                  <a:pt x="179388" y="170751"/>
                  <a:pt x="179388" y="168084"/>
                </a:cubicBezTo>
                <a:cubicBezTo>
                  <a:pt x="179388" y="165798"/>
                  <a:pt x="181674" y="163512"/>
                  <a:pt x="183960" y="163512"/>
                </a:cubicBezTo>
                <a:close/>
                <a:moveTo>
                  <a:pt x="158384" y="163512"/>
                </a:moveTo>
                <a:cubicBezTo>
                  <a:pt x="160948" y="163512"/>
                  <a:pt x="163147" y="165798"/>
                  <a:pt x="163147" y="168084"/>
                </a:cubicBezTo>
                <a:cubicBezTo>
                  <a:pt x="163147" y="170751"/>
                  <a:pt x="160948" y="172656"/>
                  <a:pt x="158384" y="172656"/>
                </a:cubicBezTo>
                <a:cubicBezTo>
                  <a:pt x="155820" y="172656"/>
                  <a:pt x="153988" y="170751"/>
                  <a:pt x="153988" y="168084"/>
                </a:cubicBezTo>
                <a:cubicBezTo>
                  <a:pt x="153988" y="165798"/>
                  <a:pt x="155820" y="163512"/>
                  <a:pt x="158384" y="163512"/>
                </a:cubicBezTo>
                <a:close/>
                <a:moveTo>
                  <a:pt x="134747" y="163512"/>
                </a:moveTo>
                <a:cubicBezTo>
                  <a:pt x="137033" y="163512"/>
                  <a:pt x="139319" y="165798"/>
                  <a:pt x="139319" y="168084"/>
                </a:cubicBezTo>
                <a:cubicBezTo>
                  <a:pt x="139319" y="170751"/>
                  <a:pt x="137033" y="172656"/>
                  <a:pt x="134747" y="172656"/>
                </a:cubicBezTo>
                <a:cubicBezTo>
                  <a:pt x="132080" y="172656"/>
                  <a:pt x="130175" y="170751"/>
                  <a:pt x="130175" y="168084"/>
                </a:cubicBezTo>
                <a:cubicBezTo>
                  <a:pt x="130175" y="165798"/>
                  <a:pt x="132080" y="163512"/>
                  <a:pt x="134747" y="163512"/>
                </a:cubicBezTo>
                <a:close/>
                <a:moveTo>
                  <a:pt x="109537" y="163512"/>
                </a:moveTo>
                <a:cubicBezTo>
                  <a:pt x="111735" y="163512"/>
                  <a:pt x="113934" y="165798"/>
                  <a:pt x="113934" y="168084"/>
                </a:cubicBezTo>
                <a:cubicBezTo>
                  <a:pt x="113934" y="170751"/>
                  <a:pt x="111735" y="172656"/>
                  <a:pt x="109537" y="172656"/>
                </a:cubicBezTo>
                <a:cubicBezTo>
                  <a:pt x="106973" y="172656"/>
                  <a:pt x="104775" y="170751"/>
                  <a:pt x="104775" y="168084"/>
                </a:cubicBezTo>
                <a:cubicBezTo>
                  <a:pt x="104775" y="165798"/>
                  <a:pt x="106973" y="163512"/>
                  <a:pt x="109537" y="163512"/>
                </a:cubicBezTo>
                <a:close/>
                <a:moveTo>
                  <a:pt x="85535" y="163512"/>
                </a:moveTo>
                <a:cubicBezTo>
                  <a:pt x="88202" y="163512"/>
                  <a:pt x="90107" y="165798"/>
                  <a:pt x="90107" y="168084"/>
                </a:cubicBezTo>
                <a:cubicBezTo>
                  <a:pt x="90107" y="170751"/>
                  <a:pt x="88202" y="172656"/>
                  <a:pt x="85535" y="172656"/>
                </a:cubicBezTo>
                <a:cubicBezTo>
                  <a:pt x="82868" y="172656"/>
                  <a:pt x="80963" y="170751"/>
                  <a:pt x="80963" y="168084"/>
                </a:cubicBezTo>
                <a:cubicBezTo>
                  <a:pt x="80963" y="165798"/>
                  <a:pt x="82868" y="163512"/>
                  <a:pt x="85535" y="163512"/>
                </a:cubicBezTo>
                <a:close/>
                <a:moveTo>
                  <a:pt x="61722" y="163512"/>
                </a:moveTo>
                <a:cubicBezTo>
                  <a:pt x="64389" y="163512"/>
                  <a:pt x="66294" y="165798"/>
                  <a:pt x="66294" y="168084"/>
                </a:cubicBezTo>
                <a:cubicBezTo>
                  <a:pt x="66294" y="170751"/>
                  <a:pt x="64389" y="172656"/>
                  <a:pt x="61722" y="172656"/>
                </a:cubicBezTo>
                <a:cubicBezTo>
                  <a:pt x="59055" y="172656"/>
                  <a:pt x="57150" y="170751"/>
                  <a:pt x="57150" y="168084"/>
                </a:cubicBezTo>
                <a:cubicBezTo>
                  <a:pt x="57150" y="165798"/>
                  <a:pt x="59055" y="163512"/>
                  <a:pt x="61722" y="163512"/>
                </a:cubicBezTo>
                <a:close/>
                <a:moveTo>
                  <a:pt x="272266" y="79424"/>
                </a:moveTo>
                <a:cubicBezTo>
                  <a:pt x="266857" y="79424"/>
                  <a:pt x="262169" y="84096"/>
                  <a:pt x="262169" y="89846"/>
                </a:cubicBezTo>
                <a:cubicBezTo>
                  <a:pt x="262169" y="95237"/>
                  <a:pt x="266857" y="99909"/>
                  <a:pt x="272266" y="99909"/>
                </a:cubicBezTo>
                <a:cubicBezTo>
                  <a:pt x="278397" y="99909"/>
                  <a:pt x="282724" y="95237"/>
                  <a:pt x="282724" y="89846"/>
                </a:cubicBezTo>
                <a:cubicBezTo>
                  <a:pt x="282724" y="84096"/>
                  <a:pt x="278397" y="79424"/>
                  <a:pt x="272266" y="79424"/>
                </a:cubicBezTo>
                <a:close/>
                <a:moveTo>
                  <a:pt x="19113" y="79424"/>
                </a:moveTo>
                <a:cubicBezTo>
                  <a:pt x="13343" y="79424"/>
                  <a:pt x="8655" y="84096"/>
                  <a:pt x="8655" y="89846"/>
                </a:cubicBezTo>
                <a:cubicBezTo>
                  <a:pt x="8655" y="95237"/>
                  <a:pt x="13343" y="99909"/>
                  <a:pt x="19113" y="99909"/>
                </a:cubicBezTo>
                <a:cubicBezTo>
                  <a:pt x="24882" y="99909"/>
                  <a:pt x="29570" y="95237"/>
                  <a:pt x="29570" y="89846"/>
                </a:cubicBezTo>
                <a:cubicBezTo>
                  <a:pt x="29570" y="84096"/>
                  <a:pt x="24882" y="79424"/>
                  <a:pt x="19113" y="79424"/>
                </a:cubicBezTo>
                <a:close/>
                <a:moveTo>
                  <a:pt x="94482" y="37017"/>
                </a:moveTo>
                <a:cubicBezTo>
                  <a:pt x="93039" y="37735"/>
                  <a:pt x="91597" y="37735"/>
                  <a:pt x="90154" y="38095"/>
                </a:cubicBezTo>
                <a:lnTo>
                  <a:pt x="79336" y="128300"/>
                </a:lnTo>
                <a:cubicBezTo>
                  <a:pt x="79336" y="129738"/>
                  <a:pt x="78614" y="131175"/>
                  <a:pt x="77172" y="131894"/>
                </a:cubicBezTo>
                <a:cubicBezTo>
                  <a:pt x="75369" y="132253"/>
                  <a:pt x="73926" y="132253"/>
                  <a:pt x="72484" y="131535"/>
                </a:cubicBezTo>
                <a:lnTo>
                  <a:pt x="32095" y="103862"/>
                </a:lnTo>
                <a:cubicBezTo>
                  <a:pt x="30652" y="104940"/>
                  <a:pt x="29210" y="106018"/>
                  <a:pt x="27046" y="106737"/>
                </a:cubicBezTo>
                <a:lnTo>
                  <a:pt x="49044" y="211677"/>
                </a:lnTo>
                <a:lnTo>
                  <a:pt x="242335" y="211677"/>
                </a:lnTo>
                <a:lnTo>
                  <a:pt x="264333" y="106737"/>
                </a:lnTo>
                <a:cubicBezTo>
                  <a:pt x="262890" y="106018"/>
                  <a:pt x="261087" y="104940"/>
                  <a:pt x="259645" y="103862"/>
                </a:cubicBezTo>
                <a:lnTo>
                  <a:pt x="219255" y="131535"/>
                </a:lnTo>
                <a:cubicBezTo>
                  <a:pt x="217813" y="132253"/>
                  <a:pt x="216010" y="132613"/>
                  <a:pt x="214567" y="131894"/>
                </a:cubicBezTo>
                <a:cubicBezTo>
                  <a:pt x="213486" y="131175"/>
                  <a:pt x="212404" y="129738"/>
                  <a:pt x="212043" y="128300"/>
                </a:cubicBezTo>
                <a:lnTo>
                  <a:pt x="201585" y="38095"/>
                </a:lnTo>
                <a:cubicBezTo>
                  <a:pt x="200143" y="37735"/>
                  <a:pt x="198700" y="37735"/>
                  <a:pt x="196897" y="37017"/>
                </a:cubicBezTo>
                <a:lnTo>
                  <a:pt x="149295" y="106737"/>
                </a:lnTo>
                <a:cubicBezTo>
                  <a:pt x="147853" y="109253"/>
                  <a:pt x="143886" y="109253"/>
                  <a:pt x="142083" y="106737"/>
                </a:cubicBezTo>
                <a:lnTo>
                  <a:pt x="94482" y="37017"/>
                </a:lnTo>
                <a:close/>
                <a:moveTo>
                  <a:pt x="203749" y="8985"/>
                </a:moveTo>
                <a:cubicBezTo>
                  <a:pt x="197979" y="8985"/>
                  <a:pt x="193652" y="13657"/>
                  <a:pt x="193652" y="19407"/>
                </a:cubicBezTo>
                <a:cubicBezTo>
                  <a:pt x="193652" y="24797"/>
                  <a:pt x="197979" y="29469"/>
                  <a:pt x="203749" y="29469"/>
                </a:cubicBezTo>
                <a:cubicBezTo>
                  <a:pt x="209519" y="29469"/>
                  <a:pt x="214207" y="24797"/>
                  <a:pt x="214207" y="19407"/>
                </a:cubicBezTo>
                <a:cubicBezTo>
                  <a:pt x="214207" y="13657"/>
                  <a:pt x="209519" y="8985"/>
                  <a:pt x="203749" y="8985"/>
                </a:cubicBezTo>
                <a:close/>
                <a:moveTo>
                  <a:pt x="87630" y="8985"/>
                </a:moveTo>
                <a:cubicBezTo>
                  <a:pt x="82221" y="8985"/>
                  <a:pt x="77533" y="13657"/>
                  <a:pt x="77533" y="19407"/>
                </a:cubicBezTo>
                <a:cubicBezTo>
                  <a:pt x="77533" y="24797"/>
                  <a:pt x="82221" y="29469"/>
                  <a:pt x="87630" y="29469"/>
                </a:cubicBezTo>
                <a:cubicBezTo>
                  <a:pt x="93400" y="29469"/>
                  <a:pt x="98088" y="24797"/>
                  <a:pt x="98088" y="19407"/>
                </a:cubicBezTo>
                <a:cubicBezTo>
                  <a:pt x="98088" y="13657"/>
                  <a:pt x="93400" y="8985"/>
                  <a:pt x="87630" y="8985"/>
                </a:cubicBezTo>
                <a:close/>
                <a:moveTo>
                  <a:pt x="87630" y="0"/>
                </a:moveTo>
                <a:cubicBezTo>
                  <a:pt x="98448" y="0"/>
                  <a:pt x="106743" y="8625"/>
                  <a:pt x="106743" y="19407"/>
                </a:cubicBezTo>
                <a:cubicBezTo>
                  <a:pt x="106743" y="24079"/>
                  <a:pt x="104940" y="28391"/>
                  <a:pt x="102055" y="31985"/>
                </a:cubicBezTo>
                <a:lnTo>
                  <a:pt x="145689" y="96674"/>
                </a:lnTo>
                <a:lnTo>
                  <a:pt x="190045" y="31985"/>
                </a:lnTo>
                <a:cubicBezTo>
                  <a:pt x="186800" y="28391"/>
                  <a:pt x="184636" y="24079"/>
                  <a:pt x="184636" y="19407"/>
                </a:cubicBezTo>
                <a:cubicBezTo>
                  <a:pt x="184636" y="8625"/>
                  <a:pt x="193291" y="0"/>
                  <a:pt x="203749" y="0"/>
                </a:cubicBezTo>
                <a:cubicBezTo>
                  <a:pt x="214567" y="0"/>
                  <a:pt x="223222" y="8625"/>
                  <a:pt x="223222" y="19407"/>
                </a:cubicBezTo>
                <a:cubicBezTo>
                  <a:pt x="223222" y="27673"/>
                  <a:pt x="217813" y="34501"/>
                  <a:pt x="210240" y="37017"/>
                </a:cubicBezTo>
                <a:lnTo>
                  <a:pt x="220337" y="120034"/>
                </a:lnTo>
                <a:lnTo>
                  <a:pt x="254596" y="96674"/>
                </a:lnTo>
                <a:cubicBezTo>
                  <a:pt x="253875" y="94518"/>
                  <a:pt x="253514" y="92002"/>
                  <a:pt x="253514" y="89846"/>
                </a:cubicBezTo>
                <a:cubicBezTo>
                  <a:pt x="253514" y="79065"/>
                  <a:pt x="261808" y="70439"/>
                  <a:pt x="272266" y="70439"/>
                </a:cubicBezTo>
                <a:cubicBezTo>
                  <a:pt x="283085" y="70439"/>
                  <a:pt x="291740" y="79065"/>
                  <a:pt x="291740" y="89846"/>
                </a:cubicBezTo>
                <a:cubicBezTo>
                  <a:pt x="291740" y="100268"/>
                  <a:pt x="283085" y="108175"/>
                  <a:pt x="272987" y="108893"/>
                </a:cubicBezTo>
                <a:lnTo>
                  <a:pt x="250269" y="216709"/>
                </a:lnTo>
                <a:cubicBezTo>
                  <a:pt x="249908" y="218865"/>
                  <a:pt x="248105" y="220303"/>
                  <a:pt x="245941" y="220303"/>
                </a:cubicBezTo>
                <a:lnTo>
                  <a:pt x="45438" y="220303"/>
                </a:lnTo>
                <a:cubicBezTo>
                  <a:pt x="43635" y="220303"/>
                  <a:pt x="41831" y="218865"/>
                  <a:pt x="41471" y="216709"/>
                </a:cubicBezTo>
                <a:lnTo>
                  <a:pt x="18752" y="108893"/>
                </a:lnTo>
                <a:cubicBezTo>
                  <a:pt x="8294" y="108175"/>
                  <a:pt x="0" y="100268"/>
                  <a:pt x="0" y="89846"/>
                </a:cubicBezTo>
                <a:cubicBezTo>
                  <a:pt x="0" y="79065"/>
                  <a:pt x="8655" y="70439"/>
                  <a:pt x="19113" y="70439"/>
                </a:cubicBezTo>
                <a:cubicBezTo>
                  <a:pt x="29931" y="70439"/>
                  <a:pt x="38225" y="79065"/>
                  <a:pt x="38225" y="89846"/>
                </a:cubicBezTo>
                <a:cubicBezTo>
                  <a:pt x="38225" y="92002"/>
                  <a:pt x="37865" y="94518"/>
                  <a:pt x="37143" y="96674"/>
                </a:cubicBezTo>
                <a:lnTo>
                  <a:pt x="71763" y="120034"/>
                </a:lnTo>
                <a:lnTo>
                  <a:pt x="81139" y="37017"/>
                </a:lnTo>
                <a:cubicBezTo>
                  <a:pt x="73926" y="34501"/>
                  <a:pt x="68517" y="27673"/>
                  <a:pt x="68517" y="19407"/>
                </a:cubicBezTo>
                <a:cubicBezTo>
                  <a:pt x="68517" y="8625"/>
                  <a:pt x="77172" y="0"/>
                  <a:pt x="87630"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675">
              <a:solidFill>
                <a:schemeClr val="dk1"/>
              </a:solidFill>
              <a:latin typeface="Calibri"/>
              <a:ea typeface="Calibri"/>
              <a:cs typeface="Calibri"/>
              <a:sym typeface="Calibri"/>
            </a:endParaRPr>
          </a:p>
        </p:txBody>
      </p:sp>
      <p:sp>
        <p:nvSpPr>
          <p:cNvPr id="744" name="Google Shape;744;p21"/>
          <p:cNvSpPr/>
          <p:nvPr/>
        </p:nvSpPr>
        <p:spPr>
          <a:xfrm>
            <a:off x="3152779" y="3597196"/>
            <a:ext cx="382741" cy="382741"/>
          </a:xfrm>
          <a:custGeom>
            <a:rect b="b" l="l" r="r" t="t"/>
            <a:pathLst>
              <a:path extrusionOk="0" h="291739" w="291740">
                <a:moveTo>
                  <a:pt x="109171" y="179388"/>
                </a:moveTo>
                <a:cubicBezTo>
                  <a:pt x="111736" y="179388"/>
                  <a:pt x="113934" y="181674"/>
                  <a:pt x="113934" y="183960"/>
                </a:cubicBezTo>
                <a:cubicBezTo>
                  <a:pt x="113934" y="186627"/>
                  <a:pt x="111736" y="188532"/>
                  <a:pt x="109171" y="188532"/>
                </a:cubicBezTo>
                <a:cubicBezTo>
                  <a:pt x="106607" y="188532"/>
                  <a:pt x="104775" y="186627"/>
                  <a:pt x="104775" y="183960"/>
                </a:cubicBezTo>
                <a:cubicBezTo>
                  <a:pt x="104775" y="181674"/>
                  <a:pt x="106607" y="179388"/>
                  <a:pt x="109171" y="179388"/>
                </a:cubicBezTo>
                <a:close/>
                <a:moveTo>
                  <a:pt x="94763" y="124331"/>
                </a:moveTo>
                <a:lnTo>
                  <a:pt x="94763" y="195407"/>
                </a:lnTo>
                <a:lnTo>
                  <a:pt x="120795" y="195407"/>
                </a:lnTo>
                <a:lnTo>
                  <a:pt x="120795" y="124331"/>
                </a:lnTo>
                <a:lnTo>
                  <a:pt x="94763" y="124331"/>
                </a:lnTo>
                <a:close/>
                <a:moveTo>
                  <a:pt x="140655" y="41636"/>
                </a:moveTo>
                <a:cubicBezTo>
                  <a:pt x="143185" y="41275"/>
                  <a:pt x="144992" y="43439"/>
                  <a:pt x="144992" y="45603"/>
                </a:cubicBezTo>
                <a:cubicBezTo>
                  <a:pt x="145353" y="48128"/>
                  <a:pt x="143546" y="50292"/>
                  <a:pt x="141017" y="50292"/>
                </a:cubicBezTo>
                <a:cubicBezTo>
                  <a:pt x="90061" y="52816"/>
                  <a:pt x="49948" y="95015"/>
                  <a:pt x="49948" y="146230"/>
                </a:cubicBezTo>
                <a:cubicBezTo>
                  <a:pt x="49948" y="198888"/>
                  <a:pt x="92953" y="241808"/>
                  <a:pt x="145715" y="241808"/>
                </a:cubicBezTo>
                <a:cubicBezTo>
                  <a:pt x="169927" y="241808"/>
                  <a:pt x="193056" y="232791"/>
                  <a:pt x="210763" y="216561"/>
                </a:cubicBezTo>
                <a:cubicBezTo>
                  <a:pt x="212570" y="214758"/>
                  <a:pt x="215461" y="215119"/>
                  <a:pt x="217268" y="216561"/>
                </a:cubicBezTo>
                <a:cubicBezTo>
                  <a:pt x="218714" y="218725"/>
                  <a:pt x="218714" y="221250"/>
                  <a:pt x="216907" y="223053"/>
                </a:cubicBezTo>
                <a:cubicBezTo>
                  <a:pt x="197754" y="240726"/>
                  <a:pt x="172457" y="250464"/>
                  <a:pt x="145715" y="250464"/>
                </a:cubicBezTo>
                <a:cubicBezTo>
                  <a:pt x="88255" y="250464"/>
                  <a:pt x="41275" y="203577"/>
                  <a:pt x="41275" y="146230"/>
                </a:cubicBezTo>
                <a:cubicBezTo>
                  <a:pt x="41275" y="90326"/>
                  <a:pt x="84641" y="44521"/>
                  <a:pt x="140655" y="41636"/>
                </a:cubicBezTo>
                <a:close/>
                <a:moveTo>
                  <a:pt x="172134" y="39544"/>
                </a:moveTo>
                <a:cubicBezTo>
                  <a:pt x="168157" y="39183"/>
                  <a:pt x="165264" y="39544"/>
                  <a:pt x="163095" y="39904"/>
                </a:cubicBezTo>
                <a:cubicBezTo>
                  <a:pt x="164903" y="47481"/>
                  <a:pt x="167072" y="62995"/>
                  <a:pt x="164903" y="69850"/>
                </a:cubicBezTo>
                <a:cubicBezTo>
                  <a:pt x="157672" y="90777"/>
                  <a:pt x="135618" y="115311"/>
                  <a:pt x="129833" y="121444"/>
                </a:cubicBezTo>
                <a:lnTo>
                  <a:pt x="129833" y="195407"/>
                </a:lnTo>
                <a:lnTo>
                  <a:pt x="227088" y="195407"/>
                </a:lnTo>
                <a:cubicBezTo>
                  <a:pt x="233234" y="195047"/>
                  <a:pt x="237935" y="189995"/>
                  <a:pt x="237935" y="183862"/>
                </a:cubicBezTo>
                <a:cubicBezTo>
                  <a:pt x="237935" y="182058"/>
                  <a:pt x="237573" y="179893"/>
                  <a:pt x="236488" y="178450"/>
                </a:cubicBezTo>
                <a:cubicBezTo>
                  <a:pt x="235765" y="177007"/>
                  <a:pt x="235765" y="175564"/>
                  <a:pt x="236127" y="174481"/>
                </a:cubicBezTo>
                <a:cubicBezTo>
                  <a:pt x="236850" y="173038"/>
                  <a:pt x="237935" y="172316"/>
                  <a:pt x="239381" y="171956"/>
                </a:cubicBezTo>
                <a:cubicBezTo>
                  <a:pt x="245165" y="170873"/>
                  <a:pt x="249142" y="166183"/>
                  <a:pt x="249142" y="160771"/>
                </a:cubicBezTo>
                <a:cubicBezTo>
                  <a:pt x="249142" y="157885"/>
                  <a:pt x="248058" y="154998"/>
                  <a:pt x="245888" y="152833"/>
                </a:cubicBezTo>
                <a:cubicBezTo>
                  <a:pt x="244804" y="151751"/>
                  <a:pt x="244442" y="150669"/>
                  <a:pt x="244804" y="149225"/>
                </a:cubicBezTo>
                <a:cubicBezTo>
                  <a:pt x="244804" y="148143"/>
                  <a:pt x="245527" y="147061"/>
                  <a:pt x="246612" y="146339"/>
                </a:cubicBezTo>
                <a:cubicBezTo>
                  <a:pt x="249504" y="144174"/>
                  <a:pt x="251312" y="140566"/>
                  <a:pt x="251312" y="136958"/>
                </a:cubicBezTo>
                <a:cubicBezTo>
                  <a:pt x="251312" y="131186"/>
                  <a:pt x="247335" y="128660"/>
                  <a:pt x="245165" y="128660"/>
                </a:cubicBezTo>
                <a:cubicBezTo>
                  <a:pt x="242635" y="128660"/>
                  <a:pt x="240827" y="126856"/>
                  <a:pt x="240827" y="124331"/>
                </a:cubicBezTo>
                <a:cubicBezTo>
                  <a:pt x="240827" y="121805"/>
                  <a:pt x="242635" y="119640"/>
                  <a:pt x="245165" y="119640"/>
                </a:cubicBezTo>
                <a:cubicBezTo>
                  <a:pt x="245888" y="119640"/>
                  <a:pt x="249865" y="117115"/>
                  <a:pt x="249865" y="109899"/>
                </a:cubicBezTo>
                <a:cubicBezTo>
                  <a:pt x="249865" y="104126"/>
                  <a:pt x="245527" y="99796"/>
                  <a:pt x="241188" y="99796"/>
                </a:cubicBezTo>
                <a:lnTo>
                  <a:pt x="190572" y="99796"/>
                </a:lnTo>
                <a:cubicBezTo>
                  <a:pt x="189126" y="99796"/>
                  <a:pt x="188042" y="99075"/>
                  <a:pt x="186957" y="97993"/>
                </a:cubicBezTo>
                <a:cubicBezTo>
                  <a:pt x="186234" y="96910"/>
                  <a:pt x="185872" y="95467"/>
                  <a:pt x="186234" y="94385"/>
                </a:cubicBezTo>
                <a:cubicBezTo>
                  <a:pt x="187680" y="90055"/>
                  <a:pt x="190211" y="78870"/>
                  <a:pt x="189126" y="65882"/>
                </a:cubicBezTo>
                <a:cubicBezTo>
                  <a:pt x="187680" y="50728"/>
                  <a:pt x="180449" y="39544"/>
                  <a:pt x="172134" y="39544"/>
                </a:cubicBezTo>
                <a:close/>
                <a:moveTo>
                  <a:pt x="172495" y="30524"/>
                </a:moveTo>
                <a:cubicBezTo>
                  <a:pt x="185872" y="31245"/>
                  <a:pt x="195996" y="44956"/>
                  <a:pt x="197803" y="65160"/>
                </a:cubicBezTo>
                <a:cubicBezTo>
                  <a:pt x="198888" y="75623"/>
                  <a:pt x="197442" y="85004"/>
                  <a:pt x="195996" y="91137"/>
                </a:cubicBezTo>
                <a:lnTo>
                  <a:pt x="241188" y="91137"/>
                </a:lnTo>
                <a:cubicBezTo>
                  <a:pt x="250588" y="91137"/>
                  <a:pt x="258904" y="99436"/>
                  <a:pt x="258904" y="109899"/>
                </a:cubicBezTo>
                <a:cubicBezTo>
                  <a:pt x="258904" y="116032"/>
                  <a:pt x="257096" y="120362"/>
                  <a:pt x="254204" y="123609"/>
                </a:cubicBezTo>
                <a:cubicBezTo>
                  <a:pt x="257819" y="126495"/>
                  <a:pt x="259989" y="131186"/>
                  <a:pt x="259989" y="136958"/>
                </a:cubicBezTo>
                <a:cubicBezTo>
                  <a:pt x="259989" y="142010"/>
                  <a:pt x="258181" y="146700"/>
                  <a:pt x="254927" y="150308"/>
                </a:cubicBezTo>
                <a:cubicBezTo>
                  <a:pt x="257096" y="153555"/>
                  <a:pt x="257819" y="157163"/>
                  <a:pt x="257819" y="160771"/>
                </a:cubicBezTo>
                <a:cubicBezTo>
                  <a:pt x="257819" y="168348"/>
                  <a:pt x="253481" y="175564"/>
                  <a:pt x="246250" y="178811"/>
                </a:cubicBezTo>
                <a:cubicBezTo>
                  <a:pt x="246612" y="180615"/>
                  <a:pt x="246973" y="182058"/>
                  <a:pt x="246973" y="183862"/>
                </a:cubicBezTo>
                <a:cubicBezTo>
                  <a:pt x="246973" y="194325"/>
                  <a:pt x="239019" y="203345"/>
                  <a:pt x="228173" y="204427"/>
                </a:cubicBezTo>
                <a:cubicBezTo>
                  <a:pt x="227811" y="204427"/>
                  <a:pt x="227088" y="204427"/>
                  <a:pt x="226727" y="204427"/>
                </a:cubicBezTo>
                <a:lnTo>
                  <a:pt x="90063" y="204427"/>
                </a:lnTo>
                <a:cubicBezTo>
                  <a:pt x="87894" y="204427"/>
                  <a:pt x="85725" y="202262"/>
                  <a:pt x="85725" y="200098"/>
                </a:cubicBezTo>
                <a:lnTo>
                  <a:pt x="85725" y="119640"/>
                </a:lnTo>
                <a:cubicBezTo>
                  <a:pt x="85725" y="117115"/>
                  <a:pt x="87894" y="115311"/>
                  <a:pt x="90063" y="115311"/>
                </a:cubicBezTo>
                <a:lnTo>
                  <a:pt x="123326" y="115311"/>
                </a:lnTo>
                <a:cubicBezTo>
                  <a:pt x="128749" y="109538"/>
                  <a:pt x="150080" y="85725"/>
                  <a:pt x="156226" y="66964"/>
                </a:cubicBezTo>
                <a:cubicBezTo>
                  <a:pt x="158034" y="61913"/>
                  <a:pt x="155503" y="46399"/>
                  <a:pt x="154057" y="37740"/>
                </a:cubicBezTo>
                <a:cubicBezTo>
                  <a:pt x="153695" y="35936"/>
                  <a:pt x="154418" y="33771"/>
                  <a:pt x="155864" y="33049"/>
                </a:cubicBezTo>
                <a:cubicBezTo>
                  <a:pt x="156587" y="32328"/>
                  <a:pt x="161287" y="30163"/>
                  <a:pt x="172495" y="30524"/>
                </a:cubicBezTo>
                <a:close/>
                <a:moveTo>
                  <a:pt x="145690" y="9015"/>
                </a:moveTo>
                <a:cubicBezTo>
                  <a:pt x="70320" y="9015"/>
                  <a:pt x="9015" y="70320"/>
                  <a:pt x="9015" y="146050"/>
                </a:cubicBezTo>
                <a:cubicBezTo>
                  <a:pt x="9015" y="221419"/>
                  <a:pt x="70320" y="282724"/>
                  <a:pt x="145690" y="282724"/>
                </a:cubicBezTo>
                <a:cubicBezTo>
                  <a:pt x="221419" y="282724"/>
                  <a:pt x="282724" y="221419"/>
                  <a:pt x="282724" y="146050"/>
                </a:cubicBezTo>
                <a:cubicBezTo>
                  <a:pt x="282724" y="70320"/>
                  <a:pt x="221419" y="9015"/>
                  <a:pt x="145690" y="9015"/>
                </a:cubicBezTo>
                <a:close/>
                <a:moveTo>
                  <a:pt x="145690" y="0"/>
                </a:moveTo>
                <a:cubicBezTo>
                  <a:pt x="226107" y="0"/>
                  <a:pt x="291740" y="65632"/>
                  <a:pt x="291740" y="146050"/>
                </a:cubicBezTo>
                <a:cubicBezTo>
                  <a:pt x="291740" y="226107"/>
                  <a:pt x="226107" y="291739"/>
                  <a:pt x="145690" y="291739"/>
                </a:cubicBezTo>
                <a:cubicBezTo>
                  <a:pt x="65632" y="291739"/>
                  <a:pt x="0" y="226107"/>
                  <a:pt x="0" y="146050"/>
                </a:cubicBezTo>
                <a:cubicBezTo>
                  <a:pt x="0" y="65632"/>
                  <a:pt x="65632" y="0"/>
                  <a:pt x="145690"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675">
              <a:solidFill>
                <a:schemeClr val="dk1"/>
              </a:solidFill>
              <a:latin typeface="Calibri"/>
              <a:ea typeface="Calibri"/>
              <a:cs typeface="Calibri"/>
              <a:sym typeface="Calibri"/>
            </a:endParaRPr>
          </a:p>
        </p:txBody>
      </p:sp>
      <p:sp>
        <p:nvSpPr>
          <p:cNvPr id="745" name="Google Shape;745;p21"/>
          <p:cNvSpPr/>
          <p:nvPr/>
        </p:nvSpPr>
        <p:spPr>
          <a:xfrm>
            <a:off x="5609704" y="3597196"/>
            <a:ext cx="381595" cy="382741"/>
          </a:xfrm>
          <a:custGeom>
            <a:rect b="b" l="l" r="r" t="t"/>
            <a:pathLst>
              <a:path extrusionOk="0" h="811" w="811">
                <a:moveTo>
                  <a:pt x="784" y="393"/>
                </a:moveTo>
                <a:lnTo>
                  <a:pt x="686" y="393"/>
                </a:lnTo>
                <a:cubicBezTo>
                  <a:pt x="684" y="342"/>
                  <a:pt x="668" y="295"/>
                  <a:pt x="642" y="254"/>
                </a:cubicBezTo>
                <a:lnTo>
                  <a:pt x="666" y="254"/>
                </a:lnTo>
                <a:cubicBezTo>
                  <a:pt x="669" y="254"/>
                  <a:pt x="673" y="253"/>
                  <a:pt x="675" y="251"/>
                </a:cubicBezTo>
                <a:lnTo>
                  <a:pt x="724" y="201"/>
                </a:lnTo>
                <a:cubicBezTo>
                  <a:pt x="760" y="257"/>
                  <a:pt x="782" y="323"/>
                  <a:pt x="784" y="393"/>
                </a:cubicBezTo>
                <a:close/>
                <a:moveTo>
                  <a:pt x="417" y="785"/>
                </a:moveTo>
                <a:lnTo>
                  <a:pt x="417" y="686"/>
                </a:lnTo>
                <a:cubicBezTo>
                  <a:pt x="563" y="681"/>
                  <a:pt x="680" y="563"/>
                  <a:pt x="686" y="418"/>
                </a:cubicBezTo>
                <a:lnTo>
                  <a:pt x="784" y="418"/>
                </a:lnTo>
                <a:cubicBezTo>
                  <a:pt x="778" y="618"/>
                  <a:pt x="617" y="779"/>
                  <a:pt x="417" y="785"/>
                </a:cubicBezTo>
                <a:close/>
                <a:moveTo>
                  <a:pt x="25" y="418"/>
                </a:moveTo>
                <a:lnTo>
                  <a:pt x="123" y="418"/>
                </a:lnTo>
                <a:cubicBezTo>
                  <a:pt x="130" y="563"/>
                  <a:pt x="247" y="681"/>
                  <a:pt x="393" y="686"/>
                </a:cubicBezTo>
                <a:lnTo>
                  <a:pt x="393" y="785"/>
                </a:lnTo>
                <a:cubicBezTo>
                  <a:pt x="193" y="779"/>
                  <a:pt x="31" y="618"/>
                  <a:pt x="25" y="418"/>
                </a:cubicBezTo>
                <a:close/>
                <a:moveTo>
                  <a:pt x="393" y="26"/>
                </a:moveTo>
                <a:lnTo>
                  <a:pt x="393" y="124"/>
                </a:lnTo>
                <a:cubicBezTo>
                  <a:pt x="247" y="131"/>
                  <a:pt x="130" y="248"/>
                  <a:pt x="123" y="393"/>
                </a:cubicBezTo>
                <a:lnTo>
                  <a:pt x="25" y="393"/>
                </a:lnTo>
                <a:cubicBezTo>
                  <a:pt x="31" y="194"/>
                  <a:pt x="193" y="32"/>
                  <a:pt x="393" y="26"/>
                </a:cubicBezTo>
                <a:close/>
                <a:moveTo>
                  <a:pt x="559" y="135"/>
                </a:moveTo>
                <a:lnTo>
                  <a:pt x="559" y="135"/>
                </a:lnTo>
                <a:cubicBezTo>
                  <a:pt x="557" y="138"/>
                  <a:pt x="556" y="141"/>
                  <a:pt x="556" y="144"/>
                </a:cubicBezTo>
                <a:lnTo>
                  <a:pt x="556" y="168"/>
                </a:lnTo>
                <a:cubicBezTo>
                  <a:pt x="515" y="143"/>
                  <a:pt x="468" y="126"/>
                  <a:pt x="417" y="124"/>
                </a:cubicBezTo>
                <a:lnTo>
                  <a:pt x="417" y="26"/>
                </a:lnTo>
                <a:cubicBezTo>
                  <a:pt x="488" y="29"/>
                  <a:pt x="553" y="50"/>
                  <a:pt x="609" y="85"/>
                </a:cubicBezTo>
                <a:lnTo>
                  <a:pt x="559" y="135"/>
                </a:lnTo>
                <a:close/>
                <a:moveTo>
                  <a:pt x="563" y="393"/>
                </a:moveTo>
                <a:lnTo>
                  <a:pt x="563" y="393"/>
                </a:lnTo>
                <a:cubicBezTo>
                  <a:pt x="560" y="359"/>
                  <a:pt x="547" y="327"/>
                  <a:pt x="525" y="302"/>
                </a:cubicBezTo>
                <a:lnTo>
                  <a:pt x="573" y="254"/>
                </a:lnTo>
                <a:lnTo>
                  <a:pt x="612" y="254"/>
                </a:lnTo>
                <a:cubicBezTo>
                  <a:pt x="641" y="294"/>
                  <a:pt x="659" y="342"/>
                  <a:pt x="661" y="393"/>
                </a:cubicBezTo>
                <a:lnTo>
                  <a:pt x="563" y="393"/>
                </a:lnTo>
                <a:close/>
                <a:moveTo>
                  <a:pt x="417" y="564"/>
                </a:moveTo>
                <a:lnTo>
                  <a:pt x="417" y="564"/>
                </a:lnTo>
                <a:cubicBezTo>
                  <a:pt x="495" y="558"/>
                  <a:pt x="558" y="496"/>
                  <a:pt x="563" y="418"/>
                </a:cubicBezTo>
                <a:lnTo>
                  <a:pt x="661" y="418"/>
                </a:lnTo>
                <a:cubicBezTo>
                  <a:pt x="655" y="550"/>
                  <a:pt x="549" y="656"/>
                  <a:pt x="417" y="662"/>
                </a:cubicBezTo>
                <a:lnTo>
                  <a:pt x="417" y="564"/>
                </a:lnTo>
                <a:close/>
                <a:moveTo>
                  <a:pt x="246" y="418"/>
                </a:moveTo>
                <a:lnTo>
                  <a:pt x="246" y="418"/>
                </a:lnTo>
                <a:cubicBezTo>
                  <a:pt x="252" y="496"/>
                  <a:pt x="314" y="558"/>
                  <a:pt x="393" y="564"/>
                </a:cubicBezTo>
                <a:lnTo>
                  <a:pt x="393" y="662"/>
                </a:lnTo>
                <a:cubicBezTo>
                  <a:pt x="260" y="656"/>
                  <a:pt x="154" y="550"/>
                  <a:pt x="148" y="418"/>
                </a:cubicBezTo>
                <a:lnTo>
                  <a:pt x="246" y="418"/>
                </a:lnTo>
                <a:close/>
                <a:moveTo>
                  <a:pt x="393" y="246"/>
                </a:moveTo>
                <a:lnTo>
                  <a:pt x="393" y="246"/>
                </a:lnTo>
                <a:cubicBezTo>
                  <a:pt x="314" y="253"/>
                  <a:pt x="252" y="315"/>
                  <a:pt x="246" y="393"/>
                </a:cubicBezTo>
                <a:lnTo>
                  <a:pt x="148" y="393"/>
                </a:lnTo>
                <a:cubicBezTo>
                  <a:pt x="154" y="261"/>
                  <a:pt x="260" y="155"/>
                  <a:pt x="393" y="149"/>
                </a:cubicBezTo>
                <a:lnTo>
                  <a:pt x="393" y="246"/>
                </a:lnTo>
                <a:close/>
                <a:moveTo>
                  <a:pt x="508" y="285"/>
                </a:moveTo>
                <a:lnTo>
                  <a:pt x="508" y="285"/>
                </a:lnTo>
                <a:cubicBezTo>
                  <a:pt x="483" y="263"/>
                  <a:pt x="452" y="249"/>
                  <a:pt x="417" y="246"/>
                </a:cubicBezTo>
                <a:lnTo>
                  <a:pt x="417" y="148"/>
                </a:lnTo>
                <a:cubicBezTo>
                  <a:pt x="469" y="151"/>
                  <a:pt x="516" y="169"/>
                  <a:pt x="556" y="198"/>
                </a:cubicBezTo>
                <a:lnTo>
                  <a:pt x="556" y="237"/>
                </a:lnTo>
                <a:lnTo>
                  <a:pt x="508" y="285"/>
                </a:lnTo>
                <a:close/>
                <a:moveTo>
                  <a:pt x="503" y="418"/>
                </a:moveTo>
                <a:lnTo>
                  <a:pt x="539" y="418"/>
                </a:lnTo>
                <a:cubicBezTo>
                  <a:pt x="533" y="482"/>
                  <a:pt x="481" y="534"/>
                  <a:pt x="417" y="540"/>
                </a:cubicBezTo>
                <a:lnTo>
                  <a:pt x="417" y="504"/>
                </a:lnTo>
                <a:cubicBezTo>
                  <a:pt x="417" y="497"/>
                  <a:pt x="411" y="491"/>
                  <a:pt x="405" y="491"/>
                </a:cubicBezTo>
                <a:cubicBezTo>
                  <a:pt x="398" y="491"/>
                  <a:pt x="393" y="497"/>
                  <a:pt x="393" y="504"/>
                </a:cubicBezTo>
                <a:lnTo>
                  <a:pt x="393" y="540"/>
                </a:lnTo>
                <a:cubicBezTo>
                  <a:pt x="328" y="534"/>
                  <a:pt x="276" y="482"/>
                  <a:pt x="270" y="418"/>
                </a:cubicBezTo>
                <a:lnTo>
                  <a:pt x="307" y="418"/>
                </a:lnTo>
                <a:cubicBezTo>
                  <a:pt x="313" y="418"/>
                  <a:pt x="319" y="412"/>
                  <a:pt x="319" y="406"/>
                </a:cubicBezTo>
                <a:cubicBezTo>
                  <a:pt x="319" y="399"/>
                  <a:pt x="313" y="393"/>
                  <a:pt x="307" y="393"/>
                </a:cubicBezTo>
                <a:lnTo>
                  <a:pt x="270" y="393"/>
                </a:lnTo>
                <a:cubicBezTo>
                  <a:pt x="276" y="329"/>
                  <a:pt x="328" y="277"/>
                  <a:pt x="393" y="271"/>
                </a:cubicBezTo>
                <a:lnTo>
                  <a:pt x="393" y="308"/>
                </a:lnTo>
                <a:cubicBezTo>
                  <a:pt x="393" y="314"/>
                  <a:pt x="398" y="320"/>
                  <a:pt x="405" y="320"/>
                </a:cubicBezTo>
                <a:cubicBezTo>
                  <a:pt x="411" y="320"/>
                  <a:pt x="417" y="314"/>
                  <a:pt x="417" y="308"/>
                </a:cubicBezTo>
                <a:lnTo>
                  <a:pt x="417" y="271"/>
                </a:lnTo>
                <a:cubicBezTo>
                  <a:pt x="445" y="274"/>
                  <a:pt x="471" y="285"/>
                  <a:pt x="490" y="302"/>
                </a:cubicBezTo>
                <a:lnTo>
                  <a:pt x="396" y="397"/>
                </a:lnTo>
                <a:cubicBezTo>
                  <a:pt x="391" y="401"/>
                  <a:pt x="391" y="409"/>
                  <a:pt x="396" y="414"/>
                </a:cubicBezTo>
                <a:cubicBezTo>
                  <a:pt x="398" y="416"/>
                  <a:pt x="401" y="418"/>
                  <a:pt x="405" y="418"/>
                </a:cubicBezTo>
                <a:cubicBezTo>
                  <a:pt x="408" y="418"/>
                  <a:pt x="411" y="416"/>
                  <a:pt x="413" y="414"/>
                </a:cubicBezTo>
                <a:lnTo>
                  <a:pt x="508" y="319"/>
                </a:lnTo>
                <a:cubicBezTo>
                  <a:pt x="525" y="340"/>
                  <a:pt x="536" y="365"/>
                  <a:pt x="539" y="393"/>
                </a:cubicBezTo>
                <a:lnTo>
                  <a:pt x="503" y="393"/>
                </a:lnTo>
                <a:cubicBezTo>
                  <a:pt x="496" y="393"/>
                  <a:pt x="490" y="399"/>
                  <a:pt x="490" y="406"/>
                </a:cubicBezTo>
                <a:cubicBezTo>
                  <a:pt x="490" y="412"/>
                  <a:pt x="496" y="418"/>
                  <a:pt x="503" y="418"/>
                </a:cubicBezTo>
                <a:close/>
                <a:moveTo>
                  <a:pt x="687" y="43"/>
                </a:moveTo>
                <a:lnTo>
                  <a:pt x="687" y="112"/>
                </a:lnTo>
                <a:cubicBezTo>
                  <a:pt x="687" y="118"/>
                  <a:pt x="692" y="124"/>
                  <a:pt x="699" y="124"/>
                </a:cubicBezTo>
                <a:lnTo>
                  <a:pt x="767" y="124"/>
                </a:lnTo>
                <a:lnTo>
                  <a:pt x="661" y="230"/>
                </a:lnTo>
                <a:lnTo>
                  <a:pt x="580" y="230"/>
                </a:lnTo>
                <a:lnTo>
                  <a:pt x="580" y="149"/>
                </a:lnTo>
                <a:lnTo>
                  <a:pt x="687" y="43"/>
                </a:lnTo>
                <a:close/>
                <a:moveTo>
                  <a:pt x="805" y="120"/>
                </a:moveTo>
                <a:lnTo>
                  <a:pt x="805" y="120"/>
                </a:lnTo>
                <a:cubicBezTo>
                  <a:pt x="809" y="117"/>
                  <a:pt x="810" y="112"/>
                  <a:pt x="808" y="107"/>
                </a:cubicBezTo>
                <a:cubicBezTo>
                  <a:pt x="806" y="102"/>
                  <a:pt x="802" y="99"/>
                  <a:pt x="797" y="99"/>
                </a:cubicBezTo>
                <a:lnTo>
                  <a:pt x="729" y="99"/>
                </a:lnTo>
                <a:lnTo>
                  <a:pt x="805" y="22"/>
                </a:lnTo>
                <a:cubicBezTo>
                  <a:pt x="810" y="17"/>
                  <a:pt x="810" y="9"/>
                  <a:pt x="805" y="4"/>
                </a:cubicBezTo>
                <a:cubicBezTo>
                  <a:pt x="801" y="0"/>
                  <a:pt x="793" y="0"/>
                  <a:pt x="788" y="4"/>
                </a:cubicBezTo>
                <a:lnTo>
                  <a:pt x="711" y="82"/>
                </a:lnTo>
                <a:lnTo>
                  <a:pt x="711" y="13"/>
                </a:lnTo>
                <a:cubicBezTo>
                  <a:pt x="711" y="9"/>
                  <a:pt x="708" y="4"/>
                  <a:pt x="703" y="2"/>
                </a:cubicBezTo>
                <a:cubicBezTo>
                  <a:pt x="699" y="0"/>
                  <a:pt x="694" y="1"/>
                  <a:pt x="690" y="4"/>
                </a:cubicBezTo>
                <a:lnTo>
                  <a:pt x="627" y="68"/>
                </a:lnTo>
                <a:cubicBezTo>
                  <a:pt x="563" y="26"/>
                  <a:pt x="486" y="1"/>
                  <a:pt x="405" y="1"/>
                </a:cubicBezTo>
                <a:cubicBezTo>
                  <a:pt x="182" y="1"/>
                  <a:pt x="0" y="183"/>
                  <a:pt x="0" y="406"/>
                </a:cubicBezTo>
                <a:cubicBezTo>
                  <a:pt x="0" y="628"/>
                  <a:pt x="182" y="810"/>
                  <a:pt x="405" y="810"/>
                </a:cubicBezTo>
                <a:cubicBezTo>
                  <a:pt x="627" y="810"/>
                  <a:pt x="809" y="628"/>
                  <a:pt x="809" y="406"/>
                </a:cubicBezTo>
                <a:cubicBezTo>
                  <a:pt x="809" y="323"/>
                  <a:pt x="784" y="247"/>
                  <a:pt x="742" y="184"/>
                </a:cubicBezTo>
                <a:lnTo>
                  <a:pt x="805" y="120"/>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675">
              <a:solidFill>
                <a:schemeClr val="dk1"/>
              </a:solidFill>
              <a:latin typeface="Calibri"/>
              <a:ea typeface="Calibri"/>
              <a:cs typeface="Calibri"/>
              <a:sym typeface="Calibri"/>
            </a:endParaRPr>
          </a:p>
        </p:txBody>
      </p:sp>
      <p:sp>
        <p:nvSpPr>
          <p:cNvPr id="746" name="Google Shape;746;p21"/>
          <p:cNvSpPr/>
          <p:nvPr/>
        </p:nvSpPr>
        <p:spPr>
          <a:xfrm>
            <a:off x="4965036" y="2520900"/>
            <a:ext cx="365552" cy="382742"/>
          </a:xfrm>
          <a:custGeom>
            <a:rect b="b" l="l" r="r" t="t"/>
            <a:pathLst>
              <a:path extrusionOk="0" h="291739" w="279041">
                <a:moveTo>
                  <a:pt x="163063" y="212725"/>
                </a:moveTo>
                <a:lnTo>
                  <a:pt x="192177" y="212725"/>
                </a:lnTo>
                <a:cubicBezTo>
                  <a:pt x="194694" y="212725"/>
                  <a:pt x="196491" y="215011"/>
                  <a:pt x="196491" y="217297"/>
                </a:cubicBezTo>
                <a:cubicBezTo>
                  <a:pt x="196491" y="219964"/>
                  <a:pt x="194694" y="221869"/>
                  <a:pt x="192177" y="221869"/>
                </a:cubicBezTo>
                <a:lnTo>
                  <a:pt x="163063" y="221869"/>
                </a:lnTo>
                <a:cubicBezTo>
                  <a:pt x="160547" y="221869"/>
                  <a:pt x="158750" y="219964"/>
                  <a:pt x="158750" y="217297"/>
                </a:cubicBezTo>
                <a:cubicBezTo>
                  <a:pt x="158750" y="215011"/>
                  <a:pt x="160547" y="212725"/>
                  <a:pt x="163063" y="212725"/>
                </a:cubicBezTo>
                <a:close/>
                <a:moveTo>
                  <a:pt x="34509" y="212725"/>
                </a:moveTo>
                <a:lnTo>
                  <a:pt x="140980" y="212725"/>
                </a:lnTo>
                <a:cubicBezTo>
                  <a:pt x="143515" y="212725"/>
                  <a:pt x="145688" y="215011"/>
                  <a:pt x="145688" y="217297"/>
                </a:cubicBezTo>
                <a:cubicBezTo>
                  <a:pt x="145688" y="219964"/>
                  <a:pt x="143515" y="221869"/>
                  <a:pt x="140980" y="221869"/>
                </a:cubicBezTo>
                <a:lnTo>
                  <a:pt x="34509" y="221869"/>
                </a:lnTo>
                <a:cubicBezTo>
                  <a:pt x="32336" y="221869"/>
                  <a:pt x="30163" y="219964"/>
                  <a:pt x="30163" y="217297"/>
                </a:cubicBezTo>
                <a:cubicBezTo>
                  <a:pt x="30163" y="215011"/>
                  <a:pt x="32336" y="212725"/>
                  <a:pt x="34509" y="212725"/>
                </a:cubicBezTo>
                <a:close/>
                <a:moveTo>
                  <a:pt x="163024" y="182562"/>
                </a:moveTo>
                <a:lnTo>
                  <a:pt x="209683" y="182562"/>
                </a:lnTo>
                <a:cubicBezTo>
                  <a:pt x="211820" y="182562"/>
                  <a:pt x="213957" y="184760"/>
                  <a:pt x="213957" y="186958"/>
                </a:cubicBezTo>
                <a:cubicBezTo>
                  <a:pt x="213957" y="189523"/>
                  <a:pt x="211820" y="191721"/>
                  <a:pt x="209683" y="191721"/>
                </a:cubicBezTo>
                <a:lnTo>
                  <a:pt x="163024" y="191721"/>
                </a:lnTo>
                <a:cubicBezTo>
                  <a:pt x="160531" y="191721"/>
                  <a:pt x="158750" y="189523"/>
                  <a:pt x="158750" y="186958"/>
                </a:cubicBezTo>
                <a:cubicBezTo>
                  <a:pt x="158750" y="184760"/>
                  <a:pt x="160531" y="182562"/>
                  <a:pt x="163024" y="182562"/>
                </a:cubicBezTo>
                <a:close/>
                <a:moveTo>
                  <a:pt x="93237" y="182562"/>
                </a:moveTo>
                <a:lnTo>
                  <a:pt x="128291" y="182562"/>
                </a:lnTo>
                <a:cubicBezTo>
                  <a:pt x="130820" y="182562"/>
                  <a:pt x="132989" y="184760"/>
                  <a:pt x="132989" y="186958"/>
                </a:cubicBezTo>
                <a:cubicBezTo>
                  <a:pt x="132989" y="189523"/>
                  <a:pt x="130820" y="191721"/>
                  <a:pt x="128291" y="191721"/>
                </a:cubicBezTo>
                <a:lnTo>
                  <a:pt x="93237" y="191721"/>
                </a:lnTo>
                <a:cubicBezTo>
                  <a:pt x="90707" y="191721"/>
                  <a:pt x="88900" y="189523"/>
                  <a:pt x="88900" y="186958"/>
                </a:cubicBezTo>
                <a:cubicBezTo>
                  <a:pt x="88900" y="184760"/>
                  <a:pt x="90707" y="182562"/>
                  <a:pt x="93237" y="182562"/>
                </a:cubicBezTo>
                <a:close/>
                <a:moveTo>
                  <a:pt x="163087" y="153987"/>
                </a:moveTo>
                <a:lnTo>
                  <a:pt x="198502" y="153987"/>
                </a:lnTo>
                <a:cubicBezTo>
                  <a:pt x="201032" y="153987"/>
                  <a:pt x="202839" y="156185"/>
                  <a:pt x="202839" y="158750"/>
                </a:cubicBezTo>
                <a:cubicBezTo>
                  <a:pt x="202839" y="161314"/>
                  <a:pt x="201032" y="163146"/>
                  <a:pt x="198502" y="163146"/>
                </a:cubicBezTo>
                <a:lnTo>
                  <a:pt x="163087" y="163146"/>
                </a:lnTo>
                <a:cubicBezTo>
                  <a:pt x="160557" y="163146"/>
                  <a:pt x="158750" y="161314"/>
                  <a:pt x="158750" y="158750"/>
                </a:cubicBezTo>
                <a:cubicBezTo>
                  <a:pt x="158750" y="156185"/>
                  <a:pt x="160557" y="153987"/>
                  <a:pt x="163087" y="153987"/>
                </a:cubicBezTo>
                <a:close/>
                <a:moveTo>
                  <a:pt x="93174" y="153987"/>
                </a:moveTo>
                <a:lnTo>
                  <a:pt x="139477" y="153987"/>
                </a:lnTo>
                <a:cubicBezTo>
                  <a:pt x="141970" y="153987"/>
                  <a:pt x="144107" y="156185"/>
                  <a:pt x="144107" y="158750"/>
                </a:cubicBezTo>
                <a:cubicBezTo>
                  <a:pt x="144107" y="161314"/>
                  <a:pt x="141970" y="163146"/>
                  <a:pt x="139477" y="163146"/>
                </a:cubicBezTo>
                <a:lnTo>
                  <a:pt x="93174" y="163146"/>
                </a:lnTo>
                <a:cubicBezTo>
                  <a:pt x="90681" y="163146"/>
                  <a:pt x="88900" y="161314"/>
                  <a:pt x="88900" y="158750"/>
                </a:cubicBezTo>
                <a:cubicBezTo>
                  <a:pt x="88900" y="156185"/>
                  <a:pt x="90681" y="153987"/>
                  <a:pt x="93174" y="153987"/>
                </a:cubicBezTo>
                <a:close/>
                <a:moveTo>
                  <a:pt x="39183" y="132493"/>
                </a:moveTo>
                <a:lnTo>
                  <a:pt x="39183" y="182697"/>
                </a:lnTo>
                <a:lnTo>
                  <a:pt x="68407" y="182697"/>
                </a:lnTo>
                <a:lnTo>
                  <a:pt x="68407" y="132493"/>
                </a:lnTo>
                <a:lnTo>
                  <a:pt x="39183" y="132493"/>
                </a:lnTo>
                <a:close/>
                <a:moveTo>
                  <a:pt x="163024" y="123825"/>
                </a:moveTo>
                <a:lnTo>
                  <a:pt x="209683" y="123825"/>
                </a:lnTo>
                <a:cubicBezTo>
                  <a:pt x="211820" y="123825"/>
                  <a:pt x="213957" y="126111"/>
                  <a:pt x="213957" y="128397"/>
                </a:cubicBezTo>
                <a:cubicBezTo>
                  <a:pt x="213957" y="131064"/>
                  <a:pt x="211820" y="132969"/>
                  <a:pt x="209683" y="132969"/>
                </a:cubicBezTo>
                <a:lnTo>
                  <a:pt x="163024" y="132969"/>
                </a:lnTo>
                <a:cubicBezTo>
                  <a:pt x="160531" y="132969"/>
                  <a:pt x="158750" y="131064"/>
                  <a:pt x="158750" y="128397"/>
                </a:cubicBezTo>
                <a:cubicBezTo>
                  <a:pt x="158750" y="126111"/>
                  <a:pt x="160531" y="123825"/>
                  <a:pt x="163024" y="123825"/>
                </a:cubicBezTo>
                <a:close/>
                <a:moveTo>
                  <a:pt x="93174" y="123825"/>
                </a:moveTo>
                <a:lnTo>
                  <a:pt x="139477" y="123825"/>
                </a:lnTo>
                <a:cubicBezTo>
                  <a:pt x="141970" y="123825"/>
                  <a:pt x="144107" y="126111"/>
                  <a:pt x="144107" y="128397"/>
                </a:cubicBezTo>
                <a:cubicBezTo>
                  <a:pt x="144107" y="131064"/>
                  <a:pt x="141970" y="132969"/>
                  <a:pt x="139477" y="132969"/>
                </a:cubicBezTo>
                <a:lnTo>
                  <a:pt x="93174" y="132969"/>
                </a:lnTo>
                <a:cubicBezTo>
                  <a:pt x="90681" y="132969"/>
                  <a:pt x="88900" y="131064"/>
                  <a:pt x="88900" y="128397"/>
                </a:cubicBezTo>
                <a:cubicBezTo>
                  <a:pt x="88900" y="126111"/>
                  <a:pt x="90681" y="123825"/>
                  <a:pt x="93174" y="123825"/>
                </a:cubicBezTo>
                <a:close/>
                <a:moveTo>
                  <a:pt x="34493" y="123825"/>
                </a:moveTo>
                <a:lnTo>
                  <a:pt x="72737" y="123825"/>
                </a:lnTo>
                <a:cubicBezTo>
                  <a:pt x="75623" y="123825"/>
                  <a:pt x="77427" y="125992"/>
                  <a:pt x="77427" y="128159"/>
                </a:cubicBezTo>
                <a:lnTo>
                  <a:pt x="77427" y="187031"/>
                </a:lnTo>
                <a:cubicBezTo>
                  <a:pt x="77427" y="189559"/>
                  <a:pt x="75623" y="191726"/>
                  <a:pt x="72737" y="191726"/>
                </a:cubicBezTo>
                <a:lnTo>
                  <a:pt x="34493" y="191726"/>
                </a:lnTo>
                <a:cubicBezTo>
                  <a:pt x="32328" y="191726"/>
                  <a:pt x="30163" y="189559"/>
                  <a:pt x="30163" y="187031"/>
                </a:cubicBezTo>
                <a:lnTo>
                  <a:pt x="30163" y="128159"/>
                </a:lnTo>
                <a:cubicBezTo>
                  <a:pt x="30163" y="125992"/>
                  <a:pt x="32328" y="123825"/>
                  <a:pt x="34493" y="123825"/>
                </a:cubicBezTo>
                <a:close/>
                <a:moveTo>
                  <a:pt x="163024" y="95250"/>
                </a:moveTo>
                <a:lnTo>
                  <a:pt x="209683" y="95250"/>
                </a:lnTo>
                <a:cubicBezTo>
                  <a:pt x="211820" y="95250"/>
                  <a:pt x="213957" y="97082"/>
                  <a:pt x="213957" y="99646"/>
                </a:cubicBezTo>
                <a:cubicBezTo>
                  <a:pt x="213957" y="102577"/>
                  <a:pt x="211820" y="104409"/>
                  <a:pt x="209683" y="104409"/>
                </a:cubicBezTo>
                <a:lnTo>
                  <a:pt x="163024" y="104409"/>
                </a:lnTo>
                <a:cubicBezTo>
                  <a:pt x="160531" y="104409"/>
                  <a:pt x="158750" y="102577"/>
                  <a:pt x="158750" y="99646"/>
                </a:cubicBezTo>
                <a:cubicBezTo>
                  <a:pt x="158750" y="97082"/>
                  <a:pt x="160531" y="95250"/>
                  <a:pt x="163024" y="95250"/>
                </a:cubicBezTo>
                <a:close/>
                <a:moveTo>
                  <a:pt x="34509" y="95250"/>
                </a:moveTo>
                <a:lnTo>
                  <a:pt x="140980" y="95250"/>
                </a:lnTo>
                <a:cubicBezTo>
                  <a:pt x="143515" y="95250"/>
                  <a:pt x="145688" y="97082"/>
                  <a:pt x="145688" y="99646"/>
                </a:cubicBezTo>
                <a:cubicBezTo>
                  <a:pt x="145688" y="102577"/>
                  <a:pt x="143515" y="104409"/>
                  <a:pt x="140980" y="104409"/>
                </a:cubicBezTo>
                <a:lnTo>
                  <a:pt x="34509" y="104409"/>
                </a:lnTo>
                <a:cubicBezTo>
                  <a:pt x="32336" y="104409"/>
                  <a:pt x="30163" y="102577"/>
                  <a:pt x="30163" y="99646"/>
                </a:cubicBezTo>
                <a:cubicBezTo>
                  <a:pt x="30163" y="97082"/>
                  <a:pt x="32336" y="95250"/>
                  <a:pt x="34509" y="95250"/>
                </a:cubicBezTo>
                <a:close/>
                <a:moveTo>
                  <a:pt x="243488" y="43995"/>
                </a:moveTo>
                <a:lnTo>
                  <a:pt x="243488" y="251711"/>
                </a:lnTo>
                <a:cubicBezTo>
                  <a:pt x="243488" y="254235"/>
                  <a:pt x="241692" y="256038"/>
                  <a:pt x="239178" y="256038"/>
                </a:cubicBezTo>
                <a:lnTo>
                  <a:pt x="44173" y="256038"/>
                </a:lnTo>
                <a:lnTo>
                  <a:pt x="44173" y="282724"/>
                </a:lnTo>
                <a:lnTo>
                  <a:pt x="270063" y="282724"/>
                </a:lnTo>
                <a:lnTo>
                  <a:pt x="270063" y="43995"/>
                </a:lnTo>
                <a:lnTo>
                  <a:pt x="243488" y="43995"/>
                </a:lnTo>
                <a:close/>
                <a:moveTo>
                  <a:pt x="39162" y="39124"/>
                </a:moveTo>
                <a:lnTo>
                  <a:pt x="39162" y="65650"/>
                </a:lnTo>
                <a:lnTo>
                  <a:pt x="206541" y="65650"/>
                </a:lnTo>
                <a:lnTo>
                  <a:pt x="206541" y="39124"/>
                </a:lnTo>
                <a:lnTo>
                  <a:pt x="39162" y="39124"/>
                </a:lnTo>
                <a:close/>
                <a:moveTo>
                  <a:pt x="34483" y="30162"/>
                </a:moveTo>
                <a:lnTo>
                  <a:pt x="211221" y="30162"/>
                </a:lnTo>
                <a:cubicBezTo>
                  <a:pt x="213380" y="30162"/>
                  <a:pt x="215540" y="32313"/>
                  <a:pt x="215540" y="34822"/>
                </a:cubicBezTo>
                <a:lnTo>
                  <a:pt x="215540" y="69952"/>
                </a:lnTo>
                <a:cubicBezTo>
                  <a:pt x="215540" y="72103"/>
                  <a:pt x="213380" y="74253"/>
                  <a:pt x="211221" y="74253"/>
                </a:cubicBezTo>
                <a:lnTo>
                  <a:pt x="34483" y="74253"/>
                </a:lnTo>
                <a:cubicBezTo>
                  <a:pt x="32323" y="74253"/>
                  <a:pt x="30163" y="72103"/>
                  <a:pt x="30163" y="69952"/>
                </a:cubicBezTo>
                <a:lnTo>
                  <a:pt x="30163" y="34822"/>
                </a:lnTo>
                <a:cubicBezTo>
                  <a:pt x="30163" y="32313"/>
                  <a:pt x="32323" y="30162"/>
                  <a:pt x="34483" y="30162"/>
                </a:cubicBezTo>
                <a:close/>
                <a:moveTo>
                  <a:pt x="8978" y="8655"/>
                </a:moveTo>
                <a:lnTo>
                  <a:pt x="8978" y="247384"/>
                </a:lnTo>
                <a:lnTo>
                  <a:pt x="234869" y="247384"/>
                </a:lnTo>
                <a:lnTo>
                  <a:pt x="234869" y="8655"/>
                </a:lnTo>
                <a:lnTo>
                  <a:pt x="8978" y="8655"/>
                </a:lnTo>
                <a:close/>
                <a:moveTo>
                  <a:pt x="4309" y="0"/>
                </a:moveTo>
                <a:lnTo>
                  <a:pt x="239178" y="0"/>
                </a:lnTo>
                <a:cubicBezTo>
                  <a:pt x="241692" y="0"/>
                  <a:pt x="243488" y="1803"/>
                  <a:pt x="243488" y="4327"/>
                </a:cubicBezTo>
                <a:lnTo>
                  <a:pt x="243488" y="35340"/>
                </a:lnTo>
                <a:lnTo>
                  <a:pt x="274372" y="35340"/>
                </a:lnTo>
                <a:cubicBezTo>
                  <a:pt x="276886" y="35340"/>
                  <a:pt x="279041" y="37144"/>
                  <a:pt x="279041" y="39668"/>
                </a:cubicBezTo>
                <a:lnTo>
                  <a:pt x="279041" y="287051"/>
                </a:lnTo>
                <a:cubicBezTo>
                  <a:pt x="279041" y="289576"/>
                  <a:pt x="276886" y="291739"/>
                  <a:pt x="274372" y="291739"/>
                </a:cubicBezTo>
                <a:lnTo>
                  <a:pt x="39504" y="291739"/>
                </a:lnTo>
                <a:cubicBezTo>
                  <a:pt x="37349" y="291739"/>
                  <a:pt x="35194" y="289576"/>
                  <a:pt x="35194" y="287051"/>
                </a:cubicBezTo>
                <a:lnTo>
                  <a:pt x="35194" y="256038"/>
                </a:lnTo>
                <a:lnTo>
                  <a:pt x="4309" y="256038"/>
                </a:lnTo>
                <a:cubicBezTo>
                  <a:pt x="2155" y="256038"/>
                  <a:pt x="0" y="254235"/>
                  <a:pt x="0" y="251711"/>
                </a:cubicBezTo>
                <a:lnTo>
                  <a:pt x="0" y="4327"/>
                </a:lnTo>
                <a:cubicBezTo>
                  <a:pt x="0" y="1803"/>
                  <a:pt x="2155" y="0"/>
                  <a:pt x="4309"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675">
              <a:solidFill>
                <a:schemeClr val="dk1"/>
              </a:solidFill>
              <a:latin typeface="Calibri"/>
              <a:ea typeface="Calibri"/>
              <a:cs typeface="Calibri"/>
              <a:sym typeface="Calibri"/>
            </a:endParaRPr>
          </a:p>
        </p:txBody>
      </p:sp>
      <p:sp>
        <p:nvSpPr>
          <p:cNvPr id="747" name="Google Shape;747;p21"/>
          <p:cNvSpPr/>
          <p:nvPr/>
        </p:nvSpPr>
        <p:spPr>
          <a:xfrm>
            <a:off x="3798238" y="4678197"/>
            <a:ext cx="380449" cy="382742"/>
          </a:xfrm>
          <a:custGeom>
            <a:rect b="b" l="l" r="r" t="t"/>
            <a:pathLst>
              <a:path extrusionOk="0" h="291739" w="290404">
                <a:moveTo>
                  <a:pt x="227566" y="198700"/>
                </a:moveTo>
                <a:lnTo>
                  <a:pt x="197762" y="228271"/>
                </a:lnTo>
                <a:lnTo>
                  <a:pt x="249469" y="280921"/>
                </a:lnTo>
                <a:cubicBezTo>
                  <a:pt x="252701" y="283445"/>
                  <a:pt x="257010" y="283445"/>
                  <a:pt x="259882" y="280921"/>
                </a:cubicBezTo>
                <a:lnTo>
                  <a:pt x="279273" y="261087"/>
                </a:lnTo>
                <a:cubicBezTo>
                  <a:pt x="281068" y="259645"/>
                  <a:pt x="281427" y="257841"/>
                  <a:pt x="281427" y="256038"/>
                </a:cubicBezTo>
                <a:cubicBezTo>
                  <a:pt x="281427" y="254235"/>
                  <a:pt x="281068" y="252072"/>
                  <a:pt x="279273" y="250629"/>
                </a:cubicBezTo>
                <a:lnTo>
                  <a:pt x="227566" y="198700"/>
                </a:lnTo>
                <a:close/>
                <a:moveTo>
                  <a:pt x="195967" y="182112"/>
                </a:moveTo>
                <a:cubicBezTo>
                  <a:pt x="194171" y="184997"/>
                  <a:pt x="191658" y="187160"/>
                  <a:pt x="189144" y="190045"/>
                </a:cubicBezTo>
                <a:cubicBezTo>
                  <a:pt x="186631" y="192570"/>
                  <a:pt x="184117" y="194733"/>
                  <a:pt x="181245" y="196897"/>
                </a:cubicBezTo>
                <a:lnTo>
                  <a:pt x="198839" y="214567"/>
                </a:lnTo>
                <a:lnTo>
                  <a:pt x="213921" y="199782"/>
                </a:lnTo>
                <a:lnTo>
                  <a:pt x="195967" y="182112"/>
                </a:lnTo>
                <a:close/>
                <a:moveTo>
                  <a:pt x="111093" y="57150"/>
                </a:moveTo>
                <a:cubicBezTo>
                  <a:pt x="113976" y="57150"/>
                  <a:pt x="115778" y="59299"/>
                  <a:pt x="115778" y="61806"/>
                </a:cubicBezTo>
                <a:cubicBezTo>
                  <a:pt x="115778" y="63955"/>
                  <a:pt x="113976" y="66104"/>
                  <a:pt x="111093" y="66104"/>
                </a:cubicBezTo>
                <a:cubicBezTo>
                  <a:pt x="86229" y="66104"/>
                  <a:pt x="66050" y="86160"/>
                  <a:pt x="66050" y="110873"/>
                </a:cubicBezTo>
                <a:cubicBezTo>
                  <a:pt x="66050" y="113380"/>
                  <a:pt x="63887" y="115529"/>
                  <a:pt x="61725" y="115529"/>
                </a:cubicBezTo>
                <a:cubicBezTo>
                  <a:pt x="59203" y="115529"/>
                  <a:pt x="57401" y="113380"/>
                  <a:pt x="57401" y="110873"/>
                </a:cubicBezTo>
                <a:cubicBezTo>
                  <a:pt x="57401" y="81504"/>
                  <a:pt x="81545" y="57150"/>
                  <a:pt x="111093" y="57150"/>
                </a:cubicBezTo>
                <a:close/>
                <a:moveTo>
                  <a:pt x="111796" y="40717"/>
                </a:moveTo>
                <a:cubicBezTo>
                  <a:pt x="93099" y="40717"/>
                  <a:pt x="75121" y="48250"/>
                  <a:pt x="61458" y="61522"/>
                </a:cubicBezTo>
                <a:cubicBezTo>
                  <a:pt x="33771" y="89141"/>
                  <a:pt x="33771" y="134696"/>
                  <a:pt x="61458" y="161957"/>
                </a:cubicBezTo>
                <a:cubicBezTo>
                  <a:pt x="75121" y="175587"/>
                  <a:pt x="93099" y="183120"/>
                  <a:pt x="111796" y="183120"/>
                </a:cubicBezTo>
                <a:cubicBezTo>
                  <a:pt x="130853" y="183120"/>
                  <a:pt x="148831" y="175587"/>
                  <a:pt x="162494" y="161957"/>
                </a:cubicBezTo>
                <a:cubicBezTo>
                  <a:pt x="176158" y="149044"/>
                  <a:pt x="183349" y="131109"/>
                  <a:pt x="183349" y="111739"/>
                </a:cubicBezTo>
                <a:cubicBezTo>
                  <a:pt x="183349" y="92728"/>
                  <a:pt x="176158" y="74794"/>
                  <a:pt x="162494" y="61522"/>
                </a:cubicBezTo>
                <a:cubicBezTo>
                  <a:pt x="148831" y="48250"/>
                  <a:pt x="130853" y="40717"/>
                  <a:pt x="111796" y="40717"/>
                </a:cubicBezTo>
                <a:close/>
                <a:moveTo>
                  <a:pt x="111796" y="31750"/>
                </a:moveTo>
                <a:cubicBezTo>
                  <a:pt x="133370" y="31750"/>
                  <a:pt x="153505" y="40359"/>
                  <a:pt x="168607" y="55424"/>
                </a:cubicBezTo>
                <a:cubicBezTo>
                  <a:pt x="183709" y="70489"/>
                  <a:pt x="191979" y="90576"/>
                  <a:pt x="191979" y="111739"/>
                </a:cubicBezTo>
                <a:cubicBezTo>
                  <a:pt x="191979" y="133261"/>
                  <a:pt x="183709" y="153348"/>
                  <a:pt x="168607" y="168413"/>
                </a:cubicBezTo>
                <a:cubicBezTo>
                  <a:pt x="153505" y="183478"/>
                  <a:pt x="133370" y="191728"/>
                  <a:pt x="111796" y="191728"/>
                </a:cubicBezTo>
                <a:cubicBezTo>
                  <a:pt x="90582" y="191728"/>
                  <a:pt x="70447" y="183478"/>
                  <a:pt x="55345" y="168413"/>
                </a:cubicBezTo>
                <a:cubicBezTo>
                  <a:pt x="24063" y="137207"/>
                  <a:pt x="24063" y="86631"/>
                  <a:pt x="55345" y="55424"/>
                </a:cubicBezTo>
                <a:cubicBezTo>
                  <a:pt x="70447" y="40359"/>
                  <a:pt x="90582" y="31750"/>
                  <a:pt x="111796" y="31750"/>
                </a:cubicBezTo>
                <a:close/>
                <a:moveTo>
                  <a:pt x="110506" y="8655"/>
                </a:moveTo>
                <a:cubicBezTo>
                  <a:pt x="83575" y="8655"/>
                  <a:pt x="57722" y="19473"/>
                  <a:pt x="38691" y="38586"/>
                </a:cubicBezTo>
                <a:cubicBezTo>
                  <a:pt x="-1167" y="78615"/>
                  <a:pt x="-1167" y="143526"/>
                  <a:pt x="38691" y="183554"/>
                </a:cubicBezTo>
                <a:cubicBezTo>
                  <a:pt x="78548" y="223583"/>
                  <a:pt x="143182" y="223583"/>
                  <a:pt x="183040" y="183554"/>
                </a:cubicBezTo>
                <a:cubicBezTo>
                  <a:pt x="202071" y="164442"/>
                  <a:pt x="212843" y="138477"/>
                  <a:pt x="212843" y="111070"/>
                </a:cubicBezTo>
                <a:cubicBezTo>
                  <a:pt x="212843" y="83663"/>
                  <a:pt x="202071" y="58059"/>
                  <a:pt x="183040" y="38586"/>
                </a:cubicBezTo>
                <a:cubicBezTo>
                  <a:pt x="163650" y="19473"/>
                  <a:pt x="138155" y="8655"/>
                  <a:pt x="110506" y="8655"/>
                </a:cubicBezTo>
                <a:close/>
                <a:moveTo>
                  <a:pt x="110506" y="0"/>
                </a:moveTo>
                <a:cubicBezTo>
                  <a:pt x="140310" y="0"/>
                  <a:pt x="168318" y="11540"/>
                  <a:pt x="189144" y="32455"/>
                </a:cubicBezTo>
                <a:cubicBezTo>
                  <a:pt x="209971" y="53371"/>
                  <a:pt x="221461" y="81500"/>
                  <a:pt x="221461" y="111070"/>
                </a:cubicBezTo>
                <a:cubicBezTo>
                  <a:pt x="221461" y="134510"/>
                  <a:pt x="214280" y="156508"/>
                  <a:pt x="201353" y="174899"/>
                </a:cubicBezTo>
                <a:lnTo>
                  <a:pt x="220025" y="193652"/>
                </a:lnTo>
                <a:lnTo>
                  <a:pt x="224334" y="189324"/>
                </a:lnTo>
                <a:cubicBezTo>
                  <a:pt x="226129" y="187521"/>
                  <a:pt x="228643" y="187521"/>
                  <a:pt x="230797" y="189324"/>
                </a:cubicBezTo>
                <a:lnTo>
                  <a:pt x="285736" y="244499"/>
                </a:lnTo>
                <a:cubicBezTo>
                  <a:pt x="288609" y="247744"/>
                  <a:pt x="290404" y="251711"/>
                  <a:pt x="290404" y="256038"/>
                </a:cubicBezTo>
                <a:cubicBezTo>
                  <a:pt x="290404" y="260005"/>
                  <a:pt x="288609" y="264333"/>
                  <a:pt x="285736" y="267217"/>
                </a:cubicBezTo>
                <a:lnTo>
                  <a:pt x="265987" y="287051"/>
                </a:lnTo>
                <a:cubicBezTo>
                  <a:pt x="263114" y="289936"/>
                  <a:pt x="258805" y="291739"/>
                  <a:pt x="254855" y="291739"/>
                </a:cubicBezTo>
                <a:cubicBezTo>
                  <a:pt x="250546" y="291739"/>
                  <a:pt x="246597" y="289936"/>
                  <a:pt x="243724" y="287051"/>
                </a:cubicBezTo>
                <a:lnTo>
                  <a:pt x="188426" y="231516"/>
                </a:lnTo>
                <a:cubicBezTo>
                  <a:pt x="187708" y="230795"/>
                  <a:pt x="187349" y="229713"/>
                  <a:pt x="187349" y="228271"/>
                </a:cubicBezTo>
                <a:cubicBezTo>
                  <a:pt x="187349" y="227189"/>
                  <a:pt x="187708" y="226107"/>
                  <a:pt x="188426" y="225386"/>
                </a:cubicBezTo>
                <a:lnTo>
                  <a:pt x="193094" y="221058"/>
                </a:lnTo>
                <a:lnTo>
                  <a:pt x="174063" y="202306"/>
                </a:lnTo>
                <a:cubicBezTo>
                  <a:pt x="155032" y="215649"/>
                  <a:pt x="133128" y="222501"/>
                  <a:pt x="110506" y="222501"/>
                </a:cubicBezTo>
                <a:cubicBezTo>
                  <a:pt x="82498" y="222501"/>
                  <a:pt x="53772" y="211682"/>
                  <a:pt x="32586" y="190045"/>
                </a:cubicBezTo>
                <a:cubicBezTo>
                  <a:pt x="-10862" y="146411"/>
                  <a:pt x="-10862" y="76090"/>
                  <a:pt x="32586" y="32455"/>
                </a:cubicBezTo>
                <a:cubicBezTo>
                  <a:pt x="53413" y="11540"/>
                  <a:pt x="81062" y="0"/>
                  <a:pt x="110506"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675">
              <a:solidFill>
                <a:schemeClr val="dk1"/>
              </a:solidFill>
              <a:latin typeface="Calibri"/>
              <a:ea typeface="Calibri"/>
              <a:cs typeface="Calibri"/>
              <a:sym typeface="Calibri"/>
            </a:endParaRPr>
          </a:p>
        </p:txBody>
      </p:sp>
      <p:sp>
        <p:nvSpPr>
          <p:cNvPr id="748" name="Google Shape;748;p21"/>
          <p:cNvSpPr/>
          <p:nvPr/>
        </p:nvSpPr>
        <p:spPr>
          <a:xfrm>
            <a:off x="3797665" y="2520900"/>
            <a:ext cx="381595" cy="382741"/>
          </a:xfrm>
          <a:custGeom>
            <a:rect b="b" l="l" r="r" t="t"/>
            <a:pathLst>
              <a:path extrusionOk="0" h="291739" w="291288">
                <a:moveTo>
                  <a:pt x="78754" y="254235"/>
                </a:moveTo>
                <a:lnTo>
                  <a:pt x="74431" y="282724"/>
                </a:lnTo>
                <a:lnTo>
                  <a:pt x="141424" y="282724"/>
                </a:lnTo>
                <a:lnTo>
                  <a:pt x="141424" y="254235"/>
                </a:lnTo>
                <a:lnTo>
                  <a:pt x="78754" y="254235"/>
                </a:lnTo>
                <a:close/>
                <a:moveTo>
                  <a:pt x="84156" y="220698"/>
                </a:moveTo>
                <a:lnTo>
                  <a:pt x="80194" y="245220"/>
                </a:lnTo>
                <a:lnTo>
                  <a:pt x="145746" y="245220"/>
                </a:lnTo>
                <a:cubicBezTo>
                  <a:pt x="147907" y="245220"/>
                  <a:pt x="150068" y="247384"/>
                  <a:pt x="150068" y="249908"/>
                </a:cubicBezTo>
                <a:lnTo>
                  <a:pt x="150068" y="282724"/>
                </a:lnTo>
                <a:lnTo>
                  <a:pt x="268205" y="282724"/>
                </a:lnTo>
                <a:lnTo>
                  <a:pt x="144666" y="220698"/>
                </a:lnTo>
                <a:lnTo>
                  <a:pt x="84156" y="220698"/>
                </a:lnTo>
                <a:close/>
                <a:moveTo>
                  <a:pt x="29050" y="220698"/>
                </a:moveTo>
                <a:lnTo>
                  <a:pt x="10321" y="282724"/>
                </a:lnTo>
                <a:lnTo>
                  <a:pt x="65427" y="282724"/>
                </a:lnTo>
                <a:lnTo>
                  <a:pt x="75512" y="220698"/>
                </a:lnTo>
                <a:lnTo>
                  <a:pt x="29050" y="220698"/>
                </a:lnTo>
                <a:close/>
                <a:moveTo>
                  <a:pt x="258120" y="206273"/>
                </a:moveTo>
                <a:lnTo>
                  <a:pt x="196530" y="237286"/>
                </a:lnTo>
                <a:lnTo>
                  <a:pt x="279730" y="278757"/>
                </a:lnTo>
                <a:lnTo>
                  <a:pt x="258120" y="206273"/>
                </a:lnTo>
                <a:close/>
                <a:moveTo>
                  <a:pt x="188607" y="173818"/>
                </a:moveTo>
                <a:cubicBezTo>
                  <a:pt x="174200" y="192930"/>
                  <a:pt x="160153" y="208076"/>
                  <a:pt x="152950" y="215289"/>
                </a:cubicBezTo>
                <a:lnTo>
                  <a:pt x="186806" y="231877"/>
                </a:lnTo>
                <a:lnTo>
                  <a:pt x="255599" y="197618"/>
                </a:lnTo>
                <a:lnTo>
                  <a:pt x="248395" y="173818"/>
                </a:lnTo>
                <a:lnTo>
                  <a:pt x="188607" y="173818"/>
                </a:lnTo>
                <a:close/>
                <a:moveTo>
                  <a:pt x="92080" y="173818"/>
                </a:moveTo>
                <a:lnTo>
                  <a:pt x="85957" y="212043"/>
                </a:lnTo>
                <a:lnTo>
                  <a:pt x="134941" y="212043"/>
                </a:lnTo>
                <a:cubicBezTo>
                  <a:pt x="127377" y="204109"/>
                  <a:pt x="115131" y="190406"/>
                  <a:pt x="102885" y="173818"/>
                </a:cubicBezTo>
                <a:lnTo>
                  <a:pt x="92080" y="173818"/>
                </a:lnTo>
                <a:close/>
                <a:moveTo>
                  <a:pt x="43096" y="173818"/>
                </a:moveTo>
                <a:lnTo>
                  <a:pt x="31571" y="212043"/>
                </a:lnTo>
                <a:lnTo>
                  <a:pt x="76953" y="212043"/>
                </a:lnTo>
                <a:lnTo>
                  <a:pt x="83076" y="173818"/>
                </a:lnTo>
                <a:lnTo>
                  <a:pt x="43096" y="173818"/>
                </a:lnTo>
                <a:close/>
                <a:moveTo>
                  <a:pt x="145746" y="51521"/>
                </a:moveTo>
                <a:cubicBezTo>
                  <a:pt x="128866" y="51521"/>
                  <a:pt x="115217" y="65592"/>
                  <a:pt x="115217" y="82550"/>
                </a:cubicBezTo>
                <a:cubicBezTo>
                  <a:pt x="115217" y="99507"/>
                  <a:pt x="128866" y="113217"/>
                  <a:pt x="145746" y="113217"/>
                </a:cubicBezTo>
                <a:cubicBezTo>
                  <a:pt x="162627" y="113217"/>
                  <a:pt x="176275" y="99507"/>
                  <a:pt x="176275" y="82550"/>
                </a:cubicBezTo>
                <a:cubicBezTo>
                  <a:pt x="176275" y="65592"/>
                  <a:pt x="162627" y="51521"/>
                  <a:pt x="145746" y="51521"/>
                </a:cubicBezTo>
                <a:close/>
                <a:moveTo>
                  <a:pt x="145746" y="42862"/>
                </a:moveTo>
                <a:cubicBezTo>
                  <a:pt x="167296" y="42862"/>
                  <a:pt x="185254" y="60541"/>
                  <a:pt x="185254" y="82550"/>
                </a:cubicBezTo>
                <a:cubicBezTo>
                  <a:pt x="185254" y="104197"/>
                  <a:pt x="167296" y="121876"/>
                  <a:pt x="145746" y="121876"/>
                </a:cubicBezTo>
                <a:cubicBezTo>
                  <a:pt x="123837" y="121876"/>
                  <a:pt x="106238" y="104197"/>
                  <a:pt x="106238" y="82550"/>
                </a:cubicBezTo>
                <a:cubicBezTo>
                  <a:pt x="106238" y="60541"/>
                  <a:pt x="123837" y="42862"/>
                  <a:pt x="145746" y="42862"/>
                </a:cubicBezTo>
                <a:close/>
                <a:moveTo>
                  <a:pt x="145746" y="8655"/>
                </a:moveTo>
                <a:cubicBezTo>
                  <a:pt x="105767" y="8655"/>
                  <a:pt x="72991" y="41471"/>
                  <a:pt x="72991" y="81500"/>
                </a:cubicBezTo>
                <a:cubicBezTo>
                  <a:pt x="72991" y="133428"/>
                  <a:pt x="131339" y="195815"/>
                  <a:pt x="145746" y="210240"/>
                </a:cubicBezTo>
                <a:cubicBezTo>
                  <a:pt x="159793" y="195815"/>
                  <a:pt x="218141" y="133068"/>
                  <a:pt x="218141" y="81500"/>
                </a:cubicBezTo>
                <a:cubicBezTo>
                  <a:pt x="218141" y="41471"/>
                  <a:pt x="185725" y="8655"/>
                  <a:pt x="145746" y="8655"/>
                </a:cubicBezTo>
                <a:close/>
                <a:moveTo>
                  <a:pt x="145746" y="0"/>
                </a:moveTo>
                <a:cubicBezTo>
                  <a:pt x="190408" y="0"/>
                  <a:pt x="226785" y="36422"/>
                  <a:pt x="226785" y="81500"/>
                </a:cubicBezTo>
                <a:cubicBezTo>
                  <a:pt x="226785" y="109628"/>
                  <a:pt x="211658" y="139920"/>
                  <a:pt x="194369" y="164802"/>
                </a:cubicBezTo>
                <a:lnTo>
                  <a:pt x="251637" y="164802"/>
                </a:lnTo>
                <a:cubicBezTo>
                  <a:pt x="253438" y="164802"/>
                  <a:pt x="255239" y="166245"/>
                  <a:pt x="255599" y="168048"/>
                </a:cubicBezTo>
                <a:lnTo>
                  <a:pt x="290896" y="285609"/>
                </a:lnTo>
                <a:cubicBezTo>
                  <a:pt x="291616" y="287051"/>
                  <a:pt x="291256" y="288494"/>
                  <a:pt x="290536" y="289936"/>
                </a:cubicBezTo>
                <a:cubicBezTo>
                  <a:pt x="289455" y="291018"/>
                  <a:pt x="288375" y="291739"/>
                  <a:pt x="286934" y="291739"/>
                </a:cubicBezTo>
                <a:lnTo>
                  <a:pt x="4198" y="291739"/>
                </a:lnTo>
                <a:cubicBezTo>
                  <a:pt x="3117" y="291739"/>
                  <a:pt x="1677" y="291018"/>
                  <a:pt x="596" y="289936"/>
                </a:cubicBezTo>
                <a:cubicBezTo>
                  <a:pt x="-124" y="288494"/>
                  <a:pt x="-124" y="287051"/>
                  <a:pt x="236" y="285609"/>
                </a:cubicBezTo>
                <a:lnTo>
                  <a:pt x="35533" y="168048"/>
                </a:lnTo>
                <a:cubicBezTo>
                  <a:pt x="36253" y="166245"/>
                  <a:pt x="37694" y="164802"/>
                  <a:pt x="39855" y="164802"/>
                </a:cubicBezTo>
                <a:lnTo>
                  <a:pt x="96402" y="164802"/>
                </a:lnTo>
                <a:cubicBezTo>
                  <a:pt x="79834" y="139920"/>
                  <a:pt x="64347" y="109628"/>
                  <a:pt x="64347" y="81500"/>
                </a:cubicBezTo>
                <a:cubicBezTo>
                  <a:pt x="64347" y="36422"/>
                  <a:pt x="100724" y="0"/>
                  <a:pt x="145746"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675">
              <a:solidFill>
                <a:schemeClr val="dk1"/>
              </a:solidFill>
              <a:latin typeface="Calibri"/>
              <a:ea typeface="Calibri"/>
              <a:cs typeface="Calibri"/>
              <a:sym typeface="Calibri"/>
            </a:endParaRPr>
          </a:p>
        </p:txBody>
      </p:sp>
      <p:sp>
        <p:nvSpPr>
          <p:cNvPr id="749" name="Google Shape;749;p21"/>
          <p:cNvSpPr txBox="1"/>
          <p:nvPr/>
        </p:nvSpPr>
        <p:spPr>
          <a:xfrm>
            <a:off x="2062859" y="2118564"/>
            <a:ext cx="1058303" cy="307777"/>
          </a:xfrm>
          <a:prstGeom prst="rect">
            <a:avLst/>
          </a:prstGeom>
          <a:noFill/>
          <a:ln>
            <a:noFill/>
          </a:ln>
        </p:spPr>
        <p:txBody>
          <a:bodyPr anchorCtr="0" anchor="b" bIns="45700" lIns="91425" spcFirstLastPara="1" rIns="91425" wrap="square" tIns="45700">
            <a:spAutoFit/>
          </a:bodyPr>
          <a:lstStyle/>
          <a:p>
            <a:pPr indent="0" lvl="0" marL="0" marR="0" rtl="0" algn="r">
              <a:spcBef>
                <a:spcPts val="0"/>
              </a:spcBef>
              <a:spcAft>
                <a:spcPts val="0"/>
              </a:spcAft>
              <a:buNone/>
            </a:pPr>
            <a:r>
              <a:rPr b="1" lang="en-US" sz="1400">
                <a:solidFill>
                  <a:schemeClr val="dk2"/>
                </a:solidFill>
                <a:latin typeface="Poppins"/>
                <a:ea typeface="Poppins"/>
                <a:cs typeface="Poppins"/>
                <a:sym typeface="Poppins"/>
              </a:rPr>
              <a:t>PILLAR ONE</a:t>
            </a:r>
            <a:endParaRPr/>
          </a:p>
        </p:txBody>
      </p:sp>
      <p:sp>
        <p:nvSpPr>
          <p:cNvPr id="750" name="Google Shape;750;p21"/>
          <p:cNvSpPr txBox="1"/>
          <p:nvPr/>
        </p:nvSpPr>
        <p:spPr>
          <a:xfrm>
            <a:off x="1164521" y="2463494"/>
            <a:ext cx="1956642" cy="540477"/>
          </a:xfrm>
          <a:prstGeom prst="rect">
            <a:avLst/>
          </a:prstGeom>
          <a:noFill/>
          <a:ln>
            <a:noFill/>
          </a:ln>
        </p:spPr>
        <p:txBody>
          <a:bodyPr anchorCtr="0" anchor="t" bIns="17125" lIns="34275" spcFirstLastPara="1" rIns="34275" wrap="square" tIns="17125">
            <a:spAutoFit/>
          </a:bodyPr>
          <a:lstStyle/>
          <a:p>
            <a:pPr indent="0" lvl="0" marL="0" marR="0" rtl="0" algn="r">
              <a:lnSpc>
                <a:spcPct val="93785"/>
              </a:lnSpc>
              <a:spcBef>
                <a:spcPts val="0"/>
              </a:spcBef>
              <a:spcAft>
                <a:spcPts val="0"/>
              </a:spcAft>
              <a:buClr>
                <a:schemeClr val="dk1"/>
              </a:buClr>
              <a:buSzPts val="1400"/>
              <a:buFont typeface="Arial"/>
              <a:buNone/>
            </a:pPr>
            <a:r>
              <a:rPr lang="en-US" sz="1400">
                <a:solidFill>
                  <a:schemeClr val="dk1"/>
                </a:solidFill>
                <a:latin typeface="Poppins"/>
                <a:ea typeface="Poppins"/>
                <a:cs typeface="Poppins"/>
                <a:sym typeface="Poppins"/>
              </a:rPr>
              <a:t>Technology, Digital Innovation and Signal Distribution.</a:t>
            </a:r>
            <a:endParaRPr/>
          </a:p>
        </p:txBody>
      </p:sp>
      <p:sp>
        <p:nvSpPr>
          <p:cNvPr id="751" name="Google Shape;751;p21"/>
          <p:cNvSpPr txBox="1"/>
          <p:nvPr/>
        </p:nvSpPr>
        <p:spPr>
          <a:xfrm>
            <a:off x="5975806" y="2126052"/>
            <a:ext cx="1149930" cy="307777"/>
          </a:xfrm>
          <a:prstGeom prst="rect">
            <a:avLst/>
          </a:prstGeom>
          <a:noFill/>
          <a:ln>
            <a:noFill/>
          </a:ln>
        </p:spPr>
        <p:txBody>
          <a:bodyPr anchorCtr="0" anchor="b" bIns="45700" lIns="91425" spcFirstLastPara="1" rIns="91425" wrap="square" tIns="45700">
            <a:spAutoFit/>
          </a:bodyPr>
          <a:lstStyle/>
          <a:p>
            <a:pPr indent="0" lvl="0" marL="0" marR="0" rtl="0" algn="l">
              <a:spcBef>
                <a:spcPts val="0"/>
              </a:spcBef>
              <a:spcAft>
                <a:spcPts val="0"/>
              </a:spcAft>
              <a:buNone/>
            </a:pPr>
            <a:r>
              <a:rPr b="1" lang="en-US" sz="1400">
                <a:solidFill>
                  <a:schemeClr val="dk2"/>
                </a:solidFill>
                <a:latin typeface="Poppins"/>
                <a:ea typeface="Poppins"/>
                <a:cs typeface="Poppins"/>
                <a:sym typeface="Poppins"/>
              </a:rPr>
              <a:t>PILLAR FOUR</a:t>
            </a:r>
            <a:endParaRPr/>
          </a:p>
        </p:txBody>
      </p:sp>
      <p:sp>
        <p:nvSpPr>
          <p:cNvPr id="752" name="Google Shape;752;p21"/>
          <p:cNvSpPr txBox="1"/>
          <p:nvPr/>
        </p:nvSpPr>
        <p:spPr>
          <a:xfrm>
            <a:off x="6022838" y="2463494"/>
            <a:ext cx="1956642" cy="373765"/>
          </a:xfrm>
          <a:prstGeom prst="rect">
            <a:avLst/>
          </a:prstGeom>
          <a:noFill/>
          <a:ln>
            <a:noFill/>
          </a:ln>
        </p:spPr>
        <p:txBody>
          <a:bodyPr anchorCtr="0" anchor="t" bIns="17125" lIns="34275" spcFirstLastPara="1" rIns="34275" wrap="square" tIns="17125">
            <a:spAutoFit/>
          </a:bodyPr>
          <a:lstStyle/>
          <a:p>
            <a:pPr indent="0" lvl="0" marL="0" marR="0" rtl="0" algn="l">
              <a:lnSpc>
                <a:spcPct val="93785"/>
              </a:lnSpc>
              <a:spcBef>
                <a:spcPts val="0"/>
              </a:spcBef>
              <a:spcAft>
                <a:spcPts val="0"/>
              </a:spcAft>
              <a:buClr>
                <a:schemeClr val="dk1"/>
              </a:buClr>
              <a:buSzPts val="1400"/>
              <a:buFont typeface="Arial"/>
              <a:buNone/>
            </a:pPr>
            <a:r>
              <a:rPr lang="en-US" sz="1400">
                <a:solidFill>
                  <a:schemeClr val="dk1"/>
                </a:solidFill>
                <a:latin typeface="Poppins"/>
                <a:ea typeface="Poppins"/>
                <a:cs typeface="Poppins"/>
                <a:sym typeface="Poppins"/>
              </a:rPr>
              <a:t>Transformation of the Print Media Sector</a:t>
            </a:r>
            <a:endParaRPr/>
          </a:p>
        </p:txBody>
      </p:sp>
      <p:sp>
        <p:nvSpPr>
          <p:cNvPr id="753" name="Google Shape;753;p21"/>
          <p:cNvSpPr txBox="1"/>
          <p:nvPr/>
        </p:nvSpPr>
        <p:spPr>
          <a:xfrm>
            <a:off x="2300103" y="4671368"/>
            <a:ext cx="821059" cy="307777"/>
          </a:xfrm>
          <a:prstGeom prst="rect">
            <a:avLst/>
          </a:prstGeom>
          <a:noFill/>
          <a:ln>
            <a:noFill/>
          </a:ln>
        </p:spPr>
        <p:txBody>
          <a:bodyPr anchorCtr="0" anchor="b" bIns="45700" lIns="91425" spcFirstLastPara="1" rIns="91425" wrap="square" tIns="45700">
            <a:spAutoFit/>
          </a:bodyPr>
          <a:lstStyle/>
          <a:p>
            <a:pPr indent="0" lvl="0" marL="0" marR="0" rtl="0" algn="r">
              <a:spcBef>
                <a:spcPts val="0"/>
              </a:spcBef>
              <a:spcAft>
                <a:spcPts val="0"/>
              </a:spcAft>
              <a:buNone/>
            </a:pPr>
            <a:r>
              <a:rPr b="1" lang="en-US" sz="1400">
                <a:solidFill>
                  <a:schemeClr val="dk2"/>
                </a:solidFill>
                <a:latin typeface="Poppins"/>
                <a:ea typeface="Poppins"/>
                <a:cs typeface="Poppins"/>
                <a:sym typeface="Poppins"/>
              </a:rPr>
              <a:t>PILLAR 3</a:t>
            </a:r>
            <a:endParaRPr/>
          </a:p>
        </p:txBody>
      </p:sp>
      <p:sp>
        <p:nvSpPr>
          <p:cNvPr id="754" name="Google Shape;754;p21"/>
          <p:cNvSpPr txBox="1"/>
          <p:nvPr/>
        </p:nvSpPr>
        <p:spPr>
          <a:xfrm>
            <a:off x="1164521" y="5016299"/>
            <a:ext cx="1956642" cy="701482"/>
          </a:xfrm>
          <a:prstGeom prst="rect">
            <a:avLst/>
          </a:prstGeom>
          <a:noFill/>
          <a:ln>
            <a:noFill/>
          </a:ln>
        </p:spPr>
        <p:txBody>
          <a:bodyPr anchorCtr="0" anchor="t" bIns="17125" lIns="34275" spcFirstLastPara="1" rIns="34275" wrap="square" tIns="17125">
            <a:spAutoFit/>
          </a:bodyPr>
          <a:lstStyle/>
          <a:p>
            <a:pPr indent="0" lvl="0" marL="0" marR="0" rtl="0" algn="r">
              <a:lnSpc>
                <a:spcPct val="93785"/>
              </a:lnSpc>
              <a:spcBef>
                <a:spcPts val="0"/>
              </a:spcBef>
              <a:spcAft>
                <a:spcPts val="0"/>
              </a:spcAft>
              <a:buClr>
                <a:schemeClr val="dk1"/>
              </a:buClr>
              <a:buSzPts val="1400"/>
              <a:buFont typeface="Arial"/>
              <a:buNone/>
            </a:pPr>
            <a:r>
              <a:rPr lang="en-US" sz="1400">
                <a:solidFill>
                  <a:schemeClr val="dk1"/>
                </a:solidFill>
                <a:latin typeface="Poppins"/>
                <a:ea typeface="Poppins"/>
                <a:cs typeface="Poppins"/>
                <a:sym typeface="Poppins"/>
              </a:rPr>
              <a:t>Content Generation and Professionalizing the Sector through skills and capacity</a:t>
            </a:r>
            <a:endParaRPr/>
          </a:p>
        </p:txBody>
      </p:sp>
      <p:sp>
        <p:nvSpPr>
          <p:cNvPr id="755" name="Google Shape;755;p21"/>
          <p:cNvSpPr txBox="1"/>
          <p:nvPr/>
        </p:nvSpPr>
        <p:spPr>
          <a:xfrm>
            <a:off x="6022838" y="4671368"/>
            <a:ext cx="821059" cy="307777"/>
          </a:xfrm>
          <a:prstGeom prst="rect">
            <a:avLst/>
          </a:prstGeom>
          <a:noFill/>
          <a:ln>
            <a:noFill/>
          </a:ln>
        </p:spPr>
        <p:txBody>
          <a:bodyPr anchorCtr="0" anchor="b" bIns="45700" lIns="91425" spcFirstLastPara="1" rIns="91425" wrap="square" tIns="45700">
            <a:spAutoFit/>
          </a:bodyPr>
          <a:lstStyle/>
          <a:p>
            <a:pPr indent="0" lvl="0" marL="0" marR="0" rtl="0" algn="l">
              <a:spcBef>
                <a:spcPts val="0"/>
              </a:spcBef>
              <a:spcAft>
                <a:spcPts val="0"/>
              </a:spcAft>
              <a:buNone/>
            </a:pPr>
            <a:r>
              <a:rPr b="1" lang="en-US" sz="1400">
                <a:solidFill>
                  <a:schemeClr val="dk2"/>
                </a:solidFill>
                <a:latin typeface="Poppins"/>
                <a:ea typeface="Poppins"/>
                <a:cs typeface="Poppins"/>
                <a:sym typeface="Poppins"/>
              </a:rPr>
              <a:t>PILLAR 6</a:t>
            </a:r>
            <a:endParaRPr/>
          </a:p>
        </p:txBody>
      </p:sp>
      <p:sp>
        <p:nvSpPr>
          <p:cNvPr id="756" name="Google Shape;756;p21"/>
          <p:cNvSpPr txBox="1"/>
          <p:nvPr/>
        </p:nvSpPr>
        <p:spPr>
          <a:xfrm>
            <a:off x="6086449" y="5002025"/>
            <a:ext cx="1956642" cy="201345"/>
          </a:xfrm>
          <a:prstGeom prst="rect">
            <a:avLst/>
          </a:prstGeom>
          <a:noFill/>
          <a:ln>
            <a:noFill/>
          </a:ln>
        </p:spPr>
        <p:txBody>
          <a:bodyPr anchorCtr="0" anchor="t" bIns="17125" lIns="34275" spcFirstLastPara="1" rIns="34275" wrap="square" tIns="17125">
            <a:spAutoFit/>
          </a:bodyPr>
          <a:lstStyle/>
          <a:p>
            <a:pPr indent="0" lvl="0" marL="0" marR="0" rtl="0" algn="l">
              <a:lnSpc>
                <a:spcPct val="93785"/>
              </a:lnSpc>
              <a:spcBef>
                <a:spcPts val="0"/>
              </a:spcBef>
              <a:spcAft>
                <a:spcPts val="0"/>
              </a:spcAft>
              <a:buClr>
                <a:schemeClr val="dk1"/>
              </a:buClr>
              <a:buSzPts val="1400"/>
              <a:buFont typeface="Arial"/>
              <a:buNone/>
            </a:pPr>
            <a:r>
              <a:rPr lang="en-US" sz="1400">
                <a:solidFill>
                  <a:schemeClr val="dk1"/>
                </a:solidFill>
                <a:latin typeface="Lato Light"/>
                <a:ea typeface="Lato Light"/>
                <a:cs typeface="Lato Light"/>
                <a:sym typeface="Lato Light"/>
              </a:rPr>
              <a:t>Audience Measurement</a:t>
            </a:r>
            <a:endParaRPr/>
          </a:p>
        </p:txBody>
      </p:sp>
      <p:sp>
        <p:nvSpPr>
          <p:cNvPr id="757" name="Google Shape;757;p21"/>
          <p:cNvSpPr txBox="1"/>
          <p:nvPr/>
        </p:nvSpPr>
        <p:spPr>
          <a:xfrm>
            <a:off x="1435995" y="3394966"/>
            <a:ext cx="1101006" cy="307777"/>
          </a:xfrm>
          <a:prstGeom prst="rect">
            <a:avLst/>
          </a:prstGeom>
          <a:noFill/>
          <a:ln>
            <a:noFill/>
          </a:ln>
        </p:spPr>
        <p:txBody>
          <a:bodyPr anchorCtr="0" anchor="b" bIns="45700" lIns="91425" spcFirstLastPara="1" rIns="91425" wrap="square" tIns="45700">
            <a:spAutoFit/>
          </a:bodyPr>
          <a:lstStyle/>
          <a:p>
            <a:pPr indent="0" lvl="0" marL="0" marR="0" rtl="0" algn="r">
              <a:spcBef>
                <a:spcPts val="0"/>
              </a:spcBef>
              <a:spcAft>
                <a:spcPts val="0"/>
              </a:spcAft>
              <a:buNone/>
            </a:pPr>
            <a:r>
              <a:rPr b="1" lang="en-US" sz="1400">
                <a:solidFill>
                  <a:schemeClr val="dk2"/>
                </a:solidFill>
                <a:latin typeface="Poppins"/>
                <a:ea typeface="Poppins"/>
                <a:cs typeface="Poppins"/>
                <a:sym typeface="Poppins"/>
              </a:rPr>
              <a:t>PILLAR TWO</a:t>
            </a:r>
            <a:endParaRPr/>
          </a:p>
        </p:txBody>
      </p:sp>
      <p:sp>
        <p:nvSpPr>
          <p:cNvPr id="758" name="Google Shape;758;p21"/>
          <p:cNvSpPr txBox="1"/>
          <p:nvPr/>
        </p:nvSpPr>
        <p:spPr>
          <a:xfrm>
            <a:off x="580359" y="3739896"/>
            <a:ext cx="1956642" cy="373765"/>
          </a:xfrm>
          <a:prstGeom prst="rect">
            <a:avLst/>
          </a:prstGeom>
          <a:noFill/>
          <a:ln>
            <a:noFill/>
          </a:ln>
        </p:spPr>
        <p:txBody>
          <a:bodyPr anchorCtr="0" anchor="t" bIns="17125" lIns="34275" spcFirstLastPara="1" rIns="34275" wrap="square" tIns="17125">
            <a:spAutoFit/>
          </a:bodyPr>
          <a:lstStyle/>
          <a:p>
            <a:pPr indent="0" lvl="0" marL="0" marR="0" rtl="0" algn="r">
              <a:lnSpc>
                <a:spcPct val="93785"/>
              </a:lnSpc>
              <a:spcBef>
                <a:spcPts val="0"/>
              </a:spcBef>
              <a:spcAft>
                <a:spcPts val="0"/>
              </a:spcAft>
              <a:buClr>
                <a:schemeClr val="dk1"/>
              </a:buClr>
              <a:buSzPts val="1400"/>
              <a:buFont typeface="Arial"/>
              <a:buNone/>
            </a:pPr>
            <a:r>
              <a:rPr lang="en-US" sz="1400">
                <a:solidFill>
                  <a:schemeClr val="dk1"/>
                </a:solidFill>
                <a:latin typeface="Poppins"/>
                <a:ea typeface="Poppins"/>
                <a:cs typeface="Poppins"/>
                <a:sym typeface="Poppins"/>
              </a:rPr>
              <a:t>Corporate Governance and Compliance</a:t>
            </a:r>
            <a:endParaRPr/>
          </a:p>
        </p:txBody>
      </p:sp>
      <p:sp>
        <p:nvSpPr>
          <p:cNvPr id="759" name="Google Shape;759;p21"/>
          <p:cNvSpPr txBox="1"/>
          <p:nvPr/>
        </p:nvSpPr>
        <p:spPr>
          <a:xfrm>
            <a:off x="6550771" y="3419916"/>
            <a:ext cx="1053494" cy="307777"/>
          </a:xfrm>
          <a:prstGeom prst="rect">
            <a:avLst/>
          </a:prstGeom>
          <a:noFill/>
          <a:ln>
            <a:noFill/>
          </a:ln>
        </p:spPr>
        <p:txBody>
          <a:bodyPr anchorCtr="0" anchor="b" bIns="45700" lIns="91425" spcFirstLastPara="1" rIns="91425" wrap="square" tIns="45700">
            <a:spAutoFit/>
          </a:bodyPr>
          <a:lstStyle/>
          <a:p>
            <a:pPr indent="0" lvl="0" marL="0" marR="0" rtl="0" algn="l">
              <a:spcBef>
                <a:spcPts val="0"/>
              </a:spcBef>
              <a:spcAft>
                <a:spcPts val="0"/>
              </a:spcAft>
              <a:buNone/>
            </a:pPr>
            <a:r>
              <a:rPr b="1" lang="en-US" sz="1400">
                <a:solidFill>
                  <a:schemeClr val="dk2"/>
                </a:solidFill>
                <a:latin typeface="Poppins"/>
                <a:ea typeface="Poppins"/>
                <a:cs typeface="Poppins"/>
                <a:sym typeface="Poppins"/>
              </a:rPr>
              <a:t>PILLAR FIVE</a:t>
            </a:r>
            <a:endParaRPr/>
          </a:p>
        </p:txBody>
      </p:sp>
      <p:sp>
        <p:nvSpPr>
          <p:cNvPr id="760" name="Google Shape;760;p21"/>
          <p:cNvSpPr txBox="1"/>
          <p:nvPr/>
        </p:nvSpPr>
        <p:spPr>
          <a:xfrm>
            <a:off x="6625944" y="3739896"/>
            <a:ext cx="1956642" cy="465520"/>
          </a:xfrm>
          <a:prstGeom prst="rect">
            <a:avLst/>
          </a:prstGeom>
          <a:noFill/>
          <a:ln>
            <a:noFill/>
          </a:ln>
        </p:spPr>
        <p:txBody>
          <a:bodyPr anchorCtr="0" anchor="t" bIns="17125" lIns="34275" spcFirstLastPara="1" rIns="34275" wrap="square" tIns="17125">
            <a:spAutoFit/>
          </a:bodyPr>
          <a:lstStyle/>
          <a:p>
            <a:pPr indent="0" lvl="0" marL="0" marR="0" rtl="0" algn="l">
              <a:lnSpc>
                <a:spcPct val="100000"/>
              </a:lnSpc>
              <a:spcBef>
                <a:spcPts val="0"/>
              </a:spcBef>
              <a:spcAft>
                <a:spcPts val="0"/>
              </a:spcAft>
              <a:buClr>
                <a:schemeClr val="dk1"/>
              </a:buClr>
              <a:buSzPts val="1400"/>
              <a:buFont typeface="Arial"/>
              <a:buNone/>
            </a:pPr>
            <a:r>
              <a:rPr lang="en-US" sz="1400">
                <a:solidFill>
                  <a:schemeClr val="dk1"/>
                </a:solidFill>
                <a:latin typeface="Poppins"/>
                <a:ea typeface="Poppins"/>
                <a:cs typeface="Poppins"/>
                <a:sym typeface="Poppins"/>
              </a:rPr>
              <a:t>Consolidating Government Support</a:t>
            </a:r>
            <a:endParaRPr/>
          </a:p>
        </p:txBody>
      </p:sp>
      <p:sp>
        <p:nvSpPr>
          <p:cNvPr id="761" name="Google Shape;761;p21"/>
          <p:cNvSpPr/>
          <p:nvPr/>
        </p:nvSpPr>
        <p:spPr>
          <a:xfrm>
            <a:off x="3814183" y="3030365"/>
            <a:ext cx="1516404" cy="1516404"/>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675">
              <a:solidFill>
                <a:schemeClr val="lt1"/>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5" name="Shape 765"/>
        <p:cNvGrpSpPr/>
        <p:nvPr/>
      </p:nvGrpSpPr>
      <p:grpSpPr>
        <a:xfrm>
          <a:off x="0" y="0"/>
          <a:ext cx="0" cy="0"/>
          <a:chOff x="0" y="0"/>
          <a:chExt cx="0" cy="0"/>
        </a:xfrm>
      </p:grpSpPr>
      <p:sp>
        <p:nvSpPr>
          <p:cNvPr id="766" name="Google Shape;766;p22"/>
          <p:cNvSpPr txBox="1"/>
          <p:nvPr/>
        </p:nvSpPr>
        <p:spPr>
          <a:xfrm>
            <a:off x="554355" y="24520"/>
            <a:ext cx="8035290"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rgbClr val="17365D"/>
                </a:solidFill>
                <a:latin typeface="Calibri"/>
                <a:ea typeface="Calibri"/>
                <a:cs typeface="Calibri"/>
                <a:sym typeface="Calibri"/>
              </a:rPr>
              <a:t>2020/21 ORGANISATIONAL PERFORMANCE</a:t>
            </a:r>
            <a:endParaRPr/>
          </a:p>
        </p:txBody>
      </p:sp>
      <p:graphicFrame>
        <p:nvGraphicFramePr>
          <p:cNvPr id="767" name="Google Shape;767;p22"/>
          <p:cNvGraphicFramePr/>
          <p:nvPr/>
        </p:nvGraphicFramePr>
        <p:xfrm>
          <a:off x="35496" y="2310822"/>
          <a:ext cx="3000000" cy="3000000"/>
        </p:xfrm>
        <a:graphic>
          <a:graphicData uri="http://schemas.openxmlformats.org/drawingml/2006/table">
            <a:tbl>
              <a:tblPr>
                <a:noFill/>
                <a:tableStyleId>{EFF9F66C-4E16-4D9D-8ED6-E5401EE9B009}</a:tableStyleId>
              </a:tblPr>
              <a:tblGrid>
                <a:gridCol w="1008100"/>
                <a:gridCol w="936100"/>
                <a:gridCol w="1296150"/>
                <a:gridCol w="720075"/>
                <a:gridCol w="792100"/>
                <a:gridCol w="1152125"/>
                <a:gridCol w="1080125"/>
                <a:gridCol w="792100"/>
                <a:gridCol w="1332300"/>
              </a:tblGrid>
              <a:tr h="209500">
                <a:tc rowSpan="2">
                  <a:txBody>
                    <a:bodyPr/>
                    <a:lstStyle/>
                    <a:p>
                      <a:pPr indent="0" lvl="0" marL="0" marR="0" rtl="0" algn="l">
                        <a:lnSpc>
                          <a:spcPct val="107000"/>
                        </a:lnSpc>
                        <a:spcBef>
                          <a:spcPts val="0"/>
                        </a:spcBef>
                        <a:spcAft>
                          <a:spcPts val="0"/>
                        </a:spcAft>
                        <a:buNone/>
                      </a:pPr>
                      <a:r>
                        <a:rPr b="1" lang="en-US" sz="1200">
                          <a:solidFill>
                            <a:srgbClr val="000000"/>
                          </a:solidFill>
                          <a:latin typeface="Calibri"/>
                          <a:ea typeface="Calibri"/>
                          <a:cs typeface="Calibri"/>
                          <a:sym typeface="Calibri"/>
                        </a:rPr>
                        <a:t>Outcome</a:t>
                      </a:r>
                      <a:endParaRPr sz="1200">
                        <a:latin typeface="Calibri"/>
                        <a:ea typeface="Calibri"/>
                        <a:cs typeface="Calibri"/>
                        <a:sym typeface="Calibri"/>
                      </a:endParaRPr>
                    </a:p>
                  </a:txBody>
                  <a:tcPr marT="0" marB="0" marR="5975" marL="5975"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DE9D8"/>
                    </a:solidFill>
                  </a:tcPr>
                </a:tc>
                <a:tc rowSpan="2">
                  <a:txBody>
                    <a:bodyPr/>
                    <a:lstStyle/>
                    <a:p>
                      <a:pPr indent="0" lvl="0" marL="0" marR="0" rtl="0" algn="l">
                        <a:lnSpc>
                          <a:spcPct val="107000"/>
                        </a:lnSpc>
                        <a:spcBef>
                          <a:spcPts val="0"/>
                        </a:spcBef>
                        <a:spcAft>
                          <a:spcPts val="0"/>
                        </a:spcAft>
                        <a:buNone/>
                      </a:pPr>
                      <a:r>
                        <a:rPr b="1" lang="en-US" sz="1200">
                          <a:solidFill>
                            <a:srgbClr val="000000"/>
                          </a:solidFill>
                          <a:latin typeface="Calibri"/>
                          <a:ea typeface="Calibri"/>
                          <a:cs typeface="Calibri"/>
                          <a:sym typeface="Calibri"/>
                        </a:rPr>
                        <a:t>Outputs</a:t>
                      </a:r>
                      <a:endParaRPr sz="1200">
                        <a:latin typeface="Calibri"/>
                        <a:ea typeface="Calibri"/>
                        <a:cs typeface="Calibri"/>
                        <a:sym typeface="Calibri"/>
                      </a:endParaRPr>
                    </a:p>
                  </a:txBody>
                  <a:tcPr marT="0" marB="0" marR="5975" marL="5975"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DE9D8"/>
                    </a:solidFill>
                  </a:tcPr>
                </a:tc>
                <a:tc rowSpan="2">
                  <a:txBody>
                    <a:bodyPr/>
                    <a:lstStyle/>
                    <a:p>
                      <a:pPr indent="0" lvl="0" marL="0" marR="0" rtl="0" algn="l">
                        <a:lnSpc>
                          <a:spcPct val="107000"/>
                        </a:lnSpc>
                        <a:spcBef>
                          <a:spcPts val="0"/>
                        </a:spcBef>
                        <a:spcAft>
                          <a:spcPts val="0"/>
                        </a:spcAft>
                        <a:buNone/>
                      </a:pPr>
                      <a:r>
                        <a:rPr b="1" lang="en-US" sz="1200">
                          <a:solidFill>
                            <a:srgbClr val="000000"/>
                          </a:solidFill>
                          <a:latin typeface="Calibri"/>
                          <a:ea typeface="Calibri"/>
                          <a:cs typeface="Calibri"/>
                          <a:sym typeface="Calibri"/>
                        </a:rPr>
                        <a:t>Output Indicator</a:t>
                      </a:r>
                      <a:endParaRPr sz="1200">
                        <a:latin typeface="Calibri"/>
                        <a:ea typeface="Calibri"/>
                        <a:cs typeface="Calibri"/>
                        <a:sym typeface="Calibri"/>
                      </a:endParaRPr>
                    </a:p>
                  </a:txBody>
                  <a:tcPr marT="0" marB="0" marR="5975" marL="5975"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DE9D8"/>
                    </a:solidFill>
                  </a:tcPr>
                </a:tc>
                <a:tc gridSpan="2">
                  <a:txBody>
                    <a:bodyPr/>
                    <a:lstStyle/>
                    <a:p>
                      <a:pPr indent="0" lvl="0" marL="0" marR="0" rtl="0" algn="l">
                        <a:lnSpc>
                          <a:spcPct val="107000"/>
                        </a:lnSpc>
                        <a:spcBef>
                          <a:spcPts val="0"/>
                        </a:spcBef>
                        <a:spcAft>
                          <a:spcPts val="0"/>
                        </a:spcAft>
                        <a:buNone/>
                      </a:pPr>
                      <a:r>
                        <a:rPr b="1" lang="en-US" sz="1100">
                          <a:solidFill>
                            <a:srgbClr val="000000"/>
                          </a:solidFill>
                          <a:latin typeface="Calibri"/>
                          <a:ea typeface="Calibri"/>
                          <a:cs typeface="Calibri"/>
                          <a:sym typeface="Calibri"/>
                        </a:rPr>
                        <a:t>Audited/actual performance</a:t>
                      </a:r>
                      <a:endParaRPr sz="1100">
                        <a:latin typeface="Calibri"/>
                        <a:ea typeface="Calibri"/>
                        <a:cs typeface="Calibri"/>
                        <a:sym typeface="Calibri"/>
                      </a:endParaRPr>
                    </a:p>
                  </a:txBody>
                  <a:tcPr marT="0" marB="0" marR="5975" marL="5975"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DE9D8"/>
                    </a:solidFill>
                  </a:tcPr>
                </a:tc>
                <a:tc hMerge="1"/>
                <a:tc gridSpan="2">
                  <a:txBody>
                    <a:bodyPr/>
                    <a:lstStyle/>
                    <a:p>
                      <a:pPr indent="0" lvl="0" marL="0" marR="0" rtl="0" algn="l">
                        <a:lnSpc>
                          <a:spcPct val="107000"/>
                        </a:lnSpc>
                        <a:spcBef>
                          <a:spcPts val="0"/>
                        </a:spcBef>
                        <a:spcAft>
                          <a:spcPts val="0"/>
                        </a:spcAft>
                        <a:buNone/>
                      </a:pPr>
                      <a:r>
                        <a:rPr b="1" lang="en-US" sz="1100">
                          <a:solidFill>
                            <a:srgbClr val="000000"/>
                          </a:solidFill>
                          <a:latin typeface="Calibri"/>
                          <a:ea typeface="Calibri"/>
                          <a:cs typeface="Calibri"/>
                          <a:sym typeface="Calibri"/>
                        </a:rPr>
                        <a:t>Actual Performance Against Target </a:t>
                      </a:r>
                      <a:endParaRPr sz="1100">
                        <a:latin typeface="Calibri"/>
                        <a:ea typeface="Calibri"/>
                        <a:cs typeface="Calibri"/>
                        <a:sym typeface="Calibri"/>
                      </a:endParaRPr>
                    </a:p>
                  </a:txBody>
                  <a:tcPr marT="0" marB="0" marR="5975" marL="5975"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DE9D8"/>
                    </a:solidFill>
                  </a:tcPr>
                </a:tc>
                <a:tc hMerge="1"/>
                <a:tc rowSpan="2">
                  <a:txBody>
                    <a:bodyPr/>
                    <a:lstStyle/>
                    <a:p>
                      <a:pPr indent="0" lvl="0" marL="0" marR="0" rtl="0" algn="l">
                        <a:lnSpc>
                          <a:spcPct val="107000"/>
                        </a:lnSpc>
                        <a:spcBef>
                          <a:spcPts val="0"/>
                        </a:spcBef>
                        <a:spcAft>
                          <a:spcPts val="0"/>
                        </a:spcAft>
                        <a:buNone/>
                      </a:pPr>
                      <a:r>
                        <a:rPr b="1" lang="en-US" sz="1200">
                          <a:solidFill>
                            <a:srgbClr val="000000"/>
                          </a:solidFill>
                          <a:latin typeface="Calibri"/>
                          <a:ea typeface="Calibri"/>
                          <a:cs typeface="Calibri"/>
                          <a:sym typeface="Calibri"/>
                        </a:rPr>
                        <a:t>Variance </a:t>
                      </a:r>
                      <a:endParaRPr sz="1200">
                        <a:latin typeface="Calibri"/>
                        <a:ea typeface="Calibri"/>
                        <a:cs typeface="Calibri"/>
                        <a:sym typeface="Calibri"/>
                      </a:endParaRPr>
                    </a:p>
                  </a:txBody>
                  <a:tcPr marT="0" marB="0" marR="5975" marL="5975"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DE9D8"/>
                    </a:solidFill>
                  </a:tcPr>
                </a:tc>
                <a:tc rowSpan="2">
                  <a:txBody>
                    <a:bodyPr/>
                    <a:lstStyle/>
                    <a:p>
                      <a:pPr indent="0" lvl="0" marL="0" marR="0" rtl="0" algn="l">
                        <a:lnSpc>
                          <a:spcPct val="107000"/>
                        </a:lnSpc>
                        <a:spcBef>
                          <a:spcPts val="0"/>
                        </a:spcBef>
                        <a:spcAft>
                          <a:spcPts val="0"/>
                        </a:spcAft>
                        <a:buNone/>
                      </a:pPr>
                      <a:r>
                        <a:rPr b="1" lang="en-US" sz="1200">
                          <a:solidFill>
                            <a:srgbClr val="000000"/>
                          </a:solidFill>
                          <a:latin typeface="Calibri"/>
                          <a:ea typeface="Calibri"/>
                          <a:cs typeface="Calibri"/>
                          <a:sym typeface="Calibri"/>
                        </a:rPr>
                        <a:t>Reason for Variance</a:t>
                      </a:r>
                      <a:endParaRPr sz="1200">
                        <a:latin typeface="Calibri"/>
                        <a:ea typeface="Calibri"/>
                        <a:cs typeface="Calibri"/>
                        <a:sym typeface="Calibri"/>
                      </a:endParaRPr>
                    </a:p>
                  </a:txBody>
                  <a:tcPr marT="0" marB="0" marR="5975" marL="5975"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DE9D8"/>
                    </a:solidFill>
                  </a:tcPr>
                </a:tc>
              </a:tr>
              <a:tr h="169475">
                <a:tc vMerge="1"/>
                <a:tc vMerge="1"/>
                <a:tc vMerge="1"/>
                <a:tc>
                  <a:txBody>
                    <a:bodyPr/>
                    <a:lstStyle/>
                    <a:p>
                      <a:pPr indent="0" lvl="0" marL="0" marR="0" rtl="0" algn="l">
                        <a:lnSpc>
                          <a:spcPct val="107000"/>
                        </a:lnSpc>
                        <a:spcBef>
                          <a:spcPts val="0"/>
                        </a:spcBef>
                        <a:spcAft>
                          <a:spcPts val="0"/>
                        </a:spcAft>
                        <a:buNone/>
                      </a:pPr>
                      <a:r>
                        <a:rPr b="1" lang="en-US" sz="1200">
                          <a:solidFill>
                            <a:srgbClr val="000000"/>
                          </a:solidFill>
                          <a:latin typeface="Calibri"/>
                          <a:ea typeface="Calibri"/>
                          <a:cs typeface="Calibri"/>
                          <a:sym typeface="Calibri"/>
                        </a:rPr>
                        <a:t>2018/2019</a:t>
                      </a:r>
                      <a:endParaRPr sz="1200">
                        <a:latin typeface="Calibri"/>
                        <a:ea typeface="Calibri"/>
                        <a:cs typeface="Calibri"/>
                        <a:sym typeface="Calibri"/>
                      </a:endParaRPr>
                    </a:p>
                  </a:txBody>
                  <a:tcPr marT="0" marB="0" marR="5975" marL="5975"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DE9D8"/>
                    </a:solidFill>
                  </a:tcPr>
                </a:tc>
                <a:tc>
                  <a:txBody>
                    <a:bodyPr/>
                    <a:lstStyle/>
                    <a:p>
                      <a:pPr indent="0" lvl="0" marL="0" marR="0" rtl="0" algn="l">
                        <a:lnSpc>
                          <a:spcPct val="107000"/>
                        </a:lnSpc>
                        <a:spcBef>
                          <a:spcPts val="0"/>
                        </a:spcBef>
                        <a:spcAft>
                          <a:spcPts val="0"/>
                        </a:spcAft>
                        <a:buNone/>
                      </a:pPr>
                      <a:r>
                        <a:rPr b="1" lang="en-US" sz="1200">
                          <a:solidFill>
                            <a:srgbClr val="000000"/>
                          </a:solidFill>
                          <a:latin typeface="Calibri"/>
                          <a:ea typeface="Calibri"/>
                          <a:cs typeface="Calibri"/>
                          <a:sym typeface="Calibri"/>
                        </a:rPr>
                        <a:t>2019/20</a:t>
                      </a:r>
                      <a:endParaRPr sz="1200">
                        <a:latin typeface="Calibri"/>
                        <a:ea typeface="Calibri"/>
                        <a:cs typeface="Calibri"/>
                        <a:sym typeface="Calibri"/>
                      </a:endParaRPr>
                    </a:p>
                  </a:txBody>
                  <a:tcPr marT="0" marB="0" marR="5975" marL="5975"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DE9D8"/>
                    </a:solidFill>
                  </a:tcPr>
                </a:tc>
                <a:tc>
                  <a:txBody>
                    <a:bodyPr/>
                    <a:lstStyle/>
                    <a:p>
                      <a:pPr indent="0" lvl="0" marL="0" marR="0" rtl="0" algn="l">
                        <a:lnSpc>
                          <a:spcPct val="107000"/>
                        </a:lnSpc>
                        <a:spcBef>
                          <a:spcPts val="0"/>
                        </a:spcBef>
                        <a:spcAft>
                          <a:spcPts val="0"/>
                        </a:spcAft>
                        <a:buNone/>
                      </a:pPr>
                      <a:r>
                        <a:rPr b="1" lang="en-US" sz="1200">
                          <a:solidFill>
                            <a:srgbClr val="000000"/>
                          </a:solidFill>
                          <a:latin typeface="Calibri"/>
                          <a:ea typeface="Calibri"/>
                          <a:cs typeface="Calibri"/>
                          <a:sym typeface="Calibri"/>
                        </a:rPr>
                        <a:t>Target 2020/21</a:t>
                      </a:r>
                      <a:endParaRPr sz="1200">
                        <a:latin typeface="Calibri"/>
                        <a:ea typeface="Calibri"/>
                        <a:cs typeface="Calibri"/>
                        <a:sym typeface="Calibri"/>
                      </a:endParaRPr>
                    </a:p>
                  </a:txBody>
                  <a:tcPr marT="0" marB="0" marR="5975" marL="59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DE9D8"/>
                    </a:solidFill>
                  </a:tcPr>
                </a:tc>
                <a:tc>
                  <a:txBody>
                    <a:bodyPr/>
                    <a:lstStyle/>
                    <a:p>
                      <a:pPr indent="0" lvl="0" marL="0" marR="0" rtl="0" algn="l">
                        <a:lnSpc>
                          <a:spcPct val="107000"/>
                        </a:lnSpc>
                        <a:spcBef>
                          <a:spcPts val="0"/>
                        </a:spcBef>
                        <a:spcAft>
                          <a:spcPts val="0"/>
                        </a:spcAft>
                        <a:buNone/>
                      </a:pPr>
                      <a:r>
                        <a:rPr b="1" lang="en-US" sz="1200">
                          <a:solidFill>
                            <a:srgbClr val="000000"/>
                          </a:solidFill>
                          <a:latin typeface="Calibri"/>
                          <a:ea typeface="Calibri"/>
                          <a:cs typeface="Calibri"/>
                          <a:sym typeface="Calibri"/>
                        </a:rPr>
                        <a:t>Actual 2020/21</a:t>
                      </a:r>
                      <a:endParaRPr sz="1200">
                        <a:latin typeface="Calibri"/>
                        <a:ea typeface="Calibri"/>
                        <a:cs typeface="Calibri"/>
                        <a:sym typeface="Calibri"/>
                      </a:endParaRPr>
                    </a:p>
                  </a:txBody>
                  <a:tcPr marT="0" marB="0" marR="5975" marL="59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DE9D8"/>
                    </a:solidFill>
                  </a:tcPr>
                </a:tc>
                <a:tc vMerge="1"/>
                <a:tc vMerge="1"/>
              </a:tr>
              <a:tr h="3916925">
                <a:tc>
                  <a:txBody>
                    <a:bodyPr/>
                    <a:lstStyle/>
                    <a:p>
                      <a:pPr indent="0" lvl="0" marL="0" marR="0" rtl="0" algn="l">
                        <a:lnSpc>
                          <a:spcPct val="100000"/>
                        </a:lnSpc>
                        <a:spcBef>
                          <a:spcPts val="0"/>
                        </a:spcBef>
                        <a:spcAft>
                          <a:spcPts val="0"/>
                        </a:spcAft>
                        <a:buClr>
                          <a:srgbClr val="000000"/>
                        </a:buClr>
                        <a:buSzPts val="1400"/>
                        <a:buFont typeface="Calibri"/>
                        <a:buNone/>
                      </a:pPr>
                      <a:r>
                        <a:rPr lang="en-US" sz="1400">
                          <a:solidFill>
                            <a:srgbClr val="000000"/>
                          </a:solidFill>
                          <a:latin typeface="Calibri"/>
                          <a:ea typeface="Calibri"/>
                          <a:cs typeface="Calibri"/>
                          <a:sym typeface="Calibri"/>
                        </a:rPr>
                        <a:t>Capacitated, digital responsive community-based media sector by 2024</a:t>
                      </a:r>
                      <a:endParaRPr sz="1400">
                        <a:latin typeface="Calibri"/>
                        <a:ea typeface="Calibri"/>
                        <a:cs typeface="Calibri"/>
                        <a:sym typeface="Calibri"/>
                      </a:endParaRPr>
                    </a:p>
                    <a:p>
                      <a:pPr indent="0" lvl="0" marL="0" marR="0" rtl="0" algn="l">
                        <a:spcBef>
                          <a:spcPts val="0"/>
                        </a:spcBef>
                        <a:spcAft>
                          <a:spcPts val="0"/>
                        </a:spcAft>
                        <a:buNone/>
                      </a:pPr>
                      <a:r>
                        <a:t/>
                      </a:r>
                      <a:endParaRPr sz="1800"/>
                    </a:p>
                  </a:txBody>
                  <a:tcPr marT="45725" marB="45725" marR="91450" marL="91450">
                    <a:lnT cap="flat" cmpd="sng" w="12700">
                      <a:solidFill>
                        <a:srgbClr val="000000"/>
                      </a:solidFill>
                      <a:prstDash val="solid"/>
                      <a:round/>
                      <a:headEnd len="sm" w="sm" type="none"/>
                      <a:tailEnd len="sm" w="sm" type="none"/>
                    </a:lnT>
                    <a:solidFill>
                      <a:srgbClr val="FDE9D8"/>
                    </a:solidFill>
                  </a:tcPr>
                </a:tc>
                <a:tc>
                  <a:txBody>
                    <a:bodyPr/>
                    <a:lstStyle/>
                    <a:p>
                      <a:pPr indent="0" lvl="0" marL="0" marR="0" rtl="0" algn="l">
                        <a:lnSpc>
                          <a:spcPct val="107000"/>
                        </a:lnSpc>
                        <a:spcBef>
                          <a:spcPts val="0"/>
                        </a:spcBef>
                        <a:spcAft>
                          <a:spcPts val="0"/>
                        </a:spcAft>
                        <a:buNone/>
                      </a:pPr>
                      <a:r>
                        <a:rPr lang="en-US" sz="1400">
                          <a:solidFill>
                            <a:srgbClr val="000000"/>
                          </a:solidFill>
                          <a:latin typeface="Calibri"/>
                          <a:ea typeface="Calibri"/>
                          <a:cs typeface="Calibri"/>
                          <a:sym typeface="Calibri"/>
                        </a:rPr>
                        <a:t>Research projects on key trends/developments impacting on community media sector</a:t>
                      </a:r>
                      <a:endParaRPr sz="1400">
                        <a:latin typeface="Calibri"/>
                        <a:ea typeface="Calibri"/>
                        <a:cs typeface="Calibri"/>
                        <a:sym typeface="Calibri"/>
                      </a:endParaRPr>
                    </a:p>
                  </a:txBody>
                  <a:tcPr marT="0" marB="0" marR="5975" marL="5975">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DE9D8"/>
                    </a:solidFill>
                  </a:tcPr>
                </a:tc>
                <a:tc>
                  <a:txBody>
                    <a:bodyPr/>
                    <a:lstStyle/>
                    <a:p>
                      <a:pPr indent="0" lvl="0" marL="0" marR="0" rtl="0" algn="l">
                        <a:lnSpc>
                          <a:spcPct val="107000"/>
                        </a:lnSpc>
                        <a:spcBef>
                          <a:spcPts val="0"/>
                        </a:spcBef>
                        <a:spcAft>
                          <a:spcPts val="0"/>
                        </a:spcAft>
                        <a:buNone/>
                      </a:pPr>
                      <a:r>
                        <a:rPr lang="en-US" sz="1400">
                          <a:solidFill>
                            <a:srgbClr val="000000"/>
                          </a:solidFill>
                          <a:latin typeface="Calibri"/>
                          <a:ea typeface="Calibri"/>
                          <a:cs typeface="Calibri"/>
                          <a:sym typeface="Calibri"/>
                        </a:rPr>
                        <a:t>18.Number of Research projects funded on key trends/developments impacting on community media sector</a:t>
                      </a:r>
                      <a:endParaRPr sz="1400">
                        <a:latin typeface="Calibri"/>
                        <a:ea typeface="Calibri"/>
                        <a:cs typeface="Calibri"/>
                        <a:sym typeface="Calibri"/>
                      </a:endParaRPr>
                    </a:p>
                  </a:txBody>
                  <a:tcPr marT="0" marB="0" marR="5975" marL="59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DE9D8"/>
                    </a:solidFill>
                  </a:tcPr>
                </a:tc>
                <a:tc>
                  <a:txBody>
                    <a:bodyPr/>
                    <a:lstStyle/>
                    <a:p>
                      <a:pPr indent="0" lvl="0" marL="0" marR="0" rtl="0" algn="l">
                        <a:lnSpc>
                          <a:spcPct val="107000"/>
                        </a:lnSpc>
                        <a:spcBef>
                          <a:spcPts val="0"/>
                        </a:spcBef>
                        <a:spcAft>
                          <a:spcPts val="0"/>
                        </a:spcAft>
                        <a:buNone/>
                      </a:pPr>
                      <a:r>
                        <a:rPr lang="en-US" sz="1400">
                          <a:solidFill>
                            <a:srgbClr val="000000"/>
                          </a:solidFill>
                          <a:latin typeface="Calibri"/>
                          <a:ea typeface="Calibri"/>
                          <a:cs typeface="Calibri"/>
                          <a:sym typeface="Calibri"/>
                        </a:rPr>
                        <a:t>3</a:t>
                      </a:r>
                      <a:endParaRPr sz="1400">
                        <a:latin typeface="Calibri"/>
                        <a:ea typeface="Calibri"/>
                        <a:cs typeface="Calibri"/>
                        <a:sym typeface="Calibri"/>
                      </a:endParaRPr>
                    </a:p>
                  </a:txBody>
                  <a:tcPr marT="0" marB="0" marR="5975" marL="59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DE9D8"/>
                    </a:solidFill>
                  </a:tcPr>
                </a:tc>
                <a:tc>
                  <a:txBody>
                    <a:bodyPr/>
                    <a:lstStyle/>
                    <a:p>
                      <a:pPr indent="0" lvl="0" marL="0" marR="0" rtl="0" algn="l">
                        <a:lnSpc>
                          <a:spcPct val="107000"/>
                        </a:lnSpc>
                        <a:spcBef>
                          <a:spcPts val="0"/>
                        </a:spcBef>
                        <a:spcAft>
                          <a:spcPts val="0"/>
                        </a:spcAft>
                        <a:buNone/>
                      </a:pPr>
                      <a:r>
                        <a:rPr lang="en-US" sz="1400">
                          <a:solidFill>
                            <a:srgbClr val="000000"/>
                          </a:solidFill>
                          <a:latin typeface="Calibri"/>
                          <a:ea typeface="Calibri"/>
                          <a:cs typeface="Calibri"/>
                          <a:sym typeface="Calibri"/>
                        </a:rPr>
                        <a:t>1</a:t>
                      </a:r>
                      <a:endParaRPr sz="1400">
                        <a:latin typeface="Calibri"/>
                        <a:ea typeface="Calibri"/>
                        <a:cs typeface="Calibri"/>
                        <a:sym typeface="Calibri"/>
                      </a:endParaRPr>
                    </a:p>
                  </a:txBody>
                  <a:tcPr marT="0" marB="0" marR="5975" marL="59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DE9D8"/>
                    </a:solidFill>
                  </a:tcPr>
                </a:tc>
                <a:tc>
                  <a:txBody>
                    <a:bodyPr/>
                    <a:lstStyle/>
                    <a:p>
                      <a:pPr indent="0" lvl="0" marL="0" marR="0" rtl="0" algn="l">
                        <a:lnSpc>
                          <a:spcPct val="107000"/>
                        </a:lnSpc>
                        <a:spcBef>
                          <a:spcPts val="0"/>
                        </a:spcBef>
                        <a:spcAft>
                          <a:spcPts val="0"/>
                        </a:spcAft>
                        <a:buNone/>
                      </a:pPr>
                      <a:r>
                        <a:rPr lang="en-US" sz="1400">
                          <a:solidFill>
                            <a:srgbClr val="000000"/>
                          </a:solidFill>
                          <a:latin typeface="Calibri"/>
                          <a:ea typeface="Calibri"/>
                          <a:cs typeface="Calibri"/>
                          <a:sym typeface="Calibri"/>
                        </a:rPr>
                        <a:t>3</a:t>
                      </a:r>
                      <a:endParaRPr/>
                    </a:p>
                    <a:p>
                      <a:pPr indent="0" lvl="0" marL="0" marR="0" rtl="0" algn="l">
                        <a:lnSpc>
                          <a:spcPct val="107000"/>
                        </a:lnSpc>
                        <a:spcBef>
                          <a:spcPts val="0"/>
                        </a:spcBef>
                        <a:spcAft>
                          <a:spcPts val="0"/>
                        </a:spcAft>
                        <a:buNone/>
                      </a:pPr>
                      <a:r>
                        <a:t/>
                      </a:r>
                      <a:endParaRPr sz="1400">
                        <a:latin typeface="Calibri"/>
                        <a:ea typeface="Calibri"/>
                        <a:cs typeface="Calibri"/>
                        <a:sym typeface="Calibri"/>
                      </a:endParaRPr>
                    </a:p>
                  </a:txBody>
                  <a:tcPr marT="0" marB="0" marR="5975" marL="59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DE9D8"/>
                    </a:solidFill>
                  </a:tcPr>
                </a:tc>
                <a:tc>
                  <a:txBody>
                    <a:bodyPr/>
                    <a:lstStyle/>
                    <a:p>
                      <a:pPr indent="0" lvl="0" marL="0" marR="0" rtl="0" algn="l">
                        <a:lnSpc>
                          <a:spcPct val="107000"/>
                        </a:lnSpc>
                        <a:spcBef>
                          <a:spcPts val="0"/>
                        </a:spcBef>
                        <a:spcAft>
                          <a:spcPts val="0"/>
                        </a:spcAft>
                        <a:buNone/>
                      </a:pPr>
                      <a:r>
                        <a:rPr lang="en-US" sz="1400">
                          <a:solidFill>
                            <a:srgbClr val="000000"/>
                          </a:solidFill>
                          <a:latin typeface="Calibri"/>
                          <a:ea typeface="Calibri"/>
                          <a:cs typeface="Calibri"/>
                          <a:sym typeface="Calibri"/>
                        </a:rPr>
                        <a:t>2</a:t>
                      </a:r>
                      <a:endParaRPr sz="1400">
                        <a:latin typeface="Calibri"/>
                        <a:ea typeface="Calibri"/>
                        <a:cs typeface="Calibri"/>
                        <a:sym typeface="Calibri"/>
                      </a:endParaRPr>
                    </a:p>
                  </a:txBody>
                  <a:tcPr marT="0" marB="0" marR="5975" marL="59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DE9D8"/>
                    </a:solidFill>
                  </a:tcPr>
                </a:tc>
                <a:tc>
                  <a:txBody>
                    <a:bodyPr/>
                    <a:lstStyle/>
                    <a:p>
                      <a:pPr indent="0" lvl="0" marL="0" marR="0" rtl="0" algn="l">
                        <a:lnSpc>
                          <a:spcPct val="107000"/>
                        </a:lnSpc>
                        <a:spcBef>
                          <a:spcPts val="0"/>
                        </a:spcBef>
                        <a:spcAft>
                          <a:spcPts val="0"/>
                        </a:spcAft>
                        <a:buNone/>
                      </a:pPr>
                      <a:r>
                        <a:rPr lang="en-US" sz="1400">
                          <a:solidFill>
                            <a:srgbClr val="000000"/>
                          </a:solidFill>
                          <a:latin typeface="Calibri"/>
                          <a:ea typeface="Calibri"/>
                          <a:cs typeface="Calibri"/>
                          <a:sym typeface="Calibri"/>
                        </a:rPr>
                        <a:t>-1</a:t>
                      </a:r>
                      <a:endParaRPr sz="1400">
                        <a:latin typeface="Calibri"/>
                        <a:ea typeface="Calibri"/>
                        <a:cs typeface="Calibri"/>
                        <a:sym typeface="Calibri"/>
                      </a:endParaRPr>
                    </a:p>
                  </a:txBody>
                  <a:tcPr marT="0" marB="0" marR="5975" marL="59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DE9D8"/>
                    </a:solidFill>
                  </a:tcPr>
                </a:tc>
                <a:tc>
                  <a:txBody>
                    <a:bodyPr/>
                    <a:lstStyle/>
                    <a:p>
                      <a:pPr indent="0" lvl="0" marL="0" marR="0" rtl="0" algn="l">
                        <a:lnSpc>
                          <a:spcPct val="107000"/>
                        </a:lnSpc>
                        <a:spcBef>
                          <a:spcPts val="0"/>
                        </a:spcBef>
                        <a:spcAft>
                          <a:spcPts val="0"/>
                        </a:spcAft>
                        <a:buNone/>
                      </a:pPr>
                      <a:r>
                        <a:rPr lang="en-US" sz="1400">
                          <a:solidFill>
                            <a:srgbClr val="000000"/>
                          </a:solidFill>
                          <a:latin typeface="Calibri"/>
                          <a:ea typeface="Calibri"/>
                          <a:cs typeface="Calibri"/>
                          <a:sym typeface="Calibri"/>
                        </a:rPr>
                        <a:t>Annual target was not achieved. The elections training did not occur during the period under review. South Africa was under level 3 lockdown restriction during quarter four (4) which prohibited face to face training as per disaster management act. The contract was not signed with the service provider by the end of the financial year.</a:t>
                      </a:r>
                      <a:endParaRPr sz="1400">
                        <a:latin typeface="Calibri"/>
                        <a:ea typeface="Calibri"/>
                        <a:cs typeface="Calibri"/>
                        <a:sym typeface="Calibri"/>
                      </a:endParaRPr>
                    </a:p>
                  </a:txBody>
                  <a:tcPr marT="0" marB="0" marR="5975" marL="59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DE9D8"/>
                    </a:solidFill>
                  </a:tcPr>
                </a:tc>
              </a:tr>
            </a:tbl>
          </a:graphicData>
        </a:graphic>
      </p:graphicFrame>
      <p:sp>
        <p:nvSpPr>
          <p:cNvPr id="768" name="Google Shape;768;p22"/>
          <p:cNvSpPr txBox="1"/>
          <p:nvPr/>
        </p:nvSpPr>
        <p:spPr>
          <a:xfrm>
            <a:off x="0" y="476672"/>
            <a:ext cx="9144000" cy="1815882"/>
          </a:xfrm>
          <a:prstGeom prst="rect">
            <a:avLst/>
          </a:prstGeom>
          <a:solidFill>
            <a:srgbClr val="FDE9D8"/>
          </a:solid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US" sz="1400">
                <a:solidFill>
                  <a:schemeClr val="dk1"/>
                </a:solidFill>
                <a:latin typeface="Calibri"/>
                <a:ea typeface="Calibri"/>
                <a:cs typeface="Calibri"/>
                <a:sym typeface="Calibri"/>
              </a:rPr>
              <a:t>PROGRAMME 5: INNOVATION, RESEARCH AND DEVELOPMENT</a:t>
            </a:r>
            <a:endParaRPr b="1" sz="2000">
              <a:solidFill>
                <a:schemeClr val="dk1"/>
              </a:solidFill>
              <a:latin typeface="Calibri"/>
              <a:ea typeface="Calibri"/>
              <a:cs typeface="Calibri"/>
              <a:sym typeface="Calibri"/>
            </a:endParaRPr>
          </a:p>
          <a:p>
            <a:pPr indent="0" lvl="0" marL="0" marR="0" rtl="0" algn="l">
              <a:spcBef>
                <a:spcPts val="0"/>
              </a:spcBef>
              <a:spcAft>
                <a:spcPts val="0"/>
              </a:spcAft>
              <a:buNone/>
            </a:pPr>
            <a:r>
              <a:rPr lang="en-US" sz="1400">
                <a:solidFill>
                  <a:schemeClr val="dk1"/>
                </a:solidFill>
                <a:latin typeface="Calibri"/>
                <a:ea typeface="Calibri"/>
                <a:cs typeface="Calibri"/>
                <a:sym typeface="Calibri"/>
              </a:rPr>
              <a:t> </a:t>
            </a:r>
            <a:endParaRPr sz="2000">
              <a:solidFill>
                <a:schemeClr val="dk1"/>
              </a:solidFill>
              <a:latin typeface="Calibri"/>
              <a:ea typeface="Calibri"/>
              <a:cs typeface="Calibri"/>
              <a:sym typeface="Calibri"/>
            </a:endParaRPr>
          </a:p>
          <a:p>
            <a:pPr indent="0" lvl="0" marL="0" marR="0" rtl="0" algn="l">
              <a:spcBef>
                <a:spcPts val="0"/>
              </a:spcBef>
              <a:spcAft>
                <a:spcPts val="0"/>
              </a:spcAft>
              <a:buNone/>
            </a:pPr>
            <a:r>
              <a:rPr b="1" lang="en-US" sz="1400">
                <a:solidFill>
                  <a:schemeClr val="dk1"/>
                </a:solidFill>
                <a:latin typeface="Calibri"/>
                <a:ea typeface="Calibri"/>
                <a:cs typeface="Calibri"/>
                <a:sym typeface="Calibri"/>
              </a:rPr>
              <a:t>Purpose: </a:t>
            </a:r>
            <a:r>
              <a:rPr lang="en-US" sz="1400">
                <a:solidFill>
                  <a:schemeClr val="dk1"/>
                </a:solidFill>
                <a:latin typeface="Calibri"/>
                <a:ea typeface="Calibri"/>
                <a:cs typeface="Calibri"/>
                <a:sym typeface="Calibri"/>
              </a:rPr>
              <a:t>The MDDA Act 14 of 2002 on Section 3 (VI) outlines the objectives of the Agency to include (amongst others) to “encourage research regarding media development and diversity”. There is also a lack of research and information specific to the sectors that inform programme development and strategic focus (e.g., not much information on the number of indigenous language newspapers in SA, number of readers of such newspapers, etc.). The purpose of this programme is therefore to champion research, development and innovation to create a media development and diversity body of knowledge by 2024.</a:t>
            </a:r>
            <a:endParaRPr sz="2000">
              <a:solidFill>
                <a:schemeClr val="dk1"/>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2" name="Shape 772"/>
        <p:cNvGrpSpPr/>
        <p:nvPr/>
      </p:nvGrpSpPr>
      <p:grpSpPr>
        <a:xfrm>
          <a:off x="0" y="0"/>
          <a:ext cx="0" cy="0"/>
          <a:chOff x="0" y="0"/>
          <a:chExt cx="0" cy="0"/>
        </a:xfrm>
      </p:grpSpPr>
      <p:sp>
        <p:nvSpPr>
          <p:cNvPr id="773" name="Google Shape;773;p23"/>
          <p:cNvSpPr txBox="1"/>
          <p:nvPr/>
        </p:nvSpPr>
        <p:spPr>
          <a:xfrm>
            <a:off x="500603" y="142037"/>
            <a:ext cx="8035290"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rgbClr val="17365D"/>
                </a:solidFill>
                <a:latin typeface="Calibri"/>
                <a:ea typeface="Calibri"/>
                <a:cs typeface="Calibri"/>
                <a:sym typeface="Calibri"/>
              </a:rPr>
              <a:t>2020/21 ORGANISATIONAL PERFORMANCE</a:t>
            </a:r>
            <a:endParaRPr/>
          </a:p>
        </p:txBody>
      </p:sp>
      <p:graphicFrame>
        <p:nvGraphicFramePr>
          <p:cNvPr id="774" name="Google Shape;774;p23"/>
          <p:cNvGraphicFramePr/>
          <p:nvPr/>
        </p:nvGraphicFramePr>
        <p:xfrm>
          <a:off x="32113" y="1800430"/>
          <a:ext cx="3000000" cy="3000000"/>
        </p:xfrm>
        <a:graphic>
          <a:graphicData uri="http://schemas.openxmlformats.org/drawingml/2006/table">
            <a:tbl>
              <a:tblPr bandRow="1" firstCol="1" firstRow="1">
                <a:noFill/>
                <a:tableStyleId>{61CF5F64-8F03-427C-8E52-A2916D0F5178}</a:tableStyleId>
              </a:tblPr>
              <a:tblGrid>
                <a:gridCol w="916300"/>
                <a:gridCol w="963300"/>
                <a:gridCol w="916300"/>
                <a:gridCol w="916300"/>
                <a:gridCol w="916300"/>
                <a:gridCol w="1021125"/>
                <a:gridCol w="1021125"/>
                <a:gridCol w="1097025"/>
                <a:gridCol w="1268725"/>
              </a:tblGrid>
              <a:tr h="434575">
                <a:tc rowSpan="2">
                  <a:txBody>
                    <a:bodyPr/>
                    <a:lstStyle/>
                    <a:p>
                      <a:pPr indent="0" lvl="0" marL="0" marR="0" rtl="0" algn="l">
                        <a:lnSpc>
                          <a:spcPct val="107000"/>
                        </a:lnSpc>
                        <a:spcBef>
                          <a:spcPts val="0"/>
                        </a:spcBef>
                        <a:spcAft>
                          <a:spcPts val="0"/>
                        </a:spcAft>
                        <a:buNone/>
                      </a:pPr>
                      <a:r>
                        <a:rPr lang="en-US" sz="1400"/>
                        <a:t>Outcome</a:t>
                      </a:r>
                      <a:endParaRPr sz="1400">
                        <a:latin typeface="Times New Roman"/>
                        <a:ea typeface="Times New Roman"/>
                        <a:cs typeface="Times New Roman"/>
                        <a:sym typeface="Times New Roman"/>
                      </a:endParaRPr>
                    </a:p>
                  </a:txBody>
                  <a:tcPr marT="0" marB="0" marR="68575" marL="68575" anchor="b"/>
                </a:tc>
                <a:tc rowSpan="2">
                  <a:txBody>
                    <a:bodyPr/>
                    <a:lstStyle/>
                    <a:p>
                      <a:pPr indent="0" lvl="0" marL="0" marR="0" rtl="0" algn="l">
                        <a:lnSpc>
                          <a:spcPct val="107000"/>
                        </a:lnSpc>
                        <a:spcBef>
                          <a:spcPts val="0"/>
                        </a:spcBef>
                        <a:spcAft>
                          <a:spcPts val="0"/>
                        </a:spcAft>
                        <a:buNone/>
                      </a:pPr>
                      <a:r>
                        <a:rPr lang="en-US" sz="1400"/>
                        <a:t>Outputs</a:t>
                      </a:r>
                      <a:endParaRPr sz="1400">
                        <a:latin typeface="Times New Roman"/>
                        <a:ea typeface="Times New Roman"/>
                        <a:cs typeface="Times New Roman"/>
                        <a:sym typeface="Times New Roman"/>
                      </a:endParaRPr>
                    </a:p>
                  </a:txBody>
                  <a:tcPr marT="0" marB="0" marR="68575" marL="68575" anchor="b"/>
                </a:tc>
                <a:tc rowSpan="2">
                  <a:txBody>
                    <a:bodyPr/>
                    <a:lstStyle/>
                    <a:p>
                      <a:pPr indent="0" lvl="0" marL="0" marR="0" rtl="0" algn="l">
                        <a:lnSpc>
                          <a:spcPct val="107000"/>
                        </a:lnSpc>
                        <a:spcBef>
                          <a:spcPts val="0"/>
                        </a:spcBef>
                        <a:spcAft>
                          <a:spcPts val="0"/>
                        </a:spcAft>
                        <a:buNone/>
                      </a:pPr>
                      <a:r>
                        <a:rPr lang="en-US" sz="1400"/>
                        <a:t>Output Indicator</a:t>
                      </a:r>
                      <a:endParaRPr sz="1400">
                        <a:latin typeface="Times New Roman"/>
                        <a:ea typeface="Times New Roman"/>
                        <a:cs typeface="Times New Roman"/>
                        <a:sym typeface="Times New Roman"/>
                      </a:endParaRPr>
                    </a:p>
                  </a:txBody>
                  <a:tcPr marT="0" marB="0" marR="68575" marL="68575" anchor="b"/>
                </a:tc>
                <a:tc gridSpan="2">
                  <a:txBody>
                    <a:bodyPr/>
                    <a:lstStyle/>
                    <a:p>
                      <a:pPr indent="0" lvl="0" marL="0" marR="0" rtl="0" algn="l">
                        <a:lnSpc>
                          <a:spcPct val="107000"/>
                        </a:lnSpc>
                        <a:spcBef>
                          <a:spcPts val="0"/>
                        </a:spcBef>
                        <a:spcAft>
                          <a:spcPts val="0"/>
                        </a:spcAft>
                        <a:buNone/>
                      </a:pPr>
                      <a:r>
                        <a:rPr lang="en-US" sz="1400"/>
                        <a:t>Audited/actual performance</a:t>
                      </a:r>
                      <a:endParaRPr sz="1400">
                        <a:latin typeface="Times New Roman"/>
                        <a:ea typeface="Times New Roman"/>
                        <a:cs typeface="Times New Roman"/>
                        <a:sym typeface="Times New Roman"/>
                      </a:endParaRPr>
                    </a:p>
                  </a:txBody>
                  <a:tcPr marT="0" marB="0" marR="68575" marL="68575" anchor="b"/>
                </a:tc>
                <a:tc hMerge="1"/>
                <a:tc gridSpan="2">
                  <a:txBody>
                    <a:bodyPr/>
                    <a:lstStyle/>
                    <a:p>
                      <a:pPr indent="0" lvl="0" marL="0" marR="0" rtl="0" algn="l">
                        <a:lnSpc>
                          <a:spcPct val="107000"/>
                        </a:lnSpc>
                        <a:spcBef>
                          <a:spcPts val="0"/>
                        </a:spcBef>
                        <a:spcAft>
                          <a:spcPts val="0"/>
                        </a:spcAft>
                        <a:buNone/>
                      </a:pPr>
                      <a:r>
                        <a:rPr lang="en-US" sz="1400"/>
                        <a:t>Actual Performance Against Target </a:t>
                      </a:r>
                      <a:endParaRPr sz="1400">
                        <a:latin typeface="Times New Roman"/>
                        <a:ea typeface="Times New Roman"/>
                        <a:cs typeface="Times New Roman"/>
                        <a:sym typeface="Times New Roman"/>
                      </a:endParaRPr>
                    </a:p>
                  </a:txBody>
                  <a:tcPr marT="0" marB="0" marR="68575" marL="68575" anchor="b"/>
                </a:tc>
                <a:tc hMerge="1"/>
                <a:tc rowSpan="2">
                  <a:txBody>
                    <a:bodyPr/>
                    <a:lstStyle/>
                    <a:p>
                      <a:pPr indent="0" lvl="0" marL="0" marR="0" rtl="0" algn="l">
                        <a:lnSpc>
                          <a:spcPct val="107000"/>
                        </a:lnSpc>
                        <a:spcBef>
                          <a:spcPts val="0"/>
                        </a:spcBef>
                        <a:spcAft>
                          <a:spcPts val="0"/>
                        </a:spcAft>
                        <a:buNone/>
                      </a:pPr>
                      <a:r>
                        <a:rPr lang="en-US" sz="1400"/>
                        <a:t>Variance </a:t>
                      </a:r>
                      <a:endParaRPr sz="1400">
                        <a:latin typeface="Times New Roman"/>
                        <a:ea typeface="Times New Roman"/>
                        <a:cs typeface="Times New Roman"/>
                        <a:sym typeface="Times New Roman"/>
                      </a:endParaRPr>
                    </a:p>
                  </a:txBody>
                  <a:tcPr marT="0" marB="0" marR="68575" marL="68575" anchor="b"/>
                </a:tc>
                <a:tc rowSpan="2">
                  <a:txBody>
                    <a:bodyPr/>
                    <a:lstStyle/>
                    <a:p>
                      <a:pPr indent="0" lvl="0" marL="0" marR="0" rtl="0" algn="l">
                        <a:lnSpc>
                          <a:spcPct val="107000"/>
                        </a:lnSpc>
                        <a:spcBef>
                          <a:spcPts val="0"/>
                        </a:spcBef>
                        <a:spcAft>
                          <a:spcPts val="0"/>
                        </a:spcAft>
                        <a:buNone/>
                      </a:pPr>
                      <a:r>
                        <a:rPr lang="en-US" sz="1400"/>
                        <a:t>Reason for Variance</a:t>
                      </a:r>
                      <a:endParaRPr sz="1400">
                        <a:latin typeface="Times New Roman"/>
                        <a:ea typeface="Times New Roman"/>
                        <a:cs typeface="Times New Roman"/>
                        <a:sym typeface="Times New Roman"/>
                      </a:endParaRPr>
                    </a:p>
                  </a:txBody>
                  <a:tcPr marT="0" marB="0" marR="68575" marL="68575" anchor="b"/>
                </a:tc>
              </a:tr>
              <a:tr h="573550">
                <a:tc vMerge="1"/>
                <a:tc vMerge="1"/>
                <a:tc vMerge="1"/>
                <a:tc>
                  <a:txBody>
                    <a:bodyPr/>
                    <a:lstStyle/>
                    <a:p>
                      <a:pPr indent="0" lvl="0" marL="0" marR="0" rtl="0" algn="l">
                        <a:lnSpc>
                          <a:spcPct val="107000"/>
                        </a:lnSpc>
                        <a:spcBef>
                          <a:spcPts val="0"/>
                        </a:spcBef>
                        <a:spcAft>
                          <a:spcPts val="0"/>
                        </a:spcAft>
                        <a:buNone/>
                      </a:pPr>
                      <a:r>
                        <a:rPr lang="en-US" sz="1400"/>
                        <a:t>2018/2019</a:t>
                      </a:r>
                      <a:endParaRPr sz="1400">
                        <a:latin typeface="Times New Roman"/>
                        <a:ea typeface="Times New Roman"/>
                        <a:cs typeface="Times New Roman"/>
                        <a:sym typeface="Times New Roman"/>
                      </a:endParaRPr>
                    </a:p>
                  </a:txBody>
                  <a:tcPr marT="0" marB="0" marR="68575" marL="68575" anchor="b"/>
                </a:tc>
                <a:tc>
                  <a:txBody>
                    <a:bodyPr/>
                    <a:lstStyle/>
                    <a:p>
                      <a:pPr indent="0" lvl="0" marL="0" marR="0" rtl="0" algn="l">
                        <a:lnSpc>
                          <a:spcPct val="107000"/>
                        </a:lnSpc>
                        <a:spcBef>
                          <a:spcPts val="0"/>
                        </a:spcBef>
                        <a:spcAft>
                          <a:spcPts val="0"/>
                        </a:spcAft>
                        <a:buNone/>
                      </a:pPr>
                      <a:r>
                        <a:rPr lang="en-US" sz="1400"/>
                        <a:t>2019/20</a:t>
                      </a:r>
                      <a:endParaRPr sz="1400">
                        <a:latin typeface="Times New Roman"/>
                        <a:ea typeface="Times New Roman"/>
                        <a:cs typeface="Times New Roman"/>
                        <a:sym typeface="Times New Roman"/>
                      </a:endParaRPr>
                    </a:p>
                  </a:txBody>
                  <a:tcPr marT="0" marB="0" marR="68575" marL="68575" anchor="b"/>
                </a:tc>
                <a:tc>
                  <a:txBody>
                    <a:bodyPr/>
                    <a:lstStyle/>
                    <a:p>
                      <a:pPr indent="0" lvl="0" marL="0" marR="0" rtl="0" algn="l">
                        <a:lnSpc>
                          <a:spcPct val="107000"/>
                        </a:lnSpc>
                        <a:spcBef>
                          <a:spcPts val="0"/>
                        </a:spcBef>
                        <a:spcAft>
                          <a:spcPts val="0"/>
                        </a:spcAft>
                        <a:buNone/>
                      </a:pPr>
                      <a:r>
                        <a:rPr lang="en-US" sz="1400"/>
                        <a:t>Target 2020/21</a:t>
                      </a:r>
                      <a:endParaRPr sz="1400">
                        <a:latin typeface="Times New Roman"/>
                        <a:ea typeface="Times New Roman"/>
                        <a:cs typeface="Times New Roman"/>
                        <a:sym typeface="Times New Roman"/>
                      </a:endParaRPr>
                    </a:p>
                  </a:txBody>
                  <a:tcPr marT="0" marB="0" marR="68575" marL="68575" anchor="ctr"/>
                </a:tc>
                <a:tc>
                  <a:txBody>
                    <a:bodyPr/>
                    <a:lstStyle/>
                    <a:p>
                      <a:pPr indent="0" lvl="0" marL="0" marR="0" rtl="0" algn="l">
                        <a:lnSpc>
                          <a:spcPct val="107000"/>
                        </a:lnSpc>
                        <a:spcBef>
                          <a:spcPts val="0"/>
                        </a:spcBef>
                        <a:spcAft>
                          <a:spcPts val="0"/>
                        </a:spcAft>
                        <a:buNone/>
                      </a:pPr>
                      <a:r>
                        <a:rPr lang="en-US" sz="1400"/>
                        <a:t>Actual 2020/21</a:t>
                      </a:r>
                      <a:endParaRPr sz="1400">
                        <a:latin typeface="Times New Roman"/>
                        <a:ea typeface="Times New Roman"/>
                        <a:cs typeface="Times New Roman"/>
                        <a:sym typeface="Times New Roman"/>
                      </a:endParaRPr>
                    </a:p>
                  </a:txBody>
                  <a:tcPr marT="0" marB="0" marR="68575" marL="68575" anchor="ctr"/>
                </a:tc>
                <a:tc vMerge="1"/>
                <a:tc vMerge="1"/>
              </a:tr>
              <a:tr h="2661975">
                <a:tc>
                  <a:txBody>
                    <a:bodyPr/>
                    <a:lstStyle/>
                    <a:p>
                      <a:pPr indent="0" lvl="0" marL="0" marR="0" rtl="0" algn="l">
                        <a:lnSpc>
                          <a:spcPct val="107000"/>
                        </a:lnSpc>
                        <a:spcBef>
                          <a:spcPts val="0"/>
                        </a:spcBef>
                        <a:spcAft>
                          <a:spcPts val="0"/>
                        </a:spcAft>
                        <a:buNone/>
                      </a:pPr>
                      <a:r>
                        <a:rPr lang="en-US" sz="1400"/>
                        <a:t>Capable, effective and efficient organisation in support of the delivery of the MDDA mandate by 2024</a:t>
                      </a:r>
                      <a:endParaRPr sz="1400">
                        <a:latin typeface="Times New Roman"/>
                        <a:ea typeface="Times New Roman"/>
                        <a:cs typeface="Times New Roman"/>
                        <a:sym typeface="Times New Roman"/>
                      </a:endParaRPr>
                    </a:p>
                  </a:txBody>
                  <a:tcPr marT="0" marB="0" marR="68575" marL="68575"/>
                </a:tc>
                <a:tc>
                  <a:txBody>
                    <a:bodyPr/>
                    <a:lstStyle/>
                    <a:p>
                      <a:pPr indent="0" lvl="0" marL="0" marR="0" rtl="0" algn="l">
                        <a:lnSpc>
                          <a:spcPct val="107000"/>
                        </a:lnSpc>
                        <a:spcBef>
                          <a:spcPts val="0"/>
                        </a:spcBef>
                        <a:spcAft>
                          <a:spcPts val="0"/>
                        </a:spcAft>
                        <a:buNone/>
                      </a:pPr>
                      <a:r>
                        <a:rPr lang="en-US" sz="1400"/>
                        <a:t>Unqualified audit with no significant findings</a:t>
                      </a:r>
                      <a:endParaRPr sz="1400">
                        <a:latin typeface="Times New Roman"/>
                        <a:ea typeface="Times New Roman"/>
                        <a:cs typeface="Times New Roman"/>
                        <a:sym typeface="Times New Roman"/>
                      </a:endParaRPr>
                    </a:p>
                  </a:txBody>
                  <a:tcPr marT="0" marB="0" marR="68575" marL="68575"/>
                </a:tc>
                <a:tc>
                  <a:txBody>
                    <a:bodyPr/>
                    <a:lstStyle/>
                    <a:p>
                      <a:pPr indent="0" lvl="0" marL="0" marR="0" rtl="0" algn="l">
                        <a:lnSpc>
                          <a:spcPct val="107000"/>
                        </a:lnSpc>
                        <a:spcBef>
                          <a:spcPts val="0"/>
                        </a:spcBef>
                        <a:spcAft>
                          <a:spcPts val="0"/>
                        </a:spcAft>
                        <a:buNone/>
                      </a:pPr>
                      <a:r>
                        <a:rPr lang="en-US" sz="1400"/>
                        <a:t>1. Unqualified audit with no significant findings</a:t>
                      </a:r>
                      <a:endParaRPr sz="1400">
                        <a:latin typeface="Times New Roman"/>
                        <a:ea typeface="Times New Roman"/>
                        <a:cs typeface="Times New Roman"/>
                        <a:sym typeface="Times New Roman"/>
                      </a:endParaRPr>
                    </a:p>
                  </a:txBody>
                  <a:tcPr marT="0" marB="0" marR="68575" marL="68575"/>
                </a:tc>
                <a:tc>
                  <a:txBody>
                    <a:bodyPr/>
                    <a:lstStyle/>
                    <a:p>
                      <a:pPr indent="0" lvl="0" marL="0" marR="0" rtl="0" algn="l">
                        <a:lnSpc>
                          <a:spcPct val="107000"/>
                        </a:lnSpc>
                        <a:spcBef>
                          <a:spcPts val="0"/>
                        </a:spcBef>
                        <a:spcAft>
                          <a:spcPts val="0"/>
                        </a:spcAft>
                        <a:buNone/>
                      </a:pPr>
                      <a:r>
                        <a:rPr lang="en-US" sz="1400"/>
                        <a:t>Unqualified audit opinion</a:t>
                      </a:r>
                      <a:endParaRPr sz="1400">
                        <a:latin typeface="Times New Roman"/>
                        <a:ea typeface="Times New Roman"/>
                        <a:cs typeface="Times New Roman"/>
                        <a:sym typeface="Times New Roman"/>
                      </a:endParaRPr>
                    </a:p>
                  </a:txBody>
                  <a:tcPr marT="0" marB="0" marR="68575" marL="68575"/>
                </a:tc>
                <a:tc>
                  <a:txBody>
                    <a:bodyPr/>
                    <a:lstStyle/>
                    <a:p>
                      <a:pPr indent="0" lvl="0" marL="0" marR="0" rtl="0" algn="l">
                        <a:lnSpc>
                          <a:spcPct val="107000"/>
                        </a:lnSpc>
                        <a:spcBef>
                          <a:spcPts val="0"/>
                        </a:spcBef>
                        <a:spcAft>
                          <a:spcPts val="0"/>
                        </a:spcAft>
                        <a:buNone/>
                      </a:pPr>
                      <a:r>
                        <a:rPr lang="en-US" sz="1400"/>
                        <a:t>Unqualified audit opinion</a:t>
                      </a:r>
                      <a:endParaRPr sz="1400">
                        <a:latin typeface="Times New Roman"/>
                        <a:ea typeface="Times New Roman"/>
                        <a:cs typeface="Times New Roman"/>
                        <a:sym typeface="Times New Roman"/>
                      </a:endParaRPr>
                    </a:p>
                  </a:txBody>
                  <a:tcPr marT="0" marB="0" marR="68575" marL="68575"/>
                </a:tc>
                <a:tc>
                  <a:txBody>
                    <a:bodyPr/>
                    <a:lstStyle/>
                    <a:p>
                      <a:pPr indent="0" lvl="0" marL="0" marR="0" rtl="0" algn="l">
                        <a:lnSpc>
                          <a:spcPct val="107000"/>
                        </a:lnSpc>
                        <a:spcBef>
                          <a:spcPts val="0"/>
                        </a:spcBef>
                        <a:spcAft>
                          <a:spcPts val="0"/>
                        </a:spcAft>
                        <a:buNone/>
                      </a:pPr>
                      <a:r>
                        <a:rPr lang="en-US" sz="1400"/>
                        <a:t>Unqualified audit opinion</a:t>
                      </a:r>
                      <a:endParaRPr sz="1400">
                        <a:latin typeface="Times New Roman"/>
                        <a:ea typeface="Times New Roman"/>
                        <a:cs typeface="Times New Roman"/>
                        <a:sym typeface="Times New Roman"/>
                      </a:endParaRPr>
                    </a:p>
                  </a:txBody>
                  <a:tcPr marT="0" marB="0" marR="68575" marL="68575"/>
                </a:tc>
                <a:tc>
                  <a:txBody>
                    <a:bodyPr/>
                    <a:lstStyle/>
                    <a:p>
                      <a:pPr indent="0" lvl="0" marL="0" marR="0" rtl="0" algn="l">
                        <a:lnSpc>
                          <a:spcPct val="107000"/>
                        </a:lnSpc>
                        <a:spcBef>
                          <a:spcPts val="0"/>
                        </a:spcBef>
                        <a:spcAft>
                          <a:spcPts val="0"/>
                        </a:spcAft>
                        <a:buNone/>
                      </a:pPr>
                      <a:r>
                        <a:rPr lang="en-US" sz="1400"/>
                        <a:t>Unqualified audit opinion </a:t>
                      </a:r>
                      <a:endParaRPr sz="1400">
                        <a:latin typeface="Times New Roman"/>
                        <a:ea typeface="Times New Roman"/>
                        <a:cs typeface="Times New Roman"/>
                        <a:sym typeface="Times New Roman"/>
                      </a:endParaRPr>
                    </a:p>
                  </a:txBody>
                  <a:tcPr marT="0" marB="0" marR="68575" marL="68575"/>
                </a:tc>
                <a:tc>
                  <a:txBody>
                    <a:bodyPr/>
                    <a:lstStyle/>
                    <a:p>
                      <a:pPr indent="0" lvl="0" marL="0" marR="0" rtl="0" algn="l">
                        <a:lnSpc>
                          <a:spcPct val="107000"/>
                        </a:lnSpc>
                        <a:spcBef>
                          <a:spcPts val="0"/>
                        </a:spcBef>
                        <a:spcAft>
                          <a:spcPts val="0"/>
                        </a:spcAft>
                        <a:buNone/>
                      </a:pPr>
                      <a:r>
                        <a:rPr lang="en-US" sz="1400"/>
                        <a:t>0</a:t>
                      </a:r>
                      <a:endParaRPr sz="1400">
                        <a:latin typeface="Times New Roman"/>
                        <a:ea typeface="Times New Roman"/>
                        <a:cs typeface="Times New Roman"/>
                        <a:sym typeface="Times New Roman"/>
                      </a:endParaRPr>
                    </a:p>
                  </a:txBody>
                  <a:tcPr marT="0" marB="0" marR="68575" marL="68575"/>
                </a:tc>
                <a:tc>
                  <a:txBody>
                    <a:bodyPr/>
                    <a:lstStyle/>
                    <a:p>
                      <a:pPr indent="0" lvl="0" marL="0" marR="0" rtl="0" algn="l">
                        <a:lnSpc>
                          <a:spcPct val="107000"/>
                        </a:lnSpc>
                        <a:spcBef>
                          <a:spcPts val="0"/>
                        </a:spcBef>
                        <a:spcAft>
                          <a:spcPts val="0"/>
                        </a:spcAft>
                        <a:buNone/>
                      </a:pPr>
                      <a:r>
                        <a:rPr lang="en-US" sz="1400"/>
                        <a:t>Annual target achieved.</a:t>
                      </a:r>
                      <a:endParaRPr sz="1400">
                        <a:latin typeface="Times New Roman"/>
                        <a:ea typeface="Times New Roman"/>
                        <a:cs typeface="Times New Roman"/>
                        <a:sym typeface="Times New Roman"/>
                      </a:endParaRPr>
                    </a:p>
                  </a:txBody>
                  <a:tcPr marT="0" marB="0" marR="68575" marL="68575"/>
                </a:tc>
              </a:tr>
            </a:tbl>
          </a:graphicData>
        </a:graphic>
      </p:graphicFrame>
      <p:sp>
        <p:nvSpPr>
          <p:cNvPr id="775" name="Google Shape;775;p23"/>
          <p:cNvSpPr txBox="1"/>
          <p:nvPr/>
        </p:nvSpPr>
        <p:spPr>
          <a:xfrm>
            <a:off x="107504" y="692696"/>
            <a:ext cx="8928992" cy="1054135"/>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None/>
            </a:pPr>
            <a:r>
              <a:rPr b="1" lang="en-US" sz="1600">
                <a:solidFill>
                  <a:schemeClr val="dk1"/>
                </a:solidFill>
                <a:latin typeface="Calibri"/>
                <a:ea typeface="Calibri"/>
                <a:cs typeface="Calibri"/>
                <a:sym typeface="Calibri"/>
              </a:rPr>
              <a:t>PROGRAMME 1: GOVERNANCE AND ADMINISTRATION</a:t>
            </a:r>
            <a:endParaRPr sz="1600">
              <a:solidFill>
                <a:schemeClr val="dk1"/>
              </a:solidFill>
              <a:latin typeface="Calibri"/>
              <a:ea typeface="Calibri"/>
              <a:cs typeface="Calibri"/>
              <a:sym typeface="Calibri"/>
            </a:endParaRPr>
          </a:p>
          <a:p>
            <a:pPr indent="0" lvl="0" marL="0" marR="0" rtl="0" algn="l">
              <a:lnSpc>
                <a:spcPct val="115000"/>
              </a:lnSpc>
              <a:spcBef>
                <a:spcPts val="0"/>
              </a:spcBef>
              <a:spcAft>
                <a:spcPts val="0"/>
              </a:spcAft>
              <a:buNone/>
            </a:pPr>
            <a:r>
              <a:rPr b="1" lang="en-US" sz="1400">
                <a:solidFill>
                  <a:schemeClr val="dk1"/>
                </a:solidFill>
                <a:latin typeface="Calibri"/>
                <a:ea typeface="Calibri"/>
                <a:cs typeface="Calibri"/>
                <a:sym typeface="Calibri"/>
              </a:rPr>
              <a:t> </a:t>
            </a:r>
            <a:endParaRPr sz="1400">
              <a:solidFill>
                <a:schemeClr val="dk1"/>
              </a:solidFill>
              <a:latin typeface="Calibri"/>
              <a:ea typeface="Calibri"/>
              <a:cs typeface="Calibri"/>
              <a:sym typeface="Calibri"/>
            </a:endParaRPr>
          </a:p>
          <a:p>
            <a:pPr indent="0" lvl="0" marL="0" marR="0" rtl="0" algn="just">
              <a:spcBef>
                <a:spcPts val="0"/>
              </a:spcBef>
              <a:spcAft>
                <a:spcPts val="0"/>
              </a:spcAft>
              <a:buNone/>
            </a:pPr>
            <a:r>
              <a:rPr b="1" lang="en-US" sz="1400">
                <a:solidFill>
                  <a:schemeClr val="dk1"/>
                </a:solidFill>
                <a:latin typeface="Calibri"/>
                <a:ea typeface="Calibri"/>
                <a:cs typeface="Calibri"/>
                <a:sym typeface="Calibri"/>
              </a:rPr>
              <a:t>Purpose: </a:t>
            </a:r>
            <a:r>
              <a:rPr lang="en-US" sz="1400">
                <a:solidFill>
                  <a:schemeClr val="dk1"/>
                </a:solidFill>
                <a:latin typeface="Calibri"/>
                <a:ea typeface="Calibri"/>
                <a:cs typeface="Calibri"/>
                <a:sym typeface="Calibri"/>
              </a:rPr>
              <a:t>The programme ensures effective leadership, strategic management and operations, through continuous refinement of organisational strategy and the implementation of the appropriate legislation and best practice.</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9" name="Shape 779"/>
        <p:cNvGrpSpPr/>
        <p:nvPr/>
      </p:nvGrpSpPr>
      <p:grpSpPr>
        <a:xfrm>
          <a:off x="0" y="0"/>
          <a:ext cx="0" cy="0"/>
          <a:chOff x="0" y="0"/>
          <a:chExt cx="0" cy="0"/>
        </a:xfrm>
      </p:grpSpPr>
      <p:sp>
        <p:nvSpPr>
          <p:cNvPr id="780" name="Google Shape;780;p24"/>
          <p:cNvSpPr txBox="1"/>
          <p:nvPr/>
        </p:nvSpPr>
        <p:spPr>
          <a:xfrm>
            <a:off x="457200" y="118998"/>
            <a:ext cx="8229600" cy="84093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500">
                <a:solidFill>
                  <a:srgbClr val="76923C"/>
                </a:solidFill>
                <a:latin typeface="Poppins"/>
                <a:ea typeface="Poppins"/>
                <a:cs typeface="Poppins"/>
                <a:sym typeface="Poppins"/>
              </a:rPr>
              <a:t>GRANT AND SEED FUNDING</a:t>
            </a:r>
            <a:endParaRPr/>
          </a:p>
        </p:txBody>
      </p:sp>
      <p:pic>
        <p:nvPicPr>
          <p:cNvPr descr="Ugu Youth Radio 93.4FM &quot;KZN's No.1 Youth Radio Station&quot; - Home ..." id="781" name="Google Shape;781;p24"/>
          <p:cNvPicPr preferRelativeResize="0"/>
          <p:nvPr/>
        </p:nvPicPr>
        <p:blipFill rotWithShape="1">
          <a:blip r:embed="rId3">
            <a:alphaModFix/>
          </a:blip>
          <a:srcRect b="0" l="0" r="0" t="0"/>
          <a:stretch/>
        </p:blipFill>
        <p:spPr>
          <a:xfrm>
            <a:off x="4287349" y="2529370"/>
            <a:ext cx="2543175" cy="1800225"/>
          </a:xfrm>
          <a:prstGeom prst="rect">
            <a:avLst/>
          </a:prstGeom>
          <a:noFill/>
          <a:ln>
            <a:noFill/>
          </a:ln>
        </p:spPr>
      </p:pic>
      <p:pic>
        <p:nvPicPr>
          <p:cNvPr id="782" name="Google Shape;782;p24"/>
          <p:cNvPicPr preferRelativeResize="0"/>
          <p:nvPr/>
        </p:nvPicPr>
        <p:blipFill rotWithShape="1">
          <a:blip r:embed="rId4">
            <a:alphaModFix/>
          </a:blip>
          <a:srcRect b="0" l="0" r="0" t="0"/>
          <a:stretch/>
        </p:blipFill>
        <p:spPr>
          <a:xfrm rot="-1091454">
            <a:off x="4360445" y="4310431"/>
            <a:ext cx="2699680" cy="2048033"/>
          </a:xfrm>
          <a:prstGeom prst="rect">
            <a:avLst/>
          </a:prstGeom>
          <a:noFill/>
          <a:ln>
            <a:noFill/>
          </a:ln>
        </p:spPr>
      </p:pic>
      <p:pic>
        <p:nvPicPr>
          <p:cNvPr descr="Vukani Community Radio 99.9 FM | Live Stream | Listen Live" id="783" name="Google Shape;783;p24"/>
          <p:cNvPicPr preferRelativeResize="0"/>
          <p:nvPr/>
        </p:nvPicPr>
        <p:blipFill rotWithShape="1">
          <a:blip r:embed="rId5">
            <a:alphaModFix/>
          </a:blip>
          <a:srcRect b="0" l="0" r="0" t="0"/>
          <a:stretch/>
        </p:blipFill>
        <p:spPr>
          <a:xfrm>
            <a:off x="137851" y="2918873"/>
            <a:ext cx="2505075" cy="1828800"/>
          </a:xfrm>
          <a:prstGeom prst="rect">
            <a:avLst/>
          </a:prstGeom>
          <a:noFill/>
          <a:ln>
            <a:noFill/>
          </a:ln>
        </p:spPr>
      </p:pic>
      <p:pic>
        <p:nvPicPr>
          <p:cNvPr id="784" name="Google Shape;784;p24"/>
          <p:cNvPicPr preferRelativeResize="0"/>
          <p:nvPr/>
        </p:nvPicPr>
        <p:blipFill rotWithShape="1">
          <a:blip r:embed="rId6">
            <a:alphaModFix/>
          </a:blip>
          <a:srcRect b="0" l="0" r="0" t="0"/>
          <a:stretch/>
        </p:blipFill>
        <p:spPr>
          <a:xfrm>
            <a:off x="3059316" y="1396767"/>
            <a:ext cx="1331639" cy="1842100"/>
          </a:xfrm>
          <a:prstGeom prst="rect">
            <a:avLst/>
          </a:prstGeom>
          <a:noFill/>
          <a:ln>
            <a:noFill/>
          </a:ln>
        </p:spPr>
      </p:pic>
      <p:pic>
        <p:nvPicPr>
          <p:cNvPr descr="Inanda FM, 88.4 FM, Durban, South Africa | Free Internet Radio ..." id="785" name="Google Shape;785;p24"/>
          <p:cNvPicPr preferRelativeResize="0"/>
          <p:nvPr/>
        </p:nvPicPr>
        <p:blipFill rotWithShape="1">
          <a:blip r:embed="rId7">
            <a:alphaModFix/>
          </a:blip>
          <a:srcRect b="0" l="0" r="0" t="0"/>
          <a:stretch/>
        </p:blipFill>
        <p:spPr>
          <a:xfrm>
            <a:off x="154050" y="1341481"/>
            <a:ext cx="2543175" cy="1800225"/>
          </a:xfrm>
          <a:prstGeom prst="rect">
            <a:avLst/>
          </a:prstGeom>
          <a:noFill/>
          <a:ln>
            <a:noFill/>
          </a:ln>
        </p:spPr>
      </p:pic>
      <p:pic>
        <p:nvPicPr>
          <p:cNvPr descr="Image may contain: text that says 'LIVE ATERBERG FM go with U99.3 the flow BROADCASTING LIVE FROM 07 SEPTEMBER 2020 06:00AM 06:00'" id="786" name="Google Shape;786;p24"/>
          <p:cNvPicPr preferRelativeResize="0"/>
          <p:nvPr/>
        </p:nvPicPr>
        <p:blipFill rotWithShape="1">
          <a:blip r:embed="rId8">
            <a:alphaModFix/>
          </a:blip>
          <a:srcRect b="0" l="0" r="0" t="0"/>
          <a:stretch/>
        </p:blipFill>
        <p:spPr>
          <a:xfrm>
            <a:off x="4473658" y="1099828"/>
            <a:ext cx="2473255" cy="1414900"/>
          </a:xfrm>
          <a:prstGeom prst="rect">
            <a:avLst/>
          </a:prstGeom>
          <a:noFill/>
          <a:ln>
            <a:noFill/>
          </a:ln>
        </p:spPr>
      </p:pic>
      <p:sp>
        <p:nvSpPr>
          <p:cNvPr descr="Satellite dish" id="787" name="Google Shape;787;p24"/>
          <p:cNvSpPr/>
          <p:nvPr/>
        </p:nvSpPr>
        <p:spPr>
          <a:xfrm>
            <a:off x="8098492" y="5906339"/>
            <a:ext cx="836124" cy="832663"/>
          </a:xfrm>
          <a:prstGeom prst="roundRect">
            <a:avLst>
              <a:gd fmla="val 16670" name="adj"/>
            </a:avLst>
          </a:prstGeom>
          <a:blipFill rotWithShape="1">
            <a:blip r:embed="rId9">
              <a:alphaModFix/>
            </a:blip>
            <a:stretch>
              <a:fillRect b="0" l="0" r="0" t="0"/>
            </a:stretch>
          </a:blip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8" name="Google Shape;788;p24"/>
          <p:cNvSpPr/>
          <p:nvPr/>
        </p:nvSpPr>
        <p:spPr>
          <a:xfrm>
            <a:off x="4419600" y="3276600"/>
            <a:ext cx="304800" cy="30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descr="Revival-Imvuselelo - Home | Facebook" id="789" name="Google Shape;789;p24"/>
          <p:cNvPicPr preferRelativeResize="0"/>
          <p:nvPr/>
        </p:nvPicPr>
        <p:blipFill rotWithShape="1">
          <a:blip r:embed="rId10">
            <a:alphaModFix/>
          </a:blip>
          <a:srcRect b="0" l="0" r="0" t="0"/>
          <a:stretch/>
        </p:blipFill>
        <p:spPr>
          <a:xfrm>
            <a:off x="2406825" y="3513550"/>
            <a:ext cx="2857500" cy="1600200"/>
          </a:xfrm>
          <a:prstGeom prst="rect">
            <a:avLst/>
          </a:prstGeom>
          <a:noFill/>
          <a:ln>
            <a:noFill/>
          </a:ln>
        </p:spPr>
      </p:pic>
      <p:pic>
        <p:nvPicPr>
          <p:cNvPr descr="No photo description available." id="790" name="Google Shape;790;p24"/>
          <p:cNvPicPr preferRelativeResize="0"/>
          <p:nvPr/>
        </p:nvPicPr>
        <p:blipFill rotWithShape="1">
          <a:blip r:embed="rId11">
            <a:alphaModFix/>
          </a:blip>
          <a:srcRect b="0" l="0" r="0" t="0"/>
          <a:stretch/>
        </p:blipFill>
        <p:spPr>
          <a:xfrm>
            <a:off x="7029616" y="1065957"/>
            <a:ext cx="1905000" cy="1905000"/>
          </a:xfrm>
          <a:prstGeom prst="rect">
            <a:avLst/>
          </a:prstGeom>
          <a:noFill/>
          <a:ln>
            <a:noFill/>
          </a:ln>
        </p:spPr>
      </p:pic>
      <p:pic>
        <p:nvPicPr>
          <p:cNvPr descr="Radio Riverside 98.2 FM" id="791" name="Google Shape;791;p24"/>
          <p:cNvPicPr preferRelativeResize="0"/>
          <p:nvPr/>
        </p:nvPicPr>
        <p:blipFill rotWithShape="1">
          <a:blip r:embed="rId12">
            <a:alphaModFix/>
          </a:blip>
          <a:srcRect b="0" l="0" r="0" t="0"/>
          <a:stretch/>
        </p:blipFill>
        <p:spPr>
          <a:xfrm>
            <a:off x="1835325" y="2758850"/>
            <a:ext cx="1143000" cy="1143000"/>
          </a:xfrm>
          <a:prstGeom prst="rect">
            <a:avLst/>
          </a:prstGeom>
          <a:noFill/>
          <a:ln>
            <a:noFill/>
          </a:ln>
        </p:spPr>
      </p:pic>
      <p:pic>
        <p:nvPicPr>
          <p:cNvPr descr="Radio Namakwaland" id="792" name="Google Shape;792;p24"/>
          <p:cNvPicPr preferRelativeResize="0"/>
          <p:nvPr/>
        </p:nvPicPr>
        <p:blipFill rotWithShape="1">
          <a:blip r:embed="rId13">
            <a:alphaModFix/>
          </a:blip>
          <a:srcRect b="0" l="0" r="0" t="0"/>
          <a:stretch/>
        </p:blipFill>
        <p:spPr>
          <a:xfrm>
            <a:off x="6508033" y="5223082"/>
            <a:ext cx="1608622" cy="1456316"/>
          </a:xfrm>
          <a:prstGeom prst="rect">
            <a:avLst/>
          </a:prstGeom>
          <a:noFill/>
          <a:ln>
            <a:noFill/>
          </a:ln>
        </p:spPr>
      </p:pic>
      <p:pic>
        <p:nvPicPr>
          <p:cNvPr descr="Capetonians asked to help keep Bush Radio going" id="793" name="Google Shape;793;p24"/>
          <p:cNvPicPr preferRelativeResize="0"/>
          <p:nvPr/>
        </p:nvPicPr>
        <p:blipFill rotWithShape="1">
          <a:blip r:embed="rId14">
            <a:alphaModFix/>
          </a:blip>
          <a:srcRect b="0" l="0" r="0" t="0"/>
          <a:stretch/>
        </p:blipFill>
        <p:spPr>
          <a:xfrm>
            <a:off x="762402" y="4940628"/>
            <a:ext cx="2952750" cy="1657350"/>
          </a:xfrm>
          <a:prstGeom prst="rect">
            <a:avLst/>
          </a:prstGeom>
          <a:noFill/>
          <a:ln>
            <a:noFill/>
          </a:ln>
        </p:spPr>
      </p:pic>
      <p:pic>
        <p:nvPicPr>
          <p:cNvPr descr="No photo description available." id="794" name="Google Shape;794;p24"/>
          <p:cNvPicPr preferRelativeResize="0"/>
          <p:nvPr/>
        </p:nvPicPr>
        <p:blipFill rotWithShape="1">
          <a:blip r:embed="rId15">
            <a:alphaModFix/>
          </a:blip>
          <a:srcRect b="0" l="0" r="0" t="0"/>
          <a:stretch/>
        </p:blipFill>
        <p:spPr>
          <a:xfrm>
            <a:off x="6910553" y="2866626"/>
            <a:ext cx="2143125" cy="214312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8" name="Shape 798"/>
        <p:cNvGrpSpPr/>
        <p:nvPr/>
      </p:nvGrpSpPr>
      <p:grpSpPr>
        <a:xfrm>
          <a:off x="0" y="0"/>
          <a:ext cx="0" cy="0"/>
          <a:chOff x="0" y="0"/>
          <a:chExt cx="0" cy="0"/>
        </a:xfrm>
      </p:grpSpPr>
      <p:sp>
        <p:nvSpPr>
          <p:cNvPr id="799" name="Google Shape;799;p25"/>
          <p:cNvSpPr/>
          <p:nvPr/>
        </p:nvSpPr>
        <p:spPr>
          <a:xfrm>
            <a:off x="179512" y="476350"/>
            <a:ext cx="8650405" cy="1323439"/>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chemeClr val="dk1"/>
              </a:buClr>
              <a:buSzPts val="1400"/>
              <a:buFont typeface="Calibri"/>
              <a:buNone/>
            </a:pPr>
            <a:r>
              <a:rPr b="1" i="0" lang="en-US" sz="1400" u="none" cap="none" strike="noStrike">
                <a:solidFill>
                  <a:schemeClr val="dk1"/>
                </a:solidFill>
                <a:latin typeface="Calibri"/>
                <a:ea typeface="Calibri"/>
                <a:cs typeface="Calibri"/>
                <a:sym typeface="Calibri"/>
              </a:rPr>
              <a:t> </a:t>
            </a:r>
            <a:r>
              <a:rPr b="1" i="0" lang="en-US" sz="1400" u="none" cap="none" strike="noStrike">
                <a:solidFill>
                  <a:srgbClr val="000000"/>
                </a:solidFill>
                <a:latin typeface="Calibri"/>
                <a:ea typeface="Calibri"/>
                <a:cs typeface="Calibri"/>
                <a:sym typeface="Calibri"/>
              </a:rPr>
              <a:t>Sub-Programme 2.1:	Community and Small Commercial Media</a:t>
            </a:r>
            <a:endParaRPr/>
          </a:p>
          <a:p>
            <a:pPr indent="0" lvl="0" marL="0" marR="0" rtl="0" algn="l">
              <a:lnSpc>
                <a:spcPct val="100000"/>
              </a:lnSpc>
              <a:spcBef>
                <a:spcPts val="0"/>
              </a:spcBef>
              <a:spcAft>
                <a:spcPts val="0"/>
              </a:spcAft>
              <a:buClr>
                <a:schemeClr val="dk1"/>
              </a:buClr>
              <a:buSzPts val="1400"/>
              <a:buFont typeface="Calibri"/>
              <a:buNone/>
            </a:pPr>
            <a:r>
              <a:t/>
            </a:r>
            <a:endParaRPr b="1" i="0" sz="1400" u="none" cap="none" strike="noStrike">
              <a:solidFill>
                <a:srgbClr val="000000"/>
              </a:solidFill>
              <a:latin typeface="Calibri"/>
              <a:ea typeface="Calibri"/>
              <a:cs typeface="Calibri"/>
              <a:sym typeface="Calibri"/>
            </a:endParaRPr>
          </a:p>
          <a:p>
            <a:pPr indent="0" lvl="0" marL="0" marR="0" rtl="0" algn="l">
              <a:spcBef>
                <a:spcPts val="0"/>
              </a:spcBef>
              <a:spcAft>
                <a:spcPts val="0"/>
              </a:spcAft>
              <a:buNone/>
            </a:pPr>
            <a:r>
              <a:rPr b="1" lang="en-US" sz="1400">
                <a:solidFill>
                  <a:schemeClr val="dk1"/>
                </a:solidFill>
                <a:latin typeface="Calibri"/>
                <a:ea typeface="Calibri"/>
                <a:cs typeface="Calibri"/>
                <a:sym typeface="Calibri"/>
              </a:rPr>
              <a:t>Purpose: </a:t>
            </a:r>
            <a:r>
              <a:rPr lang="en-US" sz="1400">
                <a:solidFill>
                  <a:schemeClr val="dk1"/>
                </a:solidFill>
                <a:latin typeface="Calibri"/>
                <a:ea typeface="Calibri"/>
                <a:cs typeface="Calibri"/>
                <a:sym typeface="Calibri"/>
              </a:rPr>
              <a:t>The purpose of this sub-programme is to facilitate ownership, control and access to information and content production of community and small commercial media by historically disadvantaged communities by 2024.</a:t>
            </a:r>
            <a:endParaRPr/>
          </a:p>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000"/>
              <a:buFont typeface="Calibri"/>
              <a:buNone/>
            </a:pPr>
            <a:r>
              <a:t/>
            </a:r>
            <a:endParaRPr b="0" i="0" sz="1000" u="none" cap="none" strike="noStrike">
              <a:solidFill>
                <a:schemeClr val="dk1"/>
              </a:solidFill>
              <a:latin typeface="Calibri"/>
              <a:ea typeface="Calibri"/>
              <a:cs typeface="Calibri"/>
              <a:sym typeface="Calibri"/>
            </a:endParaRPr>
          </a:p>
        </p:txBody>
      </p:sp>
      <p:sp>
        <p:nvSpPr>
          <p:cNvPr id="800" name="Google Shape;800;p25"/>
          <p:cNvSpPr txBox="1"/>
          <p:nvPr/>
        </p:nvSpPr>
        <p:spPr>
          <a:xfrm>
            <a:off x="554355" y="-27384"/>
            <a:ext cx="8035290"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rgbClr val="17365D"/>
                </a:solidFill>
                <a:latin typeface="Calibri"/>
                <a:ea typeface="Calibri"/>
                <a:cs typeface="Calibri"/>
                <a:sym typeface="Calibri"/>
              </a:rPr>
              <a:t>2020/21 ORGANISATIONAL PERFORMANCE</a:t>
            </a:r>
            <a:endParaRPr/>
          </a:p>
        </p:txBody>
      </p:sp>
      <p:graphicFrame>
        <p:nvGraphicFramePr>
          <p:cNvPr id="801" name="Google Shape;801;p25"/>
          <p:cNvGraphicFramePr/>
          <p:nvPr/>
        </p:nvGraphicFramePr>
        <p:xfrm>
          <a:off x="85033" y="1412776"/>
          <a:ext cx="3000000" cy="3000000"/>
        </p:xfrm>
        <a:graphic>
          <a:graphicData uri="http://schemas.openxmlformats.org/drawingml/2006/table">
            <a:tbl>
              <a:tblPr>
                <a:noFill/>
                <a:tableStyleId>{61CF5F64-8F03-427C-8E52-A2916D0F5178}</a:tableStyleId>
              </a:tblPr>
              <a:tblGrid>
                <a:gridCol w="930075"/>
                <a:gridCol w="930075"/>
                <a:gridCol w="884050"/>
                <a:gridCol w="884050"/>
                <a:gridCol w="884050"/>
                <a:gridCol w="985325"/>
                <a:gridCol w="658425"/>
                <a:gridCol w="635175"/>
                <a:gridCol w="2182700"/>
              </a:tblGrid>
              <a:tr h="323375">
                <a:tc rowSpan="2">
                  <a:txBody>
                    <a:bodyPr/>
                    <a:lstStyle/>
                    <a:p>
                      <a:pPr indent="0" lvl="0" marL="0" marR="0" rtl="0" algn="l">
                        <a:spcBef>
                          <a:spcPts val="0"/>
                        </a:spcBef>
                        <a:spcAft>
                          <a:spcPts val="0"/>
                        </a:spcAft>
                        <a:buNone/>
                      </a:pPr>
                      <a:r>
                        <a:rPr lang="en-US" sz="1200" u="none" strike="noStrike">
                          <a:latin typeface="Calibri"/>
                          <a:ea typeface="Calibri"/>
                          <a:cs typeface="Calibri"/>
                          <a:sym typeface="Calibri"/>
                        </a:rPr>
                        <a:t>Outcome</a:t>
                      </a:r>
                      <a:endParaRPr b="1" i="0" sz="1200" u="none" strike="noStrike">
                        <a:solidFill>
                          <a:srgbClr val="000000"/>
                        </a:solidFill>
                        <a:latin typeface="Calibri"/>
                        <a:ea typeface="Calibri"/>
                        <a:cs typeface="Calibri"/>
                        <a:sym typeface="Calibri"/>
                      </a:endParaRPr>
                    </a:p>
                  </a:txBody>
                  <a:tcPr marT="0" marB="0" marR="0" marL="0" anchor="b">
                    <a:solidFill>
                      <a:srgbClr val="C5D8F1"/>
                    </a:solidFill>
                  </a:tcPr>
                </a:tc>
                <a:tc rowSpan="2">
                  <a:txBody>
                    <a:bodyPr/>
                    <a:lstStyle/>
                    <a:p>
                      <a:pPr indent="0" lvl="0" marL="0" marR="0" rtl="0" algn="l">
                        <a:spcBef>
                          <a:spcPts val="0"/>
                        </a:spcBef>
                        <a:spcAft>
                          <a:spcPts val="0"/>
                        </a:spcAft>
                        <a:buNone/>
                      </a:pPr>
                      <a:r>
                        <a:rPr lang="en-US" sz="1200" u="none" strike="noStrike">
                          <a:latin typeface="Calibri"/>
                          <a:ea typeface="Calibri"/>
                          <a:cs typeface="Calibri"/>
                          <a:sym typeface="Calibri"/>
                        </a:rPr>
                        <a:t>Outputs</a:t>
                      </a:r>
                      <a:endParaRPr b="1" i="0" sz="1200" u="none" strike="noStrike">
                        <a:solidFill>
                          <a:srgbClr val="000000"/>
                        </a:solidFill>
                        <a:latin typeface="Calibri"/>
                        <a:ea typeface="Calibri"/>
                        <a:cs typeface="Calibri"/>
                        <a:sym typeface="Calibri"/>
                      </a:endParaRPr>
                    </a:p>
                  </a:txBody>
                  <a:tcPr marT="0" marB="0" marR="0" marL="0" anchor="b">
                    <a:solidFill>
                      <a:srgbClr val="C5D8F1"/>
                    </a:solidFill>
                  </a:tcPr>
                </a:tc>
                <a:tc rowSpan="2">
                  <a:txBody>
                    <a:bodyPr/>
                    <a:lstStyle/>
                    <a:p>
                      <a:pPr indent="0" lvl="0" marL="0" marR="0" rtl="0" algn="l">
                        <a:spcBef>
                          <a:spcPts val="0"/>
                        </a:spcBef>
                        <a:spcAft>
                          <a:spcPts val="0"/>
                        </a:spcAft>
                        <a:buNone/>
                      </a:pPr>
                      <a:r>
                        <a:rPr lang="en-US" sz="1200" u="none" strike="noStrike">
                          <a:latin typeface="Calibri"/>
                          <a:ea typeface="Calibri"/>
                          <a:cs typeface="Calibri"/>
                          <a:sym typeface="Calibri"/>
                        </a:rPr>
                        <a:t>Output Indicator</a:t>
                      </a:r>
                      <a:endParaRPr b="1" i="0" sz="1200" u="none" strike="noStrike">
                        <a:solidFill>
                          <a:srgbClr val="000000"/>
                        </a:solidFill>
                        <a:latin typeface="Calibri"/>
                        <a:ea typeface="Calibri"/>
                        <a:cs typeface="Calibri"/>
                        <a:sym typeface="Calibri"/>
                      </a:endParaRPr>
                    </a:p>
                  </a:txBody>
                  <a:tcPr marT="0" marB="0" marR="0" marL="0" anchor="b">
                    <a:solidFill>
                      <a:srgbClr val="C5D8F1"/>
                    </a:solidFill>
                  </a:tcPr>
                </a:tc>
                <a:tc gridSpan="2">
                  <a:txBody>
                    <a:bodyPr/>
                    <a:lstStyle/>
                    <a:p>
                      <a:pPr indent="0" lvl="0" marL="0" marR="0" rtl="0" algn="l">
                        <a:spcBef>
                          <a:spcPts val="0"/>
                        </a:spcBef>
                        <a:spcAft>
                          <a:spcPts val="0"/>
                        </a:spcAft>
                        <a:buNone/>
                      </a:pPr>
                      <a:r>
                        <a:rPr lang="en-US" sz="1100" u="none" strike="noStrike">
                          <a:latin typeface="Calibri"/>
                          <a:ea typeface="Calibri"/>
                          <a:cs typeface="Calibri"/>
                          <a:sym typeface="Calibri"/>
                        </a:rPr>
                        <a:t>Audited/actual performance</a:t>
                      </a:r>
                      <a:endParaRPr b="1" i="0" sz="1100" u="none" strike="noStrike">
                        <a:solidFill>
                          <a:srgbClr val="000000"/>
                        </a:solidFill>
                        <a:latin typeface="Calibri"/>
                        <a:ea typeface="Calibri"/>
                        <a:cs typeface="Calibri"/>
                        <a:sym typeface="Calibri"/>
                      </a:endParaRPr>
                    </a:p>
                  </a:txBody>
                  <a:tcPr marT="0" marB="0" marR="0" marL="0" anchor="b">
                    <a:solidFill>
                      <a:srgbClr val="C5D8F1"/>
                    </a:solidFill>
                  </a:tcPr>
                </a:tc>
                <a:tc hMerge="1"/>
                <a:tc gridSpan="2">
                  <a:txBody>
                    <a:bodyPr/>
                    <a:lstStyle/>
                    <a:p>
                      <a:pPr indent="0" lvl="0" marL="0" marR="0" rtl="0" algn="l">
                        <a:spcBef>
                          <a:spcPts val="0"/>
                        </a:spcBef>
                        <a:spcAft>
                          <a:spcPts val="0"/>
                        </a:spcAft>
                        <a:buNone/>
                      </a:pPr>
                      <a:r>
                        <a:rPr lang="en-US" sz="1100" u="none" strike="noStrike">
                          <a:latin typeface="Calibri"/>
                          <a:ea typeface="Calibri"/>
                          <a:cs typeface="Calibri"/>
                          <a:sym typeface="Calibri"/>
                        </a:rPr>
                        <a:t>Actual Performance Against Target </a:t>
                      </a:r>
                      <a:endParaRPr b="1" i="0" sz="1100" u="none" strike="noStrike">
                        <a:solidFill>
                          <a:srgbClr val="000000"/>
                        </a:solidFill>
                        <a:latin typeface="Calibri"/>
                        <a:ea typeface="Calibri"/>
                        <a:cs typeface="Calibri"/>
                        <a:sym typeface="Calibri"/>
                      </a:endParaRPr>
                    </a:p>
                  </a:txBody>
                  <a:tcPr marT="0" marB="0" marR="0" marL="0" anchor="b">
                    <a:solidFill>
                      <a:srgbClr val="C5D8F1"/>
                    </a:solidFill>
                  </a:tcPr>
                </a:tc>
                <a:tc hMerge="1"/>
                <a:tc rowSpan="2">
                  <a:txBody>
                    <a:bodyPr/>
                    <a:lstStyle/>
                    <a:p>
                      <a:pPr indent="0" lvl="0" marL="0" marR="0" rtl="0" algn="l">
                        <a:spcBef>
                          <a:spcPts val="0"/>
                        </a:spcBef>
                        <a:spcAft>
                          <a:spcPts val="0"/>
                        </a:spcAft>
                        <a:buNone/>
                      </a:pPr>
                      <a:r>
                        <a:rPr lang="en-US" sz="1200" u="none" strike="noStrike">
                          <a:latin typeface="Calibri"/>
                          <a:ea typeface="Calibri"/>
                          <a:cs typeface="Calibri"/>
                          <a:sym typeface="Calibri"/>
                        </a:rPr>
                        <a:t>Variance </a:t>
                      </a:r>
                      <a:endParaRPr b="1" i="0" sz="1200" u="none" strike="noStrike">
                        <a:solidFill>
                          <a:srgbClr val="000000"/>
                        </a:solidFill>
                        <a:latin typeface="Calibri"/>
                        <a:ea typeface="Calibri"/>
                        <a:cs typeface="Calibri"/>
                        <a:sym typeface="Calibri"/>
                      </a:endParaRPr>
                    </a:p>
                  </a:txBody>
                  <a:tcPr marT="0" marB="0" marR="0" marL="0" anchor="b">
                    <a:solidFill>
                      <a:srgbClr val="C5D8F1"/>
                    </a:solidFill>
                  </a:tcPr>
                </a:tc>
                <a:tc rowSpan="2">
                  <a:txBody>
                    <a:bodyPr/>
                    <a:lstStyle/>
                    <a:p>
                      <a:pPr indent="0" lvl="0" marL="0" marR="0" rtl="0" algn="l">
                        <a:spcBef>
                          <a:spcPts val="0"/>
                        </a:spcBef>
                        <a:spcAft>
                          <a:spcPts val="0"/>
                        </a:spcAft>
                        <a:buNone/>
                      </a:pPr>
                      <a:r>
                        <a:rPr lang="en-US" sz="1200" u="none" strike="noStrike">
                          <a:latin typeface="Calibri"/>
                          <a:ea typeface="Calibri"/>
                          <a:cs typeface="Calibri"/>
                          <a:sym typeface="Calibri"/>
                        </a:rPr>
                        <a:t>Reason for Variance</a:t>
                      </a:r>
                      <a:endParaRPr b="1" i="0" sz="1200" u="none" strike="noStrike">
                        <a:solidFill>
                          <a:srgbClr val="000000"/>
                        </a:solidFill>
                        <a:latin typeface="Calibri"/>
                        <a:ea typeface="Calibri"/>
                        <a:cs typeface="Calibri"/>
                        <a:sym typeface="Calibri"/>
                      </a:endParaRPr>
                    </a:p>
                  </a:txBody>
                  <a:tcPr marT="0" marB="0" marR="0" marL="0" anchor="b">
                    <a:solidFill>
                      <a:srgbClr val="C5D8F1"/>
                    </a:solidFill>
                  </a:tcPr>
                </a:tc>
              </a:tr>
              <a:tr h="323375">
                <a:tc vMerge="1"/>
                <a:tc vMerge="1"/>
                <a:tc vMerge="1"/>
                <a:tc>
                  <a:txBody>
                    <a:bodyPr/>
                    <a:lstStyle/>
                    <a:p>
                      <a:pPr indent="0" lvl="0" marL="0" marR="0" rtl="0" algn="l">
                        <a:spcBef>
                          <a:spcPts val="0"/>
                        </a:spcBef>
                        <a:spcAft>
                          <a:spcPts val="0"/>
                        </a:spcAft>
                        <a:buNone/>
                      </a:pPr>
                      <a:r>
                        <a:rPr lang="en-US" sz="1200" u="none" strike="noStrike">
                          <a:latin typeface="Calibri"/>
                          <a:ea typeface="Calibri"/>
                          <a:cs typeface="Calibri"/>
                          <a:sym typeface="Calibri"/>
                        </a:rPr>
                        <a:t>2018/2019</a:t>
                      </a:r>
                      <a:endParaRPr b="1" i="0" sz="1200" u="none" strike="noStrike">
                        <a:solidFill>
                          <a:srgbClr val="000000"/>
                        </a:solidFill>
                        <a:latin typeface="Calibri"/>
                        <a:ea typeface="Calibri"/>
                        <a:cs typeface="Calibri"/>
                        <a:sym typeface="Calibri"/>
                      </a:endParaRPr>
                    </a:p>
                  </a:txBody>
                  <a:tcPr marT="0" marB="0" marR="0" marL="0" anchor="b">
                    <a:solidFill>
                      <a:srgbClr val="C5D8F1"/>
                    </a:solidFill>
                  </a:tcPr>
                </a:tc>
                <a:tc>
                  <a:txBody>
                    <a:bodyPr/>
                    <a:lstStyle/>
                    <a:p>
                      <a:pPr indent="0" lvl="0" marL="0" marR="0" rtl="0" algn="l">
                        <a:spcBef>
                          <a:spcPts val="0"/>
                        </a:spcBef>
                        <a:spcAft>
                          <a:spcPts val="0"/>
                        </a:spcAft>
                        <a:buNone/>
                      </a:pPr>
                      <a:r>
                        <a:rPr lang="en-US" sz="1200" u="none" strike="noStrike">
                          <a:latin typeface="Calibri"/>
                          <a:ea typeface="Calibri"/>
                          <a:cs typeface="Calibri"/>
                          <a:sym typeface="Calibri"/>
                        </a:rPr>
                        <a:t>2019/20</a:t>
                      </a:r>
                      <a:endParaRPr b="1" i="0" sz="1200" u="none" strike="noStrike">
                        <a:solidFill>
                          <a:srgbClr val="000000"/>
                        </a:solidFill>
                        <a:latin typeface="Calibri"/>
                        <a:ea typeface="Calibri"/>
                        <a:cs typeface="Calibri"/>
                        <a:sym typeface="Calibri"/>
                      </a:endParaRPr>
                    </a:p>
                  </a:txBody>
                  <a:tcPr marT="0" marB="0" marR="0" marL="0" anchor="b">
                    <a:solidFill>
                      <a:srgbClr val="C5D8F1"/>
                    </a:solidFill>
                  </a:tcPr>
                </a:tc>
                <a:tc>
                  <a:txBody>
                    <a:bodyPr/>
                    <a:lstStyle/>
                    <a:p>
                      <a:pPr indent="0" lvl="0" marL="0" marR="0" rtl="0" algn="l">
                        <a:spcBef>
                          <a:spcPts val="0"/>
                        </a:spcBef>
                        <a:spcAft>
                          <a:spcPts val="0"/>
                        </a:spcAft>
                        <a:buNone/>
                      </a:pPr>
                      <a:r>
                        <a:rPr lang="en-US" sz="1200" u="none" strike="noStrike">
                          <a:latin typeface="Calibri"/>
                          <a:ea typeface="Calibri"/>
                          <a:cs typeface="Calibri"/>
                          <a:sym typeface="Calibri"/>
                        </a:rPr>
                        <a:t>Target 2020/21</a:t>
                      </a:r>
                      <a:endParaRPr b="1" i="0" sz="1200" u="none" strike="noStrike">
                        <a:solidFill>
                          <a:srgbClr val="000000"/>
                        </a:solidFill>
                        <a:latin typeface="Calibri"/>
                        <a:ea typeface="Calibri"/>
                        <a:cs typeface="Calibri"/>
                        <a:sym typeface="Calibri"/>
                      </a:endParaRPr>
                    </a:p>
                  </a:txBody>
                  <a:tcPr marT="0" marB="0" marR="0" marL="0" anchor="ctr">
                    <a:solidFill>
                      <a:srgbClr val="C5D8F1"/>
                    </a:solidFill>
                  </a:tcPr>
                </a:tc>
                <a:tc>
                  <a:txBody>
                    <a:bodyPr/>
                    <a:lstStyle/>
                    <a:p>
                      <a:pPr indent="0" lvl="0" marL="0" marR="0" rtl="0" algn="l">
                        <a:spcBef>
                          <a:spcPts val="0"/>
                        </a:spcBef>
                        <a:spcAft>
                          <a:spcPts val="0"/>
                        </a:spcAft>
                        <a:buNone/>
                      </a:pPr>
                      <a:r>
                        <a:rPr lang="en-US" sz="1200" u="none" strike="noStrike">
                          <a:latin typeface="Calibri"/>
                          <a:ea typeface="Calibri"/>
                          <a:cs typeface="Calibri"/>
                          <a:sym typeface="Calibri"/>
                        </a:rPr>
                        <a:t>Actual 2020/21</a:t>
                      </a:r>
                      <a:endParaRPr b="1" i="0" sz="1200" u="none" strike="noStrike">
                        <a:solidFill>
                          <a:srgbClr val="000000"/>
                        </a:solidFill>
                        <a:latin typeface="Calibri"/>
                        <a:ea typeface="Calibri"/>
                        <a:cs typeface="Calibri"/>
                        <a:sym typeface="Calibri"/>
                      </a:endParaRPr>
                    </a:p>
                  </a:txBody>
                  <a:tcPr marT="0" marB="0" marR="0" marL="0" anchor="ctr">
                    <a:solidFill>
                      <a:srgbClr val="C5D8F1"/>
                    </a:solidFill>
                  </a:tcPr>
                </a:tc>
                <a:tc vMerge="1"/>
                <a:tc vMerge="1"/>
              </a:tr>
              <a:tr h="1459200">
                <a:tc rowSpan="3">
                  <a:txBody>
                    <a:bodyPr/>
                    <a:lstStyle/>
                    <a:p>
                      <a:pPr indent="0" lvl="0" marL="0" marR="0" rtl="0" algn="l">
                        <a:spcBef>
                          <a:spcPts val="0"/>
                        </a:spcBef>
                        <a:spcAft>
                          <a:spcPts val="0"/>
                        </a:spcAft>
                        <a:buNone/>
                      </a:pPr>
                      <a:r>
                        <a:rPr lang="en-US" sz="1200" u="none" strike="noStrike">
                          <a:latin typeface="Calibri"/>
                          <a:ea typeface="Calibri"/>
                          <a:cs typeface="Calibri"/>
                          <a:sym typeface="Calibri"/>
                        </a:rPr>
                        <a:t>Media diversity promoted through the growth of sustainable community-based media in South Africa by 2024</a:t>
                      </a:r>
                      <a:endParaRPr b="0" i="0" sz="1200" u="none" strike="noStrike">
                        <a:solidFill>
                          <a:srgbClr val="000000"/>
                        </a:solidFill>
                        <a:latin typeface="Calibri"/>
                        <a:ea typeface="Calibri"/>
                        <a:cs typeface="Calibri"/>
                        <a:sym typeface="Calibri"/>
                      </a:endParaRPr>
                    </a:p>
                  </a:txBody>
                  <a:tcPr marT="0" marB="0" marR="0" marL="0" anchor="ctr"/>
                </a:tc>
                <a:tc>
                  <a:txBody>
                    <a:bodyPr/>
                    <a:lstStyle/>
                    <a:p>
                      <a:pPr indent="0" lvl="0" marL="0" marR="0" rtl="0" algn="l">
                        <a:spcBef>
                          <a:spcPts val="0"/>
                        </a:spcBef>
                        <a:spcAft>
                          <a:spcPts val="0"/>
                        </a:spcAft>
                        <a:buNone/>
                      </a:pPr>
                      <a:r>
                        <a:rPr lang="en-US" sz="1200" u="none" strike="noStrike">
                          <a:latin typeface="Calibri"/>
                          <a:ea typeface="Calibri"/>
                          <a:cs typeface="Calibri"/>
                          <a:sym typeface="Calibri"/>
                        </a:rPr>
                        <a:t>Community broadcast project funding</a:t>
                      </a:r>
                      <a:endParaRPr b="0" i="0" sz="1200" u="none" strike="noStrike">
                        <a:solidFill>
                          <a:srgbClr val="000000"/>
                        </a:solidFill>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rPr lang="en-US" sz="1200" u="none" strike="noStrike">
                          <a:latin typeface="Calibri"/>
                          <a:ea typeface="Calibri"/>
                          <a:cs typeface="Calibri"/>
                          <a:sym typeface="Calibri"/>
                        </a:rPr>
                        <a:t>3. Number of community broadcast project funding proposals submitted to Board</a:t>
                      </a:r>
                      <a:endParaRPr b="0" i="0" sz="1200" u="none" strike="noStrike">
                        <a:solidFill>
                          <a:srgbClr val="000000"/>
                        </a:solidFill>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rPr lang="en-US" sz="1200" u="none" strike="noStrike">
                          <a:latin typeface="Calibri"/>
                          <a:ea typeface="Calibri"/>
                          <a:cs typeface="Calibri"/>
                          <a:sym typeface="Calibri"/>
                        </a:rPr>
                        <a:t>29</a:t>
                      </a:r>
                      <a:endParaRPr b="0" i="0" sz="1200" u="none" strike="noStrike">
                        <a:solidFill>
                          <a:srgbClr val="000000"/>
                        </a:solidFill>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rPr lang="en-US" sz="1200" u="none" strike="noStrike">
                          <a:latin typeface="Calibri"/>
                          <a:ea typeface="Calibri"/>
                          <a:cs typeface="Calibri"/>
                          <a:sym typeface="Calibri"/>
                        </a:rPr>
                        <a:t>18</a:t>
                      </a:r>
                      <a:endParaRPr b="0" i="0" sz="1200" u="none" strike="noStrike">
                        <a:solidFill>
                          <a:srgbClr val="000000"/>
                        </a:solidFill>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rPr lang="en-US" sz="1200" u="none" strike="noStrike">
                          <a:latin typeface="Calibri"/>
                          <a:ea typeface="Calibri"/>
                          <a:cs typeface="Calibri"/>
                          <a:sym typeface="Calibri"/>
                        </a:rPr>
                        <a:t>20</a:t>
                      </a:r>
                      <a:endParaRPr b="0" i="0" sz="1200" u="none" strike="noStrike">
                        <a:solidFill>
                          <a:srgbClr val="000000"/>
                        </a:solidFill>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rPr lang="en-US" sz="1200" u="none" strike="noStrike">
                          <a:latin typeface="Calibri"/>
                          <a:ea typeface="Calibri"/>
                          <a:cs typeface="Calibri"/>
                          <a:sym typeface="Calibri"/>
                        </a:rPr>
                        <a:t>25</a:t>
                      </a:r>
                      <a:endParaRPr b="0" i="0" sz="1200" u="none" strike="noStrike">
                        <a:solidFill>
                          <a:srgbClr val="000000"/>
                        </a:solidFill>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rPr lang="en-US" sz="1200" u="none" strike="noStrike">
                          <a:latin typeface="Calibri"/>
                          <a:ea typeface="Calibri"/>
                          <a:cs typeface="Calibri"/>
                          <a:sym typeface="Calibri"/>
                        </a:rPr>
                        <a:t>5</a:t>
                      </a:r>
                      <a:endParaRPr b="0" i="0" sz="1200" u="none" strike="noStrike">
                        <a:solidFill>
                          <a:srgbClr val="000000"/>
                        </a:solidFill>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rPr lang="en-US" sz="1200">
                          <a:solidFill>
                            <a:srgbClr val="000000"/>
                          </a:solidFill>
                          <a:latin typeface="Calibri"/>
                          <a:ea typeface="Calibri"/>
                          <a:cs typeface="Calibri"/>
                          <a:sym typeface="Calibri"/>
                        </a:rPr>
                        <a:t>• Multichoice our main funder gave MDDA more funds than expected.</a:t>
                      </a:r>
                      <a:br>
                        <a:rPr lang="en-US" sz="1200">
                          <a:solidFill>
                            <a:srgbClr val="000000"/>
                          </a:solidFill>
                          <a:latin typeface="Calibri"/>
                          <a:ea typeface="Calibri"/>
                          <a:cs typeface="Calibri"/>
                          <a:sym typeface="Calibri"/>
                        </a:rPr>
                      </a:br>
                      <a:r>
                        <a:rPr lang="en-US" sz="1200">
                          <a:solidFill>
                            <a:srgbClr val="000000"/>
                          </a:solidFill>
                          <a:latin typeface="Calibri"/>
                          <a:ea typeface="Calibri"/>
                          <a:cs typeface="Calibri"/>
                          <a:sym typeface="Calibri"/>
                        </a:rPr>
                        <a:t>• There is a high demand for funding from the community broadcast sector and the Agency had to rationalise in its funding approach. </a:t>
                      </a:r>
                      <a:endParaRPr b="0" i="0" sz="1200" u="none" strike="noStrike">
                        <a:solidFill>
                          <a:srgbClr val="000000"/>
                        </a:solidFill>
                        <a:latin typeface="Calibri"/>
                        <a:ea typeface="Calibri"/>
                        <a:cs typeface="Calibri"/>
                        <a:sym typeface="Calibri"/>
                      </a:endParaRPr>
                    </a:p>
                  </a:txBody>
                  <a:tcPr marT="0" marB="0" marR="0" marL="0"/>
                </a:tc>
              </a:tr>
              <a:tr h="1293475">
                <a:tc vMerge="1"/>
                <a:tc>
                  <a:txBody>
                    <a:bodyPr/>
                    <a:lstStyle/>
                    <a:p>
                      <a:pPr indent="0" lvl="0" marL="0" marR="0" rtl="0" algn="l">
                        <a:spcBef>
                          <a:spcPts val="0"/>
                        </a:spcBef>
                        <a:spcAft>
                          <a:spcPts val="0"/>
                        </a:spcAft>
                        <a:buNone/>
                      </a:pPr>
                      <a:r>
                        <a:rPr lang="en-US" sz="1200" u="none" strike="noStrike">
                          <a:latin typeface="Calibri"/>
                          <a:ea typeface="Calibri"/>
                          <a:cs typeface="Calibri"/>
                          <a:sym typeface="Calibri"/>
                        </a:rPr>
                        <a:t>Small Commercial Media project funding</a:t>
                      </a:r>
                      <a:endParaRPr b="0" i="0" sz="1200" u="none" strike="noStrike">
                        <a:solidFill>
                          <a:srgbClr val="000000"/>
                        </a:solidFill>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rPr lang="en-US" sz="1200" u="none" strike="noStrike">
                          <a:latin typeface="Calibri"/>
                          <a:ea typeface="Calibri"/>
                          <a:cs typeface="Calibri"/>
                          <a:sym typeface="Calibri"/>
                        </a:rPr>
                        <a:t>4. Number of funding proposals for Small Commercial Media projects submitted to Board</a:t>
                      </a:r>
                      <a:endParaRPr b="0" i="0" sz="1200" u="none" strike="noStrike">
                        <a:solidFill>
                          <a:srgbClr val="000000"/>
                        </a:solidFill>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rPr lang="en-US" sz="1200" u="none" strike="noStrike">
                          <a:latin typeface="Calibri"/>
                          <a:ea typeface="Calibri"/>
                          <a:cs typeface="Calibri"/>
                          <a:sym typeface="Calibri"/>
                        </a:rPr>
                        <a:t>8</a:t>
                      </a:r>
                      <a:endParaRPr b="0" i="0" sz="1200" u="none" strike="noStrike">
                        <a:solidFill>
                          <a:srgbClr val="000000"/>
                        </a:solidFill>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rPr lang="en-US" sz="1200" u="none" strike="noStrike">
                          <a:latin typeface="Calibri"/>
                          <a:ea typeface="Calibri"/>
                          <a:cs typeface="Calibri"/>
                          <a:sym typeface="Calibri"/>
                        </a:rPr>
                        <a:t>6</a:t>
                      </a:r>
                      <a:endParaRPr b="0" i="0" sz="1200" u="none" strike="noStrike">
                        <a:solidFill>
                          <a:srgbClr val="000000"/>
                        </a:solidFill>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rPr lang="en-US" sz="1200" u="none" strike="noStrike">
                          <a:latin typeface="Calibri"/>
                          <a:ea typeface="Calibri"/>
                          <a:cs typeface="Calibri"/>
                          <a:sym typeface="Calibri"/>
                        </a:rPr>
                        <a:t>5</a:t>
                      </a:r>
                      <a:endParaRPr b="0" i="0" sz="1200" u="none" strike="noStrike">
                        <a:solidFill>
                          <a:srgbClr val="000000"/>
                        </a:solidFill>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rPr b="0" i="0" lang="en-US" sz="1200" u="none" strike="noStrike">
                          <a:solidFill>
                            <a:srgbClr val="000000"/>
                          </a:solidFill>
                          <a:latin typeface="Calibri"/>
                          <a:ea typeface="Calibri"/>
                          <a:cs typeface="Calibri"/>
                          <a:sym typeface="Calibri"/>
                        </a:rPr>
                        <a:t>5</a:t>
                      </a:r>
                      <a:endParaRPr b="0" i="0" sz="1200" u="none" strike="noStrike">
                        <a:solidFill>
                          <a:srgbClr val="000000"/>
                        </a:solidFill>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rPr b="0" i="0" lang="en-US" sz="1200" u="none" strike="noStrike">
                          <a:solidFill>
                            <a:srgbClr val="000000"/>
                          </a:solidFill>
                          <a:latin typeface="Calibri"/>
                          <a:ea typeface="Calibri"/>
                          <a:cs typeface="Calibri"/>
                          <a:sym typeface="Calibri"/>
                        </a:rPr>
                        <a:t>0</a:t>
                      </a:r>
                      <a:endParaRPr b="0" i="0" sz="1200" u="none" strike="noStrike">
                        <a:solidFill>
                          <a:srgbClr val="000000"/>
                        </a:solidFill>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rPr lang="en-US" sz="1200" u="none" strike="noStrike">
                          <a:solidFill>
                            <a:schemeClr val="dk1"/>
                          </a:solidFill>
                          <a:latin typeface="Calibri"/>
                          <a:ea typeface="Calibri"/>
                          <a:cs typeface="Calibri"/>
                          <a:sym typeface="Calibri"/>
                        </a:rPr>
                        <a:t>Annual target achieved.</a:t>
                      </a:r>
                      <a:endParaRPr sz="1200" u="none" strike="noStrike">
                        <a:solidFill>
                          <a:schemeClr val="dk1"/>
                        </a:solidFill>
                        <a:latin typeface="Calibri"/>
                        <a:ea typeface="Calibri"/>
                        <a:cs typeface="Calibri"/>
                        <a:sym typeface="Calibri"/>
                      </a:endParaRPr>
                    </a:p>
                  </a:txBody>
                  <a:tcPr marT="0" marB="0" marR="0" marL="0"/>
                </a:tc>
              </a:tr>
              <a:tr h="1293475">
                <a:tc vMerge="1"/>
                <a:tc>
                  <a:txBody>
                    <a:bodyPr/>
                    <a:lstStyle/>
                    <a:p>
                      <a:pPr indent="0" lvl="0" marL="0" marR="0" rtl="0" algn="l">
                        <a:spcBef>
                          <a:spcPts val="0"/>
                        </a:spcBef>
                        <a:spcAft>
                          <a:spcPts val="0"/>
                        </a:spcAft>
                        <a:buNone/>
                      </a:pPr>
                      <a:r>
                        <a:rPr lang="en-US" sz="1200" u="none" strike="noStrike">
                          <a:latin typeface="Calibri"/>
                          <a:ea typeface="Calibri"/>
                          <a:cs typeface="Calibri"/>
                          <a:sym typeface="Calibri"/>
                        </a:rPr>
                        <a:t>Community print/digital media funding</a:t>
                      </a:r>
                      <a:endParaRPr b="0" i="0" sz="1200" u="none" strike="noStrike">
                        <a:solidFill>
                          <a:srgbClr val="000000"/>
                        </a:solidFill>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rPr lang="en-US" sz="1200" u="none" strike="noStrike">
                          <a:latin typeface="Calibri"/>
                          <a:ea typeface="Calibri"/>
                          <a:cs typeface="Calibri"/>
                          <a:sym typeface="Calibri"/>
                        </a:rPr>
                        <a:t>5. Number of funding proposals for Community print/digital media submitted to Board</a:t>
                      </a:r>
                      <a:endParaRPr b="0" i="0" sz="1200" u="none" strike="noStrike">
                        <a:solidFill>
                          <a:srgbClr val="000000"/>
                        </a:solidFill>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rPr lang="en-US" sz="1200" u="none" strike="noStrike">
                          <a:latin typeface="Calibri"/>
                          <a:ea typeface="Calibri"/>
                          <a:cs typeface="Calibri"/>
                          <a:sym typeface="Calibri"/>
                        </a:rPr>
                        <a:t>4</a:t>
                      </a:r>
                      <a:endParaRPr b="0" i="0" sz="1200" u="none" strike="noStrike">
                        <a:solidFill>
                          <a:srgbClr val="000000"/>
                        </a:solidFill>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rPr lang="en-US" sz="1200" u="none" strike="noStrike">
                          <a:latin typeface="Calibri"/>
                          <a:ea typeface="Calibri"/>
                          <a:cs typeface="Calibri"/>
                          <a:sym typeface="Calibri"/>
                        </a:rPr>
                        <a:t>4</a:t>
                      </a:r>
                      <a:endParaRPr b="0" i="0" sz="1200" u="none" strike="noStrike">
                        <a:solidFill>
                          <a:srgbClr val="000000"/>
                        </a:solidFill>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rPr lang="en-US" sz="1200" u="none" strike="noStrike">
                          <a:latin typeface="Calibri"/>
                          <a:ea typeface="Calibri"/>
                          <a:cs typeface="Calibri"/>
                          <a:sym typeface="Calibri"/>
                        </a:rPr>
                        <a:t>3</a:t>
                      </a:r>
                      <a:endParaRPr b="0" i="0" sz="1200" u="none" strike="noStrike">
                        <a:solidFill>
                          <a:srgbClr val="000000"/>
                        </a:solidFill>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rPr b="0" i="0" lang="en-US" sz="1200" u="none" strike="noStrike">
                          <a:solidFill>
                            <a:srgbClr val="000000"/>
                          </a:solidFill>
                          <a:latin typeface="Calibri"/>
                          <a:ea typeface="Calibri"/>
                          <a:cs typeface="Calibri"/>
                          <a:sym typeface="Calibri"/>
                        </a:rPr>
                        <a:t>4</a:t>
                      </a:r>
                      <a:endParaRPr b="0" i="0" sz="1200" u="none" strike="noStrike">
                        <a:solidFill>
                          <a:srgbClr val="000000"/>
                        </a:solidFill>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rPr b="0" i="0" lang="en-US" sz="1200" u="none" strike="noStrike">
                          <a:solidFill>
                            <a:srgbClr val="000000"/>
                          </a:solidFill>
                          <a:latin typeface="Calibri"/>
                          <a:ea typeface="Calibri"/>
                          <a:cs typeface="Calibri"/>
                          <a:sym typeface="Calibri"/>
                        </a:rPr>
                        <a:t>1</a:t>
                      </a:r>
                      <a:endParaRPr b="0" i="0" sz="1200" u="none" strike="noStrike">
                        <a:solidFill>
                          <a:srgbClr val="000000"/>
                        </a:solidFill>
                        <a:latin typeface="Calibri"/>
                        <a:ea typeface="Calibri"/>
                        <a:cs typeface="Calibri"/>
                        <a:sym typeface="Calibri"/>
                      </a:endParaRPr>
                    </a:p>
                  </a:txBody>
                  <a:tcPr marT="0" marB="0" marR="0" marL="0"/>
                </a:tc>
                <a:tc>
                  <a:txBody>
                    <a:bodyPr/>
                    <a:lstStyle/>
                    <a:p>
                      <a:pPr indent="0" lvl="0" marL="0" marR="0" rtl="0" algn="l">
                        <a:spcBef>
                          <a:spcPts val="0"/>
                        </a:spcBef>
                        <a:spcAft>
                          <a:spcPts val="0"/>
                        </a:spcAft>
                        <a:buNone/>
                      </a:pPr>
                      <a:r>
                        <a:rPr lang="en-US" sz="1200" u="none" strike="noStrike">
                          <a:solidFill>
                            <a:schemeClr val="dk1"/>
                          </a:solidFill>
                          <a:latin typeface="Calibri"/>
                          <a:ea typeface="Calibri"/>
                          <a:cs typeface="Calibri"/>
                          <a:sym typeface="Calibri"/>
                        </a:rPr>
                        <a:t>The reason for overachievement is because of the budget for the community/digital and small commercial print was augmented from R2m to R3,2m due to previous year roll over, and as a result, an additional project was accommodated in the funding cycle.</a:t>
                      </a:r>
                      <a:endParaRPr/>
                    </a:p>
                  </a:txBody>
                  <a:tcPr marT="0" marB="0" marR="0" marL="0"/>
                </a:tc>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5" name="Shape 805"/>
        <p:cNvGrpSpPr/>
        <p:nvPr/>
      </p:nvGrpSpPr>
      <p:grpSpPr>
        <a:xfrm>
          <a:off x="0" y="0"/>
          <a:ext cx="0" cy="0"/>
          <a:chOff x="0" y="0"/>
          <a:chExt cx="0" cy="0"/>
        </a:xfrm>
      </p:grpSpPr>
      <p:sp>
        <p:nvSpPr>
          <p:cNvPr id="806" name="Google Shape;806;p26"/>
          <p:cNvSpPr txBox="1"/>
          <p:nvPr/>
        </p:nvSpPr>
        <p:spPr>
          <a:xfrm>
            <a:off x="554353" y="116632"/>
            <a:ext cx="8035290"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rgbClr val="17365D"/>
                </a:solidFill>
                <a:latin typeface="Calibri"/>
                <a:ea typeface="Calibri"/>
                <a:cs typeface="Calibri"/>
                <a:sym typeface="Calibri"/>
              </a:rPr>
              <a:t>2020/21 ORGANISATIONAL PERFORMANCE</a:t>
            </a:r>
            <a:endParaRPr/>
          </a:p>
        </p:txBody>
      </p:sp>
      <p:graphicFrame>
        <p:nvGraphicFramePr>
          <p:cNvPr id="807" name="Google Shape;807;p26"/>
          <p:cNvGraphicFramePr/>
          <p:nvPr/>
        </p:nvGraphicFramePr>
        <p:xfrm>
          <a:off x="53747" y="1399891"/>
          <a:ext cx="3000000" cy="3000000"/>
        </p:xfrm>
        <a:graphic>
          <a:graphicData uri="http://schemas.openxmlformats.org/drawingml/2006/table">
            <a:tbl>
              <a:tblPr>
                <a:noFill/>
                <a:tableStyleId>{EFF9F66C-4E16-4D9D-8ED6-E5401EE9B009}</a:tableStyleId>
              </a:tblPr>
              <a:tblGrid>
                <a:gridCol w="963300"/>
                <a:gridCol w="963300"/>
                <a:gridCol w="1498550"/>
                <a:gridCol w="874500"/>
                <a:gridCol w="874500"/>
                <a:gridCol w="728750"/>
                <a:gridCol w="890775"/>
                <a:gridCol w="1003975"/>
                <a:gridCol w="1238875"/>
              </a:tblGrid>
              <a:tr h="313950">
                <a:tc rowSpan="2">
                  <a:txBody>
                    <a:bodyPr/>
                    <a:lstStyle/>
                    <a:p>
                      <a:pPr indent="0" lvl="0" marL="0" marR="0" rtl="0" algn="l">
                        <a:lnSpc>
                          <a:spcPct val="107000"/>
                        </a:lnSpc>
                        <a:spcBef>
                          <a:spcPts val="0"/>
                        </a:spcBef>
                        <a:spcAft>
                          <a:spcPts val="0"/>
                        </a:spcAft>
                        <a:buNone/>
                      </a:pPr>
                      <a:r>
                        <a:rPr b="1" lang="en-US" sz="1400">
                          <a:solidFill>
                            <a:srgbClr val="000000"/>
                          </a:solidFill>
                          <a:latin typeface="Calibri"/>
                          <a:ea typeface="Calibri"/>
                          <a:cs typeface="Calibri"/>
                          <a:sym typeface="Calibri"/>
                        </a:rPr>
                        <a:t>Outcome</a:t>
                      </a:r>
                      <a:endParaRPr sz="1400">
                        <a:latin typeface="Calibri"/>
                        <a:ea typeface="Calibri"/>
                        <a:cs typeface="Calibri"/>
                        <a:sym typeface="Calibri"/>
                      </a:endParaRPr>
                    </a:p>
                  </a:txBody>
                  <a:tcPr marT="0" marB="0" marR="62100" marL="62100"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8CB3E3"/>
                    </a:solidFill>
                  </a:tcPr>
                </a:tc>
                <a:tc rowSpan="2">
                  <a:txBody>
                    <a:bodyPr/>
                    <a:lstStyle/>
                    <a:p>
                      <a:pPr indent="0" lvl="0" marL="0" marR="0" rtl="0" algn="l">
                        <a:lnSpc>
                          <a:spcPct val="107000"/>
                        </a:lnSpc>
                        <a:spcBef>
                          <a:spcPts val="0"/>
                        </a:spcBef>
                        <a:spcAft>
                          <a:spcPts val="0"/>
                        </a:spcAft>
                        <a:buNone/>
                      </a:pPr>
                      <a:r>
                        <a:rPr b="1" lang="en-US" sz="1400">
                          <a:solidFill>
                            <a:srgbClr val="000000"/>
                          </a:solidFill>
                          <a:latin typeface="Calibri"/>
                          <a:ea typeface="Calibri"/>
                          <a:cs typeface="Calibri"/>
                          <a:sym typeface="Calibri"/>
                        </a:rPr>
                        <a:t>Outputs</a:t>
                      </a:r>
                      <a:endParaRPr sz="1400">
                        <a:latin typeface="Calibri"/>
                        <a:ea typeface="Calibri"/>
                        <a:cs typeface="Calibri"/>
                        <a:sym typeface="Calibri"/>
                      </a:endParaRPr>
                    </a:p>
                  </a:txBody>
                  <a:tcPr marT="0" marB="0" marR="62100" marL="62100"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8CB3E3"/>
                    </a:solidFill>
                  </a:tcPr>
                </a:tc>
                <a:tc rowSpan="2">
                  <a:txBody>
                    <a:bodyPr/>
                    <a:lstStyle/>
                    <a:p>
                      <a:pPr indent="0" lvl="0" marL="0" marR="0" rtl="0" algn="l">
                        <a:lnSpc>
                          <a:spcPct val="107000"/>
                        </a:lnSpc>
                        <a:spcBef>
                          <a:spcPts val="0"/>
                        </a:spcBef>
                        <a:spcAft>
                          <a:spcPts val="0"/>
                        </a:spcAft>
                        <a:buNone/>
                      </a:pPr>
                      <a:r>
                        <a:rPr b="1" lang="en-US" sz="1400">
                          <a:solidFill>
                            <a:srgbClr val="000000"/>
                          </a:solidFill>
                          <a:latin typeface="Calibri"/>
                          <a:ea typeface="Calibri"/>
                          <a:cs typeface="Calibri"/>
                          <a:sym typeface="Calibri"/>
                        </a:rPr>
                        <a:t>Output Indicator</a:t>
                      </a:r>
                      <a:endParaRPr sz="1400">
                        <a:latin typeface="Calibri"/>
                        <a:ea typeface="Calibri"/>
                        <a:cs typeface="Calibri"/>
                        <a:sym typeface="Calibri"/>
                      </a:endParaRPr>
                    </a:p>
                  </a:txBody>
                  <a:tcPr marT="0" marB="0" marR="62100" marL="62100"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8CB3E3"/>
                    </a:solidFill>
                  </a:tcPr>
                </a:tc>
                <a:tc gridSpan="2">
                  <a:txBody>
                    <a:bodyPr/>
                    <a:lstStyle/>
                    <a:p>
                      <a:pPr indent="0" lvl="0" marL="0" marR="0" rtl="0" algn="l">
                        <a:lnSpc>
                          <a:spcPct val="107000"/>
                        </a:lnSpc>
                        <a:spcBef>
                          <a:spcPts val="0"/>
                        </a:spcBef>
                        <a:spcAft>
                          <a:spcPts val="0"/>
                        </a:spcAft>
                        <a:buNone/>
                      </a:pPr>
                      <a:r>
                        <a:rPr b="1" lang="en-US" sz="1200">
                          <a:solidFill>
                            <a:srgbClr val="000000"/>
                          </a:solidFill>
                          <a:latin typeface="Calibri"/>
                          <a:ea typeface="Calibri"/>
                          <a:cs typeface="Calibri"/>
                          <a:sym typeface="Calibri"/>
                        </a:rPr>
                        <a:t>Audited/actual performance</a:t>
                      </a:r>
                      <a:endParaRPr sz="1200">
                        <a:latin typeface="Calibri"/>
                        <a:ea typeface="Calibri"/>
                        <a:cs typeface="Calibri"/>
                        <a:sym typeface="Calibri"/>
                      </a:endParaRPr>
                    </a:p>
                  </a:txBody>
                  <a:tcPr marT="0" marB="0" marR="62100" marL="62100"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8CB3E3"/>
                    </a:solidFill>
                  </a:tcPr>
                </a:tc>
                <a:tc hMerge="1"/>
                <a:tc gridSpan="2">
                  <a:txBody>
                    <a:bodyPr/>
                    <a:lstStyle/>
                    <a:p>
                      <a:pPr indent="0" lvl="0" marL="0" marR="0" rtl="0" algn="l">
                        <a:lnSpc>
                          <a:spcPct val="107000"/>
                        </a:lnSpc>
                        <a:spcBef>
                          <a:spcPts val="0"/>
                        </a:spcBef>
                        <a:spcAft>
                          <a:spcPts val="0"/>
                        </a:spcAft>
                        <a:buNone/>
                      </a:pPr>
                      <a:r>
                        <a:rPr b="1" lang="en-US" sz="1200">
                          <a:solidFill>
                            <a:srgbClr val="000000"/>
                          </a:solidFill>
                          <a:latin typeface="Calibri"/>
                          <a:ea typeface="Calibri"/>
                          <a:cs typeface="Calibri"/>
                          <a:sym typeface="Calibri"/>
                        </a:rPr>
                        <a:t>Actual Performance Against Target </a:t>
                      </a:r>
                      <a:endParaRPr sz="1200">
                        <a:latin typeface="Calibri"/>
                        <a:ea typeface="Calibri"/>
                        <a:cs typeface="Calibri"/>
                        <a:sym typeface="Calibri"/>
                      </a:endParaRPr>
                    </a:p>
                  </a:txBody>
                  <a:tcPr marT="0" marB="0" marR="62100" marL="62100"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8CB3E3"/>
                    </a:solidFill>
                  </a:tcPr>
                </a:tc>
                <a:tc hMerge="1"/>
                <a:tc rowSpan="2">
                  <a:txBody>
                    <a:bodyPr/>
                    <a:lstStyle/>
                    <a:p>
                      <a:pPr indent="0" lvl="0" marL="0" marR="0" rtl="0" algn="l">
                        <a:lnSpc>
                          <a:spcPct val="107000"/>
                        </a:lnSpc>
                        <a:spcBef>
                          <a:spcPts val="0"/>
                        </a:spcBef>
                        <a:spcAft>
                          <a:spcPts val="0"/>
                        </a:spcAft>
                        <a:buNone/>
                      </a:pPr>
                      <a:r>
                        <a:rPr b="1" lang="en-US" sz="1400">
                          <a:solidFill>
                            <a:srgbClr val="000000"/>
                          </a:solidFill>
                          <a:latin typeface="Calibri"/>
                          <a:ea typeface="Calibri"/>
                          <a:cs typeface="Calibri"/>
                          <a:sym typeface="Calibri"/>
                        </a:rPr>
                        <a:t>Variance </a:t>
                      </a:r>
                      <a:endParaRPr sz="1400">
                        <a:latin typeface="Calibri"/>
                        <a:ea typeface="Calibri"/>
                        <a:cs typeface="Calibri"/>
                        <a:sym typeface="Calibri"/>
                      </a:endParaRPr>
                    </a:p>
                  </a:txBody>
                  <a:tcPr marT="0" marB="0" marR="62100" marL="62100"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8CB3E3"/>
                    </a:solidFill>
                  </a:tcPr>
                </a:tc>
                <a:tc rowSpan="2">
                  <a:txBody>
                    <a:bodyPr/>
                    <a:lstStyle/>
                    <a:p>
                      <a:pPr indent="0" lvl="0" marL="0" marR="0" rtl="0" algn="l">
                        <a:lnSpc>
                          <a:spcPct val="107000"/>
                        </a:lnSpc>
                        <a:spcBef>
                          <a:spcPts val="0"/>
                        </a:spcBef>
                        <a:spcAft>
                          <a:spcPts val="0"/>
                        </a:spcAft>
                        <a:buNone/>
                      </a:pPr>
                      <a:r>
                        <a:rPr b="1" lang="en-US" sz="1400">
                          <a:solidFill>
                            <a:srgbClr val="000000"/>
                          </a:solidFill>
                          <a:latin typeface="Calibri"/>
                          <a:ea typeface="Calibri"/>
                          <a:cs typeface="Calibri"/>
                          <a:sym typeface="Calibri"/>
                        </a:rPr>
                        <a:t>Reason for Variance</a:t>
                      </a:r>
                      <a:endParaRPr sz="1400">
                        <a:latin typeface="Calibri"/>
                        <a:ea typeface="Calibri"/>
                        <a:cs typeface="Calibri"/>
                        <a:sym typeface="Calibri"/>
                      </a:endParaRPr>
                    </a:p>
                  </a:txBody>
                  <a:tcPr marT="0" marB="0" marR="62100" marL="62100"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8CB3E3"/>
                    </a:solidFill>
                  </a:tcPr>
                </a:tc>
              </a:tr>
              <a:tr h="313950">
                <a:tc vMerge="1"/>
                <a:tc vMerge="1"/>
                <a:tc vMerge="1"/>
                <a:tc>
                  <a:txBody>
                    <a:bodyPr/>
                    <a:lstStyle/>
                    <a:p>
                      <a:pPr indent="0" lvl="0" marL="0" marR="0" rtl="0" algn="l">
                        <a:lnSpc>
                          <a:spcPct val="107000"/>
                        </a:lnSpc>
                        <a:spcBef>
                          <a:spcPts val="0"/>
                        </a:spcBef>
                        <a:spcAft>
                          <a:spcPts val="0"/>
                        </a:spcAft>
                        <a:buNone/>
                      </a:pPr>
                      <a:r>
                        <a:rPr b="1" lang="en-US" sz="1400">
                          <a:solidFill>
                            <a:srgbClr val="000000"/>
                          </a:solidFill>
                          <a:latin typeface="Calibri"/>
                          <a:ea typeface="Calibri"/>
                          <a:cs typeface="Calibri"/>
                          <a:sym typeface="Calibri"/>
                        </a:rPr>
                        <a:t>2018/2019</a:t>
                      </a:r>
                      <a:endParaRPr sz="1400">
                        <a:latin typeface="Calibri"/>
                        <a:ea typeface="Calibri"/>
                        <a:cs typeface="Calibri"/>
                        <a:sym typeface="Calibri"/>
                      </a:endParaRPr>
                    </a:p>
                  </a:txBody>
                  <a:tcPr marT="0" marB="0" marR="62100" marL="62100"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8CB3E3"/>
                    </a:solidFill>
                  </a:tcPr>
                </a:tc>
                <a:tc>
                  <a:txBody>
                    <a:bodyPr/>
                    <a:lstStyle/>
                    <a:p>
                      <a:pPr indent="0" lvl="0" marL="0" marR="0" rtl="0" algn="l">
                        <a:lnSpc>
                          <a:spcPct val="107000"/>
                        </a:lnSpc>
                        <a:spcBef>
                          <a:spcPts val="0"/>
                        </a:spcBef>
                        <a:spcAft>
                          <a:spcPts val="0"/>
                        </a:spcAft>
                        <a:buNone/>
                      </a:pPr>
                      <a:r>
                        <a:rPr b="1" lang="en-US" sz="1400">
                          <a:solidFill>
                            <a:srgbClr val="000000"/>
                          </a:solidFill>
                          <a:latin typeface="Calibri"/>
                          <a:ea typeface="Calibri"/>
                          <a:cs typeface="Calibri"/>
                          <a:sym typeface="Calibri"/>
                        </a:rPr>
                        <a:t>2019/20</a:t>
                      </a:r>
                      <a:endParaRPr sz="1400">
                        <a:latin typeface="Calibri"/>
                        <a:ea typeface="Calibri"/>
                        <a:cs typeface="Calibri"/>
                        <a:sym typeface="Calibri"/>
                      </a:endParaRPr>
                    </a:p>
                  </a:txBody>
                  <a:tcPr marT="0" marB="0" marR="62100" marL="62100"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8CB3E3"/>
                    </a:solidFill>
                  </a:tcPr>
                </a:tc>
                <a:tc>
                  <a:txBody>
                    <a:bodyPr/>
                    <a:lstStyle/>
                    <a:p>
                      <a:pPr indent="0" lvl="0" marL="0" marR="0" rtl="0" algn="l">
                        <a:lnSpc>
                          <a:spcPct val="107000"/>
                        </a:lnSpc>
                        <a:spcBef>
                          <a:spcPts val="0"/>
                        </a:spcBef>
                        <a:spcAft>
                          <a:spcPts val="0"/>
                        </a:spcAft>
                        <a:buNone/>
                      </a:pPr>
                      <a:r>
                        <a:rPr b="1" lang="en-US" sz="1400">
                          <a:solidFill>
                            <a:srgbClr val="000000"/>
                          </a:solidFill>
                          <a:latin typeface="Calibri"/>
                          <a:ea typeface="Calibri"/>
                          <a:cs typeface="Calibri"/>
                          <a:sym typeface="Calibri"/>
                        </a:rPr>
                        <a:t>Target 2020/21</a:t>
                      </a:r>
                      <a:endParaRPr sz="1400">
                        <a:latin typeface="Calibri"/>
                        <a:ea typeface="Calibri"/>
                        <a:cs typeface="Calibri"/>
                        <a:sym typeface="Calibri"/>
                      </a:endParaRPr>
                    </a:p>
                  </a:txBody>
                  <a:tcPr marT="0" marB="0" marR="62100" marL="621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8CB3E3"/>
                    </a:solidFill>
                  </a:tcPr>
                </a:tc>
                <a:tc>
                  <a:txBody>
                    <a:bodyPr/>
                    <a:lstStyle/>
                    <a:p>
                      <a:pPr indent="0" lvl="0" marL="0" marR="0" rtl="0" algn="l">
                        <a:lnSpc>
                          <a:spcPct val="107000"/>
                        </a:lnSpc>
                        <a:spcBef>
                          <a:spcPts val="0"/>
                        </a:spcBef>
                        <a:spcAft>
                          <a:spcPts val="0"/>
                        </a:spcAft>
                        <a:buNone/>
                      </a:pPr>
                      <a:r>
                        <a:rPr b="1" lang="en-US" sz="1400">
                          <a:solidFill>
                            <a:srgbClr val="000000"/>
                          </a:solidFill>
                          <a:latin typeface="Calibri"/>
                          <a:ea typeface="Calibri"/>
                          <a:cs typeface="Calibri"/>
                          <a:sym typeface="Calibri"/>
                        </a:rPr>
                        <a:t>Actual 2020/21</a:t>
                      </a:r>
                      <a:endParaRPr sz="1400">
                        <a:latin typeface="Calibri"/>
                        <a:ea typeface="Calibri"/>
                        <a:cs typeface="Calibri"/>
                        <a:sym typeface="Calibri"/>
                      </a:endParaRPr>
                    </a:p>
                  </a:txBody>
                  <a:tcPr marT="0" marB="0" marR="62100" marL="621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8CB3E3"/>
                    </a:solidFill>
                  </a:tcPr>
                </a:tc>
                <a:tc vMerge="1"/>
                <a:tc vMerge="1"/>
              </a:tr>
              <a:tr h="1776800">
                <a:tc rowSpan="3">
                  <a:txBody>
                    <a:bodyPr/>
                    <a:lstStyle/>
                    <a:p>
                      <a:pPr indent="0" lvl="0" marL="0" marR="0" rtl="0" algn="l">
                        <a:lnSpc>
                          <a:spcPct val="107000"/>
                        </a:lnSpc>
                        <a:spcBef>
                          <a:spcPts val="0"/>
                        </a:spcBef>
                        <a:spcAft>
                          <a:spcPts val="0"/>
                        </a:spcAft>
                        <a:buNone/>
                      </a:pPr>
                      <a:r>
                        <a:rPr lang="en-US" sz="1400">
                          <a:solidFill>
                            <a:srgbClr val="000000"/>
                          </a:solidFill>
                          <a:latin typeface="Calibri"/>
                          <a:ea typeface="Calibri"/>
                          <a:cs typeface="Calibri"/>
                          <a:sym typeface="Calibri"/>
                        </a:rPr>
                        <a:t>Media diversity promoted through the growth of sustainable community-based media in South Africa by 2024</a:t>
                      </a:r>
                      <a:endParaRPr sz="1400">
                        <a:latin typeface="Calibri"/>
                        <a:ea typeface="Calibri"/>
                        <a:cs typeface="Calibri"/>
                        <a:sym typeface="Calibri"/>
                      </a:endParaRPr>
                    </a:p>
                  </a:txBody>
                  <a:tcPr marT="0" marB="0" marR="62100" marL="621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8CB3E3"/>
                    </a:solidFill>
                  </a:tcPr>
                </a:tc>
                <a:tc>
                  <a:txBody>
                    <a:bodyPr/>
                    <a:lstStyle/>
                    <a:p>
                      <a:pPr indent="0" lvl="0" marL="0" marR="0" rtl="0" algn="l">
                        <a:lnSpc>
                          <a:spcPct val="107000"/>
                        </a:lnSpc>
                        <a:spcBef>
                          <a:spcPts val="0"/>
                        </a:spcBef>
                        <a:spcAft>
                          <a:spcPts val="0"/>
                        </a:spcAft>
                        <a:buNone/>
                      </a:pPr>
                      <a:r>
                        <a:rPr lang="en-US" sz="1400">
                          <a:solidFill>
                            <a:srgbClr val="000000"/>
                          </a:solidFill>
                          <a:latin typeface="Calibri"/>
                          <a:ea typeface="Calibri"/>
                          <a:cs typeface="Calibri"/>
                          <a:sym typeface="Calibri"/>
                        </a:rPr>
                        <a:t>Annual evaluation of M&amp;E reports</a:t>
                      </a:r>
                      <a:endParaRPr sz="1400">
                        <a:latin typeface="Calibri"/>
                        <a:ea typeface="Calibri"/>
                        <a:cs typeface="Calibri"/>
                        <a:sym typeface="Calibri"/>
                      </a:endParaRPr>
                    </a:p>
                  </a:txBody>
                  <a:tcPr marT="0" marB="0" marR="62100" marL="621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8CB3E3"/>
                    </a:solidFill>
                  </a:tcPr>
                </a:tc>
                <a:tc>
                  <a:txBody>
                    <a:bodyPr/>
                    <a:lstStyle/>
                    <a:p>
                      <a:pPr indent="0" lvl="0" marL="0" marR="0" rtl="0" algn="l">
                        <a:lnSpc>
                          <a:spcPct val="107000"/>
                        </a:lnSpc>
                        <a:spcBef>
                          <a:spcPts val="0"/>
                        </a:spcBef>
                        <a:spcAft>
                          <a:spcPts val="0"/>
                        </a:spcAft>
                        <a:buNone/>
                      </a:pPr>
                      <a:r>
                        <a:rPr lang="en-US" sz="1400">
                          <a:solidFill>
                            <a:srgbClr val="000000"/>
                          </a:solidFill>
                          <a:latin typeface="Calibri"/>
                          <a:ea typeface="Calibri"/>
                          <a:cs typeface="Calibri"/>
                          <a:sym typeface="Calibri"/>
                        </a:rPr>
                        <a:t>6. Annual evaluation of funded projects to identify thematic findings from M&amp;E reports submitted to Board</a:t>
                      </a:r>
                      <a:endParaRPr sz="1400">
                        <a:latin typeface="Calibri"/>
                        <a:ea typeface="Calibri"/>
                        <a:cs typeface="Calibri"/>
                        <a:sym typeface="Calibri"/>
                      </a:endParaRPr>
                    </a:p>
                  </a:txBody>
                  <a:tcPr marT="0" marB="0" marR="62100" marL="621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8CB3E3"/>
                    </a:solidFill>
                  </a:tcPr>
                </a:tc>
                <a:tc>
                  <a:txBody>
                    <a:bodyPr/>
                    <a:lstStyle/>
                    <a:p>
                      <a:pPr indent="0" lvl="0" marL="0" marR="0" rtl="0" algn="l">
                        <a:lnSpc>
                          <a:spcPct val="107000"/>
                        </a:lnSpc>
                        <a:spcBef>
                          <a:spcPts val="0"/>
                        </a:spcBef>
                        <a:spcAft>
                          <a:spcPts val="0"/>
                        </a:spcAft>
                        <a:buNone/>
                      </a:pPr>
                      <a:r>
                        <a:rPr lang="en-US" sz="1400">
                          <a:solidFill>
                            <a:srgbClr val="000000"/>
                          </a:solidFill>
                          <a:latin typeface="Calibri"/>
                          <a:ea typeface="Calibri"/>
                          <a:cs typeface="Calibri"/>
                          <a:sym typeface="Calibri"/>
                        </a:rPr>
                        <a:t>-</a:t>
                      </a:r>
                      <a:endParaRPr sz="1400">
                        <a:latin typeface="Calibri"/>
                        <a:ea typeface="Calibri"/>
                        <a:cs typeface="Calibri"/>
                        <a:sym typeface="Calibri"/>
                      </a:endParaRPr>
                    </a:p>
                  </a:txBody>
                  <a:tcPr marT="0" marB="0" marR="62100" marL="621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8CB3E3"/>
                    </a:solidFill>
                  </a:tcPr>
                </a:tc>
                <a:tc>
                  <a:txBody>
                    <a:bodyPr/>
                    <a:lstStyle/>
                    <a:p>
                      <a:pPr indent="0" lvl="0" marL="0" marR="0" rtl="0" algn="l">
                        <a:lnSpc>
                          <a:spcPct val="107000"/>
                        </a:lnSpc>
                        <a:spcBef>
                          <a:spcPts val="0"/>
                        </a:spcBef>
                        <a:spcAft>
                          <a:spcPts val="0"/>
                        </a:spcAft>
                        <a:buNone/>
                      </a:pPr>
                      <a:r>
                        <a:rPr lang="en-US" sz="1400">
                          <a:solidFill>
                            <a:srgbClr val="000000"/>
                          </a:solidFill>
                          <a:latin typeface="Calibri"/>
                          <a:ea typeface="Calibri"/>
                          <a:cs typeface="Calibri"/>
                          <a:sym typeface="Calibri"/>
                        </a:rPr>
                        <a:t>Final annual evaluation report submitted to Board for approval</a:t>
                      </a:r>
                      <a:endParaRPr sz="1400">
                        <a:latin typeface="Calibri"/>
                        <a:ea typeface="Calibri"/>
                        <a:cs typeface="Calibri"/>
                        <a:sym typeface="Calibri"/>
                      </a:endParaRPr>
                    </a:p>
                  </a:txBody>
                  <a:tcPr marT="0" marB="0" marR="62100" marL="621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8CB3E3"/>
                    </a:solidFill>
                  </a:tcPr>
                </a:tc>
                <a:tc>
                  <a:txBody>
                    <a:bodyPr/>
                    <a:lstStyle/>
                    <a:p>
                      <a:pPr indent="0" lvl="0" marL="0" marR="0" rtl="0" algn="l">
                        <a:lnSpc>
                          <a:spcPct val="107000"/>
                        </a:lnSpc>
                        <a:spcBef>
                          <a:spcPts val="0"/>
                        </a:spcBef>
                        <a:spcAft>
                          <a:spcPts val="0"/>
                        </a:spcAft>
                        <a:buNone/>
                      </a:pPr>
                      <a:r>
                        <a:rPr lang="en-US" sz="1400">
                          <a:solidFill>
                            <a:srgbClr val="000000"/>
                          </a:solidFill>
                          <a:latin typeface="Calibri"/>
                          <a:ea typeface="Calibri"/>
                          <a:cs typeface="Calibri"/>
                          <a:sym typeface="Calibri"/>
                        </a:rPr>
                        <a:t>1</a:t>
                      </a:r>
                      <a:endParaRPr sz="1400">
                        <a:latin typeface="Calibri"/>
                        <a:ea typeface="Calibri"/>
                        <a:cs typeface="Calibri"/>
                        <a:sym typeface="Calibri"/>
                      </a:endParaRPr>
                    </a:p>
                  </a:txBody>
                  <a:tcPr marT="0" marB="0" marR="62100" marL="621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8CB3E3"/>
                    </a:solidFill>
                  </a:tcPr>
                </a:tc>
                <a:tc>
                  <a:txBody>
                    <a:bodyPr/>
                    <a:lstStyle/>
                    <a:p>
                      <a:pPr indent="0" lvl="0" marL="0" marR="0" rtl="0" algn="l">
                        <a:lnSpc>
                          <a:spcPct val="107000"/>
                        </a:lnSpc>
                        <a:spcBef>
                          <a:spcPts val="0"/>
                        </a:spcBef>
                        <a:spcAft>
                          <a:spcPts val="0"/>
                        </a:spcAft>
                        <a:buNone/>
                      </a:pPr>
                      <a:r>
                        <a:rPr lang="en-US" sz="1400">
                          <a:solidFill>
                            <a:srgbClr val="000000"/>
                          </a:solidFill>
                          <a:latin typeface="Calibri"/>
                          <a:ea typeface="Calibri"/>
                          <a:cs typeface="Calibri"/>
                          <a:sym typeface="Calibri"/>
                        </a:rPr>
                        <a:t>1</a:t>
                      </a:r>
                      <a:endParaRPr sz="1400">
                        <a:latin typeface="Calibri"/>
                        <a:ea typeface="Calibri"/>
                        <a:cs typeface="Calibri"/>
                        <a:sym typeface="Calibri"/>
                      </a:endParaRPr>
                    </a:p>
                  </a:txBody>
                  <a:tcPr marT="0" marB="0" marR="62100" marL="621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8CB3E3"/>
                    </a:solidFill>
                  </a:tcPr>
                </a:tc>
                <a:tc>
                  <a:txBody>
                    <a:bodyPr/>
                    <a:lstStyle/>
                    <a:p>
                      <a:pPr indent="0" lvl="0" marL="0" marR="0" rtl="0" algn="l">
                        <a:lnSpc>
                          <a:spcPct val="107000"/>
                        </a:lnSpc>
                        <a:spcBef>
                          <a:spcPts val="0"/>
                        </a:spcBef>
                        <a:spcAft>
                          <a:spcPts val="0"/>
                        </a:spcAft>
                        <a:buNone/>
                      </a:pPr>
                      <a:r>
                        <a:rPr lang="en-US" sz="1400">
                          <a:solidFill>
                            <a:srgbClr val="000000"/>
                          </a:solidFill>
                          <a:latin typeface="Calibri"/>
                          <a:ea typeface="Calibri"/>
                          <a:cs typeface="Calibri"/>
                          <a:sym typeface="Calibri"/>
                        </a:rPr>
                        <a:t>0</a:t>
                      </a:r>
                      <a:endParaRPr sz="1400">
                        <a:latin typeface="Calibri"/>
                        <a:ea typeface="Calibri"/>
                        <a:cs typeface="Calibri"/>
                        <a:sym typeface="Calibri"/>
                      </a:endParaRPr>
                    </a:p>
                  </a:txBody>
                  <a:tcPr marT="0" marB="0" marR="62100" marL="621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8CB3E3"/>
                    </a:solidFill>
                  </a:tcPr>
                </a:tc>
                <a:tc>
                  <a:txBody>
                    <a:bodyPr/>
                    <a:lstStyle/>
                    <a:p>
                      <a:pPr indent="0" lvl="0" marL="0" marR="0" rtl="0" algn="l">
                        <a:lnSpc>
                          <a:spcPct val="107000"/>
                        </a:lnSpc>
                        <a:spcBef>
                          <a:spcPts val="0"/>
                        </a:spcBef>
                        <a:spcAft>
                          <a:spcPts val="0"/>
                        </a:spcAft>
                        <a:buNone/>
                      </a:pPr>
                      <a:r>
                        <a:rPr lang="en-US" sz="1400">
                          <a:solidFill>
                            <a:srgbClr val="000000"/>
                          </a:solidFill>
                          <a:latin typeface="Calibri"/>
                          <a:ea typeface="Calibri"/>
                          <a:cs typeface="Calibri"/>
                          <a:sym typeface="Calibri"/>
                        </a:rPr>
                        <a:t>Annual target achieved.</a:t>
                      </a:r>
                      <a:endParaRPr sz="1400">
                        <a:latin typeface="Calibri"/>
                        <a:ea typeface="Calibri"/>
                        <a:cs typeface="Calibri"/>
                        <a:sym typeface="Calibri"/>
                      </a:endParaRPr>
                    </a:p>
                  </a:txBody>
                  <a:tcPr marT="0" marB="0" marR="62100" marL="621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8CB3E3"/>
                    </a:solidFill>
                  </a:tcPr>
                </a:tc>
              </a:tr>
              <a:tr h="1776800">
                <a:tc vMerge="1"/>
                <a:tc>
                  <a:txBody>
                    <a:bodyPr/>
                    <a:lstStyle/>
                    <a:p>
                      <a:pPr indent="0" lvl="0" marL="0" marR="0" rtl="0" algn="l">
                        <a:lnSpc>
                          <a:spcPct val="107000"/>
                        </a:lnSpc>
                        <a:spcBef>
                          <a:spcPts val="0"/>
                        </a:spcBef>
                        <a:spcAft>
                          <a:spcPts val="0"/>
                        </a:spcAft>
                        <a:buNone/>
                      </a:pPr>
                      <a:r>
                        <a:rPr lang="en-US" sz="1400">
                          <a:solidFill>
                            <a:srgbClr val="000000"/>
                          </a:solidFill>
                          <a:latin typeface="Calibri"/>
                          <a:ea typeface="Calibri"/>
                          <a:cs typeface="Calibri"/>
                          <a:sym typeface="Calibri"/>
                        </a:rPr>
                        <a:t>Monitoring reports on input, output and compliance to MDDA grant-in-aid contracts</a:t>
                      </a:r>
                      <a:endParaRPr sz="1400">
                        <a:latin typeface="Calibri"/>
                        <a:ea typeface="Calibri"/>
                        <a:cs typeface="Calibri"/>
                        <a:sym typeface="Calibri"/>
                      </a:endParaRPr>
                    </a:p>
                  </a:txBody>
                  <a:tcPr marT="0" marB="0" marR="62100" marL="621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8CB3E3"/>
                    </a:solidFill>
                  </a:tcPr>
                </a:tc>
                <a:tc>
                  <a:txBody>
                    <a:bodyPr/>
                    <a:lstStyle/>
                    <a:p>
                      <a:pPr indent="0" lvl="0" marL="0" marR="0" rtl="0" algn="l">
                        <a:lnSpc>
                          <a:spcPct val="107000"/>
                        </a:lnSpc>
                        <a:spcBef>
                          <a:spcPts val="0"/>
                        </a:spcBef>
                        <a:spcAft>
                          <a:spcPts val="0"/>
                        </a:spcAft>
                        <a:buNone/>
                      </a:pPr>
                      <a:r>
                        <a:rPr lang="en-US" sz="1400">
                          <a:solidFill>
                            <a:srgbClr val="000000"/>
                          </a:solidFill>
                          <a:latin typeface="Calibri"/>
                          <a:ea typeface="Calibri"/>
                          <a:cs typeface="Calibri"/>
                          <a:sym typeface="Calibri"/>
                        </a:rPr>
                        <a:t>7. Number of monitoring reports produced on input, output and compliance to MDDA grant-in-aid contract</a:t>
                      </a:r>
                      <a:endParaRPr sz="1400">
                        <a:latin typeface="Calibri"/>
                        <a:ea typeface="Calibri"/>
                        <a:cs typeface="Calibri"/>
                        <a:sym typeface="Calibri"/>
                      </a:endParaRPr>
                    </a:p>
                  </a:txBody>
                  <a:tcPr marT="0" marB="0" marR="62100" marL="621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8CB3E3"/>
                    </a:solidFill>
                  </a:tcPr>
                </a:tc>
                <a:tc>
                  <a:txBody>
                    <a:bodyPr/>
                    <a:lstStyle/>
                    <a:p>
                      <a:pPr indent="0" lvl="0" marL="0" marR="0" rtl="0" algn="l">
                        <a:lnSpc>
                          <a:spcPct val="107000"/>
                        </a:lnSpc>
                        <a:spcBef>
                          <a:spcPts val="0"/>
                        </a:spcBef>
                        <a:spcAft>
                          <a:spcPts val="0"/>
                        </a:spcAft>
                        <a:buNone/>
                      </a:pPr>
                      <a:r>
                        <a:rPr lang="en-US" sz="1400">
                          <a:solidFill>
                            <a:srgbClr val="000000"/>
                          </a:solidFill>
                          <a:latin typeface="Calibri"/>
                          <a:ea typeface="Calibri"/>
                          <a:cs typeface="Calibri"/>
                          <a:sym typeface="Calibri"/>
                        </a:rPr>
                        <a:t>86</a:t>
                      </a:r>
                      <a:endParaRPr sz="1400">
                        <a:latin typeface="Calibri"/>
                        <a:ea typeface="Calibri"/>
                        <a:cs typeface="Calibri"/>
                        <a:sym typeface="Calibri"/>
                      </a:endParaRPr>
                    </a:p>
                  </a:txBody>
                  <a:tcPr marT="0" marB="0" marR="62100" marL="621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8CB3E3"/>
                    </a:solidFill>
                  </a:tcPr>
                </a:tc>
                <a:tc>
                  <a:txBody>
                    <a:bodyPr/>
                    <a:lstStyle/>
                    <a:p>
                      <a:pPr indent="0" lvl="0" marL="0" marR="0" rtl="0" algn="l">
                        <a:lnSpc>
                          <a:spcPct val="107000"/>
                        </a:lnSpc>
                        <a:spcBef>
                          <a:spcPts val="0"/>
                        </a:spcBef>
                        <a:spcAft>
                          <a:spcPts val="0"/>
                        </a:spcAft>
                        <a:buNone/>
                      </a:pPr>
                      <a:r>
                        <a:rPr lang="en-US" sz="1400">
                          <a:solidFill>
                            <a:srgbClr val="000000"/>
                          </a:solidFill>
                          <a:latin typeface="Calibri"/>
                          <a:ea typeface="Calibri"/>
                          <a:cs typeface="Calibri"/>
                          <a:sym typeface="Calibri"/>
                        </a:rPr>
                        <a:t>80</a:t>
                      </a:r>
                      <a:endParaRPr sz="1400">
                        <a:latin typeface="Calibri"/>
                        <a:ea typeface="Calibri"/>
                        <a:cs typeface="Calibri"/>
                        <a:sym typeface="Calibri"/>
                      </a:endParaRPr>
                    </a:p>
                  </a:txBody>
                  <a:tcPr marT="0" marB="0" marR="62100" marL="621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8CB3E3"/>
                    </a:solidFill>
                  </a:tcPr>
                </a:tc>
                <a:tc>
                  <a:txBody>
                    <a:bodyPr/>
                    <a:lstStyle/>
                    <a:p>
                      <a:pPr indent="0" lvl="0" marL="0" marR="0" rtl="0" algn="l">
                        <a:lnSpc>
                          <a:spcPct val="107000"/>
                        </a:lnSpc>
                        <a:spcBef>
                          <a:spcPts val="0"/>
                        </a:spcBef>
                        <a:spcAft>
                          <a:spcPts val="0"/>
                        </a:spcAft>
                        <a:buNone/>
                      </a:pPr>
                      <a:r>
                        <a:rPr lang="en-US" sz="1400">
                          <a:solidFill>
                            <a:srgbClr val="000000"/>
                          </a:solidFill>
                          <a:latin typeface="Calibri"/>
                          <a:ea typeface="Calibri"/>
                          <a:cs typeface="Calibri"/>
                          <a:sym typeface="Calibri"/>
                        </a:rPr>
                        <a:t>80</a:t>
                      </a:r>
                      <a:endParaRPr sz="1400">
                        <a:latin typeface="Calibri"/>
                        <a:ea typeface="Calibri"/>
                        <a:cs typeface="Calibri"/>
                        <a:sym typeface="Calibri"/>
                      </a:endParaRPr>
                    </a:p>
                  </a:txBody>
                  <a:tcPr marT="0" marB="0" marR="62100" marL="621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8CB3E3"/>
                    </a:solidFill>
                  </a:tcPr>
                </a:tc>
                <a:tc>
                  <a:txBody>
                    <a:bodyPr/>
                    <a:lstStyle/>
                    <a:p>
                      <a:pPr indent="0" lvl="0" marL="0" marR="0" rtl="0" algn="l">
                        <a:lnSpc>
                          <a:spcPct val="107000"/>
                        </a:lnSpc>
                        <a:spcBef>
                          <a:spcPts val="0"/>
                        </a:spcBef>
                        <a:spcAft>
                          <a:spcPts val="0"/>
                        </a:spcAft>
                        <a:buNone/>
                      </a:pPr>
                      <a:r>
                        <a:rPr lang="en-US" sz="1400">
                          <a:solidFill>
                            <a:srgbClr val="000000"/>
                          </a:solidFill>
                          <a:latin typeface="Calibri"/>
                          <a:ea typeface="Calibri"/>
                          <a:cs typeface="Calibri"/>
                          <a:sym typeface="Calibri"/>
                        </a:rPr>
                        <a:t>80</a:t>
                      </a:r>
                      <a:endParaRPr sz="1400">
                        <a:latin typeface="Calibri"/>
                        <a:ea typeface="Calibri"/>
                        <a:cs typeface="Calibri"/>
                        <a:sym typeface="Calibri"/>
                      </a:endParaRPr>
                    </a:p>
                  </a:txBody>
                  <a:tcPr marT="0" marB="0" marR="62100" marL="621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8CB3E3"/>
                    </a:solidFill>
                  </a:tcPr>
                </a:tc>
                <a:tc>
                  <a:txBody>
                    <a:bodyPr/>
                    <a:lstStyle/>
                    <a:p>
                      <a:pPr indent="0" lvl="0" marL="0" marR="0" rtl="0" algn="l">
                        <a:lnSpc>
                          <a:spcPct val="107000"/>
                        </a:lnSpc>
                        <a:spcBef>
                          <a:spcPts val="0"/>
                        </a:spcBef>
                        <a:spcAft>
                          <a:spcPts val="0"/>
                        </a:spcAft>
                        <a:buNone/>
                      </a:pPr>
                      <a:r>
                        <a:rPr lang="en-US" sz="1400">
                          <a:solidFill>
                            <a:srgbClr val="000000"/>
                          </a:solidFill>
                          <a:latin typeface="Calibri"/>
                          <a:ea typeface="Calibri"/>
                          <a:cs typeface="Calibri"/>
                          <a:sym typeface="Calibri"/>
                        </a:rPr>
                        <a:t>0</a:t>
                      </a:r>
                      <a:endParaRPr sz="1400">
                        <a:latin typeface="Calibri"/>
                        <a:ea typeface="Calibri"/>
                        <a:cs typeface="Calibri"/>
                        <a:sym typeface="Calibri"/>
                      </a:endParaRPr>
                    </a:p>
                  </a:txBody>
                  <a:tcPr marT="0" marB="0" marR="62100" marL="621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8CB3E3"/>
                    </a:solidFill>
                  </a:tcPr>
                </a:tc>
                <a:tc>
                  <a:txBody>
                    <a:bodyPr/>
                    <a:lstStyle/>
                    <a:p>
                      <a:pPr indent="0" lvl="0" marL="0" marR="0" rtl="0" algn="l">
                        <a:lnSpc>
                          <a:spcPct val="107000"/>
                        </a:lnSpc>
                        <a:spcBef>
                          <a:spcPts val="0"/>
                        </a:spcBef>
                        <a:spcAft>
                          <a:spcPts val="0"/>
                        </a:spcAft>
                        <a:buNone/>
                      </a:pPr>
                      <a:r>
                        <a:rPr lang="en-US" sz="1400">
                          <a:solidFill>
                            <a:srgbClr val="000000"/>
                          </a:solidFill>
                          <a:latin typeface="Calibri"/>
                          <a:ea typeface="Calibri"/>
                          <a:cs typeface="Calibri"/>
                          <a:sym typeface="Calibri"/>
                        </a:rPr>
                        <a:t>Annual target achieved.</a:t>
                      </a:r>
                      <a:endParaRPr sz="1400">
                        <a:latin typeface="Calibri"/>
                        <a:ea typeface="Calibri"/>
                        <a:cs typeface="Calibri"/>
                        <a:sym typeface="Calibri"/>
                      </a:endParaRPr>
                    </a:p>
                  </a:txBody>
                  <a:tcPr marT="0" marB="0" marR="62100" marL="621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8CB3E3"/>
                    </a:solidFill>
                  </a:tcPr>
                </a:tc>
              </a:tr>
              <a:tr h="801575">
                <a:tc vMerge="1"/>
                <a:tc>
                  <a:txBody>
                    <a:bodyPr/>
                    <a:lstStyle/>
                    <a:p>
                      <a:pPr indent="0" lvl="0" marL="0" marR="0" rtl="0" algn="l">
                        <a:lnSpc>
                          <a:spcPct val="107000"/>
                        </a:lnSpc>
                        <a:spcBef>
                          <a:spcPts val="0"/>
                        </a:spcBef>
                        <a:spcAft>
                          <a:spcPts val="0"/>
                        </a:spcAft>
                        <a:buNone/>
                      </a:pPr>
                      <a:r>
                        <a:rPr lang="en-US" sz="1400">
                          <a:solidFill>
                            <a:srgbClr val="000000"/>
                          </a:solidFill>
                          <a:latin typeface="Calibri"/>
                          <a:ea typeface="Calibri"/>
                          <a:cs typeface="Calibri"/>
                          <a:sym typeface="Calibri"/>
                        </a:rPr>
                        <a:t>Evaluation reports</a:t>
                      </a:r>
                      <a:endParaRPr sz="1400">
                        <a:latin typeface="Calibri"/>
                        <a:ea typeface="Calibri"/>
                        <a:cs typeface="Calibri"/>
                        <a:sym typeface="Calibri"/>
                      </a:endParaRPr>
                    </a:p>
                  </a:txBody>
                  <a:tcPr marT="0" marB="0" marR="62100" marL="621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8CB3E3"/>
                    </a:solidFill>
                  </a:tcPr>
                </a:tc>
                <a:tc>
                  <a:txBody>
                    <a:bodyPr/>
                    <a:lstStyle/>
                    <a:p>
                      <a:pPr indent="0" lvl="0" marL="0" marR="0" rtl="0" algn="l">
                        <a:lnSpc>
                          <a:spcPct val="107000"/>
                        </a:lnSpc>
                        <a:spcBef>
                          <a:spcPts val="0"/>
                        </a:spcBef>
                        <a:spcAft>
                          <a:spcPts val="0"/>
                        </a:spcAft>
                        <a:buNone/>
                      </a:pPr>
                      <a:r>
                        <a:rPr lang="en-US" sz="1400">
                          <a:solidFill>
                            <a:srgbClr val="000000"/>
                          </a:solidFill>
                          <a:latin typeface="Calibri"/>
                          <a:ea typeface="Calibri"/>
                          <a:cs typeface="Calibri"/>
                          <a:sym typeface="Calibri"/>
                        </a:rPr>
                        <a:t>8. Number of evaluation reports produced</a:t>
                      </a:r>
                      <a:endParaRPr sz="1400">
                        <a:latin typeface="Calibri"/>
                        <a:ea typeface="Calibri"/>
                        <a:cs typeface="Calibri"/>
                        <a:sym typeface="Calibri"/>
                      </a:endParaRPr>
                    </a:p>
                  </a:txBody>
                  <a:tcPr marT="0" marB="0" marR="62100" marL="621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8CB3E3"/>
                    </a:solidFill>
                  </a:tcPr>
                </a:tc>
                <a:tc>
                  <a:txBody>
                    <a:bodyPr/>
                    <a:lstStyle/>
                    <a:p>
                      <a:pPr indent="0" lvl="0" marL="0" marR="0" rtl="0" algn="l">
                        <a:lnSpc>
                          <a:spcPct val="107000"/>
                        </a:lnSpc>
                        <a:spcBef>
                          <a:spcPts val="0"/>
                        </a:spcBef>
                        <a:spcAft>
                          <a:spcPts val="0"/>
                        </a:spcAft>
                        <a:buNone/>
                      </a:pPr>
                      <a:r>
                        <a:rPr lang="en-US" sz="1400">
                          <a:solidFill>
                            <a:srgbClr val="000000"/>
                          </a:solidFill>
                          <a:latin typeface="Calibri"/>
                          <a:ea typeface="Calibri"/>
                          <a:cs typeface="Calibri"/>
                          <a:sym typeface="Calibri"/>
                        </a:rPr>
                        <a:t>10</a:t>
                      </a:r>
                      <a:endParaRPr sz="1400">
                        <a:latin typeface="Calibri"/>
                        <a:ea typeface="Calibri"/>
                        <a:cs typeface="Calibri"/>
                        <a:sym typeface="Calibri"/>
                      </a:endParaRPr>
                    </a:p>
                  </a:txBody>
                  <a:tcPr marT="0" marB="0" marR="62100" marL="621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8CB3E3"/>
                    </a:solidFill>
                  </a:tcPr>
                </a:tc>
                <a:tc>
                  <a:txBody>
                    <a:bodyPr/>
                    <a:lstStyle/>
                    <a:p>
                      <a:pPr indent="0" lvl="0" marL="0" marR="0" rtl="0" algn="l">
                        <a:lnSpc>
                          <a:spcPct val="107000"/>
                        </a:lnSpc>
                        <a:spcBef>
                          <a:spcPts val="0"/>
                        </a:spcBef>
                        <a:spcAft>
                          <a:spcPts val="0"/>
                        </a:spcAft>
                        <a:buNone/>
                      </a:pPr>
                      <a:r>
                        <a:rPr lang="en-US" sz="1400">
                          <a:solidFill>
                            <a:srgbClr val="000000"/>
                          </a:solidFill>
                          <a:latin typeface="Calibri"/>
                          <a:ea typeface="Calibri"/>
                          <a:cs typeface="Calibri"/>
                          <a:sym typeface="Calibri"/>
                        </a:rPr>
                        <a:t>2</a:t>
                      </a:r>
                      <a:endParaRPr sz="1400">
                        <a:latin typeface="Calibri"/>
                        <a:ea typeface="Calibri"/>
                        <a:cs typeface="Calibri"/>
                        <a:sym typeface="Calibri"/>
                      </a:endParaRPr>
                    </a:p>
                  </a:txBody>
                  <a:tcPr marT="0" marB="0" marR="62100" marL="621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8CB3E3"/>
                    </a:solidFill>
                  </a:tcPr>
                </a:tc>
                <a:tc>
                  <a:txBody>
                    <a:bodyPr/>
                    <a:lstStyle/>
                    <a:p>
                      <a:pPr indent="0" lvl="0" marL="0" marR="0" rtl="0" algn="l">
                        <a:lnSpc>
                          <a:spcPct val="107000"/>
                        </a:lnSpc>
                        <a:spcBef>
                          <a:spcPts val="0"/>
                        </a:spcBef>
                        <a:spcAft>
                          <a:spcPts val="0"/>
                        </a:spcAft>
                        <a:buNone/>
                      </a:pPr>
                      <a:r>
                        <a:rPr lang="en-US" sz="1400">
                          <a:solidFill>
                            <a:srgbClr val="000000"/>
                          </a:solidFill>
                          <a:latin typeface="Calibri"/>
                          <a:ea typeface="Calibri"/>
                          <a:cs typeface="Calibri"/>
                          <a:sym typeface="Calibri"/>
                        </a:rPr>
                        <a:t>2</a:t>
                      </a:r>
                      <a:endParaRPr sz="1400">
                        <a:latin typeface="Calibri"/>
                        <a:ea typeface="Calibri"/>
                        <a:cs typeface="Calibri"/>
                        <a:sym typeface="Calibri"/>
                      </a:endParaRPr>
                    </a:p>
                  </a:txBody>
                  <a:tcPr marT="0" marB="0" marR="62100" marL="621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8CB3E3"/>
                    </a:solidFill>
                  </a:tcPr>
                </a:tc>
                <a:tc>
                  <a:txBody>
                    <a:bodyPr/>
                    <a:lstStyle/>
                    <a:p>
                      <a:pPr indent="0" lvl="0" marL="0" marR="0" rtl="0" algn="l">
                        <a:lnSpc>
                          <a:spcPct val="107000"/>
                        </a:lnSpc>
                        <a:spcBef>
                          <a:spcPts val="0"/>
                        </a:spcBef>
                        <a:spcAft>
                          <a:spcPts val="0"/>
                        </a:spcAft>
                        <a:buNone/>
                      </a:pPr>
                      <a:r>
                        <a:rPr lang="en-US" sz="1400">
                          <a:solidFill>
                            <a:srgbClr val="000000"/>
                          </a:solidFill>
                          <a:latin typeface="Calibri"/>
                          <a:ea typeface="Calibri"/>
                          <a:cs typeface="Calibri"/>
                          <a:sym typeface="Calibri"/>
                        </a:rPr>
                        <a:t>2</a:t>
                      </a:r>
                      <a:endParaRPr sz="1400">
                        <a:latin typeface="Calibri"/>
                        <a:ea typeface="Calibri"/>
                        <a:cs typeface="Calibri"/>
                        <a:sym typeface="Calibri"/>
                      </a:endParaRPr>
                    </a:p>
                  </a:txBody>
                  <a:tcPr marT="0" marB="0" marR="62100" marL="621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8CB3E3"/>
                    </a:solidFill>
                  </a:tcPr>
                </a:tc>
                <a:tc>
                  <a:txBody>
                    <a:bodyPr/>
                    <a:lstStyle/>
                    <a:p>
                      <a:pPr indent="0" lvl="0" marL="0" marR="0" rtl="0" algn="l">
                        <a:lnSpc>
                          <a:spcPct val="107000"/>
                        </a:lnSpc>
                        <a:spcBef>
                          <a:spcPts val="0"/>
                        </a:spcBef>
                        <a:spcAft>
                          <a:spcPts val="0"/>
                        </a:spcAft>
                        <a:buNone/>
                      </a:pPr>
                      <a:r>
                        <a:rPr lang="en-US" sz="1400">
                          <a:solidFill>
                            <a:srgbClr val="000000"/>
                          </a:solidFill>
                          <a:latin typeface="Calibri"/>
                          <a:ea typeface="Calibri"/>
                          <a:cs typeface="Calibri"/>
                          <a:sym typeface="Calibri"/>
                        </a:rPr>
                        <a:t>0</a:t>
                      </a:r>
                      <a:endParaRPr sz="1400">
                        <a:latin typeface="Calibri"/>
                        <a:ea typeface="Calibri"/>
                        <a:cs typeface="Calibri"/>
                        <a:sym typeface="Calibri"/>
                      </a:endParaRPr>
                    </a:p>
                  </a:txBody>
                  <a:tcPr marT="0" marB="0" marR="62100" marL="621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8CB3E3"/>
                    </a:solidFill>
                  </a:tcPr>
                </a:tc>
                <a:tc>
                  <a:txBody>
                    <a:bodyPr/>
                    <a:lstStyle/>
                    <a:p>
                      <a:pPr indent="0" lvl="0" marL="0" marR="0" rtl="0" algn="l">
                        <a:lnSpc>
                          <a:spcPct val="107000"/>
                        </a:lnSpc>
                        <a:spcBef>
                          <a:spcPts val="0"/>
                        </a:spcBef>
                        <a:spcAft>
                          <a:spcPts val="0"/>
                        </a:spcAft>
                        <a:buNone/>
                      </a:pPr>
                      <a:r>
                        <a:rPr lang="en-US" sz="1400">
                          <a:solidFill>
                            <a:srgbClr val="000000"/>
                          </a:solidFill>
                          <a:latin typeface="Calibri"/>
                          <a:ea typeface="Calibri"/>
                          <a:cs typeface="Calibri"/>
                          <a:sym typeface="Calibri"/>
                        </a:rPr>
                        <a:t>Annual target achieved.</a:t>
                      </a:r>
                      <a:endParaRPr sz="1400">
                        <a:latin typeface="Calibri"/>
                        <a:ea typeface="Calibri"/>
                        <a:cs typeface="Calibri"/>
                        <a:sym typeface="Calibri"/>
                      </a:endParaRPr>
                    </a:p>
                  </a:txBody>
                  <a:tcPr marT="0" marB="0" marR="62100" marL="621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8CB3E3"/>
                    </a:solidFill>
                  </a:tcPr>
                </a:tc>
              </a:tr>
            </a:tbl>
          </a:graphicData>
        </a:graphic>
      </p:graphicFrame>
      <p:sp>
        <p:nvSpPr>
          <p:cNvPr id="808" name="Google Shape;808;p26"/>
          <p:cNvSpPr txBox="1"/>
          <p:nvPr/>
        </p:nvSpPr>
        <p:spPr>
          <a:xfrm>
            <a:off x="53747" y="594723"/>
            <a:ext cx="9036501" cy="788742"/>
          </a:xfrm>
          <a:prstGeom prst="rect">
            <a:avLst/>
          </a:prstGeom>
          <a:solidFill>
            <a:srgbClr val="17365D"/>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400">
                <a:solidFill>
                  <a:schemeClr val="lt1"/>
                </a:solidFill>
                <a:latin typeface="Calibri"/>
                <a:ea typeface="Calibri"/>
                <a:cs typeface="Calibri"/>
                <a:sym typeface="Calibri"/>
              </a:rPr>
              <a:t>Sub-Programme 2.2:	 Monitoring and Evaluation</a:t>
            </a:r>
            <a:endParaRPr sz="2000">
              <a:solidFill>
                <a:schemeClr val="lt1"/>
              </a:solidFill>
              <a:latin typeface="Calibri"/>
              <a:ea typeface="Calibri"/>
              <a:cs typeface="Calibri"/>
              <a:sym typeface="Calibri"/>
            </a:endParaRPr>
          </a:p>
          <a:p>
            <a:pPr indent="0" lvl="0" marL="0" marR="0" rtl="0" algn="just">
              <a:lnSpc>
                <a:spcPct val="115000"/>
              </a:lnSpc>
              <a:spcBef>
                <a:spcPts val="0"/>
              </a:spcBef>
              <a:spcAft>
                <a:spcPts val="0"/>
              </a:spcAft>
              <a:buNone/>
            </a:pPr>
            <a:r>
              <a:rPr b="1" lang="en-US" sz="1400">
                <a:solidFill>
                  <a:schemeClr val="lt1"/>
                </a:solidFill>
                <a:latin typeface="Calibri"/>
                <a:ea typeface="Calibri"/>
                <a:cs typeface="Calibri"/>
                <a:sym typeface="Calibri"/>
              </a:rPr>
              <a:t> Purpose: The purpose of this sub-programme is to monitor and evaluate input, output and compliance to MDDA grant-in-aid contracts to measure the effectiveness and efficiency of MDDA support by 2024.</a:t>
            </a:r>
            <a:endParaRPr b="1" sz="2000">
              <a:solidFill>
                <a:schemeClr val="lt1"/>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2" name="Shape 812"/>
        <p:cNvGrpSpPr/>
        <p:nvPr/>
      </p:nvGrpSpPr>
      <p:grpSpPr>
        <a:xfrm>
          <a:off x="0" y="0"/>
          <a:ext cx="0" cy="0"/>
          <a:chOff x="0" y="0"/>
          <a:chExt cx="0" cy="0"/>
        </a:xfrm>
      </p:grpSpPr>
      <p:pic>
        <p:nvPicPr>
          <p:cNvPr id="813" name="Google Shape;813;p27"/>
          <p:cNvPicPr preferRelativeResize="0"/>
          <p:nvPr/>
        </p:nvPicPr>
        <p:blipFill rotWithShape="1">
          <a:blip r:embed="rId3">
            <a:alphaModFix/>
          </a:blip>
          <a:srcRect b="0" l="0" r="0" t="0"/>
          <a:stretch/>
        </p:blipFill>
        <p:spPr>
          <a:xfrm>
            <a:off x="6372200" y="3645024"/>
            <a:ext cx="2520280" cy="3099361"/>
          </a:xfrm>
          <a:prstGeom prst="rect">
            <a:avLst/>
          </a:prstGeom>
          <a:noFill/>
          <a:ln>
            <a:noFill/>
          </a:ln>
        </p:spPr>
      </p:pic>
      <p:sp>
        <p:nvSpPr>
          <p:cNvPr id="814" name="Google Shape;814;p27"/>
          <p:cNvSpPr txBox="1"/>
          <p:nvPr/>
        </p:nvSpPr>
        <p:spPr>
          <a:xfrm>
            <a:off x="2267744" y="-42969"/>
            <a:ext cx="6768752" cy="70788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000">
                <a:solidFill>
                  <a:srgbClr val="17365D"/>
                </a:solidFill>
                <a:latin typeface="Calibri"/>
                <a:ea typeface="Calibri"/>
                <a:cs typeface="Calibri"/>
                <a:sym typeface="Calibri"/>
              </a:rPr>
              <a:t>2020/21 </a:t>
            </a:r>
            <a:br>
              <a:rPr b="1" lang="en-US" sz="2000">
                <a:solidFill>
                  <a:srgbClr val="17365D"/>
                </a:solidFill>
                <a:latin typeface="Calibri"/>
                <a:ea typeface="Calibri"/>
                <a:cs typeface="Calibri"/>
                <a:sym typeface="Calibri"/>
              </a:rPr>
            </a:br>
            <a:r>
              <a:rPr b="1" lang="en-US" sz="2000">
                <a:solidFill>
                  <a:srgbClr val="17365D"/>
                </a:solidFill>
                <a:latin typeface="Calibri"/>
                <a:ea typeface="Calibri"/>
                <a:cs typeface="Calibri"/>
                <a:sym typeface="Calibri"/>
              </a:rPr>
              <a:t>STAKEHOLDER ENGAGEMENT &amp; BRAND AWARENESS</a:t>
            </a:r>
            <a:endParaRPr/>
          </a:p>
        </p:txBody>
      </p:sp>
      <p:pic>
        <p:nvPicPr>
          <p:cNvPr descr="A picture containing graphical user interface&#10;&#10;Description automatically generated" id="815" name="Google Shape;815;p27"/>
          <p:cNvPicPr preferRelativeResize="0"/>
          <p:nvPr/>
        </p:nvPicPr>
        <p:blipFill rotWithShape="1">
          <a:blip r:embed="rId4">
            <a:alphaModFix/>
          </a:blip>
          <a:srcRect b="0" l="0" r="0" t="0"/>
          <a:stretch/>
        </p:blipFill>
        <p:spPr>
          <a:xfrm>
            <a:off x="179512" y="4008081"/>
            <a:ext cx="3024336" cy="2736304"/>
          </a:xfrm>
          <a:prstGeom prst="rect">
            <a:avLst/>
          </a:prstGeom>
          <a:noFill/>
          <a:ln>
            <a:noFill/>
          </a:ln>
        </p:spPr>
      </p:pic>
      <p:pic>
        <p:nvPicPr>
          <p:cNvPr descr="Text&#10;&#10;Description automatically generated" id="816" name="Google Shape;816;p27"/>
          <p:cNvPicPr preferRelativeResize="0"/>
          <p:nvPr/>
        </p:nvPicPr>
        <p:blipFill rotWithShape="1">
          <a:blip r:embed="rId5">
            <a:alphaModFix/>
          </a:blip>
          <a:srcRect b="0" l="0" r="0" t="0"/>
          <a:stretch/>
        </p:blipFill>
        <p:spPr>
          <a:xfrm>
            <a:off x="3419872" y="3605118"/>
            <a:ext cx="2664296" cy="3284984"/>
          </a:xfrm>
          <a:prstGeom prst="rect">
            <a:avLst/>
          </a:prstGeom>
          <a:noFill/>
          <a:ln>
            <a:noFill/>
          </a:ln>
        </p:spPr>
      </p:pic>
      <p:pic>
        <p:nvPicPr>
          <p:cNvPr descr="Graphical user interface, website&#10;&#10;Description automatically generated" id="817" name="Google Shape;817;p27"/>
          <p:cNvPicPr preferRelativeResize="0"/>
          <p:nvPr/>
        </p:nvPicPr>
        <p:blipFill rotWithShape="1">
          <a:blip r:embed="rId6">
            <a:alphaModFix/>
          </a:blip>
          <a:srcRect b="0" l="0" r="0" t="0"/>
          <a:stretch/>
        </p:blipFill>
        <p:spPr>
          <a:xfrm>
            <a:off x="4283968" y="632225"/>
            <a:ext cx="4716016" cy="2652759"/>
          </a:xfrm>
          <a:prstGeom prst="rect">
            <a:avLst/>
          </a:prstGeom>
          <a:noFill/>
          <a:ln>
            <a:noFill/>
          </a:ln>
        </p:spPr>
      </p:pic>
      <p:pic>
        <p:nvPicPr>
          <p:cNvPr descr="A person giving a presentation to a group of people&#10;&#10;Description automatically generated with medium confidence" id="818" name="Google Shape;818;p27"/>
          <p:cNvPicPr preferRelativeResize="0"/>
          <p:nvPr/>
        </p:nvPicPr>
        <p:blipFill rotWithShape="1">
          <a:blip r:embed="rId7">
            <a:alphaModFix/>
          </a:blip>
          <a:srcRect b="0" l="0" r="0" t="0"/>
          <a:stretch/>
        </p:blipFill>
        <p:spPr>
          <a:xfrm>
            <a:off x="0" y="814239"/>
            <a:ext cx="4139782" cy="2758777"/>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2" name="Shape 822"/>
        <p:cNvGrpSpPr/>
        <p:nvPr/>
      </p:nvGrpSpPr>
      <p:grpSpPr>
        <a:xfrm>
          <a:off x="0" y="0"/>
          <a:ext cx="0" cy="0"/>
          <a:chOff x="0" y="0"/>
          <a:chExt cx="0" cy="0"/>
        </a:xfrm>
      </p:grpSpPr>
      <p:sp>
        <p:nvSpPr>
          <p:cNvPr id="823" name="Google Shape;823;p28"/>
          <p:cNvSpPr txBox="1"/>
          <p:nvPr/>
        </p:nvSpPr>
        <p:spPr>
          <a:xfrm>
            <a:off x="467544" y="0"/>
            <a:ext cx="8035290"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rgbClr val="17365D"/>
                </a:solidFill>
                <a:latin typeface="Calibri"/>
                <a:ea typeface="Calibri"/>
                <a:cs typeface="Calibri"/>
                <a:sym typeface="Calibri"/>
              </a:rPr>
              <a:t>2020/21 ORGANISATIONAL PERFORMANCE</a:t>
            </a:r>
            <a:endParaRPr/>
          </a:p>
        </p:txBody>
      </p:sp>
      <p:sp>
        <p:nvSpPr>
          <p:cNvPr id="824" name="Google Shape;824;p28"/>
          <p:cNvSpPr txBox="1"/>
          <p:nvPr/>
        </p:nvSpPr>
        <p:spPr>
          <a:xfrm>
            <a:off x="35497" y="407073"/>
            <a:ext cx="9000999" cy="1908215"/>
          </a:xfrm>
          <a:prstGeom prst="rect">
            <a:avLst/>
          </a:prstGeom>
          <a:solidFill>
            <a:srgbClr val="DAEEF3"/>
          </a:solid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US" sz="1200">
                <a:solidFill>
                  <a:schemeClr val="dk1"/>
                </a:solidFill>
                <a:latin typeface="Calibri"/>
                <a:ea typeface="Calibri"/>
                <a:cs typeface="Calibri"/>
                <a:sym typeface="Calibri"/>
              </a:rPr>
              <a:t>PROGRAMME 3: PARTNERSHIPS, PUBLIC AWARENESS AND ADVOCACY</a:t>
            </a:r>
            <a:r>
              <a:rPr b="1" lang="en-US" sz="1050">
                <a:solidFill>
                  <a:schemeClr val="dk1"/>
                </a:solidFill>
                <a:latin typeface="Calibri"/>
                <a:ea typeface="Calibri"/>
                <a:cs typeface="Calibri"/>
                <a:sym typeface="Calibri"/>
              </a:rPr>
              <a:t>	</a:t>
            </a:r>
            <a:endParaRPr sz="1050">
              <a:solidFill>
                <a:schemeClr val="dk1"/>
              </a:solidFill>
              <a:latin typeface="Calibri"/>
              <a:ea typeface="Calibri"/>
              <a:cs typeface="Calibri"/>
              <a:sym typeface="Calibri"/>
            </a:endParaRPr>
          </a:p>
          <a:p>
            <a:pPr indent="0" lvl="0" marL="0" marR="0" rtl="0" algn="l">
              <a:spcBef>
                <a:spcPts val="1200"/>
              </a:spcBef>
              <a:spcAft>
                <a:spcPts val="0"/>
              </a:spcAft>
              <a:buNone/>
            </a:pPr>
            <a:r>
              <a:rPr lang="en-US" sz="1050">
                <a:solidFill>
                  <a:srgbClr val="008000"/>
                </a:solidFill>
                <a:latin typeface="Calibri"/>
                <a:ea typeface="Calibri"/>
                <a:cs typeface="Calibri"/>
                <a:sym typeface="Calibri"/>
              </a:rPr>
              <a:t> </a:t>
            </a:r>
            <a:r>
              <a:rPr b="1" lang="en-US" sz="1200">
                <a:solidFill>
                  <a:schemeClr val="dk1"/>
                </a:solidFill>
                <a:latin typeface="Calibri"/>
                <a:ea typeface="Calibri"/>
                <a:cs typeface="Calibri"/>
                <a:sym typeface="Calibri"/>
              </a:rPr>
              <a:t>Purpose: </a:t>
            </a:r>
            <a:r>
              <a:rPr lang="en-US" sz="1200">
                <a:solidFill>
                  <a:schemeClr val="dk1"/>
                </a:solidFill>
                <a:latin typeface="Calibri"/>
                <a:ea typeface="Calibri"/>
                <a:cs typeface="Calibri"/>
                <a:sym typeface="Calibri"/>
              </a:rPr>
              <a:t>This programme seeks to position the MDDA as a leading influencer and authoritative voice in the community and small commercial media, by playing a key role in the national dialogue on the sector, through implementation of strategic partnerships to carry out media development and diversity interventions.</a:t>
            </a:r>
            <a:endParaRPr sz="1200">
              <a:solidFill>
                <a:schemeClr val="dk1"/>
              </a:solidFill>
              <a:latin typeface="Calibri"/>
              <a:ea typeface="Calibri"/>
              <a:cs typeface="Calibri"/>
              <a:sym typeface="Calibri"/>
            </a:endParaRPr>
          </a:p>
          <a:p>
            <a:pPr indent="0" lvl="0" marL="0" marR="0" rtl="0" algn="l">
              <a:spcBef>
                <a:spcPts val="0"/>
              </a:spcBef>
              <a:spcAft>
                <a:spcPts val="0"/>
              </a:spcAft>
              <a:buNone/>
            </a:pPr>
            <a:r>
              <a:rPr lang="en-US"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indent="0" lvl="0" marL="0" marR="0" rtl="0" algn="l">
              <a:spcBef>
                <a:spcPts val="0"/>
              </a:spcBef>
              <a:spcAft>
                <a:spcPts val="0"/>
              </a:spcAft>
              <a:buNone/>
            </a:pPr>
            <a:r>
              <a:rPr b="1" lang="en-US" sz="1200">
                <a:solidFill>
                  <a:schemeClr val="dk1"/>
                </a:solidFill>
                <a:latin typeface="Calibri"/>
                <a:ea typeface="Calibri"/>
                <a:cs typeface="Calibri"/>
                <a:sym typeface="Calibri"/>
              </a:rPr>
              <a:t>Sub-programme 3.1: Strategic programmes</a:t>
            </a:r>
            <a:endParaRPr sz="1200">
              <a:solidFill>
                <a:schemeClr val="dk1"/>
              </a:solidFill>
              <a:latin typeface="Calibri"/>
              <a:ea typeface="Calibri"/>
              <a:cs typeface="Calibri"/>
              <a:sym typeface="Calibri"/>
            </a:endParaRPr>
          </a:p>
          <a:p>
            <a:pPr indent="0" lvl="0" marL="0" marR="0" rtl="0" algn="l">
              <a:spcBef>
                <a:spcPts val="0"/>
              </a:spcBef>
              <a:spcAft>
                <a:spcPts val="0"/>
              </a:spcAft>
              <a:buNone/>
            </a:pPr>
            <a:r>
              <a:rPr b="1" lang="en-US"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indent="0" lvl="0" marL="0" marR="0" rtl="0" algn="l">
              <a:spcBef>
                <a:spcPts val="0"/>
              </a:spcBef>
              <a:spcAft>
                <a:spcPts val="0"/>
              </a:spcAft>
              <a:buNone/>
            </a:pPr>
            <a:r>
              <a:rPr b="1" lang="en-US" sz="1200">
                <a:solidFill>
                  <a:schemeClr val="dk1"/>
                </a:solidFill>
                <a:latin typeface="Calibri"/>
                <a:ea typeface="Calibri"/>
                <a:cs typeface="Calibri"/>
                <a:sym typeface="Calibri"/>
              </a:rPr>
              <a:t>Purpose: </a:t>
            </a:r>
            <a:r>
              <a:rPr lang="en-US" sz="1200">
                <a:solidFill>
                  <a:schemeClr val="dk1"/>
                </a:solidFill>
                <a:latin typeface="Calibri"/>
                <a:ea typeface="Calibri"/>
                <a:cs typeface="Calibri"/>
                <a:sym typeface="Calibri"/>
              </a:rPr>
              <a:t>The purpose of this sub-programme is to position the MDDA as an authoritative leader and voice on community and small commercial media by proactive advocacy and lobbying interventions and established stakeholder relationships by 2024.</a:t>
            </a:r>
            <a:endParaRPr sz="1200">
              <a:solidFill>
                <a:schemeClr val="dk1"/>
              </a:solidFill>
              <a:latin typeface="Calibri"/>
              <a:ea typeface="Calibri"/>
              <a:cs typeface="Calibri"/>
              <a:sym typeface="Calibri"/>
            </a:endParaRPr>
          </a:p>
        </p:txBody>
      </p:sp>
      <p:graphicFrame>
        <p:nvGraphicFramePr>
          <p:cNvPr id="825" name="Google Shape;825;p28"/>
          <p:cNvGraphicFramePr/>
          <p:nvPr/>
        </p:nvGraphicFramePr>
        <p:xfrm>
          <a:off x="42127" y="2348880"/>
          <a:ext cx="3000000" cy="3000000"/>
        </p:xfrm>
        <a:graphic>
          <a:graphicData uri="http://schemas.openxmlformats.org/drawingml/2006/table">
            <a:tbl>
              <a:tblPr>
                <a:noFill/>
                <a:tableStyleId>{EFF9F66C-4E16-4D9D-8ED6-E5401EE9B009}</a:tableStyleId>
              </a:tblPr>
              <a:tblGrid>
                <a:gridCol w="959500"/>
                <a:gridCol w="959500"/>
                <a:gridCol w="912700"/>
                <a:gridCol w="912700"/>
                <a:gridCol w="912700"/>
                <a:gridCol w="1017125"/>
                <a:gridCol w="1447925"/>
                <a:gridCol w="1099350"/>
                <a:gridCol w="779475"/>
              </a:tblGrid>
              <a:tr h="438775">
                <a:tc rowSpan="2">
                  <a:txBody>
                    <a:bodyPr/>
                    <a:lstStyle/>
                    <a:p>
                      <a:pPr indent="0" lvl="0" marL="0" marR="0" rtl="0" algn="l">
                        <a:lnSpc>
                          <a:spcPct val="107000"/>
                        </a:lnSpc>
                        <a:spcBef>
                          <a:spcPts val="0"/>
                        </a:spcBef>
                        <a:spcAft>
                          <a:spcPts val="0"/>
                        </a:spcAft>
                        <a:buNone/>
                      </a:pPr>
                      <a:r>
                        <a:rPr b="1" lang="en-US" sz="1100">
                          <a:solidFill>
                            <a:srgbClr val="000000"/>
                          </a:solidFill>
                          <a:latin typeface="Calibri"/>
                          <a:ea typeface="Calibri"/>
                          <a:cs typeface="Calibri"/>
                          <a:sym typeface="Calibri"/>
                        </a:rPr>
                        <a:t>Outcome</a:t>
                      </a:r>
                      <a:endParaRPr sz="1100">
                        <a:latin typeface="Calibri"/>
                        <a:ea typeface="Calibri"/>
                        <a:cs typeface="Calibri"/>
                        <a:sym typeface="Calibri"/>
                      </a:endParaRPr>
                    </a:p>
                  </a:txBody>
                  <a:tcPr marT="0" marB="0" marR="64175" marL="64175"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AEEF3"/>
                    </a:solidFill>
                  </a:tcPr>
                </a:tc>
                <a:tc rowSpan="2">
                  <a:txBody>
                    <a:bodyPr/>
                    <a:lstStyle/>
                    <a:p>
                      <a:pPr indent="0" lvl="0" marL="0" marR="0" rtl="0" algn="l">
                        <a:lnSpc>
                          <a:spcPct val="107000"/>
                        </a:lnSpc>
                        <a:spcBef>
                          <a:spcPts val="0"/>
                        </a:spcBef>
                        <a:spcAft>
                          <a:spcPts val="0"/>
                        </a:spcAft>
                        <a:buNone/>
                      </a:pPr>
                      <a:r>
                        <a:rPr b="1" lang="en-US" sz="1100">
                          <a:solidFill>
                            <a:srgbClr val="000000"/>
                          </a:solidFill>
                          <a:latin typeface="Calibri"/>
                          <a:ea typeface="Calibri"/>
                          <a:cs typeface="Calibri"/>
                          <a:sym typeface="Calibri"/>
                        </a:rPr>
                        <a:t>Outputs</a:t>
                      </a:r>
                      <a:endParaRPr sz="1100">
                        <a:latin typeface="Calibri"/>
                        <a:ea typeface="Calibri"/>
                        <a:cs typeface="Calibri"/>
                        <a:sym typeface="Calibri"/>
                      </a:endParaRPr>
                    </a:p>
                  </a:txBody>
                  <a:tcPr marT="0" marB="0" marR="64175" marL="64175"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AEEF3"/>
                    </a:solidFill>
                  </a:tcPr>
                </a:tc>
                <a:tc rowSpan="2">
                  <a:txBody>
                    <a:bodyPr/>
                    <a:lstStyle/>
                    <a:p>
                      <a:pPr indent="0" lvl="0" marL="0" marR="0" rtl="0" algn="l">
                        <a:lnSpc>
                          <a:spcPct val="107000"/>
                        </a:lnSpc>
                        <a:spcBef>
                          <a:spcPts val="0"/>
                        </a:spcBef>
                        <a:spcAft>
                          <a:spcPts val="0"/>
                        </a:spcAft>
                        <a:buNone/>
                      </a:pPr>
                      <a:r>
                        <a:rPr b="1" lang="en-US" sz="1100">
                          <a:solidFill>
                            <a:srgbClr val="000000"/>
                          </a:solidFill>
                          <a:latin typeface="Calibri"/>
                          <a:ea typeface="Calibri"/>
                          <a:cs typeface="Calibri"/>
                          <a:sym typeface="Calibri"/>
                        </a:rPr>
                        <a:t>Output Indicator</a:t>
                      </a:r>
                      <a:endParaRPr sz="1100">
                        <a:latin typeface="Calibri"/>
                        <a:ea typeface="Calibri"/>
                        <a:cs typeface="Calibri"/>
                        <a:sym typeface="Calibri"/>
                      </a:endParaRPr>
                    </a:p>
                  </a:txBody>
                  <a:tcPr marT="0" marB="0" marR="64175" marL="64175"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AEEF3"/>
                    </a:solidFill>
                  </a:tcPr>
                </a:tc>
                <a:tc gridSpan="2">
                  <a:txBody>
                    <a:bodyPr/>
                    <a:lstStyle/>
                    <a:p>
                      <a:pPr indent="0" lvl="0" marL="0" marR="0" rtl="0" algn="l">
                        <a:lnSpc>
                          <a:spcPct val="107000"/>
                        </a:lnSpc>
                        <a:spcBef>
                          <a:spcPts val="0"/>
                        </a:spcBef>
                        <a:spcAft>
                          <a:spcPts val="0"/>
                        </a:spcAft>
                        <a:buNone/>
                      </a:pPr>
                      <a:r>
                        <a:rPr b="1" lang="en-US" sz="1100">
                          <a:solidFill>
                            <a:srgbClr val="000000"/>
                          </a:solidFill>
                          <a:latin typeface="Calibri"/>
                          <a:ea typeface="Calibri"/>
                          <a:cs typeface="Calibri"/>
                          <a:sym typeface="Calibri"/>
                        </a:rPr>
                        <a:t>Audited/actual performance</a:t>
                      </a:r>
                      <a:endParaRPr sz="1100">
                        <a:latin typeface="Calibri"/>
                        <a:ea typeface="Calibri"/>
                        <a:cs typeface="Calibri"/>
                        <a:sym typeface="Calibri"/>
                      </a:endParaRPr>
                    </a:p>
                  </a:txBody>
                  <a:tcPr marT="0" marB="0" marR="64175" marL="64175"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AEEF3"/>
                    </a:solidFill>
                  </a:tcPr>
                </a:tc>
                <a:tc hMerge="1"/>
                <a:tc gridSpan="2">
                  <a:txBody>
                    <a:bodyPr/>
                    <a:lstStyle/>
                    <a:p>
                      <a:pPr indent="0" lvl="0" marL="0" marR="0" rtl="0" algn="l">
                        <a:lnSpc>
                          <a:spcPct val="107000"/>
                        </a:lnSpc>
                        <a:spcBef>
                          <a:spcPts val="0"/>
                        </a:spcBef>
                        <a:spcAft>
                          <a:spcPts val="0"/>
                        </a:spcAft>
                        <a:buNone/>
                      </a:pPr>
                      <a:r>
                        <a:rPr b="1" lang="en-US" sz="1100">
                          <a:solidFill>
                            <a:srgbClr val="000000"/>
                          </a:solidFill>
                          <a:latin typeface="Calibri"/>
                          <a:ea typeface="Calibri"/>
                          <a:cs typeface="Calibri"/>
                          <a:sym typeface="Calibri"/>
                        </a:rPr>
                        <a:t>Actual Performance Against Target </a:t>
                      </a:r>
                      <a:endParaRPr sz="1100">
                        <a:latin typeface="Calibri"/>
                        <a:ea typeface="Calibri"/>
                        <a:cs typeface="Calibri"/>
                        <a:sym typeface="Calibri"/>
                      </a:endParaRPr>
                    </a:p>
                  </a:txBody>
                  <a:tcPr marT="0" marB="0" marR="64175" marL="64175"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AEEF3"/>
                    </a:solidFill>
                  </a:tcPr>
                </a:tc>
                <a:tc hMerge="1"/>
                <a:tc rowSpan="2">
                  <a:txBody>
                    <a:bodyPr/>
                    <a:lstStyle/>
                    <a:p>
                      <a:pPr indent="0" lvl="0" marL="0" marR="0" rtl="0" algn="l">
                        <a:lnSpc>
                          <a:spcPct val="107000"/>
                        </a:lnSpc>
                        <a:spcBef>
                          <a:spcPts val="0"/>
                        </a:spcBef>
                        <a:spcAft>
                          <a:spcPts val="0"/>
                        </a:spcAft>
                        <a:buNone/>
                      </a:pPr>
                      <a:r>
                        <a:rPr b="1" lang="en-US" sz="1100">
                          <a:solidFill>
                            <a:srgbClr val="000000"/>
                          </a:solidFill>
                          <a:latin typeface="Calibri"/>
                          <a:ea typeface="Calibri"/>
                          <a:cs typeface="Calibri"/>
                          <a:sym typeface="Calibri"/>
                        </a:rPr>
                        <a:t>Variance </a:t>
                      </a:r>
                      <a:endParaRPr sz="1100">
                        <a:latin typeface="Calibri"/>
                        <a:ea typeface="Calibri"/>
                        <a:cs typeface="Calibri"/>
                        <a:sym typeface="Calibri"/>
                      </a:endParaRPr>
                    </a:p>
                  </a:txBody>
                  <a:tcPr marT="0" marB="0" marR="64175" marL="64175"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AEEF3"/>
                    </a:solidFill>
                  </a:tcPr>
                </a:tc>
                <a:tc rowSpan="2">
                  <a:txBody>
                    <a:bodyPr/>
                    <a:lstStyle/>
                    <a:p>
                      <a:pPr indent="0" lvl="0" marL="0" marR="0" rtl="0" algn="l">
                        <a:lnSpc>
                          <a:spcPct val="107000"/>
                        </a:lnSpc>
                        <a:spcBef>
                          <a:spcPts val="0"/>
                        </a:spcBef>
                        <a:spcAft>
                          <a:spcPts val="0"/>
                        </a:spcAft>
                        <a:buNone/>
                      </a:pPr>
                      <a:r>
                        <a:rPr b="1" lang="en-US" sz="1100">
                          <a:solidFill>
                            <a:srgbClr val="000000"/>
                          </a:solidFill>
                          <a:latin typeface="Calibri"/>
                          <a:ea typeface="Calibri"/>
                          <a:cs typeface="Calibri"/>
                          <a:sym typeface="Calibri"/>
                        </a:rPr>
                        <a:t>Reason for Variance</a:t>
                      </a:r>
                      <a:endParaRPr sz="1100">
                        <a:latin typeface="Calibri"/>
                        <a:ea typeface="Calibri"/>
                        <a:cs typeface="Calibri"/>
                        <a:sym typeface="Calibri"/>
                      </a:endParaRPr>
                    </a:p>
                  </a:txBody>
                  <a:tcPr marT="0" marB="0" marR="64175" marL="64175"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AEEF3"/>
                    </a:solidFill>
                  </a:tcPr>
                </a:tc>
              </a:tr>
              <a:tr h="294750">
                <a:tc vMerge="1"/>
                <a:tc vMerge="1"/>
                <a:tc vMerge="1"/>
                <a:tc>
                  <a:txBody>
                    <a:bodyPr/>
                    <a:lstStyle/>
                    <a:p>
                      <a:pPr indent="0" lvl="0" marL="0" marR="0" rtl="0" algn="l">
                        <a:lnSpc>
                          <a:spcPct val="107000"/>
                        </a:lnSpc>
                        <a:spcBef>
                          <a:spcPts val="0"/>
                        </a:spcBef>
                        <a:spcAft>
                          <a:spcPts val="0"/>
                        </a:spcAft>
                        <a:buNone/>
                      </a:pPr>
                      <a:r>
                        <a:rPr b="1" lang="en-US" sz="1100">
                          <a:solidFill>
                            <a:srgbClr val="000000"/>
                          </a:solidFill>
                          <a:latin typeface="Calibri"/>
                          <a:ea typeface="Calibri"/>
                          <a:cs typeface="Calibri"/>
                          <a:sym typeface="Calibri"/>
                        </a:rPr>
                        <a:t>2018/2019</a:t>
                      </a:r>
                      <a:endParaRPr sz="1100">
                        <a:latin typeface="Calibri"/>
                        <a:ea typeface="Calibri"/>
                        <a:cs typeface="Calibri"/>
                        <a:sym typeface="Calibri"/>
                      </a:endParaRPr>
                    </a:p>
                  </a:txBody>
                  <a:tcPr marT="0" marB="0" marR="64175" marL="64175"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AEEF3"/>
                    </a:solidFill>
                  </a:tcPr>
                </a:tc>
                <a:tc>
                  <a:txBody>
                    <a:bodyPr/>
                    <a:lstStyle/>
                    <a:p>
                      <a:pPr indent="0" lvl="0" marL="0" marR="0" rtl="0" algn="l">
                        <a:lnSpc>
                          <a:spcPct val="107000"/>
                        </a:lnSpc>
                        <a:spcBef>
                          <a:spcPts val="0"/>
                        </a:spcBef>
                        <a:spcAft>
                          <a:spcPts val="0"/>
                        </a:spcAft>
                        <a:buNone/>
                      </a:pPr>
                      <a:r>
                        <a:rPr b="1" lang="en-US" sz="1100">
                          <a:solidFill>
                            <a:srgbClr val="000000"/>
                          </a:solidFill>
                          <a:latin typeface="Calibri"/>
                          <a:ea typeface="Calibri"/>
                          <a:cs typeface="Calibri"/>
                          <a:sym typeface="Calibri"/>
                        </a:rPr>
                        <a:t>2019/20</a:t>
                      </a:r>
                      <a:endParaRPr sz="1100">
                        <a:latin typeface="Calibri"/>
                        <a:ea typeface="Calibri"/>
                        <a:cs typeface="Calibri"/>
                        <a:sym typeface="Calibri"/>
                      </a:endParaRPr>
                    </a:p>
                  </a:txBody>
                  <a:tcPr marT="0" marB="0" marR="64175" marL="64175"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AEEF3"/>
                    </a:solidFill>
                  </a:tcPr>
                </a:tc>
                <a:tc>
                  <a:txBody>
                    <a:bodyPr/>
                    <a:lstStyle/>
                    <a:p>
                      <a:pPr indent="0" lvl="0" marL="0" marR="0" rtl="0" algn="l">
                        <a:lnSpc>
                          <a:spcPct val="107000"/>
                        </a:lnSpc>
                        <a:spcBef>
                          <a:spcPts val="0"/>
                        </a:spcBef>
                        <a:spcAft>
                          <a:spcPts val="0"/>
                        </a:spcAft>
                        <a:buNone/>
                      </a:pPr>
                      <a:r>
                        <a:rPr b="1" lang="en-US" sz="1100">
                          <a:solidFill>
                            <a:srgbClr val="000000"/>
                          </a:solidFill>
                          <a:latin typeface="Calibri"/>
                          <a:ea typeface="Calibri"/>
                          <a:cs typeface="Calibri"/>
                          <a:sym typeface="Calibri"/>
                        </a:rPr>
                        <a:t>Target 2020/21</a:t>
                      </a:r>
                      <a:endParaRPr sz="1100">
                        <a:latin typeface="Calibri"/>
                        <a:ea typeface="Calibri"/>
                        <a:cs typeface="Calibri"/>
                        <a:sym typeface="Calibri"/>
                      </a:endParaRPr>
                    </a:p>
                  </a:txBody>
                  <a:tcPr marT="0" marB="0" marR="64175" marL="641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AEEF3"/>
                    </a:solidFill>
                  </a:tcPr>
                </a:tc>
                <a:tc>
                  <a:txBody>
                    <a:bodyPr/>
                    <a:lstStyle/>
                    <a:p>
                      <a:pPr indent="0" lvl="0" marL="0" marR="0" rtl="0" algn="l">
                        <a:lnSpc>
                          <a:spcPct val="107000"/>
                        </a:lnSpc>
                        <a:spcBef>
                          <a:spcPts val="0"/>
                        </a:spcBef>
                        <a:spcAft>
                          <a:spcPts val="0"/>
                        </a:spcAft>
                        <a:buNone/>
                      </a:pPr>
                      <a:r>
                        <a:rPr b="1" lang="en-US" sz="1100">
                          <a:solidFill>
                            <a:srgbClr val="000000"/>
                          </a:solidFill>
                          <a:latin typeface="Calibri"/>
                          <a:ea typeface="Calibri"/>
                          <a:cs typeface="Calibri"/>
                          <a:sym typeface="Calibri"/>
                        </a:rPr>
                        <a:t>Actual 2020/21</a:t>
                      </a:r>
                      <a:endParaRPr sz="1100">
                        <a:latin typeface="Calibri"/>
                        <a:ea typeface="Calibri"/>
                        <a:cs typeface="Calibri"/>
                        <a:sym typeface="Calibri"/>
                      </a:endParaRPr>
                    </a:p>
                  </a:txBody>
                  <a:tcPr marT="0" marB="0" marR="64175" marL="641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AEEF3"/>
                    </a:solidFill>
                  </a:tcPr>
                </a:tc>
                <a:tc vMerge="1"/>
                <a:tc vMerge="1"/>
              </a:tr>
              <a:tr h="1363025">
                <a:tc rowSpan="3">
                  <a:txBody>
                    <a:bodyPr/>
                    <a:lstStyle/>
                    <a:p>
                      <a:pPr indent="0" lvl="0" marL="0" marR="0" rtl="0" algn="l">
                        <a:lnSpc>
                          <a:spcPct val="107000"/>
                        </a:lnSpc>
                        <a:spcBef>
                          <a:spcPts val="0"/>
                        </a:spcBef>
                        <a:spcAft>
                          <a:spcPts val="0"/>
                        </a:spcAft>
                        <a:buNone/>
                      </a:pPr>
                      <a:r>
                        <a:rPr lang="en-US" sz="1100">
                          <a:solidFill>
                            <a:srgbClr val="000000"/>
                          </a:solidFill>
                          <a:latin typeface="Calibri"/>
                          <a:ea typeface="Calibri"/>
                          <a:cs typeface="Calibri"/>
                          <a:sym typeface="Calibri"/>
                        </a:rPr>
                        <a:t>Media diversity promoted through the growth of sustainable community-based media in South Africa by 2024</a:t>
                      </a:r>
                      <a:endParaRPr sz="1100">
                        <a:latin typeface="Calibri"/>
                        <a:ea typeface="Calibri"/>
                        <a:cs typeface="Calibri"/>
                        <a:sym typeface="Calibri"/>
                      </a:endParaRPr>
                    </a:p>
                  </a:txBody>
                  <a:tcPr marT="0" marB="0" marR="64175" marL="641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AEEF3"/>
                    </a:solidFill>
                  </a:tcPr>
                </a:tc>
                <a:tc>
                  <a:txBody>
                    <a:bodyPr/>
                    <a:lstStyle/>
                    <a:p>
                      <a:pPr indent="0" lvl="0" marL="0" marR="0" rtl="0" algn="l">
                        <a:lnSpc>
                          <a:spcPct val="107000"/>
                        </a:lnSpc>
                        <a:spcBef>
                          <a:spcPts val="0"/>
                        </a:spcBef>
                        <a:spcAft>
                          <a:spcPts val="0"/>
                        </a:spcAft>
                        <a:buNone/>
                      </a:pPr>
                      <a:r>
                        <a:rPr lang="en-US" sz="1100">
                          <a:solidFill>
                            <a:srgbClr val="000000"/>
                          </a:solidFill>
                          <a:latin typeface="Calibri"/>
                          <a:ea typeface="Calibri"/>
                          <a:cs typeface="Calibri"/>
                          <a:sym typeface="Calibri"/>
                        </a:rPr>
                        <a:t>Stakeholder engagement policy</a:t>
                      </a:r>
                      <a:endParaRPr sz="1100">
                        <a:latin typeface="Calibri"/>
                        <a:ea typeface="Calibri"/>
                        <a:cs typeface="Calibri"/>
                        <a:sym typeface="Calibri"/>
                      </a:endParaRPr>
                    </a:p>
                  </a:txBody>
                  <a:tcPr marT="0" marB="0" marR="64175" marL="641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AEEF3"/>
                    </a:solidFill>
                  </a:tcPr>
                </a:tc>
                <a:tc>
                  <a:txBody>
                    <a:bodyPr/>
                    <a:lstStyle/>
                    <a:p>
                      <a:pPr indent="0" lvl="0" marL="0" marR="0" rtl="0" algn="l">
                        <a:lnSpc>
                          <a:spcPct val="107000"/>
                        </a:lnSpc>
                        <a:spcBef>
                          <a:spcPts val="0"/>
                        </a:spcBef>
                        <a:spcAft>
                          <a:spcPts val="0"/>
                        </a:spcAft>
                        <a:buNone/>
                      </a:pPr>
                      <a:r>
                        <a:rPr lang="en-US" sz="1100">
                          <a:solidFill>
                            <a:srgbClr val="000000"/>
                          </a:solidFill>
                          <a:latin typeface="Calibri"/>
                          <a:ea typeface="Calibri"/>
                          <a:cs typeface="Calibri"/>
                          <a:sym typeface="Calibri"/>
                        </a:rPr>
                        <a:t>9. Stakeholder engagement policy reviewed and submitted to Board</a:t>
                      </a:r>
                      <a:endParaRPr sz="1100">
                        <a:latin typeface="Calibri"/>
                        <a:ea typeface="Calibri"/>
                        <a:cs typeface="Calibri"/>
                        <a:sym typeface="Calibri"/>
                      </a:endParaRPr>
                    </a:p>
                  </a:txBody>
                  <a:tcPr marT="0" marB="0" marR="64175" marL="641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AEEF3"/>
                    </a:solidFill>
                  </a:tcPr>
                </a:tc>
                <a:tc>
                  <a:txBody>
                    <a:bodyPr/>
                    <a:lstStyle/>
                    <a:p>
                      <a:pPr indent="0" lvl="0" marL="0" marR="0" rtl="0" algn="l">
                        <a:lnSpc>
                          <a:spcPct val="107000"/>
                        </a:lnSpc>
                        <a:spcBef>
                          <a:spcPts val="0"/>
                        </a:spcBef>
                        <a:spcAft>
                          <a:spcPts val="0"/>
                        </a:spcAft>
                        <a:buNone/>
                      </a:pPr>
                      <a:r>
                        <a:rPr lang="en-US" sz="1100">
                          <a:solidFill>
                            <a:srgbClr val="000000"/>
                          </a:solidFill>
                          <a:latin typeface="Calibri"/>
                          <a:ea typeface="Calibri"/>
                          <a:cs typeface="Calibri"/>
                          <a:sym typeface="Calibri"/>
                        </a:rPr>
                        <a:t>Reviewed stakeholder engagement policy approved by Board in last quarter of financial year</a:t>
                      </a:r>
                      <a:endParaRPr sz="1100">
                        <a:latin typeface="Calibri"/>
                        <a:ea typeface="Calibri"/>
                        <a:cs typeface="Calibri"/>
                        <a:sym typeface="Calibri"/>
                      </a:endParaRPr>
                    </a:p>
                  </a:txBody>
                  <a:tcPr marT="0" marB="0" marR="64175" marL="641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AEEF3"/>
                    </a:solidFill>
                  </a:tcPr>
                </a:tc>
                <a:tc>
                  <a:txBody>
                    <a:bodyPr/>
                    <a:lstStyle/>
                    <a:p>
                      <a:pPr indent="0" lvl="0" marL="0" marR="0" rtl="0" algn="l">
                        <a:lnSpc>
                          <a:spcPct val="107000"/>
                        </a:lnSpc>
                        <a:spcBef>
                          <a:spcPts val="0"/>
                        </a:spcBef>
                        <a:spcAft>
                          <a:spcPts val="0"/>
                        </a:spcAft>
                        <a:buNone/>
                      </a:pPr>
                      <a:r>
                        <a:rPr lang="en-US" sz="1100">
                          <a:solidFill>
                            <a:srgbClr val="000000"/>
                          </a:solidFill>
                          <a:latin typeface="Calibri"/>
                          <a:ea typeface="Calibri"/>
                          <a:cs typeface="Calibri"/>
                          <a:sym typeface="Calibri"/>
                        </a:rPr>
                        <a:t>Reviewed stakeholder engagement policy submitted to Board for approval</a:t>
                      </a:r>
                      <a:endParaRPr sz="1100">
                        <a:latin typeface="Calibri"/>
                        <a:ea typeface="Calibri"/>
                        <a:cs typeface="Calibri"/>
                        <a:sym typeface="Calibri"/>
                      </a:endParaRPr>
                    </a:p>
                  </a:txBody>
                  <a:tcPr marT="0" marB="0" marR="64175" marL="641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AEEF3"/>
                    </a:solidFill>
                  </a:tcPr>
                </a:tc>
                <a:tc>
                  <a:txBody>
                    <a:bodyPr/>
                    <a:lstStyle/>
                    <a:p>
                      <a:pPr indent="0" lvl="0" marL="0" marR="0" rtl="0" algn="l">
                        <a:lnSpc>
                          <a:spcPct val="107000"/>
                        </a:lnSpc>
                        <a:spcBef>
                          <a:spcPts val="0"/>
                        </a:spcBef>
                        <a:spcAft>
                          <a:spcPts val="0"/>
                        </a:spcAft>
                        <a:buNone/>
                      </a:pPr>
                      <a:r>
                        <a:rPr lang="en-US" sz="1100">
                          <a:solidFill>
                            <a:srgbClr val="000000"/>
                          </a:solidFill>
                          <a:latin typeface="Calibri"/>
                          <a:ea typeface="Calibri"/>
                          <a:cs typeface="Calibri"/>
                          <a:sym typeface="Calibri"/>
                        </a:rPr>
                        <a:t>Reviewed stakeholder engagement policy submitted to Board</a:t>
                      </a:r>
                      <a:endParaRPr sz="1100">
                        <a:latin typeface="Calibri"/>
                        <a:ea typeface="Calibri"/>
                        <a:cs typeface="Calibri"/>
                        <a:sym typeface="Calibri"/>
                      </a:endParaRPr>
                    </a:p>
                  </a:txBody>
                  <a:tcPr marT="0" marB="0" marR="64175" marL="641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AEEF3"/>
                    </a:solidFill>
                  </a:tcPr>
                </a:tc>
                <a:tc>
                  <a:txBody>
                    <a:bodyPr/>
                    <a:lstStyle/>
                    <a:p>
                      <a:pPr indent="0" lvl="0" marL="0" marR="0" rtl="0" algn="l">
                        <a:lnSpc>
                          <a:spcPct val="107000"/>
                        </a:lnSpc>
                        <a:spcBef>
                          <a:spcPts val="0"/>
                        </a:spcBef>
                        <a:spcAft>
                          <a:spcPts val="0"/>
                        </a:spcAft>
                        <a:buNone/>
                      </a:pPr>
                      <a:r>
                        <a:rPr lang="en-US" sz="1100">
                          <a:solidFill>
                            <a:srgbClr val="000000"/>
                          </a:solidFill>
                          <a:latin typeface="Calibri"/>
                          <a:ea typeface="Calibri"/>
                          <a:cs typeface="Calibri"/>
                          <a:sym typeface="Calibri"/>
                        </a:rPr>
                        <a:t>Reviewed stakeholder engagement policy submitted to Board</a:t>
                      </a:r>
                      <a:endParaRPr sz="1100">
                        <a:latin typeface="Calibri"/>
                        <a:ea typeface="Calibri"/>
                        <a:cs typeface="Calibri"/>
                        <a:sym typeface="Calibri"/>
                      </a:endParaRPr>
                    </a:p>
                  </a:txBody>
                  <a:tcPr marT="0" marB="0" marR="64175" marL="641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AEEF3"/>
                    </a:solidFill>
                  </a:tcPr>
                </a:tc>
                <a:tc>
                  <a:txBody>
                    <a:bodyPr/>
                    <a:lstStyle/>
                    <a:p>
                      <a:pPr indent="0" lvl="0" marL="0" marR="0" rtl="0" algn="l">
                        <a:lnSpc>
                          <a:spcPct val="107000"/>
                        </a:lnSpc>
                        <a:spcBef>
                          <a:spcPts val="0"/>
                        </a:spcBef>
                        <a:spcAft>
                          <a:spcPts val="0"/>
                        </a:spcAft>
                        <a:buNone/>
                      </a:pPr>
                      <a:r>
                        <a:rPr lang="en-US" sz="1100">
                          <a:solidFill>
                            <a:srgbClr val="000000"/>
                          </a:solidFill>
                          <a:latin typeface="Calibri"/>
                          <a:ea typeface="Calibri"/>
                          <a:cs typeface="Calibri"/>
                          <a:sym typeface="Calibri"/>
                        </a:rPr>
                        <a:t>0</a:t>
                      </a:r>
                      <a:endParaRPr sz="1100">
                        <a:latin typeface="Calibri"/>
                        <a:ea typeface="Calibri"/>
                        <a:cs typeface="Calibri"/>
                        <a:sym typeface="Calibri"/>
                      </a:endParaRPr>
                    </a:p>
                  </a:txBody>
                  <a:tcPr marT="0" marB="0" marR="64175" marL="641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AEEF3"/>
                    </a:solidFill>
                  </a:tcPr>
                </a:tc>
                <a:tc>
                  <a:txBody>
                    <a:bodyPr/>
                    <a:lstStyle/>
                    <a:p>
                      <a:pPr indent="0" lvl="0" marL="0" marR="0" rtl="0" algn="l">
                        <a:lnSpc>
                          <a:spcPct val="107000"/>
                        </a:lnSpc>
                        <a:spcBef>
                          <a:spcPts val="0"/>
                        </a:spcBef>
                        <a:spcAft>
                          <a:spcPts val="0"/>
                        </a:spcAft>
                        <a:buNone/>
                      </a:pPr>
                      <a:r>
                        <a:rPr lang="en-US" sz="1100">
                          <a:solidFill>
                            <a:srgbClr val="000000"/>
                          </a:solidFill>
                          <a:latin typeface="Calibri"/>
                          <a:ea typeface="Calibri"/>
                          <a:cs typeface="Calibri"/>
                          <a:sym typeface="Calibri"/>
                        </a:rPr>
                        <a:t>Annual target achieved.</a:t>
                      </a:r>
                      <a:endParaRPr sz="1100">
                        <a:latin typeface="Calibri"/>
                        <a:ea typeface="Calibri"/>
                        <a:cs typeface="Calibri"/>
                        <a:sym typeface="Calibri"/>
                      </a:endParaRPr>
                    </a:p>
                  </a:txBody>
                  <a:tcPr marT="0" marB="0" marR="64175" marL="641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AEEF3"/>
                    </a:solidFill>
                  </a:tcPr>
                </a:tc>
              </a:tr>
              <a:tr h="1363025">
                <a:tc vMerge="1"/>
                <a:tc>
                  <a:txBody>
                    <a:bodyPr/>
                    <a:lstStyle/>
                    <a:p>
                      <a:pPr indent="0" lvl="0" marL="0" marR="0" rtl="0" algn="l">
                        <a:lnSpc>
                          <a:spcPct val="107000"/>
                        </a:lnSpc>
                        <a:spcBef>
                          <a:spcPts val="0"/>
                        </a:spcBef>
                        <a:spcAft>
                          <a:spcPts val="0"/>
                        </a:spcAft>
                        <a:buNone/>
                      </a:pPr>
                      <a:r>
                        <a:rPr lang="en-US" sz="1100">
                          <a:solidFill>
                            <a:srgbClr val="000000"/>
                          </a:solidFill>
                          <a:latin typeface="Calibri"/>
                          <a:ea typeface="Calibri"/>
                          <a:cs typeface="Calibri"/>
                          <a:sym typeface="Calibri"/>
                        </a:rPr>
                        <a:t>Stakeholder engagement strategy</a:t>
                      </a:r>
                      <a:endParaRPr sz="1100">
                        <a:latin typeface="Calibri"/>
                        <a:ea typeface="Calibri"/>
                        <a:cs typeface="Calibri"/>
                        <a:sym typeface="Calibri"/>
                      </a:endParaRPr>
                    </a:p>
                  </a:txBody>
                  <a:tcPr marT="0" marB="0" marR="64175" marL="641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AEEF3"/>
                    </a:solidFill>
                  </a:tcPr>
                </a:tc>
                <a:tc>
                  <a:txBody>
                    <a:bodyPr/>
                    <a:lstStyle/>
                    <a:p>
                      <a:pPr indent="0" lvl="0" marL="0" marR="0" rtl="0" algn="l">
                        <a:lnSpc>
                          <a:spcPct val="107000"/>
                        </a:lnSpc>
                        <a:spcBef>
                          <a:spcPts val="0"/>
                        </a:spcBef>
                        <a:spcAft>
                          <a:spcPts val="0"/>
                        </a:spcAft>
                        <a:buNone/>
                      </a:pPr>
                      <a:r>
                        <a:rPr lang="en-US" sz="1100">
                          <a:solidFill>
                            <a:srgbClr val="000000"/>
                          </a:solidFill>
                          <a:latin typeface="Calibri"/>
                          <a:ea typeface="Calibri"/>
                          <a:cs typeface="Calibri"/>
                          <a:sym typeface="Calibri"/>
                        </a:rPr>
                        <a:t>10. Stakeholder engagement strategy reviewed and submitted to Board</a:t>
                      </a:r>
                      <a:endParaRPr sz="1100">
                        <a:latin typeface="Calibri"/>
                        <a:ea typeface="Calibri"/>
                        <a:cs typeface="Calibri"/>
                        <a:sym typeface="Calibri"/>
                      </a:endParaRPr>
                    </a:p>
                  </a:txBody>
                  <a:tcPr marT="0" marB="0" marR="64175" marL="641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AEEF3"/>
                    </a:solidFill>
                  </a:tcPr>
                </a:tc>
                <a:tc>
                  <a:txBody>
                    <a:bodyPr/>
                    <a:lstStyle/>
                    <a:p>
                      <a:pPr indent="0" lvl="0" marL="0" marR="0" rtl="0" algn="l">
                        <a:lnSpc>
                          <a:spcPct val="107000"/>
                        </a:lnSpc>
                        <a:spcBef>
                          <a:spcPts val="0"/>
                        </a:spcBef>
                        <a:spcAft>
                          <a:spcPts val="0"/>
                        </a:spcAft>
                        <a:buNone/>
                      </a:pPr>
                      <a:r>
                        <a:rPr lang="en-US" sz="1100">
                          <a:solidFill>
                            <a:srgbClr val="000000"/>
                          </a:solidFill>
                          <a:latin typeface="Calibri"/>
                          <a:ea typeface="Calibri"/>
                          <a:cs typeface="Calibri"/>
                          <a:sym typeface="Calibri"/>
                        </a:rPr>
                        <a:t>Reviewed Stakeholder engagement plan approved by Board in last quarter of financial year</a:t>
                      </a:r>
                      <a:endParaRPr sz="1100">
                        <a:latin typeface="Calibri"/>
                        <a:ea typeface="Calibri"/>
                        <a:cs typeface="Calibri"/>
                        <a:sym typeface="Calibri"/>
                      </a:endParaRPr>
                    </a:p>
                  </a:txBody>
                  <a:tcPr marT="0" marB="0" marR="64175" marL="641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AEEF3"/>
                    </a:solidFill>
                  </a:tcPr>
                </a:tc>
                <a:tc>
                  <a:txBody>
                    <a:bodyPr/>
                    <a:lstStyle/>
                    <a:p>
                      <a:pPr indent="0" lvl="0" marL="0" marR="0" rtl="0" algn="l">
                        <a:lnSpc>
                          <a:spcPct val="107000"/>
                        </a:lnSpc>
                        <a:spcBef>
                          <a:spcPts val="0"/>
                        </a:spcBef>
                        <a:spcAft>
                          <a:spcPts val="0"/>
                        </a:spcAft>
                        <a:buNone/>
                      </a:pPr>
                      <a:r>
                        <a:rPr lang="en-US" sz="1100">
                          <a:solidFill>
                            <a:srgbClr val="000000"/>
                          </a:solidFill>
                          <a:latin typeface="Calibri"/>
                          <a:ea typeface="Calibri"/>
                          <a:cs typeface="Calibri"/>
                          <a:sym typeface="Calibri"/>
                        </a:rPr>
                        <a:t>Reviewed stakeholder engagement strategy submitted to Board for approval</a:t>
                      </a:r>
                      <a:endParaRPr sz="1100">
                        <a:latin typeface="Calibri"/>
                        <a:ea typeface="Calibri"/>
                        <a:cs typeface="Calibri"/>
                        <a:sym typeface="Calibri"/>
                      </a:endParaRPr>
                    </a:p>
                  </a:txBody>
                  <a:tcPr marT="0" marB="0" marR="64175" marL="641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AEEF3"/>
                    </a:solidFill>
                  </a:tcPr>
                </a:tc>
                <a:tc>
                  <a:txBody>
                    <a:bodyPr/>
                    <a:lstStyle/>
                    <a:p>
                      <a:pPr indent="0" lvl="0" marL="0" marR="0" rtl="0" algn="l">
                        <a:lnSpc>
                          <a:spcPct val="107000"/>
                        </a:lnSpc>
                        <a:spcBef>
                          <a:spcPts val="0"/>
                        </a:spcBef>
                        <a:spcAft>
                          <a:spcPts val="0"/>
                        </a:spcAft>
                        <a:buNone/>
                      </a:pPr>
                      <a:r>
                        <a:rPr lang="en-US" sz="1100">
                          <a:solidFill>
                            <a:srgbClr val="000000"/>
                          </a:solidFill>
                          <a:latin typeface="Calibri"/>
                          <a:ea typeface="Calibri"/>
                          <a:cs typeface="Calibri"/>
                          <a:sym typeface="Calibri"/>
                        </a:rPr>
                        <a:t>Reviewed stakeholder engagement strategy submitted to Board</a:t>
                      </a:r>
                      <a:endParaRPr sz="1100">
                        <a:latin typeface="Calibri"/>
                        <a:ea typeface="Calibri"/>
                        <a:cs typeface="Calibri"/>
                        <a:sym typeface="Calibri"/>
                      </a:endParaRPr>
                    </a:p>
                  </a:txBody>
                  <a:tcPr marT="0" marB="0" marR="64175" marL="641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AEEF3"/>
                    </a:solidFill>
                  </a:tcPr>
                </a:tc>
                <a:tc>
                  <a:txBody>
                    <a:bodyPr/>
                    <a:lstStyle/>
                    <a:p>
                      <a:pPr indent="0" lvl="0" marL="0" marR="0" rtl="0" algn="l">
                        <a:lnSpc>
                          <a:spcPct val="107000"/>
                        </a:lnSpc>
                        <a:spcBef>
                          <a:spcPts val="0"/>
                        </a:spcBef>
                        <a:spcAft>
                          <a:spcPts val="0"/>
                        </a:spcAft>
                        <a:buNone/>
                      </a:pPr>
                      <a:r>
                        <a:rPr lang="en-US" sz="1100">
                          <a:solidFill>
                            <a:srgbClr val="000000"/>
                          </a:solidFill>
                          <a:latin typeface="Calibri"/>
                          <a:ea typeface="Calibri"/>
                          <a:cs typeface="Calibri"/>
                          <a:sym typeface="Calibri"/>
                        </a:rPr>
                        <a:t>Reviewed stakeholder engagement strategy submitted to Board</a:t>
                      </a:r>
                      <a:endParaRPr sz="1100">
                        <a:latin typeface="Calibri"/>
                        <a:ea typeface="Calibri"/>
                        <a:cs typeface="Calibri"/>
                        <a:sym typeface="Calibri"/>
                      </a:endParaRPr>
                    </a:p>
                  </a:txBody>
                  <a:tcPr marT="0" marB="0" marR="64175" marL="641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AEEF3"/>
                    </a:solidFill>
                  </a:tcPr>
                </a:tc>
                <a:tc>
                  <a:txBody>
                    <a:bodyPr/>
                    <a:lstStyle/>
                    <a:p>
                      <a:pPr indent="0" lvl="0" marL="0" marR="0" rtl="0" algn="l">
                        <a:lnSpc>
                          <a:spcPct val="107000"/>
                        </a:lnSpc>
                        <a:spcBef>
                          <a:spcPts val="0"/>
                        </a:spcBef>
                        <a:spcAft>
                          <a:spcPts val="0"/>
                        </a:spcAft>
                        <a:buNone/>
                      </a:pPr>
                      <a:r>
                        <a:rPr lang="en-US" sz="1100">
                          <a:solidFill>
                            <a:srgbClr val="000000"/>
                          </a:solidFill>
                          <a:latin typeface="Calibri"/>
                          <a:ea typeface="Calibri"/>
                          <a:cs typeface="Calibri"/>
                          <a:sym typeface="Calibri"/>
                        </a:rPr>
                        <a:t>0</a:t>
                      </a:r>
                      <a:endParaRPr sz="1100">
                        <a:latin typeface="Calibri"/>
                        <a:ea typeface="Calibri"/>
                        <a:cs typeface="Calibri"/>
                        <a:sym typeface="Calibri"/>
                      </a:endParaRPr>
                    </a:p>
                  </a:txBody>
                  <a:tcPr marT="0" marB="0" marR="64175" marL="641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AEEF3"/>
                    </a:solidFill>
                  </a:tcPr>
                </a:tc>
                <a:tc>
                  <a:txBody>
                    <a:bodyPr/>
                    <a:lstStyle/>
                    <a:p>
                      <a:pPr indent="0" lvl="0" marL="0" marR="0" rtl="0" algn="l">
                        <a:lnSpc>
                          <a:spcPct val="107000"/>
                        </a:lnSpc>
                        <a:spcBef>
                          <a:spcPts val="0"/>
                        </a:spcBef>
                        <a:spcAft>
                          <a:spcPts val="0"/>
                        </a:spcAft>
                        <a:buNone/>
                      </a:pPr>
                      <a:r>
                        <a:rPr lang="en-US" sz="1100">
                          <a:solidFill>
                            <a:srgbClr val="000000"/>
                          </a:solidFill>
                          <a:latin typeface="Calibri"/>
                          <a:ea typeface="Calibri"/>
                          <a:cs typeface="Calibri"/>
                          <a:sym typeface="Calibri"/>
                        </a:rPr>
                        <a:t>Annual target achieved.</a:t>
                      </a:r>
                      <a:endParaRPr sz="1100">
                        <a:latin typeface="Calibri"/>
                        <a:ea typeface="Calibri"/>
                        <a:cs typeface="Calibri"/>
                        <a:sym typeface="Calibri"/>
                      </a:endParaRPr>
                    </a:p>
                  </a:txBody>
                  <a:tcPr marT="0" marB="0" marR="64175" marL="641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AEEF3"/>
                    </a:solidFill>
                  </a:tcPr>
                </a:tc>
              </a:tr>
              <a:tr h="1210400">
                <a:tc vMerge="1"/>
                <a:tc>
                  <a:txBody>
                    <a:bodyPr/>
                    <a:lstStyle/>
                    <a:p>
                      <a:pPr indent="0" lvl="0" marL="0" marR="0" rtl="0" algn="l">
                        <a:lnSpc>
                          <a:spcPct val="107000"/>
                        </a:lnSpc>
                        <a:spcBef>
                          <a:spcPts val="0"/>
                        </a:spcBef>
                        <a:spcAft>
                          <a:spcPts val="0"/>
                        </a:spcAft>
                        <a:buNone/>
                      </a:pPr>
                      <a:r>
                        <a:rPr lang="en-US" sz="1100">
                          <a:solidFill>
                            <a:srgbClr val="000000"/>
                          </a:solidFill>
                          <a:latin typeface="Calibri"/>
                          <a:ea typeface="Calibri"/>
                          <a:cs typeface="Calibri"/>
                          <a:sym typeface="Calibri"/>
                        </a:rPr>
                        <a:t>Community Media digital migration strategy</a:t>
                      </a:r>
                      <a:endParaRPr sz="1100">
                        <a:latin typeface="Calibri"/>
                        <a:ea typeface="Calibri"/>
                        <a:cs typeface="Calibri"/>
                        <a:sym typeface="Calibri"/>
                      </a:endParaRPr>
                    </a:p>
                  </a:txBody>
                  <a:tcPr marT="0" marB="0" marR="64175" marL="641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AEEF3"/>
                    </a:solidFill>
                  </a:tcPr>
                </a:tc>
                <a:tc>
                  <a:txBody>
                    <a:bodyPr/>
                    <a:lstStyle/>
                    <a:p>
                      <a:pPr indent="0" lvl="0" marL="0" marR="0" rtl="0" algn="l">
                        <a:lnSpc>
                          <a:spcPct val="107000"/>
                        </a:lnSpc>
                        <a:spcBef>
                          <a:spcPts val="0"/>
                        </a:spcBef>
                        <a:spcAft>
                          <a:spcPts val="0"/>
                        </a:spcAft>
                        <a:buNone/>
                      </a:pPr>
                      <a:r>
                        <a:rPr lang="en-US" sz="1100">
                          <a:solidFill>
                            <a:srgbClr val="000000"/>
                          </a:solidFill>
                          <a:latin typeface="Calibri"/>
                          <a:ea typeface="Calibri"/>
                          <a:cs typeface="Calibri"/>
                          <a:sym typeface="Calibri"/>
                        </a:rPr>
                        <a:t>11. Community Media digital migration strategy submitted to Board</a:t>
                      </a:r>
                      <a:endParaRPr sz="1100">
                        <a:latin typeface="Calibri"/>
                        <a:ea typeface="Calibri"/>
                        <a:cs typeface="Calibri"/>
                        <a:sym typeface="Calibri"/>
                      </a:endParaRPr>
                    </a:p>
                  </a:txBody>
                  <a:tcPr marT="0" marB="0" marR="64175" marL="641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AEEF3"/>
                    </a:solidFill>
                  </a:tcPr>
                </a:tc>
                <a:tc>
                  <a:txBody>
                    <a:bodyPr/>
                    <a:lstStyle/>
                    <a:p>
                      <a:pPr indent="0" lvl="0" marL="0" marR="0" rtl="0" algn="l">
                        <a:lnSpc>
                          <a:spcPct val="107000"/>
                        </a:lnSpc>
                        <a:spcBef>
                          <a:spcPts val="0"/>
                        </a:spcBef>
                        <a:spcAft>
                          <a:spcPts val="0"/>
                        </a:spcAft>
                        <a:buNone/>
                      </a:pPr>
                      <a:r>
                        <a:rPr lang="en-US" sz="1100">
                          <a:solidFill>
                            <a:srgbClr val="000000"/>
                          </a:solidFill>
                          <a:latin typeface="Calibri"/>
                          <a:ea typeface="Calibri"/>
                          <a:cs typeface="Calibri"/>
                          <a:sym typeface="Calibri"/>
                        </a:rPr>
                        <a:t>-</a:t>
                      </a:r>
                      <a:endParaRPr sz="1100">
                        <a:latin typeface="Calibri"/>
                        <a:ea typeface="Calibri"/>
                        <a:cs typeface="Calibri"/>
                        <a:sym typeface="Calibri"/>
                      </a:endParaRPr>
                    </a:p>
                  </a:txBody>
                  <a:tcPr marT="0" marB="0" marR="64175" marL="641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AEEF3"/>
                    </a:solidFill>
                  </a:tcPr>
                </a:tc>
                <a:tc>
                  <a:txBody>
                    <a:bodyPr/>
                    <a:lstStyle/>
                    <a:p>
                      <a:pPr indent="0" lvl="0" marL="0" marR="0" rtl="0" algn="l">
                        <a:lnSpc>
                          <a:spcPct val="107000"/>
                        </a:lnSpc>
                        <a:spcBef>
                          <a:spcPts val="0"/>
                        </a:spcBef>
                        <a:spcAft>
                          <a:spcPts val="0"/>
                        </a:spcAft>
                        <a:buNone/>
                      </a:pPr>
                      <a:r>
                        <a:rPr lang="en-US" sz="1100">
                          <a:solidFill>
                            <a:srgbClr val="000000"/>
                          </a:solidFill>
                          <a:latin typeface="Calibri"/>
                          <a:ea typeface="Calibri"/>
                          <a:cs typeface="Calibri"/>
                          <a:sym typeface="Calibri"/>
                        </a:rPr>
                        <a:t>Community Media digital migration strategy commissioned</a:t>
                      </a:r>
                      <a:endParaRPr sz="1100">
                        <a:latin typeface="Calibri"/>
                        <a:ea typeface="Calibri"/>
                        <a:cs typeface="Calibri"/>
                        <a:sym typeface="Calibri"/>
                      </a:endParaRPr>
                    </a:p>
                  </a:txBody>
                  <a:tcPr marT="0" marB="0" marR="64175" marL="641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AEEF3"/>
                    </a:solidFill>
                  </a:tcPr>
                </a:tc>
                <a:tc>
                  <a:txBody>
                    <a:bodyPr/>
                    <a:lstStyle/>
                    <a:p>
                      <a:pPr indent="0" lvl="0" marL="0" marR="0" rtl="0" algn="l">
                        <a:lnSpc>
                          <a:spcPct val="107000"/>
                        </a:lnSpc>
                        <a:spcBef>
                          <a:spcPts val="0"/>
                        </a:spcBef>
                        <a:spcAft>
                          <a:spcPts val="0"/>
                        </a:spcAft>
                        <a:buNone/>
                      </a:pPr>
                      <a:r>
                        <a:rPr lang="en-US" sz="1100">
                          <a:solidFill>
                            <a:srgbClr val="000000"/>
                          </a:solidFill>
                          <a:latin typeface="Calibri"/>
                          <a:ea typeface="Calibri"/>
                          <a:cs typeface="Calibri"/>
                          <a:sym typeface="Calibri"/>
                        </a:rPr>
                        <a:t>Reviewed community Media digital migration strategy submitted to Board</a:t>
                      </a:r>
                      <a:endParaRPr sz="1100">
                        <a:latin typeface="Calibri"/>
                        <a:ea typeface="Calibri"/>
                        <a:cs typeface="Calibri"/>
                        <a:sym typeface="Calibri"/>
                      </a:endParaRPr>
                    </a:p>
                  </a:txBody>
                  <a:tcPr marT="0" marB="0" marR="64175" marL="641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AEEF3"/>
                    </a:solidFill>
                  </a:tcPr>
                </a:tc>
                <a:tc>
                  <a:txBody>
                    <a:bodyPr/>
                    <a:lstStyle/>
                    <a:p>
                      <a:pPr indent="0" lvl="0" marL="0" marR="0" rtl="0" algn="l">
                        <a:lnSpc>
                          <a:spcPct val="107000"/>
                        </a:lnSpc>
                        <a:spcBef>
                          <a:spcPts val="0"/>
                        </a:spcBef>
                        <a:spcAft>
                          <a:spcPts val="0"/>
                        </a:spcAft>
                        <a:buNone/>
                      </a:pPr>
                      <a:r>
                        <a:rPr lang="en-US" sz="1100">
                          <a:solidFill>
                            <a:srgbClr val="000000"/>
                          </a:solidFill>
                          <a:latin typeface="Calibri"/>
                          <a:ea typeface="Calibri"/>
                          <a:cs typeface="Calibri"/>
                          <a:sym typeface="Calibri"/>
                        </a:rPr>
                        <a:t>Reviewed community Media digital migration strategy submitted to Board</a:t>
                      </a:r>
                      <a:endParaRPr sz="1100">
                        <a:latin typeface="Calibri"/>
                        <a:ea typeface="Calibri"/>
                        <a:cs typeface="Calibri"/>
                        <a:sym typeface="Calibri"/>
                      </a:endParaRPr>
                    </a:p>
                  </a:txBody>
                  <a:tcPr marT="0" marB="0" marR="64175" marL="641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AEEF3"/>
                    </a:solidFill>
                  </a:tcPr>
                </a:tc>
                <a:tc>
                  <a:txBody>
                    <a:bodyPr/>
                    <a:lstStyle/>
                    <a:p>
                      <a:pPr indent="0" lvl="0" marL="0" marR="0" rtl="0" algn="l">
                        <a:lnSpc>
                          <a:spcPct val="107000"/>
                        </a:lnSpc>
                        <a:spcBef>
                          <a:spcPts val="0"/>
                        </a:spcBef>
                        <a:spcAft>
                          <a:spcPts val="0"/>
                        </a:spcAft>
                        <a:buNone/>
                      </a:pPr>
                      <a:r>
                        <a:rPr lang="en-US" sz="1100">
                          <a:solidFill>
                            <a:srgbClr val="000000"/>
                          </a:solidFill>
                          <a:latin typeface="Calibri"/>
                          <a:ea typeface="Calibri"/>
                          <a:cs typeface="Calibri"/>
                          <a:sym typeface="Calibri"/>
                        </a:rPr>
                        <a:t>0</a:t>
                      </a:r>
                      <a:endParaRPr sz="1100">
                        <a:latin typeface="Calibri"/>
                        <a:ea typeface="Calibri"/>
                        <a:cs typeface="Calibri"/>
                        <a:sym typeface="Calibri"/>
                      </a:endParaRPr>
                    </a:p>
                  </a:txBody>
                  <a:tcPr marT="0" marB="0" marR="64175" marL="641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AEEF3"/>
                    </a:solidFill>
                  </a:tcPr>
                </a:tc>
                <a:tc>
                  <a:txBody>
                    <a:bodyPr/>
                    <a:lstStyle/>
                    <a:p>
                      <a:pPr indent="0" lvl="0" marL="0" marR="0" rtl="0" algn="l">
                        <a:lnSpc>
                          <a:spcPct val="107000"/>
                        </a:lnSpc>
                        <a:spcBef>
                          <a:spcPts val="0"/>
                        </a:spcBef>
                        <a:spcAft>
                          <a:spcPts val="0"/>
                        </a:spcAft>
                        <a:buNone/>
                      </a:pPr>
                      <a:r>
                        <a:rPr lang="en-US" sz="1100">
                          <a:solidFill>
                            <a:srgbClr val="000000"/>
                          </a:solidFill>
                          <a:latin typeface="Calibri"/>
                          <a:ea typeface="Calibri"/>
                          <a:cs typeface="Calibri"/>
                          <a:sym typeface="Calibri"/>
                        </a:rPr>
                        <a:t>Annual target achieved.</a:t>
                      </a:r>
                      <a:endParaRPr sz="1100">
                        <a:latin typeface="Calibri"/>
                        <a:ea typeface="Calibri"/>
                        <a:cs typeface="Calibri"/>
                        <a:sym typeface="Calibri"/>
                      </a:endParaRPr>
                    </a:p>
                  </a:txBody>
                  <a:tcPr marT="0" marB="0" marR="64175" marL="641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AEEF3"/>
                    </a:solidFill>
                  </a:tcPr>
                </a:tc>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9" name="Shape 829"/>
        <p:cNvGrpSpPr/>
        <p:nvPr/>
      </p:nvGrpSpPr>
      <p:grpSpPr>
        <a:xfrm>
          <a:off x="0" y="0"/>
          <a:ext cx="0" cy="0"/>
          <a:chOff x="0" y="0"/>
          <a:chExt cx="0" cy="0"/>
        </a:xfrm>
      </p:grpSpPr>
      <p:sp>
        <p:nvSpPr>
          <p:cNvPr id="830" name="Google Shape;830;p29"/>
          <p:cNvSpPr txBox="1"/>
          <p:nvPr/>
        </p:nvSpPr>
        <p:spPr>
          <a:xfrm>
            <a:off x="554355" y="399484"/>
            <a:ext cx="8035290"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rgbClr val="17365D"/>
                </a:solidFill>
                <a:latin typeface="Calibri"/>
                <a:ea typeface="Calibri"/>
                <a:cs typeface="Calibri"/>
                <a:sym typeface="Calibri"/>
              </a:rPr>
              <a:t>2020/21 ORGANISATIONAL PERFORMANCE</a:t>
            </a:r>
            <a:endParaRPr/>
          </a:p>
        </p:txBody>
      </p:sp>
      <p:sp>
        <p:nvSpPr>
          <p:cNvPr id="831" name="Google Shape;831;p29"/>
          <p:cNvSpPr txBox="1"/>
          <p:nvPr/>
        </p:nvSpPr>
        <p:spPr>
          <a:xfrm>
            <a:off x="72007" y="1020811"/>
            <a:ext cx="8892482" cy="869149"/>
          </a:xfrm>
          <a:prstGeom prst="rect">
            <a:avLst/>
          </a:prstGeom>
          <a:solidFill>
            <a:srgbClr val="EAF1DD"/>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200">
                <a:solidFill>
                  <a:schemeClr val="dk1"/>
                </a:solidFill>
                <a:latin typeface="Calibri"/>
                <a:ea typeface="Calibri"/>
                <a:cs typeface="Calibri"/>
                <a:sym typeface="Calibri"/>
              </a:rPr>
              <a:t>Sub-programme 3.2: MDDA Brand Building</a:t>
            </a:r>
            <a:endParaRPr b="1" sz="1800">
              <a:solidFill>
                <a:schemeClr val="dk1"/>
              </a:solidFill>
              <a:latin typeface="Calibri"/>
              <a:ea typeface="Calibri"/>
              <a:cs typeface="Calibri"/>
              <a:sym typeface="Calibri"/>
            </a:endParaRPr>
          </a:p>
          <a:p>
            <a:pPr indent="0" lvl="0" marL="0" marR="0" rtl="0" algn="l">
              <a:spcBef>
                <a:spcPts val="0"/>
              </a:spcBef>
              <a:spcAft>
                <a:spcPts val="0"/>
              </a:spcAft>
              <a:buNone/>
            </a:pPr>
            <a:r>
              <a:rPr b="1" lang="en-US" sz="1200">
                <a:solidFill>
                  <a:schemeClr val="dk1"/>
                </a:solidFill>
                <a:latin typeface="Calibri"/>
                <a:ea typeface="Calibri"/>
                <a:cs typeface="Calibri"/>
                <a:sym typeface="Calibri"/>
              </a:rPr>
              <a:t> </a:t>
            </a:r>
            <a:endParaRPr b="1" sz="1800">
              <a:solidFill>
                <a:schemeClr val="dk1"/>
              </a:solidFill>
              <a:latin typeface="Calibri"/>
              <a:ea typeface="Calibri"/>
              <a:cs typeface="Calibri"/>
              <a:sym typeface="Calibri"/>
            </a:endParaRPr>
          </a:p>
          <a:p>
            <a:pPr indent="0" lvl="0" marL="0" marR="0" rtl="0" algn="just">
              <a:lnSpc>
                <a:spcPct val="115000"/>
              </a:lnSpc>
              <a:spcBef>
                <a:spcPts val="0"/>
              </a:spcBef>
              <a:spcAft>
                <a:spcPts val="0"/>
              </a:spcAft>
              <a:buNone/>
            </a:pPr>
            <a:r>
              <a:rPr b="1" lang="en-US" sz="1200">
                <a:solidFill>
                  <a:schemeClr val="dk1"/>
                </a:solidFill>
                <a:latin typeface="Calibri"/>
                <a:ea typeface="Calibri"/>
                <a:cs typeface="Calibri"/>
                <a:sym typeface="Calibri"/>
              </a:rPr>
              <a:t>Purpose: The purpose of this sub-programme is to expand our footprint as MDDA by creating a positive image in pursuance of MDDA’s mandate to grow the community and small commercial media by 2024.</a:t>
            </a:r>
            <a:endParaRPr b="1" sz="1800">
              <a:solidFill>
                <a:schemeClr val="dk1"/>
              </a:solidFill>
              <a:latin typeface="Calibri"/>
              <a:ea typeface="Calibri"/>
              <a:cs typeface="Calibri"/>
              <a:sym typeface="Calibri"/>
            </a:endParaRPr>
          </a:p>
        </p:txBody>
      </p:sp>
      <p:graphicFrame>
        <p:nvGraphicFramePr>
          <p:cNvPr id="832" name="Google Shape;832;p29"/>
          <p:cNvGraphicFramePr/>
          <p:nvPr/>
        </p:nvGraphicFramePr>
        <p:xfrm>
          <a:off x="72007" y="1858608"/>
          <a:ext cx="3000000" cy="3000000"/>
        </p:xfrm>
        <a:graphic>
          <a:graphicData uri="http://schemas.openxmlformats.org/drawingml/2006/table">
            <a:tbl>
              <a:tblPr>
                <a:noFill/>
                <a:tableStyleId>{EFF9F66C-4E16-4D9D-8ED6-E5401EE9B009}</a:tableStyleId>
              </a:tblPr>
              <a:tblGrid>
                <a:gridCol w="955625"/>
                <a:gridCol w="955625"/>
                <a:gridCol w="909000"/>
                <a:gridCol w="1175700"/>
                <a:gridCol w="1008100"/>
                <a:gridCol w="1152125"/>
                <a:gridCol w="1080125"/>
                <a:gridCol w="951875"/>
                <a:gridCol w="776325"/>
              </a:tblGrid>
              <a:tr h="485150">
                <a:tc rowSpan="2">
                  <a:txBody>
                    <a:bodyPr/>
                    <a:lstStyle/>
                    <a:p>
                      <a:pPr indent="0" lvl="0" marL="0" marR="0" rtl="0" algn="ctr">
                        <a:lnSpc>
                          <a:spcPct val="107000"/>
                        </a:lnSpc>
                        <a:spcBef>
                          <a:spcPts val="0"/>
                        </a:spcBef>
                        <a:spcAft>
                          <a:spcPts val="0"/>
                        </a:spcAft>
                        <a:buNone/>
                      </a:pPr>
                      <a:r>
                        <a:rPr b="1" lang="en-US" sz="1400">
                          <a:solidFill>
                            <a:srgbClr val="000000"/>
                          </a:solidFill>
                          <a:latin typeface="Calibri"/>
                          <a:ea typeface="Calibri"/>
                          <a:cs typeface="Calibri"/>
                          <a:sym typeface="Calibri"/>
                        </a:rPr>
                        <a:t>Outcome</a:t>
                      </a:r>
                      <a:endParaRPr sz="2000">
                        <a:latin typeface="Calibri"/>
                        <a:ea typeface="Calibri"/>
                        <a:cs typeface="Calibri"/>
                        <a:sym typeface="Calibri"/>
                      </a:endParaRPr>
                    </a:p>
                  </a:txBody>
                  <a:tcPr marT="0" marB="0" marR="68575" marL="68575"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AF1DD"/>
                    </a:solidFill>
                  </a:tcPr>
                </a:tc>
                <a:tc rowSpan="2">
                  <a:txBody>
                    <a:bodyPr/>
                    <a:lstStyle/>
                    <a:p>
                      <a:pPr indent="0" lvl="0" marL="0" marR="0" rtl="0" algn="ctr">
                        <a:lnSpc>
                          <a:spcPct val="107000"/>
                        </a:lnSpc>
                        <a:spcBef>
                          <a:spcPts val="0"/>
                        </a:spcBef>
                        <a:spcAft>
                          <a:spcPts val="0"/>
                        </a:spcAft>
                        <a:buNone/>
                      </a:pPr>
                      <a:r>
                        <a:rPr b="1" lang="en-US" sz="1400">
                          <a:solidFill>
                            <a:srgbClr val="000000"/>
                          </a:solidFill>
                          <a:latin typeface="Calibri"/>
                          <a:ea typeface="Calibri"/>
                          <a:cs typeface="Calibri"/>
                          <a:sym typeface="Calibri"/>
                        </a:rPr>
                        <a:t>Outputs</a:t>
                      </a:r>
                      <a:endParaRPr sz="2000">
                        <a:latin typeface="Calibri"/>
                        <a:ea typeface="Calibri"/>
                        <a:cs typeface="Calibri"/>
                        <a:sym typeface="Calibri"/>
                      </a:endParaRPr>
                    </a:p>
                  </a:txBody>
                  <a:tcPr marT="0" marB="0" marR="68575" marL="68575"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AF1DD"/>
                    </a:solidFill>
                  </a:tcPr>
                </a:tc>
                <a:tc rowSpan="2">
                  <a:txBody>
                    <a:bodyPr/>
                    <a:lstStyle/>
                    <a:p>
                      <a:pPr indent="0" lvl="0" marL="0" marR="0" rtl="0" algn="ctr">
                        <a:lnSpc>
                          <a:spcPct val="107000"/>
                        </a:lnSpc>
                        <a:spcBef>
                          <a:spcPts val="0"/>
                        </a:spcBef>
                        <a:spcAft>
                          <a:spcPts val="0"/>
                        </a:spcAft>
                        <a:buNone/>
                      </a:pPr>
                      <a:r>
                        <a:rPr b="1" lang="en-US" sz="1400">
                          <a:solidFill>
                            <a:srgbClr val="000000"/>
                          </a:solidFill>
                          <a:latin typeface="Calibri"/>
                          <a:ea typeface="Calibri"/>
                          <a:cs typeface="Calibri"/>
                          <a:sym typeface="Calibri"/>
                        </a:rPr>
                        <a:t>Output Indicator</a:t>
                      </a:r>
                      <a:endParaRPr sz="2000">
                        <a:latin typeface="Calibri"/>
                        <a:ea typeface="Calibri"/>
                        <a:cs typeface="Calibri"/>
                        <a:sym typeface="Calibri"/>
                      </a:endParaRPr>
                    </a:p>
                  </a:txBody>
                  <a:tcPr marT="0" marB="0" marR="68575" marL="68575"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AF1DD"/>
                    </a:solidFill>
                  </a:tcPr>
                </a:tc>
                <a:tc gridSpan="2">
                  <a:txBody>
                    <a:bodyPr/>
                    <a:lstStyle/>
                    <a:p>
                      <a:pPr indent="0" lvl="0" marL="0" marR="0" rtl="0" algn="ctr">
                        <a:lnSpc>
                          <a:spcPct val="107000"/>
                        </a:lnSpc>
                        <a:spcBef>
                          <a:spcPts val="0"/>
                        </a:spcBef>
                        <a:spcAft>
                          <a:spcPts val="0"/>
                        </a:spcAft>
                        <a:buNone/>
                      </a:pPr>
                      <a:r>
                        <a:rPr b="1" lang="en-US" sz="1400">
                          <a:solidFill>
                            <a:srgbClr val="000000"/>
                          </a:solidFill>
                          <a:latin typeface="Calibri"/>
                          <a:ea typeface="Calibri"/>
                          <a:cs typeface="Calibri"/>
                          <a:sym typeface="Calibri"/>
                        </a:rPr>
                        <a:t>Audited/actual performance</a:t>
                      </a:r>
                      <a:endParaRPr sz="2000">
                        <a:latin typeface="Calibri"/>
                        <a:ea typeface="Calibri"/>
                        <a:cs typeface="Calibri"/>
                        <a:sym typeface="Calibri"/>
                      </a:endParaRPr>
                    </a:p>
                  </a:txBody>
                  <a:tcPr marT="0" marB="0" marR="68575" marL="68575"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AF1DD"/>
                    </a:solidFill>
                  </a:tcPr>
                </a:tc>
                <a:tc hMerge="1"/>
                <a:tc gridSpan="2">
                  <a:txBody>
                    <a:bodyPr/>
                    <a:lstStyle/>
                    <a:p>
                      <a:pPr indent="0" lvl="0" marL="0" marR="0" rtl="0" algn="ctr">
                        <a:lnSpc>
                          <a:spcPct val="107000"/>
                        </a:lnSpc>
                        <a:spcBef>
                          <a:spcPts val="0"/>
                        </a:spcBef>
                        <a:spcAft>
                          <a:spcPts val="0"/>
                        </a:spcAft>
                        <a:buNone/>
                      </a:pPr>
                      <a:r>
                        <a:rPr b="1" lang="en-US" sz="1400">
                          <a:solidFill>
                            <a:srgbClr val="000000"/>
                          </a:solidFill>
                          <a:latin typeface="Calibri"/>
                          <a:ea typeface="Calibri"/>
                          <a:cs typeface="Calibri"/>
                          <a:sym typeface="Calibri"/>
                        </a:rPr>
                        <a:t>Actual Performance Against Target </a:t>
                      </a:r>
                      <a:endParaRPr sz="2000">
                        <a:latin typeface="Calibri"/>
                        <a:ea typeface="Calibri"/>
                        <a:cs typeface="Calibri"/>
                        <a:sym typeface="Calibri"/>
                      </a:endParaRPr>
                    </a:p>
                  </a:txBody>
                  <a:tcPr marT="0" marB="0" marR="68575" marL="68575"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AF1DD"/>
                    </a:solidFill>
                  </a:tcPr>
                </a:tc>
                <a:tc hMerge="1"/>
                <a:tc rowSpan="2">
                  <a:txBody>
                    <a:bodyPr/>
                    <a:lstStyle/>
                    <a:p>
                      <a:pPr indent="0" lvl="0" marL="0" marR="0" rtl="0" algn="ctr">
                        <a:lnSpc>
                          <a:spcPct val="107000"/>
                        </a:lnSpc>
                        <a:spcBef>
                          <a:spcPts val="0"/>
                        </a:spcBef>
                        <a:spcAft>
                          <a:spcPts val="0"/>
                        </a:spcAft>
                        <a:buNone/>
                      </a:pPr>
                      <a:r>
                        <a:rPr b="1" lang="en-US" sz="1400">
                          <a:solidFill>
                            <a:srgbClr val="000000"/>
                          </a:solidFill>
                          <a:latin typeface="Calibri"/>
                          <a:ea typeface="Calibri"/>
                          <a:cs typeface="Calibri"/>
                          <a:sym typeface="Calibri"/>
                        </a:rPr>
                        <a:t>Variance </a:t>
                      </a:r>
                      <a:endParaRPr sz="2000">
                        <a:latin typeface="Calibri"/>
                        <a:ea typeface="Calibri"/>
                        <a:cs typeface="Calibri"/>
                        <a:sym typeface="Calibri"/>
                      </a:endParaRPr>
                    </a:p>
                  </a:txBody>
                  <a:tcPr marT="0" marB="0" marR="68575" marL="68575"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AF1DD"/>
                    </a:solidFill>
                  </a:tcPr>
                </a:tc>
                <a:tc rowSpan="2">
                  <a:txBody>
                    <a:bodyPr/>
                    <a:lstStyle/>
                    <a:p>
                      <a:pPr indent="0" lvl="0" marL="0" marR="0" rtl="0" algn="ctr">
                        <a:lnSpc>
                          <a:spcPct val="107000"/>
                        </a:lnSpc>
                        <a:spcBef>
                          <a:spcPts val="0"/>
                        </a:spcBef>
                        <a:spcAft>
                          <a:spcPts val="0"/>
                        </a:spcAft>
                        <a:buNone/>
                      </a:pPr>
                      <a:r>
                        <a:rPr b="1" lang="en-US" sz="1400">
                          <a:solidFill>
                            <a:srgbClr val="000000"/>
                          </a:solidFill>
                          <a:latin typeface="Calibri"/>
                          <a:ea typeface="Calibri"/>
                          <a:cs typeface="Calibri"/>
                          <a:sym typeface="Calibri"/>
                        </a:rPr>
                        <a:t>Reason for Variance</a:t>
                      </a:r>
                      <a:endParaRPr sz="2000">
                        <a:latin typeface="Calibri"/>
                        <a:ea typeface="Calibri"/>
                        <a:cs typeface="Calibri"/>
                        <a:sym typeface="Calibri"/>
                      </a:endParaRPr>
                    </a:p>
                  </a:txBody>
                  <a:tcPr marT="0" marB="0" marR="68575" marL="68575"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AF1DD"/>
                    </a:solidFill>
                  </a:tcPr>
                </a:tc>
              </a:tr>
              <a:tr h="485150">
                <a:tc vMerge="1"/>
                <a:tc vMerge="1"/>
                <a:tc vMerge="1"/>
                <a:tc>
                  <a:txBody>
                    <a:bodyPr/>
                    <a:lstStyle/>
                    <a:p>
                      <a:pPr indent="0" lvl="0" marL="0" marR="0" rtl="0" algn="ctr">
                        <a:lnSpc>
                          <a:spcPct val="107000"/>
                        </a:lnSpc>
                        <a:spcBef>
                          <a:spcPts val="0"/>
                        </a:spcBef>
                        <a:spcAft>
                          <a:spcPts val="0"/>
                        </a:spcAft>
                        <a:buNone/>
                      </a:pPr>
                      <a:r>
                        <a:rPr b="1" lang="en-US" sz="1400">
                          <a:solidFill>
                            <a:srgbClr val="000000"/>
                          </a:solidFill>
                          <a:latin typeface="Calibri"/>
                          <a:ea typeface="Calibri"/>
                          <a:cs typeface="Calibri"/>
                          <a:sym typeface="Calibri"/>
                        </a:rPr>
                        <a:t>2018/2019</a:t>
                      </a:r>
                      <a:endParaRPr sz="2000">
                        <a:latin typeface="Calibri"/>
                        <a:ea typeface="Calibri"/>
                        <a:cs typeface="Calibri"/>
                        <a:sym typeface="Calibri"/>
                      </a:endParaRPr>
                    </a:p>
                  </a:txBody>
                  <a:tcPr marT="0" marB="0" marR="68575" marL="68575"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AF1DD"/>
                    </a:solidFill>
                  </a:tcPr>
                </a:tc>
                <a:tc>
                  <a:txBody>
                    <a:bodyPr/>
                    <a:lstStyle/>
                    <a:p>
                      <a:pPr indent="0" lvl="0" marL="0" marR="0" rtl="0" algn="ctr">
                        <a:lnSpc>
                          <a:spcPct val="107000"/>
                        </a:lnSpc>
                        <a:spcBef>
                          <a:spcPts val="0"/>
                        </a:spcBef>
                        <a:spcAft>
                          <a:spcPts val="0"/>
                        </a:spcAft>
                        <a:buNone/>
                      </a:pPr>
                      <a:r>
                        <a:rPr b="1" lang="en-US" sz="1400">
                          <a:solidFill>
                            <a:srgbClr val="000000"/>
                          </a:solidFill>
                          <a:latin typeface="Calibri"/>
                          <a:ea typeface="Calibri"/>
                          <a:cs typeface="Calibri"/>
                          <a:sym typeface="Calibri"/>
                        </a:rPr>
                        <a:t>2019/20</a:t>
                      </a:r>
                      <a:endParaRPr sz="2000">
                        <a:latin typeface="Calibri"/>
                        <a:ea typeface="Calibri"/>
                        <a:cs typeface="Calibri"/>
                        <a:sym typeface="Calibri"/>
                      </a:endParaRPr>
                    </a:p>
                  </a:txBody>
                  <a:tcPr marT="0" marB="0" marR="68575" marL="68575"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AF1DD"/>
                    </a:solidFill>
                  </a:tcPr>
                </a:tc>
                <a:tc>
                  <a:txBody>
                    <a:bodyPr/>
                    <a:lstStyle/>
                    <a:p>
                      <a:pPr indent="0" lvl="0" marL="0" marR="0" rtl="0" algn="ctr">
                        <a:lnSpc>
                          <a:spcPct val="107000"/>
                        </a:lnSpc>
                        <a:spcBef>
                          <a:spcPts val="0"/>
                        </a:spcBef>
                        <a:spcAft>
                          <a:spcPts val="0"/>
                        </a:spcAft>
                        <a:buNone/>
                      </a:pPr>
                      <a:r>
                        <a:rPr b="1" lang="en-US" sz="1400">
                          <a:solidFill>
                            <a:srgbClr val="000000"/>
                          </a:solidFill>
                          <a:latin typeface="Calibri"/>
                          <a:ea typeface="Calibri"/>
                          <a:cs typeface="Calibri"/>
                          <a:sym typeface="Calibri"/>
                        </a:rPr>
                        <a:t>Target 2020/21</a:t>
                      </a:r>
                      <a:endParaRPr sz="2000">
                        <a:latin typeface="Calibri"/>
                        <a:ea typeface="Calibri"/>
                        <a:cs typeface="Calibri"/>
                        <a:sym typeface="Calibri"/>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AF1DD"/>
                    </a:solidFill>
                  </a:tcPr>
                </a:tc>
                <a:tc>
                  <a:txBody>
                    <a:bodyPr/>
                    <a:lstStyle/>
                    <a:p>
                      <a:pPr indent="0" lvl="0" marL="0" marR="0" rtl="0" algn="ctr">
                        <a:lnSpc>
                          <a:spcPct val="107000"/>
                        </a:lnSpc>
                        <a:spcBef>
                          <a:spcPts val="0"/>
                        </a:spcBef>
                        <a:spcAft>
                          <a:spcPts val="0"/>
                        </a:spcAft>
                        <a:buNone/>
                      </a:pPr>
                      <a:r>
                        <a:rPr b="1" lang="en-US" sz="1400">
                          <a:solidFill>
                            <a:srgbClr val="000000"/>
                          </a:solidFill>
                          <a:latin typeface="Calibri"/>
                          <a:ea typeface="Calibri"/>
                          <a:cs typeface="Calibri"/>
                          <a:sym typeface="Calibri"/>
                        </a:rPr>
                        <a:t>Actual 2020/21</a:t>
                      </a:r>
                      <a:endParaRPr sz="2000">
                        <a:latin typeface="Calibri"/>
                        <a:ea typeface="Calibri"/>
                        <a:cs typeface="Calibri"/>
                        <a:sym typeface="Calibri"/>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AF1DD"/>
                    </a:solidFill>
                  </a:tcPr>
                </a:tc>
                <a:tc vMerge="1"/>
                <a:tc vMerge="1"/>
              </a:tr>
              <a:tr h="1741050">
                <a:tc rowSpan="2">
                  <a:txBody>
                    <a:bodyPr/>
                    <a:lstStyle/>
                    <a:p>
                      <a:pPr indent="0" lvl="0" marL="0" marR="0" rtl="0" algn="ctr">
                        <a:lnSpc>
                          <a:spcPct val="107000"/>
                        </a:lnSpc>
                        <a:spcBef>
                          <a:spcPts val="0"/>
                        </a:spcBef>
                        <a:spcAft>
                          <a:spcPts val="0"/>
                        </a:spcAft>
                        <a:buNone/>
                      </a:pPr>
                      <a:r>
                        <a:rPr lang="en-US" sz="1400">
                          <a:solidFill>
                            <a:srgbClr val="000000"/>
                          </a:solidFill>
                          <a:latin typeface="Calibri"/>
                          <a:ea typeface="Calibri"/>
                          <a:cs typeface="Calibri"/>
                          <a:sym typeface="Calibri"/>
                        </a:rPr>
                        <a:t>Media diversity promoted through the growth of sustainable community-based media in South Africa by 2024</a:t>
                      </a:r>
                      <a:endParaRPr sz="2000">
                        <a:latin typeface="Calibri"/>
                        <a:ea typeface="Calibri"/>
                        <a:cs typeface="Calibri"/>
                        <a:sym typeface="Calibri"/>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AF1DD"/>
                    </a:solidFill>
                  </a:tcPr>
                </a:tc>
                <a:tc>
                  <a:txBody>
                    <a:bodyPr/>
                    <a:lstStyle/>
                    <a:p>
                      <a:pPr indent="0" lvl="0" marL="0" marR="0" rtl="0" algn="l">
                        <a:lnSpc>
                          <a:spcPct val="107000"/>
                        </a:lnSpc>
                        <a:spcBef>
                          <a:spcPts val="0"/>
                        </a:spcBef>
                        <a:spcAft>
                          <a:spcPts val="0"/>
                        </a:spcAft>
                        <a:buNone/>
                      </a:pPr>
                      <a:r>
                        <a:rPr lang="en-US" sz="1400">
                          <a:solidFill>
                            <a:srgbClr val="000000"/>
                          </a:solidFill>
                          <a:latin typeface="Calibri"/>
                          <a:ea typeface="Calibri"/>
                          <a:cs typeface="Calibri"/>
                          <a:sym typeface="Calibri"/>
                        </a:rPr>
                        <a:t>Communications policy</a:t>
                      </a:r>
                      <a:endParaRPr sz="2000">
                        <a:latin typeface="Calibri"/>
                        <a:ea typeface="Calibri"/>
                        <a:cs typeface="Calibri"/>
                        <a:sym typeface="Calibri"/>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AF1DD"/>
                    </a:solidFill>
                  </a:tcPr>
                </a:tc>
                <a:tc>
                  <a:txBody>
                    <a:bodyPr/>
                    <a:lstStyle/>
                    <a:p>
                      <a:pPr indent="0" lvl="0" marL="0" marR="0" rtl="0" algn="l">
                        <a:lnSpc>
                          <a:spcPct val="107000"/>
                        </a:lnSpc>
                        <a:spcBef>
                          <a:spcPts val="0"/>
                        </a:spcBef>
                        <a:spcAft>
                          <a:spcPts val="0"/>
                        </a:spcAft>
                        <a:buNone/>
                      </a:pPr>
                      <a:r>
                        <a:rPr lang="en-US" sz="1400">
                          <a:solidFill>
                            <a:srgbClr val="000000"/>
                          </a:solidFill>
                          <a:latin typeface="Calibri"/>
                          <a:ea typeface="Calibri"/>
                          <a:cs typeface="Calibri"/>
                          <a:sym typeface="Calibri"/>
                        </a:rPr>
                        <a:t>12. Communications policy, reviewed and submitted to Board</a:t>
                      </a:r>
                      <a:endParaRPr sz="2000">
                        <a:latin typeface="Calibri"/>
                        <a:ea typeface="Calibri"/>
                        <a:cs typeface="Calibri"/>
                        <a:sym typeface="Calibri"/>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AF1DD"/>
                    </a:solidFill>
                  </a:tcPr>
                </a:tc>
                <a:tc>
                  <a:txBody>
                    <a:bodyPr/>
                    <a:lstStyle/>
                    <a:p>
                      <a:pPr indent="0" lvl="0" marL="0" marR="0" rtl="0" algn="l">
                        <a:lnSpc>
                          <a:spcPct val="107000"/>
                        </a:lnSpc>
                        <a:spcBef>
                          <a:spcPts val="0"/>
                        </a:spcBef>
                        <a:spcAft>
                          <a:spcPts val="0"/>
                        </a:spcAft>
                        <a:buNone/>
                      </a:pPr>
                      <a:r>
                        <a:rPr lang="en-US" sz="1400">
                          <a:solidFill>
                            <a:srgbClr val="000000"/>
                          </a:solidFill>
                          <a:latin typeface="Calibri"/>
                          <a:ea typeface="Calibri"/>
                          <a:cs typeface="Calibri"/>
                          <a:sym typeface="Calibri"/>
                        </a:rPr>
                        <a:t>-</a:t>
                      </a:r>
                      <a:endParaRPr sz="2000">
                        <a:latin typeface="Calibri"/>
                        <a:ea typeface="Calibri"/>
                        <a:cs typeface="Calibri"/>
                        <a:sym typeface="Calibri"/>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AF1DD"/>
                    </a:solidFill>
                  </a:tcPr>
                </a:tc>
                <a:tc>
                  <a:txBody>
                    <a:bodyPr/>
                    <a:lstStyle/>
                    <a:p>
                      <a:pPr indent="0" lvl="0" marL="0" marR="0" rtl="0" algn="l">
                        <a:lnSpc>
                          <a:spcPct val="107000"/>
                        </a:lnSpc>
                        <a:spcBef>
                          <a:spcPts val="0"/>
                        </a:spcBef>
                        <a:spcAft>
                          <a:spcPts val="0"/>
                        </a:spcAft>
                        <a:buNone/>
                      </a:pPr>
                      <a:r>
                        <a:rPr lang="en-US" sz="1400">
                          <a:solidFill>
                            <a:srgbClr val="000000"/>
                          </a:solidFill>
                          <a:latin typeface="Calibri"/>
                          <a:ea typeface="Calibri"/>
                          <a:cs typeface="Calibri"/>
                          <a:sym typeface="Calibri"/>
                        </a:rPr>
                        <a:t>Reviewed communications policy submitted to Board</a:t>
                      </a:r>
                      <a:endParaRPr sz="2000">
                        <a:latin typeface="Calibri"/>
                        <a:ea typeface="Calibri"/>
                        <a:cs typeface="Calibri"/>
                        <a:sym typeface="Calibri"/>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AF1DD"/>
                    </a:solidFill>
                  </a:tcPr>
                </a:tc>
                <a:tc>
                  <a:txBody>
                    <a:bodyPr/>
                    <a:lstStyle/>
                    <a:p>
                      <a:pPr indent="0" lvl="0" marL="0" marR="0" rtl="0" algn="l">
                        <a:lnSpc>
                          <a:spcPct val="107000"/>
                        </a:lnSpc>
                        <a:spcBef>
                          <a:spcPts val="0"/>
                        </a:spcBef>
                        <a:spcAft>
                          <a:spcPts val="0"/>
                        </a:spcAft>
                        <a:buNone/>
                      </a:pPr>
                      <a:r>
                        <a:rPr lang="en-US" sz="1400">
                          <a:solidFill>
                            <a:srgbClr val="000000"/>
                          </a:solidFill>
                          <a:latin typeface="Calibri"/>
                          <a:ea typeface="Calibri"/>
                          <a:cs typeface="Calibri"/>
                          <a:sym typeface="Calibri"/>
                        </a:rPr>
                        <a:t>Reviewed communications policy submitted to Board</a:t>
                      </a:r>
                      <a:endParaRPr sz="2000">
                        <a:latin typeface="Calibri"/>
                        <a:ea typeface="Calibri"/>
                        <a:cs typeface="Calibri"/>
                        <a:sym typeface="Calibri"/>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AF1DD"/>
                    </a:solidFill>
                  </a:tcPr>
                </a:tc>
                <a:tc>
                  <a:txBody>
                    <a:bodyPr/>
                    <a:lstStyle/>
                    <a:p>
                      <a:pPr indent="0" lvl="0" marL="0" marR="0" rtl="0" algn="l">
                        <a:lnSpc>
                          <a:spcPct val="107000"/>
                        </a:lnSpc>
                        <a:spcBef>
                          <a:spcPts val="0"/>
                        </a:spcBef>
                        <a:spcAft>
                          <a:spcPts val="0"/>
                        </a:spcAft>
                        <a:buNone/>
                      </a:pPr>
                      <a:r>
                        <a:rPr lang="en-US" sz="1400">
                          <a:solidFill>
                            <a:srgbClr val="000000"/>
                          </a:solidFill>
                          <a:latin typeface="Calibri"/>
                          <a:ea typeface="Calibri"/>
                          <a:cs typeface="Calibri"/>
                          <a:sym typeface="Calibri"/>
                        </a:rPr>
                        <a:t>Reviewed communications policy submitted to Board</a:t>
                      </a:r>
                      <a:endParaRPr sz="2000">
                        <a:latin typeface="Calibri"/>
                        <a:ea typeface="Calibri"/>
                        <a:cs typeface="Calibri"/>
                        <a:sym typeface="Calibri"/>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AF1DD"/>
                    </a:solidFill>
                  </a:tcPr>
                </a:tc>
                <a:tc>
                  <a:txBody>
                    <a:bodyPr/>
                    <a:lstStyle/>
                    <a:p>
                      <a:pPr indent="0" lvl="0" marL="0" marR="0" rtl="0" algn="l">
                        <a:lnSpc>
                          <a:spcPct val="107000"/>
                        </a:lnSpc>
                        <a:spcBef>
                          <a:spcPts val="0"/>
                        </a:spcBef>
                        <a:spcAft>
                          <a:spcPts val="0"/>
                        </a:spcAft>
                        <a:buNone/>
                      </a:pPr>
                      <a:r>
                        <a:rPr lang="en-US" sz="1400">
                          <a:solidFill>
                            <a:srgbClr val="000000"/>
                          </a:solidFill>
                          <a:latin typeface="Calibri"/>
                          <a:ea typeface="Calibri"/>
                          <a:cs typeface="Calibri"/>
                          <a:sym typeface="Calibri"/>
                        </a:rPr>
                        <a:t>0</a:t>
                      </a:r>
                      <a:endParaRPr sz="2000">
                        <a:latin typeface="Calibri"/>
                        <a:ea typeface="Calibri"/>
                        <a:cs typeface="Calibri"/>
                        <a:sym typeface="Calibri"/>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AF1DD"/>
                    </a:solidFill>
                  </a:tcPr>
                </a:tc>
                <a:tc>
                  <a:txBody>
                    <a:bodyPr/>
                    <a:lstStyle/>
                    <a:p>
                      <a:pPr indent="0" lvl="0" marL="0" marR="0" rtl="0" algn="l">
                        <a:lnSpc>
                          <a:spcPct val="107000"/>
                        </a:lnSpc>
                        <a:spcBef>
                          <a:spcPts val="0"/>
                        </a:spcBef>
                        <a:spcAft>
                          <a:spcPts val="0"/>
                        </a:spcAft>
                        <a:buNone/>
                      </a:pPr>
                      <a:r>
                        <a:rPr lang="en-US" sz="1400">
                          <a:solidFill>
                            <a:srgbClr val="000000"/>
                          </a:solidFill>
                          <a:latin typeface="Calibri"/>
                          <a:ea typeface="Calibri"/>
                          <a:cs typeface="Calibri"/>
                          <a:sym typeface="Calibri"/>
                        </a:rPr>
                        <a:t>Annual target achieved.</a:t>
                      </a:r>
                      <a:endParaRPr sz="2000">
                        <a:latin typeface="Calibri"/>
                        <a:ea typeface="Calibri"/>
                        <a:cs typeface="Calibri"/>
                        <a:sym typeface="Calibri"/>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AF1DD"/>
                    </a:solidFill>
                  </a:tcPr>
                </a:tc>
              </a:tr>
              <a:tr h="2243425">
                <a:tc vMerge="1"/>
                <a:tc>
                  <a:txBody>
                    <a:bodyPr/>
                    <a:lstStyle/>
                    <a:p>
                      <a:pPr indent="0" lvl="0" marL="0" marR="0" rtl="0" algn="l">
                        <a:lnSpc>
                          <a:spcPct val="107000"/>
                        </a:lnSpc>
                        <a:spcBef>
                          <a:spcPts val="0"/>
                        </a:spcBef>
                        <a:spcAft>
                          <a:spcPts val="0"/>
                        </a:spcAft>
                        <a:buNone/>
                      </a:pPr>
                      <a:r>
                        <a:rPr lang="en-US" sz="1400">
                          <a:solidFill>
                            <a:srgbClr val="000000"/>
                          </a:solidFill>
                          <a:latin typeface="Calibri"/>
                          <a:ea typeface="Calibri"/>
                          <a:cs typeface="Calibri"/>
                          <a:sym typeface="Calibri"/>
                        </a:rPr>
                        <a:t>Communications strategy</a:t>
                      </a:r>
                      <a:endParaRPr sz="2000">
                        <a:latin typeface="Calibri"/>
                        <a:ea typeface="Calibri"/>
                        <a:cs typeface="Calibri"/>
                        <a:sym typeface="Calibri"/>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AF1DD"/>
                    </a:solidFill>
                  </a:tcPr>
                </a:tc>
                <a:tc>
                  <a:txBody>
                    <a:bodyPr/>
                    <a:lstStyle/>
                    <a:p>
                      <a:pPr indent="0" lvl="0" marL="0" marR="0" rtl="0" algn="l">
                        <a:lnSpc>
                          <a:spcPct val="107000"/>
                        </a:lnSpc>
                        <a:spcBef>
                          <a:spcPts val="0"/>
                        </a:spcBef>
                        <a:spcAft>
                          <a:spcPts val="0"/>
                        </a:spcAft>
                        <a:buNone/>
                      </a:pPr>
                      <a:r>
                        <a:rPr lang="en-US" sz="1400">
                          <a:solidFill>
                            <a:srgbClr val="000000"/>
                          </a:solidFill>
                          <a:latin typeface="Calibri"/>
                          <a:ea typeface="Calibri"/>
                          <a:cs typeface="Calibri"/>
                          <a:sym typeface="Calibri"/>
                        </a:rPr>
                        <a:t>13. Communications strategy reviewed and submitted to Board</a:t>
                      </a:r>
                      <a:endParaRPr sz="2000">
                        <a:latin typeface="Calibri"/>
                        <a:ea typeface="Calibri"/>
                        <a:cs typeface="Calibri"/>
                        <a:sym typeface="Calibri"/>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AF1DD"/>
                    </a:solidFill>
                  </a:tcPr>
                </a:tc>
                <a:tc>
                  <a:txBody>
                    <a:bodyPr/>
                    <a:lstStyle/>
                    <a:p>
                      <a:pPr indent="0" lvl="0" marL="0" marR="0" rtl="0" algn="l">
                        <a:lnSpc>
                          <a:spcPct val="107000"/>
                        </a:lnSpc>
                        <a:spcBef>
                          <a:spcPts val="0"/>
                        </a:spcBef>
                        <a:spcAft>
                          <a:spcPts val="0"/>
                        </a:spcAft>
                        <a:buNone/>
                      </a:pPr>
                      <a:r>
                        <a:rPr lang="en-US" sz="1400">
                          <a:solidFill>
                            <a:srgbClr val="000000"/>
                          </a:solidFill>
                          <a:latin typeface="Calibri"/>
                          <a:ea typeface="Calibri"/>
                          <a:cs typeface="Calibri"/>
                          <a:sym typeface="Calibri"/>
                        </a:rPr>
                        <a:t>Reviewed communications strategy approved by end of last quarter of financial year </a:t>
                      </a:r>
                      <a:endParaRPr sz="2000">
                        <a:latin typeface="Calibri"/>
                        <a:ea typeface="Calibri"/>
                        <a:cs typeface="Calibri"/>
                        <a:sym typeface="Calibri"/>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AF1DD"/>
                    </a:solidFill>
                  </a:tcPr>
                </a:tc>
                <a:tc>
                  <a:txBody>
                    <a:bodyPr/>
                    <a:lstStyle/>
                    <a:p>
                      <a:pPr indent="0" lvl="0" marL="0" marR="0" rtl="0" algn="l">
                        <a:lnSpc>
                          <a:spcPct val="107000"/>
                        </a:lnSpc>
                        <a:spcBef>
                          <a:spcPts val="0"/>
                        </a:spcBef>
                        <a:spcAft>
                          <a:spcPts val="0"/>
                        </a:spcAft>
                        <a:buNone/>
                      </a:pPr>
                      <a:r>
                        <a:rPr lang="en-US" sz="1400">
                          <a:solidFill>
                            <a:srgbClr val="000000"/>
                          </a:solidFill>
                          <a:latin typeface="Calibri"/>
                          <a:ea typeface="Calibri"/>
                          <a:cs typeface="Calibri"/>
                          <a:sym typeface="Calibri"/>
                        </a:rPr>
                        <a:t>Reviewed communications strategy submitted to Board for approval</a:t>
                      </a:r>
                      <a:endParaRPr sz="2000">
                        <a:latin typeface="Calibri"/>
                        <a:ea typeface="Calibri"/>
                        <a:cs typeface="Calibri"/>
                        <a:sym typeface="Calibri"/>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AF1DD"/>
                    </a:solidFill>
                  </a:tcPr>
                </a:tc>
                <a:tc>
                  <a:txBody>
                    <a:bodyPr/>
                    <a:lstStyle/>
                    <a:p>
                      <a:pPr indent="0" lvl="0" marL="0" marR="0" rtl="0" algn="l">
                        <a:lnSpc>
                          <a:spcPct val="107000"/>
                        </a:lnSpc>
                        <a:spcBef>
                          <a:spcPts val="0"/>
                        </a:spcBef>
                        <a:spcAft>
                          <a:spcPts val="0"/>
                        </a:spcAft>
                        <a:buNone/>
                      </a:pPr>
                      <a:r>
                        <a:rPr lang="en-US" sz="1400">
                          <a:solidFill>
                            <a:srgbClr val="000000"/>
                          </a:solidFill>
                          <a:latin typeface="Calibri"/>
                          <a:ea typeface="Calibri"/>
                          <a:cs typeface="Calibri"/>
                          <a:sym typeface="Calibri"/>
                        </a:rPr>
                        <a:t>Reviewed communications strategy submitted to Board</a:t>
                      </a:r>
                      <a:endParaRPr sz="2000">
                        <a:latin typeface="Calibri"/>
                        <a:ea typeface="Calibri"/>
                        <a:cs typeface="Calibri"/>
                        <a:sym typeface="Calibri"/>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AF1DD"/>
                    </a:solidFill>
                  </a:tcPr>
                </a:tc>
                <a:tc>
                  <a:txBody>
                    <a:bodyPr/>
                    <a:lstStyle/>
                    <a:p>
                      <a:pPr indent="0" lvl="0" marL="0" marR="0" rtl="0" algn="l">
                        <a:lnSpc>
                          <a:spcPct val="107000"/>
                        </a:lnSpc>
                        <a:spcBef>
                          <a:spcPts val="0"/>
                        </a:spcBef>
                        <a:spcAft>
                          <a:spcPts val="0"/>
                        </a:spcAft>
                        <a:buNone/>
                      </a:pPr>
                      <a:r>
                        <a:rPr lang="en-US" sz="1400">
                          <a:solidFill>
                            <a:srgbClr val="000000"/>
                          </a:solidFill>
                          <a:latin typeface="Calibri"/>
                          <a:ea typeface="Calibri"/>
                          <a:cs typeface="Calibri"/>
                          <a:sym typeface="Calibri"/>
                        </a:rPr>
                        <a:t>Reviewed communications strategy submitted to Board</a:t>
                      </a:r>
                      <a:endParaRPr sz="2000">
                        <a:latin typeface="Calibri"/>
                        <a:ea typeface="Calibri"/>
                        <a:cs typeface="Calibri"/>
                        <a:sym typeface="Calibri"/>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AF1DD"/>
                    </a:solidFill>
                  </a:tcPr>
                </a:tc>
                <a:tc>
                  <a:txBody>
                    <a:bodyPr/>
                    <a:lstStyle/>
                    <a:p>
                      <a:pPr indent="0" lvl="0" marL="0" marR="0" rtl="0" algn="l">
                        <a:lnSpc>
                          <a:spcPct val="107000"/>
                        </a:lnSpc>
                        <a:spcBef>
                          <a:spcPts val="0"/>
                        </a:spcBef>
                        <a:spcAft>
                          <a:spcPts val="0"/>
                        </a:spcAft>
                        <a:buNone/>
                      </a:pPr>
                      <a:r>
                        <a:rPr lang="en-US" sz="1400">
                          <a:solidFill>
                            <a:srgbClr val="000000"/>
                          </a:solidFill>
                          <a:latin typeface="Calibri"/>
                          <a:ea typeface="Calibri"/>
                          <a:cs typeface="Calibri"/>
                          <a:sym typeface="Calibri"/>
                        </a:rPr>
                        <a:t>0</a:t>
                      </a:r>
                      <a:endParaRPr sz="2000">
                        <a:latin typeface="Calibri"/>
                        <a:ea typeface="Calibri"/>
                        <a:cs typeface="Calibri"/>
                        <a:sym typeface="Calibri"/>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AF1DD"/>
                    </a:solidFill>
                  </a:tcPr>
                </a:tc>
                <a:tc>
                  <a:txBody>
                    <a:bodyPr/>
                    <a:lstStyle/>
                    <a:p>
                      <a:pPr indent="0" lvl="0" marL="0" marR="0" rtl="0" algn="l">
                        <a:lnSpc>
                          <a:spcPct val="107000"/>
                        </a:lnSpc>
                        <a:spcBef>
                          <a:spcPts val="0"/>
                        </a:spcBef>
                        <a:spcAft>
                          <a:spcPts val="0"/>
                        </a:spcAft>
                        <a:buNone/>
                      </a:pPr>
                      <a:r>
                        <a:rPr lang="en-US" sz="1400">
                          <a:solidFill>
                            <a:srgbClr val="000000"/>
                          </a:solidFill>
                          <a:latin typeface="Calibri"/>
                          <a:ea typeface="Calibri"/>
                          <a:cs typeface="Calibri"/>
                          <a:sym typeface="Calibri"/>
                        </a:rPr>
                        <a:t>Annual target achieved.</a:t>
                      </a:r>
                      <a:endParaRPr sz="2000">
                        <a:latin typeface="Calibri"/>
                        <a:ea typeface="Calibri"/>
                        <a:cs typeface="Calibri"/>
                        <a:sym typeface="Calibri"/>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AF1DD"/>
                    </a:solidFill>
                  </a:tcPr>
                </a:tc>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p3"/>
          <p:cNvSpPr txBox="1"/>
          <p:nvPr/>
        </p:nvSpPr>
        <p:spPr>
          <a:xfrm>
            <a:off x="2571101" y="741788"/>
            <a:ext cx="3826689"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2800" u="none" cap="none" strike="noStrike">
                <a:solidFill>
                  <a:srgbClr val="5F497A"/>
                </a:solidFill>
                <a:latin typeface="Poppins"/>
                <a:ea typeface="Poppins"/>
                <a:cs typeface="Poppins"/>
                <a:sym typeface="Poppins"/>
              </a:rPr>
              <a:t>TABLE OF CONTENTS</a:t>
            </a:r>
            <a:endParaRPr/>
          </a:p>
        </p:txBody>
      </p:sp>
      <p:sp>
        <p:nvSpPr>
          <p:cNvPr id="277" name="Google Shape;277;p3"/>
          <p:cNvSpPr txBox="1"/>
          <p:nvPr/>
        </p:nvSpPr>
        <p:spPr>
          <a:xfrm>
            <a:off x="1484754" y="2388089"/>
            <a:ext cx="436338" cy="689741"/>
          </a:xfrm>
          <a:prstGeom prst="rect">
            <a:avLst/>
          </a:prstGeom>
          <a:noFill/>
          <a:ln>
            <a:noFill/>
          </a:ln>
        </p:spPr>
        <p:txBody>
          <a:bodyPr anchorCtr="0" anchor="ctr" bIns="45700" lIns="91425" spcFirstLastPara="1" rIns="91425" wrap="square" tIns="45700">
            <a:spAutoFit/>
          </a:bodyPr>
          <a:lstStyle/>
          <a:p>
            <a:pPr indent="0" lvl="0" marL="0" marR="0" rtl="0" algn="r">
              <a:spcBef>
                <a:spcPts val="0"/>
              </a:spcBef>
              <a:spcAft>
                <a:spcPts val="0"/>
              </a:spcAft>
              <a:buNone/>
            </a:pPr>
            <a:r>
              <a:rPr b="1" i="0" lang="en-US" sz="3882" u="none" cap="none" strike="noStrike">
                <a:solidFill>
                  <a:schemeClr val="accent1"/>
                </a:solidFill>
                <a:latin typeface="Poppins"/>
                <a:ea typeface="Poppins"/>
                <a:cs typeface="Poppins"/>
                <a:sym typeface="Poppins"/>
              </a:rPr>
              <a:t>1</a:t>
            </a:r>
            <a:endParaRPr/>
          </a:p>
        </p:txBody>
      </p:sp>
      <p:sp>
        <p:nvSpPr>
          <p:cNvPr id="278" name="Google Shape;278;p3"/>
          <p:cNvSpPr txBox="1"/>
          <p:nvPr/>
        </p:nvSpPr>
        <p:spPr>
          <a:xfrm>
            <a:off x="1518417" y="2556917"/>
            <a:ext cx="402675" cy="352084"/>
          </a:xfrm>
          <a:prstGeom prst="rect">
            <a:avLst/>
          </a:prstGeom>
          <a:noFill/>
          <a:ln>
            <a:noFill/>
          </a:ln>
        </p:spPr>
        <p:txBody>
          <a:bodyPr anchorCtr="0" anchor="ctr" bIns="45700" lIns="91425" spcFirstLastPara="1" rIns="91425" wrap="square" tIns="45700">
            <a:spAutoFit/>
          </a:bodyPr>
          <a:lstStyle/>
          <a:p>
            <a:pPr indent="0" lvl="0" marL="0" marR="0" rtl="0" algn="r">
              <a:spcBef>
                <a:spcPts val="0"/>
              </a:spcBef>
              <a:spcAft>
                <a:spcPts val="0"/>
              </a:spcAft>
              <a:buNone/>
            </a:pPr>
            <a:r>
              <a:rPr b="1" i="0" lang="en-US" sz="1687" u="none" cap="none" strike="noStrike">
                <a:solidFill>
                  <a:schemeClr val="accent1"/>
                </a:solidFill>
                <a:latin typeface="Poppins"/>
                <a:ea typeface="Poppins"/>
                <a:cs typeface="Poppins"/>
                <a:sym typeface="Poppins"/>
              </a:rPr>
              <a:t>01</a:t>
            </a:r>
            <a:endParaRPr/>
          </a:p>
        </p:txBody>
      </p:sp>
      <p:sp>
        <p:nvSpPr>
          <p:cNvPr id="279" name="Google Shape;279;p3"/>
          <p:cNvSpPr txBox="1"/>
          <p:nvPr/>
        </p:nvSpPr>
        <p:spPr>
          <a:xfrm>
            <a:off x="1982477" y="2360814"/>
            <a:ext cx="1475084" cy="307777"/>
          </a:xfrm>
          <a:prstGeom prst="rect">
            <a:avLst/>
          </a:prstGeom>
          <a:noFill/>
          <a:ln>
            <a:noFill/>
          </a:ln>
        </p:spPr>
        <p:txBody>
          <a:bodyPr anchorCtr="0" anchor="b" bIns="45700" lIns="91425" spcFirstLastPara="1" rIns="91425" wrap="square" tIns="45700">
            <a:spAutoFit/>
          </a:bodyPr>
          <a:lstStyle/>
          <a:p>
            <a:pPr indent="0" lvl="0" marL="0" marR="0" rtl="0" algn="l">
              <a:spcBef>
                <a:spcPts val="0"/>
              </a:spcBef>
              <a:spcAft>
                <a:spcPts val="0"/>
              </a:spcAft>
              <a:buNone/>
            </a:pPr>
            <a:r>
              <a:rPr b="1" i="0" lang="en-US" sz="1400" u="none" cap="none" strike="noStrike">
                <a:solidFill>
                  <a:schemeClr val="dk2"/>
                </a:solidFill>
                <a:latin typeface="Poppins"/>
                <a:ea typeface="Poppins"/>
                <a:cs typeface="Poppins"/>
                <a:sym typeface="Poppins"/>
              </a:rPr>
              <a:t>AGENDA ITEM 01</a:t>
            </a:r>
            <a:endParaRPr/>
          </a:p>
        </p:txBody>
      </p:sp>
      <p:sp>
        <p:nvSpPr>
          <p:cNvPr id="280" name="Google Shape;280;p3"/>
          <p:cNvSpPr txBox="1"/>
          <p:nvPr/>
        </p:nvSpPr>
        <p:spPr>
          <a:xfrm>
            <a:off x="2034095" y="2696456"/>
            <a:ext cx="1953573" cy="288611"/>
          </a:xfrm>
          <a:prstGeom prst="rect">
            <a:avLst/>
          </a:prstGeom>
          <a:noFill/>
          <a:ln>
            <a:noFill/>
          </a:ln>
        </p:spPr>
        <p:txBody>
          <a:bodyPr anchorCtr="0" anchor="t" bIns="12850" lIns="25700" spcFirstLastPara="1" rIns="25700" wrap="square" tIns="12850">
            <a:spAutoFit/>
          </a:bodyPr>
          <a:lstStyle/>
          <a:p>
            <a:pPr indent="0" lvl="0" marL="0" marR="0" rtl="0" algn="l">
              <a:lnSpc>
                <a:spcPct val="70357"/>
              </a:lnSpc>
              <a:spcBef>
                <a:spcPts val="0"/>
              </a:spcBef>
              <a:spcAft>
                <a:spcPts val="0"/>
              </a:spcAft>
              <a:buClr>
                <a:schemeClr val="dk1"/>
              </a:buClr>
              <a:buSzPts val="1400"/>
              <a:buFont typeface="Arial"/>
              <a:buNone/>
            </a:pPr>
            <a:r>
              <a:rPr b="0" lang="en-US" sz="1400" u="none">
                <a:solidFill>
                  <a:schemeClr val="dk1"/>
                </a:solidFill>
                <a:latin typeface="Lato Light"/>
                <a:ea typeface="Lato Light"/>
                <a:cs typeface="Lato Light"/>
                <a:sym typeface="Lato Light"/>
              </a:rPr>
              <a:t>Constitutional &amp; Legislative Mandates</a:t>
            </a:r>
            <a:endParaRPr/>
          </a:p>
        </p:txBody>
      </p:sp>
      <p:sp>
        <p:nvSpPr>
          <p:cNvPr id="281" name="Google Shape;281;p3"/>
          <p:cNvSpPr txBox="1"/>
          <p:nvPr/>
        </p:nvSpPr>
        <p:spPr>
          <a:xfrm>
            <a:off x="1446055" y="4423355"/>
            <a:ext cx="436338" cy="689741"/>
          </a:xfrm>
          <a:prstGeom prst="rect">
            <a:avLst/>
          </a:prstGeom>
          <a:noFill/>
          <a:ln>
            <a:noFill/>
          </a:ln>
        </p:spPr>
        <p:txBody>
          <a:bodyPr anchorCtr="0" anchor="ctr" bIns="45700" lIns="91425" spcFirstLastPara="1" rIns="91425" wrap="square" tIns="45700">
            <a:spAutoFit/>
          </a:bodyPr>
          <a:lstStyle/>
          <a:p>
            <a:pPr indent="0" lvl="0" marL="0" marR="0" rtl="0" algn="r">
              <a:spcBef>
                <a:spcPts val="0"/>
              </a:spcBef>
              <a:spcAft>
                <a:spcPts val="0"/>
              </a:spcAft>
              <a:buNone/>
            </a:pPr>
            <a:r>
              <a:rPr b="1" lang="en-US" sz="3882">
                <a:solidFill>
                  <a:schemeClr val="accent4"/>
                </a:solidFill>
                <a:latin typeface="Poppins"/>
                <a:ea typeface="Poppins"/>
                <a:cs typeface="Poppins"/>
                <a:sym typeface="Poppins"/>
              </a:rPr>
              <a:t>4</a:t>
            </a:r>
            <a:endParaRPr/>
          </a:p>
        </p:txBody>
      </p:sp>
      <p:sp>
        <p:nvSpPr>
          <p:cNvPr id="282" name="Google Shape;282;p3"/>
          <p:cNvSpPr txBox="1"/>
          <p:nvPr/>
        </p:nvSpPr>
        <p:spPr>
          <a:xfrm>
            <a:off x="1458170" y="4564053"/>
            <a:ext cx="402675" cy="352084"/>
          </a:xfrm>
          <a:prstGeom prst="rect">
            <a:avLst/>
          </a:prstGeom>
          <a:noFill/>
          <a:ln>
            <a:noFill/>
          </a:ln>
        </p:spPr>
        <p:txBody>
          <a:bodyPr anchorCtr="0" anchor="ctr" bIns="45700" lIns="91425" spcFirstLastPara="1" rIns="91425" wrap="square" tIns="45700">
            <a:spAutoFit/>
          </a:bodyPr>
          <a:lstStyle/>
          <a:p>
            <a:pPr indent="0" lvl="0" marL="0" marR="0" rtl="0" algn="r">
              <a:spcBef>
                <a:spcPts val="0"/>
              </a:spcBef>
              <a:spcAft>
                <a:spcPts val="0"/>
              </a:spcAft>
              <a:buNone/>
            </a:pPr>
            <a:r>
              <a:rPr b="1" lang="en-US" sz="1687">
                <a:solidFill>
                  <a:schemeClr val="accent4"/>
                </a:solidFill>
                <a:latin typeface="Poppins"/>
                <a:ea typeface="Poppins"/>
                <a:cs typeface="Poppins"/>
                <a:sym typeface="Poppins"/>
              </a:rPr>
              <a:t>04</a:t>
            </a:r>
            <a:endParaRPr/>
          </a:p>
        </p:txBody>
      </p:sp>
      <p:sp>
        <p:nvSpPr>
          <p:cNvPr id="283" name="Google Shape;283;p3"/>
          <p:cNvSpPr txBox="1"/>
          <p:nvPr/>
        </p:nvSpPr>
        <p:spPr>
          <a:xfrm>
            <a:off x="1837778" y="4580245"/>
            <a:ext cx="1475084" cy="307777"/>
          </a:xfrm>
          <a:prstGeom prst="rect">
            <a:avLst/>
          </a:prstGeom>
          <a:noFill/>
          <a:ln>
            <a:noFill/>
          </a:ln>
        </p:spPr>
        <p:txBody>
          <a:bodyPr anchorCtr="0" anchor="b" bIns="45700" lIns="91425" spcFirstLastPara="1" rIns="91425" wrap="square" tIns="45700">
            <a:spAutoFit/>
          </a:bodyPr>
          <a:lstStyle/>
          <a:p>
            <a:pPr indent="0" lvl="0" marL="0" marR="0" rtl="0" algn="l">
              <a:spcBef>
                <a:spcPts val="0"/>
              </a:spcBef>
              <a:spcAft>
                <a:spcPts val="0"/>
              </a:spcAft>
              <a:buNone/>
            </a:pPr>
            <a:r>
              <a:rPr b="1" lang="en-US" sz="1400">
                <a:solidFill>
                  <a:schemeClr val="dk2"/>
                </a:solidFill>
                <a:latin typeface="Poppins"/>
                <a:ea typeface="Poppins"/>
                <a:cs typeface="Poppins"/>
                <a:sym typeface="Poppins"/>
              </a:rPr>
              <a:t>AGENDA ITEM 05</a:t>
            </a:r>
            <a:endParaRPr/>
          </a:p>
        </p:txBody>
      </p:sp>
      <p:sp>
        <p:nvSpPr>
          <p:cNvPr id="284" name="Google Shape;284;p3"/>
          <p:cNvSpPr txBox="1"/>
          <p:nvPr/>
        </p:nvSpPr>
        <p:spPr>
          <a:xfrm>
            <a:off x="1990918" y="4189281"/>
            <a:ext cx="2362981" cy="283162"/>
          </a:xfrm>
          <a:prstGeom prst="rect">
            <a:avLst/>
          </a:prstGeom>
          <a:noFill/>
          <a:ln>
            <a:noFill/>
          </a:ln>
        </p:spPr>
        <p:txBody>
          <a:bodyPr anchorCtr="0" anchor="t" bIns="12850" lIns="25700" spcFirstLastPara="1" rIns="25700" wrap="square" tIns="12850">
            <a:spAutoFit/>
          </a:bodyPr>
          <a:lstStyle/>
          <a:p>
            <a:pPr indent="0" lvl="0" marL="0" marR="0" rtl="0" algn="l">
              <a:lnSpc>
                <a:spcPct val="82083"/>
              </a:lnSpc>
              <a:spcBef>
                <a:spcPts val="0"/>
              </a:spcBef>
              <a:spcAft>
                <a:spcPts val="0"/>
              </a:spcAft>
              <a:buClr>
                <a:schemeClr val="dk1"/>
              </a:buClr>
              <a:buSzPts val="1200"/>
              <a:buFont typeface="Arial"/>
              <a:buNone/>
            </a:pPr>
            <a:r>
              <a:rPr b="0" lang="en-US" sz="1200" u="none">
                <a:solidFill>
                  <a:schemeClr val="dk1"/>
                </a:solidFill>
                <a:latin typeface="Lato Light"/>
                <a:ea typeface="Lato Light"/>
                <a:cs typeface="Lato Light"/>
                <a:sym typeface="Lato Light"/>
              </a:rPr>
              <a:t>MDDA Strategic Goals and Objectives</a:t>
            </a:r>
            <a:endParaRPr/>
          </a:p>
        </p:txBody>
      </p:sp>
      <p:sp>
        <p:nvSpPr>
          <p:cNvPr id="285" name="Google Shape;285;p3"/>
          <p:cNvSpPr txBox="1"/>
          <p:nvPr/>
        </p:nvSpPr>
        <p:spPr>
          <a:xfrm>
            <a:off x="1501587" y="2987584"/>
            <a:ext cx="436338" cy="689741"/>
          </a:xfrm>
          <a:prstGeom prst="rect">
            <a:avLst/>
          </a:prstGeom>
          <a:noFill/>
          <a:ln>
            <a:noFill/>
          </a:ln>
        </p:spPr>
        <p:txBody>
          <a:bodyPr anchorCtr="0" anchor="ctr" bIns="45700" lIns="91425" spcFirstLastPara="1" rIns="91425" wrap="square" tIns="45700">
            <a:spAutoFit/>
          </a:bodyPr>
          <a:lstStyle/>
          <a:p>
            <a:pPr indent="0" lvl="0" marL="0" marR="0" rtl="0" algn="r">
              <a:spcBef>
                <a:spcPts val="0"/>
              </a:spcBef>
              <a:spcAft>
                <a:spcPts val="0"/>
              </a:spcAft>
              <a:buNone/>
            </a:pPr>
            <a:r>
              <a:rPr b="1" lang="en-US" sz="3882">
                <a:solidFill>
                  <a:schemeClr val="accent2"/>
                </a:solidFill>
                <a:latin typeface="Poppins"/>
                <a:ea typeface="Poppins"/>
                <a:cs typeface="Poppins"/>
                <a:sym typeface="Poppins"/>
              </a:rPr>
              <a:t>2</a:t>
            </a:r>
            <a:endParaRPr/>
          </a:p>
        </p:txBody>
      </p:sp>
      <p:sp>
        <p:nvSpPr>
          <p:cNvPr id="286" name="Google Shape;286;p3"/>
          <p:cNvSpPr txBox="1"/>
          <p:nvPr/>
        </p:nvSpPr>
        <p:spPr>
          <a:xfrm>
            <a:off x="1518417" y="3156413"/>
            <a:ext cx="402675" cy="352084"/>
          </a:xfrm>
          <a:prstGeom prst="rect">
            <a:avLst/>
          </a:prstGeom>
          <a:noFill/>
          <a:ln>
            <a:noFill/>
          </a:ln>
        </p:spPr>
        <p:txBody>
          <a:bodyPr anchorCtr="0" anchor="ctr" bIns="45700" lIns="91425" spcFirstLastPara="1" rIns="91425" wrap="square" tIns="45700">
            <a:spAutoFit/>
          </a:bodyPr>
          <a:lstStyle/>
          <a:p>
            <a:pPr indent="0" lvl="0" marL="0" marR="0" rtl="0" algn="r">
              <a:spcBef>
                <a:spcPts val="0"/>
              </a:spcBef>
              <a:spcAft>
                <a:spcPts val="0"/>
              </a:spcAft>
              <a:buNone/>
            </a:pPr>
            <a:r>
              <a:rPr b="1" lang="en-US" sz="1687">
                <a:solidFill>
                  <a:schemeClr val="accent2"/>
                </a:solidFill>
                <a:latin typeface="Poppins"/>
                <a:ea typeface="Poppins"/>
                <a:cs typeface="Poppins"/>
                <a:sym typeface="Poppins"/>
              </a:rPr>
              <a:t>02</a:t>
            </a:r>
            <a:endParaRPr/>
          </a:p>
        </p:txBody>
      </p:sp>
      <p:sp>
        <p:nvSpPr>
          <p:cNvPr id="287" name="Google Shape;287;p3"/>
          <p:cNvSpPr txBox="1"/>
          <p:nvPr/>
        </p:nvSpPr>
        <p:spPr>
          <a:xfrm>
            <a:off x="1893870" y="3170305"/>
            <a:ext cx="1475084" cy="307777"/>
          </a:xfrm>
          <a:prstGeom prst="rect">
            <a:avLst/>
          </a:prstGeom>
          <a:noFill/>
          <a:ln>
            <a:noFill/>
          </a:ln>
        </p:spPr>
        <p:txBody>
          <a:bodyPr anchorCtr="0" anchor="b" bIns="45700" lIns="91425" spcFirstLastPara="1" rIns="91425" wrap="square" tIns="45700">
            <a:spAutoFit/>
          </a:bodyPr>
          <a:lstStyle/>
          <a:p>
            <a:pPr indent="0" lvl="0" marL="0" marR="0" rtl="0" algn="l">
              <a:spcBef>
                <a:spcPts val="0"/>
              </a:spcBef>
              <a:spcAft>
                <a:spcPts val="0"/>
              </a:spcAft>
              <a:buNone/>
            </a:pPr>
            <a:r>
              <a:rPr b="1" lang="en-US" sz="1400">
                <a:solidFill>
                  <a:schemeClr val="dk2"/>
                </a:solidFill>
                <a:latin typeface="Poppins"/>
                <a:ea typeface="Poppins"/>
                <a:cs typeface="Poppins"/>
                <a:sym typeface="Poppins"/>
              </a:rPr>
              <a:t>AGENDA ITEM 02</a:t>
            </a:r>
            <a:endParaRPr/>
          </a:p>
        </p:txBody>
      </p:sp>
      <p:sp>
        <p:nvSpPr>
          <p:cNvPr id="288" name="Google Shape;288;p3"/>
          <p:cNvSpPr txBox="1"/>
          <p:nvPr/>
        </p:nvSpPr>
        <p:spPr>
          <a:xfrm>
            <a:off x="1954757" y="3537078"/>
            <a:ext cx="2689076" cy="283162"/>
          </a:xfrm>
          <a:prstGeom prst="rect">
            <a:avLst/>
          </a:prstGeom>
          <a:noFill/>
          <a:ln>
            <a:noFill/>
          </a:ln>
        </p:spPr>
        <p:txBody>
          <a:bodyPr anchorCtr="0" anchor="t" bIns="12850" lIns="25700" spcFirstLastPara="1" rIns="25700" wrap="square" tIns="12850">
            <a:spAutoFit/>
          </a:bodyPr>
          <a:lstStyle/>
          <a:p>
            <a:pPr indent="0" lvl="0" marL="0" marR="0" rtl="0" algn="l">
              <a:lnSpc>
                <a:spcPct val="82083"/>
              </a:lnSpc>
              <a:spcBef>
                <a:spcPts val="0"/>
              </a:spcBef>
              <a:spcAft>
                <a:spcPts val="0"/>
              </a:spcAft>
              <a:buClr>
                <a:schemeClr val="dk1"/>
              </a:buClr>
              <a:buSzPts val="1200"/>
              <a:buFont typeface="Arial"/>
              <a:buNone/>
            </a:pPr>
            <a:r>
              <a:rPr b="0" lang="en-US" sz="1200" u="none">
                <a:solidFill>
                  <a:schemeClr val="dk1"/>
                </a:solidFill>
                <a:latin typeface="Lato Light"/>
                <a:ea typeface="Lato Light"/>
                <a:cs typeface="Lato Light"/>
                <a:sym typeface="Lato Light"/>
              </a:rPr>
              <a:t>Alignment with the National Development Plan (2030)</a:t>
            </a:r>
            <a:endParaRPr/>
          </a:p>
        </p:txBody>
      </p:sp>
      <p:sp>
        <p:nvSpPr>
          <p:cNvPr id="289" name="Google Shape;289;p3"/>
          <p:cNvSpPr txBox="1"/>
          <p:nvPr/>
        </p:nvSpPr>
        <p:spPr>
          <a:xfrm>
            <a:off x="1479080" y="5152064"/>
            <a:ext cx="436338" cy="689741"/>
          </a:xfrm>
          <a:prstGeom prst="rect">
            <a:avLst/>
          </a:prstGeom>
          <a:noFill/>
          <a:ln>
            <a:noFill/>
          </a:ln>
        </p:spPr>
        <p:txBody>
          <a:bodyPr anchorCtr="0" anchor="ctr" bIns="45700" lIns="91425" spcFirstLastPara="1" rIns="91425" wrap="square" tIns="45700">
            <a:spAutoFit/>
          </a:bodyPr>
          <a:lstStyle/>
          <a:p>
            <a:pPr indent="0" lvl="0" marL="0" marR="0" rtl="0" algn="r">
              <a:spcBef>
                <a:spcPts val="0"/>
              </a:spcBef>
              <a:spcAft>
                <a:spcPts val="0"/>
              </a:spcAft>
              <a:buNone/>
            </a:pPr>
            <a:r>
              <a:rPr b="1" lang="en-US" sz="3882">
                <a:solidFill>
                  <a:schemeClr val="accent5"/>
                </a:solidFill>
                <a:latin typeface="Poppins"/>
                <a:ea typeface="Poppins"/>
                <a:cs typeface="Poppins"/>
                <a:sym typeface="Poppins"/>
              </a:rPr>
              <a:t>5</a:t>
            </a:r>
            <a:endParaRPr/>
          </a:p>
        </p:txBody>
      </p:sp>
      <p:sp>
        <p:nvSpPr>
          <p:cNvPr id="290" name="Google Shape;290;p3"/>
          <p:cNvSpPr txBox="1"/>
          <p:nvPr/>
        </p:nvSpPr>
        <p:spPr>
          <a:xfrm>
            <a:off x="1462886" y="5297692"/>
            <a:ext cx="402675" cy="352084"/>
          </a:xfrm>
          <a:prstGeom prst="rect">
            <a:avLst/>
          </a:prstGeom>
          <a:noFill/>
          <a:ln>
            <a:noFill/>
          </a:ln>
        </p:spPr>
        <p:txBody>
          <a:bodyPr anchorCtr="0" anchor="ctr" bIns="45700" lIns="91425" spcFirstLastPara="1" rIns="91425" wrap="square" tIns="45700">
            <a:spAutoFit/>
          </a:bodyPr>
          <a:lstStyle/>
          <a:p>
            <a:pPr indent="0" lvl="0" marL="0" marR="0" rtl="0" algn="r">
              <a:spcBef>
                <a:spcPts val="0"/>
              </a:spcBef>
              <a:spcAft>
                <a:spcPts val="0"/>
              </a:spcAft>
              <a:buNone/>
            </a:pPr>
            <a:r>
              <a:rPr b="1" lang="en-US" sz="1687">
                <a:solidFill>
                  <a:schemeClr val="accent5"/>
                </a:solidFill>
                <a:latin typeface="Poppins"/>
                <a:ea typeface="Poppins"/>
                <a:cs typeface="Poppins"/>
                <a:sym typeface="Poppins"/>
              </a:rPr>
              <a:t>05</a:t>
            </a:r>
            <a:endParaRPr/>
          </a:p>
        </p:txBody>
      </p:sp>
      <p:sp>
        <p:nvSpPr>
          <p:cNvPr id="291" name="Google Shape;291;p3"/>
          <p:cNvSpPr txBox="1"/>
          <p:nvPr/>
        </p:nvSpPr>
        <p:spPr>
          <a:xfrm>
            <a:off x="1893870" y="5276885"/>
            <a:ext cx="1475084" cy="307777"/>
          </a:xfrm>
          <a:prstGeom prst="rect">
            <a:avLst/>
          </a:prstGeom>
          <a:noFill/>
          <a:ln>
            <a:noFill/>
          </a:ln>
        </p:spPr>
        <p:txBody>
          <a:bodyPr anchorCtr="0" anchor="b" bIns="45700" lIns="91425" spcFirstLastPara="1" rIns="91425" wrap="square" tIns="45700">
            <a:spAutoFit/>
          </a:bodyPr>
          <a:lstStyle/>
          <a:p>
            <a:pPr indent="0" lvl="0" marL="0" marR="0" rtl="0" algn="l">
              <a:spcBef>
                <a:spcPts val="0"/>
              </a:spcBef>
              <a:spcAft>
                <a:spcPts val="0"/>
              </a:spcAft>
              <a:buNone/>
            </a:pPr>
            <a:r>
              <a:rPr b="1" lang="en-US" sz="1400">
                <a:solidFill>
                  <a:schemeClr val="dk2"/>
                </a:solidFill>
                <a:latin typeface="Poppins"/>
                <a:ea typeface="Poppins"/>
                <a:cs typeface="Poppins"/>
                <a:sym typeface="Poppins"/>
              </a:rPr>
              <a:t>AGENDA ITEM 05</a:t>
            </a:r>
            <a:endParaRPr/>
          </a:p>
        </p:txBody>
      </p:sp>
      <p:sp>
        <p:nvSpPr>
          <p:cNvPr id="292" name="Google Shape;292;p3"/>
          <p:cNvSpPr txBox="1"/>
          <p:nvPr/>
        </p:nvSpPr>
        <p:spPr>
          <a:xfrm>
            <a:off x="1494858" y="3649101"/>
            <a:ext cx="436338" cy="689741"/>
          </a:xfrm>
          <a:prstGeom prst="rect">
            <a:avLst/>
          </a:prstGeom>
          <a:noFill/>
          <a:ln>
            <a:noFill/>
          </a:ln>
        </p:spPr>
        <p:txBody>
          <a:bodyPr anchorCtr="0" anchor="ctr" bIns="45700" lIns="91425" spcFirstLastPara="1" rIns="91425" wrap="square" tIns="45700">
            <a:spAutoFit/>
          </a:bodyPr>
          <a:lstStyle/>
          <a:p>
            <a:pPr indent="0" lvl="0" marL="0" marR="0" rtl="0" algn="r">
              <a:spcBef>
                <a:spcPts val="0"/>
              </a:spcBef>
              <a:spcAft>
                <a:spcPts val="0"/>
              </a:spcAft>
              <a:buNone/>
            </a:pPr>
            <a:r>
              <a:rPr b="1" lang="en-US" sz="3882">
                <a:solidFill>
                  <a:schemeClr val="accent3"/>
                </a:solidFill>
                <a:latin typeface="Poppins"/>
                <a:ea typeface="Poppins"/>
                <a:cs typeface="Poppins"/>
                <a:sym typeface="Poppins"/>
              </a:rPr>
              <a:t>3</a:t>
            </a:r>
            <a:endParaRPr/>
          </a:p>
        </p:txBody>
      </p:sp>
      <p:sp>
        <p:nvSpPr>
          <p:cNvPr id="293" name="Google Shape;293;p3"/>
          <p:cNvSpPr txBox="1"/>
          <p:nvPr/>
        </p:nvSpPr>
        <p:spPr>
          <a:xfrm>
            <a:off x="1469751" y="3828173"/>
            <a:ext cx="402675" cy="352084"/>
          </a:xfrm>
          <a:prstGeom prst="rect">
            <a:avLst/>
          </a:prstGeom>
          <a:noFill/>
          <a:ln>
            <a:noFill/>
          </a:ln>
        </p:spPr>
        <p:txBody>
          <a:bodyPr anchorCtr="0" anchor="ctr" bIns="45700" lIns="91425" spcFirstLastPara="1" rIns="91425" wrap="square" tIns="45700">
            <a:spAutoFit/>
          </a:bodyPr>
          <a:lstStyle/>
          <a:p>
            <a:pPr indent="0" lvl="0" marL="0" marR="0" rtl="0" algn="r">
              <a:spcBef>
                <a:spcPts val="0"/>
              </a:spcBef>
              <a:spcAft>
                <a:spcPts val="0"/>
              </a:spcAft>
              <a:buNone/>
            </a:pPr>
            <a:r>
              <a:rPr b="1" lang="en-US" sz="1687">
                <a:solidFill>
                  <a:schemeClr val="accent3"/>
                </a:solidFill>
                <a:latin typeface="Poppins"/>
                <a:ea typeface="Poppins"/>
                <a:cs typeface="Poppins"/>
                <a:sym typeface="Poppins"/>
              </a:rPr>
              <a:t>03</a:t>
            </a:r>
            <a:endParaRPr/>
          </a:p>
        </p:txBody>
      </p:sp>
      <p:sp>
        <p:nvSpPr>
          <p:cNvPr id="294" name="Google Shape;294;p3"/>
          <p:cNvSpPr txBox="1"/>
          <p:nvPr/>
        </p:nvSpPr>
        <p:spPr>
          <a:xfrm>
            <a:off x="1904568" y="3816679"/>
            <a:ext cx="1475084" cy="307777"/>
          </a:xfrm>
          <a:prstGeom prst="rect">
            <a:avLst/>
          </a:prstGeom>
          <a:noFill/>
          <a:ln>
            <a:noFill/>
          </a:ln>
        </p:spPr>
        <p:txBody>
          <a:bodyPr anchorCtr="0" anchor="b" bIns="45700" lIns="91425" spcFirstLastPara="1" rIns="91425" wrap="square" tIns="45700">
            <a:spAutoFit/>
          </a:bodyPr>
          <a:lstStyle/>
          <a:p>
            <a:pPr indent="0" lvl="0" marL="0" marR="0" rtl="0" algn="l">
              <a:spcBef>
                <a:spcPts val="0"/>
              </a:spcBef>
              <a:spcAft>
                <a:spcPts val="0"/>
              </a:spcAft>
              <a:buNone/>
            </a:pPr>
            <a:r>
              <a:rPr b="1" lang="en-US" sz="1400">
                <a:solidFill>
                  <a:schemeClr val="dk2"/>
                </a:solidFill>
                <a:latin typeface="Poppins"/>
                <a:ea typeface="Poppins"/>
                <a:cs typeface="Poppins"/>
                <a:sym typeface="Poppins"/>
              </a:rPr>
              <a:t>AGENDA ITEM 03</a:t>
            </a:r>
            <a:endParaRPr/>
          </a:p>
        </p:txBody>
      </p:sp>
      <p:sp>
        <p:nvSpPr>
          <p:cNvPr id="295" name="Google Shape;295;p3"/>
          <p:cNvSpPr txBox="1"/>
          <p:nvPr/>
        </p:nvSpPr>
        <p:spPr>
          <a:xfrm>
            <a:off x="1954596" y="4982738"/>
            <a:ext cx="1953573" cy="154921"/>
          </a:xfrm>
          <a:prstGeom prst="rect">
            <a:avLst/>
          </a:prstGeom>
          <a:noFill/>
          <a:ln>
            <a:noFill/>
          </a:ln>
        </p:spPr>
        <p:txBody>
          <a:bodyPr anchorCtr="0" anchor="t" bIns="12850" lIns="25700" spcFirstLastPara="1" rIns="25700" wrap="square" tIns="12850">
            <a:spAutoFit/>
          </a:bodyPr>
          <a:lstStyle/>
          <a:p>
            <a:pPr indent="0" lvl="0" marL="0" marR="0" rtl="0" algn="l">
              <a:lnSpc>
                <a:spcPct val="82083"/>
              </a:lnSpc>
              <a:spcBef>
                <a:spcPts val="0"/>
              </a:spcBef>
              <a:spcAft>
                <a:spcPts val="0"/>
              </a:spcAft>
              <a:buClr>
                <a:schemeClr val="dk1"/>
              </a:buClr>
              <a:buSzPts val="1200"/>
              <a:buFont typeface="Arial"/>
              <a:buNone/>
            </a:pPr>
            <a:r>
              <a:rPr b="0" lang="en-US" sz="1200" u="none">
                <a:solidFill>
                  <a:schemeClr val="dk1"/>
                </a:solidFill>
                <a:latin typeface="Lato Light"/>
                <a:ea typeface="Lato Light"/>
                <a:cs typeface="Lato Light"/>
                <a:sym typeface="Lato Light"/>
              </a:rPr>
              <a:t>Vision, Mission, Values</a:t>
            </a:r>
            <a:endParaRPr/>
          </a:p>
        </p:txBody>
      </p:sp>
      <p:sp>
        <p:nvSpPr>
          <p:cNvPr id="296" name="Google Shape;296;p3"/>
          <p:cNvSpPr txBox="1"/>
          <p:nvPr/>
        </p:nvSpPr>
        <p:spPr>
          <a:xfrm>
            <a:off x="1424507" y="5753845"/>
            <a:ext cx="436338" cy="689741"/>
          </a:xfrm>
          <a:prstGeom prst="rect">
            <a:avLst/>
          </a:prstGeom>
          <a:noFill/>
          <a:ln>
            <a:noFill/>
          </a:ln>
        </p:spPr>
        <p:txBody>
          <a:bodyPr anchorCtr="0" anchor="ctr" bIns="45700" lIns="91425" spcFirstLastPara="1" rIns="91425" wrap="square" tIns="45700">
            <a:spAutoFit/>
          </a:bodyPr>
          <a:lstStyle/>
          <a:p>
            <a:pPr indent="0" lvl="0" marL="0" marR="0" rtl="0" algn="r">
              <a:spcBef>
                <a:spcPts val="0"/>
              </a:spcBef>
              <a:spcAft>
                <a:spcPts val="0"/>
              </a:spcAft>
              <a:buNone/>
            </a:pPr>
            <a:r>
              <a:rPr b="1" lang="en-US" sz="3882">
                <a:solidFill>
                  <a:schemeClr val="accent6"/>
                </a:solidFill>
                <a:latin typeface="Poppins"/>
                <a:ea typeface="Poppins"/>
                <a:cs typeface="Poppins"/>
                <a:sym typeface="Poppins"/>
              </a:rPr>
              <a:t>6</a:t>
            </a:r>
            <a:endParaRPr/>
          </a:p>
        </p:txBody>
      </p:sp>
      <p:sp>
        <p:nvSpPr>
          <p:cNvPr id="297" name="Google Shape;297;p3"/>
          <p:cNvSpPr txBox="1"/>
          <p:nvPr/>
        </p:nvSpPr>
        <p:spPr>
          <a:xfrm>
            <a:off x="1449315" y="5897791"/>
            <a:ext cx="402675" cy="352084"/>
          </a:xfrm>
          <a:prstGeom prst="rect">
            <a:avLst/>
          </a:prstGeom>
          <a:noFill/>
          <a:ln>
            <a:noFill/>
          </a:ln>
        </p:spPr>
        <p:txBody>
          <a:bodyPr anchorCtr="0" anchor="ctr" bIns="45700" lIns="91425" spcFirstLastPara="1" rIns="91425" wrap="square" tIns="45700">
            <a:spAutoFit/>
          </a:bodyPr>
          <a:lstStyle/>
          <a:p>
            <a:pPr indent="0" lvl="0" marL="0" marR="0" rtl="0" algn="r">
              <a:spcBef>
                <a:spcPts val="0"/>
              </a:spcBef>
              <a:spcAft>
                <a:spcPts val="0"/>
              </a:spcAft>
              <a:buNone/>
            </a:pPr>
            <a:r>
              <a:rPr b="1" lang="en-US" sz="1687">
                <a:solidFill>
                  <a:schemeClr val="accent6"/>
                </a:solidFill>
                <a:latin typeface="Poppins"/>
                <a:ea typeface="Poppins"/>
                <a:cs typeface="Poppins"/>
                <a:sym typeface="Poppins"/>
              </a:rPr>
              <a:t>06</a:t>
            </a:r>
            <a:endParaRPr/>
          </a:p>
        </p:txBody>
      </p:sp>
      <p:sp>
        <p:nvSpPr>
          <p:cNvPr id="298" name="Google Shape;298;p3"/>
          <p:cNvSpPr txBox="1"/>
          <p:nvPr/>
        </p:nvSpPr>
        <p:spPr>
          <a:xfrm>
            <a:off x="1851990" y="5883023"/>
            <a:ext cx="1855643" cy="307777"/>
          </a:xfrm>
          <a:prstGeom prst="rect">
            <a:avLst/>
          </a:prstGeom>
          <a:noFill/>
          <a:ln>
            <a:noFill/>
          </a:ln>
        </p:spPr>
        <p:txBody>
          <a:bodyPr anchorCtr="0" anchor="b" bIns="45700" lIns="91425" spcFirstLastPara="1" rIns="91425" wrap="square" tIns="45700">
            <a:spAutoFit/>
          </a:bodyPr>
          <a:lstStyle/>
          <a:p>
            <a:pPr indent="0" lvl="0" marL="0" marR="0" rtl="0" algn="l">
              <a:spcBef>
                <a:spcPts val="0"/>
              </a:spcBef>
              <a:spcAft>
                <a:spcPts val="0"/>
              </a:spcAft>
              <a:buNone/>
            </a:pPr>
            <a:r>
              <a:rPr b="1" lang="en-US" sz="1400">
                <a:solidFill>
                  <a:schemeClr val="dk2"/>
                </a:solidFill>
                <a:latin typeface="Poppins"/>
                <a:ea typeface="Poppins"/>
                <a:cs typeface="Poppins"/>
                <a:sym typeface="Poppins"/>
              </a:rPr>
              <a:t>AGENDA ITEM 06</a:t>
            </a:r>
            <a:endParaRPr/>
          </a:p>
        </p:txBody>
      </p:sp>
      <p:sp>
        <p:nvSpPr>
          <p:cNvPr id="299" name="Google Shape;299;p3"/>
          <p:cNvSpPr txBox="1"/>
          <p:nvPr/>
        </p:nvSpPr>
        <p:spPr>
          <a:xfrm>
            <a:off x="1982477" y="5621333"/>
            <a:ext cx="1953573" cy="154921"/>
          </a:xfrm>
          <a:prstGeom prst="rect">
            <a:avLst/>
          </a:prstGeom>
          <a:noFill/>
          <a:ln>
            <a:noFill/>
          </a:ln>
        </p:spPr>
        <p:txBody>
          <a:bodyPr anchorCtr="0" anchor="t" bIns="12850" lIns="25700" spcFirstLastPara="1" rIns="25700" wrap="square" tIns="12850">
            <a:spAutoFit/>
          </a:bodyPr>
          <a:lstStyle/>
          <a:p>
            <a:pPr indent="0" lvl="0" marL="0" marR="0" rtl="0" algn="l">
              <a:lnSpc>
                <a:spcPct val="82083"/>
              </a:lnSpc>
              <a:spcBef>
                <a:spcPts val="0"/>
              </a:spcBef>
              <a:spcAft>
                <a:spcPts val="0"/>
              </a:spcAft>
              <a:buClr>
                <a:schemeClr val="dk1"/>
              </a:buClr>
              <a:buSzPts val="1200"/>
              <a:buFont typeface="Arial"/>
              <a:buNone/>
            </a:pPr>
            <a:r>
              <a:rPr b="0" lang="en-US" sz="1200" u="none">
                <a:solidFill>
                  <a:schemeClr val="dk1"/>
                </a:solidFill>
                <a:latin typeface="Lato Light"/>
                <a:ea typeface="Lato Light"/>
                <a:cs typeface="Lato Light"/>
                <a:sym typeface="Lato Light"/>
              </a:rPr>
              <a:t>2020/21 Key Highlights</a:t>
            </a:r>
            <a:endParaRPr/>
          </a:p>
        </p:txBody>
      </p:sp>
      <p:sp>
        <p:nvSpPr>
          <p:cNvPr id="300" name="Google Shape;300;p3"/>
          <p:cNvSpPr txBox="1"/>
          <p:nvPr/>
        </p:nvSpPr>
        <p:spPr>
          <a:xfrm>
            <a:off x="5313542" y="2403028"/>
            <a:ext cx="1475084" cy="307777"/>
          </a:xfrm>
          <a:prstGeom prst="rect">
            <a:avLst/>
          </a:prstGeom>
          <a:noFill/>
          <a:ln>
            <a:noFill/>
          </a:ln>
        </p:spPr>
        <p:txBody>
          <a:bodyPr anchorCtr="0" anchor="b" bIns="45700" lIns="91425" spcFirstLastPara="1" rIns="91425" wrap="square" tIns="45700">
            <a:spAutoFit/>
          </a:bodyPr>
          <a:lstStyle/>
          <a:p>
            <a:pPr indent="0" lvl="0" marL="0" marR="0" rtl="0" algn="l">
              <a:spcBef>
                <a:spcPts val="0"/>
              </a:spcBef>
              <a:spcAft>
                <a:spcPts val="0"/>
              </a:spcAft>
              <a:buNone/>
            </a:pPr>
            <a:r>
              <a:rPr b="1" lang="en-US" sz="1400">
                <a:solidFill>
                  <a:schemeClr val="dk2"/>
                </a:solidFill>
                <a:latin typeface="Poppins"/>
                <a:ea typeface="Poppins"/>
                <a:cs typeface="Poppins"/>
                <a:sym typeface="Poppins"/>
              </a:rPr>
              <a:t>AGENDA ITEM 07</a:t>
            </a:r>
            <a:endParaRPr/>
          </a:p>
        </p:txBody>
      </p:sp>
      <p:sp>
        <p:nvSpPr>
          <p:cNvPr id="301" name="Google Shape;301;p3"/>
          <p:cNvSpPr txBox="1"/>
          <p:nvPr/>
        </p:nvSpPr>
        <p:spPr>
          <a:xfrm>
            <a:off x="5438477" y="3068400"/>
            <a:ext cx="1475084" cy="307777"/>
          </a:xfrm>
          <a:prstGeom prst="rect">
            <a:avLst/>
          </a:prstGeom>
          <a:noFill/>
          <a:ln>
            <a:noFill/>
          </a:ln>
        </p:spPr>
        <p:txBody>
          <a:bodyPr anchorCtr="0" anchor="b" bIns="45700" lIns="91425" spcFirstLastPara="1" rIns="91425" wrap="square" tIns="45700">
            <a:spAutoFit/>
          </a:bodyPr>
          <a:lstStyle/>
          <a:p>
            <a:pPr indent="0" lvl="0" marL="0" marR="0" rtl="0" algn="l">
              <a:spcBef>
                <a:spcPts val="0"/>
              </a:spcBef>
              <a:spcAft>
                <a:spcPts val="0"/>
              </a:spcAft>
              <a:buNone/>
            </a:pPr>
            <a:r>
              <a:rPr b="1" lang="en-US" sz="1400">
                <a:solidFill>
                  <a:schemeClr val="dk2"/>
                </a:solidFill>
                <a:latin typeface="Poppins"/>
                <a:ea typeface="Poppins"/>
                <a:cs typeface="Poppins"/>
                <a:sym typeface="Poppins"/>
              </a:rPr>
              <a:t>AGENDA ITEM 08</a:t>
            </a:r>
            <a:endParaRPr/>
          </a:p>
        </p:txBody>
      </p:sp>
      <p:sp>
        <p:nvSpPr>
          <p:cNvPr id="302" name="Google Shape;302;p3"/>
          <p:cNvSpPr txBox="1"/>
          <p:nvPr/>
        </p:nvSpPr>
        <p:spPr>
          <a:xfrm>
            <a:off x="5444564" y="2732959"/>
            <a:ext cx="1953573" cy="283162"/>
          </a:xfrm>
          <a:prstGeom prst="rect">
            <a:avLst/>
          </a:prstGeom>
          <a:noFill/>
          <a:ln>
            <a:noFill/>
          </a:ln>
        </p:spPr>
        <p:txBody>
          <a:bodyPr anchorCtr="0" anchor="t" bIns="12850" lIns="25700" spcFirstLastPara="1" rIns="25700" wrap="square" tIns="12850">
            <a:spAutoFit/>
          </a:bodyPr>
          <a:lstStyle/>
          <a:p>
            <a:pPr indent="0" lvl="0" marL="0" marR="0" rtl="0" algn="l">
              <a:lnSpc>
                <a:spcPct val="82083"/>
              </a:lnSpc>
              <a:spcBef>
                <a:spcPts val="0"/>
              </a:spcBef>
              <a:spcAft>
                <a:spcPts val="0"/>
              </a:spcAft>
              <a:buClr>
                <a:schemeClr val="dk1"/>
              </a:buClr>
              <a:buSzPts val="1050"/>
              <a:buFont typeface="Arial"/>
              <a:buNone/>
            </a:pPr>
            <a:r>
              <a:rPr b="0" lang="en-US" sz="1050" u="none">
                <a:solidFill>
                  <a:schemeClr val="dk1"/>
                </a:solidFill>
                <a:latin typeface="Lato Light"/>
                <a:ea typeface="Lato Light"/>
                <a:cs typeface="Lato Light"/>
                <a:sym typeface="Lato Light"/>
              </a:rPr>
              <a:t> </a:t>
            </a:r>
            <a:r>
              <a:rPr b="0" lang="en-US" sz="1200" u="none">
                <a:solidFill>
                  <a:schemeClr val="dk1"/>
                </a:solidFill>
                <a:latin typeface="Lato Light"/>
                <a:ea typeface="Lato Light"/>
                <a:cs typeface="Lato Light"/>
                <a:sym typeface="Lato Light"/>
              </a:rPr>
              <a:t>2020/21 Organisational   Performance</a:t>
            </a:r>
            <a:endParaRPr/>
          </a:p>
        </p:txBody>
      </p:sp>
      <p:sp>
        <p:nvSpPr>
          <p:cNvPr id="303" name="Google Shape;303;p3"/>
          <p:cNvSpPr txBox="1"/>
          <p:nvPr/>
        </p:nvSpPr>
        <p:spPr>
          <a:xfrm>
            <a:off x="5580112" y="3428456"/>
            <a:ext cx="1953573" cy="154921"/>
          </a:xfrm>
          <a:prstGeom prst="rect">
            <a:avLst/>
          </a:prstGeom>
          <a:noFill/>
          <a:ln>
            <a:noFill/>
          </a:ln>
        </p:spPr>
        <p:txBody>
          <a:bodyPr anchorCtr="0" anchor="t" bIns="12850" lIns="25700" spcFirstLastPara="1" rIns="25700" wrap="square" tIns="12850">
            <a:spAutoFit/>
          </a:bodyPr>
          <a:lstStyle/>
          <a:p>
            <a:pPr indent="0" lvl="0" marL="0" marR="0" rtl="0" algn="l">
              <a:lnSpc>
                <a:spcPct val="82083"/>
              </a:lnSpc>
              <a:spcBef>
                <a:spcPts val="0"/>
              </a:spcBef>
              <a:spcAft>
                <a:spcPts val="0"/>
              </a:spcAft>
              <a:buClr>
                <a:schemeClr val="dk1"/>
              </a:buClr>
              <a:buSzPts val="1200"/>
              <a:buFont typeface="Arial"/>
              <a:buNone/>
            </a:pPr>
            <a:r>
              <a:rPr b="0" lang="en-US" sz="1200" u="none">
                <a:solidFill>
                  <a:schemeClr val="dk1"/>
                </a:solidFill>
                <a:latin typeface="Lato Light"/>
                <a:ea typeface="Lato Light"/>
                <a:cs typeface="Lato Light"/>
                <a:sym typeface="Lato Light"/>
              </a:rPr>
              <a:t>Progress: Strategic Risks</a:t>
            </a:r>
            <a:endParaRPr/>
          </a:p>
        </p:txBody>
      </p:sp>
      <p:sp>
        <p:nvSpPr>
          <p:cNvPr id="304" name="Google Shape;304;p3"/>
          <p:cNvSpPr txBox="1"/>
          <p:nvPr/>
        </p:nvSpPr>
        <p:spPr>
          <a:xfrm>
            <a:off x="4914457" y="2451481"/>
            <a:ext cx="402675" cy="352084"/>
          </a:xfrm>
          <a:prstGeom prst="rect">
            <a:avLst/>
          </a:prstGeom>
          <a:noFill/>
          <a:ln>
            <a:noFill/>
          </a:ln>
        </p:spPr>
        <p:txBody>
          <a:bodyPr anchorCtr="0" anchor="ctr" bIns="45700" lIns="91425" spcFirstLastPara="1" rIns="91425" wrap="square" tIns="45700">
            <a:spAutoFit/>
          </a:bodyPr>
          <a:lstStyle/>
          <a:p>
            <a:pPr indent="0" lvl="0" marL="0" marR="0" rtl="0" algn="r">
              <a:spcBef>
                <a:spcPts val="0"/>
              </a:spcBef>
              <a:spcAft>
                <a:spcPts val="0"/>
              </a:spcAft>
              <a:buNone/>
            </a:pPr>
            <a:r>
              <a:rPr b="1" lang="en-US" sz="1687">
                <a:solidFill>
                  <a:schemeClr val="accent1"/>
                </a:solidFill>
                <a:latin typeface="Poppins"/>
                <a:ea typeface="Poppins"/>
                <a:cs typeface="Poppins"/>
                <a:sym typeface="Poppins"/>
              </a:rPr>
              <a:t>07</a:t>
            </a:r>
            <a:endParaRPr/>
          </a:p>
        </p:txBody>
      </p:sp>
      <p:sp>
        <p:nvSpPr>
          <p:cNvPr id="305" name="Google Shape;305;p3"/>
          <p:cNvSpPr txBox="1"/>
          <p:nvPr/>
        </p:nvSpPr>
        <p:spPr>
          <a:xfrm>
            <a:off x="5047775" y="3138943"/>
            <a:ext cx="402675" cy="352084"/>
          </a:xfrm>
          <a:prstGeom prst="rect">
            <a:avLst/>
          </a:prstGeom>
          <a:noFill/>
          <a:ln>
            <a:noFill/>
          </a:ln>
        </p:spPr>
        <p:txBody>
          <a:bodyPr anchorCtr="0" anchor="ctr" bIns="45700" lIns="91425" spcFirstLastPara="1" rIns="91425" wrap="square" tIns="45700">
            <a:spAutoFit/>
          </a:bodyPr>
          <a:lstStyle/>
          <a:p>
            <a:pPr indent="0" lvl="0" marL="0" marR="0" rtl="0" algn="r">
              <a:spcBef>
                <a:spcPts val="0"/>
              </a:spcBef>
              <a:spcAft>
                <a:spcPts val="0"/>
              </a:spcAft>
              <a:buNone/>
            </a:pPr>
            <a:r>
              <a:rPr b="1" lang="en-US" sz="1687">
                <a:solidFill>
                  <a:srgbClr val="C00000"/>
                </a:solidFill>
                <a:latin typeface="Poppins"/>
                <a:ea typeface="Poppins"/>
                <a:cs typeface="Poppins"/>
                <a:sym typeface="Poppins"/>
              </a:rPr>
              <a:t>08</a:t>
            </a:r>
            <a:endParaRPr/>
          </a:p>
        </p:txBody>
      </p:sp>
      <p:sp>
        <p:nvSpPr>
          <p:cNvPr id="306" name="Google Shape;306;p3"/>
          <p:cNvSpPr txBox="1"/>
          <p:nvPr/>
        </p:nvSpPr>
        <p:spPr>
          <a:xfrm>
            <a:off x="5014112" y="2953823"/>
            <a:ext cx="436338" cy="689741"/>
          </a:xfrm>
          <a:prstGeom prst="rect">
            <a:avLst/>
          </a:prstGeom>
          <a:noFill/>
          <a:ln>
            <a:noFill/>
          </a:ln>
        </p:spPr>
        <p:txBody>
          <a:bodyPr anchorCtr="0" anchor="ctr" bIns="45700" lIns="91425" spcFirstLastPara="1" rIns="91425" wrap="square" tIns="45700">
            <a:spAutoFit/>
          </a:bodyPr>
          <a:lstStyle/>
          <a:p>
            <a:pPr indent="0" lvl="0" marL="0" marR="0" rtl="0" algn="r">
              <a:spcBef>
                <a:spcPts val="0"/>
              </a:spcBef>
              <a:spcAft>
                <a:spcPts val="0"/>
              </a:spcAft>
              <a:buNone/>
            </a:pPr>
            <a:r>
              <a:rPr b="1" lang="en-US" sz="3882">
                <a:solidFill>
                  <a:srgbClr val="C00000"/>
                </a:solidFill>
                <a:latin typeface="Poppins"/>
                <a:ea typeface="Poppins"/>
                <a:cs typeface="Poppins"/>
                <a:sym typeface="Poppins"/>
              </a:rPr>
              <a:t>8</a:t>
            </a:r>
            <a:endParaRPr/>
          </a:p>
        </p:txBody>
      </p:sp>
      <p:sp>
        <p:nvSpPr>
          <p:cNvPr id="307" name="Google Shape;307;p3"/>
          <p:cNvSpPr txBox="1"/>
          <p:nvPr/>
        </p:nvSpPr>
        <p:spPr>
          <a:xfrm>
            <a:off x="5029340" y="2367190"/>
            <a:ext cx="404277" cy="584775"/>
          </a:xfrm>
          <a:prstGeom prst="rect">
            <a:avLst/>
          </a:prstGeom>
          <a:noFill/>
          <a:ln>
            <a:noFill/>
          </a:ln>
        </p:spPr>
        <p:txBody>
          <a:bodyPr anchorCtr="0" anchor="ctr" bIns="45700" lIns="91425" spcFirstLastPara="1" rIns="91425" wrap="square" tIns="45700">
            <a:spAutoFit/>
          </a:bodyPr>
          <a:lstStyle/>
          <a:p>
            <a:pPr indent="0" lvl="0" marL="0" marR="0" rtl="0" algn="r">
              <a:spcBef>
                <a:spcPts val="0"/>
              </a:spcBef>
              <a:spcAft>
                <a:spcPts val="0"/>
              </a:spcAft>
              <a:buNone/>
            </a:pPr>
            <a:r>
              <a:rPr b="1" lang="en-US" sz="3200">
                <a:solidFill>
                  <a:schemeClr val="accent1"/>
                </a:solidFill>
                <a:latin typeface="Poppins"/>
                <a:ea typeface="Poppins"/>
                <a:cs typeface="Poppins"/>
                <a:sym typeface="Poppins"/>
              </a:rPr>
              <a:t>7</a:t>
            </a:r>
            <a:endParaRPr/>
          </a:p>
        </p:txBody>
      </p:sp>
      <p:sp>
        <p:nvSpPr>
          <p:cNvPr id="308" name="Google Shape;308;p3"/>
          <p:cNvSpPr txBox="1"/>
          <p:nvPr/>
        </p:nvSpPr>
        <p:spPr>
          <a:xfrm>
            <a:off x="1904568" y="6286549"/>
            <a:ext cx="1953573" cy="154921"/>
          </a:xfrm>
          <a:prstGeom prst="rect">
            <a:avLst/>
          </a:prstGeom>
          <a:noFill/>
          <a:ln>
            <a:noFill/>
          </a:ln>
        </p:spPr>
        <p:txBody>
          <a:bodyPr anchorCtr="0" anchor="t" bIns="12850" lIns="25700" spcFirstLastPara="1" rIns="25700" wrap="square" tIns="12850">
            <a:spAutoFit/>
          </a:bodyPr>
          <a:lstStyle/>
          <a:p>
            <a:pPr indent="0" lvl="0" marL="0" marR="0" rtl="0" algn="l">
              <a:lnSpc>
                <a:spcPct val="82083"/>
              </a:lnSpc>
              <a:spcBef>
                <a:spcPts val="0"/>
              </a:spcBef>
              <a:spcAft>
                <a:spcPts val="0"/>
              </a:spcAft>
              <a:buClr>
                <a:schemeClr val="dk1"/>
              </a:buClr>
              <a:buSzPts val="1200"/>
              <a:buFont typeface="Arial"/>
              <a:buNone/>
            </a:pPr>
            <a:r>
              <a:rPr b="0" lang="en-US" sz="1200" u="none">
                <a:solidFill>
                  <a:schemeClr val="dk1"/>
                </a:solidFill>
                <a:latin typeface="Lato Light"/>
                <a:ea typeface="Lato Light"/>
                <a:cs typeface="Lato Light"/>
                <a:sym typeface="Lato Light"/>
              </a:rPr>
              <a:t>Responding to Covid 19</a:t>
            </a:r>
            <a:endParaRPr/>
          </a:p>
        </p:txBody>
      </p:sp>
      <p:sp>
        <p:nvSpPr>
          <p:cNvPr id="309" name="Google Shape;309;p3"/>
          <p:cNvSpPr txBox="1"/>
          <p:nvPr/>
        </p:nvSpPr>
        <p:spPr>
          <a:xfrm>
            <a:off x="4990329" y="3645167"/>
            <a:ext cx="490840" cy="689741"/>
          </a:xfrm>
          <a:prstGeom prst="rect">
            <a:avLst/>
          </a:prstGeom>
          <a:noFill/>
          <a:ln>
            <a:noFill/>
          </a:ln>
        </p:spPr>
        <p:txBody>
          <a:bodyPr anchorCtr="0" anchor="ctr" bIns="45700" lIns="91425" spcFirstLastPara="1" rIns="91425" wrap="square" tIns="45700">
            <a:spAutoFit/>
          </a:bodyPr>
          <a:lstStyle/>
          <a:p>
            <a:pPr indent="0" lvl="0" marL="0" marR="0" rtl="0" algn="r">
              <a:spcBef>
                <a:spcPts val="0"/>
              </a:spcBef>
              <a:spcAft>
                <a:spcPts val="0"/>
              </a:spcAft>
              <a:buNone/>
            </a:pPr>
            <a:r>
              <a:rPr b="1" lang="en-US" sz="3882">
                <a:solidFill>
                  <a:srgbClr val="76923C"/>
                </a:solidFill>
                <a:latin typeface="Poppins"/>
                <a:ea typeface="Poppins"/>
                <a:cs typeface="Poppins"/>
                <a:sym typeface="Poppins"/>
              </a:rPr>
              <a:t>9</a:t>
            </a:r>
            <a:endParaRPr/>
          </a:p>
        </p:txBody>
      </p:sp>
      <p:sp>
        <p:nvSpPr>
          <p:cNvPr id="310" name="Google Shape;310;p3"/>
          <p:cNvSpPr txBox="1"/>
          <p:nvPr/>
        </p:nvSpPr>
        <p:spPr>
          <a:xfrm>
            <a:off x="4991669" y="3813995"/>
            <a:ext cx="458780" cy="352084"/>
          </a:xfrm>
          <a:prstGeom prst="rect">
            <a:avLst/>
          </a:prstGeom>
          <a:noFill/>
          <a:ln>
            <a:noFill/>
          </a:ln>
        </p:spPr>
        <p:txBody>
          <a:bodyPr anchorCtr="0" anchor="ctr" bIns="45700" lIns="91425" spcFirstLastPara="1" rIns="91425" wrap="square" tIns="45700">
            <a:spAutoFit/>
          </a:bodyPr>
          <a:lstStyle/>
          <a:p>
            <a:pPr indent="0" lvl="0" marL="0" marR="0" rtl="0" algn="r">
              <a:spcBef>
                <a:spcPts val="0"/>
              </a:spcBef>
              <a:spcAft>
                <a:spcPts val="0"/>
              </a:spcAft>
              <a:buNone/>
            </a:pPr>
            <a:r>
              <a:rPr b="1" lang="en-US" sz="1687">
                <a:solidFill>
                  <a:schemeClr val="accent3"/>
                </a:solidFill>
                <a:latin typeface="Poppins"/>
                <a:ea typeface="Poppins"/>
                <a:cs typeface="Poppins"/>
                <a:sym typeface="Poppins"/>
              </a:rPr>
              <a:t>09</a:t>
            </a:r>
            <a:endParaRPr/>
          </a:p>
        </p:txBody>
      </p:sp>
      <p:sp>
        <p:nvSpPr>
          <p:cNvPr id="311" name="Google Shape;311;p3"/>
          <p:cNvSpPr txBox="1"/>
          <p:nvPr/>
        </p:nvSpPr>
        <p:spPr>
          <a:xfrm>
            <a:off x="5042965" y="4535938"/>
            <a:ext cx="407484" cy="352084"/>
          </a:xfrm>
          <a:prstGeom prst="rect">
            <a:avLst/>
          </a:prstGeom>
          <a:noFill/>
          <a:ln>
            <a:noFill/>
          </a:ln>
        </p:spPr>
        <p:txBody>
          <a:bodyPr anchorCtr="0" anchor="ctr" bIns="45700" lIns="91425" spcFirstLastPara="1" rIns="91425" wrap="square" tIns="45700">
            <a:spAutoFit/>
          </a:bodyPr>
          <a:lstStyle/>
          <a:p>
            <a:pPr indent="0" lvl="0" marL="0" marR="0" rtl="0" algn="r">
              <a:spcBef>
                <a:spcPts val="0"/>
              </a:spcBef>
              <a:spcAft>
                <a:spcPts val="0"/>
              </a:spcAft>
              <a:buNone/>
            </a:pPr>
            <a:r>
              <a:rPr b="1" lang="en-US" sz="1687">
                <a:solidFill>
                  <a:schemeClr val="accent1"/>
                </a:solidFill>
                <a:latin typeface="Poppins"/>
                <a:ea typeface="Poppins"/>
                <a:cs typeface="Poppins"/>
                <a:sym typeface="Poppins"/>
              </a:rPr>
              <a:t>10</a:t>
            </a:r>
            <a:endParaRPr/>
          </a:p>
        </p:txBody>
      </p:sp>
      <p:sp>
        <p:nvSpPr>
          <p:cNvPr id="312" name="Google Shape;312;p3"/>
          <p:cNvSpPr txBox="1"/>
          <p:nvPr/>
        </p:nvSpPr>
        <p:spPr>
          <a:xfrm>
            <a:off x="5110625" y="5147267"/>
            <a:ext cx="348172" cy="352084"/>
          </a:xfrm>
          <a:prstGeom prst="rect">
            <a:avLst/>
          </a:prstGeom>
          <a:noFill/>
          <a:ln>
            <a:noFill/>
          </a:ln>
        </p:spPr>
        <p:txBody>
          <a:bodyPr anchorCtr="0" anchor="ctr" bIns="45700" lIns="91425" spcFirstLastPara="1" rIns="91425" wrap="square" tIns="45700">
            <a:spAutoFit/>
          </a:bodyPr>
          <a:lstStyle/>
          <a:p>
            <a:pPr indent="0" lvl="0" marL="0" marR="0" rtl="0" algn="r">
              <a:spcBef>
                <a:spcPts val="0"/>
              </a:spcBef>
              <a:spcAft>
                <a:spcPts val="0"/>
              </a:spcAft>
              <a:buNone/>
            </a:pPr>
            <a:r>
              <a:rPr b="1" lang="en-US" sz="1687">
                <a:solidFill>
                  <a:schemeClr val="accent6"/>
                </a:solidFill>
                <a:latin typeface="Poppins"/>
                <a:ea typeface="Poppins"/>
                <a:cs typeface="Poppins"/>
                <a:sym typeface="Poppins"/>
              </a:rPr>
              <a:t>11</a:t>
            </a:r>
            <a:endParaRPr/>
          </a:p>
        </p:txBody>
      </p:sp>
      <p:sp>
        <p:nvSpPr>
          <p:cNvPr id="313" name="Google Shape;313;p3"/>
          <p:cNvSpPr txBox="1"/>
          <p:nvPr/>
        </p:nvSpPr>
        <p:spPr>
          <a:xfrm>
            <a:off x="5056122" y="5785022"/>
            <a:ext cx="389850" cy="352084"/>
          </a:xfrm>
          <a:prstGeom prst="rect">
            <a:avLst/>
          </a:prstGeom>
          <a:noFill/>
          <a:ln>
            <a:noFill/>
          </a:ln>
        </p:spPr>
        <p:txBody>
          <a:bodyPr anchorCtr="0" anchor="ctr" bIns="45700" lIns="91425" spcFirstLastPara="1" rIns="91425" wrap="square" tIns="45700">
            <a:spAutoFit/>
          </a:bodyPr>
          <a:lstStyle/>
          <a:p>
            <a:pPr indent="0" lvl="0" marL="0" marR="0" rtl="0" algn="r">
              <a:spcBef>
                <a:spcPts val="0"/>
              </a:spcBef>
              <a:spcAft>
                <a:spcPts val="0"/>
              </a:spcAft>
              <a:buNone/>
            </a:pPr>
            <a:r>
              <a:rPr b="1" lang="en-US" sz="1687">
                <a:solidFill>
                  <a:srgbClr val="5F497A"/>
                </a:solidFill>
                <a:latin typeface="Poppins"/>
                <a:ea typeface="Poppins"/>
                <a:cs typeface="Poppins"/>
                <a:sym typeface="Poppins"/>
              </a:rPr>
              <a:t>12</a:t>
            </a:r>
            <a:endParaRPr/>
          </a:p>
        </p:txBody>
      </p:sp>
      <p:sp>
        <p:nvSpPr>
          <p:cNvPr id="314" name="Google Shape;314;p3"/>
          <p:cNvSpPr txBox="1"/>
          <p:nvPr/>
        </p:nvSpPr>
        <p:spPr>
          <a:xfrm>
            <a:off x="4932706" y="4452274"/>
            <a:ext cx="553358" cy="523220"/>
          </a:xfrm>
          <a:prstGeom prst="rect">
            <a:avLst/>
          </a:prstGeom>
          <a:noFill/>
          <a:ln>
            <a:noFill/>
          </a:ln>
        </p:spPr>
        <p:txBody>
          <a:bodyPr anchorCtr="0" anchor="ctr" bIns="45700" lIns="91425" spcFirstLastPara="1" rIns="91425" wrap="square" tIns="45700">
            <a:spAutoFit/>
          </a:bodyPr>
          <a:lstStyle/>
          <a:p>
            <a:pPr indent="0" lvl="0" marL="0" marR="0" rtl="0" algn="r">
              <a:spcBef>
                <a:spcPts val="0"/>
              </a:spcBef>
              <a:spcAft>
                <a:spcPts val="0"/>
              </a:spcAft>
              <a:buNone/>
            </a:pPr>
            <a:r>
              <a:rPr b="1" lang="en-US" sz="2800">
                <a:solidFill>
                  <a:schemeClr val="accent1"/>
                </a:solidFill>
                <a:latin typeface="Poppins"/>
                <a:ea typeface="Poppins"/>
                <a:cs typeface="Poppins"/>
                <a:sym typeface="Poppins"/>
              </a:rPr>
              <a:t>10</a:t>
            </a:r>
            <a:endParaRPr/>
          </a:p>
        </p:txBody>
      </p:sp>
      <p:sp>
        <p:nvSpPr>
          <p:cNvPr id="315" name="Google Shape;315;p3"/>
          <p:cNvSpPr txBox="1"/>
          <p:nvPr/>
        </p:nvSpPr>
        <p:spPr>
          <a:xfrm>
            <a:off x="5052070" y="5088260"/>
            <a:ext cx="453971" cy="523220"/>
          </a:xfrm>
          <a:prstGeom prst="rect">
            <a:avLst/>
          </a:prstGeom>
          <a:noFill/>
          <a:ln>
            <a:noFill/>
          </a:ln>
        </p:spPr>
        <p:txBody>
          <a:bodyPr anchorCtr="0" anchor="ctr" bIns="45700" lIns="91425" spcFirstLastPara="1" rIns="91425" wrap="square" tIns="45700">
            <a:spAutoFit/>
          </a:bodyPr>
          <a:lstStyle/>
          <a:p>
            <a:pPr indent="0" lvl="0" marL="0" marR="0" rtl="0" algn="r">
              <a:spcBef>
                <a:spcPts val="0"/>
              </a:spcBef>
              <a:spcAft>
                <a:spcPts val="0"/>
              </a:spcAft>
              <a:buNone/>
            </a:pPr>
            <a:r>
              <a:rPr b="1" lang="en-US" sz="2800">
                <a:solidFill>
                  <a:schemeClr val="accent6"/>
                </a:solidFill>
                <a:latin typeface="Poppins"/>
                <a:ea typeface="Poppins"/>
                <a:cs typeface="Poppins"/>
                <a:sym typeface="Poppins"/>
              </a:rPr>
              <a:t>11</a:t>
            </a:r>
            <a:endParaRPr/>
          </a:p>
        </p:txBody>
      </p:sp>
      <p:sp>
        <p:nvSpPr>
          <p:cNvPr id="316" name="Google Shape;316;p3"/>
          <p:cNvSpPr txBox="1"/>
          <p:nvPr/>
        </p:nvSpPr>
        <p:spPr>
          <a:xfrm>
            <a:off x="4981185" y="5724176"/>
            <a:ext cx="524503" cy="523220"/>
          </a:xfrm>
          <a:prstGeom prst="rect">
            <a:avLst/>
          </a:prstGeom>
          <a:noFill/>
          <a:ln>
            <a:noFill/>
          </a:ln>
        </p:spPr>
        <p:txBody>
          <a:bodyPr anchorCtr="0" anchor="ctr" bIns="45700" lIns="91425" spcFirstLastPara="1" rIns="91425" wrap="square" tIns="45700">
            <a:spAutoFit/>
          </a:bodyPr>
          <a:lstStyle/>
          <a:p>
            <a:pPr indent="0" lvl="0" marL="0" marR="0" rtl="0" algn="r">
              <a:spcBef>
                <a:spcPts val="0"/>
              </a:spcBef>
              <a:spcAft>
                <a:spcPts val="0"/>
              </a:spcAft>
              <a:buNone/>
            </a:pPr>
            <a:r>
              <a:rPr b="1" lang="en-US" sz="2800">
                <a:solidFill>
                  <a:srgbClr val="7030A0"/>
                </a:solidFill>
                <a:latin typeface="Poppins"/>
                <a:ea typeface="Poppins"/>
                <a:cs typeface="Poppins"/>
                <a:sym typeface="Poppins"/>
              </a:rPr>
              <a:t>12</a:t>
            </a:r>
            <a:endParaRPr b="1" sz="3882">
              <a:solidFill>
                <a:srgbClr val="7030A0"/>
              </a:solidFill>
              <a:latin typeface="Poppins"/>
              <a:ea typeface="Poppins"/>
              <a:cs typeface="Poppins"/>
              <a:sym typeface="Poppins"/>
            </a:endParaRPr>
          </a:p>
        </p:txBody>
      </p:sp>
      <p:sp>
        <p:nvSpPr>
          <p:cNvPr id="317" name="Google Shape;317;p3"/>
          <p:cNvSpPr txBox="1"/>
          <p:nvPr/>
        </p:nvSpPr>
        <p:spPr>
          <a:xfrm>
            <a:off x="5520115" y="3868787"/>
            <a:ext cx="1953573" cy="283162"/>
          </a:xfrm>
          <a:prstGeom prst="rect">
            <a:avLst/>
          </a:prstGeom>
          <a:noFill/>
          <a:ln>
            <a:noFill/>
          </a:ln>
        </p:spPr>
        <p:txBody>
          <a:bodyPr anchorCtr="0" anchor="t" bIns="12850" lIns="25700" spcFirstLastPara="1" rIns="25700" wrap="square" tIns="12850">
            <a:spAutoFit/>
          </a:bodyPr>
          <a:lstStyle/>
          <a:p>
            <a:pPr indent="0" lvl="0" marL="0" marR="0" rtl="0" algn="l">
              <a:lnSpc>
                <a:spcPct val="82083"/>
              </a:lnSpc>
              <a:spcBef>
                <a:spcPts val="0"/>
              </a:spcBef>
              <a:spcAft>
                <a:spcPts val="0"/>
              </a:spcAft>
              <a:buClr>
                <a:schemeClr val="dk1"/>
              </a:buClr>
              <a:buSzPts val="1200"/>
              <a:buFont typeface="Arial"/>
              <a:buNone/>
            </a:pPr>
            <a:r>
              <a:rPr b="0" lang="en-US" sz="1200" u="none">
                <a:solidFill>
                  <a:schemeClr val="dk1"/>
                </a:solidFill>
                <a:latin typeface="Lato Light"/>
                <a:ea typeface="Lato Light"/>
                <a:cs typeface="Lato Light"/>
                <a:sym typeface="Lato Light"/>
              </a:rPr>
              <a:t>Summary of Supported Projects (2020/21)</a:t>
            </a:r>
            <a:endParaRPr/>
          </a:p>
        </p:txBody>
      </p:sp>
      <p:sp>
        <p:nvSpPr>
          <p:cNvPr id="318" name="Google Shape;318;p3"/>
          <p:cNvSpPr txBox="1"/>
          <p:nvPr/>
        </p:nvSpPr>
        <p:spPr>
          <a:xfrm>
            <a:off x="5580111" y="4591859"/>
            <a:ext cx="1953573" cy="154921"/>
          </a:xfrm>
          <a:prstGeom prst="rect">
            <a:avLst/>
          </a:prstGeom>
          <a:noFill/>
          <a:ln>
            <a:noFill/>
          </a:ln>
        </p:spPr>
        <p:txBody>
          <a:bodyPr anchorCtr="0" anchor="t" bIns="12850" lIns="25700" spcFirstLastPara="1" rIns="25700" wrap="square" tIns="12850">
            <a:spAutoFit/>
          </a:bodyPr>
          <a:lstStyle/>
          <a:p>
            <a:pPr indent="0" lvl="0" marL="0" marR="0" rtl="0" algn="l">
              <a:lnSpc>
                <a:spcPct val="82083"/>
              </a:lnSpc>
              <a:spcBef>
                <a:spcPts val="0"/>
              </a:spcBef>
              <a:spcAft>
                <a:spcPts val="0"/>
              </a:spcAft>
              <a:buClr>
                <a:schemeClr val="dk1"/>
              </a:buClr>
              <a:buSzPts val="1200"/>
              <a:buFont typeface="Arial"/>
              <a:buNone/>
            </a:pPr>
            <a:r>
              <a:rPr b="0" lang="en-US" sz="1200" u="none">
                <a:solidFill>
                  <a:schemeClr val="dk1"/>
                </a:solidFill>
                <a:latin typeface="Lato Light"/>
                <a:ea typeface="Lato Light"/>
                <a:cs typeface="Lato Light"/>
                <a:sym typeface="Lato Light"/>
              </a:rPr>
              <a:t>Sources of Funding</a:t>
            </a:r>
            <a:endParaRPr/>
          </a:p>
        </p:txBody>
      </p:sp>
      <p:sp>
        <p:nvSpPr>
          <p:cNvPr id="319" name="Google Shape;319;p3"/>
          <p:cNvSpPr txBox="1"/>
          <p:nvPr/>
        </p:nvSpPr>
        <p:spPr>
          <a:xfrm>
            <a:off x="5580110" y="5199424"/>
            <a:ext cx="1953573" cy="283162"/>
          </a:xfrm>
          <a:prstGeom prst="rect">
            <a:avLst/>
          </a:prstGeom>
          <a:noFill/>
          <a:ln>
            <a:noFill/>
          </a:ln>
        </p:spPr>
        <p:txBody>
          <a:bodyPr anchorCtr="0" anchor="t" bIns="12850" lIns="25700" spcFirstLastPara="1" rIns="25700" wrap="square" tIns="12850">
            <a:spAutoFit/>
          </a:bodyPr>
          <a:lstStyle/>
          <a:p>
            <a:pPr indent="0" lvl="0" marL="0" marR="0" rtl="0" algn="l">
              <a:lnSpc>
                <a:spcPct val="82083"/>
              </a:lnSpc>
              <a:spcBef>
                <a:spcPts val="0"/>
              </a:spcBef>
              <a:spcAft>
                <a:spcPts val="0"/>
              </a:spcAft>
              <a:buClr>
                <a:schemeClr val="dk1"/>
              </a:buClr>
              <a:buSzPts val="1200"/>
              <a:buFont typeface="Arial"/>
              <a:buNone/>
            </a:pPr>
            <a:r>
              <a:rPr b="0" lang="en-US" sz="1200" u="none">
                <a:solidFill>
                  <a:schemeClr val="dk1"/>
                </a:solidFill>
                <a:latin typeface="Lato Light"/>
                <a:ea typeface="Lato Light"/>
                <a:cs typeface="Lato Light"/>
                <a:sym typeface="Lato Light"/>
              </a:rPr>
              <a:t>2020/21 Medium Term Framework Budget</a:t>
            </a:r>
            <a:endParaRPr/>
          </a:p>
        </p:txBody>
      </p:sp>
      <p:sp>
        <p:nvSpPr>
          <p:cNvPr id="320" name="Google Shape;320;p3"/>
          <p:cNvSpPr txBox="1"/>
          <p:nvPr/>
        </p:nvSpPr>
        <p:spPr>
          <a:xfrm>
            <a:off x="5617091" y="5868874"/>
            <a:ext cx="1953573" cy="283162"/>
          </a:xfrm>
          <a:prstGeom prst="rect">
            <a:avLst/>
          </a:prstGeom>
          <a:noFill/>
          <a:ln>
            <a:noFill/>
          </a:ln>
        </p:spPr>
        <p:txBody>
          <a:bodyPr anchorCtr="0" anchor="t" bIns="12850" lIns="25700" spcFirstLastPara="1" rIns="25700" wrap="square" tIns="12850">
            <a:spAutoFit/>
          </a:bodyPr>
          <a:lstStyle/>
          <a:p>
            <a:pPr indent="0" lvl="0" marL="0" marR="0" rtl="0" algn="l">
              <a:lnSpc>
                <a:spcPct val="82083"/>
              </a:lnSpc>
              <a:spcBef>
                <a:spcPts val="0"/>
              </a:spcBef>
              <a:spcAft>
                <a:spcPts val="0"/>
              </a:spcAft>
              <a:buClr>
                <a:schemeClr val="dk1"/>
              </a:buClr>
              <a:buSzPts val="1200"/>
              <a:buFont typeface="Arial"/>
              <a:buNone/>
            </a:pPr>
            <a:r>
              <a:rPr b="0" lang="en-US" sz="1200" u="none">
                <a:solidFill>
                  <a:schemeClr val="dk1"/>
                </a:solidFill>
                <a:latin typeface="Lato Light"/>
                <a:ea typeface="Lato Light"/>
                <a:cs typeface="Lato Light"/>
                <a:sym typeface="Lato Light"/>
              </a:rPr>
              <a:t>Sector Challenges/Way Forward</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6" name="Shape 836"/>
        <p:cNvGrpSpPr/>
        <p:nvPr/>
      </p:nvGrpSpPr>
      <p:grpSpPr>
        <a:xfrm>
          <a:off x="0" y="0"/>
          <a:ext cx="0" cy="0"/>
          <a:chOff x="0" y="0"/>
          <a:chExt cx="0" cy="0"/>
        </a:xfrm>
      </p:grpSpPr>
      <p:pic>
        <p:nvPicPr>
          <p:cNvPr descr="Graphical user interface, text&#10;&#10;Description automatically generated with medium confidence" id="837" name="Google Shape;837;p30"/>
          <p:cNvPicPr preferRelativeResize="0"/>
          <p:nvPr/>
        </p:nvPicPr>
        <p:blipFill rotWithShape="1">
          <a:blip r:embed="rId3">
            <a:alphaModFix/>
          </a:blip>
          <a:srcRect b="0" l="0" r="0" t="0"/>
          <a:stretch/>
        </p:blipFill>
        <p:spPr>
          <a:xfrm>
            <a:off x="6372200" y="22312"/>
            <a:ext cx="2880320" cy="4104456"/>
          </a:xfrm>
          <a:prstGeom prst="rect">
            <a:avLst/>
          </a:prstGeom>
          <a:noFill/>
          <a:ln>
            <a:noFill/>
          </a:ln>
        </p:spPr>
      </p:pic>
      <p:pic>
        <p:nvPicPr>
          <p:cNvPr descr="A picture containing text, screenshot, posing&#10;&#10;Description automatically generated" id="838" name="Google Shape;838;p30"/>
          <p:cNvPicPr preferRelativeResize="0"/>
          <p:nvPr/>
        </p:nvPicPr>
        <p:blipFill rotWithShape="1">
          <a:blip r:embed="rId4">
            <a:alphaModFix/>
          </a:blip>
          <a:srcRect b="0" l="0" r="0" t="0"/>
          <a:stretch/>
        </p:blipFill>
        <p:spPr>
          <a:xfrm>
            <a:off x="0" y="116632"/>
            <a:ext cx="2987824" cy="2808312"/>
          </a:xfrm>
          <a:prstGeom prst="rect">
            <a:avLst/>
          </a:prstGeom>
          <a:noFill/>
          <a:ln>
            <a:noFill/>
          </a:ln>
        </p:spPr>
      </p:pic>
      <p:pic>
        <p:nvPicPr>
          <p:cNvPr descr="A picture containing text, person&#10;&#10;Description automatically generated" id="839" name="Google Shape;839;p30"/>
          <p:cNvPicPr preferRelativeResize="0"/>
          <p:nvPr/>
        </p:nvPicPr>
        <p:blipFill rotWithShape="1">
          <a:blip r:embed="rId5">
            <a:alphaModFix/>
          </a:blip>
          <a:srcRect b="0" l="0" r="0" t="0"/>
          <a:stretch/>
        </p:blipFill>
        <p:spPr>
          <a:xfrm>
            <a:off x="3059832" y="179015"/>
            <a:ext cx="3384376" cy="2592288"/>
          </a:xfrm>
          <a:prstGeom prst="rect">
            <a:avLst/>
          </a:prstGeom>
          <a:noFill/>
          <a:ln>
            <a:noFill/>
          </a:ln>
        </p:spPr>
      </p:pic>
      <p:pic>
        <p:nvPicPr>
          <p:cNvPr descr="A group of people posing for a photo&#10;&#10;Description automatically generated with medium confidence" id="840" name="Google Shape;840;p30"/>
          <p:cNvPicPr preferRelativeResize="0"/>
          <p:nvPr/>
        </p:nvPicPr>
        <p:blipFill rotWithShape="1">
          <a:blip r:embed="rId6">
            <a:alphaModFix/>
          </a:blip>
          <a:srcRect b="0" l="0" r="0" t="0"/>
          <a:stretch/>
        </p:blipFill>
        <p:spPr>
          <a:xfrm>
            <a:off x="5886581" y="3748969"/>
            <a:ext cx="3384376" cy="3096344"/>
          </a:xfrm>
          <a:prstGeom prst="rect">
            <a:avLst/>
          </a:prstGeom>
          <a:noFill/>
          <a:ln>
            <a:noFill/>
          </a:ln>
        </p:spPr>
      </p:pic>
      <p:pic>
        <p:nvPicPr>
          <p:cNvPr descr="Graphical user interface, website&#10;&#10;Description automatically generated" id="841" name="Google Shape;841;p30"/>
          <p:cNvPicPr preferRelativeResize="0"/>
          <p:nvPr/>
        </p:nvPicPr>
        <p:blipFill rotWithShape="1">
          <a:blip r:embed="rId7">
            <a:alphaModFix/>
          </a:blip>
          <a:srcRect b="0" l="0" r="0" t="0"/>
          <a:stretch/>
        </p:blipFill>
        <p:spPr>
          <a:xfrm>
            <a:off x="3227229" y="2972479"/>
            <a:ext cx="2640915" cy="2952328"/>
          </a:xfrm>
          <a:prstGeom prst="rect">
            <a:avLst/>
          </a:prstGeom>
          <a:noFill/>
          <a:ln>
            <a:noFill/>
          </a:ln>
        </p:spPr>
      </p:pic>
      <p:pic>
        <p:nvPicPr>
          <p:cNvPr descr="Text, letter&#10;&#10;Description automatically generated" id="842" name="Google Shape;842;p30"/>
          <p:cNvPicPr preferRelativeResize="0"/>
          <p:nvPr/>
        </p:nvPicPr>
        <p:blipFill rotWithShape="1">
          <a:blip r:embed="rId8">
            <a:alphaModFix/>
          </a:blip>
          <a:srcRect b="0" l="0" r="0" t="0"/>
          <a:stretch/>
        </p:blipFill>
        <p:spPr>
          <a:xfrm>
            <a:off x="0" y="2778158"/>
            <a:ext cx="3191225" cy="3987610"/>
          </a:xfrm>
          <a:prstGeom prst="rect">
            <a:avLst/>
          </a:prstGeom>
          <a:noFill/>
          <a:ln>
            <a:noFill/>
          </a:ln>
        </p:spPr>
      </p:pic>
      <p:sp>
        <p:nvSpPr>
          <p:cNvPr id="843" name="Google Shape;843;p30"/>
          <p:cNvSpPr txBox="1"/>
          <p:nvPr/>
        </p:nvSpPr>
        <p:spPr>
          <a:xfrm>
            <a:off x="3227229" y="6093808"/>
            <a:ext cx="2496899" cy="584775"/>
          </a:xfrm>
          <a:prstGeom prst="rect">
            <a:avLst/>
          </a:prstGeom>
          <a:solidFill>
            <a:srgbClr val="E36C09"/>
          </a:solidFill>
          <a:ln>
            <a:noFill/>
          </a:ln>
        </p:spPr>
        <p:txBody>
          <a:bodyPr anchorCtr="0" anchor="t" bIns="45700" lIns="91425" spcFirstLastPara="1" rIns="91425" wrap="square" tIns="45700">
            <a:spAutoFit/>
          </a:bodyPr>
          <a:lstStyle/>
          <a:p>
            <a:pPr indent="-457200" lvl="0" marL="457200" marR="0" rtl="0" algn="just">
              <a:spcBef>
                <a:spcPts val="0"/>
              </a:spcBef>
              <a:spcAft>
                <a:spcPts val="0"/>
              </a:spcAft>
              <a:buNone/>
            </a:pPr>
            <a:r>
              <a:rPr b="1" lang="en-US" sz="1800">
                <a:solidFill>
                  <a:schemeClr val="dk1"/>
                </a:solidFill>
                <a:latin typeface="Calibri"/>
                <a:ea typeface="Calibri"/>
                <a:cs typeface="Calibri"/>
                <a:sym typeface="Calibri"/>
              </a:rPr>
              <a:t> SECTOR DEVELOPMENT</a:t>
            </a:r>
            <a:endParaRPr b="1" sz="2800">
              <a:solidFill>
                <a:schemeClr val="dk1"/>
              </a:solidFill>
              <a:latin typeface="Calibri"/>
              <a:ea typeface="Calibri"/>
              <a:cs typeface="Calibri"/>
              <a:sym typeface="Calibri"/>
            </a:endParaRPr>
          </a:p>
          <a:p>
            <a:pPr indent="-457200" lvl="0" marL="457200" marR="0" rtl="0" algn="just">
              <a:spcBef>
                <a:spcPts val="0"/>
              </a:spcBef>
              <a:spcAft>
                <a:spcPts val="0"/>
              </a:spcAft>
              <a:buNone/>
            </a:pPr>
            <a:r>
              <a:rPr b="1" lang="en-US" sz="1400">
                <a:solidFill>
                  <a:schemeClr val="dk1"/>
                </a:solidFill>
                <a:latin typeface="Calibri"/>
                <a:ea typeface="Calibri"/>
                <a:cs typeface="Calibri"/>
                <a:sym typeface="Calibri"/>
              </a:rPr>
              <a:t> </a:t>
            </a:r>
            <a:endParaRPr b="1" sz="1800">
              <a:solidFill>
                <a:schemeClr val="dk1"/>
              </a:solidFill>
              <a:latin typeface="Calibri"/>
              <a:ea typeface="Calibri"/>
              <a:cs typeface="Calibri"/>
              <a:sym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8" name="Shape 848"/>
        <p:cNvGrpSpPr/>
        <p:nvPr/>
      </p:nvGrpSpPr>
      <p:grpSpPr>
        <a:xfrm>
          <a:off x="0" y="0"/>
          <a:ext cx="0" cy="0"/>
          <a:chOff x="0" y="0"/>
          <a:chExt cx="0" cy="0"/>
        </a:xfrm>
      </p:grpSpPr>
      <p:sp>
        <p:nvSpPr>
          <p:cNvPr id="849" name="Google Shape;849;p31"/>
          <p:cNvSpPr txBox="1"/>
          <p:nvPr/>
        </p:nvSpPr>
        <p:spPr>
          <a:xfrm>
            <a:off x="482601" y="95866"/>
            <a:ext cx="8035290"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rgbClr val="17365D"/>
                </a:solidFill>
                <a:latin typeface="Calibri"/>
                <a:ea typeface="Calibri"/>
                <a:cs typeface="Calibri"/>
                <a:sym typeface="Calibri"/>
              </a:rPr>
              <a:t>2020/21 ORGANISATIONAL PERFORMANCE</a:t>
            </a:r>
            <a:endParaRPr/>
          </a:p>
        </p:txBody>
      </p:sp>
      <p:sp>
        <p:nvSpPr>
          <p:cNvPr id="850" name="Google Shape;850;p31"/>
          <p:cNvSpPr txBox="1"/>
          <p:nvPr/>
        </p:nvSpPr>
        <p:spPr>
          <a:xfrm>
            <a:off x="77454" y="529290"/>
            <a:ext cx="9031048" cy="1261884"/>
          </a:xfrm>
          <a:prstGeom prst="rect">
            <a:avLst/>
          </a:prstGeom>
          <a:solidFill>
            <a:srgbClr val="FBCAA2"/>
          </a:solidFill>
          <a:ln>
            <a:noFill/>
          </a:ln>
        </p:spPr>
        <p:txBody>
          <a:bodyPr anchorCtr="0" anchor="t" bIns="45700" lIns="91425" spcFirstLastPara="1" rIns="91425" wrap="square" tIns="45700">
            <a:spAutoFit/>
          </a:bodyPr>
          <a:lstStyle/>
          <a:p>
            <a:pPr indent="-457200" lvl="0" marL="457200" marR="0" rtl="0" algn="just">
              <a:spcBef>
                <a:spcPts val="0"/>
              </a:spcBef>
              <a:spcAft>
                <a:spcPts val="0"/>
              </a:spcAft>
              <a:buNone/>
            </a:pPr>
            <a:r>
              <a:rPr b="1" lang="en-US" sz="1600">
                <a:solidFill>
                  <a:schemeClr val="dk1"/>
                </a:solidFill>
                <a:latin typeface="Calibri"/>
                <a:ea typeface="Calibri"/>
                <a:cs typeface="Calibri"/>
                <a:sym typeface="Calibri"/>
              </a:rPr>
              <a:t>PROGRAMME 4: CAPACITY BUILDING AND SECTOR DEVELOPMENT</a:t>
            </a:r>
            <a:endParaRPr b="1" sz="2400">
              <a:solidFill>
                <a:schemeClr val="dk1"/>
              </a:solidFill>
              <a:latin typeface="Calibri"/>
              <a:ea typeface="Calibri"/>
              <a:cs typeface="Calibri"/>
              <a:sym typeface="Calibri"/>
            </a:endParaRPr>
          </a:p>
          <a:p>
            <a:pPr indent="-457200" lvl="0" marL="457200" marR="0" rtl="0" algn="just">
              <a:spcBef>
                <a:spcPts val="0"/>
              </a:spcBef>
              <a:spcAft>
                <a:spcPts val="0"/>
              </a:spcAft>
              <a:buNone/>
            </a:pPr>
            <a:r>
              <a:rPr b="1" lang="en-US" sz="1200">
                <a:solidFill>
                  <a:schemeClr val="dk1"/>
                </a:solidFill>
                <a:latin typeface="Calibri"/>
                <a:ea typeface="Calibri"/>
                <a:cs typeface="Calibri"/>
                <a:sym typeface="Calibri"/>
              </a:rPr>
              <a:t> </a:t>
            </a:r>
            <a:endParaRPr b="1" sz="1800">
              <a:solidFill>
                <a:schemeClr val="dk1"/>
              </a:solidFill>
              <a:latin typeface="Calibri"/>
              <a:ea typeface="Calibri"/>
              <a:cs typeface="Calibri"/>
              <a:sym typeface="Calibri"/>
            </a:endParaRPr>
          </a:p>
          <a:p>
            <a:pPr indent="0" lvl="0" marL="0" marR="0" rtl="0" algn="l">
              <a:spcBef>
                <a:spcPts val="0"/>
              </a:spcBef>
              <a:spcAft>
                <a:spcPts val="0"/>
              </a:spcAft>
              <a:buNone/>
            </a:pPr>
            <a:r>
              <a:rPr b="1" lang="en-US" sz="1200">
                <a:solidFill>
                  <a:schemeClr val="dk1"/>
                </a:solidFill>
                <a:latin typeface="Calibri"/>
                <a:ea typeface="Calibri"/>
                <a:cs typeface="Calibri"/>
                <a:sym typeface="Calibri"/>
              </a:rPr>
              <a:t>Purpose: </a:t>
            </a:r>
            <a:r>
              <a:rPr lang="en-US" sz="1200">
                <a:solidFill>
                  <a:schemeClr val="dk1"/>
                </a:solidFill>
                <a:latin typeface="Calibri"/>
                <a:ea typeface="Calibri"/>
                <a:cs typeface="Calibri"/>
                <a:sym typeface="Calibri"/>
              </a:rPr>
              <a:t>One of the objectives of the Agency outlined in the MDDA Act of 2002 is to “encourage the development of human resources, training and capacity building within the media industry, especially amongst historically disadvantaged groups”. In response to this, the Agency has developed capacity building programmers, which aim to provide community and small commercial media with necessary skills needed for effective performance in day-to-day </a:t>
            </a:r>
            <a:r>
              <a:rPr lang="en-US" sz="1100">
                <a:solidFill>
                  <a:schemeClr val="dk1"/>
                </a:solidFill>
                <a:latin typeface="Arial"/>
                <a:ea typeface="Arial"/>
                <a:cs typeface="Arial"/>
                <a:sym typeface="Arial"/>
              </a:rPr>
              <a:t>work.</a:t>
            </a:r>
            <a:endParaRPr sz="1200">
              <a:solidFill>
                <a:schemeClr val="dk1"/>
              </a:solidFill>
              <a:latin typeface="Arial"/>
              <a:ea typeface="Arial"/>
              <a:cs typeface="Arial"/>
              <a:sym typeface="Arial"/>
            </a:endParaRPr>
          </a:p>
        </p:txBody>
      </p:sp>
      <p:graphicFrame>
        <p:nvGraphicFramePr>
          <p:cNvPr id="851" name="Google Shape;851;p31"/>
          <p:cNvGraphicFramePr/>
          <p:nvPr/>
        </p:nvGraphicFramePr>
        <p:xfrm>
          <a:off x="77455" y="1871231"/>
          <a:ext cx="3000000" cy="3000000"/>
        </p:xfrm>
        <a:graphic>
          <a:graphicData uri="http://schemas.openxmlformats.org/drawingml/2006/table">
            <a:tbl>
              <a:tblPr>
                <a:noFill/>
                <a:tableStyleId>{EFF9F66C-4E16-4D9D-8ED6-E5401EE9B009}</a:tableStyleId>
              </a:tblPr>
              <a:tblGrid>
                <a:gridCol w="954475"/>
                <a:gridCol w="954475"/>
                <a:gridCol w="1170000"/>
                <a:gridCol w="645825"/>
                <a:gridCol w="907900"/>
                <a:gridCol w="1277125"/>
                <a:gridCol w="1451725"/>
                <a:gridCol w="816825"/>
                <a:gridCol w="852675"/>
              </a:tblGrid>
              <a:tr h="305300">
                <a:tc rowSpan="2">
                  <a:txBody>
                    <a:bodyPr/>
                    <a:lstStyle/>
                    <a:p>
                      <a:pPr indent="0" lvl="0" marL="0" marR="0" rtl="0" algn="l">
                        <a:lnSpc>
                          <a:spcPct val="107000"/>
                        </a:lnSpc>
                        <a:spcBef>
                          <a:spcPts val="0"/>
                        </a:spcBef>
                        <a:spcAft>
                          <a:spcPts val="0"/>
                        </a:spcAft>
                        <a:buNone/>
                      </a:pPr>
                      <a:r>
                        <a:rPr b="1" lang="en-US" sz="1200">
                          <a:solidFill>
                            <a:srgbClr val="000000"/>
                          </a:solidFill>
                          <a:latin typeface="Calibri"/>
                          <a:ea typeface="Calibri"/>
                          <a:cs typeface="Calibri"/>
                          <a:sym typeface="Calibri"/>
                        </a:rPr>
                        <a:t>Outcome</a:t>
                      </a:r>
                      <a:endParaRPr sz="1200">
                        <a:latin typeface="Calibri"/>
                        <a:ea typeface="Calibri"/>
                        <a:cs typeface="Calibri"/>
                        <a:sym typeface="Calibri"/>
                      </a:endParaRPr>
                    </a:p>
                  </a:txBody>
                  <a:tcPr marT="0" marB="0" marR="58275" marL="58275"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BCAA2"/>
                    </a:solidFill>
                  </a:tcPr>
                </a:tc>
                <a:tc rowSpan="2">
                  <a:txBody>
                    <a:bodyPr/>
                    <a:lstStyle/>
                    <a:p>
                      <a:pPr indent="0" lvl="0" marL="0" marR="0" rtl="0" algn="l">
                        <a:lnSpc>
                          <a:spcPct val="107000"/>
                        </a:lnSpc>
                        <a:spcBef>
                          <a:spcPts val="0"/>
                        </a:spcBef>
                        <a:spcAft>
                          <a:spcPts val="0"/>
                        </a:spcAft>
                        <a:buNone/>
                      </a:pPr>
                      <a:r>
                        <a:rPr b="1" lang="en-US" sz="1200">
                          <a:solidFill>
                            <a:srgbClr val="000000"/>
                          </a:solidFill>
                          <a:latin typeface="Calibri"/>
                          <a:ea typeface="Calibri"/>
                          <a:cs typeface="Calibri"/>
                          <a:sym typeface="Calibri"/>
                        </a:rPr>
                        <a:t>Outputs</a:t>
                      </a:r>
                      <a:endParaRPr sz="1200">
                        <a:latin typeface="Calibri"/>
                        <a:ea typeface="Calibri"/>
                        <a:cs typeface="Calibri"/>
                        <a:sym typeface="Calibri"/>
                      </a:endParaRPr>
                    </a:p>
                  </a:txBody>
                  <a:tcPr marT="0" marB="0" marR="58275" marL="58275"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BCAA2"/>
                    </a:solidFill>
                  </a:tcPr>
                </a:tc>
                <a:tc rowSpan="2">
                  <a:txBody>
                    <a:bodyPr/>
                    <a:lstStyle/>
                    <a:p>
                      <a:pPr indent="0" lvl="0" marL="0" marR="0" rtl="0" algn="l">
                        <a:lnSpc>
                          <a:spcPct val="107000"/>
                        </a:lnSpc>
                        <a:spcBef>
                          <a:spcPts val="0"/>
                        </a:spcBef>
                        <a:spcAft>
                          <a:spcPts val="0"/>
                        </a:spcAft>
                        <a:buNone/>
                      </a:pPr>
                      <a:r>
                        <a:rPr b="1" lang="en-US" sz="1200">
                          <a:solidFill>
                            <a:srgbClr val="000000"/>
                          </a:solidFill>
                          <a:latin typeface="Calibri"/>
                          <a:ea typeface="Calibri"/>
                          <a:cs typeface="Calibri"/>
                          <a:sym typeface="Calibri"/>
                        </a:rPr>
                        <a:t>Output Indicator</a:t>
                      </a:r>
                      <a:endParaRPr sz="1200">
                        <a:latin typeface="Calibri"/>
                        <a:ea typeface="Calibri"/>
                        <a:cs typeface="Calibri"/>
                        <a:sym typeface="Calibri"/>
                      </a:endParaRPr>
                    </a:p>
                  </a:txBody>
                  <a:tcPr marT="0" marB="0" marR="58275" marL="58275"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BCAA2"/>
                    </a:solidFill>
                  </a:tcPr>
                </a:tc>
                <a:tc gridSpan="2">
                  <a:txBody>
                    <a:bodyPr/>
                    <a:lstStyle/>
                    <a:p>
                      <a:pPr indent="0" lvl="0" marL="0" marR="0" rtl="0" algn="l">
                        <a:lnSpc>
                          <a:spcPct val="107000"/>
                        </a:lnSpc>
                        <a:spcBef>
                          <a:spcPts val="0"/>
                        </a:spcBef>
                        <a:spcAft>
                          <a:spcPts val="0"/>
                        </a:spcAft>
                        <a:buNone/>
                      </a:pPr>
                      <a:r>
                        <a:rPr b="1" lang="en-US" sz="1200">
                          <a:solidFill>
                            <a:srgbClr val="000000"/>
                          </a:solidFill>
                          <a:latin typeface="Calibri"/>
                          <a:ea typeface="Calibri"/>
                          <a:cs typeface="Calibri"/>
                          <a:sym typeface="Calibri"/>
                        </a:rPr>
                        <a:t>Audited/actual performance</a:t>
                      </a:r>
                      <a:endParaRPr sz="1200">
                        <a:latin typeface="Calibri"/>
                        <a:ea typeface="Calibri"/>
                        <a:cs typeface="Calibri"/>
                        <a:sym typeface="Calibri"/>
                      </a:endParaRPr>
                    </a:p>
                  </a:txBody>
                  <a:tcPr marT="0" marB="0" marR="58275" marL="58275"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BCAA2"/>
                    </a:solidFill>
                  </a:tcPr>
                </a:tc>
                <a:tc hMerge="1"/>
                <a:tc gridSpan="2">
                  <a:txBody>
                    <a:bodyPr/>
                    <a:lstStyle/>
                    <a:p>
                      <a:pPr indent="0" lvl="0" marL="0" marR="0" rtl="0" algn="l">
                        <a:lnSpc>
                          <a:spcPct val="107000"/>
                        </a:lnSpc>
                        <a:spcBef>
                          <a:spcPts val="0"/>
                        </a:spcBef>
                        <a:spcAft>
                          <a:spcPts val="0"/>
                        </a:spcAft>
                        <a:buNone/>
                      </a:pPr>
                      <a:r>
                        <a:rPr b="1" lang="en-US" sz="1200">
                          <a:solidFill>
                            <a:srgbClr val="000000"/>
                          </a:solidFill>
                          <a:latin typeface="Calibri"/>
                          <a:ea typeface="Calibri"/>
                          <a:cs typeface="Calibri"/>
                          <a:sym typeface="Calibri"/>
                        </a:rPr>
                        <a:t>Actual Performance Against Target </a:t>
                      </a:r>
                      <a:endParaRPr sz="1200">
                        <a:latin typeface="Calibri"/>
                        <a:ea typeface="Calibri"/>
                        <a:cs typeface="Calibri"/>
                        <a:sym typeface="Calibri"/>
                      </a:endParaRPr>
                    </a:p>
                  </a:txBody>
                  <a:tcPr marT="0" marB="0" marR="58275" marL="58275"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BCAA2"/>
                    </a:solidFill>
                  </a:tcPr>
                </a:tc>
                <a:tc hMerge="1"/>
                <a:tc rowSpan="2">
                  <a:txBody>
                    <a:bodyPr/>
                    <a:lstStyle/>
                    <a:p>
                      <a:pPr indent="0" lvl="0" marL="0" marR="0" rtl="0" algn="l">
                        <a:lnSpc>
                          <a:spcPct val="107000"/>
                        </a:lnSpc>
                        <a:spcBef>
                          <a:spcPts val="0"/>
                        </a:spcBef>
                        <a:spcAft>
                          <a:spcPts val="0"/>
                        </a:spcAft>
                        <a:buNone/>
                      </a:pPr>
                      <a:r>
                        <a:rPr b="1" lang="en-US" sz="1200">
                          <a:solidFill>
                            <a:srgbClr val="000000"/>
                          </a:solidFill>
                          <a:latin typeface="Calibri"/>
                          <a:ea typeface="Calibri"/>
                          <a:cs typeface="Calibri"/>
                          <a:sym typeface="Calibri"/>
                        </a:rPr>
                        <a:t>Variance </a:t>
                      </a:r>
                      <a:endParaRPr sz="1200">
                        <a:latin typeface="Calibri"/>
                        <a:ea typeface="Calibri"/>
                        <a:cs typeface="Calibri"/>
                        <a:sym typeface="Calibri"/>
                      </a:endParaRPr>
                    </a:p>
                  </a:txBody>
                  <a:tcPr marT="0" marB="0" marR="58275" marL="58275"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BCAA2"/>
                    </a:solidFill>
                  </a:tcPr>
                </a:tc>
                <a:tc rowSpan="2">
                  <a:txBody>
                    <a:bodyPr/>
                    <a:lstStyle/>
                    <a:p>
                      <a:pPr indent="0" lvl="0" marL="0" marR="0" rtl="0" algn="l">
                        <a:lnSpc>
                          <a:spcPct val="107000"/>
                        </a:lnSpc>
                        <a:spcBef>
                          <a:spcPts val="0"/>
                        </a:spcBef>
                        <a:spcAft>
                          <a:spcPts val="0"/>
                        </a:spcAft>
                        <a:buNone/>
                      </a:pPr>
                      <a:r>
                        <a:rPr b="1" lang="en-US" sz="1200">
                          <a:solidFill>
                            <a:srgbClr val="000000"/>
                          </a:solidFill>
                          <a:latin typeface="Calibri"/>
                          <a:ea typeface="Calibri"/>
                          <a:cs typeface="Calibri"/>
                          <a:sym typeface="Calibri"/>
                        </a:rPr>
                        <a:t>Reason for Variance</a:t>
                      </a:r>
                      <a:endParaRPr sz="1200">
                        <a:latin typeface="Calibri"/>
                        <a:ea typeface="Calibri"/>
                        <a:cs typeface="Calibri"/>
                        <a:sym typeface="Calibri"/>
                      </a:endParaRPr>
                    </a:p>
                  </a:txBody>
                  <a:tcPr marT="0" marB="0" marR="58275" marL="58275"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BCAA2"/>
                    </a:solidFill>
                  </a:tcPr>
                </a:tc>
              </a:tr>
              <a:tr h="305300">
                <a:tc vMerge="1"/>
                <a:tc vMerge="1"/>
                <a:tc vMerge="1"/>
                <a:tc>
                  <a:txBody>
                    <a:bodyPr/>
                    <a:lstStyle/>
                    <a:p>
                      <a:pPr indent="0" lvl="0" marL="0" marR="0" rtl="0" algn="l">
                        <a:lnSpc>
                          <a:spcPct val="107000"/>
                        </a:lnSpc>
                        <a:spcBef>
                          <a:spcPts val="0"/>
                        </a:spcBef>
                        <a:spcAft>
                          <a:spcPts val="0"/>
                        </a:spcAft>
                        <a:buNone/>
                      </a:pPr>
                      <a:r>
                        <a:rPr b="1" lang="en-US" sz="1200">
                          <a:solidFill>
                            <a:srgbClr val="000000"/>
                          </a:solidFill>
                          <a:latin typeface="Calibri"/>
                          <a:ea typeface="Calibri"/>
                          <a:cs typeface="Calibri"/>
                          <a:sym typeface="Calibri"/>
                        </a:rPr>
                        <a:t>2018/2019</a:t>
                      </a:r>
                      <a:endParaRPr sz="1200">
                        <a:latin typeface="Calibri"/>
                        <a:ea typeface="Calibri"/>
                        <a:cs typeface="Calibri"/>
                        <a:sym typeface="Calibri"/>
                      </a:endParaRPr>
                    </a:p>
                  </a:txBody>
                  <a:tcPr marT="0" marB="0" marR="58275" marL="58275"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BCAA2"/>
                    </a:solidFill>
                  </a:tcPr>
                </a:tc>
                <a:tc>
                  <a:txBody>
                    <a:bodyPr/>
                    <a:lstStyle/>
                    <a:p>
                      <a:pPr indent="0" lvl="0" marL="0" marR="0" rtl="0" algn="l">
                        <a:lnSpc>
                          <a:spcPct val="107000"/>
                        </a:lnSpc>
                        <a:spcBef>
                          <a:spcPts val="0"/>
                        </a:spcBef>
                        <a:spcAft>
                          <a:spcPts val="0"/>
                        </a:spcAft>
                        <a:buNone/>
                      </a:pPr>
                      <a:r>
                        <a:rPr b="1" lang="en-US" sz="1200">
                          <a:solidFill>
                            <a:srgbClr val="000000"/>
                          </a:solidFill>
                          <a:latin typeface="Calibri"/>
                          <a:ea typeface="Calibri"/>
                          <a:cs typeface="Calibri"/>
                          <a:sym typeface="Calibri"/>
                        </a:rPr>
                        <a:t>2019/20</a:t>
                      </a:r>
                      <a:endParaRPr sz="1200">
                        <a:latin typeface="Calibri"/>
                        <a:ea typeface="Calibri"/>
                        <a:cs typeface="Calibri"/>
                        <a:sym typeface="Calibri"/>
                      </a:endParaRPr>
                    </a:p>
                  </a:txBody>
                  <a:tcPr marT="0" marB="0" marR="58275" marL="58275"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BCAA2"/>
                    </a:solidFill>
                  </a:tcPr>
                </a:tc>
                <a:tc>
                  <a:txBody>
                    <a:bodyPr/>
                    <a:lstStyle/>
                    <a:p>
                      <a:pPr indent="0" lvl="0" marL="0" marR="0" rtl="0" algn="l">
                        <a:lnSpc>
                          <a:spcPct val="107000"/>
                        </a:lnSpc>
                        <a:spcBef>
                          <a:spcPts val="0"/>
                        </a:spcBef>
                        <a:spcAft>
                          <a:spcPts val="0"/>
                        </a:spcAft>
                        <a:buNone/>
                      </a:pPr>
                      <a:r>
                        <a:rPr b="1" lang="en-US" sz="1200">
                          <a:solidFill>
                            <a:srgbClr val="000000"/>
                          </a:solidFill>
                          <a:latin typeface="Calibri"/>
                          <a:ea typeface="Calibri"/>
                          <a:cs typeface="Calibri"/>
                          <a:sym typeface="Calibri"/>
                        </a:rPr>
                        <a:t>Target 2020/21</a:t>
                      </a:r>
                      <a:endParaRPr sz="1200">
                        <a:latin typeface="Calibri"/>
                        <a:ea typeface="Calibri"/>
                        <a:cs typeface="Calibri"/>
                        <a:sym typeface="Calibri"/>
                      </a:endParaRPr>
                    </a:p>
                  </a:txBody>
                  <a:tcPr marT="0" marB="0" marR="58275" marL="582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BCAA2"/>
                    </a:solidFill>
                  </a:tcPr>
                </a:tc>
                <a:tc>
                  <a:txBody>
                    <a:bodyPr/>
                    <a:lstStyle/>
                    <a:p>
                      <a:pPr indent="0" lvl="0" marL="0" marR="0" rtl="0" algn="l">
                        <a:lnSpc>
                          <a:spcPct val="107000"/>
                        </a:lnSpc>
                        <a:spcBef>
                          <a:spcPts val="0"/>
                        </a:spcBef>
                        <a:spcAft>
                          <a:spcPts val="0"/>
                        </a:spcAft>
                        <a:buNone/>
                      </a:pPr>
                      <a:r>
                        <a:rPr b="1" lang="en-US" sz="1200">
                          <a:solidFill>
                            <a:srgbClr val="000000"/>
                          </a:solidFill>
                          <a:latin typeface="Calibri"/>
                          <a:ea typeface="Calibri"/>
                          <a:cs typeface="Calibri"/>
                          <a:sym typeface="Calibri"/>
                        </a:rPr>
                        <a:t>Actual 2020/21</a:t>
                      </a:r>
                      <a:endParaRPr sz="1200">
                        <a:latin typeface="Calibri"/>
                        <a:ea typeface="Calibri"/>
                        <a:cs typeface="Calibri"/>
                        <a:sym typeface="Calibri"/>
                      </a:endParaRPr>
                    </a:p>
                  </a:txBody>
                  <a:tcPr marT="0" marB="0" marR="58275" marL="582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BCAA2"/>
                    </a:solidFill>
                  </a:tcPr>
                </a:tc>
                <a:tc vMerge="1"/>
                <a:tc vMerge="1"/>
              </a:tr>
              <a:tr h="2044000">
                <a:tc rowSpan="3">
                  <a:txBody>
                    <a:bodyPr/>
                    <a:lstStyle/>
                    <a:p>
                      <a:pPr indent="0" lvl="0" marL="0" marR="0" rtl="0" algn="l">
                        <a:lnSpc>
                          <a:spcPct val="107000"/>
                        </a:lnSpc>
                        <a:spcBef>
                          <a:spcPts val="0"/>
                        </a:spcBef>
                        <a:spcAft>
                          <a:spcPts val="0"/>
                        </a:spcAft>
                        <a:buNone/>
                      </a:pPr>
                      <a:r>
                        <a:rPr lang="en-US" sz="1200">
                          <a:solidFill>
                            <a:srgbClr val="000000"/>
                          </a:solidFill>
                          <a:latin typeface="Calibri"/>
                          <a:ea typeface="Calibri"/>
                          <a:cs typeface="Calibri"/>
                          <a:sym typeface="Calibri"/>
                        </a:rPr>
                        <a:t>Capacitated, digital responsive community-based media sector by 2024</a:t>
                      </a:r>
                      <a:endParaRPr sz="1200">
                        <a:latin typeface="Calibri"/>
                        <a:ea typeface="Calibri"/>
                        <a:cs typeface="Calibri"/>
                        <a:sym typeface="Calibri"/>
                      </a:endParaRPr>
                    </a:p>
                  </a:txBody>
                  <a:tcPr marT="0" marB="0" marR="58275" marL="582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BCAA2"/>
                    </a:solidFill>
                  </a:tcPr>
                </a:tc>
                <a:tc>
                  <a:txBody>
                    <a:bodyPr/>
                    <a:lstStyle/>
                    <a:p>
                      <a:pPr indent="0" lvl="0" marL="0" marR="0" rtl="0" algn="l">
                        <a:lnSpc>
                          <a:spcPct val="107000"/>
                        </a:lnSpc>
                        <a:spcBef>
                          <a:spcPts val="0"/>
                        </a:spcBef>
                        <a:spcAft>
                          <a:spcPts val="0"/>
                        </a:spcAft>
                        <a:buNone/>
                      </a:pPr>
                      <a:r>
                        <a:rPr lang="en-US" sz="1200">
                          <a:solidFill>
                            <a:srgbClr val="000000"/>
                          </a:solidFill>
                          <a:latin typeface="Calibri"/>
                          <a:ea typeface="Calibri"/>
                          <a:cs typeface="Calibri"/>
                          <a:sym typeface="Calibri"/>
                        </a:rPr>
                        <a:t>Capacity building strategy for community and small commercial media projects</a:t>
                      </a:r>
                      <a:endParaRPr sz="1200">
                        <a:latin typeface="Calibri"/>
                        <a:ea typeface="Calibri"/>
                        <a:cs typeface="Calibri"/>
                        <a:sym typeface="Calibri"/>
                      </a:endParaRPr>
                    </a:p>
                  </a:txBody>
                  <a:tcPr marT="0" marB="0" marR="58275" marL="582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BCAA2"/>
                    </a:solidFill>
                  </a:tcPr>
                </a:tc>
                <a:tc>
                  <a:txBody>
                    <a:bodyPr/>
                    <a:lstStyle/>
                    <a:p>
                      <a:pPr indent="0" lvl="0" marL="0" marR="0" rtl="0" algn="l">
                        <a:lnSpc>
                          <a:spcPct val="107000"/>
                        </a:lnSpc>
                        <a:spcBef>
                          <a:spcPts val="0"/>
                        </a:spcBef>
                        <a:spcAft>
                          <a:spcPts val="0"/>
                        </a:spcAft>
                        <a:buNone/>
                      </a:pPr>
                      <a:r>
                        <a:rPr lang="en-US" sz="1200">
                          <a:solidFill>
                            <a:srgbClr val="000000"/>
                          </a:solidFill>
                          <a:latin typeface="Calibri"/>
                          <a:ea typeface="Calibri"/>
                          <a:cs typeface="Calibri"/>
                          <a:sym typeface="Calibri"/>
                        </a:rPr>
                        <a:t>14. Capacity building strategy for community and small commercial media projects developed and submitted to Board</a:t>
                      </a:r>
                      <a:endParaRPr sz="1200">
                        <a:latin typeface="Calibri"/>
                        <a:ea typeface="Calibri"/>
                        <a:cs typeface="Calibri"/>
                        <a:sym typeface="Calibri"/>
                      </a:endParaRPr>
                    </a:p>
                  </a:txBody>
                  <a:tcPr marT="0" marB="0" marR="58275" marL="582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BCAA2"/>
                    </a:solidFill>
                  </a:tcPr>
                </a:tc>
                <a:tc>
                  <a:txBody>
                    <a:bodyPr/>
                    <a:lstStyle/>
                    <a:p>
                      <a:pPr indent="0" lvl="0" marL="0" marR="0" rtl="0" algn="l">
                        <a:lnSpc>
                          <a:spcPct val="107000"/>
                        </a:lnSpc>
                        <a:spcBef>
                          <a:spcPts val="0"/>
                        </a:spcBef>
                        <a:spcAft>
                          <a:spcPts val="0"/>
                        </a:spcAft>
                        <a:buNone/>
                      </a:pPr>
                      <a:r>
                        <a:rPr lang="en-US" sz="1200">
                          <a:solidFill>
                            <a:srgbClr val="000000"/>
                          </a:solidFill>
                          <a:latin typeface="Calibri"/>
                          <a:ea typeface="Calibri"/>
                          <a:cs typeface="Calibri"/>
                          <a:sym typeface="Calibri"/>
                        </a:rPr>
                        <a:t>-</a:t>
                      </a:r>
                      <a:endParaRPr sz="1200">
                        <a:latin typeface="Calibri"/>
                        <a:ea typeface="Calibri"/>
                        <a:cs typeface="Calibri"/>
                        <a:sym typeface="Calibri"/>
                      </a:endParaRPr>
                    </a:p>
                  </a:txBody>
                  <a:tcPr marT="0" marB="0" marR="58275" marL="582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BCAA2"/>
                    </a:solidFill>
                  </a:tcPr>
                </a:tc>
                <a:tc>
                  <a:txBody>
                    <a:bodyPr/>
                    <a:lstStyle/>
                    <a:p>
                      <a:pPr indent="0" lvl="0" marL="0" marR="0" rtl="0" algn="l">
                        <a:lnSpc>
                          <a:spcPct val="107000"/>
                        </a:lnSpc>
                        <a:spcBef>
                          <a:spcPts val="0"/>
                        </a:spcBef>
                        <a:spcAft>
                          <a:spcPts val="0"/>
                        </a:spcAft>
                        <a:buNone/>
                      </a:pPr>
                      <a:r>
                        <a:rPr lang="en-US" sz="1200">
                          <a:solidFill>
                            <a:srgbClr val="000000"/>
                          </a:solidFill>
                          <a:latin typeface="Calibri"/>
                          <a:ea typeface="Calibri"/>
                          <a:cs typeface="Calibri"/>
                          <a:sym typeface="Calibri"/>
                        </a:rPr>
                        <a:t>Baseline skills assessment of community media completed</a:t>
                      </a:r>
                      <a:endParaRPr sz="1200">
                        <a:latin typeface="Calibri"/>
                        <a:ea typeface="Calibri"/>
                        <a:cs typeface="Calibri"/>
                        <a:sym typeface="Calibri"/>
                      </a:endParaRPr>
                    </a:p>
                  </a:txBody>
                  <a:tcPr marT="0" marB="0" marR="58275" marL="582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BCAA2"/>
                    </a:solidFill>
                  </a:tcPr>
                </a:tc>
                <a:tc>
                  <a:txBody>
                    <a:bodyPr/>
                    <a:lstStyle/>
                    <a:p>
                      <a:pPr indent="0" lvl="0" marL="0" marR="0" rtl="0" algn="l">
                        <a:lnSpc>
                          <a:spcPct val="107000"/>
                        </a:lnSpc>
                        <a:spcBef>
                          <a:spcPts val="0"/>
                        </a:spcBef>
                        <a:spcAft>
                          <a:spcPts val="0"/>
                        </a:spcAft>
                        <a:buNone/>
                      </a:pPr>
                      <a:r>
                        <a:rPr lang="en-US" sz="1200">
                          <a:solidFill>
                            <a:srgbClr val="000000"/>
                          </a:solidFill>
                          <a:latin typeface="Calibri"/>
                          <a:ea typeface="Calibri"/>
                          <a:cs typeface="Calibri"/>
                          <a:sym typeface="Calibri"/>
                        </a:rPr>
                        <a:t>Capacity building strategy for community and small commercial media projects developed and submitted to Board</a:t>
                      </a:r>
                      <a:endParaRPr sz="1200">
                        <a:latin typeface="Calibri"/>
                        <a:ea typeface="Calibri"/>
                        <a:cs typeface="Calibri"/>
                        <a:sym typeface="Calibri"/>
                      </a:endParaRPr>
                    </a:p>
                  </a:txBody>
                  <a:tcPr marT="0" marB="0" marR="58275" marL="582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BCAA2"/>
                    </a:solidFill>
                  </a:tcPr>
                </a:tc>
                <a:tc>
                  <a:txBody>
                    <a:bodyPr/>
                    <a:lstStyle/>
                    <a:p>
                      <a:pPr indent="0" lvl="0" marL="0" marR="0" rtl="0" algn="l">
                        <a:lnSpc>
                          <a:spcPct val="107000"/>
                        </a:lnSpc>
                        <a:spcBef>
                          <a:spcPts val="0"/>
                        </a:spcBef>
                        <a:spcAft>
                          <a:spcPts val="0"/>
                        </a:spcAft>
                        <a:buNone/>
                      </a:pPr>
                      <a:r>
                        <a:rPr lang="en-US" sz="1200">
                          <a:solidFill>
                            <a:srgbClr val="000000"/>
                          </a:solidFill>
                          <a:latin typeface="Calibri"/>
                          <a:ea typeface="Calibri"/>
                          <a:cs typeface="Calibri"/>
                          <a:sym typeface="Calibri"/>
                        </a:rPr>
                        <a:t>Capacity building strategy for community and small commercial media projects developed and submitted to Board</a:t>
                      </a:r>
                      <a:endParaRPr sz="1200">
                        <a:latin typeface="Calibri"/>
                        <a:ea typeface="Calibri"/>
                        <a:cs typeface="Calibri"/>
                        <a:sym typeface="Calibri"/>
                      </a:endParaRPr>
                    </a:p>
                  </a:txBody>
                  <a:tcPr marT="0" marB="0" marR="58275" marL="582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BCAA2"/>
                    </a:solidFill>
                  </a:tcPr>
                </a:tc>
                <a:tc>
                  <a:txBody>
                    <a:bodyPr/>
                    <a:lstStyle/>
                    <a:p>
                      <a:pPr indent="0" lvl="0" marL="0" marR="0" rtl="0" algn="l">
                        <a:lnSpc>
                          <a:spcPct val="107000"/>
                        </a:lnSpc>
                        <a:spcBef>
                          <a:spcPts val="0"/>
                        </a:spcBef>
                        <a:spcAft>
                          <a:spcPts val="0"/>
                        </a:spcAft>
                        <a:buNone/>
                      </a:pPr>
                      <a:r>
                        <a:rPr lang="en-US" sz="1200">
                          <a:solidFill>
                            <a:srgbClr val="000000"/>
                          </a:solidFill>
                          <a:latin typeface="Calibri"/>
                          <a:ea typeface="Calibri"/>
                          <a:cs typeface="Calibri"/>
                          <a:sym typeface="Calibri"/>
                        </a:rPr>
                        <a:t>0</a:t>
                      </a:r>
                      <a:endParaRPr sz="1200">
                        <a:latin typeface="Calibri"/>
                        <a:ea typeface="Calibri"/>
                        <a:cs typeface="Calibri"/>
                        <a:sym typeface="Calibri"/>
                      </a:endParaRPr>
                    </a:p>
                  </a:txBody>
                  <a:tcPr marT="0" marB="0" marR="58275" marL="582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BCAA2"/>
                    </a:solidFill>
                  </a:tcPr>
                </a:tc>
                <a:tc>
                  <a:txBody>
                    <a:bodyPr/>
                    <a:lstStyle/>
                    <a:p>
                      <a:pPr indent="0" lvl="0" marL="0" marR="0" rtl="0" algn="l">
                        <a:lnSpc>
                          <a:spcPct val="107000"/>
                        </a:lnSpc>
                        <a:spcBef>
                          <a:spcPts val="0"/>
                        </a:spcBef>
                        <a:spcAft>
                          <a:spcPts val="0"/>
                        </a:spcAft>
                        <a:buNone/>
                      </a:pPr>
                      <a:r>
                        <a:rPr lang="en-US" sz="1200">
                          <a:solidFill>
                            <a:srgbClr val="000000"/>
                          </a:solidFill>
                          <a:latin typeface="Calibri"/>
                          <a:ea typeface="Calibri"/>
                          <a:cs typeface="Calibri"/>
                          <a:sym typeface="Calibri"/>
                        </a:rPr>
                        <a:t>Annual target achieved.</a:t>
                      </a:r>
                      <a:endParaRPr sz="1200">
                        <a:latin typeface="Calibri"/>
                        <a:ea typeface="Calibri"/>
                        <a:cs typeface="Calibri"/>
                        <a:sym typeface="Calibri"/>
                      </a:endParaRPr>
                    </a:p>
                  </a:txBody>
                  <a:tcPr marT="0" marB="0" marR="58275" marL="582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BCAA2"/>
                    </a:solidFill>
                  </a:tcPr>
                </a:tc>
              </a:tr>
              <a:tr h="1727875">
                <a:tc vMerge="1"/>
                <a:tc>
                  <a:txBody>
                    <a:bodyPr/>
                    <a:lstStyle/>
                    <a:p>
                      <a:pPr indent="0" lvl="0" marL="0" marR="0" rtl="0" algn="l">
                        <a:lnSpc>
                          <a:spcPct val="107000"/>
                        </a:lnSpc>
                        <a:spcBef>
                          <a:spcPts val="0"/>
                        </a:spcBef>
                        <a:spcAft>
                          <a:spcPts val="0"/>
                        </a:spcAft>
                        <a:buNone/>
                      </a:pPr>
                      <a:r>
                        <a:rPr lang="en-US" sz="1200">
                          <a:solidFill>
                            <a:srgbClr val="000000"/>
                          </a:solidFill>
                          <a:latin typeface="Calibri"/>
                          <a:ea typeface="Calibri"/>
                          <a:cs typeface="Calibri"/>
                          <a:sym typeface="Calibri"/>
                        </a:rPr>
                        <a:t>Training interventions aimed at capacitating the community media with skills aligned to sector specific needs</a:t>
                      </a:r>
                      <a:endParaRPr sz="1200">
                        <a:latin typeface="Calibri"/>
                        <a:ea typeface="Calibri"/>
                        <a:cs typeface="Calibri"/>
                        <a:sym typeface="Calibri"/>
                      </a:endParaRPr>
                    </a:p>
                  </a:txBody>
                  <a:tcPr marT="0" marB="0" marR="58275" marL="582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BCAA2"/>
                    </a:solidFill>
                  </a:tcPr>
                </a:tc>
                <a:tc>
                  <a:txBody>
                    <a:bodyPr/>
                    <a:lstStyle/>
                    <a:p>
                      <a:pPr indent="0" lvl="0" marL="0" marR="0" rtl="0" algn="l">
                        <a:lnSpc>
                          <a:spcPct val="107000"/>
                        </a:lnSpc>
                        <a:spcBef>
                          <a:spcPts val="0"/>
                        </a:spcBef>
                        <a:spcAft>
                          <a:spcPts val="0"/>
                        </a:spcAft>
                        <a:buNone/>
                      </a:pPr>
                      <a:r>
                        <a:rPr lang="en-US" sz="1200">
                          <a:solidFill>
                            <a:srgbClr val="000000"/>
                          </a:solidFill>
                          <a:latin typeface="Calibri"/>
                          <a:ea typeface="Calibri"/>
                          <a:cs typeface="Calibri"/>
                          <a:sym typeface="Calibri"/>
                        </a:rPr>
                        <a:t>15. Number of training interventions aimed at capacitating the community media in key sustainability skills</a:t>
                      </a:r>
                      <a:endParaRPr sz="1200">
                        <a:latin typeface="Calibri"/>
                        <a:ea typeface="Calibri"/>
                        <a:cs typeface="Calibri"/>
                        <a:sym typeface="Calibri"/>
                      </a:endParaRPr>
                    </a:p>
                  </a:txBody>
                  <a:tcPr marT="0" marB="0" marR="58275" marL="582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BCAA2"/>
                    </a:solidFill>
                  </a:tcPr>
                </a:tc>
                <a:tc>
                  <a:txBody>
                    <a:bodyPr/>
                    <a:lstStyle/>
                    <a:p>
                      <a:pPr indent="0" lvl="0" marL="0" marR="0" rtl="0" algn="l">
                        <a:lnSpc>
                          <a:spcPct val="107000"/>
                        </a:lnSpc>
                        <a:spcBef>
                          <a:spcPts val="0"/>
                        </a:spcBef>
                        <a:spcAft>
                          <a:spcPts val="0"/>
                        </a:spcAft>
                        <a:buNone/>
                      </a:pPr>
                      <a:r>
                        <a:rPr lang="en-US" sz="1200">
                          <a:solidFill>
                            <a:srgbClr val="000000"/>
                          </a:solidFill>
                          <a:latin typeface="Calibri"/>
                          <a:ea typeface="Calibri"/>
                          <a:cs typeface="Calibri"/>
                          <a:sym typeface="Calibri"/>
                        </a:rPr>
                        <a:t>9</a:t>
                      </a:r>
                      <a:endParaRPr sz="1200">
                        <a:latin typeface="Calibri"/>
                        <a:ea typeface="Calibri"/>
                        <a:cs typeface="Calibri"/>
                        <a:sym typeface="Calibri"/>
                      </a:endParaRPr>
                    </a:p>
                  </a:txBody>
                  <a:tcPr marT="0" marB="0" marR="58275" marL="582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BCAA2"/>
                    </a:solidFill>
                  </a:tcPr>
                </a:tc>
                <a:tc>
                  <a:txBody>
                    <a:bodyPr/>
                    <a:lstStyle/>
                    <a:p>
                      <a:pPr indent="0" lvl="0" marL="0" marR="0" rtl="0" algn="l">
                        <a:lnSpc>
                          <a:spcPct val="107000"/>
                        </a:lnSpc>
                        <a:spcBef>
                          <a:spcPts val="0"/>
                        </a:spcBef>
                        <a:spcAft>
                          <a:spcPts val="0"/>
                        </a:spcAft>
                        <a:buNone/>
                      </a:pPr>
                      <a:r>
                        <a:rPr lang="en-US" sz="1200">
                          <a:solidFill>
                            <a:srgbClr val="000000"/>
                          </a:solidFill>
                          <a:latin typeface="Calibri"/>
                          <a:ea typeface="Calibri"/>
                          <a:cs typeface="Calibri"/>
                          <a:sym typeface="Calibri"/>
                        </a:rPr>
                        <a:t>6</a:t>
                      </a:r>
                      <a:endParaRPr sz="1200">
                        <a:latin typeface="Calibri"/>
                        <a:ea typeface="Calibri"/>
                        <a:cs typeface="Calibri"/>
                        <a:sym typeface="Calibri"/>
                      </a:endParaRPr>
                    </a:p>
                  </a:txBody>
                  <a:tcPr marT="0" marB="0" marR="58275" marL="582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BCAA2"/>
                    </a:solidFill>
                  </a:tcPr>
                </a:tc>
                <a:tc>
                  <a:txBody>
                    <a:bodyPr/>
                    <a:lstStyle/>
                    <a:p>
                      <a:pPr indent="0" lvl="0" marL="0" marR="0" rtl="0" algn="l">
                        <a:lnSpc>
                          <a:spcPct val="107000"/>
                        </a:lnSpc>
                        <a:spcBef>
                          <a:spcPts val="0"/>
                        </a:spcBef>
                        <a:spcAft>
                          <a:spcPts val="0"/>
                        </a:spcAft>
                        <a:buNone/>
                      </a:pPr>
                      <a:r>
                        <a:rPr lang="en-US" sz="1200">
                          <a:solidFill>
                            <a:srgbClr val="000000"/>
                          </a:solidFill>
                          <a:latin typeface="Calibri"/>
                          <a:ea typeface="Calibri"/>
                          <a:cs typeface="Calibri"/>
                          <a:sym typeface="Calibri"/>
                        </a:rPr>
                        <a:t>6</a:t>
                      </a:r>
                      <a:endParaRPr sz="1200">
                        <a:latin typeface="Calibri"/>
                        <a:ea typeface="Calibri"/>
                        <a:cs typeface="Calibri"/>
                        <a:sym typeface="Calibri"/>
                      </a:endParaRPr>
                    </a:p>
                  </a:txBody>
                  <a:tcPr marT="0" marB="0" marR="58275" marL="582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BCAA2"/>
                    </a:solidFill>
                  </a:tcPr>
                </a:tc>
                <a:tc>
                  <a:txBody>
                    <a:bodyPr/>
                    <a:lstStyle/>
                    <a:p>
                      <a:pPr indent="0" lvl="0" marL="0" marR="0" rtl="0" algn="l">
                        <a:lnSpc>
                          <a:spcPct val="107000"/>
                        </a:lnSpc>
                        <a:spcBef>
                          <a:spcPts val="0"/>
                        </a:spcBef>
                        <a:spcAft>
                          <a:spcPts val="0"/>
                        </a:spcAft>
                        <a:buNone/>
                      </a:pPr>
                      <a:r>
                        <a:rPr lang="en-US" sz="1200">
                          <a:solidFill>
                            <a:srgbClr val="000000"/>
                          </a:solidFill>
                          <a:latin typeface="Calibri"/>
                          <a:ea typeface="Calibri"/>
                          <a:cs typeface="Calibri"/>
                          <a:sym typeface="Calibri"/>
                        </a:rPr>
                        <a:t>6</a:t>
                      </a:r>
                      <a:endParaRPr sz="1200">
                        <a:latin typeface="Calibri"/>
                        <a:ea typeface="Calibri"/>
                        <a:cs typeface="Calibri"/>
                        <a:sym typeface="Calibri"/>
                      </a:endParaRPr>
                    </a:p>
                  </a:txBody>
                  <a:tcPr marT="0" marB="0" marR="58275" marL="582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BCAA2"/>
                    </a:solidFill>
                  </a:tcPr>
                </a:tc>
                <a:tc>
                  <a:txBody>
                    <a:bodyPr/>
                    <a:lstStyle/>
                    <a:p>
                      <a:pPr indent="0" lvl="0" marL="0" marR="0" rtl="0" algn="l">
                        <a:lnSpc>
                          <a:spcPct val="107000"/>
                        </a:lnSpc>
                        <a:spcBef>
                          <a:spcPts val="0"/>
                        </a:spcBef>
                        <a:spcAft>
                          <a:spcPts val="0"/>
                        </a:spcAft>
                        <a:buNone/>
                      </a:pPr>
                      <a:r>
                        <a:rPr lang="en-US" sz="1200">
                          <a:solidFill>
                            <a:srgbClr val="000000"/>
                          </a:solidFill>
                          <a:latin typeface="Calibri"/>
                          <a:ea typeface="Calibri"/>
                          <a:cs typeface="Calibri"/>
                          <a:sym typeface="Calibri"/>
                        </a:rPr>
                        <a:t>0</a:t>
                      </a:r>
                      <a:endParaRPr sz="1200">
                        <a:latin typeface="Calibri"/>
                        <a:ea typeface="Calibri"/>
                        <a:cs typeface="Calibri"/>
                        <a:sym typeface="Calibri"/>
                      </a:endParaRPr>
                    </a:p>
                  </a:txBody>
                  <a:tcPr marT="0" marB="0" marR="58275" marL="582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BCAA2"/>
                    </a:solidFill>
                  </a:tcPr>
                </a:tc>
                <a:tc>
                  <a:txBody>
                    <a:bodyPr/>
                    <a:lstStyle/>
                    <a:p>
                      <a:pPr indent="0" lvl="0" marL="0" marR="0" rtl="0" algn="l">
                        <a:lnSpc>
                          <a:spcPct val="107000"/>
                        </a:lnSpc>
                        <a:spcBef>
                          <a:spcPts val="0"/>
                        </a:spcBef>
                        <a:spcAft>
                          <a:spcPts val="0"/>
                        </a:spcAft>
                        <a:buNone/>
                      </a:pPr>
                      <a:r>
                        <a:rPr lang="en-US" sz="1200">
                          <a:solidFill>
                            <a:srgbClr val="000000"/>
                          </a:solidFill>
                          <a:latin typeface="Calibri"/>
                          <a:ea typeface="Calibri"/>
                          <a:cs typeface="Calibri"/>
                          <a:sym typeface="Calibri"/>
                        </a:rPr>
                        <a:t>Annual target achieved.</a:t>
                      </a:r>
                      <a:endParaRPr sz="1200">
                        <a:latin typeface="Calibri"/>
                        <a:ea typeface="Calibri"/>
                        <a:cs typeface="Calibri"/>
                        <a:sym typeface="Calibri"/>
                      </a:endParaRPr>
                    </a:p>
                  </a:txBody>
                  <a:tcPr marT="0" marB="0" marR="58275" marL="582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BCAA2"/>
                    </a:solidFill>
                  </a:tcPr>
                </a:tc>
              </a:tr>
              <a:tr h="779475">
                <a:tc vMerge="1"/>
                <a:tc>
                  <a:txBody>
                    <a:bodyPr/>
                    <a:lstStyle/>
                    <a:p>
                      <a:pPr indent="0" lvl="0" marL="0" marR="0" rtl="0" algn="l">
                        <a:lnSpc>
                          <a:spcPct val="107000"/>
                        </a:lnSpc>
                        <a:spcBef>
                          <a:spcPts val="0"/>
                        </a:spcBef>
                        <a:spcAft>
                          <a:spcPts val="0"/>
                        </a:spcAft>
                        <a:buNone/>
                      </a:pPr>
                      <a:r>
                        <a:rPr lang="en-US" sz="1200">
                          <a:solidFill>
                            <a:srgbClr val="000000"/>
                          </a:solidFill>
                          <a:latin typeface="Calibri"/>
                          <a:ea typeface="Calibri"/>
                          <a:cs typeface="Calibri"/>
                          <a:sym typeface="Calibri"/>
                        </a:rPr>
                        <a:t>Media literacy workshops</a:t>
                      </a:r>
                      <a:endParaRPr sz="1200">
                        <a:latin typeface="Calibri"/>
                        <a:ea typeface="Calibri"/>
                        <a:cs typeface="Calibri"/>
                        <a:sym typeface="Calibri"/>
                      </a:endParaRPr>
                    </a:p>
                  </a:txBody>
                  <a:tcPr marT="0" marB="0" marR="58275" marL="582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BCAA2"/>
                    </a:solidFill>
                  </a:tcPr>
                </a:tc>
                <a:tc>
                  <a:txBody>
                    <a:bodyPr/>
                    <a:lstStyle/>
                    <a:p>
                      <a:pPr indent="0" lvl="0" marL="0" marR="0" rtl="0" algn="l">
                        <a:lnSpc>
                          <a:spcPct val="107000"/>
                        </a:lnSpc>
                        <a:spcBef>
                          <a:spcPts val="0"/>
                        </a:spcBef>
                        <a:spcAft>
                          <a:spcPts val="0"/>
                        </a:spcAft>
                        <a:buNone/>
                      </a:pPr>
                      <a:r>
                        <a:rPr lang="en-US" sz="1200">
                          <a:solidFill>
                            <a:srgbClr val="000000"/>
                          </a:solidFill>
                          <a:latin typeface="Calibri"/>
                          <a:ea typeface="Calibri"/>
                          <a:cs typeface="Calibri"/>
                          <a:sym typeface="Calibri"/>
                        </a:rPr>
                        <a:t>16. Number of media literacy workshops conducted</a:t>
                      </a:r>
                      <a:endParaRPr sz="1200">
                        <a:latin typeface="Calibri"/>
                        <a:ea typeface="Calibri"/>
                        <a:cs typeface="Calibri"/>
                        <a:sym typeface="Calibri"/>
                      </a:endParaRPr>
                    </a:p>
                  </a:txBody>
                  <a:tcPr marT="0" marB="0" marR="58275" marL="582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BCAA2"/>
                    </a:solidFill>
                  </a:tcPr>
                </a:tc>
                <a:tc>
                  <a:txBody>
                    <a:bodyPr/>
                    <a:lstStyle/>
                    <a:p>
                      <a:pPr indent="0" lvl="0" marL="0" marR="0" rtl="0" algn="l">
                        <a:lnSpc>
                          <a:spcPct val="107000"/>
                        </a:lnSpc>
                        <a:spcBef>
                          <a:spcPts val="0"/>
                        </a:spcBef>
                        <a:spcAft>
                          <a:spcPts val="0"/>
                        </a:spcAft>
                        <a:buNone/>
                      </a:pPr>
                      <a:r>
                        <a:rPr lang="en-US" sz="1200">
                          <a:solidFill>
                            <a:srgbClr val="000000"/>
                          </a:solidFill>
                          <a:latin typeface="Calibri"/>
                          <a:ea typeface="Calibri"/>
                          <a:cs typeface="Calibri"/>
                          <a:sym typeface="Calibri"/>
                        </a:rPr>
                        <a:t>1</a:t>
                      </a:r>
                      <a:endParaRPr sz="1200">
                        <a:latin typeface="Calibri"/>
                        <a:ea typeface="Calibri"/>
                        <a:cs typeface="Calibri"/>
                        <a:sym typeface="Calibri"/>
                      </a:endParaRPr>
                    </a:p>
                  </a:txBody>
                  <a:tcPr marT="0" marB="0" marR="58275" marL="582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BCAA2"/>
                    </a:solidFill>
                  </a:tcPr>
                </a:tc>
                <a:tc>
                  <a:txBody>
                    <a:bodyPr/>
                    <a:lstStyle/>
                    <a:p>
                      <a:pPr indent="0" lvl="0" marL="0" marR="0" rtl="0" algn="l">
                        <a:lnSpc>
                          <a:spcPct val="107000"/>
                        </a:lnSpc>
                        <a:spcBef>
                          <a:spcPts val="0"/>
                        </a:spcBef>
                        <a:spcAft>
                          <a:spcPts val="0"/>
                        </a:spcAft>
                        <a:buNone/>
                      </a:pPr>
                      <a:r>
                        <a:rPr lang="en-US" sz="1200">
                          <a:solidFill>
                            <a:srgbClr val="000000"/>
                          </a:solidFill>
                          <a:latin typeface="Calibri"/>
                          <a:ea typeface="Calibri"/>
                          <a:cs typeface="Calibri"/>
                          <a:sym typeface="Calibri"/>
                        </a:rPr>
                        <a:t>3</a:t>
                      </a:r>
                      <a:endParaRPr sz="1200">
                        <a:latin typeface="Calibri"/>
                        <a:ea typeface="Calibri"/>
                        <a:cs typeface="Calibri"/>
                        <a:sym typeface="Calibri"/>
                      </a:endParaRPr>
                    </a:p>
                  </a:txBody>
                  <a:tcPr marT="0" marB="0" marR="58275" marL="582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BCAA2"/>
                    </a:solidFill>
                  </a:tcPr>
                </a:tc>
                <a:tc>
                  <a:txBody>
                    <a:bodyPr/>
                    <a:lstStyle/>
                    <a:p>
                      <a:pPr indent="0" lvl="0" marL="0" marR="0" rtl="0" algn="l">
                        <a:lnSpc>
                          <a:spcPct val="107000"/>
                        </a:lnSpc>
                        <a:spcBef>
                          <a:spcPts val="0"/>
                        </a:spcBef>
                        <a:spcAft>
                          <a:spcPts val="0"/>
                        </a:spcAft>
                        <a:buNone/>
                      </a:pPr>
                      <a:r>
                        <a:rPr lang="en-US" sz="1200">
                          <a:solidFill>
                            <a:srgbClr val="000000"/>
                          </a:solidFill>
                          <a:latin typeface="Calibri"/>
                          <a:ea typeface="Calibri"/>
                          <a:cs typeface="Calibri"/>
                          <a:sym typeface="Calibri"/>
                        </a:rPr>
                        <a:t>3</a:t>
                      </a:r>
                      <a:endParaRPr sz="1200">
                        <a:latin typeface="Calibri"/>
                        <a:ea typeface="Calibri"/>
                        <a:cs typeface="Calibri"/>
                        <a:sym typeface="Calibri"/>
                      </a:endParaRPr>
                    </a:p>
                  </a:txBody>
                  <a:tcPr marT="0" marB="0" marR="58275" marL="582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BCAA2"/>
                    </a:solidFill>
                  </a:tcPr>
                </a:tc>
                <a:tc>
                  <a:txBody>
                    <a:bodyPr/>
                    <a:lstStyle/>
                    <a:p>
                      <a:pPr indent="0" lvl="0" marL="0" marR="0" rtl="0" algn="l">
                        <a:lnSpc>
                          <a:spcPct val="107000"/>
                        </a:lnSpc>
                        <a:spcBef>
                          <a:spcPts val="0"/>
                        </a:spcBef>
                        <a:spcAft>
                          <a:spcPts val="0"/>
                        </a:spcAft>
                        <a:buNone/>
                      </a:pPr>
                      <a:r>
                        <a:rPr lang="en-US" sz="1200">
                          <a:solidFill>
                            <a:srgbClr val="000000"/>
                          </a:solidFill>
                          <a:latin typeface="Calibri"/>
                          <a:ea typeface="Calibri"/>
                          <a:cs typeface="Calibri"/>
                          <a:sym typeface="Calibri"/>
                        </a:rPr>
                        <a:t>3</a:t>
                      </a:r>
                      <a:endParaRPr sz="1200">
                        <a:latin typeface="Calibri"/>
                        <a:ea typeface="Calibri"/>
                        <a:cs typeface="Calibri"/>
                        <a:sym typeface="Calibri"/>
                      </a:endParaRPr>
                    </a:p>
                  </a:txBody>
                  <a:tcPr marT="0" marB="0" marR="58275" marL="582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BCAA2"/>
                    </a:solidFill>
                  </a:tcPr>
                </a:tc>
                <a:tc>
                  <a:txBody>
                    <a:bodyPr/>
                    <a:lstStyle/>
                    <a:p>
                      <a:pPr indent="0" lvl="0" marL="0" marR="0" rtl="0" algn="l">
                        <a:lnSpc>
                          <a:spcPct val="107000"/>
                        </a:lnSpc>
                        <a:spcBef>
                          <a:spcPts val="0"/>
                        </a:spcBef>
                        <a:spcAft>
                          <a:spcPts val="0"/>
                        </a:spcAft>
                        <a:buNone/>
                      </a:pPr>
                      <a:r>
                        <a:rPr lang="en-US" sz="1200">
                          <a:solidFill>
                            <a:srgbClr val="000000"/>
                          </a:solidFill>
                          <a:latin typeface="Calibri"/>
                          <a:ea typeface="Calibri"/>
                          <a:cs typeface="Calibri"/>
                          <a:sym typeface="Calibri"/>
                        </a:rPr>
                        <a:t>0</a:t>
                      </a:r>
                      <a:endParaRPr sz="1200">
                        <a:latin typeface="Calibri"/>
                        <a:ea typeface="Calibri"/>
                        <a:cs typeface="Calibri"/>
                        <a:sym typeface="Calibri"/>
                      </a:endParaRPr>
                    </a:p>
                  </a:txBody>
                  <a:tcPr marT="0" marB="0" marR="58275" marL="582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BCAA2"/>
                    </a:solidFill>
                  </a:tcPr>
                </a:tc>
                <a:tc>
                  <a:txBody>
                    <a:bodyPr/>
                    <a:lstStyle/>
                    <a:p>
                      <a:pPr indent="0" lvl="0" marL="0" marR="0" rtl="0" algn="l">
                        <a:lnSpc>
                          <a:spcPct val="107000"/>
                        </a:lnSpc>
                        <a:spcBef>
                          <a:spcPts val="0"/>
                        </a:spcBef>
                        <a:spcAft>
                          <a:spcPts val="0"/>
                        </a:spcAft>
                        <a:buNone/>
                      </a:pPr>
                      <a:r>
                        <a:rPr lang="en-US" sz="1200">
                          <a:solidFill>
                            <a:srgbClr val="000000"/>
                          </a:solidFill>
                          <a:latin typeface="Calibri"/>
                          <a:ea typeface="Calibri"/>
                          <a:cs typeface="Calibri"/>
                          <a:sym typeface="Calibri"/>
                        </a:rPr>
                        <a:t>Annual target achieved.</a:t>
                      </a:r>
                      <a:endParaRPr sz="1200">
                        <a:latin typeface="Calibri"/>
                        <a:ea typeface="Calibri"/>
                        <a:cs typeface="Calibri"/>
                        <a:sym typeface="Calibri"/>
                      </a:endParaRPr>
                    </a:p>
                  </a:txBody>
                  <a:tcPr marT="0" marB="0" marR="58275" marL="582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BCAA2"/>
                    </a:solidFill>
                  </a:tcPr>
                </a:tc>
              </a:tr>
            </a:tbl>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5" name="Shape 855"/>
        <p:cNvGrpSpPr/>
        <p:nvPr/>
      </p:nvGrpSpPr>
      <p:grpSpPr>
        <a:xfrm>
          <a:off x="0" y="0"/>
          <a:ext cx="0" cy="0"/>
          <a:chOff x="0" y="0"/>
          <a:chExt cx="0" cy="0"/>
        </a:xfrm>
      </p:grpSpPr>
      <p:sp>
        <p:nvSpPr>
          <p:cNvPr id="856" name="Google Shape;856;p32"/>
          <p:cNvSpPr txBox="1"/>
          <p:nvPr/>
        </p:nvSpPr>
        <p:spPr>
          <a:xfrm>
            <a:off x="554355" y="24520"/>
            <a:ext cx="8035290"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rgbClr val="17365D"/>
                </a:solidFill>
                <a:latin typeface="Calibri"/>
                <a:ea typeface="Calibri"/>
                <a:cs typeface="Calibri"/>
                <a:sym typeface="Calibri"/>
              </a:rPr>
              <a:t>2020/21 ORGANISATIONAL PERFORMANCE</a:t>
            </a:r>
            <a:endParaRPr/>
          </a:p>
        </p:txBody>
      </p:sp>
      <p:graphicFrame>
        <p:nvGraphicFramePr>
          <p:cNvPr id="857" name="Google Shape;857;p32"/>
          <p:cNvGraphicFramePr/>
          <p:nvPr/>
        </p:nvGraphicFramePr>
        <p:xfrm>
          <a:off x="35496" y="2310822"/>
          <a:ext cx="3000000" cy="3000000"/>
        </p:xfrm>
        <a:graphic>
          <a:graphicData uri="http://schemas.openxmlformats.org/drawingml/2006/table">
            <a:tbl>
              <a:tblPr>
                <a:noFill/>
                <a:tableStyleId>{EFF9F66C-4E16-4D9D-8ED6-E5401EE9B009}</a:tableStyleId>
              </a:tblPr>
              <a:tblGrid>
                <a:gridCol w="913375"/>
                <a:gridCol w="913375"/>
                <a:gridCol w="1053550"/>
                <a:gridCol w="813450"/>
                <a:gridCol w="986750"/>
                <a:gridCol w="1224125"/>
                <a:gridCol w="1080125"/>
                <a:gridCol w="792100"/>
                <a:gridCol w="1332300"/>
              </a:tblGrid>
              <a:tr h="209500">
                <a:tc rowSpan="2">
                  <a:txBody>
                    <a:bodyPr/>
                    <a:lstStyle/>
                    <a:p>
                      <a:pPr indent="0" lvl="0" marL="0" marR="0" rtl="0" algn="l">
                        <a:lnSpc>
                          <a:spcPct val="107000"/>
                        </a:lnSpc>
                        <a:spcBef>
                          <a:spcPts val="0"/>
                        </a:spcBef>
                        <a:spcAft>
                          <a:spcPts val="0"/>
                        </a:spcAft>
                        <a:buNone/>
                      </a:pPr>
                      <a:r>
                        <a:rPr b="1" lang="en-US" sz="1200">
                          <a:solidFill>
                            <a:srgbClr val="000000"/>
                          </a:solidFill>
                          <a:latin typeface="Calibri"/>
                          <a:ea typeface="Calibri"/>
                          <a:cs typeface="Calibri"/>
                          <a:sym typeface="Calibri"/>
                        </a:rPr>
                        <a:t>Outcome</a:t>
                      </a:r>
                      <a:endParaRPr sz="1200">
                        <a:latin typeface="Calibri"/>
                        <a:ea typeface="Calibri"/>
                        <a:cs typeface="Calibri"/>
                        <a:sym typeface="Calibri"/>
                      </a:endParaRPr>
                    </a:p>
                  </a:txBody>
                  <a:tcPr marT="0" marB="0" marR="5975" marL="5975"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DE9D8"/>
                    </a:solidFill>
                  </a:tcPr>
                </a:tc>
                <a:tc rowSpan="2">
                  <a:txBody>
                    <a:bodyPr/>
                    <a:lstStyle/>
                    <a:p>
                      <a:pPr indent="0" lvl="0" marL="0" marR="0" rtl="0" algn="l">
                        <a:lnSpc>
                          <a:spcPct val="107000"/>
                        </a:lnSpc>
                        <a:spcBef>
                          <a:spcPts val="0"/>
                        </a:spcBef>
                        <a:spcAft>
                          <a:spcPts val="0"/>
                        </a:spcAft>
                        <a:buNone/>
                      </a:pPr>
                      <a:r>
                        <a:rPr b="1" lang="en-US" sz="1200">
                          <a:solidFill>
                            <a:srgbClr val="000000"/>
                          </a:solidFill>
                          <a:latin typeface="Calibri"/>
                          <a:ea typeface="Calibri"/>
                          <a:cs typeface="Calibri"/>
                          <a:sym typeface="Calibri"/>
                        </a:rPr>
                        <a:t>Outputs</a:t>
                      </a:r>
                      <a:endParaRPr sz="1200">
                        <a:latin typeface="Calibri"/>
                        <a:ea typeface="Calibri"/>
                        <a:cs typeface="Calibri"/>
                        <a:sym typeface="Calibri"/>
                      </a:endParaRPr>
                    </a:p>
                  </a:txBody>
                  <a:tcPr marT="0" marB="0" marR="5975" marL="5975"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DE9D8"/>
                    </a:solidFill>
                  </a:tcPr>
                </a:tc>
                <a:tc rowSpan="2">
                  <a:txBody>
                    <a:bodyPr/>
                    <a:lstStyle/>
                    <a:p>
                      <a:pPr indent="0" lvl="0" marL="0" marR="0" rtl="0" algn="l">
                        <a:lnSpc>
                          <a:spcPct val="107000"/>
                        </a:lnSpc>
                        <a:spcBef>
                          <a:spcPts val="0"/>
                        </a:spcBef>
                        <a:spcAft>
                          <a:spcPts val="0"/>
                        </a:spcAft>
                        <a:buNone/>
                      </a:pPr>
                      <a:r>
                        <a:rPr b="1" lang="en-US" sz="1200">
                          <a:solidFill>
                            <a:srgbClr val="000000"/>
                          </a:solidFill>
                          <a:latin typeface="Calibri"/>
                          <a:ea typeface="Calibri"/>
                          <a:cs typeface="Calibri"/>
                          <a:sym typeface="Calibri"/>
                        </a:rPr>
                        <a:t>Output Indicator</a:t>
                      </a:r>
                      <a:endParaRPr sz="1200">
                        <a:latin typeface="Calibri"/>
                        <a:ea typeface="Calibri"/>
                        <a:cs typeface="Calibri"/>
                        <a:sym typeface="Calibri"/>
                      </a:endParaRPr>
                    </a:p>
                  </a:txBody>
                  <a:tcPr marT="0" marB="0" marR="5975" marL="5975"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DE9D8"/>
                    </a:solidFill>
                  </a:tcPr>
                </a:tc>
                <a:tc gridSpan="2">
                  <a:txBody>
                    <a:bodyPr/>
                    <a:lstStyle/>
                    <a:p>
                      <a:pPr indent="0" lvl="0" marL="0" marR="0" rtl="0" algn="l">
                        <a:lnSpc>
                          <a:spcPct val="107000"/>
                        </a:lnSpc>
                        <a:spcBef>
                          <a:spcPts val="0"/>
                        </a:spcBef>
                        <a:spcAft>
                          <a:spcPts val="0"/>
                        </a:spcAft>
                        <a:buNone/>
                      </a:pPr>
                      <a:r>
                        <a:rPr b="1" lang="en-US" sz="1100">
                          <a:solidFill>
                            <a:srgbClr val="000000"/>
                          </a:solidFill>
                          <a:latin typeface="Calibri"/>
                          <a:ea typeface="Calibri"/>
                          <a:cs typeface="Calibri"/>
                          <a:sym typeface="Calibri"/>
                        </a:rPr>
                        <a:t>Audited/actual performance</a:t>
                      </a:r>
                      <a:endParaRPr sz="1100">
                        <a:latin typeface="Calibri"/>
                        <a:ea typeface="Calibri"/>
                        <a:cs typeface="Calibri"/>
                        <a:sym typeface="Calibri"/>
                      </a:endParaRPr>
                    </a:p>
                  </a:txBody>
                  <a:tcPr marT="0" marB="0" marR="5975" marL="5975"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DE9D8"/>
                    </a:solidFill>
                  </a:tcPr>
                </a:tc>
                <a:tc hMerge="1"/>
                <a:tc gridSpan="2">
                  <a:txBody>
                    <a:bodyPr/>
                    <a:lstStyle/>
                    <a:p>
                      <a:pPr indent="0" lvl="0" marL="0" marR="0" rtl="0" algn="l">
                        <a:lnSpc>
                          <a:spcPct val="107000"/>
                        </a:lnSpc>
                        <a:spcBef>
                          <a:spcPts val="0"/>
                        </a:spcBef>
                        <a:spcAft>
                          <a:spcPts val="0"/>
                        </a:spcAft>
                        <a:buNone/>
                      </a:pPr>
                      <a:r>
                        <a:rPr b="1" lang="en-US" sz="1100">
                          <a:solidFill>
                            <a:srgbClr val="000000"/>
                          </a:solidFill>
                          <a:latin typeface="Calibri"/>
                          <a:ea typeface="Calibri"/>
                          <a:cs typeface="Calibri"/>
                          <a:sym typeface="Calibri"/>
                        </a:rPr>
                        <a:t>Actual Performance Against Target </a:t>
                      </a:r>
                      <a:endParaRPr sz="1100">
                        <a:latin typeface="Calibri"/>
                        <a:ea typeface="Calibri"/>
                        <a:cs typeface="Calibri"/>
                        <a:sym typeface="Calibri"/>
                      </a:endParaRPr>
                    </a:p>
                  </a:txBody>
                  <a:tcPr marT="0" marB="0" marR="5975" marL="5975"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DE9D8"/>
                    </a:solidFill>
                  </a:tcPr>
                </a:tc>
                <a:tc hMerge="1"/>
                <a:tc rowSpan="2">
                  <a:txBody>
                    <a:bodyPr/>
                    <a:lstStyle/>
                    <a:p>
                      <a:pPr indent="0" lvl="0" marL="0" marR="0" rtl="0" algn="l">
                        <a:lnSpc>
                          <a:spcPct val="107000"/>
                        </a:lnSpc>
                        <a:spcBef>
                          <a:spcPts val="0"/>
                        </a:spcBef>
                        <a:spcAft>
                          <a:spcPts val="0"/>
                        </a:spcAft>
                        <a:buNone/>
                      </a:pPr>
                      <a:r>
                        <a:rPr b="1" lang="en-US" sz="1200">
                          <a:solidFill>
                            <a:srgbClr val="000000"/>
                          </a:solidFill>
                          <a:latin typeface="Calibri"/>
                          <a:ea typeface="Calibri"/>
                          <a:cs typeface="Calibri"/>
                          <a:sym typeface="Calibri"/>
                        </a:rPr>
                        <a:t>Variance </a:t>
                      </a:r>
                      <a:endParaRPr sz="1200">
                        <a:latin typeface="Calibri"/>
                        <a:ea typeface="Calibri"/>
                        <a:cs typeface="Calibri"/>
                        <a:sym typeface="Calibri"/>
                      </a:endParaRPr>
                    </a:p>
                  </a:txBody>
                  <a:tcPr marT="0" marB="0" marR="5975" marL="5975"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DE9D8"/>
                    </a:solidFill>
                  </a:tcPr>
                </a:tc>
                <a:tc rowSpan="2">
                  <a:txBody>
                    <a:bodyPr/>
                    <a:lstStyle/>
                    <a:p>
                      <a:pPr indent="0" lvl="0" marL="0" marR="0" rtl="0" algn="l">
                        <a:lnSpc>
                          <a:spcPct val="107000"/>
                        </a:lnSpc>
                        <a:spcBef>
                          <a:spcPts val="0"/>
                        </a:spcBef>
                        <a:spcAft>
                          <a:spcPts val="0"/>
                        </a:spcAft>
                        <a:buNone/>
                      </a:pPr>
                      <a:r>
                        <a:rPr b="1" lang="en-US" sz="1200">
                          <a:solidFill>
                            <a:srgbClr val="000000"/>
                          </a:solidFill>
                          <a:latin typeface="Calibri"/>
                          <a:ea typeface="Calibri"/>
                          <a:cs typeface="Calibri"/>
                          <a:sym typeface="Calibri"/>
                        </a:rPr>
                        <a:t>Reason for Variance</a:t>
                      </a:r>
                      <a:endParaRPr sz="1200">
                        <a:latin typeface="Calibri"/>
                        <a:ea typeface="Calibri"/>
                        <a:cs typeface="Calibri"/>
                        <a:sym typeface="Calibri"/>
                      </a:endParaRPr>
                    </a:p>
                  </a:txBody>
                  <a:tcPr marT="0" marB="0" marR="5975" marL="5975"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DE9D8"/>
                    </a:solidFill>
                  </a:tcPr>
                </a:tc>
              </a:tr>
              <a:tr h="169475">
                <a:tc vMerge="1"/>
                <a:tc vMerge="1"/>
                <a:tc vMerge="1"/>
                <a:tc>
                  <a:txBody>
                    <a:bodyPr/>
                    <a:lstStyle/>
                    <a:p>
                      <a:pPr indent="0" lvl="0" marL="0" marR="0" rtl="0" algn="l">
                        <a:lnSpc>
                          <a:spcPct val="107000"/>
                        </a:lnSpc>
                        <a:spcBef>
                          <a:spcPts val="0"/>
                        </a:spcBef>
                        <a:spcAft>
                          <a:spcPts val="0"/>
                        </a:spcAft>
                        <a:buNone/>
                      </a:pPr>
                      <a:r>
                        <a:rPr b="1" lang="en-US" sz="1200">
                          <a:solidFill>
                            <a:srgbClr val="000000"/>
                          </a:solidFill>
                          <a:latin typeface="Calibri"/>
                          <a:ea typeface="Calibri"/>
                          <a:cs typeface="Calibri"/>
                          <a:sym typeface="Calibri"/>
                        </a:rPr>
                        <a:t>2018/2019</a:t>
                      </a:r>
                      <a:endParaRPr sz="1200">
                        <a:latin typeface="Calibri"/>
                        <a:ea typeface="Calibri"/>
                        <a:cs typeface="Calibri"/>
                        <a:sym typeface="Calibri"/>
                      </a:endParaRPr>
                    </a:p>
                  </a:txBody>
                  <a:tcPr marT="0" marB="0" marR="5975" marL="5975"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DE9D8"/>
                    </a:solidFill>
                  </a:tcPr>
                </a:tc>
                <a:tc>
                  <a:txBody>
                    <a:bodyPr/>
                    <a:lstStyle/>
                    <a:p>
                      <a:pPr indent="0" lvl="0" marL="0" marR="0" rtl="0" algn="l">
                        <a:lnSpc>
                          <a:spcPct val="107000"/>
                        </a:lnSpc>
                        <a:spcBef>
                          <a:spcPts val="0"/>
                        </a:spcBef>
                        <a:spcAft>
                          <a:spcPts val="0"/>
                        </a:spcAft>
                        <a:buNone/>
                      </a:pPr>
                      <a:r>
                        <a:rPr b="1" lang="en-US" sz="1200">
                          <a:solidFill>
                            <a:srgbClr val="000000"/>
                          </a:solidFill>
                          <a:latin typeface="Calibri"/>
                          <a:ea typeface="Calibri"/>
                          <a:cs typeface="Calibri"/>
                          <a:sym typeface="Calibri"/>
                        </a:rPr>
                        <a:t>2019/20</a:t>
                      </a:r>
                      <a:endParaRPr sz="1200">
                        <a:latin typeface="Calibri"/>
                        <a:ea typeface="Calibri"/>
                        <a:cs typeface="Calibri"/>
                        <a:sym typeface="Calibri"/>
                      </a:endParaRPr>
                    </a:p>
                  </a:txBody>
                  <a:tcPr marT="0" marB="0" marR="5975" marL="5975"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DE9D8"/>
                    </a:solidFill>
                  </a:tcPr>
                </a:tc>
                <a:tc>
                  <a:txBody>
                    <a:bodyPr/>
                    <a:lstStyle/>
                    <a:p>
                      <a:pPr indent="0" lvl="0" marL="0" marR="0" rtl="0" algn="l">
                        <a:lnSpc>
                          <a:spcPct val="107000"/>
                        </a:lnSpc>
                        <a:spcBef>
                          <a:spcPts val="0"/>
                        </a:spcBef>
                        <a:spcAft>
                          <a:spcPts val="0"/>
                        </a:spcAft>
                        <a:buNone/>
                      </a:pPr>
                      <a:r>
                        <a:rPr b="1" lang="en-US" sz="1200">
                          <a:solidFill>
                            <a:srgbClr val="000000"/>
                          </a:solidFill>
                          <a:latin typeface="Calibri"/>
                          <a:ea typeface="Calibri"/>
                          <a:cs typeface="Calibri"/>
                          <a:sym typeface="Calibri"/>
                        </a:rPr>
                        <a:t>Target 2020/21</a:t>
                      </a:r>
                      <a:endParaRPr sz="1200">
                        <a:latin typeface="Calibri"/>
                        <a:ea typeface="Calibri"/>
                        <a:cs typeface="Calibri"/>
                        <a:sym typeface="Calibri"/>
                      </a:endParaRPr>
                    </a:p>
                  </a:txBody>
                  <a:tcPr marT="0" marB="0" marR="5975" marL="59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DE9D8"/>
                    </a:solidFill>
                  </a:tcPr>
                </a:tc>
                <a:tc>
                  <a:txBody>
                    <a:bodyPr/>
                    <a:lstStyle/>
                    <a:p>
                      <a:pPr indent="0" lvl="0" marL="0" marR="0" rtl="0" algn="l">
                        <a:lnSpc>
                          <a:spcPct val="107000"/>
                        </a:lnSpc>
                        <a:spcBef>
                          <a:spcPts val="0"/>
                        </a:spcBef>
                        <a:spcAft>
                          <a:spcPts val="0"/>
                        </a:spcAft>
                        <a:buNone/>
                      </a:pPr>
                      <a:r>
                        <a:rPr b="1" lang="en-US" sz="1200">
                          <a:solidFill>
                            <a:srgbClr val="000000"/>
                          </a:solidFill>
                          <a:latin typeface="Calibri"/>
                          <a:ea typeface="Calibri"/>
                          <a:cs typeface="Calibri"/>
                          <a:sym typeface="Calibri"/>
                        </a:rPr>
                        <a:t>Actual 2020/21</a:t>
                      </a:r>
                      <a:endParaRPr sz="1200">
                        <a:latin typeface="Calibri"/>
                        <a:ea typeface="Calibri"/>
                        <a:cs typeface="Calibri"/>
                        <a:sym typeface="Calibri"/>
                      </a:endParaRPr>
                    </a:p>
                  </a:txBody>
                  <a:tcPr marT="0" marB="0" marR="5975" marL="59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DE9D8"/>
                    </a:solidFill>
                  </a:tcPr>
                </a:tc>
                <a:tc vMerge="1"/>
                <a:tc vMerge="1"/>
              </a:tr>
              <a:tr h="1248700">
                <a:tc rowSpan="2">
                  <a:txBody>
                    <a:bodyPr/>
                    <a:lstStyle/>
                    <a:p>
                      <a:pPr indent="0" lvl="0" marL="0" marR="0" rtl="0" algn="l">
                        <a:lnSpc>
                          <a:spcPct val="107000"/>
                        </a:lnSpc>
                        <a:spcBef>
                          <a:spcPts val="0"/>
                        </a:spcBef>
                        <a:spcAft>
                          <a:spcPts val="0"/>
                        </a:spcAft>
                        <a:buNone/>
                      </a:pPr>
                      <a:r>
                        <a:rPr lang="en-US" sz="1200">
                          <a:solidFill>
                            <a:srgbClr val="000000"/>
                          </a:solidFill>
                          <a:latin typeface="Calibri"/>
                          <a:ea typeface="Calibri"/>
                          <a:cs typeface="Calibri"/>
                          <a:sym typeface="Calibri"/>
                        </a:rPr>
                        <a:t>Capacitated, digital responsive community-based media sector by 2024</a:t>
                      </a:r>
                      <a:endParaRPr sz="1200">
                        <a:latin typeface="Calibri"/>
                        <a:ea typeface="Calibri"/>
                        <a:cs typeface="Calibri"/>
                        <a:sym typeface="Calibri"/>
                      </a:endParaRPr>
                    </a:p>
                  </a:txBody>
                  <a:tcPr marT="0" marB="0" marR="5975" marL="59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DE9D8"/>
                    </a:solidFill>
                  </a:tcPr>
                </a:tc>
                <a:tc>
                  <a:txBody>
                    <a:bodyPr/>
                    <a:lstStyle/>
                    <a:p>
                      <a:pPr indent="0" lvl="0" marL="0" marR="0" rtl="0" algn="l">
                        <a:lnSpc>
                          <a:spcPct val="107000"/>
                        </a:lnSpc>
                        <a:spcBef>
                          <a:spcPts val="0"/>
                        </a:spcBef>
                        <a:spcAft>
                          <a:spcPts val="0"/>
                        </a:spcAft>
                        <a:buNone/>
                      </a:pPr>
                      <a:r>
                        <a:rPr lang="en-US" sz="1200">
                          <a:solidFill>
                            <a:srgbClr val="000000"/>
                          </a:solidFill>
                          <a:latin typeface="Calibri"/>
                          <a:ea typeface="Calibri"/>
                          <a:cs typeface="Calibri"/>
                          <a:sym typeface="Calibri"/>
                        </a:rPr>
                        <a:t>Research strategy to address key issues impacting on sustainability of community media sector</a:t>
                      </a:r>
                      <a:endParaRPr sz="1200">
                        <a:latin typeface="Calibri"/>
                        <a:ea typeface="Calibri"/>
                        <a:cs typeface="Calibri"/>
                        <a:sym typeface="Calibri"/>
                      </a:endParaRPr>
                    </a:p>
                  </a:txBody>
                  <a:tcPr marT="0" marB="0" marR="5975" marL="59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DE9D8"/>
                    </a:solidFill>
                  </a:tcPr>
                </a:tc>
                <a:tc>
                  <a:txBody>
                    <a:bodyPr/>
                    <a:lstStyle/>
                    <a:p>
                      <a:pPr indent="0" lvl="0" marL="0" marR="0" rtl="0" algn="l">
                        <a:lnSpc>
                          <a:spcPct val="107000"/>
                        </a:lnSpc>
                        <a:spcBef>
                          <a:spcPts val="0"/>
                        </a:spcBef>
                        <a:spcAft>
                          <a:spcPts val="0"/>
                        </a:spcAft>
                        <a:buNone/>
                      </a:pPr>
                      <a:r>
                        <a:rPr lang="en-US" sz="1200">
                          <a:solidFill>
                            <a:srgbClr val="000000"/>
                          </a:solidFill>
                          <a:latin typeface="Calibri"/>
                          <a:ea typeface="Calibri"/>
                          <a:cs typeface="Calibri"/>
                          <a:sym typeface="Calibri"/>
                        </a:rPr>
                        <a:t>17. Research strategy developed and submitted to Board</a:t>
                      </a:r>
                      <a:endParaRPr sz="1200">
                        <a:latin typeface="Calibri"/>
                        <a:ea typeface="Calibri"/>
                        <a:cs typeface="Calibri"/>
                        <a:sym typeface="Calibri"/>
                      </a:endParaRPr>
                    </a:p>
                  </a:txBody>
                  <a:tcPr marT="0" marB="0" marR="5975" marL="59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DE9D8"/>
                    </a:solidFill>
                  </a:tcPr>
                </a:tc>
                <a:tc>
                  <a:txBody>
                    <a:bodyPr/>
                    <a:lstStyle/>
                    <a:p>
                      <a:pPr indent="0" lvl="0" marL="0" marR="0" rtl="0" algn="l">
                        <a:lnSpc>
                          <a:spcPct val="107000"/>
                        </a:lnSpc>
                        <a:spcBef>
                          <a:spcPts val="0"/>
                        </a:spcBef>
                        <a:spcAft>
                          <a:spcPts val="0"/>
                        </a:spcAft>
                        <a:buNone/>
                      </a:pPr>
                      <a:r>
                        <a:rPr lang="en-US" sz="1200">
                          <a:solidFill>
                            <a:srgbClr val="000000"/>
                          </a:solidFill>
                          <a:latin typeface="Calibri"/>
                          <a:ea typeface="Calibri"/>
                          <a:cs typeface="Calibri"/>
                          <a:sym typeface="Calibri"/>
                        </a:rPr>
                        <a:t>-</a:t>
                      </a:r>
                      <a:endParaRPr sz="1200">
                        <a:latin typeface="Calibri"/>
                        <a:ea typeface="Calibri"/>
                        <a:cs typeface="Calibri"/>
                        <a:sym typeface="Calibri"/>
                      </a:endParaRPr>
                    </a:p>
                  </a:txBody>
                  <a:tcPr marT="0" marB="0" marR="5975" marL="59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DE9D8"/>
                    </a:solidFill>
                  </a:tcPr>
                </a:tc>
                <a:tc>
                  <a:txBody>
                    <a:bodyPr/>
                    <a:lstStyle/>
                    <a:p>
                      <a:pPr indent="0" lvl="0" marL="0" marR="0" rtl="0" algn="l">
                        <a:lnSpc>
                          <a:spcPct val="107000"/>
                        </a:lnSpc>
                        <a:spcBef>
                          <a:spcPts val="0"/>
                        </a:spcBef>
                        <a:spcAft>
                          <a:spcPts val="0"/>
                        </a:spcAft>
                        <a:buNone/>
                      </a:pPr>
                      <a:r>
                        <a:rPr lang="en-US" sz="1200">
                          <a:solidFill>
                            <a:srgbClr val="000000"/>
                          </a:solidFill>
                          <a:latin typeface="Calibri"/>
                          <a:ea typeface="Calibri"/>
                          <a:cs typeface="Calibri"/>
                          <a:sym typeface="Calibri"/>
                        </a:rPr>
                        <a:t>Research strategy developed and submitted to the Board</a:t>
                      </a:r>
                      <a:endParaRPr sz="1200">
                        <a:latin typeface="Calibri"/>
                        <a:ea typeface="Calibri"/>
                        <a:cs typeface="Calibri"/>
                        <a:sym typeface="Calibri"/>
                      </a:endParaRPr>
                    </a:p>
                  </a:txBody>
                  <a:tcPr marT="0" marB="0" marR="5975" marL="59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DE9D8"/>
                    </a:solidFill>
                  </a:tcPr>
                </a:tc>
                <a:tc>
                  <a:txBody>
                    <a:bodyPr/>
                    <a:lstStyle/>
                    <a:p>
                      <a:pPr indent="0" lvl="0" marL="0" marR="0" rtl="0" algn="l">
                        <a:lnSpc>
                          <a:spcPct val="107000"/>
                        </a:lnSpc>
                        <a:spcBef>
                          <a:spcPts val="0"/>
                        </a:spcBef>
                        <a:spcAft>
                          <a:spcPts val="0"/>
                        </a:spcAft>
                        <a:buNone/>
                      </a:pPr>
                      <a:r>
                        <a:rPr lang="en-US" sz="1200">
                          <a:solidFill>
                            <a:srgbClr val="000000"/>
                          </a:solidFill>
                          <a:latin typeface="Calibri"/>
                          <a:ea typeface="Calibri"/>
                          <a:cs typeface="Calibri"/>
                          <a:sym typeface="Calibri"/>
                        </a:rPr>
                        <a:t>Research strategy developed and submitted to the Board for approval</a:t>
                      </a:r>
                      <a:endParaRPr sz="1200">
                        <a:latin typeface="Calibri"/>
                        <a:ea typeface="Calibri"/>
                        <a:cs typeface="Calibri"/>
                        <a:sym typeface="Calibri"/>
                      </a:endParaRPr>
                    </a:p>
                  </a:txBody>
                  <a:tcPr marT="0" marB="0" marR="5975" marL="59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DE9D8"/>
                    </a:solidFill>
                  </a:tcPr>
                </a:tc>
                <a:tc>
                  <a:txBody>
                    <a:bodyPr/>
                    <a:lstStyle/>
                    <a:p>
                      <a:pPr indent="0" lvl="0" marL="0" marR="0" rtl="0" algn="l">
                        <a:lnSpc>
                          <a:spcPct val="107000"/>
                        </a:lnSpc>
                        <a:spcBef>
                          <a:spcPts val="0"/>
                        </a:spcBef>
                        <a:spcAft>
                          <a:spcPts val="0"/>
                        </a:spcAft>
                        <a:buNone/>
                      </a:pPr>
                      <a:r>
                        <a:rPr lang="en-US" sz="1200">
                          <a:solidFill>
                            <a:srgbClr val="000000"/>
                          </a:solidFill>
                          <a:latin typeface="Calibri"/>
                          <a:ea typeface="Calibri"/>
                          <a:cs typeface="Calibri"/>
                          <a:sym typeface="Calibri"/>
                        </a:rPr>
                        <a:t>Research strategy developed and submitted to the Board</a:t>
                      </a:r>
                      <a:endParaRPr sz="1200">
                        <a:latin typeface="Calibri"/>
                        <a:ea typeface="Calibri"/>
                        <a:cs typeface="Calibri"/>
                        <a:sym typeface="Calibri"/>
                      </a:endParaRPr>
                    </a:p>
                  </a:txBody>
                  <a:tcPr marT="0" marB="0" marR="5975" marL="59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DE9D8"/>
                    </a:solidFill>
                  </a:tcPr>
                </a:tc>
                <a:tc>
                  <a:txBody>
                    <a:bodyPr/>
                    <a:lstStyle/>
                    <a:p>
                      <a:pPr indent="0" lvl="0" marL="0" marR="0" rtl="0" algn="l">
                        <a:lnSpc>
                          <a:spcPct val="107000"/>
                        </a:lnSpc>
                        <a:spcBef>
                          <a:spcPts val="0"/>
                        </a:spcBef>
                        <a:spcAft>
                          <a:spcPts val="0"/>
                        </a:spcAft>
                        <a:buNone/>
                      </a:pPr>
                      <a:r>
                        <a:rPr lang="en-US" sz="1200">
                          <a:solidFill>
                            <a:srgbClr val="000000"/>
                          </a:solidFill>
                          <a:latin typeface="Calibri"/>
                          <a:ea typeface="Calibri"/>
                          <a:cs typeface="Calibri"/>
                          <a:sym typeface="Calibri"/>
                        </a:rPr>
                        <a:t>0</a:t>
                      </a:r>
                      <a:endParaRPr sz="1200">
                        <a:latin typeface="Calibri"/>
                        <a:ea typeface="Calibri"/>
                        <a:cs typeface="Calibri"/>
                        <a:sym typeface="Calibri"/>
                      </a:endParaRPr>
                    </a:p>
                  </a:txBody>
                  <a:tcPr marT="0" marB="0" marR="5975" marL="59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DE9D8"/>
                    </a:solidFill>
                  </a:tcPr>
                </a:tc>
                <a:tc>
                  <a:txBody>
                    <a:bodyPr/>
                    <a:lstStyle/>
                    <a:p>
                      <a:pPr indent="0" lvl="0" marL="0" marR="0" rtl="0" algn="l">
                        <a:lnSpc>
                          <a:spcPct val="107000"/>
                        </a:lnSpc>
                        <a:spcBef>
                          <a:spcPts val="0"/>
                        </a:spcBef>
                        <a:spcAft>
                          <a:spcPts val="0"/>
                        </a:spcAft>
                        <a:buNone/>
                      </a:pPr>
                      <a:r>
                        <a:rPr lang="en-US" sz="1200">
                          <a:solidFill>
                            <a:srgbClr val="000000"/>
                          </a:solidFill>
                          <a:latin typeface="Calibri"/>
                          <a:ea typeface="Calibri"/>
                          <a:cs typeface="Calibri"/>
                          <a:sym typeface="Calibri"/>
                        </a:rPr>
                        <a:t>Annual target achieved.</a:t>
                      </a:r>
                      <a:endParaRPr sz="1200">
                        <a:latin typeface="Calibri"/>
                        <a:ea typeface="Calibri"/>
                        <a:cs typeface="Calibri"/>
                        <a:sym typeface="Calibri"/>
                      </a:endParaRPr>
                    </a:p>
                  </a:txBody>
                  <a:tcPr marT="0" marB="0" marR="5975" marL="59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DE9D8"/>
                    </a:solidFill>
                  </a:tcPr>
                </a:tc>
              </a:tr>
              <a:tr h="3916925">
                <a:tc vMerge="1"/>
                <a:tc>
                  <a:txBody>
                    <a:bodyPr/>
                    <a:lstStyle/>
                    <a:p>
                      <a:pPr indent="0" lvl="0" marL="0" marR="0" rtl="0" algn="l">
                        <a:lnSpc>
                          <a:spcPct val="107000"/>
                        </a:lnSpc>
                        <a:spcBef>
                          <a:spcPts val="0"/>
                        </a:spcBef>
                        <a:spcAft>
                          <a:spcPts val="0"/>
                        </a:spcAft>
                        <a:buNone/>
                      </a:pPr>
                      <a:r>
                        <a:rPr lang="en-US" sz="1200">
                          <a:solidFill>
                            <a:srgbClr val="000000"/>
                          </a:solidFill>
                          <a:latin typeface="Calibri"/>
                          <a:ea typeface="Calibri"/>
                          <a:cs typeface="Calibri"/>
                          <a:sym typeface="Calibri"/>
                        </a:rPr>
                        <a:t>Research projects on key trends/developments impacting on community media sector</a:t>
                      </a:r>
                      <a:endParaRPr sz="1200">
                        <a:latin typeface="Calibri"/>
                        <a:ea typeface="Calibri"/>
                        <a:cs typeface="Calibri"/>
                        <a:sym typeface="Calibri"/>
                      </a:endParaRPr>
                    </a:p>
                  </a:txBody>
                  <a:tcPr marT="0" marB="0" marR="5975" marL="59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DE9D8"/>
                    </a:solidFill>
                  </a:tcPr>
                </a:tc>
                <a:tc>
                  <a:txBody>
                    <a:bodyPr/>
                    <a:lstStyle/>
                    <a:p>
                      <a:pPr indent="0" lvl="0" marL="0" marR="0" rtl="0" algn="l">
                        <a:lnSpc>
                          <a:spcPct val="107000"/>
                        </a:lnSpc>
                        <a:spcBef>
                          <a:spcPts val="0"/>
                        </a:spcBef>
                        <a:spcAft>
                          <a:spcPts val="0"/>
                        </a:spcAft>
                        <a:buNone/>
                      </a:pPr>
                      <a:r>
                        <a:rPr lang="en-US" sz="1200">
                          <a:solidFill>
                            <a:srgbClr val="000000"/>
                          </a:solidFill>
                          <a:latin typeface="Calibri"/>
                          <a:ea typeface="Calibri"/>
                          <a:cs typeface="Calibri"/>
                          <a:sym typeface="Calibri"/>
                        </a:rPr>
                        <a:t>18.Number of Research projects funded on key trends/developments impacting on community media sector</a:t>
                      </a:r>
                      <a:endParaRPr sz="1200">
                        <a:latin typeface="Calibri"/>
                        <a:ea typeface="Calibri"/>
                        <a:cs typeface="Calibri"/>
                        <a:sym typeface="Calibri"/>
                      </a:endParaRPr>
                    </a:p>
                  </a:txBody>
                  <a:tcPr marT="0" marB="0" marR="5975" marL="59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DE9D8"/>
                    </a:solidFill>
                  </a:tcPr>
                </a:tc>
                <a:tc>
                  <a:txBody>
                    <a:bodyPr/>
                    <a:lstStyle/>
                    <a:p>
                      <a:pPr indent="0" lvl="0" marL="0" marR="0" rtl="0" algn="l">
                        <a:lnSpc>
                          <a:spcPct val="107000"/>
                        </a:lnSpc>
                        <a:spcBef>
                          <a:spcPts val="0"/>
                        </a:spcBef>
                        <a:spcAft>
                          <a:spcPts val="0"/>
                        </a:spcAft>
                        <a:buNone/>
                      </a:pPr>
                      <a:r>
                        <a:rPr lang="en-US" sz="1200">
                          <a:solidFill>
                            <a:srgbClr val="000000"/>
                          </a:solidFill>
                          <a:latin typeface="Calibri"/>
                          <a:ea typeface="Calibri"/>
                          <a:cs typeface="Calibri"/>
                          <a:sym typeface="Calibri"/>
                        </a:rPr>
                        <a:t>3</a:t>
                      </a:r>
                      <a:endParaRPr sz="1200">
                        <a:latin typeface="Calibri"/>
                        <a:ea typeface="Calibri"/>
                        <a:cs typeface="Calibri"/>
                        <a:sym typeface="Calibri"/>
                      </a:endParaRPr>
                    </a:p>
                  </a:txBody>
                  <a:tcPr marT="0" marB="0" marR="5975" marL="59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DE9D8"/>
                    </a:solidFill>
                  </a:tcPr>
                </a:tc>
                <a:tc>
                  <a:txBody>
                    <a:bodyPr/>
                    <a:lstStyle/>
                    <a:p>
                      <a:pPr indent="0" lvl="0" marL="0" marR="0" rtl="0" algn="l">
                        <a:lnSpc>
                          <a:spcPct val="107000"/>
                        </a:lnSpc>
                        <a:spcBef>
                          <a:spcPts val="0"/>
                        </a:spcBef>
                        <a:spcAft>
                          <a:spcPts val="0"/>
                        </a:spcAft>
                        <a:buNone/>
                      </a:pPr>
                      <a:r>
                        <a:rPr lang="en-US" sz="1200">
                          <a:solidFill>
                            <a:srgbClr val="000000"/>
                          </a:solidFill>
                          <a:latin typeface="Calibri"/>
                          <a:ea typeface="Calibri"/>
                          <a:cs typeface="Calibri"/>
                          <a:sym typeface="Calibri"/>
                        </a:rPr>
                        <a:t>1</a:t>
                      </a:r>
                      <a:endParaRPr sz="1200">
                        <a:latin typeface="Calibri"/>
                        <a:ea typeface="Calibri"/>
                        <a:cs typeface="Calibri"/>
                        <a:sym typeface="Calibri"/>
                      </a:endParaRPr>
                    </a:p>
                  </a:txBody>
                  <a:tcPr marT="0" marB="0" marR="5975" marL="59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DE9D8"/>
                    </a:solidFill>
                  </a:tcPr>
                </a:tc>
                <a:tc>
                  <a:txBody>
                    <a:bodyPr/>
                    <a:lstStyle/>
                    <a:p>
                      <a:pPr indent="0" lvl="0" marL="0" marR="0" rtl="0" algn="l">
                        <a:lnSpc>
                          <a:spcPct val="107000"/>
                        </a:lnSpc>
                        <a:spcBef>
                          <a:spcPts val="0"/>
                        </a:spcBef>
                        <a:spcAft>
                          <a:spcPts val="0"/>
                        </a:spcAft>
                        <a:buNone/>
                      </a:pPr>
                      <a:r>
                        <a:rPr lang="en-US" sz="1200">
                          <a:solidFill>
                            <a:srgbClr val="000000"/>
                          </a:solidFill>
                          <a:latin typeface="Calibri"/>
                          <a:ea typeface="Calibri"/>
                          <a:cs typeface="Calibri"/>
                          <a:sym typeface="Calibri"/>
                        </a:rPr>
                        <a:t>3</a:t>
                      </a:r>
                      <a:endParaRPr sz="1200">
                        <a:latin typeface="Calibri"/>
                        <a:ea typeface="Calibri"/>
                        <a:cs typeface="Calibri"/>
                        <a:sym typeface="Calibri"/>
                      </a:endParaRPr>
                    </a:p>
                  </a:txBody>
                  <a:tcPr marT="0" marB="0" marR="5975" marL="59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DE9D8"/>
                    </a:solidFill>
                  </a:tcPr>
                </a:tc>
                <a:tc>
                  <a:txBody>
                    <a:bodyPr/>
                    <a:lstStyle/>
                    <a:p>
                      <a:pPr indent="0" lvl="0" marL="0" marR="0" rtl="0" algn="l">
                        <a:lnSpc>
                          <a:spcPct val="107000"/>
                        </a:lnSpc>
                        <a:spcBef>
                          <a:spcPts val="0"/>
                        </a:spcBef>
                        <a:spcAft>
                          <a:spcPts val="0"/>
                        </a:spcAft>
                        <a:buNone/>
                      </a:pPr>
                      <a:r>
                        <a:rPr lang="en-US" sz="1200">
                          <a:solidFill>
                            <a:srgbClr val="000000"/>
                          </a:solidFill>
                          <a:latin typeface="Calibri"/>
                          <a:ea typeface="Calibri"/>
                          <a:cs typeface="Calibri"/>
                          <a:sym typeface="Calibri"/>
                        </a:rPr>
                        <a:t>2</a:t>
                      </a:r>
                      <a:endParaRPr sz="1200">
                        <a:latin typeface="Calibri"/>
                        <a:ea typeface="Calibri"/>
                        <a:cs typeface="Calibri"/>
                        <a:sym typeface="Calibri"/>
                      </a:endParaRPr>
                    </a:p>
                  </a:txBody>
                  <a:tcPr marT="0" marB="0" marR="5975" marL="59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DE9D8"/>
                    </a:solidFill>
                  </a:tcPr>
                </a:tc>
                <a:tc>
                  <a:txBody>
                    <a:bodyPr/>
                    <a:lstStyle/>
                    <a:p>
                      <a:pPr indent="0" lvl="0" marL="0" marR="0" rtl="0" algn="l">
                        <a:lnSpc>
                          <a:spcPct val="107000"/>
                        </a:lnSpc>
                        <a:spcBef>
                          <a:spcPts val="0"/>
                        </a:spcBef>
                        <a:spcAft>
                          <a:spcPts val="0"/>
                        </a:spcAft>
                        <a:buNone/>
                      </a:pPr>
                      <a:r>
                        <a:rPr lang="en-US" sz="1200">
                          <a:solidFill>
                            <a:srgbClr val="000000"/>
                          </a:solidFill>
                          <a:latin typeface="Calibri"/>
                          <a:ea typeface="Calibri"/>
                          <a:cs typeface="Calibri"/>
                          <a:sym typeface="Calibri"/>
                        </a:rPr>
                        <a:t>-1</a:t>
                      </a:r>
                      <a:endParaRPr sz="1200">
                        <a:latin typeface="Calibri"/>
                        <a:ea typeface="Calibri"/>
                        <a:cs typeface="Calibri"/>
                        <a:sym typeface="Calibri"/>
                      </a:endParaRPr>
                    </a:p>
                  </a:txBody>
                  <a:tcPr marT="0" marB="0" marR="5975" marL="59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DE9D8"/>
                    </a:solidFill>
                  </a:tcPr>
                </a:tc>
                <a:tc>
                  <a:txBody>
                    <a:bodyPr/>
                    <a:lstStyle/>
                    <a:p>
                      <a:pPr indent="0" lvl="0" marL="0" marR="0" rtl="0" algn="l">
                        <a:lnSpc>
                          <a:spcPct val="107000"/>
                        </a:lnSpc>
                        <a:spcBef>
                          <a:spcPts val="0"/>
                        </a:spcBef>
                        <a:spcAft>
                          <a:spcPts val="0"/>
                        </a:spcAft>
                        <a:buNone/>
                      </a:pPr>
                      <a:r>
                        <a:rPr lang="en-US" sz="1200">
                          <a:solidFill>
                            <a:srgbClr val="000000"/>
                          </a:solidFill>
                          <a:latin typeface="Calibri"/>
                          <a:ea typeface="Calibri"/>
                          <a:cs typeface="Calibri"/>
                          <a:sym typeface="Calibri"/>
                        </a:rPr>
                        <a:t>Annual target was not achieved. The elections training did not occur during the period under review. South Africa was under level 3 lockdown restriction during quarter four (4) which prohibited face to face training as per disaster management act. The contract was not signed with the service provider by the end of the financial year.</a:t>
                      </a:r>
                      <a:endParaRPr sz="1200">
                        <a:latin typeface="Calibri"/>
                        <a:ea typeface="Calibri"/>
                        <a:cs typeface="Calibri"/>
                        <a:sym typeface="Calibri"/>
                      </a:endParaRPr>
                    </a:p>
                  </a:txBody>
                  <a:tcPr marT="0" marB="0" marR="5975" marL="59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DE9D8"/>
                    </a:solidFill>
                  </a:tcPr>
                </a:tc>
              </a:tr>
            </a:tbl>
          </a:graphicData>
        </a:graphic>
      </p:graphicFrame>
      <p:sp>
        <p:nvSpPr>
          <p:cNvPr id="858" name="Google Shape;858;p32"/>
          <p:cNvSpPr txBox="1"/>
          <p:nvPr/>
        </p:nvSpPr>
        <p:spPr>
          <a:xfrm>
            <a:off x="0" y="476672"/>
            <a:ext cx="9144000" cy="1815882"/>
          </a:xfrm>
          <a:prstGeom prst="rect">
            <a:avLst/>
          </a:prstGeom>
          <a:solidFill>
            <a:srgbClr val="FDE9D8"/>
          </a:solid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US" sz="1400">
                <a:solidFill>
                  <a:schemeClr val="dk1"/>
                </a:solidFill>
                <a:latin typeface="Calibri"/>
                <a:ea typeface="Calibri"/>
                <a:cs typeface="Calibri"/>
                <a:sym typeface="Calibri"/>
              </a:rPr>
              <a:t>PROGRAMME 5: INNOVATION, RESEARCH AND DEVELOPMENT</a:t>
            </a:r>
            <a:endParaRPr b="1" sz="2000">
              <a:solidFill>
                <a:schemeClr val="dk1"/>
              </a:solidFill>
              <a:latin typeface="Calibri"/>
              <a:ea typeface="Calibri"/>
              <a:cs typeface="Calibri"/>
              <a:sym typeface="Calibri"/>
            </a:endParaRPr>
          </a:p>
          <a:p>
            <a:pPr indent="0" lvl="0" marL="0" marR="0" rtl="0" algn="l">
              <a:spcBef>
                <a:spcPts val="0"/>
              </a:spcBef>
              <a:spcAft>
                <a:spcPts val="0"/>
              </a:spcAft>
              <a:buNone/>
            </a:pPr>
            <a:r>
              <a:rPr lang="en-US" sz="1400">
                <a:solidFill>
                  <a:schemeClr val="dk1"/>
                </a:solidFill>
                <a:latin typeface="Calibri"/>
                <a:ea typeface="Calibri"/>
                <a:cs typeface="Calibri"/>
                <a:sym typeface="Calibri"/>
              </a:rPr>
              <a:t> </a:t>
            </a:r>
            <a:endParaRPr sz="2000">
              <a:solidFill>
                <a:schemeClr val="dk1"/>
              </a:solidFill>
              <a:latin typeface="Calibri"/>
              <a:ea typeface="Calibri"/>
              <a:cs typeface="Calibri"/>
              <a:sym typeface="Calibri"/>
            </a:endParaRPr>
          </a:p>
          <a:p>
            <a:pPr indent="0" lvl="0" marL="0" marR="0" rtl="0" algn="l">
              <a:spcBef>
                <a:spcPts val="0"/>
              </a:spcBef>
              <a:spcAft>
                <a:spcPts val="0"/>
              </a:spcAft>
              <a:buNone/>
            </a:pPr>
            <a:r>
              <a:rPr b="1" lang="en-US" sz="1400">
                <a:solidFill>
                  <a:schemeClr val="dk1"/>
                </a:solidFill>
                <a:latin typeface="Calibri"/>
                <a:ea typeface="Calibri"/>
                <a:cs typeface="Calibri"/>
                <a:sym typeface="Calibri"/>
              </a:rPr>
              <a:t>Purpose: </a:t>
            </a:r>
            <a:r>
              <a:rPr lang="en-US" sz="1400">
                <a:solidFill>
                  <a:schemeClr val="dk1"/>
                </a:solidFill>
                <a:latin typeface="Calibri"/>
                <a:ea typeface="Calibri"/>
                <a:cs typeface="Calibri"/>
                <a:sym typeface="Calibri"/>
              </a:rPr>
              <a:t>The MDDA Act 14 of 2002 on Section 3 (VI) outlines the objectives of the Agency to include (amongst others) to “encourage research regarding media development and diversity”. There is also a lack of research and information specific to the sectors that inform programme development and strategic focus (e.g., not much information on the number of indigenous language newspapers in SA, number of readers of such newspapers, etc.). The purpose of this programme is therefore to champion research, development and innovation to create a media development and diversity body of knowledge by 2024.</a:t>
            </a:r>
            <a:endParaRPr sz="2000">
              <a:solidFill>
                <a:schemeClr val="dk1"/>
              </a:solidFill>
              <a:latin typeface="Calibri"/>
              <a:ea typeface="Calibri"/>
              <a:cs typeface="Calibri"/>
              <a:sym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3" name="Shape 863"/>
        <p:cNvGrpSpPr/>
        <p:nvPr/>
      </p:nvGrpSpPr>
      <p:grpSpPr>
        <a:xfrm>
          <a:off x="0" y="0"/>
          <a:ext cx="0" cy="0"/>
          <a:chOff x="0" y="0"/>
          <a:chExt cx="0" cy="0"/>
        </a:xfrm>
      </p:grpSpPr>
      <p:sp>
        <p:nvSpPr>
          <p:cNvPr id="864" name="Google Shape;864;p33"/>
          <p:cNvSpPr txBox="1"/>
          <p:nvPr/>
        </p:nvSpPr>
        <p:spPr>
          <a:xfrm>
            <a:off x="2493551" y="433207"/>
            <a:ext cx="4156908" cy="46166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1F497D"/>
              </a:buClr>
              <a:buSzPts val="2400"/>
              <a:buFont typeface="Poppins"/>
              <a:buNone/>
            </a:pPr>
            <a:r>
              <a:rPr b="1" i="0" lang="en-US" sz="2400" u="none" cap="none" strike="noStrike">
                <a:solidFill>
                  <a:srgbClr val="1F497D"/>
                </a:solidFill>
                <a:latin typeface="Poppins"/>
                <a:ea typeface="Poppins"/>
                <a:cs typeface="Poppins"/>
                <a:sym typeface="Poppins"/>
              </a:rPr>
              <a:t>2020/21 STRATEGIC RISKS </a:t>
            </a:r>
            <a:endParaRPr/>
          </a:p>
        </p:txBody>
      </p:sp>
      <p:sp>
        <p:nvSpPr>
          <p:cNvPr id="865" name="Google Shape;865;p33"/>
          <p:cNvSpPr txBox="1"/>
          <p:nvPr/>
        </p:nvSpPr>
        <p:spPr>
          <a:xfrm>
            <a:off x="3321161" y="858848"/>
            <a:ext cx="2606547" cy="30777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A5A5A5"/>
              </a:buClr>
              <a:buSzPts val="1400"/>
              <a:buFont typeface="Poppins Light"/>
              <a:buNone/>
            </a:pPr>
            <a:r>
              <a:rPr b="0" i="0" lang="en-US" sz="1400" u="none" cap="none" strike="noStrike">
                <a:solidFill>
                  <a:srgbClr val="A5A5A5"/>
                </a:solidFill>
                <a:latin typeface="Poppins Light"/>
                <a:ea typeface="Poppins Light"/>
                <a:cs typeface="Poppins Light"/>
                <a:sym typeface="Poppins Light"/>
              </a:rPr>
              <a:t>IMPLEMENTATION REPORT</a:t>
            </a:r>
            <a:endParaRPr/>
          </a:p>
        </p:txBody>
      </p:sp>
      <p:sp>
        <p:nvSpPr>
          <p:cNvPr id="866" name="Google Shape;866;p33"/>
          <p:cNvSpPr/>
          <p:nvPr/>
        </p:nvSpPr>
        <p:spPr>
          <a:xfrm>
            <a:off x="3976754" y="2473126"/>
            <a:ext cx="1408349" cy="895619"/>
          </a:xfrm>
          <a:prstGeom prst="rect">
            <a:avLst/>
          </a:prstGeom>
          <a:solidFill>
            <a:srgbClr val="FFC000"/>
          </a:solidFill>
          <a:ln cap="flat" cmpd="sng" w="3810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675"/>
              <a:buFont typeface="Calibri"/>
              <a:buNone/>
            </a:pPr>
            <a:r>
              <a:t/>
            </a:r>
            <a:endParaRPr b="0" i="0" sz="675" u="none" cap="none" strike="noStrike">
              <a:solidFill>
                <a:srgbClr val="FFFFFF"/>
              </a:solidFill>
              <a:latin typeface="Lato Light"/>
              <a:ea typeface="Lato Light"/>
              <a:cs typeface="Lato Light"/>
              <a:sym typeface="Lato Light"/>
            </a:endParaRPr>
          </a:p>
        </p:txBody>
      </p:sp>
      <p:sp>
        <p:nvSpPr>
          <p:cNvPr id="867" name="Google Shape;867;p33"/>
          <p:cNvSpPr txBox="1"/>
          <p:nvPr/>
        </p:nvSpPr>
        <p:spPr>
          <a:xfrm>
            <a:off x="4484464" y="2176387"/>
            <a:ext cx="389850" cy="230832"/>
          </a:xfrm>
          <a:prstGeom prst="rect">
            <a:avLst/>
          </a:prstGeom>
          <a:noFill/>
          <a:ln>
            <a:noFill/>
          </a:ln>
        </p:spPr>
        <p:txBody>
          <a:bodyPr anchorCtr="0" anchor="b"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900"/>
              <a:buFont typeface="Lato"/>
              <a:buNone/>
            </a:pPr>
            <a:r>
              <a:rPr b="0" i="0" lang="en-US" sz="900" u="none" cap="none" strike="noStrike">
                <a:solidFill>
                  <a:srgbClr val="000000"/>
                </a:solidFill>
                <a:latin typeface="Lato"/>
                <a:ea typeface="Lato"/>
                <a:cs typeface="Lato"/>
                <a:sym typeface="Lato"/>
              </a:rPr>
              <a:t>Low</a:t>
            </a:r>
            <a:endParaRPr/>
          </a:p>
        </p:txBody>
      </p:sp>
      <p:sp>
        <p:nvSpPr>
          <p:cNvPr id="868" name="Google Shape;868;p33"/>
          <p:cNvSpPr/>
          <p:nvPr/>
        </p:nvSpPr>
        <p:spPr>
          <a:xfrm>
            <a:off x="5385103" y="2473126"/>
            <a:ext cx="1408349" cy="895619"/>
          </a:xfrm>
          <a:prstGeom prst="rect">
            <a:avLst/>
          </a:prstGeom>
          <a:solidFill>
            <a:srgbClr val="FF0000"/>
          </a:solidFill>
          <a:ln cap="flat" cmpd="sng" w="3810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675"/>
              <a:buFont typeface="Calibri"/>
              <a:buNone/>
            </a:pPr>
            <a:r>
              <a:t/>
            </a:r>
            <a:endParaRPr b="0" i="0" sz="675" u="none" cap="none" strike="noStrike">
              <a:solidFill>
                <a:srgbClr val="FFFFFF"/>
              </a:solidFill>
              <a:latin typeface="Lato Light"/>
              <a:ea typeface="Lato Light"/>
              <a:cs typeface="Lato Light"/>
              <a:sym typeface="Lato Light"/>
            </a:endParaRPr>
          </a:p>
        </p:txBody>
      </p:sp>
      <p:sp>
        <p:nvSpPr>
          <p:cNvPr id="869" name="Google Shape;869;p33"/>
          <p:cNvSpPr txBox="1"/>
          <p:nvPr/>
        </p:nvSpPr>
        <p:spPr>
          <a:xfrm>
            <a:off x="5784546" y="2176387"/>
            <a:ext cx="609462" cy="230832"/>
          </a:xfrm>
          <a:prstGeom prst="rect">
            <a:avLst/>
          </a:prstGeom>
          <a:noFill/>
          <a:ln>
            <a:noFill/>
          </a:ln>
        </p:spPr>
        <p:txBody>
          <a:bodyPr anchorCtr="0" anchor="b"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900"/>
              <a:buFont typeface="Lato"/>
              <a:buNone/>
            </a:pPr>
            <a:r>
              <a:rPr b="0" i="0" lang="en-US" sz="900" u="none" cap="none" strike="noStrike">
                <a:solidFill>
                  <a:srgbClr val="000000"/>
                </a:solidFill>
                <a:latin typeface="Lato"/>
                <a:ea typeface="Lato"/>
                <a:cs typeface="Lato"/>
                <a:sym typeface="Lato"/>
              </a:rPr>
              <a:t>Medium</a:t>
            </a:r>
            <a:endParaRPr/>
          </a:p>
        </p:txBody>
      </p:sp>
      <p:sp>
        <p:nvSpPr>
          <p:cNvPr id="870" name="Google Shape;870;p33"/>
          <p:cNvSpPr/>
          <p:nvPr/>
        </p:nvSpPr>
        <p:spPr>
          <a:xfrm>
            <a:off x="6793451" y="2473126"/>
            <a:ext cx="1408349" cy="895619"/>
          </a:xfrm>
          <a:prstGeom prst="rect">
            <a:avLst/>
          </a:prstGeom>
          <a:solidFill>
            <a:srgbClr val="FF0000"/>
          </a:solidFill>
          <a:ln cap="flat" cmpd="sng" w="3810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675"/>
              <a:buFont typeface="Calibri"/>
              <a:buNone/>
            </a:pPr>
            <a:r>
              <a:t/>
            </a:r>
            <a:endParaRPr b="0" i="0" sz="675" u="none" cap="none" strike="noStrike">
              <a:solidFill>
                <a:srgbClr val="FFFFFF"/>
              </a:solidFill>
              <a:latin typeface="Lato Light"/>
              <a:ea typeface="Lato Light"/>
              <a:cs typeface="Lato Light"/>
              <a:sym typeface="Lato Light"/>
            </a:endParaRPr>
          </a:p>
        </p:txBody>
      </p:sp>
      <p:sp>
        <p:nvSpPr>
          <p:cNvPr id="871" name="Google Shape;871;p33"/>
          <p:cNvSpPr txBox="1"/>
          <p:nvPr/>
        </p:nvSpPr>
        <p:spPr>
          <a:xfrm>
            <a:off x="7284266" y="2176387"/>
            <a:ext cx="426720" cy="230832"/>
          </a:xfrm>
          <a:prstGeom prst="rect">
            <a:avLst/>
          </a:prstGeom>
          <a:noFill/>
          <a:ln>
            <a:noFill/>
          </a:ln>
        </p:spPr>
        <p:txBody>
          <a:bodyPr anchorCtr="0" anchor="b"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900"/>
              <a:buFont typeface="Lato"/>
              <a:buNone/>
            </a:pPr>
            <a:r>
              <a:rPr b="0" i="0" lang="en-US" sz="900" u="none" cap="none" strike="noStrike">
                <a:solidFill>
                  <a:srgbClr val="000000"/>
                </a:solidFill>
                <a:latin typeface="Lato"/>
                <a:ea typeface="Lato"/>
                <a:cs typeface="Lato"/>
                <a:sym typeface="Lato"/>
              </a:rPr>
              <a:t>High</a:t>
            </a:r>
            <a:endParaRPr/>
          </a:p>
        </p:txBody>
      </p:sp>
      <p:sp>
        <p:nvSpPr>
          <p:cNvPr id="872" name="Google Shape;872;p33"/>
          <p:cNvSpPr/>
          <p:nvPr/>
        </p:nvSpPr>
        <p:spPr>
          <a:xfrm>
            <a:off x="3976754" y="3368744"/>
            <a:ext cx="1408349" cy="895619"/>
          </a:xfrm>
          <a:prstGeom prst="rect">
            <a:avLst/>
          </a:prstGeom>
          <a:solidFill>
            <a:srgbClr val="00B050"/>
          </a:solidFill>
          <a:ln cap="flat" cmpd="sng" w="3810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675"/>
              <a:buFont typeface="Calibri"/>
              <a:buNone/>
            </a:pPr>
            <a:r>
              <a:t/>
            </a:r>
            <a:endParaRPr b="0" i="0" sz="675" u="none" cap="none" strike="noStrike">
              <a:solidFill>
                <a:srgbClr val="FFFFFF"/>
              </a:solidFill>
              <a:latin typeface="Lato Light"/>
              <a:ea typeface="Lato Light"/>
              <a:cs typeface="Lato Light"/>
              <a:sym typeface="Lato Light"/>
            </a:endParaRPr>
          </a:p>
        </p:txBody>
      </p:sp>
      <p:sp>
        <p:nvSpPr>
          <p:cNvPr id="873" name="Google Shape;873;p33"/>
          <p:cNvSpPr txBox="1"/>
          <p:nvPr/>
        </p:nvSpPr>
        <p:spPr>
          <a:xfrm rot="-5400000">
            <a:off x="3507156" y="3701137"/>
            <a:ext cx="609462" cy="230832"/>
          </a:xfrm>
          <a:prstGeom prst="rect">
            <a:avLst/>
          </a:prstGeom>
          <a:noFill/>
          <a:ln>
            <a:noFill/>
          </a:ln>
        </p:spPr>
        <p:txBody>
          <a:bodyPr anchorCtr="0" anchor="b"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900"/>
              <a:buFont typeface="Lato"/>
              <a:buNone/>
            </a:pPr>
            <a:r>
              <a:rPr b="0" i="0" lang="en-US" sz="900" u="none" cap="none" strike="noStrike">
                <a:solidFill>
                  <a:srgbClr val="000000"/>
                </a:solidFill>
                <a:latin typeface="Lato"/>
                <a:ea typeface="Lato"/>
                <a:cs typeface="Lato"/>
                <a:sym typeface="Lato"/>
              </a:rPr>
              <a:t>Medium</a:t>
            </a:r>
            <a:endParaRPr/>
          </a:p>
        </p:txBody>
      </p:sp>
      <p:sp>
        <p:nvSpPr>
          <p:cNvPr id="874" name="Google Shape;874;p33"/>
          <p:cNvSpPr/>
          <p:nvPr/>
        </p:nvSpPr>
        <p:spPr>
          <a:xfrm>
            <a:off x="5385103" y="3368744"/>
            <a:ext cx="1408349" cy="895619"/>
          </a:xfrm>
          <a:prstGeom prst="rect">
            <a:avLst/>
          </a:prstGeom>
          <a:solidFill>
            <a:srgbClr val="FFC000"/>
          </a:solidFill>
          <a:ln cap="flat" cmpd="sng" w="3810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675"/>
              <a:buFont typeface="Calibri"/>
              <a:buNone/>
            </a:pPr>
            <a:r>
              <a:t/>
            </a:r>
            <a:endParaRPr b="0" i="0" sz="675" u="none" cap="none" strike="noStrike">
              <a:solidFill>
                <a:srgbClr val="FFFFFF"/>
              </a:solidFill>
              <a:latin typeface="Lato Light"/>
              <a:ea typeface="Lato Light"/>
              <a:cs typeface="Lato Light"/>
              <a:sym typeface="Lato Light"/>
            </a:endParaRPr>
          </a:p>
        </p:txBody>
      </p:sp>
      <p:sp>
        <p:nvSpPr>
          <p:cNvPr id="875" name="Google Shape;875;p33"/>
          <p:cNvSpPr/>
          <p:nvPr/>
        </p:nvSpPr>
        <p:spPr>
          <a:xfrm>
            <a:off x="6793451" y="3368744"/>
            <a:ext cx="1408349" cy="895619"/>
          </a:xfrm>
          <a:prstGeom prst="rect">
            <a:avLst/>
          </a:prstGeom>
          <a:solidFill>
            <a:srgbClr val="FF0000"/>
          </a:solidFill>
          <a:ln cap="flat" cmpd="sng" w="3810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675"/>
              <a:buFont typeface="Calibri"/>
              <a:buNone/>
            </a:pPr>
            <a:r>
              <a:t/>
            </a:r>
            <a:endParaRPr b="0" i="0" sz="675" u="none" cap="none" strike="noStrike">
              <a:solidFill>
                <a:srgbClr val="FFFFFF"/>
              </a:solidFill>
              <a:latin typeface="Lato Light"/>
              <a:ea typeface="Lato Light"/>
              <a:cs typeface="Lato Light"/>
              <a:sym typeface="Lato Light"/>
            </a:endParaRPr>
          </a:p>
        </p:txBody>
      </p:sp>
      <p:sp>
        <p:nvSpPr>
          <p:cNvPr id="876" name="Google Shape;876;p33"/>
          <p:cNvSpPr/>
          <p:nvPr/>
        </p:nvSpPr>
        <p:spPr>
          <a:xfrm>
            <a:off x="3976754" y="4264361"/>
            <a:ext cx="1408349" cy="895619"/>
          </a:xfrm>
          <a:prstGeom prst="rect">
            <a:avLst/>
          </a:prstGeom>
          <a:solidFill>
            <a:srgbClr val="00B050"/>
          </a:solidFill>
          <a:ln cap="flat" cmpd="sng" w="3810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675"/>
              <a:buFont typeface="Calibri"/>
              <a:buNone/>
            </a:pPr>
            <a:r>
              <a:t/>
            </a:r>
            <a:endParaRPr b="0" i="0" sz="675" u="none" cap="none" strike="noStrike">
              <a:solidFill>
                <a:srgbClr val="FFFFFF"/>
              </a:solidFill>
              <a:latin typeface="Lato Light"/>
              <a:ea typeface="Lato Light"/>
              <a:cs typeface="Lato Light"/>
              <a:sym typeface="Lato Light"/>
            </a:endParaRPr>
          </a:p>
        </p:txBody>
      </p:sp>
      <p:sp>
        <p:nvSpPr>
          <p:cNvPr id="877" name="Google Shape;877;p33"/>
          <p:cNvSpPr txBox="1"/>
          <p:nvPr/>
        </p:nvSpPr>
        <p:spPr>
          <a:xfrm rot="-5400000">
            <a:off x="3616962" y="4596754"/>
            <a:ext cx="389850" cy="230832"/>
          </a:xfrm>
          <a:prstGeom prst="rect">
            <a:avLst/>
          </a:prstGeom>
          <a:noFill/>
          <a:ln>
            <a:noFill/>
          </a:ln>
        </p:spPr>
        <p:txBody>
          <a:bodyPr anchorCtr="0" anchor="b"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900"/>
              <a:buFont typeface="Lato"/>
              <a:buNone/>
            </a:pPr>
            <a:r>
              <a:rPr b="0" i="0" lang="en-US" sz="900" u="none" cap="none" strike="noStrike">
                <a:solidFill>
                  <a:srgbClr val="000000"/>
                </a:solidFill>
                <a:latin typeface="Lato"/>
                <a:ea typeface="Lato"/>
                <a:cs typeface="Lato"/>
                <a:sym typeface="Lato"/>
              </a:rPr>
              <a:t>Low</a:t>
            </a:r>
            <a:endParaRPr/>
          </a:p>
        </p:txBody>
      </p:sp>
      <p:sp>
        <p:nvSpPr>
          <p:cNvPr id="878" name="Google Shape;878;p33"/>
          <p:cNvSpPr/>
          <p:nvPr/>
        </p:nvSpPr>
        <p:spPr>
          <a:xfrm>
            <a:off x="5385103" y="4264361"/>
            <a:ext cx="1408349" cy="895619"/>
          </a:xfrm>
          <a:prstGeom prst="rect">
            <a:avLst/>
          </a:prstGeom>
          <a:solidFill>
            <a:srgbClr val="00B050"/>
          </a:solidFill>
          <a:ln cap="flat" cmpd="sng" w="3810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675"/>
              <a:buFont typeface="Calibri"/>
              <a:buNone/>
            </a:pPr>
            <a:r>
              <a:t/>
            </a:r>
            <a:endParaRPr b="0" i="0" sz="675" u="none" cap="none" strike="noStrike">
              <a:solidFill>
                <a:srgbClr val="FFFFFF"/>
              </a:solidFill>
              <a:latin typeface="Lato Light"/>
              <a:ea typeface="Lato Light"/>
              <a:cs typeface="Lato Light"/>
              <a:sym typeface="Lato Light"/>
            </a:endParaRPr>
          </a:p>
        </p:txBody>
      </p:sp>
      <p:sp>
        <p:nvSpPr>
          <p:cNvPr id="879" name="Google Shape;879;p33"/>
          <p:cNvSpPr/>
          <p:nvPr/>
        </p:nvSpPr>
        <p:spPr>
          <a:xfrm>
            <a:off x="6793451" y="4264361"/>
            <a:ext cx="1408349" cy="895619"/>
          </a:xfrm>
          <a:prstGeom prst="rect">
            <a:avLst/>
          </a:prstGeom>
          <a:solidFill>
            <a:srgbClr val="FFC000"/>
          </a:solidFill>
          <a:ln cap="flat" cmpd="sng" w="3810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675"/>
              <a:buFont typeface="Calibri"/>
              <a:buNone/>
            </a:pPr>
            <a:r>
              <a:t/>
            </a:r>
            <a:endParaRPr b="0" i="0" sz="675" u="none" cap="none" strike="noStrike">
              <a:solidFill>
                <a:srgbClr val="FFFFFF"/>
              </a:solidFill>
              <a:latin typeface="Lato Light"/>
              <a:ea typeface="Lato Light"/>
              <a:cs typeface="Lato Light"/>
              <a:sym typeface="Lato Light"/>
            </a:endParaRPr>
          </a:p>
        </p:txBody>
      </p:sp>
      <p:sp>
        <p:nvSpPr>
          <p:cNvPr id="880" name="Google Shape;880;p33"/>
          <p:cNvSpPr txBox="1"/>
          <p:nvPr/>
        </p:nvSpPr>
        <p:spPr>
          <a:xfrm rot="-5400000">
            <a:off x="3598528" y="2805518"/>
            <a:ext cx="426720" cy="230832"/>
          </a:xfrm>
          <a:prstGeom prst="rect">
            <a:avLst/>
          </a:prstGeom>
          <a:noFill/>
          <a:ln>
            <a:noFill/>
          </a:ln>
        </p:spPr>
        <p:txBody>
          <a:bodyPr anchorCtr="0" anchor="b"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900"/>
              <a:buFont typeface="Lato"/>
              <a:buNone/>
            </a:pPr>
            <a:r>
              <a:rPr b="0" i="0" lang="en-US" sz="900" u="none" cap="none" strike="noStrike">
                <a:solidFill>
                  <a:srgbClr val="000000"/>
                </a:solidFill>
                <a:latin typeface="Lato"/>
                <a:ea typeface="Lato"/>
                <a:cs typeface="Lato"/>
                <a:sym typeface="Lato"/>
              </a:rPr>
              <a:t>High</a:t>
            </a:r>
            <a:endParaRPr/>
          </a:p>
        </p:txBody>
      </p:sp>
      <p:sp>
        <p:nvSpPr>
          <p:cNvPr id="881" name="Google Shape;881;p33"/>
          <p:cNvSpPr txBox="1"/>
          <p:nvPr/>
        </p:nvSpPr>
        <p:spPr>
          <a:xfrm>
            <a:off x="5351223" y="1924097"/>
            <a:ext cx="1476110" cy="276999"/>
          </a:xfrm>
          <a:prstGeom prst="rect">
            <a:avLst/>
          </a:prstGeom>
          <a:noFill/>
          <a:ln>
            <a:noFill/>
          </a:ln>
        </p:spPr>
        <p:txBody>
          <a:bodyPr anchorCtr="0" anchor="b" bIns="45700" lIns="91425" spcFirstLastPara="1" rIns="91425" wrap="square" tIns="45700">
            <a:spAutoFit/>
          </a:bodyPr>
          <a:lstStyle/>
          <a:p>
            <a:pPr indent="0" lvl="0" marL="0" marR="0" rtl="0" algn="ctr">
              <a:lnSpc>
                <a:spcPct val="100000"/>
              </a:lnSpc>
              <a:spcBef>
                <a:spcPts val="0"/>
              </a:spcBef>
              <a:spcAft>
                <a:spcPts val="0"/>
              </a:spcAft>
              <a:buClr>
                <a:srgbClr val="1F497D"/>
              </a:buClr>
              <a:buSzPts val="1200"/>
              <a:buFont typeface="Poppins"/>
              <a:buNone/>
            </a:pPr>
            <a:r>
              <a:rPr b="1" i="0" lang="en-US" sz="1200" u="none" cap="none" strike="noStrike">
                <a:solidFill>
                  <a:srgbClr val="1F497D"/>
                </a:solidFill>
                <a:latin typeface="Poppins"/>
                <a:ea typeface="Poppins"/>
                <a:cs typeface="Poppins"/>
                <a:sym typeface="Poppins"/>
              </a:rPr>
              <a:t>RISK CONSEQUENCE</a:t>
            </a:r>
            <a:endParaRPr/>
          </a:p>
        </p:txBody>
      </p:sp>
      <p:sp>
        <p:nvSpPr>
          <p:cNvPr id="882" name="Google Shape;882;p33"/>
          <p:cNvSpPr txBox="1"/>
          <p:nvPr/>
        </p:nvSpPr>
        <p:spPr>
          <a:xfrm rot="-5400000">
            <a:off x="2934324" y="3678053"/>
            <a:ext cx="1284327" cy="276999"/>
          </a:xfrm>
          <a:prstGeom prst="rect">
            <a:avLst/>
          </a:prstGeom>
          <a:noFill/>
          <a:ln>
            <a:noFill/>
          </a:ln>
        </p:spPr>
        <p:txBody>
          <a:bodyPr anchorCtr="0" anchor="b" bIns="45700" lIns="91425" spcFirstLastPara="1" rIns="91425" wrap="square" tIns="45700">
            <a:spAutoFit/>
          </a:bodyPr>
          <a:lstStyle/>
          <a:p>
            <a:pPr indent="0" lvl="0" marL="0" marR="0" rtl="0" algn="ctr">
              <a:lnSpc>
                <a:spcPct val="100000"/>
              </a:lnSpc>
              <a:spcBef>
                <a:spcPts val="0"/>
              </a:spcBef>
              <a:spcAft>
                <a:spcPts val="0"/>
              </a:spcAft>
              <a:buClr>
                <a:srgbClr val="1F497D"/>
              </a:buClr>
              <a:buSzPts val="1200"/>
              <a:buFont typeface="Poppins"/>
              <a:buNone/>
            </a:pPr>
            <a:r>
              <a:rPr b="1" i="0" lang="en-US" sz="1200" u="none" cap="none" strike="noStrike">
                <a:solidFill>
                  <a:srgbClr val="1F497D"/>
                </a:solidFill>
                <a:latin typeface="Poppins"/>
                <a:ea typeface="Poppins"/>
                <a:cs typeface="Poppins"/>
                <a:sym typeface="Poppins"/>
              </a:rPr>
              <a:t>RISK LIKELIHOOD</a:t>
            </a:r>
            <a:endParaRPr/>
          </a:p>
        </p:txBody>
      </p:sp>
      <p:sp>
        <p:nvSpPr>
          <p:cNvPr id="883" name="Google Shape;883;p33"/>
          <p:cNvSpPr txBox="1"/>
          <p:nvPr/>
        </p:nvSpPr>
        <p:spPr>
          <a:xfrm>
            <a:off x="4312866" y="5292122"/>
            <a:ext cx="704039" cy="230832"/>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Lato"/>
              <a:buNone/>
            </a:pPr>
            <a:r>
              <a:rPr b="0" i="0" lang="en-US" sz="900" u="none" cap="none" strike="noStrike">
                <a:solidFill>
                  <a:srgbClr val="000000"/>
                </a:solidFill>
                <a:latin typeface="Lato"/>
                <a:ea typeface="Lato"/>
                <a:cs typeface="Lato"/>
                <a:sym typeface="Lato"/>
              </a:rPr>
              <a:t>Risk Level:</a:t>
            </a:r>
            <a:endParaRPr/>
          </a:p>
        </p:txBody>
      </p:sp>
      <p:sp>
        <p:nvSpPr>
          <p:cNvPr id="884" name="Google Shape;884;p33"/>
          <p:cNvSpPr/>
          <p:nvPr/>
        </p:nvSpPr>
        <p:spPr>
          <a:xfrm>
            <a:off x="5051374" y="5267381"/>
            <a:ext cx="392633" cy="280313"/>
          </a:xfrm>
          <a:prstGeom prst="rect">
            <a:avLst/>
          </a:prstGeom>
          <a:solidFill>
            <a:srgbClr val="00B05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675"/>
              <a:buFont typeface="Calibri"/>
              <a:buNone/>
            </a:pPr>
            <a:r>
              <a:t/>
            </a:r>
            <a:endParaRPr b="0" i="0" sz="675" u="none" cap="none" strike="noStrike">
              <a:solidFill>
                <a:srgbClr val="FFFFFF"/>
              </a:solidFill>
              <a:latin typeface="Lato Light"/>
              <a:ea typeface="Lato Light"/>
              <a:cs typeface="Lato Light"/>
              <a:sym typeface="Lato Light"/>
            </a:endParaRPr>
          </a:p>
        </p:txBody>
      </p:sp>
      <p:sp>
        <p:nvSpPr>
          <p:cNvPr id="885" name="Google Shape;885;p33"/>
          <p:cNvSpPr txBox="1"/>
          <p:nvPr/>
        </p:nvSpPr>
        <p:spPr>
          <a:xfrm>
            <a:off x="5497971" y="5292122"/>
            <a:ext cx="389850" cy="230832"/>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Lato"/>
              <a:buNone/>
            </a:pPr>
            <a:r>
              <a:rPr b="0" i="0" lang="en-US" sz="900" u="none" cap="none" strike="noStrike">
                <a:solidFill>
                  <a:srgbClr val="000000"/>
                </a:solidFill>
                <a:latin typeface="Lato"/>
                <a:ea typeface="Lato"/>
                <a:cs typeface="Lato"/>
                <a:sym typeface="Lato"/>
              </a:rPr>
              <a:t>Low</a:t>
            </a:r>
            <a:endParaRPr/>
          </a:p>
        </p:txBody>
      </p:sp>
      <p:sp>
        <p:nvSpPr>
          <p:cNvPr id="886" name="Google Shape;886;p33"/>
          <p:cNvSpPr/>
          <p:nvPr/>
        </p:nvSpPr>
        <p:spPr>
          <a:xfrm>
            <a:off x="5975540" y="5267381"/>
            <a:ext cx="392633" cy="280313"/>
          </a:xfrm>
          <a:prstGeom prst="rect">
            <a:avLst/>
          </a:prstGeom>
          <a:solidFill>
            <a:srgbClr val="FFC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675"/>
              <a:buFont typeface="Calibri"/>
              <a:buNone/>
            </a:pPr>
            <a:r>
              <a:t/>
            </a:r>
            <a:endParaRPr b="0" i="0" sz="675" u="none" cap="none" strike="noStrike">
              <a:solidFill>
                <a:srgbClr val="FFFFFF"/>
              </a:solidFill>
              <a:latin typeface="Lato Light"/>
              <a:ea typeface="Lato Light"/>
              <a:cs typeface="Lato Light"/>
              <a:sym typeface="Lato Light"/>
            </a:endParaRPr>
          </a:p>
        </p:txBody>
      </p:sp>
      <p:sp>
        <p:nvSpPr>
          <p:cNvPr id="887" name="Google Shape;887;p33"/>
          <p:cNvSpPr txBox="1"/>
          <p:nvPr/>
        </p:nvSpPr>
        <p:spPr>
          <a:xfrm>
            <a:off x="6422137" y="5292122"/>
            <a:ext cx="609462" cy="230832"/>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Lato"/>
              <a:buNone/>
            </a:pPr>
            <a:r>
              <a:rPr b="0" i="0" lang="en-US" sz="900" u="none" cap="none" strike="noStrike">
                <a:solidFill>
                  <a:srgbClr val="000000"/>
                </a:solidFill>
                <a:latin typeface="Lato"/>
                <a:ea typeface="Lato"/>
                <a:cs typeface="Lato"/>
                <a:sym typeface="Lato"/>
              </a:rPr>
              <a:t>Medium</a:t>
            </a:r>
            <a:endParaRPr/>
          </a:p>
        </p:txBody>
      </p:sp>
      <p:sp>
        <p:nvSpPr>
          <p:cNvPr id="888" name="Google Shape;888;p33"/>
          <p:cNvSpPr/>
          <p:nvPr/>
        </p:nvSpPr>
        <p:spPr>
          <a:xfrm>
            <a:off x="7109310" y="5267381"/>
            <a:ext cx="392633" cy="280313"/>
          </a:xfrm>
          <a:prstGeom prst="rect">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675"/>
              <a:buFont typeface="Calibri"/>
              <a:buNone/>
            </a:pPr>
            <a:r>
              <a:t/>
            </a:r>
            <a:endParaRPr b="0" i="0" sz="675" u="none" cap="none" strike="noStrike">
              <a:solidFill>
                <a:srgbClr val="FFFFFF"/>
              </a:solidFill>
              <a:latin typeface="Lato Light"/>
              <a:ea typeface="Lato Light"/>
              <a:cs typeface="Lato Light"/>
              <a:sym typeface="Lato Light"/>
            </a:endParaRPr>
          </a:p>
        </p:txBody>
      </p:sp>
      <p:sp>
        <p:nvSpPr>
          <p:cNvPr id="889" name="Google Shape;889;p33"/>
          <p:cNvSpPr txBox="1"/>
          <p:nvPr/>
        </p:nvSpPr>
        <p:spPr>
          <a:xfrm>
            <a:off x="7555907" y="5292122"/>
            <a:ext cx="426720" cy="230832"/>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Lato"/>
              <a:buNone/>
            </a:pPr>
            <a:r>
              <a:rPr b="0" i="0" lang="en-US" sz="900" u="none" cap="none" strike="noStrike">
                <a:solidFill>
                  <a:srgbClr val="000000"/>
                </a:solidFill>
                <a:latin typeface="Lato"/>
                <a:ea typeface="Lato"/>
                <a:cs typeface="Lato"/>
                <a:sym typeface="Lato"/>
              </a:rPr>
              <a:t>High</a:t>
            </a:r>
            <a:endParaRPr/>
          </a:p>
        </p:txBody>
      </p:sp>
      <p:graphicFrame>
        <p:nvGraphicFramePr>
          <p:cNvPr id="890" name="Google Shape;890;p33"/>
          <p:cNvGraphicFramePr/>
          <p:nvPr/>
        </p:nvGraphicFramePr>
        <p:xfrm>
          <a:off x="71450" y="1528921"/>
          <a:ext cx="3000000" cy="3000000"/>
        </p:xfrm>
        <a:graphic>
          <a:graphicData uri="http://schemas.openxmlformats.org/drawingml/2006/table">
            <a:tbl>
              <a:tblPr bandRow="1" firstRow="1">
                <a:noFill/>
                <a:tableStyleId>{61CF5F64-8F03-427C-8E52-A2916D0F5178}</a:tableStyleId>
              </a:tblPr>
              <a:tblGrid>
                <a:gridCol w="312100"/>
                <a:gridCol w="1236100"/>
                <a:gridCol w="1800200"/>
              </a:tblGrid>
              <a:tr h="387800">
                <a:tc>
                  <a:txBody>
                    <a:bodyPr/>
                    <a:lstStyle/>
                    <a:p>
                      <a:pPr indent="0" lvl="0" marL="0" marR="0" rtl="0" algn="l">
                        <a:spcBef>
                          <a:spcPts val="0"/>
                        </a:spcBef>
                        <a:spcAft>
                          <a:spcPts val="0"/>
                        </a:spcAft>
                        <a:buNone/>
                      </a:pPr>
                      <a:r>
                        <a:rPr b="1" i="0" lang="en-US" sz="1200" u="none" cap="none" strike="noStrike">
                          <a:latin typeface="Poppins"/>
                          <a:ea typeface="Poppins"/>
                          <a:cs typeface="Poppins"/>
                          <a:sym typeface="Poppins"/>
                        </a:rPr>
                        <a:t>#</a:t>
                      </a:r>
                      <a:endParaRPr/>
                    </a:p>
                  </a:txBody>
                  <a:tcPr marT="17150" marB="17150" marR="34300" marL="34300" anchor="ctr"/>
                </a:tc>
                <a:tc>
                  <a:txBody>
                    <a:bodyPr/>
                    <a:lstStyle/>
                    <a:p>
                      <a:pPr indent="0" lvl="0" marL="0" marR="0" rtl="0" algn="l">
                        <a:spcBef>
                          <a:spcPts val="0"/>
                        </a:spcBef>
                        <a:spcAft>
                          <a:spcPts val="0"/>
                        </a:spcAft>
                        <a:buNone/>
                      </a:pPr>
                      <a:r>
                        <a:rPr b="1" i="0" lang="en-US" sz="1200">
                          <a:latin typeface="Poppins"/>
                          <a:ea typeface="Poppins"/>
                          <a:cs typeface="Poppins"/>
                          <a:sym typeface="Poppins"/>
                        </a:rPr>
                        <a:t>RISK</a:t>
                      </a:r>
                      <a:endParaRPr/>
                    </a:p>
                    <a:p>
                      <a:pPr indent="0" lvl="0" marL="0" marR="0" rtl="0" algn="l">
                        <a:spcBef>
                          <a:spcPts val="0"/>
                        </a:spcBef>
                        <a:spcAft>
                          <a:spcPts val="0"/>
                        </a:spcAft>
                        <a:buNone/>
                      </a:pPr>
                      <a:r>
                        <a:rPr b="1" i="0" lang="en-US" sz="1200">
                          <a:latin typeface="Poppins"/>
                          <a:ea typeface="Poppins"/>
                          <a:cs typeface="Poppins"/>
                          <a:sym typeface="Poppins"/>
                        </a:rPr>
                        <a:t>DESCRIPTION</a:t>
                      </a:r>
                      <a:endParaRPr/>
                    </a:p>
                  </a:txBody>
                  <a:tcPr marT="17150" marB="17150" marR="34300" marL="34300" anchor="ctr"/>
                </a:tc>
                <a:tc>
                  <a:txBody>
                    <a:bodyPr/>
                    <a:lstStyle/>
                    <a:p>
                      <a:pPr indent="0" lvl="0" marL="0" marR="0" rtl="0" algn="l">
                        <a:spcBef>
                          <a:spcPts val="0"/>
                        </a:spcBef>
                        <a:spcAft>
                          <a:spcPts val="0"/>
                        </a:spcAft>
                        <a:buNone/>
                      </a:pPr>
                      <a:r>
                        <a:rPr b="1" i="0" lang="en-US" sz="1200">
                          <a:latin typeface="Poppins"/>
                          <a:ea typeface="Poppins"/>
                          <a:cs typeface="Poppins"/>
                          <a:sym typeface="Poppins"/>
                        </a:rPr>
                        <a:t>MITIGATION PLAN</a:t>
                      </a:r>
                      <a:endParaRPr/>
                    </a:p>
                  </a:txBody>
                  <a:tcPr marT="17150" marB="17150" marR="34300" marL="34300" anchor="ctr"/>
                </a:tc>
              </a:tr>
              <a:tr h="421750">
                <a:tc>
                  <a:txBody>
                    <a:bodyPr/>
                    <a:lstStyle/>
                    <a:p>
                      <a:pPr indent="0" lvl="0" marL="0" marR="0" rtl="0" algn="l">
                        <a:spcBef>
                          <a:spcPts val="0"/>
                        </a:spcBef>
                        <a:spcAft>
                          <a:spcPts val="0"/>
                        </a:spcAft>
                        <a:buNone/>
                      </a:pPr>
                      <a:r>
                        <a:rPr b="0" i="0" lang="en-US" sz="900">
                          <a:latin typeface="Lato Light"/>
                          <a:ea typeface="Lato Light"/>
                          <a:cs typeface="Lato Light"/>
                          <a:sym typeface="Lato Light"/>
                        </a:rPr>
                        <a:t>1</a:t>
                      </a:r>
                      <a:endParaRPr/>
                    </a:p>
                  </a:txBody>
                  <a:tcPr marT="17150" marB="17150" marR="34300" marL="34300" anchor="ctr">
                    <a:solidFill>
                      <a:srgbClr val="F2F2F2"/>
                    </a:solidFill>
                  </a:tcPr>
                </a:tc>
                <a:tc>
                  <a:txBody>
                    <a:bodyPr/>
                    <a:lstStyle/>
                    <a:p>
                      <a:pPr indent="0" lvl="0" marL="0" marR="0" rtl="0" algn="l">
                        <a:lnSpc>
                          <a:spcPct val="125047"/>
                        </a:lnSpc>
                        <a:spcBef>
                          <a:spcPts val="0"/>
                        </a:spcBef>
                        <a:spcAft>
                          <a:spcPts val="0"/>
                        </a:spcAft>
                        <a:buNone/>
                      </a:pPr>
                      <a:r>
                        <a:rPr lang="en-US" sz="1050">
                          <a:latin typeface="Lato"/>
                          <a:ea typeface="Lato"/>
                          <a:cs typeface="Lato"/>
                          <a:sym typeface="Lato"/>
                        </a:rPr>
                        <a:t>Fraud, corruption and theft. </a:t>
                      </a:r>
                      <a:endParaRPr sz="1050">
                        <a:latin typeface="Lato"/>
                        <a:ea typeface="Lato"/>
                        <a:cs typeface="Lato"/>
                        <a:sym typeface="Lato"/>
                      </a:endParaRPr>
                    </a:p>
                  </a:txBody>
                  <a:tcPr marT="17150" marB="17150" marR="34300" marL="34300" anchor="ctr">
                    <a:solidFill>
                      <a:srgbClr val="F2F2F2"/>
                    </a:solidFill>
                  </a:tcPr>
                </a:tc>
                <a:tc>
                  <a:txBody>
                    <a:bodyPr/>
                    <a:lstStyle/>
                    <a:p>
                      <a:pPr indent="0" lvl="0" marL="0" marR="0" rtl="0" algn="l">
                        <a:lnSpc>
                          <a:spcPct val="100000"/>
                        </a:lnSpc>
                        <a:spcBef>
                          <a:spcPts val="0"/>
                        </a:spcBef>
                        <a:spcAft>
                          <a:spcPts val="0"/>
                        </a:spcAft>
                        <a:buClr>
                          <a:schemeClr val="dk1"/>
                        </a:buClr>
                        <a:buSzPts val="1050"/>
                        <a:buFont typeface="Lato Light"/>
                        <a:buNone/>
                      </a:pPr>
                      <a:r>
                        <a:rPr b="0" i="0" lang="en-US" sz="1050">
                          <a:latin typeface="Lato Light"/>
                          <a:ea typeface="Lato Light"/>
                          <a:cs typeface="Lato Light"/>
                          <a:sym typeface="Lato Light"/>
                        </a:rPr>
                        <a:t>Approved. Fraud prevention strategy, plan and whistle blowing policy</a:t>
                      </a:r>
                      <a:endParaRPr/>
                    </a:p>
                    <a:p>
                      <a:pPr indent="0" lvl="0" marL="0" marR="0" rtl="0" algn="l">
                        <a:lnSpc>
                          <a:spcPct val="100000"/>
                        </a:lnSpc>
                        <a:spcBef>
                          <a:spcPts val="0"/>
                        </a:spcBef>
                        <a:spcAft>
                          <a:spcPts val="0"/>
                        </a:spcAft>
                        <a:buClr>
                          <a:schemeClr val="dk1"/>
                        </a:buClr>
                        <a:buSzPts val="1050"/>
                        <a:buFont typeface="Lato Light"/>
                        <a:buNone/>
                      </a:pPr>
                      <a:r>
                        <a:rPr b="0" i="0" lang="en-US" sz="1050">
                          <a:latin typeface="Lato Light"/>
                          <a:ea typeface="Lato Light"/>
                          <a:cs typeface="Lato Light"/>
                          <a:sym typeface="Lato Light"/>
                        </a:rPr>
                        <a:t>Outsourced whistle blowing hotline. No fraud identified or reported. No substantive incidents reported.</a:t>
                      </a:r>
                      <a:endParaRPr/>
                    </a:p>
                  </a:txBody>
                  <a:tcPr marT="17150" marB="17150" marR="34300" marL="34300" anchor="ctr">
                    <a:solidFill>
                      <a:srgbClr val="F2F2F2"/>
                    </a:solidFill>
                  </a:tcPr>
                </a:tc>
              </a:tr>
              <a:tr h="423875">
                <a:tc>
                  <a:txBody>
                    <a:bodyPr/>
                    <a:lstStyle/>
                    <a:p>
                      <a:pPr indent="0" lvl="0" marL="0" marR="0" rtl="0" algn="l">
                        <a:spcBef>
                          <a:spcPts val="0"/>
                        </a:spcBef>
                        <a:spcAft>
                          <a:spcPts val="0"/>
                        </a:spcAft>
                        <a:buNone/>
                      </a:pPr>
                      <a:r>
                        <a:rPr b="0" i="0" lang="en-US" sz="900">
                          <a:latin typeface="Lato Light"/>
                          <a:ea typeface="Lato Light"/>
                          <a:cs typeface="Lato Light"/>
                          <a:sym typeface="Lato Light"/>
                        </a:rPr>
                        <a:t>2</a:t>
                      </a:r>
                      <a:endParaRPr/>
                    </a:p>
                  </a:txBody>
                  <a:tcPr marT="17150" marB="17150" marR="34300" marL="34300" anchor="ctr">
                    <a:solidFill>
                      <a:srgbClr val="D8D8D8"/>
                    </a:solidFill>
                  </a:tcPr>
                </a:tc>
                <a:tc>
                  <a:txBody>
                    <a:bodyPr/>
                    <a:lstStyle/>
                    <a:p>
                      <a:pPr indent="0" lvl="0" marL="0" marR="0" rtl="0" algn="l">
                        <a:lnSpc>
                          <a:spcPct val="100000"/>
                        </a:lnSpc>
                        <a:spcBef>
                          <a:spcPts val="0"/>
                        </a:spcBef>
                        <a:spcAft>
                          <a:spcPts val="0"/>
                        </a:spcAft>
                        <a:buClr>
                          <a:schemeClr val="dk1"/>
                        </a:buClr>
                        <a:buSzPts val="1050"/>
                        <a:buFont typeface="Lato Light"/>
                        <a:buNone/>
                      </a:pPr>
                      <a:r>
                        <a:rPr b="0" i="0" lang="en-US" sz="1050">
                          <a:latin typeface="Lato Light"/>
                          <a:ea typeface="Lato Light"/>
                          <a:cs typeface="Lato Light"/>
                          <a:sym typeface="Lato Light"/>
                        </a:rPr>
                        <a:t>Regression on Auditor General audit opinion</a:t>
                      </a:r>
                      <a:endParaRPr/>
                    </a:p>
                  </a:txBody>
                  <a:tcPr marT="17150" marB="17150" marR="34300" marL="34300" anchor="ctr">
                    <a:solidFill>
                      <a:srgbClr val="D8D8D8"/>
                    </a:solidFill>
                  </a:tcPr>
                </a:tc>
                <a:tc>
                  <a:txBody>
                    <a:bodyPr/>
                    <a:lstStyle/>
                    <a:p>
                      <a:pPr indent="0" lvl="0" marL="0" marR="0" rtl="0" algn="l">
                        <a:lnSpc>
                          <a:spcPct val="100000"/>
                        </a:lnSpc>
                        <a:spcBef>
                          <a:spcPts val="0"/>
                        </a:spcBef>
                        <a:spcAft>
                          <a:spcPts val="0"/>
                        </a:spcAft>
                        <a:buClr>
                          <a:schemeClr val="dk1"/>
                        </a:buClr>
                        <a:buSzPts val="1050"/>
                        <a:buFont typeface="Lato Light"/>
                        <a:buNone/>
                      </a:pPr>
                      <a:r>
                        <a:rPr b="0" i="0" lang="en-US" sz="1050">
                          <a:latin typeface="Lato Light"/>
                          <a:ea typeface="Lato Light"/>
                          <a:cs typeface="Lato Light"/>
                          <a:sym typeface="Lato Light"/>
                        </a:rPr>
                        <a:t>Retained Clean </a:t>
                      </a:r>
                      <a:br>
                        <a:rPr b="0" i="0" lang="en-US" sz="1050">
                          <a:latin typeface="Lato Light"/>
                          <a:ea typeface="Lato Light"/>
                          <a:cs typeface="Lato Light"/>
                          <a:sym typeface="Lato Light"/>
                        </a:rPr>
                      </a:br>
                      <a:r>
                        <a:rPr b="0" i="0" lang="en-US" sz="1050">
                          <a:latin typeface="Lato Light"/>
                          <a:ea typeface="Lato Light"/>
                          <a:cs typeface="Lato Light"/>
                          <a:sym typeface="Lato Light"/>
                        </a:rPr>
                        <a:t>Audit for 2020/21.</a:t>
                      </a:r>
                      <a:endParaRPr/>
                    </a:p>
                  </a:txBody>
                  <a:tcPr marT="17150" marB="17150" marR="34300" marL="34300" anchor="ctr">
                    <a:solidFill>
                      <a:srgbClr val="D8D8D8"/>
                    </a:solidFill>
                  </a:tcPr>
                </a:tc>
              </a:tr>
              <a:tr h="423875">
                <a:tc>
                  <a:txBody>
                    <a:bodyPr/>
                    <a:lstStyle/>
                    <a:p>
                      <a:pPr indent="0" lvl="0" marL="0" marR="0" rtl="0" algn="l">
                        <a:spcBef>
                          <a:spcPts val="0"/>
                        </a:spcBef>
                        <a:spcAft>
                          <a:spcPts val="0"/>
                        </a:spcAft>
                        <a:buNone/>
                      </a:pPr>
                      <a:r>
                        <a:rPr b="0" i="0" lang="en-US" sz="900">
                          <a:latin typeface="Lato Light"/>
                          <a:ea typeface="Lato Light"/>
                          <a:cs typeface="Lato Light"/>
                          <a:sym typeface="Lato Light"/>
                        </a:rPr>
                        <a:t>3</a:t>
                      </a:r>
                      <a:endParaRPr/>
                    </a:p>
                  </a:txBody>
                  <a:tcPr marT="17150" marB="17150" marR="34300" marL="34300" anchor="ctr">
                    <a:solidFill>
                      <a:srgbClr val="F2F2F2"/>
                    </a:solidFill>
                  </a:tcPr>
                </a:tc>
                <a:tc>
                  <a:txBody>
                    <a:bodyPr/>
                    <a:lstStyle/>
                    <a:p>
                      <a:pPr indent="0" lvl="0" marL="0" marR="0" rtl="0" algn="l">
                        <a:lnSpc>
                          <a:spcPct val="100000"/>
                        </a:lnSpc>
                        <a:spcBef>
                          <a:spcPts val="0"/>
                        </a:spcBef>
                        <a:spcAft>
                          <a:spcPts val="0"/>
                        </a:spcAft>
                        <a:buClr>
                          <a:schemeClr val="dk1"/>
                        </a:buClr>
                        <a:buSzPts val="1050"/>
                        <a:buFont typeface="Lato Light"/>
                        <a:buNone/>
                      </a:pPr>
                      <a:r>
                        <a:rPr lang="en-US" sz="1050">
                          <a:latin typeface="Lato Light"/>
                          <a:ea typeface="Lato Light"/>
                          <a:cs typeface="Lato Light"/>
                          <a:sym typeface="Lato Light"/>
                        </a:rPr>
                        <a:t>Reputational risk</a:t>
                      </a:r>
                      <a:endParaRPr/>
                    </a:p>
                  </a:txBody>
                  <a:tcPr marT="17150" marB="17150" marR="34300" marL="34300" anchor="ctr">
                    <a:solidFill>
                      <a:srgbClr val="F2F2F2"/>
                    </a:solidFill>
                  </a:tcPr>
                </a:tc>
                <a:tc>
                  <a:txBody>
                    <a:bodyPr/>
                    <a:lstStyle/>
                    <a:p>
                      <a:pPr indent="0" lvl="0" marL="0" marR="0" rtl="0" algn="l">
                        <a:lnSpc>
                          <a:spcPct val="100000"/>
                        </a:lnSpc>
                        <a:spcBef>
                          <a:spcPts val="0"/>
                        </a:spcBef>
                        <a:spcAft>
                          <a:spcPts val="0"/>
                        </a:spcAft>
                        <a:buClr>
                          <a:schemeClr val="dk1"/>
                        </a:buClr>
                        <a:buSzPts val="1050"/>
                        <a:buFont typeface="Lato Light"/>
                        <a:buNone/>
                      </a:pPr>
                      <a:r>
                        <a:rPr b="0" i="0" lang="en-US" sz="1050">
                          <a:latin typeface="Lato Light"/>
                          <a:ea typeface="Lato Light"/>
                          <a:cs typeface="Lato Light"/>
                          <a:sym typeface="Lato Light"/>
                        </a:rPr>
                        <a:t>Several stakeholder engagements held.</a:t>
                      </a:r>
                      <a:endParaRPr/>
                    </a:p>
                  </a:txBody>
                  <a:tcPr marT="17150" marB="17150" marR="34300" marL="34300" anchor="ctr">
                    <a:solidFill>
                      <a:srgbClr val="F2F2F2"/>
                    </a:solidFill>
                  </a:tcPr>
                </a:tc>
              </a:tr>
              <a:tr h="554300">
                <a:tc>
                  <a:txBody>
                    <a:bodyPr/>
                    <a:lstStyle/>
                    <a:p>
                      <a:pPr indent="0" lvl="0" marL="0" marR="0" rtl="0" algn="l">
                        <a:spcBef>
                          <a:spcPts val="0"/>
                        </a:spcBef>
                        <a:spcAft>
                          <a:spcPts val="0"/>
                        </a:spcAft>
                        <a:buNone/>
                      </a:pPr>
                      <a:r>
                        <a:rPr b="0" i="0" lang="en-US" sz="900">
                          <a:latin typeface="Lato Light"/>
                          <a:ea typeface="Lato Light"/>
                          <a:cs typeface="Lato Light"/>
                          <a:sym typeface="Lato Light"/>
                        </a:rPr>
                        <a:t>4</a:t>
                      </a:r>
                      <a:endParaRPr/>
                    </a:p>
                  </a:txBody>
                  <a:tcPr marT="17150" marB="17150" marR="34300" marL="34300" anchor="ctr">
                    <a:solidFill>
                      <a:srgbClr val="F2F2F2"/>
                    </a:solidFill>
                  </a:tcPr>
                </a:tc>
                <a:tc>
                  <a:txBody>
                    <a:bodyPr/>
                    <a:lstStyle/>
                    <a:p>
                      <a:pPr indent="0" lvl="0" marL="0" marR="0" rtl="0" algn="l">
                        <a:lnSpc>
                          <a:spcPct val="100000"/>
                        </a:lnSpc>
                        <a:spcBef>
                          <a:spcPts val="0"/>
                        </a:spcBef>
                        <a:spcAft>
                          <a:spcPts val="0"/>
                        </a:spcAft>
                        <a:buClr>
                          <a:schemeClr val="dk1"/>
                        </a:buClr>
                        <a:buSzPts val="1050"/>
                        <a:buFont typeface="Lato"/>
                        <a:buNone/>
                      </a:pPr>
                      <a:r>
                        <a:rPr lang="en-US" sz="1050">
                          <a:latin typeface="Lato"/>
                          <a:ea typeface="Lato"/>
                          <a:cs typeface="Lato"/>
                          <a:sym typeface="Lato"/>
                        </a:rPr>
                        <a:t>Insufficient budget allocation by Government and Funders (Budget growing slower than the demand).</a:t>
                      </a:r>
                      <a:endParaRPr sz="1050">
                        <a:latin typeface="Lato"/>
                        <a:ea typeface="Lato"/>
                        <a:cs typeface="Lato"/>
                        <a:sym typeface="Lato"/>
                      </a:endParaRPr>
                    </a:p>
                  </a:txBody>
                  <a:tcPr marT="17150" marB="17150" marR="34300" marL="34300" anchor="ctr">
                    <a:solidFill>
                      <a:srgbClr val="F2F2F2"/>
                    </a:solidFill>
                  </a:tcPr>
                </a:tc>
                <a:tc>
                  <a:txBody>
                    <a:bodyPr/>
                    <a:lstStyle/>
                    <a:p>
                      <a:pPr indent="0" lvl="0" marL="0" marR="0" rtl="0" algn="l">
                        <a:lnSpc>
                          <a:spcPct val="100000"/>
                        </a:lnSpc>
                        <a:spcBef>
                          <a:spcPts val="0"/>
                        </a:spcBef>
                        <a:spcAft>
                          <a:spcPts val="0"/>
                        </a:spcAft>
                        <a:buClr>
                          <a:schemeClr val="dk1"/>
                        </a:buClr>
                        <a:buSzPts val="1050"/>
                        <a:buFont typeface="Lato Light"/>
                        <a:buNone/>
                      </a:pPr>
                      <a:r>
                        <a:rPr b="0" i="0" lang="en-US" sz="1050">
                          <a:latin typeface="Lato Light"/>
                          <a:ea typeface="Lato Light"/>
                          <a:cs typeface="Lato Light"/>
                          <a:sym typeface="Lato Light"/>
                        </a:rPr>
                        <a:t>Lobbied for support.</a:t>
                      </a:r>
                      <a:endParaRPr/>
                    </a:p>
                    <a:p>
                      <a:pPr indent="0" lvl="0" marL="0" marR="0" rtl="0" algn="l">
                        <a:lnSpc>
                          <a:spcPct val="100000"/>
                        </a:lnSpc>
                        <a:spcBef>
                          <a:spcPts val="0"/>
                        </a:spcBef>
                        <a:spcAft>
                          <a:spcPts val="0"/>
                        </a:spcAft>
                        <a:buClr>
                          <a:schemeClr val="dk1"/>
                        </a:buClr>
                        <a:buSzPts val="1050"/>
                        <a:buFont typeface="Lato Light"/>
                        <a:buNone/>
                      </a:pPr>
                      <a:r>
                        <a:rPr b="0" i="0" lang="en-US" sz="1050">
                          <a:latin typeface="Lato Light"/>
                          <a:ea typeface="Lato Light"/>
                          <a:cs typeface="Lato Light"/>
                          <a:sym typeface="Lato Light"/>
                        </a:rPr>
                        <a:t>Developed a fundraising strategy to enhance funding.</a:t>
                      </a:r>
                      <a:endParaRPr/>
                    </a:p>
                    <a:p>
                      <a:pPr indent="0" lvl="0" marL="0" marR="0" rtl="0" algn="l">
                        <a:lnSpc>
                          <a:spcPct val="100000"/>
                        </a:lnSpc>
                        <a:spcBef>
                          <a:spcPts val="0"/>
                        </a:spcBef>
                        <a:spcAft>
                          <a:spcPts val="0"/>
                        </a:spcAft>
                        <a:buClr>
                          <a:schemeClr val="dk1"/>
                        </a:buClr>
                        <a:buSzPts val="1050"/>
                        <a:buFont typeface="Lato Light"/>
                        <a:buNone/>
                      </a:pPr>
                      <a:r>
                        <a:rPr b="0" i="0" lang="en-US" sz="1050">
                          <a:latin typeface="Lato Light"/>
                          <a:ea typeface="Lato Light"/>
                          <a:cs typeface="Lato Light"/>
                          <a:sym typeface="Lato Light"/>
                        </a:rPr>
                        <a:t> </a:t>
                      </a:r>
                      <a:endParaRPr/>
                    </a:p>
                  </a:txBody>
                  <a:tcPr marT="17150" marB="17150" marR="34300" marL="34300" anchor="ctr">
                    <a:solidFill>
                      <a:srgbClr val="F2F2F2"/>
                    </a:solidFill>
                  </a:tcPr>
                </a:tc>
              </a:tr>
              <a:tr h="761500">
                <a:tc>
                  <a:txBody>
                    <a:bodyPr/>
                    <a:lstStyle/>
                    <a:p>
                      <a:pPr indent="0" lvl="0" marL="0" marR="0" rtl="0" algn="l">
                        <a:spcBef>
                          <a:spcPts val="0"/>
                        </a:spcBef>
                        <a:spcAft>
                          <a:spcPts val="0"/>
                        </a:spcAft>
                        <a:buNone/>
                      </a:pPr>
                      <a:r>
                        <a:rPr b="0" i="0" lang="en-US" sz="900">
                          <a:latin typeface="Lato Light"/>
                          <a:ea typeface="Lato Light"/>
                          <a:cs typeface="Lato Light"/>
                          <a:sym typeface="Lato Light"/>
                        </a:rPr>
                        <a:t>5</a:t>
                      </a:r>
                      <a:endParaRPr/>
                    </a:p>
                  </a:txBody>
                  <a:tcPr marT="17150" marB="17150" marR="34300" marL="34300" anchor="ctr">
                    <a:solidFill>
                      <a:srgbClr val="F2F2F2"/>
                    </a:solidFill>
                  </a:tcPr>
                </a:tc>
                <a:tc>
                  <a:txBody>
                    <a:bodyPr/>
                    <a:lstStyle/>
                    <a:p>
                      <a:pPr indent="0" lvl="0" marL="0" marR="0" rtl="0" algn="l">
                        <a:lnSpc>
                          <a:spcPct val="100000"/>
                        </a:lnSpc>
                        <a:spcBef>
                          <a:spcPts val="0"/>
                        </a:spcBef>
                        <a:spcAft>
                          <a:spcPts val="0"/>
                        </a:spcAft>
                        <a:buClr>
                          <a:schemeClr val="dk1"/>
                        </a:buClr>
                        <a:buSzPts val="1050"/>
                        <a:buFont typeface="Lato Light"/>
                        <a:buNone/>
                      </a:pPr>
                      <a:r>
                        <a:rPr b="0" i="0" lang="en-US" sz="1050">
                          <a:latin typeface="Lato Light"/>
                          <a:ea typeface="Lato Light"/>
                          <a:cs typeface="Lato Light"/>
                          <a:sym typeface="Lato Light"/>
                        </a:rPr>
                        <a:t>Failure to deliver on entity mandate due to pandemic outbreak (Business continuity)</a:t>
                      </a:r>
                      <a:endParaRPr b="0" i="0" sz="1050">
                        <a:latin typeface="Lato Light"/>
                        <a:ea typeface="Lato Light"/>
                        <a:cs typeface="Lato Light"/>
                        <a:sym typeface="Lato Light"/>
                      </a:endParaRPr>
                    </a:p>
                  </a:txBody>
                  <a:tcPr marT="17150" marB="17150" marR="34300" marL="34300" anchor="ctr">
                    <a:solidFill>
                      <a:srgbClr val="F2F2F2"/>
                    </a:solidFill>
                  </a:tcPr>
                </a:tc>
                <a:tc>
                  <a:txBody>
                    <a:bodyPr/>
                    <a:lstStyle/>
                    <a:p>
                      <a:pPr indent="0" lvl="0" marL="0" marR="0" rtl="0" algn="l">
                        <a:lnSpc>
                          <a:spcPct val="100000"/>
                        </a:lnSpc>
                        <a:spcBef>
                          <a:spcPts val="0"/>
                        </a:spcBef>
                        <a:spcAft>
                          <a:spcPts val="0"/>
                        </a:spcAft>
                        <a:buClr>
                          <a:schemeClr val="dk1"/>
                        </a:buClr>
                        <a:buSzPts val="1050"/>
                        <a:buFont typeface="Lato Light"/>
                        <a:buNone/>
                      </a:pPr>
                      <a:r>
                        <a:rPr b="0" i="0" lang="en-US" sz="1050">
                          <a:latin typeface="Lato Light"/>
                          <a:ea typeface="Lato Light"/>
                          <a:cs typeface="Lato Light"/>
                          <a:sym typeface="Lato Light"/>
                        </a:rPr>
                        <a:t>Covid 19 organizational plan in place. </a:t>
                      </a:r>
                      <a:endParaRPr/>
                    </a:p>
                    <a:p>
                      <a:pPr indent="0" lvl="0" marL="0" marR="0" rtl="0" algn="l">
                        <a:lnSpc>
                          <a:spcPct val="100000"/>
                        </a:lnSpc>
                        <a:spcBef>
                          <a:spcPts val="0"/>
                        </a:spcBef>
                        <a:spcAft>
                          <a:spcPts val="0"/>
                        </a:spcAft>
                        <a:buClr>
                          <a:schemeClr val="dk1"/>
                        </a:buClr>
                        <a:buSzPts val="1050"/>
                        <a:buFont typeface="Lato Light"/>
                        <a:buNone/>
                      </a:pPr>
                      <a:r>
                        <a:rPr b="0" i="0" lang="en-US" sz="1050">
                          <a:latin typeface="Lato Light"/>
                          <a:ea typeface="Lato Light"/>
                          <a:cs typeface="Lato Light"/>
                          <a:sym typeface="Lato Light"/>
                        </a:rPr>
                        <a:t>Funded PPEs for projects on emergency relief</a:t>
                      </a:r>
                      <a:endParaRPr/>
                    </a:p>
                  </a:txBody>
                  <a:tcPr marT="17150" marB="17150" marR="34300" marL="34300" anchor="ctr">
                    <a:solidFill>
                      <a:srgbClr val="F2F2F2"/>
                    </a:solidFill>
                  </a:tcPr>
                </a:tc>
              </a:tr>
            </a:tbl>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5" name="Shape 895"/>
        <p:cNvGrpSpPr/>
        <p:nvPr/>
      </p:nvGrpSpPr>
      <p:grpSpPr>
        <a:xfrm>
          <a:off x="0" y="0"/>
          <a:ext cx="0" cy="0"/>
          <a:chOff x="0" y="0"/>
          <a:chExt cx="0" cy="0"/>
        </a:xfrm>
      </p:grpSpPr>
      <p:sp>
        <p:nvSpPr>
          <p:cNvPr id="896" name="Google Shape;896;p34"/>
          <p:cNvSpPr txBox="1"/>
          <p:nvPr/>
        </p:nvSpPr>
        <p:spPr>
          <a:xfrm>
            <a:off x="2836658" y="433207"/>
            <a:ext cx="3470694" cy="46166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1F497D"/>
              </a:buClr>
              <a:buSzPts val="2400"/>
              <a:buFont typeface="Poppins"/>
              <a:buNone/>
            </a:pPr>
            <a:r>
              <a:rPr b="1" i="0" lang="en-US" sz="2400" u="none" cap="none" strike="noStrike">
                <a:solidFill>
                  <a:srgbClr val="1F497D"/>
                </a:solidFill>
                <a:latin typeface="Poppins"/>
                <a:ea typeface="Poppins"/>
                <a:cs typeface="Poppins"/>
                <a:sym typeface="Poppins"/>
              </a:rPr>
              <a:t>2020/21 STRATEGIC RISKS</a:t>
            </a:r>
            <a:endParaRPr/>
          </a:p>
        </p:txBody>
      </p:sp>
      <p:sp>
        <p:nvSpPr>
          <p:cNvPr id="897" name="Google Shape;897;p34"/>
          <p:cNvSpPr txBox="1"/>
          <p:nvPr/>
        </p:nvSpPr>
        <p:spPr>
          <a:xfrm>
            <a:off x="3347610" y="858848"/>
            <a:ext cx="2553649" cy="30777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A5A5A5"/>
              </a:buClr>
              <a:buSzPts val="1400"/>
              <a:buFont typeface="Poppins Light"/>
              <a:buNone/>
            </a:pPr>
            <a:r>
              <a:rPr b="0" i="0" lang="en-US" sz="1400" u="none" cap="none" strike="noStrike">
                <a:solidFill>
                  <a:srgbClr val="A5A5A5"/>
                </a:solidFill>
                <a:latin typeface="Poppins Light"/>
                <a:ea typeface="Poppins Light"/>
                <a:cs typeface="Poppins Light"/>
                <a:sym typeface="Poppins Light"/>
              </a:rPr>
              <a:t>Implementation Report</a:t>
            </a:r>
            <a:endParaRPr/>
          </a:p>
        </p:txBody>
      </p:sp>
      <p:sp>
        <p:nvSpPr>
          <p:cNvPr id="898" name="Google Shape;898;p34"/>
          <p:cNvSpPr/>
          <p:nvPr/>
        </p:nvSpPr>
        <p:spPr>
          <a:xfrm>
            <a:off x="3976754" y="2473126"/>
            <a:ext cx="1408349" cy="895619"/>
          </a:xfrm>
          <a:prstGeom prst="rect">
            <a:avLst/>
          </a:prstGeom>
          <a:solidFill>
            <a:srgbClr val="FFC000"/>
          </a:solidFill>
          <a:ln cap="flat" cmpd="sng" w="3810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675"/>
              <a:buFont typeface="Calibri"/>
              <a:buNone/>
            </a:pPr>
            <a:r>
              <a:t/>
            </a:r>
            <a:endParaRPr b="0" i="0" sz="675" u="none" cap="none" strike="noStrike">
              <a:solidFill>
                <a:srgbClr val="FFFFFF"/>
              </a:solidFill>
              <a:latin typeface="Lato Light"/>
              <a:ea typeface="Lato Light"/>
              <a:cs typeface="Lato Light"/>
              <a:sym typeface="Lato Light"/>
            </a:endParaRPr>
          </a:p>
        </p:txBody>
      </p:sp>
      <p:sp>
        <p:nvSpPr>
          <p:cNvPr id="899" name="Google Shape;899;p34"/>
          <p:cNvSpPr txBox="1"/>
          <p:nvPr/>
        </p:nvSpPr>
        <p:spPr>
          <a:xfrm>
            <a:off x="4484464" y="2176387"/>
            <a:ext cx="389850" cy="230832"/>
          </a:xfrm>
          <a:prstGeom prst="rect">
            <a:avLst/>
          </a:prstGeom>
          <a:noFill/>
          <a:ln>
            <a:noFill/>
          </a:ln>
        </p:spPr>
        <p:txBody>
          <a:bodyPr anchorCtr="0" anchor="b"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900"/>
              <a:buFont typeface="Lato"/>
              <a:buNone/>
            </a:pPr>
            <a:r>
              <a:rPr b="0" i="0" lang="en-US" sz="900" u="none" cap="none" strike="noStrike">
                <a:solidFill>
                  <a:srgbClr val="000000"/>
                </a:solidFill>
                <a:latin typeface="Lato"/>
                <a:ea typeface="Lato"/>
                <a:cs typeface="Lato"/>
                <a:sym typeface="Lato"/>
              </a:rPr>
              <a:t>Low</a:t>
            </a:r>
            <a:endParaRPr/>
          </a:p>
        </p:txBody>
      </p:sp>
      <p:sp>
        <p:nvSpPr>
          <p:cNvPr id="900" name="Google Shape;900;p34"/>
          <p:cNvSpPr/>
          <p:nvPr/>
        </p:nvSpPr>
        <p:spPr>
          <a:xfrm>
            <a:off x="5385103" y="2473126"/>
            <a:ext cx="1408349" cy="895619"/>
          </a:xfrm>
          <a:prstGeom prst="rect">
            <a:avLst/>
          </a:prstGeom>
          <a:solidFill>
            <a:srgbClr val="FF0000"/>
          </a:solidFill>
          <a:ln cap="flat" cmpd="sng" w="3810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675"/>
              <a:buFont typeface="Calibri"/>
              <a:buNone/>
            </a:pPr>
            <a:r>
              <a:t/>
            </a:r>
            <a:endParaRPr b="0" i="0" sz="675" u="none" cap="none" strike="noStrike">
              <a:solidFill>
                <a:srgbClr val="FFFFFF"/>
              </a:solidFill>
              <a:latin typeface="Lato Light"/>
              <a:ea typeface="Lato Light"/>
              <a:cs typeface="Lato Light"/>
              <a:sym typeface="Lato Light"/>
            </a:endParaRPr>
          </a:p>
        </p:txBody>
      </p:sp>
      <p:sp>
        <p:nvSpPr>
          <p:cNvPr id="901" name="Google Shape;901;p34"/>
          <p:cNvSpPr txBox="1"/>
          <p:nvPr/>
        </p:nvSpPr>
        <p:spPr>
          <a:xfrm>
            <a:off x="5784546" y="2176387"/>
            <a:ext cx="609462" cy="230832"/>
          </a:xfrm>
          <a:prstGeom prst="rect">
            <a:avLst/>
          </a:prstGeom>
          <a:noFill/>
          <a:ln>
            <a:noFill/>
          </a:ln>
        </p:spPr>
        <p:txBody>
          <a:bodyPr anchorCtr="0" anchor="b"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900"/>
              <a:buFont typeface="Lato"/>
              <a:buNone/>
            </a:pPr>
            <a:r>
              <a:rPr b="0" i="0" lang="en-US" sz="900" u="none" cap="none" strike="noStrike">
                <a:solidFill>
                  <a:srgbClr val="000000"/>
                </a:solidFill>
                <a:latin typeface="Lato"/>
                <a:ea typeface="Lato"/>
                <a:cs typeface="Lato"/>
                <a:sym typeface="Lato"/>
              </a:rPr>
              <a:t>Medium</a:t>
            </a:r>
            <a:endParaRPr/>
          </a:p>
        </p:txBody>
      </p:sp>
      <p:sp>
        <p:nvSpPr>
          <p:cNvPr id="902" name="Google Shape;902;p34"/>
          <p:cNvSpPr/>
          <p:nvPr/>
        </p:nvSpPr>
        <p:spPr>
          <a:xfrm>
            <a:off x="6793451" y="2473126"/>
            <a:ext cx="1408349" cy="895619"/>
          </a:xfrm>
          <a:prstGeom prst="rect">
            <a:avLst/>
          </a:prstGeom>
          <a:solidFill>
            <a:srgbClr val="FF0000"/>
          </a:solidFill>
          <a:ln cap="flat" cmpd="sng" w="3810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675"/>
              <a:buFont typeface="Calibri"/>
              <a:buNone/>
            </a:pPr>
            <a:r>
              <a:t/>
            </a:r>
            <a:endParaRPr b="0" i="0" sz="675" u="none" cap="none" strike="noStrike">
              <a:solidFill>
                <a:srgbClr val="FFFFFF"/>
              </a:solidFill>
              <a:latin typeface="Lato Light"/>
              <a:ea typeface="Lato Light"/>
              <a:cs typeface="Lato Light"/>
              <a:sym typeface="Lato Light"/>
            </a:endParaRPr>
          </a:p>
        </p:txBody>
      </p:sp>
      <p:sp>
        <p:nvSpPr>
          <p:cNvPr id="903" name="Google Shape;903;p34"/>
          <p:cNvSpPr txBox="1"/>
          <p:nvPr/>
        </p:nvSpPr>
        <p:spPr>
          <a:xfrm>
            <a:off x="7284266" y="2176387"/>
            <a:ext cx="426720" cy="230832"/>
          </a:xfrm>
          <a:prstGeom prst="rect">
            <a:avLst/>
          </a:prstGeom>
          <a:noFill/>
          <a:ln>
            <a:noFill/>
          </a:ln>
        </p:spPr>
        <p:txBody>
          <a:bodyPr anchorCtr="0" anchor="b"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900"/>
              <a:buFont typeface="Lato"/>
              <a:buNone/>
            </a:pPr>
            <a:r>
              <a:rPr b="0" i="0" lang="en-US" sz="900" u="none" cap="none" strike="noStrike">
                <a:solidFill>
                  <a:srgbClr val="000000"/>
                </a:solidFill>
                <a:latin typeface="Lato"/>
                <a:ea typeface="Lato"/>
                <a:cs typeface="Lato"/>
                <a:sym typeface="Lato"/>
              </a:rPr>
              <a:t>High</a:t>
            </a:r>
            <a:endParaRPr/>
          </a:p>
        </p:txBody>
      </p:sp>
      <p:sp>
        <p:nvSpPr>
          <p:cNvPr id="904" name="Google Shape;904;p34"/>
          <p:cNvSpPr/>
          <p:nvPr/>
        </p:nvSpPr>
        <p:spPr>
          <a:xfrm>
            <a:off x="3976754" y="3368744"/>
            <a:ext cx="1408349" cy="895619"/>
          </a:xfrm>
          <a:prstGeom prst="rect">
            <a:avLst/>
          </a:prstGeom>
          <a:solidFill>
            <a:srgbClr val="00B050"/>
          </a:solidFill>
          <a:ln cap="flat" cmpd="sng" w="3810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675"/>
              <a:buFont typeface="Calibri"/>
              <a:buNone/>
            </a:pPr>
            <a:r>
              <a:t/>
            </a:r>
            <a:endParaRPr b="0" i="0" sz="675" u="none" cap="none" strike="noStrike">
              <a:solidFill>
                <a:srgbClr val="FFFFFF"/>
              </a:solidFill>
              <a:latin typeface="Lato Light"/>
              <a:ea typeface="Lato Light"/>
              <a:cs typeface="Lato Light"/>
              <a:sym typeface="Lato Light"/>
            </a:endParaRPr>
          </a:p>
        </p:txBody>
      </p:sp>
      <p:sp>
        <p:nvSpPr>
          <p:cNvPr id="905" name="Google Shape;905;p34"/>
          <p:cNvSpPr txBox="1"/>
          <p:nvPr/>
        </p:nvSpPr>
        <p:spPr>
          <a:xfrm rot="-5400000">
            <a:off x="3507156" y="3701137"/>
            <a:ext cx="609462" cy="230832"/>
          </a:xfrm>
          <a:prstGeom prst="rect">
            <a:avLst/>
          </a:prstGeom>
          <a:noFill/>
          <a:ln>
            <a:noFill/>
          </a:ln>
        </p:spPr>
        <p:txBody>
          <a:bodyPr anchorCtr="0" anchor="b"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900"/>
              <a:buFont typeface="Lato"/>
              <a:buNone/>
            </a:pPr>
            <a:r>
              <a:rPr b="0" i="0" lang="en-US" sz="900" u="none" cap="none" strike="noStrike">
                <a:solidFill>
                  <a:srgbClr val="000000"/>
                </a:solidFill>
                <a:latin typeface="Lato"/>
                <a:ea typeface="Lato"/>
                <a:cs typeface="Lato"/>
                <a:sym typeface="Lato"/>
              </a:rPr>
              <a:t>Medium</a:t>
            </a:r>
            <a:endParaRPr/>
          </a:p>
        </p:txBody>
      </p:sp>
      <p:sp>
        <p:nvSpPr>
          <p:cNvPr id="906" name="Google Shape;906;p34"/>
          <p:cNvSpPr/>
          <p:nvPr/>
        </p:nvSpPr>
        <p:spPr>
          <a:xfrm>
            <a:off x="5385103" y="3368744"/>
            <a:ext cx="1408349" cy="895619"/>
          </a:xfrm>
          <a:prstGeom prst="rect">
            <a:avLst/>
          </a:prstGeom>
          <a:solidFill>
            <a:srgbClr val="FFC000"/>
          </a:solidFill>
          <a:ln cap="flat" cmpd="sng" w="3810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675"/>
              <a:buFont typeface="Calibri"/>
              <a:buNone/>
            </a:pPr>
            <a:r>
              <a:t/>
            </a:r>
            <a:endParaRPr b="0" i="0" sz="675" u="none" cap="none" strike="noStrike">
              <a:solidFill>
                <a:srgbClr val="FFFFFF"/>
              </a:solidFill>
              <a:latin typeface="Lato Light"/>
              <a:ea typeface="Lato Light"/>
              <a:cs typeface="Lato Light"/>
              <a:sym typeface="Lato Light"/>
            </a:endParaRPr>
          </a:p>
        </p:txBody>
      </p:sp>
      <p:sp>
        <p:nvSpPr>
          <p:cNvPr id="907" name="Google Shape;907;p34"/>
          <p:cNvSpPr/>
          <p:nvPr/>
        </p:nvSpPr>
        <p:spPr>
          <a:xfrm>
            <a:off x="6793451" y="3368744"/>
            <a:ext cx="1408349" cy="895619"/>
          </a:xfrm>
          <a:prstGeom prst="rect">
            <a:avLst/>
          </a:prstGeom>
          <a:solidFill>
            <a:srgbClr val="FF0000"/>
          </a:solidFill>
          <a:ln cap="flat" cmpd="sng" w="3810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675"/>
              <a:buFont typeface="Calibri"/>
              <a:buNone/>
            </a:pPr>
            <a:r>
              <a:t/>
            </a:r>
            <a:endParaRPr b="0" i="0" sz="675" u="none" cap="none" strike="noStrike">
              <a:solidFill>
                <a:srgbClr val="FFFFFF"/>
              </a:solidFill>
              <a:latin typeface="Lato Light"/>
              <a:ea typeface="Lato Light"/>
              <a:cs typeface="Lato Light"/>
              <a:sym typeface="Lato Light"/>
            </a:endParaRPr>
          </a:p>
        </p:txBody>
      </p:sp>
      <p:sp>
        <p:nvSpPr>
          <p:cNvPr id="908" name="Google Shape;908;p34"/>
          <p:cNvSpPr/>
          <p:nvPr/>
        </p:nvSpPr>
        <p:spPr>
          <a:xfrm>
            <a:off x="3976754" y="4264361"/>
            <a:ext cx="1408349" cy="895619"/>
          </a:xfrm>
          <a:prstGeom prst="rect">
            <a:avLst/>
          </a:prstGeom>
          <a:solidFill>
            <a:srgbClr val="00B050"/>
          </a:solidFill>
          <a:ln cap="flat" cmpd="sng" w="3810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675"/>
              <a:buFont typeface="Calibri"/>
              <a:buNone/>
            </a:pPr>
            <a:r>
              <a:t/>
            </a:r>
            <a:endParaRPr b="0" i="0" sz="675" u="none" cap="none" strike="noStrike">
              <a:solidFill>
                <a:srgbClr val="FFFFFF"/>
              </a:solidFill>
              <a:latin typeface="Lato Light"/>
              <a:ea typeface="Lato Light"/>
              <a:cs typeface="Lato Light"/>
              <a:sym typeface="Lato Light"/>
            </a:endParaRPr>
          </a:p>
        </p:txBody>
      </p:sp>
      <p:sp>
        <p:nvSpPr>
          <p:cNvPr id="909" name="Google Shape;909;p34"/>
          <p:cNvSpPr txBox="1"/>
          <p:nvPr/>
        </p:nvSpPr>
        <p:spPr>
          <a:xfrm rot="-5400000">
            <a:off x="3616962" y="4596754"/>
            <a:ext cx="389850" cy="230832"/>
          </a:xfrm>
          <a:prstGeom prst="rect">
            <a:avLst/>
          </a:prstGeom>
          <a:noFill/>
          <a:ln>
            <a:noFill/>
          </a:ln>
        </p:spPr>
        <p:txBody>
          <a:bodyPr anchorCtr="0" anchor="b"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900"/>
              <a:buFont typeface="Lato"/>
              <a:buNone/>
            </a:pPr>
            <a:r>
              <a:rPr b="0" i="0" lang="en-US" sz="900" u="none" cap="none" strike="noStrike">
                <a:solidFill>
                  <a:srgbClr val="000000"/>
                </a:solidFill>
                <a:latin typeface="Lato"/>
                <a:ea typeface="Lato"/>
                <a:cs typeface="Lato"/>
                <a:sym typeface="Lato"/>
              </a:rPr>
              <a:t>Low</a:t>
            </a:r>
            <a:endParaRPr/>
          </a:p>
        </p:txBody>
      </p:sp>
      <p:sp>
        <p:nvSpPr>
          <p:cNvPr id="910" name="Google Shape;910;p34"/>
          <p:cNvSpPr/>
          <p:nvPr/>
        </p:nvSpPr>
        <p:spPr>
          <a:xfrm>
            <a:off x="5385103" y="4264361"/>
            <a:ext cx="1408349" cy="895619"/>
          </a:xfrm>
          <a:prstGeom prst="rect">
            <a:avLst/>
          </a:prstGeom>
          <a:solidFill>
            <a:srgbClr val="00B050"/>
          </a:solidFill>
          <a:ln cap="flat" cmpd="sng" w="3810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675"/>
              <a:buFont typeface="Calibri"/>
              <a:buNone/>
            </a:pPr>
            <a:r>
              <a:t/>
            </a:r>
            <a:endParaRPr b="0" i="0" sz="675" u="none" cap="none" strike="noStrike">
              <a:solidFill>
                <a:srgbClr val="FFFFFF"/>
              </a:solidFill>
              <a:latin typeface="Lato Light"/>
              <a:ea typeface="Lato Light"/>
              <a:cs typeface="Lato Light"/>
              <a:sym typeface="Lato Light"/>
            </a:endParaRPr>
          </a:p>
        </p:txBody>
      </p:sp>
      <p:sp>
        <p:nvSpPr>
          <p:cNvPr id="911" name="Google Shape;911;p34"/>
          <p:cNvSpPr/>
          <p:nvPr/>
        </p:nvSpPr>
        <p:spPr>
          <a:xfrm>
            <a:off x="6793451" y="4264361"/>
            <a:ext cx="1408349" cy="895619"/>
          </a:xfrm>
          <a:prstGeom prst="rect">
            <a:avLst/>
          </a:prstGeom>
          <a:solidFill>
            <a:srgbClr val="FFC000"/>
          </a:solidFill>
          <a:ln cap="flat" cmpd="sng" w="3810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675"/>
              <a:buFont typeface="Calibri"/>
              <a:buNone/>
            </a:pPr>
            <a:r>
              <a:t/>
            </a:r>
            <a:endParaRPr b="0" i="0" sz="675" u="none" cap="none" strike="noStrike">
              <a:solidFill>
                <a:srgbClr val="FFFFFF"/>
              </a:solidFill>
              <a:latin typeface="Lato Light"/>
              <a:ea typeface="Lato Light"/>
              <a:cs typeface="Lato Light"/>
              <a:sym typeface="Lato Light"/>
            </a:endParaRPr>
          </a:p>
        </p:txBody>
      </p:sp>
      <p:sp>
        <p:nvSpPr>
          <p:cNvPr id="912" name="Google Shape;912;p34"/>
          <p:cNvSpPr txBox="1"/>
          <p:nvPr/>
        </p:nvSpPr>
        <p:spPr>
          <a:xfrm rot="-5400000">
            <a:off x="3598528" y="2805518"/>
            <a:ext cx="426720" cy="230832"/>
          </a:xfrm>
          <a:prstGeom prst="rect">
            <a:avLst/>
          </a:prstGeom>
          <a:noFill/>
          <a:ln>
            <a:noFill/>
          </a:ln>
        </p:spPr>
        <p:txBody>
          <a:bodyPr anchorCtr="0" anchor="b"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900"/>
              <a:buFont typeface="Lato"/>
              <a:buNone/>
            </a:pPr>
            <a:r>
              <a:rPr b="0" i="0" lang="en-US" sz="900" u="none" cap="none" strike="noStrike">
                <a:solidFill>
                  <a:srgbClr val="000000"/>
                </a:solidFill>
                <a:latin typeface="Lato"/>
                <a:ea typeface="Lato"/>
                <a:cs typeface="Lato"/>
                <a:sym typeface="Lato"/>
              </a:rPr>
              <a:t>High</a:t>
            </a:r>
            <a:endParaRPr/>
          </a:p>
        </p:txBody>
      </p:sp>
      <p:sp>
        <p:nvSpPr>
          <p:cNvPr id="913" name="Google Shape;913;p34"/>
          <p:cNvSpPr txBox="1"/>
          <p:nvPr/>
        </p:nvSpPr>
        <p:spPr>
          <a:xfrm>
            <a:off x="5351223" y="1924097"/>
            <a:ext cx="1476110" cy="276999"/>
          </a:xfrm>
          <a:prstGeom prst="rect">
            <a:avLst/>
          </a:prstGeom>
          <a:noFill/>
          <a:ln>
            <a:noFill/>
          </a:ln>
        </p:spPr>
        <p:txBody>
          <a:bodyPr anchorCtr="0" anchor="b" bIns="45700" lIns="91425" spcFirstLastPara="1" rIns="91425" wrap="square" tIns="45700">
            <a:spAutoFit/>
          </a:bodyPr>
          <a:lstStyle/>
          <a:p>
            <a:pPr indent="0" lvl="0" marL="0" marR="0" rtl="0" algn="ctr">
              <a:lnSpc>
                <a:spcPct val="100000"/>
              </a:lnSpc>
              <a:spcBef>
                <a:spcPts val="0"/>
              </a:spcBef>
              <a:spcAft>
                <a:spcPts val="0"/>
              </a:spcAft>
              <a:buClr>
                <a:srgbClr val="1F497D"/>
              </a:buClr>
              <a:buSzPts val="1200"/>
              <a:buFont typeface="Poppins"/>
              <a:buNone/>
            </a:pPr>
            <a:r>
              <a:rPr b="1" i="0" lang="en-US" sz="1200" u="none" cap="none" strike="noStrike">
                <a:solidFill>
                  <a:srgbClr val="1F497D"/>
                </a:solidFill>
                <a:latin typeface="Poppins"/>
                <a:ea typeface="Poppins"/>
                <a:cs typeface="Poppins"/>
                <a:sym typeface="Poppins"/>
              </a:rPr>
              <a:t>RISK CONSEQUENCE</a:t>
            </a:r>
            <a:endParaRPr/>
          </a:p>
        </p:txBody>
      </p:sp>
      <p:sp>
        <p:nvSpPr>
          <p:cNvPr id="914" name="Google Shape;914;p34"/>
          <p:cNvSpPr txBox="1"/>
          <p:nvPr/>
        </p:nvSpPr>
        <p:spPr>
          <a:xfrm rot="-5400000">
            <a:off x="2934324" y="3678053"/>
            <a:ext cx="1284327" cy="276999"/>
          </a:xfrm>
          <a:prstGeom prst="rect">
            <a:avLst/>
          </a:prstGeom>
          <a:noFill/>
          <a:ln>
            <a:noFill/>
          </a:ln>
        </p:spPr>
        <p:txBody>
          <a:bodyPr anchorCtr="0" anchor="b" bIns="45700" lIns="91425" spcFirstLastPara="1" rIns="91425" wrap="square" tIns="45700">
            <a:spAutoFit/>
          </a:bodyPr>
          <a:lstStyle/>
          <a:p>
            <a:pPr indent="0" lvl="0" marL="0" marR="0" rtl="0" algn="ctr">
              <a:lnSpc>
                <a:spcPct val="100000"/>
              </a:lnSpc>
              <a:spcBef>
                <a:spcPts val="0"/>
              </a:spcBef>
              <a:spcAft>
                <a:spcPts val="0"/>
              </a:spcAft>
              <a:buClr>
                <a:srgbClr val="1F497D"/>
              </a:buClr>
              <a:buSzPts val="1200"/>
              <a:buFont typeface="Poppins"/>
              <a:buNone/>
            </a:pPr>
            <a:r>
              <a:rPr b="1" i="0" lang="en-US" sz="1200" u="none" cap="none" strike="noStrike">
                <a:solidFill>
                  <a:srgbClr val="1F497D"/>
                </a:solidFill>
                <a:latin typeface="Poppins"/>
                <a:ea typeface="Poppins"/>
                <a:cs typeface="Poppins"/>
                <a:sym typeface="Poppins"/>
              </a:rPr>
              <a:t>RISK LIKELIHOOD</a:t>
            </a:r>
            <a:endParaRPr/>
          </a:p>
        </p:txBody>
      </p:sp>
      <p:sp>
        <p:nvSpPr>
          <p:cNvPr id="915" name="Google Shape;915;p34"/>
          <p:cNvSpPr txBox="1"/>
          <p:nvPr/>
        </p:nvSpPr>
        <p:spPr>
          <a:xfrm>
            <a:off x="4312866" y="5292122"/>
            <a:ext cx="704039" cy="230832"/>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Lato"/>
              <a:buNone/>
            </a:pPr>
            <a:r>
              <a:rPr b="0" i="0" lang="en-US" sz="900" u="none" cap="none" strike="noStrike">
                <a:solidFill>
                  <a:srgbClr val="000000"/>
                </a:solidFill>
                <a:latin typeface="Lato"/>
                <a:ea typeface="Lato"/>
                <a:cs typeface="Lato"/>
                <a:sym typeface="Lato"/>
              </a:rPr>
              <a:t>Risk Level:</a:t>
            </a:r>
            <a:endParaRPr/>
          </a:p>
        </p:txBody>
      </p:sp>
      <p:sp>
        <p:nvSpPr>
          <p:cNvPr id="916" name="Google Shape;916;p34"/>
          <p:cNvSpPr/>
          <p:nvPr/>
        </p:nvSpPr>
        <p:spPr>
          <a:xfrm>
            <a:off x="5051374" y="5267381"/>
            <a:ext cx="392633" cy="280313"/>
          </a:xfrm>
          <a:prstGeom prst="rect">
            <a:avLst/>
          </a:prstGeom>
          <a:solidFill>
            <a:srgbClr val="00B05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675"/>
              <a:buFont typeface="Calibri"/>
              <a:buNone/>
            </a:pPr>
            <a:r>
              <a:t/>
            </a:r>
            <a:endParaRPr b="0" i="0" sz="675" u="none" cap="none" strike="noStrike">
              <a:solidFill>
                <a:srgbClr val="FFFFFF"/>
              </a:solidFill>
              <a:latin typeface="Lato Light"/>
              <a:ea typeface="Lato Light"/>
              <a:cs typeface="Lato Light"/>
              <a:sym typeface="Lato Light"/>
            </a:endParaRPr>
          </a:p>
        </p:txBody>
      </p:sp>
      <p:sp>
        <p:nvSpPr>
          <p:cNvPr id="917" name="Google Shape;917;p34"/>
          <p:cNvSpPr txBox="1"/>
          <p:nvPr/>
        </p:nvSpPr>
        <p:spPr>
          <a:xfrm>
            <a:off x="5497971" y="5292122"/>
            <a:ext cx="389850" cy="230832"/>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Lato"/>
              <a:buNone/>
            </a:pPr>
            <a:r>
              <a:rPr b="0" i="0" lang="en-US" sz="900" u="none" cap="none" strike="noStrike">
                <a:solidFill>
                  <a:srgbClr val="000000"/>
                </a:solidFill>
                <a:latin typeface="Lato"/>
                <a:ea typeface="Lato"/>
                <a:cs typeface="Lato"/>
                <a:sym typeface="Lato"/>
              </a:rPr>
              <a:t>Low</a:t>
            </a:r>
            <a:endParaRPr/>
          </a:p>
        </p:txBody>
      </p:sp>
      <p:sp>
        <p:nvSpPr>
          <p:cNvPr id="918" name="Google Shape;918;p34"/>
          <p:cNvSpPr/>
          <p:nvPr/>
        </p:nvSpPr>
        <p:spPr>
          <a:xfrm>
            <a:off x="5975540" y="5267381"/>
            <a:ext cx="392633" cy="280313"/>
          </a:xfrm>
          <a:prstGeom prst="rect">
            <a:avLst/>
          </a:prstGeom>
          <a:solidFill>
            <a:srgbClr val="FFC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675"/>
              <a:buFont typeface="Calibri"/>
              <a:buNone/>
            </a:pPr>
            <a:r>
              <a:t/>
            </a:r>
            <a:endParaRPr b="0" i="0" sz="675" u="none" cap="none" strike="noStrike">
              <a:solidFill>
                <a:srgbClr val="FFFFFF"/>
              </a:solidFill>
              <a:latin typeface="Lato Light"/>
              <a:ea typeface="Lato Light"/>
              <a:cs typeface="Lato Light"/>
              <a:sym typeface="Lato Light"/>
            </a:endParaRPr>
          </a:p>
        </p:txBody>
      </p:sp>
      <p:sp>
        <p:nvSpPr>
          <p:cNvPr id="919" name="Google Shape;919;p34"/>
          <p:cNvSpPr txBox="1"/>
          <p:nvPr/>
        </p:nvSpPr>
        <p:spPr>
          <a:xfrm>
            <a:off x="6422137" y="5292122"/>
            <a:ext cx="609462" cy="230832"/>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Lato"/>
              <a:buNone/>
            </a:pPr>
            <a:r>
              <a:rPr b="0" i="0" lang="en-US" sz="900" u="none" cap="none" strike="noStrike">
                <a:solidFill>
                  <a:srgbClr val="000000"/>
                </a:solidFill>
                <a:latin typeface="Lato"/>
                <a:ea typeface="Lato"/>
                <a:cs typeface="Lato"/>
                <a:sym typeface="Lato"/>
              </a:rPr>
              <a:t>Medium</a:t>
            </a:r>
            <a:endParaRPr/>
          </a:p>
        </p:txBody>
      </p:sp>
      <p:sp>
        <p:nvSpPr>
          <p:cNvPr id="920" name="Google Shape;920;p34"/>
          <p:cNvSpPr/>
          <p:nvPr/>
        </p:nvSpPr>
        <p:spPr>
          <a:xfrm>
            <a:off x="7109310" y="5267381"/>
            <a:ext cx="392633" cy="280313"/>
          </a:xfrm>
          <a:prstGeom prst="rect">
            <a:avLst/>
          </a:prstGeom>
          <a:solidFill>
            <a:srgbClr val="FF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675"/>
              <a:buFont typeface="Calibri"/>
              <a:buNone/>
            </a:pPr>
            <a:r>
              <a:t/>
            </a:r>
            <a:endParaRPr b="0" i="0" sz="675" u="none" cap="none" strike="noStrike">
              <a:solidFill>
                <a:srgbClr val="FFFFFF"/>
              </a:solidFill>
              <a:latin typeface="Lato Light"/>
              <a:ea typeface="Lato Light"/>
              <a:cs typeface="Lato Light"/>
              <a:sym typeface="Lato Light"/>
            </a:endParaRPr>
          </a:p>
        </p:txBody>
      </p:sp>
      <p:sp>
        <p:nvSpPr>
          <p:cNvPr id="921" name="Google Shape;921;p34"/>
          <p:cNvSpPr txBox="1"/>
          <p:nvPr/>
        </p:nvSpPr>
        <p:spPr>
          <a:xfrm>
            <a:off x="7555907" y="5292122"/>
            <a:ext cx="426720" cy="230832"/>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Lato"/>
              <a:buNone/>
            </a:pPr>
            <a:r>
              <a:rPr b="0" i="0" lang="en-US" sz="900" u="none" cap="none" strike="noStrike">
                <a:solidFill>
                  <a:srgbClr val="000000"/>
                </a:solidFill>
                <a:latin typeface="Lato"/>
                <a:ea typeface="Lato"/>
                <a:cs typeface="Lato"/>
                <a:sym typeface="Lato"/>
              </a:rPr>
              <a:t>High</a:t>
            </a:r>
            <a:endParaRPr/>
          </a:p>
        </p:txBody>
      </p:sp>
      <p:graphicFrame>
        <p:nvGraphicFramePr>
          <p:cNvPr id="922" name="Google Shape;922;p34"/>
          <p:cNvGraphicFramePr/>
          <p:nvPr/>
        </p:nvGraphicFramePr>
        <p:xfrm>
          <a:off x="71450" y="1528921"/>
          <a:ext cx="3000000" cy="3000000"/>
        </p:xfrm>
        <a:graphic>
          <a:graphicData uri="http://schemas.openxmlformats.org/drawingml/2006/table">
            <a:tbl>
              <a:tblPr bandRow="1" firstRow="1">
                <a:noFill/>
                <a:tableStyleId>{61CF5F64-8F03-427C-8E52-A2916D0F5178}</a:tableStyleId>
              </a:tblPr>
              <a:tblGrid>
                <a:gridCol w="312100"/>
                <a:gridCol w="1594875"/>
                <a:gridCol w="1401475"/>
              </a:tblGrid>
              <a:tr h="387800">
                <a:tc>
                  <a:txBody>
                    <a:bodyPr/>
                    <a:lstStyle/>
                    <a:p>
                      <a:pPr indent="0" lvl="0" marL="0" marR="0" rtl="0" algn="l">
                        <a:spcBef>
                          <a:spcPts val="0"/>
                        </a:spcBef>
                        <a:spcAft>
                          <a:spcPts val="0"/>
                        </a:spcAft>
                        <a:buNone/>
                      </a:pPr>
                      <a:r>
                        <a:rPr b="1" i="0" lang="en-US" sz="1200">
                          <a:latin typeface="Poppins"/>
                          <a:ea typeface="Poppins"/>
                          <a:cs typeface="Poppins"/>
                          <a:sym typeface="Poppins"/>
                        </a:rPr>
                        <a:t>#</a:t>
                      </a:r>
                      <a:endParaRPr/>
                    </a:p>
                  </a:txBody>
                  <a:tcPr marT="17150" marB="17150" marR="34300" marL="34300" anchor="ctr"/>
                </a:tc>
                <a:tc>
                  <a:txBody>
                    <a:bodyPr/>
                    <a:lstStyle/>
                    <a:p>
                      <a:pPr indent="0" lvl="0" marL="0" marR="0" rtl="0" algn="l">
                        <a:spcBef>
                          <a:spcPts val="0"/>
                        </a:spcBef>
                        <a:spcAft>
                          <a:spcPts val="0"/>
                        </a:spcAft>
                        <a:buNone/>
                      </a:pPr>
                      <a:r>
                        <a:rPr b="1" i="0" lang="en-US" sz="1200">
                          <a:latin typeface="Poppins"/>
                          <a:ea typeface="Poppins"/>
                          <a:cs typeface="Poppins"/>
                          <a:sym typeface="Poppins"/>
                        </a:rPr>
                        <a:t>RISK</a:t>
                      </a:r>
                      <a:endParaRPr/>
                    </a:p>
                    <a:p>
                      <a:pPr indent="0" lvl="0" marL="0" marR="0" rtl="0" algn="l">
                        <a:spcBef>
                          <a:spcPts val="0"/>
                        </a:spcBef>
                        <a:spcAft>
                          <a:spcPts val="0"/>
                        </a:spcAft>
                        <a:buNone/>
                      </a:pPr>
                      <a:r>
                        <a:rPr b="1" i="0" lang="en-US" sz="1200">
                          <a:latin typeface="Poppins"/>
                          <a:ea typeface="Poppins"/>
                          <a:cs typeface="Poppins"/>
                          <a:sym typeface="Poppins"/>
                        </a:rPr>
                        <a:t>DESCRIPTION</a:t>
                      </a:r>
                      <a:endParaRPr/>
                    </a:p>
                  </a:txBody>
                  <a:tcPr marT="17150" marB="17150" marR="34300" marL="34300" anchor="ctr"/>
                </a:tc>
                <a:tc>
                  <a:txBody>
                    <a:bodyPr/>
                    <a:lstStyle/>
                    <a:p>
                      <a:pPr indent="0" lvl="0" marL="0" marR="0" rtl="0" algn="l">
                        <a:spcBef>
                          <a:spcPts val="0"/>
                        </a:spcBef>
                        <a:spcAft>
                          <a:spcPts val="0"/>
                        </a:spcAft>
                        <a:buNone/>
                      </a:pPr>
                      <a:r>
                        <a:rPr b="1" i="0" lang="en-US" sz="1200">
                          <a:latin typeface="Poppins"/>
                          <a:ea typeface="Poppins"/>
                          <a:cs typeface="Poppins"/>
                          <a:sym typeface="Poppins"/>
                        </a:rPr>
                        <a:t>RISK MITIGATION PLAN</a:t>
                      </a:r>
                      <a:endParaRPr/>
                    </a:p>
                  </a:txBody>
                  <a:tcPr marT="17150" marB="17150" marR="34300" marL="34300" anchor="ctr"/>
                </a:tc>
              </a:tr>
              <a:tr h="421750">
                <a:tc>
                  <a:txBody>
                    <a:bodyPr/>
                    <a:lstStyle/>
                    <a:p>
                      <a:pPr indent="0" lvl="0" marL="0" marR="0" rtl="0" algn="l">
                        <a:spcBef>
                          <a:spcPts val="0"/>
                        </a:spcBef>
                        <a:spcAft>
                          <a:spcPts val="0"/>
                        </a:spcAft>
                        <a:buNone/>
                      </a:pPr>
                      <a:r>
                        <a:rPr b="0" i="0" lang="en-US" sz="900">
                          <a:latin typeface="Lato Light"/>
                          <a:ea typeface="Lato Light"/>
                          <a:cs typeface="Lato Light"/>
                          <a:sym typeface="Lato Light"/>
                        </a:rPr>
                        <a:t>6</a:t>
                      </a:r>
                      <a:endParaRPr/>
                    </a:p>
                  </a:txBody>
                  <a:tcPr marT="17150" marB="17150" marR="34300" marL="34300" anchor="ctr">
                    <a:solidFill>
                      <a:srgbClr val="F2F2F2"/>
                    </a:solidFill>
                  </a:tcPr>
                </a:tc>
                <a:tc>
                  <a:txBody>
                    <a:bodyPr/>
                    <a:lstStyle/>
                    <a:p>
                      <a:pPr indent="0" lvl="0" marL="0" marR="0" rtl="0" algn="l">
                        <a:lnSpc>
                          <a:spcPct val="125047"/>
                        </a:lnSpc>
                        <a:spcBef>
                          <a:spcPts val="0"/>
                        </a:spcBef>
                        <a:spcAft>
                          <a:spcPts val="0"/>
                        </a:spcAft>
                        <a:buNone/>
                      </a:pPr>
                      <a:r>
                        <a:rPr lang="en-US" sz="1050">
                          <a:latin typeface="Lato"/>
                          <a:ea typeface="Lato"/>
                          <a:cs typeface="Lato"/>
                          <a:sym typeface="Lato"/>
                        </a:rPr>
                        <a:t>The Small Commercial and Community Media industry sustainability is at risk</a:t>
                      </a:r>
                      <a:endParaRPr sz="1050">
                        <a:latin typeface="Lato"/>
                        <a:ea typeface="Lato"/>
                        <a:cs typeface="Lato"/>
                        <a:sym typeface="Lato"/>
                      </a:endParaRPr>
                    </a:p>
                  </a:txBody>
                  <a:tcPr marT="17150" marB="17150" marR="34300" marL="34300" anchor="ctr">
                    <a:solidFill>
                      <a:srgbClr val="F2F2F2"/>
                    </a:solidFill>
                  </a:tcPr>
                </a:tc>
                <a:tc>
                  <a:txBody>
                    <a:bodyPr/>
                    <a:lstStyle/>
                    <a:p>
                      <a:pPr indent="0" lvl="0" marL="0" marR="0" rtl="0" algn="l">
                        <a:lnSpc>
                          <a:spcPct val="100000"/>
                        </a:lnSpc>
                        <a:spcBef>
                          <a:spcPts val="0"/>
                        </a:spcBef>
                        <a:spcAft>
                          <a:spcPts val="0"/>
                        </a:spcAft>
                        <a:buClr>
                          <a:schemeClr val="dk1"/>
                        </a:buClr>
                        <a:buSzPts val="1050"/>
                        <a:buFont typeface="Lato Light"/>
                        <a:buNone/>
                      </a:pPr>
                      <a:r>
                        <a:rPr b="0" i="0" lang="en-US" sz="1050">
                          <a:latin typeface="Lato Light"/>
                          <a:ea typeface="Lato Light"/>
                          <a:cs typeface="Lato Light"/>
                          <a:sym typeface="Lato Light"/>
                        </a:rPr>
                        <a:t>Consulted on sector  sustainability model research. Developed ToRs and advertised Tender for research.</a:t>
                      </a:r>
                      <a:endParaRPr b="0" i="0" sz="1050">
                        <a:latin typeface="Lato Light"/>
                        <a:ea typeface="Lato Light"/>
                        <a:cs typeface="Lato Light"/>
                        <a:sym typeface="Lato Light"/>
                      </a:endParaRPr>
                    </a:p>
                  </a:txBody>
                  <a:tcPr marT="17150" marB="17150" marR="34300" marL="34300" anchor="ctr">
                    <a:solidFill>
                      <a:srgbClr val="F2F2F2"/>
                    </a:solidFill>
                  </a:tcPr>
                </a:tc>
              </a:tr>
              <a:tr h="423875">
                <a:tc>
                  <a:txBody>
                    <a:bodyPr/>
                    <a:lstStyle/>
                    <a:p>
                      <a:pPr indent="0" lvl="0" marL="0" marR="0" rtl="0" algn="l">
                        <a:spcBef>
                          <a:spcPts val="0"/>
                        </a:spcBef>
                        <a:spcAft>
                          <a:spcPts val="0"/>
                        </a:spcAft>
                        <a:buNone/>
                      </a:pPr>
                      <a:r>
                        <a:rPr b="0" i="0" lang="en-US" sz="900">
                          <a:latin typeface="Lato Light"/>
                          <a:ea typeface="Lato Light"/>
                          <a:cs typeface="Lato Light"/>
                          <a:sym typeface="Lato Light"/>
                        </a:rPr>
                        <a:t>7</a:t>
                      </a:r>
                      <a:endParaRPr/>
                    </a:p>
                  </a:txBody>
                  <a:tcPr marT="17150" marB="17150" marR="34300" marL="34300" anchor="ctr">
                    <a:solidFill>
                      <a:srgbClr val="D8D8D8"/>
                    </a:solidFill>
                  </a:tcPr>
                </a:tc>
                <a:tc>
                  <a:txBody>
                    <a:bodyPr/>
                    <a:lstStyle/>
                    <a:p>
                      <a:pPr indent="0" lvl="0" marL="0" marR="0" rtl="0" algn="l">
                        <a:lnSpc>
                          <a:spcPct val="100000"/>
                        </a:lnSpc>
                        <a:spcBef>
                          <a:spcPts val="0"/>
                        </a:spcBef>
                        <a:spcAft>
                          <a:spcPts val="0"/>
                        </a:spcAft>
                        <a:buClr>
                          <a:schemeClr val="dk1"/>
                        </a:buClr>
                        <a:buSzPts val="1050"/>
                        <a:buFont typeface="Lato Light"/>
                        <a:buNone/>
                      </a:pPr>
                      <a:r>
                        <a:rPr b="0" i="0" lang="en-US" sz="1050">
                          <a:latin typeface="Lato Light"/>
                          <a:ea typeface="Lato Light"/>
                          <a:cs typeface="Lato Light"/>
                          <a:sym typeface="Lato Light"/>
                        </a:rPr>
                        <a:t>Incapacitated Industry</a:t>
                      </a:r>
                      <a:endParaRPr/>
                    </a:p>
                  </a:txBody>
                  <a:tcPr marT="17150" marB="17150" marR="34300" marL="34300" anchor="ctr">
                    <a:solidFill>
                      <a:srgbClr val="D8D8D8"/>
                    </a:solidFill>
                  </a:tcPr>
                </a:tc>
                <a:tc>
                  <a:txBody>
                    <a:bodyPr/>
                    <a:lstStyle/>
                    <a:p>
                      <a:pPr indent="0" lvl="0" marL="0" marR="0" rtl="0" algn="l">
                        <a:lnSpc>
                          <a:spcPct val="100000"/>
                        </a:lnSpc>
                        <a:spcBef>
                          <a:spcPts val="0"/>
                        </a:spcBef>
                        <a:spcAft>
                          <a:spcPts val="0"/>
                        </a:spcAft>
                        <a:buClr>
                          <a:schemeClr val="dk1"/>
                        </a:buClr>
                        <a:buSzPts val="1050"/>
                        <a:buFont typeface="Lato Light"/>
                        <a:buNone/>
                      </a:pPr>
                      <a:r>
                        <a:rPr b="0" i="0" lang="en-US" sz="1050">
                          <a:latin typeface="Lato Light"/>
                          <a:ea typeface="Lato Light"/>
                          <a:cs typeface="Lato Light"/>
                          <a:sym typeface="Lato Light"/>
                        </a:rPr>
                        <a:t> Implemented MDDA Training and capacity building initiatives (Research and training operational plan). Board approved Digital Migration Strategy and Plan.</a:t>
                      </a:r>
                      <a:endParaRPr/>
                    </a:p>
                    <a:p>
                      <a:pPr indent="0" lvl="0" marL="0" marR="0" rtl="0" algn="l">
                        <a:lnSpc>
                          <a:spcPct val="100000"/>
                        </a:lnSpc>
                        <a:spcBef>
                          <a:spcPts val="0"/>
                        </a:spcBef>
                        <a:spcAft>
                          <a:spcPts val="0"/>
                        </a:spcAft>
                        <a:buClr>
                          <a:schemeClr val="dk1"/>
                        </a:buClr>
                        <a:buSzPts val="1050"/>
                        <a:buFont typeface="Lato Light"/>
                        <a:buNone/>
                      </a:pPr>
                      <a:r>
                        <a:rPr b="0" i="0" lang="en-US" sz="1050">
                          <a:latin typeface="Lato Light"/>
                          <a:ea typeface="Lato Light"/>
                          <a:cs typeface="Lato Light"/>
                          <a:sym typeface="Lato Light"/>
                        </a:rPr>
                        <a:t>Submitted funding proposal to the MICT Seta.</a:t>
                      </a:r>
                      <a:endParaRPr b="0" i="0" sz="1050">
                        <a:latin typeface="Lato Light"/>
                        <a:ea typeface="Lato Light"/>
                        <a:cs typeface="Lato Light"/>
                        <a:sym typeface="Lato Light"/>
                      </a:endParaRPr>
                    </a:p>
                  </a:txBody>
                  <a:tcPr marT="17150" marB="17150" marR="34300" marL="34300" anchor="ctr">
                    <a:solidFill>
                      <a:srgbClr val="D8D8D8"/>
                    </a:solidFill>
                  </a:tcPr>
                </a:tc>
              </a:tr>
              <a:tr h="761500">
                <a:tc>
                  <a:txBody>
                    <a:bodyPr/>
                    <a:lstStyle/>
                    <a:p>
                      <a:pPr indent="0" lvl="0" marL="0" marR="0" rtl="0" algn="l">
                        <a:spcBef>
                          <a:spcPts val="0"/>
                        </a:spcBef>
                        <a:spcAft>
                          <a:spcPts val="0"/>
                        </a:spcAft>
                        <a:buNone/>
                      </a:pPr>
                      <a:r>
                        <a:rPr b="0" i="0" lang="en-US" sz="900">
                          <a:latin typeface="Lato Light"/>
                          <a:ea typeface="Lato Light"/>
                          <a:cs typeface="Lato Light"/>
                          <a:sym typeface="Lato Light"/>
                        </a:rPr>
                        <a:t>8</a:t>
                      </a:r>
                      <a:endParaRPr/>
                    </a:p>
                  </a:txBody>
                  <a:tcPr marT="17150" marB="17150" marR="34300" marL="34300" anchor="ctr">
                    <a:solidFill>
                      <a:srgbClr val="F2F2F2"/>
                    </a:solidFill>
                  </a:tcPr>
                </a:tc>
                <a:tc>
                  <a:txBody>
                    <a:bodyPr/>
                    <a:lstStyle/>
                    <a:p>
                      <a:pPr indent="0" lvl="0" marL="0" marR="0" rtl="0" algn="l">
                        <a:lnSpc>
                          <a:spcPct val="100000"/>
                        </a:lnSpc>
                        <a:spcBef>
                          <a:spcPts val="0"/>
                        </a:spcBef>
                        <a:spcAft>
                          <a:spcPts val="0"/>
                        </a:spcAft>
                        <a:buClr>
                          <a:schemeClr val="dk1"/>
                        </a:buClr>
                        <a:buSzPts val="1050"/>
                        <a:buFont typeface="Lato Light"/>
                        <a:buNone/>
                      </a:pPr>
                      <a:r>
                        <a:rPr b="0" i="0" lang="en-US" sz="1050">
                          <a:latin typeface="Lato Light"/>
                          <a:ea typeface="Lato Light"/>
                          <a:cs typeface="Lato Light"/>
                          <a:sym typeface="Lato Light"/>
                        </a:rPr>
                        <a:t>Inadequate corporate governance</a:t>
                      </a:r>
                      <a:endParaRPr/>
                    </a:p>
                  </a:txBody>
                  <a:tcPr marT="17150" marB="17150" marR="34300" marL="34300" anchor="ctr">
                    <a:solidFill>
                      <a:srgbClr val="F2F2F2"/>
                    </a:solidFill>
                  </a:tcPr>
                </a:tc>
                <a:tc>
                  <a:txBody>
                    <a:bodyPr/>
                    <a:lstStyle/>
                    <a:p>
                      <a:pPr indent="0" lvl="0" marL="0" marR="0" rtl="0" algn="l">
                        <a:lnSpc>
                          <a:spcPct val="100000"/>
                        </a:lnSpc>
                        <a:spcBef>
                          <a:spcPts val="0"/>
                        </a:spcBef>
                        <a:spcAft>
                          <a:spcPts val="0"/>
                        </a:spcAft>
                        <a:buClr>
                          <a:schemeClr val="dk1"/>
                        </a:buClr>
                        <a:buSzPts val="1050"/>
                        <a:buFont typeface="Lato Light"/>
                        <a:buNone/>
                      </a:pPr>
                      <a:r>
                        <a:rPr b="0" i="0" lang="en-US" sz="1050">
                          <a:latin typeface="Lato Light"/>
                          <a:ea typeface="Lato Light"/>
                          <a:cs typeface="Lato Light"/>
                          <a:sym typeface="Lato Light"/>
                        </a:rPr>
                        <a:t>Board engaged the Executive Authority about the vacancies on the Board.</a:t>
                      </a:r>
                      <a:endParaRPr b="0" i="0" sz="1050">
                        <a:latin typeface="Lato Light"/>
                        <a:ea typeface="Lato Light"/>
                        <a:cs typeface="Lato Light"/>
                        <a:sym typeface="Lato Light"/>
                      </a:endParaRPr>
                    </a:p>
                  </a:txBody>
                  <a:tcPr marT="17150" marB="17150" marR="34300" marL="34300" anchor="ctr">
                    <a:solidFill>
                      <a:srgbClr val="F2F2F2"/>
                    </a:solidFill>
                  </a:tcPr>
                </a:tc>
              </a:tr>
            </a:tbl>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7" name="Shape 927"/>
        <p:cNvGrpSpPr/>
        <p:nvPr/>
      </p:nvGrpSpPr>
      <p:grpSpPr>
        <a:xfrm>
          <a:off x="0" y="0"/>
          <a:ext cx="0" cy="0"/>
          <a:chOff x="0" y="0"/>
          <a:chExt cx="0" cy="0"/>
        </a:xfrm>
      </p:grpSpPr>
      <p:sp>
        <p:nvSpPr>
          <p:cNvPr id="928" name="Google Shape;928;p35"/>
          <p:cNvSpPr txBox="1"/>
          <p:nvPr/>
        </p:nvSpPr>
        <p:spPr>
          <a:xfrm>
            <a:off x="539552" y="188640"/>
            <a:ext cx="7886700" cy="777786"/>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None/>
            </a:pPr>
            <a:r>
              <a:rPr b="1" lang="en-US" sz="2400">
                <a:solidFill>
                  <a:schemeClr val="dk1"/>
                </a:solidFill>
                <a:latin typeface="Calibri"/>
                <a:ea typeface="Calibri"/>
                <a:cs typeface="Calibri"/>
                <a:sym typeface="Calibri"/>
              </a:rPr>
              <a:t>2020/21 CALL FOR FUNDING APPLICATIONS: 15 OCTOBER – 30 NOVEMBER 2020</a:t>
            </a:r>
            <a:endParaRPr/>
          </a:p>
        </p:txBody>
      </p:sp>
      <p:sp>
        <p:nvSpPr>
          <p:cNvPr id="929" name="Google Shape;929;p35"/>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rmAutofit/>
          </a:bodyPr>
          <a:lstStyle/>
          <a:p>
            <a:pPr indent="0" lvl="0" marL="0" rtl="0" algn="r">
              <a:spcBef>
                <a:spcPts val="0"/>
              </a:spcBef>
              <a:spcAft>
                <a:spcPts val="0"/>
              </a:spcAft>
              <a:buNone/>
            </a:pPr>
            <a:fld id="{00000000-1234-1234-1234-123412341234}" type="slidenum">
              <a:rPr lang="en-US"/>
              <a:t>‹#›</a:t>
            </a:fld>
            <a:endParaRPr/>
          </a:p>
        </p:txBody>
      </p:sp>
      <p:sp>
        <p:nvSpPr>
          <p:cNvPr id="930" name="Google Shape;930;p35"/>
          <p:cNvSpPr txBox="1"/>
          <p:nvPr/>
        </p:nvSpPr>
        <p:spPr>
          <a:xfrm>
            <a:off x="0" y="6283137"/>
            <a:ext cx="9144000" cy="511550"/>
          </a:xfrm>
          <a:prstGeom prst="rect">
            <a:avLst/>
          </a:prstGeom>
          <a:solidFill>
            <a:srgbClr val="FFC000"/>
          </a:solidFill>
          <a:ln>
            <a:noFill/>
          </a:ln>
        </p:spPr>
        <p:txBody>
          <a:bodyPr anchorCtr="0" anchor="ctr" bIns="45700" lIns="91425" spcFirstLastPara="1" rIns="91425" wrap="square" tIns="45700">
            <a:spAutoFit/>
          </a:bodyPr>
          <a:lstStyle/>
          <a:p>
            <a:pPr indent="0" lvl="0" marL="0" marR="0" rtl="0" algn="ctr">
              <a:lnSpc>
                <a:spcPct val="90000"/>
              </a:lnSpc>
              <a:spcBef>
                <a:spcPts val="0"/>
              </a:spcBef>
              <a:spcAft>
                <a:spcPts val="0"/>
              </a:spcAft>
              <a:buNone/>
            </a:pPr>
            <a:r>
              <a:rPr b="1" lang="en-US" sz="1800">
                <a:solidFill>
                  <a:schemeClr val="dk1"/>
                </a:solidFill>
                <a:latin typeface="Source Sans Pro"/>
                <a:ea typeface="Source Sans Pro"/>
                <a:cs typeface="Source Sans Pro"/>
                <a:sym typeface="Source Sans Pro"/>
              </a:rPr>
              <a:t>Call Announced through 95 radio stations interview, country-wide roadshows, 2 x media statements. Application method interpreted in videos in 11 official languages </a:t>
            </a:r>
            <a:endParaRPr/>
          </a:p>
        </p:txBody>
      </p:sp>
      <p:pic>
        <p:nvPicPr>
          <p:cNvPr descr="Graphical user interface, website&#10;&#10;Description automatically generated" id="931" name="Google Shape;931;p35"/>
          <p:cNvPicPr preferRelativeResize="0"/>
          <p:nvPr/>
        </p:nvPicPr>
        <p:blipFill rotWithShape="1">
          <a:blip r:embed="rId3">
            <a:alphaModFix/>
          </a:blip>
          <a:srcRect b="0" l="0" r="0" t="0"/>
          <a:stretch/>
        </p:blipFill>
        <p:spPr>
          <a:xfrm>
            <a:off x="0" y="1202242"/>
            <a:ext cx="9144000" cy="5003825"/>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5" name="Shape 935"/>
        <p:cNvGrpSpPr/>
        <p:nvPr/>
      </p:nvGrpSpPr>
      <p:grpSpPr>
        <a:xfrm>
          <a:off x="0" y="0"/>
          <a:ext cx="0" cy="0"/>
          <a:chOff x="0" y="0"/>
          <a:chExt cx="0" cy="0"/>
        </a:xfrm>
      </p:grpSpPr>
      <p:sp>
        <p:nvSpPr>
          <p:cNvPr id="936" name="Google Shape;936;p36"/>
          <p:cNvSpPr txBox="1"/>
          <p:nvPr/>
        </p:nvSpPr>
        <p:spPr>
          <a:xfrm>
            <a:off x="0" y="821526"/>
            <a:ext cx="8928992"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Calibri"/>
                <a:ea typeface="Calibri"/>
                <a:cs typeface="Calibri"/>
                <a:sym typeface="Calibri"/>
              </a:rPr>
              <a:t>Grant and Seed Funding</a:t>
            </a:r>
            <a:endParaRPr/>
          </a:p>
        </p:txBody>
      </p:sp>
      <p:graphicFrame>
        <p:nvGraphicFramePr>
          <p:cNvPr id="937" name="Google Shape;937;p36"/>
          <p:cNvGraphicFramePr/>
          <p:nvPr/>
        </p:nvGraphicFramePr>
        <p:xfrm>
          <a:off x="107502" y="1340768"/>
          <a:ext cx="3000000" cy="3000000"/>
        </p:xfrm>
        <a:graphic>
          <a:graphicData uri="http://schemas.openxmlformats.org/drawingml/2006/table">
            <a:tbl>
              <a:tblPr>
                <a:noFill/>
                <a:tableStyleId>{EFF9F66C-4E16-4D9D-8ED6-E5401EE9B009}</a:tableStyleId>
              </a:tblPr>
              <a:tblGrid>
                <a:gridCol w="1488175"/>
                <a:gridCol w="1488175"/>
                <a:gridCol w="1488175"/>
                <a:gridCol w="1488175"/>
                <a:gridCol w="1488175"/>
                <a:gridCol w="1488175"/>
              </a:tblGrid>
              <a:tr h="270775">
                <a:tc gridSpan="6">
                  <a:txBody>
                    <a:bodyPr/>
                    <a:lstStyle/>
                    <a:p>
                      <a:pPr indent="0" lvl="0" marL="0" marR="0" rtl="0" algn="l">
                        <a:spcBef>
                          <a:spcPts val="0"/>
                        </a:spcBef>
                        <a:spcAft>
                          <a:spcPts val="0"/>
                        </a:spcAft>
                        <a:buNone/>
                      </a:pPr>
                      <a:r>
                        <a:rPr b="1" lang="en-US" sz="1400" u="none" cap="none" strike="noStrike">
                          <a:latin typeface="Calibri"/>
                          <a:ea typeface="Calibri"/>
                          <a:cs typeface="Calibri"/>
                          <a:sym typeface="Calibri"/>
                        </a:rPr>
                        <a:t>Summary of projects supported in 2020/21 financial year</a:t>
                      </a:r>
                      <a:endParaRPr sz="1400">
                        <a:latin typeface="Calibri"/>
                        <a:ea typeface="Calibri"/>
                        <a:cs typeface="Calibri"/>
                        <a:sym typeface="Calibri"/>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accent6"/>
                    </a:solidFill>
                  </a:tcPr>
                </a:tc>
                <a:tc hMerge="1"/>
                <a:tc hMerge="1"/>
                <a:tc hMerge="1"/>
                <a:tc hMerge="1"/>
                <a:tc hMerge="1"/>
              </a:tr>
              <a:tr h="270775">
                <a:tc>
                  <a:txBody>
                    <a:bodyPr/>
                    <a:lstStyle/>
                    <a:p>
                      <a:pPr indent="0" lvl="0" marL="0" marR="0" rtl="0" algn="l">
                        <a:spcBef>
                          <a:spcPts val="0"/>
                        </a:spcBef>
                        <a:spcAft>
                          <a:spcPts val="0"/>
                        </a:spcAft>
                        <a:buNone/>
                      </a:pPr>
                      <a:r>
                        <a:rPr b="1" lang="en-US" sz="1400">
                          <a:solidFill>
                            <a:srgbClr val="000000"/>
                          </a:solidFill>
                          <a:latin typeface="Calibri"/>
                          <a:ea typeface="Calibri"/>
                          <a:cs typeface="Calibri"/>
                          <a:sym typeface="Calibri"/>
                        </a:rPr>
                        <a:t> </a:t>
                      </a:r>
                      <a:endParaRPr sz="1400">
                        <a:latin typeface="Calibri"/>
                        <a:ea typeface="Calibri"/>
                        <a:cs typeface="Calibri"/>
                        <a:sym typeface="Calibri"/>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accent6"/>
                    </a:solidFill>
                  </a:tcPr>
                </a:tc>
                <a:tc>
                  <a:txBody>
                    <a:bodyPr/>
                    <a:lstStyle/>
                    <a:p>
                      <a:pPr indent="0" lvl="0" marL="0" marR="0" rtl="0" algn="l">
                        <a:spcBef>
                          <a:spcPts val="0"/>
                        </a:spcBef>
                        <a:spcAft>
                          <a:spcPts val="0"/>
                        </a:spcAft>
                        <a:buNone/>
                      </a:pPr>
                      <a:r>
                        <a:rPr b="1" lang="en-US" sz="1400">
                          <a:solidFill>
                            <a:srgbClr val="000000"/>
                          </a:solidFill>
                          <a:latin typeface="Calibri"/>
                          <a:ea typeface="Calibri"/>
                          <a:cs typeface="Calibri"/>
                          <a:sym typeface="Calibri"/>
                        </a:rPr>
                        <a:t> </a:t>
                      </a:r>
                      <a:endParaRPr sz="1400">
                        <a:latin typeface="Calibri"/>
                        <a:ea typeface="Calibri"/>
                        <a:cs typeface="Calibri"/>
                        <a:sym typeface="Calibri"/>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accent6"/>
                    </a:solidFill>
                  </a:tcPr>
                </a:tc>
                <a:tc>
                  <a:txBody>
                    <a:bodyPr/>
                    <a:lstStyle/>
                    <a:p>
                      <a:pPr indent="0" lvl="0" marL="0" marR="0" rtl="0" algn="l">
                        <a:spcBef>
                          <a:spcPts val="0"/>
                        </a:spcBef>
                        <a:spcAft>
                          <a:spcPts val="0"/>
                        </a:spcAft>
                        <a:buNone/>
                      </a:pPr>
                      <a:r>
                        <a:rPr b="1" lang="en-US" sz="1400">
                          <a:solidFill>
                            <a:srgbClr val="000000"/>
                          </a:solidFill>
                          <a:latin typeface="Calibri"/>
                          <a:ea typeface="Calibri"/>
                          <a:cs typeface="Calibri"/>
                          <a:sym typeface="Calibri"/>
                        </a:rPr>
                        <a:t> </a:t>
                      </a:r>
                      <a:endParaRPr sz="1400">
                        <a:latin typeface="Calibri"/>
                        <a:ea typeface="Calibri"/>
                        <a:cs typeface="Calibri"/>
                        <a:sym typeface="Calibri"/>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accent6"/>
                    </a:solidFill>
                  </a:tcPr>
                </a:tc>
                <a:tc>
                  <a:txBody>
                    <a:bodyPr/>
                    <a:lstStyle/>
                    <a:p>
                      <a:pPr indent="0" lvl="0" marL="0" marR="0" rtl="0" algn="l">
                        <a:spcBef>
                          <a:spcPts val="0"/>
                        </a:spcBef>
                        <a:spcAft>
                          <a:spcPts val="0"/>
                        </a:spcAft>
                        <a:buNone/>
                      </a:pPr>
                      <a:r>
                        <a:rPr b="1" lang="en-US" sz="1400">
                          <a:solidFill>
                            <a:srgbClr val="000000"/>
                          </a:solidFill>
                          <a:latin typeface="Calibri"/>
                          <a:ea typeface="Calibri"/>
                          <a:cs typeface="Calibri"/>
                          <a:sym typeface="Calibri"/>
                        </a:rPr>
                        <a:t> </a:t>
                      </a:r>
                      <a:endParaRPr sz="1400">
                        <a:latin typeface="Calibri"/>
                        <a:ea typeface="Calibri"/>
                        <a:cs typeface="Calibri"/>
                        <a:sym typeface="Calibri"/>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accent6"/>
                    </a:solidFill>
                  </a:tcPr>
                </a:tc>
                <a:tc>
                  <a:txBody>
                    <a:bodyPr/>
                    <a:lstStyle/>
                    <a:p>
                      <a:pPr indent="0" lvl="0" marL="0" marR="0" rtl="0" algn="l">
                        <a:spcBef>
                          <a:spcPts val="0"/>
                        </a:spcBef>
                        <a:spcAft>
                          <a:spcPts val="0"/>
                        </a:spcAft>
                        <a:buNone/>
                      </a:pPr>
                      <a:r>
                        <a:rPr b="1" lang="en-US" sz="1400">
                          <a:solidFill>
                            <a:srgbClr val="000000"/>
                          </a:solidFill>
                          <a:latin typeface="Calibri"/>
                          <a:ea typeface="Calibri"/>
                          <a:cs typeface="Calibri"/>
                          <a:sym typeface="Calibri"/>
                        </a:rPr>
                        <a:t> </a:t>
                      </a:r>
                      <a:endParaRPr sz="1400">
                        <a:latin typeface="Calibri"/>
                        <a:ea typeface="Calibri"/>
                        <a:cs typeface="Calibri"/>
                        <a:sym typeface="Calibri"/>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accent6"/>
                    </a:solidFill>
                  </a:tcPr>
                </a:tc>
                <a:tc>
                  <a:txBody>
                    <a:bodyPr/>
                    <a:lstStyle/>
                    <a:p>
                      <a:pPr indent="0" lvl="0" marL="0" marR="0" rtl="0" algn="l">
                        <a:spcBef>
                          <a:spcPts val="0"/>
                        </a:spcBef>
                        <a:spcAft>
                          <a:spcPts val="0"/>
                        </a:spcAft>
                        <a:buNone/>
                      </a:pPr>
                      <a:r>
                        <a:rPr b="1" lang="en-US" sz="1400">
                          <a:solidFill>
                            <a:srgbClr val="000000"/>
                          </a:solidFill>
                          <a:latin typeface="Calibri"/>
                          <a:ea typeface="Calibri"/>
                          <a:cs typeface="Calibri"/>
                          <a:sym typeface="Calibri"/>
                        </a:rPr>
                        <a:t> </a:t>
                      </a:r>
                      <a:endParaRPr sz="1400">
                        <a:latin typeface="Calibri"/>
                        <a:ea typeface="Calibri"/>
                        <a:cs typeface="Calibri"/>
                        <a:sym typeface="Calibri"/>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accent6"/>
                    </a:solidFill>
                  </a:tcPr>
                </a:tc>
              </a:tr>
              <a:tr h="270775">
                <a:tc>
                  <a:txBody>
                    <a:bodyPr/>
                    <a:lstStyle/>
                    <a:p>
                      <a:pPr indent="0" lvl="0" marL="0" marR="0" rtl="0" algn="l">
                        <a:spcBef>
                          <a:spcPts val="0"/>
                        </a:spcBef>
                        <a:spcAft>
                          <a:spcPts val="0"/>
                        </a:spcAft>
                        <a:buNone/>
                      </a:pPr>
                      <a:r>
                        <a:rPr b="1" lang="en-US" sz="1400">
                          <a:solidFill>
                            <a:srgbClr val="000000"/>
                          </a:solidFill>
                          <a:latin typeface="Calibri"/>
                          <a:ea typeface="Calibri"/>
                          <a:cs typeface="Calibri"/>
                          <a:sym typeface="Calibri"/>
                        </a:rPr>
                        <a:t>Description</a:t>
                      </a:r>
                      <a:endParaRPr sz="1400">
                        <a:latin typeface="Calibri"/>
                        <a:ea typeface="Calibri"/>
                        <a:cs typeface="Calibri"/>
                        <a:sym typeface="Calibri"/>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accent6"/>
                    </a:solidFill>
                  </a:tcPr>
                </a:tc>
                <a:tc>
                  <a:txBody>
                    <a:bodyPr/>
                    <a:lstStyle/>
                    <a:p>
                      <a:pPr indent="0" lvl="0" marL="0" marR="0" rtl="0" algn="l">
                        <a:spcBef>
                          <a:spcPts val="0"/>
                        </a:spcBef>
                        <a:spcAft>
                          <a:spcPts val="0"/>
                        </a:spcAft>
                        <a:buNone/>
                      </a:pPr>
                      <a:r>
                        <a:rPr b="1" lang="en-US" sz="1400">
                          <a:solidFill>
                            <a:srgbClr val="000000"/>
                          </a:solidFill>
                          <a:latin typeface="Calibri"/>
                          <a:ea typeface="Calibri"/>
                          <a:cs typeface="Calibri"/>
                          <a:sym typeface="Calibri"/>
                        </a:rPr>
                        <a:t> Broadcast</a:t>
                      </a:r>
                      <a:endParaRPr sz="1400">
                        <a:latin typeface="Calibri"/>
                        <a:ea typeface="Calibri"/>
                        <a:cs typeface="Calibri"/>
                        <a:sym typeface="Calibri"/>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accent6"/>
                    </a:solidFill>
                  </a:tcPr>
                </a:tc>
                <a:tc>
                  <a:txBody>
                    <a:bodyPr/>
                    <a:lstStyle/>
                    <a:p>
                      <a:pPr indent="0" lvl="0" marL="0" marR="0" rtl="0" algn="l">
                        <a:spcBef>
                          <a:spcPts val="0"/>
                        </a:spcBef>
                        <a:spcAft>
                          <a:spcPts val="0"/>
                        </a:spcAft>
                        <a:buNone/>
                      </a:pPr>
                      <a:r>
                        <a:rPr b="1" lang="en-US" sz="1400">
                          <a:solidFill>
                            <a:srgbClr val="000000"/>
                          </a:solidFill>
                          <a:latin typeface="Calibri"/>
                          <a:ea typeface="Calibri"/>
                          <a:cs typeface="Calibri"/>
                          <a:sym typeface="Calibri"/>
                        </a:rPr>
                        <a:t> Research</a:t>
                      </a:r>
                      <a:endParaRPr sz="1400">
                        <a:latin typeface="Calibri"/>
                        <a:ea typeface="Calibri"/>
                        <a:cs typeface="Calibri"/>
                        <a:sym typeface="Calibri"/>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accent6"/>
                    </a:solidFill>
                  </a:tcPr>
                </a:tc>
                <a:tc>
                  <a:txBody>
                    <a:bodyPr/>
                    <a:lstStyle/>
                    <a:p>
                      <a:pPr indent="0" lvl="0" marL="0" marR="0" rtl="0" algn="l">
                        <a:spcBef>
                          <a:spcPts val="0"/>
                        </a:spcBef>
                        <a:spcAft>
                          <a:spcPts val="0"/>
                        </a:spcAft>
                        <a:buNone/>
                      </a:pPr>
                      <a:r>
                        <a:rPr b="1" lang="en-US" sz="1400">
                          <a:solidFill>
                            <a:srgbClr val="000000"/>
                          </a:solidFill>
                          <a:latin typeface="Calibri"/>
                          <a:ea typeface="Calibri"/>
                          <a:cs typeface="Calibri"/>
                          <a:sym typeface="Calibri"/>
                        </a:rPr>
                        <a:t> Print</a:t>
                      </a:r>
                      <a:endParaRPr sz="1400">
                        <a:latin typeface="Calibri"/>
                        <a:ea typeface="Calibri"/>
                        <a:cs typeface="Calibri"/>
                        <a:sym typeface="Calibri"/>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accent6"/>
                    </a:solidFill>
                  </a:tcPr>
                </a:tc>
                <a:tc>
                  <a:txBody>
                    <a:bodyPr/>
                    <a:lstStyle/>
                    <a:p>
                      <a:pPr indent="0" lvl="0" marL="0" marR="0" rtl="0" algn="l">
                        <a:spcBef>
                          <a:spcPts val="0"/>
                        </a:spcBef>
                        <a:spcAft>
                          <a:spcPts val="0"/>
                        </a:spcAft>
                        <a:buNone/>
                      </a:pPr>
                      <a:r>
                        <a:rPr b="1" lang="en-US" sz="1400">
                          <a:solidFill>
                            <a:srgbClr val="000000"/>
                          </a:solidFill>
                          <a:latin typeface="Calibri"/>
                          <a:ea typeface="Calibri"/>
                          <a:cs typeface="Calibri"/>
                          <a:sym typeface="Calibri"/>
                        </a:rPr>
                        <a:t> Covid-19 Emergency</a:t>
                      </a:r>
                      <a:endParaRPr sz="1400">
                        <a:latin typeface="Calibri"/>
                        <a:ea typeface="Calibri"/>
                        <a:cs typeface="Calibri"/>
                        <a:sym typeface="Calibri"/>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accent6"/>
                    </a:solidFill>
                  </a:tcPr>
                </a:tc>
                <a:tc>
                  <a:txBody>
                    <a:bodyPr/>
                    <a:lstStyle/>
                    <a:p>
                      <a:pPr indent="0" lvl="0" marL="0" marR="0" rtl="0" algn="l">
                        <a:spcBef>
                          <a:spcPts val="0"/>
                        </a:spcBef>
                        <a:spcAft>
                          <a:spcPts val="0"/>
                        </a:spcAft>
                        <a:buNone/>
                      </a:pPr>
                      <a:r>
                        <a:rPr b="1" lang="en-US" sz="1400">
                          <a:solidFill>
                            <a:srgbClr val="000000"/>
                          </a:solidFill>
                          <a:latin typeface="Calibri"/>
                          <a:ea typeface="Calibri"/>
                          <a:cs typeface="Calibri"/>
                          <a:sym typeface="Calibri"/>
                        </a:rPr>
                        <a:t> Total</a:t>
                      </a:r>
                      <a:endParaRPr sz="1400">
                        <a:latin typeface="Calibri"/>
                        <a:ea typeface="Calibri"/>
                        <a:cs typeface="Calibri"/>
                        <a:sym typeface="Calibri"/>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accent6"/>
                    </a:solidFill>
                  </a:tcPr>
                </a:tc>
              </a:tr>
              <a:tr h="270775">
                <a:tc>
                  <a:txBody>
                    <a:bodyPr/>
                    <a:lstStyle/>
                    <a:p>
                      <a:pPr indent="0" lvl="0" marL="0" marR="0" rtl="0" algn="l">
                        <a:spcBef>
                          <a:spcPts val="0"/>
                        </a:spcBef>
                        <a:spcAft>
                          <a:spcPts val="0"/>
                        </a:spcAft>
                        <a:buNone/>
                      </a:pPr>
                      <a:r>
                        <a:rPr b="1" lang="en-US" sz="1400">
                          <a:solidFill>
                            <a:srgbClr val="000000"/>
                          </a:solidFill>
                          <a:latin typeface="Calibri"/>
                          <a:ea typeface="Calibri"/>
                          <a:cs typeface="Calibri"/>
                          <a:sym typeface="Calibri"/>
                        </a:rPr>
                        <a:t>Opening Balance</a:t>
                      </a:r>
                      <a:endParaRPr sz="1400">
                        <a:latin typeface="Calibri"/>
                        <a:ea typeface="Calibri"/>
                        <a:cs typeface="Calibri"/>
                        <a:sym typeface="Calibri"/>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accent6"/>
                    </a:solidFill>
                  </a:tcPr>
                </a:tc>
                <a:tc>
                  <a:txBody>
                    <a:bodyPr/>
                    <a:lstStyle/>
                    <a:p>
                      <a:pPr indent="0" lvl="0" marL="0" marR="0" rtl="0" algn="l">
                        <a:spcBef>
                          <a:spcPts val="0"/>
                        </a:spcBef>
                        <a:spcAft>
                          <a:spcPts val="0"/>
                        </a:spcAft>
                        <a:buNone/>
                      </a:pPr>
                      <a:r>
                        <a:rPr b="1" lang="en-US" sz="1400">
                          <a:solidFill>
                            <a:srgbClr val="000000"/>
                          </a:solidFill>
                          <a:latin typeface="Calibri"/>
                          <a:ea typeface="Calibri"/>
                          <a:cs typeface="Calibri"/>
                          <a:sym typeface="Calibri"/>
                        </a:rPr>
                        <a:t>     81 155 925.95 </a:t>
                      </a:r>
                      <a:endParaRPr sz="1400">
                        <a:latin typeface="Calibri"/>
                        <a:ea typeface="Calibri"/>
                        <a:cs typeface="Calibri"/>
                        <a:sym typeface="Calibri"/>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BE4D5"/>
                    </a:solidFill>
                  </a:tcPr>
                </a:tc>
                <a:tc>
                  <a:txBody>
                    <a:bodyPr/>
                    <a:lstStyle/>
                    <a:p>
                      <a:pPr indent="0" lvl="0" marL="0" marR="0" rtl="0" algn="l">
                        <a:spcBef>
                          <a:spcPts val="0"/>
                        </a:spcBef>
                        <a:spcAft>
                          <a:spcPts val="0"/>
                        </a:spcAft>
                        <a:buNone/>
                      </a:pPr>
                      <a:r>
                        <a:rPr b="1" lang="en-US" sz="1400">
                          <a:solidFill>
                            <a:srgbClr val="000000"/>
                          </a:solidFill>
                          <a:latin typeface="Calibri"/>
                          <a:ea typeface="Calibri"/>
                          <a:cs typeface="Calibri"/>
                          <a:sym typeface="Calibri"/>
                        </a:rPr>
                        <a:t>       535 111.62 </a:t>
                      </a:r>
                      <a:endParaRPr sz="1400">
                        <a:latin typeface="Calibri"/>
                        <a:ea typeface="Calibri"/>
                        <a:cs typeface="Calibri"/>
                        <a:sym typeface="Calibri"/>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BE4D5"/>
                    </a:solidFill>
                  </a:tcPr>
                </a:tc>
                <a:tc>
                  <a:txBody>
                    <a:bodyPr/>
                    <a:lstStyle/>
                    <a:p>
                      <a:pPr indent="0" lvl="0" marL="0" marR="0" rtl="0" algn="l">
                        <a:spcBef>
                          <a:spcPts val="0"/>
                        </a:spcBef>
                        <a:spcAft>
                          <a:spcPts val="0"/>
                        </a:spcAft>
                        <a:buNone/>
                      </a:pPr>
                      <a:r>
                        <a:rPr b="1" lang="en-US" sz="1400">
                          <a:solidFill>
                            <a:srgbClr val="000000"/>
                          </a:solidFill>
                          <a:latin typeface="Calibri"/>
                          <a:ea typeface="Calibri"/>
                          <a:cs typeface="Calibri"/>
                          <a:sym typeface="Calibri"/>
                        </a:rPr>
                        <a:t>   5 668 730.00 </a:t>
                      </a:r>
                      <a:endParaRPr sz="1400">
                        <a:latin typeface="Calibri"/>
                        <a:ea typeface="Calibri"/>
                        <a:cs typeface="Calibri"/>
                        <a:sym typeface="Calibri"/>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BE4D5"/>
                    </a:solidFill>
                  </a:tcPr>
                </a:tc>
                <a:tc>
                  <a:txBody>
                    <a:bodyPr/>
                    <a:lstStyle/>
                    <a:p>
                      <a:pPr indent="0" lvl="0" marL="0" marR="0" rtl="0" algn="l">
                        <a:spcBef>
                          <a:spcPts val="0"/>
                        </a:spcBef>
                        <a:spcAft>
                          <a:spcPts val="0"/>
                        </a:spcAft>
                        <a:buNone/>
                      </a:pPr>
                      <a:r>
                        <a:rPr b="1" lang="en-US" sz="1400">
                          <a:solidFill>
                            <a:srgbClr val="000000"/>
                          </a:solidFill>
                          <a:latin typeface="Calibri"/>
                          <a:ea typeface="Calibri"/>
                          <a:cs typeface="Calibri"/>
                          <a:sym typeface="Calibri"/>
                        </a:rPr>
                        <a:t>        14 735 000.00 </a:t>
                      </a:r>
                      <a:endParaRPr sz="1400">
                        <a:latin typeface="Calibri"/>
                        <a:ea typeface="Calibri"/>
                        <a:cs typeface="Calibri"/>
                        <a:sym typeface="Calibri"/>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BE4D5"/>
                    </a:solidFill>
                  </a:tcPr>
                </a:tc>
                <a:tc>
                  <a:txBody>
                    <a:bodyPr/>
                    <a:lstStyle/>
                    <a:p>
                      <a:pPr indent="0" lvl="0" marL="0" marR="0" rtl="0" algn="l">
                        <a:spcBef>
                          <a:spcPts val="0"/>
                        </a:spcBef>
                        <a:spcAft>
                          <a:spcPts val="0"/>
                        </a:spcAft>
                        <a:buNone/>
                      </a:pPr>
                      <a:r>
                        <a:rPr b="1" lang="en-US" sz="1400">
                          <a:solidFill>
                            <a:srgbClr val="000000"/>
                          </a:solidFill>
                          <a:latin typeface="Calibri"/>
                          <a:ea typeface="Calibri"/>
                          <a:cs typeface="Calibri"/>
                          <a:sym typeface="Calibri"/>
                        </a:rPr>
                        <a:t>   102 094 767.57 </a:t>
                      </a:r>
                      <a:endParaRPr sz="1400">
                        <a:latin typeface="Calibri"/>
                        <a:ea typeface="Calibri"/>
                        <a:cs typeface="Calibri"/>
                        <a:sym typeface="Calibri"/>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BE4D5"/>
                    </a:solidFill>
                  </a:tcPr>
                </a:tc>
              </a:tr>
              <a:tr h="270775">
                <a:tc>
                  <a:txBody>
                    <a:bodyPr/>
                    <a:lstStyle/>
                    <a:p>
                      <a:pPr indent="0" lvl="0" marL="0" marR="0" rtl="0" algn="l">
                        <a:spcBef>
                          <a:spcPts val="0"/>
                        </a:spcBef>
                        <a:spcAft>
                          <a:spcPts val="0"/>
                        </a:spcAft>
                        <a:buNone/>
                      </a:pPr>
                      <a:r>
                        <a:rPr b="1" lang="en-US" sz="1400">
                          <a:solidFill>
                            <a:srgbClr val="000000"/>
                          </a:solidFill>
                          <a:latin typeface="Calibri"/>
                          <a:ea typeface="Calibri"/>
                          <a:cs typeface="Calibri"/>
                          <a:sym typeface="Calibri"/>
                        </a:rPr>
                        <a:t> Approvals</a:t>
                      </a:r>
                      <a:endParaRPr sz="1400">
                        <a:latin typeface="Calibri"/>
                        <a:ea typeface="Calibri"/>
                        <a:cs typeface="Calibri"/>
                        <a:sym typeface="Calibri"/>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accent6"/>
                    </a:solidFill>
                  </a:tcPr>
                </a:tc>
                <a:tc>
                  <a:txBody>
                    <a:bodyPr/>
                    <a:lstStyle/>
                    <a:p>
                      <a:pPr indent="0" lvl="0" marL="0" marR="0" rtl="0" algn="l">
                        <a:spcBef>
                          <a:spcPts val="0"/>
                        </a:spcBef>
                        <a:spcAft>
                          <a:spcPts val="0"/>
                        </a:spcAft>
                        <a:buNone/>
                      </a:pPr>
                      <a:r>
                        <a:rPr b="1" lang="en-US" sz="1400">
                          <a:solidFill>
                            <a:srgbClr val="000000"/>
                          </a:solidFill>
                          <a:latin typeface="Calibri"/>
                          <a:ea typeface="Calibri"/>
                          <a:cs typeface="Calibri"/>
                          <a:sym typeface="Calibri"/>
                        </a:rPr>
                        <a:t>     52 228 308.79 </a:t>
                      </a:r>
                      <a:endParaRPr sz="1400">
                        <a:latin typeface="Calibri"/>
                        <a:ea typeface="Calibri"/>
                        <a:cs typeface="Calibri"/>
                        <a:sym typeface="Calibri"/>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B083"/>
                    </a:solidFill>
                  </a:tcPr>
                </a:tc>
                <a:tc>
                  <a:txBody>
                    <a:bodyPr/>
                    <a:lstStyle/>
                    <a:p>
                      <a:pPr indent="0" lvl="0" marL="0" marR="0" rtl="0" algn="l">
                        <a:spcBef>
                          <a:spcPts val="0"/>
                        </a:spcBef>
                        <a:spcAft>
                          <a:spcPts val="0"/>
                        </a:spcAft>
                        <a:buNone/>
                      </a:pPr>
                      <a:r>
                        <a:rPr b="1" lang="en-US" sz="1400">
                          <a:solidFill>
                            <a:srgbClr val="000000"/>
                          </a:solidFill>
                          <a:latin typeface="Calibri"/>
                          <a:ea typeface="Calibri"/>
                          <a:cs typeface="Calibri"/>
                          <a:sym typeface="Calibri"/>
                        </a:rPr>
                        <a:t>                      -   </a:t>
                      </a:r>
                      <a:endParaRPr sz="1400">
                        <a:latin typeface="Calibri"/>
                        <a:ea typeface="Calibri"/>
                        <a:cs typeface="Calibri"/>
                        <a:sym typeface="Calibri"/>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B083"/>
                    </a:solidFill>
                  </a:tcPr>
                </a:tc>
                <a:tc>
                  <a:txBody>
                    <a:bodyPr/>
                    <a:lstStyle/>
                    <a:p>
                      <a:pPr indent="0" lvl="0" marL="0" marR="0" rtl="0" algn="l">
                        <a:spcBef>
                          <a:spcPts val="0"/>
                        </a:spcBef>
                        <a:spcAft>
                          <a:spcPts val="0"/>
                        </a:spcAft>
                        <a:buNone/>
                      </a:pPr>
                      <a:r>
                        <a:rPr b="1" lang="en-US" sz="1400">
                          <a:solidFill>
                            <a:srgbClr val="000000"/>
                          </a:solidFill>
                          <a:latin typeface="Calibri"/>
                          <a:ea typeface="Calibri"/>
                          <a:cs typeface="Calibri"/>
                          <a:sym typeface="Calibri"/>
                        </a:rPr>
                        <a:t>   3 295 945.55 </a:t>
                      </a:r>
                      <a:endParaRPr sz="1400">
                        <a:latin typeface="Calibri"/>
                        <a:ea typeface="Calibri"/>
                        <a:cs typeface="Calibri"/>
                        <a:sym typeface="Calibri"/>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B083"/>
                    </a:solidFill>
                  </a:tcPr>
                </a:tc>
                <a:tc>
                  <a:txBody>
                    <a:bodyPr/>
                    <a:lstStyle/>
                    <a:p>
                      <a:pPr indent="0" lvl="0" marL="0" marR="0" rtl="0" algn="l">
                        <a:spcBef>
                          <a:spcPts val="0"/>
                        </a:spcBef>
                        <a:spcAft>
                          <a:spcPts val="0"/>
                        </a:spcAft>
                        <a:buNone/>
                      </a:pPr>
                      <a:r>
                        <a:rPr b="1" lang="en-US" sz="1400">
                          <a:solidFill>
                            <a:srgbClr val="000000"/>
                          </a:solidFill>
                          <a:latin typeface="Calibri"/>
                          <a:ea typeface="Calibri"/>
                          <a:cs typeface="Calibri"/>
                          <a:sym typeface="Calibri"/>
                        </a:rPr>
                        <a:t>                           -   </a:t>
                      </a:r>
                      <a:endParaRPr sz="1400">
                        <a:latin typeface="Calibri"/>
                        <a:ea typeface="Calibri"/>
                        <a:cs typeface="Calibri"/>
                        <a:sym typeface="Calibri"/>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B083"/>
                    </a:solidFill>
                  </a:tcPr>
                </a:tc>
                <a:tc>
                  <a:txBody>
                    <a:bodyPr/>
                    <a:lstStyle/>
                    <a:p>
                      <a:pPr indent="0" lvl="0" marL="0" marR="0" rtl="0" algn="l">
                        <a:spcBef>
                          <a:spcPts val="0"/>
                        </a:spcBef>
                        <a:spcAft>
                          <a:spcPts val="0"/>
                        </a:spcAft>
                        <a:buNone/>
                      </a:pPr>
                      <a:r>
                        <a:rPr b="1" lang="en-US" sz="1400">
                          <a:solidFill>
                            <a:srgbClr val="000000"/>
                          </a:solidFill>
                          <a:latin typeface="Calibri"/>
                          <a:ea typeface="Calibri"/>
                          <a:cs typeface="Calibri"/>
                          <a:sym typeface="Calibri"/>
                        </a:rPr>
                        <a:t>     55 524 254.34 </a:t>
                      </a:r>
                      <a:endParaRPr sz="1400">
                        <a:latin typeface="Calibri"/>
                        <a:ea typeface="Calibri"/>
                        <a:cs typeface="Calibri"/>
                        <a:sym typeface="Calibri"/>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B083"/>
                    </a:solidFill>
                  </a:tcPr>
                </a:tc>
              </a:tr>
              <a:tr h="270775">
                <a:tc>
                  <a:txBody>
                    <a:bodyPr/>
                    <a:lstStyle/>
                    <a:p>
                      <a:pPr indent="0" lvl="0" marL="0" marR="0" rtl="0" algn="l">
                        <a:spcBef>
                          <a:spcPts val="0"/>
                        </a:spcBef>
                        <a:spcAft>
                          <a:spcPts val="0"/>
                        </a:spcAft>
                        <a:buNone/>
                      </a:pPr>
                      <a:r>
                        <a:rPr b="1" lang="en-US" sz="1400">
                          <a:solidFill>
                            <a:srgbClr val="000000"/>
                          </a:solidFill>
                          <a:latin typeface="Calibri"/>
                          <a:ea typeface="Calibri"/>
                          <a:cs typeface="Calibri"/>
                          <a:sym typeface="Calibri"/>
                        </a:rPr>
                        <a:t> Payments</a:t>
                      </a:r>
                      <a:endParaRPr sz="1400">
                        <a:latin typeface="Calibri"/>
                        <a:ea typeface="Calibri"/>
                        <a:cs typeface="Calibri"/>
                        <a:sym typeface="Calibri"/>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accent6"/>
                    </a:solidFill>
                  </a:tcPr>
                </a:tc>
                <a:tc>
                  <a:txBody>
                    <a:bodyPr/>
                    <a:lstStyle/>
                    <a:p>
                      <a:pPr indent="0" lvl="0" marL="0" marR="0" rtl="0" algn="l">
                        <a:spcBef>
                          <a:spcPts val="0"/>
                        </a:spcBef>
                        <a:spcAft>
                          <a:spcPts val="0"/>
                        </a:spcAft>
                        <a:buNone/>
                      </a:pPr>
                      <a:r>
                        <a:rPr b="1" lang="en-US" sz="1400">
                          <a:solidFill>
                            <a:srgbClr val="000000"/>
                          </a:solidFill>
                          <a:latin typeface="Calibri"/>
                          <a:ea typeface="Calibri"/>
                          <a:cs typeface="Calibri"/>
                          <a:sym typeface="Calibri"/>
                        </a:rPr>
                        <a:t>-   41 408 868.15 </a:t>
                      </a:r>
                      <a:endParaRPr sz="1400">
                        <a:latin typeface="Calibri"/>
                        <a:ea typeface="Calibri"/>
                        <a:cs typeface="Calibri"/>
                        <a:sym typeface="Calibri"/>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BE4D5"/>
                    </a:solidFill>
                  </a:tcPr>
                </a:tc>
                <a:tc>
                  <a:txBody>
                    <a:bodyPr/>
                    <a:lstStyle/>
                    <a:p>
                      <a:pPr indent="0" lvl="0" marL="0" marR="0" rtl="0" algn="l">
                        <a:spcBef>
                          <a:spcPts val="0"/>
                        </a:spcBef>
                        <a:spcAft>
                          <a:spcPts val="0"/>
                        </a:spcAft>
                        <a:buNone/>
                      </a:pPr>
                      <a:r>
                        <a:rPr b="1" lang="en-US" sz="1400">
                          <a:solidFill>
                            <a:srgbClr val="000000"/>
                          </a:solidFill>
                          <a:latin typeface="Calibri"/>
                          <a:ea typeface="Calibri"/>
                          <a:cs typeface="Calibri"/>
                          <a:sym typeface="Calibri"/>
                        </a:rPr>
                        <a:t>-      429 248.00 </a:t>
                      </a:r>
                      <a:endParaRPr sz="1400">
                        <a:latin typeface="Calibri"/>
                        <a:ea typeface="Calibri"/>
                        <a:cs typeface="Calibri"/>
                        <a:sym typeface="Calibri"/>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BE4D5"/>
                    </a:solidFill>
                  </a:tcPr>
                </a:tc>
                <a:tc>
                  <a:txBody>
                    <a:bodyPr/>
                    <a:lstStyle/>
                    <a:p>
                      <a:pPr indent="0" lvl="0" marL="0" marR="0" rtl="0" algn="l">
                        <a:spcBef>
                          <a:spcPts val="0"/>
                        </a:spcBef>
                        <a:spcAft>
                          <a:spcPts val="0"/>
                        </a:spcAft>
                        <a:buNone/>
                      </a:pPr>
                      <a:r>
                        <a:rPr b="1" lang="en-US" sz="1400">
                          <a:solidFill>
                            <a:srgbClr val="000000"/>
                          </a:solidFill>
                          <a:latin typeface="Calibri"/>
                          <a:ea typeface="Calibri"/>
                          <a:cs typeface="Calibri"/>
                          <a:sym typeface="Calibri"/>
                        </a:rPr>
                        <a:t>-  4 690 315.20 </a:t>
                      </a:r>
                      <a:endParaRPr sz="1400">
                        <a:latin typeface="Calibri"/>
                        <a:ea typeface="Calibri"/>
                        <a:cs typeface="Calibri"/>
                        <a:sym typeface="Calibri"/>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BE4D5"/>
                    </a:solidFill>
                  </a:tcPr>
                </a:tc>
                <a:tc>
                  <a:txBody>
                    <a:bodyPr/>
                    <a:lstStyle/>
                    <a:p>
                      <a:pPr indent="0" lvl="0" marL="0" marR="0" rtl="0" algn="l">
                        <a:spcBef>
                          <a:spcPts val="0"/>
                        </a:spcBef>
                        <a:spcAft>
                          <a:spcPts val="0"/>
                        </a:spcAft>
                        <a:buNone/>
                      </a:pPr>
                      <a:r>
                        <a:rPr b="1" lang="en-US" sz="1400">
                          <a:solidFill>
                            <a:srgbClr val="000000"/>
                          </a:solidFill>
                          <a:latin typeface="Calibri"/>
                          <a:ea typeface="Calibri"/>
                          <a:cs typeface="Calibri"/>
                          <a:sym typeface="Calibri"/>
                        </a:rPr>
                        <a:t>-      11 350 210.00 </a:t>
                      </a:r>
                      <a:endParaRPr sz="1400">
                        <a:latin typeface="Calibri"/>
                        <a:ea typeface="Calibri"/>
                        <a:cs typeface="Calibri"/>
                        <a:sym typeface="Calibri"/>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BE4D5"/>
                    </a:solidFill>
                  </a:tcPr>
                </a:tc>
                <a:tc>
                  <a:txBody>
                    <a:bodyPr/>
                    <a:lstStyle/>
                    <a:p>
                      <a:pPr indent="0" lvl="0" marL="0" marR="0" rtl="0" algn="l">
                        <a:spcBef>
                          <a:spcPts val="0"/>
                        </a:spcBef>
                        <a:spcAft>
                          <a:spcPts val="0"/>
                        </a:spcAft>
                        <a:buNone/>
                      </a:pPr>
                      <a:r>
                        <a:rPr b="1" lang="en-US" sz="1400">
                          <a:solidFill>
                            <a:srgbClr val="000000"/>
                          </a:solidFill>
                          <a:latin typeface="Calibri"/>
                          <a:ea typeface="Calibri"/>
                          <a:cs typeface="Calibri"/>
                          <a:sym typeface="Calibri"/>
                        </a:rPr>
                        <a:t>-   57 878 641.35 </a:t>
                      </a:r>
                      <a:endParaRPr sz="1400">
                        <a:latin typeface="Calibri"/>
                        <a:ea typeface="Calibri"/>
                        <a:cs typeface="Calibri"/>
                        <a:sym typeface="Calibri"/>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BE4D5"/>
                    </a:solidFill>
                  </a:tcPr>
                </a:tc>
              </a:tr>
              <a:tr h="270775">
                <a:tc>
                  <a:txBody>
                    <a:bodyPr/>
                    <a:lstStyle/>
                    <a:p>
                      <a:pPr indent="0" lvl="0" marL="0" marR="0" rtl="0" algn="l">
                        <a:spcBef>
                          <a:spcPts val="0"/>
                        </a:spcBef>
                        <a:spcAft>
                          <a:spcPts val="0"/>
                        </a:spcAft>
                        <a:buNone/>
                      </a:pPr>
                      <a:r>
                        <a:rPr b="1" lang="en-US" sz="1400">
                          <a:solidFill>
                            <a:srgbClr val="000000"/>
                          </a:solidFill>
                          <a:latin typeface="Calibri"/>
                          <a:ea typeface="Calibri"/>
                          <a:cs typeface="Calibri"/>
                          <a:sym typeface="Calibri"/>
                        </a:rPr>
                        <a:t>Write backs</a:t>
                      </a:r>
                      <a:endParaRPr sz="1400">
                        <a:latin typeface="Calibri"/>
                        <a:ea typeface="Calibri"/>
                        <a:cs typeface="Calibri"/>
                        <a:sym typeface="Calibri"/>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accent6"/>
                    </a:solidFill>
                  </a:tcPr>
                </a:tc>
                <a:tc>
                  <a:txBody>
                    <a:bodyPr/>
                    <a:lstStyle/>
                    <a:p>
                      <a:pPr indent="0" lvl="0" marL="0" marR="0" rtl="0" algn="l">
                        <a:spcBef>
                          <a:spcPts val="0"/>
                        </a:spcBef>
                        <a:spcAft>
                          <a:spcPts val="0"/>
                        </a:spcAft>
                        <a:buNone/>
                      </a:pPr>
                      <a:r>
                        <a:rPr b="1" lang="en-US" sz="1400">
                          <a:solidFill>
                            <a:srgbClr val="000000"/>
                          </a:solidFill>
                          <a:latin typeface="Calibri"/>
                          <a:ea typeface="Calibri"/>
                          <a:cs typeface="Calibri"/>
                          <a:sym typeface="Calibri"/>
                        </a:rPr>
                        <a:t>-     8 236 883.04 </a:t>
                      </a:r>
                      <a:endParaRPr sz="1400">
                        <a:latin typeface="Calibri"/>
                        <a:ea typeface="Calibri"/>
                        <a:cs typeface="Calibri"/>
                        <a:sym typeface="Calibri"/>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B083"/>
                    </a:solidFill>
                  </a:tcPr>
                </a:tc>
                <a:tc>
                  <a:txBody>
                    <a:bodyPr/>
                    <a:lstStyle/>
                    <a:p>
                      <a:pPr indent="0" lvl="0" marL="0" marR="0" rtl="0" algn="l">
                        <a:spcBef>
                          <a:spcPts val="0"/>
                        </a:spcBef>
                        <a:spcAft>
                          <a:spcPts val="0"/>
                        </a:spcAft>
                        <a:buNone/>
                      </a:pPr>
                      <a:r>
                        <a:rPr b="1" lang="en-US" sz="1400">
                          <a:solidFill>
                            <a:srgbClr val="000000"/>
                          </a:solidFill>
                          <a:latin typeface="Calibri"/>
                          <a:ea typeface="Calibri"/>
                          <a:cs typeface="Calibri"/>
                          <a:sym typeface="Calibri"/>
                        </a:rPr>
                        <a:t>                      -   </a:t>
                      </a:r>
                      <a:endParaRPr sz="1400">
                        <a:latin typeface="Calibri"/>
                        <a:ea typeface="Calibri"/>
                        <a:cs typeface="Calibri"/>
                        <a:sym typeface="Calibri"/>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B083"/>
                    </a:solidFill>
                  </a:tcPr>
                </a:tc>
                <a:tc>
                  <a:txBody>
                    <a:bodyPr/>
                    <a:lstStyle/>
                    <a:p>
                      <a:pPr indent="0" lvl="0" marL="0" marR="0" rtl="0" algn="l">
                        <a:spcBef>
                          <a:spcPts val="0"/>
                        </a:spcBef>
                        <a:spcAft>
                          <a:spcPts val="0"/>
                        </a:spcAft>
                        <a:buNone/>
                      </a:pPr>
                      <a:r>
                        <a:rPr b="1" lang="en-US" sz="1400">
                          <a:solidFill>
                            <a:srgbClr val="000000"/>
                          </a:solidFill>
                          <a:latin typeface="Calibri"/>
                          <a:ea typeface="Calibri"/>
                          <a:cs typeface="Calibri"/>
                          <a:sym typeface="Calibri"/>
                        </a:rPr>
                        <a:t>                     -   </a:t>
                      </a:r>
                      <a:endParaRPr sz="1400">
                        <a:latin typeface="Calibri"/>
                        <a:ea typeface="Calibri"/>
                        <a:cs typeface="Calibri"/>
                        <a:sym typeface="Calibri"/>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B083"/>
                    </a:solidFill>
                  </a:tcPr>
                </a:tc>
                <a:tc>
                  <a:txBody>
                    <a:bodyPr/>
                    <a:lstStyle/>
                    <a:p>
                      <a:pPr indent="0" lvl="0" marL="0" marR="0" rtl="0" algn="l">
                        <a:spcBef>
                          <a:spcPts val="0"/>
                        </a:spcBef>
                        <a:spcAft>
                          <a:spcPts val="0"/>
                        </a:spcAft>
                        <a:buNone/>
                      </a:pPr>
                      <a:r>
                        <a:rPr b="1" lang="en-US" sz="1400">
                          <a:solidFill>
                            <a:srgbClr val="000000"/>
                          </a:solidFill>
                          <a:latin typeface="Calibri"/>
                          <a:ea typeface="Calibri"/>
                          <a:cs typeface="Calibri"/>
                          <a:sym typeface="Calibri"/>
                        </a:rPr>
                        <a:t>                           -   </a:t>
                      </a:r>
                      <a:endParaRPr sz="1400">
                        <a:latin typeface="Calibri"/>
                        <a:ea typeface="Calibri"/>
                        <a:cs typeface="Calibri"/>
                        <a:sym typeface="Calibri"/>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B083"/>
                    </a:solidFill>
                  </a:tcPr>
                </a:tc>
                <a:tc>
                  <a:txBody>
                    <a:bodyPr/>
                    <a:lstStyle/>
                    <a:p>
                      <a:pPr indent="0" lvl="0" marL="0" marR="0" rtl="0" algn="l">
                        <a:spcBef>
                          <a:spcPts val="0"/>
                        </a:spcBef>
                        <a:spcAft>
                          <a:spcPts val="0"/>
                        </a:spcAft>
                        <a:buNone/>
                      </a:pPr>
                      <a:r>
                        <a:rPr b="1" lang="en-US" sz="1400">
                          <a:solidFill>
                            <a:srgbClr val="000000"/>
                          </a:solidFill>
                          <a:latin typeface="Calibri"/>
                          <a:ea typeface="Calibri"/>
                          <a:cs typeface="Calibri"/>
                          <a:sym typeface="Calibri"/>
                        </a:rPr>
                        <a:t>-     8 236 883.04 </a:t>
                      </a:r>
                      <a:endParaRPr sz="1400">
                        <a:latin typeface="Calibri"/>
                        <a:ea typeface="Calibri"/>
                        <a:cs typeface="Calibri"/>
                        <a:sym typeface="Calibri"/>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B083"/>
                    </a:solidFill>
                  </a:tcPr>
                </a:tc>
              </a:tr>
              <a:tr h="270775">
                <a:tc>
                  <a:txBody>
                    <a:bodyPr/>
                    <a:lstStyle/>
                    <a:p>
                      <a:pPr indent="0" lvl="0" marL="0" marR="0" rtl="0" algn="l">
                        <a:spcBef>
                          <a:spcPts val="0"/>
                        </a:spcBef>
                        <a:spcAft>
                          <a:spcPts val="0"/>
                        </a:spcAft>
                        <a:buNone/>
                      </a:pPr>
                      <a:r>
                        <a:rPr b="1" lang="en-US" sz="1400">
                          <a:solidFill>
                            <a:srgbClr val="000000"/>
                          </a:solidFill>
                          <a:latin typeface="Calibri"/>
                          <a:ea typeface="Calibri"/>
                          <a:cs typeface="Calibri"/>
                          <a:sym typeface="Calibri"/>
                        </a:rPr>
                        <a:t>Closing Balance</a:t>
                      </a:r>
                      <a:endParaRPr sz="1400">
                        <a:latin typeface="Calibri"/>
                        <a:ea typeface="Calibri"/>
                        <a:cs typeface="Calibri"/>
                        <a:sym typeface="Calibri"/>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accent6"/>
                    </a:solidFill>
                  </a:tcPr>
                </a:tc>
                <a:tc>
                  <a:txBody>
                    <a:bodyPr/>
                    <a:lstStyle/>
                    <a:p>
                      <a:pPr indent="0" lvl="0" marL="0" marR="0" rtl="0" algn="l">
                        <a:spcBef>
                          <a:spcPts val="0"/>
                        </a:spcBef>
                        <a:spcAft>
                          <a:spcPts val="0"/>
                        </a:spcAft>
                        <a:buNone/>
                      </a:pPr>
                      <a:r>
                        <a:rPr b="1" lang="en-US" sz="1400">
                          <a:solidFill>
                            <a:srgbClr val="000000"/>
                          </a:solidFill>
                          <a:latin typeface="Calibri"/>
                          <a:ea typeface="Calibri"/>
                          <a:cs typeface="Calibri"/>
                          <a:sym typeface="Calibri"/>
                        </a:rPr>
                        <a:t>     83 738 483.55 </a:t>
                      </a:r>
                      <a:endParaRPr sz="1400">
                        <a:latin typeface="Calibri"/>
                        <a:ea typeface="Calibri"/>
                        <a:cs typeface="Calibri"/>
                        <a:sym typeface="Calibri"/>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BE4D5"/>
                    </a:solidFill>
                  </a:tcPr>
                </a:tc>
                <a:tc>
                  <a:txBody>
                    <a:bodyPr/>
                    <a:lstStyle/>
                    <a:p>
                      <a:pPr indent="0" lvl="0" marL="0" marR="0" rtl="0" algn="l">
                        <a:spcBef>
                          <a:spcPts val="0"/>
                        </a:spcBef>
                        <a:spcAft>
                          <a:spcPts val="0"/>
                        </a:spcAft>
                        <a:buNone/>
                      </a:pPr>
                      <a:r>
                        <a:rPr b="1" lang="en-US" sz="1400">
                          <a:solidFill>
                            <a:srgbClr val="000000"/>
                          </a:solidFill>
                          <a:latin typeface="Calibri"/>
                          <a:ea typeface="Calibri"/>
                          <a:cs typeface="Calibri"/>
                          <a:sym typeface="Calibri"/>
                        </a:rPr>
                        <a:t>       105 863.62 </a:t>
                      </a:r>
                      <a:endParaRPr sz="1400">
                        <a:latin typeface="Calibri"/>
                        <a:ea typeface="Calibri"/>
                        <a:cs typeface="Calibri"/>
                        <a:sym typeface="Calibri"/>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BE4D5"/>
                    </a:solidFill>
                  </a:tcPr>
                </a:tc>
                <a:tc>
                  <a:txBody>
                    <a:bodyPr/>
                    <a:lstStyle/>
                    <a:p>
                      <a:pPr indent="0" lvl="0" marL="0" marR="0" rtl="0" algn="l">
                        <a:spcBef>
                          <a:spcPts val="0"/>
                        </a:spcBef>
                        <a:spcAft>
                          <a:spcPts val="0"/>
                        </a:spcAft>
                        <a:buNone/>
                      </a:pPr>
                      <a:r>
                        <a:rPr b="1" lang="en-US" sz="1400">
                          <a:solidFill>
                            <a:srgbClr val="000000"/>
                          </a:solidFill>
                          <a:latin typeface="Calibri"/>
                          <a:ea typeface="Calibri"/>
                          <a:cs typeface="Calibri"/>
                          <a:sym typeface="Calibri"/>
                        </a:rPr>
                        <a:t>   4 274 360.35 </a:t>
                      </a:r>
                      <a:endParaRPr sz="1400">
                        <a:latin typeface="Calibri"/>
                        <a:ea typeface="Calibri"/>
                        <a:cs typeface="Calibri"/>
                        <a:sym typeface="Calibri"/>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BE4D5"/>
                    </a:solidFill>
                  </a:tcPr>
                </a:tc>
                <a:tc>
                  <a:txBody>
                    <a:bodyPr/>
                    <a:lstStyle/>
                    <a:p>
                      <a:pPr indent="0" lvl="0" marL="0" marR="0" rtl="0" algn="l">
                        <a:spcBef>
                          <a:spcPts val="0"/>
                        </a:spcBef>
                        <a:spcAft>
                          <a:spcPts val="0"/>
                        </a:spcAft>
                        <a:buNone/>
                      </a:pPr>
                      <a:r>
                        <a:rPr b="1" lang="en-US" sz="1400">
                          <a:solidFill>
                            <a:srgbClr val="000000"/>
                          </a:solidFill>
                          <a:latin typeface="Calibri"/>
                          <a:ea typeface="Calibri"/>
                          <a:cs typeface="Calibri"/>
                          <a:sym typeface="Calibri"/>
                        </a:rPr>
                        <a:t>          3 384 790.00 </a:t>
                      </a:r>
                      <a:endParaRPr sz="1400">
                        <a:latin typeface="Calibri"/>
                        <a:ea typeface="Calibri"/>
                        <a:cs typeface="Calibri"/>
                        <a:sym typeface="Calibri"/>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BE4D5"/>
                    </a:solidFill>
                  </a:tcPr>
                </a:tc>
                <a:tc>
                  <a:txBody>
                    <a:bodyPr/>
                    <a:lstStyle/>
                    <a:p>
                      <a:pPr indent="0" lvl="0" marL="0" marR="0" rtl="0" algn="l">
                        <a:spcBef>
                          <a:spcPts val="0"/>
                        </a:spcBef>
                        <a:spcAft>
                          <a:spcPts val="0"/>
                        </a:spcAft>
                        <a:buNone/>
                      </a:pPr>
                      <a:r>
                        <a:rPr b="1" lang="en-US" sz="1400">
                          <a:solidFill>
                            <a:srgbClr val="000000"/>
                          </a:solidFill>
                          <a:latin typeface="Calibri"/>
                          <a:ea typeface="Calibri"/>
                          <a:cs typeface="Calibri"/>
                          <a:sym typeface="Calibri"/>
                        </a:rPr>
                        <a:t>     91 503 497.52 </a:t>
                      </a:r>
                      <a:endParaRPr sz="1400">
                        <a:latin typeface="Calibri"/>
                        <a:ea typeface="Calibri"/>
                        <a:cs typeface="Calibri"/>
                        <a:sym typeface="Calibri"/>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BE4D5"/>
                    </a:solidFill>
                  </a:tcPr>
                </a:tc>
              </a:tr>
            </a:tbl>
          </a:graphicData>
        </a:graphic>
      </p:graphicFrame>
      <p:sp>
        <p:nvSpPr>
          <p:cNvPr id="938" name="Google Shape;938;p36"/>
          <p:cNvSpPr txBox="1"/>
          <p:nvPr/>
        </p:nvSpPr>
        <p:spPr>
          <a:xfrm>
            <a:off x="107502" y="52085"/>
            <a:ext cx="8928991" cy="430887"/>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US" sz="2200">
                <a:solidFill>
                  <a:srgbClr val="F37300"/>
                </a:solidFill>
                <a:latin typeface="Calibri"/>
                <a:ea typeface="Calibri"/>
                <a:cs typeface="Calibri"/>
                <a:sym typeface="Calibri"/>
              </a:rPr>
              <a:t>SUMMARY OF PROJECTS SUPPORTED FOR THE FINANCIAL YEAR: 2020/21</a:t>
            </a:r>
            <a:endParaRPr b="1" sz="2400">
              <a:solidFill>
                <a:srgbClr val="F37300"/>
              </a:solidFill>
              <a:latin typeface="Calibri"/>
              <a:ea typeface="Calibri"/>
              <a:cs typeface="Calibri"/>
              <a:sym typeface="Calibri"/>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2" name="Shape 942"/>
        <p:cNvGrpSpPr/>
        <p:nvPr/>
      </p:nvGrpSpPr>
      <p:grpSpPr>
        <a:xfrm>
          <a:off x="0" y="0"/>
          <a:ext cx="0" cy="0"/>
          <a:chOff x="0" y="0"/>
          <a:chExt cx="0" cy="0"/>
        </a:xfrm>
      </p:grpSpPr>
      <p:graphicFrame>
        <p:nvGraphicFramePr>
          <p:cNvPr id="943" name="Google Shape;943;p37"/>
          <p:cNvGraphicFramePr/>
          <p:nvPr/>
        </p:nvGraphicFramePr>
        <p:xfrm>
          <a:off x="107504" y="1066467"/>
          <a:ext cx="3000000" cy="3000000"/>
        </p:xfrm>
        <a:graphic>
          <a:graphicData uri="http://schemas.openxmlformats.org/drawingml/2006/table">
            <a:tbl>
              <a:tblPr>
                <a:noFill/>
                <a:tableStyleId>{EFF9F66C-4E16-4D9D-8ED6-E5401EE9B009}</a:tableStyleId>
              </a:tblPr>
              <a:tblGrid>
                <a:gridCol w="3168350"/>
                <a:gridCol w="3093450"/>
                <a:gridCol w="2774700"/>
              </a:tblGrid>
              <a:tr h="380700">
                <a:tc>
                  <a:txBody>
                    <a:bodyPr/>
                    <a:lstStyle/>
                    <a:p>
                      <a:pPr indent="0" lvl="0" marL="0" marR="0" rtl="0" algn="just">
                        <a:lnSpc>
                          <a:spcPct val="106000"/>
                        </a:lnSpc>
                        <a:spcBef>
                          <a:spcPts val="0"/>
                        </a:spcBef>
                        <a:spcAft>
                          <a:spcPts val="0"/>
                        </a:spcAft>
                        <a:buNone/>
                      </a:pPr>
                      <a:r>
                        <a:rPr b="1" lang="en-US" sz="1400">
                          <a:solidFill>
                            <a:srgbClr val="000000"/>
                          </a:solidFill>
                          <a:latin typeface="Calibri"/>
                          <a:ea typeface="Calibri"/>
                          <a:cs typeface="Calibri"/>
                          <a:sym typeface="Calibri"/>
                        </a:rPr>
                        <a:t>Project type</a:t>
                      </a:r>
                      <a:endParaRPr sz="1400">
                        <a:latin typeface="Calibri"/>
                        <a:ea typeface="Calibri"/>
                        <a:cs typeface="Calibri"/>
                        <a:sym typeface="Calibri"/>
                      </a:endParaRPr>
                    </a:p>
                  </a:txBody>
                  <a:tcPr marT="0" marB="0" marR="35825" marL="358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B083"/>
                    </a:solidFill>
                  </a:tcPr>
                </a:tc>
                <a:tc>
                  <a:txBody>
                    <a:bodyPr/>
                    <a:lstStyle/>
                    <a:p>
                      <a:pPr indent="0" lvl="0" marL="0" marR="0" rtl="0" algn="just">
                        <a:lnSpc>
                          <a:spcPct val="106000"/>
                        </a:lnSpc>
                        <a:spcBef>
                          <a:spcPts val="0"/>
                        </a:spcBef>
                        <a:spcAft>
                          <a:spcPts val="0"/>
                        </a:spcAft>
                        <a:buNone/>
                      </a:pPr>
                      <a:r>
                        <a:rPr b="1" lang="en-US" sz="1400">
                          <a:solidFill>
                            <a:srgbClr val="000000"/>
                          </a:solidFill>
                          <a:latin typeface="Calibri"/>
                          <a:ea typeface="Calibri"/>
                          <a:cs typeface="Calibri"/>
                          <a:sym typeface="Calibri"/>
                        </a:rPr>
                        <a:t>Project name</a:t>
                      </a:r>
                      <a:endParaRPr sz="1400">
                        <a:latin typeface="Calibri"/>
                        <a:ea typeface="Calibri"/>
                        <a:cs typeface="Calibri"/>
                        <a:sym typeface="Calibri"/>
                      </a:endParaRPr>
                    </a:p>
                  </a:txBody>
                  <a:tcPr marT="0" marB="0" marR="35825" marL="358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B083"/>
                    </a:solidFill>
                  </a:tcPr>
                </a:tc>
                <a:tc>
                  <a:txBody>
                    <a:bodyPr/>
                    <a:lstStyle/>
                    <a:p>
                      <a:pPr indent="0" lvl="0" marL="0" marR="0" rtl="0" algn="just">
                        <a:lnSpc>
                          <a:spcPct val="106000"/>
                        </a:lnSpc>
                        <a:spcBef>
                          <a:spcPts val="0"/>
                        </a:spcBef>
                        <a:spcAft>
                          <a:spcPts val="0"/>
                        </a:spcAft>
                        <a:buNone/>
                      </a:pPr>
                      <a:r>
                        <a:rPr b="1" lang="en-US" sz="1400">
                          <a:solidFill>
                            <a:srgbClr val="000000"/>
                          </a:solidFill>
                          <a:latin typeface="Calibri"/>
                          <a:ea typeface="Calibri"/>
                          <a:cs typeface="Calibri"/>
                          <a:sym typeface="Calibri"/>
                        </a:rPr>
                        <a:t>Amount approved current year</a:t>
                      </a:r>
                      <a:endParaRPr sz="1400">
                        <a:latin typeface="Calibri"/>
                        <a:ea typeface="Calibri"/>
                        <a:cs typeface="Calibri"/>
                        <a:sym typeface="Calibri"/>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B083"/>
                    </a:solidFill>
                  </a:tcPr>
                </a:tc>
              </a:tr>
              <a:tr h="317275">
                <a:tc>
                  <a:txBody>
                    <a:bodyPr/>
                    <a:lstStyle/>
                    <a:p>
                      <a:pPr indent="0" lvl="0" marL="0" marR="0" rtl="0" algn="just">
                        <a:lnSpc>
                          <a:spcPct val="106000"/>
                        </a:lnSpc>
                        <a:spcBef>
                          <a:spcPts val="0"/>
                        </a:spcBef>
                        <a:spcAft>
                          <a:spcPts val="0"/>
                        </a:spcAft>
                        <a:buNone/>
                      </a:pPr>
                      <a:r>
                        <a:rPr lang="en-US" sz="1400">
                          <a:solidFill>
                            <a:srgbClr val="000000"/>
                          </a:solidFill>
                          <a:latin typeface="Calibri"/>
                          <a:ea typeface="Calibri"/>
                          <a:cs typeface="Calibri"/>
                          <a:sym typeface="Calibri"/>
                        </a:rPr>
                        <a:t>Community Broadcast Radio</a:t>
                      </a:r>
                      <a:endParaRPr sz="1400">
                        <a:latin typeface="Calibri"/>
                        <a:ea typeface="Calibri"/>
                        <a:cs typeface="Calibri"/>
                        <a:sym typeface="Calibri"/>
                      </a:endParaRPr>
                    </a:p>
                  </a:txBody>
                  <a:tcPr marT="0" marB="0" marR="35825" marL="358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6000"/>
                        </a:lnSpc>
                        <a:spcBef>
                          <a:spcPts val="0"/>
                        </a:spcBef>
                        <a:spcAft>
                          <a:spcPts val="0"/>
                        </a:spcAft>
                        <a:buNone/>
                      </a:pPr>
                      <a:r>
                        <a:rPr lang="en-US" sz="1400">
                          <a:latin typeface="Calibri"/>
                          <a:ea typeface="Calibri"/>
                          <a:cs typeface="Calibri"/>
                          <a:sym typeface="Calibri"/>
                        </a:rPr>
                        <a:t>Aganang</a:t>
                      </a:r>
                      <a:endParaRPr sz="1400">
                        <a:latin typeface="Calibri"/>
                        <a:ea typeface="Calibri"/>
                        <a:cs typeface="Calibri"/>
                        <a:sym typeface="Calibri"/>
                      </a:endParaRPr>
                    </a:p>
                  </a:txBody>
                  <a:tcPr marT="0" marB="0" marR="35825" marL="358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6000"/>
                        </a:lnSpc>
                        <a:spcBef>
                          <a:spcPts val="0"/>
                        </a:spcBef>
                        <a:spcAft>
                          <a:spcPts val="0"/>
                        </a:spcAft>
                        <a:buNone/>
                      </a:pPr>
                      <a:r>
                        <a:rPr lang="en-US" sz="1400">
                          <a:latin typeface="Calibri"/>
                          <a:ea typeface="Calibri"/>
                          <a:cs typeface="Calibri"/>
                          <a:sym typeface="Calibri"/>
                        </a:rPr>
                        <a:t>2 044 500.00</a:t>
                      </a:r>
                      <a:endParaRPr sz="1400">
                        <a:latin typeface="Calibri"/>
                        <a:ea typeface="Calibri"/>
                        <a:cs typeface="Calibri"/>
                        <a:sym typeface="Calibri"/>
                      </a:endParaRPr>
                    </a:p>
                  </a:txBody>
                  <a:tcPr marT="0" marB="0" marR="0" marL="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85700">
                <a:tc>
                  <a:txBody>
                    <a:bodyPr/>
                    <a:lstStyle/>
                    <a:p>
                      <a:pPr indent="0" lvl="0" marL="0" marR="0" rtl="0" algn="just">
                        <a:lnSpc>
                          <a:spcPct val="106000"/>
                        </a:lnSpc>
                        <a:spcBef>
                          <a:spcPts val="0"/>
                        </a:spcBef>
                        <a:spcAft>
                          <a:spcPts val="0"/>
                        </a:spcAft>
                        <a:buNone/>
                      </a:pPr>
                      <a:r>
                        <a:rPr lang="en-US" sz="1400">
                          <a:solidFill>
                            <a:srgbClr val="000000"/>
                          </a:solidFill>
                          <a:latin typeface="Calibri"/>
                          <a:ea typeface="Calibri"/>
                          <a:cs typeface="Calibri"/>
                          <a:sym typeface="Calibri"/>
                        </a:rPr>
                        <a:t>Community Broadcast TV</a:t>
                      </a:r>
                      <a:endParaRPr sz="1400">
                        <a:latin typeface="Calibri"/>
                        <a:ea typeface="Calibri"/>
                        <a:cs typeface="Calibri"/>
                        <a:sym typeface="Calibri"/>
                      </a:endParaRPr>
                    </a:p>
                  </a:txBody>
                  <a:tcPr marT="0" marB="0" marR="35825" marL="358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6000"/>
                        </a:lnSpc>
                        <a:spcBef>
                          <a:spcPts val="0"/>
                        </a:spcBef>
                        <a:spcAft>
                          <a:spcPts val="0"/>
                        </a:spcAft>
                        <a:buNone/>
                      </a:pPr>
                      <a:r>
                        <a:rPr lang="en-US" sz="1400">
                          <a:latin typeface="Calibri"/>
                          <a:ea typeface="Calibri"/>
                          <a:cs typeface="Calibri"/>
                          <a:sym typeface="Calibri"/>
                        </a:rPr>
                        <a:t>Bodumedi</a:t>
                      </a:r>
                      <a:endParaRPr sz="1400">
                        <a:latin typeface="Calibri"/>
                        <a:ea typeface="Calibri"/>
                        <a:cs typeface="Calibri"/>
                        <a:sym typeface="Calibri"/>
                      </a:endParaRPr>
                    </a:p>
                  </a:txBody>
                  <a:tcPr marT="0" marB="0" marR="35825" marL="358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6000"/>
                        </a:lnSpc>
                        <a:spcBef>
                          <a:spcPts val="0"/>
                        </a:spcBef>
                        <a:spcAft>
                          <a:spcPts val="0"/>
                        </a:spcAft>
                        <a:buNone/>
                      </a:pPr>
                      <a:r>
                        <a:rPr lang="en-US" sz="1400">
                          <a:latin typeface="Calibri"/>
                          <a:ea typeface="Calibri"/>
                          <a:cs typeface="Calibri"/>
                          <a:sym typeface="Calibri"/>
                        </a:rPr>
                        <a:t>2 369 500.00</a:t>
                      </a:r>
                      <a:endParaRPr sz="1400">
                        <a:latin typeface="Calibri"/>
                        <a:ea typeface="Calibri"/>
                        <a:cs typeface="Calibri"/>
                        <a:sym typeface="Calibri"/>
                      </a:endParaRPr>
                    </a:p>
                  </a:txBody>
                  <a:tcPr marT="0" marB="0" marR="0" marL="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10575">
                <a:tc>
                  <a:txBody>
                    <a:bodyPr/>
                    <a:lstStyle/>
                    <a:p>
                      <a:pPr indent="0" lvl="0" marL="0" marR="0" rtl="0" algn="just">
                        <a:lnSpc>
                          <a:spcPct val="106000"/>
                        </a:lnSpc>
                        <a:spcBef>
                          <a:spcPts val="0"/>
                        </a:spcBef>
                        <a:spcAft>
                          <a:spcPts val="0"/>
                        </a:spcAft>
                        <a:buNone/>
                      </a:pPr>
                      <a:r>
                        <a:rPr lang="en-US" sz="1400">
                          <a:solidFill>
                            <a:srgbClr val="000000"/>
                          </a:solidFill>
                          <a:latin typeface="Calibri"/>
                          <a:ea typeface="Calibri"/>
                          <a:cs typeface="Calibri"/>
                          <a:sym typeface="Calibri"/>
                        </a:rPr>
                        <a:t>Community Broadcast Radio</a:t>
                      </a:r>
                      <a:endParaRPr sz="1400">
                        <a:latin typeface="Calibri"/>
                        <a:ea typeface="Calibri"/>
                        <a:cs typeface="Calibri"/>
                        <a:sym typeface="Calibri"/>
                      </a:endParaRPr>
                    </a:p>
                  </a:txBody>
                  <a:tcPr marT="0" marB="0" marR="35825" marL="358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6000"/>
                        </a:lnSpc>
                        <a:spcBef>
                          <a:spcPts val="0"/>
                        </a:spcBef>
                        <a:spcAft>
                          <a:spcPts val="0"/>
                        </a:spcAft>
                        <a:buNone/>
                      </a:pPr>
                      <a:r>
                        <a:rPr lang="en-US" sz="1400">
                          <a:solidFill>
                            <a:srgbClr val="000000"/>
                          </a:solidFill>
                          <a:latin typeface="Calibri"/>
                          <a:ea typeface="Calibri"/>
                          <a:cs typeface="Calibri"/>
                          <a:sym typeface="Calibri"/>
                        </a:rPr>
                        <a:t>Barberton CRS</a:t>
                      </a:r>
                      <a:endParaRPr sz="1400">
                        <a:latin typeface="Calibri"/>
                        <a:ea typeface="Calibri"/>
                        <a:cs typeface="Calibri"/>
                        <a:sym typeface="Calibri"/>
                      </a:endParaRPr>
                    </a:p>
                  </a:txBody>
                  <a:tcPr marT="0" marB="0" marR="35825" marL="358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6000"/>
                        </a:lnSpc>
                        <a:spcBef>
                          <a:spcPts val="0"/>
                        </a:spcBef>
                        <a:spcAft>
                          <a:spcPts val="0"/>
                        </a:spcAft>
                        <a:buNone/>
                      </a:pPr>
                      <a:r>
                        <a:rPr lang="en-US" sz="1400">
                          <a:latin typeface="Calibri"/>
                          <a:ea typeface="Calibri"/>
                          <a:cs typeface="Calibri"/>
                          <a:sym typeface="Calibri"/>
                        </a:rPr>
                        <a:t>2 124 500.00 </a:t>
                      </a:r>
                      <a:endParaRPr sz="1400">
                        <a:latin typeface="Calibri"/>
                        <a:ea typeface="Calibri"/>
                        <a:cs typeface="Calibri"/>
                        <a:sym typeface="Calibri"/>
                      </a:endParaRPr>
                    </a:p>
                  </a:txBody>
                  <a:tcPr marT="0" marB="0" marR="0" marL="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10575">
                <a:tc>
                  <a:txBody>
                    <a:bodyPr/>
                    <a:lstStyle/>
                    <a:p>
                      <a:pPr indent="0" lvl="0" marL="0" marR="0" rtl="0" algn="just">
                        <a:lnSpc>
                          <a:spcPct val="106000"/>
                        </a:lnSpc>
                        <a:spcBef>
                          <a:spcPts val="0"/>
                        </a:spcBef>
                        <a:spcAft>
                          <a:spcPts val="0"/>
                        </a:spcAft>
                        <a:buNone/>
                      </a:pPr>
                      <a:r>
                        <a:rPr lang="en-US" sz="1400">
                          <a:solidFill>
                            <a:srgbClr val="000000"/>
                          </a:solidFill>
                          <a:latin typeface="Calibri"/>
                          <a:ea typeface="Calibri"/>
                          <a:cs typeface="Calibri"/>
                          <a:sym typeface="Calibri"/>
                        </a:rPr>
                        <a:t>Community Broadcast Radio</a:t>
                      </a:r>
                      <a:endParaRPr sz="1400">
                        <a:latin typeface="Calibri"/>
                        <a:ea typeface="Calibri"/>
                        <a:cs typeface="Calibri"/>
                        <a:sym typeface="Calibri"/>
                      </a:endParaRPr>
                    </a:p>
                  </a:txBody>
                  <a:tcPr marT="0" marB="0" marR="35825" marL="358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6000"/>
                        </a:lnSpc>
                        <a:spcBef>
                          <a:spcPts val="0"/>
                        </a:spcBef>
                        <a:spcAft>
                          <a:spcPts val="0"/>
                        </a:spcAft>
                        <a:buNone/>
                      </a:pPr>
                      <a:r>
                        <a:rPr lang="en-US" sz="1400">
                          <a:latin typeface="Calibri"/>
                          <a:ea typeface="Calibri"/>
                          <a:cs typeface="Calibri"/>
                          <a:sym typeface="Calibri"/>
                        </a:rPr>
                        <a:t>Engcobo FM</a:t>
                      </a:r>
                      <a:endParaRPr sz="1400">
                        <a:latin typeface="Calibri"/>
                        <a:ea typeface="Calibri"/>
                        <a:cs typeface="Calibri"/>
                        <a:sym typeface="Calibri"/>
                      </a:endParaRPr>
                    </a:p>
                  </a:txBody>
                  <a:tcPr marT="0" marB="0" marR="35825" marL="358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6000"/>
                        </a:lnSpc>
                        <a:spcBef>
                          <a:spcPts val="0"/>
                        </a:spcBef>
                        <a:spcAft>
                          <a:spcPts val="0"/>
                        </a:spcAft>
                        <a:buNone/>
                      </a:pPr>
                      <a:r>
                        <a:rPr lang="en-US" sz="1400">
                          <a:latin typeface="Calibri"/>
                          <a:ea typeface="Calibri"/>
                          <a:cs typeface="Calibri"/>
                          <a:sym typeface="Calibri"/>
                        </a:rPr>
                        <a:t>3 267 061,00</a:t>
                      </a:r>
                      <a:endParaRPr sz="1400">
                        <a:latin typeface="Calibri"/>
                        <a:ea typeface="Calibri"/>
                        <a:cs typeface="Calibri"/>
                        <a:sym typeface="Calibri"/>
                      </a:endParaRPr>
                    </a:p>
                  </a:txBody>
                  <a:tcPr marT="0" marB="0" marR="0" marL="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17275">
                <a:tc>
                  <a:txBody>
                    <a:bodyPr/>
                    <a:lstStyle/>
                    <a:p>
                      <a:pPr indent="0" lvl="0" marL="0" marR="0" rtl="0" algn="just">
                        <a:lnSpc>
                          <a:spcPct val="106000"/>
                        </a:lnSpc>
                        <a:spcBef>
                          <a:spcPts val="0"/>
                        </a:spcBef>
                        <a:spcAft>
                          <a:spcPts val="0"/>
                        </a:spcAft>
                        <a:buNone/>
                      </a:pPr>
                      <a:r>
                        <a:rPr lang="en-US" sz="1400">
                          <a:solidFill>
                            <a:srgbClr val="000000"/>
                          </a:solidFill>
                          <a:latin typeface="Calibri"/>
                          <a:ea typeface="Calibri"/>
                          <a:cs typeface="Calibri"/>
                          <a:sym typeface="Calibri"/>
                        </a:rPr>
                        <a:t>Community Broadcast Radio</a:t>
                      </a:r>
                      <a:endParaRPr sz="1400">
                        <a:latin typeface="Calibri"/>
                        <a:ea typeface="Calibri"/>
                        <a:cs typeface="Calibri"/>
                        <a:sym typeface="Calibri"/>
                      </a:endParaRPr>
                    </a:p>
                  </a:txBody>
                  <a:tcPr marT="0" marB="0" marR="35825" marL="358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6000"/>
                        </a:lnSpc>
                        <a:spcBef>
                          <a:spcPts val="0"/>
                        </a:spcBef>
                        <a:spcAft>
                          <a:spcPts val="0"/>
                        </a:spcAft>
                        <a:buNone/>
                      </a:pPr>
                      <a:r>
                        <a:rPr lang="en-US" sz="1400">
                          <a:latin typeface="Calibri"/>
                          <a:ea typeface="Calibri"/>
                          <a:cs typeface="Calibri"/>
                          <a:sym typeface="Calibri"/>
                        </a:rPr>
                        <a:t>Giyani CR</a:t>
                      </a:r>
                      <a:endParaRPr sz="1400">
                        <a:latin typeface="Calibri"/>
                        <a:ea typeface="Calibri"/>
                        <a:cs typeface="Calibri"/>
                        <a:sym typeface="Calibri"/>
                      </a:endParaRPr>
                    </a:p>
                  </a:txBody>
                  <a:tcPr marT="0" marB="0" marR="35825" marL="358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6000"/>
                        </a:lnSpc>
                        <a:spcBef>
                          <a:spcPts val="0"/>
                        </a:spcBef>
                        <a:spcAft>
                          <a:spcPts val="0"/>
                        </a:spcAft>
                        <a:buNone/>
                      </a:pPr>
                      <a:r>
                        <a:rPr lang="en-US" sz="1400">
                          <a:latin typeface="Calibri"/>
                          <a:ea typeface="Calibri"/>
                          <a:cs typeface="Calibri"/>
                          <a:sym typeface="Calibri"/>
                        </a:rPr>
                        <a:t>2 823 873.00</a:t>
                      </a:r>
                      <a:endParaRPr sz="1400">
                        <a:latin typeface="Calibri"/>
                        <a:ea typeface="Calibri"/>
                        <a:cs typeface="Calibri"/>
                        <a:sym typeface="Calibri"/>
                      </a:endParaRPr>
                    </a:p>
                  </a:txBody>
                  <a:tcPr marT="0" marB="0" marR="0" marL="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85700">
                <a:tc>
                  <a:txBody>
                    <a:bodyPr/>
                    <a:lstStyle/>
                    <a:p>
                      <a:pPr indent="0" lvl="0" marL="0" marR="0" rtl="0" algn="just">
                        <a:lnSpc>
                          <a:spcPct val="106000"/>
                        </a:lnSpc>
                        <a:spcBef>
                          <a:spcPts val="0"/>
                        </a:spcBef>
                        <a:spcAft>
                          <a:spcPts val="0"/>
                        </a:spcAft>
                        <a:buNone/>
                      </a:pPr>
                      <a:r>
                        <a:rPr lang="en-US" sz="1400">
                          <a:solidFill>
                            <a:srgbClr val="000000"/>
                          </a:solidFill>
                          <a:latin typeface="Calibri"/>
                          <a:ea typeface="Calibri"/>
                          <a:cs typeface="Calibri"/>
                          <a:sym typeface="Calibri"/>
                        </a:rPr>
                        <a:t>Community Broadcast Radio</a:t>
                      </a:r>
                      <a:endParaRPr sz="1400">
                        <a:latin typeface="Calibri"/>
                        <a:ea typeface="Calibri"/>
                        <a:cs typeface="Calibri"/>
                        <a:sym typeface="Calibri"/>
                      </a:endParaRPr>
                    </a:p>
                  </a:txBody>
                  <a:tcPr marT="0" marB="0" marR="35825" marL="358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6000"/>
                        </a:lnSpc>
                        <a:spcBef>
                          <a:spcPts val="0"/>
                        </a:spcBef>
                        <a:spcAft>
                          <a:spcPts val="0"/>
                        </a:spcAft>
                        <a:buNone/>
                      </a:pPr>
                      <a:r>
                        <a:rPr lang="en-US" sz="1400">
                          <a:latin typeface="Calibri"/>
                          <a:ea typeface="Calibri"/>
                          <a:cs typeface="Calibri"/>
                          <a:sym typeface="Calibri"/>
                        </a:rPr>
                        <a:t>Good News CRS</a:t>
                      </a:r>
                      <a:endParaRPr sz="1400">
                        <a:latin typeface="Calibri"/>
                        <a:ea typeface="Calibri"/>
                        <a:cs typeface="Calibri"/>
                        <a:sym typeface="Calibri"/>
                      </a:endParaRPr>
                    </a:p>
                  </a:txBody>
                  <a:tcPr marT="0" marB="0" marR="35825" marL="358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6000"/>
                        </a:lnSpc>
                        <a:spcBef>
                          <a:spcPts val="0"/>
                        </a:spcBef>
                        <a:spcAft>
                          <a:spcPts val="0"/>
                        </a:spcAft>
                        <a:buNone/>
                      </a:pPr>
                      <a:r>
                        <a:rPr lang="en-US" sz="1400">
                          <a:latin typeface="Calibri"/>
                          <a:ea typeface="Calibri"/>
                          <a:cs typeface="Calibri"/>
                          <a:sym typeface="Calibri"/>
                        </a:rPr>
                        <a:t>320 290.00</a:t>
                      </a:r>
                      <a:endParaRPr sz="1400">
                        <a:latin typeface="Calibri"/>
                        <a:ea typeface="Calibri"/>
                        <a:cs typeface="Calibri"/>
                        <a:sym typeface="Calibri"/>
                      </a:endParaRPr>
                    </a:p>
                  </a:txBody>
                  <a:tcPr marT="0" marB="0" marR="0" marL="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10575">
                <a:tc>
                  <a:txBody>
                    <a:bodyPr/>
                    <a:lstStyle/>
                    <a:p>
                      <a:pPr indent="0" lvl="0" marL="0" marR="0" rtl="0" algn="just">
                        <a:lnSpc>
                          <a:spcPct val="106000"/>
                        </a:lnSpc>
                        <a:spcBef>
                          <a:spcPts val="0"/>
                        </a:spcBef>
                        <a:spcAft>
                          <a:spcPts val="0"/>
                        </a:spcAft>
                        <a:buNone/>
                      </a:pPr>
                      <a:r>
                        <a:rPr lang="en-US" sz="1400">
                          <a:solidFill>
                            <a:srgbClr val="000000"/>
                          </a:solidFill>
                          <a:latin typeface="Calibri"/>
                          <a:ea typeface="Calibri"/>
                          <a:cs typeface="Calibri"/>
                          <a:sym typeface="Calibri"/>
                        </a:rPr>
                        <a:t>Community Broadcast Radio </a:t>
                      </a:r>
                      <a:endParaRPr sz="1400">
                        <a:latin typeface="Calibri"/>
                        <a:ea typeface="Calibri"/>
                        <a:cs typeface="Calibri"/>
                        <a:sym typeface="Calibri"/>
                      </a:endParaRPr>
                    </a:p>
                  </a:txBody>
                  <a:tcPr marT="0" marB="0" marR="35825" marL="358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6000"/>
                        </a:lnSpc>
                        <a:spcBef>
                          <a:spcPts val="0"/>
                        </a:spcBef>
                        <a:spcAft>
                          <a:spcPts val="0"/>
                        </a:spcAft>
                        <a:buNone/>
                      </a:pPr>
                      <a:r>
                        <a:rPr lang="en-US" sz="1400">
                          <a:latin typeface="Calibri"/>
                          <a:ea typeface="Calibri"/>
                          <a:cs typeface="Calibri"/>
                          <a:sym typeface="Calibri"/>
                        </a:rPr>
                        <a:t>Intokozo FM</a:t>
                      </a:r>
                      <a:endParaRPr sz="1400">
                        <a:latin typeface="Calibri"/>
                        <a:ea typeface="Calibri"/>
                        <a:cs typeface="Calibri"/>
                        <a:sym typeface="Calibri"/>
                      </a:endParaRPr>
                    </a:p>
                  </a:txBody>
                  <a:tcPr marT="0" marB="0" marR="35825" marL="358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6000"/>
                        </a:lnSpc>
                        <a:spcBef>
                          <a:spcPts val="0"/>
                        </a:spcBef>
                        <a:spcAft>
                          <a:spcPts val="0"/>
                        </a:spcAft>
                        <a:buNone/>
                      </a:pPr>
                      <a:r>
                        <a:rPr lang="en-US" sz="1400">
                          <a:latin typeface="Calibri"/>
                          <a:ea typeface="Calibri"/>
                          <a:cs typeface="Calibri"/>
                          <a:sym typeface="Calibri"/>
                        </a:rPr>
                        <a:t>2 454 000.00</a:t>
                      </a:r>
                      <a:endParaRPr sz="1400">
                        <a:latin typeface="Calibri"/>
                        <a:ea typeface="Calibri"/>
                        <a:cs typeface="Calibri"/>
                        <a:sym typeface="Calibri"/>
                      </a:endParaRPr>
                    </a:p>
                  </a:txBody>
                  <a:tcPr marT="0" marB="0" marR="0" marL="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17275">
                <a:tc>
                  <a:txBody>
                    <a:bodyPr/>
                    <a:lstStyle/>
                    <a:p>
                      <a:pPr indent="0" lvl="0" marL="0" marR="0" rtl="0" algn="just">
                        <a:lnSpc>
                          <a:spcPct val="106000"/>
                        </a:lnSpc>
                        <a:spcBef>
                          <a:spcPts val="0"/>
                        </a:spcBef>
                        <a:spcAft>
                          <a:spcPts val="0"/>
                        </a:spcAft>
                        <a:buNone/>
                      </a:pPr>
                      <a:r>
                        <a:rPr lang="en-US" sz="1400">
                          <a:solidFill>
                            <a:srgbClr val="000000"/>
                          </a:solidFill>
                          <a:latin typeface="Calibri"/>
                          <a:ea typeface="Calibri"/>
                          <a:cs typeface="Calibri"/>
                          <a:sym typeface="Calibri"/>
                        </a:rPr>
                        <a:t>Community Broadcast Radio</a:t>
                      </a:r>
                      <a:endParaRPr sz="1400">
                        <a:latin typeface="Calibri"/>
                        <a:ea typeface="Calibri"/>
                        <a:cs typeface="Calibri"/>
                        <a:sym typeface="Calibri"/>
                      </a:endParaRPr>
                    </a:p>
                  </a:txBody>
                  <a:tcPr marT="0" marB="0" marR="35825" marL="358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6000"/>
                        </a:lnSpc>
                        <a:spcBef>
                          <a:spcPts val="0"/>
                        </a:spcBef>
                        <a:spcAft>
                          <a:spcPts val="0"/>
                        </a:spcAft>
                        <a:buNone/>
                      </a:pPr>
                      <a:r>
                        <a:rPr lang="en-US" sz="1400">
                          <a:latin typeface="Calibri"/>
                          <a:ea typeface="Calibri"/>
                          <a:cs typeface="Calibri"/>
                          <a:sym typeface="Calibri"/>
                        </a:rPr>
                        <a:t>Kurara FM</a:t>
                      </a:r>
                      <a:endParaRPr sz="1400">
                        <a:latin typeface="Calibri"/>
                        <a:ea typeface="Calibri"/>
                        <a:cs typeface="Calibri"/>
                        <a:sym typeface="Calibri"/>
                      </a:endParaRPr>
                    </a:p>
                  </a:txBody>
                  <a:tcPr marT="0" marB="0" marR="35825" marL="358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6000"/>
                        </a:lnSpc>
                        <a:spcBef>
                          <a:spcPts val="0"/>
                        </a:spcBef>
                        <a:spcAft>
                          <a:spcPts val="0"/>
                        </a:spcAft>
                        <a:buNone/>
                      </a:pPr>
                      <a:r>
                        <a:rPr lang="en-US" sz="1400">
                          <a:latin typeface="Calibri"/>
                          <a:ea typeface="Calibri"/>
                          <a:cs typeface="Calibri"/>
                          <a:sym typeface="Calibri"/>
                        </a:rPr>
                        <a:t>1 988 200.00</a:t>
                      </a:r>
                      <a:endParaRPr sz="1400">
                        <a:latin typeface="Calibri"/>
                        <a:ea typeface="Calibri"/>
                        <a:cs typeface="Calibri"/>
                        <a:sym typeface="Calibri"/>
                      </a:endParaRPr>
                    </a:p>
                  </a:txBody>
                  <a:tcPr marT="0" marB="0" marR="0" marL="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10575">
                <a:tc>
                  <a:txBody>
                    <a:bodyPr/>
                    <a:lstStyle/>
                    <a:p>
                      <a:pPr indent="0" lvl="0" marL="0" marR="0" rtl="0" algn="just">
                        <a:lnSpc>
                          <a:spcPct val="106000"/>
                        </a:lnSpc>
                        <a:spcBef>
                          <a:spcPts val="0"/>
                        </a:spcBef>
                        <a:spcAft>
                          <a:spcPts val="0"/>
                        </a:spcAft>
                        <a:buNone/>
                      </a:pPr>
                      <a:r>
                        <a:rPr lang="en-US" sz="1400">
                          <a:solidFill>
                            <a:srgbClr val="000000"/>
                          </a:solidFill>
                          <a:latin typeface="Calibri"/>
                          <a:ea typeface="Calibri"/>
                          <a:cs typeface="Calibri"/>
                          <a:sym typeface="Calibri"/>
                        </a:rPr>
                        <a:t>Community Broadcast Radio</a:t>
                      </a:r>
                      <a:endParaRPr sz="1400">
                        <a:latin typeface="Calibri"/>
                        <a:ea typeface="Calibri"/>
                        <a:cs typeface="Calibri"/>
                        <a:sym typeface="Calibri"/>
                      </a:endParaRPr>
                    </a:p>
                  </a:txBody>
                  <a:tcPr marT="0" marB="0" marR="35825" marL="358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6000"/>
                        </a:lnSpc>
                        <a:spcBef>
                          <a:spcPts val="0"/>
                        </a:spcBef>
                        <a:spcAft>
                          <a:spcPts val="0"/>
                        </a:spcAft>
                        <a:buNone/>
                      </a:pPr>
                      <a:r>
                        <a:rPr lang="en-US" sz="1400">
                          <a:latin typeface="Calibri"/>
                          <a:ea typeface="Calibri"/>
                          <a:cs typeface="Calibri"/>
                          <a:sym typeface="Calibri"/>
                        </a:rPr>
                        <a:t>KZN FM</a:t>
                      </a:r>
                      <a:endParaRPr sz="1400">
                        <a:latin typeface="Calibri"/>
                        <a:ea typeface="Calibri"/>
                        <a:cs typeface="Calibri"/>
                        <a:sym typeface="Calibri"/>
                      </a:endParaRPr>
                    </a:p>
                  </a:txBody>
                  <a:tcPr marT="0" marB="0" marR="35825" marL="358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6000"/>
                        </a:lnSpc>
                        <a:spcBef>
                          <a:spcPts val="0"/>
                        </a:spcBef>
                        <a:spcAft>
                          <a:spcPts val="0"/>
                        </a:spcAft>
                        <a:buNone/>
                      </a:pPr>
                      <a:r>
                        <a:rPr lang="en-US" sz="1400">
                          <a:latin typeface="Calibri"/>
                          <a:ea typeface="Calibri"/>
                          <a:cs typeface="Calibri"/>
                          <a:sym typeface="Calibri"/>
                        </a:rPr>
                        <a:t>2 775 163.70</a:t>
                      </a:r>
                      <a:endParaRPr sz="1400">
                        <a:latin typeface="Calibri"/>
                        <a:ea typeface="Calibri"/>
                        <a:cs typeface="Calibri"/>
                        <a:sym typeface="Calibri"/>
                      </a:endParaRPr>
                    </a:p>
                  </a:txBody>
                  <a:tcPr marT="0" marB="0" marR="0" marL="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10575">
                <a:tc>
                  <a:txBody>
                    <a:bodyPr/>
                    <a:lstStyle/>
                    <a:p>
                      <a:pPr indent="0" lvl="0" marL="0" marR="0" rtl="0" algn="just">
                        <a:lnSpc>
                          <a:spcPct val="106000"/>
                        </a:lnSpc>
                        <a:spcBef>
                          <a:spcPts val="0"/>
                        </a:spcBef>
                        <a:spcAft>
                          <a:spcPts val="0"/>
                        </a:spcAft>
                        <a:buNone/>
                      </a:pPr>
                      <a:r>
                        <a:rPr lang="en-US" sz="1400">
                          <a:solidFill>
                            <a:srgbClr val="000000"/>
                          </a:solidFill>
                          <a:latin typeface="Calibri"/>
                          <a:ea typeface="Calibri"/>
                          <a:cs typeface="Calibri"/>
                          <a:sym typeface="Calibri"/>
                        </a:rPr>
                        <a:t>Community Broadcast Radio</a:t>
                      </a:r>
                      <a:endParaRPr sz="1400">
                        <a:latin typeface="Calibri"/>
                        <a:ea typeface="Calibri"/>
                        <a:cs typeface="Calibri"/>
                        <a:sym typeface="Calibri"/>
                      </a:endParaRPr>
                    </a:p>
                  </a:txBody>
                  <a:tcPr marT="0" marB="0" marR="35825" marL="358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6000"/>
                        </a:lnSpc>
                        <a:spcBef>
                          <a:spcPts val="0"/>
                        </a:spcBef>
                        <a:spcAft>
                          <a:spcPts val="0"/>
                        </a:spcAft>
                        <a:buNone/>
                      </a:pPr>
                      <a:r>
                        <a:rPr lang="en-US" sz="1400">
                          <a:latin typeface="Calibri"/>
                          <a:ea typeface="Calibri"/>
                          <a:cs typeface="Calibri"/>
                          <a:sym typeface="Calibri"/>
                        </a:rPr>
                        <a:t>Kathorus FM</a:t>
                      </a:r>
                      <a:endParaRPr sz="1400">
                        <a:latin typeface="Calibri"/>
                        <a:ea typeface="Calibri"/>
                        <a:cs typeface="Calibri"/>
                        <a:sym typeface="Calibri"/>
                      </a:endParaRPr>
                    </a:p>
                  </a:txBody>
                  <a:tcPr marT="0" marB="0" marR="35825" marL="358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6000"/>
                        </a:lnSpc>
                        <a:spcBef>
                          <a:spcPts val="0"/>
                        </a:spcBef>
                        <a:spcAft>
                          <a:spcPts val="0"/>
                        </a:spcAft>
                        <a:buNone/>
                      </a:pPr>
                      <a:r>
                        <a:rPr lang="en-US" sz="1400">
                          <a:latin typeface="Calibri"/>
                          <a:ea typeface="Calibri"/>
                          <a:cs typeface="Calibri"/>
                          <a:sym typeface="Calibri"/>
                        </a:rPr>
                        <a:t>2 178 500.00</a:t>
                      </a:r>
                      <a:endParaRPr sz="1400">
                        <a:latin typeface="Calibri"/>
                        <a:ea typeface="Calibri"/>
                        <a:cs typeface="Calibri"/>
                        <a:sym typeface="Calibri"/>
                      </a:endParaRPr>
                    </a:p>
                  </a:txBody>
                  <a:tcPr marT="0" marB="0" marR="0" marL="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10575">
                <a:tc>
                  <a:txBody>
                    <a:bodyPr/>
                    <a:lstStyle/>
                    <a:p>
                      <a:pPr indent="0" lvl="0" marL="0" marR="0" rtl="0" algn="just">
                        <a:lnSpc>
                          <a:spcPct val="106000"/>
                        </a:lnSpc>
                        <a:spcBef>
                          <a:spcPts val="0"/>
                        </a:spcBef>
                        <a:spcAft>
                          <a:spcPts val="0"/>
                        </a:spcAft>
                        <a:buNone/>
                      </a:pPr>
                      <a:r>
                        <a:rPr lang="en-US" sz="1400">
                          <a:solidFill>
                            <a:srgbClr val="000000"/>
                          </a:solidFill>
                          <a:latin typeface="Calibri"/>
                          <a:ea typeface="Calibri"/>
                          <a:cs typeface="Calibri"/>
                          <a:sym typeface="Calibri"/>
                        </a:rPr>
                        <a:t>Community Broadcast Radio</a:t>
                      </a:r>
                      <a:endParaRPr sz="1400">
                        <a:latin typeface="Calibri"/>
                        <a:ea typeface="Calibri"/>
                        <a:cs typeface="Calibri"/>
                        <a:sym typeface="Calibri"/>
                      </a:endParaRPr>
                    </a:p>
                  </a:txBody>
                  <a:tcPr marT="0" marB="0" marR="35825" marL="358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6000"/>
                        </a:lnSpc>
                        <a:spcBef>
                          <a:spcPts val="0"/>
                        </a:spcBef>
                        <a:spcAft>
                          <a:spcPts val="0"/>
                        </a:spcAft>
                        <a:buNone/>
                      </a:pPr>
                      <a:r>
                        <a:rPr lang="en-US" sz="1400">
                          <a:latin typeface="Calibri"/>
                          <a:ea typeface="Calibri"/>
                          <a:cs typeface="Calibri"/>
                          <a:sym typeface="Calibri"/>
                        </a:rPr>
                        <a:t>Mash FM</a:t>
                      </a:r>
                      <a:endParaRPr sz="1400">
                        <a:latin typeface="Calibri"/>
                        <a:ea typeface="Calibri"/>
                        <a:cs typeface="Calibri"/>
                        <a:sym typeface="Calibri"/>
                      </a:endParaRPr>
                    </a:p>
                  </a:txBody>
                  <a:tcPr marT="0" marB="0" marR="35825" marL="358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6000"/>
                        </a:lnSpc>
                        <a:spcBef>
                          <a:spcPts val="0"/>
                        </a:spcBef>
                        <a:spcAft>
                          <a:spcPts val="0"/>
                        </a:spcAft>
                        <a:buNone/>
                      </a:pPr>
                      <a:r>
                        <a:rPr lang="en-US" sz="1400">
                          <a:latin typeface="Calibri"/>
                          <a:ea typeface="Calibri"/>
                          <a:cs typeface="Calibri"/>
                          <a:sym typeface="Calibri"/>
                        </a:rPr>
                        <a:t>2 499 874.00</a:t>
                      </a:r>
                      <a:endParaRPr sz="1400">
                        <a:latin typeface="Calibri"/>
                        <a:ea typeface="Calibri"/>
                        <a:cs typeface="Calibri"/>
                        <a:sym typeface="Calibri"/>
                      </a:endParaRPr>
                    </a:p>
                  </a:txBody>
                  <a:tcPr marT="0" marB="0" marR="0" marL="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10575">
                <a:tc>
                  <a:txBody>
                    <a:bodyPr/>
                    <a:lstStyle/>
                    <a:p>
                      <a:pPr indent="0" lvl="0" marL="0" marR="0" rtl="0" algn="just">
                        <a:lnSpc>
                          <a:spcPct val="106000"/>
                        </a:lnSpc>
                        <a:spcBef>
                          <a:spcPts val="0"/>
                        </a:spcBef>
                        <a:spcAft>
                          <a:spcPts val="0"/>
                        </a:spcAft>
                        <a:buNone/>
                      </a:pPr>
                      <a:r>
                        <a:rPr lang="en-US" sz="1400">
                          <a:solidFill>
                            <a:srgbClr val="000000"/>
                          </a:solidFill>
                          <a:latin typeface="Calibri"/>
                          <a:ea typeface="Calibri"/>
                          <a:cs typeface="Calibri"/>
                          <a:sym typeface="Calibri"/>
                        </a:rPr>
                        <a:t>Community Broadcast Radio</a:t>
                      </a:r>
                      <a:endParaRPr sz="1400">
                        <a:latin typeface="Calibri"/>
                        <a:ea typeface="Calibri"/>
                        <a:cs typeface="Calibri"/>
                        <a:sym typeface="Calibri"/>
                      </a:endParaRPr>
                    </a:p>
                  </a:txBody>
                  <a:tcPr marT="0" marB="0" marR="35825" marL="358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6000"/>
                        </a:lnSpc>
                        <a:spcBef>
                          <a:spcPts val="0"/>
                        </a:spcBef>
                        <a:spcAft>
                          <a:spcPts val="0"/>
                        </a:spcAft>
                        <a:buNone/>
                      </a:pPr>
                      <a:r>
                        <a:rPr lang="en-US" sz="1400">
                          <a:latin typeface="Calibri"/>
                          <a:ea typeface="Calibri"/>
                          <a:cs typeface="Calibri"/>
                          <a:sym typeface="Calibri"/>
                        </a:rPr>
                        <a:t>Mdantsane FM</a:t>
                      </a:r>
                      <a:endParaRPr sz="1400">
                        <a:latin typeface="Calibri"/>
                        <a:ea typeface="Calibri"/>
                        <a:cs typeface="Calibri"/>
                        <a:sym typeface="Calibri"/>
                      </a:endParaRPr>
                    </a:p>
                  </a:txBody>
                  <a:tcPr marT="0" marB="0" marR="35825" marL="358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6000"/>
                        </a:lnSpc>
                        <a:spcBef>
                          <a:spcPts val="0"/>
                        </a:spcBef>
                        <a:spcAft>
                          <a:spcPts val="0"/>
                        </a:spcAft>
                        <a:buNone/>
                      </a:pPr>
                      <a:r>
                        <a:rPr lang="en-US" sz="1400">
                          <a:latin typeface="Calibri"/>
                          <a:ea typeface="Calibri"/>
                          <a:cs typeface="Calibri"/>
                          <a:sym typeface="Calibri"/>
                        </a:rPr>
                        <a:t>1 600 805.00</a:t>
                      </a:r>
                      <a:endParaRPr sz="1400">
                        <a:latin typeface="Calibri"/>
                        <a:ea typeface="Calibri"/>
                        <a:cs typeface="Calibri"/>
                        <a:sym typeface="Calibri"/>
                      </a:endParaRPr>
                    </a:p>
                  </a:txBody>
                  <a:tcPr marT="0" marB="0" marR="0" marL="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10575">
                <a:tc>
                  <a:txBody>
                    <a:bodyPr/>
                    <a:lstStyle/>
                    <a:p>
                      <a:pPr indent="0" lvl="0" marL="0" marR="0" rtl="0" algn="just">
                        <a:lnSpc>
                          <a:spcPct val="106000"/>
                        </a:lnSpc>
                        <a:spcBef>
                          <a:spcPts val="0"/>
                        </a:spcBef>
                        <a:spcAft>
                          <a:spcPts val="0"/>
                        </a:spcAft>
                        <a:buNone/>
                      </a:pPr>
                      <a:r>
                        <a:rPr lang="en-US" sz="1400">
                          <a:solidFill>
                            <a:srgbClr val="000000"/>
                          </a:solidFill>
                          <a:latin typeface="Calibri"/>
                          <a:ea typeface="Calibri"/>
                          <a:cs typeface="Calibri"/>
                          <a:sym typeface="Calibri"/>
                        </a:rPr>
                        <a:t>Community Broadcast  Radio</a:t>
                      </a:r>
                      <a:endParaRPr sz="1400">
                        <a:latin typeface="Calibri"/>
                        <a:ea typeface="Calibri"/>
                        <a:cs typeface="Calibri"/>
                        <a:sym typeface="Calibri"/>
                      </a:endParaRPr>
                    </a:p>
                  </a:txBody>
                  <a:tcPr marT="0" marB="0" marR="35825" marL="358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6000"/>
                        </a:lnSpc>
                        <a:spcBef>
                          <a:spcPts val="0"/>
                        </a:spcBef>
                        <a:spcAft>
                          <a:spcPts val="0"/>
                        </a:spcAft>
                        <a:buNone/>
                      </a:pPr>
                      <a:r>
                        <a:rPr lang="en-US" sz="1400">
                          <a:latin typeface="Calibri"/>
                          <a:ea typeface="Calibri"/>
                          <a:cs typeface="Calibri"/>
                          <a:sym typeface="Calibri"/>
                        </a:rPr>
                        <a:t>Moletsi CR</a:t>
                      </a:r>
                      <a:endParaRPr sz="1400">
                        <a:latin typeface="Calibri"/>
                        <a:ea typeface="Calibri"/>
                        <a:cs typeface="Calibri"/>
                        <a:sym typeface="Calibri"/>
                      </a:endParaRPr>
                    </a:p>
                  </a:txBody>
                  <a:tcPr marT="0" marB="0" marR="35825" marL="358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6000"/>
                        </a:lnSpc>
                        <a:spcBef>
                          <a:spcPts val="0"/>
                        </a:spcBef>
                        <a:spcAft>
                          <a:spcPts val="0"/>
                        </a:spcAft>
                        <a:buNone/>
                      </a:pPr>
                      <a:r>
                        <a:rPr lang="en-US" sz="1400">
                          <a:latin typeface="Calibri"/>
                          <a:ea typeface="Calibri"/>
                          <a:cs typeface="Calibri"/>
                          <a:sym typeface="Calibri"/>
                        </a:rPr>
                        <a:t>994 462.05</a:t>
                      </a:r>
                      <a:endParaRPr sz="1400">
                        <a:latin typeface="Calibri"/>
                        <a:ea typeface="Calibri"/>
                        <a:cs typeface="Calibri"/>
                        <a:sym typeface="Calibri"/>
                      </a:endParaRPr>
                    </a:p>
                  </a:txBody>
                  <a:tcPr marT="0" marB="0" marR="0" marL="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10575">
                <a:tc>
                  <a:txBody>
                    <a:bodyPr/>
                    <a:lstStyle/>
                    <a:p>
                      <a:pPr indent="0" lvl="0" marL="0" marR="0" rtl="0" algn="just">
                        <a:lnSpc>
                          <a:spcPct val="106000"/>
                        </a:lnSpc>
                        <a:spcBef>
                          <a:spcPts val="0"/>
                        </a:spcBef>
                        <a:spcAft>
                          <a:spcPts val="0"/>
                        </a:spcAft>
                        <a:buNone/>
                      </a:pPr>
                      <a:r>
                        <a:rPr lang="en-US" sz="1400">
                          <a:solidFill>
                            <a:srgbClr val="000000"/>
                          </a:solidFill>
                          <a:latin typeface="Calibri"/>
                          <a:ea typeface="Calibri"/>
                          <a:cs typeface="Calibri"/>
                          <a:sym typeface="Calibri"/>
                        </a:rPr>
                        <a:t>Community Broadcast Radio</a:t>
                      </a:r>
                      <a:endParaRPr sz="1400">
                        <a:latin typeface="Calibri"/>
                        <a:ea typeface="Calibri"/>
                        <a:cs typeface="Calibri"/>
                        <a:sym typeface="Calibri"/>
                      </a:endParaRPr>
                    </a:p>
                  </a:txBody>
                  <a:tcPr marT="0" marB="0" marR="35825" marL="358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6000"/>
                        </a:lnSpc>
                        <a:spcBef>
                          <a:spcPts val="0"/>
                        </a:spcBef>
                        <a:spcAft>
                          <a:spcPts val="0"/>
                        </a:spcAft>
                        <a:buNone/>
                      </a:pPr>
                      <a:r>
                        <a:rPr lang="en-US" sz="1400">
                          <a:latin typeface="Calibri"/>
                          <a:ea typeface="Calibri"/>
                          <a:cs typeface="Calibri"/>
                          <a:sym typeface="Calibri"/>
                        </a:rPr>
                        <a:t>Motheo FM</a:t>
                      </a:r>
                      <a:endParaRPr sz="1400">
                        <a:latin typeface="Calibri"/>
                        <a:ea typeface="Calibri"/>
                        <a:cs typeface="Calibri"/>
                        <a:sym typeface="Calibri"/>
                      </a:endParaRPr>
                    </a:p>
                  </a:txBody>
                  <a:tcPr marT="0" marB="0" marR="35825" marL="358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6000"/>
                        </a:lnSpc>
                        <a:spcBef>
                          <a:spcPts val="0"/>
                        </a:spcBef>
                        <a:spcAft>
                          <a:spcPts val="0"/>
                        </a:spcAft>
                        <a:buNone/>
                      </a:pPr>
                      <a:r>
                        <a:rPr lang="en-US" sz="1400">
                          <a:latin typeface="Calibri"/>
                          <a:ea typeface="Calibri"/>
                          <a:cs typeface="Calibri"/>
                          <a:sym typeface="Calibri"/>
                        </a:rPr>
                        <a:t>1 895 000.00</a:t>
                      </a:r>
                      <a:endParaRPr sz="1400">
                        <a:latin typeface="Calibri"/>
                        <a:ea typeface="Calibri"/>
                        <a:cs typeface="Calibri"/>
                        <a:sym typeface="Calibri"/>
                      </a:endParaRPr>
                    </a:p>
                  </a:txBody>
                  <a:tcPr marT="0" marB="0" marR="0" marL="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10575">
                <a:tc>
                  <a:txBody>
                    <a:bodyPr/>
                    <a:lstStyle/>
                    <a:p>
                      <a:pPr indent="0" lvl="0" marL="0" marR="0" rtl="0" algn="just">
                        <a:lnSpc>
                          <a:spcPct val="106000"/>
                        </a:lnSpc>
                        <a:spcBef>
                          <a:spcPts val="0"/>
                        </a:spcBef>
                        <a:spcAft>
                          <a:spcPts val="0"/>
                        </a:spcAft>
                        <a:buNone/>
                      </a:pPr>
                      <a:r>
                        <a:rPr lang="en-US" sz="1400">
                          <a:solidFill>
                            <a:srgbClr val="000000"/>
                          </a:solidFill>
                          <a:latin typeface="Calibri"/>
                          <a:ea typeface="Calibri"/>
                          <a:cs typeface="Calibri"/>
                          <a:sym typeface="Calibri"/>
                        </a:rPr>
                        <a:t>Community Broadcast Radio</a:t>
                      </a:r>
                      <a:endParaRPr sz="1400">
                        <a:latin typeface="Calibri"/>
                        <a:ea typeface="Calibri"/>
                        <a:cs typeface="Calibri"/>
                        <a:sym typeface="Calibri"/>
                      </a:endParaRPr>
                    </a:p>
                  </a:txBody>
                  <a:tcPr marT="0" marB="0" marR="35825" marL="35825"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just">
                        <a:lnSpc>
                          <a:spcPct val="106000"/>
                        </a:lnSpc>
                        <a:spcBef>
                          <a:spcPts val="0"/>
                        </a:spcBef>
                        <a:spcAft>
                          <a:spcPts val="0"/>
                        </a:spcAft>
                        <a:buNone/>
                      </a:pPr>
                      <a:r>
                        <a:rPr lang="en-US" sz="1400">
                          <a:solidFill>
                            <a:srgbClr val="000000"/>
                          </a:solidFill>
                          <a:latin typeface="Calibri"/>
                          <a:ea typeface="Calibri"/>
                          <a:cs typeface="Calibri"/>
                          <a:sym typeface="Calibri"/>
                        </a:rPr>
                        <a:t>Radio Riverside</a:t>
                      </a:r>
                      <a:endParaRPr sz="1400">
                        <a:latin typeface="Calibri"/>
                        <a:ea typeface="Calibri"/>
                        <a:cs typeface="Calibri"/>
                        <a:sym typeface="Calibri"/>
                      </a:endParaRPr>
                    </a:p>
                  </a:txBody>
                  <a:tcPr marT="0" marB="0" marR="35825" marL="358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06000"/>
                        </a:lnSpc>
                        <a:spcBef>
                          <a:spcPts val="0"/>
                        </a:spcBef>
                        <a:spcAft>
                          <a:spcPts val="0"/>
                        </a:spcAft>
                        <a:buNone/>
                      </a:pPr>
                      <a:r>
                        <a:rPr lang="en-US" sz="1400">
                          <a:latin typeface="Calibri"/>
                          <a:ea typeface="Calibri"/>
                          <a:cs typeface="Calibri"/>
                          <a:sym typeface="Calibri"/>
                        </a:rPr>
                        <a:t>1 700 000.00</a:t>
                      </a:r>
                      <a:endParaRPr sz="1400">
                        <a:latin typeface="Calibri"/>
                        <a:ea typeface="Calibri"/>
                        <a:cs typeface="Calibri"/>
                        <a:sym typeface="Calibri"/>
                      </a:endParaRPr>
                    </a:p>
                  </a:txBody>
                  <a:tcPr marT="0" marB="0" marR="0" marL="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10575">
                <a:tc>
                  <a:txBody>
                    <a:bodyPr/>
                    <a:lstStyle/>
                    <a:p>
                      <a:pPr indent="0" lvl="0" marL="0" marR="0" rtl="0" algn="just">
                        <a:lnSpc>
                          <a:spcPct val="106000"/>
                        </a:lnSpc>
                        <a:spcBef>
                          <a:spcPts val="0"/>
                        </a:spcBef>
                        <a:spcAft>
                          <a:spcPts val="0"/>
                        </a:spcAft>
                        <a:buNone/>
                      </a:pPr>
                      <a:r>
                        <a:rPr lang="en-US" sz="1400">
                          <a:solidFill>
                            <a:srgbClr val="000000"/>
                          </a:solidFill>
                          <a:latin typeface="Calibri"/>
                          <a:ea typeface="Calibri"/>
                          <a:cs typeface="Calibri"/>
                          <a:sym typeface="Calibri"/>
                        </a:rPr>
                        <a:t>Community Broadcast Radio</a:t>
                      </a:r>
                      <a:endParaRPr sz="1400">
                        <a:latin typeface="Calibri"/>
                        <a:ea typeface="Calibri"/>
                        <a:cs typeface="Calibri"/>
                        <a:sym typeface="Calibri"/>
                      </a:endParaRPr>
                    </a:p>
                  </a:txBody>
                  <a:tcPr marT="0" marB="0" marR="35825" marL="35825"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just">
                        <a:lnSpc>
                          <a:spcPct val="106000"/>
                        </a:lnSpc>
                        <a:spcBef>
                          <a:spcPts val="0"/>
                        </a:spcBef>
                        <a:spcAft>
                          <a:spcPts val="0"/>
                        </a:spcAft>
                        <a:buNone/>
                      </a:pPr>
                      <a:r>
                        <a:rPr lang="en-US" sz="1400">
                          <a:solidFill>
                            <a:srgbClr val="000000"/>
                          </a:solidFill>
                          <a:latin typeface="Calibri"/>
                          <a:ea typeface="Calibri"/>
                          <a:cs typeface="Calibri"/>
                          <a:sym typeface="Calibri"/>
                        </a:rPr>
                        <a:t>Radio KC</a:t>
                      </a:r>
                      <a:endParaRPr sz="1400">
                        <a:latin typeface="Calibri"/>
                        <a:ea typeface="Calibri"/>
                        <a:cs typeface="Calibri"/>
                        <a:sym typeface="Calibri"/>
                      </a:endParaRPr>
                    </a:p>
                  </a:txBody>
                  <a:tcPr marT="0" marB="0" marR="35825" marL="358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06000"/>
                        </a:lnSpc>
                        <a:spcBef>
                          <a:spcPts val="0"/>
                        </a:spcBef>
                        <a:spcAft>
                          <a:spcPts val="0"/>
                        </a:spcAft>
                        <a:buNone/>
                      </a:pPr>
                      <a:r>
                        <a:rPr lang="en-US" sz="1400">
                          <a:latin typeface="Calibri"/>
                          <a:ea typeface="Calibri"/>
                          <a:cs typeface="Calibri"/>
                          <a:sym typeface="Calibri"/>
                        </a:rPr>
                        <a:t>1 388 620.00</a:t>
                      </a:r>
                      <a:endParaRPr sz="1400">
                        <a:latin typeface="Calibri"/>
                        <a:ea typeface="Calibri"/>
                        <a:cs typeface="Calibri"/>
                        <a:sym typeface="Calibri"/>
                      </a:endParaRPr>
                    </a:p>
                  </a:txBody>
                  <a:tcPr marT="0" marB="0" marR="0" marL="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10575">
                <a:tc>
                  <a:txBody>
                    <a:bodyPr/>
                    <a:lstStyle/>
                    <a:p>
                      <a:pPr indent="0" lvl="0" marL="0" marR="0" rtl="0" algn="just">
                        <a:lnSpc>
                          <a:spcPct val="106000"/>
                        </a:lnSpc>
                        <a:spcBef>
                          <a:spcPts val="0"/>
                        </a:spcBef>
                        <a:spcAft>
                          <a:spcPts val="0"/>
                        </a:spcAft>
                        <a:buNone/>
                      </a:pPr>
                      <a:r>
                        <a:rPr lang="en-US" sz="1400">
                          <a:solidFill>
                            <a:srgbClr val="000000"/>
                          </a:solidFill>
                          <a:latin typeface="Calibri"/>
                          <a:ea typeface="Calibri"/>
                          <a:cs typeface="Calibri"/>
                          <a:sym typeface="Calibri"/>
                        </a:rPr>
                        <a:t>Community Broadcast Radio</a:t>
                      </a:r>
                      <a:endParaRPr sz="1400">
                        <a:latin typeface="Calibri"/>
                        <a:ea typeface="Calibri"/>
                        <a:cs typeface="Calibri"/>
                        <a:sym typeface="Calibri"/>
                      </a:endParaRPr>
                    </a:p>
                  </a:txBody>
                  <a:tcPr marT="0" marB="0" marR="35825" marL="35825"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just">
                        <a:lnSpc>
                          <a:spcPct val="106000"/>
                        </a:lnSpc>
                        <a:spcBef>
                          <a:spcPts val="0"/>
                        </a:spcBef>
                        <a:spcAft>
                          <a:spcPts val="0"/>
                        </a:spcAft>
                        <a:buNone/>
                      </a:pPr>
                      <a:r>
                        <a:rPr lang="en-US" sz="1400">
                          <a:solidFill>
                            <a:srgbClr val="000000"/>
                          </a:solidFill>
                          <a:latin typeface="Calibri"/>
                          <a:ea typeface="Calibri"/>
                          <a:cs typeface="Calibri"/>
                          <a:sym typeface="Calibri"/>
                        </a:rPr>
                        <a:t>Thetha FM</a:t>
                      </a:r>
                      <a:endParaRPr sz="1400">
                        <a:latin typeface="Calibri"/>
                        <a:ea typeface="Calibri"/>
                        <a:cs typeface="Calibri"/>
                        <a:sym typeface="Calibri"/>
                      </a:endParaRPr>
                    </a:p>
                  </a:txBody>
                  <a:tcPr marT="0" marB="0" marR="35825" marL="358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06000"/>
                        </a:lnSpc>
                        <a:spcBef>
                          <a:spcPts val="0"/>
                        </a:spcBef>
                        <a:spcAft>
                          <a:spcPts val="0"/>
                        </a:spcAft>
                        <a:buNone/>
                      </a:pPr>
                      <a:r>
                        <a:rPr lang="en-US" sz="1400">
                          <a:solidFill>
                            <a:srgbClr val="000000"/>
                          </a:solidFill>
                          <a:latin typeface="Calibri"/>
                          <a:ea typeface="Calibri"/>
                          <a:cs typeface="Calibri"/>
                          <a:sym typeface="Calibri"/>
                        </a:rPr>
                        <a:t>2 434 552.00</a:t>
                      </a:r>
                      <a:endParaRPr sz="1400">
                        <a:latin typeface="Calibri"/>
                        <a:ea typeface="Calibri"/>
                        <a:cs typeface="Calibri"/>
                        <a:sym typeface="Calibri"/>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r>
              <a:tr h="185700">
                <a:tc>
                  <a:txBody>
                    <a:bodyPr/>
                    <a:lstStyle/>
                    <a:p>
                      <a:pPr indent="0" lvl="0" marL="0" marR="0" rtl="0" algn="just">
                        <a:lnSpc>
                          <a:spcPct val="106000"/>
                        </a:lnSpc>
                        <a:spcBef>
                          <a:spcPts val="0"/>
                        </a:spcBef>
                        <a:spcAft>
                          <a:spcPts val="0"/>
                        </a:spcAft>
                        <a:buNone/>
                      </a:pPr>
                      <a:r>
                        <a:rPr lang="en-US" sz="1400">
                          <a:solidFill>
                            <a:srgbClr val="000000"/>
                          </a:solidFill>
                          <a:latin typeface="Calibri"/>
                          <a:ea typeface="Calibri"/>
                          <a:cs typeface="Calibri"/>
                          <a:sym typeface="Calibri"/>
                        </a:rPr>
                        <a:t>Community Broadcast Radio</a:t>
                      </a:r>
                      <a:endParaRPr sz="1400">
                        <a:latin typeface="Calibri"/>
                        <a:ea typeface="Calibri"/>
                        <a:cs typeface="Calibri"/>
                        <a:sym typeface="Calibri"/>
                      </a:endParaRPr>
                    </a:p>
                  </a:txBody>
                  <a:tcPr marT="0" marB="0" marR="35825" marL="35825"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6000"/>
                        </a:lnSpc>
                        <a:spcBef>
                          <a:spcPts val="0"/>
                        </a:spcBef>
                        <a:spcAft>
                          <a:spcPts val="0"/>
                        </a:spcAft>
                        <a:buNone/>
                      </a:pPr>
                      <a:r>
                        <a:rPr lang="en-US" sz="1400">
                          <a:latin typeface="Calibri"/>
                          <a:ea typeface="Calibri"/>
                          <a:cs typeface="Calibri"/>
                          <a:sym typeface="Calibri"/>
                        </a:rPr>
                        <a:t>Vision FM</a:t>
                      </a:r>
                      <a:endParaRPr sz="1400">
                        <a:latin typeface="Calibri"/>
                        <a:ea typeface="Calibri"/>
                        <a:cs typeface="Calibri"/>
                        <a:sym typeface="Calibri"/>
                      </a:endParaRPr>
                    </a:p>
                  </a:txBody>
                  <a:tcPr marT="0" marB="0" marR="35825" marL="358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6000"/>
                        </a:lnSpc>
                        <a:spcBef>
                          <a:spcPts val="0"/>
                        </a:spcBef>
                        <a:spcAft>
                          <a:spcPts val="0"/>
                        </a:spcAft>
                        <a:buNone/>
                      </a:pPr>
                      <a:r>
                        <a:rPr lang="en-US" sz="1400">
                          <a:latin typeface="Calibri"/>
                          <a:ea typeface="Calibri"/>
                          <a:cs typeface="Calibri"/>
                          <a:sym typeface="Calibri"/>
                        </a:rPr>
                        <a:t>2 676 000.00</a:t>
                      </a:r>
                      <a:endParaRPr sz="1400">
                        <a:latin typeface="Calibri"/>
                        <a:ea typeface="Calibri"/>
                        <a:cs typeface="Calibri"/>
                        <a:sym typeface="Calibri"/>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
        <p:nvSpPr>
          <p:cNvPr id="944" name="Google Shape;944;p37"/>
          <p:cNvSpPr txBox="1"/>
          <p:nvPr/>
        </p:nvSpPr>
        <p:spPr>
          <a:xfrm>
            <a:off x="0" y="0"/>
            <a:ext cx="9036496" cy="1046440"/>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b="1" lang="en-US" sz="1600">
                <a:solidFill>
                  <a:schemeClr val="dk1"/>
                </a:solidFill>
                <a:latin typeface="Arial"/>
                <a:ea typeface="Arial"/>
                <a:cs typeface="Arial"/>
                <a:sym typeface="Arial"/>
              </a:rPr>
              <a:t>Projects Funded</a:t>
            </a:r>
            <a:endParaRPr b="1" sz="2400">
              <a:solidFill>
                <a:schemeClr val="dk1"/>
              </a:solidFill>
              <a:latin typeface="Times New Roman"/>
              <a:ea typeface="Times New Roman"/>
              <a:cs typeface="Times New Roman"/>
              <a:sym typeface="Times New Roman"/>
            </a:endParaRPr>
          </a:p>
          <a:p>
            <a:pPr indent="0" lvl="0" marL="0" marR="0" rtl="0" algn="just">
              <a:spcBef>
                <a:spcPts val="0"/>
              </a:spcBef>
              <a:spcAft>
                <a:spcPts val="0"/>
              </a:spcAft>
              <a:buNone/>
            </a:pPr>
            <a:r>
              <a:rPr b="1" lang="en-US" sz="1100">
                <a:solidFill>
                  <a:schemeClr val="dk1"/>
                </a:solidFill>
                <a:latin typeface="Arial"/>
                <a:ea typeface="Arial"/>
                <a:cs typeface="Arial"/>
                <a:sym typeface="Arial"/>
              </a:rPr>
              <a:t>The MDDA mandate is to support community and small commercial media projects as well as projects targeting   historically disadvantaged communities, the support was weighted heavily towards media projects in rural areas.</a:t>
            </a:r>
            <a:r>
              <a:rPr b="1" lang="en-US" sz="1600">
                <a:solidFill>
                  <a:schemeClr val="dk1"/>
                </a:solidFill>
                <a:latin typeface="Arial"/>
                <a:ea typeface="Arial"/>
                <a:cs typeface="Arial"/>
                <a:sym typeface="Arial"/>
              </a:rPr>
              <a:t> </a:t>
            </a:r>
            <a:r>
              <a:rPr b="1" lang="en-US" sz="1100">
                <a:solidFill>
                  <a:schemeClr val="dk1"/>
                </a:solidFill>
                <a:latin typeface="Arial"/>
                <a:ea typeface="Arial"/>
                <a:cs typeface="Arial"/>
                <a:sym typeface="Arial"/>
              </a:rPr>
              <a:t>The Board approved 22 compliant broadcast  and 9 print and digital projects in February 2021</a:t>
            </a:r>
            <a:r>
              <a:rPr lang="en-US" sz="1000">
                <a:solidFill>
                  <a:schemeClr val="dk1"/>
                </a:solidFill>
                <a:latin typeface="Arial"/>
                <a:ea typeface="Arial"/>
                <a:cs typeface="Arial"/>
                <a:sym typeface="Arial"/>
              </a:rPr>
              <a:t>.</a:t>
            </a:r>
            <a:endParaRPr sz="1000">
              <a:solidFill>
                <a:schemeClr val="dk1"/>
              </a:solidFill>
              <a:latin typeface="Arial"/>
              <a:ea typeface="Arial"/>
              <a:cs typeface="Arial"/>
              <a:sym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9" name="Shape 949"/>
        <p:cNvGrpSpPr/>
        <p:nvPr/>
      </p:nvGrpSpPr>
      <p:grpSpPr>
        <a:xfrm>
          <a:off x="0" y="0"/>
          <a:ext cx="0" cy="0"/>
          <a:chOff x="0" y="0"/>
          <a:chExt cx="0" cy="0"/>
        </a:xfrm>
      </p:grpSpPr>
      <p:graphicFrame>
        <p:nvGraphicFramePr>
          <p:cNvPr id="950" name="Google Shape;950;p38"/>
          <p:cNvGraphicFramePr/>
          <p:nvPr/>
        </p:nvGraphicFramePr>
        <p:xfrm>
          <a:off x="143508" y="1700808"/>
          <a:ext cx="3000000" cy="3000000"/>
        </p:xfrm>
        <a:graphic>
          <a:graphicData uri="http://schemas.openxmlformats.org/drawingml/2006/table">
            <a:tbl>
              <a:tblPr>
                <a:noFill/>
                <a:tableStyleId>{EFF9F66C-4E16-4D9D-8ED6-E5401EE9B009}</a:tableStyleId>
              </a:tblPr>
              <a:tblGrid>
                <a:gridCol w="2800925"/>
                <a:gridCol w="2674600"/>
                <a:gridCol w="3381450"/>
              </a:tblGrid>
              <a:tr h="415475">
                <a:tc>
                  <a:txBody>
                    <a:bodyPr/>
                    <a:lstStyle/>
                    <a:p>
                      <a:pPr indent="0" lvl="0" marL="0" marR="0" rtl="0" algn="just">
                        <a:lnSpc>
                          <a:spcPct val="106000"/>
                        </a:lnSpc>
                        <a:spcBef>
                          <a:spcPts val="0"/>
                        </a:spcBef>
                        <a:spcAft>
                          <a:spcPts val="0"/>
                        </a:spcAft>
                        <a:buNone/>
                      </a:pPr>
                      <a:r>
                        <a:rPr b="1" lang="en-US" sz="1600">
                          <a:solidFill>
                            <a:srgbClr val="000000"/>
                          </a:solidFill>
                          <a:latin typeface="Calibri"/>
                          <a:ea typeface="Calibri"/>
                          <a:cs typeface="Calibri"/>
                          <a:sym typeface="Calibri"/>
                        </a:rPr>
                        <a:t>Project type</a:t>
                      </a:r>
                      <a:endParaRPr sz="1600">
                        <a:latin typeface="Calibri"/>
                        <a:ea typeface="Calibri"/>
                        <a:cs typeface="Calibri"/>
                        <a:sym typeface="Calibri"/>
                      </a:endParaRPr>
                    </a:p>
                  </a:txBody>
                  <a:tcPr marT="0" marB="0" marR="35825" marL="358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B083"/>
                    </a:solidFill>
                  </a:tcPr>
                </a:tc>
                <a:tc>
                  <a:txBody>
                    <a:bodyPr/>
                    <a:lstStyle/>
                    <a:p>
                      <a:pPr indent="0" lvl="0" marL="0" marR="0" rtl="0" algn="just">
                        <a:lnSpc>
                          <a:spcPct val="106000"/>
                        </a:lnSpc>
                        <a:spcBef>
                          <a:spcPts val="0"/>
                        </a:spcBef>
                        <a:spcAft>
                          <a:spcPts val="0"/>
                        </a:spcAft>
                        <a:buNone/>
                      </a:pPr>
                      <a:r>
                        <a:rPr b="1" lang="en-US" sz="1600">
                          <a:solidFill>
                            <a:srgbClr val="000000"/>
                          </a:solidFill>
                          <a:latin typeface="Calibri"/>
                          <a:ea typeface="Calibri"/>
                          <a:cs typeface="Calibri"/>
                          <a:sym typeface="Calibri"/>
                        </a:rPr>
                        <a:t>Project name</a:t>
                      </a:r>
                      <a:endParaRPr sz="1600">
                        <a:latin typeface="Calibri"/>
                        <a:ea typeface="Calibri"/>
                        <a:cs typeface="Calibri"/>
                        <a:sym typeface="Calibri"/>
                      </a:endParaRPr>
                    </a:p>
                  </a:txBody>
                  <a:tcPr marT="0" marB="0" marR="35825" marL="358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B083"/>
                    </a:solidFill>
                  </a:tcPr>
                </a:tc>
                <a:tc>
                  <a:txBody>
                    <a:bodyPr/>
                    <a:lstStyle/>
                    <a:p>
                      <a:pPr indent="0" lvl="0" marL="0" marR="0" rtl="0" algn="just">
                        <a:lnSpc>
                          <a:spcPct val="106000"/>
                        </a:lnSpc>
                        <a:spcBef>
                          <a:spcPts val="0"/>
                        </a:spcBef>
                        <a:spcAft>
                          <a:spcPts val="0"/>
                        </a:spcAft>
                        <a:buNone/>
                      </a:pPr>
                      <a:r>
                        <a:rPr b="1" lang="en-US" sz="1600">
                          <a:solidFill>
                            <a:srgbClr val="000000"/>
                          </a:solidFill>
                          <a:latin typeface="Calibri"/>
                          <a:ea typeface="Calibri"/>
                          <a:cs typeface="Calibri"/>
                          <a:sym typeface="Calibri"/>
                        </a:rPr>
                        <a:t>Amount approved current year</a:t>
                      </a:r>
                      <a:endParaRPr sz="1600">
                        <a:latin typeface="Calibri"/>
                        <a:ea typeface="Calibri"/>
                        <a:cs typeface="Calibri"/>
                        <a:sym typeface="Calibri"/>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B083"/>
                    </a:solidFill>
                  </a:tcPr>
                </a:tc>
              </a:tr>
              <a:tr h="303800">
                <a:tc>
                  <a:txBody>
                    <a:bodyPr/>
                    <a:lstStyle/>
                    <a:p>
                      <a:pPr indent="0" lvl="0" marL="0" marR="0" rtl="0" algn="just">
                        <a:lnSpc>
                          <a:spcPct val="106000"/>
                        </a:lnSpc>
                        <a:spcBef>
                          <a:spcPts val="0"/>
                        </a:spcBef>
                        <a:spcAft>
                          <a:spcPts val="0"/>
                        </a:spcAft>
                        <a:buNone/>
                      </a:pPr>
                      <a:r>
                        <a:rPr lang="en-US" sz="1600">
                          <a:solidFill>
                            <a:srgbClr val="000000"/>
                          </a:solidFill>
                          <a:latin typeface="Calibri"/>
                          <a:ea typeface="Calibri"/>
                          <a:cs typeface="Calibri"/>
                          <a:sym typeface="Calibri"/>
                        </a:rPr>
                        <a:t>Community Broadcast</a:t>
                      </a:r>
                      <a:endParaRPr sz="1600">
                        <a:latin typeface="Calibri"/>
                        <a:ea typeface="Calibri"/>
                        <a:cs typeface="Calibri"/>
                        <a:sym typeface="Calibri"/>
                      </a:endParaRPr>
                    </a:p>
                    <a:p>
                      <a:pPr indent="0" lvl="0" marL="0" marR="0" rtl="0" algn="just">
                        <a:lnSpc>
                          <a:spcPct val="106000"/>
                        </a:lnSpc>
                        <a:spcBef>
                          <a:spcPts val="0"/>
                        </a:spcBef>
                        <a:spcAft>
                          <a:spcPts val="0"/>
                        </a:spcAft>
                        <a:buNone/>
                      </a:pPr>
                      <a:r>
                        <a:rPr lang="en-US" sz="1600">
                          <a:solidFill>
                            <a:srgbClr val="000000"/>
                          </a:solidFill>
                          <a:latin typeface="Calibri"/>
                          <a:ea typeface="Calibri"/>
                          <a:cs typeface="Calibri"/>
                          <a:sym typeface="Calibri"/>
                        </a:rPr>
                        <a:t>Radio</a:t>
                      </a:r>
                      <a:endParaRPr sz="1600">
                        <a:latin typeface="Calibri"/>
                        <a:ea typeface="Calibri"/>
                        <a:cs typeface="Calibri"/>
                        <a:sym typeface="Calibri"/>
                      </a:endParaRPr>
                    </a:p>
                  </a:txBody>
                  <a:tcPr marT="0" marB="0" marR="35825" marL="35825"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6000"/>
                        </a:lnSpc>
                        <a:spcBef>
                          <a:spcPts val="0"/>
                        </a:spcBef>
                        <a:spcAft>
                          <a:spcPts val="0"/>
                        </a:spcAft>
                        <a:buNone/>
                      </a:pPr>
                      <a:r>
                        <a:rPr lang="en-US" sz="1600">
                          <a:latin typeface="Calibri"/>
                          <a:ea typeface="Calibri"/>
                          <a:cs typeface="Calibri"/>
                          <a:sym typeface="Calibri"/>
                        </a:rPr>
                        <a:t>Voice of Wits</a:t>
                      </a:r>
                      <a:endParaRPr sz="1600">
                        <a:latin typeface="Calibri"/>
                        <a:ea typeface="Calibri"/>
                        <a:cs typeface="Calibri"/>
                        <a:sym typeface="Calibri"/>
                      </a:endParaRPr>
                    </a:p>
                  </a:txBody>
                  <a:tcPr marT="0" marB="0" marR="35825" marL="358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6000"/>
                        </a:lnSpc>
                        <a:spcBef>
                          <a:spcPts val="0"/>
                        </a:spcBef>
                        <a:spcAft>
                          <a:spcPts val="0"/>
                        </a:spcAft>
                        <a:buNone/>
                      </a:pPr>
                      <a:r>
                        <a:rPr lang="en-US" sz="1600">
                          <a:latin typeface="Calibri"/>
                          <a:ea typeface="Calibri"/>
                          <a:cs typeface="Calibri"/>
                          <a:sym typeface="Calibri"/>
                        </a:rPr>
                        <a:t>614 101.00</a:t>
                      </a:r>
                      <a:endParaRPr sz="1600">
                        <a:latin typeface="Calibri"/>
                        <a:ea typeface="Calibri"/>
                        <a:cs typeface="Calibri"/>
                        <a:sym typeface="Calibri"/>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03800">
                <a:tc>
                  <a:txBody>
                    <a:bodyPr/>
                    <a:lstStyle/>
                    <a:p>
                      <a:pPr indent="0" lvl="0" marL="0" marR="0" rtl="0" algn="just">
                        <a:lnSpc>
                          <a:spcPct val="106000"/>
                        </a:lnSpc>
                        <a:spcBef>
                          <a:spcPts val="0"/>
                        </a:spcBef>
                        <a:spcAft>
                          <a:spcPts val="0"/>
                        </a:spcAft>
                        <a:buNone/>
                      </a:pPr>
                      <a:r>
                        <a:rPr lang="en-US" sz="1600">
                          <a:solidFill>
                            <a:srgbClr val="000000"/>
                          </a:solidFill>
                          <a:latin typeface="Calibri"/>
                          <a:ea typeface="Calibri"/>
                          <a:cs typeface="Calibri"/>
                          <a:sym typeface="Calibri"/>
                        </a:rPr>
                        <a:t>Community Broadcast</a:t>
                      </a:r>
                      <a:endParaRPr sz="1600">
                        <a:latin typeface="Calibri"/>
                        <a:ea typeface="Calibri"/>
                        <a:cs typeface="Calibri"/>
                        <a:sym typeface="Calibri"/>
                      </a:endParaRPr>
                    </a:p>
                    <a:p>
                      <a:pPr indent="0" lvl="0" marL="0" marR="0" rtl="0" algn="just">
                        <a:lnSpc>
                          <a:spcPct val="106000"/>
                        </a:lnSpc>
                        <a:spcBef>
                          <a:spcPts val="0"/>
                        </a:spcBef>
                        <a:spcAft>
                          <a:spcPts val="0"/>
                        </a:spcAft>
                        <a:buNone/>
                      </a:pPr>
                      <a:r>
                        <a:rPr lang="en-US" sz="1600">
                          <a:solidFill>
                            <a:srgbClr val="000000"/>
                          </a:solidFill>
                          <a:latin typeface="Calibri"/>
                          <a:ea typeface="Calibri"/>
                          <a:cs typeface="Calibri"/>
                          <a:sym typeface="Calibri"/>
                        </a:rPr>
                        <a:t>Radio)</a:t>
                      </a:r>
                      <a:endParaRPr sz="1600">
                        <a:latin typeface="Calibri"/>
                        <a:ea typeface="Calibri"/>
                        <a:cs typeface="Calibri"/>
                        <a:sym typeface="Calibri"/>
                      </a:endParaRPr>
                    </a:p>
                  </a:txBody>
                  <a:tcPr marT="0" marB="0" marR="35825" marL="35825"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6000"/>
                        </a:lnSpc>
                        <a:spcBef>
                          <a:spcPts val="0"/>
                        </a:spcBef>
                        <a:spcAft>
                          <a:spcPts val="0"/>
                        </a:spcAft>
                        <a:buNone/>
                      </a:pPr>
                      <a:r>
                        <a:rPr lang="en-US" sz="1600">
                          <a:latin typeface="Calibri"/>
                          <a:ea typeface="Calibri"/>
                          <a:cs typeface="Calibri"/>
                          <a:sym typeface="Calibri"/>
                        </a:rPr>
                        <a:t>Vukani Community Radio Station</a:t>
                      </a:r>
                      <a:endParaRPr sz="1600">
                        <a:latin typeface="Calibri"/>
                        <a:ea typeface="Calibri"/>
                        <a:cs typeface="Calibri"/>
                        <a:sym typeface="Calibri"/>
                      </a:endParaRPr>
                    </a:p>
                  </a:txBody>
                  <a:tcPr marT="0" marB="0" marR="35825" marL="358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6000"/>
                        </a:lnSpc>
                        <a:spcBef>
                          <a:spcPts val="0"/>
                        </a:spcBef>
                        <a:spcAft>
                          <a:spcPts val="0"/>
                        </a:spcAft>
                        <a:buNone/>
                      </a:pPr>
                      <a:r>
                        <a:rPr lang="en-US" sz="1600">
                          <a:latin typeface="Calibri"/>
                          <a:ea typeface="Calibri"/>
                          <a:cs typeface="Calibri"/>
                          <a:sym typeface="Calibri"/>
                        </a:rPr>
                        <a:t>1 700 000.00</a:t>
                      </a:r>
                      <a:endParaRPr sz="1600">
                        <a:latin typeface="Calibri"/>
                        <a:ea typeface="Calibri"/>
                        <a:cs typeface="Calibri"/>
                        <a:sym typeface="Calibri"/>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45350">
                <a:tc>
                  <a:txBody>
                    <a:bodyPr/>
                    <a:lstStyle/>
                    <a:p>
                      <a:pPr indent="0" lvl="0" marL="0" marR="0" rtl="0" algn="just">
                        <a:lnSpc>
                          <a:spcPct val="106000"/>
                        </a:lnSpc>
                        <a:spcBef>
                          <a:spcPts val="0"/>
                        </a:spcBef>
                        <a:spcAft>
                          <a:spcPts val="0"/>
                        </a:spcAft>
                        <a:buNone/>
                      </a:pPr>
                      <a:r>
                        <a:rPr lang="en-US" sz="1600">
                          <a:solidFill>
                            <a:srgbClr val="000000"/>
                          </a:solidFill>
                          <a:latin typeface="Calibri"/>
                          <a:ea typeface="Calibri"/>
                          <a:cs typeface="Calibri"/>
                          <a:sym typeface="Calibri"/>
                        </a:rPr>
                        <a:t>Community Broadcast Radio</a:t>
                      </a:r>
                      <a:endParaRPr sz="1600">
                        <a:latin typeface="Calibri"/>
                        <a:ea typeface="Calibri"/>
                        <a:cs typeface="Calibri"/>
                        <a:sym typeface="Calibri"/>
                      </a:endParaRPr>
                    </a:p>
                  </a:txBody>
                  <a:tcPr marT="0" marB="0" marR="35825" marL="35825"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6000"/>
                        </a:lnSpc>
                        <a:spcBef>
                          <a:spcPts val="0"/>
                        </a:spcBef>
                        <a:spcAft>
                          <a:spcPts val="0"/>
                        </a:spcAft>
                        <a:buNone/>
                      </a:pPr>
                      <a:r>
                        <a:rPr lang="en-US" sz="1600">
                          <a:latin typeface="Calibri"/>
                          <a:ea typeface="Calibri"/>
                          <a:cs typeface="Calibri"/>
                          <a:sym typeface="Calibri"/>
                        </a:rPr>
                        <a:t>West Coast Radio</a:t>
                      </a:r>
                      <a:endParaRPr sz="1600">
                        <a:latin typeface="Calibri"/>
                        <a:ea typeface="Calibri"/>
                        <a:cs typeface="Calibri"/>
                        <a:sym typeface="Calibri"/>
                      </a:endParaRPr>
                    </a:p>
                  </a:txBody>
                  <a:tcPr marT="0" marB="0" marR="35825" marL="358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6000"/>
                        </a:lnSpc>
                        <a:spcBef>
                          <a:spcPts val="0"/>
                        </a:spcBef>
                        <a:spcAft>
                          <a:spcPts val="0"/>
                        </a:spcAft>
                        <a:buNone/>
                      </a:pPr>
                      <a:r>
                        <a:rPr lang="en-US" sz="1600">
                          <a:latin typeface="Calibri"/>
                          <a:ea typeface="Calibri"/>
                          <a:cs typeface="Calibri"/>
                          <a:sym typeface="Calibri"/>
                        </a:rPr>
                        <a:t>1 575 944.00</a:t>
                      </a:r>
                      <a:endParaRPr sz="1600">
                        <a:latin typeface="Calibri"/>
                        <a:ea typeface="Calibri"/>
                        <a:cs typeface="Calibri"/>
                        <a:sym typeface="Calibri"/>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10400">
                <a:tc>
                  <a:txBody>
                    <a:bodyPr/>
                    <a:lstStyle/>
                    <a:p>
                      <a:pPr indent="0" lvl="0" marL="0" marR="0" rtl="0" algn="just">
                        <a:lnSpc>
                          <a:spcPct val="106000"/>
                        </a:lnSpc>
                        <a:spcBef>
                          <a:spcPts val="0"/>
                        </a:spcBef>
                        <a:spcAft>
                          <a:spcPts val="0"/>
                        </a:spcAft>
                        <a:buNone/>
                      </a:pPr>
                      <a:r>
                        <a:rPr lang="en-US" sz="1600">
                          <a:solidFill>
                            <a:srgbClr val="000000"/>
                          </a:solidFill>
                          <a:latin typeface="Calibri"/>
                          <a:ea typeface="Calibri"/>
                          <a:cs typeface="Calibri"/>
                          <a:sym typeface="Calibri"/>
                        </a:rPr>
                        <a:t>Community Broadcast Radio</a:t>
                      </a:r>
                      <a:endParaRPr sz="1600">
                        <a:latin typeface="Calibri"/>
                        <a:ea typeface="Calibri"/>
                        <a:cs typeface="Calibri"/>
                        <a:sym typeface="Calibri"/>
                      </a:endParaRPr>
                    </a:p>
                  </a:txBody>
                  <a:tcPr marT="0" marB="0" marR="35825" marL="35825"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6000"/>
                        </a:lnSpc>
                        <a:spcBef>
                          <a:spcPts val="0"/>
                        </a:spcBef>
                        <a:spcAft>
                          <a:spcPts val="0"/>
                        </a:spcAft>
                        <a:buNone/>
                      </a:pPr>
                      <a:r>
                        <a:rPr lang="en-US" sz="1600">
                          <a:latin typeface="Calibri"/>
                          <a:ea typeface="Calibri"/>
                          <a:cs typeface="Calibri"/>
                          <a:sym typeface="Calibri"/>
                        </a:rPr>
                        <a:t>Zebediela CR</a:t>
                      </a:r>
                      <a:endParaRPr sz="1600">
                        <a:latin typeface="Calibri"/>
                        <a:ea typeface="Calibri"/>
                        <a:cs typeface="Calibri"/>
                        <a:sym typeface="Calibri"/>
                      </a:endParaRPr>
                    </a:p>
                    <a:p>
                      <a:pPr indent="0" lvl="0" marL="0" marR="0" rtl="0" algn="just">
                        <a:lnSpc>
                          <a:spcPct val="106000"/>
                        </a:lnSpc>
                        <a:spcBef>
                          <a:spcPts val="0"/>
                        </a:spcBef>
                        <a:spcAft>
                          <a:spcPts val="0"/>
                        </a:spcAft>
                        <a:buNone/>
                      </a:pPr>
                      <a:r>
                        <a:rPr lang="en-US" sz="1600">
                          <a:latin typeface="Calibri"/>
                          <a:ea typeface="Calibri"/>
                          <a:cs typeface="Calibri"/>
                          <a:sym typeface="Calibri"/>
                        </a:rPr>
                        <a:t> </a:t>
                      </a:r>
                      <a:endParaRPr sz="1600">
                        <a:latin typeface="Calibri"/>
                        <a:ea typeface="Calibri"/>
                        <a:cs typeface="Calibri"/>
                        <a:sym typeface="Calibri"/>
                      </a:endParaRPr>
                    </a:p>
                  </a:txBody>
                  <a:tcPr marT="0" marB="0" marR="35825" marL="358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6000"/>
                        </a:lnSpc>
                        <a:spcBef>
                          <a:spcPts val="0"/>
                        </a:spcBef>
                        <a:spcAft>
                          <a:spcPts val="0"/>
                        </a:spcAft>
                        <a:buNone/>
                      </a:pPr>
                      <a:r>
                        <a:rPr lang="en-US" sz="1600">
                          <a:latin typeface="Calibri"/>
                          <a:ea typeface="Calibri"/>
                          <a:cs typeface="Calibri"/>
                          <a:sym typeface="Calibri"/>
                        </a:rPr>
                        <a:t>2 566 480.00</a:t>
                      </a:r>
                      <a:endParaRPr sz="1600">
                        <a:latin typeface="Calibri"/>
                        <a:ea typeface="Calibri"/>
                        <a:cs typeface="Calibri"/>
                        <a:sym typeface="Calibri"/>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45350">
                <a:tc>
                  <a:txBody>
                    <a:bodyPr/>
                    <a:lstStyle/>
                    <a:p>
                      <a:pPr indent="0" lvl="0" marL="0" marR="0" rtl="0" algn="just">
                        <a:lnSpc>
                          <a:spcPct val="106000"/>
                        </a:lnSpc>
                        <a:spcBef>
                          <a:spcPts val="0"/>
                        </a:spcBef>
                        <a:spcAft>
                          <a:spcPts val="0"/>
                        </a:spcAft>
                        <a:buNone/>
                      </a:pPr>
                      <a:r>
                        <a:rPr lang="en-US" sz="1600">
                          <a:solidFill>
                            <a:srgbClr val="000000"/>
                          </a:solidFill>
                          <a:latin typeface="Calibri"/>
                          <a:ea typeface="Calibri"/>
                          <a:cs typeface="Calibri"/>
                          <a:sym typeface="Calibri"/>
                        </a:rPr>
                        <a:t>Community Print</a:t>
                      </a:r>
                      <a:endParaRPr sz="1600">
                        <a:latin typeface="Calibri"/>
                        <a:ea typeface="Calibri"/>
                        <a:cs typeface="Calibri"/>
                        <a:sym typeface="Calibri"/>
                      </a:endParaRPr>
                    </a:p>
                  </a:txBody>
                  <a:tcPr marT="0" marB="0" marR="35825" marL="35825"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6000"/>
                        </a:lnSpc>
                        <a:spcBef>
                          <a:spcPts val="0"/>
                        </a:spcBef>
                        <a:spcAft>
                          <a:spcPts val="0"/>
                        </a:spcAft>
                        <a:buNone/>
                      </a:pPr>
                      <a:r>
                        <a:rPr lang="en-US" sz="1600">
                          <a:latin typeface="Calibri"/>
                          <a:ea typeface="Calibri"/>
                          <a:cs typeface="Calibri"/>
                          <a:sym typeface="Calibri"/>
                        </a:rPr>
                        <a:t>Garankuwa Voice (Malatsi Media)</a:t>
                      </a:r>
                      <a:endParaRPr sz="1600">
                        <a:latin typeface="Calibri"/>
                        <a:ea typeface="Calibri"/>
                        <a:cs typeface="Calibri"/>
                        <a:sym typeface="Calibri"/>
                      </a:endParaRPr>
                    </a:p>
                  </a:txBody>
                  <a:tcPr marT="0" marB="0" marR="35825" marL="358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6000"/>
                        </a:lnSpc>
                        <a:spcBef>
                          <a:spcPts val="0"/>
                        </a:spcBef>
                        <a:spcAft>
                          <a:spcPts val="0"/>
                        </a:spcAft>
                        <a:buNone/>
                      </a:pPr>
                      <a:r>
                        <a:rPr lang="en-US" sz="1600">
                          <a:latin typeface="Calibri"/>
                          <a:ea typeface="Calibri"/>
                          <a:cs typeface="Calibri"/>
                          <a:sym typeface="Calibri"/>
                        </a:rPr>
                        <a:t>394 200.00</a:t>
                      </a:r>
                      <a:endParaRPr sz="1600">
                        <a:latin typeface="Calibri"/>
                        <a:ea typeface="Calibri"/>
                        <a:cs typeface="Calibri"/>
                        <a:sym typeface="Calibri"/>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45350">
                <a:tc>
                  <a:txBody>
                    <a:bodyPr/>
                    <a:lstStyle/>
                    <a:p>
                      <a:pPr indent="0" lvl="0" marL="0" marR="0" rtl="0" algn="just">
                        <a:lnSpc>
                          <a:spcPct val="106000"/>
                        </a:lnSpc>
                        <a:spcBef>
                          <a:spcPts val="0"/>
                        </a:spcBef>
                        <a:spcAft>
                          <a:spcPts val="0"/>
                        </a:spcAft>
                        <a:buNone/>
                      </a:pPr>
                      <a:r>
                        <a:rPr lang="en-US" sz="1600">
                          <a:solidFill>
                            <a:srgbClr val="000000"/>
                          </a:solidFill>
                          <a:latin typeface="Calibri"/>
                          <a:ea typeface="Calibri"/>
                          <a:cs typeface="Calibri"/>
                          <a:sym typeface="Calibri"/>
                        </a:rPr>
                        <a:t>Community Print</a:t>
                      </a:r>
                      <a:endParaRPr sz="1600">
                        <a:latin typeface="Calibri"/>
                        <a:ea typeface="Calibri"/>
                        <a:cs typeface="Calibri"/>
                        <a:sym typeface="Calibri"/>
                      </a:endParaRPr>
                    </a:p>
                  </a:txBody>
                  <a:tcPr marT="0" marB="0" marR="35825" marL="35825"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6000"/>
                        </a:lnSpc>
                        <a:spcBef>
                          <a:spcPts val="0"/>
                        </a:spcBef>
                        <a:spcAft>
                          <a:spcPts val="0"/>
                        </a:spcAft>
                        <a:buNone/>
                      </a:pPr>
                      <a:r>
                        <a:rPr lang="en-US" sz="1600">
                          <a:latin typeface="Calibri"/>
                          <a:ea typeface="Calibri"/>
                          <a:cs typeface="Calibri"/>
                          <a:sym typeface="Calibri"/>
                        </a:rPr>
                        <a:t>Kasi Voice</a:t>
                      </a:r>
                      <a:endParaRPr sz="1600">
                        <a:latin typeface="Calibri"/>
                        <a:ea typeface="Calibri"/>
                        <a:cs typeface="Calibri"/>
                        <a:sym typeface="Calibri"/>
                      </a:endParaRPr>
                    </a:p>
                  </a:txBody>
                  <a:tcPr marT="0" marB="0" marR="35825" marL="358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6000"/>
                        </a:lnSpc>
                        <a:spcBef>
                          <a:spcPts val="0"/>
                        </a:spcBef>
                        <a:spcAft>
                          <a:spcPts val="0"/>
                        </a:spcAft>
                        <a:buNone/>
                      </a:pPr>
                      <a:r>
                        <a:rPr lang="en-US" sz="1600">
                          <a:latin typeface="Calibri"/>
                          <a:ea typeface="Calibri"/>
                          <a:cs typeface="Calibri"/>
                          <a:sym typeface="Calibri"/>
                        </a:rPr>
                        <a:t>212 405.71</a:t>
                      </a:r>
                      <a:endParaRPr sz="1600">
                        <a:latin typeface="Calibri"/>
                        <a:ea typeface="Calibri"/>
                        <a:cs typeface="Calibri"/>
                        <a:sym typeface="Calibri"/>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45350">
                <a:tc>
                  <a:txBody>
                    <a:bodyPr/>
                    <a:lstStyle/>
                    <a:p>
                      <a:pPr indent="0" lvl="0" marL="0" marR="0" rtl="0" algn="just">
                        <a:lnSpc>
                          <a:spcPct val="106000"/>
                        </a:lnSpc>
                        <a:spcBef>
                          <a:spcPts val="0"/>
                        </a:spcBef>
                        <a:spcAft>
                          <a:spcPts val="0"/>
                        </a:spcAft>
                        <a:buNone/>
                      </a:pPr>
                      <a:r>
                        <a:rPr lang="en-US" sz="1600">
                          <a:solidFill>
                            <a:srgbClr val="000000"/>
                          </a:solidFill>
                          <a:latin typeface="Calibri"/>
                          <a:ea typeface="Calibri"/>
                          <a:cs typeface="Calibri"/>
                          <a:sym typeface="Calibri"/>
                        </a:rPr>
                        <a:t>Community Print</a:t>
                      </a:r>
                      <a:endParaRPr sz="1600">
                        <a:latin typeface="Calibri"/>
                        <a:ea typeface="Calibri"/>
                        <a:cs typeface="Calibri"/>
                        <a:sym typeface="Calibri"/>
                      </a:endParaRPr>
                    </a:p>
                  </a:txBody>
                  <a:tcPr marT="0" marB="0" marR="35825" marL="35825"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6000"/>
                        </a:lnSpc>
                        <a:spcBef>
                          <a:spcPts val="0"/>
                        </a:spcBef>
                        <a:spcAft>
                          <a:spcPts val="0"/>
                        </a:spcAft>
                        <a:buNone/>
                      </a:pPr>
                      <a:r>
                        <a:rPr lang="en-US" sz="1600">
                          <a:latin typeface="Calibri"/>
                          <a:ea typeface="Calibri"/>
                          <a:cs typeface="Calibri"/>
                          <a:sym typeface="Calibri"/>
                        </a:rPr>
                        <a:t>Mabopane Sun</a:t>
                      </a:r>
                      <a:endParaRPr sz="1600">
                        <a:latin typeface="Calibri"/>
                        <a:ea typeface="Calibri"/>
                        <a:cs typeface="Calibri"/>
                        <a:sym typeface="Calibri"/>
                      </a:endParaRPr>
                    </a:p>
                  </a:txBody>
                  <a:tcPr marT="0" marB="0" marR="35825" marL="358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6000"/>
                        </a:lnSpc>
                        <a:spcBef>
                          <a:spcPts val="0"/>
                        </a:spcBef>
                        <a:spcAft>
                          <a:spcPts val="0"/>
                        </a:spcAft>
                        <a:buNone/>
                      </a:pPr>
                      <a:r>
                        <a:rPr lang="en-US" sz="1600">
                          <a:latin typeface="Calibri"/>
                          <a:ea typeface="Calibri"/>
                          <a:cs typeface="Calibri"/>
                          <a:sym typeface="Calibri"/>
                        </a:rPr>
                        <a:t>361 200.00</a:t>
                      </a:r>
                      <a:endParaRPr sz="1600">
                        <a:latin typeface="Calibri"/>
                        <a:ea typeface="Calibri"/>
                        <a:cs typeface="Calibri"/>
                        <a:sym typeface="Calibri"/>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45350">
                <a:tc>
                  <a:txBody>
                    <a:bodyPr/>
                    <a:lstStyle/>
                    <a:p>
                      <a:pPr indent="0" lvl="0" marL="0" marR="0" rtl="0" algn="just">
                        <a:lnSpc>
                          <a:spcPct val="106000"/>
                        </a:lnSpc>
                        <a:spcBef>
                          <a:spcPts val="0"/>
                        </a:spcBef>
                        <a:spcAft>
                          <a:spcPts val="0"/>
                        </a:spcAft>
                        <a:buNone/>
                      </a:pPr>
                      <a:r>
                        <a:rPr lang="en-US" sz="1600">
                          <a:solidFill>
                            <a:srgbClr val="000000"/>
                          </a:solidFill>
                          <a:latin typeface="Calibri"/>
                          <a:ea typeface="Calibri"/>
                          <a:cs typeface="Calibri"/>
                          <a:sym typeface="Calibri"/>
                        </a:rPr>
                        <a:t>Community Print</a:t>
                      </a:r>
                      <a:endParaRPr sz="1600">
                        <a:latin typeface="Calibri"/>
                        <a:ea typeface="Calibri"/>
                        <a:cs typeface="Calibri"/>
                        <a:sym typeface="Calibri"/>
                      </a:endParaRPr>
                    </a:p>
                  </a:txBody>
                  <a:tcPr marT="0" marB="0" marR="35825" marL="35825"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6000"/>
                        </a:lnSpc>
                        <a:spcBef>
                          <a:spcPts val="0"/>
                        </a:spcBef>
                        <a:spcAft>
                          <a:spcPts val="0"/>
                        </a:spcAft>
                        <a:buNone/>
                      </a:pPr>
                      <a:r>
                        <a:rPr lang="en-US" sz="1600">
                          <a:latin typeface="Calibri"/>
                          <a:ea typeface="Calibri"/>
                          <a:cs typeface="Calibri"/>
                          <a:sym typeface="Calibri"/>
                        </a:rPr>
                        <a:t>Mamre News</a:t>
                      </a:r>
                      <a:endParaRPr sz="1600">
                        <a:latin typeface="Calibri"/>
                        <a:ea typeface="Calibri"/>
                        <a:cs typeface="Calibri"/>
                        <a:sym typeface="Calibri"/>
                      </a:endParaRPr>
                    </a:p>
                  </a:txBody>
                  <a:tcPr marT="0" marB="0" marR="35825" marL="358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6000"/>
                        </a:lnSpc>
                        <a:spcBef>
                          <a:spcPts val="0"/>
                        </a:spcBef>
                        <a:spcAft>
                          <a:spcPts val="0"/>
                        </a:spcAft>
                        <a:buNone/>
                      </a:pPr>
                      <a:r>
                        <a:rPr lang="en-US" sz="1600">
                          <a:latin typeface="Calibri"/>
                          <a:ea typeface="Calibri"/>
                          <a:cs typeface="Calibri"/>
                          <a:sym typeface="Calibri"/>
                        </a:rPr>
                        <a:t>343 200.00</a:t>
                      </a:r>
                      <a:endParaRPr sz="1600">
                        <a:latin typeface="Calibri"/>
                        <a:ea typeface="Calibri"/>
                        <a:cs typeface="Calibri"/>
                        <a:sym typeface="Calibri"/>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45350">
                <a:tc>
                  <a:txBody>
                    <a:bodyPr/>
                    <a:lstStyle/>
                    <a:p>
                      <a:pPr indent="0" lvl="0" marL="0" marR="0" rtl="0" algn="just">
                        <a:lnSpc>
                          <a:spcPct val="106000"/>
                        </a:lnSpc>
                        <a:spcBef>
                          <a:spcPts val="0"/>
                        </a:spcBef>
                        <a:spcAft>
                          <a:spcPts val="0"/>
                        </a:spcAft>
                        <a:buNone/>
                      </a:pPr>
                      <a:r>
                        <a:rPr lang="en-US" sz="1600">
                          <a:solidFill>
                            <a:srgbClr val="000000"/>
                          </a:solidFill>
                          <a:latin typeface="Calibri"/>
                          <a:ea typeface="Calibri"/>
                          <a:cs typeface="Calibri"/>
                          <a:sym typeface="Calibri"/>
                        </a:rPr>
                        <a:t>Community Print</a:t>
                      </a:r>
                      <a:endParaRPr sz="1600">
                        <a:latin typeface="Calibri"/>
                        <a:ea typeface="Calibri"/>
                        <a:cs typeface="Calibri"/>
                        <a:sym typeface="Calibri"/>
                      </a:endParaRPr>
                    </a:p>
                  </a:txBody>
                  <a:tcPr marT="0" marB="0" marR="35825" marL="35825"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6000"/>
                        </a:lnSpc>
                        <a:spcBef>
                          <a:spcPts val="0"/>
                        </a:spcBef>
                        <a:spcAft>
                          <a:spcPts val="0"/>
                        </a:spcAft>
                        <a:buNone/>
                      </a:pPr>
                      <a:r>
                        <a:rPr lang="en-US" sz="1600">
                          <a:latin typeface="Calibri"/>
                          <a:ea typeface="Calibri"/>
                          <a:cs typeface="Calibri"/>
                          <a:sym typeface="Calibri"/>
                        </a:rPr>
                        <a:t>Namakwalander</a:t>
                      </a:r>
                      <a:endParaRPr sz="1600">
                        <a:latin typeface="Calibri"/>
                        <a:ea typeface="Calibri"/>
                        <a:cs typeface="Calibri"/>
                        <a:sym typeface="Calibri"/>
                      </a:endParaRPr>
                    </a:p>
                  </a:txBody>
                  <a:tcPr marT="0" marB="0" marR="35825" marL="358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6000"/>
                        </a:lnSpc>
                        <a:spcBef>
                          <a:spcPts val="0"/>
                        </a:spcBef>
                        <a:spcAft>
                          <a:spcPts val="0"/>
                        </a:spcAft>
                        <a:buNone/>
                      </a:pPr>
                      <a:r>
                        <a:rPr lang="en-US" sz="1600">
                          <a:latin typeface="Calibri"/>
                          <a:ea typeface="Calibri"/>
                          <a:cs typeface="Calibri"/>
                          <a:sym typeface="Calibri"/>
                        </a:rPr>
                        <a:t>461 200.00</a:t>
                      </a:r>
                      <a:endParaRPr sz="1600">
                        <a:latin typeface="Calibri"/>
                        <a:ea typeface="Calibri"/>
                        <a:cs typeface="Calibri"/>
                        <a:sym typeface="Calibri"/>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45350">
                <a:tc>
                  <a:txBody>
                    <a:bodyPr/>
                    <a:lstStyle/>
                    <a:p>
                      <a:pPr indent="0" lvl="0" marL="0" marR="0" rtl="0" algn="just">
                        <a:lnSpc>
                          <a:spcPct val="106000"/>
                        </a:lnSpc>
                        <a:spcBef>
                          <a:spcPts val="0"/>
                        </a:spcBef>
                        <a:spcAft>
                          <a:spcPts val="0"/>
                        </a:spcAft>
                        <a:buNone/>
                      </a:pPr>
                      <a:r>
                        <a:rPr lang="en-US" sz="1600">
                          <a:solidFill>
                            <a:srgbClr val="000000"/>
                          </a:solidFill>
                          <a:latin typeface="Calibri"/>
                          <a:ea typeface="Calibri"/>
                          <a:cs typeface="Calibri"/>
                          <a:sym typeface="Calibri"/>
                        </a:rPr>
                        <a:t>Community Print</a:t>
                      </a:r>
                      <a:endParaRPr sz="1600">
                        <a:latin typeface="Calibri"/>
                        <a:ea typeface="Calibri"/>
                        <a:cs typeface="Calibri"/>
                        <a:sym typeface="Calibri"/>
                      </a:endParaRPr>
                    </a:p>
                  </a:txBody>
                  <a:tcPr marT="0" marB="0" marR="35825" marL="35825"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6000"/>
                        </a:lnSpc>
                        <a:spcBef>
                          <a:spcPts val="0"/>
                        </a:spcBef>
                        <a:spcAft>
                          <a:spcPts val="0"/>
                        </a:spcAft>
                        <a:buNone/>
                      </a:pPr>
                      <a:r>
                        <a:rPr lang="en-US" sz="1600">
                          <a:latin typeface="Calibri"/>
                          <a:ea typeface="Calibri"/>
                          <a:cs typeface="Calibri"/>
                          <a:sym typeface="Calibri"/>
                        </a:rPr>
                        <a:t>Puisano News</a:t>
                      </a:r>
                      <a:endParaRPr sz="1600">
                        <a:latin typeface="Calibri"/>
                        <a:ea typeface="Calibri"/>
                        <a:cs typeface="Calibri"/>
                        <a:sym typeface="Calibri"/>
                      </a:endParaRPr>
                    </a:p>
                  </a:txBody>
                  <a:tcPr marT="0" marB="0" marR="35825" marL="358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6000"/>
                        </a:lnSpc>
                        <a:spcBef>
                          <a:spcPts val="0"/>
                        </a:spcBef>
                        <a:spcAft>
                          <a:spcPts val="0"/>
                        </a:spcAft>
                        <a:buNone/>
                      </a:pPr>
                      <a:r>
                        <a:rPr lang="en-US" sz="1600">
                          <a:latin typeface="Calibri"/>
                          <a:ea typeface="Calibri"/>
                          <a:cs typeface="Calibri"/>
                          <a:sym typeface="Calibri"/>
                        </a:rPr>
                        <a:t>288 000.00</a:t>
                      </a:r>
                      <a:endParaRPr sz="1600">
                        <a:latin typeface="Calibri"/>
                        <a:ea typeface="Calibri"/>
                        <a:cs typeface="Calibri"/>
                        <a:sym typeface="Calibri"/>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45350">
                <a:tc>
                  <a:txBody>
                    <a:bodyPr/>
                    <a:lstStyle/>
                    <a:p>
                      <a:pPr indent="0" lvl="0" marL="0" marR="0" rtl="0" algn="just">
                        <a:lnSpc>
                          <a:spcPct val="106000"/>
                        </a:lnSpc>
                        <a:spcBef>
                          <a:spcPts val="0"/>
                        </a:spcBef>
                        <a:spcAft>
                          <a:spcPts val="0"/>
                        </a:spcAft>
                        <a:buNone/>
                      </a:pPr>
                      <a:r>
                        <a:rPr lang="en-US" sz="1600">
                          <a:solidFill>
                            <a:srgbClr val="000000"/>
                          </a:solidFill>
                          <a:latin typeface="Calibri"/>
                          <a:ea typeface="Calibri"/>
                          <a:cs typeface="Calibri"/>
                          <a:sym typeface="Calibri"/>
                        </a:rPr>
                        <a:t>Community Print</a:t>
                      </a:r>
                      <a:endParaRPr sz="1600">
                        <a:latin typeface="Calibri"/>
                        <a:ea typeface="Calibri"/>
                        <a:cs typeface="Calibri"/>
                        <a:sym typeface="Calibri"/>
                      </a:endParaRPr>
                    </a:p>
                  </a:txBody>
                  <a:tcPr marT="0" marB="0" marR="35825" marL="35825"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6000"/>
                        </a:lnSpc>
                        <a:spcBef>
                          <a:spcPts val="0"/>
                        </a:spcBef>
                        <a:spcAft>
                          <a:spcPts val="0"/>
                        </a:spcAft>
                        <a:buNone/>
                      </a:pPr>
                      <a:r>
                        <a:rPr lang="en-US" sz="1600">
                          <a:latin typeface="Calibri"/>
                          <a:ea typeface="Calibri"/>
                          <a:cs typeface="Calibri"/>
                          <a:sym typeface="Calibri"/>
                        </a:rPr>
                        <a:t>Soshanguve Sun (Arts of Hope)</a:t>
                      </a:r>
                      <a:endParaRPr sz="1600">
                        <a:latin typeface="Calibri"/>
                        <a:ea typeface="Calibri"/>
                        <a:cs typeface="Calibri"/>
                        <a:sym typeface="Calibri"/>
                      </a:endParaRPr>
                    </a:p>
                  </a:txBody>
                  <a:tcPr marT="0" marB="0" marR="35825" marL="358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6000"/>
                        </a:lnSpc>
                        <a:spcBef>
                          <a:spcPts val="0"/>
                        </a:spcBef>
                        <a:spcAft>
                          <a:spcPts val="0"/>
                        </a:spcAft>
                        <a:buNone/>
                      </a:pPr>
                      <a:r>
                        <a:rPr lang="en-US" sz="1600">
                          <a:latin typeface="Calibri"/>
                          <a:ea typeface="Calibri"/>
                          <a:cs typeface="Calibri"/>
                          <a:sym typeface="Calibri"/>
                        </a:rPr>
                        <a:t>400 200.00</a:t>
                      </a:r>
                      <a:endParaRPr sz="1600">
                        <a:latin typeface="Calibri"/>
                        <a:ea typeface="Calibri"/>
                        <a:cs typeface="Calibri"/>
                        <a:sym typeface="Calibri"/>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45350">
                <a:tc>
                  <a:txBody>
                    <a:bodyPr/>
                    <a:lstStyle/>
                    <a:p>
                      <a:pPr indent="0" lvl="0" marL="0" marR="0" rtl="0" algn="just">
                        <a:lnSpc>
                          <a:spcPct val="106000"/>
                        </a:lnSpc>
                        <a:spcBef>
                          <a:spcPts val="0"/>
                        </a:spcBef>
                        <a:spcAft>
                          <a:spcPts val="0"/>
                        </a:spcAft>
                        <a:buNone/>
                      </a:pPr>
                      <a:r>
                        <a:rPr lang="en-US" sz="1600">
                          <a:solidFill>
                            <a:srgbClr val="000000"/>
                          </a:solidFill>
                          <a:latin typeface="Calibri"/>
                          <a:ea typeface="Calibri"/>
                          <a:cs typeface="Calibri"/>
                          <a:sym typeface="Calibri"/>
                        </a:rPr>
                        <a:t>Community Print</a:t>
                      </a:r>
                      <a:endParaRPr sz="1600">
                        <a:latin typeface="Calibri"/>
                        <a:ea typeface="Calibri"/>
                        <a:cs typeface="Calibri"/>
                        <a:sym typeface="Calibri"/>
                      </a:endParaRPr>
                    </a:p>
                  </a:txBody>
                  <a:tcPr marT="0" marB="0" marR="35825" marL="35825"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6000"/>
                        </a:lnSpc>
                        <a:spcBef>
                          <a:spcPts val="0"/>
                        </a:spcBef>
                        <a:spcAft>
                          <a:spcPts val="0"/>
                        </a:spcAft>
                        <a:buNone/>
                      </a:pPr>
                      <a:r>
                        <a:rPr lang="en-US" sz="1600">
                          <a:latin typeface="Calibri"/>
                          <a:ea typeface="Calibri"/>
                          <a:cs typeface="Calibri"/>
                          <a:sym typeface="Calibri"/>
                        </a:rPr>
                        <a:t>The Youth Voice</a:t>
                      </a:r>
                      <a:endParaRPr sz="1600">
                        <a:latin typeface="Calibri"/>
                        <a:ea typeface="Calibri"/>
                        <a:cs typeface="Calibri"/>
                        <a:sym typeface="Calibri"/>
                      </a:endParaRPr>
                    </a:p>
                  </a:txBody>
                  <a:tcPr marT="0" marB="0" marR="35825" marL="358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6000"/>
                        </a:lnSpc>
                        <a:spcBef>
                          <a:spcPts val="0"/>
                        </a:spcBef>
                        <a:spcAft>
                          <a:spcPts val="0"/>
                        </a:spcAft>
                        <a:buNone/>
                      </a:pPr>
                      <a:r>
                        <a:rPr lang="en-US" sz="1600">
                          <a:latin typeface="Calibri"/>
                          <a:ea typeface="Calibri"/>
                          <a:cs typeface="Calibri"/>
                          <a:sym typeface="Calibri"/>
                        </a:rPr>
                        <a:t>478 339.84</a:t>
                      </a:r>
                      <a:endParaRPr sz="1600">
                        <a:latin typeface="Calibri"/>
                        <a:ea typeface="Calibri"/>
                        <a:cs typeface="Calibri"/>
                        <a:sym typeface="Calibri"/>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490725">
                <a:tc>
                  <a:txBody>
                    <a:bodyPr/>
                    <a:lstStyle/>
                    <a:p>
                      <a:pPr indent="0" lvl="0" marL="0" marR="0" rtl="0" algn="just">
                        <a:lnSpc>
                          <a:spcPct val="106000"/>
                        </a:lnSpc>
                        <a:spcBef>
                          <a:spcPts val="0"/>
                        </a:spcBef>
                        <a:spcAft>
                          <a:spcPts val="0"/>
                        </a:spcAft>
                        <a:buNone/>
                      </a:pPr>
                      <a:r>
                        <a:rPr lang="en-US" sz="1600">
                          <a:solidFill>
                            <a:srgbClr val="000000"/>
                          </a:solidFill>
                          <a:latin typeface="Calibri"/>
                          <a:ea typeface="Calibri"/>
                          <a:cs typeface="Calibri"/>
                          <a:sym typeface="Calibri"/>
                        </a:rPr>
                        <a:t>Community Print</a:t>
                      </a:r>
                      <a:endParaRPr sz="1600">
                        <a:latin typeface="Calibri"/>
                        <a:ea typeface="Calibri"/>
                        <a:cs typeface="Calibri"/>
                        <a:sym typeface="Calibri"/>
                      </a:endParaRPr>
                    </a:p>
                  </a:txBody>
                  <a:tcPr marT="0" marB="0" marR="35825" marL="35825"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6000"/>
                        </a:lnSpc>
                        <a:spcBef>
                          <a:spcPts val="0"/>
                        </a:spcBef>
                        <a:spcAft>
                          <a:spcPts val="0"/>
                        </a:spcAft>
                        <a:buNone/>
                      </a:pPr>
                      <a:r>
                        <a:rPr lang="en-US" sz="1600">
                          <a:latin typeface="Calibri"/>
                          <a:ea typeface="Calibri"/>
                          <a:cs typeface="Calibri"/>
                          <a:sym typeface="Calibri"/>
                        </a:rPr>
                        <a:t>Umjindi-Elukwatini Guardian (MD Publishing)</a:t>
                      </a:r>
                      <a:endParaRPr sz="1600">
                        <a:latin typeface="Calibri"/>
                        <a:ea typeface="Calibri"/>
                        <a:cs typeface="Calibri"/>
                        <a:sym typeface="Calibri"/>
                      </a:endParaRPr>
                    </a:p>
                  </a:txBody>
                  <a:tcPr marT="0" marB="0" marR="35825" marL="358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6000"/>
                        </a:lnSpc>
                        <a:spcBef>
                          <a:spcPts val="0"/>
                        </a:spcBef>
                        <a:spcAft>
                          <a:spcPts val="0"/>
                        </a:spcAft>
                        <a:buNone/>
                      </a:pPr>
                      <a:r>
                        <a:rPr lang="en-US" sz="1600">
                          <a:latin typeface="Calibri"/>
                          <a:ea typeface="Calibri"/>
                          <a:cs typeface="Calibri"/>
                          <a:sym typeface="Calibri"/>
                        </a:rPr>
                        <a:t>357 200.00</a:t>
                      </a:r>
                      <a:endParaRPr sz="1600">
                        <a:latin typeface="Calibri"/>
                        <a:ea typeface="Calibri"/>
                        <a:cs typeface="Calibri"/>
                        <a:sym typeface="Calibri"/>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
        <p:nvSpPr>
          <p:cNvPr id="951" name="Google Shape;951;p38"/>
          <p:cNvSpPr txBox="1"/>
          <p:nvPr/>
        </p:nvSpPr>
        <p:spPr>
          <a:xfrm>
            <a:off x="107504" y="188640"/>
            <a:ext cx="8928992" cy="1351588"/>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b="1" lang="en-US" sz="1400">
                <a:solidFill>
                  <a:schemeClr val="dk1"/>
                </a:solidFill>
                <a:latin typeface="Calibri"/>
                <a:ea typeface="Calibri"/>
                <a:cs typeface="Calibri"/>
                <a:sym typeface="Calibri"/>
              </a:rPr>
              <a:t>Projects Funded</a:t>
            </a:r>
            <a:endParaRPr sz="2000">
              <a:solidFill>
                <a:schemeClr val="dk1"/>
              </a:solidFill>
              <a:latin typeface="Calibri"/>
              <a:ea typeface="Calibri"/>
              <a:cs typeface="Calibri"/>
              <a:sym typeface="Calibri"/>
            </a:endParaRPr>
          </a:p>
          <a:p>
            <a:pPr indent="0" lvl="0" marL="0" marR="0" rtl="0" algn="just">
              <a:lnSpc>
                <a:spcPct val="150000"/>
              </a:lnSpc>
              <a:spcBef>
                <a:spcPts val="0"/>
              </a:spcBef>
              <a:spcAft>
                <a:spcPts val="0"/>
              </a:spcAft>
              <a:buNone/>
            </a:pPr>
            <a:r>
              <a:rPr lang="en-US" sz="1400">
                <a:solidFill>
                  <a:schemeClr val="dk1"/>
                </a:solidFill>
                <a:latin typeface="Calibri"/>
                <a:ea typeface="Calibri"/>
                <a:cs typeface="Calibri"/>
                <a:sym typeface="Calibri"/>
              </a:rPr>
              <a:t>The MDDA mandate is to support community and small commercial media projects as well as projects targeting   historically disadvantaged communities, the support was weighted heavily towards media projects in rural areas. The Board approved 22 compliant broadcast  and 9 print and digital projects in February 2021.</a:t>
            </a:r>
            <a:endParaRPr sz="2000">
              <a:solidFill>
                <a:schemeClr val="dk1"/>
              </a:solidFill>
              <a:latin typeface="Calibri"/>
              <a:ea typeface="Calibri"/>
              <a:cs typeface="Calibri"/>
              <a:sym typeface="Calibri"/>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5" name="Shape 955"/>
        <p:cNvGrpSpPr/>
        <p:nvPr/>
      </p:nvGrpSpPr>
      <p:grpSpPr>
        <a:xfrm>
          <a:off x="0" y="0"/>
          <a:ext cx="0" cy="0"/>
          <a:chOff x="0" y="0"/>
          <a:chExt cx="0" cy="0"/>
        </a:xfrm>
      </p:grpSpPr>
      <p:sp>
        <p:nvSpPr>
          <p:cNvPr id="956" name="Google Shape;956;p39"/>
          <p:cNvSpPr txBox="1"/>
          <p:nvPr/>
        </p:nvSpPr>
        <p:spPr>
          <a:xfrm>
            <a:off x="1847548" y="755944"/>
            <a:ext cx="5448928" cy="46166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1F497D"/>
              </a:buClr>
              <a:buSzPts val="2400"/>
              <a:buFont typeface="Poppins"/>
              <a:buNone/>
            </a:pPr>
            <a:r>
              <a:rPr b="1" i="0" lang="en-US" sz="2400" u="none" cap="none" strike="noStrike">
                <a:solidFill>
                  <a:srgbClr val="1F497D"/>
                </a:solidFill>
                <a:latin typeface="Poppins"/>
                <a:ea typeface="Poppins"/>
                <a:cs typeface="Poppins"/>
                <a:sym typeface="Poppins"/>
              </a:rPr>
              <a:t>2020/21 THE SOURCES OF FUNDING</a:t>
            </a:r>
            <a:endParaRPr/>
          </a:p>
        </p:txBody>
      </p:sp>
      <p:sp>
        <p:nvSpPr>
          <p:cNvPr id="957" name="Google Shape;957;p39"/>
          <p:cNvSpPr txBox="1"/>
          <p:nvPr/>
        </p:nvSpPr>
        <p:spPr>
          <a:xfrm>
            <a:off x="1974272" y="1209067"/>
            <a:ext cx="5195461" cy="30777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1F497D"/>
              </a:buClr>
              <a:buSzPts val="1400"/>
              <a:buFont typeface="Poppins Light"/>
              <a:buNone/>
            </a:pPr>
            <a:r>
              <a:rPr b="0" i="0" lang="en-US" sz="1400" u="none" cap="none" strike="noStrike">
                <a:solidFill>
                  <a:srgbClr val="1F497D"/>
                </a:solidFill>
                <a:latin typeface="Poppins Light"/>
                <a:ea typeface="Poppins Light"/>
                <a:cs typeface="Poppins Light"/>
                <a:sym typeface="Poppins Light"/>
              </a:rPr>
              <a:t>PROVISION UNDER SECTION 15 OF THE MDDA ACT (2002)</a:t>
            </a:r>
            <a:endParaRPr/>
          </a:p>
        </p:txBody>
      </p:sp>
      <p:sp>
        <p:nvSpPr>
          <p:cNvPr id="958" name="Google Shape;958;p39"/>
          <p:cNvSpPr/>
          <p:nvPr/>
        </p:nvSpPr>
        <p:spPr>
          <a:xfrm>
            <a:off x="1149110" y="2396949"/>
            <a:ext cx="285682" cy="2308779"/>
          </a:xfrm>
          <a:custGeom>
            <a:rect b="b" l="l" r="r" t="t"/>
            <a:pathLst>
              <a:path extrusionOk="0" h="21600" w="21600">
                <a:moveTo>
                  <a:pt x="17197" y="0"/>
                </a:moveTo>
                <a:lnTo>
                  <a:pt x="0" y="0"/>
                </a:lnTo>
                <a:lnTo>
                  <a:pt x="0" y="21600"/>
                </a:lnTo>
                <a:lnTo>
                  <a:pt x="21600" y="21600"/>
                </a:lnTo>
              </a:path>
            </a:pathLst>
          </a:custGeom>
          <a:noFill/>
          <a:ln cap="flat" cmpd="sng" w="38100">
            <a:solidFill>
              <a:srgbClr val="D8D8D8"/>
            </a:solidFill>
            <a:prstDash val="solid"/>
            <a:miter lim="400000"/>
            <a:headEnd len="sm" w="sm" type="none"/>
            <a:tailEnd len="sm" w="sm" type="none"/>
          </a:ln>
        </p:spPr>
        <p:txBody>
          <a:bodyPr anchorCtr="0" anchor="ctr" bIns="26775" lIns="26775" spcFirstLastPara="1" rIns="26775" wrap="square" tIns="26775">
            <a:noAutofit/>
          </a:bodyPr>
          <a:lstStyle/>
          <a:p>
            <a:pPr indent="0" lvl="0" marL="0" marR="0" rtl="0" algn="l">
              <a:lnSpc>
                <a:spcPct val="100000"/>
              </a:lnSpc>
              <a:spcBef>
                <a:spcPts val="0"/>
              </a:spcBef>
              <a:spcAft>
                <a:spcPts val="0"/>
              </a:spcAft>
              <a:buClr>
                <a:schemeClr val="dk1"/>
              </a:buClr>
              <a:buSzPts val="1899"/>
              <a:buFont typeface="Calibri"/>
              <a:buNone/>
            </a:pPr>
            <a:r>
              <a:t/>
            </a:r>
            <a:endParaRPr b="0" i="0" sz="1899" u="none" cap="none" strike="noStrike">
              <a:solidFill>
                <a:srgbClr val="000000"/>
              </a:solidFill>
              <a:latin typeface="Lato Light"/>
              <a:ea typeface="Lato Light"/>
              <a:cs typeface="Lato Light"/>
              <a:sym typeface="Lato Light"/>
            </a:endParaRPr>
          </a:p>
        </p:txBody>
      </p:sp>
      <p:sp>
        <p:nvSpPr>
          <p:cNvPr id="959" name="Google Shape;959;p39"/>
          <p:cNvSpPr/>
          <p:nvPr/>
        </p:nvSpPr>
        <p:spPr>
          <a:xfrm>
            <a:off x="1155696" y="3260019"/>
            <a:ext cx="2295280" cy="1660064"/>
          </a:xfrm>
          <a:custGeom>
            <a:rect b="b" l="l" r="r" t="t"/>
            <a:pathLst>
              <a:path extrusionOk="0" h="21600" w="21600">
                <a:moveTo>
                  <a:pt x="1631" y="0"/>
                </a:moveTo>
                <a:lnTo>
                  <a:pt x="0" y="0"/>
                </a:lnTo>
                <a:lnTo>
                  <a:pt x="0" y="18857"/>
                </a:lnTo>
                <a:lnTo>
                  <a:pt x="21600" y="19075"/>
                </a:lnTo>
                <a:lnTo>
                  <a:pt x="21600" y="21600"/>
                </a:lnTo>
              </a:path>
            </a:pathLst>
          </a:custGeom>
          <a:noFill/>
          <a:ln cap="flat" cmpd="sng" w="38100">
            <a:solidFill>
              <a:srgbClr val="D8D8D8"/>
            </a:solidFill>
            <a:prstDash val="solid"/>
            <a:miter lim="400000"/>
            <a:headEnd len="sm" w="sm" type="none"/>
            <a:tailEnd len="sm" w="sm" type="none"/>
          </a:ln>
        </p:spPr>
        <p:txBody>
          <a:bodyPr anchorCtr="0" anchor="ctr" bIns="26775" lIns="26775" spcFirstLastPara="1" rIns="26775" wrap="square" tIns="26775">
            <a:noAutofit/>
          </a:bodyPr>
          <a:lstStyle/>
          <a:p>
            <a:pPr indent="0" lvl="0" marL="0" marR="0" rtl="0" algn="l">
              <a:lnSpc>
                <a:spcPct val="100000"/>
              </a:lnSpc>
              <a:spcBef>
                <a:spcPts val="0"/>
              </a:spcBef>
              <a:spcAft>
                <a:spcPts val="0"/>
              </a:spcAft>
              <a:buClr>
                <a:schemeClr val="dk1"/>
              </a:buClr>
              <a:buSzPts val="1899"/>
              <a:buFont typeface="Calibri"/>
              <a:buNone/>
            </a:pPr>
            <a:r>
              <a:t/>
            </a:r>
            <a:endParaRPr b="0" i="0" sz="1899" u="none" cap="none" strike="noStrike">
              <a:solidFill>
                <a:srgbClr val="000000"/>
              </a:solidFill>
              <a:latin typeface="Lato Light"/>
              <a:ea typeface="Lato Light"/>
              <a:cs typeface="Lato Light"/>
              <a:sym typeface="Lato Light"/>
            </a:endParaRPr>
          </a:p>
        </p:txBody>
      </p:sp>
      <p:sp>
        <p:nvSpPr>
          <p:cNvPr id="960" name="Google Shape;960;p39"/>
          <p:cNvSpPr/>
          <p:nvPr/>
        </p:nvSpPr>
        <p:spPr>
          <a:xfrm>
            <a:off x="1155697" y="4658939"/>
            <a:ext cx="601776" cy="1596792"/>
          </a:xfrm>
          <a:custGeom>
            <a:rect b="b" l="l" r="r" t="t"/>
            <a:pathLst>
              <a:path extrusionOk="0" h="21600" w="21600">
                <a:moveTo>
                  <a:pt x="993" y="0"/>
                </a:moveTo>
                <a:lnTo>
                  <a:pt x="14" y="0"/>
                </a:lnTo>
                <a:lnTo>
                  <a:pt x="0" y="16550"/>
                </a:lnTo>
                <a:lnTo>
                  <a:pt x="21600" y="17130"/>
                </a:lnTo>
                <a:lnTo>
                  <a:pt x="21600" y="21600"/>
                </a:lnTo>
              </a:path>
            </a:pathLst>
          </a:custGeom>
          <a:noFill/>
          <a:ln cap="flat" cmpd="sng" w="38100">
            <a:solidFill>
              <a:srgbClr val="D8D8D8"/>
            </a:solidFill>
            <a:prstDash val="solid"/>
            <a:miter lim="400000"/>
            <a:headEnd len="sm" w="sm" type="none"/>
            <a:tailEnd len="sm" w="sm" type="none"/>
          </a:ln>
        </p:spPr>
        <p:txBody>
          <a:bodyPr anchorCtr="0" anchor="ctr" bIns="26775" lIns="26775" spcFirstLastPara="1" rIns="26775" wrap="square" tIns="26775">
            <a:noAutofit/>
          </a:bodyPr>
          <a:lstStyle/>
          <a:p>
            <a:pPr indent="0" lvl="0" marL="0" marR="0" rtl="0" algn="l">
              <a:lnSpc>
                <a:spcPct val="100000"/>
              </a:lnSpc>
              <a:spcBef>
                <a:spcPts val="0"/>
              </a:spcBef>
              <a:spcAft>
                <a:spcPts val="0"/>
              </a:spcAft>
              <a:buClr>
                <a:schemeClr val="dk1"/>
              </a:buClr>
              <a:buSzPts val="1899"/>
              <a:buFont typeface="Calibri"/>
              <a:buNone/>
            </a:pPr>
            <a:r>
              <a:t/>
            </a:r>
            <a:endParaRPr b="0" i="0" sz="1899" u="none" cap="none" strike="noStrike">
              <a:solidFill>
                <a:srgbClr val="000000"/>
              </a:solidFill>
              <a:latin typeface="Lato Light"/>
              <a:ea typeface="Lato Light"/>
              <a:cs typeface="Lato Light"/>
              <a:sym typeface="Lato Light"/>
            </a:endParaRPr>
          </a:p>
        </p:txBody>
      </p:sp>
      <p:sp>
        <p:nvSpPr>
          <p:cNvPr id="961" name="Google Shape;961;p39"/>
          <p:cNvSpPr/>
          <p:nvPr/>
        </p:nvSpPr>
        <p:spPr>
          <a:xfrm>
            <a:off x="1372552" y="2062967"/>
            <a:ext cx="1760597" cy="531124"/>
          </a:xfrm>
          <a:prstGeom prst="rect">
            <a:avLst/>
          </a:prstGeom>
          <a:solidFill>
            <a:schemeClr val="accent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899"/>
              <a:buFont typeface="Calibri"/>
              <a:buNone/>
            </a:pPr>
            <a:r>
              <a:t/>
            </a:r>
            <a:endParaRPr b="0" i="0" sz="1899" u="none" cap="none" strike="noStrike">
              <a:solidFill>
                <a:srgbClr val="000000"/>
              </a:solidFill>
              <a:latin typeface="Lato Light"/>
              <a:ea typeface="Lato Light"/>
              <a:cs typeface="Lato Light"/>
              <a:sym typeface="Lato Light"/>
            </a:endParaRPr>
          </a:p>
        </p:txBody>
      </p:sp>
      <p:sp>
        <p:nvSpPr>
          <p:cNvPr id="962" name="Google Shape;962;p39"/>
          <p:cNvSpPr/>
          <p:nvPr/>
        </p:nvSpPr>
        <p:spPr>
          <a:xfrm rot="10800000">
            <a:off x="2862729" y="2436067"/>
            <a:ext cx="270420" cy="158025"/>
          </a:xfrm>
          <a:custGeom>
            <a:rect b="b" l="l" r="r" t="t"/>
            <a:pathLst>
              <a:path extrusionOk="0" h="21600" w="21600">
                <a:moveTo>
                  <a:pt x="0" y="0"/>
                </a:moveTo>
                <a:lnTo>
                  <a:pt x="0" y="21600"/>
                </a:lnTo>
                <a:lnTo>
                  <a:pt x="21600" y="21600"/>
                </a:lnTo>
                <a:close/>
              </a:path>
            </a:pathLst>
          </a:custGeom>
          <a:solidFill>
            <a:srgbClr val="4F6128"/>
          </a:solidFill>
          <a:ln>
            <a:noFill/>
          </a:ln>
        </p:spPr>
        <p:txBody>
          <a:bodyPr anchorCtr="0" anchor="ctr" bIns="26775" lIns="26775" spcFirstLastPara="1" rIns="26775" wrap="square" tIns="26775">
            <a:noAutofit/>
          </a:bodyPr>
          <a:lstStyle/>
          <a:p>
            <a:pPr indent="0" lvl="0" marL="0" marR="0" rtl="0" algn="l">
              <a:lnSpc>
                <a:spcPct val="100000"/>
              </a:lnSpc>
              <a:spcBef>
                <a:spcPts val="0"/>
              </a:spcBef>
              <a:spcAft>
                <a:spcPts val="0"/>
              </a:spcAft>
              <a:buClr>
                <a:schemeClr val="dk1"/>
              </a:buClr>
              <a:buSzPts val="1899"/>
              <a:buFont typeface="Calibri"/>
              <a:buNone/>
            </a:pPr>
            <a:r>
              <a:t/>
            </a:r>
            <a:endParaRPr b="0" i="0" sz="1899" u="none" cap="none" strike="noStrike">
              <a:solidFill>
                <a:srgbClr val="000000"/>
              </a:solidFill>
              <a:latin typeface="Lato Light"/>
              <a:ea typeface="Lato Light"/>
              <a:cs typeface="Lato Light"/>
              <a:sym typeface="Lato Light"/>
            </a:endParaRPr>
          </a:p>
        </p:txBody>
      </p:sp>
      <p:sp>
        <p:nvSpPr>
          <p:cNvPr id="963" name="Google Shape;963;p39"/>
          <p:cNvSpPr/>
          <p:nvPr/>
        </p:nvSpPr>
        <p:spPr>
          <a:xfrm>
            <a:off x="2854787" y="1894715"/>
            <a:ext cx="4253252" cy="531124"/>
          </a:xfrm>
          <a:prstGeom prst="rect">
            <a:avLst/>
          </a:prstGeom>
          <a:solidFill>
            <a:schemeClr val="accent3"/>
          </a:solidFill>
          <a:ln>
            <a:noFill/>
          </a:ln>
        </p:spPr>
        <p:txBody>
          <a:bodyPr anchorCtr="0" anchor="ctr" bIns="20075" lIns="20075" spcFirstLastPara="1" rIns="20075" wrap="square" tIns="20075">
            <a:noAutofit/>
          </a:bodyPr>
          <a:lstStyle/>
          <a:p>
            <a:pPr indent="0" lvl="0" marL="0" marR="0" rtl="0" algn="l">
              <a:lnSpc>
                <a:spcPct val="100000"/>
              </a:lnSpc>
              <a:spcBef>
                <a:spcPts val="0"/>
              </a:spcBef>
              <a:spcAft>
                <a:spcPts val="0"/>
              </a:spcAft>
              <a:buClr>
                <a:srgbClr val="FFFFFF"/>
              </a:buClr>
              <a:buSzPts val="1583"/>
              <a:buFont typeface="Lato Light"/>
              <a:buNone/>
            </a:pPr>
            <a:r>
              <a:rPr b="0" i="0" lang="en-US" sz="1583" u="none" cap="none" strike="noStrike">
                <a:solidFill>
                  <a:srgbClr val="FFFFFF"/>
                </a:solidFill>
                <a:latin typeface="Lato Light"/>
                <a:ea typeface="Lato Light"/>
                <a:cs typeface="Lato Light"/>
                <a:sym typeface="Lato Light"/>
              </a:rPr>
              <a:t>          </a:t>
            </a:r>
            <a:r>
              <a:rPr b="1" i="0" lang="en-US" sz="1400" u="none" cap="none" strike="noStrike">
                <a:solidFill>
                  <a:srgbClr val="FFFFFF"/>
                </a:solidFill>
                <a:latin typeface="Calibri"/>
                <a:ea typeface="Calibri"/>
                <a:cs typeface="Calibri"/>
                <a:sym typeface="Calibri"/>
              </a:rPr>
              <a:t>Broadcast Funders (USAF Levies)</a:t>
            </a:r>
            <a:endParaRPr b="1" i="0" sz="1583" u="none" cap="none" strike="noStrike">
              <a:solidFill>
                <a:srgbClr val="FFFFFF"/>
              </a:solidFill>
              <a:latin typeface="Calibri"/>
              <a:ea typeface="Calibri"/>
              <a:cs typeface="Calibri"/>
              <a:sym typeface="Calibri"/>
            </a:endParaRPr>
          </a:p>
        </p:txBody>
      </p:sp>
      <p:sp>
        <p:nvSpPr>
          <p:cNvPr id="964" name="Google Shape;964;p39"/>
          <p:cNvSpPr/>
          <p:nvPr/>
        </p:nvSpPr>
        <p:spPr>
          <a:xfrm>
            <a:off x="1335640" y="2972619"/>
            <a:ext cx="1797509" cy="531124"/>
          </a:xfrm>
          <a:prstGeom prst="rect">
            <a:avLst/>
          </a:prstGeom>
          <a:solidFill>
            <a:srgbClr val="E36C09"/>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899"/>
              <a:buFont typeface="Calibri"/>
              <a:buNone/>
            </a:pPr>
            <a:r>
              <a:t/>
            </a:r>
            <a:endParaRPr b="0" i="0" sz="1899" u="none" cap="none" strike="noStrike">
              <a:solidFill>
                <a:srgbClr val="000000"/>
              </a:solidFill>
              <a:latin typeface="Lato Light"/>
              <a:ea typeface="Lato Light"/>
              <a:cs typeface="Lato Light"/>
              <a:sym typeface="Lato Light"/>
            </a:endParaRPr>
          </a:p>
        </p:txBody>
      </p:sp>
      <p:sp>
        <p:nvSpPr>
          <p:cNvPr id="965" name="Google Shape;965;p39"/>
          <p:cNvSpPr/>
          <p:nvPr/>
        </p:nvSpPr>
        <p:spPr>
          <a:xfrm rot="10800000">
            <a:off x="2862729" y="3345719"/>
            <a:ext cx="270420" cy="158024"/>
          </a:xfrm>
          <a:custGeom>
            <a:rect b="b" l="l" r="r" t="t"/>
            <a:pathLst>
              <a:path extrusionOk="0" h="21600" w="21600">
                <a:moveTo>
                  <a:pt x="0" y="0"/>
                </a:moveTo>
                <a:lnTo>
                  <a:pt x="0" y="21600"/>
                </a:lnTo>
                <a:lnTo>
                  <a:pt x="21600" y="21600"/>
                </a:lnTo>
                <a:close/>
              </a:path>
            </a:pathLst>
          </a:custGeom>
          <a:solidFill>
            <a:srgbClr val="974806"/>
          </a:solidFill>
          <a:ln>
            <a:noFill/>
          </a:ln>
        </p:spPr>
        <p:txBody>
          <a:bodyPr anchorCtr="0" anchor="ctr" bIns="20075" lIns="20075" spcFirstLastPara="1" rIns="20075" wrap="square" tIns="20075">
            <a:noAutofit/>
          </a:bodyPr>
          <a:lstStyle/>
          <a:p>
            <a:pPr indent="0" lvl="0" marL="0" marR="0" rtl="0" algn="l">
              <a:lnSpc>
                <a:spcPct val="100000"/>
              </a:lnSpc>
              <a:spcBef>
                <a:spcPts val="0"/>
              </a:spcBef>
              <a:spcAft>
                <a:spcPts val="0"/>
              </a:spcAft>
              <a:buClr>
                <a:schemeClr val="dk1"/>
              </a:buClr>
              <a:buSzPts val="1899"/>
              <a:buFont typeface="Calibri"/>
              <a:buNone/>
            </a:pPr>
            <a:r>
              <a:t/>
            </a:r>
            <a:endParaRPr b="0" i="0" sz="1899" u="none" cap="none" strike="noStrike">
              <a:solidFill>
                <a:srgbClr val="000000"/>
              </a:solidFill>
              <a:latin typeface="Lato Light"/>
              <a:ea typeface="Lato Light"/>
              <a:cs typeface="Lato Light"/>
              <a:sym typeface="Lato Light"/>
            </a:endParaRPr>
          </a:p>
        </p:txBody>
      </p:sp>
      <p:sp>
        <p:nvSpPr>
          <p:cNvPr id="966" name="Google Shape;966;p39"/>
          <p:cNvSpPr/>
          <p:nvPr/>
        </p:nvSpPr>
        <p:spPr>
          <a:xfrm>
            <a:off x="2862728" y="2814595"/>
            <a:ext cx="2581021" cy="531124"/>
          </a:xfrm>
          <a:prstGeom prst="rect">
            <a:avLst/>
          </a:prstGeom>
          <a:solidFill>
            <a:srgbClr val="E36C09"/>
          </a:solidFill>
          <a:ln>
            <a:noFill/>
          </a:ln>
        </p:spPr>
        <p:txBody>
          <a:bodyPr anchorCtr="0" anchor="ctr" bIns="20075" lIns="20075" spcFirstLastPara="1" rIns="20075" wrap="square" tIns="20075">
            <a:noAutofit/>
          </a:bodyPr>
          <a:lstStyle/>
          <a:p>
            <a:pPr indent="0" lvl="0" marL="0" marR="0" rtl="0" algn="l">
              <a:lnSpc>
                <a:spcPct val="100000"/>
              </a:lnSpc>
              <a:spcBef>
                <a:spcPts val="0"/>
              </a:spcBef>
              <a:spcAft>
                <a:spcPts val="0"/>
              </a:spcAft>
              <a:buClr>
                <a:srgbClr val="FFFFFF"/>
              </a:buClr>
              <a:buSzPts val="1400"/>
              <a:buFont typeface="Calibri"/>
              <a:buNone/>
            </a:pPr>
            <a:r>
              <a:rPr b="0" i="0" lang="en-US" sz="1400" u="none" cap="none" strike="noStrike">
                <a:solidFill>
                  <a:srgbClr val="FFFFFF"/>
                </a:solidFill>
                <a:latin typeface="Calibri"/>
                <a:ea typeface="Calibri"/>
                <a:cs typeface="Calibri"/>
                <a:sym typeface="Calibri"/>
              </a:rPr>
              <a:t>          </a:t>
            </a:r>
            <a:r>
              <a:rPr b="1" i="0" lang="en-US" sz="1400" u="none" cap="none" strike="noStrike">
                <a:solidFill>
                  <a:srgbClr val="FFFFFF"/>
                </a:solidFill>
                <a:latin typeface="Calibri"/>
                <a:ea typeface="Calibri"/>
                <a:cs typeface="Calibri"/>
                <a:sym typeface="Calibri"/>
              </a:rPr>
              <a:t>Government Grant</a:t>
            </a:r>
            <a:endParaRPr b="1" i="0" sz="1400" u="none" cap="none" strike="noStrike">
              <a:solidFill>
                <a:srgbClr val="FFFFFF"/>
              </a:solidFill>
              <a:latin typeface="Calibri"/>
              <a:ea typeface="Calibri"/>
              <a:cs typeface="Calibri"/>
              <a:sym typeface="Calibri"/>
            </a:endParaRPr>
          </a:p>
        </p:txBody>
      </p:sp>
      <p:sp>
        <p:nvSpPr>
          <p:cNvPr id="967" name="Google Shape;967;p39"/>
          <p:cNvSpPr/>
          <p:nvPr/>
        </p:nvSpPr>
        <p:spPr>
          <a:xfrm>
            <a:off x="1372552" y="3860956"/>
            <a:ext cx="1760597" cy="531125"/>
          </a:xfrm>
          <a:prstGeom prst="rect">
            <a:avLst/>
          </a:prstGeom>
          <a:solidFill>
            <a:srgbClr val="538CD5"/>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899"/>
              <a:buFont typeface="Calibri"/>
              <a:buNone/>
            </a:pPr>
            <a:r>
              <a:t/>
            </a:r>
            <a:endParaRPr b="0" i="0" sz="1899" u="none" cap="none" strike="noStrike">
              <a:solidFill>
                <a:srgbClr val="000000"/>
              </a:solidFill>
              <a:latin typeface="Lato Light"/>
              <a:ea typeface="Lato Light"/>
              <a:cs typeface="Lato Light"/>
              <a:sym typeface="Lato Light"/>
            </a:endParaRPr>
          </a:p>
        </p:txBody>
      </p:sp>
      <p:sp>
        <p:nvSpPr>
          <p:cNvPr id="968" name="Google Shape;968;p39"/>
          <p:cNvSpPr/>
          <p:nvPr/>
        </p:nvSpPr>
        <p:spPr>
          <a:xfrm rot="10800000">
            <a:off x="2862729" y="4234056"/>
            <a:ext cx="270420" cy="158024"/>
          </a:xfrm>
          <a:custGeom>
            <a:rect b="b" l="l" r="r" t="t"/>
            <a:pathLst>
              <a:path extrusionOk="0" h="21600" w="21600">
                <a:moveTo>
                  <a:pt x="0" y="0"/>
                </a:moveTo>
                <a:lnTo>
                  <a:pt x="0" y="21600"/>
                </a:lnTo>
                <a:lnTo>
                  <a:pt x="21600" y="21600"/>
                </a:lnTo>
                <a:close/>
              </a:path>
            </a:pathLst>
          </a:custGeom>
          <a:solidFill>
            <a:srgbClr val="17365D"/>
          </a:solidFill>
          <a:ln>
            <a:noFill/>
          </a:ln>
        </p:spPr>
        <p:txBody>
          <a:bodyPr anchorCtr="0" anchor="ctr" bIns="20075" lIns="20075" spcFirstLastPara="1" rIns="20075" wrap="square" tIns="20075">
            <a:noAutofit/>
          </a:bodyPr>
          <a:lstStyle/>
          <a:p>
            <a:pPr indent="0" lvl="0" marL="0" marR="0" rtl="0" algn="l">
              <a:lnSpc>
                <a:spcPct val="100000"/>
              </a:lnSpc>
              <a:spcBef>
                <a:spcPts val="0"/>
              </a:spcBef>
              <a:spcAft>
                <a:spcPts val="0"/>
              </a:spcAft>
              <a:buClr>
                <a:schemeClr val="dk1"/>
              </a:buClr>
              <a:buSzPts val="1899"/>
              <a:buFont typeface="Calibri"/>
              <a:buNone/>
            </a:pPr>
            <a:r>
              <a:t/>
            </a:r>
            <a:endParaRPr b="0" i="0" sz="1899" u="none" cap="none" strike="noStrike">
              <a:solidFill>
                <a:srgbClr val="000000"/>
              </a:solidFill>
              <a:latin typeface="Lato Light"/>
              <a:ea typeface="Lato Light"/>
              <a:cs typeface="Lato Light"/>
              <a:sym typeface="Lato Light"/>
            </a:endParaRPr>
          </a:p>
        </p:txBody>
      </p:sp>
      <p:sp>
        <p:nvSpPr>
          <p:cNvPr id="969" name="Google Shape;969;p39"/>
          <p:cNvSpPr/>
          <p:nvPr/>
        </p:nvSpPr>
        <p:spPr>
          <a:xfrm>
            <a:off x="2862729" y="3702932"/>
            <a:ext cx="1698356" cy="531124"/>
          </a:xfrm>
          <a:prstGeom prst="rect">
            <a:avLst/>
          </a:prstGeom>
          <a:solidFill>
            <a:srgbClr val="538CD5"/>
          </a:solidFill>
          <a:ln>
            <a:noFill/>
          </a:ln>
        </p:spPr>
        <p:txBody>
          <a:bodyPr anchorCtr="0" anchor="ctr" bIns="20075" lIns="20075" spcFirstLastPara="1" rIns="20075" wrap="square" tIns="20075">
            <a:noAutofit/>
          </a:bodyPr>
          <a:lstStyle/>
          <a:p>
            <a:pPr indent="0" lvl="0" marL="0" marR="0" rtl="0" algn="ctr">
              <a:lnSpc>
                <a:spcPct val="100000"/>
              </a:lnSpc>
              <a:spcBef>
                <a:spcPts val="0"/>
              </a:spcBef>
              <a:spcAft>
                <a:spcPts val="0"/>
              </a:spcAft>
              <a:buClr>
                <a:srgbClr val="FFFFFF"/>
              </a:buClr>
              <a:buSzPts val="1500"/>
              <a:buFont typeface="Lato Light"/>
              <a:buNone/>
            </a:pPr>
            <a:r>
              <a:rPr b="0" i="0" lang="en-US" sz="1500" u="none" cap="none" strike="noStrike">
                <a:solidFill>
                  <a:srgbClr val="FFFFFF"/>
                </a:solidFill>
                <a:latin typeface="Lato Light"/>
                <a:ea typeface="Lato Light"/>
                <a:cs typeface="Lato Light"/>
                <a:sym typeface="Lato Light"/>
              </a:rPr>
              <a:t>    </a:t>
            </a:r>
            <a:r>
              <a:rPr b="1" i="0" lang="en-US" sz="1400" u="none" cap="none" strike="noStrike">
                <a:solidFill>
                  <a:srgbClr val="FFFFFF"/>
                </a:solidFill>
                <a:latin typeface="Calibri"/>
                <a:ea typeface="Calibri"/>
                <a:cs typeface="Calibri"/>
                <a:sym typeface="Calibri"/>
              </a:rPr>
              <a:t>Interest on  </a:t>
            </a:r>
            <a:endParaRPr/>
          </a:p>
          <a:p>
            <a:pPr indent="0" lvl="0" marL="0" marR="0" rtl="0" algn="ctr">
              <a:lnSpc>
                <a:spcPct val="100000"/>
              </a:lnSpc>
              <a:spcBef>
                <a:spcPts val="0"/>
              </a:spcBef>
              <a:spcAft>
                <a:spcPts val="0"/>
              </a:spcAft>
              <a:buClr>
                <a:srgbClr val="FFFFFF"/>
              </a:buClr>
              <a:buSzPts val="1400"/>
              <a:buFont typeface="Calibri"/>
              <a:buNone/>
            </a:pPr>
            <a:r>
              <a:rPr b="1" i="0" lang="en-US" sz="1400" u="none" cap="none" strike="noStrike">
                <a:solidFill>
                  <a:srgbClr val="FFFFFF"/>
                </a:solidFill>
                <a:latin typeface="Calibri"/>
                <a:ea typeface="Calibri"/>
                <a:cs typeface="Calibri"/>
                <a:sym typeface="Calibri"/>
              </a:rPr>
              <a:t>      Investment</a:t>
            </a:r>
            <a:endParaRPr b="1" i="0" sz="1400" u="none" cap="none" strike="noStrike">
              <a:solidFill>
                <a:srgbClr val="FFFFFF"/>
              </a:solidFill>
              <a:latin typeface="Calibri"/>
              <a:ea typeface="Calibri"/>
              <a:cs typeface="Calibri"/>
              <a:sym typeface="Calibri"/>
            </a:endParaRPr>
          </a:p>
        </p:txBody>
      </p:sp>
      <p:sp>
        <p:nvSpPr>
          <p:cNvPr id="970" name="Google Shape;970;p39"/>
          <p:cNvSpPr txBox="1"/>
          <p:nvPr/>
        </p:nvSpPr>
        <p:spPr>
          <a:xfrm>
            <a:off x="7267086" y="1951150"/>
            <a:ext cx="811441" cy="43871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1F497D"/>
              </a:buClr>
              <a:buSzPts val="2251"/>
              <a:buFont typeface="Poppins"/>
              <a:buNone/>
            </a:pPr>
            <a:r>
              <a:rPr b="1" i="0" lang="en-US" sz="2251" u="none" cap="none" strike="noStrike">
                <a:solidFill>
                  <a:srgbClr val="1F497D"/>
                </a:solidFill>
                <a:latin typeface="Poppins"/>
                <a:ea typeface="Poppins"/>
                <a:cs typeface="Poppins"/>
                <a:sym typeface="Poppins"/>
              </a:rPr>
              <a:t>58%</a:t>
            </a:r>
            <a:endParaRPr/>
          </a:p>
        </p:txBody>
      </p:sp>
      <p:sp>
        <p:nvSpPr>
          <p:cNvPr id="971" name="Google Shape;971;p39"/>
          <p:cNvSpPr txBox="1"/>
          <p:nvPr/>
        </p:nvSpPr>
        <p:spPr>
          <a:xfrm>
            <a:off x="5546411" y="2860802"/>
            <a:ext cx="686406" cy="43871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1F497D"/>
              </a:buClr>
              <a:buSzPts val="2251"/>
              <a:buFont typeface="Poppins"/>
              <a:buNone/>
            </a:pPr>
            <a:r>
              <a:rPr b="1" i="0" lang="en-US" sz="2251" u="none" cap="none" strike="noStrike">
                <a:solidFill>
                  <a:srgbClr val="1F497D"/>
                </a:solidFill>
                <a:latin typeface="Poppins"/>
                <a:ea typeface="Poppins"/>
                <a:cs typeface="Poppins"/>
                <a:sym typeface="Poppins"/>
              </a:rPr>
              <a:t>38%</a:t>
            </a:r>
            <a:endParaRPr/>
          </a:p>
        </p:txBody>
      </p:sp>
      <p:sp>
        <p:nvSpPr>
          <p:cNvPr id="972" name="Google Shape;972;p39"/>
          <p:cNvSpPr txBox="1"/>
          <p:nvPr/>
        </p:nvSpPr>
        <p:spPr>
          <a:xfrm>
            <a:off x="4632949" y="3702932"/>
            <a:ext cx="540533" cy="43871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1F497D"/>
              </a:buClr>
              <a:buSzPts val="2251"/>
              <a:buFont typeface="Poppins"/>
              <a:buNone/>
            </a:pPr>
            <a:r>
              <a:rPr b="1" i="0" lang="en-US" sz="2251" u="none" cap="none" strike="noStrike">
                <a:solidFill>
                  <a:srgbClr val="1F497D"/>
                </a:solidFill>
                <a:latin typeface="Poppins"/>
                <a:ea typeface="Poppins"/>
                <a:cs typeface="Poppins"/>
                <a:sym typeface="Poppins"/>
              </a:rPr>
              <a:t>4%</a:t>
            </a:r>
            <a:endParaRPr/>
          </a:p>
        </p:txBody>
      </p:sp>
      <p:sp>
        <p:nvSpPr>
          <p:cNvPr id="973" name="Google Shape;973;p39"/>
          <p:cNvSpPr txBox="1"/>
          <p:nvPr/>
        </p:nvSpPr>
        <p:spPr>
          <a:xfrm>
            <a:off x="3695217" y="4658939"/>
            <a:ext cx="540533" cy="43871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1F497D"/>
              </a:buClr>
              <a:buSzPts val="2251"/>
              <a:buFont typeface="Poppins"/>
              <a:buNone/>
            </a:pPr>
            <a:r>
              <a:rPr b="1" i="0" lang="en-US" sz="2251" u="none" cap="none" strike="noStrike">
                <a:solidFill>
                  <a:srgbClr val="1F497D"/>
                </a:solidFill>
                <a:latin typeface="Poppins"/>
                <a:ea typeface="Poppins"/>
                <a:cs typeface="Poppins"/>
                <a:sym typeface="Poppins"/>
              </a:rPr>
              <a:t>0%</a:t>
            </a:r>
            <a:endParaRPr/>
          </a:p>
        </p:txBody>
      </p:sp>
      <p:sp>
        <p:nvSpPr>
          <p:cNvPr id="974" name="Google Shape;974;p39"/>
          <p:cNvSpPr/>
          <p:nvPr/>
        </p:nvSpPr>
        <p:spPr>
          <a:xfrm>
            <a:off x="1387520" y="4724205"/>
            <a:ext cx="842753" cy="531125"/>
          </a:xfrm>
          <a:prstGeom prst="rect">
            <a:avLst/>
          </a:prstGeom>
          <a:solidFill>
            <a:srgbClr val="FF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899"/>
              <a:buFont typeface="Calibri"/>
              <a:buNone/>
            </a:pPr>
            <a:r>
              <a:t/>
            </a:r>
            <a:endParaRPr b="0" i="0" sz="1899" u="none" cap="none" strike="noStrike">
              <a:solidFill>
                <a:srgbClr val="000000"/>
              </a:solidFill>
              <a:latin typeface="Lato Light"/>
              <a:ea typeface="Lato Light"/>
              <a:cs typeface="Lato Light"/>
              <a:sym typeface="Lato Light"/>
            </a:endParaRPr>
          </a:p>
        </p:txBody>
      </p:sp>
      <p:sp>
        <p:nvSpPr>
          <p:cNvPr id="975" name="Google Shape;975;p39"/>
          <p:cNvSpPr/>
          <p:nvPr/>
        </p:nvSpPr>
        <p:spPr>
          <a:xfrm>
            <a:off x="2068932" y="5625527"/>
            <a:ext cx="1382044" cy="531124"/>
          </a:xfrm>
          <a:prstGeom prst="rect">
            <a:avLst/>
          </a:prstGeom>
          <a:solidFill>
            <a:srgbClr val="FF0000"/>
          </a:solidFill>
          <a:ln>
            <a:noFill/>
          </a:ln>
        </p:spPr>
        <p:txBody>
          <a:bodyPr anchorCtr="0" anchor="ctr" bIns="20075" lIns="20075" spcFirstLastPara="1" rIns="20075" wrap="square" tIns="20075">
            <a:noAutofit/>
          </a:bodyPr>
          <a:lstStyle/>
          <a:p>
            <a:pPr indent="0" lvl="0" marL="0" marR="0" rtl="0" algn="ctr">
              <a:lnSpc>
                <a:spcPct val="100000"/>
              </a:lnSpc>
              <a:spcBef>
                <a:spcPts val="0"/>
              </a:spcBef>
              <a:spcAft>
                <a:spcPts val="0"/>
              </a:spcAft>
              <a:buClr>
                <a:srgbClr val="FFFFFF"/>
              </a:buClr>
              <a:buSzPts val="1200"/>
              <a:buFont typeface="Calibri"/>
              <a:buNone/>
            </a:pPr>
            <a:r>
              <a:rPr b="1" i="0" lang="en-US" sz="1200" u="none" cap="none" strike="noStrike">
                <a:solidFill>
                  <a:srgbClr val="FFFFFF"/>
                </a:solidFill>
                <a:latin typeface="Calibri"/>
                <a:ea typeface="Calibri"/>
                <a:cs typeface="Calibri"/>
                <a:sym typeface="Calibri"/>
              </a:rPr>
              <a:t>Foreign Donors</a:t>
            </a:r>
            <a:endParaRPr/>
          </a:p>
        </p:txBody>
      </p:sp>
      <p:sp>
        <p:nvSpPr>
          <p:cNvPr id="976" name="Google Shape;976;p39"/>
          <p:cNvSpPr/>
          <p:nvPr/>
        </p:nvSpPr>
        <p:spPr>
          <a:xfrm rot="10800000">
            <a:off x="1933722" y="5232722"/>
            <a:ext cx="270420" cy="158024"/>
          </a:xfrm>
          <a:custGeom>
            <a:rect b="b" l="l" r="r" t="t"/>
            <a:pathLst>
              <a:path extrusionOk="0" h="21600" w="21600">
                <a:moveTo>
                  <a:pt x="0" y="0"/>
                </a:moveTo>
                <a:lnTo>
                  <a:pt x="0" y="21600"/>
                </a:lnTo>
                <a:lnTo>
                  <a:pt x="21600" y="21600"/>
                </a:lnTo>
                <a:close/>
              </a:path>
            </a:pathLst>
          </a:custGeom>
          <a:solidFill>
            <a:srgbClr val="632423"/>
          </a:solidFill>
          <a:ln>
            <a:noFill/>
          </a:ln>
        </p:spPr>
        <p:txBody>
          <a:bodyPr anchorCtr="0" anchor="ctr" bIns="20075" lIns="20075" spcFirstLastPara="1" rIns="20075" wrap="square" tIns="20075">
            <a:noAutofit/>
          </a:bodyPr>
          <a:lstStyle/>
          <a:p>
            <a:pPr indent="0" lvl="0" marL="0" marR="0" rtl="0" algn="l">
              <a:lnSpc>
                <a:spcPct val="100000"/>
              </a:lnSpc>
              <a:spcBef>
                <a:spcPts val="0"/>
              </a:spcBef>
              <a:spcAft>
                <a:spcPts val="0"/>
              </a:spcAft>
              <a:buClr>
                <a:schemeClr val="dk1"/>
              </a:buClr>
              <a:buSzPts val="1899"/>
              <a:buFont typeface="Calibri"/>
              <a:buNone/>
            </a:pPr>
            <a:r>
              <a:t/>
            </a:r>
            <a:endParaRPr b="0" i="0" sz="1899" u="none" cap="none" strike="noStrike">
              <a:solidFill>
                <a:srgbClr val="000000"/>
              </a:solidFill>
              <a:latin typeface="Lato Light"/>
              <a:ea typeface="Lato Light"/>
              <a:cs typeface="Lato Light"/>
              <a:sym typeface="Lato Light"/>
            </a:endParaRPr>
          </a:p>
        </p:txBody>
      </p:sp>
      <p:sp>
        <p:nvSpPr>
          <p:cNvPr id="977" name="Google Shape;977;p39"/>
          <p:cNvSpPr/>
          <p:nvPr/>
        </p:nvSpPr>
        <p:spPr>
          <a:xfrm>
            <a:off x="2185602" y="4718287"/>
            <a:ext cx="1242205" cy="531124"/>
          </a:xfrm>
          <a:prstGeom prst="rect">
            <a:avLst/>
          </a:prstGeom>
          <a:solidFill>
            <a:srgbClr val="FF0000"/>
          </a:solidFill>
          <a:ln>
            <a:noFill/>
          </a:ln>
        </p:spPr>
        <p:txBody>
          <a:bodyPr anchorCtr="0" anchor="ctr" bIns="20075" lIns="20075" spcFirstLastPara="1" rIns="20075" wrap="square" tIns="20075">
            <a:noAutofit/>
          </a:bodyPr>
          <a:lstStyle/>
          <a:p>
            <a:pPr indent="0" lvl="0" marL="0" marR="0" rtl="0" algn="ctr">
              <a:lnSpc>
                <a:spcPct val="100000"/>
              </a:lnSpc>
              <a:spcBef>
                <a:spcPts val="0"/>
              </a:spcBef>
              <a:spcAft>
                <a:spcPts val="0"/>
              </a:spcAft>
              <a:buClr>
                <a:srgbClr val="FFFFFF"/>
              </a:buClr>
              <a:buSzPts val="1100"/>
              <a:buFont typeface="Calibri"/>
              <a:buNone/>
            </a:pPr>
            <a:r>
              <a:rPr b="1" i="0" lang="en-US" sz="1100" u="none" cap="none" strike="noStrike">
                <a:solidFill>
                  <a:srgbClr val="FFFFFF"/>
                </a:solidFill>
                <a:latin typeface="Calibri"/>
                <a:ea typeface="Calibri"/>
                <a:cs typeface="Calibri"/>
                <a:sym typeface="Calibri"/>
              </a:rPr>
              <a:t>Money  lawfully  accruing  from  any  other  source. </a:t>
            </a:r>
            <a:endParaRPr b="1" i="0" sz="1100" u="none" cap="none" strike="noStrike">
              <a:solidFill>
                <a:srgbClr val="FFFFFF"/>
              </a:solidFill>
              <a:latin typeface="Calibri"/>
              <a:ea typeface="Calibri"/>
              <a:cs typeface="Calibri"/>
              <a:sym typeface="Calibri"/>
            </a:endParaRPr>
          </a:p>
        </p:txBody>
      </p:sp>
      <p:sp>
        <p:nvSpPr>
          <p:cNvPr id="978" name="Google Shape;978;p39"/>
          <p:cNvSpPr/>
          <p:nvPr/>
        </p:nvSpPr>
        <p:spPr>
          <a:xfrm>
            <a:off x="1287986" y="5775586"/>
            <a:ext cx="842753" cy="531125"/>
          </a:xfrm>
          <a:prstGeom prst="rect">
            <a:avLst/>
          </a:prstGeom>
          <a:solidFill>
            <a:srgbClr val="FF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899"/>
              <a:buFont typeface="Calibri"/>
              <a:buNone/>
            </a:pPr>
            <a:r>
              <a:t/>
            </a:r>
            <a:endParaRPr b="0" i="0" sz="1899" u="none" cap="none" strike="noStrike">
              <a:solidFill>
                <a:srgbClr val="000000"/>
              </a:solidFill>
              <a:latin typeface="Lato Light"/>
              <a:ea typeface="Lato Light"/>
              <a:cs typeface="Lato Light"/>
              <a:sym typeface="Lato Light"/>
            </a:endParaRPr>
          </a:p>
        </p:txBody>
      </p:sp>
      <p:sp>
        <p:nvSpPr>
          <p:cNvPr id="979" name="Google Shape;979;p39"/>
          <p:cNvSpPr/>
          <p:nvPr/>
        </p:nvSpPr>
        <p:spPr>
          <a:xfrm rot="10800000">
            <a:off x="1860319" y="6156651"/>
            <a:ext cx="270420" cy="158024"/>
          </a:xfrm>
          <a:custGeom>
            <a:rect b="b" l="l" r="r" t="t"/>
            <a:pathLst>
              <a:path extrusionOk="0" h="21600" w="21600">
                <a:moveTo>
                  <a:pt x="0" y="0"/>
                </a:moveTo>
                <a:lnTo>
                  <a:pt x="0" y="21600"/>
                </a:lnTo>
                <a:lnTo>
                  <a:pt x="21600" y="21600"/>
                </a:lnTo>
                <a:close/>
              </a:path>
            </a:pathLst>
          </a:custGeom>
          <a:solidFill>
            <a:srgbClr val="632423"/>
          </a:solidFill>
          <a:ln>
            <a:noFill/>
          </a:ln>
        </p:spPr>
        <p:txBody>
          <a:bodyPr anchorCtr="0" anchor="ctr" bIns="20075" lIns="20075" spcFirstLastPara="1" rIns="20075" wrap="square" tIns="20075">
            <a:noAutofit/>
          </a:bodyPr>
          <a:lstStyle/>
          <a:p>
            <a:pPr indent="0" lvl="0" marL="0" marR="0" rtl="0" algn="l">
              <a:lnSpc>
                <a:spcPct val="100000"/>
              </a:lnSpc>
              <a:spcBef>
                <a:spcPts val="0"/>
              </a:spcBef>
              <a:spcAft>
                <a:spcPts val="0"/>
              </a:spcAft>
              <a:buClr>
                <a:schemeClr val="dk1"/>
              </a:buClr>
              <a:buSzPts val="1899"/>
              <a:buFont typeface="Calibri"/>
              <a:buNone/>
            </a:pPr>
            <a:r>
              <a:t/>
            </a:r>
            <a:endParaRPr b="0" i="0" sz="1899" u="none" cap="none" strike="noStrike">
              <a:solidFill>
                <a:srgbClr val="000000"/>
              </a:solidFill>
              <a:latin typeface="Lato Light"/>
              <a:ea typeface="Lato Light"/>
              <a:cs typeface="Lato Light"/>
              <a:sym typeface="Lato Light"/>
            </a:endParaRPr>
          </a:p>
        </p:txBody>
      </p:sp>
      <p:sp>
        <p:nvSpPr>
          <p:cNvPr id="980" name="Google Shape;980;p39"/>
          <p:cNvSpPr txBox="1"/>
          <p:nvPr/>
        </p:nvSpPr>
        <p:spPr>
          <a:xfrm>
            <a:off x="3711907" y="5662067"/>
            <a:ext cx="540533" cy="43871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1F497D"/>
              </a:buClr>
              <a:buSzPts val="2251"/>
              <a:buFont typeface="Poppins"/>
              <a:buNone/>
            </a:pPr>
            <a:r>
              <a:rPr b="1" i="0" lang="en-US" sz="2251" u="none" cap="none" strike="noStrike">
                <a:solidFill>
                  <a:srgbClr val="1F497D"/>
                </a:solidFill>
                <a:latin typeface="Poppins"/>
                <a:ea typeface="Poppins"/>
                <a:cs typeface="Poppins"/>
                <a:sym typeface="Poppins"/>
              </a:rPr>
              <a:t>0%</a:t>
            </a:r>
            <a:endParaRPr/>
          </a:p>
        </p:txBody>
      </p:sp>
      <p:sp>
        <p:nvSpPr>
          <p:cNvPr id="981" name="Google Shape;981;p39"/>
          <p:cNvSpPr/>
          <p:nvPr/>
        </p:nvSpPr>
        <p:spPr>
          <a:xfrm>
            <a:off x="3450976" y="4873294"/>
            <a:ext cx="1841104" cy="1227483"/>
          </a:xfrm>
          <a:prstGeom prst="rightBrace">
            <a:avLst>
              <a:gd fmla="val 8333" name="adj1"/>
              <a:gd fmla="val 50000" name="adj2"/>
            </a:avLst>
          </a:prstGeom>
          <a:noFill/>
          <a:ln cap="flat" cmpd="sng" w="9525">
            <a:solidFill>
              <a:srgbClr val="4A7DBA"/>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982" name="Google Shape;982;p39"/>
          <p:cNvSpPr/>
          <p:nvPr/>
        </p:nvSpPr>
        <p:spPr>
          <a:xfrm>
            <a:off x="5173482" y="5215915"/>
            <a:ext cx="2036796" cy="482840"/>
          </a:xfrm>
          <a:prstGeom prst="rect">
            <a:avLst/>
          </a:prstGeom>
          <a:solidFill>
            <a:schemeClr val="accent6"/>
          </a:solidFill>
          <a:ln>
            <a:noFill/>
          </a:ln>
        </p:spPr>
        <p:txBody>
          <a:bodyPr anchorCtr="0" anchor="ctr" bIns="20075" lIns="20075" spcFirstLastPara="1" rIns="20075" wrap="square" tIns="20075">
            <a:noAutofit/>
          </a:bodyPr>
          <a:lstStyle/>
          <a:p>
            <a:pPr indent="0" lvl="0" marL="0" marR="0" rtl="0" algn="ctr">
              <a:lnSpc>
                <a:spcPct val="100000"/>
              </a:lnSpc>
              <a:spcBef>
                <a:spcPts val="0"/>
              </a:spcBef>
              <a:spcAft>
                <a:spcPts val="0"/>
              </a:spcAft>
              <a:buClr>
                <a:srgbClr val="FFFFFF"/>
              </a:buClr>
              <a:buSzPts val="1500"/>
              <a:buFont typeface="Lato Light"/>
              <a:buNone/>
            </a:pPr>
            <a:r>
              <a:rPr b="1" i="0" lang="en-US" sz="1500" u="none" cap="none" strike="noStrike">
                <a:solidFill>
                  <a:srgbClr val="FFFFFF"/>
                </a:solidFill>
                <a:latin typeface="Lato Light"/>
                <a:ea typeface="Lato Light"/>
                <a:cs typeface="Lato Light"/>
                <a:sym typeface="Lato Light"/>
              </a:rPr>
              <a:t>Fundiraising Strategy to prioritise these</a:t>
            </a:r>
            <a:endParaRPr b="1" i="0" sz="1400" u="none" cap="none" strike="noStrike">
              <a:solidFill>
                <a:srgbClr val="FFFFFF"/>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grpSp>
        <p:nvGrpSpPr>
          <p:cNvPr id="326" name="Google Shape;326;p4"/>
          <p:cNvGrpSpPr/>
          <p:nvPr/>
        </p:nvGrpSpPr>
        <p:grpSpPr>
          <a:xfrm>
            <a:off x="3658321" y="4206857"/>
            <a:ext cx="2232703" cy="1875048"/>
            <a:chOff x="1520824" y="3282018"/>
            <a:chExt cx="5568694" cy="4676649"/>
          </a:xfrm>
        </p:grpSpPr>
        <p:sp>
          <p:nvSpPr>
            <p:cNvPr id="327" name="Google Shape;327;p4"/>
            <p:cNvSpPr/>
            <p:nvPr/>
          </p:nvSpPr>
          <p:spPr>
            <a:xfrm>
              <a:off x="1520824" y="3282018"/>
              <a:ext cx="5568694" cy="4676649"/>
            </a:xfrm>
            <a:custGeom>
              <a:rect b="b" l="l" r="r" t="t"/>
              <a:pathLst>
                <a:path extrusionOk="0" h="7053" w="8396">
                  <a:moveTo>
                    <a:pt x="5541" y="0"/>
                  </a:moveTo>
                  <a:lnTo>
                    <a:pt x="2855" y="0"/>
                  </a:lnTo>
                  <a:lnTo>
                    <a:pt x="2855" y="0"/>
                  </a:lnTo>
                  <a:cubicBezTo>
                    <a:pt x="1278" y="0"/>
                    <a:pt x="0" y="1278"/>
                    <a:pt x="0" y="2854"/>
                  </a:cubicBezTo>
                  <a:lnTo>
                    <a:pt x="0" y="2854"/>
                  </a:lnTo>
                  <a:cubicBezTo>
                    <a:pt x="0" y="4430"/>
                    <a:pt x="1278" y="5708"/>
                    <a:pt x="2855" y="5708"/>
                  </a:cubicBezTo>
                  <a:lnTo>
                    <a:pt x="5541" y="5708"/>
                  </a:lnTo>
                  <a:lnTo>
                    <a:pt x="5541" y="5708"/>
                  </a:lnTo>
                  <a:cubicBezTo>
                    <a:pt x="7253" y="5708"/>
                    <a:pt x="7942" y="6436"/>
                    <a:pt x="8216" y="6964"/>
                  </a:cubicBezTo>
                  <a:lnTo>
                    <a:pt x="8216" y="6964"/>
                  </a:lnTo>
                  <a:cubicBezTo>
                    <a:pt x="8262" y="7052"/>
                    <a:pt x="8395" y="7019"/>
                    <a:pt x="8395" y="6920"/>
                  </a:cubicBezTo>
                  <a:lnTo>
                    <a:pt x="8395" y="2854"/>
                  </a:lnTo>
                  <a:lnTo>
                    <a:pt x="8395" y="2854"/>
                  </a:lnTo>
                  <a:cubicBezTo>
                    <a:pt x="8395" y="1278"/>
                    <a:pt x="7117" y="0"/>
                    <a:pt x="5541" y="0"/>
                  </a:cubicBezTo>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50">
                <a:solidFill>
                  <a:schemeClr val="dk1"/>
                </a:solidFill>
                <a:latin typeface="Lato Light"/>
                <a:ea typeface="Lato Light"/>
                <a:cs typeface="Lato Light"/>
                <a:sym typeface="Lato Light"/>
              </a:endParaRPr>
            </a:p>
          </p:txBody>
        </p:sp>
        <p:sp>
          <p:nvSpPr>
            <p:cNvPr id="328" name="Google Shape;328;p4"/>
            <p:cNvSpPr/>
            <p:nvPr/>
          </p:nvSpPr>
          <p:spPr>
            <a:xfrm>
              <a:off x="2058975" y="3872814"/>
              <a:ext cx="1845506" cy="2605937"/>
            </a:xfrm>
            <a:custGeom>
              <a:rect b="b" l="l" r="r" t="t"/>
              <a:pathLst>
                <a:path extrusionOk="0" h="3930" w="2784">
                  <a:moveTo>
                    <a:pt x="2783" y="3929"/>
                  </a:moveTo>
                  <a:lnTo>
                    <a:pt x="1965" y="3929"/>
                  </a:lnTo>
                  <a:lnTo>
                    <a:pt x="1965" y="3929"/>
                  </a:lnTo>
                  <a:cubicBezTo>
                    <a:pt x="880" y="3929"/>
                    <a:pt x="0" y="3050"/>
                    <a:pt x="0" y="1965"/>
                  </a:cubicBezTo>
                  <a:lnTo>
                    <a:pt x="0" y="1965"/>
                  </a:lnTo>
                  <a:cubicBezTo>
                    <a:pt x="0" y="880"/>
                    <a:pt x="880" y="0"/>
                    <a:pt x="1965" y="0"/>
                  </a:cubicBezTo>
                  <a:lnTo>
                    <a:pt x="2783" y="0"/>
                  </a:lnTo>
                  <a:lnTo>
                    <a:pt x="2783" y="3929"/>
                  </a:lnTo>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50">
                <a:solidFill>
                  <a:schemeClr val="dk1"/>
                </a:solidFill>
                <a:latin typeface="Lato Light"/>
                <a:ea typeface="Lato Light"/>
                <a:cs typeface="Lato Light"/>
                <a:sym typeface="Lato Light"/>
              </a:endParaRPr>
            </a:p>
          </p:txBody>
        </p:sp>
      </p:grpSp>
      <p:grpSp>
        <p:nvGrpSpPr>
          <p:cNvPr id="329" name="Google Shape;329;p4"/>
          <p:cNvGrpSpPr/>
          <p:nvPr/>
        </p:nvGrpSpPr>
        <p:grpSpPr>
          <a:xfrm>
            <a:off x="1660419" y="1846222"/>
            <a:ext cx="2232703" cy="1875048"/>
            <a:chOff x="7481431" y="3282018"/>
            <a:chExt cx="5568694" cy="4676649"/>
          </a:xfrm>
        </p:grpSpPr>
        <p:sp>
          <p:nvSpPr>
            <p:cNvPr id="330" name="Google Shape;330;p4"/>
            <p:cNvSpPr/>
            <p:nvPr/>
          </p:nvSpPr>
          <p:spPr>
            <a:xfrm>
              <a:off x="7481431" y="3282018"/>
              <a:ext cx="5568694" cy="4676649"/>
            </a:xfrm>
            <a:custGeom>
              <a:rect b="b" l="l" r="r" t="t"/>
              <a:pathLst>
                <a:path extrusionOk="0" h="7053" w="8395">
                  <a:moveTo>
                    <a:pt x="5540" y="0"/>
                  </a:moveTo>
                  <a:lnTo>
                    <a:pt x="2854" y="0"/>
                  </a:lnTo>
                  <a:lnTo>
                    <a:pt x="2854" y="0"/>
                  </a:lnTo>
                  <a:cubicBezTo>
                    <a:pt x="1278" y="0"/>
                    <a:pt x="0" y="1278"/>
                    <a:pt x="0" y="2854"/>
                  </a:cubicBezTo>
                  <a:lnTo>
                    <a:pt x="0" y="2854"/>
                  </a:lnTo>
                  <a:cubicBezTo>
                    <a:pt x="0" y="4430"/>
                    <a:pt x="1278" y="5708"/>
                    <a:pt x="2854" y="5708"/>
                  </a:cubicBezTo>
                  <a:lnTo>
                    <a:pt x="5540" y="5708"/>
                  </a:lnTo>
                  <a:lnTo>
                    <a:pt x="5540" y="5708"/>
                  </a:lnTo>
                  <a:cubicBezTo>
                    <a:pt x="7252" y="5708"/>
                    <a:pt x="7941" y="6436"/>
                    <a:pt x="8216" y="6964"/>
                  </a:cubicBezTo>
                  <a:lnTo>
                    <a:pt x="8216" y="6964"/>
                  </a:lnTo>
                  <a:cubicBezTo>
                    <a:pt x="8262" y="7052"/>
                    <a:pt x="8394" y="7019"/>
                    <a:pt x="8394" y="6920"/>
                  </a:cubicBezTo>
                  <a:lnTo>
                    <a:pt x="8394" y="2854"/>
                  </a:lnTo>
                  <a:lnTo>
                    <a:pt x="8394" y="2854"/>
                  </a:lnTo>
                  <a:cubicBezTo>
                    <a:pt x="8394" y="1278"/>
                    <a:pt x="7117" y="0"/>
                    <a:pt x="5540" y="0"/>
                  </a:cubicBezTo>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50">
                <a:solidFill>
                  <a:schemeClr val="dk1"/>
                </a:solidFill>
                <a:latin typeface="Lato Light"/>
                <a:ea typeface="Lato Light"/>
                <a:cs typeface="Lato Light"/>
                <a:sym typeface="Lato Light"/>
              </a:endParaRPr>
            </a:p>
          </p:txBody>
        </p:sp>
        <p:sp>
          <p:nvSpPr>
            <p:cNvPr id="331" name="Google Shape;331;p4"/>
            <p:cNvSpPr/>
            <p:nvPr/>
          </p:nvSpPr>
          <p:spPr>
            <a:xfrm>
              <a:off x="8019583" y="3872814"/>
              <a:ext cx="1845506" cy="2605937"/>
            </a:xfrm>
            <a:custGeom>
              <a:rect b="b" l="l" r="r" t="t"/>
              <a:pathLst>
                <a:path extrusionOk="0" h="3930" w="2783">
                  <a:moveTo>
                    <a:pt x="2782" y="3929"/>
                  </a:moveTo>
                  <a:lnTo>
                    <a:pt x="1965" y="3929"/>
                  </a:lnTo>
                  <a:lnTo>
                    <a:pt x="1965" y="3929"/>
                  </a:lnTo>
                  <a:cubicBezTo>
                    <a:pt x="880" y="3929"/>
                    <a:pt x="0" y="3050"/>
                    <a:pt x="0" y="1965"/>
                  </a:cubicBezTo>
                  <a:lnTo>
                    <a:pt x="0" y="1965"/>
                  </a:lnTo>
                  <a:cubicBezTo>
                    <a:pt x="0" y="880"/>
                    <a:pt x="880" y="0"/>
                    <a:pt x="1965" y="0"/>
                  </a:cubicBezTo>
                  <a:lnTo>
                    <a:pt x="2782" y="0"/>
                  </a:lnTo>
                  <a:lnTo>
                    <a:pt x="2782" y="3929"/>
                  </a:lnTo>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50">
                <a:solidFill>
                  <a:schemeClr val="dk1"/>
                </a:solidFill>
                <a:latin typeface="Lato Light"/>
                <a:ea typeface="Lato Light"/>
                <a:cs typeface="Lato Light"/>
                <a:sym typeface="Lato Light"/>
              </a:endParaRPr>
            </a:p>
          </p:txBody>
        </p:sp>
      </p:grpSp>
      <p:grpSp>
        <p:nvGrpSpPr>
          <p:cNvPr id="332" name="Google Shape;332;p4"/>
          <p:cNvGrpSpPr/>
          <p:nvPr/>
        </p:nvGrpSpPr>
        <p:grpSpPr>
          <a:xfrm flipH="1">
            <a:off x="5158125" y="1855847"/>
            <a:ext cx="2232860" cy="1875048"/>
            <a:chOff x="7481431" y="3282018"/>
            <a:chExt cx="5568694" cy="4676649"/>
          </a:xfrm>
        </p:grpSpPr>
        <p:sp>
          <p:nvSpPr>
            <p:cNvPr id="333" name="Google Shape;333;p4"/>
            <p:cNvSpPr/>
            <p:nvPr/>
          </p:nvSpPr>
          <p:spPr>
            <a:xfrm>
              <a:off x="7481431" y="3282018"/>
              <a:ext cx="5568694" cy="4676649"/>
            </a:xfrm>
            <a:custGeom>
              <a:rect b="b" l="l" r="r" t="t"/>
              <a:pathLst>
                <a:path extrusionOk="0" h="7053" w="8395">
                  <a:moveTo>
                    <a:pt x="5540" y="0"/>
                  </a:moveTo>
                  <a:lnTo>
                    <a:pt x="2854" y="0"/>
                  </a:lnTo>
                  <a:lnTo>
                    <a:pt x="2854" y="0"/>
                  </a:lnTo>
                  <a:cubicBezTo>
                    <a:pt x="1278" y="0"/>
                    <a:pt x="0" y="1278"/>
                    <a:pt x="0" y="2854"/>
                  </a:cubicBezTo>
                  <a:lnTo>
                    <a:pt x="0" y="2854"/>
                  </a:lnTo>
                  <a:cubicBezTo>
                    <a:pt x="0" y="4430"/>
                    <a:pt x="1278" y="5708"/>
                    <a:pt x="2854" y="5708"/>
                  </a:cubicBezTo>
                  <a:lnTo>
                    <a:pt x="5540" y="5708"/>
                  </a:lnTo>
                  <a:lnTo>
                    <a:pt x="5540" y="5708"/>
                  </a:lnTo>
                  <a:cubicBezTo>
                    <a:pt x="7252" y="5708"/>
                    <a:pt x="7941" y="6436"/>
                    <a:pt x="8216" y="6964"/>
                  </a:cubicBezTo>
                  <a:lnTo>
                    <a:pt x="8216" y="6964"/>
                  </a:lnTo>
                  <a:cubicBezTo>
                    <a:pt x="8262" y="7052"/>
                    <a:pt x="8394" y="7019"/>
                    <a:pt x="8394" y="6920"/>
                  </a:cubicBezTo>
                  <a:lnTo>
                    <a:pt x="8394" y="2854"/>
                  </a:lnTo>
                  <a:lnTo>
                    <a:pt x="8394" y="2854"/>
                  </a:lnTo>
                  <a:cubicBezTo>
                    <a:pt x="8394" y="1278"/>
                    <a:pt x="7117" y="0"/>
                    <a:pt x="5540" y="0"/>
                  </a:cubicBezTo>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50">
                <a:solidFill>
                  <a:schemeClr val="dk1"/>
                </a:solidFill>
                <a:latin typeface="Lato Light"/>
                <a:ea typeface="Lato Light"/>
                <a:cs typeface="Lato Light"/>
                <a:sym typeface="Lato Light"/>
              </a:endParaRPr>
            </a:p>
          </p:txBody>
        </p:sp>
        <p:sp>
          <p:nvSpPr>
            <p:cNvPr id="334" name="Google Shape;334;p4"/>
            <p:cNvSpPr/>
            <p:nvPr/>
          </p:nvSpPr>
          <p:spPr>
            <a:xfrm>
              <a:off x="8192627" y="3863062"/>
              <a:ext cx="1845506" cy="2605937"/>
            </a:xfrm>
            <a:custGeom>
              <a:rect b="b" l="l" r="r" t="t"/>
              <a:pathLst>
                <a:path extrusionOk="0" h="3930" w="2783">
                  <a:moveTo>
                    <a:pt x="2782" y="3929"/>
                  </a:moveTo>
                  <a:lnTo>
                    <a:pt x="1965" y="3929"/>
                  </a:lnTo>
                  <a:lnTo>
                    <a:pt x="1965" y="3929"/>
                  </a:lnTo>
                  <a:cubicBezTo>
                    <a:pt x="880" y="3929"/>
                    <a:pt x="0" y="3050"/>
                    <a:pt x="0" y="1965"/>
                  </a:cubicBezTo>
                  <a:lnTo>
                    <a:pt x="0" y="1965"/>
                  </a:lnTo>
                  <a:cubicBezTo>
                    <a:pt x="0" y="880"/>
                    <a:pt x="880" y="0"/>
                    <a:pt x="1965" y="0"/>
                  </a:cubicBezTo>
                  <a:lnTo>
                    <a:pt x="2782" y="0"/>
                  </a:lnTo>
                  <a:lnTo>
                    <a:pt x="2782" y="3929"/>
                  </a:lnTo>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50">
                <a:solidFill>
                  <a:schemeClr val="dk1"/>
                </a:solidFill>
                <a:latin typeface="Lato Light"/>
                <a:ea typeface="Lato Light"/>
                <a:cs typeface="Lato Light"/>
                <a:sym typeface="Lato Light"/>
              </a:endParaRPr>
            </a:p>
          </p:txBody>
        </p:sp>
      </p:grpSp>
      <p:sp>
        <p:nvSpPr>
          <p:cNvPr id="335" name="Google Shape;335;p4"/>
          <p:cNvSpPr txBox="1"/>
          <p:nvPr/>
        </p:nvSpPr>
        <p:spPr>
          <a:xfrm>
            <a:off x="3312241" y="968999"/>
            <a:ext cx="2309736"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400">
                <a:solidFill>
                  <a:srgbClr val="BFBFBF"/>
                </a:solidFill>
                <a:latin typeface="Poppins"/>
                <a:ea typeface="Poppins"/>
                <a:cs typeface="Poppins"/>
                <a:sym typeface="Poppins"/>
              </a:rPr>
              <a:t>CONSTITUTIONAL MANDATE</a:t>
            </a:r>
            <a:endParaRPr/>
          </a:p>
        </p:txBody>
      </p:sp>
      <p:sp>
        <p:nvSpPr>
          <p:cNvPr id="336" name="Google Shape;336;p4"/>
          <p:cNvSpPr/>
          <p:nvPr/>
        </p:nvSpPr>
        <p:spPr>
          <a:xfrm>
            <a:off x="2022525" y="2323706"/>
            <a:ext cx="426026" cy="426026"/>
          </a:xfrm>
          <a:custGeom>
            <a:rect b="b" l="l" r="r" t="t"/>
            <a:pathLst>
              <a:path extrusionOk="0" h="286978" w="286976">
                <a:moveTo>
                  <a:pt x="228859" y="228933"/>
                </a:moveTo>
                <a:lnTo>
                  <a:pt x="228859" y="271836"/>
                </a:lnTo>
                <a:lnTo>
                  <a:pt x="272176" y="228933"/>
                </a:lnTo>
                <a:lnTo>
                  <a:pt x="228859" y="228933"/>
                </a:lnTo>
                <a:close/>
                <a:moveTo>
                  <a:pt x="95834" y="204066"/>
                </a:moveTo>
                <a:lnTo>
                  <a:pt x="85403" y="240394"/>
                </a:lnTo>
                <a:lnTo>
                  <a:pt x="121372" y="229963"/>
                </a:lnTo>
                <a:lnTo>
                  <a:pt x="95834" y="204066"/>
                </a:lnTo>
                <a:close/>
                <a:moveTo>
                  <a:pt x="247623" y="83930"/>
                </a:moveTo>
                <a:lnTo>
                  <a:pt x="117775" y="213777"/>
                </a:lnTo>
                <a:lnTo>
                  <a:pt x="130005" y="226007"/>
                </a:lnTo>
                <a:lnTo>
                  <a:pt x="259133" y="96159"/>
                </a:lnTo>
                <a:lnTo>
                  <a:pt x="247623" y="83930"/>
                </a:lnTo>
                <a:close/>
                <a:moveTo>
                  <a:pt x="38898" y="74613"/>
                </a:moveTo>
                <a:lnTo>
                  <a:pt x="182269" y="74613"/>
                </a:lnTo>
                <a:cubicBezTo>
                  <a:pt x="184797" y="74613"/>
                  <a:pt x="186964" y="76411"/>
                  <a:pt x="186964" y="78929"/>
                </a:cubicBezTo>
                <a:cubicBezTo>
                  <a:pt x="186964" y="81446"/>
                  <a:pt x="184797" y="83244"/>
                  <a:pt x="182269" y="83244"/>
                </a:cubicBezTo>
                <a:lnTo>
                  <a:pt x="43231" y="83244"/>
                </a:lnTo>
                <a:lnTo>
                  <a:pt x="43231" y="129634"/>
                </a:lnTo>
                <a:lnTo>
                  <a:pt x="127738" y="129634"/>
                </a:lnTo>
                <a:cubicBezTo>
                  <a:pt x="129543" y="129634"/>
                  <a:pt x="131710" y="131433"/>
                  <a:pt x="131710" y="133590"/>
                </a:cubicBezTo>
                <a:cubicBezTo>
                  <a:pt x="131710" y="136108"/>
                  <a:pt x="129543" y="138265"/>
                  <a:pt x="127738" y="138265"/>
                </a:cubicBezTo>
                <a:lnTo>
                  <a:pt x="43231" y="138265"/>
                </a:lnTo>
                <a:lnTo>
                  <a:pt x="43231" y="241835"/>
                </a:lnTo>
                <a:lnTo>
                  <a:pt x="62733" y="241835"/>
                </a:lnTo>
                <a:cubicBezTo>
                  <a:pt x="64900" y="241835"/>
                  <a:pt x="67066" y="243992"/>
                  <a:pt x="67066" y="246510"/>
                </a:cubicBezTo>
                <a:cubicBezTo>
                  <a:pt x="67066" y="249027"/>
                  <a:pt x="64900" y="250466"/>
                  <a:pt x="62733" y="250466"/>
                </a:cubicBezTo>
                <a:lnTo>
                  <a:pt x="38898" y="250466"/>
                </a:lnTo>
                <a:cubicBezTo>
                  <a:pt x="36731" y="250466"/>
                  <a:pt x="34925" y="249027"/>
                  <a:pt x="34925" y="246510"/>
                </a:cubicBezTo>
                <a:lnTo>
                  <a:pt x="34925" y="78929"/>
                </a:lnTo>
                <a:cubicBezTo>
                  <a:pt x="34925" y="76411"/>
                  <a:pt x="36731" y="74613"/>
                  <a:pt x="38898" y="74613"/>
                </a:cubicBezTo>
                <a:close/>
                <a:moveTo>
                  <a:pt x="229279" y="65945"/>
                </a:moveTo>
                <a:lnTo>
                  <a:pt x="99431" y="195433"/>
                </a:lnTo>
                <a:lnTo>
                  <a:pt x="111660" y="207663"/>
                </a:lnTo>
                <a:lnTo>
                  <a:pt x="241508" y="77815"/>
                </a:lnTo>
                <a:lnTo>
                  <a:pt x="229279" y="65945"/>
                </a:lnTo>
                <a:close/>
                <a:moveTo>
                  <a:pt x="249422" y="48320"/>
                </a:moveTo>
                <a:cubicBezTo>
                  <a:pt x="247623" y="48320"/>
                  <a:pt x="245825" y="49399"/>
                  <a:pt x="244746" y="50838"/>
                </a:cubicBezTo>
                <a:lnTo>
                  <a:pt x="235394" y="59830"/>
                </a:lnTo>
                <a:lnTo>
                  <a:pt x="265248" y="90044"/>
                </a:lnTo>
                <a:lnTo>
                  <a:pt x="274600" y="80693"/>
                </a:lnTo>
                <a:cubicBezTo>
                  <a:pt x="276039" y="79614"/>
                  <a:pt x="276758" y="77455"/>
                  <a:pt x="276758" y="76017"/>
                </a:cubicBezTo>
                <a:cubicBezTo>
                  <a:pt x="276758" y="73858"/>
                  <a:pt x="276039" y="72420"/>
                  <a:pt x="274600" y="70621"/>
                </a:cubicBezTo>
                <a:lnTo>
                  <a:pt x="254817" y="50838"/>
                </a:lnTo>
                <a:cubicBezTo>
                  <a:pt x="253018" y="49399"/>
                  <a:pt x="251580" y="48320"/>
                  <a:pt x="249422" y="48320"/>
                </a:cubicBezTo>
                <a:close/>
                <a:moveTo>
                  <a:pt x="249422" y="39688"/>
                </a:moveTo>
                <a:cubicBezTo>
                  <a:pt x="253738" y="39688"/>
                  <a:pt x="257694" y="41846"/>
                  <a:pt x="260572" y="44724"/>
                </a:cubicBezTo>
                <a:lnTo>
                  <a:pt x="280715" y="64506"/>
                </a:lnTo>
                <a:cubicBezTo>
                  <a:pt x="283592" y="67744"/>
                  <a:pt x="285391" y="71700"/>
                  <a:pt x="285391" y="76017"/>
                </a:cubicBezTo>
                <a:cubicBezTo>
                  <a:pt x="285391" y="79973"/>
                  <a:pt x="283592" y="83930"/>
                  <a:pt x="280715" y="86807"/>
                </a:cubicBezTo>
                <a:lnTo>
                  <a:pt x="271722" y="96159"/>
                </a:lnTo>
                <a:lnTo>
                  <a:pt x="272801" y="97238"/>
                </a:lnTo>
                <a:cubicBezTo>
                  <a:pt x="274600" y="98677"/>
                  <a:pt x="274600" y="101555"/>
                  <a:pt x="272801" y="103713"/>
                </a:cubicBezTo>
                <a:cubicBezTo>
                  <a:pt x="271722" y="104432"/>
                  <a:pt x="271003" y="104792"/>
                  <a:pt x="269924" y="104792"/>
                </a:cubicBezTo>
                <a:cubicBezTo>
                  <a:pt x="268485" y="104792"/>
                  <a:pt x="267406" y="104432"/>
                  <a:pt x="267046" y="103713"/>
                </a:cubicBezTo>
                <a:lnTo>
                  <a:pt x="265248" y="102274"/>
                </a:lnTo>
                <a:lnTo>
                  <a:pt x="132522" y="234999"/>
                </a:lnTo>
                <a:cubicBezTo>
                  <a:pt x="132163" y="236078"/>
                  <a:pt x="131803" y="236438"/>
                  <a:pt x="131084" y="236438"/>
                </a:cubicBezTo>
                <a:lnTo>
                  <a:pt x="80367" y="250465"/>
                </a:lnTo>
                <a:cubicBezTo>
                  <a:pt x="79648" y="250465"/>
                  <a:pt x="79288" y="250465"/>
                  <a:pt x="78929" y="250465"/>
                </a:cubicBezTo>
                <a:cubicBezTo>
                  <a:pt x="77849" y="250465"/>
                  <a:pt x="76770" y="250106"/>
                  <a:pt x="76051" y="249746"/>
                </a:cubicBezTo>
                <a:cubicBezTo>
                  <a:pt x="74972" y="248667"/>
                  <a:pt x="74612" y="246869"/>
                  <a:pt x="74972" y="245430"/>
                </a:cubicBezTo>
                <a:lnTo>
                  <a:pt x="89000" y="194714"/>
                </a:lnTo>
                <a:cubicBezTo>
                  <a:pt x="89719" y="193994"/>
                  <a:pt x="90079" y="193275"/>
                  <a:pt x="90439" y="192915"/>
                </a:cubicBezTo>
                <a:lnTo>
                  <a:pt x="223164" y="59830"/>
                </a:lnTo>
                <a:lnTo>
                  <a:pt x="222085" y="58751"/>
                </a:lnTo>
                <a:cubicBezTo>
                  <a:pt x="220287" y="57313"/>
                  <a:pt x="220287" y="54435"/>
                  <a:pt x="222085" y="52637"/>
                </a:cubicBezTo>
                <a:cubicBezTo>
                  <a:pt x="223884" y="51198"/>
                  <a:pt x="226761" y="51198"/>
                  <a:pt x="228200" y="52637"/>
                </a:cubicBezTo>
                <a:lnTo>
                  <a:pt x="229279" y="53716"/>
                </a:lnTo>
                <a:lnTo>
                  <a:pt x="238631" y="44724"/>
                </a:lnTo>
                <a:cubicBezTo>
                  <a:pt x="241508" y="41846"/>
                  <a:pt x="245465" y="39688"/>
                  <a:pt x="249422" y="39688"/>
                </a:cubicBezTo>
                <a:close/>
                <a:moveTo>
                  <a:pt x="230981" y="20638"/>
                </a:moveTo>
                <a:cubicBezTo>
                  <a:pt x="232966" y="20638"/>
                  <a:pt x="234619" y="22291"/>
                  <a:pt x="234619" y="24606"/>
                </a:cubicBezTo>
                <a:cubicBezTo>
                  <a:pt x="234619" y="26921"/>
                  <a:pt x="232966" y="28244"/>
                  <a:pt x="230981" y="28244"/>
                </a:cubicBezTo>
                <a:cubicBezTo>
                  <a:pt x="228666" y="28244"/>
                  <a:pt x="227012" y="26921"/>
                  <a:pt x="227012" y="24606"/>
                </a:cubicBezTo>
                <a:cubicBezTo>
                  <a:pt x="227012" y="22291"/>
                  <a:pt x="228666" y="20638"/>
                  <a:pt x="230981" y="20638"/>
                </a:cubicBezTo>
                <a:close/>
                <a:moveTo>
                  <a:pt x="250761" y="20574"/>
                </a:moveTo>
                <a:cubicBezTo>
                  <a:pt x="252285" y="19050"/>
                  <a:pt x="255333" y="19050"/>
                  <a:pt x="256857" y="20574"/>
                </a:cubicBezTo>
                <a:cubicBezTo>
                  <a:pt x="258000" y="21336"/>
                  <a:pt x="258381" y="22860"/>
                  <a:pt x="258381" y="24003"/>
                </a:cubicBezTo>
                <a:cubicBezTo>
                  <a:pt x="258381" y="25146"/>
                  <a:pt x="258000" y="26289"/>
                  <a:pt x="256857" y="27051"/>
                </a:cubicBezTo>
                <a:cubicBezTo>
                  <a:pt x="256095" y="27813"/>
                  <a:pt x="255333" y="28194"/>
                  <a:pt x="254190" y="28194"/>
                </a:cubicBezTo>
                <a:cubicBezTo>
                  <a:pt x="252285" y="28194"/>
                  <a:pt x="251523" y="27813"/>
                  <a:pt x="250761" y="27051"/>
                </a:cubicBezTo>
                <a:cubicBezTo>
                  <a:pt x="249618" y="26289"/>
                  <a:pt x="249237" y="24765"/>
                  <a:pt x="249237" y="24003"/>
                </a:cubicBezTo>
                <a:cubicBezTo>
                  <a:pt x="249237" y="22860"/>
                  <a:pt x="249618" y="21336"/>
                  <a:pt x="250761" y="20574"/>
                </a:cubicBezTo>
                <a:close/>
                <a:moveTo>
                  <a:pt x="205032" y="20574"/>
                </a:moveTo>
                <a:cubicBezTo>
                  <a:pt x="206497" y="19050"/>
                  <a:pt x="209428" y="19050"/>
                  <a:pt x="210527" y="20574"/>
                </a:cubicBezTo>
                <a:cubicBezTo>
                  <a:pt x="211626" y="21336"/>
                  <a:pt x="212359" y="22860"/>
                  <a:pt x="212359" y="24003"/>
                </a:cubicBezTo>
                <a:cubicBezTo>
                  <a:pt x="212359" y="25146"/>
                  <a:pt x="211626" y="26289"/>
                  <a:pt x="210527" y="27051"/>
                </a:cubicBezTo>
                <a:cubicBezTo>
                  <a:pt x="210161" y="27813"/>
                  <a:pt x="209062" y="28194"/>
                  <a:pt x="207230" y="28194"/>
                </a:cubicBezTo>
                <a:cubicBezTo>
                  <a:pt x="206497" y="28194"/>
                  <a:pt x="205398" y="27813"/>
                  <a:pt x="205032" y="27051"/>
                </a:cubicBezTo>
                <a:cubicBezTo>
                  <a:pt x="203567" y="26289"/>
                  <a:pt x="203200" y="25146"/>
                  <a:pt x="203200" y="24003"/>
                </a:cubicBezTo>
                <a:cubicBezTo>
                  <a:pt x="203200" y="22860"/>
                  <a:pt x="203567" y="21336"/>
                  <a:pt x="205032" y="20574"/>
                </a:cubicBezTo>
                <a:close/>
                <a:moveTo>
                  <a:pt x="4332" y="0"/>
                </a:moveTo>
                <a:lnTo>
                  <a:pt x="283006" y="0"/>
                </a:lnTo>
                <a:cubicBezTo>
                  <a:pt x="285171" y="0"/>
                  <a:pt x="286976" y="2163"/>
                  <a:pt x="286976" y="4687"/>
                </a:cubicBezTo>
                <a:lnTo>
                  <a:pt x="286976" y="45065"/>
                </a:lnTo>
                <a:cubicBezTo>
                  <a:pt x="286976" y="47229"/>
                  <a:pt x="285171" y="49031"/>
                  <a:pt x="283006" y="49031"/>
                </a:cubicBezTo>
                <a:cubicBezTo>
                  <a:pt x="280479" y="49031"/>
                  <a:pt x="278313" y="47229"/>
                  <a:pt x="278313" y="45065"/>
                </a:cubicBezTo>
                <a:lnTo>
                  <a:pt x="278313" y="8652"/>
                </a:lnTo>
                <a:lnTo>
                  <a:pt x="8663" y="8652"/>
                </a:lnTo>
                <a:lnTo>
                  <a:pt x="8663" y="40379"/>
                </a:lnTo>
                <a:lnTo>
                  <a:pt x="212976" y="40379"/>
                </a:lnTo>
                <a:cubicBezTo>
                  <a:pt x="215503" y="40379"/>
                  <a:pt x="217308" y="42542"/>
                  <a:pt x="217308" y="45065"/>
                </a:cubicBezTo>
                <a:cubicBezTo>
                  <a:pt x="217308" y="47229"/>
                  <a:pt x="215503" y="49031"/>
                  <a:pt x="212976" y="49031"/>
                </a:cubicBezTo>
                <a:lnTo>
                  <a:pt x="8663" y="49031"/>
                </a:lnTo>
                <a:lnTo>
                  <a:pt x="8663" y="278325"/>
                </a:lnTo>
                <a:lnTo>
                  <a:pt x="220196" y="278325"/>
                </a:lnTo>
                <a:lnTo>
                  <a:pt x="220196" y="224246"/>
                </a:lnTo>
                <a:cubicBezTo>
                  <a:pt x="220196" y="222083"/>
                  <a:pt x="222362" y="219920"/>
                  <a:pt x="224527" y="219920"/>
                </a:cubicBezTo>
                <a:lnTo>
                  <a:pt x="278313" y="219920"/>
                </a:lnTo>
                <a:lnTo>
                  <a:pt x="278313" y="114286"/>
                </a:lnTo>
                <a:cubicBezTo>
                  <a:pt x="278313" y="111763"/>
                  <a:pt x="280479" y="110321"/>
                  <a:pt x="283006" y="110321"/>
                </a:cubicBezTo>
                <a:cubicBezTo>
                  <a:pt x="285171" y="110321"/>
                  <a:pt x="286976" y="111763"/>
                  <a:pt x="286976" y="114286"/>
                </a:cubicBezTo>
                <a:lnTo>
                  <a:pt x="286976" y="224246"/>
                </a:lnTo>
                <a:cubicBezTo>
                  <a:pt x="286976" y="225688"/>
                  <a:pt x="286615" y="226770"/>
                  <a:pt x="285532" y="227131"/>
                </a:cubicBezTo>
                <a:lnTo>
                  <a:pt x="227776" y="285536"/>
                </a:lnTo>
                <a:cubicBezTo>
                  <a:pt x="227415" y="285896"/>
                  <a:pt x="225610" y="286978"/>
                  <a:pt x="224527" y="286978"/>
                </a:cubicBezTo>
                <a:lnTo>
                  <a:pt x="4332" y="286978"/>
                </a:lnTo>
                <a:cubicBezTo>
                  <a:pt x="1805" y="286978"/>
                  <a:pt x="0" y="284814"/>
                  <a:pt x="0" y="282291"/>
                </a:cubicBezTo>
                <a:lnTo>
                  <a:pt x="0" y="4687"/>
                </a:lnTo>
                <a:cubicBezTo>
                  <a:pt x="0" y="2163"/>
                  <a:pt x="1805" y="0"/>
                  <a:pt x="4332" y="0"/>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675">
              <a:solidFill>
                <a:schemeClr val="dk1"/>
              </a:solidFill>
              <a:latin typeface="Lato Light"/>
              <a:ea typeface="Lato Light"/>
              <a:cs typeface="Lato Light"/>
              <a:sym typeface="Lato Light"/>
            </a:endParaRPr>
          </a:p>
        </p:txBody>
      </p:sp>
      <p:sp>
        <p:nvSpPr>
          <p:cNvPr id="337" name="Google Shape;337;p4"/>
          <p:cNvSpPr/>
          <p:nvPr/>
        </p:nvSpPr>
        <p:spPr>
          <a:xfrm>
            <a:off x="6488103" y="2359019"/>
            <a:ext cx="426026" cy="424727"/>
          </a:xfrm>
          <a:custGeom>
            <a:rect b="b" l="l" r="r" t="t"/>
            <a:pathLst>
              <a:path extrusionOk="0" h="285394" w="286978">
                <a:moveTo>
                  <a:pt x="231198" y="237608"/>
                </a:moveTo>
                <a:cubicBezTo>
                  <a:pt x="232624" y="239391"/>
                  <a:pt x="233337" y="242244"/>
                  <a:pt x="231554" y="244027"/>
                </a:cubicBezTo>
                <a:cubicBezTo>
                  <a:pt x="229058" y="246880"/>
                  <a:pt x="227632" y="250446"/>
                  <a:pt x="227632" y="254725"/>
                </a:cubicBezTo>
                <a:lnTo>
                  <a:pt x="227632" y="276835"/>
                </a:lnTo>
                <a:lnTo>
                  <a:pt x="276480" y="276835"/>
                </a:lnTo>
                <a:lnTo>
                  <a:pt x="276480" y="254725"/>
                </a:lnTo>
                <a:cubicBezTo>
                  <a:pt x="276480" y="250446"/>
                  <a:pt x="275054" y="246880"/>
                  <a:pt x="272201" y="244027"/>
                </a:cubicBezTo>
                <a:cubicBezTo>
                  <a:pt x="271131" y="242244"/>
                  <a:pt x="271131" y="239391"/>
                  <a:pt x="273271" y="237608"/>
                </a:cubicBezTo>
                <a:cubicBezTo>
                  <a:pt x="275054" y="236538"/>
                  <a:pt x="277549" y="236538"/>
                  <a:pt x="279332" y="238321"/>
                </a:cubicBezTo>
                <a:cubicBezTo>
                  <a:pt x="282898" y="242957"/>
                  <a:pt x="285394" y="248663"/>
                  <a:pt x="285394" y="254725"/>
                </a:cubicBezTo>
                <a:lnTo>
                  <a:pt x="285394" y="281114"/>
                </a:lnTo>
                <a:cubicBezTo>
                  <a:pt x="285394" y="283611"/>
                  <a:pt x="283254" y="285394"/>
                  <a:pt x="280758" y="285394"/>
                </a:cubicBezTo>
                <a:lnTo>
                  <a:pt x="223354" y="285394"/>
                </a:lnTo>
                <a:cubicBezTo>
                  <a:pt x="221214" y="285394"/>
                  <a:pt x="219075" y="283611"/>
                  <a:pt x="219075" y="281114"/>
                </a:cubicBezTo>
                <a:lnTo>
                  <a:pt x="219075" y="254725"/>
                </a:lnTo>
                <a:cubicBezTo>
                  <a:pt x="219075" y="248663"/>
                  <a:pt x="221214" y="242957"/>
                  <a:pt x="225136" y="238321"/>
                </a:cubicBezTo>
                <a:cubicBezTo>
                  <a:pt x="226206" y="236538"/>
                  <a:pt x="229058" y="236538"/>
                  <a:pt x="231198" y="237608"/>
                </a:cubicBezTo>
                <a:close/>
                <a:moveTo>
                  <a:pt x="94784" y="236538"/>
                </a:moveTo>
                <a:lnTo>
                  <a:pt x="122705" y="236538"/>
                </a:lnTo>
                <a:cubicBezTo>
                  <a:pt x="125210" y="236538"/>
                  <a:pt x="126642" y="238824"/>
                  <a:pt x="126642" y="241110"/>
                </a:cubicBezTo>
                <a:cubicBezTo>
                  <a:pt x="126642" y="243396"/>
                  <a:pt x="125210" y="245682"/>
                  <a:pt x="122705" y="245682"/>
                </a:cubicBezTo>
                <a:lnTo>
                  <a:pt x="94784" y="245682"/>
                </a:lnTo>
                <a:cubicBezTo>
                  <a:pt x="92278" y="245682"/>
                  <a:pt x="90488" y="243396"/>
                  <a:pt x="90488" y="241110"/>
                </a:cubicBezTo>
                <a:cubicBezTo>
                  <a:pt x="90488" y="238824"/>
                  <a:pt x="92278" y="236538"/>
                  <a:pt x="94784" y="236538"/>
                </a:cubicBezTo>
                <a:close/>
                <a:moveTo>
                  <a:pt x="35983" y="236538"/>
                </a:moveTo>
                <a:lnTo>
                  <a:pt x="64911" y="236538"/>
                </a:lnTo>
                <a:cubicBezTo>
                  <a:pt x="67381" y="236538"/>
                  <a:pt x="69497" y="238824"/>
                  <a:pt x="69497" y="241110"/>
                </a:cubicBezTo>
                <a:cubicBezTo>
                  <a:pt x="69497" y="243396"/>
                  <a:pt x="67381" y="245682"/>
                  <a:pt x="64911" y="245682"/>
                </a:cubicBezTo>
                <a:lnTo>
                  <a:pt x="35983" y="245682"/>
                </a:lnTo>
                <a:cubicBezTo>
                  <a:pt x="33514" y="245682"/>
                  <a:pt x="31750" y="243396"/>
                  <a:pt x="31750" y="241110"/>
                </a:cubicBezTo>
                <a:cubicBezTo>
                  <a:pt x="31750" y="238824"/>
                  <a:pt x="33514" y="236538"/>
                  <a:pt x="35983" y="236538"/>
                </a:cubicBezTo>
                <a:close/>
                <a:moveTo>
                  <a:pt x="253819" y="212271"/>
                </a:moveTo>
                <a:cubicBezTo>
                  <a:pt x="248013" y="212271"/>
                  <a:pt x="243296" y="216625"/>
                  <a:pt x="243296" y="222068"/>
                </a:cubicBezTo>
                <a:cubicBezTo>
                  <a:pt x="243296" y="227874"/>
                  <a:pt x="248013" y="232228"/>
                  <a:pt x="253819" y="232228"/>
                </a:cubicBezTo>
                <a:cubicBezTo>
                  <a:pt x="258899" y="232228"/>
                  <a:pt x="263616" y="227874"/>
                  <a:pt x="263616" y="222068"/>
                </a:cubicBezTo>
                <a:cubicBezTo>
                  <a:pt x="263616" y="216625"/>
                  <a:pt x="258899" y="212271"/>
                  <a:pt x="253819" y="212271"/>
                </a:cubicBezTo>
                <a:close/>
                <a:moveTo>
                  <a:pt x="253819" y="203200"/>
                </a:moveTo>
                <a:cubicBezTo>
                  <a:pt x="263979" y="203200"/>
                  <a:pt x="272687" y="211545"/>
                  <a:pt x="272687" y="222068"/>
                </a:cubicBezTo>
                <a:cubicBezTo>
                  <a:pt x="272687" y="232228"/>
                  <a:pt x="263979" y="240937"/>
                  <a:pt x="253819" y="240937"/>
                </a:cubicBezTo>
                <a:cubicBezTo>
                  <a:pt x="243296" y="240937"/>
                  <a:pt x="234950" y="232228"/>
                  <a:pt x="234950" y="222068"/>
                </a:cubicBezTo>
                <a:cubicBezTo>
                  <a:pt x="234950" y="211545"/>
                  <a:pt x="243296" y="203200"/>
                  <a:pt x="253819" y="203200"/>
                </a:cubicBezTo>
                <a:close/>
                <a:moveTo>
                  <a:pt x="116999" y="196850"/>
                </a:moveTo>
                <a:lnTo>
                  <a:pt x="151289" y="196850"/>
                </a:lnTo>
                <a:cubicBezTo>
                  <a:pt x="153789" y="196850"/>
                  <a:pt x="155218" y="198374"/>
                  <a:pt x="155218" y="201041"/>
                </a:cubicBezTo>
                <a:cubicBezTo>
                  <a:pt x="155218" y="203708"/>
                  <a:pt x="153789" y="205994"/>
                  <a:pt x="151289" y="205994"/>
                </a:cubicBezTo>
                <a:lnTo>
                  <a:pt x="116999" y="205994"/>
                </a:lnTo>
                <a:cubicBezTo>
                  <a:pt x="114499" y="205994"/>
                  <a:pt x="112713" y="203708"/>
                  <a:pt x="112713" y="201041"/>
                </a:cubicBezTo>
                <a:cubicBezTo>
                  <a:pt x="112713" y="198374"/>
                  <a:pt x="114499" y="196850"/>
                  <a:pt x="116999" y="196850"/>
                </a:cubicBezTo>
                <a:close/>
                <a:moveTo>
                  <a:pt x="36033" y="196850"/>
                </a:moveTo>
                <a:lnTo>
                  <a:pt x="87792" y="196850"/>
                </a:lnTo>
                <a:cubicBezTo>
                  <a:pt x="89933" y="196850"/>
                  <a:pt x="91718" y="198374"/>
                  <a:pt x="91718" y="201041"/>
                </a:cubicBezTo>
                <a:cubicBezTo>
                  <a:pt x="91718" y="203708"/>
                  <a:pt x="89933" y="205994"/>
                  <a:pt x="87792" y="205994"/>
                </a:cubicBezTo>
                <a:lnTo>
                  <a:pt x="36033" y="205994"/>
                </a:lnTo>
                <a:cubicBezTo>
                  <a:pt x="33535" y="205994"/>
                  <a:pt x="31750" y="203708"/>
                  <a:pt x="31750" y="201041"/>
                </a:cubicBezTo>
                <a:cubicBezTo>
                  <a:pt x="31750" y="198374"/>
                  <a:pt x="33535" y="196850"/>
                  <a:pt x="36033" y="196850"/>
                </a:cubicBezTo>
                <a:close/>
                <a:moveTo>
                  <a:pt x="8632" y="164565"/>
                </a:moveTo>
                <a:lnTo>
                  <a:pt x="8632" y="276760"/>
                </a:lnTo>
                <a:lnTo>
                  <a:pt x="169054" y="276760"/>
                </a:lnTo>
                <a:lnTo>
                  <a:pt x="201067" y="220662"/>
                </a:lnTo>
                <a:lnTo>
                  <a:pt x="169054" y="164565"/>
                </a:lnTo>
                <a:lnTo>
                  <a:pt x="8632" y="164565"/>
                </a:lnTo>
                <a:close/>
                <a:moveTo>
                  <a:pt x="4676" y="155575"/>
                </a:moveTo>
                <a:lnTo>
                  <a:pt x="171572" y="155575"/>
                </a:lnTo>
                <a:cubicBezTo>
                  <a:pt x="173011" y="155575"/>
                  <a:pt x="174809" y="156654"/>
                  <a:pt x="175529" y="158092"/>
                </a:cubicBezTo>
                <a:lnTo>
                  <a:pt x="210059" y="218505"/>
                </a:lnTo>
                <a:cubicBezTo>
                  <a:pt x="210778" y="219943"/>
                  <a:pt x="210778" y="221381"/>
                  <a:pt x="210059" y="223179"/>
                </a:cubicBezTo>
                <a:lnTo>
                  <a:pt x="175529" y="283233"/>
                </a:lnTo>
                <a:cubicBezTo>
                  <a:pt x="174809" y="285031"/>
                  <a:pt x="173011" y="285391"/>
                  <a:pt x="171572" y="285391"/>
                </a:cubicBezTo>
                <a:lnTo>
                  <a:pt x="4676" y="285391"/>
                </a:lnTo>
                <a:cubicBezTo>
                  <a:pt x="2158" y="285391"/>
                  <a:pt x="0" y="283593"/>
                  <a:pt x="0" y="281075"/>
                </a:cubicBezTo>
                <a:lnTo>
                  <a:pt x="0" y="159890"/>
                </a:lnTo>
                <a:cubicBezTo>
                  <a:pt x="0" y="157373"/>
                  <a:pt x="2158" y="155575"/>
                  <a:pt x="4676" y="155575"/>
                </a:cubicBezTo>
                <a:close/>
                <a:moveTo>
                  <a:pt x="140809" y="80963"/>
                </a:moveTo>
                <a:lnTo>
                  <a:pt x="221141" y="80963"/>
                </a:lnTo>
                <a:cubicBezTo>
                  <a:pt x="223283" y="80963"/>
                  <a:pt x="225068" y="82868"/>
                  <a:pt x="225068" y="85535"/>
                </a:cubicBezTo>
                <a:cubicBezTo>
                  <a:pt x="225068" y="88202"/>
                  <a:pt x="223283" y="90107"/>
                  <a:pt x="221141" y="90107"/>
                </a:cubicBezTo>
                <a:lnTo>
                  <a:pt x="140809" y="90107"/>
                </a:lnTo>
                <a:cubicBezTo>
                  <a:pt x="138667" y="90107"/>
                  <a:pt x="136525" y="88202"/>
                  <a:pt x="136525" y="85535"/>
                </a:cubicBezTo>
                <a:cubicBezTo>
                  <a:pt x="136525" y="82868"/>
                  <a:pt x="138667" y="80963"/>
                  <a:pt x="140809" y="80963"/>
                </a:cubicBezTo>
                <a:close/>
                <a:moveTo>
                  <a:pt x="204286" y="41275"/>
                </a:moveTo>
                <a:lnTo>
                  <a:pt x="249739" y="41275"/>
                </a:lnTo>
                <a:cubicBezTo>
                  <a:pt x="252225" y="41275"/>
                  <a:pt x="253645" y="42929"/>
                  <a:pt x="253645" y="45244"/>
                </a:cubicBezTo>
                <a:cubicBezTo>
                  <a:pt x="253645" y="47559"/>
                  <a:pt x="252225" y="48882"/>
                  <a:pt x="249739" y="48882"/>
                </a:cubicBezTo>
                <a:lnTo>
                  <a:pt x="204286" y="48882"/>
                </a:lnTo>
                <a:cubicBezTo>
                  <a:pt x="201445" y="48882"/>
                  <a:pt x="200025" y="47559"/>
                  <a:pt x="200025" y="45244"/>
                </a:cubicBezTo>
                <a:cubicBezTo>
                  <a:pt x="200025" y="42929"/>
                  <a:pt x="201445" y="41275"/>
                  <a:pt x="204286" y="41275"/>
                </a:cubicBezTo>
                <a:close/>
                <a:moveTo>
                  <a:pt x="140776" y="41275"/>
                </a:moveTo>
                <a:lnTo>
                  <a:pt x="175137" y="41275"/>
                </a:lnTo>
                <a:cubicBezTo>
                  <a:pt x="176908" y="41275"/>
                  <a:pt x="179034" y="42929"/>
                  <a:pt x="179034" y="45244"/>
                </a:cubicBezTo>
                <a:cubicBezTo>
                  <a:pt x="179034" y="47559"/>
                  <a:pt x="176908" y="48882"/>
                  <a:pt x="175137" y="48882"/>
                </a:cubicBezTo>
                <a:lnTo>
                  <a:pt x="140776" y="48882"/>
                </a:lnTo>
                <a:cubicBezTo>
                  <a:pt x="138651" y="48882"/>
                  <a:pt x="136525" y="47559"/>
                  <a:pt x="136525" y="45244"/>
                </a:cubicBezTo>
                <a:cubicBezTo>
                  <a:pt x="136525" y="42929"/>
                  <a:pt x="138651" y="41275"/>
                  <a:pt x="140776" y="41275"/>
                </a:cubicBezTo>
                <a:close/>
                <a:moveTo>
                  <a:pt x="11829" y="36021"/>
                </a:moveTo>
                <a:cubicBezTo>
                  <a:pt x="13980" y="37483"/>
                  <a:pt x="13980" y="40041"/>
                  <a:pt x="12546" y="42234"/>
                </a:cubicBezTo>
                <a:cubicBezTo>
                  <a:pt x="9679" y="45523"/>
                  <a:pt x="8603" y="49178"/>
                  <a:pt x="8603" y="53198"/>
                </a:cubicBezTo>
                <a:lnTo>
                  <a:pt x="8603" y="76588"/>
                </a:lnTo>
                <a:lnTo>
                  <a:pt x="57713" y="76588"/>
                </a:lnTo>
                <a:lnTo>
                  <a:pt x="57713" y="53198"/>
                </a:lnTo>
                <a:cubicBezTo>
                  <a:pt x="57713" y="49178"/>
                  <a:pt x="55921" y="45523"/>
                  <a:pt x="53770" y="42234"/>
                </a:cubicBezTo>
                <a:cubicBezTo>
                  <a:pt x="51978" y="40041"/>
                  <a:pt x="52336" y="37483"/>
                  <a:pt x="54487" y="36021"/>
                </a:cubicBezTo>
                <a:cubicBezTo>
                  <a:pt x="55921" y="34925"/>
                  <a:pt x="58789" y="35290"/>
                  <a:pt x="60223" y="36752"/>
                </a:cubicBezTo>
                <a:cubicBezTo>
                  <a:pt x="64166" y="41503"/>
                  <a:pt x="66317" y="47716"/>
                  <a:pt x="66317" y="53198"/>
                </a:cubicBezTo>
                <a:lnTo>
                  <a:pt x="66317" y="80608"/>
                </a:lnTo>
                <a:cubicBezTo>
                  <a:pt x="66317" y="83166"/>
                  <a:pt x="64166" y="85359"/>
                  <a:pt x="61657" y="85359"/>
                </a:cubicBezTo>
                <a:lnTo>
                  <a:pt x="4660" y="85359"/>
                </a:lnTo>
                <a:cubicBezTo>
                  <a:pt x="2151" y="85359"/>
                  <a:pt x="0" y="83166"/>
                  <a:pt x="0" y="80608"/>
                </a:cubicBezTo>
                <a:lnTo>
                  <a:pt x="0" y="53198"/>
                </a:lnTo>
                <a:cubicBezTo>
                  <a:pt x="0" y="47716"/>
                  <a:pt x="2151" y="41503"/>
                  <a:pt x="5735" y="36752"/>
                </a:cubicBezTo>
                <a:cubicBezTo>
                  <a:pt x="7528" y="35290"/>
                  <a:pt x="10037" y="34925"/>
                  <a:pt x="11829" y="36021"/>
                </a:cubicBezTo>
                <a:close/>
                <a:moveTo>
                  <a:pt x="129045" y="8630"/>
                </a:moveTo>
                <a:lnTo>
                  <a:pt x="96667" y="64728"/>
                </a:lnTo>
                <a:lnTo>
                  <a:pt x="129045" y="121544"/>
                </a:lnTo>
                <a:lnTo>
                  <a:pt x="277984" y="121544"/>
                </a:lnTo>
                <a:lnTo>
                  <a:pt x="277984" y="8630"/>
                </a:lnTo>
                <a:lnTo>
                  <a:pt x="129045" y="8630"/>
                </a:lnTo>
                <a:close/>
                <a:moveTo>
                  <a:pt x="34381" y="8626"/>
                </a:moveTo>
                <a:cubicBezTo>
                  <a:pt x="28938" y="8626"/>
                  <a:pt x="24584" y="13299"/>
                  <a:pt x="24584" y="19050"/>
                </a:cubicBezTo>
                <a:cubicBezTo>
                  <a:pt x="24584" y="24441"/>
                  <a:pt x="28938" y="29114"/>
                  <a:pt x="34381" y="29114"/>
                </a:cubicBezTo>
                <a:cubicBezTo>
                  <a:pt x="40186" y="29114"/>
                  <a:pt x="44541" y="24441"/>
                  <a:pt x="44541" y="19050"/>
                </a:cubicBezTo>
                <a:cubicBezTo>
                  <a:pt x="44541" y="13299"/>
                  <a:pt x="40186" y="8626"/>
                  <a:pt x="34381" y="8626"/>
                </a:cubicBezTo>
                <a:close/>
                <a:moveTo>
                  <a:pt x="126527" y="0"/>
                </a:moveTo>
                <a:lnTo>
                  <a:pt x="282301" y="0"/>
                </a:lnTo>
                <a:cubicBezTo>
                  <a:pt x="284820" y="0"/>
                  <a:pt x="286978" y="2157"/>
                  <a:pt x="286978" y="4675"/>
                </a:cubicBezTo>
                <a:lnTo>
                  <a:pt x="286978" y="125500"/>
                </a:lnTo>
                <a:cubicBezTo>
                  <a:pt x="286978" y="128017"/>
                  <a:pt x="284820" y="129815"/>
                  <a:pt x="282301" y="129815"/>
                </a:cubicBezTo>
                <a:lnTo>
                  <a:pt x="126527" y="129815"/>
                </a:lnTo>
                <a:cubicBezTo>
                  <a:pt x="124728" y="129815"/>
                  <a:pt x="123649" y="129096"/>
                  <a:pt x="122929" y="128017"/>
                </a:cubicBezTo>
                <a:lnTo>
                  <a:pt x="88033" y="67245"/>
                </a:lnTo>
                <a:cubicBezTo>
                  <a:pt x="87313" y="66166"/>
                  <a:pt x="87313" y="64008"/>
                  <a:pt x="88033" y="62930"/>
                </a:cubicBezTo>
                <a:lnTo>
                  <a:pt x="122929" y="2157"/>
                </a:lnTo>
                <a:cubicBezTo>
                  <a:pt x="123649" y="1079"/>
                  <a:pt x="124728" y="0"/>
                  <a:pt x="126527" y="0"/>
                </a:cubicBezTo>
                <a:close/>
                <a:moveTo>
                  <a:pt x="34381" y="0"/>
                </a:moveTo>
                <a:cubicBezTo>
                  <a:pt x="44904" y="0"/>
                  <a:pt x="53612" y="8626"/>
                  <a:pt x="53612" y="19050"/>
                </a:cubicBezTo>
                <a:cubicBezTo>
                  <a:pt x="53612" y="29473"/>
                  <a:pt x="44904" y="37740"/>
                  <a:pt x="34381" y="37740"/>
                </a:cubicBezTo>
                <a:cubicBezTo>
                  <a:pt x="24221" y="37740"/>
                  <a:pt x="15875" y="29473"/>
                  <a:pt x="15875" y="19050"/>
                </a:cubicBezTo>
                <a:cubicBezTo>
                  <a:pt x="15875" y="8626"/>
                  <a:pt x="24221" y="0"/>
                  <a:pt x="34381" y="0"/>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675">
              <a:solidFill>
                <a:schemeClr val="dk1"/>
              </a:solidFill>
              <a:latin typeface="Lato Light"/>
              <a:ea typeface="Lato Light"/>
              <a:cs typeface="Lato Light"/>
              <a:sym typeface="Lato Light"/>
            </a:endParaRPr>
          </a:p>
        </p:txBody>
      </p:sp>
      <p:sp>
        <p:nvSpPr>
          <p:cNvPr id="338" name="Google Shape;338;p4"/>
          <p:cNvSpPr/>
          <p:nvPr/>
        </p:nvSpPr>
        <p:spPr>
          <a:xfrm>
            <a:off x="4085286" y="4709263"/>
            <a:ext cx="397451" cy="435118"/>
          </a:xfrm>
          <a:custGeom>
            <a:rect b="b" l="l" r="r" t="t"/>
            <a:pathLst>
              <a:path extrusionOk="0" h="293327" w="267928">
                <a:moveTo>
                  <a:pt x="106142" y="269515"/>
                </a:moveTo>
                <a:lnTo>
                  <a:pt x="106142" y="272762"/>
                </a:lnTo>
                <a:cubicBezTo>
                  <a:pt x="106142" y="279256"/>
                  <a:pt x="112245" y="284307"/>
                  <a:pt x="119425" y="284307"/>
                </a:cubicBezTo>
                <a:lnTo>
                  <a:pt x="148863" y="284307"/>
                </a:lnTo>
                <a:cubicBezTo>
                  <a:pt x="156402" y="284307"/>
                  <a:pt x="162505" y="279256"/>
                  <a:pt x="162505" y="272762"/>
                </a:cubicBezTo>
                <a:lnTo>
                  <a:pt x="162505" y="269515"/>
                </a:lnTo>
                <a:lnTo>
                  <a:pt x="106142" y="269515"/>
                </a:lnTo>
                <a:close/>
                <a:moveTo>
                  <a:pt x="92858" y="240290"/>
                </a:moveTo>
                <a:lnTo>
                  <a:pt x="92858" y="256165"/>
                </a:lnTo>
                <a:cubicBezTo>
                  <a:pt x="92858" y="258691"/>
                  <a:pt x="95013" y="260495"/>
                  <a:pt x="97526" y="260495"/>
                </a:cubicBezTo>
                <a:lnTo>
                  <a:pt x="171121" y="260495"/>
                </a:lnTo>
                <a:cubicBezTo>
                  <a:pt x="173634" y="260495"/>
                  <a:pt x="175429" y="258691"/>
                  <a:pt x="175429" y="256165"/>
                </a:cubicBezTo>
                <a:lnTo>
                  <a:pt x="175429" y="240290"/>
                </a:lnTo>
                <a:lnTo>
                  <a:pt x="92858" y="240290"/>
                </a:lnTo>
                <a:close/>
                <a:moveTo>
                  <a:pt x="212411" y="106573"/>
                </a:moveTo>
                <a:cubicBezTo>
                  <a:pt x="214205" y="104775"/>
                  <a:pt x="216716" y="104775"/>
                  <a:pt x="218510" y="106573"/>
                </a:cubicBezTo>
                <a:cubicBezTo>
                  <a:pt x="220303" y="108012"/>
                  <a:pt x="220303" y="110889"/>
                  <a:pt x="218510" y="113047"/>
                </a:cubicBezTo>
                <a:lnTo>
                  <a:pt x="136354" y="195052"/>
                </a:lnTo>
                <a:cubicBezTo>
                  <a:pt x="135278" y="196490"/>
                  <a:pt x="134202" y="196490"/>
                  <a:pt x="133126" y="196490"/>
                </a:cubicBezTo>
                <a:cubicBezTo>
                  <a:pt x="132049" y="196490"/>
                  <a:pt x="130973" y="196490"/>
                  <a:pt x="130255" y="195052"/>
                </a:cubicBezTo>
                <a:lnTo>
                  <a:pt x="95097" y="160524"/>
                </a:lnTo>
                <a:cubicBezTo>
                  <a:pt x="93662" y="158366"/>
                  <a:pt x="93662" y="155488"/>
                  <a:pt x="95097" y="154050"/>
                </a:cubicBezTo>
                <a:cubicBezTo>
                  <a:pt x="96891" y="152251"/>
                  <a:pt x="99761" y="152251"/>
                  <a:pt x="101196" y="154050"/>
                </a:cubicBezTo>
                <a:lnTo>
                  <a:pt x="133126" y="185700"/>
                </a:lnTo>
                <a:lnTo>
                  <a:pt x="212411" y="106573"/>
                </a:lnTo>
                <a:close/>
                <a:moveTo>
                  <a:pt x="133475" y="74613"/>
                </a:moveTo>
                <a:cubicBezTo>
                  <a:pt x="135972" y="74613"/>
                  <a:pt x="137756" y="76764"/>
                  <a:pt x="137756" y="79273"/>
                </a:cubicBezTo>
                <a:cubicBezTo>
                  <a:pt x="137756" y="81782"/>
                  <a:pt x="135972" y="83575"/>
                  <a:pt x="133475" y="83575"/>
                </a:cubicBezTo>
                <a:cubicBezTo>
                  <a:pt x="108503" y="83575"/>
                  <a:pt x="87811" y="101498"/>
                  <a:pt x="83887" y="126232"/>
                </a:cubicBezTo>
                <a:cubicBezTo>
                  <a:pt x="83530" y="128383"/>
                  <a:pt x="81747" y="129817"/>
                  <a:pt x="79606" y="129817"/>
                </a:cubicBezTo>
                <a:cubicBezTo>
                  <a:pt x="79606" y="129817"/>
                  <a:pt x="79249" y="129817"/>
                  <a:pt x="78893" y="129817"/>
                </a:cubicBezTo>
                <a:cubicBezTo>
                  <a:pt x="76395" y="129458"/>
                  <a:pt x="74612" y="127666"/>
                  <a:pt x="75682" y="125157"/>
                </a:cubicBezTo>
                <a:cubicBezTo>
                  <a:pt x="79963" y="95762"/>
                  <a:pt x="104222" y="74613"/>
                  <a:pt x="133475" y="74613"/>
                </a:cubicBezTo>
                <a:close/>
                <a:moveTo>
                  <a:pt x="134503" y="47625"/>
                </a:moveTo>
                <a:cubicBezTo>
                  <a:pt x="162505" y="47625"/>
                  <a:pt x="187634" y="60253"/>
                  <a:pt x="204148" y="82622"/>
                </a:cubicBezTo>
                <a:cubicBezTo>
                  <a:pt x="205584" y="84065"/>
                  <a:pt x="204866" y="86952"/>
                  <a:pt x="203430" y="88756"/>
                </a:cubicBezTo>
                <a:cubicBezTo>
                  <a:pt x="201276" y="89838"/>
                  <a:pt x="198404" y="89477"/>
                  <a:pt x="196968" y="88034"/>
                </a:cubicBezTo>
                <a:cubicBezTo>
                  <a:pt x="182249" y="67469"/>
                  <a:pt x="159274" y="56645"/>
                  <a:pt x="134503" y="56645"/>
                </a:cubicBezTo>
                <a:cubicBezTo>
                  <a:pt x="91781" y="56645"/>
                  <a:pt x="56241" y="91281"/>
                  <a:pt x="56241" y="134577"/>
                </a:cubicBezTo>
                <a:cubicBezTo>
                  <a:pt x="56241" y="155142"/>
                  <a:pt x="64498" y="174625"/>
                  <a:pt x="78499" y="189057"/>
                </a:cubicBezTo>
                <a:cubicBezTo>
                  <a:pt x="87474" y="198438"/>
                  <a:pt x="92858" y="210705"/>
                  <a:pt x="92858" y="222972"/>
                </a:cubicBezTo>
                <a:lnTo>
                  <a:pt x="92858" y="231270"/>
                </a:lnTo>
                <a:lnTo>
                  <a:pt x="175429" y="231270"/>
                </a:lnTo>
                <a:lnTo>
                  <a:pt x="175429" y="223333"/>
                </a:lnTo>
                <a:cubicBezTo>
                  <a:pt x="175429" y="211066"/>
                  <a:pt x="180813" y="199520"/>
                  <a:pt x="190147" y="189418"/>
                </a:cubicBezTo>
                <a:cubicBezTo>
                  <a:pt x="201276" y="177872"/>
                  <a:pt x="209174" y="163080"/>
                  <a:pt x="211687" y="147205"/>
                </a:cubicBezTo>
                <a:cubicBezTo>
                  <a:pt x="212046" y="144679"/>
                  <a:pt x="213841" y="142875"/>
                  <a:pt x="216354" y="143597"/>
                </a:cubicBezTo>
                <a:cubicBezTo>
                  <a:pt x="218867" y="143597"/>
                  <a:pt x="220303" y="145762"/>
                  <a:pt x="220303" y="148287"/>
                </a:cubicBezTo>
                <a:cubicBezTo>
                  <a:pt x="217431" y="166327"/>
                  <a:pt x="209174" y="182563"/>
                  <a:pt x="196250" y="195551"/>
                </a:cubicBezTo>
                <a:cubicBezTo>
                  <a:pt x="188711" y="203850"/>
                  <a:pt x="184403" y="213591"/>
                  <a:pt x="184403" y="223333"/>
                </a:cubicBezTo>
                <a:lnTo>
                  <a:pt x="184403" y="256165"/>
                </a:lnTo>
                <a:cubicBezTo>
                  <a:pt x="184403" y="263381"/>
                  <a:pt x="178300" y="269515"/>
                  <a:pt x="171121" y="269515"/>
                </a:cubicBezTo>
                <a:lnTo>
                  <a:pt x="170762" y="269515"/>
                </a:lnTo>
                <a:lnTo>
                  <a:pt x="170762" y="272762"/>
                </a:lnTo>
                <a:cubicBezTo>
                  <a:pt x="170762" y="284307"/>
                  <a:pt x="161069" y="293327"/>
                  <a:pt x="148863" y="293327"/>
                </a:cubicBezTo>
                <a:lnTo>
                  <a:pt x="119425" y="293327"/>
                </a:lnTo>
                <a:cubicBezTo>
                  <a:pt x="107219" y="293327"/>
                  <a:pt x="97526" y="284307"/>
                  <a:pt x="97526" y="272762"/>
                </a:cubicBezTo>
                <a:lnTo>
                  <a:pt x="97526" y="269515"/>
                </a:lnTo>
                <a:cubicBezTo>
                  <a:pt x="89628" y="269515"/>
                  <a:pt x="83884" y="263381"/>
                  <a:pt x="83884" y="256165"/>
                </a:cubicBezTo>
                <a:lnTo>
                  <a:pt x="83884" y="222972"/>
                </a:lnTo>
                <a:cubicBezTo>
                  <a:pt x="83884" y="212870"/>
                  <a:pt x="79935" y="203489"/>
                  <a:pt x="72037" y="195191"/>
                </a:cubicBezTo>
                <a:cubicBezTo>
                  <a:pt x="56241" y="178955"/>
                  <a:pt x="47625" y="157307"/>
                  <a:pt x="47625" y="134577"/>
                </a:cubicBezTo>
                <a:cubicBezTo>
                  <a:pt x="47625" y="86591"/>
                  <a:pt x="86756" y="47625"/>
                  <a:pt x="134503" y="47625"/>
                </a:cubicBezTo>
                <a:close/>
                <a:moveTo>
                  <a:pt x="133964" y="0"/>
                </a:moveTo>
                <a:cubicBezTo>
                  <a:pt x="207950" y="0"/>
                  <a:pt x="267928" y="60338"/>
                  <a:pt x="267928" y="133964"/>
                </a:cubicBezTo>
                <a:cubicBezTo>
                  <a:pt x="267928" y="177781"/>
                  <a:pt x="246020" y="218725"/>
                  <a:pt x="210105" y="243866"/>
                </a:cubicBezTo>
                <a:cubicBezTo>
                  <a:pt x="208309" y="245661"/>
                  <a:pt x="205436" y="244943"/>
                  <a:pt x="203999" y="243147"/>
                </a:cubicBezTo>
                <a:cubicBezTo>
                  <a:pt x="202562" y="240992"/>
                  <a:pt x="202921" y="238478"/>
                  <a:pt x="205076" y="237042"/>
                </a:cubicBezTo>
                <a:cubicBezTo>
                  <a:pt x="238837" y="212978"/>
                  <a:pt x="258949" y="174908"/>
                  <a:pt x="258949" y="133964"/>
                </a:cubicBezTo>
                <a:cubicBezTo>
                  <a:pt x="258949" y="65366"/>
                  <a:pt x="202921" y="8620"/>
                  <a:pt x="133964" y="8620"/>
                </a:cubicBezTo>
                <a:cubicBezTo>
                  <a:pt x="65006" y="8620"/>
                  <a:pt x="8979" y="65366"/>
                  <a:pt x="8979" y="133964"/>
                </a:cubicBezTo>
                <a:lnTo>
                  <a:pt x="8979" y="258950"/>
                </a:lnTo>
                <a:lnTo>
                  <a:pt x="58542" y="258950"/>
                </a:lnTo>
                <a:cubicBezTo>
                  <a:pt x="61056" y="258950"/>
                  <a:pt x="63211" y="261105"/>
                  <a:pt x="63211" y="263619"/>
                </a:cubicBezTo>
                <a:cubicBezTo>
                  <a:pt x="63211" y="266133"/>
                  <a:pt x="61056" y="267929"/>
                  <a:pt x="58542" y="267929"/>
                </a:cubicBezTo>
                <a:lnTo>
                  <a:pt x="4669" y="267929"/>
                </a:lnTo>
                <a:cubicBezTo>
                  <a:pt x="2155" y="267929"/>
                  <a:pt x="0" y="266133"/>
                  <a:pt x="0" y="263619"/>
                </a:cubicBezTo>
                <a:lnTo>
                  <a:pt x="0" y="133964"/>
                </a:lnTo>
                <a:cubicBezTo>
                  <a:pt x="0" y="60338"/>
                  <a:pt x="59978" y="0"/>
                  <a:pt x="133964" y="0"/>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675">
              <a:solidFill>
                <a:schemeClr val="dk1"/>
              </a:solidFill>
              <a:latin typeface="Lato Light"/>
              <a:ea typeface="Lato Light"/>
              <a:cs typeface="Lato Light"/>
              <a:sym typeface="Lato Light"/>
            </a:endParaRPr>
          </a:p>
        </p:txBody>
      </p:sp>
      <p:sp>
        <p:nvSpPr>
          <p:cNvPr id="339" name="Google Shape;339;p4"/>
          <p:cNvSpPr txBox="1"/>
          <p:nvPr/>
        </p:nvSpPr>
        <p:spPr>
          <a:xfrm>
            <a:off x="2711413" y="2102622"/>
            <a:ext cx="967766" cy="868194"/>
          </a:xfrm>
          <a:prstGeom prst="rect">
            <a:avLst/>
          </a:prstGeom>
          <a:noFill/>
          <a:ln>
            <a:noFill/>
          </a:ln>
        </p:spPr>
        <p:txBody>
          <a:bodyPr anchorCtr="0" anchor="ctr" bIns="17125" lIns="34275" spcFirstLastPara="1" rIns="34275" wrap="square" tIns="17125">
            <a:spAutoFit/>
          </a:bodyPr>
          <a:lstStyle/>
          <a:p>
            <a:pPr indent="0" lvl="0" marL="0" marR="0" rtl="0" algn="ctr">
              <a:lnSpc>
                <a:spcPct val="109416"/>
              </a:lnSpc>
              <a:spcBef>
                <a:spcPts val="0"/>
              </a:spcBef>
              <a:spcAft>
                <a:spcPts val="0"/>
              </a:spcAft>
              <a:buClr>
                <a:schemeClr val="lt1"/>
              </a:buClr>
              <a:buSzPts val="1200"/>
              <a:buFont typeface="Arial"/>
              <a:buNone/>
            </a:pPr>
            <a:r>
              <a:rPr b="1" lang="en-US" sz="1200">
                <a:solidFill>
                  <a:schemeClr val="lt1"/>
                </a:solidFill>
                <a:latin typeface="Lato"/>
                <a:ea typeface="Lato"/>
                <a:cs typeface="Lato"/>
                <a:sym typeface="Lato"/>
              </a:rPr>
              <a:t>Section 16:</a:t>
            </a:r>
            <a:endParaRPr/>
          </a:p>
          <a:p>
            <a:pPr indent="0" lvl="0" marL="0" marR="0" rtl="0" algn="ctr">
              <a:lnSpc>
                <a:spcPct val="109416"/>
              </a:lnSpc>
              <a:spcBef>
                <a:spcPts val="0"/>
              </a:spcBef>
              <a:spcAft>
                <a:spcPts val="0"/>
              </a:spcAft>
              <a:buClr>
                <a:schemeClr val="lt1"/>
              </a:buClr>
              <a:buSzPts val="1200"/>
              <a:buFont typeface="Arial"/>
              <a:buNone/>
            </a:pPr>
            <a:r>
              <a:rPr lang="en-US" sz="1200">
                <a:solidFill>
                  <a:schemeClr val="lt1"/>
                </a:solidFill>
                <a:latin typeface="Lato"/>
                <a:ea typeface="Lato"/>
                <a:cs typeface="Lato"/>
                <a:sym typeface="Lato"/>
              </a:rPr>
              <a:t>Everyone has a right Freedom of Expression </a:t>
            </a:r>
            <a:endParaRPr/>
          </a:p>
        </p:txBody>
      </p:sp>
      <p:sp>
        <p:nvSpPr>
          <p:cNvPr id="340" name="Google Shape;340;p4"/>
          <p:cNvSpPr txBox="1"/>
          <p:nvPr/>
        </p:nvSpPr>
        <p:spPr>
          <a:xfrm>
            <a:off x="4650477" y="4436705"/>
            <a:ext cx="1145915" cy="1212328"/>
          </a:xfrm>
          <a:prstGeom prst="rect">
            <a:avLst/>
          </a:prstGeom>
          <a:noFill/>
          <a:ln>
            <a:noFill/>
          </a:ln>
        </p:spPr>
        <p:txBody>
          <a:bodyPr anchorCtr="0" anchor="ctr" bIns="17125" lIns="34275" spcFirstLastPara="1" rIns="34275" wrap="square" tIns="17125">
            <a:spAutoFit/>
          </a:bodyPr>
          <a:lstStyle/>
          <a:p>
            <a:pPr indent="0" lvl="0" marL="0" marR="0" rtl="0" algn="ctr">
              <a:lnSpc>
                <a:spcPct val="120000"/>
              </a:lnSpc>
              <a:spcBef>
                <a:spcPts val="0"/>
              </a:spcBef>
              <a:spcAft>
                <a:spcPts val="0"/>
              </a:spcAft>
              <a:buClr>
                <a:schemeClr val="lt1"/>
              </a:buClr>
              <a:buSzPts val="1050"/>
              <a:buFont typeface="Arial"/>
              <a:buNone/>
            </a:pPr>
            <a:r>
              <a:rPr b="1" lang="en-US" sz="1050">
                <a:solidFill>
                  <a:schemeClr val="lt1"/>
                </a:solidFill>
                <a:latin typeface="Lato"/>
                <a:ea typeface="Lato"/>
                <a:cs typeface="Lato"/>
                <a:sym typeface="Lato"/>
              </a:rPr>
              <a:t>Section 15 (1)</a:t>
            </a:r>
            <a:endParaRPr/>
          </a:p>
          <a:p>
            <a:pPr indent="0" lvl="0" marL="0" marR="0" rtl="0" algn="ctr">
              <a:lnSpc>
                <a:spcPct val="120000"/>
              </a:lnSpc>
              <a:spcBef>
                <a:spcPts val="210"/>
              </a:spcBef>
              <a:spcAft>
                <a:spcPts val="0"/>
              </a:spcAft>
              <a:buClr>
                <a:schemeClr val="lt1"/>
              </a:buClr>
              <a:buSzPts val="1050"/>
              <a:buFont typeface="Arial"/>
              <a:buNone/>
            </a:pPr>
            <a:r>
              <a:rPr lang="en-US" sz="1050">
                <a:solidFill>
                  <a:schemeClr val="lt1"/>
                </a:solidFill>
                <a:latin typeface="Lato"/>
                <a:ea typeface="Lato"/>
                <a:cs typeface="Lato"/>
                <a:sym typeface="Lato"/>
              </a:rPr>
              <a:t>“Everyone has the right to freedom of conscience, religion, thought, belief and opinion </a:t>
            </a:r>
            <a:endParaRPr sz="1050">
              <a:solidFill>
                <a:schemeClr val="lt1"/>
              </a:solidFill>
              <a:latin typeface="Lato"/>
              <a:ea typeface="Lato"/>
              <a:cs typeface="Lato"/>
              <a:sym typeface="Lato"/>
            </a:endParaRPr>
          </a:p>
        </p:txBody>
      </p:sp>
      <p:sp>
        <p:nvSpPr>
          <p:cNvPr id="341" name="Google Shape;341;p4"/>
          <p:cNvSpPr txBox="1"/>
          <p:nvPr/>
        </p:nvSpPr>
        <p:spPr>
          <a:xfrm>
            <a:off x="5269114" y="2133493"/>
            <a:ext cx="967766" cy="868194"/>
          </a:xfrm>
          <a:prstGeom prst="rect">
            <a:avLst/>
          </a:prstGeom>
          <a:noFill/>
          <a:ln>
            <a:noFill/>
          </a:ln>
        </p:spPr>
        <p:txBody>
          <a:bodyPr anchorCtr="0" anchor="ctr" bIns="17125" lIns="34275" spcFirstLastPara="1" rIns="34275" wrap="square" tIns="17125">
            <a:spAutoFit/>
          </a:bodyPr>
          <a:lstStyle/>
          <a:p>
            <a:pPr indent="0" lvl="0" marL="0" marR="0" rtl="0" algn="r">
              <a:lnSpc>
                <a:spcPct val="109416"/>
              </a:lnSpc>
              <a:spcBef>
                <a:spcPts val="0"/>
              </a:spcBef>
              <a:spcAft>
                <a:spcPts val="0"/>
              </a:spcAft>
              <a:buClr>
                <a:schemeClr val="lt1"/>
              </a:buClr>
              <a:buSzPts val="1200"/>
              <a:buFont typeface="Arial"/>
              <a:buNone/>
            </a:pPr>
            <a:r>
              <a:rPr b="1" lang="en-US" sz="1200">
                <a:solidFill>
                  <a:schemeClr val="lt1"/>
                </a:solidFill>
                <a:latin typeface="Lato"/>
                <a:ea typeface="Lato"/>
                <a:cs typeface="Lato"/>
                <a:sym typeface="Lato"/>
              </a:rPr>
              <a:t>Section 32</a:t>
            </a:r>
            <a:r>
              <a:rPr lang="en-US" sz="1200">
                <a:solidFill>
                  <a:schemeClr val="lt1"/>
                </a:solidFill>
                <a:latin typeface="Lato"/>
                <a:ea typeface="Lato"/>
                <a:cs typeface="Lato"/>
                <a:sym typeface="Lato"/>
              </a:rPr>
              <a:t>: Everyone as a Right to Access to Information</a:t>
            </a:r>
            <a:endParaRPr/>
          </a:p>
        </p:txBody>
      </p:sp>
      <p:sp>
        <p:nvSpPr>
          <p:cNvPr id="342" name="Google Shape;342;p4"/>
          <p:cNvSpPr txBox="1"/>
          <p:nvPr/>
        </p:nvSpPr>
        <p:spPr>
          <a:xfrm>
            <a:off x="2801719" y="510993"/>
            <a:ext cx="3395738" cy="4770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500">
                <a:solidFill>
                  <a:schemeClr val="dk2"/>
                </a:solidFill>
                <a:latin typeface="Poppins"/>
                <a:ea typeface="Poppins"/>
                <a:cs typeface="Poppins"/>
                <a:sym typeface="Poppins"/>
              </a:rPr>
              <a:t>LEGISLATIVE MANDATES</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6" name="Shape 986"/>
        <p:cNvGrpSpPr/>
        <p:nvPr/>
      </p:nvGrpSpPr>
      <p:grpSpPr>
        <a:xfrm>
          <a:off x="0" y="0"/>
          <a:ext cx="0" cy="0"/>
          <a:chOff x="0" y="0"/>
          <a:chExt cx="0" cy="0"/>
        </a:xfrm>
      </p:grpSpPr>
      <p:sp>
        <p:nvSpPr>
          <p:cNvPr id="987" name="Google Shape;987;p40"/>
          <p:cNvSpPr txBox="1"/>
          <p:nvPr/>
        </p:nvSpPr>
        <p:spPr>
          <a:xfrm>
            <a:off x="1601971" y="293719"/>
            <a:ext cx="5665603" cy="120032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2400" u="none" cap="none" strike="noStrike">
                <a:solidFill>
                  <a:srgbClr val="1F497D"/>
                </a:solidFill>
                <a:latin typeface="Poppins"/>
                <a:ea typeface="Poppins"/>
                <a:cs typeface="Poppins"/>
                <a:sym typeface="Poppins"/>
              </a:rPr>
              <a:t>Financial Performance 2020/21 And the  </a:t>
            </a:r>
            <a:r>
              <a:rPr b="1" lang="en-US" sz="2400">
                <a:solidFill>
                  <a:srgbClr val="1F497D"/>
                </a:solidFill>
                <a:latin typeface="Poppins"/>
                <a:ea typeface="Poppins"/>
                <a:cs typeface="Poppins"/>
                <a:sym typeface="Poppins"/>
              </a:rPr>
              <a:t>MTEF Budget</a:t>
            </a:r>
            <a:endParaRPr/>
          </a:p>
          <a:p>
            <a:pPr indent="0" lvl="0" marL="0" marR="0" rtl="0" algn="ctr">
              <a:lnSpc>
                <a:spcPct val="100000"/>
              </a:lnSpc>
              <a:spcBef>
                <a:spcPts val="0"/>
              </a:spcBef>
              <a:spcAft>
                <a:spcPts val="0"/>
              </a:spcAft>
              <a:buClr>
                <a:schemeClr val="dk1"/>
              </a:buClr>
              <a:buSzPts val="2400"/>
              <a:buFont typeface="Calibri"/>
              <a:buNone/>
            </a:pPr>
            <a:r>
              <a:t/>
            </a:r>
            <a:endParaRPr b="1" i="0" sz="2400" u="none" cap="none" strike="noStrike">
              <a:solidFill>
                <a:srgbClr val="1F497D"/>
              </a:solidFill>
              <a:latin typeface="Poppins"/>
              <a:ea typeface="Poppins"/>
              <a:cs typeface="Poppins"/>
              <a:sym typeface="Poppins"/>
            </a:endParaRPr>
          </a:p>
        </p:txBody>
      </p:sp>
      <p:graphicFrame>
        <p:nvGraphicFramePr>
          <p:cNvPr id="988" name="Google Shape;988;p40"/>
          <p:cNvGraphicFramePr/>
          <p:nvPr/>
        </p:nvGraphicFramePr>
        <p:xfrm>
          <a:off x="323850" y="1125538"/>
          <a:ext cx="8569325" cy="5653087"/>
        </p:xfrm>
        <a:graphic>
          <a:graphicData uri="http://schemas.openxmlformats.org/presentationml/2006/ole">
            <mc:AlternateContent>
              <mc:Choice Requires="v">
                <p:oleObj r:id="rId4" imgH="5653087" imgW="8569325" progId="Excel.Sheet.12" spid="_x0000_s1">
                  <p:embed/>
                </p:oleObj>
              </mc:Choice>
              <mc:Fallback>
                <p:oleObj r:id="rId5" imgH="5653087" imgW="8569325" progId="Excel.Sheet.12">
                  <p:embed/>
                  <p:pic>
                    <p:nvPicPr>
                      <p:cNvPr id="988" name="Google Shape;988;p40"/>
                      <p:cNvPicPr preferRelativeResize="0"/>
                      <p:nvPr/>
                    </p:nvPicPr>
                    <p:blipFill rotWithShape="1">
                      <a:blip r:embed="rId6">
                        <a:alphaModFix/>
                      </a:blip>
                      <a:srcRect b="0" l="0" r="0" t="0"/>
                      <a:stretch/>
                    </p:blipFill>
                    <p:spPr>
                      <a:xfrm>
                        <a:off x="323850" y="1125538"/>
                        <a:ext cx="8569325" cy="5653087"/>
                      </a:xfrm>
                      <a:prstGeom prst="rect">
                        <a:avLst/>
                      </a:prstGeom>
                      <a:noFill/>
                      <a:ln>
                        <a:noFill/>
                      </a:ln>
                    </p:spPr>
                  </p:pic>
                </p:oleObj>
              </mc:Fallback>
            </mc:AlternateContent>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2" name="Shape 992"/>
        <p:cNvGrpSpPr/>
        <p:nvPr/>
      </p:nvGrpSpPr>
      <p:grpSpPr>
        <a:xfrm>
          <a:off x="0" y="0"/>
          <a:ext cx="0" cy="0"/>
          <a:chOff x="0" y="0"/>
          <a:chExt cx="0" cy="0"/>
        </a:xfrm>
      </p:grpSpPr>
      <p:sp>
        <p:nvSpPr>
          <p:cNvPr id="993" name="Google Shape;993;p41"/>
          <p:cNvSpPr/>
          <p:nvPr/>
        </p:nvSpPr>
        <p:spPr>
          <a:xfrm flipH="1">
            <a:off x="4962323" y="1564051"/>
            <a:ext cx="1787660" cy="2932551"/>
          </a:xfrm>
          <a:custGeom>
            <a:rect b="b" l="l" r="r" t="t"/>
            <a:pathLst>
              <a:path extrusionOk="0" h="209" w="171">
                <a:moveTo>
                  <a:pt x="10" y="34"/>
                </a:moveTo>
                <a:cubicBezTo>
                  <a:pt x="0" y="62"/>
                  <a:pt x="20" y="86"/>
                  <a:pt x="47" y="88"/>
                </a:cubicBezTo>
                <a:cubicBezTo>
                  <a:pt x="49" y="88"/>
                  <a:pt x="59" y="88"/>
                  <a:pt x="72" y="88"/>
                </a:cubicBezTo>
                <a:cubicBezTo>
                  <a:pt x="73" y="99"/>
                  <a:pt x="73" y="110"/>
                  <a:pt x="73" y="122"/>
                </a:cubicBezTo>
                <a:cubicBezTo>
                  <a:pt x="58" y="121"/>
                  <a:pt x="60" y="121"/>
                  <a:pt x="44" y="122"/>
                </a:cubicBezTo>
                <a:cubicBezTo>
                  <a:pt x="44" y="124"/>
                  <a:pt x="46" y="127"/>
                  <a:pt x="46" y="130"/>
                </a:cubicBezTo>
                <a:cubicBezTo>
                  <a:pt x="46" y="132"/>
                  <a:pt x="44" y="135"/>
                  <a:pt x="44" y="137"/>
                </a:cubicBezTo>
                <a:cubicBezTo>
                  <a:pt x="60" y="137"/>
                  <a:pt x="58" y="137"/>
                  <a:pt x="74" y="137"/>
                </a:cubicBezTo>
                <a:cubicBezTo>
                  <a:pt x="74" y="151"/>
                  <a:pt x="75" y="160"/>
                  <a:pt x="75" y="163"/>
                </a:cubicBezTo>
                <a:cubicBezTo>
                  <a:pt x="78" y="190"/>
                  <a:pt x="103" y="209"/>
                  <a:pt x="130" y="198"/>
                </a:cubicBezTo>
                <a:cubicBezTo>
                  <a:pt x="141" y="194"/>
                  <a:pt x="148" y="186"/>
                  <a:pt x="152" y="176"/>
                </a:cubicBezTo>
                <a:cubicBezTo>
                  <a:pt x="162" y="148"/>
                  <a:pt x="142" y="124"/>
                  <a:pt x="115" y="122"/>
                </a:cubicBezTo>
                <a:cubicBezTo>
                  <a:pt x="112" y="122"/>
                  <a:pt x="102" y="122"/>
                  <a:pt x="89" y="122"/>
                </a:cubicBezTo>
                <a:cubicBezTo>
                  <a:pt x="89" y="111"/>
                  <a:pt x="89" y="100"/>
                  <a:pt x="88" y="88"/>
                </a:cubicBezTo>
                <a:cubicBezTo>
                  <a:pt x="88" y="88"/>
                  <a:pt x="140" y="88"/>
                  <a:pt x="151" y="88"/>
                </a:cubicBezTo>
                <a:cubicBezTo>
                  <a:pt x="151" y="100"/>
                  <a:pt x="151" y="100"/>
                  <a:pt x="151" y="100"/>
                </a:cubicBezTo>
                <a:cubicBezTo>
                  <a:pt x="171" y="80"/>
                  <a:pt x="171" y="80"/>
                  <a:pt x="171" y="80"/>
                </a:cubicBezTo>
                <a:cubicBezTo>
                  <a:pt x="151" y="61"/>
                  <a:pt x="151" y="61"/>
                  <a:pt x="151" y="61"/>
                </a:cubicBezTo>
                <a:cubicBezTo>
                  <a:pt x="151" y="72"/>
                  <a:pt x="151" y="72"/>
                  <a:pt x="151" y="72"/>
                </a:cubicBezTo>
                <a:cubicBezTo>
                  <a:pt x="135" y="72"/>
                  <a:pt x="103" y="72"/>
                  <a:pt x="88" y="72"/>
                </a:cubicBezTo>
                <a:cubicBezTo>
                  <a:pt x="87" y="59"/>
                  <a:pt x="87" y="49"/>
                  <a:pt x="86" y="47"/>
                </a:cubicBezTo>
                <a:cubicBezTo>
                  <a:pt x="84" y="20"/>
                  <a:pt x="59" y="0"/>
                  <a:pt x="31" y="12"/>
                </a:cubicBezTo>
                <a:cubicBezTo>
                  <a:pt x="21" y="16"/>
                  <a:pt x="14" y="23"/>
                  <a:pt x="10" y="34"/>
                </a:cubicBezTo>
                <a:close/>
                <a:moveTo>
                  <a:pt x="90" y="137"/>
                </a:moveTo>
                <a:cubicBezTo>
                  <a:pt x="102" y="138"/>
                  <a:pt x="111" y="138"/>
                  <a:pt x="114" y="138"/>
                </a:cubicBezTo>
                <a:cubicBezTo>
                  <a:pt x="131" y="139"/>
                  <a:pt x="143" y="153"/>
                  <a:pt x="137" y="171"/>
                </a:cubicBezTo>
                <a:cubicBezTo>
                  <a:pt x="134" y="177"/>
                  <a:pt x="131" y="181"/>
                  <a:pt x="124" y="184"/>
                </a:cubicBezTo>
                <a:cubicBezTo>
                  <a:pt x="107" y="190"/>
                  <a:pt x="93" y="179"/>
                  <a:pt x="91" y="161"/>
                </a:cubicBezTo>
                <a:cubicBezTo>
                  <a:pt x="91" y="159"/>
                  <a:pt x="90" y="150"/>
                  <a:pt x="90" y="137"/>
                </a:cubicBezTo>
                <a:close/>
                <a:moveTo>
                  <a:pt x="72" y="72"/>
                </a:moveTo>
                <a:cubicBezTo>
                  <a:pt x="60" y="72"/>
                  <a:pt x="51" y="72"/>
                  <a:pt x="48" y="72"/>
                </a:cubicBezTo>
                <a:cubicBezTo>
                  <a:pt x="31" y="71"/>
                  <a:pt x="19" y="56"/>
                  <a:pt x="25" y="39"/>
                </a:cubicBezTo>
                <a:cubicBezTo>
                  <a:pt x="27" y="33"/>
                  <a:pt x="31" y="29"/>
                  <a:pt x="37" y="26"/>
                </a:cubicBezTo>
                <a:cubicBezTo>
                  <a:pt x="54" y="19"/>
                  <a:pt x="69" y="31"/>
                  <a:pt x="71" y="48"/>
                </a:cubicBezTo>
                <a:cubicBezTo>
                  <a:pt x="71" y="51"/>
                  <a:pt x="71" y="60"/>
                  <a:pt x="72" y="72"/>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2700"/>
              <a:buFont typeface="Calibri"/>
              <a:buNone/>
            </a:pPr>
            <a:r>
              <a:t/>
            </a:r>
            <a:endParaRPr b="0" i="0" sz="2700" u="none" cap="none" strike="noStrike">
              <a:solidFill>
                <a:srgbClr val="000000"/>
              </a:solidFill>
              <a:latin typeface="Lato Light"/>
              <a:ea typeface="Lato Light"/>
              <a:cs typeface="Lato Light"/>
              <a:sym typeface="Lato Light"/>
            </a:endParaRPr>
          </a:p>
        </p:txBody>
      </p:sp>
      <p:sp>
        <p:nvSpPr>
          <p:cNvPr id="994" name="Google Shape;994;p41"/>
          <p:cNvSpPr/>
          <p:nvPr/>
        </p:nvSpPr>
        <p:spPr>
          <a:xfrm flipH="1">
            <a:off x="5708989" y="2128107"/>
            <a:ext cx="2175836" cy="3304113"/>
          </a:xfrm>
          <a:custGeom>
            <a:rect b="b" l="l" r="r" t="t"/>
            <a:pathLst>
              <a:path extrusionOk="0" h="209" w="162">
                <a:moveTo>
                  <a:pt x="10" y="33"/>
                </a:moveTo>
                <a:cubicBezTo>
                  <a:pt x="0" y="61"/>
                  <a:pt x="20" y="85"/>
                  <a:pt x="47" y="87"/>
                </a:cubicBezTo>
                <a:cubicBezTo>
                  <a:pt x="49" y="87"/>
                  <a:pt x="59" y="88"/>
                  <a:pt x="72" y="88"/>
                </a:cubicBezTo>
                <a:cubicBezTo>
                  <a:pt x="72" y="99"/>
                  <a:pt x="73" y="110"/>
                  <a:pt x="73" y="121"/>
                </a:cubicBezTo>
                <a:cubicBezTo>
                  <a:pt x="57" y="121"/>
                  <a:pt x="60" y="121"/>
                  <a:pt x="44" y="121"/>
                </a:cubicBezTo>
                <a:cubicBezTo>
                  <a:pt x="44" y="124"/>
                  <a:pt x="46" y="126"/>
                  <a:pt x="46" y="129"/>
                </a:cubicBezTo>
                <a:cubicBezTo>
                  <a:pt x="46" y="132"/>
                  <a:pt x="44" y="134"/>
                  <a:pt x="44" y="137"/>
                </a:cubicBezTo>
                <a:cubicBezTo>
                  <a:pt x="60" y="137"/>
                  <a:pt x="58" y="137"/>
                  <a:pt x="74" y="137"/>
                </a:cubicBezTo>
                <a:cubicBezTo>
                  <a:pt x="74" y="150"/>
                  <a:pt x="75" y="160"/>
                  <a:pt x="75" y="162"/>
                </a:cubicBezTo>
                <a:cubicBezTo>
                  <a:pt x="78" y="190"/>
                  <a:pt x="102" y="209"/>
                  <a:pt x="130" y="198"/>
                </a:cubicBezTo>
                <a:cubicBezTo>
                  <a:pt x="140" y="193"/>
                  <a:pt x="148" y="186"/>
                  <a:pt x="151" y="175"/>
                </a:cubicBezTo>
                <a:cubicBezTo>
                  <a:pt x="162" y="147"/>
                  <a:pt x="142" y="123"/>
                  <a:pt x="114" y="121"/>
                </a:cubicBezTo>
                <a:cubicBezTo>
                  <a:pt x="112" y="121"/>
                  <a:pt x="102" y="121"/>
                  <a:pt x="89" y="121"/>
                </a:cubicBezTo>
                <a:cubicBezTo>
                  <a:pt x="89" y="110"/>
                  <a:pt x="88" y="99"/>
                  <a:pt x="88" y="88"/>
                </a:cubicBezTo>
                <a:cubicBezTo>
                  <a:pt x="88" y="88"/>
                  <a:pt x="115" y="88"/>
                  <a:pt x="117" y="88"/>
                </a:cubicBezTo>
                <a:cubicBezTo>
                  <a:pt x="117" y="85"/>
                  <a:pt x="119" y="82"/>
                  <a:pt x="119" y="80"/>
                </a:cubicBezTo>
                <a:cubicBezTo>
                  <a:pt x="119" y="77"/>
                  <a:pt x="117" y="74"/>
                  <a:pt x="117" y="72"/>
                </a:cubicBezTo>
                <a:cubicBezTo>
                  <a:pt x="101" y="72"/>
                  <a:pt x="104" y="72"/>
                  <a:pt x="87" y="72"/>
                </a:cubicBezTo>
                <a:cubicBezTo>
                  <a:pt x="87" y="59"/>
                  <a:pt x="87" y="49"/>
                  <a:pt x="86" y="46"/>
                </a:cubicBezTo>
                <a:cubicBezTo>
                  <a:pt x="84" y="19"/>
                  <a:pt x="59" y="0"/>
                  <a:pt x="31" y="11"/>
                </a:cubicBezTo>
                <a:cubicBezTo>
                  <a:pt x="21" y="15"/>
                  <a:pt x="14" y="23"/>
                  <a:pt x="10" y="33"/>
                </a:cubicBezTo>
                <a:close/>
                <a:moveTo>
                  <a:pt x="90" y="137"/>
                </a:moveTo>
                <a:cubicBezTo>
                  <a:pt x="102" y="137"/>
                  <a:pt x="111" y="137"/>
                  <a:pt x="113" y="137"/>
                </a:cubicBezTo>
                <a:cubicBezTo>
                  <a:pt x="131" y="139"/>
                  <a:pt x="143" y="153"/>
                  <a:pt x="136" y="170"/>
                </a:cubicBezTo>
                <a:cubicBezTo>
                  <a:pt x="134" y="176"/>
                  <a:pt x="130" y="180"/>
                  <a:pt x="124" y="183"/>
                </a:cubicBezTo>
                <a:cubicBezTo>
                  <a:pt x="107" y="190"/>
                  <a:pt x="93" y="178"/>
                  <a:pt x="91" y="161"/>
                </a:cubicBezTo>
                <a:cubicBezTo>
                  <a:pt x="90" y="158"/>
                  <a:pt x="90" y="149"/>
                  <a:pt x="90" y="137"/>
                </a:cubicBezTo>
                <a:close/>
                <a:moveTo>
                  <a:pt x="72" y="72"/>
                </a:moveTo>
                <a:cubicBezTo>
                  <a:pt x="59" y="72"/>
                  <a:pt x="50" y="72"/>
                  <a:pt x="48" y="71"/>
                </a:cubicBezTo>
                <a:cubicBezTo>
                  <a:pt x="30" y="70"/>
                  <a:pt x="18" y="56"/>
                  <a:pt x="25" y="39"/>
                </a:cubicBezTo>
                <a:cubicBezTo>
                  <a:pt x="27" y="32"/>
                  <a:pt x="31" y="28"/>
                  <a:pt x="37" y="26"/>
                </a:cubicBezTo>
                <a:cubicBezTo>
                  <a:pt x="54" y="19"/>
                  <a:pt x="69" y="30"/>
                  <a:pt x="70" y="48"/>
                </a:cubicBezTo>
                <a:cubicBezTo>
                  <a:pt x="71" y="50"/>
                  <a:pt x="71" y="60"/>
                  <a:pt x="72" y="72"/>
                </a:cubicBez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2700"/>
              <a:buFont typeface="Calibri"/>
              <a:buNone/>
            </a:pPr>
            <a:r>
              <a:t/>
            </a:r>
            <a:endParaRPr b="0" i="0" sz="2700" u="none" cap="none" strike="noStrike">
              <a:solidFill>
                <a:srgbClr val="000000"/>
              </a:solidFill>
              <a:latin typeface="Lato Light"/>
              <a:ea typeface="Lato Light"/>
              <a:cs typeface="Lato Light"/>
              <a:sym typeface="Lato Light"/>
            </a:endParaRPr>
          </a:p>
        </p:txBody>
      </p:sp>
      <p:sp>
        <p:nvSpPr>
          <p:cNvPr id="995" name="Google Shape;995;p41"/>
          <p:cNvSpPr/>
          <p:nvPr/>
        </p:nvSpPr>
        <p:spPr>
          <a:xfrm flipH="1">
            <a:off x="6700565" y="2771179"/>
            <a:ext cx="2368519" cy="3618537"/>
          </a:xfrm>
          <a:custGeom>
            <a:rect b="b" l="l" r="r" t="t"/>
            <a:pathLst>
              <a:path extrusionOk="0" h="209" w="162">
                <a:moveTo>
                  <a:pt x="10" y="33"/>
                </a:moveTo>
                <a:cubicBezTo>
                  <a:pt x="0" y="61"/>
                  <a:pt x="20" y="85"/>
                  <a:pt x="47" y="87"/>
                </a:cubicBezTo>
                <a:cubicBezTo>
                  <a:pt x="50" y="88"/>
                  <a:pt x="60" y="88"/>
                  <a:pt x="73" y="88"/>
                </a:cubicBezTo>
                <a:cubicBezTo>
                  <a:pt x="73" y="99"/>
                  <a:pt x="73" y="110"/>
                  <a:pt x="74" y="121"/>
                </a:cubicBezTo>
                <a:cubicBezTo>
                  <a:pt x="58" y="121"/>
                  <a:pt x="24" y="121"/>
                  <a:pt x="8" y="121"/>
                </a:cubicBezTo>
                <a:cubicBezTo>
                  <a:pt x="8" y="126"/>
                  <a:pt x="8" y="132"/>
                  <a:pt x="8" y="137"/>
                </a:cubicBezTo>
                <a:cubicBezTo>
                  <a:pt x="24" y="137"/>
                  <a:pt x="58" y="137"/>
                  <a:pt x="74" y="137"/>
                </a:cubicBezTo>
                <a:cubicBezTo>
                  <a:pt x="75" y="150"/>
                  <a:pt x="75" y="160"/>
                  <a:pt x="76" y="163"/>
                </a:cubicBezTo>
                <a:cubicBezTo>
                  <a:pt x="78" y="190"/>
                  <a:pt x="103" y="209"/>
                  <a:pt x="131" y="198"/>
                </a:cubicBezTo>
                <a:cubicBezTo>
                  <a:pt x="141" y="194"/>
                  <a:pt x="148" y="186"/>
                  <a:pt x="152" y="176"/>
                </a:cubicBezTo>
                <a:cubicBezTo>
                  <a:pt x="162" y="148"/>
                  <a:pt x="142" y="124"/>
                  <a:pt x="115" y="122"/>
                </a:cubicBezTo>
                <a:cubicBezTo>
                  <a:pt x="113" y="121"/>
                  <a:pt x="103" y="121"/>
                  <a:pt x="90" y="121"/>
                </a:cubicBezTo>
                <a:cubicBezTo>
                  <a:pt x="89" y="111"/>
                  <a:pt x="89" y="99"/>
                  <a:pt x="89" y="88"/>
                </a:cubicBezTo>
                <a:cubicBezTo>
                  <a:pt x="89" y="88"/>
                  <a:pt x="117" y="88"/>
                  <a:pt x="119" y="88"/>
                </a:cubicBezTo>
                <a:cubicBezTo>
                  <a:pt x="119" y="85"/>
                  <a:pt x="121" y="83"/>
                  <a:pt x="121" y="80"/>
                </a:cubicBezTo>
                <a:cubicBezTo>
                  <a:pt x="121" y="77"/>
                  <a:pt x="119" y="75"/>
                  <a:pt x="119" y="72"/>
                </a:cubicBezTo>
                <a:cubicBezTo>
                  <a:pt x="103" y="72"/>
                  <a:pt x="104" y="72"/>
                  <a:pt x="88" y="72"/>
                </a:cubicBezTo>
                <a:cubicBezTo>
                  <a:pt x="88" y="59"/>
                  <a:pt x="87" y="49"/>
                  <a:pt x="87" y="46"/>
                </a:cubicBezTo>
                <a:cubicBezTo>
                  <a:pt x="84" y="19"/>
                  <a:pt x="60" y="0"/>
                  <a:pt x="32" y="11"/>
                </a:cubicBezTo>
                <a:cubicBezTo>
                  <a:pt x="21" y="15"/>
                  <a:pt x="14" y="23"/>
                  <a:pt x="10" y="33"/>
                </a:cubicBezTo>
                <a:close/>
                <a:moveTo>
                  <a:pt x="90" y="137"/>
                </a:moveTo>
                <a:cubicBezTo>
                  <a:pt x="102" y="137"/>
                  <a:pt x="111" y="137"/>
                  <a:pt x="114" y="137"/>
                </a:cubicBezTo>
                <a:cubicBezTo>
                  <a:pt x="131" y="139"/>
                  <a:pt x="143" y="153"/>
                  <a:pt x="137" y="170"/>
                </a:cubicBezTo>
                <a:cubicBezTo>
                  <a:pt x="135" y="176"/>
                  <a:pt x="131" y="181"/>
                  <a:pt x="125" y="183"/>
                </a:cubicBezTo>
                <a:cubicBezTo>
                  <a:pt x="108" y="190"/>
                  <a:pt x="93" y="178"/>
                  <a:pt x="91" y="161"/>
                </a:cubicBezTo>
                <a:cubicBezTo>
                  <a:pt x="91" y="158"/>
                  <a:pt x="91" y="149"/>
                  <a:pt x="90" y="137"/>
                </a:cubicBezTo>
                <a:close/>
                <a:moveTo>
                  <a:pt x="72" y="72"/>
                </a:moveTo>
                <a:cubicBezTo>
                  <a:pt x="60" y="72"/>
                  <a:pt x="51" y="72"/>
                  <a:pt x="48" y="72"/>
                </a:cubicBezTo>
                <a:cubicBezTo>
                  <a:pt x="31" y="70"/>
                  <a:pt x="19" y="56"/>
                  <a:pt x="25" y="39"/>
                </a:cubicBezTo>
                <a:cubicBezTo>
                  <a:pt x="28" y="33"/>
                  <a:pt x="31" y="28"/>
                  <a:pt x="38" y="26"/>
                </a:cubicBezTo>
                <a:cubicBezTo>
                  <a:pt x="55" y="19"/>
                  <a:pt x="69" y="31"/>
                  <a:pt x="71" y="48"/>
                </a:cubicBezTo>
                <a:cubicBezTo>
                  <a:pt x="71" y="51"/>
                  <a:pt x="72" y="60"/>
                  <a:pt x="72" y="72"/>
                </a:cubicBezTo>
                <a:close/>
              </a:path>
            </a:pathLst>
          </a:custGeom>
          <a:solidFill>
            <a:schemeClr val="accent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2700"/>
              <a:buFont typeface="Calibri"/>
              <a:buNone/>
            </a:pPr>
            <a:r>
              <a:t/>
            </a:r>
            <a:endParaRPr b="0" i="0" sz="2700" u="none" cap="none" strike="noStrike">
              <a:solidFill>
                <a:srgbClr val="000000"/>
              </a:solidFill>
              <a:latin typeface="Lato Light"/>
              <a:ea typeface="Lato Light"/>
              <a:cs typeface="Lato Light"/>
              <a:sym typeface="Lato Light"/>
            </a:endParaRPr>
          </a:p>
        </p:txBody>
      </p:sp>
      <p:sp>
        <p:nvSpPr>
          <p:cNvPr id="996" name="Google Shape;996;p41"/>
          <p:cNvSpPr txBox="1"/>
          <p:nvPr/>
        </p:nvSpPr>
        <p:spPr>
          <a:xfrm>
            <a:off x="2141359" y="472677"/>
            <a:ext cx="4431919" cy="47705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C00000"/>
              </a:buClr>
              <a:buSzPts val="2400"/>
              <a:buFont typeface="Poppins"/>
              <a:buNone/>
            </a:pPr>
            <a:r>
              <a:rPr b="1" i="0" lang="en-US" sz="2400" u="none" cap="none" strike="noStrike">
                <a:solidFill>
                  <a:srgbClr val="C00000"/>
                </a:solidFill>
                <a:latin typeface="Poppins"/>
                <a:ea typeface="Poppins"/>
                <a:cs typeface="Poppins"/>
                <a:sym typeface="Poppins"/>
              </a:rPr>
              <a:t>SECTOR CHALLENGES</a:t>
            </a:r>
            <a:endParaRPr/>
          </a:p>
        </p:txBody>
      </p:sp>
      <p:sp>
        <p:nvSpPr>
          <p:cNvPr id="997" name="Google Shape;997;p41"/>
          <p:cNvSpPr txBox="1"/>
          <p:nvPr/>
        </p:nvSpPr>
        <p:spPr>
          <a:xfrm>
            <a:off x="278039" y="2100688"/>
            <a:ext cx="3803895" cy="314083"/>
          </a:xfrm>
          <a:prstGeom prst="rect">
            <a:avLst/>
          </a:prstGeom>
          <a:noFill/>
          <a:ln>
            <a:noFill/>
          </a:ln>
        </p:spPr>
        <p:txBody>
          <a:bodyPr anchorCtr="0" anchor="t" bIns="41150" lIns="82300" spcFirstLastPara="1" rIns="82300" wrap="square" tIns="41150">
            <a:spAutoFit/>
          </a:bodyPr>
          <a:lstStyle/>
          <a:p>
            <a:pPr indent="0" lvl="0" marL="0" marR="0" rtl="0" algn="just">
              <a:lnSpc>
                <a:spcPct val="134000"/>
              </a:lnSpc>
              <a:spcBef>
                <a:spcPts val="0"/>
              </a:spcBef>
              <a:spcAft>
                <a:spcPts val="0"/>
              </a:spcAft>
              <a:buClr>
                <a:srgbClr val="1F497D"/>
              </a:buClr>
              <a:buSzPts val="1400"/>
              <a:buFont typeface="Lato"/>
              <a:buNone/>
            </a:pPr>
            <a:r>
              <a:rPr b="1" i="0" lang="en-US" sz="1400" u="none" cap="none" strike="noStrike">
                <a:solidFill>
                  <a:srgbClr val="1F497D"/>
                </a:solidFill>
                <a:latin typeface="Lato"/>
                <a:ea typeface="Lato"/>
                <a:cs typeface="Lato"/>
                <a:sym typeface="Lato"/>
              </a:rPr>
              <a:t>High Operating Costs</a:t>
            </a:r>
            <a:endParaRPr/>
          </a:p>
        </p:txBody>
      </p:sp>
      <p:sp>
        <p:nvSpPr>
          <p:cNvPr id="998" name="Google Shape;998;p41"/>
          <p:cNvSpPr txBox="1"/>
          <p:nvPr/>
        </p:nvSpPr>
        <p:spPr>
          <a:xfrm>
            <a:off x="255655" y="2363944"/>
            <a:ext cx="2829723" cy="1307327"/>
          </a:xfrm>
          <a:prstGeom prst="rect">
            <a:avLst/>
          </a:prstGeom>
          <a:noFill/>
          <a:ln>
            <a:noFill/>
          </a:ln>
        </p:spPr>
        <p:txBody>
          <a:bodyPr anchorCtr="0" anchor="t" bIns="40775" lIns="81575" spcFirstLastPara="1" rIns="81575" wrap="square" tIns="40775">
            <a:spAutoFit/>
          </a:bodyPr>
          <a:lstStyle/>
          <a:p>
            <a:pPr indent="-171450" lvl="0" marL="171450" marR="0" rtl="0" algn="just">
              <a:lnSpc>
                <a:spcPct val="115666"/>
              </a:lnSpc>
              <a:spcBef>
                <a:spcPts val="0"/>
              </a:spcBef>
              <a:spcAft>
                <a:spcPts val="0"/>
              </a:spcAft>
              <a:buClr>
                <a:srgbClr val="000000"/>
              </a:buClr>
              <a:buSzPts val="1200"/>
              <a:buFont typeface="Arial"/>
              <a:buChar char="•"/>
            </a:pPr>
            <a:r>
              <a:rPr b="0" i="0" lang="en-US" sz="1200" u="none" cap="none" strike="noStrike">
                <a:solidFill>
                  <a:srgbClr val="000000"/>
                </a:solidFill>
                <a:latin typeface="Lato Light"/>
                <a:ea typeface="Lato Light"/>
                <a:cs typeface="Lato Light"/>
                <a:sym typeface="Lato Light"/>
              </a:rPr>
              <a:t>Signal Distribution costs</a:t>
            </a:r>
            <a:endParaRPr/>
          </a:p>
          <a:p>
            <a:pPr indent="-171450" lvl="0" marL="171450" marR="0" rtl="0" algn="just">
              <a:lnSpc>
                <a:spcPct val="115666"/>
              </a:lnSpc>
              <a:spcBef>
                <a:spcPts val="240"/>
              </a:spcBef>
              <a:spcAft>
                <a:spcPts val="0"/>
              </a:spcAft>
              <a:buClr>
                <a:srgbClr val="000000"/>
              </a:buClr>
              <a:buSzPts val="1200"/>
              <a:buFont typeface="Arial"/>
              <a:buChar char="•"/>
            </a:pPr>
            <a:r>
              <a:rPr b="0" i="0" lang="en-US" sz="1200" u="none" cap="none" strike="noStrike">
                <a:solidFill>
                  <a:srgbClr val="000000"/>
                </a:solidFill>
                <a:latin typeface="Lato Light"/>
                <a:ea typeface="Lato Light"/>
                <a:cs typeface="Lato Light"/>
                <a:sym typeface="Lato Light"/>
              </a:rPr>
              <a:t>High printing &amp; Distribution costs</a:t>
            </a:r>
            <a:endParaRPr/>
          </a:p>
          <a:p>
            <a:pPr indent="-171450" lvl="0" marL="171450" marR="0" rtl="0" algn="just">
              <a:lnSpc>
                <a:spcPct val="115666"/>
              </a:lnSpc>
              <a:spcBef>
                <a:spcPts val="240"/>
              </a:spcBef>
              <a:spcAft>
                <a:spcPts val="0"/>
              </a:spcAft>
              <a:buClr>
                <a:srgbClr val="000000"/>
              </a:buClr>
              <a:buSzPts val="1200"/>
              <a:buFont typeface="Arial"/>
              <a:buChar char="•"/>
            </a:pPr>
            <a:r>
              <a:rPr b="0" i="0" lang="en-US" sz="1200" u="none" cap="none" strike="noStrike">
                <a:solidFill>
                  <a:srgbClr val="000000"/>
                </a:solidFill>
                <a:latin typeface="Lato Light"/>
                <a:ea typeface="Lato Light"/>
                <a:cs typeface="Lato Light"/>
                <a:sym typeface="Lato Light"/>
              </a:rPr>
              <a:t>Maintenance costs</a:t>
            </a:r>
            <a:endParaRPr/>
          </a:p>
          <a:p>
            <a:pPr indent="-171450" lvl="0" marL="171450" marR="0" rtl="0" algn="just">
              <a:lnSpc>
                <a:spcPct val="115666"/>
              </a:lnSpc>
              <a:spcBef>
                <a:spcPts val="240"/>
              </a:spcBef>
              <a:spcAft>
                <a:spcPts val="0"/>
              </a:spcAft>
              <a:buClr>
                <a:srgbClr val="000000"/>
              </a:buClr>
              <a:buSzPts val="1200"/>
              <a:buFont typeface="Arial"/>
              <a:buChar char="•"/>
            </a:pPr>
            <a:r>
              <a:rPr b="0" i="0" lang="en-US" sz="1200" u="none" cap="none" strike="noStrike">
                <a:solidFill>
                  <a:srgbClr val="000000"/>
                </a:solidFill>
                <a:latin typeface="Lato Light"/>
                <a:ea typeface="Lato Light"/>
                <a:cs typeface="Lato Light"/>
                <a:sym typeface="Lato Light"/>
              </a:rPr>
              <a:t>SAMRO/SAMPRA fees</a:t>
            </a:r>
            <a:endParaRPr/>
          </a:p>
          <a:p>
            <a:pPr indent="-171450" lvl="0" marL="171450" marR="0" rtl="0" algn="just">
              <a:lnSpc>
                <a:spcPct val="115666"/>
              </a:lnSpc>
              <a:spcBef>
                <a:spcPts val="240"/>
              </a:spcBef>
              <a:spcAft>
                <a:spcPts val="0"/>
              </a:spcAft>
              <a:buClr>
                <a:srgbClr val="000000"/>
              </a:buClr>
              <a:buSzPts val="1200"/>
              <a:buFont typeface="Arial"/>
              <a:buChar char="•"/>
            </a:pPr>
            <a:r>
              <a:rPr b="0" i="0" lang="en-US" sz="1200" u="none" cap="none" strike="noStrike">
                <a:solidFill>
                  <a:srgbClr val="000000"/>
                </a:solidFill>
                <a:latin typeface="Lato Light"/>
                <a:ea typeface="Lato Light"/>
                <a:cs typeface="Lato Light"/>
                <a:sym typeface="Lato Light"/>
              </a:rPr>
              <a:t>Rentals and office accommodation, etc.</a:t>
            </a:r>
            <a:endParaRPr b="0" i="0" sz="1400" u="none" cap="none" strike="noStrike">
              <a:solidFill>
                <a:srgbClr val="000000"/>
              </a:solidFill>
              <a:latin typeface="Lato Light"/>
              <a:ea typeface="Lato Light"/>
              <a:cs typeface="Lato Light"/>
              <a:sym typeface="Lato Light"/>
            </a:endParaRPr>
          </a:p>
        </p:txBody>
      </p:sp>
      <p:sp>
        <p:nvSpPr>
          <p:cNvPr id="999" name="Google Shape;999;p41"/>
          <p:cNvSpPr txBox="1"/>
          <p:nvPr/>
        </p:nvSpPr>
        <p:spPr>
          <a:xfrm>
            <a:off x="3082036" y="3541640"/>
            <a:ext cx="1679306" cy="307777"/>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1F497D"/>
              </a:buClr>
              <a:buSzPts val="1400"/>
              <a:buFont typeface="Lato"/>
              <a:buNone/>
            </a:pPr>
            <a:r>
              <a:rPr b="1" i="0" lang="en-US" sz="1400" u="none" cap="none" strike="noStrike">
                <a:solidFill>
                  <a:srgbClr val="1F497D"/>
                </a:solidFill>
                <a:latin typeface="Lato"/>
                <a:ea typeface="Lato"/>
                <a:cs typeface="Lato"/>
                <a:sym typeface="Lato"/>
              </a:rPr>
              <a:t>Requisite Skills</a:t>
            </a:r>
            <a:endParaRPr/>
          </a:p>
        </p:txBody>
      </p:sp>
      <p:sp>
        <p:nvSpPr>
          <p:cNvPr id="1000" name="Google Shape;1000;p41"/>
          <p:cNvSpPr txBox="1"/>
          <p:nvPr/>
        </p:nvSpPr>
        <p:spPr>
          <a:xfrm>
            <a:off x="3126978" y="3819545"/>
            <a:ext cx="1689975" cy="1159595"/>
          </a:xfrm>
          <a:prstGeom prst="rect">
            <a:avLst/>
          </a:prstGeom>
          <a:noFill/>
          <a:ln>
            <a:noFill/>
          </a:ln>
        </p:spPr>
        <p:txBody>
          <a:bodyPr anchorCtr="0" anchor="t" bIns="40775" lIns="81575" spcFirstLastPara="1" rIns="81575" wrap="square" tIns="40775">
            <a:spAutoFit/>
          </a:bodyPr>
          <a:lstStyle/>
          <a:p>
            <a:pPr indent="-171450" lvl="0" marL="171450" marR="0" rtl="0" algn="l">
              <a:lnSpc>
                <a:spcPct val="115666"/>
              </a:lnSpc>
              <a:spcBef>
                <a:spcPts val="0"/>
              </a:spcBef>
              <a:spcAft>
                <a:spcPts val="0"/>
              </a:spcAft>
              <a:buClr>
                <a:srgbClr val="000000"/>
              </a:buClr>
              <a:buSzPts val="1200"/>
              <a:buFont typeface="Arial"/>
              <a:buChar char="•"/>
            </a:pPr>
            <a:r>
              <a:rPr b="0" i="0" lang="en-US" sz="1200" u="none" cap="none" strike="noStrike">
                <a:solidFill>
                  <a:srgbClr val="000000"/>
                </a:solidFill>
                <a:latin typeface="Lato Light"/>
                <a:ea typeface="Lato Light"/>
                <a:cs typeface="Lato Light"/>
                <a:sym typeface="Lato Light"/>
              </a:rPr>
              <a:t>Training and capacity development interventions informed by Skills Audit.</a:t>
            </a:r>
            <a:endParaRPr/>
          </a:p>
        </p:txBody>
      </p:sp>
      <p:sp>
        <p:nvSpPr>
          <p:cNvPr id="1001" name="Google Shape;1001;p41"/>
          <p:cNvSpPr txBox="1"/>
          <p:nvPr/>
        </p:nvSpPr>
        <p:spPr>
          <a:xfrm>
            <a:off x="3124394" y="2105737"/>
            <a:ext cx="1498552" cy="311624"/>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1F497D"/>
              </a:buClr>
              <a:buSzPts val="1425"/>
              <a:buFont typeface="Lato"/>
              <a:buNone/>
            </a:pPr>
            <a:r>
              <a:rPr b="1" i="0" lang="en-US" sz="1425" u="none" cap="none" strike="noStrike">
                <a:solidFill>
                  <a:srgbClr val="1F497D"/>
                </a:solidFill>
                <a:latin typeface="Lato"/>
                <a:ea typeface="Lato"/>
                <a:cs typeface="Lato"/>
                <a:sym typeface="Lato"/>
              </a:rPr>
              <a:t>Poor Content</a:t>
            </a:r>
            <a:endParaRPr/>
          </a:p>
        </p:txBody>
      </p:sp>
      <p:sp>
        <p:nvSpPr>
          <p:cNvPr id="1002" name="Google Shape;1002;p41"/>
          <p:cNvSpPr txBox="1"/>
          <p:nvPr/>
        </p:nvSpPr>
        <p:spPr>
          <a:xfrm>
            <a:off x="338957" y="4129967"/>
            <a:ext cx="1689975" cy="620986"/>
          </a:xfrm>
          <a:prstGeom prst="rect">
            <a:avLst/>
          </a:prstGeom>
          <a:noFill/>
          <a:ln>
            <a:noFill/>
          </a:ln>
        </p:spPr>
        <p:txBody>
          <a:bodyPr anchorCtr="0" anchor="t" bIns="40775" lIns="81575" spcFirstLastPara="1" rIns="81575" wrap="square" tIns="40775">
            <a:spAutoFit/>
          </a:bodyPr>
          <a:lstStyle/>
          <a:p>
            <a:pPr indent="0" lvl="0" marL="0" marR="0" rtl="0" algn="l">
              <a:lnSpc>
                <a:spcPct val="115666"/>
              </a:lnSpc>
              <a:spcBef>
                <a:spcPts val="0"/>
              </a:spcBef>
              <a:spcAft>
                <a:spcPts val="0"/>
              </a:spcAft>
              <a:buClr>
                <a:srgbClr val="000000"/>
              </a:buClr>
              <a:buSzPts val="1200"/>
              <a:buFont typeface="Arial"/>
              <a:buNone/>
            </a:pPr>
            <a:r>
              <a:rPr b="0" i="0" lang="en-US" sz="1200" u="none" cap="none" strike="noStrike">
                <a:solidFill>
                  <a:srgbClr val="000000"/>
                </a:solidFill>
                <a:latin typeface="Lato Light"/>
                <a:ea typeface="Lato Light"/>
                <a:cs typeface="Lato Light"/>
                <a:sym typeface="Lato Light"/>
              </a:rPr>
              <a:t>Met with Broadcast Research Council for possible partnership</a:t>
            </a:r>
            <a:endParaRPr/>
          </a:p>
        </p:txBody>
      </p:sp>
      <p:sp>
        <p:nvSpPr>
          <p:cNvPr id="1003" name="Google Shape;1003;p41"/>
          <p:cNvSpPr/>
          <p:nvPr/>
        </p:nvSpPr>
        <p:spPr>
          <a:xfrm>
            <a:off x="386208" y="3991430"/>
            <a:ext cx="238012" cy="238012"/>
          </a:xfrm>
          <a:custGeom>
            <a:rect b="b" l="l" r="r" t="t"/>
            <a:pathLst>
              <a:path extrusionOk="0" h="285390" w="285390">
                <a:moveTo>
                  <a:pt x="237525" y="259479"/>
                </a:moveTo>
                <a:cubicBezTo>
                  <a:pt x="227449" y="259479"/>
                  <a:pt x="218811" y="267036"/>
                  <a:pt x="216652" y="276753"/>
                </a:cubicBezTo>
                <a:lnTo>
                  <a:pt x="259119" y="276753"/>
                </a:lnTo>
                <a:cubicBezTo>
                  <a:pt x="256959" y="267036"/>
                  <a:pt x="248322" y="259479"/>
                  <a:pt x="237525" y="259479"/>
                </a:cubicBezTo>
                <a:close/>
                <a:moveTo>
                  <a:pt x="47505" y="259479"/>
                </a:moveTo>
                <a:cubicBezTo>
                  <a:pt x="37068" y="259479"/>
                  <a:pt x="28071" y="267036"/>
                  <a:pt x="26271" y="276753"/>
                </a:cubicBezTo>
                <a:lnTo>
                  <a:pt x="68738" y="276753"/>
                </a:lnTo>
                <a:cubicBezTo>
                  <a:pt x="66579" y="267036"/>
                  <a:pt x="57942" y="259479"/>
                  <a:pt x="47505" y="259479"/>
                </a:cubicBezTo>
                <a:close/>
                <a:moveTo>
                  <a:pt x="105087" y="253720"/>
                </a:moveTo>
                <a:cubicBezTo>
                  <a:pt x="91411" y="253720"/>
                  <a:pt x="80254" y="263797"/>
                  <a:pt x="78095" y="276753"/>
                </a:cubicBezTo>
                <a:lnTo>
                  <a:pt x="132079" y="276753"/>
                </a:lnTo>
                <a:cubicBezTo>
                  <a:pt x="129919" y="263797"/>
                  <a:pt x="118763" y="253720"/>
                  <a:pt x="105087" y="253720"/>
                </a:cubicBezTo>
                <a:close/>
                <a:moveTo>
                  <a:pt x="174185" y="247962"/>
                </a:moveTo>
                <a:cubicBezTo>
                  <a:pt x="157631" y="247962"/>
                  <a:pt x="143595" y="260918"/>
                  <a:pt x="141436" y="276753"/>
                </a:cubicBezTo>
                <a:lnTo>
                  <a:pt x="207295" y="276753"/>
                </a:lnTo>
                <a:cubicBezTo>
                  <a:pt x="205136" y="260918"/>
                  <a:pt x="191100" y="247962"/>
                  <a:pt x="174185" y="247962"/>
                </a:cubicBezTo>
                <a:close/>
                <a:moveTo>
                  <a:pt x="131359" y="178864"/>
                </a:moveTo>
                <a:cubicBezTo>
                  <a:pt x="102927" y="178864"/>
                  <a:pt x="80254" y="200457"/>
                  <a:pt x="77735" y="227808"/>
                </a:cubicBezTo>
                <a:lnTo>
                  <a:pt x="84933" y="227808"/>
                </a:lnTo>
                <a:cubicBezTo>
                  <a:pt x="113005" y="227808"/>
                  <a:pt x="136037" y="206215"/>
                  <a:pt x="138197" y="178864"/>
                </a:cubicBezTo>
                <a:lnTo>
                  <a:pt x="131359" y="178864"/>
                </a:lnTo>
                <a:close/>
                <a:moveTo>
                  <a:pt x="8637" y="161589"/>
                </a:moveTo>
                <a:cubicBezTo>
                  <a:pt x="10796" y="188941"/>
                  <a:pt x="33829" y="210534"/>
                  <a:pt x="61900" y="210534"/>
                </a:cubicBezTo>
                <a:lnTo>
                  <a:pt x="69098" y="210534"/>
                </a:lnTo>
                <a:cubicBezTo>
                  <a:pt x="66579" y="183183"/>
                  <a:pt x="43546" y="161589"/>
                  <a:pt x="15835" y="161589"/>
                </a:cubicBezTo>
                <a:lnTo>
                  <a:pt x="8637" y="161589"/>
                </a:lnTo>
                <a:close/>
                <a:moveTo>
                  <a:pt x="269555" y="155831"/>
                </a:moveTo>
                <a:cubicBezTo>
                  <a:pt x="241484" y="155831"/>
                  <a:pt x="218451" y="177424"/>
                  <a:pt x="216292" y="204776"/>
                </a:cubicBezTo>
                <a:lnTo>
                  <a:pt x="223490" y="204776"/>
                </a:lnTo>
                <a:cubicBezTo>
                  <a:pt x="251201" y="204776"/>
                  <a:pt x="274234" y="183183"/>
                  <a:pt x="276753" y="155831"/>
                </a:cubicBezTo>
                <a:lnTo>
                  <a:pt x="269555" y="155831"/>
                </a:lnTo>
                <a:close/>
                <a:moveTo>
                  <a:pt x="147194" y="132439"/>
                </a:moveTo>
                <a:cubicBezTo>
                  <a:pt x="149353" y="160150"/>
                  <a:pt x="172386" y="181743"/>
                  <a:pt x="200457" y="181743"/>
                </a:cubicBezTo>
                <a:lnTo>
                  <a:pt x="207295" y="181743"/>
                </a:lnTo>
                <a:cubicBezTo>
                  <a:pt x="205136" y="154392"/>
                  <a:pt x="182103" y="132439"/>
                  <a:pt x="154032" y="132439"/>
                </a:cubicBezTo>
                <a:lnTo>
                  <a:pt x="147194" y="132439"/>
                </a:lnTo>
                <a:close/>
                <a:moveTo>
                  <a:pt x="107759" y="85725"/>
                </a:moveTo>
                <a:cubicBezTo>
                  <a:pt x="110426" y="85725"/>
                  <a:pt x="112331" y="88011"/>
                  <a:pt x="112331" y="90678"/>
                </a:cubicBezTo>
                <a:cubicBezTo>
                  <a:pt x="112331" y="92964"/>
                  <a:pt x="110426" y="94869"/>
                  <a:pt x="107759" y="94869"/>
                </a:cubicBezTo>
                <a:cubicBezTo>
                  <a:pt x="105473" y="94869"/>
                  <a:pt x="103187" y="92964"/>
                  <a:pt x="103187" y="90678"/>
                </a:cubicBezTo>
                <a:cubicBezTo>
                  <a:pt x="103187" y="88011"/>
                  <a:pt x="105473" y="85725"/>
                  <a:pt x="107759" y="85725"/>
                </a:cubicBezTo>
                <a:close/>
                <a:moveTo>
                  <a:pt x="39497" y="85725"/>
                </a:moveTo>
                <a:cubicBezTo>
                  <a:pt x="41783" y="85725"/>
                  <a:pt x="44069" y="88011"/>
                  <a:pt x="44069" y="90678"/>
                </a:cubicBezTo>
                <a:cubicBezTo>
                  <a:pt x="44069" y="92964"/>
                  <a:pt x="41783" y="94869"/>
                  <a:pt x="39497" y="94869"/>
                </a:cubicBezTo>
                <a:cubicBezTo>
                  <a:pt x="36830" y="94869"/>
                  <a:pt x="34925" y="92964"/>
                  <a:pt x="34925" y="90678"/>
                </a:cubicBezTo>
                <a:cubicBezTo>
                  <a:pt x="34925" y="88011"/>
                  <a:pt x="36830" y="85725"/>
                  <a:pt x="39497" y="85725"/>
                </a:cubicBezTo>
                <a:close/>
                <a:moveTo>
                  <a:pt x="245491" y="57150"/>
                </a:moveTo>
                <a:cubicBezTo>
                  <a:pt x="248539" y="57150"/>
                  <a:pt x="250444" y="59055"/>
                  <a:pt x="250444" y="61341"/>
                </a:cubicBezTo>
                <a:cubicBezTo>
                  <a:pt x="250444" y="64008"/>
                  <a:pt x="248539" y="66294"/>
                  <a:pt x="245491" y="66294"/>
                </a:cubicBezTo>
                <a:cubicBezTo>
                  <a:pt x="243205" y="66294"/>
                  <a:pt x="241300" y="64008"/>
                  <a:pt x="241300" y="61341"/>
                </a:cubicBezTo>
                <a:cubicBezTo>
                  <a:pt x="241300" y="59055"/>
                  <a:pt x="243205" y="57150"/>
                  <a:pt x="245491" y="57150"/>
                </a:cubicBezTo>
                <a:close/>
                <a:moveTo>
                  <a:pt x="176675" y="57150"/>
                </a:moveTo>
                <a:cubicBezTo>
                  <a:pt x="178991" y="57150"/>
                  <a:pt x="180644" y="59055"/>
                  <a:pt x="180644" y="61341"/>
                </a:cubicBezTo>
                <a:cubicBezTo>
                  <a:pt x="180644" y="64008"/>
                  <a:pt x="178991" y="66294"/>
                  <a:pt x="176675" y="66294"/>
                </a:cubicBezTo>
                <a:cubicBezTo>
                  <a:pt x="174691" y="66294"/>
                  <a:pt x="173037" y="64008"/>
                  <a:pt x="173037" y="61341"/>
                </a:cubicBezTo>
                <a:cubicBezTo>
                  <a:pt x="173037" y="59055"/>
                  <a:pt x="174691" y="57150"/>
                  <a:pt x="176675" y="57150"/>
                </a:cubicBezTo>
                <a:close/>
                <a:moveTo>
                  <a:pt x="72845" y="49213"/>
                </a:moveTo>
                <a:cubicBezTo>
                  <a:pt x="75357" y="49213"/>
                  <a:pt x="77152" y="51026"/>
                  <a:pt x="77152" y="53202"/>
                </a:cubicBezTo>
                <a:lnTo>
                  <a:pt x="77152" y="57554"/>
                </a:lnTo>
                <a:cubicBezTo>
                  <a:pt x="83971" y="59005"/>
                  <a:pt x="89355" y="63357"/>
                  <a:pt x="91867" y="69159"/>
                </a:cubicBezTo>
                <a:cubicBezTo>
                  <a:pt x="92944" y="71698"/>
                  <a:pt x="91867" y="74236"/>
                  <a:pt x="89355" y="74962"/>
                </a:cubicBezTo>
                <a:cubicBezTo>
                  <a:pt x="87560" y="76050"/>
                  <a:pt x="84689" y="74962"/>
                  <a:pt x="83971" y="72786"/>
                </a:cubicBezTo>
                <a:cubicBezTo>
                  <a:pt x="82177" y="68434"/>
                  <a:pt x="77870" y="65895"/>
                  <a:pt x="72845" y="65895"/>
                </a:cubicBezTo>
                <a:cubicBezTo>
                  <a:pt x="66384" y="65895"/>
                  <a:pt x="61001" y="70610"/>
                  <a:pt x="61001" y="76412"/>
                </a:cubicBezTo>
                <a:cubicBezTo>
                  <a:pt x="61001" y="83303"/>
                  <a:pt x="65308" y="86567"/>
                  <a:pt x="72845" y="86567"/>
                </a:cubicBezTo>
                <a:cubicBezTo>
                  <a:pt x="87919" y="86567"/>
                  <a:pt x="93303" y="96722"/>
                  <a:pt x="93303" y="105788"/>
                </a:cubicBezTo>
                <a:cubicBezTo>
                  <a:pt x="93303" y="115217"/>
                  <a:pt x="86483" y="122833"/>
                  <a:pt x="77152" y="124646"/>
                </a:cubicBezTo>
                <a:lnTo>
                  <a:pt x="77152" y="128998"/>
                </a:lnTo>
                <a:cubicBezTo>
                  <a:pt x="77152" y="131174"/>
                  <a:pt x="75357" y="132988"/>
                  <a:pt x="72845" y="132988"/>
                </a:cubicBezTo>
                <a:cubicBezTo>
                  <a:pt x="70332" y="132988"/>
                  <a:pt x="68538" y="131174"/>
                  <a:pt x="68538" y="128998"/>
                </a:cubicBezTo>
                <a:lnTo>
                  <a:pt x="68538" y="124646"/>
                </a:lnTo>
                <a:cubicBezTo>
                  <a:pt x="62077" y="123196"/>
                  <a:pt x="56335" y="119206"/>
                  <a:pt x="53822" y="113041"/>
                </a:cubicBezTo>
                <a:cubicBezTo>
                  <a:pt x="52746" y="110503"/>
                  <a:pt x="53822" y="108327"/>
                  <a:pt x="56335" y="107239"/>
                </a:cubicBezTo>
                <a:cubicBezTo>
                  <a:pt x="58488" y="106151"/>
                  <a:pt x="61001" y="107239"/>
                  <a:pt x="61718" y="109415"/>
                </a:cubicBezTo>
                <a:cubicBezTo>
                  <a:pt x="63513" y="113404"/>
                  <a:pt x="68179" y="116305"/>
                  <a:pt x="72845" y="116305"/>
                </a:cubicBezTo>
                <a:cubicBezTo>
                  <a:pt x="79305" y="116305"/>
                  <a:pt x="84689" y="111591"/>
                  <a:pt x="84689" y="105788"/>
                </a:cubicBezTo>
                <a:cubicBezTo>
                  <a:pt x="84689" y="98897"/>
                  <a:pt x="80741" y="95271"/>
                  <a:pt x="72845" y="95271"/>
                </a:cubicBezTo>
                <a:cubicBezTo>
                  <a:pt x="57770" y="95271"/>
                  <a:pt x="52387" y="85842"/>
                  <a:pt x="52387" y="76412"/>
                </a:cubicBezTo>
                <a:cubicBezTo>
                  <a:pt x="52387" y="66983"/>
                  <a:pt x="59206" y="59367"/>
                  <a:pt x="68538" y="57554"/>
                </a:cubicBezTo>
                <a:lnTo>
                  <a:pt x="68538" y="53202"/>
                </a:lnTo>
                <a:cubicBezTo>
                  <a:pt x="68538" y="51026"/>
                  <a:pt x="70332" y="49213"/>
                  <a:pt x="72845" y="49213"/>
                </a:cubicBezTo>
                <a:close/>
                <a:moveTo>
                  <a:pt x="73417" y="37428"/>
                </a:moveTo>
                <a:cubicBezTo>
                  <a:pt x="44266" y="37428"/>
                  <a:pt x="20153" y="61181"/>
                  <a:pt x="20153" y="91051"/>
                </a:cubicBezTo>
                <a:cubicBezTo>
                  <a:pt x="20153" y="120202"/>
                  <a:pt x="44266" y="144315"/>
                  <a:pt x="73417" y="144315"/>
                </a:cubicBezTo>
                <a:cubicBezTo>
                  <a:pt x="102927" y="144315"/>
                  <a:pt x="126680" y="120202"/>
                  <a:pt x="126680" y="91051"/>
                </a:cubicBezTo>
                <a:cubicBezTo>
                  <a:pt x="126680" y="61181"/>
                  <a:pt x="102927" y="37428"/>
                  <a:pt x="73417" y="37428"/>
                </a:cubicBezTo>
                <a:close/>
                <a:moveTo>
                  <a:pt x="210958" y="19050"/>
                </a:moveTo>
                <a:cubicBezTo>
                  <a:pt x="213112" y="19050"/>
                  <a:pt x="215265" y="21207"/>
                  <a:pt x="215265" y="23365"/>
                </a:cubicBezTo>
                <a:lnTo>
                  <a:pt x="215265" y="27679"/>
                </a:lnTo>
                <a:cubicBezTo>
                  <a:pt x="221726" y="29118"/>
                  <a:pt x="227468" y="33073"/>
                  <a:pt x="229981" y="39185"/>
                </a:cubicBezTo>
                <a:cubicBezTo>
                  <a:pt x="230699" y="41343"/>
                  <a:pt x="229622" y="43860"/>
                  <a:pt x="227468" y="44938"/>
                </a:cubicBezTo>
                <a:cubicBezTo>
                  <a:pt x="225315" y="46017"/>
                  <a:pt x="222802" y="44938"/>
                  <a:pt x="221726" y="42781"/>
                </a:cubicBezTo>
                <a:cubicBezTo>
                  <a:pt x="220290" y="38826"/>
                  <a:pt x="215624" y="35949"/>
                  <a:pt x="210958" y="35949"/>
                </a:cubicBezTo>
                <a:cubicBezTo>
                  <a:pt x="204498" y="35949"/>
                  <a:pt x="198755" y="40624"/>
                  <a:pt x="198755" y="46377"/>
                </a:cubicBezTo>
                <a:cubicBezTo>
                  <a:pt x="198755" y="53208"/>
                  <a:pt x="203062" y="56804"/>
                  <a:pt x="210958" y="56804"/>
                </a:cubicBezTo>
                <a:cubicBezTo>
                  <a:pt x="225674" y="56804"/>
                  <a:pt x="231416" y="66512"/>
                  <a:pt x="231416" y="75501"/>
                </a:cubicBezTo>
                <a:cubicBezTo>
                  <a:pt x="231416" y="84850"/>
                  <a:pt x="224238" y="92401"/>
                  <a:pt x="215265" y="94199"/>
                </a:cubicBezTo>
                <a:lnTo>
                  <a:pt x="215265" y="98514"/>
                </a:lnTo>
                <a:cubicBezTo>
                  <a:pt x="215265" y="100671"/>
                  <a:pt x="213112" y="102829"/>
                  <a:pt x="210958" y="102829"/>
                </a:cubicBezTo>
                <a:cubicBezTo>
                  <a:pt x="208446" y="102829"/>
                  <a:pt x="206651" y="100671"/>
                  <a:pt x="206651" y="98514"/>
                </a:cubicBezTo>
                <a:lnTo>
                  <a:pt x="206651" y="93839"/>
                </a:lnTo>
                <a:cubicBezTo>
                  <a:pt x="199832" y="92761"/>
                  <a:pt x="194089" y="88446"/>
                  <a:pt x="191577" y="82333"/>
                </a:cubicBezTo>
                <a:cubicBezTo>
                  <a:pt x="190859" y="80176"/>
                  <a:pt x="191936" y="77659"/>
                  <a:pt x="194089" y="76940"/>
                </a:cubicBezTo>
                <a:cubicBezTo>
                  <a:pt x="196243" y="75861"/>
                  <a:pt x="198755" y="76940"/>
                  <a:pt x="199832" y="79097"/>
                </a:cubicBezTo>
                <a:cubicBezTo>
                  <a:pt x="201268" y="83052"/>
                  <a:pt x="205934" y="85929"/>
                  <a:pt x="210958" y="85929"/>
                </a:cubicBezTo>
                <a:cubicBezTo>
                  <a:pt x="217419" y="85929"/>
                  <a:pt x="222802" y="81254"/>
                  <a:pt x="222802" y="75501"/>
                </a:cubicBezTo>
                <a:cubicBezTo>
                  <a:pt x="222802" y="68670"/>
                  <a:pt x="218854" y="65434"/>
                  <a:pt x="210958" y="65434"/>
                </a:cubicBezTo>
                <a:cubicBezTo>
                  <a:pt x="195884" y="65434"/>
                  <a:pt x="190500" y="55366"/>
                  <a:pt x="190500" y="46377"/>
                </a:cubicBezTo>
                <a:cubicBezTo>
                  <a:pt x="190500" y="37388"/>
                  <a:pt x="197320" y="29477"/>
                  <a:pt x="206651" y="27679"/>
                </a:cubicBezTo>
                <a:lnTo>
                  <a:pt x="206651" y="23365"/>
                </a:lnTo>
                <a:cubicBezTo>
                  <a:pt x="206651" y="21207"/>
                  <a:pt x="208446" y="19050"/>
                  <a:pt x="210958" y="19050"/>
                </a:cubicBezTo>
                <a:close/>
                <a:moveTo>
                  <a:pt x="211973" y="8637"/>
                </a:moveTo>
                <a:cubicBezTo>
                  <a:pt x="182463" y="8637"/>
                  <a:pt x="158350" y="32750"/>
                  <a:pt x="158350" y="61900"/>
                </a:cubicBezTo>
                <a:cubicBezTo>
                  <a:pt x="158350" y="91411"/>
                  <a:pt x="182463" y="115524"/>
                  <a:pt x="211973" y="115524"/>
                </a:cubicBezTo>
                <a:cubicBezTo>
                  <a:pt x="241124" y="115524"/>
                  <a:pt x="265237" y="91411"/>
                  <a:pt x="265237" y="61900"/>
                </a:cubicBezTo>
                <a:cubicBezTo>
                  <a:pt x="265237" y="32750"/>
                  <a:pt x="241124" y="8637"/>
                  <a:pt x="211973" y="8637"/>
                </a:cubicBezTo>
                <a:close/>
                <a:moveTo>
                  <a:pt x="211973" y="0"/>
                </a:moveTo>
                <a:cubicBezTo>
                  <a:pt x="245803" y="0"/>
                  <a:pt x="273874" y="28071"/>
                  <a:pt x="273874" y="61900"/>
                </a:cubicBezTo>
                <a:cubicBezTo>
                  <a:pt x="273874" y="94650"/>
                  <a:pt x="248322" y="121642"/>
                  <a:pt x="216292" y="123801"/>
                </a:cubicBezTo>
                <a:lnTo>
                  <a:pt x="216292" y="177784"/>
                </a:lnTo>
                <a:cubicBezTo>
                  <a:pt x="226729" y="159430"/>
                  <a:pt x="246882" y="147194"/>
                  <a:pt x="269555" y="147194"/>
                </a:cubicBezTo>
                <a:lnTo>
                  <a:pt x="281072" y="147194"/>
                </a:lnTo>
                <a:cubicBezTo>
                  <a:pt x="283231" y="147194"/>
                  <a:pt x="285390" y="148993"/>
                  <a:pt x="285390" y="151513"/>
                </a:cubicBezTo>
                <a:cubicBezTo>
                  <a:pt x="285390" y="185702"/>
                  <a:pt x="257679" y="213413"/>
                  <a:pt x="223490" y="213413"/>
                </a:cubicBezTo>
                <a:lnTo>
                  <a:pt x="216292" y="213413"/>
                </a:lnTo>
                <a:lnTo>
                  <a:pt x="216292" y="260198"/>
                </a:lnTo>
                <a:cubicBezTo>
                  <a:pt x="221690" y="254440"/>
                  <a:pt x="229248" y="250841"/>
                  <a:pt x="237525" y="250841"/>
                </a:cubicBezTo>
                <a:cubicBezTo>
                  <a:pt x="253001" y="250841"/>
                  <a:pt x="265597" y="261998"/>
                  <a:pt x="267756" y="276753"/>
                </a:cubicBezTo>
                <a:lnTo>
                  <a:pt x="281072" y="276753"/>
                </a:lnTo>
                <a:cubicBezTo>
                  <a:pt x="283231" y="276753"/>
                  <a:pt x="285390" y="278912"/>
                  <a:pt x="285390" y="281072"/>
                </a:cubicBezTo>
                <a:cubicBezTo>
                  <a:pt x="285390" y="283591"/>
                  <a:pt x="283231" y="285390"/>
                  <a:pt x="281072" y="285390"/>
                </a:cubicBezTo>
                <a:lnTo>
                  <a:pt x="4318" y="285390"/>
                </a:lnTo>
                <a:cubicBezTo>
                  <a:pt x="1799" y="285390"/>
                  <a:pt x="0" y="283591"/>
                  <a:pt x="0" y="281072"/>
                </a:cubicBezTo>
                <a:cubicBezTo>
                  <a:pt x="0" y="278912"/>
                  <a:pt x="1799" y="276753"/>
                  <a:pt x="4318" y="276753"/>
                </a:cubicBezTo>
                <a:lnTo>
                  <a:pt x="17634" y="276753"/>
                </a:lnTo>
                <a:cubicBezTo>
                  <a:pt x="19794" y="261998"/>
                  <a:pt x="32390" y="250841"/>
                  <a:pt x="47505" y="250841"/>
                </a:cubicBezTo>
                <a:cubicBezTo>
                  <a:pt x="55782" y="250841"/>
                  <a:pt x="63340" y="254440"/>
                  <a:pt x="69098" y="260198"/>
                </a:cubicBezTo>
                <a:lnTo>
                  <a:pt x="69098" y="219171"/>
                </a:lnTo>
                <a:lnTo>
                  <a:pt x="61900" y="219171"/>
                </a:lnTo>
                <a:cubicBezTo>
                  <a:pt x="27711" y="219171"/>
                  <a:pt x="0" y="191460"/>
                  <a:pt x="0" y="156911"/>
                </a:cubicBezTo>
                <a:cubicBezTo>
                  <a:pt x="0" y="154752"/>
                  <a:pt x="1799" y="152952"/>
                  <a:pt x="4318" y="152952"/>
                </a:cubicBezTo>
                <a:lnTo>
                  <a:pt x="15835" y="152952"/>
                </a:lnTo>
                <a:cubicBezTo>
                  <a:pt x="38148" y="152952"/>
                  <a:pt x="58301" y="165188"/>
                  <a:pt x="69098" y="183183"/>
                </a:cubicBezTo>
                <a:lnTo>
                  <a:pt x="69098" y="152592"/>
                </a:lnTo>
                <a:cubicBezTo>
                  <a:pt x="37068" y="150433"/>
                  <a:pt x="11516" y="123441"/>
                  <a:pt x="11516" y="91051"/>
                </a:cubicBezTo>
                <a:cubicBezTo>
                  <a:pt x="11516" y="56862"/>
                  <a:pt x="39227" y="28791"/>
                  <a:pt x="73417" y="28791"/>
                </a:cubicBezTo>
                <a:cubicBezTo>
                  <a:pt x="107606" y="28791"/>
                  <a:pt x="135318" y="56862"/>
                  <a:pt x="135318" y="91051"/>
                </a:cubicBezTo>
                <a:cubicBezTo>
                  <a:pt x="135318" y="123441"/>
                  <a:pt x="110126" y="150433"/>
                  <a:pt x="77735" y="152592"/>
                </a:cubicBezTo>
                <a:lnTo>
                  <a:pt x="77735" y="200457"/>
                </a:lnTo>
                <a:cubicBezTo>
                  <a:pt x="88532" y="182463"/>
                  <a:pt x="108326" y="170227"/>
                  <a:pt x="131359" y="170227"/>
                </a:cubicBezTo>
                <a:lnTo>
                  <a:pt x="142515" y="170227"/>
                </a:lnTo>
                <a:cubicBezTo>
                  <a:pt x="145035" y="170227"/>
                  <a:pt x="146834" y="172026"/>
                  <a:pt x="146834" y="174545"/>
                </a:cubicBezTo>
                <a:cubicBezTo>
                  <a:pt x="146834" y="208734"/>
                  <a:pt x="119123" y="236446"/>
                  <a:pt x="84933" y="236446"/>
                </a:cubicBezTo>
                <a:lnTo>
                  <a:pt x="77735" y="236446"/>
                </a:lnTo>
                <a:lnTo>
                  <a:pt x="77735" y="257679"/>
                </a:lnTo>
                <a:cubicBezTo>
                  <a:pt x="84573" y="250121"/>
                  <a:pt x="94290" y="245083"/>
                  <a:pt x="105087" y="245083"/>
                </a:cubicBezTo>
                <a:cubicBezTo>
                  <a:pt x="118763" y="245083"/>
                  <a:pt x="130279" y="252641"/>
                  <a:pt x="136397" y="263797"/>
                </a:cubicBezTo>
                <a:cubicBezTo>
                  <a:pt x="143235" y="249402"/>
                  <a:pt x="157631" y="239325"/>
                  <a:pt x="174185" y="239325"/>
                </a:cubicBezTo>
                <a:cubicBezTo>
                  <a:pt x="187861" y="239325"/>
                  <a:pt x="199737" y="245803"/>
                  <a:pt x="207655" y="255880"/>
                </a:cubicBezTo>
                <a:lnTo>
                  <a:pt x="207655" y="190380"/>
                </a:lnTo>
                <a:lnTo>
                  <a:pt x="200457" y="190380"/>
                </a:lnTo>
                <a:cubicBezTo>
                  <a:pt x="165908" y="190380"/>
                  <a:pt x="138557" y="162669"/>
                  <a:pt x="138557" y="128480"/>
                </a:cubicBezTo>
                <a:cubicBezTo>
                  <a:pt x="138557" y="125960"/>
                  <a:pt x="140356" y="124161"/>
                  <a:pt x="142515" y="124161"/>
                </a:cubicBezTo>
                <a:lnTo>
                  <a:pt x="154032" y="124161"/>
                </a:lnTo>
                <a:cubicBezTo>
                  <a:pt x="176705" y="124161"/>
                  <a:pt x="196858" y="136397"/>
                  <a:pt x="207655" y="154752"/>
                </a:cubicBezTo>
                <a:lnTo>
                  <a:pt x="207655" y="123801"/>
                </a:lnTo>
                <a:cubicBezTo>
                  <a:pt x="175265" y="121642"/>
                  <a:pt x="149713" y="94650"/>
                  <a:pt x="149713" y="61900"/>
                </a:cubicBezTo>
                <a:cubicBezTo>
                  <a:pt x="149713" y="28071"/>
                  <a:pt x="177784" y="0"/>
                  <a:pt x="211973"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675"/>
              <a:buFont typeface="Calibri"/>
              <a:buNone/>
            </a:pPr>
            <a:r>
              <a:t/>
            </a:r>
            <a:endParaRPr b="0" i="0" sz="675" u="none" cap="none" strike="noStrike">
              <a:solidFill>
                <a:srgbClr val="000000"/>
              </a:solidFill>
              <a:latin typeface="Lato Light"/>
              <a:ea typeface="Lato Light"/>
              <a:cs typeface="Lato Light"/>
              <a:sym typeface="Lato Light"/>
            </a:endParaRPr>
          </a:p>
        </p:txBody>
      </p:sp>
      <p:sp>
        <p:nvSpPr>
          <p:cNvPr id="1004" name="Google Shape;1004;p41"/>
          <p:cNvSpPr/>
          <p:nvPr/>
        </p:nvSpPr>
        <p:spPr>
          <a:xfrm>
            <a:off x="2918393" y="3769579"/>
            <a:ext cx="238012" cy="238012"/>
          </a:xfrm>
          <a:custGeom>
            <a:rect b="b" l="l" r="r" t="t"/>
            <a:pathLst>
              <a:path extrusionOk="0" h="285390" w="285390">
                <a:moveTo>
                  <a:pt x="155765" y="200025"/>
                </a:moveTo>
                <a:cubicBezTo>
                  <a:pt x="158051" y="200025"/>
                  <a:pt x="159956" y="201857"/>
                  <a:pt x="159956" y="204421"/>
                </a:cubicBezTo>
                <a:lnTo>
                  <a:pt x="159956" y="219076"/>
                </a:lnTo>
                <a:cubicBezTo>
                  <a:pt x="159956" y="221640"/>
                  <a:pt x="158051" y="223472"/>
                  <a:pt x="155765" y="223472"/>
                </a:cubicBezTo>
                <a:cubicBezTo>
                  <a:pt x="153098" y="223472"/>
                  <a:pt x="150812" y="221640"/>
                  <a:pt x="150812" y="219076"/>
                </a:cubicBezTo>
                <a:lnTo>
                  <a:pt x="150812" y="204421"/>
                </a:lnTo>
                <a:cubicBezTo>
                  <a:pt x="150812" y="201857"/>
                  <a:pt x="153098" y="200025"/>
                  <a:pt x="155765" y="200025"/>
                </a:cubicBezTo>
                <a:close/>
                <a:moveTo>
                  <a:pt x="129984" y="200025"/>
                </a:moveTo>
                <a:cubicBezTo>
                  <a:pt x="132651" y="200025"/>
                  <a:pt x="134556" y="201857"/>
                  <a:pt x="134556" y="204421"/>
                </a:cubicBezTo>
                <a:lnTo>
                  <a:pt x="134556" y="219076"/>
                </a:lnTo>
                <a:cubicBezTo>
                  <a:pt x="134556" y="221640"/>
                  <a:pt x="132651" y="223472"/>
                  <a:pt x="129984" y="223472"/>
                </a:cubicBezTo>
                <a:cubicBezTo>
                  <a:pt x="127317" y="223472"/>
                  <a:pt x="125412" y="221640"/>
                  <a:pt x="125412" y="219076"/>
                </a:cubicBezTo>
                <a:lnTo>
                  <a:pt x="125412" y="204421"/>
                </a:lnTo>
                <a:cubicBezTo>
                  <a:pt x="125412" y="201857"/>
                  <a:pt x="127317" y="200025"/>
                  <a:pt x="129984" y="200025"/>
                </a:cubicBezTo>
                <a:close/>
                <a:moveTo>
                  <a:pt x="142517" y="186450"/>
                </a:moveTo>
                <a:cubicBezTo>
                  <a:pt x="121748" y="186450"/>
                  <a:pt x="103844" y="197623"/>
                  <a:pt x="103844" y="210958"/>
                </a:cubicBezTo>
                <a:cubicBezTo>
                  <a:pt x="103844" y="224293"/>
                  <a:pt x="121748" y="235465"/>
                  <a:pt x="142517" y="235465"/>
                </a:cubicBezTo>
                <a:cubicBezTo>
                  <a:pt x="163644" y="235465"/>
                  <a:pt x="181190" y="224293"/>
                  <a:pt x="181190" y="210958"/>
                </a:cubicBezTo>
                <a:cubicBezTo>
                  <a:pt x="181190" y="197623"/>
                  <a:pt x="163644" y="186450"/>
                  <a:pt x="142517" y="186450"/>
                </a:cubicBezTo>
                <a:close/>
                <a:moveTo>
                  <a:pt x="142517" y="177800"/>
                </a:moveTo>
                <a:cubicBezTo>
                  <a:pt x="168657" y="177800"/>
                  <a:pt x="190142" y="192577"/>
                  <a:pt x="190142" y="210958"/>
                </a:cubicBezTo>
                <a:cubicBezTo>
                  <a:pt x="190142" y="229338"/>
                  <a:pt x="168657" y="244115"/>
                  <a:pt x="142517" y="244115"/>
                </a:cubicBezTo>
                <a:cubicBezTo>
                  <a:pt x="116377" y="244115"/>
                  <a:pt x="95250" y="229338"/>
                  <a:pt x="95250" y="210958"/>
                </a:cubicBezTo>
                <a:cubicBezTo>
                  <a:pt x="95250" y="192577"/>
                  <a:pt x="116377" y="177800"/>
                  <a:pt x="142517" y="177800"/>
                </a:cubicBezTo>
                <a:close/>
                <a:moveTo>
                  <a:pt x="183959" y="138113"/>
                </a:moveTo>
                <a:cubicBezTo>
                  <a:pt x="186245" y="138113"/>
                  <a:pt x="188531" y="140018"/>
                  <a:pt x="188531" y="142685"/>
                </a:cubicBezTo>
                <a:cubicBezTo>
                  <a:pt x="188531" y="144971"/>
                  <a:pt x="186245" y="147257"/>
                  <a:pt x="183959" y="147257"/>
                </a:cubicBezTo>
                <a:cubicBezTo>
                  <a:pt x="181292" y="147257"/>
                  <a:pt x="179387" y="144971"/>
                  <a:pt x="179387" y="142685"/>
                </a:cubicBezTo>
                <a:cubicBezTo>
                  <a:pt x="179387" y="140018"/>
                  <a:pt x="181292" y="138113"/>
                  <a:pt x="183959" y="138113"/>
                </a:cubicBezTo>
                <a:close/>
                <a:moveTo>
                  <a:pt x="102821" y="138113"/>
                </a:moveTo>
                <a:cubicBezTo>
                  <a:pt x="105019" y="138113"/>
                  <a:pt x="107583" y="140018"/>
                  <a:pt x="107583" y="142685"/>
                </a:cubicBezTo>
                <a:cubicBezTo>
                  <a:pt x="107583" y="144971"/>
                  <a:pt x="105019" y="147257"/>
                  <a:pt x="102821" y="147257"/>
                </a:cubicBezTo>
                <a:cubicBezTo>
                  <a:pt x="100623" y="147257"/>
                  <a:pt x="98425" y="144971"/>
                  <a:pt x="98425" y="142685"/>
                </a:cubicBezTo>
                <a:cubicBezTo>
                  <a:pt x="98425" y="140018"/>
                  <a:pt x="100623" y="138113"/>
                  <a:pt x="102821" y="138113"/>
                </a:cubicBezTo>
                <a:close/>
                <a:moveTo>
                  <a:pt x="183356" y="123016"/>
                </a:moveTo>
                <a:cubicBezTo>
                  <a:pt x="174441" y="123016"/>
                  <a:pt x="167309" y="131369"/>
                  <a:pt x="167309" y="141900"/>
                </a:cubicBezTo>
                <a:cubicBezTo>
                  <a:pt x="167309" y="152069"/>
                  <a:pt x="174441" y="160784"/>
                  <a:pt x="183356" y="160784"/>
                </a:cubicBezTo>
                <a:cubicBezTo>
                  <a:pt x="191915" y="160784"/>
                  <a:pt x="198690" y="152069"/>
                  <a:pt x="198690" y="141900"/>
                </a:cubicBezTo>
                <a:cubicBezTo>
                  <a:pt x="198690" y="131369"/>
                  <a:pt x="191915" y="123016"/>
                  <a:pt x="183356" y="123016"/>
                </a:cubicBezTo>
                <a:close/>
                <a:moveTo>
                  <a:pt x="102214" y="123016"/>
                </a:moveTo>
                <a:cubicBezTo>
                  <a:pt x="93592" y="123016"/>
                  <a:pt x="86408" y="131369"/>
                  <a:pt x="86408" y="141900"/>
                </a:cubicBezTo>
                <a:cubicBezTo>
                  <a:pt x="86408" y="152069"/>
                  <a:pt x="93592" y="160784"/>
                  <a:pt x="102214" y="160784"/>
                </a:cubicBezTo>
                <a:cubicBezTo>
                  <a:pt x="111194" y="160784"/>
                  <a:pt x="118020" y="152069"/>
                  <a:pt x="118020" y="141900"/>
                </a:cubicBezTo>
                <a:cubicBezTo>
                  <a:pt x="118020" y="131369"/>
                  <a:pt x="111194" y="123016"/>
                  <a:pt x="102214" y="123016"/>
                </a:cubicBezTo>
                <a:close/>
                <a:moveTo>
                  <a:pt x="183356" y="114300"/>
                </a:moveTo>
                <a:cubicBezTo>
                  <a:pt x="196551" y="114300"/>
                  <a:pt x="207606" y="126647"/>
                  <a:pt x="207606" y="141900"/>
                </a:cubicBezTo>
                <a:cubicBezTo>
                  <a:pt x="207606" y="157153"/>
                  <a:pt x="196551" y="169500"/>
                  <a:pt x="183356" y="169500"/>
                </a:cubicBezTo>
                <a:cubicBezTo>
                  <a:pt x="169805" y="169500"/>
                  <a:pt x="158750" y="157153"/>
                  <a:pt x="158750" y="141900"/>
                </a:cubicBezTo>
                <a:cubicBezTo>
                  <a:pt x="158750" y="126647"/>
                  <a:pt x="169805" y="114300"/>
                  <a:pt x="183356" y="114300"/>
                </a:cubicBezTo>
                <a:close/>
                <a:moveTo>
                  <a:pt x="102214" y="114300"/>
                </a:moveTo>
                <a:cubicBezTo>
                  <a:pt x="115864" y="114300"/>
                  <a:pt x="126641" y="126647"/>
                  <a:pt x="126641" y="141900"/>
                </a:cubicBezTo>
                <a:cubicBezTo>
                  <a:pt x="126641" y="157153"/>
                  <a:pt x="115864" y="169500"/>
                  <a:pt x="102214" y="169500"/>
                </a:cubicBezTo>
                <a:cubicBezTo>
                  <a:pt x="88923" y="169500"/>
                  <a:pt x="77787" y="157153"/>
                  <a:pt x="77787" y="141900"/>
                </a:cubicBezTo>
                <a:cubicBezTo>
                  <a:pt x="77787" y="126647"/>
                  <a:pt x="88923" y="114300"/>
                  <a:pt x="102214" y="114300"/>
                </a:cubicBezTo>
                <a:close/>
                <a:moveTo>
                  <a:pt x="111205" y="94988"/>
                </a:moveTo>
                <a:cubicBezTo>
                  <a:pt x="67299" y="94988"/>
                  <a:pt x="31670" y="134581"/>
                  <a:pt x="31670" y="183171"/>
                </a:cubicBezTo>
                <a:lnTo>
                  <a:pt x="31670" y="276752"/>
                </a:lnTo>
                <a:lnTo>
                  <a:pt x="66939" y="276752"/>
                </a:lnTo>
                <a:lnTo>
                  <a:pt x="75936" y="256236"/>
                </a:lnTo>
                <a:cubicBezTo>
                  <a:pt x="76296" y="254796"/>
                  <a:pt x="78095" y="253717"/>
                  <a:pt x="79895" y="253717"/>
                </a:cubicBezTo>
                <a:lnTo>
                  <a:pt x="205496" y="253717"/>
                </a:lnTo>
                <a:cubicBezTo>
                  <a:pt x="207295" y="253717"/>
                  <a:pt x="208734" y="254796"/>
                  <a:pt x="209454" y="256236"/>
                </a:cubicBezTo>
                <a:lnTo>
                  <a:pt x="218451" y="276752"/>
                </a:lnTo>
                <a:lnTo>
                  <a:pt x="253720" y="276752"/>
                </a:lnTo>
                <a:lnTo>
                  <a:pt x="253720" y="183171"/>
                </a:lnTo>
                <a:cubicBezTo>
                  <a:pt x="253720" y="134581"/>
                  <a:pt x="217732" y="94988"/>
                  <a:pt x="174185" y="94988"/>
                </a:cubicBezTo>
                <a:lnTo>
                  <a:pt x="111205" y="94988"/>
                </a:lnTo>
                <a:close/>
                <a:moveTo>
                  <a:pt x="241844" y="89589"/>
                </a:moveTo>
                <a:cubicBezTo>
                  <a:pt x="232487" y="90309"/>
                  <a:pt x="223850" y="93549"/>
                  <a:pt x="216652" y="98588"/>
                </a:cubicBezTo>
                <a:cubicBezTo>
                  <a:pt x="223130" y="102547"/>
                  <a:pt x="228888" y="107226"/>
                  <a:pt x="234286" y="112625"/>
                </a:cubicBezTo>
                <a:cubicBezTo>
                  <a:pt x="238245" y="105786"/>
                  <a:pt x="241484" y="98228"/>
                  <a:pt x="241844" y="89589"/>
                </a:cubicBezTo>
                <a:close/>
                <a:moveTo>
                  <a:pt x="43186" y="89589"/>
                </a:moveTo>
                <a:cubicBezTo>
                  <a:pt x="44266" y="98228"/>
                  <a:pt x="46785" y="105786"/>
                  <a:pt x="51104" y="112625"/>
                </a:cubicBezTo>
                <a:cubicBezTo>
                  <a:pt x="56502" y="107226"/>
                  <a:pt x="62260" y="102547"/>
                  <a:pt x="68378" y="98588"/>
                </a:cubicBezTo>
                <a:cubicBezTo>
                  <a:pt x="61180" y="93549"/>
                  <a:pt x="52543" y="90309"/>
                  <a:pt x="43186" y="89589"/>
                </a:cubicBezTo>
                <a:close/>
                <a:moveTo>
                  <a:pt x="246523" y="54676"/>
                </a:moveTo>
                <a:cubicBezTo>
                  <a:pt x="223490" y="54676"/>
                  <a:pt x="204056" y="69433"/>
                  <a:pt x="196498" y="89949"/>
                </a:cubicBezTo>
                <a:cubicBezTo>
                  <a:pt x="200457" y="91029"/>
                  <a:pt x="204416" y="92469"/>
                  <a:pt x="208375" y="94268"/>
                </a:cubicBezTo>
                <a:cubicBezTo>
                  <a:pt x="218811" y="85990"/>
                  <a:pt x="232127" y="80591"/>
                  <a:pt x="246523" y="80591"/>
                </a:cubicBezTo>
                <a:cubicBezTo>
                  <a:pt x="249042" y="80591"/>
                  <a:pt x="250841" y="82751"/>
                  <a:pt x="250841" y="84910"/>
                </a:cubicBezTo>
                <a:cubicBezTo>
                  <a:pt x="250841" y="97868"/>
                  <a:pt x="246882" y="109385"/>
                  <a:pt x="240405" y="119463"/>
                </a:cubicBezTo>
                <a:cubicBezTo>
                  <a:pt x="243284" y="123423"/>
                  <a:pt x="246163" y="127382"/>
                  <a:pt x="248682" y="131701"/>
                </a:cubicBezTo>
                <a:cubicBezTo>
                  <a:pt x="265237" y="122703"/>
                  <a:pt x="276753" y="105426"/>
                  <a:pt x="276753" y="84910"/>
                </a:cubicBezTo>
                <a:lnTo>
                  <a:pt x="276753" y="54676"/>
                </a:lnTo>
                <a:lnTo>
                  <a:pt x="246523" y="54676"/>
                </a:lnTo>
                <a:close/>
                <a:moveTo>
                  <a:pt x="8637" y="54676"/>
                </a:moveTo>
                <a:lnTo>
                  <a:pt x="8637" y="84910"/>
                </a:lnTo>
                <a:cubicBezTo>
                  <a:pt x="8637" y="105426"/>
                  <a:pt x="20153" y="122703"/>
                  <a:pt x="36348" y="131701"/>
                </a:cubicBezTo>
                <a:cubicBezTo>
                  <a:pt x="38868" y="127382"/>
                  <a:pt x="42106" y="123423"/>
                  <a:pt x="45345" y="119463"/>
                </a:cubicBezTo>
                <a:cubicBezTo>
                  <a:pt x="38508" y="109385"/>
                  <a:pt x="34549" y="97868"/>
                  <a:pt x="34549" y="84910"/>
                </a:cubicBezTo>
                <a:cubicBezTo>
                  <a:pt x="34549" y="82751"/>
                  <a:pt x="36348" y="80591"/>
                  <a:pt x="38868" y="80591"/>
                </a:cubicBezTo>
                <a:cubicBezTo>
                  <a:pt x="53263" y="80591"/>
                  <a:pt x="66579" y="85990"/>
                  <a:pt x="77015" y="94268"/>
                </a:cubicBezTo>
                <a:cubicBezTo>
                  <a:pt x="80974" y="92469"/>
                  <a:pt x="84933" y="91029"/>
                  <a:pt x="88892" y="89949"/>
                </a:cubicBezTo>
                <a:cubicBezTo>
                  <a:pt x="81334" y="69433"/>
                  <a:pt x="61900" y="54676"/>
                  <a:pt x="38868" y="54676"/>
                </a:cubicBezTo>
                <a:lnTo>
                  <a:pt x="8637" y="54676"/>
                </a:lnTo>
                <a:close/>
                <a:moveTo>
                  <a:pt x="122056" y="48760"/>
                </a:moveTo>
                <a:cubicBezTo>
                  <a:pt x="116613" y="48760"/>
                  <a:pt x="111895" y="53114"/>
                  <a:pt x="111895" y="58920"/>
                </a:cubicBezTo>
                <a:cubicBezTo>
                  <a:pt x="111895" y="64362"/>
                  <a:pt x="116613" y="68717"/>
                  <a:pt x="122056" y="68717"/>
                </a:cubicBezTo>
                <a:cubicBezTo>
                  <a:pt x="127862" y="68717"/>
                  <a:pt x="132216" y="64362"/>
                  <a:pt x="132216" y="58920"/>
                </a:cubicBezTo>
                <a:cubicBezTo>
                  <a:pt x="132216" y="53114"/>
                  <a:pt x="127862" y="48760"/>
                  <a:pt x="122056" y="48760"/>
                </a:cubicBezTo>
                <a:close/>
                <a:moveTo>
                  <a:pt x="4318" y="46038"/>
                </a:moveTo>
                <a:lnTo>
                  <a:pt x="38868" y="46038"/>
                </a:lnTo>
                <a:cubicBezTo>
                  <a:pt x="65859" y="46038"/>
                  <a:pt x="88892" y="63675"/>
                  <a:pt x="97529" y="87790"/>
                </a:cubicBezTo>
                <a:cubicBezTo>
                  <a:pt x="101848" y="87070"/>
                  <a:pt x="106526" y="86350"/>
                  <a:pt x="111205" y="86350"/>
                </a:cubicBezTo>
                <a:lnTo>
                  <a:pt x="174185" y="86350"/>
                </a:lnTo>
                <a:cubicBezTo>
                  <a:pt x="178864" y="86350"/>
                  <a:pt x="183542" y="87070"/>
                  <a:pt x="188221" y="87790"/>
                </a:cubicBezTo>
                <a:cubicBezTo>
                  <a:pt x="196138" y="63675"/>
                  <a:pt x="219531" y="46038"/>
                  <a:pt x="246523" y="46038"/>
                </a:cubicBezTo>
                <a:lnTo>
                  <a:pt x="281072" y="46038"/>
                </a:lnTo>
                <a:cubicBezTo>
                  <a:pt x="283231" y="46038"/>
                  <a:pt x="285390" y="47838"/>
                  <a:pt x="285390" y="50717"/>
                </a:cubicBezTo>
                <a:lnTo>
                  <a:pt x="285390" y="84910"/>
                </a:lnTo>
                <a:cubicBezTo>
                  <a:pt x="285390" y="108666"/>
                  <a:pt x="272075" y="129181"/>
                  <a:pt x="252641" y="139620"/>
                </a:cubicBezTo>
                <a:cubicBezTo>
                  <a:pt x="258759" y="152577"/>
                  <a:pt x="262358" y="167334"/>
                  <a:pt x="262358" y="183171"/>
                </a:cubicBezTo>
                <a:lnTo>
                  <a:pt x="262358" y="281071"/>
                </a:lnTo>
                <a:cubicBezTo>
                  <a:pt x="262358" y="283591"/>
                  <a:pt x="260198" y="285390"/>
                  <a:pt x="258039" y="285390"/>
                </a:cubicBezTo>
                <a:lnTo>
                  <a:pt x="215932" y="285390"/>
                </a:lnTo>
                <a:cubicBezTo>
                  <a:pt x="214133" y="285390"/>
                  <a:pt x="212693" y="284670"/>
                  <a:pt x="211614" y="282871"/>
                </a:cubicBezTo>
                <a:lnTo>
                  <a:pt x="202616" y="262355"/>
                </a:lnTo>
                <a:lnTo>
                  <a:pt x="82414" y="262355"/>
                </a:lnTo>
                <a:lnTo>
                  <a:pt x="73417" y="282871"/>
                </a:lnTo>
                <a:cubicBezTo>
                  <a:pt x="72697" y="284670"/>
                  <a:pt x="71257" y="285390"/>
                  <a:pt x="69458" y="285390"/>
                </a:cubicBezTo>
                <a:lnTo>
                  <a:pt x="27351" y="285390"/>
                </a:lnTo>
                <a:cubicBezTo>
                  <a:pt x="24832" y="285390"/>
                  <a:pt x="23032" y="283591"/>
                  <a:pt x="23032" y="281071"/>
                </a:cubicBezTo>
                <a:lnTo>
                  <a:pt x="23032" y="183171"/>
                </a:lnTo>
                <a:cubicBezTo>
                  <a:pt x="23032" y="167334"/>
                  <a:pt x="26631" y="152577"/>
                  <a:pt x="32390" y="139620"/>
                </a:cubicBezTo>
                <a:cubicBezTo>
                  <a:pt x="13316" y="129181"/>
                  <a:pt x="0" y="108666"/>
                  <a:pt x="0" y="84910"/>
                </a:cubicBezTo>
                <a:lnTo>
                  <a:pt x="0" y="50717"/>
                </a:lnTo>
                <a:cubicBezTo>
                  <a:pt x="0" y="47838"/>
                  <a:pt x="1799" y="46038"/>
                  <a:pt x="4318" y="46038"/>
                </a:cubicBezTo>
                <a:close/>
                <a:moveTo>
                  <a:pt x="122056" y="39688"/>
                </a:moveTo>
                <a:cubicBezTo>
                  <a:pt x="132579" y="39688"/>
                  <a:pt x="140924" y="48397"/>
                  <a:pt x="140924" y="58920"/>
                </a:cubicBezTo>
                <a:cubicBezTo>
                  <a:pt x="140924" y="69080"/>
                  <a:pt x="132579" y="77425"/>
                  <a:pt x="122056" y="77425"/>
                </a:cubicBezTo>
                <a:cubicBezTo>
                  <a:pt x="111895" y="77425"/>
                  <a:pt x="103187" y="69080"/>
                  <a:pt x="103187" y="58920"/>
                </a:cubicBezTo>
                <a:cubicBezTo>
                  <a:pt x="103187" y="48397"/>
                  <a:pt x="111895" y="39688"/>
                  <a:pt x="122056" y="39688"/>
                </a:cubicBezTo>
                <a:close/>
                <a:moveTo>
                  <a:pt x="163694" y="37202"/>
                </a:moveTo>
                <a:cubicBezTo>
                  <a:pt x="157888" y="37202"/>
                  <a:pt x="153171" y="41874"/>
                  <a:pt x="153171" y="47266"/>
                </a:cubicBezTo>
                <a:cubicBezTo>
                  <a:pt x="153171" y="53017"/>
                  <a:pt x="157888" y="57689"/>
                  <a:pt x="163694" y="57689"/>
                </a:cubicBezTo>
                <a:cubicBezTo>
                  <a:pt x="169137" y="57689"/>
                  <a:pt x="173491" y="53017"/>
                  <a:pt x="173491" y="47266"/>
                </a:cubicBezTo>
                <a:cubicBezTo>
                  <a:pt x="173491" y="41874"/>
                  <a:pt x="169137" y="37202"/>
                  <a:pt x="163694" y="37202"/>
                </a:cubicBezTo>
                <a:close/>
                <a:moveTo>
                  <a:pt x="163694" y="28575"/>
                </a:moveTo>
                <a:cubicBezTo>
                  <a:pt x="173854" y="28575"/>
                  <a:pt x="182199" y="37202"/>
                  <a:pt x="182199" y="47266"/>
                </a:cubicBezTo>
                <a:cubicBezTo>
                  <a:pt x="182199" y="57689"/>
                  <a:pt x="173854" y="66316"/>
                  <a:pt x="163694" y="66316"/>
                </a:cubicBezTo>
                <a:cubicBezTo>
                  <a:pt x="153171" y="66316"/>
                  <a:pt x="144462" y="57689"/>
                  <a:pt x="144462" y="47266"/>
                </a:cubicBezTo>
                <a:cubicBezTo>
                  <a:pt x="144462" y="37202"/>
                  <a:pt x="153171" y="28575"/>
                  <a:pt x="163694" y="28575"/>
                </a:cubicBezTo>
                <a:close/>
                <a:moveTo>
                  <a:pt x="133169" y="8709"/>
                </a:moveTo>
                <a:cubicBezTo>
                  <a:pt x="127726" y="8709"/>
                  <a:pt x="123009" y="13426"/>
                  <a:pt x="123009" y="18869"/>
                </a:cubicBezTo>
                <a:cubicBezTo>
                  <a:pt x="123009" y="24674"/>
                  <a:pt x="127726" y="29029"/>
                  <a:pt x="133169" y="29029"/>
                </a:cubicBezTo>
                <a:cubicBezTo>
                  <a:pt x="138975" y="29029"/>
                  <a:pt x="143329" y="24674"/>
                  <a:pt x="143329" y="18869"/>
                </a:cubicBezTo>
                <a:cubicBezTo>
                  <a:pt x="143329" y="13426"/>
                  <a:pt x="138975" y="8709"/>
                  <a:pt x="133169" y="8709"/>
                </a:cubicBezTo>
                <a:close/>
                <a:moveTo>
                  <a:pt x="133169" y="0"/>
                </a:moveTo>
                <a:cubicBezTo>
                  <a:pt x="143692" y="0"/>
                  <a:pt x="152037" y="8709"/>
                  <a:pt x="152037" y="18869"/>
                </a:cubicBezTo>
                <a:cubicBezTo>
                  <a:pt x="152037" y="29392"/>
                  <a:pt x="143692" y="37737"/>
                  <a:pt x="133169" y="37737"/>
                </a:cubicBezTo>
                <a:cubicBezTo>
                  <a:pt x="122646" y="37737"/>
                  <a:pt x="114300" y="29392"/>
                  <a:pt x="114300" y="18869"/>
                </a:cubicBezTo>
                <a:cubicBezTo>
                  <a:pt x="114300" y="8709"/>
                  <a:pt x="122646" y="0"/>
                  <a:pt x="133169"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675"/>
              <a:buFont typeface="Calibri"/>
              <a:buNone/>
            </a:pPr>
            <a:r>
              <a:t/>
            </a:r>
            <a:endParaRPr b="0" i="0" sz="675" u="none" cap="none" strike="noStrike">
              <a:solidFill>
                <a:srgbClr val="000000"/>
              </a:solidFill>
              <a:latin typeface="Lato Light"/>
              <a:ea typeface="Lato Light"/>
              <a:cs typeface="Lato Light"/>
              <a:sym typeface="Lato Light"/>
            </a:endParaRPr>
          </a:p>
        </p:txBody>
      </p:sp>
      <p:sp>
        <p:nvSpPr>
          <p:cNvPr id="1005" name="Google Shape;1005;p41"/>
          <p:cNvSpPr txBox="1"/>
          <p:nvPr/>
        </p:nvSpPr>
        <p:spPr>
          <a:xfrm>
            <a:off x="3103897" y="1124392"/>
            <a:ext cx="2506840" cy="311624"/>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1F497D"/>
              </a:buClr>
              <a:buSzPts val="1425"/>
              <a:buFont typeface="Bebas Neue"/>
              <a:buNone/>
            </a:pPr>
            <a:r>
              <a:rPr b="1" i="0" lang="en-US" sz="1425" u="none" cap="none" strike="noStrike">
                <a:solidFill>
                  <a:srgbClr val="1F497D"/>
                </a:solidFill>
                <a:latin typeface="Bebas Neue"/>
                <a:ea typeface="Bebas Neue"/>
                <a:cs typeface="Bebas Neue"/>
                <a:sym typeface="Bebas Neue"/>
              </a:rPr>
              <a:t>Sustainability in Spotlight</a:t>
            </a:r>
            <a:endParaRPr/>
          </a:p>
        </p:txBody>
      </p:sp>
      <p:sp>
        <p:nvSpPr>
          <p:cNvPr id="1006" name="Google Shape;1006;p41"/>
          <p:cNvSpPr txBox="1"/>
          <p:nvPr/>
        </p:nvSpPr>
        <p:spPr>
          <a:xfrm>
            <a:off x="278039" y="3661537"/>
            <a:ext cx="2145256" cy="52322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1F497D"/>
              </a:buClr>
              <a:buSzPts val="1400"/>
              <a:buFont typeface="Lato"/>
              <a:buNone/>
            </a:pPr>
            <a:r>
              <a:rPr b="1" i="0" lang="en-US" sz="1400" u="none" cap="none" strike="noStrike">
                <a:solidFill>
                  <a:srgbClr val="1F497D"/>
                </a:solidFill>
                <a:latin typeface="Lato"/>
                <a:ea typeface="Lato"/>
                <a:cs typeface="Lato"/>
                <a:sym typeface="Lato"/>
              </a:rPr>
              <a:t>Unreliable Audience</a:t>
            </a:r>
            <a:endParaRPr/>
          </a:p>
          <a:p>
            <a:pPr indent="0" lvl="0" marL="0" marR="0" rtl="0" algn="l">
              <a:lnSpc>
                <a:spcPct val="100000"/>
              </a:lnSpc>
              <a:spcBef>
                <a:spcPts val="0"/>
              </a:spcBef>
              <a:spcAft>
                <a:spcPts val="0"/>
              </a:spcAft>
              <a:buClr>
                <a:srgbClr val="1F497D"/>
              </a:buClr>
              <a:buSzPts val="1400"/>
              <a:buFont typeface="Lato"/>
              <a:buNone/>
            </a:pPr>
            <a:r>
              <a:rPr b="1" i="0" lang="en-US" sz="1400" u="none" cap="none" strike="noStrike">
                <a:solidFill>
                  <a:srgbClr val="1F497D"/>
                </a:solidFill>
                <a:latin typeface="Lato"/>
                <a:ea typeface="Lato"/>
                <a:cs typeface="Lato"/>
                <a:sym typeface="Lato"/>
              </a:rPr>
              <a:t>research</a:t>
            </a:r>
            <a:endParaRPr/>
          </a:p>
        </p:txBody>
      </p:sp>
      <p:sp>
        <p:nvSpPr>
          <p:cNvPr id="1007" name="Google Shape;1007;p41"/>
          <p:cNvSpPr txBox="1"/>
          <p:nvPr/>
        </p:nvSpPr>
        <p:spPr>
          <a:xfrm>
            <a:off x="3124394" y="2335913"/>
            <a:ext cx="1212115" cy="1016992"/>
          </a:xfrm>
          <a:prstGeom prst="rect">
            <a:avLst/>
          </a:prstGeom>
          <a:noFill/>
          <a:ln>
            <a:noFill/>
          </a:ln>
        </p:spPr>
        <p:txBody>
          <a:bodyPr anchorCtr="0" anchor="t" bIns="40775" lIns="81575" spcFirstLastPara="1" rIns="81575" wrap="square" tIns="40775">
            <a:spAutoFit/>
          </a:bodyPr>
          <a:lstStyle/>
          <a:p>
            <a:pPr indent="-171450" lvl="0" marL="171450" marR="0" rtl="0" algn="l">
              <a:lnSpc>
                <a:spcPct val="115666"/>
              </a:lnSpc>
              <a:spcBef>
                <a:spcPts val="0"/>
              </a:spcBef>
              <a:spcAft>
                <a:spcPts val="0"/>
              </a:spcAft>
              <a:buClr>
                <a:srgbClr val="000000"/>
              </a:buClr>
              <a:buSzPts val="1200"/>
              <a:buFont typeface="Arial"/>
              <a:buChar char="•"/>
            </a:pPr>
            <a:r>
              <a:rPr b="0" i="0" lang="en-US" sz="1200" u="none" cap="none" strike="noStrike">
                <a:solidFill>
                  <a:srgbClr val="000000"/>
                </a:solidFill>
                <a:latin typeface="Lato Light"/>
                <a:ea typeface="Lato Light"/>
                <a:cs typeface="Lato Light"/>
                <a:sym typeface="Lato Light"/>
              </a:rPr>
              <a:t>Standardized content generation funding</a:t>
            </a:r>
            <a:endParaRPr/>
          </a:p>
          <a:p>
            <a:pPr indent="-171450" lvl="0" marL="171450" marR="0" rtl="0" algn="l">
              <a:lnSpc>
                <a:spcPct val="115666"/>
              </a:lnSpc>
              <a:spcBef>
                <a:spcPts val="240"/>
              </a:spcBef>
              <a:spcAft>
                <a:spcPts val="0"/>
              </a:spcAft>
              <a:buClr>
                <a:srgbClr val="000000"/>
              </a:buClr>
              <a:buSzPts val="1200"/>
              <a:buFont typeface="Arial"/>
              <a:buChar char="•"/>
            </a:pPr>
            <a:r>
              <a:rPr b="0" i="0" lang="en-US" sz="1200" u="none" cap="none" strike="noStrike">
                <a:solidFill>
                  <a:srgbClr val="000000"/>
                </a:solidFill>
                <a:latin typeface="Lato Light"/>
                <a:ea typeface="Lato Light"/>
                <a:cs typeface="Lato Light"/>
                <a:sym typeface="Lato Light"/>
              </a:rPr>
              <a:t>Seda SLA</a:t>
            </a:r>
            <a:endParaRPr/>
          </a:p>
        </p:txBody>
      </p:sp>
      <p:sp>
        <p:nvSpPr>
          <p:cNvPr id="1008" name="Google Shape;1008;p41"/>
          <p:cNvSpPr txBox="1"/>
          <p:nvPr/>
        </p:nvSpPr>
        <p:spPr>
          <a:xfrm>
            <a:off x="209606" y="4726666"/>
            <a:ext cx="3235245" cy="307777"/>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1F497D"/>
              </a:buClr>
              <a:buSzPts val="1400"/>
              <a:buFont typeface="Lato"/>
              <a:buNone/>
            </a:pPr>
            <a:r>
              <a:rPr b="1" i="0" lang="en-US" sz="1400" u="none" cap="none" strike="noStrike">
                <a:solidFill>
                  <a:srgbClr val="1F497D"/>
                </a:solidFill>
                <a:latin typeface="Lato"/>
                <a:ea typeface="Lato"/>
                <a:cs typeface="Lato"/>
                <a:sym typeface="Lato"/>
              </a:rPr>
              <a:t>Poor governance &amp; compliance</a:t>
            </a:r>
            <a:endParaRPr/>
          </a:p>
        </p:txBody>
      </p:sp>
      <p:sp>
        <p:nvSpPr>
          <p:cNvPr id="1009" name="Google Shape;1009;p41"/>
          <p:cNvSpPr txBox="1"/>
          <p:nvPr/>
        </p:nvSpPr>
        <p:spPr>
          <a:xfrm>
            <a:off x="325265" y="5015854"/>
            <a:ext cx="2089501" cy="657919"/>
          </a:xfrm>
          <a:prstGeom prst="rect">
            <a:avLst/>
          </a:prstGeom>
          <a:noFill/>
          <a:ln>
            <a:noFill/>
          </a:ln>
        </p:spPr>
        <p:txBody>
          <a:bodyPr anchorCtr="0" anchor="t" bIns="40775" lIns="81575" spcFirstLastPara="1" rIns="81575" wrap="square" tIns="40775">
            <a:spAutoFit/>
          </a:bodyPr>
          <a:lstStyle/>
          <a:p>
            <a:pPr indent="-171450" lvl="0" marL="171450" marR="0" rtl="0" algn="l">
              <a:lnSpc>
                <a:spcPct val="115666"/>
              </a:lnSpc>
              <a:spcBef>
                <a:spcPts val="0"/>
              </a:spcBef>
              <a:spcAft>
                <a:spcPts val="0"/>
              </a:spcAft>
              <a:buClr>
                <a:srgbClr val="000000"/>
              </a:buClr>
              <a:buSzPts val="1200"/>
              <a:buFont typeface="Arial"/>
              <a:buChar char="•"/>
            </a:pPr>
            <a:r>
              <a:rPr b="0" i="0" lang="en-US" sz="1200" u="none" cap="none" strike="noStrike">
                <a:solidFill>
                  <a:srgbClr val="000000"/>
                </a:solidFill>
                <a:latin typeface="Lato Light"/>
                <a:ea typeface="Lato Light"/>
                <a:cs typeface="Lato Light"/>
                <a:sym typeface="Lato Light"/>
              </a:rPr>
              <a:t>Training, mentorship and coaching interventions.</a:t>
            </a:r>
            <a:endParaRPr/>
          </a:p>
          <a:p>
            <a:pPr indent="-171450" lvl="0" marL="171450" marR="0" rtl="0" algn="l">
              <a:lnSpc>
                <a:spcPct val="115666"/>
              </a:lnSpc>
              <a:spcBef>
                <a:spcPts val="240"/>
              </a:spcBef>
              <a:spcAft>
                <a:spcPts val="0"/>
              </a:spcAft>
              <a:buClr>
                <a:srgbClr val="000000"/>
              </a:buClr>
              <a:buSzPts val="1200"/>
              <a:buFont typeface="Arial"/>
              <a:buChar char="•"/>
            </a:pPr>
            <a:r>
              <a:rPr b="0" i="0" lang="en-US" sz="1200" u="none" cap="none" strike="noStrike">
                <a:solidFill>
                  <a:srgbClr val="000000"/>
                </a:solidFill>
                <a:latin typeface="Lato Light"/>
                <a:ea typeface="Lato Light"/>
                <a:cs typeface="Lato Light"/>
                <a:sym typeface="Lato Light"/>
              </a:rPr>
              <a:t>Sector Engagements.</a:t>
            </a:r>
            <a:endParaRPr/>
          </a:p>
        </p:txBody>
      </p:sp>
      <p:sp>
        <p:nvSpPr>
          <p:cNvPr id="1010" name="Google Shape;1010;p41"/>
          <p:cNvSpPr txBox="1"/>
          <p:nvPr/>
        </p:nvSpPr>
        <p:spPr>
          <a:xfrm>
            <a:off x="3065823" y="4999961"/>
            <a:ext cx="1387944" cy="307777"/>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1F497D"/>
              </a:buClr>
              <a:buSzPts val="1400"/>
              <a:buFont typeface="Lato"/>
              <a:buNone/>
            </a:pPr>
            <a:r>
              <a:rPr b="1" i="0" lang="en-US" sz="1400" u="none" cap="none" strike="noStrike">
                <a:solidFill>
                  <a:srgbClr val="1F497D"/>
                </a:solidFill>
                <a:latin typeface="Lato"/>
                <a:ea typeface="Lato"/>
                <a:cs typeface="Lato"/>
                <a:sym typeface="Lato"/>
              </a:rPr>
              <a:t>Advertising </a:t>
            </a:r>
            <a:endParaRPr/>
          </a:p>
        </p:txBody>
      </p:sp>
      <p:sp>
        <p:nvSpPr>
          <p:cNvPr id="1011" name="Google Shape;1011;p41"/>
          <p:cNvSpPr txBox="1"/>
          <p:nvPr/>
        </p:nvSpPr>
        <p:spPr>
          <a:xfrm>
            <a:off x="3064203" y="5270540"/>
            <a:ext cx="2162405" cy="800522"/>
          </a:xfrm>
          <a:prstGeom prst="rect">
            <a:avLst/>
          </a:prstGeom>
          <a:noFill/>
          <a:ln>
            <a:noFill/>
          </a:ln>
        </p:spPr>
        <p:txBody>
          <a:bodyPr anchorCtr="0" anchor="t" bIns="40775" lIns="81575" spcFirstLastPara="1" rIns="81575" wrap="square" tIns="40775">
            <a:spAutoFit/>
          </a:bodyPr>
          <a:lstStyle/>
          <a:p>
            <a:pPr indent="-171450" lvl="0" marL="171450" marR="0" rtl="0" algn="l">
              <a:lnSpc>
                <a:spcPct val="115666"/>
              </a:lnSpc>
              <a:spcBef>
                <a:spcPts val="0"/>
              </a:spcBef>
              <a:spcAft>
                <a:spcPts val="0"/>
              </a:spcAft>
              <a:buClr>
                <a:srgbClr val="000000"/>
              </a:buClr>
              <a:buSzPts val="1200"/>
              <a:buFont typeface="Arial"/>
              <a:buChar char="•"/>
            </a:pPr>
            <a:r>
              <a:rPr b="0" i="0" lang="en-US" sz="1200" u="none" cap="none" strike="noStrike">
                <a:solidFill>
                  <a:srgbClr val="000000"/>
                </a:solidFill>
                <a:latin typeface="Lato Light"/>
                <a:ea typeface="Lato Light"/>
                <a:cs typeface="Lato Light"/>
                <a:sym typeface="Lato Light"/>
              </a:rPr>
              <a:t>Unregulated &amp; poor coordination of government advertising (30% set aside)</a:t>
            </a:r>
            <a:endParaRPr/>
          </a:p>
        </p:txBody>
      </p:sp>
      <p:sp>
        <p:nvSpPr>
          <p:cNvPr id="1012" name="Google Shape;1012;p41"/>
          <p:cNvSpPr/>
          <p:nvPr/>
        </p:nvSpPr>
        <p:spPr>
          <a:xfrm flipH="1">
            <a:off x="159097" y="2152824"/>
            <a:ext cx="179860" cy="179860"/>
          </a:xfrm>
          <a:prstGeom prst="ellipse">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675"/>
              <a:buFont typeface="Calibri"/>
              <a:buNone/>
            </a:pPr>
            <a:r>
              <a:t/>
            </a:r>
            <a:endParaRPr b="0" i="0" sz="675" u="none" cap="none" strike="noStrike">
              <a:solidFill>
                <a:srgbClr val="FFFFFF"/>
              </a:solidFill>
              <a:latin typeface="Nunito Sans ExtraLight"/>
              <a:ea typeface="Nunito Sans ExtraLight"/>
              <a:cs typeface="Nunito Sans ExtraLight"/>
              <a:sym typeface="Nunito Sans ExtraLight"/>
            </a:endParaRPr>
          </a:p>
        </p:txBody>
      </p:sp>
      <p:sp>
        <p:nvSpPr>
          <p:cNvPr id="1013" name="Google Shape;1013;p41"/>
          <p:cNvSpPr/>
          <p:nvPr/>
        </p:nvSpPr>
        <p:spPr>
          <a:xfrm flipH="1">
            <a:off x="2976817" y="2173336"/>
            <a:ext cx="179860" cy="179860"/>
          </a:xfrm>
          <a:prstGeom prst="ellipse">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675"/>
              <a:buFont typeface="Calibri"/>
              <a:buNone/>
            </a:pPr>
            <a:r>
              <a:t/>
            </a:r>
            <a:endParaRPr b="0" i="0" sz="675" u="none" cap="none" strike="noStrike">
              <a:solidFill>
                <a:srgbClr val="FFFFFF"/>
              </a:solidFill>
              <a:latin typeface="Nunito Sans ExtraLight"/>
              <a:ea typeface="Nunito Sans ExtraLight"/>
              <a:cs typeface="Nunito Sans ExtraLight"/>
              <a:sym typeface="Nunito Sans ExtraLight"/>
            </a:endParaRPr>
          </a:p>
        </p:txBody>
      </p:sp>
      <p:sp>
        <p:nvSpPr>
          <p:cNvPr id="1014" name="Google Shape;1014;p41"/>
          <p:cNvSpPr/>
          <p:nvPr/>
        </p:nvSpPr>
        <p:spPr>
          <a:xfrm flipH="1">
            <a:off x="80255" y="4799603"/>
            <a:ext cx="168772" cy="179859"/>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675"/>
              <a:buFont typeface="Calibri"/>
              <a:buNone/>
            </a:pPr>
            <a:r>
              <a:t/>
            </a:r>
            <a:endParaRPr b="0" i="0" sz="675" u="none" cap="none" strike="noStrike">
              <a:solidFill>
                <a:srgbClr val="FFFFFF"/>
              </a:solidFill>
              <a:latin typeface="Nunito Sans ExtraLight"/>
              <a:ea typeface="Nunito Sans ExtraLight"/>
              <a:cs typeface="Nunito Sans ExtraLight"/>
              <a:sym typeface="Nunito Sans ExtraLight"/>
            </a:endParaRPr>
          </a:p>
        </p:txBody>
      </p:sp>
      <p:sp>
        <p:nvSpPr>
          <p:cNvPr id="1015" name="Google Shape;1015;p41"/>
          <p:cNvSpPr/>
          <p:nvPr/>
        </p:nvSpPr>
        <p:spPr>
          <a:xfrm flipH="1">
            <a:off x="2922467" y="5072255"/>
            <a:ext cx="179860" cy="179860"/>
          </a:xfrm>
          <a:prstGeom prst="ellipse">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675"/>
              <a:buFont typeface="Calibri"/>
              <a:buNone/>
            </a:pPr>
            <a:r>
              <a:t/>
            </a:r>
            <a:endParaRPr b="0" i="0" sz="675" u="none" cap="none" strike="noStrike">
              <a:solidFill>
                <a:srgbClr val="FFFFFF"/>
              </a:solidFill>
              <a:latin typeface="Nunito Sans ExtraLight"/>
              <a:ea typeface="Nunito Sans ExtraLight"/>
              <a:cs typeface="Nunito Sans ExtraLight"/>
              <a:sym typeface="Nunito Sans ExtraLight"/>
            </a:endParaRPr>
          </a:p>
        </p:txBody>
      </p:sp>
      <p:sp>
        <p:nvSpPr>
          <p:cNvPr id="1016" name="Google Shape;1016;p41"/>
          <p:cNvSpPr/>
          <p:nvPr/>
        </p:nvSpPr>
        <p:spPr>
          <a:xfrm flipH="1">
            <a:off x="2942078" y="3618864"/>
            <a:ext cx="179860" cy="179860"/>
          </a:xfrm>
          <a:prstGeom prst="ellipse">
            <a:avLst/>
          </a:prstGeom>
          <a:solidFill>
            <a:srgbClr val="31859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675"/>
              <a:buFont typeface="Calibri"/>
              <a:buNone/>
            </a:pPr>
            <a:r>
              <a:t/>
            </a:r>
            <a:endParaRPr b="0" i="0" sz="675" u="none" cap="none" strike="noStrike">
              <a:solidFill>
                <a:srgbClr val="FFFFFF"/>
              </a:solidFill>
              <a:latin typeface="Nunito Sans ExtraLight"/>
              <a:ea typeface="Nunito Sans ExtraLight"/>
              <a:cs typeface="Nunito Sans ExtraLight"/>
              <a:sym typeface="Nunito Sans ExtraLight"/>
            </a:endParaRPr>
          </a:p>
        </p:txBody>
      </p:sp>
      <p:sp>
        <p:nvSpPr>
          <p:cNvPr id="1017" name="Google Shape;1017;p41"/>
          <p:cNvSpPr/>
          <p:nvPr/>
        </p:nvSpPr>
        <p:spPr>
          <a:xfrm flipH="1">
            <a:off x="145405" y="3708794"/>
            <a:ext cx="179860" cy="179860"/>
          </a:xfrm>
          <a:prstGeom prst="ellipse">
            <a:avLst/>
          </a:prstGeom>
          <a:solidFill>
            <a:srgbClr val="C0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675"/>
              <a:buFont typeface="Calibri"/>
              <a:buNone/>
            </a:pPr>
            <a:r>
              <a:t/>
            </a:r>
            <a:endParaRPr b="0" i="0" sz="675" u="none" cap="none" strike="noStrike">
              <a:solidFill>
                <a:srgbClr val="FFFFFF"/>
              </a:solidFill>
              <a:latin typeface="Nunito Sans ExtraLight"/>
              <a:ea typeface="Nunito Sans ExtraLight"/>
              <a:cs typeface="Nunito Sans ExtraLight"/>
              <a:sym typeface="Nunito Sans ExtraLight"/>
            </a:endParaRPr>
          </a:p>
        </p:txBody>
      </p:sp>
      <p:sp>
        <p:nvSpPr>
          <p:cNvPr id="1018" name="Google Shape;1018;p41"/>
          <p:cNvSpPr txBox="1"/>
          <p:nvPr/>
        </p:nvSpPr>
        <p:spPr>
          <a:xfrm>
            <a:off x="313031" y="5751251"/>
            <a:ext cx="2470228" cy="52322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1F497D"/>
              </a:buClr>
              <a:buSzPts val="1400"/>
              <a:buFont typeface="Lato"/>
              <a:buNone/>
            </a:pPr>
            <a:r>
              <a:rPr b="1" i="0" lang="en-US" sz="1400" u="none" cap="none" strike="noStrike">
                <a:solidFill>
                  <a:srgbClr val="1F497D"/>
                </a:solidFill>
                <a:latin typeface="Lato"/>
                <a:ea typeface="Lato"/>
                <a:cs typeface="Lato"/>
                <a:sym typeface="Lato"/>
              </a:rPr>
              <a:t>Technological Changes </a:t>
            </a:r>
            <a:endParaRPr/>
          </a:p>
          <a:p>
            <a:pPr indent="0" lvl="0" marL="0" marR="0" rtl="0" algn="l">
              <a:lnSpc>
                <a:spcPct val="100000"/>
              </a:lnSpc>
              <a:spcBef>
                <a:spcPts val="0"/>
              </a:spcBef>
              <a:spcAft>
                <a:spcPts val="0"/>
              </a:spcAft>
              <a:buClr>
                <a:srgbClr val="1F497D"/>
              </a:buClr>
              <a:buSzPts val="1400"/>
              <a:buFont typeface="Lato"/>
              <a:buNone/>
            </a:pPr>
            <a:r>
              <a:rPr b="1" i="0" lang="en-US" sz="1400" u="none" cap="none" strike="noStrike">
                <a:solidFill>
                  <a:srgbClr val="1F497D"/>
                </a:solidFill>
                <a:latin typeface="Lato"/>
                <a:ea typeface="Lato"/>
                <a:cs typeface="Lato"/>
                <a:sym typeface="Lato"/>
              </a:rPr>
              <a:t>&amp; Innovation</a:t>
            </a:r>
            <a:endParaRPr/>
          </a:p>
        </p:txBody>
      </p:sp>
      <p:sp>
        <p:nvSpPr>
          <p:cNvPr id="1019" name="Google Shape;1019;p41"/>
          <p:cNvSpPr/>
          <p:nvPr/>
        </p:nvSpPr>
        <p:spPr>
          <a:xfrm flipH="1">
            <a:off x="145405" y="5945510"/>
            <a:ext cx="179860" cy="179860"/>
          </a:xfrm>
          <a:prstGeom prst="ellipse">
            <a:avLst/>
          </a:prstGeom>
          <a:solidFill>
            <a:srgbClr val="E36C0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675"/>
              <a:buFont typeface="Calibri"/>
              <a:buNone/>
            </a:pPr>
            <a:r>
              <a:t/>
            </a:r>
            <a:endParaRPr b="0" i="0" sz="675" u="none" cap="none" strike="noStrike">
              <a:solidFill>
                <a:srgbClr val="FFFFFF"/>
              </a:solidFill>
              <a:latin typeface="Nunito Sans ExtraLight"/>
              <a:ea typeface="Nunito Sans ExtraLight"/>
              <a:cs typeface="Nunito Sans ExtraLight"/>
              <a:sym typeface="Nunito Sans ExtraLight"/>
            </a:endParaRPr>
          </a:p>
        </p:txBody>
      </p:sp>
      <p:sp>
        <p:nvSpPr>
          <p:cNvPr id="1020" name="Google Shape;1020;p41"/>
          <p:cNvSpPr txBox="1"/>
          <p:nvPr/>
        </p:nvSpPr>
        <p:spPr>
          <a:xfrm>
            <a:off x="3032008" y="6249295"/>
            <a:ext cx="2321020" cy="307777"/>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1F497D"/>
              </a:buClr>
              <a:buSzPts val="1400"/>
              <a:buFont typeface="Lato"/>
              <a:buNone/>
            </a:pPr>
            <a:r>
              <a:rPr b="1" i="0" lang="en-US" sz="1400" u="none" cap="none" strike="noStrike">
                <a:solidFill>
                  <a:srgbClr val="1F497D"/>
                </a:solidFill>
                <a:latin typeface="Lato"/>
                <a:ea typeface="Lato"/>
                <a:cs typeface="Lato"/>
                <a:sym typeface="Lato"/>
              </a:rPr>
              <a:t>Regulation and Policy</a:t>
            </a:r>
            <a:endParaRPr/>
          </a:p>
        </p:txBody>
      </p:sp>
      <p:sp>
        <p:nvSpPr>
          <p:cNvPr id="1021" name="Google Shape;1021;p41"/>
          <p:cNvSpPr/>
          <p:nvPr/>
        </p:nvSpPr>
        <p:spPr>
          <a:xfrm flipH="1">
            <a:off x="2902401" y="6313253"/>
            <a:ext cx="179860" cy="179860"/>
          </a:xfrm>
          <a:prstGeom prst="ellipse">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675"/>
              <a:buFont typeface="Calibri"/>
              <a:buNone/>
            </a:pPr>
            <a:r>
              <a:t/>
            </a:r>
            <a:endParaRPr b="0" i="0" sz="675" u="none" cap="none" strike="noStrike">
              <a:solidFill>
                <a:srgbClr val="FFFFFF"/>
              </a:solidFill>
              <a:latin typeface="Nunito Sans ExtraLight"/>
              <a:ea typeface="Nunito Sans ExtraLight"/>
              <a:cs typeface="Nunito Sans ExtraLight"/>
              <a:sym typeface="Nunito Sans ExtraLight"/>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5" name="Shape 1025"/>
        <p:cNvGrpSpPr/>
        <p:nvPr/>
      </p:nvGrpSpPr>
      <p:grpSpPr>
        <a:xfrm>
          <a:off x="0" y="0"/>
          <a:ext cx="0" cy="0"/>
          <a:chOff x="0" y="0"/>
          <a:chExt cx="0" cy="0"/>
        </a:xfrm>
      </p:grpSpPr>
      <p:sp>
        <p:nvSpPr>
          <p:cNvPr id="1026" name="Google Shape;1026;p42"/>
          <p:cNvSpPr/>
          <p:nvPr/>
        </p:nvSpPr>
        <p:spPr>
          <a:xfrm>
            <a:off x="4407595" y="3576312"/>
            <a:ext cx="1674822" cy="732602"/>
          </a:xfrm>
          <a:custGeom>
            <a:rect b="b" l="l" r="r" t="t"/>
            <a:pathLst>
              <a:path extrusionOk="0" h="21600" w="21600">
                <a:moveTo>
                  <a:pt x="21600" y="21600"/>
                </a:moveTo>
                <a:lnTo>
                  <a:pt x="16205" y="0"/>
                </a:lnTo>
                <a:lnTo>
                  <a:pt x="0" y="0"/>
                </a:lnTo>
              </a:path>
            </a:pathLst>
          </a:custGeom>
          <a:noFill/>
          <a:ln cap="flat" cmpd="sng" w="38100">
            <a:solidFill>
              <a:srgbClr val="D8D8D8"/>
            </a:solidFill>
            <a:prstDash val="solid"/>
            <a:miter lim="400000"/>
            <a:headEnd len="sm" w="sm" type="none"/>
            <a:tailEnd len="sm" w="sm" type="none"/>
          </a:ln>
        </p:spPr>
        <p:txBody>
          <a:bodyPr anchorCtr="0" anchor="ctr" bIns="26775" lIns="26775" spcFirstLastPara="1" rIns="26775" wrap="square" tIns="26775">
            <a:noAutofit/>
          </a:bodyPr>
          <a:lstStyle/>
          <a:p>
            <a:pPr indent="0" lvl="0" marL="0" marR="0" rtl="0" algn="l">
              <a:lnSpc>
                <a:spcPct val="100000"/>
              </a:lnSpc>
              <a:spcBef>
                <a:spcPts val="0"/>
              </a:spcBef>
              <a:spcAft>
                <a:spcPts val="0"/>
              </a:spcAft>
              <a:buClr>
                <a:schemeClr val="dk1"/>
              </a:buClr>
              <a:buSzPts val="1899"/>
              <a:buFont typeface="Calibri"/>
              <a:buNone/>
            </a:pPr>
            <a:r>
              <a:t/>
            </a:r>
            <a:endParaRPr b="0" i="0" sz="1899" u="none" cap="none" strike="noStrike">
              <a:solidFill>
                <a:srgbClr val="000000"/>
              </a:solidFill>
              <a:latin typeface="Lato Light"/>
              <a:ea typeface="Lato Light"/>
              <a:cs typeface="Lato Light"/>
              <a:sym typeface="Lato Light"/>
            </a:endParaRPr>
          </a:p>
        </p:txBody>
      </p:sp>
      <p:sp>
        <p:nvSpPr>
          <p:cNvPr id="1027" name="Google Shape;1027;p42"/>
          <p:cNvSpPr/>
          <p:nvPr/>
        </p:nvSpPr>
        <p:spPr>
          <a:xfrm>
            <a:off x="2144626" y="2802988"/>
            <a:ext cx="4825773" cy="1261526"/>
          </a:xfrm>
          <a:custGeom>
            <a:rect b="b" l="l" r="r" t="t"/>
            <a:pathLst>
              <a:path extrusionOk="0" h="21600" w="21600">
                <a:moveTo>
                  <a:pt x="21600" y="21600"/>
                </a:moveTo>
                <a:lnTo>
                  <a:pt x="21600" y="0"/>
                </a:lnTo>
                <a:lnTo>
                  <a:pt x="0" y="0"/>
                </a:lnTo>
              </a:path>
            </a:pathLst>
          </a:custGeom>
          <a:noFill/>
          <a:ln cap="flat" cmpd="sng" w="38100">
            <a:solidFill>
              <a:srgbClr val="D8D8D8"/>
            </a:solidFill>
            <a:prstDash val="solid"/>
            <a:miter lim="400000"/>
            <a:headEnd len="sm" w="sm" type="none"/>
            <a:tailEnd len="sm" w="sm" type="none"/>
          </a:ln>
        </p:spPr>
        <p:txBody>
          <a:bodyPr anchorCtr="0" anchor="ctr" bIns="26775" lIns="26775" spcFirstLastPara="1" rIns="26775" wrap="square" tIns="26775">
            <a:noAutofit/>
          </a:bodyPr>
          <a:lstStyle/>
          <a:p>
            <a:pPr indent="0" lvl="0" marL="0" marR="0" rtl="0" algn="l">
              <a:lnSpc>
                <a:spcPct val="100000"/>
              </a:lnSpc>
              <a:spcBef>
                <a:spcPts val="0"/>
              </a:spcBef>
              <a:spcAft>
                <a:spcPts val="0"/>
              </a:spcAft>
              <a:buClr>
                <a:schemeClr val="dk1"/>
              </a:buClr>
              <a:buSzPts val="1899"/>
              <a:buFont typeface="Calibri"/>
              <a:buNone/>
            </a:pPr>
            <a:r>
              <a:t/>
            </a:r>
            <a:endParaRPr b="0" i="0" sz="1899" u="none" cap="none" strike="noStrike">
              <a:solidFill>
                <a:srgbClr val="000000"/>
              </a:solidFill>
              <a:latin typeface="Lato Light"/>
              <a:ea typeface="Lato Light"/>
              <a:cs typeface="Lato Light"/>
              <a:sym typeface="Lato Light"/>
            </a:endParaRPr>
          </a:p>
        </p:txBody>
      </p:sp>
      <p:sp>
        <p:nvSpPr>
          <p:cNvPr id="1028" name="Google Shape;1028;p42"/>
          <p:cNvSpPr/>
          <p:nvPr/>
        </p:nvSpPr>
        <p:spPr>
          <a:xfrm>
            <a:off x="4407595" y="2004916"/>
            <a:ext cx="3084463" cy="1924848"/>
          </a:xfrm>
          <a:custGeom>
            <a:rect b="b" l="l" r="r" t="t"/>
            <a:pathLst>
              <a:path extrusionOk="0" h="21600" w="21600">
                <a:moveTo>
                  <a:pt x="21600" y="21600"/>
                </a:moveTo>
                <a:lnTo>
                  <a:pt x="21600" y="0"/>
                </a:lnTo>
                <a:lnTo>
                  <a:pt x="0" y="0"/>
                </a:lnTo>
              </a:path>
            </a:pathLst>
          </a:custGeom>
          <a:noFill/>
          <a:ln cap="flat" cmpd="sng" w="38100">
            <a:solidFill>
              <a:srgbClr val="D8D8D8"/>
            </a:solidFill>
            <a:prstDash val="solid"/>
            <a:miter lim="400000"/>
            <a:headEnd len="sm" w="sm" type="none"/>
            <a:tailEnd len="sm" w="sm" type="none"/>
          </a:ln>
        </p:spPr>
        <p:txBody>
          <a:bodyPr anchorCtr="0" anchor="ctr" bIns="26775" lIns="26775" spcFirstLastPara="1" rIns="26775" wrap="square" tIns="26775">
            <a:noAutofit/>
          </a:bodyPr>
          <a:lstStyle/>
          <a:p>
            <a:pPr indent="0" lvl="0" marL="0" marR="0" rtl="0" algn="l">
              <a:lnSpc>
                <a:spcPct val="100000"/>
              </a:lnSpc>
              <a:spcBef>
                <a:spcPts val="0"/>
              </a:spcBef>
              <a:spcAft>
                <a:spcPts val="0"/>
              </a:spcAft>
              <a:buClr>
                <a:schemeClr val="dk1"/>
              </a:buClr>
              <a:buSzPts val="1899"/>
              <a:buFont typeface="Calibri"/>
              <a:buNone/>
            </a:pPr>
            <a:r>
              <a:t/>
            </a:r>
            <a:endParaRPr b="0" i="0" sz="1899" u="none" cap="none" strike="noStrike">
              <a:solidFill>
                <a:srgbClr val="000000"/>
              </a:solidFill>
              <a:latin typeface="Lato Light"/>
              <a:ea typeface="Lato Light"/>
              <a:cs typeface="Lato Light"/>
              <a:sym typeface="Lato Light"/>
            </a:endParaRPr>
          </a:p>
        </p:txBody>
      </p:sp>
      <p:sp>
        <p:nvSpPr>
          <p:cNvPr id="1029" name="Google Shape;1029;p42"/>
          <p:cNvSpPr/>
          <p:nvPr/>
        </p:nvSpPr>
        <p:spPr>
          <a:xfrm>
            <a:off x="2144626" y="4345801"/>
            <a:ext cx="2527753" cy="597234"/>
          </a:xfrm>
          <a:custGeom>
            <a:rect b="b" l="l" r="r" t="t"/>
            <a:pathLst>
              <a:path extrusionOk="0" h="21600" w="21600">
                <a:moveTo>
                  <a:pt x="21600" y="21600"/>
                </a:moveTo>
                <a:lnTo>
                  <a:pt x="16503" y="0"/>
                </a:lnTo>
                <a:lnTo>
                  <a:pt x="0" y="0"/>
                </a:lnTo>
              </a:path>
            </a:pathLst>
          </a:custGeom>
          <a:noFill/>
          <a:ln cap="flat" cmpd="sng" w="38100">
            <a:solidFill>
              <a:srgbClr val="D8D8D8"/>
            </a:solidFill>
            <a:prstDash val="solid"/>
            <a:miter lim="400000"/>
            <a:headEnd len="sm" w="sm" type="none"/>
            <a:tailEnd len="sm" w="sm" type="none"/>
          </a:ln>
        </p:spPr>
        <p:txBody>
          <a:bodyPr anchorCtr="0" anchor="ctr" bIns="26775" lIns="26775" spcFirstLastPara="1" rIns="26775" wrap="square" tIns="26775">
            <a:noAutofit/>
          </a:bodyPr>
          <a:lstStyle/>
          <a:p>
            <a:pPr indent="0" lvl="0" marL="0" marR="0" rtl="0" algn="l">
              <a:lnSpc>
                <a:spcPct val="100000"/>
              </a:lnSpc>
              <a:spcBef>
                <a:spcPts val="0"/>
              </a:spcBef>
              <a:spcAft>
                <a:spcPts val="0"/>
              </a:spcAft>
              <a:buClr>
                <a:schemeClr val="dk1"/>
              </a:buClr>
              <a:buSzPts val="1899"/>
              <a:buFont typeface="Calibri"/>
              <a:buNone/>
            </a:pPr>
            <a:r>
              <a:t/>
            </a:r>
            <a:endParaRPr b="0" i="0" sz="1899" u="none" cap="none" strike="noStrike">
              <a:solidFill>
                <a:srgbClr val="000000"/>
              </a:solidFill>
              <a:latin typeface="Lato Light"/>
              <a:ea typeface="Lato Light"/>
              <a:cs typeface="Lato Light"/>
              <a:sym typeface="Lato Light"/>
            </a:endParaRPr>
          </a:p>
        </p:txBody>
      </p:sp>
      <p:sp>
        <p:nvSpPr>
          <p:cNvPr id="1030" name="Google Shape;1030;p42"/>
          <p:cNvSpPr/>
          <p:nvPr/>
        </p:nvSpPr>
        <p:spPr>
          <a:xfrm>
            <a:off x="3104014" y="4206312"/>
            <a:ext cx="4858354" cy="1795108"/>
          </a:xfrm>
          <a:custGeom>
            <a:rect b="b" l="l" r="r" t="t"/>
            <a:pathLst>
              <a:path extrusionOk="0" h="4785708" w="12952237">
                <a:moveTo>
                  <a:pt x="11530893" y="0"/>
                </a:moveTo>
                <a:lnTo>
                  <a:pt x="12952237" y="0"/>
                </a:lnTo>
                <a:lnTo>
                  <a:pt x="6789956" y="4785708"/>
                </a:lnTo>
                <a:lnTo>
                  <a:pt x="0" y="4785708"/>
                </a:lnTo>
                <a:close/>
              </a:path>
            </a:pathLst>
          </a:custGeom>
          <a:solidFill>
            <a:srgbClr val="7F7F7F"/>
          </a:solidFill>
          <a:ln>
            <a:noFill/>
          </a:ln>
        </p:spPr>
        <p:txBody>
          <a:bodyPr anchorCtr="0" anchor="ctr" bIns="26775" lIns="26775" spcFirstLastPara="1" rIns="26775" wrap="square" tIns="26775">
            <a:noAutofit/>
          </a:bodyPr>
          <a:lstStyle/>
          <a:p>
            <a:pPr indent="0" lvl="0" marL="0" marR="0" rtl="0" algn="l">
              <a:lnSpc>
                <a:spcPct val="100000"/>
              </a:lnSpc>
              <a:spcBef>
                <a:spcPts val="0"/>
              </a:spcBef>
              <a:spcAft>
                <a:spcPts val="0"/>
              </a:spcAft>
              <a:buClr>
                <a:schemeClr val="dk1"/>
              </a:buClr>
              <a:buSzPts val="1899"/>
              <a:buFont typeface="Calibri"/>
              <a:buNone/>
            </a:pPr>
            <a:r>
              <a:t/>
            </a:r>
            <a:endParaRPr b="0" i="0" sz="1899" u="none" cap="none" strike="noStrike">
              <a:solidFill>
                <a:srgbClr val="000000"/>
              </a:solidFill>
              <a:latin typeface="Lato Light"/>
              <a:ea typeface="Lato Light"/>
              <a:cs typeface="Lato Light"/>
              <a:sym typeface="Lato Light"/>
            </a:endParaRPr>
          </a:p>
        </p:txBody>
      </p:sp>
      <p:sp>
        <p:nvSpPr>
          <p:cNvPr id="1031" name="Google Shape;1031;p42"/>
          <p:cNvSpPr/>
          <p:nvPr/>
        </p:nvSpPr>
        <p:spPr>
          <a:xfrm>
            <a:off x="7426127" y="2812975"/>
            <a:ext cx="1147416" cy="1393394"/>
          </a:xfrm>
          <a:custGeom>
            <a:rect b="b" l="l" r="r" t="t"/>
            <a:pathLst>
              <a:path extrusionOk="0" h="21600" w="21600">
                <a:moveTo>
                  <a:pt x="18964" y="0"/>
                </a:moveTo>
                <a:lnTo>
                  <a:pt x="11385" y="4582"/>
                </a:lnTo>
                <a:lnTo>
                  <a:pt x="14002" y="4582"/>
                </a:lnTo>
                <a:lnTo>
                  <a:pt x="0" y="21600"/>
                </a:lnTo>
                <a:lnTo>
                  <a:pt x="10037" y="21600"/>
                </a:lnTo>
                <a:lnTo>
                  <a:pt x="19058" y="4582"/>
                </a:lnTo>
                <a:lnTo>
                  <a:pt x="21600" y="4582"/>
                </a:lnTo>
                <a:lnTo>
                  <a:pt x="18964" y="0"/>
                </a:lnTo>
                <a:close/>
              </a:path>
            </a:pathLst>
          </a:custGeom>
          <a:solidFill>
            <a:srgbClr val="7F7F7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899"/>
              <a:buFont typeface="Calibri"/>
              <a:buNone/>
            </a:pPr>
            <a:r>
              <a:t/>
            </a:r>
            <a:endParaRPr b="0" i="0" sz="1899" u="none" cap="none" strike="noStrike">
              <a:solidFill>
                <a:srgbClr val="000000"/>
              </a:solidFill>
              <a:latin typeface="Lato Light"/>
              <a:ea typeface="Lato Light"/>
              <a:cs typeface="Lato Light"/>
              <a:sym typeface="Lato Light"/>
            </a:endParaRPr>
          </a:p>
        </p:txBody>
      </p:sp>
      <p:sp>
        <p:nvSpPr>
          <p:cNvPr id="1032" name="Google Shape;1032;p42"/>
          <p:cNvSpPr/>
          <p:nvPr/>
        </p:nvSpPr>
        <p:spPr>
          <a:xfrm>
            <a:off x="4682685" y="5485920"/>
            <a:ext cx="1008071" cy="233341"/>
          </a:xfrm>
          <a:prstGeom prst="ellipse">
            <a:avLst/>
          </a:prstGeom>
          <a:solidFill>
            <a:srgbClr val="D0EAF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899"/>
              <a:buFont typeface="Calibri"/>
              <a:buNone/>
            </a:pPr>
            <a:r>
              <a:t/>
            </a:r>
            <a:endParaRPr b="0" i="0" sz="1899" u="none" cap="none" strike="noStrike">
              <a:solidFill>
                <a:srgbClr val="000000"/>
              </a:solidFill>
              <a:latin typeface="Lato Light"/>
              <a:ea typeface="Lato Light"/>
              <a:cs typeface="Lato Light"/>
              <a:sym typeface="Lato Light"/>
            </a:endParaRPr>
          </a:p>
        </p:txBody>
      </p:sp>
      <p:sp>
        <p:nvSpPr>
          <p:cNvPr id="1033" name="Google Shape;1033;p42"/>
          <p:cNvSpPr/>
          <p:nvPr/>
        </p:nvSpPr>
        <p:spPr>
          <a:xfrm>
            <a:off x="4707325" y="4778310"/>
            <a:ext cx="1008072" cy="1008072"/>
          </a:xfrm>
          <a:prstGeom prst="ellipse">
            <a:avLst/>
          </a:prstGeom>
          <a:solidFill>
            <a:schemeClr val="accent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899"/>
              <a:buFont typeface="Calibri"/>
              <a:buNone/>
            </a:pPr>
            <a:r>
              <a:t/>
            </a:r>
            <a:endParaRPr b="0" i="0" sz="1899" u="none" cap="none" strike="noStrike">
              <a:solidFill>
                <a:srgbClr val="000000"/>
              </a:solidFill>
              <a:latin typeface="Lato Light"/>
              <a:ea typeface="Lato Light"/>
              <a:cs typeface="Lato Light"/>
              <a:sym typeface="Lato Light"/>
            </a:endParaRPr>
          </a:p>
        </p:txBody>
      </p:sp>
      <p:sp>
        <p:nvSpPr>
          <p:cNvPr id="1034" name="Google Shape;1034;p42"/>
          <p:cNvSpPr/>
          <p:nvPr/>
        </p:nvSpPr>
        <p:spPr>
          <a:xfrm>
            <a:off x="5855013" y="4956176"/>
            <a:ext cx="736891" cy="170570"/>
          </a:xfrm>
          <a:prstGeom prst="ellipse">
            <a:avLst/>
          </a:prstGeom>
          <a:solidFill>
            <a:srgbClr val="D0EAF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899"/>
              <a:buFont typeface="Calibri"/>
              <a:buNone/>
            </a:pPr>
            <a:r>
              <a:t/>
            </a:r>
            <a:endParaRPr b="0" i="0" sz="1899" u="none" cap="none" strike="noStrike">
              <a:solidFill>
                <a:srgbClr val="000000"/>
              </a:solidFill>
              <a:latin typeface="Lato Light"/>
              <a:ea typeface="Lato Light"/>
              <a:cs typeface="Lato Light"/>
              <a:sym typeface="Lato Light"/>
            </a:endParaRPr>
          </a:p>
        </p:txBody>
      </p:sp>
      <p:sp>
        <p:nvSpPr>
          <p:cNvPr id="1035" name="Google Shape;1035;p42"/>
          <p:cNvSpPr/>
          <p:nvPr/>
        </p:nvSpPr>
        <p:spPr>
          <a:xfrm>
            <a:off x="5855013" y="4329052"/>
            <a:ext cx="736891" cy="736893"/>
          </a:xfrm>
          <a:prstGeom prst="ellipse">
            <a:avLst/>
          </a:prstGeom>
          <a:solidFill>
            <a:schemeClr val="accent2"/>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899"/>
              <a:buFont typeface="Calibri"/>
              <a:buNone/>
            </a:pPr>
            <a:r>
              <a:t/>
            </a:r>
            <a:endParaRPr b="0" i="0" sz="1899" u="none" cap="none" strike="noStrike">
              <a:solidFill>
                <a:srgbClr val="000000"/>
              </a:solidFill>
              <a:latin typeface="Lato Light"/>
              <a:ea typeface="Lato Light"/>
              <a:cs typeface="Lato Light"/>
              <a:sym typeface="Lato Light"/>
            </a:endParaRPr>
          </a:p>
        </p:txBody>
      </p:sp>
      <p:sp>
        <p:nvSpPr>
          <p:cNvPr id="1036" name="Google Shape;1036;p42"/>
          <p:cNvSpPr/>
          <p:nvPr/>
        </p:nvSpPr>
        <p:spPr>
          <a:xfrm>
            <a:off x="7287738" y="4293991"/>
            <a:ext cx="401941" cy="93039"/>
          </a:xfrm>
          <a:prstGeom prst="ellipse">
            <a:avLst/>
          </a:prstGeom>
          <a:solidFill>
            <a:srgbClr val="D0EAF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899"/>
              <a:buFont typeface="Calibri"/>
              <a:buNone/>
            </a:pPr>
            <a:r>
              <a:t/>
            </a:r>
            <a:endParaRPr b="0" i="0" sz="1899" u="none" cap="none" strike="noStrike">
              <a:solidFill>
                <a:srgbClr val="000000"/>
              </a:solidFill>
              <a:latin typeface="Lato Light"/>
              <a:ea typeface="Lato Light"/>
              <a:cs typeface="Lato Light"/>
              <a:sym typeface="Lato Light"/>
            </a:endParaRPr>
          </a:p>
        </p:txBody>
      </p:sp>
      <p:sp>
        <p:nvSpPr>
          <p:cNvPr id="1037" name="Google Shape;1037;p42"/>
          <p:cNvSpPr/>
          <p:nvPr/>
        </p:nvSpPr>
        <p:spPr>
          <a:xfrm>
            <a:off x="7287738" y="3951924"/>
            <a:ext cx="401941" cy="401942"/>
          </a:xfrm>
          <a:prstGeom prst="ellipse">
            <a:avLst/>
          </a:prstGeom>
          <a:solidFill>
            <a:schemeClr val="accent4"/>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899"/>
              <a:buFont typeface="Calibri"/>
              <a:buNone/>
            </a:pPr>
            <a:r>
              <a:t/>
            </a:r>
            <a:endParaRPr b="0" i="0" sz="1899" u="none" cap="none" strike="noStrike">
              <a:solidFill>
                <a:srgbClr val="000000"/>
              </a:solidFill>
              <a:latin typeface="Lato Light"/>
              <a:ea typeface="Lato Light"/>
              <a:cs typeface="Lato Light"/>
              <a:sym typeface="Lato Light"/>
            </a:endParaRPr>
          </a:p>
        </p:txBody>
      </p:sp>
      <p:sp>
        <p:nvSpPr>
          <p:cNvPr id="1038" name="Google Shape;1038;p42"/>
          <p:cNvSpPr/>
          <p:nvPr/>
        </p:nvSpPr>
        <p:spPr>
          <a:xfrm>
            <a:off x="6702438" y="4562061"/>
            <a:ext cx="535921" cy="124052"/>
          </a:xfrm>
          <a:prstGeom prst="ellipse">
            <a:avLst/>
          </a:prstGeom>
          <a:solidFill>
            <a:srgbClr val="D0EAF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899"/>
              <a:buFont typeface="Calibri"/>
              <a:buNone/>
            </a:pPr>
            <a:r>
              <a:t/>
            </a:r>
            <a:endParaRPr b="0" i="0" sz="1899" u="none" cap="none" strike="noStrike">
              <a:solidFill>
                <a:srgbClr val="000000"/>
              </a:solidFill>
              <a:latin typeface="Lato Light"/>
              <a:ea typeface="Lato Light"/>
              <a:cs typeface="Lato Light"/>
              <a:sym typeface="Lato Light"/>
            </a:endParaRPr>
          </a:p>
        </p:txBody>
      </p:sp>
      <p:sp>
        <p:nvSpPr>
          <p:cNvPr id="1039" name="Google Shape;1039;p42"/>
          <p:cNvSpPr/>
          <p:nvPr/>
        </p:nvSpPr>
        <p:spPr>
          <a:xfrm>
            <a:off x="6702438" y="4105973"/>
            <a:ext cx="535921" cy="535922"/>
          </a:xfrm>
          <a:prstGeom prst="ellipse">
            <a:avLst/>
          </a:prstGeom>
          <a:solidFill>
            <a:schemeClr val="accent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899"/>
              <a:buFont typeface="Calibri"/>
              <a:buNone/>
            </a:pPr>
            <a:r>
              <a:t/>
            </a:r>
            <a:endParaRPr b="0" i="0" sz="1899" u="none" cap="none" strike="noStrike">
              <a:solidFill>
                <a:srgbClr val="000000"/>
              </a:solidFill>
              <a:latin typeface="Lato Light"/>
              <a:ea typeface="Lato Light"/>
              <a:cs typeface="Lato Light"/>
              <a:sym typeface="Lato Light"/>
            </a:endParaRPr>
          </a:p>
        </p:txBody>
      </p:sp>
      <p:sp>
        <p:nvSpPr>
          <p:cNvPr id="1040" name="Google Shape;1040;p42"/>
          <p:cNvSpPr txBox="1"/>
          <p:nvPr/>
        </p:nvSpPr>
        <p:spPr>
          <a:xfrm>
            <a:off x="2173939" y="4063755"/>
            <a:ext cx="1755545" cy="276999"/>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244061"/>
              </a:buClr>
              <a:buSzPts val="1200"/>
              <a:buFont typeface="Poppins"/>
              <a:buNone/>
            </a:pPr>
            <a:r>
              <a:rPr b="1" i="0" lang="en-US" sz="1200" u="none" cap="none" strike="noStrike">
                <a:solidFill>
                  <a:srgbClr val="244061"/>
                </a:solidFill>
                <a:latin typeface="Poppins"/>
                <a:ea typeface="Poppins"/>
                <a:cs typeface="Poppins"/>
                <a:sym typeface="Poppins"/>
              </a:rPr>
              <a:t>Sectoral Digital Presence</a:t>
            </a:r>
            <a:endParaRPr/>
          </a:p>
        </p:txBody>
      </p:sp>
      <p:sp>
        <p:nvSpPr>
          <p:cNvPr id="1041" name="Google Shape;1041;p42"/>
          <p:cNvSpPr txBox="1"/>
          <p:nvPr/>
        </p:nvSpPr>
        <p:spPr>
          <a:xfrm>
            <a:off x="1168227" y="4382032"/>
            <a:ext cx="3060097" cy="769193"/>
          </a:xfrm>
          <a:prstGeom prst="rect">
            <a:avLst/>
          </a:prstGeom>
          <a:noFill/>
          <a:ln>
            <a:noFill/>
          </a:ln>
        </p:spPr>
        <p:txBody>
          <a:bodyPr anchorCtr="0" anchor="t" bIns="17125" lIns="34275" spcFirstLastPara="1" rIns="34275" wrap="square" tIns="17125">
            <a:spAutoFit/>
          </a:bodyPr>
          <a:lstStyle/>
          <a:p>
            <a:pPr indent="-171450" lvl="0" marL="171450" marR="0" rtl="0" algn="ctr">
              <a:lnSpc>
                <a:spcPct val="119363"/>
              </a:lnSpc>
              <a:spcBef>
                <a:spcPts val="0"/>
              </a:spcBef>
              <a:spcAft>
                <a:spcPts val="0"/>
              </a:spcAft>
              <a:buClr>
                <a:srgbClr val="000000"/>
              </a:buClr>
              <a:buSzPts val="1100"/>
              <a:buFont typeface="Arial"/>
              <a:buChar char="•"/>
            </a:pPr>
            <a:r>
              <a:rPr b="0" i="0" lang="en-US" sz="1100" u="none" cap="none" strike="noStrike">
                <a:solidFill>
                  <a:srgbClr val="000000"/>
                </a:solidFill>
                <a:latin typeface="Lato"/>
                <a:ea typeface="Lato"/>
                <a:cs typeface="Lato"/>
                <a:sym typeface="Lato"/>
              </a:rPr>
              <a:t>Implement Board approved Digital Strategy and Plan with relevant partners.</a:t>
            </a:r>
            <a:endParaRPr/>
          </a:p>
          <a:p>
            <a:pPr indent="-171450" lvl="0" marL="171450" marR="0" rtl="0" algn="ctr">
              <a:lnSpc>
                <a:spcPct val="119363"/>
              </a:lnSpc>
              <a:spcBef>
                <a:spcPts val="220"/>
              </a:spcBef>
              <a:spcAft>
                <a:spcPts val="0"/>
              </a:spcAft>
              <a:buClr>
                <a:srgbClr val="000000"/>
              </a:buClr>
              <a:buSzPts val="1100"/>
              <a:buFont typeface="Arial"/>
              <a:buChar char="•"/>
            </a:pPr>
            <a:r>
              <a:rPr b="0" i="0" lang="en-US" sz="1100" u="none" cap="none" strike="noStrike">
                <a:solidFill>
                  <a:srgbClr val="000000"/>
                </a:solidFill>
                <a:latin typeface="Lato"/>
                <a:ea typeface="Lato"/>
                <a:cs typeface="Lato"/>
                <a:sym typeface="Lato"/>
              </a:rPr>
              <a:t>Partners being sources. </a:t>
            </a:r>
            <a:endParaRPr/>
          </a:p>
          <a:p>
            <a:pPr indent="-171450" lvl="0" marL="171450" marR="0" rtl="0" algn="ctr">
              <a:lnSpc>
                <a:spcPct val="119363"/>
              </a:lnSpc>
              <a:spcBef>
                <a:spcPts val="220"/>
              </a:spcBef>
              <a:spcAft>
                <a:spcPts val="0"/>
              </a:spcAft>
              <a:buClr>
                <a:srgbClr val="000000"/>
              </a:buClr>
              <a:buSzPts val="1100"/>
              <a:buFont typeface="Arial"/>
              <a:buChar char="•"/>
            </a:pPr>
            <a:r>
              <a:rPr lang="en-US" sz="1100">
                <a:solidFill>
                  <a:srgbClr val="000000"/>
                </a:solidFill>
                <a:latin typeface="Lato"/>
                <a:ea typeface="Lato"/>
                <a:cs typeface="Lato"/>
                <a:sym typeface="Lato"/>
              </a:rPr>
              <a:t>Facebook SA, MICT Seta on board</a:t>
            </a:r>
            <a:endParaRPr b="0" i="0" sz="1000" u="none" cap="none" strike="noStrike">
              <a:solidFill>
                <a:srgbClr val="000000"/>
              </a:solidFill>
              <a:latin typeface="Lato Light"/>
              <a:ea typeface="Lato Light"/>
              <a:cs typeface="Lato Light"/>
              <a:sym typeface="Lato Light"/>
            </a:endParaRPr>
          </a:p>
        </p:txBody>
      </p:sp>
      <p:sp>
        <p:nvSpPr>
          <p:cNvPr id="1042" name="Google Shape;1042;p42"/>
          <p:cNvSpPr txBox="1"/>
          <p:nvPr/>
        </p:nvSpPr>
        <p:spPr>
          <a:xfrm>
            <a:off x="1011361" y="2513606"/>
            <a:ext cx="1316578" cy="276999"/>
          </a:xfrm>
          <a:prstGeom prst="rect">
            <a:avLst/>
          </a:prstGeom>
          <a:noFill/>
          <a:ln>
            <a:noFill/>
          </a:ln>
        </p:spPr>
        <p:txBody>
          <a:bodyPr anchorCtr="0" anchor="ctr" bIns="45700" lIns="91425" spcFirstLastPara="1" rIns="91425" wrap="square" tIns="45700">
            <a:spAutoFit/>
          </a:bodyPr>
          <a:lstStyle/>
          <a:p>
            <a:pPr indent="0" lvl="0" marL="0" marR="0" rtl="0" algn="r">
              <a:lnSpc>
                <a:spcPct val="100000"/>
              </a:lnSpc>
              <a:spcBef>
                <a:spcPts val="0"/>
              </a:spcBef>
              <a:spcAft>
                <a:spcPts val="0"/>
              </a:spcAft>
              <a:buClr>
                <a:srgbClr val="76923C"/>
              </a:buClr>
              <a:buSzPts val="1200"/>
              <a:buFont typeface="Poppins"/>
              <a:buNone/>
            </a:pPr>
            <a:r>
              <a:rPr b="1" i="0" lang="en-US" sz="1200" u="none" cap="none" strike="noStrike">
                <a:solidFill>
                  <a:srgbClr val="76923C"/>
                </a:solidFill>
                <a:latin typeface="Poppins"/>
                <a:ea typeface="Poppins"/>
                <a:cs typeface="Poppins"/>
                <a:sym typeface="Poppins"/>
              </a:rPr>
              <a:t> Amendment Bills</a:t>
            </a:r>
            <a:endParaRPr/>
          </a:p>
        </p:txBody>
      </p:sp>
      <p:sp>
        <p:nvSpPr>
          <p:cNvPr id="1043" name="Google Shape;1043;p42"/>
          <p:cNvSpPr txBox="1"/>
          <p:nvPr/>
        </p:nvSpPr>
        <p:spPr>
          <a:xfrm>
            <a:off x="307659" y="2801391"/>
            <a:ext cx="2120761" cy="1230858"/>
          </a:xfrm>
          <a:prstGeom prst="rect">
            <a:avLst/>
          </a:prstGeom>
          <a:noFill/>
          <a:ln>
            <a:noFill/>
          </a:ln>
        </p:spPr>
        <p:txBody>
          <a:bodyPr anchorCtr="0" anchor="t" bIns="17125" lIns="34275" spcFirstLastPara="1" rIns="34275" wrap="square" tIns="17125">
            <a:spAutoFit/>
          </a:bodyPr>
          <a:lstStyle/>
          <a:p>
            <a:pPr indent="0" lvl="0" marL="0" marR="0" rtl="0" algn="r">
              <a:lnSpc>
                <a:spcPct val="102272"/>
              </a:lnSpc>
              <a:spcBef>
                <a:spcPts val="0"/>
              </a:spcBef>
              <a:spcAft>
                <a:spcPts val="0"/>
              </a:spcAft>
              <a:buClr>
                <a:srgbClr val="000000"/>
              </a:buClr>
              <a:buSzPts val="1100"/>
              <a:buFont typeface="Arial"/>
              <a:buNone/>
            </a:pPr>
            <a:r>
              <a:rPr b="0" i="0" lang="en-US" sz="1100" u="none" cap="none" strike="noStrike">
                <a:solidFill>
                  <a:srgbClr val="000000"/>
                </a:solidFill>
                <a:latin typeface="Lato Light"/>
                <a:ea typeface="Lato Light"/>
                <a:cs typeface="Lato Light"/>
                <a:sym typeface="Lato Light"/>
              </a:rPr>
              <a:t>Participate in the amendments of the i) MDDA Amendment Bill</a:t>
            </a:r>
            <a:endParaRPr/>
          </a:p>
          <a:p>
            <a:pPr indent="0" lvl="0" marL="0" marR="0" rtl="0" algn="r">
              <a:lnSpc>
                <a:spcPct val="102272"/>
              </a:lnSpc>
              <a:spcBef>
                <a:spcPts val="220"/>
              </a:spcBef>
              <a:spcAft>
                <a:spcPts val="0"/>
              </a:spcAft>
              <a:buClr>
                <a:srgbClr val="000000"/>
              </a:buClr>
              <a:buSzPts val="1100"/>
              <a:buFont typeface="Arial"/>
              <a:buNone/>
            </a:pPr>
            <a:r>
              <a:rPr b="0" i="0" lang="en-US" sz="1100" u="none" cap="none" strike="noStrike">
                <a:solidFill>
                  <a:srgbClr val="000000"/>
                </a:solidFill>
                <a:latin typeface="Lato Light"/>
                <a:ea typeface="Lato Light"/>
                <a:cs typeface="Lato Light"/>
                <a:sym typeface="Lato Light"/>
              </a:rPr>
              <a:t>ii) Media Transformation Charter, iii) Electronics Act &amp; </a:t>
            </a:r>
            <a:endParaRPr/>
          </a:p>
          <a:p>
            <a:pPr indent="0" lvl="0" marL="0" marR="0" rtl="0" algn="r">
              <a:lnSpc>
                <a:spcPct val="102272"/>
              </a:lnSpc>
              <a:spcBef>
                <a:spcPts val="220"/>
              </a:spcBef>
              <a:spcAft>
                <a:spcPts val="0"/>
              </a:spcAft>
              <a:buClr>
                <a:srgbClr val="000000"/>
              </a:buClr>
              <a:buSzPts val="1100"/>
              <a:buFont typeface="Arial"/>
              <a:buNone/>
            </a:pPr>
            <a:r>
              <a:rPr lang="en-US" sz="1100">
                <a:solidFill>
                  <a:srgbClr val="000000"/>
                </a:solidFill>
                <a:latin typeface="Lato Light"/>
                <a:ea typeface="Lato Light"/>
                <a:cs typeface="Lato Light"/>
                <a:sym typeface="Lato Light"/>
              </a:rPr>
              <a:t>iv) </a:t>
            </a:r>
            <a:r>
              <a:rPr b="0" i="0" lang="en-US" sz="1100" u="none" cap="none" strike="noStrike">
                <a:solidFill>
                  <a:srgbClr val="000000"/>
                </a:solidFill>
                <a:latin typeface="Lato Light"/>
                <a:ea typeface="Lato Light"/>
                <a:cs typeface="Lato Light"/>
                <a:sym typeface="Lato Light"/>
              </a:rPr>
              <a:t>Board through the Executive Authority initiate legislation to compel commercial print to fund the MDDA.</a:t>
            </a:r>
            <a:endParaRPr/>
          </a:p>
        </p:txBody>
      </p:sp>
      <p:sp>
        <p:nvSpPr>
          <p:cNvPr id="1044" name="Google Shape;1044;p42"/>
          <p:cNvSpPr txBox="1"/>
          <p:nvPr/>
        </p:nvSpPr>
        <p:spPr>
          <a:xfrm>
            <a:off x="2918465" y="3294266"/>
            <a:ext cx="2644314" cy="276999"/>
          </a:xfrm>
          <a:prstGeom prst="rect">
            <a:avLst/>
          </a:prstGeom>
          <a:noFill/>
          <a:ln>
            <a:noFill/>
          </a:ln>
        </p:spPr>
        <p:txBody>
          <a:bodyPr anchorCtr="0" anchor="ctr" bIns="45700" lIns="91425" spcFirstLastPara="1" rIns="91425" wrap="square" tIns="45700">
            <a:spAutoFit/>
          </a:bodyPr>
          <a:lstStyle/>
          <a:p>
            <a:pPr indent="0" lvl="0" marL="0" marR="0" rtl="0" algn="r">
              <a:lnSpc>
                <a:spcPct val="100000"/>
              </a:lnSpc>
              <a:spcBef>
                <a:spcPts val="0"/>
              </a:spcBef>
              <a:spcAft>
                <a:spcPts val="0"/>
              </a:spcAft>
              <a:buClr>
                <a:srgbClr val="C00000"/>
              </a:buClr>
              <a:buSzPts val="1200"/>
              <a:buFont typeface="Poppins"/>
              <a:buNone/>
            </a:pPr>
            <a:r>
              <a:rPr b="1" i="0" lang="en-US" sz="1200" u="none" cap="none" strike="noStrike">
                <a:solidFill>
                  <a:srgbClr val="C00000"/>
                </a:solidFill>
                <a:latin typeface="Poppins"/>
                <a:ea typeface="Poppins"/>
                <a:cs typeface="Poppins"/>
                <a:sym typeface="Poppins"/>
              </a:rPr>
              <a:t>20 Years: MDDA Review from Jan 2022</a:t>
            </a:r>
            <a:endParaRPr/>
          </a:p>
        </p:txBody>
      </p:sp>
      <p:sp>
        <p:nvSpPr>
          <p:cNvPr id="1045" name="Google Shape;1045;p42"/>
          <p:cNvSpPr txBox="1"/>
          <p:nvPr/>
        </p:nvSpPr>
        <p:spPr>
          <a:xfrm>
            <a:off x="3442019" y="3612542"/>
            <a:ext cx="2120761" cy="558815"/>
          </a:xfrm>
          <a:prstGeom prst="rect">
            <a:avLst/>
          </a:prstGeom>
          <a:noFill/>
          <a:ln>
            <a:noFill/>
          </a:ln>
        </p:spPr>
        <p:txBody>
          <a:bodyPr anchorCtr="0" anchor="t" bIns="17125" lIns="34275" spcFirstLastPara="1" rIns="34275" wrap="square" tIns="17125">
            <a:spAutoFit/>
          </a:bodyPr>
          <a:lstStyle/>
          <a:p>
            <a:pPr indent="-171450" lvl="0" marL="171450" marR="0" rtl="0" algn="ctr">
              <a:lnSpc>
                <a:spcPct val="126181"/>
              </a:lnSpc>
              <a:spcBef>
                <a:spcPts val="0"/>
              </a:spcBef>
              <a:spcAft>
                <a:spcPts val="0"/>
              </a:spcAft>
              <a:buClr>
                <a:srgbClr val="000000"/>
              </a:buClr>
              <a:buSzPts val="1100"/>
              <a:buFont typeface="Arial"/>
              <a:buChar char="•"/>
            </a:pPr>
            <a:r>
              <a:rPr b="0" i="0" lang="en-US" sz="1100" u="none" cap="none" strike="noStrike">
                <a:solidFill>
                  <a:srgbClr val="000000"/>
                </a:solidFill>
                <a:latin typeface="Lato"/>
                <a:ea typeface="Lato"/>
                <a:cs typeface="Lato"/>
                <a:sym typeface="Lato"/>
              </a:rPr>
              <a:t>Review impact of Mandate &amp; </a:t>
            </a:r>
            <a:endParaRPr/>
          </a:p>
          <a:p>
            <a:pPr indent="-171450" lvl="0" marL="171450" marR="0" rtl="0" algn="ctr">
              <a:lnSpc>
                <a:spcPct val="126181"/>
              </a:lnSpc>
              <a:spcBef>
                <a:spcPts val="0"/>
              </a:spcBef>
              <a:spcAft>
                <a:spcPts val="0"/>
              </a:spcAft>
              <a:buClr>
                <a:srgbClr val="000000"/>
              </a:buClr>
              <a:buSzPts val="1100"/>
              <a:buFont typeface="Arial"/>
              <a:buChar char="•"/>
            </a:pPr>
            <a:r>
              <a:rPr b="0" i="0" lang="en-US" sz="1100" u="none" cap="none" strike="noStrike">
                <a:solidFill>
                  <a:srgbClr val="000000"/>
                </a:solidFill>
                <a:latin typeface="Lato"/>
                <a:ea typeface="Lato"/>
                <a:cs typeface="Lato"/>
                <a:sym typeface="Lato"/>
              </a:rPr>
              <a:t>Achievements &amp; Failures</a:t>
            </a:r>
            <a:endParaRPr/>
          </a:p>
          <a:p>
            <a:pPr indent="-171450" lvl="0" marL="171450" marR="0" rtl="0" algn="ctr">
              <a:lnSpc>
                <a:spcPct val="126181"/>
              </a:lnSpc>
              <a:spcBef>
                <a:spcPts val="0"/>
              </a:spcBef>
              <a:spcAft>
                <a:spcPts val="0"/>
              </a:spcAft>
              <a:buClr>
                <a:srgbClr val="000000"/>
              </a:buClr>
              <a:buSzPts val="1100"/>
              <a:buFont typeface="Arial"/>
              <a:buChar char="•"/>
            </a:pPr>
            <a:r>
              <a:rPr b="0" i="0" lang="en-US" sz="1100" u="none" cap="none" strike="noStrike">
                <a:solidFill>
                  <a:srgbClr val="000000"/>
                </a:solidFill>
                <a:latin typeface="Lato"/>
                <a:ea typeface="Lato"/>
                <a:cs typeface="Lato"/>
                <a:sym typeface="Lato"/>
              </a:rPr>
              <a:t>Strengths/Weaknesses.</a:t>
            </a:r>
            <a:endParaRPr b="0" i="0" sz="900" u="none" cap="none" strike="noStrike">
              <a:solidFill>
                <a:srgbClr val="000000"/>
              </a:solidFill>
              <a:latin typeface="Lato"/>
              <a:ea typeface="Lato"/>
              <a:cs typeface="Lato"/>
              <a:sym typeface="Lato"/>
            </a:endParaRPr>
          </a:p>
        </p:txBody>
      </p:sp>
      <p:sp>
        <p:nvSpPr>
          <p:cNvPr id="1046" name="Google Shape;1046;p42"/>
          <p:cNvSpPr txBox="1"/>
          <p:nvPr/>
        </p:nvSpPr>
        <p:spPr>
          <a:xfrm>
            <a:off x="3158531" y="1723668"/>
            <a:ext cx="2404248" cy="276999"/>
          </a:xfrm>
          <a:prstGeom prst="rect">
            <a:avLst/>
          </a:prstGeom>
          <a:noFill/>
          <a:ln>
            <a:noFill/>
          </a:ln>
        </p:spPr>
        <p:txBody>
          <a:bodyPr anchorCtr="0" anchor="ctr" bIns="45700" lIns="91425" spcFirstLastPara="1" rIns="91425" wrap="square" tIns="45700">
            <a:spAutoFit/>
          </a:bodyPr>
          <a:lstStyle/>
          <a:p>
            <a:pPr indent="0" lvl="0" marL="0" marR="0" rtl="0" algn="r">
              <a:lnSpc>
                <a:spcPct val="100000"/>
              </a:lnSpc>
              <a:spcBef>
                <a:spcPts val="0"/>
              </a:spcBef>
              <a:spcAft>
                <a:spcPts val="0"/>
              </a:spcAft>
              <a:buClr>
                <a:srgbClr val="7030A0"/>
              </a:buClr>
              <a:buSzPts val="1200"/>
              <a:buFont typeface="Poppins"/>
              <a:buNone/>
            </a:pPr>
            <a:r>
              <a:rPr b="1" i="0" lang="en-US" sz="1200" u="none" cap="none" strike="noStrike">
                <a:solidFill>
                  <a:srgbClr val="7030A0"/>
                </a:solidFill>
                <a:latin typeface="Poppins"/>
                <a:ea typeface="Poppins"/>
                <a:cs typeface="Poppins"/>
                <a:sym typeface="Poppins"/>
              </a:rPr>
              <a:t>Sustainability Model for the Sector</a:t>
            </a:r>
            <a:endParaRPr/>
          </a:p>
        </p:txBody>
      </p:sp>
      <p:sp>
        <p:nvSpPr>
          <p:cNvPr id="1047" name="Google Shape;1047;p42"/>
          <p:cNvSpPr/>
          <p:nvPr/>
        </p:nvSpPr>
        <p:spPr>
          <a:xfrm>
            <a:off x="6817153" y="4221410"/>
            <a:ext cx="305235" cy="304351"/>
          </a:xfrm>
          <a:custGeom>
            <a:rect b="b" l="l" r="r" t="t"/>
            <a:pathLst>
              <a:path extrusionOk="0" h="836" w="844">
                <a:moveTo>
                  <a:pt x="791" y="791"/>
                </a:moveTo>
                <a:lnTo>
                  <a:pt x="791" y="791"/>
                </a:lnTo>
                <a:cubicBezTo>
                  <a:pt x="779" y="803"/>
                  <a:pt x="763" y="809"/>
                  <a:pt x="747" y="809"/>
                </a:cubicBezTo>
                <a:cubicBezTo>
                  <a:pt x="730" y="809"/>
                  <a:pt x="714" y="803"/>
                  <a:pt x="702" y="791"/>
                </a:cubicBezTo>
                <a:lnTo>
                  <a:pt x="458" y="546"/>
                </a:lnTo>
                <a:lnTo>
                  <a:pt x="547" y="456"/>
                </a:lnTo>
                <a:lnTo>
                  <a:pt x="791" y="701"/>
                </a:lnTo>
                <a:cubicBezTo>
                  <a:pt x="816" y="726"/>
                  <a:pt x="816" y="767"/>
                  <a:pt x="791" y="791"/>
                </a:cubicBezTo>
                <a:close/>
                <a:moveTo>
                  <a:pt x="239" y="729"/>
                </a:moveTo>
                <a:lnTo>
                  <a:pt x="186" y="677"/>
                </a:lnTo>
                <a:lnTo>
                  <a:pt x="697" y="166"/>
                </a:lnTo>
                <a:lnTo>
                  <a:pt x="750" y="219"/>
                </a:lnTo>
                <a:lnTo>
                  <a:pt x="239" y="729"/>
                </a:lnTo>
                <a:close/>
                <a:moveTo>
                  <a:pt x="168" y="800"/>
                </a:moveTo>
                <a:lnTo>
                  <a:pt x="168" y="800"/>
                </a:lnTo>
                <a:cubicBezTo>
                  <a:pt x="155" y="812"/>
                  <a:pt x="135" y="812"/>
                  <a:pt x="123" y="800"/>
                </a:cubicBezTo>
                <a:lnTo>
                  <a:pt x="46" y="723"/>
                </a:lnTo>
                <a:cubicBezTo>
                  <a:pt x="40" y="717"/>
                  <a:pt x="37" y="709"/>
                  <a:pt x="37" y="701"/>
                </a:cubicBezTo>
                <a:cubicBezTo>
                  <a:pt x="37" y="693"/>
                  <a:pt x="40" y="684"/>
                  <a:pt x="46" y="678"/>
                </a:cubicBezTo>
                <a:lnTo>
                  <a:pt x="99" y="625"/>
                </a:lnTo>
                <a:lnTo>
                  <a:pt x="221" y="747"/>
                </a:lnTo>
                <a:lnTo>
                  <a:pt x="168" y="800"/>
                </a:lnTo>
                <a:close/>
                <a:moveTo>
                  <a:pt x="628" y="96"/>
                </a:moveTo>
                <a:lnTo>
                  <a:pt x="680" y="149"/>
                </a:lnTo>
                <a:lnTo>
                  <a:pt x="169" y="659"/>
                </a:lnTo>
                <a:lnTo>
                  <a:pt x="117" y="607"/>
                </a:lnTo>
                <a:lnTo>
                  <a:pt x="628" y="96"/>
                </a:lnTo>
                <a:close/>
                <a:moveTo>
                  <a:pt x="223" y="310"/>
                </a:moveTo>
                <a:lnTo>
                  <a:pt x="223" y="310"/>
                </a:lnTo>
                <a:cubicBezTo>
                  <a:pt x="221" y="307"/>
                  <a:pt x="217" y="305"/>
                  <a:pt x="214" y="305"/>
                </a:cubicBezTo>
                <a:cubicBezTo>
                  <a:pt x="211" y="305"/>
                  <a:pt x="208" y="307"/>
                  <a:pt x="205" y="310"/>
                </a:cubicBezTo>
                <a:lnTo>
                  <a:pt x="178" y="336"/>
                </a:lnTo>
                <a:cubicBezTo>
                  <a:pt x="161" y="354"/>
                  <a:pt x="138" y="363"/>
                  <a:pt x="114" y="363"/>
                </a:cubicBezTo>
                <a:cubicBezTo>
                  <a:pt x="93" y="363"/>
                  <a:pt x="74" y="356"/>
                  <a:pt x="58" y="344"/>
                </a:cubicBezTo>
                <a:lnTo>
                  <a:pt x="246" y="155"/>
                </a:lnTo>
                <a:cubicBezTo>
                  <a:pt x="251" y="150"/>
                  <a:pt x="251" y="143"/>
                  <a:pt x="246" y="138"/>
                </a:cubicBezTo>
                <a:lnTo>
                  <a:pt x="148" y="39"/>
                </a:lnTo>
                <a:cubicBezTo>
                  <a:pt x="192" y="30"/>
                  <a:pt x="239" y="44"/>
                  <a:pt x="272" y="77"/>
                </a:cubicBezTo>
                <a:cubicBezTo>
                  <a:pt x="306" y="111"/>
                  <a:pt x="320" y="159"/>
                  <a:pt x="309" y="206"/>
                </a:cubicBezTo>
                <a:cubicBezTo>
                  <a:pt x="308" y="208"/>
                  <a:pt x="308" y="209"/>
                  <a:pt x="308" y="211"/>
                </a:cubicBezTo>
                <a:cubicBezTo>
                  <a:pt x="308" y="214"/>
                  <a:pt x="309" y="217"/>
                  <a:pt x="312" y="220"/>
                </a:cubicBezTo>
                <a:lnTo>
                  <a:pt x="390" y="299"/>
                </a:lnTo>
                <a:lnTo>
                  <a:pt x="301" y="388"/>
                </a:lnTo>
                <a:lnTo>
                  <a:pt x="223" y="310"/>
                </a:lnTo>
                <a:close/>
                <a:moveTo>
                  <a:pt x="39" y="148"/>
                </a:moveTo>
                <a:lnTo>
                  <a:pt x="128" y="238"/>
                </a:lnTo>
                <a:lnTo>
                  <a:pt x="85" y="281"/>
                </a:lnTo>
                <a:cubicBezTo>
                  <a:pt x="82" y="279"/>
                  <a:pt x="80" y="276"/>
                  <a:pt x="77" y="273"/>
                </a:cubicBezTo>
                <a:cubicBezTo>
                  <a:pt x="44" y="240"/>
                  <a:pt x="30" y="193"/>
                  <a:pt x="39" y="148"/>
                </a:cubicBezTo>
                <a:close/>
                <a:moveTo>
                  <a:pt x="761" y="194"/>
                </a:moveTo>
                <a:lnTo>
                  <a:pt x="652" y="85"/>
                </a:lnTo>
                <a:lnTo>
                  <a:pt x="804" y="42"/>
                </a:lnTo>
                <a:lnTo>
                  <a:pt x="761" y="194"/>
                </a:lnTo>
                <a:close/>
                <a:moveTo>
                  <a:pt x="809" y="684"/>
                </a:moveTo>
                <a:lnTo>
                  <a:pt x="565" y="439"/>
                </a:lnTo>
                <a:lnTo>
                  <a:pt x="776" y="227"/>
                </a:lnTo>
                <a:cubicBezTo>
                  <a:pt x="777" y="226"/>
                  <a:pt x="779" y="224"/>
                  <a:pt x="779" y="221"/>
                </a:cubicBezTo>
                <a:lnTo>
                  <a:pt x="834" y="27"/>
                </a:lnTo>
                <a:cubicBezTo>
                  <a:pt x="835" y="23"/>
                  <a:pt x="834" y="18"/>
                  <a:pt x="831" y="15"/>
                </a:cubicBezTo>
                <a:cubicBezTo>
                  <a:pt x="828" y="12"/>
                  <a:pt x="823" y="11"/>
                  <a:pt x="819" y="12"/>
                </a:cubicBezTo>
                <a:lnTo>
                  <a:pt x="624" y="67"/>
                </a:lnTo>
                <a:cubicBezTo>
                  <a:pt x="622" y="68"/>
                  <a:pt x="620" y="69"/>
                  <a:pt x="619" y="70"/>
                </a:cubicBezTo>
                <a:lnTo>
                  <a:pt x="408" y="281"/>
                </a:lnTo>
                <a:lnTo>
                  <a:pt x="334" y="207"/>
                </a:lnTo>
                <a:cubicBezTo>
                  <a:pt x="345" y="153"/>
                  <a:pt x="329" y="98"/>
                  <a:pt x="290" y="59"/>
                </a:cubicBezTo>
                <a:cubicBezTo>
                  <a:pt x="246" y="15"/>
                  <a:pt x="179" y="0"/>
                  <a:pt x="120" y="21"/>
                </a:cubicBezTo>
                <a:cubicBezTo>
                  <a:pt x="115" y="22"/>
                  <a:pt x="112" y="26"/>
                  <a:pt x="112" y="30"/>
                </a:cubicBezTo>
                <a:cubicBezTo>
                  <a:pt x="111" y="34"/>
                  <a:pt x="112" y="39"/>
                  <a:pt x="115" y="42"/>
                </a:cubicBezTo>
                <a:lnTo>
                  <a:pt x="219" y="146"/>
                </a:lnTo>
                <a:lnTo>
                  <a:pt x="146" y="220"/>
                </a:lnTo>
                <a:lnTo>
                  <a:pt x="41" y="115"/>
                </a:lnTo>
                <a:cubicBezTo>
                  <a:pt x="39" y="112"/>
                  <a:pt x="34" y="111"/>
                  <a:pt x="30" y="112"/>
                </a:cubicBezTo>
                <a:cubicBezTo>
                  <a:pt x="26" y="113"/>
                  <a:pt x="23" y="116"/>
                  <a:pt x="21" y="120"/>
                </a:cubicBezTo>
                <a:cubicBezTo>
                  <a:pt x="0" y="179"/>
                  <a:pt x="15" y="247"/>
                  <a:pt x="59" y="291"/>
                </a:cubicBezTo>
                <a:cubicBezTo>
                  <a:pt x="62" y="294"/>
                  <a:pt x="65" y="296"/>
                  <a:pt x="68" y="298"/>
                </a:cubicBezTo>
                <a:lnTo>
                  <a:pt x="31" y="336"/>
                </a:lnTo>
                <a:cubicBezTo>
                  <a:pt x="26" y="341"/>
                  <a:pt x="26" y="349"/>
                  <a:pt x="31" y="354"/>
                </a:cubicBezTo>
                <a:cubicBezTo>
                  <a:pt x="52" y="376"/>
                  <a:pt x="82" y="388"/>
                  <a:pt x="114" y="388"/>
                </a:cubicBezTo>
                <a:cubicBezTo>
                  <a:pt x="145" y="388"/>
                  <a:pt x="174" y="376"/>
                  <a:pt x="196" y="354"/>
                </a:cubicBezTo>
                <a:lnTo>
                  <a:pt x="214" y="336"/>
                </a:lnTo>
                <a:lnTo>
                  <a:pt x="283" y="405"/>
                </a:lnTo>
                <a:lnTo>
                  <a:pt x="99" y="590"/>
                </a:lnTo>
                <a:lnTo>
                  <a:pt x="92" y="583"/>
                </a:lnTo>
                <a:cubicBezTo>
                  <a:pt x="87" y="577"/>
                  <a:pt x="79" y="577"/>
                  <a:pt x="74" y="583"/>
                </a:cubicBezTo>
                <a:cubicBezTo>
                  <a:pt x="69" y="587"/>
                  <a:pt x="69" y="595"/>
                  <a:pt x="74" y="600"/>
                </a:cubicBezTo>
                <a:lnTo>
                  <a:pt x="81" y="607"/>
                </a:lnTo>
                <a:lnTo>
                  <a:pt x="28" y="661"/>
                </a:lnTo>
                <a:cubicBezTo>
                  <a:pt x="17" y="671"/>
                  <a:pt x="11" y="686"/>
                  <a:pt x="11" y="701"/>
                </a:cubicBezTo>
                <a:cubicBezTo>
                  <a:pt x="11" y="716"/>
                  <a:pt x="17" y="730"/>
                  <a:pt x="28" y="741"/>
                </a:cubicBezTo>
                <a:lnTo>
                  <a:pt x="105" y="818"/>
                </a:lnTo>
                <a:cubicBezTo>
                  <a:pt x="117" y="829"/>
                  <a:pt x="131" y="835"/>
                  <a:pt x="145" y="835"/>
                </a:cubicBezTo>
                <a:cubicBezTo>
                  <a:pt x="160" y="835"/>
                  <a:pt x="174" y="829"/>
                  <a:pt x="185" y="818"/>
                </a:cubicBezTo>
                <a:lnTo>
                  <a:pt x="239" y="765"/>
                </a:lnTo>
                <a:lnTo>
                  <a:pt x="245" y="771"/>
                </a:lnTo>
                <a:cubicBezTo>
                  <a:pt x="248" y="774"/>
                  <a:pt x="251" y="775"/>
                  <a:pt x="254" y="775"/>
                </a:cubicBezTo>
                <a:cubicBezTo>
                  <a:pt x="258" y="775"/>
                  <a:pt x="261" y="774"/>
                  <a:pt x="263" y="771"/>
                </a:cubicBezTo>
                <a:cubicBezTo>
                  <a:pt x="267" y="766"/>
                  <a:pt x="267" y="758"/>
                  <a:pt x="263" y="754"/>
                </a:cubicBezTo>
                <a:lnTo>
                  <a:pt x="256" y="747"/>
                </a:lnTo>
                <a:lnTo>
                  <a:pt x="440" y="563"/>
                </a:lnTo>
                <a:lnTo>
                  <a:pt x="685" y="809"/>
                </a:lnTo>
                <a:cubicBezTo>
                  <a:pt x="701" y="825"/>
                  <a:pt x="723" y="835"/>
                  <a:pt x="747" y="835"/>
                </a:cubicBezTo>
                <a:cubicBezTo>
                  <a:pt x="770" y="835"/>
                  <a:pt x="792" y="825"/>
                  <a:pt x="809" y="809"/>
                </a:cubicBezTo>
                <a:cubicBezTo>
                  <a:pt x="843" y="774"/>
                  <a:pt x="843" y="718"/>
                  <a:pt x="809" y="68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675"/>
              <a:buFont typeface="Calibri"/>
              <a:buNone/>
            </a:pPr>
            <a:r>
              <a:t/>
            </a:r>
            <a:endParaRPr b="0" i="0" sz="675" u="none" cap="none" strike="noStrike">
              <a:solidFill>
                <a:srgbClr val="000000"/>
              </a:solidFill>
              <a:latin typeface="Lato Light"/>
              <a:ea typeface="Lato Light"/>
              <a:cs typeface="Lato Light"/>
              <a:sym typeface="Lato Light"/>
            </a:endParaRPr>
          </a:p>
        </p:txBody>
      </p:sp>
      <p:sp>
        <p:nvSpPr>
          <p:cNvPr id="1048" name="Google Shape;1048;p42"/>
          <p:cNvSpPr/>
          <p:nvPr/>
        </p:nvSpPr>
        <p:spPr>
          <a:xfrm>
            <a:off x="6021226" y="4496452"/>
            <a:ext cx="404465" cy="402092"/>
          </a:xfrm>
          <a:custGeom>
            <a:rect b="b" l="l" r="r" t="t"/>
            <a:pathLst>
              <a:path extrusionOk="0" h="826" w="830">
                <a:moveTo>
                  <a:pt x="585" y="447"/>
                </a:moveTo>
                <a:lnTo>
                  <a:pt x="436" y="126"/>
                </a:lnTo>
                <a:lnTo>
                  <a:pt x="643" y="30"/>
                </a:lnTo>
                <a:lnTo>
                  <a:pt x="681" y="115"/>
                </a:lnTo>
                <a:lnTo>
                  <a:pt x="543" y="179"/>
                </a:lnTo>
                <a:cubicBezTo>
                  <a:pt x="537" y="181"/>
                  <a:pt x="534" y="189"/>
                  <a:pt x="537" y="195"/>
                </a:cubicBezTo>
                <a:cubicBezTo>
                  <a:pt x="539" y="200"/>
                  <a:pt x="543" y="203"/>
                  <a:pt x="548" y="203"/>
                </a:cubicBezTo>
                <a:cubicBezTo>
                  <a:pt x="550" y="203"/>
                  <a:pt x="552" y="202"/>
                  <a:pt x="553" y="201"/>
                </a:cubicBezTo>
                <a:lnTo>
                  <a:pt x="692" y="137"/>
                </a:lnTo>
                <a:lnTo>
                  <a:pt x="792" y="352"/>
                </a:lnTo>
                <a:lnTo>
                  <a:pt x="585" y="447"/>
                </a:lnTo>
                <a:close/>
                <a:moveTo>
                  <a:pt x="336" y="511"/>
                </a:moveTo>
                <a:lnTo>
                  <a:pt x="227" y="275"/>
                </a:lnTo>
                <a:lnTo>
                  <a:pt x="433" y="180"/>
                </a:lnTo>
                <a:lnTo>
                  <a:pt x="472" y="264"/>
                </a:lnTo>
                <a:lnTo>
                  <a:pt x="329" y="330"/>
                </a:lnTo>
                <a:cubicBezTo>
                  <a:pt x="323" y="333"/>
                  <a:pt x="321" y="340"/>
                  <a:pt x="323" y="346"/>
                </a:cubicBezTo>
                <a:cubicBezTo>
                  <a:pt x="325" y="351"/>
                  <a:pt x="330" y="354"/>
                  <a:pt x="335" y="354"/>
                </a:cubicBezTo>
                <a:cubicBezTo>
                  <a:pt x="337" y="354"/>
                  <a:pt x="338" y="353"/>
                  <a:pt x="340" y="352"/>
                </a:cubicBezTo>
                <a:lnTo>
                  <a:pt x="483" y="286"/>
                </a:lnTo>
                <a:lnTo>
                  <a:pt x="543" y="415"/>
                </a:lnTo>
                <a:lnTo>
                  <a:pt x="336" y="511"/>
                </a:lnTo>
                <a:close/>
                <a:moveTo>
                  <a:pt x="443" y="543"/>
                </a:moveTo>
                <a:lnTo>
                  <a:pt x="443" y="543"/>
                </a:lnTo>
                <a:cubicBezTo>
                  <a:pt x="422" y="543"/>
                  <a:pt x="405" y="528"/>
                  <a:pt x="399" y="509"/>
                </a:cubicBezTo>
                <a:lnTo>
                  <a:pt x="480" y="472"/>
                </a:lnTo>
                <a:cubicBezTo>
                  <a:pt x="486" y="479"/>
                  <a:pt x="489" y="487"/>
                  <a:pt x="489" y="497"/>
                </a:cubicBezTo>
                <a:cubicBezTo>
                  <a:pt x="489" y="522"/>
                  <a:pt x="468" y="543"/>
                  <a:pt x="443" y="543"/>
                </a:cubicBezTo>
                <a:close/>
                <a:moveTo>
                  <a:pt x="61" y="519"/>
                </a:moveTo>
                <a:lnTo>
                  <a:pt x="43" y="480"/>
                </a:lnTo>
                <a:lnTo>
                  <a:pt x="226" y="332"/>
                </a:lnTo>
                <a:lnTo>
                  <a:pt x="258" y="404"/>
                </a:lnTo>
                <a:lnTo>
                  <a:pt x="292" y="475"/>
                </a:lnTo>
                <a:lnTo>
                  <a:pt x="61" y="519"/>
                </a:lnTo>
                <a:close/>
                <a:moveTo>
                  <a:pt x="789" y="158"/>
                </a:moveTo>
                <a:lnTo>
                  <a:pt x="789" y="158"/>
                </a:lnTo>
                <a:cubicBezTo>
                  <a:pt x="802" y="186"/>
                  <a:pt x="803" y="217"/>
                  <a:pt x="792" y="245"/>
                </a:cubicBezTo>
                <a:cubicBezTo>
                  <a:pt x="789" y="253"/>
                  <a:pt x="785" y="261"/>
                  <a:pt x="781" y="269"/>
                </a:cubicBezTo>
                <a:lnTo>
                  <a:pt x="699" y="93"/>
                </a:lnTo>
                <a:cubicBezTo>
                  <a:pt x="737" y="98"/>
                  <a:pt x="772" y="121"/>
                  <a:pt x="789" y="158"/>
                </a:cubicBezTo>
                <a:close/>
                <a:moveTo>
                  <a:pt x="792" y="294"/>
                </a:moveTo>
                <a:lnTo>
                  <a:pt x="792" y="294"/>
                </a:lnTo>
                <a:cubicBezTo>
                  <a:pt x="802" y="283"/>
                  <a:pt x="811" y="269"/>
                  <a:pt x="816" y="254"/>
                </a:cubicBezTo>
                <a:cubicBezTo>
                  <a:pt x="829" y="219"/>
                  <a:pt x="827" y="181"/>
                  <a:pt x="812" y="148"/>
                </a:cubicBezTo>
                <a:cubicBezTo>
                  <a:pt x="788" y="98"/>
                  <a:pt x="739" y="68"/>
                  <a:pt x="687" y="68"/>
                </a:cubicBezTo>
                <a:lnTo>
                  <a:pt x="660" y="9"/>
                </a:lnTo>
                <a:cubicBezTo>
                  <a:pt x="657" y="2"/>
                  <a:pt x="650" y="0"/>
                  <a:pt x="644" y="2"/>
                </a:cubicBezTo>
                <a:lnTo>
                  <a:pt x="414" y="109"/>
                </a:lnTo>
                <a:cubicBezTo>
                  <a:pt x="411" y="110"/>
                  <a:pt x="409" y="113"/>
                  <a:pt x="408" y="116"/>
                </a:cubicBezTo>
                <a:cubicBezTo>
                  <a:pt x="406" y="119"/>
                  <a:pt x="407" y="123"/>
                  <a:pt x="408" y="126"/>
                </a:cubicBezTo>
                <a:lnTo>
                  <a:pt x="423" y="158"/>
                </a:lnTo>
                <a:lnTo>
                  <a:pt x="205" y="259"/>
                </a:lnTo>
                <a:cubicBezTo>
                  <a:pt x="198" y="261"/>
                  <a:pt x="196" y="269"/>
                  <a:pt x="198" y="275"/>
                </a:cubicBezTo>
                <a:lnTo>
                  <a:pt x="214" y="309"/>
                </a:lnTo>
                <a:lnTo>
                  <a:pt x="32" y="456"/>
                </a:lnTo>
                <a:lnTo>
                  <a:pt x="25" y="442"/>
                </a:lnTo>
                <a:cubicBezTo>
                  <a:pt x="22" y="436"/>
                  <a:pt x="15" y="434"/>
                  <a:pt x="9" y="436"/>
                </a:cubicBezTo>
                <a:cubicBezTo>
                  <a:pt x="2" y="439"/>
                  <a:pt x="0" y="446"/>
                  <a:pt x="3" y="453"/>
                </a:cubicBezTo>
                <a:lnTo>
                  <a:pt x="56" y="567"/>
                </a:lnTo>
                <a:cubicBezTo>
                  <a:pt x="58" y="572"/>
                  <a:pt x="62" y="575"/>
                  <a:pt x="67" y="575"/>
                </a:cubicBezTo>
                <a:cubicBezTo>
                  <a:pt x="69" y="575"/>
                  <a:pt x="70" y="575"/>
                  <a:pt x="72" y="573"/>
                </a:cubicBezTo>
                <a:cubicBezTo>
                  <a:pt x="79" y="570"/>
                  <a:pt x="81" y="563"/>
                  <a:pt x="79" y="557"/>
                </a:cubicBezTo>
                <a:lnTo>
                  <a:pt x="72" y="543"/>
                </a:lnTo>
                <a:lnTo>
                  <a:pt x="302" y="499"/>
                </a:lnTo>
                <a:lnTo>
                  <a:pt x="318" y="533"/>
                </a:lnTo>
                <a:cubicBezTo>
                  <a:pt x="319" y="536"/>
                  <a:pt x="322" y="538"/>
                  <a:pt x="325" y="539"/>
                </a:cubicBezTo>
                <a:cubicBezTo>
                  <a:pt x="327" y="540"/>
                  <a:pt x="328" y="540"/>
                  <a:pt x="329" y="540"/>
                </a:cubicBezTo>
                <a:cubicBezTo>
                  <a:pt x="331" y="540"/>
                  <a:pt x="333" y="540"/>
                  <a:pt x="335" y="539"/>
                </a:cubicBezTo>
                <a:lnTo>
                  <a:pt x="376" y="520"/>
                </a:lnTo>
                <a:cubicBezTo>
                  <a:pt x="385" y="543"/>
                  <a:pt x="405" y="562"/>
                  <a:pt x="430" y="566"/>
                </a:cubicBezTo>
                <a:lnTo>
                  <a:pt x="430" y="616"/>
                </a:lnTo>
                <a:lnTo>
                  <a:pt x="234" y="803"/>
                </a:lnTo>
                <a:cubicBezTo>
                  <a:pt x="230" y="808"/>
                  <a:pt x="230" y="815"/>
                  <a:pt x="234" y="820"/>
                </a:cubicBezTo>
                <a:cubicBezTo>
                  <a:pt x="237" y="823"/>
                  <a:pt x="240" y="825"/>
                  <a:pt x="243" y="825"/>
                </a:cubicBezTo>
                <a:cubicBezTo>
                  <a:pt x="246" y="825"/>
                  <a:pt x="250" y="823"/>
                  <a:pt x="252" y="821"/>
                </a:cubicBezTo>
                <a:lnTo>
                  <a:pt x="430" y="651"/>
                </a:lnTo>
                <a:lnTo>
                  <a:pt x="430" y="812"/>
                </a:lnTo>
                <a:cubicBezTo>
                  <a:pt x="430" y="819"/>
                  <a:pt x="436" y="825"/>
                  <a:pt x="443" y="825"/>
                </a:cubicBezTo>
                <a:cubicBezTo>
                  <a:pt x="449" y="825"/>
                  <a:pt x="455" y="819"/>
                  <a:pt x="455" y="812"/>
                </a:cubicBezTo>
                <a:lnTo>
                  <a:pt x="455" y="651"/>
                </a:lnTo>
                <a:lnTo>
                  <a:pt x="634" y="821"/>
                </a:lnTo>
                <a:cubicBezTo>
                  <a:pt x="636" y="823"/>
                  <a:pt x="639" y="825"/>
                  <a:pt x="642" y="825"/>
                </a:cubicBezTo>
                <a:cubicBezTo>
                  <a:pt x="645" y="825"/>
                  <a:pt x="649" y="823"/>
                  <a:pt x="651" y="820"/>
                </a:cubicBezTo>
                <a:cubicBezTo>
                  <a:pt x="656" y="815"/>
                  <a:pt x="656" y="808"/>
                  <a:pt x="651" y="803"/>
                </a:cubicBezTo>
                <a:lnTo>
                  <a:pt x="455" y="616"/>
                </a:lnTo>
                <a:lnTo>
                  <a:pt x="455" y="566"/>
                </a:lnTo>
                <a:cubicBezTo>
                  <a:pt x="488" y="560"/>
                  <a:pt x="513" y="532"/>
                  <a:pt x="513" y="497"/>
                </a:cubicBezTo>
                <a:cubicBezTo>
                  <a:pt x="513" y="483"/>
                  <a:pt x="509" y="472"/>
                  <a:pt x="503" y="461"/>
                </a:cubicBezTo>
                <a:lnTo>
                  <a:pt x="553" y="437"/>
                </a:lnTo>
                <a:lnTo>
                  <a:pt x="567" y="469"/>
                </a:lnTo>
                <a:cubicBezTo>
                  <a:pt x="569" y="472"/>
                  <a:pt x="571" y="475"/>
                  <a:pt x="574" y="476"/>
                </a:cubicBezTo>
                <a:cubicBezTo>
                  <a:pt x="576" y="476"/>
                  <a:pt x="577" y="477"/>
                  <a:pt x="579" y="477"/>
                </a:cubicBezTo>
                <a:cubicBezTo>
                  <a:pt x="581" y="477"/>
                  <a:pt x="583" y="476"/>
                  <a:pt x="584" y="476"/>
                </a:cubicBezTo>
                <a:lnTo>
                  <a:pt x="814" y="370"/>
                </a:lnTo>
                <a:cubicBezTo>
                  <a:pt x="820" y="366"/>
                  <a:pt x="822" y="359"/>
                  <a:pt x="819" y="352"/>
                </a:cubicBezTo>
                <a:lnTo>
                  <a:pt x="792" y="294"/>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675"/>
              <a:buFont typeface="Calibri"/>
              <a:buNone/>
            </a:pPr>
            <a:r>
              <a:t/>
            </a:r>
            <a:endParaRPr b="0" i="0" sz="675" u="none" cap="none" strike="noStrike">
              <a:solidFill>
                <a:srgbClr val="000000"/>
              </a:solidFill>
              <a:latin typeface="Lato Light"/>
              <a:ea typeface="Lato Light"/>
              <a:cs typeface="Lato Light"/>
              <a:sym typeface="Lato Light"/>
            </a:endParaRPr>
          </a:p>
        </p:txBody>
      </p:sp>
      <p:sp>
        <p:nvSpPr>
          <p:cNvPr id="1049" name="Google Shape;1049;p42"/>
          <p:cNvSpPr/>
          <p:nvPr/>
        </p:nvSpPr>
        <p:spPr>
          <a:xfrm>
            <a:off x="4952333" y="4865087"/>
            <a:ext cx="471047" cy="537658"/>
          </a:xfrm>
          <a:custGeom>
            <a:rect b="b" l="l" r="r" t="t"/>
            <a:pathLst>
              <a:path extrusionOk="0" h="296502" w="259991">
                <a:moveTo>
                  <a:pt x="69741" y="215900"/>
                </a:moveTo>
                <a:lnTo>
                  <a:pt x="158860" y="215900"/>
                </a:lnTo>
                <a:cubicBezTo>
                  <a:pt x="161366" y="215900"/>
                  <a:pt x="163155" y="217805"/>
                  <a:pt x="163155" y="220472"/>
                </a:cubicBezTo>
                <a:cubicBezTo>
                  <a:pt x="163155" y="223139"/>
                  <a:pt x="161366" y="225044"/>
                  <a:pt x="158860" y="225044"/>
                </a:cubicBezTo>
                <a:lnTo>
                  <a:pt x="69741" y="225044"/>
                </a:lnTo>
                <a:cubicBezTo>
                  <a:pt x="67236" y="225044"/>
                  <a:pt x="65088" y="223139"/>
                  <a:pt x="65088" y="220472"/>
                </a:cubicBezTo>
                <a:cubicBezTo>
                  <a:pt x="65088" y="217805"/>
                  <a:pt x="67236" y="215900"/>
                  <a:pt x="69741" y="215900"/>
                </a:cubicBezTo>
                <a:close/>
                <a:moveTo>
                  <a:pt x="130070" y="179387"/>
                </a:moveTo>
                <a:lnTo>
                  <a:pt x="190248" y="179387"/>
                </a:lnTo>
                <a:cubicBezTo>
                  <a:pt x="192756" y="179387"/>
                  <a:pt x="194905" y="181292"/>
                  <a:pt x="194905" y="183959"/>
                </a:cubicBezTo>
                <a:cubicBezTo>
                  <a:pt x="194905" y="186626"/>
                  <a:pt x="192756" y="188531"/>
                  <a:pt x="190248" y="188531"/>
                </a:cubicBezTo>
                <a:lnTo>
                  <a:pt x="130070" y="188531"/>
                </a:lnTo>
                <a:cubicBezTo>
                  <a:pt x="127562" y="188531"/>
                  <a:pt x="125413" y="186626"/>
                  <a:pt x="125413" y="183959"/>
                </a:cubicBezTo>
                <a:cubicBezTo>
                  <a:pt x="125413" y="181292"/>
                  <a:pt x="127562" y="179387"/>
                  <a:pt x="130070" y="179387"/>
                </a:cubicBezTo>
                <a:close/>
                <a:moveTo>
                  <a:pt x="69748" y="179387"/>
                </a:moveTo>
                <a:lnTo>
                  <a:pt x="104520" y="179387"/>
                </a:lnTo>
                <a:cubicBezTo>
                  <a:pt x="107387" y="179387"/>
                  <a:pt x="109180" y="181292"/>
                  <a:pt x="109180" y="183959"/>
                </a:cubicBezTo>
                <a:cubicBezTo>
                  <a:pt x="109180" y="186626"/>
                  <a:pt x="107387" y="188531"/>
                  <a:pt x="104520" y="188531"/>
                </a:cubicBezTo>
                <a:lnTo>
                  <a:pt x="69748" y="188531"/>
                </a:lnTo>
                <a:cubicBezTo>
                  <a:pt x="67239" y="188531"/>
                  <a:pt x="65088" y="186626"/>
                  <a:pt x="65088" y="183959"/>
                </a:cubicBezTo>
                <a:cubicBezTo>
                  <a:pt x="65088" y="181292"/>
                  <a:pt x="67239" y="179387"/>
                  <a:pt x="69748" y="179387"/>
                </a:cubicBezTo>
                <a:close/>
                <a:moveTo>
                  <a:pt x="164659" y="144462"/>
                </a:moveTo>
                <a:lnTo>
                  <a:pt x="190223" y="144462"/>
                </a:lnTo>
                <a:cubicBezTo>
                  <a:pt x="192743" y="144462"/>
                  <a:pt x="194903" y="146660"/>
                  <a:pt x="194903" y="148858"/>
                </a:cubicBezTo>
                <a:cubicBezTo>
                  <a:pt x="194903" y="151423"/>
                  <a:pt x="192743" y="153621"/>
                  <a:pt x="190223" y="153621"/>
                </a:cubicBezTo>
                <a:lnTo>
                  <a:pt x="164659" y="153621"/>
                </a:lnTo>
                <a:cubicBezTo>
                  <a:pt x="162499" y="153621"/>
                  <a:pt x="160338" y="151423"/>
                  <a:pt x="160338" y="148858"/>
                </a:cubicBezTo>
                <a:cubicBezTo>
                  <a:pt x="160338" y="146660"/>
                  <a:pt x="162499" y="144462"/>
                  <a:pt x="164659" y="144462"/>
                </a:cubicBezTo>
                <a:close/>
                <a:moveTo>
                  <a:pt x="69757" y="144462"/>
                </a:moveTo>
                <a:lnTo>
                  <a:pt x="139794" y="144462"/>
                </a:lnTo>
                <a:cubicBezTo>
                  <a:pt x="142308" y="144462"/>
                  <a:pt x="144104" y="146660"/>
                  <a:pt x="144104" y="148858"/>
                </a:cubicBezTo>
                <a:cubicBezTo>
                  <a:pt x="144104" y="151423"/>
                  <a:pt x="142308" y="153621"/>
                  <a:pt x="139794" y="153621"/>
                </a:cubicBezTo>
                <a:lnTo>
                  <a:pt x="69757" y="153621"/>
                </a:lnTo>
                <a:cubicBezTo>
                  <a:pt x="67243" y="153621"/>
                  <a:pt x="65088" y="151423"/>
                  <a:pt x="65088" y="148858"/>
                </a:cubicBezTo>
                <a:cubicBezTo>
                  <a:pt x="65088" y="146660"/>
                  <a:pt x="67243" y="144462"/>
                  <a:pt x="69757" y="144462"/>
                </a:cubicBezTo>
                <a:close/>
                <a:moveTo>
                  <a:pt x="130070" y="107950"/>
                </a:moveTo>
                <a:lnTo>
                  <a:pt x="190248" y="107950"/>
                </a:lnTo>
                <a:cubicBezTo>
                  <a:pt x="192756" y="107950"/>
                  <a:pt x="194905" y="110067"/>
                  <a:pt x="194905" y="112183"/>
                </a:cubicBezTo>
                <a:cubicBezTo>
                  <a:pt x="194905" y="115006"/>
                  <a:pt x="192756" y="117122"/>
                  <a:pt x="190248" y="117122"/>
                </a:cubicBezTo>
                <a:lnTo>
                  <a:pt x="130070" y="117122"/>
                </a:lnTo>
                <a:cubicBezTo>
                  <a:pt x="127562" y="117122"/>
                  <a:pt x="125413" y="115006"/>
                  <a:pt x="125413" y="112183"/>
                </a:cubicBezTo>
                <a:cubicBezTo>
                  <a:pt x="125413" y="110067"/>
                  <a:pt x="127562" y="107950"/>
                  <a:pt x="130070" y="107950"/>
                </a:cubicBezTo>
                <a:close/>
                <a:moveTo>
                  <a:pt x="69748" y="107950"/>
                </a:moveTo>
                <a:lnTo>
                  <a:pt x="104520" y="107950"/>
                </a:lnTo>
                <a:cubicBezTo>
                  <a:pt x="107387" y="107950"/>
                  <a:pt x="109180" y="110067"/>
                  <a:pt x="109180" y="112183"/>
                </a:cubicBezTo>
                <a:cubicBezTo>
                  <a:pt x="109180" y="115006"/>
                  <a:pt x="107387" y="117122"/>
                  <a:pt x="104520" y="117122"/>
                </a:cubicBezTo>
                <a:lnTo>
                  <a:pt x="69748" y="117122"/>
                </a:lnTo>
                <a:cubicBezTo>
                  <a:pt x="67239" y="117122"/>
                  <a:pt x="65088" y="115006"/>
                  <a:pt x="65088" y="112183"/>
                </a:cubicBezTo>
                <a:cubicBezTo>
                  <a:pt x="65088" y="110067"/>
                  <a:pt x="67239" y="107950"/>
                  <a:pt x="69748" y="107950"/>
                </a:cubicBezTo>
                <a:close/>
                <a:moveTo>
                  <a:pt x="164659" y="71437"/>
                </a:moveTo>
                <a:lnTo>
                  <a:pt x="190223" y="71437"/>
                </a:lnTo>
                <a:cubicBezTo>
                  <a:pt x="192743" y="71437"/>
                  <a:pt x="194903" y="73554"/>
                  <a:pt x="194903" y="76023"/>
                </a:cubicBezTo>
                <a:cubicBezTo>
                  <a:pt x="194903" y="78493"/>
                  <a:pt x="192743" y="80609"/>
                  <a:pt x="190223" y="80609"/>
                </a:cubicBezTo>
                <a:lnTo>
                  <a:pt x="164659" y="80609"/>
                </a:lnTo>
                <a:cubicBezTo>
                  <a:pt x="162499" y="80609"/>
                  <a:pt x="160338" y="78493"/>
                  <a:pt x="160338" y="76023"/>
                </a:cubicBezTo>
                <a:cubicBezTo>
                  <a:pt x="160338" y="73554"/>
                  <a:pt x="162499" y="71437"/>
                  <a:pt x="164659" y="71437"/>
                </a:cubicBezTo>
                <a:close/>
                <a:moveTo>
                  <a:pt x="69757" y="71437"/>
                </a:moveTo>
                <a:lnTo>
                  <a:pt x="139794" y="71437"/>
                </a:lnTo>
                <a:cubicBezTo>
                  <a:pt x="142308" y="71437"/>
                  <a:pt x="144104" y="73554"/>
                  <a:pt x="144104" y="76023"/>
                </a:cubicBezTo>
                <a:cubicBezTo>
                  <a:pt x="144104" y="78493"/>
                  <a:pt x="142308" y="80609"/>
                  <a:pt x="139794" y="80609"/>
                </a:cubicBezTo>
                <a:lnTo>
                  <a:pt x="69757" y="80609"/>
                </a:lnTo>
                <a:cubicBezTo>
                  <a:pt x="67243" y="80609"/>
                  <a:pt x="65088" y="78493"/>
                  <a:pt x="65088" y="76023"/>
                </a:cubicBezTo>
                <a:cubicBezTo>
                  <a:pt x="65088" y="73554"/>
                  <a:pt x="67243" y="71437"/>
                  <a:pt x="69757" y="71437"/>
                </a:cubicBezTo>
                <a:close/>
                <a:moveTo>
                  <a:pt x="40831" y="30162"/>
                </a:moveTo>
                <a:cubicBezTo>
                  <a:pt x="43709" y="30162"/>
                  <a:pt x="45509" y="32317"/>
                  <a:pt x="45509" y="34830"/>
                </a:cubicBezTo>
                <a:lnTo>
                  <a:pt x="45509" y="251372"/>
                </a:lnTo>
                <a:lnTo>
                  <a:pt x="216070" y="251372"/>
                </a:lnTo>
                <a:lnTo>
                  <a:pt x="216070" y="34830"/>
                </a:lnTo>
                <a:cubicBezTo>
                  <a:pt x="216070" y="32317"/>
                  <a:pt x="218229" y="30162"/>
                  <a:pt x="220388" y="30162"/>
                </a:cubicBezTo>
                <a:cubicBezTo>
                  <a:pt x="222906" y="30162"/>
                  <a:pt x="225065" y="32317"/>
                  <a:pt x="225065" y="34830"/>
                </a:cubicBezTo>
                <a:lnTo>
                  <a:pt x="225065" y="255682"/>
                </a:lnTo>
                <a:cubicBezTo>
                  <a:pt x="225065" y="258195"/>
                  <a:pt x="222906" y="259991"/>
                  <a:pt x="220388" y="259991"/>
                </a:cubicBezTo>
                <a:lnTo>
                  <a:pt x="40831" y="259991"/>
                </a:lnTo>
                <a:cubicBezTo>
                  <a:pt x="38312" y="259991"/>
                  <a:pt x="36513" y="258195"/>
                  <a:pt x="36513" y="255682"/>
                </a:cubicBezTo>
                <a:lnTo>
                  <a:pt x="36513" y="34830"/>
                </a:lnTo>
                <a:cubicBezTo>
                  <a:pt x="36513" y="32317"/>
                  <a:pt x="38312" y="30162"/>
                  <a:pt x="40831" y="30162"/>
                </a:cubicBezTo>
                <a:close/>
                <a:moveTo>
                  <a:pt x="69043" y="9007"/>
                </a:moveTo>
                <a:lnTo>
                  <a:pt x="69043" y="22697"/>
                </a:lnTo>
                <a:cubicBezTo>
                  <a:pt x="69043" y="29902"/>
                  <a:pt x="74797" y="36027"/>
                  <a:pt x="82349" y="36027"/>
                </a:cubicBezTo>
                <a:lnTo>
                  <a:pt x="178002" y="36027"/>
                </a:lnTo>
                <a:cubicBezTo>
                  <a:pt x="185194" y="36027"/>
                  <a:pt x="191667" y="29902"/>
                  <a:pt x="191667" y="22697"/>
                </a:cubicBezTo>
                <a:lnTo>
                  <a:pt x="191667" y="9007"/>
                </a:lnTo>
                <a:lnTo>
                  <a:pt x="69043" y="9007"/>
                </a:lnTo>
                <a:close/>
                <a:moveTo>
                  <a:pt x="22655" y="9007"/>
                </a:moveTo>
                <a:cubicBezTo>
                  <a:pt x="15103" y="9007"/>
                  <a:pt x="9349" y="15131"/>
                  <a:pt x="9349" y="22697"/>
                </a:cubicBezTo>
                <a:lnTo>
                  <a:pt x="9349" y="274165"/>
                </a:lnTo>
                <a:cubicBezTo>
                  <a:pt x="9349" y="281371"/>
                  <a:pt x="15103" y="287495"/>
                  <a:pt x="22655" y="287495"/>
                </a:cubicBezTo>
                <a:lnTo>
                  <a:pt x="237695" y="287495"/>
                </a:lnTo>
                <a:cubicBezTo>
                  <a:pt x="245247" y="287495"/>
                  <a:pt x="251360" y="281371"/>
                  <a:pt x="251360" y="274165"/>
                </a:cubicBezTo>
                <a:lnTo>
                  <a:pt x="251360" y="22697"/>
                </a:lnTo>
                <a:cubicBezTo>
                  <a:pt x="251360" y="15131"/>
                  <a:pt x="245247" y="9007"/>
                  <a:pt x="237695" y="9007"/>
                </a:cubicBezTo>
                <a:lnTo>
                  <a:pt x="200297" y="9007"/>
                </a:lnTo>
                <a:lnTo>
                  <a:pt x="200297" y="22697"/>
                </a:lnTo>
                <a:cubicBezTo>
                  <a:pt x="200297" y="34586"/>
                  <a:pt x="190228" y="45034"/>
                  <a:pt x="178002" y="45034"/>
                </a:cubicBezTo>
                <a:lnTo>
                  <a:pt x="82349" y="45034"/>
                </a:lnTo>
                <a:cubicBezTo>
                  <a:pt x="70122" y="45034"/>
                  <a:pt x="60053" y="34586"/>
                  <a:pt x="60053" y="22697"/>
                </a:cubicBezTo>
                <a:lnTo>
                  <a:pt x="60053" y="9007"/>
                </a:lnTo>
                <a:lnTo>
                  <a:pt x="22655" y="9007"/>
                </a:lnTo>
                <a:close/>
                <a:moveTo>
                  <a:pt x="22655" y="0"/>
                </a:moveTo>
                <a:lnTo>
                  <a:pt x="237695" y="0"/>
                </a:lnTo>
                <a:cubicBezTo>
                  <a:pt x="250281" y="0"/>
                  <a:pt x="259991" y="10087"/>
                  <a:pt x="259991" y="22697"/>
                </a:cubicBezTo>
                <a:lnTo>
                  <a:pt x="259991" y="274165"/>
                </a:lnTo>
                <a:cubicBezTo>
                  <a:pt x="259991" y="286414"/>
                  <a:pt x="250281" y="296502"/>
                  <a:pt x="237695" y="296502"/>
                </a:cubicBezTo>
                <a:lnTo>
                  <a:pt x="22655" y="296502"/>
                </a:lnTo>
                <a:cubicBezTo>
                  <a:pt x="10428" y="296502"/>
                  <a:pt x="0" y="286414"/>
                  <a:pt x="0" y="274165"/>
                </a:cubicBezTo>
                <a:lnTo>
                  <a:pt x="0" y="22697"/>
                </a:lnTo>
                <a:cubicBezTo>
                  <a:pt x="0" y="10087"/>
                  <a:pt x="10428" y="0"/>
                  <a:pt x="22655"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675"/>
              <a:buFont typeface="Calibri"/>
              <a:buNone/>
            </a:pPr>
            <a:r>
              <a:t/>
            </a:r>
            <a:endParaRPr b="0" i="0" sz="675" u="none" cap="none" strike="noStrike">
              <a:solidFill>
                <a:srgbClr val="000000"/>
              </a:solidFill>
              <a:latin typeface="Lato Light"/>
              <a:ea typeface="Lato Light"/>
              <a:cs typeface="Lato Light"/>
              <a:sym typeface="Lato Light"/>
            </a:endParaRPr>
          </a:p>
        </p:txBody>
      </p:sp>
      <p:sp>
        <p:nvSpPr>
          <p:cNvPr id="1050" name="Google Shape;1050;p42"/>
          <p:cNvSpPr/>
          <p:nvPr/>
        </p:nvSpPr>
        <p:spPr>
          <a:xfrm>
            <a:off x="7376295" y="4038666"/>
            <a:ext cx="229632" cy="229631"/>
          </a:xfrm>
          <a:custGeom>
            <a:rect b="b" l="l" r="r" t="t"/>
            <a:pathLst>
              <a:path extrusionOk="0" h="296019" w="296503">
                <a:moveTo>
                  <a:pt x="62544" y="194953"/>
                </a:moveTo>
                <a:lnTo>
                  <a:pt x="52090" y="244298"/>
                </a:lnTo>
                <a:lnTo>
                  <a:pt x="101117" y="233853"/>
                </a:lnTo>
                <a:lnTo>
                  <a:pt x="62544" y="194953"/>
                </a:lnTo>
                <a:close/>
                <a:moveTo>
                  <a:pt x="245674" y="57000"/>
                </a:moveTo>
                <a:lnTo>
                  <a:pt x="91383" y="211161"/>
                </a:lnTo>
                <a:lnTo>
                  <a:pt x="110129" y="229891"/>
                </a:lnTo>
                <a:lnTo>
                  <a:pt x="264419" y="75730"/>
                </a:lnTo>
                <a:lnTo>
                  <a:pt x="245674" y="57000"/>
                </a:lnTo>
                <a:close/>
                <a:moveTo>
                  <a:pt x="59876" y="38819"/>
                </a:moveTo>
                <a:lnTo>
                  <a:pt x="15150" y="83487"/>
                </a:lnTo>
                <a:lnTo>
                  <a:pt x="59876" y="83487"/>
                </a:lnTo>
                <a:lnTo>
                  <a:pt x="59876" y="38819"/>
                </a:lnTo>
                <a:close/>
                <a:moveTo>
                  <a:pt x="220439" y="32147"/>
                </a:moveTo>
                <a:lnTo>
                  <a:pt x="66149" y="186308"/>
                </a:lnTo>
                <a:lnTo>
                  <a:pt x="84895" y="205038"/>
                </a:lnTo>
                <a:lnTo>
                  <a:pt x="239185" y="50877"/>
                </a:lnTo>
                <a:lnTo>
                  <a:pt x="220439" y="32147"/>
                </a:lnTo>
                <a:close/>
                <a:moveTo>
                  <a:pt x="64205" y="23329"/>
                </a:moveTo>
                <a:lnTo>
                  <a:pt x="190089" y="23329"/>
                </a:lnTo>
                <a:cubicBezTo>
                  <a:pt x="192614" y="23329"/>
                  <a:pt x="194778" y="25851"/>
                  <a:pt x="194778" y="28012"/>
                </a:cubicBezTo>
                <a:cubicBezTo>
                  <a:pt x="194778" y="30534"/>
                  <a:pt x="192614" y="32335"/>
                  <a:pt x="190089" y="32335"/>
                </a:cubicBezTo>
                <a:lnTo>
                  <a:pt x="68894" y="32335"/>
                </a:lnTo>
                <a:lnTo>
                  <a:pt x="68894" y="87809"/>
                </a:lnTo>
                <a:cubicBezTo>
                  <a:pt x="68894" y="90331"/>
                  <a:pt x="66730" y="92492"/>
                  <a:pt x="64205" y="92492"/>
                </a:cubicBezTo>
                <a:lnTo>
                  <a:pt x="8657" y="92492"/>
                </a:lnTo>
                <a:lnTo>
                  <a:pt x="8657" y="287013"/>
                </a:lnTo>
                <a:lnTo>
                  <a:pt x="263672" y="287013"/>
                </a:lnTo>
                <a:lnTo>
                  <a:pt x="263672" y="105820"/>
                </a:lnTo>
                <a:cubicBezTo>
                  <a:pt x="263672" y="103659"/>
                  <a:pt x="265836" y="101498"/>
                  <a:pt x="268000" y="101498"/>
                </a:cubicBezTo>
                <a:cubicBezTo>
                  <a:pt x="270525" y="101498"/>
                  <a:pt x="272690" y="103659"/>
                  <a:pt x="272690" y="105820"/>
                </a:cubicBezTo>
                <a:lnTo>
                  <a:pt x="272690" y="291696"/>
                </a:lnTo>
                <a:cubicBezTo>
                  <a:pt x="272690" y="293858"/>
                  <a:pt x="270525" y="296019"/>
                  <a:pt x="268000" y="296019"/>
                </a:cubicBezTo>
                <a:lnTo>
                  <a:pt x="4329" y="296019"/>
                </a:lnTo>
                <a:cubicBezTo>
                  <a:pt x="1804" y="296019"/>
                  <a:pt x="0" y="293858"/>
                  <a:pt x="0" y="291696"/>
                </a:cubicBezTo>
                <a:lnTo>
                  <a:pt x="0" y="87809"/>
                </a:lnTo>
                <a:cubicBezTo>
                  <a:pt x="0" y="86729"/>
                  <a:pt x="361" y="85648"/>
                  <a:pt x="1082" y="84567"/>
                </a:cubicBezTo>
                <a:lnTo>
                  <a:pt x="60959" y="24770"/>
                </a:lnTo>
                <a:cubicBezTo>
                  <a:pt x="62041" y="24050"/>
                  <a:pt x="63123" y="23329"/>
                  <a:pt x="64205" y="23329"/>
                </a:cubicBezTo>
                <a:close/>
                <a:moveTo>
                  <a:pt x="239906" y="12336"/>
                </a:moveTo>
                <a:lnTo>
                  <a:pt x="226568" y="25664"/>
                </a:lnTo>
                <a:lnTo>
                  <a:pt x="270908" y="69607"/>
                </a:lnTo>
                <a:lnTo>
                  <a:pt x="284246" y="56280"/>
                </a:lnTo>
                <a:cubicBezTo>
                  <a:pt x="286049" y="54119"/>
                  <a:pt x="287130" y="51237"/>
                  <a:pt x="287130" y="48356"/>
                </a:cubicBezTo>
                <a:cubicBezTo>
                  <a:pt x="287130" y="45114"/>
                  <a:pt x="286049" y="42232"/>
                  <a:pt x="284246" y="40071"/>
                </a:cubicBezTo>
                <a:lnTo>
                  <a:pt x="256128" y="12336"/>
                </a:lnTo>
                <a:cubicBezTo>
                  <a:pt x="251802" y="8014"/>
                  <a:pt x="244592" y="8014"/>
                  <a:pt x="239906" y="12336"/>
                </a:cubicBezTo>
                <a:close/>
                <a:moveTo>
                  <a:pt x="248062" y="0"/>
                </a:moveTo>
                <a:cubicBezTo>
                  <a:pt x="253244" y="0"/>
                  <a:pt x="258471" y="2071"/>
                  <a:pt x="262617" y="6213"/>
                </a:cubicBezTo>
                <a:lnTo>
                  <a:pt x="290374" y="33948"/>
                </a:lnTo>
                <a:cubicBezTo>
                  <a:pt x="294340" y="37550"/>
                  <a:pt x="296503" y="42953"/>
                  <a:pt x="296503" y="48356"/>
                </a:cubicBezTo>
                <a:cubicBezTo>
                  <a:pt x="296503" y="53758"/>
                  <a:pt x="294340" y="58801"/>
                  <a:pt x="290374" y="62763"/>
                </a:cubicBezTo>
                <a:lnTo>
                  <a:pt x="277036" y="75730"/>
                </a:lnTo>
                <a:lnTo>
                  <a:pt x="279560" y="78251"/>
                </a:lnTo>
                <a:cubicBezTo>
                  <a:pt x="281723" y="80412"/>
                  <a:pt x="281723" y="82934"/>
                  <a:pt x="279920" y="84735"/>
                </a:cubicBezTo>
                <a:cubicBezTo>
                  <a:pt x="278839" y="85815"/>
                  <a:pt x="277757" y="86175"/>
                  <a:pt x="276676" y="86175"/>
                </a:cubicBezTo>
                <a:cubicBezTo>
                  <a:pt x="275234" y="86175"/>
                  <a:pt x="274513" y="85815"/>
                  <a:pt x="273431" y="84735"/>
                </a:cubicBezTo>
                <a:lnTo>
                  <a:pt x="270908" y="82213"/>
                </a:lnTo>
                <a:lnTo>
                  <a:pt x="113373" y="239256"/>
                </a:lnTo>
                <a:cubicBezTo>
                  <a:pt x="112652" y="239976"/>
                  <a:pt x="111931" y="240336"/>
                  <a:pt x="111210" y="240697"/>
                </a:cubicBezTo>
                <a:lnTo>
                  <a:pt x="47043" y="254384"/>
                </a:lnTo>
                <a:cubicBezTo>
                  <a:pt x="46683" y="254744"/>
                  <a:pt x="46322" y="254744"/>
                  <a:pt x="45962" y="254744"/>
                </a:cubicBezTo>
                <a:cubicBezTo>
                  <a:pt x="44880" y="254744"/>
                  <a:pt x="43799" y="254024"/>
                  <a:pt x="43078" y="253303"/>
                </a:cubicBezTo>
                <a:cubicBezTo>
                  <a:pt x="41996" y="252223"/>
                  <a:pt x="41275" y="250782"/>
                  <a:pt x="41636" y="249341"/>
                </a:cubicBezTo>
                <a:lnTo>
                  <a:pt x="55334" y="185227"/>
                </a:lnTo>
                <a:cubicBezTo>
                  <a:pt x="55695" y="184507"/>
                  <a:pt x="56055" y="183427"/>
                  <a:pt x="56776" y="183066"/>
                </a:cubicBezTo>
                <a:lnTo>
                  <a:pt x="213950" y="25664"/>
                </a:lnTo>
                <a:lnTo>
                  <a:pt x="211787" y="23142"/>
                </a:lnTo>
                <a:cubicBezTo>
                  <a:pt x="209985" y="21701"/>
                  <a:pt x="209985" y="18820"/>
                  <a:pt x="211787" y="17019"/>
                </a:cubicBezTo>
                <a:cubicBezTo>
                  <a:pt x="213229" y="15218"/>
                  <a:pt x="216474" y="15218"/>
                  <a:pt x="217916" y="17019"/>
                </a:cubicBezTo>
                <a:lnTo>
                  <a:pt x="220439" y="19180"/>
                </a:lnTo>
                <a:lnTo>
                  <a:pt x="233777" y="6213"/>
                </a:lnTo>
                <a:cubicBezTo>
                  <a:pt x="237743" y="2071"/>
                  <a:pt x="242880" y="0"/>
                  <a:pt x="248062"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675"/>
              <a:buFont typeface="Calibri"/>
              <a:buNone/>
            </a:pPr>
            <a:r>
              <a:t/>
            </a:r>
            <a:endParaRPr b="0" i="0" sz="675" u="none" cap="none" strike="noStrike">
              <a:solidFill>
                <a:srgbClr val="000000"/>
              </a:solidFill>
              <a:latin typeface="Lato Light"/>
              <a:ea typeface="Lato Light"/>
              <a:cs typeface="Lato Light"/>
              <a:sym typeface="Lato Light"/>
            </a:endParaRPr>
          </a:p>
        </p:txBody>
      </p:sp>
      <p:sp>
        <p:nvSpPr>
          <p:cNvPr id="1051" name="Google Shape;1051;p42"/>
          <p:cNvSpPr txBox="1"/>
          <p:nvPr/>
        </p:nvSpPr>
        <p:spPr>
          <a:xfrm>
            <a:off x="3074634" y="342204"/>
            <a:ext cx="2994731"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1F497D"/>
              </a:buClr>
              <a:buSzPts val="2800"/>
              <a:buFont typeface="Poppins"/>
              <a:buNone/>
            </a:pPr>
            <a:r>
              <a:rPr b="1" i="0" lang="en-US" sz="2800" u="none" cap="none" strike="noStrike">
                <a:solidFill>
                  <a:srgbClr val="1F497D"/>
                </a:solidFill>
                <a:latin typeface="Poppins"/>
                <a:ea typeface="Poppins"/>
                <a:cs typeface="Poppins"/>
                <a:sym typeface="Poppins"/>
              </a:rPr>
              <a:t>WAY FORWARD</a:t>
            </a:r>
            <a:endParaRPr/>
          </a:p>
        </p:txBody>
      </p:sp>
      <p:sp>
        <p:nvSpPr>
          <p:cNvPr id="1052" name="Google Shape;1052;p42"/>
          <p:cNvSpPr/>
          <p:nvPr/>
        </p:nvSpPr>
        <p:spPr>
          <a:xfrm>
            <a:off x="1090942" y="5503671"/>
            <a:ext cx="2527753" cy="597234"/>
          </a:xfrm>
          <a:custGeom>
            <a:rect b="b" l="l" r="r" t="t"/>
            <a:pathLst>
              <a:path extrusionOk="0" h="21600" w="21600">
                <a:moveTo>
                  <a:pt x="21600" y="21600"/>
                </a:moveTo>
                <a:lnTo>
                  <a:pt x="16503" y="0"/>
                </a:lnTo>
                <a:lnTo>
                  <a:pt x="0" y="0"/>
                </a:lnTo>
              </a:path>
            </a:pathLst>
          </a:custGeom>
          <a:noFill/>
          <a:ln cap="flat" cmpd="sng" w="38100">
            <a:solidFill>
              <a:srgbClr val="D8D8D8"/>
            </a:solidFill>
            <a:prstDash val="solid"/>
            <a:miter lim="400000"/>
            <a:headEnd len="sm" w="sm" type="none"/>
            <a:tailEnd len="sm" w="sm" type="none"/>
          </a:ln>
        </p:spPr>
        <p:txBody>
          <a:bodyPr anchorCtr="0" anchor="ctr" bIns="26775" lIns="26775" spcFirstLastPara="1" rIns="26775" wrap="square" tIns="26775">
            <a:noAutofit/>
          </a:bodyPr>
          <a:lstStyle/>
          <a:p>
            <a:pPr indent="0" lvl="0" marL="0" marR="0" rtl="0" algn="l">
              <a:lnSpc>
                <a:spcPct val="100000"/>
              </a:lnSpc>
              <a:spcBef>
                <a:spcPts val="0"/>
              </a:spcBef>
              <a:spcAft>
                <a:spcPts val="0"/>
              </a:spcAft>
              <a:buClr>
                <a:schemeClr val="dk1"/>
              </a:buClr>
              <a:buSzPts val="1899"/>
              <a:buFont typeface="Calibri"/>
              <a:buNone/>
            </a:pPr>
            <a:r>
              <a:t/>
            </a:r>
            <a:endParaRPr b="0" i="0" sz="1899" u="none" cap="none" strike="noStrike">
              <a:solidFill>
                <a:srgbClr val="000000"/>
              </a:solidFill>
              <a:latin typeface="Lato Light"/>
              <a:ea typeface="Lato Light"/>
              <a:cs typeface="Lato Light"/>
              <a:sym typeface="Lato Light"/>
            </a:endParaRPr>
          </a:p>
        </p:txBody>
      </p:sp>
      <p:sp>
        <p:nvSpPr>
          <p:cNvPr id="1053" name="Google Shape;1053;p42"/>
          <p:cNvSpPr txBox="1"/>
          <p:nvPr/>
        </p:nvSpPr>
        <p:spPr>
          <a:xfrm>
            <a:off x="1202764" y="5485668"/>
            <a:ext cx="1485856" cy="276999"/>
          </a:xfrm>
          <a:prstGeom prst="rect">
            <a:avLst/>
          </a:prstGeom>
          <a:noFill/>
          <a:ln>
            <a:noFill/>
          </a:ln>
        </p:spPr>
        <p:txBody>
          <a:bodyPr anchorCtr="0" anchor="ctr" bIns="45700" lIns="91425" spcFirstLastPara="1" rIns="91425" wrap="square" tIns="45700">
            <a:spAutoFit/>
          </a:bodyPr>
          <a:lstStyle/>
          <a:p>
            <a:pPr indent="0" lvl="0" marL="0" marR="0" rtl="0" algn="r">
              <a:lnSpc>
                <a:spcPct val="100000"/>
              </a:lnSpc>
              <a:spcBef>
                <a:spcPts val="0"/>
              </a:spcBef>
              <a:spcAft>
                <a:spcPts val="0"/>
              </a:spcAft>
              <a:buClr>
                <a:srgbClr val="E36C09"/>
              </a:buClr>
              <a:buSzPts val="1200"/>
              <a:buFont typeface="Poppins"/>
              <a:buNone/>
            </a:pPr>
            <a:r>
              <a:rPr b="1" i="0" lang="en-US" sz="1200" u="none" cap="none" strike="noStrike">
                <a:solidFill>
                  <a:srgbClr val="E36C09"/>
                </a:solidFill>
                <a:latin typeface="Poppins"/>
                <a:ea typeface="Poppins"/>
                <a:cs typeface="Poppins"/>
                <a:sym typeface="Poppins"/>
              </a:rPr>
              <a:t>Fundraising Strategy</a:t>
            </a:r>
            <a:endParaRPr/>
          </a:p>
        </p:txBody>
      </p:sp>
      <p:sp>
        <p:nvSpPr>
          <p:cNvPr id="1054" name="Google Shape;1054;p42"/>
          <p:cNvSpPr/>
          <p:nvPr/>
        </p:nvSpPr>
        <p:spPr>
          <a:xfrm>
            <a:off x="3104013" y="5336813"/>
            <a:ext cx="1303581" cy="1329214"/>
          </a:xfrm>
          <a:prstGeom prst="ellipse">
            <a:avLst/>
          </a:prstGeom>
          <a:solidFill>
            <a:schemeClr val="accent6"/>
          </a:solidFill>
          <a:ln cap="flat" cmpd="sng" w="12700">
            <a:solidFill>
              <a:schemeClr val="lt1"/>
            </a:solidFill>
            <a:prstDash val="solid"/>
            <a:miter lim="400000"/>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899"/>
              <a:buFont typeface="Calibri"/>
              <a:buNone/>
            </a:pPr>
            <a:r>
              <a:t/>
            </a:r>
            <a:endParaRPr b="0" i="0" sz="1899" u="none" cap="none" strike="noStrike">
              <a:solidFill>
                <a:srgbClr val="000000"/>
              </a:solidFill>
              <a:latin typeface="Lato Light"/>
              <a:ea typeface="Lato Light"/>
              <a:cs typeface="Lato Light"/>
              <a:sym typeface="Lato Light"/>
            </a:endParaRPr>
          </a:p>
        </p:txBody>
      </p:sp>
      <p:sp>
        <p:nvSpPr>
          <p:cNvPr id="1055" name="Google Shape;1055;p42"/>
          <p:cNvSpPr txBox="1"/>
          <p:nvPr/>
        </p:nvSpPr>
        <p:spPr>
          <a:xfrm>
            <a:off x="3819069" y="1957920"/>
            <a:ext cx="3151330" cy="797526"/>
          </a:xfrm>
          <a:prstGeom prst="rect">
            <a:avLst/>
          </a:prstGeom>
          <a:noFill/>
          <a:ln>
            <a:noFill/>
          </a:ln>
        </p:spPr>
        <p:txBody>
          <a:bodyPr anchorCtr="0" anchor="t" bIns="45700" lIns="91425" spcFirstLastPara="1" rIns="91425" wrap="square" tIns="45700">
            <a:spAutoFit/>
          </a:bodyPr>
          <a:lstStyle/>
          <a:p>
            <a:pPr indent="-171450" lvl="0" marL="171450" marR="0" rtl="0" algn="ctr">
              <a:lnSpc>
                <a:spcPct val="126181"/>
              </a:lnSpc>
              <a:spcBef>
                <a:spcPts val="0"/>
              </a:spcBef>
              <a:spcAft>
                <a:spcPts val="0"/>
              </a:spcAft>
              <a:buClr>
                <a:srgbClr val="000000"/>
              </a:buClr>
              <a:buSzPts val="1100"/>
              <a:buFont typeface="Arial"/>
              <a:buChar char="•"/>
            </a:pPr>
            <a:r>
              <a:rPr lang="en-US" sz="1100">
                <a:solidFill>
                  <a:srgbClr val="000000"/>
                </a:solidFill>
                <a:latin typeface="Lato"/>
                <a:ea typeface="Lato"/>
                <a:cs typeface="Lato"/>
                <a:sym typeface="Lato"/>
              </a:rPr>
              <a:t>Appointed Service Provider to undertake extensive research on sustainability for purposes of developing a Sustainability Model for the Sector.</a:t>
            </a:r>
            <a:endParaRPr b="0" i="0" sz="1100" u="none" cap="none" strike="noStrike">
              <a:solidFill>
                <a:srgbClr val="000000"/>
              </a:solidFill>
              <a:latin typeface="Lato"/>
              <a:ea typeface="Lato"/>
              <a:cs typeface="Lato"/>
              <a:sym typeface="Lato"/>
            </a:endParaRPr>
          </a:p>
        </p:txBody>
      </p:sp>
      <p:sp>
        <p:nvSpPr>
          <p:cNvPr id="1056" name="Google Shape;1056;p42"/>
          <p:cNvSpPr txBox="1"/>
          <p:nvPr/>
        </p:nvSpPr>
        <p:spPr>
          <a:xfrm>
            <a:off x="278132" y="5741205"/>
            <a:ext cx="2782180" cy="621773"/>
          </a:xfrm>
          <a:prstGeom prst="rect">
            <a:avLst/>
          </a:prstGeom>
          <a:noFill/>
          <a:ln>
            <a:noFill/>
          </a:ln>
        </p:spPr>
        <p:txBody>
          <a:bodyPr anchorCtr="0" anchor="t" bIns="45700" lIns="91425" spcFirstLastPara="1" rIns="91425" wrap="square" tIns="45700">
            <a:spAutoFit/>
          </a:bodyPr>
          <a:lstStyle/>
          <a:p>
            <a:pPr indent="0" lvl="0" marL="0" marR="0" rtl="0" algn="ctr">
              <a:lnSpc>
                <a:spcPct val="126181"/>
              </a:lnSpc>
              <a:spcBef>
                <a:spcPts val="0"/>
              </a:spcBef>
              <a:spcAft>
                <a:spcPts val="0"/>
              </a:spcAft>
              <a:buClr>
                <a:srgbClr val="000000"/>
              </a:buClr>
              <a:buSzPts val="1100"/>
              <a:buFont typeface="Lato"/>
              <a:buNone/>
            </a:pPr>
            <a:r>
              <a:rPr b="0" i="0" lang="en-US" sz="1100" u="none" cap="none" strike="noStrike">
                <a:solidFill>
                  <a:srgbClr val="000000"/>
                </a:solidFill>
                <a:latin typeface="Lato"/>
                <a:ea typeface="Lato"/>
                <a:cs typeface="Lato"/>
                <a:sym typeface="Lato"/>
              </a:rPr>
              <a:t>Implement 2021 Board approved fundraising strategy with focus on foreign donations.</a:t>
            </a:r>
            <a:endParaRPr b="0" i="0" sz="1100" u="none" cap="none" strike="noStrike">
              <a:solidFill>
                <a:srgbClr val="000000"/>
              </a:solidFill>
              <a:latin typeface="Calibri"/>
              <a:ea typeface="Calibri"/>
              <a:cs typeface="Calibri"/>
              <a:sym typeface="Calibri"/>
            </a:endParaRPr>
          </a:p>
        </p:txBody>
      </p:sp>
      <p:sp>
        <p:nvSpPr>
          <p:cNvPr id="1057" name="Google Shape;1057;p42"/>
          <p:cNvSpPr/>
          <p:nvPr/>
        </p:nvSpPr>
        <p:spPr>
          <a:xfrm>
            <a:off x="3544501" y="5786382"/>
            <a:ext cx="488576" cy="413212"/>
          </a:xfrm>
          <a:custGeom>
            <a:rect b="b" l="l" r="r" t="t"/>
            <a:pathLst>
              <a:path extrusionOk="0" h="176" w="176">
                <a:moveTo>
                  <a:pt x="152" y="72"/>
                </a:moveTo>
                <a:cubicBezTo>
                  <a:pt x="148" y="72"/>
                  <a:pt x="144" y="76"/>
                  <a:pt x="144" y="80"/>
                </a:cubicBezTo>
                <a:cubicBezTo>
                  <a:pt x="144" y="84"/>
                  <a:pt x="148" y="88"/>
                  <a:pt x="152" y="88"/>
                </a:cubicBezTo>
                <a:cubicBezTo>
                  <a:pt x="156" y="88"/>
                  <a:pt x="160" y="84"/>
                  <a:pt x="160" y="80"/>
                </a:cubicBezTo>
                <a:cubicBezTo>
                  <a:pt x="160" y="76"/>
                  <a:pt x="156" y="72"/>
                  <a:pt x="152" y="72"/>
                </a:cubicBezTo>
                <a:moveTo>
                  <a:pt x="112" y="72"/>
                </a:moveTo>
                <a:cubicBezTo>
                  <a:pt x="24" y="72"/>
                  <a:pt x="24" y="72"/>
                  <a:pt x="24" y="72"/>
                </a:cubicBezTo>
                <a:cubicBezTo>
                  <a:pt x="24" y="152"/>
                  <a:pt x="24" y="152"/>
                  <a:pt x="24" y="152"/>
                </a:cubicBezTo>
                <a:cubicBezTo>
                  <a:pt x="112" y="152"/>
                  <a:pt x="112" y="152"/>
                  <a:pt x="112" y="152"/>
                </a:cubicBezTo>
                <a:lnTo>
                  <a:pt x="112" y="72"/>
                </a:lnTo>
                <a:close/>
                <a:moveTo>
                  <a:pt x="104" y="144"/>
                </a:moveTo>
                <a:cubicBezTo>
                  <a:pt x="32" y="144"/>
                  <a:pt x="32" y="144"/>
                  <a:pt x="32" y="144"/>
                </a:cubicBezTo>
                <a:cubicBezTo>
                  <a:pt x="32" y="80"/>
                  <a:pt x="32" y="80"/>
                  <a:pt x="32" y="80"/>
                </a:cubicBezTo>
                <a:cubicBezTo>
                  <a:pt x="104" y="80"/>
                  <a:pt x="104" y="80"/>
                  <a:pt x="104" y="80"/>
                </a:cubicBezTo>
                <a:lnTo>
                  <a:pt x="104" y="144"/>
                </a:lnTo>
                <a:close/>
                <a:moveTo>
                  <a:pt x="160" y="48"/>
                </a:moveTo>
                <a:cubicBezTo>
                  <a:pt x="108" y="48"/>
                  <a:pt x="108" y="48"/>
                  <a:pt x="108" y="48"/>
                </a:cubicBezTo>
                <a:cubicBezTo>
                  <a:pt x="106" y="43"/>
                  <a:pt x="103" y="38"/>
                  <a:pt x="99" y="35"/>
                </a:cubicBezTo>
                <a:cubicBezTo>
                  <a:pt x="118" y="16"/>
                  <a:pt x="118" y="16"/>
                  <a:pt x="118" y="16"/>
                </a:cubicBezTo>
                <a:cubicBezTo>
                  <a:pt x="119" y="16"/>
                  <a:pt x="119" y="16"/>
                  <a:pt x="120" y="16"/>
                </a:cubicBezTo>
                <a:cubicBezTo>
                  <a:pt x="124" y="16"/>
                  <a:pt x="128" y="12"/>
                  <a:pt x="128" y="8"/>
                </a:cubicBezTo>
                <a:cubicBezTo>
                  <a:pt x="128" y="4"/>
                  <a:pt x="124" y="0"/>
                  <a:pt x="120" y="0"/>
                </a:cubicBezTo>
                <a:cubicBezTo>
                  <a:pt x="116" y="0"/>
                  <a:pt x="112" y="4"/>
                  <a:pt x="112" y="8"/>
                </a:cubicBezTo>
                <a:cubicBezTo>
                  <a:pt x="112" y="9"/>
                  <a:pt x="112" y="9"/>
                  <a:pt x="112" y="10"/>
                </a:cubicBezTo>
                <a:cubicBezTo>
                  <a:pt x="90" y="32"/>
                  <a:pt x="90" y="32"/>
                  <a:pt x="90" y="32"/>
                </a:cubicBezTo>
                <a:cubicBezTo>
                  <a:pt x="89" y="32"/>
                  <a:pt x="89" y="32"/>
                  <a:pt x="88" y="32"/>
                </a:cubicBezTo>
                <a:cubicBezTo>
                  <a:pt x="87" y="32"/>
                  <a:pt x="87" y="32"/>
                  <a:pt x="86" y="32"/>
                </a:cubicBezTo>
                <a:cubicBezTo>
                  <a:pt x="64" y="10"/>
                  <a:pt x="64" y="10"/>
                  <a:pt x="64" y="10"/>
                </a:cubicBezTo>
                <a:cubicBezTo>
                  <a:pt x="64" y="9"/>
                  <a:pt x="64" y="9"/>
                  <a:pt x="64" y="8"/>
                </a:cubicBezTo>
                <a:cubicBezTo>
                  <a:pt x="64" y="4"/>
                  <a:pt x="60" y="0"/>
                  <a:pt x="56" y="0"/>
                </a:cubicBezTo>
                <a:cubicBezTo>
                  <a:pt x="52" y="0"/>
                  <a:pt x="48" y="4"/>
                  <a:pt x="48" y="8"/>
                </a:cubicBezTo>
                <a:cubicBezTo>
                  <a:pt x="48" y="12"/>
                  <a:pt x="52" y="16"/>
                  <a:pt x="56" y="16"/>
                </a:cubicBezTo>
                <a:cubicBezTo>
                  <a:pt x="57" y="16"/>
                  <a:pt x="57" y="16"/>
                  <a:pt x="58" y="16"/>
                </a:cubicBezTo>
                <a:cubicBezTo>
                  <a:pt x="77" y="35"/>
                  <a:pt x="77" y="35"/>
                  <a:pt x="77" y="35"/>
                </a:cubicBezTo>
                <a:cubicBezTo>
                  <a:pt x="73" y="38"/>
                  <a:pt x="70" y="43"/>
                  <a:pt x="68" y="48"/>
                </a:cubicBezTo>
                <a:cubicBezTo>
                  <a:pt x="16" y="48"/>
                  <a:pt x="16" y="48"/>
                  <a:pt x="16" y="48"/>
                </a:cubicBezTo>
                <a:cubicBezTo>
                  <a:pt x="7" y="48"/>
                  <a:pt x="0" y="55"/>
                  <a:pt x="0" y="64"/>
                </a:cubicBezTo>
                <a:cubicBezTo>
                  <a:pt x="0" y="160"/>
                  <a:pt x="0" y="160"/>
                  <a:pt x="0" y="160"/>
                </a:cubicBezTo>
                <a:cubicBezTo>
                  <a:pt x="0" y="169"/>
                  <a:pt x="7" y="176"/>
                  <a:pt x="16" y="176"/>
                </a:cubicBezTo>
                <a:cubicBezTo>
                  <a:pt x="160" y="176"/>
                  <a:pt x="160" y="176"/>
                  <a:pt x="160" y="176"/>
                </a:cubicBezTo>
                <a:cubicBezTo>
                  <a:pt x="169" y="176"/>
                  <a:pt x="176" y="169"/>
                  <a:pt x="176" y="160"/>
                </a:cubicBezTo>
                <a:cubicBezTo>
                  <a:pt x="176" y="64"/>
                  <a:pt x="176" y="64"/>
                  <a:pt x="176" y="64"/>
                </a:cubicBezTo>
                <a:cubicBezTo>
                  <a:pt x="176" y="55"/>
                  <a:pt x="169" y="48"/>
                  <a:pt x="160" y="48"/>
                </a:cubicBezTo>
                <a:moveTo>
                  <a:pt x="128" y="168"/>
                </a:moveTo>
                <a:cubicBezTo>
                  <a:pt x="16" y="168"/>
                  <a:pt x="16" y="168"/>
                  <a:pt x="16" y="168"/>
                </a:cubicBezTo>
                <a:cubicBezTo>
                  <a:pt x="12" y="168"/>
                  <a:pt x="8" y="164"/>
                  <a:pt x="8" y="160"/>
                </a:cubicBezTo>
                <a:cubicBezTo>
                  <a:pt x="8" y="64"/>
                  <a:pt x="8" y="64"/>
                  <a:pt x="8" y="64"/>
                </a:cubicBezTo>
                <a:cubicBezTo>
                  <a:pt x="8" y="60"/>
                  <a:pt x="12" y="56"/>
                  <a:pt x="16" y="56"/>
                </a:cubicBezTo>
                <a:cubicBezTo>
                  <a:pt x="128" y="56"/>
                  <a:pt x="128" y="56"/>
                  <a:pt x="128" y="56"/>
                </a:cubicBezTo>
                <a:lnTo>
                  <a:pt x="128" y="168"/>
                </a:lnTo>
                <a:close/>
                <a:moveTo>
                  <a:pt x="168" y="160"/>
                </a:moveTo>
                <a:cubicBezTo>
                  <a:pt x="168" y="164"/>
                  <a:pt x="164" y="168"/>
                  <a:pt x="160" y="168"/>
                </a:cubicBezTo>
                <a:cubicBezTo>
                  <a:pt x="136" y="168"/>
                  <a:pt x="136" y="168"/>
                  <a:pt x="136" y="168"/>
                </a:cubicBezTo>
                <a:cubicBezTo>
                  <a:pt x="136" y="56"/>
                  <a:pt x="136" y="56"/>
                  <a:pt x="136" y="56"/>
                </a:cubicBezTo>
                <a:cubicBezTo>
                  <a:pt x="160" y="56"/>
                  <a:pt x="160" y="56"/>
                  <a:pt x="160" y="56"/>
                </a:cubicBezTo>
                <a:cubicBezTo>
                  <a:pt x="164" y="56"/>
                  <a:pt x="168" y="60"/>
                  <a:pt x="168" y="64"/>
                </a:cubicBezTo>
                <a:lnTo>
                  <a:pt x="168" y="160"/>
                </a:lnTo>
                <a:close/>
                <a:moveTo>
                  <a:pt x="152" y="112"/>
                </a:moveTo>
                <a:cubicBezTo>
                  <a:pt x="150" y="112"/>
                  <a:pt x="148" y="114"/>
                  <a:pt x="148" y="116"/>
                </a:cubicBezTo>
                <a:cubicBezTo>
                  <a:pt x="148" y="118"/>
                  <a:pt x="150" y="120"/>
                  <a:pt x="152" y="120"/>
                </a:cubicBezTo>
                <a:cubicBezTo>
                  <a:pt x="154" y="120"/>
                  <a:pt x="156" y="118"/>
                  <a:pt x="156" y="116"/>
                </a:cubicBezTo>
                <a:cubicBezTo>
                  <a:pt x="156" y="114"/>
                  <a:pt x="154" y="112"/>
                  <a:pt x="152" y="112"/>
                </a:cubicBezTo>
                <a:moveTo>
                  <a:pt x="152" y="96"/>
                </a:moveTo>
                <a:cubicBezTo>
                  <a:pt x="150" y="96"/>
                  <a:pt x="148" y="98"/>
                  <a:pt x="148" y="100"/>
                </a:cubicBezTo>
                <a:cubicBezTo>
                  <a:pt x="148" y="102"/>
                  <a:pt x="150" y="104"/>
                  <a:pt x="152" y="104"/>
                </a:cubicBezTo>
                <a:cubicBezTo>
                  <a:pt x="154" y="104"/>
                  <a:pt x="156" y="102"/>
                  <a:pt x="156" y="100"/>
                </a:cubicBezTo>
                <a:cubicBezTo>
                  <a:pt x="156" y="98"/>
                  <a:pt x="154" y="96"/>
                  <a:pt x="152" y="96"/>
                </a:cubicBezTo>
              </a:path>
            </a:pathLst>
          </a:custGeom>
          <a:solidFill>
            <a:schemeClr val="lt1"/>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058" name="Google Shape;1058;p42"/>
          <p:cNvSpPr txBox="1"/>
          <p:nvPr/>
        </p:nvSpPr>
        <p:spPr>
          <a:xfrm>
            <a:off x="4033758" y="766002"/>
            <a:ext cx="1229439" cy="271869"/>
          </a:xfrm>
          <a:prstGeom prst="rect">
            <a:avLst/>
          </a:prstGeom>
          <a:noFill/>
          <a:ln>
            <a:noFill/>
          </a:ln>
        </p:spPr>
        <p:txBody>
          <a:bodyPr anchorCtr="0" anchor="t" bIns="45700" lIns="91425" spcFirstLastPara="1" rIns="91425" wrap="square" tIns="45700">
            <a:spAutoFit/>
          </a:bodyPr>
          <a:lstStyle/>
          <a:p>
            <a:pPr indent="0" lvl="0" marL="0" marR="0" rtl="0" algn="ctr">
              <a:lnSpc>
                <a:spcPct val="120000"/>
              </a:lnSpc>
              <a:spcBef>
                <a:spcPts val="0"/>
              </a:spcBef>
              <a:spcAft>
                <a:spcPts val="0"/>
              </a:spcAft>
              <a:buClr>
                <a:srgbClr val="000000"/>
              </a:buClr>
              <a:buSzPts val="1200"/>
              <a:buFont typeface="Source Sans Pro"/>
              <a:buNone/>
            </a:pPr>
            <a:r>
              <a:rPr b="0" i="0" lang="en-US" sz="1200" u="none" cap="none" strike="noStrike">
                <a:solidFill>
                  <a:srgbClr val="000000"/>
                </a:solidFill>
                <a:latin typeface="Source Sans Pro"/>
                <a:ea typeface="Source Sans Pro"/>
                <a:cs typeface="Source Sans Pro"/>
                <a:sym typeface="Source Sans Pro"/>
              </a:rPr>
              <a:t>FUTURE PLANS </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2" name="Shape 1062"/>
        <p:cNvGrpSpPr/>
        <p:nvPr/>
      </p:nvGrpSpPr>
      <p:grpSpPr>
        <a:xfrm>
          <a:off x="0" y="0"/>
          <a:ext cx="0" cy="0"/>
          <a:chOff x="0" y="0"/>
          <a:chExt cx="0" cy="0"/>
        </a:xfrm>
      </p:grpSpPr>
      <p:pic>
        <p:nvPicPr>
          <p:cNvPr descr="Graphical user interface, text, application&#10;&#10;Description automatically generated" id="1063" name="Google Shape;1063;p43"/>
          <p:cNvPicPr preferRelativeResize="0"/>
          <p:nvPr/>
        </p:nvPicPr>
        <p:blipFill rotWithShape="1">
          <a:blip r:embed="rId3">
            <a:alphaModFix/>
          </a:blip>
          <a:srcRect b="0" l="0" r="0" t="0"/>
          <a:stretch/>
        </p:blipFill>
        <p:spPr>
          <a:xfrm>
            <a:off x="8812" y="1628800"/>
            <a:ext cx="9144000" cy="5143500"/>
          </a:xfrm>
          <a:prstGeom prst="rect">
            <a:avLst/>
          </a:prstGeom>
          <a:noFill/>
          <a:ln>
            <a:noFill/>
          </a:ln>
        </p:spPr>
      </p:pic>
      <p:sp>
        <p:nvSpPr>
          <p:cNvPr id="1064" name="Google Shape;1064;p43"/>
          <p:cNvSpPr txBox="1"/>
          <p:nvPr/>
        </p:nvSpPr>
        <p:spPr>
          <a:xfrm>
            <a:off x="-73509" y="332656"/>
            <a:ext cx="9082936" cy="120032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C00000"/>
              </a:buClr>
              <a:buSzPts val="2400"/>
              <a:buFont typeface="Poppins"/>
              <a:buNone/>
            </a:pPr>
            <a:r>
              <a:rPr b="1" lang="en-US" sz="2400">
                <a:solidFill>
                  <a:srgbClr val="C00000"/>
                </a:solidFill>
                <a:latin typeface="Poppins"/>
                <a:ea typeface="Poppins"/>
                <a:cs typeface="Poppins"/>
                <a:sym typeface="Poppins"/>
              </a:rPr>
              <a:t>THE COUNTRY </a:t>
            </a:r>
            <a:r>
              <a:rPr b="1" i="0" lang="en-US" sz="2400" u="none" cap="none" strike="noStrike">
                <a:solidFill>
                  <a:srgbClr val="C00000"/>
                </a:solidFill>
                <a:latin typeface="Poppins"/>
                <a:ea typeface="Poppins"/>
                <a:cs typeface="Poppins"/>
                <a:sym typeface="Poppins"/>
              </a:rPr>
              <a:t>BADE FAREWELL TO MINISTER </a:t>
            </a:r>
            <a:endParaRPr/>
          </a:p>
          <a:p>
            <a:pPr indent="0" lvl="0" marL="0" marR="0" rtl="0" algn="ctr">
              <a:lnSpc>
                <a:spcPct val="100000"/>
              </a:lnSpc>
              <a:spcBef>
                <a:spcPts val="0"/>
              </a:spcBef>
              <a:spcAft>
                <a:spcPts val="0"/>
              </a:spcAft>
              <a:buClr>
                <a:srgbClr val="C00000"/>
              </a:buClr>
              <a:buSzPts val="2400"/>
              <a:buFont typeface="Poppins"/>
              <a:buNone/>
            </a:pPr>
            <a:r>
              <a:rPr b="1" lang="en-US" sz="2400">
                <a:solidFill>
                  <a:srgbClr val="C00000"/>
                </a:solidFill>
                <a:latin typeface="Poppins"/>
                <a:ea typeface="Poppins"/>
                <a:cs typeface="Poppins"/>
                <a:sym typeface="Poppins"/>
              </a:rPr>
              <a:t>JACKSON </a:t>
            </a:r>
            <a:r>
              <a:rPr b="1" i="0" lang="en-US" sz="2400" u="none" cap="none" strike="noStrike">
                <a:solidFill>
                  <a:srgbClr val="C00000"/>
                </a:solidFill>
                <a:latin typeface="Poppins"/>
                <a:ea typeface="Poppins"/>
                <a:cs typeface="Poppins"/>
                <a:sym typeface="Poppins"/>
              </a:rPr>
              <a:t>MTHEMBU</a:t>
            </a:r>
            <a:endParaRPr/>
          </a:p>
          <a:p>
            <a:pPr indent="0" lvl="0" marL="0" marR="0" rtl="0" algn="ctr">
              <a:lnSpc>
                <a:spcPct val="100000"/>
              </a:lnSpc>
              <a:spcBef>
                <a:spcPts val="0"/>
              </a:spcBef>
              <a:spcAft>
                <a:spcPts val="0"/>
              </a:spcAft>
              <a:buClr>
                <a:srgbClr val="C00000"/>
              </a:buClr>
              <a:buSzPts val="2400"/>
              <a:buFont typeface="Poppins"/>
              <a:buNone/>
            </a:pPr>
            <a:r>
              <a:rPr b="1" lang="en-US" sz="2400">
                <a:solidFill>
                  <a:srgbClr val="C00000"/>
                </a:solidFill>
                <a:latin typeface="Poppins"/>
                <a:ea typeface="Poppins"/>
                <a:cs typeface="Poppins"/>
                <a:sym typeface="Poppins"/>
              </a:rPr>
              <a:t>ON 21 JANUARY 2021</a:t>
            </a:r>
            <a:endParaRPr b="1" i="0" sz="2400" u="none" cap="none" strike="noStrike">
              <a:solidFill>
                <a:srgbClr val="C00000"/>
              </a:solidFill>
              <a:latin typeface="Poppins"/>
              <a:ea typeface="Poppins"/>
              <a:cs typeface="Poppins"/>
              <a:sym typeface="Poppins"/>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8" name="Shape 1068"/>
        <p:cNvGrpSpPr/>
        <p:nvPr/>
      </p:nvGrpSpPr>
      <p:grpSpPr>
        <a:xfrm>
          <a:off x="0" y="0"/>
          <a:ext cx="0" cy="0"/>
          <a:chOff x="0" y="0"/>
          <a:chExt cx="0" cy="0"/>
        </a:xfrm>
      </p:grpSpPr>
      <p:pic>
        <p:nvPicPr>
          <p:cNvPr descr="A picture containing drawing&#10;&#10;Description automatically generated" id="1069" name="Google Shape;1069;p44"/>
          <p:cNvPicPr preferRelativeResize="0"/>
          <p:nvPr/>
        </p:nvPicPr>
        <p:blipFill rotWithShape="1">
          <a:blip r:embed="rId3">
            <a:alphaModFix/>
          </a:blip>
          <a:srcRect b="18893" l="0" r="-1" t="18668"/>
          <a:stretch/>
        </p:blipFill>
        <p:spPr>
          <a:xfrm>
            <a:off x="20" y="10"/>
            <a:ext cx="9143980" cy="6857990"/>
          </a:xfrm>
          <a:prstGeom prst="rect">
            <a:avLst/>
          </a:prstGeom>
          <a:noFill/>
          <a:ln>
            <a:noFill/>
          </a:ln>
        </p:spPr>
      </p:pic>
      <p:sp>
        <p:nvSpPr>
          <p:cNvPr id="1070" name="Google Shape;1070;p44"/>
          <p:cNvSpPr txBox="1"/>
          <p:nvPr>
            <p:ph idx="12" type="sldNum"/>
          </p:nvPr>
        </p:nvSpPr>
        <p:spPr>
          <a:xfrm>
            <a:off x="6553200" y="6356354"/>
            <a:ext cx="21336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071" name="Google Shape;1071;p44"/>
          <p:cNvSpPr txBox="1"/>
          <p:nvPr>
            <p:ph idx="11" type="ftr"/>
          </p:nvPr>
        </p:nvSpPr>
        <p:spPr>
          <a:xfrm>
            <a:off x="3124200" y="6356354"/>
            <a:ext cx="28956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t/>
            </a:r>
            <a:endParaRPr>
              <a:solidFill>
                <a:srgbClr val="888888"/>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7" name="Shape 347"/>
        <p:cNvGrpSpPr/>
        <p:nvPr/>
      </p:nvGrpSpPr>
      <p:grpSpPr>
        <a:xfrm>
          <a:off x="0" y="0"/>
          <a:ext cx="0" cy="0"/>
          <a:chOff x="0" y="0"/>
          <a:chExt cx="0" cy="0"/>
        </a:xfrm>
      </p:grpSpPr>
      <p:sp>
        <p:nvSpPr>
          <p:cNvPr id="348" name="Google Shape;348;p5"/>
          <p:cNvSpPr txBox="1"/>
          <p:nvPr/>
        </p:nvSpPr>
        <p:spPr>
          <a:xfrm>
            <a:off x="2707669" y="577593"/>
            <a:ext cx="3432351"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800">
                <a:solidFill>
                  <a:srgbClr val="244061"/>
                </a:solidFill>
                <a:latin typeface="Poppins"/>
                <a:ea typeface="Poppins"/>
                <a:cs typeface="Poppins"/>
                <a:sym typeface="Poppins"/>
              </a:rPr>
              <a:t>THE MDDA MANDATE</a:t>
            </a:r>
            <a:endParaRPr/>
          </a:p>
        </p:txBody>
      </p:sp>
      <p:sp>
        <p:nvSpPr>
          <p:cNvPr id="349" name="Google Shape;349;p5"/>
          <p:cNvSpPr/>
          <p:nvPr/>
        </p:nvSpPr>
        <p:spPr>
          <a:xfrm>
            <a:off x="184715" y="1932786"/>
            <a:ext cx="1355896" cy="1436925"/>
          </a:xfrm>
          <a:custGeom>
            <a:rect b="b" l="l" r="r" t="t"/>
            <a:pathLst>
              <a:path extrusionOk="0" h="5863" w="5536">
                <a:moveTo>
                  <a:pt x="2777" y="1584"/>
                </a:moveTo>
                <a:lnTo>
                  <a:pt x="2777" y="1584"/>
                </a:lnTo>
                <a:cubicBezTo>
                  <a:pt x="2834" y="1538"/>
                  <a:pt x="2892" y="1493"/>
                  <a:pt x="2951" y="1450"/>
                </a:cubicBezTo>
                <a:lnTo>
                  <a:pt x="2951" y="1450"/>
                </a:lnTo>
                <a:cubicBezTo>
                  <a:pt x="2964" y="1440"/>
                  <a:pt x="2977" y="1430"/>
                  <a:pt x="2990" y="1421"/>
                </a:cubicBezTo>
                <a:lnTo>
                  <a:pt x="2990" y="1421"/>
                </a:lnTo>
                <a:cubicBezTo>
                  <a:pt x="3060" y="1369"/>
                  <a:pt x="3132" y="1320"/>
                  <a:pt x="3205" y="1272"/>
                </a:cubicBezTo>
                <a:lnTo>
                  <a:pt x="3205" y="1272"/>
                </a:lnTo>
                <a:cubicBezTo>
                  <a:pt x="3223" y="1260"/>
                  <a:pt x="3242" y="1249"/>
                  <a:pt x="3260" y="1237"/>
                </a:cubicBezTo>
                <a:lnTo>
                  <a:pt x="3260" y="1237"/>
                </a:lnTo>
                <a:cubicBezTo>
                  <a:pt x="3319" y="1199"/>
                  <a:pt x="3379" y="1162"/>
                  <a:pt x="3440" y="1127"/>
                </a:cubicBezTo>
                <a:lnTo>
                  <a:pt x="3440" y="1127"/>
                </a:lnTo>
                <a:cubicBezTo>
                  <a:pt x="3460" y="1115"/>
                  <a:pt x="3480" y="1103"/>
                  <a:pt x="3500" y="1092"/>
                </a:cubicBezTo>
                <a:lnTo>
                  <a:pt x="3500" y="1092"/>
                </a:lnTo>
                <a:cubicBezTo>
                  <a:pt x="3560" y="1058"/>
                  <a:pt x="3621" y="1025"/>
                  <a:pt x="3682" y="993"/>
                </a:cubicBezTo>
                <a:lnTo>
                  <a:pt x="3682" y="993"/>
                </a:lnTo>
                <a:cubicBezTo>
                  <a:pt x="3691" y="988"/>
                  <a:pt x="3701" y="983"/>
                  <a:pt x="3709" y="978"/>
                </a:cubicBezTo>
                <a:lnTo>
                  <a:pt x="3709" y="978"/>
                </a:lnTo>
                <a:cubicBezTo>
                  <a:pt x="3780" y="943"/>
                  <a:pt x="3852" y="908"/>
                  <a:pt x="3924" y="875"/>
                </a:cubicBezTo>
                <a:lnTo>
                  <a:pt x="3924" y="875"/>
                </a:lnTo>
                <a:cubicBezTo>
                  <a:pt x="3945" y="865"/>
                  <a:pt x="3967" y="856"/>
                  <a:pt x="3989" y="847"/>
                </a:cubicBezTo>
                <a:lnTo>
                  <a:pt x="3989" y="847"/>
                </a:lnTo>
                <a:cubicBezTo>
                  <a:pt x="4041" y="824"/>
                  <a:pt x="4094" y="802"/>
                  <a:pt x="4146" y="781"/>
                </a:cubicBezTo>
                <a:lnTo>
                  <a:pt x="4146" y="781"/>
                </a:lnTo>
                <a:cubicBezTo>
                  <a:pt x="4173" y="770"/>
                  <a:pt x="4198" y="760"/>
                  <a:pt x="4225" y="749"/>
                </a:cubicBezTo>
                <a:lnTo>
                  <a:pt x="4225" y="749"/>
                </a:lnTo>
                <a:cubicBezTo>
                  <a:pt x="4276" y="730"/>
                  <a:pt x="4328" y="711"/>
                  <a:pt x="4380" y="693"/>
                </a:cubicBezTo>
                <a:lnTo>
                  <a:pt x="4380" y="693"/>
                </a:lnTo>
                <a:cubicBezTo>
                  <a:pt x="4406" y="684"/>
                  <a:pt x="4432" y="675"/>
                  <a:pt x="4459" y="666"/>
                </a:cubicBezTo>
                <a:lnTo>
                  <a:pt x="4459" y="666"/>
                </a:lnTo>
                <a:cubicBezTo>
                  <a:pt x="4498" y="653"/>
                  <a:pt x="4537" y="641"/>
                  <a:pt x="4577" y="629"/>
                </a:cubicBezTo>
                <a:lnTo>
                  <a:pt x="4577" y="629"/>
                </a:lnTo>
                <a:cubicBezTo>
                  <a:pt x="4607" y="620"/>
                  <a:pt x="4637" y="610"/>
                  <a:pt x="4668" y="601"/>
                </a:cubicBezTo>
                <a:lnTo>
                  <a:pt x="4668" y="601"/>
                </a:lnTo>
                <a:cubicBezTo>
                  <a:pt x="4710" y="589"/>
                  <a:pt x="4751" y="579"/>
                  <a:pt x="4793" y="568"/>
                </a:cubicBezTo>
                <a:lnTo>
                  <a:pt x="4793" y="568"/>
                </a:lnTo>
                <a:cubicBezTo>
                  <a:pt x="4822" y="560"/>
                  <a:pt x="4852" y="552"/>
                  <a:pt x="4881" y="545"/>
                </a:cubicBezTo>
                <a:lnTo>
                  <a:pt x="4881" y="545"/>
                </a:lnTo>
                <a:cubicBezTo>
                  <a:pt x="4926" y="534"/>
                  <a:pt x="4971" y="524"/>
                  <a:pt x="5017" y="515"/>
                </a:cubicBezTo>
                <a:lnTo>
                  <a:pt x="5017" y="515"/>
                </a:lnTo>
                <a:cubicBezTo>
                  <a:pt x="5044" y="509"/>
                  <a:pt x="5071" y="503"/>
                  <a:pt x="5098" y="498"/>
                </a:cubicBezTo>
                <a:lnTo>
                  <a:pt x="5098" y="498"/>
                </a:lnTo>
                <a:cubicBezTo>
                  <a:pt x="5153" y="486"/>
                  <a:pt x="5209" y="477"/>
                  <a:pt x="5265" y="468"/>
                </a:cubicBezTo>
                <a:lnTo>
                  <a:pt x="5265" y="468"/>
                </a:lnTo>
                <a:cubicBezTo>
                  <a:pt x="5282" y="465"/>
                  <a:pt x="5300" y="461"/>
                  <a:pt x="5317" y="459"/>
                </a:cubicBezTo>
                <a:lnTo>
                  <a:pt x="5317" y="459"/>
                </a:lnTo>
                <a:cubicBezTo>
                  <a:pt x="5389" y="448"/>
                  <a:pt x="5462" y="438"/>
                  <a:pt x="5535" y="429"/>
                </a:cubicBezTo>
                <a:lnTo>
                  <a:pt x="4786" y="0"/>
                </a:lnTo>
                <a:lnTo>
                  <a:pt x="4786" y="0"/>
                </a:lnTo>
                <a:cubicBezTo>
                  <a:pt x="4713" y="8"/>
                  <a:pt x="4641" y="18"/>
                  <a:pt x="4569" y="29"/>
                </a:cubicBezTo>
                <a:lnTo>
                  <a:pt x="4569" y="29"/>
                </a:lnTo>
                <a:cubicBezTo>
                  <a:pt x="4567" y="29"/>
                  <a:pt x="4566" y="29"/>
                  <a:pt x="4566" y="29"/>
                </a:cubicBezTo>
                <a:lnTo>
                  <a:pt x="4566" y="29"/>
                </a:lnTo>
                <a:cubicBezTo>
                  <a:pt x="4550" y="32"/>
                  <a:pt x="4534" y="35"/>
                  <a:pt x="4519" y="37"/>
                </a:cubicBezTo>
                <a:lnTo>
                  <a:pt x="4519" y="37"/>
                </a:lnTo>
                <a:cubicBezTo>
                  <a:pt x="4462" y="47"/>
                  <a:pt x="4405" y="57"/>
                  <a:pt x="4349" y="67"/>
                </a:cubicBezTo>
                <a:lnTo>
                  <a:pt x="4349" y="67"/>
                </a:lnTo>
                <a:cubicBezTo>
                  <a:pt x="4322" y="74"/>
                  <a:pt x="4296" y="79"/>
                  <a:pt x="4269" y="85"/>
                </a:cubicBezTo>
                <a:lnTo>
                  <a:pt x="4269" y="85"/>
                </a:lnTo>
                <a:cubicBezTo>
                  <a:pt x="4224" y="95"/>
                  <a:pt x="4178" y="105"/>
                  <a:pt x="4133" y="116"/>
                </a:cubicBezTo>
                <a:lnTo>
                  <a:pt x="4133" y="116"/>
                </a:lnTo>
                <a:cubicBezTo>
                  <a:pt x="4103" y="123"/>
                  <a:pt x="4074" y="130"/>
                  <a:pt x="4045" y="138"/>
                </a:cubicBezTo>
                <a:lnTo>
                  <a:pt x="4045" y="138"/>
                </a:lnTo>
                <a:cubicBezTo>
                  <a:pt x="4003" y="149"/>
                  <a:pt x="3961" y="160"/>
                  <a:pt x="3920" y="172"/>
                </a:cubicBezTo>
                <a:lnTo>
                  <a:pt x="3920" y="172"/>
                </a:lnTo>
                <a:cubicBezTo>
                  <a:pt x="3889" y="180"/>
                  <a:pt x="3859" y="190"/>
                  <a:pt x="3829" y="199"/>
                </a:cubicBezTo>
                <a:lnTo>
                  <a:pt x="3829" y="199"/>
                </a:lnTo>
                <a:cubicBezTo>
                  <a:pt x="3789" y="211"/>
                  <a:pt x="3749" y="223"/>
                  <a:pt x="3710" y="237"/>
                </a:cubicBezTo>
                <a:lnTo>
                  <a:pt x="3710" y="237"/>
                </a:lnTo>
                <a:cubicBezTo>
                  <a:pt x="3700" y="240"/>
                  <a:pt x="3691" y="242"/>
                  <a:pt x="3681" y="246"/>
                </a:cubicBezTo>
                <a:lnTo>
                  <a:pt x="3681" y="246"/>
                </a:lnTo>
                <a:cubicBezTo>
                  <a:pt x="3664" y="251"/>
                  <a:pt x="3648" y="258"/>
                  <a:pt x="3632" y="264"/>
                </a:cubicBezTo>
                <a:lnTo>
                  <a:pt x="3632" y="264"/>
                </a:lnTo>
                <a:cubicBezTo>
                  <a:pt x="3579" y="282"/>
                  <a:pt x="3528" y="301"/>
                  <a:pt x="3476" y="320"/>
                </a:cubicBezTo>
                <a:lnTo>
                  <a:pt x="3476" y="320"/>
                </a:lnTo>
                <a:cubicBezTo>
                  <a:pt x="3450" y="330"/>
                  <a:pt x="3424" y="341"/>
                  <a:pt x="3398" y="351"/>
                </a:cubicBezTo>
                <a:lnTo>
                  <a:pt x="3398" y="351"/>
                </a:lnTo>
                <a:cubicBezTo>
                  <a:pt x="3345" y="372"/>
                  <a:pt x="3292" y="395"/>
                  <a:pt x="3240" y="418"/>
                </a:cubicBezTo>
                <a:lnTo>
                  <a:pt x="3240" y="418"/>
                </a:lnTo>
                <a:cubicBezTo>
                  <a:pt x="3219" y="427"/>
                  <a:pt x="3197" y="436"/>
                  <a:pt x="3176" y="446"/>
                </a:cubicBezTo>
                <a:lnTo>
                  <a:pt x="3176" y="446"/>
                </a:lnTo>
                <a:cubicBezTo>
                  <a:pt x="3103" y="479"/>
                  <a:pt x="3032" y="513"/>
                  <a:pt x="2961" y="549"/>
                </a:cubicBezTo>
                <a:lnTo>
                  <a:pt x="2961" y="549"/>
                </a:lnTo>
                <a:cubicBezTo>
                  <a:pt x="2952" y="554"/>
                  <a:pt x="2943" y="559"/>
                  <a:pt x="2933" y="564"/>
                </a:cubicBezTo>
                <a:lnTo>
                  <a:pt x="2933" y="564"/>
                </a:lnTo>
                <a:cubicBezTo>
                  <a:pt x="2872" y="595"/>
                  <a:pt x="2811" y="629"/>
                  <a:pt x="2751" y="663"/>
                </a:cubicBezTo>
                <a:lnTo>
                  <a:pt x="2751" y="663"/>
                </a:lnTo>
                <a:cubicBezTo>
                  <a:pt x="2744" y="667"/>
                  <a:pt x="2736" y="671"/>
                  <a:pt x="2729" y="675"/>
                </a:cubicBezTo>
                <a:lnTo>
                  <a:pt x="2729" y="675"/>
                </a:lnTo>
                <a:cubicBezTo>
                  <a:pt x="2716" y="682"/>
                  <a:pt x="2704" y="690"/>
                  <a:pt x="2692" y="697"/>
                </a:cubicBezTo>
                <a:lnTo>
                  <a:pt x="2692" y="697"/>
                </a:lnTo>
                <a:cubicBezTo>
                  <a:pt x="2631" y="733"/>
                  <a:pt x="2570" y="769"/>
                  <a:pt x="2511" y="807"/>
                </a:cubicBezTo>
                <a:lnTo>
                  <a:pt x="2511" y="807"/>
                </a:lnTo>
                <a:cubicBezTo>
                  <a:pt x="2493" y="819"/>
                  <a:pt x="2475" y="831"/>
                  <a:pt x="2457" y="842"/>
                </a:cubicBezTo>
                <a:lnTo>
                  <a:pt x="2457" y="842"/>
                </a:lnTo>
                <a:cubicBezTo>
                  <a:pt x="2384" y="890"/>
                  <a:pt x="2312" y="940"/>
                  <a:pt x="2241" y="991"/>
                </a:cubicBezTo>
                <a:lnTo>
                  <a:pt x="2241" y="991"/>
                </a:lnTo>
                <a:cubicBezTo>
                  <a:pt x="2228" y="1000"/>
                  <a:pt x="2216" y="1010"/>
                  <a:pt x="2203" y="1019"/>
                </a:cubicBezTo>
                <a:lnTo>
                  <a:pt x="2203" y="1019"/>
                </a:lnTo>
                <a:cubicBezTo>
                  <a:pt x="2143" y="1064"/>
                  <a:pt x="2085" y="1109"/>
                  <a:pt x="2029" y="1155"/>
                </a:cubicBezTo>
                <a:lnTo>
                  <a:pt x="2029" y="1155"/>
                </a:lnTo>
                <a:cubicBezTo>
                  <a:pt x="2010" y="1169"/>
                  <a:pt x="1991" y="1185"/>
                  <a:pt x="1972" y="1200"/>
                </a:cubicBezTo>
                <a:lnTo>
                  <a:pt x="1972" y="1200"/>
                </a:lnTo>
                <a:cubicBezTo>
                  <a:pt x="1905" y="1256"/>
                  <a:pt x="1838" y="1313"/>
                  <a:pt x="1774" y="1372"/>
                </a:cubicBezTo>
                <a:lnTo>
                  <a:pt x="1774" y="1372"/>
                </a:lnTo>
                <a:cubicBezTo>
                  <a:pt x="696" y="2354"/>
                  <a:pt x="14" y="3766"/>
                  <a:pt x="0" y="5336"/>
                </a:cubicBezTo>
                <a:lnTo>
                  <a:pt x="0" y="5336"/>
                </a:lnTo>
                <a:cubicBezTo>
                  <a:pt x="0" y="5369"/>
                  <a:pt x="0" y="5400"/>
                  <a:pt x="1" y="5433"/>
                </a:cubicBezTo>
                <a:lnTo>
                  <a:pt x="749" y="5862"/>
                </a:lnTo>
                <a:lnTo>
                  <a:pt x="749" y="5862"/>
                </a:lnTo>
                <a:cubicBezTo>
                  <a:pt x="749" y="5829"/>
                  <a:pt x="749" y="5799"/>
                  <a:pt x="749" y="5765"/>
                </a:cubicBezTo>
                <a:lnTo>
                  <a:pt x="749" y="5765"/>
                </a:lnTo>
                <a:cubicBezTo>
                  <a:pt x="763" y="4195"/>
                  <a:pt x="1445" y="2783"/>
                  <a:pt x="2522" y="1801"/>
                </a:cubicBezTo>
                <a:lnTo>
                  <a:pt x="2522" y="1801"/>
                </a:lnTo>
                <a:cubicBezTo>
                  <a:pt x="2587" y="1743"/>
                  <a:pt x="2654" y="1685"/>
                  <a:pt x="2721" y="1629"/>
                </a:cubicBezTo>
                <a:lnTo>
                  <a:pt x="2721" y="1629"/>
                </a:lnTo>
                <a:cubicBezTo>
                  <a:pt x="2740" y="1614"/>
                  <a:pt x="2758" y="1599"/>
                  <a:pt x="2777" y="1584"/>
                </a:cubicBezTo>
              </a:path>
            </a:pathLst>
          </a:custGeom>
          <a:solidFill>
            <a:srgbClr val="36609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50">
              <a:solidFill>
                <a:schemeClr val="dk1"/>
              </a:solidFill>
              <a:latin typeface="Lato Light"/>
              <a:ea typeface="Lato Light"/>
              <a:cs typeface="Lato Light"/>
              <a:sym typeface="Lato Light"/>
            </a:endParaRPr>
          </a:p>
        </p:txBody>
      </p:sp>
      <p:sp>
        <p:nvSpPr>
          <p:cNvPr id="350" name="Google Shape;350;p5"/>
          <p:cNvSpPr/>
          <p:nvPr/>
        </p:nvSpPr>
        <p:spPr>
          <a:xfrm>
            <a:off x="372780" y="2033828"/>
            <a:ext cx="1377503" cy="1331047"/>
          </a:xfrm>
          <a:custGeom>
            <a:rect b="b" l="l" r="r" t="t"/>
            <a:pathLst>
              <a:path extrusionOk="0" h="5434" w="5622">
                <a:moveTo>
                  <a:pt x="4786" y="0"/>
                </a:moveTo>
                <a:lnTo>
                  <a:pt x="5621" y="1023"/>
                </a:lnTo>
                <a:lnTo>
                  <a:pt x="4770" y="2064"/>
                </a:lnTo>
                <a:lnTo>
                  <a:pt x="4770" y="2064"/>
                </a:lnTo>
                <a:cubicBezTo>
                  <a:pt x="4711" y="2075"/>
                  <a:pt x="4650" y="2088"/>
                  <a:pt x="4592" y="2102"/>
                </a:cubicBezTo>
                <a:lnTo>
                  <a:pt x="4592" y="2102"/>
                </a:lnTo>
                <a:cubicBezTo>
                  <a:pt x="3136" y="2455"/>
                  <a:pt x="2046" y="3770"/>
                  <a:pt x="2033" y="5336"/>
                </a:cubicBezTo>
                <a:lnTo>
                  <a:pt x="2033" y="5336"/>
                </a:lnTo>
                <a:cubicBezTo>
                  <a:pt x="2033" y="5364"/>
                  <a:pt x="2032" y="5393"/>
                  <a:pt x="2036" y="5419"/>
                </a:cubicBezTo>
                <a:lnTo>
                  <a:pt x="0" y="5433"/>
                </a:lnTo>
                <a:lnTo>
                  <a:pt x="0" y="5433"/>
                </a:lnTo>
                <a:cubicBezTo>
                  <a:pt x="0" y="5400"/>
                  <a:pt x="0" y="5370"/>
                  <a:pt x="0" y="5336"/>
                </a:cubicBezTo>
                <a:lnTo>
                  <a:pt x="0" y="5336"/>
                </a:lnTo>
                <a:cubicBezTo>
                  <a:pt x="14" y="3766"/>
                  <a:pt x="696" y="2354"/>
                  <a:pt x="1773" y="1372"/>
                </a:cubicBezTo>
                <a:lnTo>
                  <a:pt x="1773" y="1372"/>
                </a:lnTo>
                <a:cubicBezTo>
                  <a:pt x="2589" y="628"/>
                  <a:pt x="3634" y="130"/>
                  <a:pt x="4786" y="0"/>
                </a:cubicBezTo>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50">
              <a:solidFill>
                <a:schemeClr val="dk1"/>
              </a:solidFill>
              <a:latin typeface="Lato Light"/>
              <a:ea typeface="Lato Light"/>
              <a:cs typeface="Lato Light"/>
              <a:sym typeface="Lato Light"/>
            </a:endParaRPr>
          </a:p>
        </p:txBody>
      </p:sp>
      <p:sp>
        <p:nvSpPr>
          <p:cNvPr id="351" name="Google Shape;351;p5"/>
          <p:cNvSpPr/>
          <p:nvPr/>
        </p:nvSpPr>
        <p:spPr>
          <a:xfrm>
            <a:off x="1797913" y="2187793"/>
            <a:ext cx="2654989" cy="1504680"/>
          </a:xfrm>
          <a:prstGeom prst="roundRect">
            <a:avLst>
              <a:gd fmla="val 7691" name="adj"/>
            </a:avLst>
          </a:prstGeom>
          <a:solidFill>
            <a:schemeClr val="lt1"/>
          </a:solidFill>
          <a:ln cap="flat" cmpd="sng" w="762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50">
              <a:solidFill>
                <a:schemeClr val="dk1"/>
              </a:solidFill>
              <a:latin typeface="Lato Light"/>
              <a:ea typeface="Lato Light"/>
              <a:cs typeface="Lato Light"/>
              <a:sym typeface="Lato Light"/>
            </a:endParaRPr>
          </a:p>
        </p:txBody>
      </p:sp>
      <p:sp>
        <p:nvSpPr>
          <p:cNvPr id="352" name="Google Shape;352;p5"/>
          <p:cNvSpPr txBox="1"/>
          <p:nvPr/>
        </p:nvSpPr>
        <p:spPr>
          <a:xfrm rot="-2700000">
            <a:off x="775980" y="2450557"/>
            <a:ext cx="324128" cy="369332"/>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US" sz="1800">
                <a:solidFill>
                  <a:schemeClr val="lt1"/>
                </a:solidFill>
                <a:latin typeface="Poppins"/>
                <a:ea typeface="Poppins"/>
                <a:cs typeface="Poppins"/>
                <a:sym typeface="Poppins"/>
              </a:rPr>
              <a:t>A</a:t>
            </a:r>
            <a:endParaRPr/>
          </a:p>
        </p:txBody>
      </p:sp>
      <p:sp>
        <p:nvSpPr>
          <p:cNvPr id="353" name="Google Shape;353;p5"/>
          <p:cNvSpPr/>
          <p:nvPr/>
        </p:nvSpPr>
        <p:spPr>
          <a:xfrm>
            <a:off x="139548" y="4093516"/>
            <a:ext cx="1355896" cy="1436925"/>
          </a:xfrm>
          <a:custGeom>
            <a:rect b="b" l="l" r="r" t="t"/>
            <a:pathLst>
              <a:path extrusionOk="0" h="5863" w="5536">
                <a:moveTo>
                  <a:pt x="2777" y="1584"/>
                </a:moveTo>
                <a:lnTo>
                  <a:pt x="2777" y="1584"/>
                </a:lnTo>
                <a:cubicBezTo>
                  <a:pt x="2834" y="1538"/>
                  <a:pt x="2892" y="1493"/>
                  <a:pt x="2951" y="1450"/>
                </a:cubicBezTo>
                <a:lnTo>
                  <a:pt x="2951" y="1450"/>
                </a:lnTo>
                <a:cubicBezTo>
                  <a:pt x="2964" y="1440"/>
                  <a:pt x="2977" y="1430"/>
                  <a:pt x="2990" y="1421"/>
                </a:cubicBezTo>
                <a:lnTo>
                  <a:pt x="2990" y="1421"/>
                </a:lnTo>
                <a:cubicBezTo>
                  <a:pt x="3060" y="1369"/>
                  <a:pt x="3132" y="1320"/>
                  <a:pt x="3205" y="1272"/>
                </a:cubicBezTo>
                <a:lnTo>
                  <a:pt x="3205" y="1272"/>
                </a:lnTo>
                <a:cubicBezTo>
                  <a:pt x="3223" y="1260"/>
                  <a:pt x="3242" y="1249"/>
                  <a:pt x="3260" y="1237"/>
                </a:cubicBezTo>
                <a:lnTo>
                  <a:pt x="3260" y="1237"/>
                </a:lnTo>
                <a:cubicBezTo>
                  <a:pt x="3319" y="1199"/>
                  <a:pt x="3379" y="1162"/>
                  <a:pt x="3440" y="1127"/>
                </a:cubicBezTo>
                <a:lnTo>
                  <a:pt x="3440" y="1127"/>
                </a:lnTo>
                <a:cubicBezTo>
                  <a:pt x="3460" y="1115"/>
                  <a:pt x="3480" y="1103"/>
                  <a:pt x="3500" y="1092"/>
                </a:cubicBezTo>
                <a:lnTo>
                  <a:pt x="3500" y="1092"/>
                </a:lnTo>
                <a:cubicBezTo>
                  <a:pt x="3560" y="1058"/>
                  <a:pt x="3621" y="1025"/>
                  <a:pt x="3682" y="993"/>
                </a:cubicBezTo>
                <a:lnTo>
                  <a:pt x="3682" y="993"/>
                </a:lnTo>
                <a:cubicBezTo>
                  <a:pt x="3691" y="988"/>
                  <a:pt x="3701" y="983"/>
                  <a:pt x="3709" y="978"/>
                </a:cubicBezTo>
                <a:lnTo>
                  <a:pt x="3709" y="978"/>
                </a:lnTo>
                <a:cubicBezTo>
                  <a:pt x="3780" y="943"/>
                  <a:pt x="3852" y="908"/>
                  <a:pt x="3924" y="875"/>
                </a:cubicBezTo>
                <a:lnTo>
                  <a:pt x="3924" y="875"/>
                </a:lnTo>
                <a:cubicBezTo>
                  <a:pt x="3945" y="865"/>
                  <a:pt x="3967" y="856"/>
                  <a:pt x="3989" y="847"/>
                </a:cubicBezTo>
                <a:lnTo>
                  <a:pt x="3989" y="847"/>
                </a:lnTo>
                <a:cubicBezTo>
                  <a:pt x="4041" y="824"/>
                  <a:pt x="4094" y="802"/>
                  <a:pt x="4146" y="781"/>
                </a:cubicBezTo>
                <a:lnTo>
                  <a:pt x="4146" y="781"/>
                </a:lnTo>
                <a:cubicBezTo>
                  <a:pt x="4173" y="770"/>
                  <a:pt x="4198" y="760"/>
                  <a:pt x="4225" y="749"/>
                </a:cubicBezTo>
                <a:lnTo>
                  <a:pt x="4225" y="749"/>
                </a:lnTo>
                <a:cubicBezTo>
                  <a:pt x="4276" y="730"/>
                  <a:pt x="4328" y="711"/>
                  <a:pt x="4380" y="693"/>
                </a:cubicBezTo>
                <a:lnTo>
                  <a:pt x="4380" y="693"/>
                </a:lnTo>
                <a:cubicBezTo>
                  <a:pt x="4406" y="684"/>
                  <a:pt x="4432" y="675"/>
                  <a:pt x="4459" y="666"/>
                </a:cubicBezTo>
                <a:lnTo>
                  <a:pt x="4459" y="666"/>
                </a:lnTo>
                <a:cubicBezTo>
                  <a:pt x="4498" y="653"/>
                  <a:pt x="4537" y="641"/>
                  <a:pt x="4577" y="629"/>
                </a:cubicBezTo>
                <a:lnTo>
                  <a:pt x="4577" y="629"/>
                </a:lnTo>
                <a:cubicBezTo>
                  <a:pt x="4607" y="620"/>
                  <a:pt x="4637" y="610"/>
                  <a:pt x="4668" y="601"/>
                </a:cubicBezTo>
                <a:lnTo>
                  <a:pt x="4668" y="601"/>
                </a:lnTo>
                <a:cubicBezTo>
                  <a:pt x="4710" y="589"/>
                  <a:pt x="4751" y="579"/>
                  <a:pt x="4793" y="568"/>
                </a:cubicBezTo>
                <a:lnTo>
                  <a:pt x="4793" y="568"/>
                </a:lnTo>
                <a:cubicBezTo>
                  <a:pt x="4822" y="560"/>
                  <a:pt x="4852" y="552"/>
                  <a:pt x="4881" y="545"/>
                </a:cubicBezTo>
                <a:lnTo>
                  <a:pt x="4881" y="545"/>
                </a:lnTo>
                <a:cubicBezTo>
                  <a:pt x="4926" y="534"/>
                  <a:pt x="4971" y="524"/>
                  <a:pt x="5017" y="515"/>
                </a:cubicBezTo>
                <a:lnTo>
                  <a:pt x="5017" y="515"/>
                </a:lnTo>
                <a:cubicBezTo>
                  <a:pt x="5044" y="509"/>
                  <a:pt x="5071" y="503"/>
                  <a:pt x="5098" y="498"/>
                </a:cubicBezTo>
                <a:lnTo>
                  <a:pt x="5098" y="498"/>
                </a:lnTo>
                <a:cubicBezTo>
                  <a:pt x="5153" y="486"/>
                  <a:pt x="5209" y="477"/>
                  <a:pt x="5265" y="468"/>
                </a:cubicBezTo>
                <a:lnTo>
                  <a:pt x="5265" y="468"/>
                </a:lnTo>
                <a:cubicBezTo>
                  <a:pt x="5282" y="465"/>
                  <a:pt x="5300" y="461"/>
                  <a:pt x="5317" y="459"/>
                </a:cubicBezTo>
                <a:lnTo>
                  <a:pt x="5317" y="459"/>
                </a:lnTo>
                <a:cubicBezTo>
                  <a:pt x="5389" y="448"/>
                  <a:pt x="5462" y="438"/>
                  <a:pt x="5535" y="429"/>
                </a:cubicBezTo>
                <a:lnTo>
                  <a:pt x="4786" y="0"/>
                </a:lnTo>
                <a:lnTo>
                  <a:pt x="4786" y="0"/>
                </a:lnTo>
                <a:cubicBezTo>
                  <a:pt x="4713" y="8"/>
                  <a:pt x="4641" y="18"/>
                  <a:pt x="4569" y="29"/>
                </a:cubicBezTo>
                <a:lnTo>
                  <a:pt x="4569" y="29"/>
                </a:lnTo>
                <a:cubicBezTo>
                  <a:pt x="4567" y="29"/>
                  <a:pt x="4566" y="29"/>
                  <a:pt x="4566" y="29"/>
                </a:cubicBezTo>
                <a:lnTo>
                  <a:pt x="4566" y="29"/>
                </a:lnTo>
                <a:cubicBezTo>
                  <a:pt x="4550" y="32"/>
                  <a:pt x="4534" y="35"/>
                  <a:pt x="4519" y="37"/>
                </a:cubicBezTo>
                <a:lnTo>
                  <a:pt x="4519" y="37"/>
                </a:lnTo>
                <a:cubicBezTo>
                  <a:pt x="4462" y="47"/>
                  <a:pt x="4405" y="57"/>
                  <a:pt x="4349" y="67"/>
                </a:cubicBezTo>
                <a:lnTo>
                  <a:pt x="4349" y="67"/>
                </a:lnTo>
                <a:cubicBezTo>
                  <a:pt x="4322" y="74"/>
                  <a:pt x="4296" y="79"/>
                  <a:pt x="4269" y="85"/>
                </a:cubicBezTo>
                <a:lnTo>
                  <a:pt x="4269" y="85"/>
                </a:lnTo>
                <a:cubicBezTo>
                  <a:pt x="4224" y="95"/>
                  <a:pt x="4178" y="105"/>
                  <a:pt x="4133" y="116"/>
                </a:cubicBezTo>
                <a:lnTo>
                  <a:pt x="4133" y="116"/>
                </a:lnTo>
                <a:cubicBezTo>
                  <a:pt x="4103" y="123"/>
                  <a:pt x="4074" y="130"/>
                  <a:pt x="4045" y="138"/>
                </a:cubicBezTo>
                <a:lnTo>
                  <a:pt x="4045" y="138"/>
                </a:lnTo>
                <a:cubicBezTo>
                  <a:pt x="4003" y="149"/>
                  <a:pt x="3961" y="160"/>
                  <a:pt x="3920" y="172"/>
                </a:cubicBezTo>
                <a:lnTo>
                  <a:pt x="3920" y="172"/>
                </a:lnTo>
                <a:cubicBezTo>
                  <a:pt x="3889" y="180"/>
                  <a:pt x="3859" y="190"/>
                  <a:pt x="3829" y="199"/>
                </a:cubicBezTo>
                <a:lnTo>
                  <a:pt x="3829" y="199"/>
                </a:lnTo>
                <a:cubicBezTo>
                  <a:pt x="3789" y="211"/>
                  <a:pt x="3749" y="223"/>
                  <a:pt x="3710" y="237"/>
                </a:cubicBezTo>
                <a:lnTo>
                  <a:pt x="3710" y="237"/>
                </a:lnTo>
                <a:cubicBezTo>
                  <a:pt x="3700" y="240"/>
                  <a:pt x="3691" y="242"/>
                  <a:pt x="3681" y="246"/>
                </a:cubicBezTo>
                <a:lnTo>
                  <a:pt x="3681" y="246"/>
                </a:lnTo>
                <a:cubicBezTo>
                  <a:pt x="3664" y="251"/>
                  <a:pt x="3648" y="258"/>
                  <a:pt x="3632" y="264"/>
                </a:cubicBezTo>
                <a:lnTo>
                  <a:pt x="3632" y="264"/>
                </a:lnTo>
                <a:cubicBezTo>
                  <a:pt x="3579" y="282"/>
                  <a:pt x="3528" y="301"/>
                  <a:pt x="3476" y="320"/>
                </a:cubicBezTo>
                <a:lnTo>
                  <a:pt x="3476" y="320"/>
                </a:lnTo>
                <a:cubicBezTo>
                  <a:pt x="3450" y="330"/>
                  <a:pt x="3424" y="341"/>
                  <a:pt x="3398" y="351"/>
                </a:cubicBezTo>
                <a:lnTo>
                  <a:pt x="3398" y="351"/>
                </a:lnTo>
                <a:cubicBezTo>
                  <a:pt x="3345" y="372"/>
                  <a:pt x="3292" y="395"/>
                  <a:pt x="3240" y="418"/>
                </a:cubicBezTo>
                <a:lnTo>
                  <a:pt x="3240" y="418"/>
                </a:lnTo>
                <a:cubicBezTo>
                  <a:pt x="3219" y="427"/>
                  <a:pt x="3197" y="436"/>
                  <a:pt x="3176" y="446"/>
                </a:cubicBezTo>
                <a:lnTo>
                  <a:pt x="3176" y="446"/>
                </a:lnTo>
                <a:cubicBezTo>
                  <a:pt x="3103" y="479"/>
                  <a:pt x="3032" y="513"/>
                  <a:pt x="2961" y="549"/>
                </a:cubicBezTo>
                <a:lnTo>
                  <a:pt x="2961" y="549"/>
                </a:lnTo>
                <a:cubicBezTo>
                  <a:pt x="2952" y="554"/>
                  <a:pt x="2943" y="559"/>
                  <a:pt x="2933" y="564"/>
                </a:cubicBezTo>
                <a:lnTo>
                  <a:pt x="2933" y="564"/>
                </a:lnTo>
                <a:cubicBezTo>
                  <a:pt x="2872" y="595"/>
                  <a:pt x="2811" y="629"/>
                  <a:pt x="2751" y="663"/>
                </a:cubicBezTo>
                <a:lnTo>
                  <a:pt x="2751" y="663"/>
                </a:lnTo>
                <a:cubicBezTo>
                  <a:pt x="2744" y="667"/>
                  <a:pt x="2736" y="671"/>
                  <a:pt x="2729" y="675"/>
                </a:cubicBezTo>
                <a:lnTo>
                  <a:pt x="2729" y="675"/>
                </a:lnTo>
                <a:cubicBezTo>
                  <a:pt x="2716" y="682"/>
                  <a:pt x="2704" y="690"/>
                  <a:pt x="2692" y="697"/>
                </a:cubicBezTo>
                <a:lnTo>
                  <a:pt x="2692" y="697"/>
                </a:lnTo>
                <a:cubicBezTo>
                  <a:pt x="2631" y="733"/>
                  <a:pt x="2570" y="769"/>
                  <a:pt x="2511" y="807"/>
                </a:cubicBezTo>
                <a:lnTo>
                  <a:pt x="2511" y="807"/>
                </a:lnTo>
                <a:cubicBezTo>
                  <a:pt x="2493" y="819"/>
                  <a:pt x="2475" y="831"/>
                  <a:pt x="2457" y="842"/>
                </a:cubicBezTo>
                <a:lnTo>
                  <a:pt x="2457" y="842"/>
                </a:lnTo>
                <a:cubicBezTo>
                  <a:pt x="2384" y="890"/>
                  <a:pt x="2312" y="940"/>
                  <a:pt x="2241" y="991"/>
                </a:cubicBezTo>
                <a:lnTo>
                  <a:pt x="2241" y="991"/>
                </a:lnTo>
                <a:cubicBezTo>
                  <a:pt x="2228" y="1000"/>
                  <a:pt x="2216" y="1010"/>
                  <a:pt x="2203" y="1019"/>
                </a:cubicBezTo>
                <a:lnTo>
                  <a:pt x="2203" y="1019"/>
                </a:lnTo>
                <a:cubicBezTo>
                  <a:pt x="2143" y="1064"/>
                  <a:pt x="2085" y="1109"/>
                  <a:pt x="2029" y="1155"/>
                </a:cubicBezTo>
                <a:lnTo>
                  <a:pt x="2029" y="1155"/>
                </a:lnTo>
                <a:cubicBezTo>
                  <a:pt x="2010" y="1169"/>
                  <a:pt x="1991" y="1185"/>
                  <a:pt x="1972" y="1200"/>
                </a:cubicBezTo>
                <a:lnTo>
                  <a:pt x="1972" y="1200"/>
                </a:lnTo>
                <a:cubicBezTo>
                  <a:pt x="1905" y="1256"/>
                  <a:pt x="1838" y="1313"/>
                  <a:pt x="1774" y="1372"/>
                </a:cubicBezTo>
                <a:lnTo>
                  <a:pt x="1774" y="1372"/>
                </a:lnTo>
                <a:cubicBezTo>
                  <a:pt x="696" y="2354"/>
                  <a:pt x="14" y="3766"/>
                  <a:pt x="0" y="5336"/>
                </a:cubicBezTo>
                <a:lnTo>
                  <a:pt x="0" y="5336"/>
                </a:lnTo>
                <a:cubicBezTo>
                  <a:pt x="0" y="5369"/>
                  <a:pt x="0" y="5400"/>
                  <a:pt x="1" y="5433"/>
                </a:cubicBezTo>
                <a:lnTo>
                  <a:pt x="749" y="5862"/>
                </a:lnTo>
                <a:lnTo>
                  <a:pt x="749" y="5862"/>
                </a:lnTo>
                <a:cubicBezTo>
                  <a:pt x="749" y="5829"/>
                  <a:pt x="749" y="5799"/>
                  <a:pt x="749" y="5765"/>
                </a:cubicBezTo>
                <a:lnTo>
                  <a:pt x="749" y="5765"/>
                </a:lnTo>
                <a:cubicBezTo>
                  <a:pt x="763" y="4195"/>
                  <a:pt x="1445" y="2783"/>
                  <a:pt x="2522" y="1801"/>
                </a:cubicBezTo>
                <a:lnTo>
                  <a:pt x="2522" y="1801"/>
                </a:lnTo>
                <a:cubicBezTo>
                  <a:pt x="2587" y="1743"/>
                  <a:pt x="2654" y="1685"/>
                  <a:pt x="2721" y="1629"/>
                </a:cubicBezTo>
                <a:lnTo>
                  <a:pt x="2721" y="1629"/>
                </a:lnTo>
                <a:cubicBezTo>
                  <a:pt x="2740" y="1614"/>
                  <a:pt x="2758" y="1599"/>
                  <a:pt x="2777" y="1584"/>
                </a:cubicBezTo>
              </a:path>
            </a:pathLst>
          </a:custGeom>
          <a:solidFill>
            <a:srgbClr val="95373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50">
              <a:solidFill>
                <a:schemeClr val="dk1"/>
              </a:solidFill>
              <a:latin typeface="Lato Light"/>
              <a:ea typeface="Lato Light"/>
              <a:cs typeface="Lato Light"/>
              <a:sym typeface="Lato Light"/>
            </a:endParaRPr>
          </a:p>
        </p:txBody>
      </p:sp>
      <p:sp>
        <p:nvSpPr>
          <p:cNvPr id="354" name="Google Shape;354;p5"/>
          <p:cNvSpPr/>
          <p:nvPr/>
        </p:nvSpPr>
        <p:spPr>
          <a:xfrm>
            <a:off x="287397" y="4184445"/>
            <a:ext cx="1377503" cy="1331047"/>
          </a:xfrm>
          <a:custGeom>
            <a:rect b="b" l="l" r="r" t="t"/>
            <a:pathLst>
              <a:path extrusionOk="0" h="5434" w="5622">
                <a:moveTo>
                  <a:pt x="4786" y="0"/>
                </a:moveTo>
                <a:lnTo>
                  <a:pt x="5621" y="1023"/>
                </a:lnTo>
                <a:lnTo>
                  <a:pt x="4770" y="2064"/>
                </a:lnTo>
                <a:lnTo>
                  <a:pt x="4770" y="2064"/>
                </a:lnTo>
                <a:cubicBezTo>
                  <a:pt x="4711" y="2075"/>
                  <a:pt x="4650" y="2088"/>
                  <a:pt x="4592" y="2102"/>
                </a:cubicBezTo>
                <a:lnTo>
                  <a:pt x="4592" y="2102"/>
                </a:lnTo>
                <a:cubicBezTo>
                  <a:pt x="3136" y="2455"/>
                  <a:pt x="2046" y="3770"/>
                  <a:pt x="2033" y="5336"/>
                </a:cubicBezTo>
                <a:lnTo>
                  <a:pt x="2033" y="5336"/>
                </a:lnTo>
                <a:cubicBezTo>
                  <a:pt x="2033" y="5364"/>
                  <a:pt x="2032" y="5393"/>
                  <a:pt x="2036" y="5419"/>
                </a:cubicBezTo>
                <a:lnTo>
                  <a:pt x="0" y="5433"/>
                </a:lnTo>
                <a:lnTo>
                  <a:pt x="0" y="5433"/>
                </a:lnTo>
                <a:cubicBezTo>
                  <a:pt x="0" y="5400"/>
                  <a:pt x="0" y="5370"/>
                  <a:pt x="0" y="5336"/>
                </a:cubicBezTo>
                <a:lnTo>
                  <a:pt x="0" y="5336"/>
                </a:lnTo>
                <a:cubicBezTo>
                  <a:pt x="14" y="3766"/>
                  <a:pt x="696" y="2354"/>
                  <a:pt x="1773" y="1372"/>
                </a:cubicBezTo>
                <a:lnTo>
                  <a:pt x="1773" y="1372"/>
                </a:lnTo>
                <a:cubicBezTo>
                  <a:pt x="2589" y="628"/>
                  <a:pt x="3634" y="130"/>
                  <a:pt x="4786" y="0"/>
                </a:cubicBezTo>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50">
              <a:solidFill>
                <a:schemeClr val="dk1"/>
              </a:solidFill>
              <a:latin typeface="Lato Light"/>
              <a:ea typeface="Lato Light"/>
              <a:cs typeface="Lato Light"/>
              <a:sym typeface="Lato Light"/>
            </a:endParaRPr>
          </a:p>
        </p:txBody>
      </p:sp>
      <p:sp>
        <p:nvSpPr>
          <p:cNvPr id="355" name="Google Shape;355;p5"/>
          <p:cNvSpPr/>
          <p:nvPr/>
        </p:nvSpPr>
        <p:spPr>
          <a:xfrm>
            <a:off x="1744701" y="4199394"/>
            <a:ext cx="2693218" cy="1273786"/>
          </a:xfrm>
          <a:prstGeom prst="roundRect">
            <a:avLst>
              <a:gd fmla="val 7691" name="adj"/>
            </a:avLst>
          </a:prstGeom>
          <a:solidFill>
            <a:schemeClr val="lt1"/>
          </a:solidFill>
          <a:ln cap="flat" cmpd="sng" w="7620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50">
              <a:solidFill>
                <a:schemeClr val="dk1"/>
              </a:solidFill>
              <a:latin typeface="Lato Light"/>
              <a:ea typeface="Lato Light"/>
              <a:cs typeface="Lato Light"/>
              <a:sym typeface="Lato Light"/>
            </a:endParaRPr>
          </a:p>
        </p:txBody>
      </p:sp>
      <p:sp>
        <p:nvSpPr>
          <p:cNvPr id="356" name="Google Shape;356;p5"/>
          <p:cNvSpPr txBox="1"/>
          <p:nvPr/>
        </p:nvSpPr>
        <p:spPr>
          <a:xfrm rot="-2700000">
            <a:off x="664758" y="4575994"/>
            <a:ext cx="306495" cy="369332"/>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US" sz="1800">
                <a:solidFill>
                  <a:schemeClr val="lt1"/>
                </a:solidFill>
                <a:latin typeface="Poppins"/>
                <a:ea typeface="Poppins"/>
                <a:cs typeface="Poppins"/>
                <a:sym typeface="Poppins"/>
              </a:rPr>
              <a:t>C</a:t>
            </a:r>
            <a:endParaRPr b="1" sz="1200">
              <a:solidFill>
                <a:schemeClr val="lt1"/>
              </a:solidFill>
              <a:latin typeface="Poppins"/>
              <a:ea typeface="Poppins"/>
              <a:cs typeface="Poppins"/>
              <a:sym typeface="Poppins"/>
            </a:endParaRPr>
          </a:p>
        </p:txBody>
      </p:sp>
      <p:sp>
        <p:nvSpPr>
          <p:cNvPr id="357" name="Google Shape;357;p5"/>
          <p:cNvSpPr/>
          <p:nvPr/>
        </p:nvSpPr>
        <p:spPr>
          <a:xfrm>
            <a:off x="4550053" y="2188009"/>
            <a:ext cx="1355896" cy="1436925"/>
          </a:xfrm>
          <a:custGeom>
            <a:rect b="b" l="l" r="r" t="t"/>
            <a:pathLst>
              <a:path extrusionOk="0" h="5863" w="5536">
                <a:moveTo>
                  <a:pt x="2777" y="1584"/>
                </a:moveTo>
                <a:lnTo>
                  <a:pt x="2777" y="1584"/>
                </a:lnTo>
                <a:cubicBezTo>
                  <a:pt x="2834" y="1538"/>
                  <a:pt x="2892" y="1493"/>
                  <a:pt x="2951" y="1450"/>
                </a:cubicBezTo>
                <a:lnTo>
                  <a:pt x="2951" y="1450"/>
                </a:lnTo>
                <a:cubicBezTo>
                  <a:pt x="2964" y="1440"/>
                  <a:pt x="2977" y="1430"/>
                  <a:pt x="2990" y="1421"/>
                </a:cubicBezTo>
                <a:lnTo>
                  <a:pt x="2990" y="1421"/>
                </a:lnTo>
                <a:cubicBezTo>
                  <a:pt x="3060" y="1369"/>
                  <a:pt x="3132" y="1320"/>
                  <a:pt x="3205" y="1272"/>
                </a:cubicBezTo>
                <a:lnTo>
                  <a:pt x="3205" y="1272"/>
                </a:lnTo>
                <a:cubicBezTo>
                  <a:pt x="3223" y="1260"/>
                  <a:pt x="3242" y="1249"/>
                  <a:pt x="3260" y="1237"/>
                </a:cubicBezTo>
                <a:lnTo>
                  <a:pt x="3260" y="1237"/>
                </a:lnTo>
                <a:cubicBezTo>
                  <a:pt x="3319" y="1199"/>
                  <a:pt x="3379" y="1162"/>
                  <a:pt x="3440" y="1127"/>
                </a:cubicBezTo>
                <a:lnTo>
                  <a:pt x="3440" y="1127"/>
                </a:lnTo>
                <a:cubicBezTo>
                  <a:pt x="3460" y="1115"/>
                  <a:pt x="3480" y="1103"/>
                  <a:pt x="3500" y="1092"/>
                </a:cubicBezTo>
                <a:lnTo>
                  <a:pt x="3500" y="1092"/>
                </a:lnTo>
                <a:cubicBezTo>
                  <a:pt x="3560" y="1058"/>
                  <a:pt x="3621" y="1025"/>
                  <a:pt x="3682" y="993"/>
                </a:cubicBezTo>
                <a:lnTo>
                  <a:pt x="3682" y="993"/>
                </a:lnTo>
                <a:cubicBezTo>
                  <a:pt x="3691" y="988"/>
                  <a:pt x="3701" y="983"/>
                  <a:pt x="3709" y="978"/>
                </a:cubicBezTo>
                <a:lnTo>
                  <a:pt x="3709" y="978"/>
                </a:lnTo>
                <a:cubicBezTo>
                  <a:pt x="3780" y="943"/>
                  <a:pt x="3852" y="908"/>
                  <a:pt x="3924" y="875"/>
                </a:cubicBezTo>
                <a:lnTo>
                  <a:pt x="3924" y="875"/>
                </a:lnTo>
                <a:cubicBezTo>
                  <a:pt x="3945" y="865"/>
                  <a:pt x="3967" y="856"/>
                  <a:pt x="3989" y="847"/>
                </a:cubicBezTo>
                <a:lnTo>
                  <a:pt x="3989" y="847"/>
                </a:lnTo>
                <a:cubicBezTo>
                  <a:pt x="4041" y="824"/>
                  <a:pt x="4094" y="802"/>
                  <a:pt x="4146" y="781"/>
                </a:cubicBezTo>
                <a:lnTo>
                  <a:pt x="4146" y="781"/>
                </a:lnTo>
                <a:cubicBezTo>
                  <a:pt x="4173" y="770"/>
                  <a:pt x="4198" y="760"/>
                  <a:pt x="4225" y="749"/>
                </a:cubicBezTo>
                <a:lnTo>
                  <a:pt x="4225" y="749"/>
                </a:lnTo>
                <a:cubicBezTo>
                  <a:pt x="4276" y="730"/>
                  <a:pt x="4328" y="711"/>
                  <a:pt x="4380" y="693"/>
                </a:cubicBezTo>
                <a:lnTo>
                  <a:pt x="4380" y="693"/>
                </a:lnTo>
                <a:cubicBezTo>
                  <a:pt x="4406" y="684"/>
                  <a:pt x="4432" y="675"/>
                  <a:pt x="4459" y="666"/>
                </a:cubicBezTo>
                <a:lnTo>
                  <a:pt x="4459" y="666"/>
                </a:lnTo>
                <a:cubicBezTo>
                  <a:pt x="4498" y="653"/>
                  <a:pt x="4537" y="641"/>
                  <a:pt x="4577" y="629"/>
                </a:cubicBezTo>
                <a:lnTo>
                  <a:pt x="4577" y="629"/>
                </a:lnTo>
                <a:cubicBezTo>
                  <a:pt x="4607" y="620"/>
                  <a:pt x="4637" y="610"/>
                  <a:pt x="4668" y="601"/>
                </a:cubicBezTo>
                <a:lnTo>
                  <a:pt x="4668" y="601"/>
                </a:lnTo>
                <a:cubicBezTo>
                  <a:pt x="4710" y="589"/>
                  <a:pt x="4751" y="579"/>
                  <a:pt x="4793" y="568"/>
                </a:cubicBezTo>
                <a:lnTo>
                  <a:pt x="4793" y="568"/>
                </a:lnTo>
                <a:cubicBezTo>
                  <a:pt x="4822" y="560"/>
                  <a:pt x="4852" y="552"/>
                  <a:pt x="4881" y="545"/>
                </a:cubicBezTo>
                <a:lnTo>
                  <a:pt x="4881" y="545"/>
                </a:lnTo>
                <a:cubicBezTo>
                  <a:pt x="4926" y="534"/>
                  <a:pt x="4971" y="524"/>
                  <a:pt x="5017" y="515"/>
                </a:cubicBezTo>
                <a:lnTo>
                  <a:pt x="5017" y="515"/>
                </a:lnTo>
                <a:cubicBezTo>
                  <a:pt x="5044" y="509"/>
                  <a:pt x="5071" y="503"/>
                  <a:pt x="5098" y="498"/>
                </a:cubicBezTo>
                <a:lnTo>
                  <a:pt x="5098" y="498"/>
                </a:lnTo>
                <a:cubicBezTo>
                  <a:pt x="5153" y="486"/>
                  <a:pt x="5209" y="477"/>
                  <a:pt x="5265" y="468"/>
                </a:cubicBezTo>
                <a:lnTo>
                  <a:pt x="5265" y="468"/>
                </a:lnTo>
                <a:cubicBezTo>
                  <a:pt x="5282" y="465"/>
                  <a:pt x="5300" y="461"/>
                  <a:pt x="5317" y="459"/>
                </a:cubicBezTo>
                <a:lnTo>
                  <a:pt x="5317" y="459"/>
                </a:lnTo>
                <a:cubicBezTo>
                  <a:pt x="5389" y="448"/>
                  <a:pt x="5462" y="438"/>
                  <a:pt x="5535" y="429"/>
                </a:cubicBezTo>
                <a:lnTo>
                  <a:pt x="4786" y="0"/>
                </a:lnTo>
                <a:lnTo>
                  <a:pt x="4786" y="0"/>
                </a:lnTo>
                <a:cubicBezTo>
                  <a:pt x="4713" y="8"/>
                  <a:pt x="4641" y="18"/>
                  <a:pt x="4569" y="29"/>
                </a:cubicBezTo>
                <a:lnTo>
                  <a:pt x="4569" y="29"/>
                </a:lnTo>
                <a:cubicBezTo>
                  <a:pt x="4567" y="29"/>
                  <a:pt x="4566" y="29"/>
                  <a:pt x="4566" y="29"/>
                </a:cubicBezTo>
                <a:lnTo>
                  <a:pt x="4566" y="29"/>
                </a:lnTo>
                <a:cubicBezTo>
                  <a:pt x="4550" y="32"/>
                  <a:pt x="4534" y="35"/>
                  <a:pt x="4519" y="37"/>
                </a:cubicBezTo>
                <a:lnTo>
                  <a:pt x="4519" y="37"/>
                </a:lnTo>
                <a:cubicBezTo>
                  <a:pt x="4462" y="47"/>
                  <a:pt x="4405" y="57"/>
                  <a:pt x="4349" y="67"/>
                </a:cubicBezTo>
                <a:lnTo>
                  <a:pt x="4349" y="67"/>
                </a:lnTo>
                <a:cubicBezTo>
                  <a:pt x="4322" y="74"/>
                  <a:pt x="4296" y="79"/>
                  <a:pt x="4269" y="85"/>
                </a:cubicBezTo>
                <a:lnTo>
                  <a:pt x="4269" y="85"/>
                </a:lnTo>
                <a:cubicBezTo>
                  <a:pt x="4224" y="95"/>
                  <a:pt x="4178" y="105"/>
                  <a:pt x="4133" y="116"/>
                </a:cubicBezTo>
                <a:lnTo>
                  <a:pt x="4133" y="116"/>
                </a:lnTo>
                <a:cubicBezTo>
                  <a:pt x="4103" y="123"/>
                  <a:pt x="4074" y="130"/>
                  <a:pt x="4045" y="138"/>
                </a:cubicBezTo>
                <a:lnTo>
                  <a:pt x="4045" y="138"/>
                </a:lnTo>
                <a:cubicBezTo>
                  <a:pt x="4003" y="149"/>
                  <a:pt x="3961" y="160"/>
                  <a:pt x="3920" y="172"/>
                </a:cubicBezTo>
                <a:lnTo>
                  <a:pt x="3920" y="172"/>
                </a:lnTo>
                <a:cubicBezTo>
                  <a:pt x="3889" y="180"/>
                  <a:pt x="3859" y="190"/>
                  <a:pt x="3829" y="199"/>
                </a:cubicBezTo>
                <a:lnTo>
                  <a:pt x="3829" y="199"/>
                </a:lnTo>
                <a:cubicBezTo>
                  <a:pt x="3789" y="211"/>
                  <a:pt x="3749" y="223"/>
                  <a:pt x="3710" y="237"/>
                </a:cubicBezTo>
                <a:lnTo>
                  <a:pt x="3710" y="237"/>
                </a:lnTo>
                <a:cubicBezTo>
                  <a:pt x="3700" y="240"/>
                  <a:pt x="3691" y="242"/>
                  <a:pt x="3681" y="246"/>
                </a:cubicBezTo>
                <a:lnTo>
                  <a:pt x="3681" y="246"/>
                </a:lnTo>
                <a:cubicBezTo>
                  <a:pt x="3664" y="251"/>
                  <a:pt x="3648" y="258"/>
                  <a:pt x="3632" y="264"/>
                </a:cubicBezTo>
                <a:lnTo>
                  <a:pt x="3632" y="264"/>
                </a:lnTo>
                <a:cubicBezTo>
                  <a:pt x="3579" y="282"/>
                  <a:pt x="3528" y="301"/>
                  <a:pt x="3476" y="320"/>
                </a:cubicBezTo>
                <a:lnTo>
                  <a:pt x="3476" y="320"/>
                </a:lnTo>
                <a:cubicBezTo>
                  <a:pt x="3450" y="330"/>
                  <a:pt x="3424" y="341"/>
                  <a:pt x="3398" y="351"/>
                </a:cubicBezTo>
                <a:lnTo>
                  <a:pt x="3398" y="351"/>
                </a:lnTo>
                <a:cubicBezTo>
                  <a:pt x="3345" y="372"/>
                  <a:pt x="3292" y="395"/>
                  <a:pt x="3240" y="418"/>
                </a:cubicBezTo>
                <a:lnTo>
                  <a:pt x="3240" y="418"/>
                </a:lnTo>
                <a:cubicBezTo>
                  <a:pt x="3219" y="427"/>
                  <a:pt x="3197" y="436"/>
                  <a:pt x="3176" y="446"/>
                </a:cubicBezTo>
                <a:lnTo>
                  <a:pt x="3176" y="446"/>
                </a:lnTo>
                <a:cubicBezTo>
                  <a:pt x="3103" y="479"/>
                  <a:pt x="3032" y="513"/>
                  <a:pt x="2961" y="549"/>
                </a:cubicBezTo>
                <a:lnTo>
                  <a:pt x="2961" y="549"/>
                </a:lnTo>
                <a:cubicBezTo>
                  <a:pt x="2952" y="554"/>
                  <a:pt x="2943" y="559"/>
                  <a:pt x="2933" y="564"/>
                </a:cubicBezTo>
                <a:lnTo>
                  <a:pt x="2933" y="564"/>
                </a:lnTo>
                <a:cubicBezTo>
                  <a:pt x="2872" y="595"/>
                  <a:pt x="2811" y="629"/>
                  <a:pt x="2751" y="663"/>
                </a:cubicBezTo>
                <a:lnTo>
                  <a:pt x="2751" y="663"/>
                </a:lnTo>
                <a:cubicBezTo>
                  <a:pt x="2744" y="667"/>
                  <a:pt x="2736" y="671"/>
                  <a:pt x="2729" y="675"/>
                </a:cubicBezTo>
                <a:lnTo>
                  <a:pt x="2729" y="675"/>
                </a:lnTo>
                <a:cubicBezTo>
                  <a:pt x="2716" y="682"/>
                  <a:pt x="2704" y="690"/>
                  <a:pt x="2692" y="697"/>
                </a:cubicBezTo>
                <a:lnTo>
                  <a:pt x="2692" y="697"/>
                </a:lnTo>
                <a:cubicBezTo>
                  <a:pt x="2631" y="733"/>
                  <a:pt x="2570" y="769"/>
                  <a:pt x="2511" y="807"/>
                </a:cubicBezTo>
                <a:lnTo>
                  <a:pt x="2511" y="807"/>
                </a:lnTo>
                <a:cubicBezTo>
                  <a:pt x="2493" y="819"/>
                  <a:pt x="2475" y="831"/>
                  <a:pt x="2457" y="842"/>
                </a:cubicBezTo>
                <a:lnTo>
                  <a:pt x="2457" y="842"/>
                </a:lnTo>
                <a:cubicBezTo>
                  <a:pt x="2384" y="890"/>
                  <a:pt x="2312" y="940"/>
                  <a:pt x="2241" y="991"/>
                </a:cubicBezTo>
                <a:lnTo>
                  <a:pt x="2241" y="991"/>
                </a:lnTo>
                <a:cubicBezTo>
                  <a:pt x="2228" y="1000"/>
                  <a:pt x="2216" y="1010"/>
                  <a:pt x="2203" y="1019"/>
                </a:cubicBezTo>
                <a:lnTo>
                  <a:pt x="2203" y="1019"/>
                </a:lnTo>
                <a:cubicBezTo>
                  <a:pt x="2143" y="1064"/>
                  <a:pt x="2085" y="1109"/>
                  <a:pt x="2029" y="1155"/>
                </a:cubicBezTo>
                <a:lnTo>
                  <a:pt x="2029" y="1155"/>
                </a:lnTo>
                <a:cubicBezTo>
                  <a:pt x="2010" y="1169"/>
                  <a:pt x="1991" y="1185"/>
                  <a:pt x="1972" y="1200"/>
                </a:cubicBezTo>
                <a:lnTo>
                  <a:pt x="1972" y="1200"/>
                </a:lnTo>
                <a:cubicBezTo>
                  <a:pt x="1905" y="1256"/>
                  <a:pt x="1838" y="1313"/>
                  <a:pt x="1774" y="1372"/>
                </a:cubicBezTo>
                <a:lnTo>
                  <a:pt x="1774" y="1372"/>
                </a:lnTo>
                <a:cubicBezTo>
                  <a:pt x="696" y="2354"/>
                  <a:pt x="14" y="3766"/>
                  <a:pt x="0" y="5336"/>
                </a:cubicBezTo>
                <a:lnTo>
                  <a:pt x="0" y="5336"/>
                </a:lnTo>
                <a:cubicBezTo>
                  <a:pt x="0" y="5369"/>
                  <a:pt x="0" y="5400"/>
                  <a:pt x="1" y="5433"/>
                </a:cubicBezTo>
                <a:lnTo>
                  <a:pt x="749" y="5862"/>
                </a:lnTo>
                <a:lnTo>
                  <a:pt x="749" y="5862"/>
                </a:lnTo>
                <a:cubicBezTo>
                  <a:pt x="749" y="5829"/>
                  <a:pt x="749" y="5799"/>
                  <a:pt x="749" y="5765"/>
                </a:cubicBezTo>
                <a:lnTo>
                  <a:pt x="749" y="5765"/>
                </a:lnTo>
                <a:cubicBezTo>
                  <a:pt x="763" y="4195"/>
                  <a:pt x="1445" y="2783"/>
                  <a:pt x="2522" y="1801"/>
                </a:cubicBezTo>
                <a:lnTo>
                  <a:pt x="2522" y="1801"/>
                </a:lnTo>
                <a:cubicBezTo>
                  <a:pt x="2587" y="1743"/>
                  <a:pt x="2654" y="1685"/>
                  <a:pt x="2721" y="1629"/>
                </a:cubicBezTo>
                <a:lnTo>
                  <a:pt x="2721" y="1629"/>
                </a:lnTo>
                <a:cubicBezTo>
                  <a:pt x="2740" y="1614"/>
                  <a:pt x="2758" y="1599"/>
                  <a:pt x="2777" y="1584"/>
                </a:cubicBezTo>
              </a:path>
            </a:pathLst>
          </a:custGeom>
          <a:solidFill>
            <a:srgbClr val="76923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50">
              <a:solidFill>
                <a:schemeClr val="dk1"/>
              </a:solidFill>
              <a:latin typeface="Lato Light"/>
              <a:ea typeface="Lato Light"/>
              <a:cs typeface="Lato Light"/>
              <a:sym typeface="Lato Light"/>
            </a:endParaRPr>
          </a:p>
        </p:txBody>
      </p:sp>
      <p:sp>
        <p:nvSpPr>
          <p:cNvPr id="358" name="Google Shape;358;p5"/>
          <p:cNvSpPr/>
          <p:nvPr/>
        </p:nvSpPr>
        <p:spPr>
          <a:xfrm>
            <a:off x="4720191" y="2299155"/>
            <a:ext cx="1377503" cy="1331047"/>
          </a:xfrm>
          <a:custGeom>
            <a:rect b="b" l="l" r="r" t="t"/>
            <a:pathLst>
              <a:path extrusionOk="0" h="5434" w="5622">
                <a:moveTo>
                  <a:pt x="4786" y="0"/>
                </a:moveTo>
                <a:lnTo>
                  <a:pt x="5621" y="1023"/>
                </a:lnTo>
                <a:lnTo>
                  <a:pt x="4770" y="2064"/>
                </a:lnTo>
                <a:lnTo>
                  <a:pt x="4770" y="2064"/>
                </a:lnTo>
                <a:cubicBezTo>
                  <a:pt x="4711" y="2075"/>
                  <a:pt x="4650" y="2088"/>
                  <a:pt x="4592" y="2102"/>
                </a:cubicBezTo>
                <a:lnTo>
                  <a:pt x="4592" y="2102"/>
                </a:lnTo>
                <a:cubicBezTo>
                  <a:pt x="3136" y="2455"/>
                  <a:pt x="2046" y="3770"/>
                  <a:pt x="2033" y="5336"/>
                </a:cubicBezTo>
                <a:lnTo>
                  <a:pt x="2033" y="5336"/>
                </a:lnTo>
                <a:cubicBezTo>
                  <a:pt x="2033" y="5364"/>
                  <a:pt x="2032" y="5393"/>
                  <a:pt x="2036" y="5419"/>
                </a:cubicBezTo>
                <a:lnTo>
                  <a:pt x="0" y="5433"/>
                </a:lnTo>
                <a:lnTo>
                  <a:pt x="0" y="5433"/>
                </a:lnTo>
                <a:cubicBezTo>
                  <a:pt x="0" y="5400"/>
                  <a:pt x="0" y="5370"/>
                  <a:pt x="0" y="5336"/>
                </a:cubicBezTo>
                <a:lnTo>
                  <a:pt x="0" y="5336"/>
                </a:lnTo>
                <a:cubicBezTo>
                  <a:pt x="14" y="3766"/>
                  <a:pt x="696" y="2354"/>
                  <a:pt x="1773" y="1372"/>
                </a:cubicBezTo>
                <a:lnTo>
                  <a:pt x="1773" y="1372"/>
                </a:lnTo>
                <a:cubicBezTo>
                  <a:pt x="2589" y="628"/>
                  <a:pt x="3634" y="130"/>
                  <a:pt x="4786" y="0"/>
                </a:cubicBezTo>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50">
              <a:solidFill>
                <a:schemeClr val="dk1"/>
              </a:solidFill>
              <a:latin typeface="Lato Light"/>
              <a:ea typeface="Lato Light"/>
              <a:cs typeface="Lato Light"/>
              <a:sym typeface="Lato Light"/>
            </a:endParaRPr>
          </a:p>
        </p:txBody>
      </p:sp>
      <p:sp>
        <p:nvSpPr>
          <p:cNvPr id="359" name="Google Shape;359;p5"/>
          <p:cNvSpPr/>
          <p:nvPr/>
        </p:nvSpPr>
        <p:spPr>
          <a:xfrm>
            <a:off x="6013584" y="2002600"/>
            <a:ext cx="3067912" cy="1545624"/>
          </a:xfrm>
          <a:prstGeom prst="roundRect">
            <a:avLst>
              <a:gd fmla="val 7691" name="adj"/>
            </a:avLst>
          </a:prstGeom>
          <a:solidFill>
            <a:schemeClr val="lt1"/>
          </a:solidFill>
          <a:ln cap="flat" cmpd="sng" w="762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50">
              <a:solidFill>
                <a:schemeClr val="dk1"/>
              </a:solidFill>
              <a:latin typeface="Lato Light"/>
              <a:ea typeface="Lato Light"/>
              <a:cs typeface="Lato Light"/>
              <a:sym typeface="Lato Light"/>
            </a:endParaRPr>
          </a:p>
        </p:txBody>
      </p:sp>
      <p:sp>
        <p:nvSpPr>
          <p:cNvPr id="360" name="Google Shape;360;p5"/>
          <p:cNvSpPr txBox="1"/>
          <p:nvPr/>
        </p:nvSpPr>
        <p:spPr>
          <a:xfrm rot="-2700000">
            <a:off x="5080216" y="2622508"/>
            <a:ext cx="314509" cy="369332"/>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US" sz="1800">
                <a:solidFill>
                  <a:schemeClr val="lt1"/>
                </a:solidFill>
                <a:latin typeface="Poppins"/>
                <a:ea typeface="Poppins"/>
                <a:cs typeface="Poppins"/>
                <a:sym typeface="Poppins"/>
              </a:rPr>
              <a:t>B</a:t>
            </a:r>
            <a:endParaRPr b="1" sz="1100">
              <a:solidFill>
                <a:schemeClr val="lt1"/>
              </a:solidFill>
              <a:latin typeface="Poppins"/>
              <a:ea typeface="Poppins"/>
              <a:cs typeface="Poppins"/>
              <a:sym typeface="Poppins"/>
            </a:endParaRPr>
          </a:p>
        </p:txBody>
      </p:sp>
      <p:sp>
        <p:nvSpPr>
          <p:cNvPr id="361" name="Google Shape;361;p5"/>
          <p:cNvSpPr/>
          <p:nvPr/>
        </p:nvSpPr>
        <p:spPr>
          <a:xfrm>
            <a:off x="4694685" y="4009500"/>
            <a:ext cx="1355896" cy="1436925"/>
          </a:xfrm>
          <a:custGeom>
            <a:rect b="b" l="l" r="r" t="t"/>
            <a:pathLst>
              <a:path extrusionOk="0" h="5863" w="5536">
                <a:moveTo>
                  <a:pt x="2777" y="1584"/>
                </a:moveTo>
                <a:lnTo>
                  <a:pt x="2777" y="1584"/>
                </a:lnTo>
                <a:cubicBezTo>
                  <a:pt x="2834" y="1538"/>
                  <a:pt x="2892" y="1493"/>
                  <a:pt x="2951" y="1450"/>
                </a:cubicBezTo>
                <a:lnTo>
                  <a:pt x="2951" y="1450"/>
                </a:lnTo>
                <a:cubicBezTo>
                  <a:pt x="2964" y="1440"/>
                  <a:pt x="2977" y="1430"/>
                  <a:pt x="2990" y="1421"/>
                </a:cubicBezTo>
                <a:lnTo>
                  <a:pt x="2990" y="1421"/>
                </a:lnTo>
                <a:cubicBezTo>
                  <a:pt x="3060" y="1369"/>
                  <a:pt x="3132" y="1320"/>
                  <a:pt x="3205" y="1272"/>
                </a:cubicBezTo>
                <a:lnTo>
                  <a:pt x="3205" y="1272"/>
                </a:lnTo>
                <a:cubicBezTo>
                  <a:pt x="3223" y="1260"/>
                  <a:pt x="3242" y="1249"/>
                  <a:pt x="3260" y="1237"/>
                </a:cubicBezTo>
                <a:lnTo>
                  <a:pt x="3260" y="1237"/>
                </a:lnTo>
                <a:cubicBezTo>
                  <a:pt x="3319" y="1199"/>
                  <a:pt x="3379" y="1162"/>
                  <a:pt x="3440" y="1127"/>
                </a:cubicBezTo>
                <a:lnTo>
                  <a:pt x="3440" y="1127"/>
                </a:lnTo>
                <a:cubicBezTo>
                  <a:pt x="3460" y="1115"/>
                  <a:pt x="3480" y="1103"/>
                  <a:pt x="3500" y="1092"/>
                </a:cubicBezTo>
                <a:lnTo>
                  <a:pt x="3500" y="1092"/>
                </a:lnTo>
                <a:cubicBezTo>
                  <a:pt x="3560" y="1058"/>
                  <a:pt x="3621" y="1025"/>
                  <a:pt x="3682" y="993"/>
                </a:cubicBezTo>
                <a:lnTo>
                  <a:pt x="3682" y="993"/>
                </a:lnTo>
                <a:cubicBezTo>
                  <a:pt x="3691" y="988"/>
                  <a:pt x="3701" y="983"/>
                  <a:pt x="3709" y="978"/>
                </a:cubicBezTo>
                <a:lnTo>
                  <a:pt x="3709" y="978"/>
                </a:lnTo>
                <a:cubicBezTo>
                  <a:pt x="3780" y="943"/>
                  <a:pt x="3852" y="908"/>
                  <a:pt x="3924" y="875"/>
                </a:cubicBezTo>
                <a:lnTo>
                  <a:pt x="3924" y="875"/>
                </a:lnTo>
                <a:cubicBezTo>
                  <a:pt x="3945" y="865"/>
                  <a:pt x="3967" y="856"/>
                  <a:pt x="3989" y="847"/>
                </a:cubicBezTo>
                <a:lnTo>
                  <a:pt x="3989" y="847"/>
                </a:lnTo>
                <a:cubicBezTo>
                  <a:pt x="4041" y="824"/>
                  <a:pt x="4094" y="802"/>
                  <a:pt x="4146" y="781"/>
                </a:cubicBezTo>
                <a:lnTo>
                  <a:pt x="4146" y="781"/>
                </a:lnTo>
                <a:cubicBezTo>
                  <a:pt x="4173" y="770"/>
                  <a:pt x="4198" y="760"/>
                  <a:pt x="4225" y="749"/>
                </a:cubicBezTo>
                <a:lnTo>
                  <a:pt x="4225" y="749"/>
                </a:lnTo>
                <a:cubicBezTo>
                  <a:pt x="4276" y="730"/>
                  <a:pt x="4328" y="711"/>
                  <a:pt x="4380" y="693"/>
                </a:cubicBezTo>
                <a:lnTo>
                  <a:pt x="4380" y="693"/>
                </a:lnTo>
                <a:cubicBezTo>
                  <a:pt x="4406" y="684"/>
                  <a:pt x="4432" y="675"/>
                  <a:pt x="4459" y="666"/>
                </a:cubicBezTo>
                <a:lnTo>
                  <a:pt x="4459" y="666"/>
                </a:lnTo>
                <a:cubicBezTo>
                  <a:pt x="4498" y="653"/>
                  <a:pt x="4537" y="641"/>
                  <a:pt x="4577" y="629"/>
                </a:cubicBezTo>
                <a:lnTo>
                  <a:pt x="4577" y="629"/>
                </a:lnTo>
                <a:cubicBezTo>
                  <a:pt x="4607" y="620"/>
                  <a:pt x="4637" y="610"/>
                  <a:pt x="4668" y="601"/>
                </a:cubicBezTo>
                <a:lnTo>
                  <a:pt x="4668" y="601"/>
                </a:lnTo>
                <a:cubicBezTo>
                  <a:pt x="4710" y="589"/>
                  <a:pt x="4751" y="579"/>
                  <a:pt x="4793" y="568"/>
                </a:cubicBezTo>
                <a:lnTo>
                  <a:pt x="4793" y="568"/>
                </a:lnTo>
                <a:cubicBezTo>
                  <a:pt x="4822" y="560"/>
                  <a:pt x="4852" y="552"/>
                  <a:pt x="4881" y="545"/>
                </a:cubicBezTo>
                <a:lnTo>
                  <a:pt x="4881" y="545"/>
                </a:lnTo>
                <a:cubicBezTo>
                  <a:pt x="4926" y="534"/>
                  <a:pt x="4971" y="524"/>
                  <a:pt x="5017" y="515"/>
                </a:cubicBezTo>
                <a:lnTo>
                  <a:pt x="5017" y="515"/>
                </a:lnTo>
                <a:cubicBezTo>
                  <a:pt x="5044" y="509"/>
                  <a:pt x="5071" y="503"/>
                  <a:pt x="5098" y="498"/>
                </a:cubicBezTo>
                <a:lnTo>
                  <a:pt x="5098" y="498"/>
                </a:lnTo>
                <a:cubicBezTo>
                  <a:pt x="5153" y="486"/>
                  <a:pt x="5209" y="477"/>
                  <a:pt x="5265" y="468"/>
                </a:cubicBezTo>
                <a:lnTo>
                  <a:pt x="5265" y="468"/>
                </a:lnTo>
                <a:cubicBezTo>
                  <a:pt x="5282" y="465"/>
                  <a:pt x="5300" y="461"/>
                  <a:pt x="5317" y="459"/>
                </a:cubicBezTo>
                <a:lnTo>
                  <a:pt x="5317" y="459"/>
                </a:lnTo>
                <a:cubicBezTo>
                  <a:pt x="5389" y="448"/>
                  <a:pt x="5462" y="438"/>
                  <a:pt x="5535" y="429"/>
                </a:cubicBezTo>
                <a:lnTo>
                  <a:pt x="4786" y="0"/>
                </a:lnTo>
                <a:lnTo>
                  <a:pt x="4786" y="0"/>
                </a:lnTo>
                <a:cubicBezTo>
                  <a:pt x="4713" y="8"/>
                  <a:pt x="4641" y="18"/>
                  <a:pt x="4569" y="29"/>
                </a:cubicBezTo>
                <a:lnTo>
                  <a:pt x="4569" y="29"/>
                </a:lnTo>
                <a:cubicBezTo>
                  <a:pt x="4567" y="29"/>
                  <a:pt x="4566" y="29"/>
                  <a:pt x="4566" y="29"/>
                </a:cubicBezTo>
                <a:lnTo>
                  <a:pt x="4566" y="29"/>
                </a:lnTo>
                <a:cubicBezTo>
                  <a:pt x="4550" y="32"/>
                  <a:pt x="4534" y="35"/>
                  <a:pt x="4519" y="37"/>
                </a:cubicBezTo>
                <a:lnTo>
                  <a:pt x="4519" y="37"/>
                </a:lnTo>
                <a:cubicBezTo>
                  <a:pt x="4462" y="47"/>
                  <a:pt x="4405" y="57"/>
                  <a:pt x="4349" y="67"/>
                </a:cubicBezTo>
                <a:lnTo>
                  <a:pt x="4349" y="67"/>
                </a:lnTo>
                <a:cubicBezTo>
                  <a:pt x="4322" y="74"/>
                  <a:pt x="4296" y="79"/>
                  <a:pt x="4269" y="85"/>
                </a:cubicBezTo>
                <a:lnTo>
                  <a:pt x="4269" y="85"/>
                </a:lnTo>
                <a:cubicBezTo>
                  <a:pt x="4224" y="95"/>
                  <a:pt x="4178" y="105"/>
                  <a:pt x="4133" y="116"/>
                </a:cubicBezTo>
                <a:lnTo>
                  <a:pt x="4133" y="116"/>
                </a:lnTo>
                <a:cubicBezTo>
                  <a:pt x="4103" y="123"/>
                  <a:pt x="4074" y="130"/>
                  <a:pt x="4045" y="138"/>
                </a:cubicBezTo>
                <a:lnTo>
                  <a:pt x="4045" y="138"/>
                </a:lnTo>
                <a:cubicBezTo>
                  <a:pt x="4003" y="149"/>
                  <a:pt x="3961" y="160"/>
                  <a:pt x="3920" y="172"/>
                </a:cubicBezTo>
                <a:lnTo>
                  <a:pt x="3920" y="172"/>
                </a:lnTo>
                <a:cubicBezTo>
                  <a:pt x="3889" y="180"/>
                  <a:pt x="3859" y="190"/>
                  <a:pt x="3829" y="199"/>
                </a:cubicBezTo>
                <a:lnTo>
                  <a:pt x="3829" y="199"/>
                </a:lnTo>
                <a:cubicBezTo>
                  <a:pt x="3789" y="211"/>
                  <a:pt x="3749" y="223"/>
                  <a:pt x="3710" y="237"/>
                </a:cubicBezTo>
                <a:lnTo>
                  <a:pt x="3710" y="237"/>
                </a:lnTo>
                <a:cubicBezTo>
                  <a:pt x="3700" y="240"/>
                  <a:pt x="3691" y="242"/>
                  <a:pt x="3681" y="246"/>
                </a:cubicBezTo>
                <a:lnTo>
                  <a:pt x="3681" y="246"/>
                </a:lnTo>
                <a:cubicBezTo>
                  <a:pt x="3664" y="251"/>
                  <a:pt x="3648" y="258"/>
                  <a:pt x="3632" y="264"/>
                </a:cubicBezTo>
                <a:lnTo>
                  <a:pt x="3632" y="264"/>
                </a:lnTo>
                <a:cubicBezTo>
                  <a:pt x="3579" y="282"/>
                  <a:pt x="3528" y="301"/>
                  <a:pt x="3476" y="320"/>
                </a:cubicBezTo>
                <a:lnTo>
                  <a:pt x="3476" y="320"/>
                </a:lnTo>
                <a:cubicBezTo>
                  <a:pt x="3450" y="330"/>
                  <a:pt x="3424" y="341"/>
                  <a:pt x="3398" y="351"/>
                </a:cubicBezTo>
                <a:lnTo>
                  <a:pt x="3398" y="351"/>
                </a:lnTo>
                <a:cubicBezTo>
                  <a:pt x="3345" y="372"/>
                  <a:pt x="3292" y="395"/>
                  <a:pt x="3240" y="418"/>
                </a:cubicBezTo>
                <a:lnTo>
                  <a:pt x="3240" y="418"/>
                </a:lnTo>
                <a:cubicBezTo>
                  <a:pt x="3219" y="427"/>
                  <a:pt x="3197" y="436"/>
                  <a:pt x="3176" y="446"/>
                </a:cubicBezTo>
                <a:lnTo>
                  <a:pt x="3176" y="446"/>
                </a:lnTo>
                <a:cubicBezTo>
                  <a:pt x="3103" y="479"/>
                  <a:pt x="3032" y="513"/>
                  <a:pt x="2961" y="549"/>
                </a:cubicBezTo>
                <a:lnTo>
                  <a:pt x="2961" y="549"/>
                </a:lnTo>
                <a:cubicBezTo>
                  <a:pt x="2952" y="554"/>
                  <a:pt x="2943" y="559"/>
                  <a:pt x="2933" y="564"/>
                </a:cubicBezTo>
                <a:lnTo>
                  <a:pt x="2933" y="564"/>
                </a:lnTo>
                <a:cubicBezTo>
                  <a:pt x="2872" y="595"/>
                  <a:pt x="2811" y="629"/>
                  <a:pt x="2751" y="663"/>
                </a:cubicBezTo>
                <a:lnTo>
                  <a:pt x="2751" y="663"/>
                </a:lnTo>
                <a:cubicBezTo>
                  <a:pt x="2744" y="667"/>
                  <a:pt x="2736" y="671"/>
                  <a:pt x="2729" y="675"/>
                </a:cubicBezTo>
                <a:lnTo>
                  <a:pt x="2729" y="675"/>
                </a:lnTo>
                <a:cubicBezTo>
                  <a:pt x="2716" y="682"/>
                  <a:pt x="2704" y="690"/>
                  <a:pt x="2692" y="697"/>
                </a:cubicBezTo>
                <a:lnTo>
                  <a:pt x="2692" y="697"/>
                </a:lnTo>
                <a:cubicBezTo>
                  <a:pt x="2631" y="733"/>
                  <a:pt x="2570" y="769"/>
                  <a:pt x="2511" y="807"/>
                </a:cubicBezTo>
                <a:lnTo>
                  <a:pt x="2511" y="807"/>
                </a:lnTo>
                <a:cubicBezTo>
                  <a:pt x="2493" y="819"/>
                  <a:pt x="2475" y="831"/>
                  <a:pt x="2457" y="842"/>
                </a:cubicBezTo>
                <a:lnTo>
                  <a:pt x="2457" y="842"/>
                </a:lnTo>
                <a:cubicBezTo>
                  <a:pt x="2384" y="890"/>
                  <a:pt x="2312" y="940"/>
                  <a:pt x="2241" y="991"/>
                </a:cubicBezTo>
                <a:lnTo>
                  <a:pt x="2241" y="991"/>
                </a:lnTo>
                <a:cubicBezTo>
                  <a:pt x="2228" y="1000"/>
                  <a:pt x="2216" y="1010"/>
                  <a:pt x="2203" y="1019"/>
                </a:cubicBezTo>
                <a:lnTo>
                  <a:pt x="2203" y="1019"/>
                </a:lnTo>
                <a:cubicBezTo>
                  <a:pt x="2143" y="1064"/>
                  <a:pt x="2085" y="1109"/>
                  <a:pt x="2029" y="1155"/>
                </a:cubicBezTo>
                <a:lnTo>
                  <a:pt x="2029" y="1155"/>
                </a:lnTo>
                <a:cubicBezTo>
                  <a:pt x="2010" y="1169"/>
                  <a:pt x="1991" y="1185"/>
                  <a:pt x="1972" y="1200"/>
                </a:cubicBezTo>
                <a:lnTo>
                  <a:pt x="1972" y="1200"/>
                </a:lnTo>
                <a:cubicBezTo>
                  <a:pt x="1905" y="1256"/>
                  <a:pt x="1838" y="1313"/>
                  <a:pt x="1774" y="1372"/>
                </a:cubicBezTo>
                <a:lnTo>
                  <a:pt x="1774" y="1372"/>
                </a:lnTo>
                <a:cubicBezTo>
                  <a:pt x="696" y="2354"/>
                  <a:pt x="14" y="3766"/>
                  <a:pt x="0" y="5336"/>
                </a:cubicBezTo>
                <a:lnTo>
                  <a:pt x="0" y="5336"/>
                </a:lnTo>
                <a:cubicBezTo>
                  <a:pt x="0" y="5369"/>
                  <a:pt x="0" y="5400"/>
                  <a:pt x="1" y="5433"/>
                </a:cubicBezTo>
                <a:lnTo>
                  <a:pt x="749" y="5862"/>
                </a:lnTo>
                <a:lnTo>
                  <a:pt x="749" y="5862"/>
                </a:lnTo>
                <a:cubicBezTo>
                  <a:pt x="749" y="5829"/>
                  <a:pt x="749" y="5799"/>
                  <a:pt x="749" y="5765"/>
                </a:cubicBezTo>
                <a:lnTo>
                  <a:pt x="749" y="5765"/>
                </a:lnTo>
                <a:cubicBezTo>
                  <a:pt x="763" y="4195"/>
                  <a:pt x="1445" y="2783"/>
                  <a:pt x="2522" y="1801"/>
                </a:cubicBezTo>
                <a:lnTo>
                  <a:pt x="2522" y="1801"/>
                </a:lnTo>
                <a:cubicBezTo>
                  <a:pt x="2587" y="1743"/>
                  <a:pt x="2654" y="1685"/>
                  <a:pt x="2721" y="1629"/>
                </a:cubicBezTo>
                <a:lnTo>
                  <a:pt x="2721" y="1629"/>
                </a:lnTo>
                <a:cubicBezTo>
                  <a:pt x="2740" y="1614"/>
                  <a:pt x="2758" y="1599"/>
                  <a:pt x="2777" y="1584"/>
                </a:cubicBezTo>
              </a:path>
            </a:pathLst>
          </a:custGeom>
          <a:solidFill>
            <a:srgbClr val="5F497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50">
              <a:solidFill>
                <a:schemeClr val="dk1"/>
              </a:solidFill>
              <a:latin typeface="Lato Light"/>
              <a:ea typeface="Lato Light"/>
              <a:cs typeface="Lato Light"/>
              <a:sym typeface="Lato Light"/>
            </a:endParaRPr>
          </a:p>
        </p:txBody>
      </p:sp>
      <p:sp>
        <p:nvSpPr>
          <p:cNvPr id="362" name="Google Shape;362;p5"/>
          <p:cNvSpPr/>
          <p:nvPr/>
        </p:nvSpPr>
        <p:spPr>
          <a:xfrm>
            <a:off x="4864141" y="4112434"/>
            <a:ext cx="1377503" cy="1331047"/>
          </a:xfrm>
          <a:custGeom>
            <a:rect b="b" l="l" r="r" t="t"/>
            <a:pathLst>
              <a:path extrusionOk="0" h="5434" w="5622">
                <a:moveTo>
                  <a:pt x="4786" y="0"/>
                </a:moveTo>
                <a:lnTo>
                  <a:pt x="5621" y="1023"/>
                </a:lnTo>
                <a:lnTo>
                  <a:pt x="4770" y="2064"/>
                </a:lnTo>
                <a:lnTo>
                  <a:pt x="4770" y="2064"/>
                </a:lnTo>
                <a:cubicBezTo>
                  <a:pt x="4711" y="2075"/>
                  <a:pt x="4650" y="2088"/>
                  <a:pt x="4592" y="2102"/>
                </a:cubicBezTo>
                <a:lnTo>
                  <a:pt x="4592" y="2102"/>
                </a:lnTo>
                <a:cubicBezTo>
                  <a:pt x="3136" y="2455"/>
                  <a:pt x="2046" y="3770"/>
                  <a:pt x="2033" y="5336"/>
                </a:cubicBezTo>
                <a:lnTo>
                  <a:pt x="2033" y="5336"/>
                </a:lnTo>
                <a:cubicBezTo>
                  <a:pt x="2033" y="5364"/>
                  <a:pt x="2032" y="5393"/>
                  <a:pt x="2036" y="5419"/>
                </a:cubicBezTo>
                <a:lnTo>
                  <a:pt x="0" y="5433"/>
                </a:lnTo>
                <a:lnTo>
                  <a:pt x="0" y="5433"/>
                </a:lnTo>
                <a:cubicBezTo>
                  <a:pt x="0" y="5400"/>
                  <a:pt x="0" y="5370"/>
                  <a:pt x="0" y="5336"/>
                </a:cubicBezTo>
                <a:lnTo>
                  <a:pt x="0" y="5336"/>
                </a:lnTo>
                <a:cubicBezTo>
                  <a:pt x="14" y="3766"/>
                  <a:pt x="696" y="2354"/>
                  <a:pt x="1773" y="1372"/>
                </a:cubicBezTo>
                <a:lnTo>
                  <a:pt x="1773" y="1372"/>
                </a:lnTo>
                <a:cubicBezTo>
                  <a:pt x="2589" y="628"/>
                  <a:pt x="3634" y="130"/>
                  <a:pt x="4786" y="0"/>
                </a:cubicBezTo>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50">
              <a:solidFill>
                <a:schemeClr val="dk1"/>
              </a:solidFill>
              <a:latin typeface="Lato Light"/>
              <a:ea typeface="Lato Light"/>
              <a:cs typeface="Lato Light"/>
              <a:sym typeface="Lato Light"/>
            </a:endParaRPr>
          </a:p>
        </p:txBody>
      </p:sp>
      <p:sp>
        <p:nvSpPr>
          <p:cNvPr id="363" name="Google Shape;363;p5"/>
          <p:cNvSpPr/>
          <p:nvPr/>
        </p:nvSpPr>
        <p:spPr>
          <a:xfrm>
            <a:off x="6270759" y="4123766"/>
            <a:ext cx="2733693" cy="1273786"/>
          </a:xfrm>
          <a:prstGeom prst="roundRect">
            <a:avLst>
              <a:gd fmla="val 7691" name="adj"/>
            </a:avLst>
          </a:prstGeom>
          <a:solidFill>
            <a:schemeClr val="lt1"/>
          </a:solidFill>
          <a:ln cap="flat" cmpd="sng" w="76200">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50">
              <a:solidFill>
                <a:schemeClr val="dk1"/>
              </a:solidFill>
              <a:latin typeface="Lato Light"/>
              <a:ea typeface="Lato Light"/>
              <a:cs typeface="Lato Light"/>
              <a:sym typeface="Lato Light"/>
            </a:endParaRPr>
          </a:p>
        </p:txBody>
      </p:sp>
      <p:sp>
        <p:nvSpPr>
          <p:cNvPr id="364" name="Google Shape;364;p5"/>
          <p:cNvSpPr txBox="1"/>
          <p:nvPr/>
        </p:nvSpPr>
        <p:spPr>
          <a:xfrm rot="-2700000">
            <a:off x="5251621" y="4502582"/>
            <a:ext cx="330540" cy="369332"/>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US" sz="1800">
                <a:solidFill>
                  <a:schemeClr val="lt1"/>
                </a:solidFill>
                <a:latin typeface="Poppins"/>
                <a:ea typeface="Poppins"/>
                <a:cs typeface="Poppins"/>
                <a:sym typeface="Poppins"/>
              </a:rPr>
              <a:t>D</a:t>
            </a:r>
            <a:endParaRPr b="1" sz="1200">
              <a:solidFill>
                <a:schemeClr val="lt1"/>
              </a:solidFill>
              <a:latin typeface="Poppins"/>
              <a:ea typeface="Poppins"/>
              <a:cs typeface="Poppins"/>
              <a:sym typeface="Poppins"/>
            </a:endParaRPr>
          </a:p>
        </p:txBody>
      </p:sp>
      <p:sp>
        <p:nvSpPr>
          <p:cNvPr id="365" name="Google Shape;365;p5"/>
          <p:cNvSpPr txBox="1"/>
          <p:nvPr/>
        </p:nvSpPr>
        <p:spPr>
          <a:xfrm>
            <a:off x="1710750" y="2148215"/>
            <a:ext cx="2792328" cy="1732688"/>
          </a:xfrm>
          <a:prstGeom prst="rect">
            <a:avLst/>
          </a:prstGeom>
          <a:noFill/>
          <a:ln>
            <a:noFill/>
          </a:ln>
        </p:spPr>
        <p:txBody>
          <a:bodyPr anchorCtr="0" anchor="t" bIns="17125" lIns="34275" spcFirstLastPara="1" rIns="34275" wrap="square" tIns="17125">
            <a:spAutoFit/>
          </a:bodyPr>
          <a:lstStyle/>
          <a:p>
            <a:pPr indent="0" lvl="0" marL="0" marR="0" rtl="0" algn="ctr">
              <a:lnSpc>
                <a:spcPct val="120000"/>
              </a:lnSpc>
              <a:spcBef>
                <a:spcPts val="0"/>
              </a:spcBef>
              <a:spcAft>
                <a:spcPts val="0"/>
              </a:spcAft>
              <a:buClr>
                <a:schemeClr val="dk2"/>
              </a:buClr>
              <a:buSzPts val="600"/>
              <a:buFont typeface="Arial"/>
              <a:buNone/>
            </a:pPr>
            <a:r>
              <a:t/>
            </a:r>
            <a:endParaRPr sz="600">
              <a:solidFill>
                <a:schemeClr val="dk1"/>
              </a:solidFill>
              <a:latin typeface="Lato"/>
              <a:ea typeface="Lato"/>
              <a:cs typeface="Lato"/>
              <a:sym typeface="Lato"/>
            </a:endParaRPr>
          </a:p>
          <a:p>
            <a:pPr indent="0" lvl="0" marL="0" marR="0" rtl="0" algn="ctr">
              <a:lnSpc>
                <a:spcPct val="120000"/>
              </a:lnSpc>
              <a:spcBef>
                <a:spcPts val="280"/>
              </a:spcBef>
              <a:spcAft>
                <a:spcPts val="0"/>
              </a:spcAft>
              <a:buClr>
                <a:schemeClr val="dk1"/>
              </a:buClr>
              <a:buSzPts val="1400"/>
              <a:buFont typeface="Arial"/>
              <a:buNone/>
            </a:pPr>
            <a:r>
              <a:rPr lang="en-US" sz="1400">
                <a:solidFill>
                  <a:schemeClr val="dk1"/>
                </a:solidFill>
                <a:latin typeface="Lato"/>
                <a:ea typeface="Lato"/>
                <a:cs typeface="Lato"/>
                <a:sym typeface="Lato"/>
              </a:rPr>
              <a:t>Encourage ownership of, and access to media by Historically Diminished Groups as well as by historically diminished indigenous language and cultural groups</a:t>
            </a:r>
            <a:endParaRPr/>
          </a:p>
          <a:p>
            <a:pPr indent="0" lvl="0" marL="0" marR="0" rtl="0" algn="ctr">
              <a:lnSpc>
                <a:spcPct val="120000"/>
              </a:lnSpc>
              <a:spcBef>
                <a:spcPts val="240"/>
              </a:spcBef>
              <a:spcAft>
                <a:spcPts val="0"/>
              </a:spcAft>
              <a:buClr>
                <a:schemeClr val="dk2"/>
              </a:buClr>
              <a:buSzPts val="1200"/>
              <a:buFont typeface="Arial"/>
              <a:buNone/>
            </a:pPr>
            <a:r>
              <a:t/>
            </a:r>
            <a:endParaRPr sz="1200">
              <a:solidFill>
                <a:schemeClr val="dk1"/>
              </a:solidFill>
              <a:latin typeface="Lato"/>
              <a:ea typeface="Lato"/>
              <a:cs typeface="Lato"/>
              <a:sym typeface="Lato"/>
            </a:endParaRPr>
          </a:p>
        </p:txBody>
      </p:sp>
      <p:sp>
        <p:nvSpPr>
          <p:cNvPr id="366" name="Google Shape;366;p5"/>
          <p:cNvSpPr txBox="1"/>
          <p:nvPr/>
        </p:nvSpPr>
        <p:spPr>
          <a:xfrm>
            <a:off x="1727069" y="4482660"/>
            <a:ext cx="2753159" cy="674808"/>
          </a:xfrm>
          <a:prstGeom prst="rect">
            <a:avLst/>
          </a:prstGeom>
          <a:noFill/>
          <a:ln>
            <a:noFill/>
          </a:ln>
        </p:spPr>
        <p:txBody>
          <a:bodyPr anchorCtr="0" anchor="ctr" bIns="17125" lIns="34275" spcFirstLastPara="1" rIns="34275" wrap="square" tIns="17125">
            <a:spAutoFit/>
          </a:bodyPr>
          <a:lstStyle/>
          <a:p>
            <a:pPr indent="0" lvl="0" marL="0" marR="0" rtl="0" algn="ctr">
              <a:lnSpc>
                <a:spcPct val="120571"/>
              </a:lnSpc>
              <a:spcBef>
                <a:spcPts val="0"/>
              </a:spcBef>
              <a:spcAft>
                <a:spcPts val="0"/>
              </a:spcAft>
              <a:buClr>
                <a:schemeClr val="dk1"/>
              </a:buClr>
              <a:buSzPts val="1400"/>
              <a:buFont typeface="Arial"/>
              <a:buNone/>
            </a:pPr>
            <a:r>
              <a:rPr lang="en-US" sz="1400">
                <a:solidFill>
                  <a:schemeClr val="dk1"/>
                </a:solidFill>
                <a:latin typeface="Lato"/>
                <a:ea typeface="Lato"/>
                <a:cs typeface="Lato"/>
                <a:sym typeface="Lato"/>
              </a:rPr>
              <a:t>Encourage channeling of resources to the community and small commercial media sectors.</a:t>
            </a:r>
            <a:endParaRPr/>
          </a:p>
        </p:txBody>
      </p:sp>
      <p:sp>
        <p:nvSpPr>
          <p:cNvPr id="367" name="Google Shape;367;p5"/>
          <p:cNvSpPr txBox="1"/>
          <p:nvPr/>
        </p:nvSpPr>
        <p:spPr>
          <a:xfrm>
            <a:off x="5952924" y="2167321"/>
            <a:ext cx="3284029" cy="1545624"/>
          </a:xfrm>
          <a:prstGeom prst="rect">
            <a:avLst/>
          </a:prstGeom>
          <a:noFill/>
          <a:ln>
            <a:noFill/>
          </a:ln>
        </p:spPr>
        <p:txBody>
          <a:bodyPr anchorCtr="0" anchor="t" bIns="17125" lIns="34275" spcFirstLastPara="1" rIns="34275" wrap="square" tIns="17125">
            <a:spAutoFit/>
          </a:bodyPr>
          <a:lstStyle/>
          <a:p>
            <a:pPr indent="0" lvl="0" marL="0" marR="0" rtl="0" algn="ctr">
              <a:lnSpc>
                <a:spcPct val="120000"/>
              </a:lnSpc>
              <a:spcBef>
                <a:spcPts val="0"/>
              </a:spcBef>
              <a:spcAft>
                <a:spcPts val="0"/>
              </a:spcAft>
              <a:buClr>
                <a:schemeClr val="dk1"/>
              </a:buClr>
              <a:buSzPts val="1400"/>
              <a:buFont typeface="Arial"/>
              <a:buNone/>
            </a:pPr>
            <a:r>
              <a:rPr lang="en-US" sz="1400">
                <a:solidFill>
                  <a:schemeClr val="dk1"/>
                </a:solidFill>
                <a:latin typeface="Lato"/>
                <a:ea typeface="Lato"/>
                <a:cs typeface="Lato"/>
                <a:sym typeface="Lato"/>
              </a:rPr>
              <a:t>Encourage the development of human resources and training, and capacity building, within the media industry, especially amongst historically disadvantaged groups</a:t>
            </a:r>
            <a:endParaRPr/>
          </a:p>
          <a:p>
            <a:pPr indent="0" lvl="0" marL="0" marR="0" rtl="0" algn="ctr">
              <a:lnSpc>
                <a:spcPct val="120000"/>
              </a:lnSpc>
              <a:spcBef>
                <a:spcPts val="220"/>
              </a:spcBef>
              <a:spcAft>
                <a:spcPts val="0"/>
              </a:spcAft>
              <a:buClr>
                <a:schemeClr val="dk2"/>
              </a:buClr>
              <a:buSzPts val="1100"/>
              <a:buFont typeface="Arial"/>
              <a:buNone/>
            </a:pPr>
            <a:r>
              <a:t/>
            </a:r>
            <a:endParaRPr sz="1100">
              <a:solidFill>
                <a:schemeClr val="dk2"/>
              </a:solidFill>
              <a:latin typeface="Arial"/>
              <a:ea typeface="Arial"/>
              <a:cs typeface="Arial"/>
              <a:sym typeface="Arial"/>
            </a:endParaRPr>
          </a:p>
        </p:txBody>
      </p:sp>
      <p:sp>
        <p:nvSpPr>
          <p:cNvPr id="368" name="Google Shape;368;p5"/>
          <p:cNvSpPr txBox="1"/>
          <p:nvPr/>
        </p:nvSpPr>
        <p:spPr>
          <a:xfrm>
            <a:off x="6270759" y="4222544"/>
            <a:ext cx="2747803" cy="1110825"/>
          </a:xfrm>
          <a:prstGeom prst="rect">
            <a:avLst/>
          </a:prstGeom>
          <a:noFill/>
          <a:ln>
            <a:noFill/>
          </a:ln>
        </p:spPr>
        <p:txBody>
          <a:bodyPr anchorCtr="0" anchor="ctr" bIns="17125" lIns="34275" spcFirstLastPara="1" rIns="34275" wrap="square" tIns="17125">
            <a:spAutoFit/>
          </a:bodyPr>
          <a:lstStyle/>
          <a:p>
            <a:pPr indent="0" lvl="0" marL="0" marR="0" rtl="0" algn="ctr">
              <a:lnSpc>
                <a:spcPct val="120571"/>
              </a:lnSpc>
              <a:spcBef>
                <a:spcPts val="0"/>
              </a:spcBef>
              <a:spcAft>
                <a:spcPts val="0"/>
              </a:spcAft>
              <a:buClr>
                <a:schemeClr val="dk1"/>
              </a:buClr>
              <a:buSzPts val="1400"/>
              <a:buFont typeface="Arial"/>
              <a:buNone/>
            </a:pPr>
            <a:r>
              <a:rPr lang="en-US" sz="1400">
                <a:solidFill>
                  <a:schemeClr val="dk1"/>
                </a:solidFill>
                <a:latin typeface="Lato"/>
                <a:ea typeface="Lato"/>
                <a:cs typeface="Lato"/>
                <a:sym typeface="Lato"/>
              </a:rPr>
              <a:t>Raise public awareness with regard to media development and diversity issues and support initiatives which promote literacy and a culture of reading.</a:t>
            </a:r>
            <a:endParaRPr/>
          </a:p>
        </p:txBody>
      </p:sp>
      <p:sp>
        <p:nvSpPr>
          <p:cNvPr id="369" name="Google Shape;369;p5"/>
          <p:cNvSpPr txBox="1"/>
          <p:nvPr/>
        </p:nvSpPr>
        <p:spPr>
          <a:xfrm>
            <a:off x="2645676" y="1019473"/>
            <a:ext cx="3658759"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600">
                <a:solidFill>
                  <a:schemeClr val="accent2"/>
                </a:solidFill>
                <a:latin typeface="Poppins Light"/>
                <a:ea typeface="Poppins Light"/>
                <a:cs typeface="Poppins Light"/>
                <a:sym typeface="Poppins Light"/>
              </a:rPr>
              <a:t>SECTION 3 OF THE MDDA ACT, 2002</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3" name="Shape 373"/>
        <p:cNvGrpSpPr/>
        <p:nvPr/>
      </p:nvGrpSpPr>
      <p:grpSpPr>
        <a:xfrm>
          <a:off x="0" y="0"/>
          <a:ext cx="0" cy="0"/>
          <a:chOff x="0" y="0"/>
          <a:chExt cx="0" cy="0"/>
        </a:xfrm>
      </p:grpSpPr>
      <p:sp>
        <p:nvSpPr>
          <p:cNvPr id="374" name="Google Shape;374;p6"/>
          <p:cNvSpPr/>
          <p:nvPr/>
        </p:nvSpPr>
        <p:spPr>
          <a:xfrm>
            <a:off x="5133908" y="1872547"/>
            <a:ext cx="3869722" cy="3869722"/>
          </a:xfrm>
          <a:prstGeom prst="ellipse">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675">
              <a:solidFill>
                <a:schemeClr val="lt1"/>
              </a:solidFill>
              <a:latin typeface="Calibri"/>
              <a:ea typeface="Calibri"/>
              <a:cs typeface="Calibri"/>
              <a:sym typeface="Calibri"/>
            </a:endParaRPr>
          </a:p>
        </p:txBody>
      </p:sp>
      <p:sp>
        <p:nvSpPr>
          <p:cNvPr id="375" name="Google Shape;375;p6"/>
          <p:cNvSpPr/>
          <p:nvPr/>
        </p:nvSpPr>
        <p:spPr>
          <a:xfrm>
            <a:off x="5211644" y="1855126"/>
            <a:ext cx="3869722" cy="3869722"/>
          </a:xfrm>
          <a:prstGeom prst="pie">
            <a:avLst>
              <a:gd fmla="val 16203509" name="adj1"/>
              <a:gd fmla="val 5478711" name="adj2"/>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675">
              <a:solidFill>
                <a:schemeClr val="lt1"/>
              </a:solidFill>
              <a:latin typeface="Calibri"/>
              <a:ea typeface="Calibri"/>
              <a:cs typeface="Calibri"/>
              <a:sym typeface="Calibri"/>
            </a:endParaRPr>
          </a:p>
        </p:txBody>
      </p:sp>
      <p:sp>
        <p:nvSpPr>
          <p:cNvPr id="376" name="Google Shape;376;p6"/>
          <p:cNvSpPr/>
          <p:nvPr/>
        </p:nvSpPr>
        <p:spPr>
          <a:xfrm>
            <a:off x="5199086" y="2049963"/>
            <a:ext cx="3210612" cy="3210611"/>
          </a:xfrm>
          <a:prstGeom prst="ellipse">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675">
              <a:solidFill>
                <a:schemeClr val="lt1"/>
              </a:solidFill>
              <a:latin typeface="Calibri"/>
              <a:ea typeface="Calibri"/>
              <a:cs typeface="Calibri"/>
              <a:sym typeface="Calibri"/>
            </a:endParaRPr>
          </a:p>
        </p:txBody>
      </p:sp>
      <p:sp>
        <p:nvSpPr>
          <p:cNvPr id="377" name="Google Shape;377;p6"/>
          <p:cNvSpPr/>
          <p:nvPr/>
        </p:nvSpPr>
        <p:spPr>
          <a:xfrm>
            <a:off x="5522162" y="2079508"/>
            <a:ext cx="3210612" cy="3210611"/>
          </a:xfrm>
          <a:prstGeom prst="pie">
            <a:avLst>
              <a:gd fmla="val 16200764" name="adj1"/>
              <a:gd fmla="val 14767513" name="adj2"/>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675">
              <a:solidFill>
                <a:schemeClr val="lt1"/>
              </a:solidFill>
              <a:latin typeface="Calibri"/>
              <a:ea typeface="Calibri"/>
              <a:cs typeface="Calibri"/>
              <a:sym typeface="Calibri"/>
            </a:endParaRPr>
          </a:p>
        </p:txBody>
      </p:sp>
      <p:sp>
        <p:nvSpPr>
          <p:cNvPr id="378" name="Google Shape;378;p6"/>
          <p:cNvSpPr/>
          <p:nvPr/>
        </p:nvSpPr>
        <p:spPr>
          <a:xfrm>
            <a:off x="5792868" y="2412543"/>
            <a:ext cx="2551801" cy="2551800"/>
          </a:xfrm>
          <a:prstGeom prst="ellipse">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675">
              <a:solidFill>
                <a:schemeClr val="lt1"/>
              </a:solidFill>
              <a:latin typeface="Calibri"/>
              <a:ea typeface="Calibri"/>
              <a:cs typeface="Calibri"/>
              <a:sym typeface="Calibri"/>
            </a:endParaRPr>
          </a:p>
        </p:txBody>
      </p:sp>
      <p:sp>
        <p:nvSpPr>
          <p:cNvPr id="379" name="Google Shape;379;p6"/>
          <p:cNvSpPr/>
          <p:nvPr/>
        </p:nvSpPr>
        <p:spPr>
          <a:xfrm>
            <a:off x="5806063" y="2412543"/>
            <a:ext cx="2551801" cy="2551800"/>
          </a:xfrm>
          <a:prstGeom prst="pie">
            <a:avLst>
              <a:gd fmla="val 16205589" name="adj1"/>
              <a:gd fmla="val 13089475" name="adj2"/>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675">
              <a:solidFill>
                <a:schemeClr val="lt1"/>
              </a:solidFill>
              <a:latin typeface="Calibri"/>
              <a:ea typeface="Calibri"/>
              <a:cs typeface="Calibri"/>
              <a:sym typeface="Calibri"/>
            </a:endParaRPr>
          </a:p>
        </p:txBody>
      </p:sp>
      <p:sp>
        <p:nvSpPr>
          <p:cNvPr id="380" name="Google Shape;380;p6"/>
          <p:cNvSpPr/>
          <p:nvPr/>
        </p:nvSpPr>
        <p:spPr>
          <a:xfrm>
            <a:off x="6198613" y="2729756"/>
            <a:ext cx="1857710" cy="1857710"/>
          </a:xfrm>
          <a:prstGeom prst="ellipse">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675">
              <a:solidFill>
                <a:schemeClr val="lt1"/>
              </a:solidFill>
              <a:latin typeface="Calibri"/>
              <a:ea typeface="Calibri"/>
              <a:cs typeface="Calibri"/>
              <a:sym typeface="Calibri"/>
            </a:endParaRPr>
          </a:p>
        </p:txBody>
      </p:sp>
      <p:sp>
        <p:nvSpPr>
          <p:cNvPr id="381" name="Google Shape;381;p6"/>
          <p:cNvSpPr/>
          <p:nvPr/>
        </p:nvSpPr>
        <p:spPr>
          <a:xfrm>
            <a:off x="6207392" y="2708114"/>
            <a:ext cx="1857710" cy="1857710"/>
          </a:xfrm>
          <a:prstGeom prst="pie">
            <a:avLst>
              <a:gd fmla="val 16201900" name="adj1"/>
              <a:gd fmla="val 9987796" name="adj2"/>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675">
              <a:solidFill>
                <a:schemeClr val="lt1"/>
              </a:solidFill>
              <a:latin typeface="Calibri"/>
              <a:ea typeface="Calibri"/>
              <a:cs typeface="Calibri"/>
              <a:sym typeface="Calibri"/>
            </a:endParaRPr>
          </a:p>
        </p:txBody>
      </p:sp>
      <p:sp>
        <p:nvSpPr>
          <p:cNvPr id="382" name="Google Shape;382;p6"/>
          <p:cNvSpPr/>
          <p:nvPr/>
        </p:nvSpPr>
        <p:spPr>
          <a:xfrm>
            <a:off x="6274475" y="2987221"/>
            <a:ext cx="1517762" cy="1177815"/>
          </a:xfrm>
          <a:prstGeom prst="ellipse">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400">
                <a:solidFill>
                  <a:schemeClr val="dk2"/>
                </a:solidFill>
                <a:latin typeface="Poppins Light"/>
                <a:ea typeface="Poppins Light"/>
                <a:cs typeface="Poppins Light"/>
                <a:sym typeface="Poppins Light"/>
              </a:rPr>
              <a:t>The Eco System</a:t>
            </a:r>
            <a:endParaRPr/>
          </a:p>
        </p:txBody>
      </p:sp>
      <p:sp>
        <p:nvSpPr>
          <p:cNvPr id="383" name="Google Shape;383;p6"/>
          <p:cNvSpPr txBox="1"/>
          <p:nvPr/>
        </p:nvSpPr>
        <p:spPr>
          <a:xfrm>
            <a:off x="2285346" y="590948"/>
            <a:ext cx="4573304"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800">
                <a:solidFill>
                  <a:schemeClr val="dk2"/>
                </a:solidFill>
                <a:latin typeface="Poppins"/>
                <a:ea typeface="Poppins"/>
                <a:cs typeface="Poppins"/>
                <a:sym typeface="Poppins"/>
              </a:rPr>
              <a:t>OTHER RELATED LEGISLATION</a:t>
            </a:r>
            <a:endParaRPr/>
          </a:p>
        </p:txBody>
      </p:sp>
      <p:sp>
        <p:nvSpPr>
          <p:cNvPr id="384" name="Google Shape;384;p6"/>
          <p:cNvSpPr/>
          <p:nvPr/>
        </p:nvSpPr>
        <p:spPr>
          <a:xfrm>
            <a:off x="759363" y="4224794"/>
            <a:ext cx="536296" cy="536295"/>
          </a:xfrm>
          <a:prstGeom prst="ellipse">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675">
              <a:solidFill>
                <a:schemeClr val="lt1"/>
              </a:solidFill>
              <a:latin typeface="Calibri"/>
              <a:ea typeface="Calibri"/>
              <a:cs typeface="Calibri"/>
              <a:sym typeface="Calibri"/>
            </a:endParaRPr>
          </a:p>
        </p:txBody>
      </p:sp>
      <p:sp>
        <p:nvSpPr>
          <p:cNvPr id="385" name="Google Shape;385;p6"/>
          <p:cNvSpPr txBox="1"/>
          <p:nvPr/>
        </p:nvSpPr>
        <p:spPr>
          <a:xfrm>
            <a:off x="1446324" y="3344689"/>
            <a:ext cx="3473195" cy="338554"/>
          </a:xfrm>
          <a:prstGeom prst="rect">
            <a:avLst/>
          </a:prstGeom>
          <a:noFill/>
          <a:ln>
            <a:noFill/>
          </a:ln>
        </p:spPr>
        <p:txBody>
          <a:bodyPr anchorCtr="0" anchor="b" bIns="45700" lIns="91425" spcFirstLastPara="1" rIns="91425" wrap="square" tIns="45700">
            <a:spAutoFit/>
          </a:bodyPr>
          <a:lstStyle/>
          <a:p>
            <a:pPr indent="0" lvl="0" marL="0" marR="0" rtl="0" algn="l">
              <a:spcBef>
                <a:spcPts val="0"/>
              </a:spcBef>
              <a:spcAft>
                <a:spcPts val="0"/>
              </a:spcAft>
              <a:buNone/>
            </a:pPr>
            <a:r>
              <a:rPr b="1" lang="en-US" sz="1600">
                <a:solidFill>
                  <a:schemeClr val="dk2"/>
                </a:solidFill>
                <a:latin typeface="Poppins"/>
                <a:ea typeface="Poppins"/>
                <a:cs typeface="Poppins"/>
                <a:sym typeface="Poppins"/>
              </a:rPr>
              <a:t>Electronics Communications Act, 2005 </a:t>
            </a:r>
            <a:endParaRPr/>
          </a:p>
        </p:txBody>
      </p:sp>
      <p:sp>
        <p:nvSpPr>
          <p:cNvPr id="386" name="Google Shape;386;p6"/>
          <p:cNvSpPr txBox="1"/>
          <p:nvPr/>
        </p:nvSpPr>
        <p:spPr>
          <a:xfrm>
            <a:off x="1522641" y="3635120"/>
            <a:ext cx="3869721" cy="896407"/>
          </a:xfrm>
          <a:prstGeom prst="rect">
            <a:avLst/>
          </a:prstGeom>
          <a:noFill/>
          <a:ln>
            <a:noFill/>
          </a:ln>
        </p:spPr>
        <p:txBody>
          <a:bodyPr anchorCtr="0" anchor="t" bIns="17125" lIns="34275" spcFirstLastPara="1" rIns="34275" wrap="square" tIns="17125">
            <a:spAutoFit/>
          </a:bodyPr>
          <a:lstStyle/>
          <a:p>
            <a:pPr indent="0" lvl="0" marL="0" marR="0" rtl="0" algn="l">
              <a:lnSpc>
                <a:spcPct val="100000"/>
              </a:lnSpc>
              <a:spcBef>
                <a:spcPts val="0"/>
              </a:spcBef>
              <a:spcAft>
                <a:spcPts val="0"/>
              </a:spcAft>
              <a:buClr>
                <a:schemeClr val="dk2"/>
              </a:buClr>
              <a:buSzPts val="1400"/>
              <a:buFont typeface="Arial"/>
              <a:buNone/>
            </a:pPr>
            <a:r>
              <a:rPr b="0" i="0" lang="en-US" sz="1400" u="none" strike="noStrike">
                <a:solidFill>
                  <a:schemeClr val="dk2"/>
                </a:solidFill>
                <a:latin typeface="Lato"/>
                <a:ea typeface="Lato"/>
                <a:cs typeface="Lato"/>
                <a:sym typeface="Lato"/>
              </a:rPr>
              <a:t>Provides for the promotion and facilitation of the convergence of telecommunications, broadcasting, information technologies and other services.</a:t>
            </a:r>
            <a:endParaRPr b="0" i="0" sz="2400" u="none" strike="noStrike">
              <a:solidFill>
                <a:schemeClr val="dk2"/>
              </a:solidFill>
              <a:latin typeface="Lato"/>
              <a:ea typeface="Lato"/>
              <a:cs typeface="Lato"/>
              <a:sym typeface="Lato"/>
            </a:endParaRPr>
          </a:p>
        </p:txBody>
      </p:sp>
      <p:sp>
        <p:nvSpPr>
          <p:cNvPr id="387" name="Google Shape;387;p6"/>
          <p:cNvSpPr/>
          <p:nvPr/>
        </p:nvSpPr>
        <p:spPr>
          <a:xfrm>
            <a:off x="912327" y="4342744"/>
            <a:ext cx="230368" cy="262588"/>
          </a:xfrm>
          <a:custGeom>
            <a:rect b="b" l="l" r="r" t="t"/>
            <a:pathLst>
              <a:path extrusionOk="0" h="285390" w="250466">
                <a:moveTo>
                  <a:pt x="166116" y="120650"/>
                </a:moveTo>
                <a:cubicBezTo>
                  <a:pt x="168783" y="120650"/>
                  <a:pt x="171069" y="122555"/>
                  <a:pt x="171069" y="125222"/>
                </a:cubicBezTo>
                <a:cubicBezTo>
                  <a:pt x="171069" y="127889"/>
                  <a:pt x="168783" y="129794"/>
                  <a:pt x="166116" y="129794"/>
                </a:cubicBezTo>
                <a:cubicBezTo>
                  <a:pt x="163830" y="129794"/>
                  <a:pt x="161925" y="127889"/>
                  <a:pt x="161925" y="125222"/>
                </a:cubicBezTo>
                <a:cubicBezTo>
                  <a:pt x="161925" y="122555"/>
                  <a:pt x="163830" y="120650"/>
                  <a:pt x="166116" y="120650"/>
                </a:cubicBezTo>
                <a:close/>
                <a:moveTo>
                  <a:pt x="85535" y="120650"/>
                </a:moveTo>
                <a:cubicBezTo>
                  <a:pt x="87821" y="120650"/>
                  <a:pt x="90107" y="122555"/>
                  <a:pt x="90107" y="125222"/>
                </a:cubicBezTo>
                <a:cubicBezTo>
                  <a:pt x="90107" y="127889"/>
                  <a:pt x="87821" y="129794"/>
                  <a:pt x="85535" y="129794"/>
                </a:cubicBezTo>
                <a:cubicBezTo>
                  <a:pt x="82868" y="129794"/>
                  <a:pt x="80963" y="127889"/>
                  <a:pt x="80963" y="125222"/>
                </a:cubicBezTo>
                <a:cubicBezTo>
                  <a:pt x="80963" y="122555"/>
                  <a:pt x="82868" y="120650"/>
                  <a:pt x="85535" y="120650"/>
                </a:cubicBezTo>
                <a:close/>
                <a:moveTo>
                  <a:pt x="166566" y="78012"/>
                </a:moveTo>
                <a:cubicBezTo>
                  <a:pt x="168397" y="76200"/>
                  <a:pt x="171328" y="76200"/>
                  <a:pt x="172794" y="78012"/>
                </a:cubicBezTo>
                <a:cubicBezTo>
                  <a:pt x="185982" y="90694"/>
                  <a:pt x="193309" y="108088"/>
                  <a:pt x="193309" y="126206"/>
                </a:cubicBezTo>
                <a:cubicBezTo>
                  <a:pt x="193309" y="144324"/>
                  <a:pt x="185982" y="161355"/>
                  <a:pt x="172794" y="174400"/>
                </a:cubicBezTo>
                <a:cubicBezTo>
                  <a:pt x="172061" y="175487"/>
                  <a:pt x="170962" y="175850"/>
                  <a:pt x="169863" y="175850"/>
                </a:cubicBezTo>
                <a:cubicBezTo>
                  <a:pt x="168764" y="175850"/>
                  <a:pt x="167665" y="175487"/>
                  <a:pt x="166566" y="174400"/>
                </a:cubicBezTo>
                <a:cubicBezTo>
                  <a:pt x="165100" y="172589"/>
                  <a:pt x="165100" y="170052"/>
                  <a:pt x="166566" y="168240"/>
                </a:cubicBezTo>
                <a:cubicBezTo>
                  <a:pt x="178289" y="157007"/>
                  <a:pt x="184517" y="142150"/>
                  <a:pt x="184517" y="126206"/>
                </a:cubicBezTo>
                <a:cubicBezTo>
                  <a:pt x="184517" y="110262"/>
                  <a:pt x="178289" y="95405"/>
                  <a:pt x="166566" y="84172"/>
                </a:cubicBezTo>
                <a:cubicBezTo>
                  <a:pt x="165100" y="82360"/>
                  <a:pt x="165100" y="79823"/>
                  <a:pt x="166566" y="78012"/>
                </a:cubicBezTo>
                <a:close/>
                <a:moveTo>
                  <a:pt x="77721" y="78012"/>
                </a:moveTo>
                <a:cubicBezTo>
                  <a:pt x="79176" y="76200"/>
                  <a:pt x="82087" y="76200"/>
                  <a:pt x="83542" y="78012"/>
                </a:cubicBezTo>
                <a:cubicBezTo>
                  <a:pt x="85361" y="79823"/>
                  <a:pt x="85361" y="82360"/>
                  <a:pt x="83542" y="84172"/>
                </a:cubicBezTo>
                <a:cubicBezTo>
                  <a:pt x="60259" y="107363"/>
                  <a:pt x="60259" y="145049"/>
                  <a:pt x="83542" y="168240"/>
                </a:cubicBezTo>
                <a:cubicBezTo>
                  <a:pt x="85361" y="170052"/>
                  <a:pt x="85361" y="172589"/>
                  <a:pt x="83542" y="174400"/>
                </a:cubicBezTo>
                <a:cubicBezTo>
                  <a:pt x="82814" y="175487"/>
                  <a:pt x="81723" y="175850"/>
                  <a:pt x="80632" y="175850"/>
                </a:cubicBezTo>
                <a:cubicBezTo>
                  <a:pt x="79540" y="175850"/>
                  <a:pt x="78449" y="175487"/>
                  <a:pt x="77721" y="174400"/>
                </a:cubicBezTo>
                <a:cubicBezTo>
                  <a:pt x="50800" y="147948"/>
                  <a:pt x="50800" y="104826"/>
                  <a:pt x="77721" y="78012"/>
                </a:cubicBezTo>
                <a:close/>
                <a:moveTo>
                  <a:pt x="124257" y="74612"/>
                </a:moveTo>
                <a:cubicBezTo>
                  <a:pt x="126790" y="74612"/>
                  <a:pt x="128599" y="76420"/>
                  <a:pt x="128599" y="78951"/>
                </a:cubicBezTo>
                <a:lnTo>
                  <a:pt x="128599" y="84736"/>
                </a:lnTo>
                <a:cubicBezTo>
                  <a:pt x="136922" y="86182"/>
                  <a:pt x="143797" y="91244"/>
                  <a:pt x="147054" y="98837"/>
                </a:cubicBezTo>
                <a:cubicBezTo>
                  <a:pt x="147777" y="101368"/>
                  <a:pt x="147054" y="103899"/>
                  <a:pt x="144521" y="104622"/>
                </a:cubicBezTo>
                <a:cubicBezTo>
                  <a:pt x="142711" y="105345"/>
                  <a:pt x="140178" y="104260"/>
                  <a:pt x="139093" y="102091"/>
                </a:cubicBezTo>
                <a:cubicBezTo>
                  <a:pt x="136922" y="97029"/>
                  <a:pt x="130770" y="93413"/>
                  <a:pt x="124257" y="93413"/>
                </a:cubicBezTo>
                <a:cubicBezTo>
                  <a:pt x="115572" y="93413"/>
                  <a:pt x="108697" y="99560"/>
                  <a:pt x="108697" y="107153"/>
                </a:cubicBezTo>
                <a:cubicBezTo>
                  <a:pt x="108697" y="113299"/>
                  <a:pt x="111230" y="120893"/>
                  <a:pt x="124257" y="120893"/>
                </a:cubicBezTo>
                <a:cubicBezTo>
                  <a:pt x="142350" y="120893"/>
                  <a:pt x="148863" y="132463"/>
                  <a:pt x="148863" y="143310"/>
                </a:cubicBezTo>
                <a:cubicBezTo>
                  <a:pt x="148863" y="154518"/>
                  <a:pt x="140178" y="163557"/>
                  <a:pt x="128599" y="165365"/>
                </a:cubicBezTo>
                <a:lnTo>
                  <a:pt x="128599" y="171512"/>
                </a:lnTo>
                <a:cubicBezTo>
                  <a:pt x="128599" y="174043"/>
                  <a:pt x="126790" y="175851"/>
                  <a:pt x="124257" y="175851"/>
                </a:cubicBezTo>
                <a:cubicBezTo>
                  <a:pt x="122086" y="175851"/>
                  <a:pt x="120277" y="174043"/>
                  <a:pt x="120277" y="171512"/>
                </a:cubicBezTo>
                <a:lnTo>
                  <a:pt x="120277" y="165365"/>
                </a:lnTo>
                <a:cubicBezTo>
                  <a:pt x="111592" y="163919"/>
                  <a:pt x="104717" y="158857"/>
                  <a:pt x="101822" y="151626"/>
                </a:cubicBezTo>
                <a:cubicBezTo>
                  <a:pt x="100736" y="149456"/>
                  <a:pt x="101822" y="146925"/>
                  <a:pt x="103993" y="145841"/>
                </a:cubicBezTo>
                <a:cubicBezTo>
                  <a:pt x="106164" y="145117"/>
                  <a:pt x="108697" y="145841"/>
                  <a:pt x="109783" y="148010"/>
                </a:cubicBezTo>
                <a:cubicBezTo>
                  <a:pt x="111954" y="153433"/>
                  <a:pt x="117744" y="157049"/>
                  <a:pt x="124257" y="157049"/>
                </a:cubicBezTo>
                <a:cubicBezTo>
                  <a:pt x="132941" y="157049"/>
                  <a:pt x="140178" y="150903"/>
                  <a:pt x="140178" y="143310"/>
                </a:cubicBezTo>
                <a:cubicBezTo>
                  <a:pt x="140178" y="137163"/>
                  <a:pt x="137284" y="129570"/>
                  <a:pt x="124257" y="129570"/>
                </a:cubicBezTo>
                <a:cubicBezTo>
                  <a:pt x="106526" y="129570"/>
                  <a:pt x="100013" y="118000"/>
                  <a:pt x="100013" y="107153"/>
                </a:cubicBezTo>
                <a:cubicBezTo>
                  <a:pt x="100013" y="95944"/>
                  <a:pt x="108697" y="86905"/>
                  <a:pt x="120277" y="85097"/>
                </a:cubicBezTo>
                <a:lnTo>
                  <a:pt x="120277" y="78951"/>
                </a:lnTo>
                <a:cubicBezTo>
                  <a:pt x="120277" y="76420"/>
                  <a:pt x="122086" y="74612"/>
                  <a:pt x="124257" y="74612"/>
                </a:cubicBezTo>
                <a:close/>
                <a:moveTo>
                  <a:pt x="124258" y="43240"/>
                </a:moveTo>
                <a:cubicBezTo>
                  <a:pt x="78798" y="43240"/>
                  <a:pt x="41997" y="80475"/>
                  <a:pt x="41997" y="126025"/>
                </a:cubicBezTo>
                <a:cubicBezTo>
                  <a:pt x="41997" y="171576"/>
                  <a:pt x="78798" y="208449"/>
                  <a:pt x="124258" y="208449"/>
                </a:cubicBezTo>
                <a:cubicBezTo>
                  <a:pt x="169719" y="208449"/>
                  <a:pt x="206880" y="171576"/>
                  <a:pt x="206880" y="126025"/>
                </a:cubicBezTo>
                <a:cubicBezTo>
                  <a:pt x="206880" y="80475"/>
                  <a:pt x="169719" y="43240"/>
                  <a:pt x="124258" y="43240"/>
                </a:cubicBezTo>
                <a:close/>
                <a:moveTo>
                  <a:pt x="124258" y="34925"/>
                </a:moveTo>
                <a:cubicBezTo>
                  <a:pt x="174409" y="34925"/>
                  <a:pt x="215539" y="75775"/>
                  <a:pt x="215539" y="126025"/>
                </a:cubicBezTo>
                <a:cubicBezTo>
                  <a:pt x="215539" y="176275"/>
                  <a:pt x="174409" y="217126"/>
                  <a:pt x="124258" y="217126"/>
                </a:cubicBezTo>
                <a:cubicBezTo>
                  <a:pt x="74108" y="217126"/>
                  <a:pt x="33338" y="176275"/>
                  <a:pt x="33338" y="126025"/>
                </a:cubicBezTo>
                <a:cubicBezTo>
                  <a:pt x="33338" y="75775"/>
                  <a:pt x="74108" y="34925"/>
                  <a:pt x="124258" y="34925"/>
                </a:cubicBezTo>
                <a:close/>
                <a:moveTo>
                  <a:pt x="125053" y="8648"/>
                </a:moveTo>
                <a:cubicBezTo>
                  <a:pt x="61089" y="8648"/>
                  <a:pt x="8624" y="60897"/>
                  <a:pt x="8624" y="125399"/>
                </a:cubicBezTo>
                <a:cubicBezTo>
                  <a:pt x="8624" y="189900"/>
                  <a:pt x="61089" y="242509"/>
                  <a:pt x="125053" y="242509"/>
                </a:cubicBezTo>
                <a:cubicBezTo>
                  <a:pt x="148051" y="242509"/>
                  <a:pt x="169972" y="235663"/>
                  <a:pt x="189377" y="223051"/>
                </a:cubicBezTo>
                <a:cubicBezTo>
                  <a:pt x="190095" y="222330"/>
                  <a:pt x="190814" y="222330"/>
                  <a:pt x="191533" y="222330"/>
                </a:cubicBezTo>
                <a:cubicBezTo>
                  <a:pt x="192611" y="222330"/>
                  <a:pt x="194048" y="222691"/>
                  <a:pt x="194767" y="223411"/>
                </a:cubicBezTo>
                <a:lnTo>
                  <a:pt x="241842" y="270616"/>
                </a:lnTo>
                <a:lnTo>
                  <a:pt x="241842" y="125399"/>
                </a:lnTo>
                <a:cubicBezTo>
                  <a:pt x="241842" y="60897"/>
                  <a:pt x="189377" y="8648"/>
                  <a:pt x="125053" y="8648"/>
                </a:cubicBezTo>
                <a:close/>
                <a:moveTo>
                  <a:pt x="125053" y="0"/>
                </a:moveTo>
                <a:cubicBezTo>
                  <a:pt x="194048" y="0"/>
                  <a:pt x="250466" y="56213"/>
                  <a:pt x="250466" y="125399"/>
                </a:cubicBezTo>
                <a:lnTo>
                  <a:pt x="250466" y="281426"/>
                </a:lnTo>
                <a:cubicBezTo>
                  <a:pt x="250466" y="282867"/>
                  <a:pt x="249388" y="284669"/>
                  <a:pt x="247591" y="285390"/>
                </a:cubicBezTo>
                <a:cubicBezTo>
                  <a:pt x="247232" y="285390"/>
                  <a:pt x="246513" y="285390"/>
                  <a:pt x="246154" y="285390"/>
                </a:cubicBezTo>
                <a:cubicBezTo>
                  <a:pt x="245076" y="285390"/>
                  <a:pt x="243998" y="285029"/>
                  <a:pt x="242920" y="284309"/>
                </a:cubicBezTo>
                <a:lnTo>
                  <a:pt x="190814" y="232420"/>
                </a:lnTo>
                <a:cubicBezTo>
                  <a:pt x="171050" y="244311"/>
                  <a:pt x="148411" y="251157"/>
                  <a:pt x="125053" y="251157"/>
                </a:cubicBezTo>
                <a:cubicBezTo>
                  <a:pt x="56058" y="251157"/>
                  <a:pt x="0" y="194584"/>
                  <a:pt x="0" y="125399"/>
                </a:cubicBezTo>
                <a:cubicBezTo>
                  <a:pt x="0" y="56213"/>
                  <a:pt x="56058" y="0"/>
                  <a:pt x="125053"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675">
              <a:solidFill>
                <a:schemeClr val="dk1"/>
              </a:solidFill>
              <a:latin typeface="Calibri"/>
              <a:ea typeface="Calibri"/>
              <a:cs typeface="Calibri"/>
              <a:sym typeface="Calibri"/>
            </a:endParaRPr>
          </a:p>
        </p:txBody>
      </p:sp>
      <p:sp>
        <p:nvSpPr>
          <p:cNvPr id="388" name="Google Shape;388;p6"/>
          <p:cNvSpPr/>
          <p:nvPr/>
        </p:nvSpPr>
        <p:spPr>
          <a:xfrm>
            <a:off x="832299" y="2670539"/>
            <a:ext cx="536296" cy="536295"/>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675">
              <a:solidFill>
                <a:schemeClr val="lt1"/>
              </a:solidFill>
              <a:latin typeface="Calibri"/>
              <a:ea typeface="Calibri"/>
              <a:cs typeface="Calibri"/>
              <a:sym typeface="Calibri"/>
            </a:endParaRPr>
          </a:p>
        </p:txBody>
      </p:sp>
      <p:sp>
        <p:nvSpPr>
          <p:cNvPr id="389" name="Google Shape;389;p6"/>
          <p:cNvSpPr txBox="1"/>
          <p:nvPr/>
        </p:nvSpPr>
        <p:spPr>
          <a:xfrm>
            <a:off x="1477735" y="2461151"/>
            <a:ext cx="5056641" cy="338554"/>
          </a:xfrm>
          <a:prstGeom prst="rect">
            <a:avLst/>
          </a:prstGeom>
          <a:noFill/>
          <a:ln>
            <a:noFill/>
          </a:ln>
        </p:spPr>
        <p:txBody>
          <a:bodyPr anchorCtr="0" anchor="b" bIns="45700" lIns="91425" spcFirstLastPara="1" rIns="91425" wrap="square" tIns="45700">
            <a:spAutoFit/>
          </a:bodyPr>
          <a:lstStyle/>
          <a:p>
            <a:pPr indent="0" lvl="0" marL="0" marR="0" rtl="0" algn="l">
              <a:spcBef>
                <a:spcPts val="0"/>
              </a:spcBef>
              <a:spcAft>
                <a:spcPts val="0"/>
              </a:spcAft>
              <a:buNone/>
            </a:pPr>
            <a:r>
              <a:rPr b="1" lang="en-US" sz="1600">
                <a:solidFill>
                  <a:schemeClr val="dk2"/>
                </a:solidFill>
                <a:latin typeface="Poppins"/>
                <a:ea typeface="Poppins"/>
                <a:cs typeface="Poppins"/>
                <a:sym typeface="Poppins"/>
              </a:rPr>
              <a:t>Independent Communications Authority of SA Act, 2000 </a:t>
            </a:r>
            <a:endParaRPr/>
          </a:p>
        </p:txBody>
      </p:sp>
      <p:sp>
        <p:nvSpPr>
          <p:cNvPr id="390" name="Google Shape;390;p6"/>
          <p:cNvSpPr/>
          <p:nvPr/>
        </p:nvSpPr>
        <p:spPr>
          <a:xfrm>
            <a:off x="959068" y="2799947"/>
            <a:ext cx="265004" cy="262588"/>
          </a:xfrm>
          <a:custGeom>
            <a:rect b="b" l="l" r="r" t="t"/>
            <a:pathLst>
              <a:path extrusionOk="0" h="285210" w="286434">
                <a:moveTo>
                  <a:pt x="8753" y="251021"/>
                </a:moveTo>
                <a:lnTo>
                  <a:pt x="8753" y="276573"/>
                </a:lnTo>
                <a:lnTo>
                  <a:pt x="277681" y="276573"/>
                </a:lnTo>
                <a:lnTo>
                  <a:pt x="277681" y="251021"/>
                </a:lnTo>
                <a:lnTo>
                  <a:pt x="8753" y="251021"/>
                </a:lnTo>
                <a:close/>
                <a:moveTo>
                  <a:pt x="182482" y="161745"/>
                </a:moveTo>
                <a:cubicBezTo>
                  <a:pt x="184768" y="161745"/>
                  <a:pt x="186673" y="164031"/>
                  <a:pt x="186673" y="166317"/>
                </a:cubicBezTo>
                <a:cubicBezTo>
                  <a:pt x="186673" y="168984"/>
                  <a:pt x="184768" y="170889"/>
                  <a:pt x="182482" y="170889"/>
                </a:cubicBezTo>
                <a:cubicBezTo>
                  <a:pt x="179815" y="170889"/>
                  <a:pt x="177529" y="168984"/>
                  <a:pt x="177529" y="166317"/>
                </a:cubicBezTo>
                <a:cubicBezTo>
                  <a:pt x="177529" y="164031"/>
                  <a:pt x="179815" y="161745"/>
                  <a:pt x="182482" y="161745"/>
                </a:cubicBezTo>
                <a:close/>
                <a:moveTo>
                  <a:pt x="102550" y="161745"/>
                </a:moveTo>
                <a:cubicBezTo>
                  <a:pt x="104748" y="161745"/>
                  <a:pt x="107312" y="164031"/>
                  <a:pt x="107312" y="166317"/>
                </a:cubicBezTo>
                <a:cubicBezTo>
                  <a:pt x="107312" y="168984"/>
                  <a:pt x="104748" y="170889"/>
                  <a:pt x="102550" y="170889"/>
                </a:cubicBezTo>
                <a:cubicBezTo>
                  <a:pt x="100352" y="170889"/>
                  <a:pt x="98154" y="168984"/>
                  <a:pt x="98154" y="166317"/>
                </a:cubicBezTo>
                <a:cubicBezTo>
                  <a:pt x="98154" y="164031"/>
                  <a:pt x="100352" y="161745"/>
                  <a:pt x="102550" y="161745"/>
                </a:cubicBezTo>
                <a:close/>
                <a:moveTo>
                  <a:pt x="142243" y="109357"/>
                </a:moveTo>
                <a:cubicBezTo>
                  <a:pt x="144762" y="109357"/>
                  <a:pt x="146561" y="111157"/>
                  <a:pt x="146561" y="113678"/>
                </a:cubicBezTo>
                <a:lnTo>
                  <a:pt x="146561" y="120880"/>
                </a:lnTo>
                <a:cubicBezTo>
                  <a:pt x="155917" y="122321"/>
                  <a:pt x="163833" y="127722"/>
                  <a:pt x="167432" y="136365"/>
                </a:cubicBezTo>
                <a:cubicBezTo>
                  <a:pt x="168151" y="138525"/>
                  <a:pt x="167072" y="141046"/>
                  <a:pt x="164913" y="141766"/>
                </a:cubicBezTo>
                <a:cubicBezTo>
                  <a:pt x="162754" y="142847"/>
                  <a:pt x="160235" y="141766"/>
                  <a:pt x="159156" y="139606"/>
                </a:cubicBezTo>
                <a:cubicBezTo>
                  <a:pt x="156637" y="133484"/>
                  <a:pt x="149800" y="129163"/>
                  <a:pt x="142243" y="129163"/>
                </a:cubicBezTo>
                <a:cubicBezTo>
                  <a:pt x="132528" y="129163"/>
                  <a:pt x="124252" y="136365"/>
                  <a:pt x="124252" y="145367"/>
                </a:cubicBezTo>
                <a:cubicBezTo>
                  <a:pt x="124252" y="152570"/>
                  <a:pt x="127490" y="161212"/>
                  <a:pt x="142243" y="161212"/>
                </a:cubicBezTo>
                <a:cubicBezTo>
                  <a:pt x="162034" y="161212"/>
                  <a:pt x="169231" y="174176"/>
                  <a:pt x="169231" y="185699"/>
                </a:cubicBezTo>
                <a:cubicBezTo>
                  <a:pt x="169231" y="198303"/>
                  <a:pt x="159515" y="208386"/>
                  <a:pt x="146561" y="210187"/>
                </a:cubicBezTo>
                <a:lnTo>
                  <a:pt x="146561" y="217749"/>
                </a:lnTo>
                <a:cubicBezTo>
                  <a:pt x="146561" y="219909"/>
                  <a:pt x="144762" y="221710"/>
                  <a:pt x="142243" y="221710"/>
                </a:cubicBezTo>
                <a:cubicBezTo>
                  <a:pt x="140084" y="221710"/>
                  <a:pt x="138285" y="219909"/>
                  <a:pt x="138285" y="217749"/>
                </a:cubicBezTo>
                <a:lnTo>
                  <a:pt x="138285" y="210547"/>
                </a:lnTo>
                <a:cubicBezTo>
                  <a:pt x="128930" y="208746"/>
                  <a:pt x="121013" y="203345"/>
                  <a:pt x="117415" y="195062"/>
                </a:cubicBezTo>
                <a:cubicBezTo>
                  <a:pt x="116695" y="192541"/>
                  <a:pt x="117775" y="190021"/>
                  <a:pt x="119574" y="189301"/>
                </a:cubicBezTo>
                <a:cubicBezTo>
                  <a:pt x="122093" y="188580"/>
                  <a:pt x="124612" y="189301"/>
                  <a:pt x="125331" y="191461"/>
                </a:cubicBezTo>
                <a:cubicBezTo>
                  <a:pt x="128210" y="197583"/>
                  <a:pt x="135047" y="201904"/>
                  <a:pt x="142243" y="201904"/>
                </a:cubicBezTo>
                <a:cubicBezTo>
                  <a:pt x="152319" y="201904"/>
                  <a:pt x="160595" y="194702"/>
                  <a:pt x="160595" y="185699"/>
                </a:cubicBezTo>
                <a:cubicBezTo>
                  <a:pt x="160595" y="178497"/>
                  <a:pt x="157356" y="169855"/>
                  <a:pt x="142243" y="169855"/>
                </a:cubicBezTo>
                <a:cubicBezTo>
                  <a:pt x="122812" y="169855"/>
                  <a:pt x="115616" y="156891"/>
                  <a:pt x="115616" y="145367"/>
                </a:cubicBezTo>
                <a:cubicBezTo>
                  <a:pt x="115616" y="133124"/>
                  <a:pt x="125331" y="122681"/>
                  <a:pt x="138285" y="120880"/>
                </a:cubicBezTo>
                <a:lnTo>
                  <a:pt x="138285" y="113678"/>
                </a:lnTo>
                <a:cubicBezTo>
                  <a:pt x="138285" y="111157"/>
                  <a:pt x="140084" y="109357"/>
                  <a:pt x="142243" y="109357"/>
                </a:cubicBezTo>
                <a:close/>
                <a:moveTo>
                  <a:pt x="197544" y="89432"/>
                </a:moveTo>
                <a:lnTo>
                  <a:pt x="210178" y="108866"/>
                </a:lnTo>
                <a:cubicBezTo>
                  <a:pt x="210900" y="109225"/>
                  <a:pt x="211261" y="109945"/>
                  <a:pt x="211261" y="111025"/>
                </a:cubicBezTo>
                <a:lnTo>
                  <a:pt x="211261" y="220431"/>
                </a:lnTo>
                <a:cubicBezTo>
                  <a:pt x="211261" y="221510"/>
                  <a:pt x="210900" y="222230"/>
                  <a:pt x="210178" y="222950"/>
                </a:cubicBezTo>
                <a:lnTo>
                  <a:pt x="197544" y="242384"/>
                </a:lnTo>
                <a:lnTo>
                  <a:pt x="250969" y="242384"/>
                </a:lnTo>
                <a:lnTo>
                  <a:pt x="237973" y="222950"/>
                </a:lnTo>
                <a:cubicBezTo>
                  <a:pt x="237613" y="222230"/>
                  <a:pt x="236891" y="221510"/>
                  <a:pt x="236891" y="220431"/>
                </a:cubicBezTo>
                <a:lnTo>
                  <a:pt x="236891" y="111025"/>
                </a:lnTo>
                <a:cubicBezTo>
                  <a:pt x="236891" y="109945"/>
                  <a:pt x="237613" y="109225"/>
                  <a:pt x="237973" y="108866"/>
                </a:cubicBezTo>
                <a:lnTo>
                  <a:pt x="250969" y="89432"/>
                </a:lnTo>
                <a:lnTo>
                  <a:pt x="197544" y="89432"/>
                </a:lnTo>
                <a:close/>
                <a:moveTo>
                  <a:pt x="99358" y="89432"/>
                </a:moveTo>
                <a:lnTo>
                  <a:pt x="83836" y="112464"/>
                </a:lnTo>
                <a:lnTo>
                  <a:pt x="83836" y="219351"/>
                </a:lnTo>
                <a:lnTo>
                  <a:pt x="99358" y="242384"/>
                </a:lnTo>
                <a:lnTo>
                  <a:pt x="187076" y="242384"/>
                </a:lnTo>
                <a:lnTo>
                  <a:pt x="202598" y="219351"/>
                </a:lnTo>
                <a:lnTo>
                  <a:pt x="202598" y="112464"/>
                </a:lnTo>
                <a:lnTo>
                  <a:pt x="187076" y="89432"/>
                </a:lnTo>
                <a:lnTo>
                  <a:pt x="99358" y="89432"/>
                </a:lnTo>
                <a:close/>
                <a:moveTo>
                  <a:pt x="35465" y="89432"/>
                </a:moveTo>
                <a:lnTo>
                  <a:pt x="48461" y="108866"/>
                </a:lnTo>
                <a:cubicBezTo>
                  <a:pt x="49182" y="109225"/>
                  <a:pt x="49182" y="109945"/>
                  <a:pt x="49182" y="111025"/>
                </a:cubicBezTo>
                <a:lnTo>
                  <a:pt x="49182" y="220431"/>
                </a:lnTo>
                <a:cubicBezTo>
                  <a:pt x="49182" y="221510"/>
                  <a:pt x="49182" y="222230"/>
                  <a:pt x="48461" y="222950"/>
                </a:cubicBezTo>
                <a:lnTo>
                  <a:pt x="35465" y="242384"/>
                </a:lnTo>
                <a:lnTo>
                  <a:pt x="88890" y="242384"/>
                </a:lnTo>
                <a:lnTo>
                  <a:pt x="75895" y="222950"/>
                </a:lnTo>
                <a:cubicBezTo>
                  <a:pt x="75534" y="222230"/>
                  <a:pt x="75173" y="221510"/>
                  <a:pt x="75173" y="220431"/>
                </a:cubicBezTo>
                <a:lnTo>
                  <a:pt x="75173" y="111025"/>
                </a:lnTo>
                <a:cubicBezTo>
                  <a:pt x="75173" y="109945"/>
                  <a:pt x="75534" y="109225"/>
                  <a:pt x="75895" y="108866"/>
                </a:cubicBezTo>
                <a:lnTo>
                  <a:pt x="88890" y="89432"/>
                </a:lnTo>
                <a:lnTo>
                  <a:pt x="35465" y="89432"/>
                </a:lnTo>
                <a:close/>
                <a:moveTo>
                  <a:pt x="142246" y="39416"/>
                </a:moveTo>
                <a:lnTo>
                  <a:pt x="109361" y="59010"/>
                </a:lnTo>
                <a:lnTo>
                  <a:pt x="175489" y="59010"/>
                </a:lnTo>
                <a:lnTo>
                  <a:pt x="142246" y="39416"/>
                </a:lnTo>
                <a:close/>
                <a:moveTo>
                  <a:pt x="140102" y="30345"/>
                </a:moveTo>
                <a:cubicBezTo>
                  <a:pt x="141531" y="29982"/>
                  <a:pt x="143319" y="29982"/>
                  <a:pt x="144391" y="30345"/>
                </a:cubicBezTo>
                <a:lnTo>
                  <a:pt x="193720" y="59736"/>
                </a:lnTo>
                <a:cubicBezTo>
                  <a:pt x="195149" y="60462"/>
                  <a:pt x="196222" y="62639"/>
                  <a:pt x="195507" y="64816"/>
                </a:cubicBezTo>
                <a:cubicBezTo>
                  <a:pt x="195149" y="66630"/>
                  <a:pt x="193362" y="67719"/>
                  <a:pt x="191575" y="67719"/>
                </a:cubicBezTo>
                <a:lnTo>
                  <a:pt x="93276" y="67719"/>
                </a:lnTo>
                <a:cubicBezTo>
                  <a:pt x="91488" y="67719"/>
                  <a:pt x="89701" y="66630"/>
                  <a:pt x="89344" y="64816"/>
                </a:cubicBezTo>
                <a:cubicBezTo>
                  <a:pt x="88629" y="62639"/>
                  <a:pt x="89344" y="60462"/>
                  <a:pt x="91131" y="59736"/>
                </a:cubicBezTo>
                <a:lnTo>
                  <a:pt x="140102" y="30345"/>
                </a:lnTo>
                <a:close/>
                <a:moveTo>
                  <a:pt x="143036" y="9177"/>
                </a:moveTo>
                <a:lnTo>
                  <a:pt x="20304" y="80794"/>
                </a:lnTo>
                <a:lnTo>
                  <a:pt x="265769" y="80794"/>
                </a:lnTo>
                <a:lnTo>
                  <a:pt x="143036" y="9177"/>
                </a:lnTo>
                <a:close/>
                <a:moveTo>
                  <a:pt x="140870" y="540"/>
                </a:moveTo>
                <a:cubicBezTo>
                  <a:pt x="142314" y="-180"/>
                  <a:pt x="144119" y="-180"/>
                  <a:pt x="145202" y="540"/>
                </a:cubicBezTo>
                <a:lnTo>
                  <a:pt x="284178" y="81514"/>
                </a:lnTo>
                <a:cubicBezTo>
                  <a:pt x="285983" y="82234"/>
                  <a:pt x="286705" y="84393"/>
                  <a:pt x="286344" y="86193"/>
                </a:cubicBezTo>
                <a:cubicBezTo>
                  <a:pt x="285622" y="87992"/>
                  <a:pt x="283817" y="89432"/>
                  <a:pt x="282013" y="89432"/>
                </a:cubicBezTo>
                <a:lnTo>
                  <a:pt x="261076" y="89432"/>
                </a:lnTo>
                <a:lnTo>
                  <a:pt x="245915" y="112464"/>
                </a:lnTo>
                <a:lnTo>
                  <a:pt x="245915" y="219351"/>
                </a:lnTo>
                <a:lnTo>
                  <a:pt x="261076" y="242384"/>
                </a:lnTo>
                <a:lnTo>
                  <a:pt x="282013" y="242384"/>
                </a:lnTo>
                <a:cubicBezTo>
                  <a:pt x="284178" y="242384"/>
                  <a:pt x="286344" y="244183"/>
                  <a:pt x="286344" y="246342"/>
                </a:cubicBezTo>
                <a:lnTo>
                  <a:pt x="286344" y="281252"/>
                </a:lnTo>
                <a:cubicBezTo>
                  <a:pt x="286344" y="283411"/>
                  <a:pt x="284178" y="285210"/>
                  <a:pt x="282013" y="285210"/>
                </a:cubicBezTo>
                <a:lnTo>
                  <a:pt x="4421" y="285210"/>
                </a:lnTo>
                <a:cubicBezTo>
                  <a:pt x="1895" y="285210"/>
                  <a:pt x="90" y="283411"/>
                  <a:pt x="90" y="281252"/>
                </a:cubicBezTo>
                <a:lnTo>
                  <a:pt x="90" y="246342"/>
                </a:lnTo>
                <a:cubicBezTo>
                  <a:pt x="90" y="244183"/>
                  <a:pt x="1895" y="242384"/>
                  <a:pt x="4421" y="242384"/>
                </a:cubicBezTo>
                <a:lnTo>
                  <a:pt x="25358" y="242384"/>
                </a:lnTo>
                <a:lnTo>
                  <a:pt x="40519" y="219351"/>
                </a:lnTo>
                <a:lnTo>
                  <a:pt x="40519" y="112464"/>
                </a:lnTo>
                <a:lnTo>
                  <a:pt x="25358" y="89432"/>
                </a:lnTo>
                <a:lnTo>
                  <a:pt x="4421" y="89432"/>
                </a:lnTo>
                <a:cubicBezTo>
                  <a:pt x="2256" y="89432"/>
                  <a:pt x="812" y="87992"/>
                  <a:pt x="90" y="86193"/>
                </a:cubicBezTo>
                <a:cubicBezTo>
                  <a:pt x="-271" y="84393"/>
                  <a:pt x="451" y="82234"/>
                  <a:pt x="2256" y="81514"/>
                </a:cubicBezTo>
                <a:lnTo>
                  <a:pt x="140870" y="540"/>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675">
              <a:solidFill>
                <a:schemeClr val="dk1"/>
              </a:solidFill>
              <a:latin typeface="Calibri"/>
              <a:ea typeface="Calibri"/>
              <a:cs typeface="Calibri"/>
              <a:sym typeface="Calibri"/>
            </a:endParaRPr>
          </a:p>
        </p:txBody>
      </p:sp>
      <p:sp>
        <p:nvSpPr>
          <p:cNvPr id="391" name="Google Shape;391;p6"/>
          <p:cNvSpPr/>
          <p:nvPr/>
        </p:nvSpPr>
        <p:spPr>
          <a:xfrm>
            <a:off x="778223" y="3412339"/>
            <a:ext cx="536296" cy="536295"/>
          </a:xfrm>
          <a:prstGeom prst="ellipse">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675">
              <a:solidFill>
                <a:schemeClr val="lt1"/>
              </a:solidFill>
              <a:latin typeface="Calibri"/>
              <a:ea typeface="Calibri"/>
              <a:cs typeface="Calibri"/>
              <a:sym typeface="Calibri"/>
            </a:endParaRPr>
          </a:p>
        </p:txBody>
      </p:sp>
      <p:sp>
        <p:nvSpPr>
          <p:cNvPr id="392" name="Google Shape;392;p6"/>
          <p:cNvSpPr txBox="1"/>
          <p:nvPr/>
        </p:nvSpPr>
        <p:spPr>
          <a:xfrm>
            <a:off x="1451239" y="4569923"/>
            <a:ext cx="4070923" cy="338554"/>
          </a:xfrm>
          <a:prstGeom prst="rect">
            <a:avLst/>
          </a:prstGeom>
          <a:noFill/>
          <a:ln>
            <a:noFill/>
          </a:ln>
        </p:spPr>
        <p:txBody>
          <a:bodyPr anchorCtr="0" anchor="b" bIns="45700" lIns="91425" spcFirstLastPara="1" rIns="91425" wrap="square" tIns="45700">
            <a:spAutoFit/>
          </a:bodyPr>
          <a:lstStyle/>
          <a:p>
            <a:pPr indent="0" lvl="0" marL="0" marR="0" rtl="0" algn="l">
              <a:spcBef>
                <a:spcPts val="0"/>
              </a:spcBef>
              <a:spcAft>
                <a:spcPts val="0"/>
              </a:spcAft>
              <a:buNone/>
            </a:pPr>
            <a:r>
              <a:rPr b="1" lang="en-US" sz="1600">
                <a:solidFill>
                  <a:schemeClr val="dk2"/>
                </a:solidFill>
                <a:latin typeface="Poppins"/>
                <a:ea typeface="Poppins"/>
                <a:cs typeface="Poppins"/>
                <a:sym typeface="Poppins"/>
              </a:rPr>
              <a:t>Promotion of Administrative Justice Act, 2000</a:t>
            </a:r>
            <a:endParaRPr/>
          </a:p>
        </p:txBody>
      </p:sp>
      <p:sp>
        <p:nvSpPr>
          <p:cNvPr id="393" name="Google Shape;393;p6"/>
          <p:cNvSpPr txBox="1"/>
          <p:nvPr/>
        </p:nvSpPr>
        <p:spPr>
          <a:xfrm>
            <a:off x="1447189" y="4908477"/>
            <a:ext cx="2562905" cy="201345"/>
          </a:xfrm>
          <a:prstGeom prst="rect">
            <a:avLst/>
          </a:prstGeom>
          <a:noFill/>
          <a:ln>
            <a:noFill/>
          </a:ln>
        </p:spPr>
        <p:txBody>
          <a:bodyPr anchorCtr="0" anchor="t" bIns="17125" lIns="34275" spcFirstLastPara="1" rIns="34275" wrap="square" tIns="17125">
            <a:spAutoFit/>
          </a:bodyPr>
          <a:lstStyle/>
          <a:p>
            <a:pPr indent="0" lvl="0" marL="0" marR="0" rtl="0" algn="l">
              <a:lnSpc>
                <a:spcPct val="93785"/>
              </a:lnSpc>
              <a:spcBef>
                <a:spcPts val="0"/>
              </a:spcBef>
              <a:spcAft>
                <a:spcPts val="0"/>
              </a:spcAft>
              <a:buClr>
                <a:schemeClr val="dk1"/>
              </a:buClr>
              <a:buSzPts val="1050"/>
              <a:buFont typeface="Arial"/>
              <a:buNone/>
            </a:pPr>
            <a:r>
              <a:rPr lang="en-US" sz="1050">
                <a:solidFill>
                  <a:schemeClr val="dk1"/>
                </a:solidFill>
                <a:latin typeface="Lato Light"/>
                <a:ea typeface="Lato Light"/>
                <a:cs typeface="Lato Light"/>
                <a:sym typeface="Lato Light"/>
              </a:rPr>
              <a:t> </a:t>
            </a:r>
            <a:r>
              <a:rPr lang="en-US" sz="1400">
                <a:solidFill>
                  <a:schemeClr val="dk1"/>
                </a:solidFill>
                <a:latin typeface="Lato Light"/>
                <a:ea typeface="Lato Light"/>
                <a:cs typeface="Lato Light"/>
                <a:sym typeface="Lato Light"/>
              </a:rPr>
              <a:t>Administration of Justice</a:t>
            </a:r>
            <a:endParaRPr sz="1050">
              <a:solidFill>
                <a:schemeClr val="dk1"/>
              </a:solidFill>
              <a:latin typeface="Lato Light"/>
              <a:ea typeface="Lato Light"/>
              <a:cs typeface="Lato Light"/>
              <a:sym typeface="Lato Light"/>
            </a:endParaRPr>
          </a:p>
        </p:txBody>
      </p:sp>
      <p:sp>
        <p:nvSpPr>
          <p:cNvPr id="394" name="Google Shape;394;p6"/>
          <p:cNvSpPr/>
          <p:nvPr/>
        </p:nvSpPr>
        <p:spPr>
          <a:xfrm>
            <a:off x="822260" y="1919934"/>
            <a:ext cx="536296" cy="536295"/>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675">
              <a:solidFill>
                <a:schemeClr val="lt1"/>
              </a:solidFill>
              <a:latin typeface="Calibri"/>
              <a:ea typeface="Calibri"/>
              <a:cs typeface="Calibri"/>
              <a:sym typeface="Calibri"/>
            </a:endParaRPr>
          </a:p>
        </p:txBody>
      </p:sp>
      <p:sp>
        <p:nvSpPr>
          <p:cNvPr id="395" name="Google Shape;395;p6"/>
          <p:cNvSpPr txBox="1"/>
          <p:nvPr/>
        </p:nvSpPr>
        <p:spPr>
          <a:xfrm>
            <a:off x="1446324" y="1947638"/>
            <a:ext cx="3213124" cy="338554"/>
          </a:xfrm>
          <a:prstGeom prst="rect">
            <a:avLst/>
          </a:prstGeom>
          <a:noFill/>
          <a:ln>
            <a:noFill/>
          </a:ln>
        </p:spPr>
        <p:txBody>
          <a:bodyPr anchorCtr="0" anchor="b" bIns="45700" lIns="91425" spcFirstLastPara="1" rIns="91425" wrap="square" tIns="45700">
            <a:spAutoFit/>
          </a:bodyPr>
          <a:lstStyle/>
          <a:p>
            <a:pPr indent="0" lvl="0" marL="0" marR="0" rtl="0" algn="l">
              <a:spcBef>
                <a:spcPts val="0"/>
              </a:spcBef>
              <a:spcAft>
                <a:spcPts val="0"/>
              </a:spcAft>
              <a:buNone/>
            </a:pPr>
            <a:r>
              <a:rPr b="1" lang="en-US" sz="1600">
                <a:solidFill>
                  <a:schemeClr val="dk2"/>
                </a:solidFill>
                <a:latin typeface="Poppins"/>
                <a:ea typeface="Poppins"/>
                <a:cs typeface="Poppins"/>
                <a:sym typeface="Poppins"/>
              </a:rPr>
              <a:t>Broadcasting Act, 1999 as amended</a:t>
            </a:r>
            <a:endParaRPr/>
          </a:p>
        </p:txBody>
      </p:sp>
      <p:sp>
        <p:nvSpPr>
          <p:cNvPr id="396" name="Google Shape;396;p6"/>
          <p:cNvSpPr/>
          <p:nvPr/>
        </p:nvSpPr>
        <p:spPr>
          <a:xfrm>
            <a:off x="968347" y="2116915"/>
            <a:ext cx="264199" cy="262588"/>
          </a:xfrm>
          <a:custGeom>
            <a:rect b="b" l="l" r="r" t="t"/>
            <a:pathLst>
              <a:path extrusionOk="0" h="793" w="796">
                <a:moveTo>
                  <a:pt x="643" y="721"/>
                </a:moveTo>
                <a:lnTo>
                  <a:pt x="556" y="721"/>
                </a:lnTo>
                <a:lnTo>
                  <a:pt x="556" y="553"/>
                </a:lnTo>
                <a:cubicBezTo>
                  <a:pt x="556" y="547"/>
                  <a:pt x="550" y="542"/>
                  <a:pt x="544" y="542"/>
                </a:cubicBezTo>
                <a:cubicBezTo>
                  <a:pt x="537" y="542"/>
                  <a:pt x="532" y="547"/>
                  <a:pt x="532" y="553"/>
                </a:cubicBezTo>
                <a:lnTo>
                  <a:pt x="532" y="721"/>
                </a:lnTo>
                <a:lnTo>
                  <a:pt x="377" y="721"/>
                </a:lnTo>
                <a:lnTo>
                  <a:pt x="377" y="417"/>
                </a:lnTo>
                <a:lnTo>
                  <a:pt x="431" y="409"/>
                </a:lnTo>
                <a:cubicBezTo>
                  <a:pt x="434" y="408"/>
                  <a:pt x="437" y="406"/>
                  <a:pt x="439" y="403"/>
                </a:cubicBezTo>
                <a:lnTo>
                  <a:pt x="456" y="375"/>
                </a:lnTo>
                <a:lnTo>
                  <a:pt x="502" y="434"/>
                </a:lnTo>
                <a:cubicBezTo>
                  <a:pt x="496" y="443"/>
                  <a:pt x="491" y="454"/>
                  <a:pt x="491" y="465"/>
                </a:cubicBezTo>
                <a:cubicBezTo>
                  <a:pt x="491" y="494"/>
                  <a:pt x="515" y="517"/>
                  <a:pt x="544" y="517"/>
                </a:cubicBezTo>
                <a:cubicBezTo>
                  <a:pt x="572" y="517"/>
                  <a:pt x="596" y="494"/>
                  <a:pt x="596" y="465"/>
                </a:cubicBezTo>
                <a:cubicBezTo>
                  <a:pt x="596" y="463"/>
                  <a:pt x="595" y="461"/>
                  <a:pt x="595" y="458"/>
                </a:cubicBezTo>
                <a:lnTo>
                  <a:pt x="643" y="439"/>
                </a:lnTo>
                <a:lnTo>
                  <a:pt x="643" y="721"/>
                </a:lnTo>
                <a:close/>
                <a:moveTo>
                  <a:pt x="365" y="320"/>
                </a:moveTo>
                <a:lnTo>
                  <a:pt x="365" y="320"/>
                </a:lnTo>
                <a:cubicBezTo>
                  <a:pt x="358" y="320"/>
                  <a:pt x="353" y="325"/>
                  <a:pt x="353" y="332"/>
                </a:cubicBezTo>
                <a:lnTo>
                  <a:pt x="353" y="396"/>
                </a:lnTo>
                <a:lnTo>
                  <a:pt x="307" y="404"/>
                </a:lnTo>
                <a:cubicBezTo>
                  <a:pt x="303" y="404"/>
                  <a:pt x="300" y="406"/>
                  <a:pt x="298" y="410"/>
                </a:cubicBezTo>
                <a:lnTo>
                  <a:pt x="264" y="479"/>
                </a:lnTo>
                <a:cubicBezTo>
                  <a:pt x="259" y="478"/>
                  <a:pt x="255" y="478"/>
                  <a:pt x="251" y="478"/>
                </a:cubicBezTo>
                <a:cubicBezTo>
                  <a:pt x="229" y="478"/>
                  <a:pt x="211" y="491"/>
                  <a:pt x="203" y="510"/>
                </a:cubicBezTo>
                <a:lnTo>
                  <a:pt x="164" y="504"/>
                </a:lnTo>
                <a:cubicBezTo>
                  <a:pt x="160" y="504"/>
                  <a:pt x="155" y="506"/>
                  <a:pt x="153" y="509"/>
                </a:cubicBezTo>
                <a:lnTo>
                  <a:pt x="73" y="629"/>
                </a:lnTo>
                <a:lnTo>
                  <a:pt x="73" y="249"/>
                </a:lnTo>
                <a:lnTo>
                  <a:pt x="180" y="174"/>
                </a:lnTo>
                <a:lnTo>
                  <a:pt x="247" y="281"/>
                </a:lnTo>
                <a:cubicBezTo>
                  <a:pt x="251" y="285"/>
                  <a:pt x="256" y="287"/>
                  <a:pt x="261" y="285"/>
                </a:cubicBezTo>
                <a:lnTo>
                  <a:pt x="320" y="269"/>
                </a:lnTo>
                <a:cubicBezTo>
                  <a:pt x="329" y="285"/>
                  <a:pt x="345" y="296"/>
                  <a:pt x="365" y="296"/>
                </a:cubicBezTo>
                <a:cubicBezTo>
                  <a:pt x="373" y="296"/>
                  <a:pt x="380" y="294"/>
                  <a:pt x="387" y="291"/>
                </a:cubicBezTo>
                <a:lnTo>
                  <a:pt x="440" y="356"/>
                </a:lnTo>
                <a:lnTo>
                  <a:pt x="421" y="386"/>
                </a:lnTo>
                <a:lnTo>
                  <a:pt x="377" y="393"/>
                </a:lnTo>
                <a:lnTo>
                  <a:pt x="377" y="332"/>
                </a:lnTo>
                <a:cubicBezTo>
                  <a:pt x="377" y="325"/>
                  <a:pt x="372" y="320"/>
                  <a:pt x="365" y="320"/>
                </a:cubicBezTo>
                <a:close/>
                <a:moveTo>
                  <a:pt x="279" y="529"/>
                </a:moveTo>
                <a:lnTo>
                  <a:pt x="279" y="529"/>
                </a:lnTo>
                <a:cubicBezTo>
                  <a:pt x="279" y="545"/>
                  <a:pt x="267" y="557"/>
                  <a:pt x="251" y="557"/>
                </a:cubicBezTo>
                <a:cubicBezTo>
                  <a:pt x="236" y="557"/>
                  <a:pt x="223" y="545"/>
                  <a:pt x="223" y="529"/>
                </a:cubicBezTo>
                <a:cubicBezTo>
                  <a:pt x="223" y="514"/>
                  <a:pt x="236" y="502"/>
                  <a:pt x="251" y="502"/>
                </a:cubicBezTo>
                <a:cubicBezTo>
                  <a:pt x="267" y="502"/>
                  <a:pt x="279" y="514"/>
                  <a:pt x="279" y="529"/>
                </a:cubicBezTo>
                <a:close/>
                <a:moveTo>
                  <a:pt x="353" y="721"/>
                </a:moveTo>
                <a:lnTo>
                  <a:pt x="264" y="721"/>
                </a:lnTo>
                <a:lnTo>
                  <a:pt x="264" y="617"/>
                </a:lnTo>
                <a:cubicBezTo>
                  <a:pt x="264" y="611"/>
                  <a:pt x="257" y="606"/>
                  <a:pt x="251" y="606"/>
                </a:cubicBezTo>
                <a:cubicBezTo>
                  <a:pt x="245" y="606"/>
                  <a:pt x="239" y="611"/>
                  <a:pt x="239" y="617"/>
                </a:cubicBezTo>
                <a:lnTo>
                  <a:pt x="239" y="721"/>
                </a:lnTo>
                <a:lnTo>
                  <a:pt x="73" y="721"/>
                </a:lnTo>
                <a:lnTo>
                  <a:pt x="73" y="671"/>
                </a:lnTo>
                <a:lnTo>
                  <a:pt x="168" y="529"/>
                </a:lnTo>
                <a:lnTo>
                  <a:pt x="199" y="534"/>
                </a:lnTo>
                <a:cubicBezTo>
                  <a:pt x="202" y="560"/>
                  <a:pt x="224" y="582"/>
                  <a:pt x="251" y="582"/>
                </a:cubicBezTo>
                <a:cubicBezTo>
                  <a:pt x="280" y="582"/>
                  <a:pt x="303" y="558"/>
                  <a:pt x="303" y="529"/>
                </a:cubicBezTo>
                <a:cubicBezTo>
                  <a:pt x="303" y="514"/>
                  <a:pt x="296" y="499"/>
                  <a:pt x="285" y="490"/>
                </a:cubicBezTo>
                <a:lnTo>
                  <a:pt x="317" y="426"/>
                </a:lnTo>
                <a:lnTo>
                  <a:pt x="353" y="421"/>
                </a:lnTo>
                <a:lnTo>
                  <a:pt x="353" y="721"/>
                </a:lnTo>
                <a:close/>
                <a:moveTo>
                  <a:pt x="365" y="216"/>
                </a:moveTo>
                <a:lnTo>
                  <a:pt x="365" y="216"/>
                </a:lnTo>
                <a:cubicBezTo>
                  <a:pt x="380" y="216"/>
                  <a:pt x="393" y="229"/>
                  <a:pt x="393" y="244"/>
                </a:cubicBezTo>
                <a:cubicBezTo>
                  <a:pt x="393" y="259"/>
                  <a:pt x="380" y="272"/>
                  <a:pt x="365" y="272"/>
                </a:cubicBezTo>
                <a:cubicBezTo>
                  <a:pt x="349" y="272"/>
                  <a:pt x="337" y="259"/>
                  <a:pt x="337" y="244"/>
                </a:cubicBezTo>
                <a:cubicBezTo>
                  <a:pt x="337" y="229"/>
                  <a:pt x="349" y="216"/>
                  <a:pt x="365" y="216"/>
                </a:cubicBezTo>
                <a:close/>
                <a:moveTo>
                  <a:pt x="572" y="465"/>
                </a:moveTo>
                <a:lnTo>
                  <a:pt x="572" y="465"/>
                </a:lnTo>
                <a:cubicBezTo>
                  <a:pt x="572" y="481"/>
                  <a:pt x="559" y="494"/>
                  <a:pt x="544" y="494"/>
                </a:cubicBezTo>
                <a:cubicBezTo>
                  <a:pt x="528" y="494"/>
                  <a:pt x="516" y="481"/>
                  <a:pt x="516" y="465"/>
                </a:cubicBezTo>
                <a:cubicBezTo>
                  <a:pt x="516" y="450"/>
                  <a:pt x="528" y="438"/>
                  <a:pt x="544" y="438"/>
                </a:cubicBezTo>
                <a:cubicBezTo>
                  <a:pt x="559" y="438"/>
                  <a:pt x="572" y="450"/>
                  <a:pt x="572" y="465"/>
                </a:cubicBezTo>
                <a:close/>
                <a:moveTo>
                  <a:pt x="655" y="224"/>
                </a:moveTo>
                <a:lnTo>
                  <a:pt x="655" y="224"/>
                </a:lnTo>
                <a:cubicBezTo>
                  <a:pt x="670" y="224"/>
                  <a:pt x="683" y="237"/>
                  <a:pt x="683" y="252"/>
                </a:cubicBezTo>
                <a:cubicBezTo>
                  <a:pt x="683" y="267"/>
                  <a:pt x="670" y="280"/>
                  <a:pt x="655" y="280"/>
                </a:cubicBezTo>
                <a:cubicBezTo>
                  <a:pt x="639" y="280"/>
                  <a:pt x="627" y="267"/>
                  <a:pt x="627" y="252"/>
                </a:cubicBezTo>
                <a:cubicBezTo>
                  <a:pt x="627" y="237"/>
                  <a:pt x="639" y="224"/>
                  <a:pt x="655" y="224"/>
                </a:cubicBezTo>
                <a:close/>
                <a:moveTo>
                  <a:pt x="781" y="721"/>
                </a:moveTo>
                <a:lnTo>
                  <a:pt x="667" y="721"/>
                </a:lnTo>
                <a:lnTo>
                  <a:pt x="667" y="429"/>
                </a:lnTo>
                <a:lnTo>
                  <a:pt x="696" y="418"/>
                </a:lnTo>
                <a:lnTo>
                  <a:pt x="771" y="542"/>
                </a:lnTo>
                <a:cubicBezTo>
                  <a:pt x="773" y="546"/>
                  <a:pt x="777" y="547"/>
                  <a:pt x="781" y="547"/>
                </a:cubicBezTo>
                <a:cubicBezTo>
                  <a:pt x="783" y="547"/>
                  <a:pt x="786" y="547"/>
                  <a:pt x="787" y="546"/>
                </a:cubicBezTo>
                <a:cubicBezTo>
                  <a:pt x="793" y="543"/>
                  <a:pt x="795" y="535"/>
                  <a:pt x="791" y="529"/>
                </a:cubicBezTo>
                <a:lnTo>
                  <a:pt x="712" y="396"/>
                </a:lnTo>
                <a:cubicBezTo>
                  <a:pt x="709" y="391"/>
                  <a:pt x="702" y="390"/>
                  <a:pt x="697" y="392"/>
                </a:cubicBezTo>
                <a:lnTo>
                  <a:pt x="667" y="404"/>
                </a:lnTo>
                <a:lnTo>
                  <a:pt x="667" y="340"/>
                </a:lnTo>
                <a:cubicBezTo>
                  <a:pt x="667" y="334"/>
                  <a:pt x="662" y="328"/>
                  <a:pt x="655" y="328"/>
                </a:cubicBezTo>
                <a:cubicBezTo>
                  <a:pt x="648" y="328"/>
                  <a:pt x="643" y="334"/>
                  <a:pt x="643" y="340"/>
                </a:cubicBezTo>
                <a:lnTo>
                  <a:pt x="643" y="413"/>
                </a:lnTo>
                <a:lnTo>
                  <a:pt x="587" y="436"/>
                </a:lnTo>
                <a:cubicBezTo>
                  <a:pt x="577" y="423"/>
                  <a:pt x="561" y="414"/>
                  <a:pt x="544" y="414"/>
                </a:cubicBezTo>
                <a:cubicBezTo>
                  <a:pt x="535" y="414"/>
                  <a:pt x="528" y="415"/>
                  <a:pt x="521" y="419"/>
                </a:cubicBezTo>
                <a:lnTo>
                  <a:pt x="469" y="354"/>
                </a:lnTo>
                <a:lnTo>
                  <a:pt x="535" y="244"/>
                </a:lnTo>
                <a:lnTo>
                  <a:pt x="603" y="255"/>
                </a:lnTo>
                <a:cubicBezTo>
                  <a:pt x="605" y="283"/>
                  <a:pt x="628" y="304"/>
                  <a:pt x="655" y="304"/>
                </a:cubicBezTo>
                <a:cubicBezTo>
                  <a:pt x="683" y="304"/>
                  <a:pt x="707" y="281"/>
                  <a:pt x="707" y="252"/>
                </a:cubicBezTo>
                <a:cubicBezTo>
                  <a:pt x="707" y="241"/>
                  <a:pt x="703" y="230"/>
                  <a:pt x="697" y="222"/>
                </a:cubicBezTo>
                <a:lnTo>
                  <a:pt x="790" y="116"/>
                </a:lnTo>
                <a:cubicBezTo>
                  <a:pt x="795" y="111"/>
                  <a:pt x="794" y="103"/>
                  <a:pt x="789" y="99"/>
                </a:cubicBezTo>
                <a:cubicBezTo>
                  <a:pt x="784" y="94"/>
                  <a:pt x="777" y="95"/>
                  <a:pt x="772" y="100"/>
                </a:cubicBezTo>
                <a:lnTo>
                  <a:pt x="679" y="206"/>
                </a:lnTo>
                <a:cubicBezTo>
                  <a:pt x="672" y="202"/>
                  <a:pt x="663" y="200"/>
                  <a:pt x="655" y="200"/>
                </a:cubicBezTo>
                <a:cubicBezTo>
                  <a:pt x="633" y="200"/>
                  <a:pt x="615" y="213"/>
                  <a:pt x="607" y="232"/>
                </a:cubicBezTo>
                <a:lnTo>
                  <a:pt x="531" y="220"/>
                </a:lnTo>
                <a:cubicBezTo>
                  <a:pt x="526" y="219"/>
                  <a:pt x="521" y="221"/>
                  <a:pt x="519" y="225"/>
                </a:cubicBezTo>
                <a:lnTo>
                  <a:pt x="453" y="334"/>
                </a:lnTo>
                <a:lnTo>
                  <a:pt x="406" y="275"/>
                </a:lnTo>
                <a:cubicBezTo>
                  <a:pt x="413" y="267"/>
                  <a:pt x="417" y="255"/>
                  <a:pt x="417" y="244"/>
                </a:cubicBezTo>
                <a:cubicBezTo>
                  <a:pt x="417" y="215"/>
                  <a:pt x="393" y="192"/>
                  <a:pt x="365" y="192"/>
                </a:cubicBezTo>
                <a:cubicBezTo>
                  <a:pt x="336" y="192"/>
                  <a:pt x="313" y="215"/>
                  <a:pt x="313" y="244"/>
                </a:cubicBezTo>
                <a:cubicBezTo>
                  <a:pt x="313" y="244"/>
                  <a:pt x="313" y="245"/>
                  <a:pt x="313" y="246"/>
                </a:cubicBezTo>
                <a:lnTo>
                  <a:pt x="264" y="260"/>
                </a:lnTo>
                <a:lnTo>
                  <a:pt x="194" y="151"/>
                </a:lnTo>
                <a:cubicBezTo>
                  <a:pt x="192" y="148"/>
                  <a:pt x="189" y="146"/>
                  <a:pt x="185" y="146"/>
                </a:cubicBezTo>
                <a:cubicBezTo>
                  <a:pt x="182" y="145"/>
                  <a:pt x="179" y="146"/>
                  <a:pt x="176" y="148"/>
                </a:cubicBezTo>
                <a:lnTo>
                  <a:pt x="73" y="219"/>
                </a:lnTo>
                <a:lnTo>
                  <a:pt x="73" y="11"/>
                </a:lnTo>
                <a:cubicBezTo>
                  <a:pt x="73" y="5"/>
                  <a:pt x="67" y="0"/>
                  <a:pt x="60" y="0"/>
                </a:cubicBezTo>
                <a:cubicBezTo>
                  <a:pt x="54" y="0"/>
                  <a:pt x="49" y="5"/>
                  <a:pt x="49" y="11"/>
                </a:cubicBezTo>
                <a:lnTo>
                  <a:pt x="49" y="48"/>
                </a:lnTo>
                <a:lnTo>
                  <a:pt x="12" y="48"/>
                </a:lnTo>
                <a:cubicBezTo>
                  <a:pt x="6" y="48"/>
                  <a:pt x="0" y="53"/>
                  <a:pt x="0" y="59"/>
                </a:cubicBezTo>
                <a:cubicBezTo>
                  <a:pt x="0" y="66"/>
                  <a:pt x="6" y="72"/>
                  <a:pt x="12" y="72"/>
                </a:cubicBezTo>
                <a:lnTo>
                  <a:pt x="49" y="72"/>
                </a:lnTo>
                <a:lnTo>
                  <a:pt x="49" y="160"/>
                </a:lnTo>
                <a:lnTo>
                  <a:pt x="12" y="160"/>
                </a:lnTo>
                <a:cubicBezTo>
                  <a:pt x="6" y="160"/>
                  <a:pt x="0" y="165"/>
                  <a:pt x="0" y="172"/>
                </a:cubicBezTo>
                <a:cubicBezTo>
                  <a:pt x="0" y="178"/>
                  <a:pt x="6" y="184"/>
                  <a:pt x="12" y="184"/>
                </a:cubicBezTo>
                <a:lnTo>
                  <a:pt x="49" y="184"/>
                </a:lnTo>
                <a:lnTo>
                  <a:pt x="49" y="272"/>
                </a:lnTo>
                <a:lnTo>
                  <a:pt x="12" y="272"/>
                </a:lnTo>
                <a:cubicBezTo>
                  <a:pt x="6" y="272"/>
                  <a:pt x="0" y="277"/>
                  <a:pt x="0" y="284"/>
                </a:cubicBezTo>
                <a:cubicBezTo>
                  <a:pt x="0" y="290"/>
                  <a:pt x="6" y="296"/>
                  <a:pt x="12" y="296"/>
                </a:cubicBezTo>
                <a:lnTo>
                  <a:pt x="49" y="296"/>
                </a:lnTo>
                <a:lnTo>
                  <a:pt x="49" y="384"/>
                </a:lnTo>
                <a:lnTo>
                  <a:pt x="12" y="384"/>
                </a:lnTo>
                <a:cubicBezTo>
                  <a:pt x="6" y="384"/>
                  <a:pt x="0" y="390"/>
                  <a:pt x="0" y="396"/>
                </a:cubicBezTo>
                <a:cubicBezTo>
                  <a:pt x="0" y="403"/>
                  <a:pt x="6" y="408"/>
                  <a:pt x="12" y="408"/>
                </a:cubicBezTo>
                <a:lnTo>
                  <a:pt x="49" y="408"/>
                </a:lnTo>
                <a:lnTo>
                  <a:pt x="49" y="496"/>
                </a:lnTo>
                <a:lnTo>
                  <a:pt x="12" y="496"/>
                </a:lnTo>
                <a:cubicBezTo>
                  <a:pt x="6" y="496"/>
                  <a:pt x="0" y="502"/>
                  <a:pt x="0" y="508"/>
                </a:cubicBezTo>
                <a:cubicBezTo>
                  <a:pt x="0" y="515"/>
                  <a:pt x="6" y="520"/>
                  <a:pt x="12" y="520"/>
                </a:cubicBezTo>
                <a:lnTo>
                  <a:pt x="49" y="520"/>
                </a:lnTo>
                <a:lnTo>
                  <a:pt x="49" y="609"/>
                </a:lnTo>
                <a:lnTo>
                  <a:pt x="12" y="609"/>
                </a:lnTo>
                <a:cubicBezTo>
                  <a:pt x="6" y="609"/>
                  <a:pt x="0" y="614"/>
                  <a:pt x="0" y="620"/>
                </a:cubicBezTo>
                <a:cubicBezTo>
                  <a:pt x="0" y="627"/>
                  <a:pt x="6" y="632"/>
                  <a:pt x="12" y="632"/>
                </a:cubicBezTo>
                <a:lnTo>
                  <a:pt x="49" y="632"/>
                </a:lnTo>
                <a:lnTo>
                  <a:pt x="49" y="721"/>
                </a:lnTo>
                <a:lnTo>
                  <a:pt x="12" y="721"/>
                </a:lnTo>
                <a:cubicBezTo>
                  <a:pt x="6" y="721"/>
                  <a:pt x="0" y="726"/>
                  <a:pt x="0" y="732"/>
                </a:cubicBezTo>
                <a:cubicBezTo>
                  <a:pt x="0" y="739"/>
                  <a:pt x="6" y="744"/>
                  <a:pt x="12" y="744"/>
                </a:cubicBezTo>
                <a:lnTo>
                  <a:pt x="49" y="744"/>
                </a:lnTo>
                <a:lnTo>
                  <a:pt x="49" y="781"/>
                </a:lnTo>
                <a:cubicBezTo>
                  <a:pt x="49" y="787"/>
                  <a:pt x="54" y="792"/>
                  <a:pt x="60" y="792"/>
                </a:cubicBezTo>
                <a:cubicBezTo>
                  <a:pt x="67" y="792"/>
                  <a:pt x="73" y="787"/>
                  <a:pt x="73" y="781"/>
                </a:cubicBezTo>
                <a:lnTo>
                  <a:pt x="73" y="744"/>
                </a:lnTo>
                <a:lnTo>
                  <a:pt x="781" y="744"/>
                </a:lnTo>
                <a:cubicBezTo>
                  <a:pt x="788" y="744"/>
                  <a:pt x="793" y="739"/>
                  <a:pt x="793" y="732"/>
                </a:cubicBezTo>
                <a:cubicBezTo>
                  <a:pt x="793" y="726"/>
                  <a:pt x="788" y="721"/>
                  <a:pt x="781" y="72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675">
              <a:solidFill>
                <a:schemeClr val="dk1"/>
              </a:solidFill>
              <a:latin typeface="Calibri"/>
              <a:ea typeface="Calibri"/>
              <a:cs typeface="Calibri"/>
              <a:sym typeface="Calibri"/>
            </a:endParaRPr>
          </a:p>
        </p:txBody>
      </p:sp>
      <p:sp>
        <p:nvSpPr>
          <p:cNvPr id="397" name="Google Shape;397;p6"/>
          <p:cNvSpPr/>
          <p:nvPr/>
        </p:nvSpPr>
        <p:spPr>
          <a:xfrm>
            <a:off x="811361" y="4917667"/>
            <a:ext cx="503158" cy="468373"/>
          </a:xfrm>
          <a:prstGeom prst="ellipse">
            <a:avLst/>
          </a:prstGeom>
          <a:solidFill>
            <a:srgbClr val="E36C0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675">
              <a:solidFill>
                <a:schemeClr val="lt1"/>
              </a:solidFill>
              <a:latin typeface="Calibri"/>
              <a:ea typeface="Calibri"/>
              <a:cs typeface="Calibri"/>
              <a:sym typeface="Calibri"/>
            </a:endParaRPr>
          </a:p>
        </p:txBody>
      </p:sp>
      <p:sp>
        <p:nvSpPr>
          <p:cNvPr id="398" name="Google Shape;398;p6"/>
          <p:cNvSpPr txBox="1"/>
          <p:nvPr/>
        </p:nvSpPr>
        <p:spPr>
          <a:xfrm>
            <a:off x="1447189" y="5095993"/>
            <a:ext cx="3433056" cy="338554"/>
          </a:xfrm>
          <a:prstGeom prst="rect">
            <a:avLst/>
          </a:prstGeom>
          <a:noFill/>
          <a:ln>
            <a:noFill/>
          </a:ln>
        </p:spPr>
        <p:txBody>
          <a:bodyPr anchorCtr="0" anchor="b" bIns="45700" lIns="91425" spcFirstLastPara="1" rIns="91425" wrap="square" tIns="45700">
            <a:spAutoFit/>
          </a:bodyPr>
          <a:lstStyle/>
          <a:p>
            <a:pPr indent="0" lvl="0" marL="0" marR="0" rtl="0" algn="l">
              <a:spcBef>
                <a:spcPts val="0"/>
              </a:spcBef>
              <a:spcAft>
                <a:spcPts val="0"/>
              </a:spcAft>
              <a:buNone/>
            </a:pPr>
            <a:r>
              <a:rPr b="1" lang="en-US" sz="1600">
                <a:solidFill>
                  <a:schemeClr val="dk2"/>
                </a:solidFill>
                <a:latin typeface="Poppins"/>
                <a:ea typeface="Poppins"/>
                <a:cs typeface="Poppins"/>
                <a:sym typeface="Poppins"/>
              </a:rPr>
              <a:t>Public Finance Management Act, 2009</a:t>
            </a:r>
            <a:endParaRPr/>
          </a:p>
        </p:txBody>
      </p:sp>
      <p:sp>
        <p:nvSpPr>
          <p:cNvPr id="399" name="Google Shape;399;p6"/>
          <p:cNvSpPr txBox="1"/>
          <p:nvPr/>
        </p:nvSpPr>
        <p:spPr>
          <a:xfrm>
            <a:off x="1500187" y="5441939"/>
            <a:ext cx="4438907" cy="378894"/>
          </a:xfrm>
          <a:prstGeom prst="rect">
            <a:avLst/>
          </a:prstGeom>
          <a:noFill/>
          <a:ln>
            <a:noFill/>
          </a:ln>
        </p:spPr>
        <p:txBody>
          <a:bodyPr anchorCtr="0" anchor="t" bIns="17125" lIns="34275" spcFirstLastPara="1" rIns="34275" wrap="square" tIns="17125">
            <a:spAutoFit/>
          </a:bodyPr>
          <a:lstStyle/>
          <a:p>
            <a:pPr indent="0" lvl="0" marL="0" marR="0" rtl="0" algn="l">
              <a:lnSpc>
                <a:spcPct val="82062"/>
              </a:lnSpc>
              <a:spcBef>
                <a:spcPts val="0"/>
              </a:spcBef>
              <a:spcAft>
                <a:spcPts val="0"/>
              </a:spcAft>
              <a:buClr>
                <a:schemeClr val="dk2"/>
              </a:buClr>
              <a:buSzPts val="1600"/>
              <a:buFont typeface="Arial"/>
              <a:buNone/>
            </a:pPr>
            <a:r>
              <a:rPr b="0" i="0" lang="en-US" sz="1600" u="none" strike="noStrike">
                <a:solidFill>
                  <a:schemeClr val="dk2"/>
                </a:solidFill>
                <a:latin typeface="Calibri"/>
                <a:ea typeface="Calibri"/>
                <a:cs typeface="Calibri"/>
                <a:sym typeface="Calibri"/>
              </a:rPr>
              <a:t>Regulates financial management in the national government and provincial government,</a:t>
            </a:r>
            <a:endParaRPr sz="1600">
              <a:solidFill>
                <a:schemeClr val="dk1"/>
              </a:solidFill>
              <a:latin typeface="Lato Light"/>
              <a:ea typeface="Lato Light"/>
              <a:cs typeface="Lato Light"/>
              <a:sym typeface="Lato Light"/>
            </a:endParaRPr>
          </a:p>
        </p:txBody>
      </p:sp>
      <p:sp>
        <p:nvSpPr>
          <p:cNvPr id="400" name="Google Shape;400;p6"/>
          <p:cNvSpPr/>
          <p:nvPr/>
        </p:nvSpPr>
        <p:spPr>
          <a:xfrm>
            <a:off x="935976" y="5018070"/>
            <a:ext cx="262588" cy="262588"/>
          </a:xfrm>
          <a:custGeom>
            <a:rect b="b" l="l" r="r" t="t"/>
            <a:pathLst>
              <a:path extrusionOk="0" h="285390" w="285390">
                <a:moveTo>
                  <a:pt x="82498" y="239712"/>
                </a:moveTo>
                <a:lnTo>
                  <a:pt x="106414" y="239712"/>
                </a:lnTo>
                <a:cubicBezTo>
                  <a:pt x="108951" y="239712"/>
                  <a:pt x="110762" y="241910"/>
                  <a:pt x="110762" y="244475"/>
                </a:cubicBezTo>
                <a:cubicBezTo>
                  <a:pt x="110762" y="247039"/>
                  <a:pt x="108951" y="248871"/>
                  <a:pt x="106414" y="248871"/>
                </a:cubicBezTo>
                <a:lnTo>
                  <a:pt x="82498" y="248871"/>
                </a:lnTo>
                <a:cubicBezTo>
                  <a:pt x="79961" y="248871"/>
                  <a:pt x="77787" y="247039"/>
                  <a:pt x="77787" y="244475"/>
                </a:cubicBezTo>
                <a:cubicBezTo>
                  <a:pt x="77787" y="241910"/>
                  <a:pt x="79961" y="239712"/>
                  <a:pt x="82498" y="239712"/>
                </a:cubicBezTo>
                <a:close/>
                <a:moveTo>
                  <a:pt x="29633" y="239712"/>
                </a:moveTo>
                <a:lnTo>
                  <a:pt x="58914" y="239712"/>
                </a:lnTo>
                <a:cubicBezTo>
                  <a:pt x="61383" y="239712"/>
                  <a:pt x="63147" y="241910"/>
                  <a:pt x="63147" y="244475"/>
                </a:cubicBezTo>
                <a:cubicBezTo>
                  <a:pt x="63147" y="247039"/>
                  <a:pt x="61383" y="248871"/>
                  <a:pt x="58914" y="248871"/>
                </a:cubicBezTo>
                <a:lnTo>
                  <a:pt x="29633" y="248871"/>
                </a:lnTo>
                <a:cubicBezTo>
                  <a:pt x="27164" y="248871"/>
                  <a:pt x="25400" y="247039"/>
                  <a:pt x="25400" y="244475"/>
                </a:cubicBezTo>
                <a:cubicBezTo>
                  <a:pt x="25400" y="241910"/>
                  <a:pt x="27164" y="239712"/>
                  <a:pt x="29633" y="239712"/>
                </a:cubicBezTo>
                <a:close/>
                <a:moveTo>
                  <a:pt x="64679" y="206375"/>
                </a:moveTo>
                <a:lnTo>
                  <a:pt x="118745" y="206375"/>
                </a:lnTo>
                <a:cubicBezTo>
                  <a:pt x="121285" y="206375"/>
                  <a:pt x="123462" y="208207"/>
                  <a:pt x="123462" y="211138"/>
                </a:cubicBezTo>
                <a:cubicBezTo>
                  <a:pt x="123462" y="213336"/>
                  <a:pt x="121285" y="215534"/>
                  <a:pt x="118745" y="215534"/>
                </a:cubicBezTo>
                <a:lnTo>
                  <a:pt x="64679" y="215534"/>
                </a:lnTo>
                <a:cubicBezTo>
                  <a:pt x="62502" y="215534"/>
                  <a:pt x="60325" y="213336"/>
                  <a:pt x="60325" y="211138"/>
                </a:cubicBezTo>
                <a:cubicBezTo>
                  <a:pt x="60325" y="208207"/>
                  <a:pt x="62502" y="206375"/>
                  <a:pt x="64679" y="206375"/>
                </a:cubicBezTo>
                <a:close/>
                <a:moveTo>
                  <a:pt x="29597" y="206375"/>
                </a:moveTo>
                <a:lnTo>
                  <a:pt x="41140" y="206375"/>
                </a:lnTo>
                <a:cubicBezTo>
                  <a:pt x="43588" y="206375"/>
                  <a:pt x="45687" y="208207"/>
                  <a:pt x="45687" y="211138"/>
                </a:cubicBezTo>
                <a:cubicBezTo>
                  <a:pt x="45687" y="213336"/>
                  <a:pt x="43588" y="215534"/>
                  <a:pt x="41140" y="215534"/>
                </a:cubicBezTo>
                <a:lnTo>
                  <a:pt x="29597" y="215534"/>
                </a:lnTo>
                <a:cubicBezTo>
                  <a:pt x="27149" y="215534"/>
                  <a:pt x="25400" y="213336"/>
                  <a:pt x="25400" y="211138"/>
                </a:cubicBezTo>
                <a:cubicBezTo>
                  <a:pt x="25400" y="208207"/>
                  <a:pt x="27149" y="206375"/>
                  <a:pt x="29597" y="206375"/>
                </a:cubicBezTo>
                <a:close/>
                <a:moveTo>
                  <a:pt x="235147" y="199552"/>
                </a:moveTo>
                <a:cubicBezTo>
                  <a:pt x="231129" y="199552"/>
                  <a:pt x="227842" y="202448"/>
                  <a:pt x="227842" y="206793"/>
                </a:cubicBezTo>
                <a:lnTo>
                  <a:pt x="227842" y="215482"/>
                </a:lnTo>
                <a:cubicBezTo>
                  <a:pt x="227842" y="219465"/>
                  <a:pt x="231129" y="222724"/>
                  <a:pt x="235147" y="222724"/>
                </a:cubicBezTo>
                <a:lnTo>
                  <a:pt x="243913" y="222724"/>
                </a:lnTo>
                <a:cubicBezTo>
                  <a:pt x="247931" y="222724"/>
                  <a:pt x="251219" y="219465"/>
                  <a:pt x="251219" y="215482"/>
                </a:cubicBezTo>
                <a:lnTo>
                  <a:pt x="251219" y="206793"/>
                </a:lnTo>
                <a:cubicBezTo>
                  <a:pt x="251219" y="202448"/>
                  <a:pt x="247931" y="199552"/>
                  <a:pt x="243913" y="199552"/>
                </a:cubicBezTo>
                <a:lnTo>
                  <a:pt x="235147" y="199552"/>
                </a:lnTo>
                <a:close/>
                <a:moveTo>
                  <a:pt x="179583" y="199552"/>
                </a:moveTo>
                <a:cubicBezTo>
                  <a:pt x="175566" y="199552"/>
                  <a:pt x="172278" y="202448"/>
                  <a:pt x="172278" y="206793"/>
                </a:cubicBezTo>
                <a:lnTo>
                  <a:pt x="172278" y="215482"/>
                </a:lnTo>
                <a:cubicBezTo>
                  <a:pt x="172278" y="219465"/>
                  <a:pt x="175566" y="222724"/>
                  <a:pt x="179583" y="222724"/>
                </a:cubicBezTo>
                <a:lnTo>
                  <a:pt x="188350" y="222724"/>
                </a:lnTo>
                <a:cubicBezTo>
                  <a:pt x="192368" y="222724"/>
                  <a:pt x="195655" y="219465"/>
                  <a:pt x="195655" y="215482"/>
                </a:cubicBezTo>
                <a:lnTo>
                  <a:pt x="195655" y="206793"/>
                </a:lnTo>
                <a:cubicBezTo>
                  <a:pt x="195655" y="202448"/>
                  <a:pt x="192368" y="199552"/>
                  <a:pt x="188350" y="199552"/>
                </a:cubicBezTo>
                <a:lnTo>
                  <a:pt x="179583" y="199552"/>
                </a:lnTo>
                <a:close/>
                <a:moveTo>
                  <a:pt x="235147" y="190500"/>
                </a:moveTo>
                <a:lnTo>
                  <a:pt x="243913" y="190500"/>
                </a:lnTo>
                <a:cubicBezTo>
                  <a:pt x="252680" y="190500"/>
                  <a:pt x="259985" y="197741"/>
                  <a:pt x="259985" y="206793"/>
                </a:cubicBezTo>
                <a:lnTo>
                  <a:pt x="259985" y="215482"/>
                </a:lnTo>
                <a:cubicBezTo>
                  <a:pt x="259985" y="224172"/>
                  <a:pt x="252680" y="231413"/>
                  <a:pt x="243913" y="231413"/>
                </a:cubicBezTo>
                <a:lnTo>
                  <a:pt x="235147" y="231413"/>
                </a:lnTo>
                <a:cubicBezTo>
                  <a:pt x="226015" y="231413"/>
                  <a:pt x="219075" y="224172"/>
                  <a:pt x="219075" y="215482"/>
                </a:cubicBezTo>
                <a:lnTo>
                  <a:pt x="219075" y="206793"/>
                </a:lnTo>
                <a:cubicBezTo>
                  <a:pt x="219075" y="197741"/>
                  <a:pt x="226015" y="190500"/>
                  <a:pt x="235147" y="190500"/>
                </a:cubicBezTo>
                <a:close/>
                <a:moveTo>
                  <a:pt x="179583" y="190500"/>
                </a:moveTo>
                <a:lnTo>
                  <a:pt x="188350" y="190500"/>
                </a:lnTo>
                <a:cubicBezTo>
                  <a:pt x="197116" y="190500"/>
                  <a:pt x="204421" y="197741"/>
                  <a:pt x="204421" y="206793"/>
                </a:cubicBezTo>
                <a:lnTo>
                  <a:pt x="204421" y="215482"/>
                </a:lnTo>
                <a:cubicBezTo>
                  <a:pt x="204421" y="224172"/>
                  <a:pt x="197116" y="231413"/>
                  <a:pt x="188350" y="231413"/>
                </a:cubicBezTo>
                <a:lnTo>
                  <a:pt x="179583" y="231413"/>
                </a:lnTo>
                <a:cubicBezTo>
                  <a:pt x="170817" y="231413"/>
                  <a:pt x="163512" y="224172"/>
                  <a:pt x="163512" y="215482"/>
                </a:cubicBezTo>
                <a:lnTo>
                  <a:pt x="163512" y="206793"/>
                </a:lnTo>
                <a:cubicBezTo>
                  <a:pt x="163512" y="197741"/>
                  <a:pt x="170817" y="190500"/>
                  <a:pt x="179583" y="190500"/>
                </a:cubicBezTo>
                <a:close/>
                <a:moveTo>
                  <a:pt x="64679" y="173037"/>
                </a:moveTo>
                <a:lnTo>
                  <a:pt x="118745" y="173037"/>
                </a:lnTo>
                <a:cubicBezTo>
                  <a:pt x="121285" y="173037"/>
                  <a:pt x="123462" y="175235"/>
                  <a:pt x="123462" y="177800"/>
                </a:cubicBezTo>
                <a:cubicBezTo>
                  <a:pt x="123462" y="180364"/>
                  <a:pt x="121285" y="182196"/>
                  <a:pt x="118745" y="182196"/>
                </a:cubicBezTo>
                <a:lnTo>
                  <a:pt x="64679" y="182196"/>
                </a:lnTo>
                <a:cubicBezTo>
                  <a:pt x="62502" y="182196"/>
                  <a:pt x="60325" y="180364"/>
                  <a:pt x="60325" y="177800"/>
                </a:cubicBezTo>
                <a:cubicBezTo>
                  <a:pt x="60325" y="175235"/>
                  <a:pt x="62502" y="173037"/>
                  <a:pt x="64679" y="173037"/>
                </a:cubicBezTo>
                <a:close/>
                <a:moveTo>
                  <a:pt x="29597" y="173037"/>
                </a:moveTo>
                <a:lnTo>
                  <a:pt x="41140" y="173037"/>
                </a:lnTo>
                <a:cubicBezTo>
                  <a:pt x="43588" y="173037"/>
                  <a:pt x="45687" y="175235"/>
                  <a:pt x="45687" y="177800"/>
                </a:cubicBezTo>
                <a:cubicBezTo>
                  <a:pt x="45687" y="180364"/>
                  <a:pt x="43588" y="182196"/>
                  <a:pt x="41140" y="182196"/>
                </a:cubicBezTo>
                <a:lnTo>
                  <a:pt x="29597" y="182196"/>
                </a:lnTo>
                <a:cubicBezTo>
                  <a:pt x="27149" y="182196"/>
                  <a:pt x="25400" y="180364"/>
                  <a:pt x="25400" y="177800"/>
                </a:cubicBezTo>
                <a:cubicBezTo>
                  <a:pt x="25400" y="175235"/>
                  <a:pt x="27149" y="173037"/>
                  <a:pt x="29597" y="173037"/>
                </a:cubicBezTo>
                <a:close/>
                <a:moveTo>
                  <a:pt x="235147" y="143703"/>
                </a:moveTo>
                <a:cubicBezTo>
                  <a:pt x="231129" y="143703"/>
                  <a:pt x="227842" y="146626"/>
                  <a:pt x="227842" y="151009"/>
                </a:cubicBezTo>
                <a:lnTo>
                  <a:pt x="227842" y="159775"/>
                </a:lnTo>
                <a:cubicBezTo>
                  <a:pt x="227842" y="163793"/>
                  <a:pt x="231129" y="167080"/>
                  <a:pt x="235147" y="167080"/>
                </a:cubicBezTo>
                <a:lnTo>
                  <a:pt x="243913" y="167080"/>
                </a:lnTo>
                <a:cubicBezTo>
                  <a:pt x="247931" y="167080"/>
                  <a:pt x="251219" y="163793"/>
                  <a:pt x="251219" y="159775"/>
                </a:cubicBezTo>
                <a:lnTo>
                  <a:pt x="251219" y="151009"/>
                </a:lnTo>
                <a:cubicBezTo>
                  <a:pt x="251219" y="146626"/>
                  <a:pt x="247931" y="143703"/>
                  <a:pt x="243913" y="143703"/>
                </a:cubicBezTo>
                <a:lnTo>
                  <a:pt x="235147" y="143703"/>
                </a:lnTo>
                <a:close/>
                <a:moveTo>
                  <a:pt x="179583" y="143703"/>
                </a:moveTo>
                <a:cubicBezTo>
                  <a:pt x="175566" y="143703"/>
                  <a:pt x="172278" y="146626"/>
                  <a:pt x="172278" y="151009"/>
                </a:cubicBezTo>
                <a:lnTo>
                  <a:pt x="172278" y="159775"/>
                </a:lnTo>
                <a:cubicBezTo>
                  <a:pt x="172278" y="163793"/>
                  <a:pt x="175566" y="167080"/>
                  <a:pt x="179583" y="167080"/>
                </a:cubicBezTo>
                <a:lnTo>
                  <a:pt x="188350" y="167080"/>
                </a:lnTo>
                <a:cubicBezTo>
                  <a:pt x="192368" y="167080"/>
                  <a:pt x="195655" y="163793"/>
                  <a:pt x="195655" y="159775"/>
                </a:cubicBezTo>
                <a:lnTo>
                  <a:pt x="195655" y="151009"/>
                </a:lnTo>
                <a:cubicBezTo>
                  <a:pt x="195655" y="146626"/>
                  <a:pt x="192368" y="143703"/>
                  <a:pt x="188350" y="143703"/>
                </a:cubicBezTo>
                <a:lnTo>
                  <a:pt x="179583" y="143703"/>
                </a:lnTo>
                <a:close/>
                <a:moveTo>
                  <a:pt x="29670" y="139700"/>
                </a:moveTo>
                <a:lnTo>
                  <a:pt x="82686" y="139700"/>
                </a:lnTo>
                <a:cubicBezTo>
                  <a:pt x="84821" y="139700"/>
                  <a:pt x="86956" y="141898"/>
                  <a:pt x="86956" y="144096"/>
                </a:cubicBezTo>
                <a:cubicBezTo>
                  <a:pt x="86956" y="146661"/>
                  <a:pt x="84821" y="148859"/>
                  <a:pt x="82686" y="148859"/>
                </a:cubicBezTo>
                <a:lnTo>
                  <a:pt x="29670" y="148859"/>
                </a:lnTo>
                <a:cubicBezTo>
                  <a:pt x="27179" y="148859"/>
                  <a:pt x="25400" y="146661"/>
                  <a:pt x="25400" y="144096"/>
                </a:cubicBezTo>
                <a:cubicBezTo>
                  <a:pt x="25400" y="141898"/>
                  <a:pt x="27179" y="139700"/>
                  <a:pt x="29670" y="139700"/>
                </a:cubicBezTo>
                <a:close/>
                <a:moveTo>
                  <a:pt x="235147" y="134937"/>
                </a:moveTo>
                <a:lnTo>
                  <a:pt x="243913" y="134937"/>
                </a:lnTo>
                <a:cubicBezTo>
                  <a:pt x="252680" y="134937"/>
                  <a:pt x="259985" y="142242"/>
                  <a:pt x="259985" y="151009"/>
                </a:cubicBezTo>
                <a:lnTo>
                  <a:pt x="259985" y="159775"/>
                </a:lnTo>
                <a:cubicBezTo>
                  <a:pt x="259985" y="168542"/>
                  <a:pt x="252680" y="175847"/>
                  <a:pt x="243913" y="175847"/>
                </a:cubicBezTo>
                <a:lnTo>
                  <a:pt x="235147" y="175847"/>
                </a:lnTo>
                <a:cubicBezTo>
                  <a:pt x="226015" y="175847"/>
                  <a:pt x="219075" y="168542"/>
                  <a:pt x="219075" y="159775"/>
                </a:cubicBezTo>
                <a:lnTo>
                  <a:pt x="219075" y="151009"/>
                </a:lnTo>
                <a:cubicBezTo>
                  <a:pt x="219075" y="142242"/>
                  <a:pt x="226015" y="134937"/>
                  <a:pt x="235147" y="134937"/>
                </a:cubicBezTo>
                <a:close/>
                <a:moveTo>
                  <a:pt x="179583" y="134937"/>
                </a:moveTo>
                <a:lnTo>
                  <a:pt x="188350" y="134937"/>
                </a:lnTo>
                <a:cubicBezTo>
                  <a:pt x="197116" y="134937"/>
                  <a:pt x="204421" y="142242"/>
                  <a:pt x="204421" y="151009"/>
                </a:cubicBezTo>
                <a:lnTo>
                  <a:pt x="204421" y="159775"/>
                </a:lnTo>
                <a:cubicBezTo>
                  <a:pt x="204421" y="168542"/>
                  <a:pt x="197116" y="175847"/>
                  <a:pt x="188350" y="175847"/>
                </a:cubicBezTo>
                <a:lnTo>
                  <a:pt x="179583" y="175847"/>
                </a:lnTo>
                <a:cubicBezTo>
                  <a:pt x="170817" y="175847"/>
                  <a:pt x="163512" y="168542"/>
                  <a:pt x="163512" y="159775"/>
                </a:cubicBezTo>
                <a:lnTo>
                  <a:pt x="163512" y="151009"/>
                </a:lnTo>
                <a:cubicBezTo>
                  <a:pt x="163512" y="142242"/>
                  <a:pt x="170817" y="134937"/>
                  <a:pt x="179583" y="134937"/>
                </a:cubicBezTo>
                <a:close/>
                <a:moveTo>
                  <a:pt x="147019" y="118192"/>
                </a:moveTo>
                <a:lnTo>
                  <a:pt x="147019" y="240708"/>
                </a:lnTo>
                <a:cubicBezTo>
                  <a:pt x="147019" y="245032"/>
                  <a:pt x="150262" y="247914"/>
                  <a:pt x="154225" y="247914"/>
                </a:cubicBezTo>
                <a:lnTo>
                  <a:pt x="269895" y="247914"/>
                </a:lnTo>
                <a:cubicBezTo>
                  <a:pt x="273859" y="247914"/>
                  <a:pt x="276742" y="245032"/>
                  <a:pt x="276742" y="240708"/>
                </a:cubicBezTo>
                <a:lnTo>
                  <a:pt x="276742" y="118192"/>
                </a:lnTo>
                <a:lnTo>
                  <a:pt x="147019" y="118192"/>
                </a:lnTo>
                <a:close/>
                <a:moveTo>
                  <a:pt x="64679" y="106362"/>
                </a:moveTo>
                <a:lnTo>
                  <a:pt x="118745" y="106362"/>
                </a:lnTo>
                <a:cubicBezTo>
                  <a:pt x="121285" y="106362"/>
                  <a:pt x="123462" y="108560"/>
                  <a:pt x="123462" y="111125"/>
                </a:cubicBezTo>
                <a:cubicBezTo>
                  <a:pt x="123462" y="113689"/>
                  <a:pt x="121285" y="115521"/>
                  <a:pt x="118745" y="115521"/>
                </a:cubicBezTo>
                <a:lnTo>
                  <a:pt x="64679" y="115521"/>
                </a:lnTo>
                <a:cubicBezTo>
                  <a:pt x="62502" y="115521"/>
                  <a:pt x="60325" y="113689"/>
                  <a:pt x="60325" y="111125"/>
                </a:cubicBezTo>
                <a:cubicBezTo>
                  <a:pt x="60325" y="108560"/>
                  <a:pt x="62502" y="106362"/>
                  <a:pt x="64679" y="106362"/>
                </a:cubicBezTo>
                <a:close/>
                <a:moveTo>
                  <a:pt x="29597" y="106362"/>
                </a:moveTo>
                <a:lnTo>
                  <a:pt x="41140" y="106362"/>
                </a:lnTo>
                <a:cubicBezTo>
                  <a:pt x="43588" y="106362"/>
                  <a:pt x="45687" y="108560"/>
                  <a:pt x="45687" y="111125"/>
                </a:cubicBezTo>
                <a:cubicBezTo>
                  <a:pt x="45687" y="113689"/>
                  <a:pt x="43588" y="115521"/>
                  <a:pt x="41140" y="115521"/>
                </a:cubicBezTo>
                <a:lnTo>
                  <a:pt x="29597" y="115521"/>
                </a:lnTo>
                <a:cubicBezTo>
                  <a:pt x="27149" y="115521"/>
                  <a:pt x="25400" y="113689"/>
                  <a:pt x="25400" y="111125"/>
                </a:cubicBezTo>
                <a:cubicBezTo>
                  <a:pt x="25400" y="108560"/>
                  <a:pt x="27149" y="106362"/>
                  <a:pt x="29597" y="106362"/>
                </a:cubicBezTo>
                <a:close/>
                <a:moveTo>
                  <a:pt x="255466" y="87191"/>
                </a:moveTo>
                <a:cubicBezTo>
                  <a:pt x="257297" y="85725"/>
                  <a:pt x="259862" y="85725"/>
                  <a:pt x="261694" y="87191"/>
                </a:cubicBezTo>
                <a:cubicBezTo>
                  <a:pt x="262426" y="87923"/>
                  <a:pt x="263159" y="89389"/>
                  <a:pt x="263159" y="90488"/>
                </a:cubicBezTo>
                <a:cubicBezTo>
                  <a:pt x="263159" y="91587"/>
                  <a:pt x="262426" y="92686"/>
                  <a:pt x="261694" y="93418"/>
                </a:cubicBezTo>
                <a:cubicBezTo>
                  <a:pt x="260961" y="94517"/>
                  <a:pt x="259862" y="94884"/>
                  <a:pt x="258763" y="94884"/>
                </a:cubicBezTo>
                <a:cubicBezTo>
                  <a:pt x="257297" y="94884"/>
                  <a:pt x="256198" y="94517"/>
                  <a:pt x="255466" y="93418"/>
                </a:cubicBezTo>
                <a:cubicBezTo>
                  <a:pt x="254367" y="92686"/>
                  <a:pt x="254000" y="91587"/>
                  <a:pt x="254000" y="90488"/>
                </a:cubicBezTo>
                <a:cubicBezTo>
                  <a:pt x="254000" y="89389"/>
                  <a:pt x="254367" y="87923"/>
                  <a:pt x="255466" y="87191"/>
                </a:cubicBezTo>
                <a:close/>
                <a:moveTo>
                  <a:pt x="209486" y="87191"/>
                </a:moveTo>
                <a:cubicBezTo>
                  <a:pt x="211010" y="85725"/>
                  <a:pt x="214058" y="85725"/>
                  <a:pt x="215963" y="87191"/>
                </a:cubicBezTo>
                <a:cubicBezTo>
                  <a:pt x="216725" y="87923"/>
                  <a:pt x="217106" y="89389"/>
                  <a:pt x="217106" y="90488"/>
                </a:cubicBezTo>
                <a:cubicBezTo>
                  <a:pt x="217106" y="91587"/>
                  <a:pt x="216725" y="92686"/>
                  <a:pt x="215963" y="93418"/>
                </a:cubicBezTo>
                <a:cubicBezTo>
                  <a:pt x="215201" y="94517"/>
                  <a:pt x="214058" y="94884"/>
                  <a:pt x="212534" y="94884"/>
                </a:cubicBezTo>
                <a:cubicBezTo>
                  <a:pt x="211391" y="94884"/>
                  <a:pt x="210248" y="94517"/>
                  <a:pt x="209486" y="93418"/>
                </a:cubicBezTo>
                <a:cubicBezTo>
                  <a:pt x="208724" y="92686"/>
                  <a:pt x="207962" y="91587"/>
                  <a:pt x="207962" y="90488"/>
                </a:cubicBezTo>
                <a:cubicBezTo>
                  <a:pt x="207962" y="89389"/>
                  <a:pt x="208724" y="87923"/>
                  <a:pt x="209486" y="87191"/>
                </a:cubicBezTo>
                <a:close/>
                <a:moveTo>
                  <a:pt x="234759" y="85725"/>
                </a:moveTo>
                <a:cubicBezTo>
                  <a:pt x="237426" y="85725"/>
                  <a:pt x="239331" y="87630"/>
                  <a:pt x="239331" y="90297"/>
                </a:cubicBezTo>
                <a:cubicBezTo>
                  <a:pt x="239331" y="92964"/>
                  <a:pt x="237426" y="94869"/>
                  <a:pt x="234759" y="94869"/>
                </a:cubicBezTo>
                <a:cubicBezTo>
                  <a:pt x="232473" y="94869"/>
                  <a:pt x="230187" y="92964"/>
                  <a:pt x="230187" y="90297"/>
                </a:cubicBezTo>
                <a:cubicBezTo>
                  <a:pt x="230187" y="87630"/>
                  <a:pt x="232473" y="85725"/>
                  <a:pt x="234759" y="85725"/>
                </a:cubicBezTo>
                <a:close/>
                <a:moveTo>
                  <a:pt x="64679" y="73025"/>
                </a:moveTo>
                <a:lnTo>
                  <a:pt x="118745" y="73025"/>
                </a:lnTo>
                <a:cubicBezTo>
                  <a:pt x="121285" y="73025"/>
                  <a:pt x="123462" y="74857"/>
                  <a:pt x="123462" y="77421"/>
                </a:cubicBezTo>
                <a:cubicBezTo>
                  <a:pt x="123462" y="79985"/>
                  <a:pt x="121285" y="82184"/>
                  <a:pt x="118745" y="82184"/>
                </a:cubicBezTo>
                <a:lnTo>
                  <a:pt x="64679" y="82184"/>
                </a:lnTo>
                <a:cubicBezTo>
                  <a:pt x="62502" y="82184"/>
                  <a:pt x="60325" y="79985"/>
                  <a:pt x="60325" y="77421"/>
                </a:cubicBezTo>
                <a:cubicBezTo>
                  <a:pt x="60325" y="74857"/>
                  <a:pt x="62502" y="73025"/>
                  <a:pt x="64679" y="73025"/>
                </a:cubicBezTo>
                <a:close/>
                <a:moveTo>
                  <a:pt x="29597" y="73025"/>
                </a:moveTo>
                <a:lnTo>
                  <a:pt x="41140" y="73025"/>
                </a:lnTo>
                <a:cubicBezTo>
                  <a:pt x="43588" y="73025"/>
                  <a:pt x="45687" y="74857"/>
                  <a:pt x="45687" y="77421"/>
                </a:cubicBezTo>
                <a:cubicBezTo>
                  <a:pt x="45687" y="79985"/>
                  <a:pt x="43588" y="82184"/>
                  <a:pt x="41140" y="82184"/>
                </a:cubicBezTo>
                <a:lnTo>
                  <a:pt x="29597" y="82184"/>
                </a:lnTo>
                <a:cubicBezTo>
                  <a:pt x="27149" y="82184"/>
                  <a:pt x="25400" y="79985"/>
                  <a:pt x="25400" y="77421"/>
                </a:cubicBezTo>
                <a:cubicBezTo>
                  <a:pt x="25400" y="74857"/>
                  <a:pt x="27149" y="73025"/>
                  <a:pt x="29597" y="73025"/>
                </a:cubicBezTo>
                <a:close/>
                <a:moveTo>
                  <a:pt x="154225" y="72068"/>
                </a:moveTo>
                <a:cubicBezTo>
                  <a:pt x="150262" y="72068"/>
                  <a:pt x="147019" y="75311"/>
                  <a:pt x="147019" y="79275"/>
                </a:cubicBezTo>
                <a:lnTo>
                  <a:pt x="147019" y="109544"/>
                </a:lnTo>
                <a:lnTo>
                  <a:pt x="276742" y="109544"/>
                </a:lnTo>
                <a:lnTo>
                  <a:pt x="276742" y="79275"/>
                </a:lnTo>
                <a:cubicBezTo>
                  <a:pt x="276742" y="75311"/>
                  <a:pt x="273859" y="72068"/>
                  <a:pt x="269895" y="72068"/>
                </a:cubicBezTo>
                <a:lnTo>
                  <a:pt x="154225" y="72068"/>
                </a:lnTo>
                <a:close/>
                <a:moveTo>
                  <a:pt x="60177" y="8648"/>
                </a:moveTo>
                <a:lnTo>
                  <a:pt x="60177" y="21260"/>
                </a:lnTo>
                <a:cubicBezTo>
                  <a:pt x="60177" y="28467"/>
                  <a:pt x="66302" y="34593"/>
                  <a:pt x="73509" y="34593"/>
                </a:cubicBezTo>
                <a:lnTo>
                  <a:pt x="154225" y="34593"/>
                </a:lnTo>
                <a:cubicBezTo>
                  <a:pt x="161432" y="34593"/>
                  <a:pt x="167198" y="28467"/>
                  <a:pt x="167198" y="21260"/>
                </a:cubicBezTo>
                <a:lnTo>
                  <a:pt x="167198" y="8648"/>
                </a:lnTo>
                <a:lnTo>
                  <a:pt x="60177" y="8648"/>
                </a:lnTo>
                <a:close/>
                <a:moveTo>
                  <a:pt x="21620" y="8648"/>
                </a:moveTo>
                <a:cubicBezTo>
                  <a:pt x="14413" y="8648"/>
                  <a:pt x="8648" y="14053"/>
                  <a:pt x="8648" y="21260"/>
                </a:cubicBezTo>
                <a:lnTo>
                  <a:pt x="8648" y="263769"/>
                </a:lnTo>
                <a:cubicBezTo>
                  <a:pt x="8648" y="270976"/>
                  <a:pt x="14413" y="276742"/>
                  <a:pt x="21620" y="276742"/>
                </a:cubicBezTo>
                <a:lnTo>
                  <a:pt x="206115" y="276742"/>
                </a:lnTo>
                <a:cubicBezTo>
                  <a:pt x="213322" y="276742"/>
                  <a:pt x="219087" y="270976"/>
                  <a:pt x="219087" y="263769"/>
                </a:cubicBezTo>
                <a:lnTo>
                  <a:pt x="219087" y="256563"/>
                </a:lnTo>
                <a:lnTo>
                  <a:pt x="154225" y="256563"/>
                </a:lnTo>
                <a:cubicBezTo>
                  <a:pt x="145577" y="256563"/>
                  <a:pt x="138371" y="249716"/>
                  <a:pt x="138371" y="240708"/>
                </a:cubicBezTo>
                <a:lnTo>
                  <a:pt x="138371" y="79275"/>
                </a:lnTo>
                <a:cubicBezTo>
                  <a:pt x="138371" y="70627"/>
                  <a:pt x="145577" y="63420"/>
                  <a:pt x="154225" y="63420"/>
                </a:cubicBezTo>
                <a:lnTo>
                  <a:pt x="219087" y="63420"/>
                </a:lnTo>
                <a:lnTo>
                  <a:pt x="219087" y="21260"/>
                </a:lnTo>
                <a:cubicBezTo>
                  <a:pt x="219087" y="14053"/>
                  <a:pt x="213322" y="8648"/>
                  <a:pt x="206115" y="8648"/>
                </a:cubicBezTo>
                <a:lnTo>
                  <a:pt x="175846" y="8648"/>
                </a:lnTo>
                <a:lnTo>
                  <a:pt x="175846" y="21260"/>
                </a:lnTo>
                <a:cubicBezTo>
                  <a:pt x="175846" y="33512"/>
                  <a:pt x="166117" y="42880"/>
                  <a:pt x="154225" y="42880"/>
                </a:cubicBezTo>
                <a:lnTo>
                  <a:pt x="73509" y="42880"/>
                </a:lnTo>
                <a:cubicBezTo>
                  <a:pt x="61618" y="42880"/>
                  <a:pt x="51889" y="33512"/>
                  <a:pt x="51889" y="21260"/>
                </a:cubicBezTo>
                <a:lnTo>
                  <a:pt x="51889" y="8648"/>
                </a:lnTo>
                <a:lnTo>
                  <a:pt x="21620" y="8648"/>
                </a:lnTo>
                <a:close/>
                <a:moveTo>
                  <a:pt x="21620" y="0"/>
                </a:moveTo>
                <a:lnTo>
                  <a:pt x="206115" y="0"/>
                </a:lnTo>
                <a:cubicBezTo>
                  <a:pt x="218006" y="0"/>
                  <a:pt x="227735" y="9729"/>
                  <a:pt x="227735" y="21260"/>
                </a:cubicBezTo>
                <a:lnTo>
                  <a:pt x="227735" y="63420"/>
                </a:lnTo>
                <a:lnTo>
                  <a:pt x="269895" y="63420"/>
                </a:lnTo>
                <a:cubicBezTo>
                  <a:pt x="278543" y="63420"/>
                  <a:pt x="285390" y="70627"/>
                  <a:pt x="285390" y="79275"/>
                </a:cubicBezTo>
                <a:lnTo>
                  <a:pt x="285390" y="240708"/>
                </a:lnTo>
                <a:cubicBezTo>
                  <a:pt x="285390" y="249716"/>
                  <a:pt x="278543" y="256563"/>
                  <a:pt x="269895" y="256563"/>
                </a:cubicBezTo>
                <a:lnTo>
                  <a:pt x="227735" y="256563"/>
                </a:lnTo>
                <a:lnTo>
                  <a:pt x="227735" y="263769"/>
                </a:lnTo>
                <a:cubicBezTo>
                  <a:pt x="227735" y="275661"/>
                  <a:pt x="218006" y="285390"/>
                  <a:pt x="206115" y="285390"/>
                </a:cubicBezTo>
                <a:lnTo>
                  <a:pt x="21620" y="285390"/>
                </a:lnTo>
                <a:cubicBezTo>
                  <a:pt x="9729" y="285390"/>
                  <a:pt x="0" y="275661"/>
                  <a:pt x="0" y="263769"/>
                </a:cubicBezTo>
                <a:lnTo>
                  <a:pt x="0" y="21260"/>
                </a:lnTo>
                <a:cubicBezTo>
                  <a:pt x="0" y="9729"/>
                  <a:pt x="9729" y="0"/>
                  <a:pt x="21620"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675">
              <a:solidFill>
                <a:schemeClr val="dk1"/>
              </a:solidFill>
              <a:latin typeface="Calibri"/>
              <a:ea typeface="Calibri"/>
              <a:cs typeface="Calibri"/>
              <a:sym typeface="Calibri"/>
            </a:endParaRPr>
          </a:p>
        </p:txBody>
      </p:sp>
      <p:sp>
        <p:nvSpPr>
          <p:cNvPr id="401" name="Google Shape;401;p6"/>
          <p:cNvSpPr/>
          <p:nvPr/>
        </p:nvSpPr>
        <p:spPr>
          <a:xfrm>
            <a:off x="937922" y="3563480"/>
            <a:ext cx="262588" cy="262588"/>
          </a:xfrm>
          <a:custGeom>
            <a:rect b="b" l="l" r="r" t="t"/>
            <a:pathLst>
              <a:path extrusionOk="0" h="285390" w="285390">
                <a:moveTo>
                  <a:pt x="82498" y="239712"/>
                </a:moveTo>
                <a:lnTo>
                  <a:pt x="106414" y="239712"/>
                </a:lnTo>
                <a:cubicBezTo>
                  <a:pt x="108951" y="239712"/>
                  <a:pt x="110762" y="241910"/>
                  <a:pt x="110762" y="244475"/>
                </a:cubicBezTo>
                <a:cubicBezTo>
                  <a:pt x="110762" y="247039"/>
                  <a:pt x="108951" y="248871"/>
                  <a:pt x="106414" y="248871"/>
                </a:cubicBezTo>
                <a:lnTo>
                  <a:pt x="82498" y="248871"/>
                </a:lnTo>
                <a:cubicBezTo>
                  <a:pt x="79961" y="248871"/>
                  <a:pt x="77787" y="247039"/>
                  <a:pt x="77787" y="244475"/>
                </a:cubicBezTo>
                <a:cubicBezTo>
                  <a:pt x="77787" y="241910"/>
                  <a:pt x="79961" y="239712"/>
                  <a:pt x="82498" y="239712"/>
                </a:cubicBezTo>
                <a:close/>
                <a:moveTo>
                  <a:pt x="29633" y="239712"/>
                </a:moveTo>
                <a:lnTo>
                  <a:pt x="58914" y="239712"/>
                </a:lnTo>
                <a:cubicBezTo>
                  <a:pt x="61383" y="239712"/>
                  <a:pt x="63147" y="241910"/>
                  <a:pt x="63147" y="244475"/>
                </a:cubicBezTo>
                <a:cubicBezTo>
                  <a:pt x="63147" y="247039"/>
                  <a:pt x="61383" y="248871"/>
                  <a:pt x="58914" y="248871"/>
                </a:cubicBezTo>
                <a:lnTo>
                  <a:pt x="29633" y="248871"/>
                </a:lnTo>
                <a:cubicBezTo>
                  <a:pt x="27164" y="248871"/>
                  <a:pt x="25400" y="247039"/>
                  <a:pt x="25400" y="244475"/>
                </a:cubicBezTo>
                <a:cubicBezTo>
                  <a:pt x="25400" y="241910"/>
                  <a:pt x="27164" y="239712"/>
                  <a:pt x="29633" y="239712"/>
                </a:cubicBezTo>
                <a:close/>
                <a:moveTo>
                  <a:pt x="64679" y="206375"/>
                </a:moveTo>
                <a:lnTo>
                  <a:pt x="118745" y="206375"/>
                </a:lnTo>
                <a:cubicBezTo>
                  <a:pt x="121285" y="206375"/>
                  <a:pt x="123462" y="208207"/>
                  <a:pt x="123462" y="211138"/>
                </a:cubicBezTo>
                <a:cubicBezTo>
                  <a:pt x="123462" y="213336"/>
                  <a:pt x="121285" y="215534"/>
                  <a:pt x="118745" y="215534"/>
                </a:cubicBezTo>
                <a:lnTo>
                  <a:pt x="64679" y="215534"/>
                </a:lnTo>
                <a:cubicBezTo>
                  <a:pt x="62502" y="215534"/>
                  <a:pt x="60325" y="213336"/>
                  <a:pt x="60325" y="211138"/>
                </a:cubicBezTo>
                <a:cubicBezTo>
                  <a:pt x="60325" y="208207"/>
                  <a:pt x="62502" y="206375"/>
                  <a:pt x="64679" y="206375"/>
                </a:cubicBezTo>
                <a:close/>
                <a:moveTo>
                  <a:pt x="29597" y="206375"/>
                </a:moveTo>
                <a:lnTo>
                  <a:pt x="41140" y="206375"/>
                </a:lnTo>
                <a:cubicBezTo>
                  <a:pt x="43588" y="206375"/>
                  <a:pt x="45687" y="208207"/>
                  <a:pt x="45687" y="211138"/>
                </a:cubicBezTo>
                <a:cubicBezTo>
                  <a:pt x="45687" y="213336"/>
                  <a:pt x="43588" y="215534"/>
                  <a:pt x="41140" y="215534"/>
                </a:cubicBezTo>
                <a:lnTo>
                  <a:pt x="29597" y="215534"/>
                </a:lnTo>
                <a:cubicBezTo>
                  <a:pt x="27149" y="215534"/>
                  <a:pt x="25400" y="213336"/>
                  <a:pt x="25400" y="211138"/>
                </a:cubicBezTo>
                <a:cubicBezTo>
                  <a:pt x="25400" y="208207"/>
                  <a:pt x="27149" y="206375"/>
                  <a:pt x="29597" y="206375"/>
                </a:cubicBezTo>
                <a:close/>
                <a:moveTo>
                  <a:pt x="235147" y="199552"/>
                </a:moveTo>
                <a:cubicBezTo>
                  <a:pt x="231129" y="199552"/>
                  <a:pt x="227842" y="202448"/>
                  <a:pt x="227842" y="206793"/>
                </a:cubicBezTo>
                <a:lnTo>
                  <a:pt x="227842" y="215482"/>
                </a:lnTo>
                <a:cubicBezTo>
                  <a:pt x="227842" y="219465"/>
                  <a:pt x="231129" y="222724"/>
                  <a:pt x="235147" y="222724"/>
                </a:cubicBezTo>
                <a:lnTo>
                  <a:pt x="243913" y="222724"/>
                </a:lnTo>
                <a:cubicBezTo>
                  <a:pt x="247931" y="222724"/>
                  <a:pt x="251219" y="219465"/>
                  <a:pt x="251219" y="215482"/>
                </a:cubicBezTo>
                <a:lnTo>
                  <a:pt x="251219" y="206793"/>
                </a:lnTo>
                <a:cubicBezTo>
                  <a:pt x="251219" y="202448"/>
                  <a:pt x="247931" y="199552"/>
                  <a:pt x="243913" y="199552"/>
                </a:cubicBezTo>
                <a:lnTo>
                  <a:pt x="235147" y="199552"/>
                </a:lnTo>
                <a:close/>
                <a:moveTo>
                  <a:pt x="179583" y="199552"/>
                </a:moveTo>
                <a:cubicBezTo>
                  <a:pt x="175566" y="199552"/>
                  <a:pt x="172278" y="202448"/>
                  <a:pt x="172278" y="206793"/>
                </a:cubicBezTo>
                <a:lnTo>
                  <a:pt x="172278" y="215482"/>
                </a:lnTo>
                <a:cubicBezTo>
                  <a:pt x="172278" y="219465"/>
                  <a:pt x="175566" y="222724"/>
                  <a:pt x="179583" y="222724"/>
                </a:cubicBezTo>
                <a:lnTo>
                  <a:pt x="188350" y="222724"/>
                </a:lnTo>
                <a:cubicBezTo>
                  <a:pt x="192368" y="222724"/>
                  <a:pt x="195655" y="219465"/>
                  <a:pt x="195655" y="215482"/>
                </a:cubicBezTo>
                <a:lnTo>
                  <a:pt x="195655" y="206793"/>
                </a:lnTo>
                <a:cubicBezTo>
                  <a:pt x="195655" y="202448"/>
                  <a:pt x="192368" y="199552"/>
                  <a:pt x="188350" y="199552"/>
                </a:cubicBezTo>
                <a:lnTo>
                  <a:pt x="179583" y="199552"/>
                </a:lnTo>
                <a:close/>
                <a:moveTo>
                  <a:pt x="235147" y="190500"/>
                </a:moveTo>
                <a:lnTo>
                  <a:pt x="243913" y="190500"/>
                </a:lnTo>
                <a:cubicBezTo>
                  <a:pt x="252680" y="190500"/>
                  <a:pt x="259985" y="197741"/>
                  <a:pt x="259985" y="206793"/>
                </a:cubicBezTo>
                <a:lnTo>
                  <a:pt x="259985" y="215482"/>
                </a:lnTo>
                <a:cubicBezTo>
                  <a:pt x="259985" y="224172"/>
                  <a:pt x="252680" y="231413"/>
                  <a:pt x="243913" y="231413"/>
                </a:cubicBezTo>
                <a:lnTo>
                  <a:pt x="235147" y="231413"/>
                </a:lnTo>
                <a:cubicBezTo>
                  <a:pt x="226015" y="231413"/>
                  <a:pt x="219075" y="224172"/>
                  <a:pt x="219075" y="215482"/>
                </a:cubicBezTo>
                <a:lnTo>
                  <a:pt x="219075" y="206793"/>
                </a:lnTo>
                <a:cubicBezTo>
                  <a:pt x="219075" y="197741"/>
                  <a:pt x="226015" y="190500"/>
                  <a:pt x="235147" y="190500"/>
                </a:cubicBezTo>
                <a:close/>
                <a:moveTo>
                  <a:pt x="179583" y="190500"/>
                </a:moveTo>
                <a:lnTo>
                  <a:pt x="188350" y="190500"/>
                </a:lnTo>
                <a:cubicBezTo>
                  <a:pt x="197116" y="190500"/>
                  <a:pt x="204421" y="197741"/>
                  <a:pt x="204421" y="206793"/>
                </a:cubicBezTo>
                <a:lnTo>
                  <a:pt x="204421" y="215482"/>
                </a:lnTo>
                <a:cubicBezTo>
                  <a:pt x="204421" y="224172"/>
                  <a:pt x="197116" y="231413"/>
                  <a:pt x="188350" y="231413"/>
                </a:cubicBezTo>
                <a:lnTo>
                  <a:pt x="179583" y="231413"/>
                </a:lnTo>
                <a:cubicBezTo>
                  <a:pt x="170817" y="231413"/>
                  <a:pt x="163512" y="224172"/>
                  <a:pt x="163512" y="215482"/>
                </a:cubicBezTo>
                <a:lnTo>
                  <a:pt x="163512" y="206793"/>
                </a:lnTo>
                <a:cubicBezTo>
                  <a:pt x="163512" y="197741"/>
                  <a:pt x="170817" y="190500"/>
                  <a:pt x="179583" y="190500"/>
                </a:cubicBezTo>
                <a:close/>
                <a:moveTo>
                  <a:pt x="64679" y="173037"/>
                </a:moveTo>
                <a:lnTo>
                  <a:pt x="118745" y="173037"/>
                </a:lnTo>
                <a:cubicBezTo>
                  <a:pt x="121285" y="173037"/>
                  <a:pt x="123462" y="175235"/>
                  <a:pt x="123462" y="177800"/>
                </a:cubicBezTo>
                <a:cubicBezTo>
                  <a:pt x="123462" y="180364"/>
                  <a:pt x="121285" y="182196"/>
                  <a:pt x="118745" y="182196"/>
                </a:cubicBezTo>
                <a:lnTo>
                  <a:pt x="64679" y="182196"/>
                </a:lnTo>
                <a:cubicBezTo>
                  <a:pt x="62502" y="182196"/>
                  <a:pt x="60325" y="180364"/>
                  <a:pt x="60325" y="177800"/>
                </a:cubicBezTo>
                <a:cubicBezTo>
                  <a:pt x="60325" y="175235"/>
                  <a:pt x="62502" y="173037"/>
                  <a:pt x="64679" y="173037"/>
                </a:cubicBezTo>
                <a:close/>
                <a:moveTo>
                  <a:pt x="29597" y="173037"/>
                </a:moveTo>
                <a:lnTo>
                  <a:pt x="41140" y="173037"/>
                </a:lnTo>
                <a:cubicBezTo>
                  <a:pt x="43588" y="173037"/>
                  <a:pt x="45687" y="175235"/>
                  <a:pt x="45687" y="177800"/>
                </a:cubicBezTo>
                <a:cubicBezTo>
                  <a:pt x="45687" y="180364"/>
                  <a:pt x="43588" y="182196"/>
                  <a:pt x="41140" y="182196"/>
                </a:cubicBezTo>
                <a:lnTo>
                  <a:pt x="29597" y="182196"/>
                </a:lnTo>
                <a:cubicBezTo>
                  <a:pt x="27149" y="182196"/>
                  <a:pt x="25400" y="180364"/>
                  <a:pt x="25400" y="177800"/>
                </a:cubicBezTo>
                <a:cubicBezTo>
                  <a:pt x="25400" y="175235"/>
                  <a:pt x="27149" y="173037"/>
                  <a:pt x="29597" y="173037"/>
                </a:cubicBezTo>
                <a:close/>
                <a:moveTo>
                  <a:pt x="235147" y="143703"/>
                </a:moveTo>
                <a:cubicBezTo>
                  <a:pt x="231129" y="143703"/>
                  <a:pt x="227842" y="146626"/>
                  <a:pt x="227842" y="151009"/>
                </a:cubicBezTo>
                <a:lnTo>
                  <a:pt x="227842" y="159775"/>
                </a:lnTo>
                <a:cubicBezTo>
                  <a:pt x="227842" y="163793"/>
                  <a:pt x="231129" y="167080"/>
                  <a:pt x="235147" y="167080"/>
                </a:cubicBezTo>
                <a:lnTo>
                  <a:pt x="243913" y="167080"/>
                </a:lnTo>
                <a:cubicBezTo>
                  <a:pt x="247931" y="167080"/>
                  <a:pt x="251219" y="163793"/>
                  <a:pt x="251219" y="159775"/>
                </a:cubicBezTo>
                <a:lnTo>
                  <a:pt x="251219" y="151009"/>
                </a:lnTo>
                <a:cubicBezTo>
                  <a:pt x="251219" y="146626"/>
                  <a:pt x="247931" y="143703"/>
                  <a:pt x="243913" y="143703"/>
                </a:cubicBezTo>
                <a:lnTo>
                  <a:pt x="235147" y="143703"/>
                </a:lnTo>
                <a:close/>
                <a:moveTo>
                  <a:pt x="179583" y="143703"/>
                </a:moveTo>
                <a:cubicBezTo>
                  <a:pt x="175566" y="143703"/>
                  <a:pt x="172278" y="146626"/>
                  <a:pt x="172278" y="151009"/>
                </a:cubicBezTo>
                <a:lnTo>
                  <a:pt x="172278" y="159775"/>
                </a:lnTo>
                <a:cubicBezTo>
                  <a:pt x="172278" y="163793"/>
                  <a:pt x="175566" y="167080"/>
                  <a:pt x="179583" y="167080"/>
                </a:cubicBezTo>
                <a:lnTo>
                  <a:pt x="188350" y="167080"/>
                </a:lnTo>
                <a:cubicBezTo>
                  <a:pt x="192368" y="167080"/>
                  <a:pt x="195655" y="163793"/>
                  <a:pt x="195655" y="159775"/>
                </a:cubicBezTo>
                <a:lnTo>
                  <a:pt x="195655" y="151009"/>
                </a:lnTo>
                <a:cubicBezTo>
                  <a:pt x="195655" y="146626"/>
                  <a:pt x="192368" y="143703"/>
                  <a:pt x="188350" y="143703"/>
                </a:cubicBezTo>
                <a:lnTo>
                  <a:pt x="179583" y="143703"/>
                </a:lnTo>
                <a:close/>
                <a:moveTo>
                  <a:pt x="29670" y="139700"/>
                </a:moveTo>
                <a:lnTo>
                  <a:pt x="82686" y="139700"/>
                </a:lnTo>
                <a:cubicBezTo>
                  <a:pt x="84821" y="139700"/>
                  <a:pt x="86956" y="141898"/>
                  <a:pt x="86956" y="144096"/>
                </a:cubicBezTo>
                <a:cubicBezTo>
                  <a:pt x="86956" y="146661"/>
                  <a:pt x="84821" y="148859"/>
                  <a:pt x="82686" y="148859"/>
                </a:cubicBezTo>
                <a:lnTo>
                  <a:pt x="29670" y="148859"/>
                </a:lnTo>
                <a:cubicBezTo>
                  <a:pt x="27179" y="148859"/>
                  <a:pt x="25400" y="146661"/>
                  <a:pt x="25400" y="144096"/>
                </a:cubicBezTo>
                <a:cubicBezTo>
                  <a:pt x="25400" y="141898"/>
                  <a:pt x="27179" y="139700"/>
                  <a:pt x="29670" y="139700"/>
                </a:cubicBezTo>
                <a:close/>
                <a:moveTo>
                  <a:pt x="235147" y="134937"/>
                </a:moveTo>
                <a:lnTo>
                  <a:pt x="243913" y="134937"/>
                </a:lnTo>
                <a:cubicBezTo>
                  <a:pt x="252680" y="134937"/>
                  <a:pt x="259985" y="142242"/>
                  <a:pt x="259985" y="151009"/>
                </a:cubicBezTo>
                <a:lnTo>
                  <a:pt x="259985" y="159775"/>
                </a:lnTo>
                <a:cubicBezTo>
                  <a:pt x="259985" y="168542"/>
                  <a:pt x="252680" y="175847"/>
                  <a:pt x="243913" y="175847"/>
                </a:cubicBezTo>
                <a:lnTo>
                  <a:pt x="235147" y="175847"/>
                </a:lnTo>
                <a:cubicBezTo>
                  <a:pt x="226015" y="175847"/>
                  <a:pt x="219075" y="168542"/>
                  <a:pt x="219075" y="159775"/>
                </a:cubicBezTo>
                <a:lnTo>
                  <a:pt x="219075" y="151009"/>
                </a:lnTo>
                <a:cubicBezTo>
                  <a:pt x="219075" y="142242"/>
                  <a:pt x="226015" y="134937"/>
                  <a:pt x="235147" y="134937"/>
                </a:cubicBezTo>
                <a:close/>
                <a:moveTo>
                  <a:pt x="179583" y="134937"/>
                </a:moveTo>
                <a:lnTo>
                  <a:pt x="188350" y="134937"/>
                </a:lnTo>
                <a:cubicBezTo>
                  <a:pt x="197116" y="134937"/>
                  <a:pt x="204421" y="142242"/>
                  <a:pt x="204421" y="151009"/>
                </a:cubicBezTo>
                <a:lnTo>
                  <a:pt x="204421" y="159775"/>
                </a:lnTo>
                <a:cubicBezTo>
                  <a:pt x="204421" y="168542"/>
                  <a:pt x="197116" y="175847"/>
                  <a:pt x="188350" y="175847"/>
                </a:cubicBezTo>
                <a:lnTo>
                  <a:pt x="179583" y="175847"/>
                </a:lnTo>
                <a:cubicBezTo>
                  <a:pt x="170817" y="175847"/>
                  <a:pt x="163512" y="168542"/>
                  <a:pt x="163512" y="159775"/>
                </a:cubicBezTo>
                <a:lnTo>
                  <a:pt x="163512" y="151009"/>
                </a:lnTo>
                <a:cubicBezTo>
                  <a:pt x="163512" y="142242"/>
                  <a:pt x="170817" y="134937"/>
                  <a:pt x="179583" y="134937"/>
                </a:cubicBezTo>
                <a:close/>
                <a:moveTo>
                  <a:pt x="147019" y="118192"/>
                </a:moveTo>
                <a:lnTo>
                  <a:pt x="147019" y="240708"/>
                </a:lnTo>
                <a:cubicBezTo>
                  <a:pt x="147019" y="245032"/>
                  <a:pt x="150262" y="247914"/>
                  <a:pt x="154225" y="247914"/>
                </a:cubicBezTo>
                <a:lnTo>
                  <a:pt x="269895" y="247914"/>
                </a:lnTo>
                <a:cubicBezTo>
                  <a:pt x="273859" y="247914"/>
                  <a:pt x="276742" y="245032"/>
                  <a:pt x="276742" y="240708"/>
                </a:cubicBezTo>
                <a:lnTo>
                  <a:pt x="276742" y="118192"/>
                </a:lnTo>
                <a:lnTo>
                  <a:pt x="147019" y="118192"/>
                </a:lnTo>
                <a:close/>
                <a:moveTo>
                  <a:pt x="64679" y="106362"/>
                </a:moveTo>
                <a:lnTo>
                  <a:pt x="118745" y="106362"/>
                </a:lnTo>
                <a:cubicBezTo>
                  <a:pt x="121285" y="106362"/>
                  <a:pt x="123462" y="108560"/>
                  <a:pt x="123462" y="111125"/>
                </a:cubicBezTo>
                <a:cubicBezTo>
                  <a:pt x="123462" y="113689"/>
                  <a:pt x="121285" y="115521"/>
                  <a:pt x="118745" y="115521"/>
                </a:cubicBezTo>
                <a:lnTo>
                  <a:pt x="64679" y="115521"/>
                </a:lnTo>
                <a:cubicBezTo>
                  <a:pt x="62502" y="115521"/>
                  <a:pt x="60325" y="113689"/>
                  <a:pt x="60325" y="111125"/>
                </a:cubicBezTo>
                <a:cubicBezTo>
                  <a:pt x="60325" y="108560"/>
                  <a:pt x="62502" y="106362"/>
                  <a:pt x="64679" y="106362"/>
                </a:cubicBezTo>
                <a:close/>
                <a:moveTo>
                  <a:pt x="29597" y="106362"/>
                </a:moveTo>
                <a:lnTo>
                  <a:pt x="41140" y="106362"/>
                </a:lnTo>
                <a:cubicBezTo>
                  <a:pt x="43588" y="106362"/>
                  <a:pt x="45687" y="108560"/>
                  <a:pt x="45687" y="111125"/>
                </a:cubicBezTo>
                <a:cubicBezTo>
                  <a:pt x="45687" y="113689"/>
                  <a:pt x="43588" y="115521"/>
                  <a:pt x="41140" y="115521"/>
                </a:cubicBezTo>
                <a:lnTo>
                  <a:pt x="29597" y="115521"/>
                </a:lnTo>
                <a:cubicBezTo>
                  <a:pt x="27149" y="115521"/>
                  <a:pt x="25400" y="113689"/>
                  <a:pt x="25400" y="111125"/>
                </a:cubicBezTo>
                <a:cubicBezTo>
                  <a:pt x="25400" y="108560"/>
                  <a:pt x="27149" y="106362"/>
                  <a:pt x="29597" y="106362"/>
                </a:cubicBezTo>
                <a:close/>
                <a:moveTo>
                  <a:pt x="255466" y="87191"/>
                </a:moveTo>
                <a:cubicBezTo>
                  <a:pt x="257297" y="85725"/>
                  <a:pt x="259862" y="85725"/>
                  <a:pt x="261694" y="87191"/>
                </a:cubicBezTo>
                <a:cubicBezTo>
                  <a:pt x="262426" y="87923"/>
                  <a:pt x="263159" y="89389"/>
                  <a:pt x="263159" y="90488"/>
                </a:cubicBezTo>
                <a:cubicBezTo>
                  <a:pt x="263159" y="91587"/>
                  <a:pt x="262426" y="92686"/>
                  <a:pt x="261694" y="93418"/>
                </a:cubicBezTo>
                <a:cubicBezTo>
                  <a:pt x="260961" y="94517"/>
                  <a:pt x="259862" y="94884"/>
                  <a:pt x="258763" y="94884"/>
                </a:cubicBezTo>
                <a:cubicBezTo>
                  <a:pt x="257297" y="94884"/>
                  <a:pt x="256198" y="94517"/>
                  <a:pt x="255466" y="93418"/>
                </a:cubicBezTo>
                <a:cubicBezTo>
                  <a:pt x="254367" y="92686"/>
                  <a:pt x="254000" y="91587"/>
                  <a:pt x="254000" y="90488"/>
                </a:cubicBezTo>
                <a:cubicBezTo>
                  <a:pt x="254000" y="89389"/>
                  <a:pt x="254367" y="87923"/>
                  <a:pt x="255466" y="87191"/>
                </a:cubicBezTo>
                <a:close/>
                <a:moveTo>
                  <a:pt x="209486" y="87191"/>
                </a:moveTo>
                <a:cubicBezTo>
                  <a:pt x="211010" y="85725"/>
                  <a:pt x="214058" y="85725"/>
                  <a:pt x="215963" y="87191"/>
                </a:cubicBezTo>
                <a:cubicBezTo>
                  <a:pt x="216725" y="87923"/>
                  <a:pt x="217106" y="89389"/>
                  <a:pt x="217106" y="90488"/>
                </a:cubicBezTo>
                <a:cubicBezTo>
                  <a:pt x="217106" y="91587"/>
                  <a:pt x="216725" y="92686"/>
                  <a:pt x="215963" y="93418"/>
                </a:cubicBezTo>
                <a:cubicBezTo>
                  <a:pt x="215201" y="94517"/>
                  <a:pt x="214058" y="94884"/>
                  <a:pt x="212534" y="94884"/>
                </a:cubicBezTo>
                <a:cubicBezTo>
                  <a:pt x="211391" y="94884"/>
                  <a:pt x="210248" y="94517"/>
                  <a:pt x="209486" y="93418"/>
                </a:cubicBezTo>
                <a:cubicBezTo>
                  <a:pt x="208724" y="92686"/>
                  <a:pt x="207962" y="91587"/>
                  <a:pt x="207962" y="90488"/>
                </a:cubicBezTo>
                <a:cubicBezTo>
                  <a:pt x="207962" y="89389"/>
                  <a:pt x="208724" y="87923"/>
                  <a:pt x="209486" y="87191"/>
                </a:cubicBezTo>
                <a:close/>
                <a:moveTo>
                  <a:pt x="234759" y="85725"/>
                </a:moveTo>
                <a:cubicBezTo>
                  <a:pt x="237426" y="85725"/>
                  <a:pt x="239331" y="87630"/>
                  <a:pt x="239331" y="90297"/>
                </a:cubicBezTo>
                <a:cubicBezTo>
                  <a:pt x="239331" y="92964"/>
                  <a:pt x="237426" y="94869"/>
                  <a:pt x="234759" y="94869"/>
                </a:cubicBezTo>
                <a:cubicBezTo>
                  <a:pt x="232473" y="94869"/>
                  <a:pt x="230187" y="92964"/>
                  <a:pt x="230187" y="90297"/>
                </a:cubicBezTo>
                <a:cubicBezTo>
                  <a:pt x="230187" y="87630"/>
                  <a:pt x="232473" y="85725"/>
                  <a:pt x="234759" y="85725"/>
                </a:cubicBezTo>
                <a:close/>
                <a:moveTo>
                  <a:pt x="64679" y="73025"/>
                </a:moveTo>
                <a:lnTo>
                  <a:pt x="118745" y="73025"/>
                </a:lnTo>
                <a:cubicBezTo>
                  <a:pt x="121285" y="73025"/>
                  <a:pt x="123462" y="74857"/>
                  <a:pt x="123462" y="77421"/>
                </a:cubicBezTo>
                <a:cubicBezTo>
                  <a:pt x="123462" y="79985"/>
                  <a:pt x="121285" y="82184"/>
                  <a:pt x="118745" y="82184"/>
                </a:cubicBezTo>
                <a:lnTo>
                  <a:pt x="64679" y="82184"/>
                </a:lnTo>
                <a:cubicBezTo>
                  <a:pt x="62502" y="82184"/>
                  <a:pt x="60325" y="79985"/>
                  <a:pt x="60325" y="77421"/>
                </a:cubicBezTo>
                <a:cubicBezTo>
                  <a:pt x="60325" y="74857"/>
                  <a:pt x="62502" y="73025"/>
                  <a:pt x="64679" y="73025"/>
                </a:cubicBezTo>
                <a:close/>
                <a:moveTo>
                  <a:pt x="29597" y="73025"/>
                </a:moveTo>
                <a:lnTo>
                  <a:pt x="41140" y="73025"/>
                </a:lnTo>
                <a:cubicBezTo>
                  <a:pt x="43588" y="73025"/>
                  <a:pt x="45687" y="74857"/>
                  <a:pt x="45687" y="77421"/>
                </a:cubicBezTo>
                <a:cubicBezTo>
                  <a:pt x="45687" y="79985"/>
                  <a:pt x="43588" y="82184"/>
                  <a:pt x="41140" y="82184"/>
                </a:cubicBezTo>
                <a:lnTo>
                  <a:pt x="29597" y="82184"/>
                </a:lnTo>
                <a:cubicBezTo>
                  <a:pt x="27149" y="82184"/>
                  <a:pt x="25400" y="79985"/>
                  <a:pt x="25400" y="77421"/>
                </a:cubicBezTo>
                <a:cubicBezTo>
                  <a:pt x="25400" y="74857"/>
                  <a:pt x="27149" y="73025"/>
                  <a:pt x="29597" y="73025"/>
                </a:cubicBezTo>
                <a:close/>
                <a:moveTo>
                  <a:pt x="154225" y="72068"/>
                </a:moveTo>
                <a:cubicBezTo>
                  <a:pt x="150262" y="72068"/>
                  <a:pt x="147019" y="75311"/>
                  <a:pt x="147019" y="79275"/>
                </a:cubicBezTo>
                <a:lnTo>
                  <a:pt x="147019" y="109544"/>
                </a:lnTo>
                <a:lnTo>
                  <a:pt x="276742" y="109544"/>
                </a:lnTo>
                <a:lnTo>
                  <a:pt x="276742" y="79275"/>
                </a:lnTo>
                <a:cubicBezTo>
                  <a:pt x="276742" y="75311"/>
                  <a:pt x="273859" y="72068"/>
                  <a:pt x="269895" y="72068"/>
                </a:cubicBezTo>
                <a:lnTo>
                  <a:pt x="154225" y="72068"/>
                </a:lnTo>
                <a:close/>
                <a:moveTo>
                  <a:pt x="60177" y="8648"/>
                </a:moveTo>
                <a:lnTo>
                  <a:pt x="60177" y="21260"/>
                </a:lnTo>
                <a:cubicBezTo>
                  <a:pt x="60177" y="28467"/>
                  <a:pt x="66302" y="34593"/>
                  <a:pt x="73509" y="34593"/>
                </a:cubicBezTo>
                <a:lnTo>
                  <a:pt x="154225" y="34593"/>
                </a:lnTo>
                <a:cubicBezTo>
                  <a:pt x="161432" y="34593"/>
                  <a:pt x="167198" y="28467"/>
                  <a:pt x="167198" y="21260"/>
                </a:cubicBezTo>
                <a:lnTo>
                  <a:pt x="167198" y="8648"/>
                </a:lnTo>
                <a:lnTo>
                  <a:pt x="60177" y="8648"/>
                </a:lnTo>
                <a:close/>
                <a:moveTo>
                  <a:pt x="21620" y="8648"/>
                </a:moveTo>
                <a:cubicBezTo>
                  <a:pt x="14413" y="8648"/>
                  <a:pt x="8648" y="14053"/>
                  <a:pt x="8648" y="21260"/>
                </a:cubicBezTo>
                <a:lnTo>
                  <a:pt x="8648" y="263769"/>
                </a:lnTo>
                <a:cubicBezTo>
                  <a:pt x="8648" y="270976"/>
                  <a:pt x="14413" y="276742"/>
                  <a:pt x="21620" y="276742"/>
                </a:cubicBezTo>
                <a:lnTo>
                  <a:pt x="206115" y="276742"/>
                </a:lnTo>
                <a:cubicBezTo>
                  <a:pt x="213322" y="276742"/>
                  <a:pt x="219087" y="270976"/>
                  <a:pt x="219087" y="263769"/>
                </a:cubicBezTo>
                <a:lnTo>
                  <a:pt x="219087" y="256563"/>
                </a:lnTo>
                <a:lnTo>
                  <a:pt x="154225" y="256563"/>
                </a:lnTo>
                <a:cubicBezTo>
                  <a:pt x="145577" y="256563"/>
                  <a:pt x="138371" y="249716"/>
                  <a:pt x="138371" y="240708"/>
                </a:cubicBezTo>
                <a:lnTo>
                  <a:pt x="138371" y="79275"/>
                </a:lnTo>
                <a:cubicBezTo>
                  <a:pt x="138371" y="70627"/>
                  <a:pt x="145577" y="63420"/>
                  <a:pt x="154225" y="63420"/>
                </a:cubicBezTo>
                <a:lnTo>
                  <a:pt x="219087" y="63420"/>
                </a:lnTo>
                <a:lnTo>
                  <a:pt x="219087" y="21260"/>
                </a:lnTo>
                <a:cubicBezTo>
                  <a:pt x="219087" y="14053"/>
                  <a:pt x="213322" y="8648"/>
                  <a:pt x="206115" y="8648"/>
                </a:cubicBezTo>
                <a:lnTo>
                  <a:pt x="175846" y="8648"/>
                </a:lnTo>
                <a:lnTo>
                  <a:pt x="175846" y="21260"/>
                </a:lnTo>
                <a:cubicBezTo>
                  <a:pt x="175846" y="33512"/>
                  <a:pt x="166117" y="42880"/>
                  <a:pt x="154225" y="42880"/>
                </a:cubicBezTo>
                <a:lnTo>
                  <a:pt x="73509" y="42880"/>
                </a:lnTo>
                <a:cubicBezTo>
                  <a:pt x="61618" y="42880"/>
                  <a:pt x="51889" y="33512"/>
                  <a:pt x="51889" y="21260"/>
                </a:cubicBezTo>
                <a:lnTo>
                  <a:pt x="51889" y="8648"/>
                </a:lnTo>
                <a:lnTo>
                  <a:pt x="21620" y="8648"/>
                </a:lnTo>
                <a:close/>
                <a:moveTo>
                  <a:pt x="21620" y="0"/>
                </a:moveTo>
                <a:lnTo>
                  <a:pt x="206115" y="0"/>
                </a:lnTo>
                <a:cubicBezTo>
                  <a:pt x="218006" y="0"/>
                  <a:pt x="227735" y="9729"/>
                  <a:pt x="227735" y="21260"/>
                </a:cubicBezTo>
                <a:lnTo>
                  <a:pt x="227735" y="63420"/>
                </a:lnTo>
                <a:lnTo>
                  <a:pt x="269895" y="63420"/>
                </a:lnTo>
                <a:cubicBezTo>
                  <a:pt x="278543" y="63420"/>
                  <a:pt x="285390" y="70627"/>
                  <a:pt x="285390" y="79275"/>
                </a:cubicBezTo>
                <a:lnTo>
                  <a:pt x="285390" y="240708"/>
                </a:lnTo>
                <a:cubicBezTo>
                  <a:pt x="285390" y="249716"/>
                  <a:pt x="278543" y="256563"/>
                  <a:pt x="269895" y="256563"/>
                </a:cubicBezTo>
                <a:lnTo>
                  <a:pt x="227735" y="256563"/>
                </a:lnTo>
                <a:lnTo>
                  <a:pt x="227735" y="263769"/>
                </a:lnTo>
                <a:cubicBezTo>
                  <a:pt x="227735" y="275661"/>
                  <a:pt x="218006" y="285390"/>
                  <a:pt x="206115" y="285390"/>
                </a:cubicBezTo>
                <a:lnTo>
                  <a:pt x="21620" y="285390"/>
                </a:lnTo>
                <a:cubicBezTo>
                  <a:pt x="9729" y="285390"/>
                  <a:pt x="0" y="275661"/>
                  <a:pt x="0" y="263769"/>
                </a:cubicBezTo>
                <a:lnTo>
                  <a:pt x="0" y="21260"/>
                </a:lnTo>
                <a:cubicBezTo>
                  <a:pt x="0" y="9729"/>
                  <a:pt x="9729" y="0"/>
                  <a:pt x="21620"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675">
              <a:solidFill>
                <a:schemeClr val="dk1"/>
              </a:solidFill>
              <a:latin typeface="Calibri"/>
              <a:ea typeface="Calibri"/>
              <a:cs typeface="Calibri"/>
              <a:sym typeface="Calibri"/>
            </a:endParaRPr>
          </a:p>
        </p:txBody>
      </p:sp>
      <p:sp>
        <p:nvSpPr>
          <p:cNvPr id="402" name="Google Shape;402;p6"/>
          <p:cNvSpPr txBox="1"/>
          <p:nvPr/>
        </p:nvSpPr>
        <p:spPr>
          <a:xfrm>
            <a:off x="1534443" y="2851791"/>
            <a:ext cx="3096743" cy="368058"/>
          </a:xfrm>
          <a:prstGeom prst="rect">
            <a:avLst/>
          </a:prstGeom>
          <a:noFill/>
          <a:ln>
            <a:noFill/>
          </a:ln>
        </p:spPr>
        <p:txBody>
          <a:bodyPr anchorCtr="0" anchor="t" bIns="17125" lIns="34275" spcFirstLastPara="1" rIns="34275" wrap="square" tIns="17125">
            <a:spAutoFit/>
          </a:bodyPr>
          <a:lstStyle/>
          <a:p>
            <a:pPr indent="0" lvl="0" marL="0" marR="0" rtl="0" algn="l">
              <a:lnSpc>
                <a:spcPct val="93785"/>
              </a:lnSpc>
              <a:spcBef>
                <a:spcPts val="0"/>
              </a:spcBef>
              <a:spcAft>
                <a:spcPts val="0"/>
              </a:spcAft>
              <a:buClr>
                <a:schemeClr val="dk1"/>
              </a:buClr>
              <a:buSzPts val="1400"/>
              <a:buFont typeface="Arial"/>
              <a:buNone/>
            </a:pPr>
            <a:r>
              <a:rPr lang="en-US" sz="1400">
                <a:solidFill>
                  <a:schemeClr val="dk1"/>
                </a:solidFill>
                <a:latin typeface="Lato Light"/>
                <a:ea typeface="Lato Light"/>
                <a:cs typeface="Lato Light"/>
                <a:sym typeface="Lato Light"/>
              </a:rPr>
              <a:t>Powers to grant, renew, amend, transfer and revoke licences.</a:t>
            </a:r>
            <a:endParaRPr/>
          </a:p>
        </p:txBody>
      </p:sp>
      <p:sp>
        <p:nvSpPr>
          <p:cNvPr id="403" name="Google Shape;403;p6"/>
          <p:cNvSpPr txBox="1"/>
          <p:nvPr/>
        </p:nvSpPr>
        <p:spPr>
          <a:xfrm>
            <a:off x="1522641" y="2227918"/>
            <a:ext cx="2842303" cy="201345"/>
          </a:xfrm>
          <a:prstGeom prst="rect">
            <a:avLst/>
          </a:prstGeom>
          <a:noFill/>
          <a:ln>
            <a:noFill/>
          </a:ln>
        </p:spPr>
        <p:txBody>
          <a:bodyPr anchorCtr="0" anchor="t" bIns="17125" lIns="34275" spcFirstLastPara="1" rIns="34275" wrap="square" tIns="17125">
            <a:spAutoFit/>
          </a:bodyPr>
          <a:lstStyle/>
          <a:p>
            <a:pPr indent="0" lvl="0" marL="0" marR="0" rtl="0" algn="l">
              <a:lnSpc>
                <a:spcPct val="93785"/>
              </a:lnSpc>
              <a:spcBef>
                <a:spcPts val="0"/>
              </a:spcBef>
              <a:spcAft>
                <a:spcPts val="0"/>
              </a:spcAft>
              <a:buClr>
                <a:schemeClr val="dk1"/>
              </a:buClr>
              <a:buSzPts val="1400"/>
              <a:buFont typeface="Arial"/>
              <a:buNone/>
            </a:pPr>
            <a:r>
              <a:rPr lang="en-US" sz="1400">
                <a:solidFill>
                  <a:schemeClr val="dk1"/>
                </a:solidFill>
                <a:latin typeface="Lato Light"/>
                <a:ea typeface="Lato Light"/>
                <a:cs typeface="Lato Light"/>
                <a:sym typeface="Lato Light"/>
              </a:rPr>
              <a:t>Community media broadcasting</a:t>
            </a:r>
            <a:endParaRPr/>
          </a:p>
        </p:txBody>
      </p:sp>
      <p:sp>
        <p:nvSpPr>
          <p:cNvPr id="404" name="Google Shape;404;p6"/>
          <p:cNvSpPr txBox="1"/>
          <p:nvPr/>
        </p:nvSpPr>
        <p:spPr>
          <a:xfrm>
            <a:off x="3337846" y="1101147"/>
            <a:ext cx="2468304"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600">
                <a:solidFill>
                  <a:srgbClr val="953734"/>
                </a:solidFill>
                <a:latin typeface="Calibri"/>
                <a:ea typeface="Calibri"/>
                <a:cs typeface="Calibri"/>
                <a:sym typeface="Calibri"/>
              </a:rPr>
              <a:t>REGULATORY FRAMEWORK</a:t>
            </a:r>
            <a:endParaRPr/>
          </a:p>
        </p:txBody>
      </p:sp>
      <p:sp>
        <p:nvSpPr>
          <p:cNvPr id="405" name="Google Shape;405;p6"/>
          <p:cNvSpPr/>
          <p:nvPr/>
        </p:nvSpPr>
        <p:spPr>
          <a:xfrm>
            <a:off x="779334" y="5724848"/>
            <a:ext cx="536296" cy="536295"/>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675">
              <a:solidFill>
                <a:schemeClr val="lt1"/>
              </a:solidFill>
              <a:latin typeface="Calibri"/>
              <a:ea typeface="Calibri"/>
              <a:cs typeface="Calibri"/>
              <a:sym typeface="Calibri"/>
            </a:endParaRPr>
          </a:p>
        </p:txBody>
      </p:sp>
      <p:sp>
        <p:nvSpPr>
          <p:cNvPr id="406" name="Google Shape;406;p6"/>
          <p:cNvSpPr/>
          <p:nvPr/>
        </p:nvSpPr>
        <p:spPr>
          <a:xfrm>
            <a:off x="871646" y="5886316"/>
            <a:ext cx="268215" cy="266580"/>
          </a:xfrm>
          <a:custGeom>
            <a:rect b="b" l="l" r="r" t="t"/>
            <a:pathLst>
              <a:path extrusionOk="0" h="793" w="796">
                <a:moveTo>
                  <a:pt x="643" y="721"/>
                </a:moveTo>
                <a:lnTo>
                  <a:pt x="556" y="721"/>
                </a:lnTo>
                <a:lnTo>
                  <a:pt x="556" y="553"/>
                </a:lnTo>
                <a:cubicBezTo>
                  <a:pt x="556" y="547"/>
                  <a:pt x="550" y="542"/>
                  <a:pt x="544" y="542"/>
                </a:cubicBezTo>
                <a:cubicBezTo>
                  <a:pt x="537" y="542"/>
                  <a:pt x="532" y="547"/>
                  <a:pt x="532" y="553"/>
                </a:cubicBezTo>
                <a:lnTo>
                  <a:pt x="532" y="721"/>
                </a:lnTo>
                <a:lnTo>
                  <a:pt x="377" y="721"/>
                </a:lnTo>
                <a:lnTo>
                  <a:pt x="377" y="417"/>
                </a:lnTo>
                <a:lnTo>
                  <a:pt x="431" y="409"/>
                </a:lnTo>
                <a:cubicBezTo>
                  <a:pt x="434" y="408"/>
                  <a:pt x="437" y="406"/>
                  <a:pt x="439" y="403"/>
                </a:cubicBezTo>
                <a:lnTo>
                  <a:pt x="456" y="375"/>
                </a:lnTo>
                <a:lnTo>
                  <a:pt x="502" y="434"/>
                </a:lnTo>
                <a:cubicBezTo>
                  <a:pt x="496" y="443"/>
                  <a:pt x="491" y="454"/>
                  <a:pt x="491" y="465"/>
                </a:cubicBezTo>
                <a:cubicBezTo>
                  <a:pt x="491" y="494"/>
                  <a:pt x="515" y="517"/>
                  <a:pt x="544" y="517"/>
                </a:cubicBezTo>
                <a:cubicBezTo>
                  <a:pt x="572" y="517"/>
                  <a:pt x="596" y="494"/>
                  <a:pt x="596" y="465"/>
                </a:cubicBezTo>
                <a:cubicBezTo>
                  <a:pt x="596" y="463"/>
                  <a:pt x="595" y="461"/>
                  <a:pt x="595" y="458"/>
                </a:cubicBezTo>
                <a:lnTo>
                  <a:pt x="643" y="439"/>
                </a:lnTo>
                <a:lnTo>
                  <a:pt x="643" y="721"/>
                </a:lnTo>
                <a:close/>
                <a:moveTo>
                  <a:pt x="365" y="320"/>
                </a:moveTo>
                <a:lnTo>
                  <a:pt x="365" y="320"/>
                </a:lnTo>
                <a:cubicBezTo>
                  <a:pt x="358" y="320"/>
                  <a:pt x="353" y="325"/>
                  <a:pt x="353" y="332"/>
                </a:cubicBezTo>
                <a:lnTo>
                  <a:pt x="353" y="396"/>
                </a:lnTo>
                <a:lnTo>
                  <a:pt x="307" y="404"/>
                </a:lnTo>
                <a:cubicBezTo>
                  <a:pt x="303" y="404"/>
                  <a:pt x="300" y="406"/>
                  <a:pt x="298" y="410"/>
                </a:cubicBezTo>
                <a:lnTo>
                  <a:pt x="264" y="479"/>
                </a:lnTo>
                <a:cubicBezTo>
                  <a:pt x="259" y="478"/>
                  <a:pt x="255" y="478"/>
                  <a:pt x="251" y="478"/>
                </a:cubicBezTo>
                <a:cubicBezTo>
                  <a:pt x="229" y="478"/>
                  <a:pt x="211" y="491"/>
                  <a:pt x="203" y="510"/>
                </a:cubicBezTo>
                <a:lnTo>
                  <a:pt x="164" y="504"/>
                </a:lnTo>
                <a:cubicBezTo>
                  <a:pt x="160" y="504"/>
                  <a:pt x="155" y="506"/>
                  <a:pt x="153" y="509"/>
                </a:cubicBezTo>
                <a:lnTo>
                  <a:pt x="73" y="629"/>
                </a:lnTo>
                <a:lnTo>
                  <a:pt x="73" y="249"/>
                </a:lnTo>
                <a:lnTo>
                  <a:pt x="180" y="174"/>
                </a:lnTo>
                <a:lnTo>
                  <a:pt x="247" y="281"/>
                </a:lnTo>
                <a:cubicBezTo>
                  <a:pt x="251" y="285"/>
                  <a:pt x="256" y="287"/>
                  <a:pt x="261" y="285"/>
                </a:cubicBezTo>
                <a:lnTo>
                  <a:pt x="320" y="269"/>
                </a:lnTo>
                <a:cubicBezTo>
                  <a:pt x="329" y="285"/>
                  <a:pt x="345" y="296"/>
                  <a:pt x="365" y="296"/>
                </a:cubicBezTo>
                <a:cubicBezTo>
                  <a:pt x="373" y="296"/>
                  <a:pt x="380" y="294"/>
                  <a:pt x="387" y="291"/>
                </a:cubicBezTo>
                <a:lnTo>
                  <a:pt x="440" y="356"/>
                </a:lnTo>
                <a:lnTo>
                  <a:pt x="421" y="386"/>
                </a:lnTo>
                <a:lnTo>
                  <a:pt x="377" y="393"/>
                </a:lnTo>
                <a:lnTo>
                  <a:pt x="377" y="332"/>
                </a:lnTo>
                <a:cubicBezTo>
                  <a:pt x="377" y="325"/>
                  <a:pt x="372" y="320"/>
                  <a:pt x="365" y="320"/>
                </a:cubicBezTo>
                <a:close/>
                <a:moveTo>
                  <a:pt x="279" y="529"/>
                </a:moveTo>
                <a:lnTo>
                  <a:pt x="279" y="529"/>
                </a:lnTo>
                <a:cubicBezTo>
                  <a:pt x="279" y="545"/>
                  <a:pt x="267" y="557"/>
                  <a:pt x="251" y="557"/>
                </a:cubicBezTo>
                <a:cubicBezTo>
                  <a:pt x="236" y="557"/>
                  <a:pt x="223" y="545"/>
                  <a:pt x="223" y="529"/>
                </a:cubicBezTo>
                <a:cubicBezTo>
                  <a:pt x="223" y="514"/>
                  <a:pt x="236" y="502"/>
                  <a:pt x="251" y="502"/>
                </a:cubicBezTo>
                <a:cubicBezTo>
                  <a:pt x="267" y="502"/>
                  <a:pt x="279" y="514"/>
                  <a:pt x="279" y="529"/>
                </a:cubicBezTo>
                <a:close/>
                <a:moveTo>
                  <a:pt x="353" y="721"/>
                </a:moveTo>
                <a:lnTo>
                  <a:pt x="264" y="721"/>
                </a:lnTo>
                <a:lnTo>
                  <a:pt x="264" y="617"/>
                </a:lnTo>
                <a:cubicBezTo>
                  <a:pt x="264" y="611"/>
                  <a:pt x="257" y="606"/>
                  <a:pt x="251" y="606"/>
                </a:cubicBezTo>
                <a:cubicBezTo>
                  <a:pt x="245" y="606"/>
                  <a:pt x="239" y="611"/>
                  <a:pt x="239" y="617"/>
                </a:cubicBezTo>
                <a:lnTo>
                  <a:pt x="239" y="721"/>
                </a:lnTo>
                <a:lnTo>
                  <a:pt x="73" y="721"/>
                </a:lnTo>
                <a:lnTo>
                  <a:pt x="73" y="671"/>
                </a:lnTo>
                <a:lnTo>
                  <a:pt x="168" y="529"/>
                </a:lnTo>
                <a:lnTo>
                  <a:pt x="199" y="534"/>
                </a:lnTo>
                <a:cubicBezTo>
                  <a:pt x="202" y="560"/>
                  <a:pt x="224" y="582"/>
                  <a:pt x="251" y="582"/>
                </a:cubicBezTo>
                <a:cubicBezTo>
                  <a:pt x="280" y="582"/>
                  <a:pt x="303" y="558"/>
                  <a:pt x="303" y="529"/>
                </a:cubicBezTo>
                <a:cubicBezTo>
                  <a:pt x="303" y="514"/>
                  <a:pt x="296" y="499"/>
                  <a:pt x="285" y="490"/>
                </a:cubicBezTo>
                <a:lnTo>
                  <a:pt x="317" y="426"/>
                </a:lnTo>
                <a:lnTo>
                  <a:pt x="353" y="421"/>
                </a:lnTo>
                <a:lnTo>
                  <a:pt x="353" y="721"/>
                </a:lnTo>
                <a:close/>
                <a:moveTo>
                  <a:pt x="365" y="216"/>
                </a:moveTo>
                <a:lnTo>
                  <a:pt x="365" y="216"/>
                </a:lnTo>
                <a:cubicBezTo>
                  <a:pt x="380" y="216"/>
                  <a:pt x="393" y="229"/>
                  <a:pt x="393" y="244"/>
                </a:cubicBezTo>
                <a:cubicBezTo>
                  <a:pt x="393" y="259"/>
                  <a:pt x="380" y="272"/>
                  <a:pt x="365" y="272"/>
                </a:cubicBezTo>
                <a:cubicBezTo>
                  <a:pt x="349" y="272"/>
                  <a:pt x="337" y="259"/>
                  <a:pt x="337" y="244"/>
                </a:cubicBezTo>
                <a:cubicBezTo>
                  <a:pt x="337" y="229"/>
                  <a:pt x="349" y="216"/>
                  <a:pt x="365" y="216"/>
                </a:cubicBezTo>
                <a:close/>
                <a:moveTo>
                  <a:pt x="572" y="465"/>
                </a:moveTo>
                <a:lnTo>
                  <a:pt x="572" y="465"/>
                </a:lnTo>
                <a:cubicBezTo>
                  <a:pt x="572" y="481"/>
                  <a:pt x="559" y="494"/>
                  <a:pt x="544" y="494"/>
                </a:cubicBezTo>
                <a:cubicBezTo>
                  <a:pt x="528" y="494"/>
                  <a:pt x="516" y="481"/>
                  <a:pt x="516" y="465"/>
                </a:cubicBezTo>
                <a:cubicBezTo>
                  <a:pt x="516" y="450"/>
                  <a:pt x="528" y="438"/>
                  <a:pt x="544" y="438"/>
                </a:cubicBezTo>
                <a:cubicBezTo>
                  <a:pt x="559" y="438"/>
                  <a:pt x="572" y="450"/>
                  <a:pt x="572" y="465"/>
                </a:cubicBezTo>
                <a:close/>
                <a:moveTo>
                  <a:pt x="655" y="224"/>
                </a:moveTo>
                <a:lnTo>
                  <a:pt x="655" y="224"/>
                </a:lnTo>
                <a:cubicBezTo>
                  <a:pt x="670" y="224"/>
                  <a:pt x="683" y="237"/>
                  <a:pt x="683" y="252"/>
                </a:cubicBezTo>
                <a:cubicBezTo>
                  <a:pt x="683" y="267"/>
                  <a:pt x="670" y="280"/>
                  <a:pt x="655" y="280"/>
                </a:cubicBezTo>
                <a:cubicBezTo>
                  <a:pt x="639" y="280"/>
                  <a:pt x="627" y="267"/>
                  <a:pt x="627" y="252"/>
                </a:cubicBezTo>
                <a:cubicBezTo>
                  <a:pt x="627" y="237"/>
                  <a:pt x="639" y="224"/>
                  <a:pt x="655" y="224"/>
                </a:cubicBezTo>
                <a:close/>
                <a:moveTo>
                  <a:pt x="781" y="721"/>
                </a:moveTo>
                <a:lnTo>
                  <a:pt x="667" y="721"/>
                </a:lnTo>
                <a:lnTo>
                  <a:pt x="667" y="429"/>
                </a:lnTo>
                <a:lnTo>
                  <a:pt x="696" y="418"/>
                </a:lnTo>
                <a:lnTo>
                  <a:pt x="771" y="542"/>
                </a:lnTo>
                <a:cubicBezTo>
                  <a:pt x="773" y="546"/>
                  <a:pt x="777" y="547"/>
                  <a:pt x="781" y="547"/>
                </a:cubicBezTo>
                <a:cubicBezTo>
                  <a:pt x="783" y="547"/>
                  <a:pt x="786" y="547"/>
                  <a:pt x="787" y="546"/>
                </a:cubicBezTo>
                <a:cubicBezTo>
                  <a:pt x="793" y="543"/>
                  <a:pt x="795" y="535"/>
                  <a:pt x="791" y="529"/>
                </a:cubicBezTo>
                <a:lnTo>
                  <a:pt x="712" y="396"/>
                </a:lnTo>
                <a:cubicBezTo>
                  <a:pt x="709" y="391"/>
                  <a:pt x="702" y="390"/>
                  <a:pt x="697" y="392"/>
                </a:cubicBezTo>
                <a:lnTo>
                  <a:pt x="667" y="404"/>
                </a:lnTo>
                <a:lnTo>
                  <a:pt x="667" y="340"/>
                </a:lnTo>
                <a:cubicBezTo>
                  <a:pt x="667" y="334"/>
                  <a:pt x="662" y="328"/>
                  <a:pt x="655" y="328"/>
                </a:cubicBezTo>
                <a:cubicBezTo>
                  <a:pt x="648" y="328"/>
                  <a:pt x="643" y="334"/>
                  <a:pt x="643" y="340"/>
                </a:cubicBezTo>
                <a:lnTo>
                  <a:pt x="643" y="413"/>
                </a:lnTo>
                <a:lnTo>
                  <a:pt x="587" y="436"/>
                </a:lnTo>
                <a:cubicBezTo>
                  <a:pt x="577" y="423"/>
                  <a:pt x="561" y="414"/>
                  <a:pt x="544" y="414"/>
                </a:cubicBezTo>
                <a:cubicBezTo>
                  <a:pt x="535" y="414"/>
                  <a:pt x="528" y="415"/>
                  <a:pt x="521" y="419"/>
                </a:cubicBezTo>
                <a:lnTo>
                  <a:pt x="469" y="354"/>
                </a:lnTo>
                <a:lnTo>
                  <a:pt x="535" y="244"/>
                </a:lnTo>
                <a:lnTo>
                  <a:pt x="603" y="255"/>
                </a:lnTo>
                <a:cubicBezTo>
                  <a:pt x="605" y="283"/>
                  <a:pt x="628" y="304"/>
                  <a:pt x="655" y="304"/>
                </a:cubicBezTo>
                <a:cubicBezTo>
                  <a:pt x="683" y="304"/>
                  <a:pt x="707" y="281"/>
                  <a:pt x="707" y="252"/>
                </a:cubicBezTo>
                <a:cubicBezTo>
                  <a:pt x="707" y="241"/>
                  <a:pt x="703" y="230"/>
                  <a:pt x="697" y="222"/>
                </a:cubicBezTo>
                <a:lnTo>
                  <a:pt x="790" y="116"/>
                </a:lnTo>
                <a:cubicBezTo>
                  <a:pt x="795" y="111"/>
                  <a:pt x="794" y="103"/>
                  <a:pt x="789" y="99"/>
                </a:cubicBezTo>
                <a:cubicBezTo>
                  <a:pt x="784" y="94"/>
                  <a:pt x="777" y="95"/>
                  <a:pt x="772" y="100"/>
                </a:cubicBezTo>
                <a:lnTo>
                  <a:pt x="679" y="206"/>
                </a:lnTo>
                <a:cubicBezTo>
                  <a:pt x="672" y="202"/>
                  <a:pt x="663" y="200"/>
                  <a:pt x="655" y="200"/>
                </a:cubicBezTo>
                <a:cubicBezTo>
                  <a:pt x="633" y="200"/>
                  <a:pt x="615" y="213"/>
                  <a:pt x="607" y="232"/>
                </a:cubicBezTo>
                <a:lnTo>
                  <a:pt x="531" y="220"/>
                </a:lnTo>
                <a:cubicBezTo>
                  <a:pt x="526" y="219"/>
                  <a:pt x="521" y="221"/>
                  <a:pt x="519" y="225"/>
                </a:cubicBezTo>
                <a:lnTo>
                  <a:pt x="453" y="334"/>
                </a:lnTo>
                <a:lnTo>
                  <a:pt x="406" y="275"/>
                </a:lnTo>
                <a:cubicBezTo>
                  <a:pt x="413" y="267"/>
                  <a:pt x="417" y="255"/>
                  <a:pt x="417" y="244"/>
                </a:cubicBezTo>
                <a:cubicBezTo>
                  <a:pt x="417" y="215"/>
                  <a:pt x="393" y="192"/>
                  <a:pt x="365" y="192"/>
                </a:cubicBezTo>
                <a:cubicBezTo>
                  <a:pt x="336" y="192"/>
                  <a:pt x="313" y="215"/>
                  <a:pt x="313" y="244"/>
                </a:cubicBezTo>
                <a:cubicBezTo>
                  <a:pt x="313" y="244"/>
                  <a:pt x="313" y="245"/>
                  <a:pt x="313" y="246"/>
                </a:cubicBezTo>
                <a:lnTo>
                  <a:pt x="264" y="260"/>
                </a:lnTo>
                <a:lnTo>
                  <a:pt x="194" y="151"/>
                </a:lnTo>
                <a:cubicBezTo>
                  <a:pt x="192" y="148"/>
                  <a:pt x="189" y="146"/>
                  <a:pt x="185" y="146"/>
                </a:cubicBezTo>
                <a:cubicBezTo>
                  <a:pt x="182" y="145"/>
                  <a:pt x="179" y="146"/>
                  <a:pt x="176" y="148"/>
                </a:cubicBezTo>
                <a:lnTo>
                  <a:pt x="73" y="219"/>
                </a:lnTo>
                <a:lnTo>
                  <a:pt x="73" y="11"/>
                </a:lnTo>
                <a:cubicBezTo>
                  <a:pt x="73" y="5"/>
                  <a:pt x="67" y="0"/>
                  <a:pt x="60" y="0"/>
                </a:cubicBezTo>
                <a:cubicBezTo>
                  <a:pt x="54" y="0"/>
                  <a:pt x="49" y="5"/>
                  <a:pt x="49" y="11"/>
                </a:cubicBezTo>
                <a:lnTo>
                  <a:pt x="49" y="48"/>
                </a:lnTo>
                <a:lnTo>
                  <a:pt x="12" y="48"/>
                </a:lnTo>
                <a:cubicBezTo>
                  <a:pt x="6" y="48"/>
                  <a:pt x="0" y="53"/>
                  <a:pt x="0" y="59"/>
                </a:cubicBezTo>
                <a:cubicBezTo>
                  <a:pt x="0" y="66"/>
                  <a:pt x="6" y="72"/>
                  <a:pt x="12" y="72"/>
                </a:cubicBezTo>
                <a:lnTo>
                  <a:pt x="49" y="72"/>
                </a:lnTo>
                <a:lnTo>
                  <a:pt x="49" y="160"/>
                </a:lnTo>
                <a:lnTo>
                  <a:pt x="12" y="160"/>
                </a:lnTo>
                <a:cubicBezTo>
                  <a:pt x="6" y="160"/>
                  <a:pt x="0" y="165"/>
                  <a:pt x="0" y="172"/>
                </a:cubicBezTo>
                <a:cubicBezTo>
                  <a:pt x="0" y="178"/>
                  <a:pt x="6" y="184"/>
                  <a:pt x="12" y="184"/>
                </a:cubicBezTo>
                <a:lnTo>
                  <a:pt x="49" y="184"/>
                </a:lnTo>
                <a:lnTo>
                  <a:pt x="49" y="272"/>
                </a:lnTo>
                <a:lnTo>
                  <a:pt x="12" y="272"/>
                </a:lnTo>
                <a:cubicBezTo>
                  <a:pt x="6" y="272"/>
                  <a:pt x="0" y="277"/>
                  <a:pt x="0" y="284"/>
                </a:cubicBezTo>
                <a:cubicBezTo>
                  <a:pt x="0" y="290"/>
                  <a:pt x="6" y="296"/>
                  <a:pt x="12" y="296"/>
                </a:cubicBezTo>
                <a:lnTo>
                  <a:pt x="49" y="296"/>
                </a:lnTo>
                <a:lnTo>
                  <a:pt x="49" y="384"/>
                </a:lnTo>
                <a:lnTo>
                  <a:pt x="12" y="384"/>
                </a:lnTo>
                <a:cubicBezTo>
                  <a:pt x="6" y="384"/>
                  <a:pt x="0" y="390"/>
                  <a:pt x="0" y="396"/>
                </a:cubicBezTo>
                <a:cubicBezTo>
                  <a:pt x="0" y="403"/>
                  <a:pt x="6" y="408"/>
                  <a:pt x="12" y="408"/>
                </a:cubicBezTo>
                <a:lnTo>
                  <a:pt x="49" y="408"/>
                </a:lnTo>
                <a:lnTo>
                  <a:pt x="49" y="496"/>
                </a:lnTo>
                <a:lnTo>
                  <a:pt x="12" y="496"/>
                </a:lnTo>
                <a:cubicBezTo>
                  <a:pt x="6" y="496"/>
                  <a:pt x="0" y="502"/>
                  <a:pt x="0" y="508"/>
                </a:cubicBezTo>
                <a:cubicBezTo>
                  <a:pt x="0" y="515"/>
                  <a:pt x="6" y="520"/>
                  <a:pt x="12" y="520"/>
                </a:cubicBezTo>
                <a:lnTo>
                  <a:pt x="49" y="520"/>
                </a:lnTo>
                <a:lnTo>
                  <a:pt x="49" y="609"/>
                </a:lnTo>
                <a:lnTo>
                  <a:pt x="12" y="609"/>
                </a:lnTo>
                <a:cubicBezTo>
                  <a:pt x="6" y="609"/>
                  <a:pt x="0" y="614"/>
                  <a:pt x="0" y="620"/>
                </a:cubicBezTo>
                <a:cubicBezTo>
                  <a:pt x="0" y="627"/>
                  <a:pt x="6" y="632"/>
                  <a:pt x="12" y="632"/>
                </a:cubicBezTo>
                <a:lnTo>
                  <a:pt x="49" y="632"/>
                </a:lnTo>
                <a:lnTo>
                  <a:pt x="49" y="721"/>
                </a:lnTo>
                <a:lnTo>
                  <a:pt x="12" y="721"/>
                </a:lnTo>
                <a:cubicBezTo>
                  <a:pt x="6" y="721"/>
                  <a:pt x="0" y="726"/>
                  <a:pt x="0" y="732"/>
                </a:cubicBezTo>
                <a:cubicBezTo>
                  <a:pt x="0" y="739"/>
                  <a:pt x="6" y="744"/>
                  <a:pt x="12" y="744"/>
                </a:cubicBezTo>
                <a:lnTo>
                  <a:pt x="49" y="744"/>
                </a:lnTo>
                <a:lnTo>
                  <a:pt x="49" y="781"/>
                </a:lnTo>
                <a:cubicBezTo>
                  <a:pt x="49" y="787"/>
                  <a:pt x="54" y="792"/>
                  <a:pt x="60" y="792"/>
                </a:cubicBezTo>
                <a:cubicBezTo>
                  <a:pt x="67" y="792"/>
                  <a:pt x="73" y="787"/>
                  <a:pt x="73" y="781"/>
                </a:cubicBezTo>
                <a:lnTo>
                  <a:pt x="73" y="744"/>
                </a:lnTo>
                <a:lnTo>
                  <a:pt x="781" y="744"/>
                </a:lnTo>
                <a:cubicBezTo>
                  <a:pt x="788" y="744"/>
                  <a:pt x="793" y="739"/>
                  <a:pt x="793" y="732"/>
                </a:cubicBezTo>
                <a:cubicBezTo>
                  <a:pt x="793" y="726"/>
                  <a:pt x="788" y="721"/>
                  <a:pt x="781" y="72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675">
              <a:solidFill>
                <a:schemeClr val="dk1"/>
              </a:solidFill>
              <a:latin typeface="Calibri"/>
              <a:ea typeface="Calibri"/>
              <a:cs typeface="Calibri"/>
              <a:sym typeface="Calibri"/>
            </a:endParaRPr>
          </a:p>
        </p:txBody>
      </p:sp>
      <p:sp>
        <p:nvSpPr>
          <p:cNvPr id="407" name="Google Shape;407;p6"/>
          <p:cNvSpPr txBox="1"/>
          <p:nvPr/>
        </p:nvSpPr>
        <p:spPr>
          <a:xfrm>
            <a:off x="1432491" y="5863721"/>
            <a:ext cx="2612783"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600" u="none" strike="noStrike">
                <a:solidFill>
                  <a:schemeClr val="dk2"/>
                </a:solidFill>
                <a:latin typeface="Lato"/>
                <a:ea typeface="Lato"/>
                <a:cs typeface="Lato"/>
                <a:sym typeface="Lato"/>
              </a:rPr>
              <a:t>BBBEE Act No.59 of 2003</a:t>
            </a:r>
            <a:endParaRPr b="1" sz="1600">
              <a:solidFill>
                <a:schemeClr val="dk2"/>
              </a:solidFill>
              <a:latin typeface="Lato"/>
              <a:ea typeface="Lato"/>
              <a:cs typeface="Lato"/>
              <a:sym typeface="Lato"/>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2" name="Shape 412"/>
        <p:cNvGrpSpPr/>
        <p:nvPr/>
      </p:nvGrpSpPr>
      <p:grpSpPr>
        <a:xfrm>
          <a:off x="0" y="0"/>
          <a:ext cx="0" cy="0"/>
          <a:chOff x="0" y="0"/>
          <a:chExt cx="0" cy="0"/>
        </a:xfrm>
      </p:grpSpPr>
      <p:sp>
        <p:nvSpPr>
          <p:cNvPr id="413" name="Google Shape;413;p7"/>
          <p:cNvSpPr txBox="1"/>
          <p:nvPr/>
        </p:nvSpPr>
        <p:spPr>
          <a:xfrm>
            <a:off x="1920361" y="565494"/>
            <a:ext cx="4967322"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800">
                <a:solidFill>
                  <a:srgbClr val="E36C09"/>
                </a:solidFill>
                <a:latin typeface="Poppins"/>
                <a:ea typeface="Poppins"/>
                <a:cs typeface="Poppins"/>
                <a:sym typeface="Poppins"/>
              </a:rPr>
              <a:t>NATIONAL DEVELOPMENT PLAN</a:t>
            </a:r>
            <a:endParaRPr/>
          </a:p>
        </p:txBody>
      </p:sp>
      <p:sp>
        <p:nvSpPr>
          <p:cNvPr id="414" name="Google Shape;414;p7"/>
          <p:cNvSpPr txBox="1"/>
          <p:nvPr/>
        </p:nvSpPr>
        <p:spPr>
          <a:xfrm>
            <a:off x="3098790" y="1007752"/>
            <a:ext cx="2667654"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400">
                <a:solidFill>
                  <a:schemeClr val="dk1"/>
                </a:solidFill>
                <a:latin typeface="Poppins Light"/>
                <a:ea typeface="Poppins Light"/>
                <a:cs typeface="Poppins Light"/>
                <a:sym typeface="Poppins Light"/>
              </a:rPr>
              <a:t>ALIGNMENT TO VISION 2030</a:t>
            </a:r>
            <a:endParaRPr/>
          </a:p>
        </p:txBody>
      </p:sp>
      <p:sp>
        <p:nvSpPr>
          <p:cNvPr id="415" name="Google Shape;415;p7"/>
          <p:cNvSpPr/>
          <p:nvPr/>
        </p:nvSpPr>
        <p:spPr>
          <a:xfrm>
            <a:off x="1532023" y="2678865"/>
            <a:ext cx="1637094" cy="3171383"/>
          </a:xfrm>
          <a:prstGeom prst="rect">
            <a:avLst/>
          </a:prstGeom>
          <a:solidFill>
            <a:srgbClr val="E5E2D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675">
              <a:solidFill>
                <a:srgbClr val="E5E2D2"/>
              </a:solidFill>
              <a:latin typeface="Lato Light"/>
              <a:ea typeface="Lato Light"/>
              <a:cs typeface="Lato Light"/>
              <a:sym typeface="Lato Light"/>
            </a:endParaRPr>
          </a:p>
        </p:txBody>
      </p:sp>
      <p:sp>
        <p:nvSpPr>
          <p:cNvPr id="416" name="Google Shape;416;p7"/>
          <p:cNvSpPr/>
          <p:nvPr/>
        </p:nvSpPr>
        <p:spPr>
          <a:xfrm>
            <a:off x="1554273" y="2374311"/>
            <a:ext cx="1625343" cy="58975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675">
              <a:solidFill>
                <a:schemeClr val="lt1"/>
              </a:solidFill>
              <a:latin typeface="Lato Light"/>
              <a:ea typeface="Lato Light"/>
              <a:cs typeface="Lato Light"/>
              <a:sym typeface="Lato Light"/>
            </a:endParaRPr>
          </a:p>
        </p:txBody>
      </p:sp>
      <p:sp>
        <p:nvSpPr>
          <p:cNvPr id="417" name="Google Shape;417;p7"/>
          <p:cNvSpPr/>
          <p:nvPr/>
        </p:nvSpPr>
        <p:spPr>
          <a:xfrm>
            <a:off x="1806042" y="1755507"/>
            <a:ext cx="919905" cy="919905"/>
          </a:xfrm>
          <a:prstGeom prst="ellipse">
            <a:avLst/>
          </a:prstGeom>
          <a:solidFill>
            <a:schemeClr val="lt2"/>
          </a:solidFill>
          <a:ln cap="flat" cmpd="sng" w="635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675">
              <a:solidFill>
                <a:schemeClr val="lt1"/>
              </a:solidFill>
              <a:latin typeface="Lato Light"/>
              <a:ea typeface="Lato Light"/>
              <a:cs typeface="Lato Light"/>
              <a:sym typeface="Lato Light"/>
            </a:endParaRPr>
          </a:p>
        </p:txBody>
      </p:sp>
      <p:sp>
        <p:nvSpPr>
          <p:cNvPr id="418" name="Google Shape;418;p7"/>
          <p:cNvSpPr txBox="1"/>
          <p:nvPr/>
        </p:nvSpPr>
        <p:spPr>
          <a:xfrm>
            <a:off x="1741402" y="3018401"/>
            <a:ext cx="970138" cy="338554"/>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US" sz="1600">
                <a:solidFill>
                  <a:srgbClr val="366092"/>
                </a:solidFill>
                <a:latin typeface="Poppins"/>
                <a:ea typeface="Poppins"/>
                <a:cs typeface="Poppins"/>
                <a:sym typeface="Poppins"/>
              </a:rPr>
              <a:t>Priority 6</a:t>
            </a:r>
            <a:endParaRPr/>
          </a:p>
        </p:txBody>
      </p:sp>
      <p:sp>
        <p:nvSpPr>
          <p:cNvPr id="419" name="Google Shape;419;p7"/>
          <p:cNvSpPr txBox="1"/>
          <p:nvPr/>
        </p:nvSpPr>
        <p:spPr>
          <a:xfrm>
            <a:off x="1477456" y="3326177"/>
            <a:ext cx="1702160" cy="744571"/>
          </a:xfrm>
          <a:prstGeom prst="rect">
            <a:avLst/>
          </a:prstGeom>
          <a:noFill/>
          <a:ln>
            <a:noFill/>
          </a:ln>
        </p:spPr>
        <p:txBody>
          <a:bodyPr anchorCtr="0" anchor="t" bIns="17125" lIns="34275" spcFirstLastPara="1" rIns="34275" wrap="square" tIns="17125">
            <a:spAutoFit/>
          </a:bodyPr>
          <a:lstStyle/>
          <a:p>
            <a:pPr indent="0" lvl="0" marL="0" marR="0" rtl="0" algn="ctr">
              <a:lnSpc>
                <a:spcPct val="93785"/>
              </a:lnSpc>
              <a:spcBef>
                <a:spcPts val="0"/>
              </a:spcBef>
              <a:spcAft>
                <a:spcPts val="0"/>
              </a:spcAft>
              <a:buClr>
                <a:schemeClr val="dk1"/>
              </a:buClr>
              <a:buSzPts val="1400"/>
              <a:buFont typeface="Arial"/>
              <a:buNone/>
            </a:pPr>
            <a:r>
              <a:rPr b="1" lang="en-US" sz="1400">
                <a:solidFill>
                  <a:schemeClr val="dk1"/>
                </a:solidFill>
                <a:latin typeface="Lato Light"/>
                <a:ea typeface="Lato Light"/>
                <a:cs typeface="Lato Light"/>
                <a:sym typeface="Lato Light"/>
              </a:rPr>
              <a:t>Building a Capable, Ethical and Developmental </a:t>
            </a:r>
            <a:endParaRPr/>
          </a:p>
          <a:p>
            <a:pPr indent="0" lvl="0" marL="0" marR="0" rtl="0" algn="ctr">
              <a:lnSpc>
                <a:spcPct val="93785"/>
              </a:lnSpc>
              <a:spcBef>
                <a:spcPts val="280"/>
              </a:spcBef>
              <a:spcAft>
                <a:spcPts val="0"/>
              </a:spcAft>
              <a:buClr>
                <a:schemeClr val="dk1"/>
              </a:buClr>
              <a:buSzPts val="1400"/>
              <a:buFont typeface="Arial"/>
              <a:buNone/>
            </a:pPr>
            <a:r>
              <a:rPr b="1" lang="en-US" sz="1400">
                <a:solidFill>
                  <a:schemeClr val="dk1"/>
                </a:solidFill>
                <a:latin typeface="Lato Light"/>
                <a:ea typeface="Lato Light"/>
                <a:cs typeface="Lato Light"/>
                <a:sym typeface="Lato Light"/>
              </a:rPr>
              <a:t>State</a:t>
            </a:r>
            <a:endParaRPr/>
          </a:p>
        </p:txBody>
      </p:sp>
      <p:sp>
        <p:nvSpPr>
          <p:cNvPr id="420" name="Google Shape;420;p7"/>
          <p:cNvSpPr/>
          <p:nvPr/>
        </p:nvSpPr>
        <p:spPr>
          <a:xfrm>
            <a:off x="3820254" y="2764223"/>
            <a:ext cx="1605978" cy="3086025"/>
          </a:xfrm>
          <a:prstGeom prst="rect">
            <a:avLst/>
          </a:prstGeom>
          <a:solidFill>
            <a:srgbClr val="E5E2D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675">
              <a:solidFill>
                <a:srgbClr val="E5E2D2"/>
              </a:solidFill>
              <a:latin typeface="Lato Light"/>
              <a:ea typeface="Lato Light"/>
              <a:cs typeface="Lato Light"/>
              <a:sym typeface="Lato Light"/>
            </a:endParaRPr>
          </a:p>
        </p:txBody>
      </p:sp>
      <p:sp>
        <p:nvSpPr>
          <p:cNvPr id="421" name="Google Shape;421;p7"/>
          <p:cNvSpPr/>
          <p:nvPr/>
        </p:nvSpPr>
        <p:spPr>
          <a:xfrm>
            <a:off x="3818122" y="2285958"/>
            <a:ext cx="1439199" cy="584775"/>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675">
              <a:solidFill>
                <a:schemeClr val="lt1"/>
              </a:solidFill>
              <a:latin typeface="Lato Light"/>
              <a:ea typeface="Lato Light"/>
              <a:cs typeface="Lato Light"/>
              <a:sym typeface="Lato Light"/>
            </a:endParaRPr>
          </a:p>
        </p:txBody>
      </p:sp>
      <p:sp>
        <p:nvSpPr>
          <p:cNvPr id="422" name="Google Shape;422;p7"/>
          <p:cNvSpPr/>
          <p:nvPr/>
        </p:nvSpPr>
        <p:spPr>
          <a:xfrm>
            <a:off x="4097618" y="1812999"/>
            <a:ext cx="919905" cy="919905"/>
          </a:xfrm>
          <a:prstGeom prst="ellipse">
            <a:avLst/>
          </a:prstGeom>
          <a:solidFill>
            <a:schemeClr val="lt2"/>
          </a:solidFill>
          <a:ln cap="flat" cmpd="sng" w="6350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675">
              <a:solidFill>
                <a:schemeClr val="lt1"/>
              </a:solidFill>
              <a:latin typeface="Lato Light"/>
              <a:ea typeface="Lato Light"/>
              <a:cs typeface="Lato Light"/>
              <a:sym typeface="Lato Light"/>
            </a:endParaRPr>
          </a:p>
        </p:txBody>
      </p:sp>
      <p:sp>
        <p:nvSpPr>
          <p:cNvPr id="423" name="Google Shape;423;p7"/>
          <p:cNvSpPr txBox="1"/>
          <p:nvPr/>
        </p:nvSpPr>
        <p:spPr>
          <a:xfrm>
            <a:off x="4134024" y="3055305"/>
            <a:ext cx="970138" cy="338554"/>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US" sz="1600">
                <a:solidFill>
                  <a:srgbClr val="953734"/>
                </a:solidFill>
                <a:latin typeface="Poppins"/>
                <a:ea typeface="Poppins"/>
                <a:cs typeface="Poppins"/>
                <a:sym typeface="Poppins"/>
              </a:rPr>
              <a:t>Priority 1</a:t>
            </a:r>
            <a:endParaRPr/>
          </a:p>
        </p:txBody>
      </p:sp>
      <p:sp>
        <p:nvSpPr>
          <p:cNvPr id="424" name="Google Shape;424;p7"/>
          <p:cNvSpPr txBox="1"/>
          <p:nvPr/>
        </p:nvSpPr>
        <p:spPr>
          <a:xfrm>
            <a:off x="3922122" y="3326177"/>
            <a:ext cx="1439199" cy="701482"/>
          </a:xfrm>
          <a:prstGeom prst="rect">
            <a:avLst/>
          </a:prstGeom>
          <a:noFill/>
          <a:ln>
            <a:noFill/>
          </a:ln>
        </p:spPr>
        <p:txBody>
          <a:bodyPr anchorCtr="0" anchor="t" bIns="17125" lIns="34275" spcFirstLastPara="1" rIns="34275" wrap="square" tIns="17125">
            <a:spAutoFit/>
          </a:bodyPr>
          <a:lstStyle/>
          <a:p>
            <a:pPr indent="0" lvl="0" marL="0" marR="0" rtl="0" algn="ctr">
              <a:lnSpc>
                <a:spcPct val="93785"/>
              </a:lnSpc>
              <a:spcBef>
                <a:spcPts val="0"/>
              </a:spcBef>
              <a:spcAft>
                <a:spcPts val="0"/>
              </a:spcAft>
              <a:buClr>
                <a:schemeClr val="dk1"/>
              </a:buClr>
              <a:buSzPts val="1400"/>
              <a:buFont typeface="Arial"/>
              <a:buNone/>
            </a:pPr>
            <a:r>
              <a:rPr b="1" lang="en-US" sz="1400">
                <a:solidFill>
                  <a:schemeClr val="dk1"/>
                </a:solidFill>
                <a:latin typeface="Lato Light"/>
                <a:ea typeface="Lato Light"/>
                <a:cs typeface="Lato Light"/>
                <a:sym typeface="Lato Light"/>
              </a:rPr>
              <a:t>Economic Transformation and Job Creation</a:t>
            </a:r>
            <a:endParaRPr/>
          </a:p>
        </p:txBody>
      </p:sp>
      <p:sp>
        <p:nvSpPr>
          <p:cNvPr id="425" name="Google Shape;425;p7"/>
          <p:cNvSpPr/>
          <p:nvPr/>
        </p:nvSpPr>
        <p:spPr>
          <a:xfrm>
            <a:off x="4338206" y="2029727"/>
            <a:ext cx="561774" cy="561774"/>
          </a:xfrm>
          <a:custGeom>
            <a:rect b="b" l="l" r="r" t="t"/>
            <a:pathLst>
              <a:path extrusionOk="0" h="1145815" w="1145815">
                <a:moveTo>
                  <a:pt x="67316" y="1020222"/>
                </a:moveTo>
                <a:cubicBezTo>
                  <a:pt x="55077" y="1020222"/>
                  <a:pt x="44997" y="1030298"/>
                  <a:pt x="44997" y="1042893"/>
                </a:cubicBezTo>
                <a:lnTo>
                  <a:pt x="44997" y="1100832"/>
                </a:lnTo>
                <a:lnTo>
                  <a:pt x="366819" y="1100832"/>
                </a:lnTo>
                <a:lnTo>
                  <a:pt x="366819" y="1042893"/>
                </a:lnTo>
                <a:cubicBezTo>
                  <a:pt x="366819" y="1030298"/>
                  <a:pt x="357100" y="1020222"/>
                  <a:pt x="344860" y="1020222"/>
                </a:cubicBezTo>
                <a:close/>
                <a:moveTo>
                  <a:pt x="434135" y="912982"/>
                </a:moveTo>
                <a:cubicBezTo>
                  <a:pt x="421896" y="912982"/>
                  <a:pt x="411816" y="923058"/>
                  <a:pt x="411816" y="935293"/>
                </a:cubicBezTo>
                <a:lnTo>
                  <a:pt x="411816" y="1100832"/>
                </a:lnTo>
                <a:lnTo>
                  <a:pt x="733998" y="1100832"/>
                </a:lnTo>
                <a:lnTo>
                  <a:pt x="733998" y="935293"/>
                </a:lnTo>
                <a:cubicBezTo>
                  <a:pt x="733998" y="923058"/>
                  <a:pt x="723919" y="912982"/>
                  <a:pt x="711679" y="912982"/>
                </a:cubicBezTo>
                <a:close/>
                <a:moveTo>
                  <a:pt x="801314" y="841368"/>
                </a:moveTo>
                <a:cubicBezTo>
                  <a:pt x="789075" y="841368"/>
                  <a:pt x="778996" y="851444"/>
                  <a:pt x="778996" y="863680"/>
                </a:cubicBezTo>
                <a:lnTo>
                  <a:pt x="778996" y="1100832"/>
                </a:lnTo>
                <a:lnTo>
                  <a:pt x="1101178" y="1100832"/>
                </a:lnTo>
                <a:lnTo>
                  <a:pt x="1101178" y="863680"/>
                </a:lnTo>
                <a:cubicBezTo>
                  <a:pt x="1101178" y="851444"/>
                  <a:pt x="1091098" y="841368"/>
                  <a:pt x="1078859" y="841368"/>
                </a:cubicBezTo>
                <a:close/>
                <a:moveTo>
                  <a:pt x="292894" y="747713"/>
                </a:moveTo>
                <a:cubicBezTo>
                  <a:pt x="298740" y="747713"/>
                  <a:pt x="304586" y="750202"/>
                  <a:pt x="308971" y="754114"/>
                </a:cubicBezTo>
                <a:cubicBezTo>
                  <a:pt x="313355" y="758381"/>
                  <a:pt x="315547" y="764071"/>
                  <a:pt x="315547" y="769760"/>
                </a:cubicBezTo>
                <a:cubicBezTo>
                  <a:pt x="315547" y="775450"/>
                  <a:pt x="313355" y="781140"/>
                  <a:pt x="308971" y="785407"/>
                </a:cubicBezTo>
                <a:cubicBezTo>
                  <a:pt x="304586" y="789674"/>
                  <a:pt x="298740" y="791808"/>
                  <a:pt x="292894" y="791808"/>
                </a:cubicBezTo>
                <a:cubicBezTo>
                  <a:pt x="286682" y="791808"/>
                  <a:pt x="280836" y="789674"/>
                  <a:pt x="276817" y="785407"/>
                </a:cubicBezTo>
                <a:cubicBezTo>
                  <a:pt x="272432" y="781140"/>
                  <a:pt x="269875" y="775450"/>
                  <a:pt x="269875" y="769760"/>
                </a:cubicBezTo>
                <a:cubicBezTo>
                  <a:pt x="269875" y="764071"/>
                  <a:pt x="272432" y="758381"/>
                  <a:pt x="276817" y="754114"/>
                </a:cubicBezTo>
                <a:cubicBezTo>
                  <a:pt x="280836" y="750202"/>
                  <a:pt x="286682" y="747713"/>
                  <a:pt x="292894" y="747713"/>
                </a:cubicBezTo>
                <a:close/>
                <a:moveTo>
                  <a:pt x="895172" y="704850"/>
                </a:moveTo>
                <a:cubicBezTo>
                  <a:pt x="901218" y="704850"/>
                  <a:pt x="906907" y="706984"/>
                  <a:pt x="910819" y="711251"/>
                </a:cubicBezTo>
                <a:cubicBezTo>
                  <a:pt x="915086" y="715163"/>
                  <a:pt x="917220" y="720852"/>
                  <a:pt x="917220" y="726897"/>
                </a:cubicBezTo>
                <a:cubicBezTo>
                  <a:pt x="917220" y="732587"/>
                  <a:pt x="915086" y="738277"/>
                  <a:pt x="910819" y="742544"/>
                </a:cubicBezTo>
                <a:cubicBezTo>
                  <a:pt x="906907" y="746455"/>
                  <a:pt x="901218" y="748945"/>
                  <a:pt x="895172" y="748945"/>
                </a:cubicBezTo>
                <a:cubicBezTo>
                  <a:pt x="889483" y="748945"/>
                  <a:pt x="883438" y="746455"/>
                  <a:pt x="879526" y="742544"/>
                </a:cubicBezTo>
                <a:cubicBezTo>
                  <a:pt x="875614" y="738277"/>
                  <a:pt x="873125" y="732587"/>
                  <a:pt x="873125" y="726897"/>
                </a:cubicBezTo>
                <a:cubicBezTo>
                  <a:pt x="873125" y="720852"/>
                  <a:pt x="875614" y="715163"/>
                  <a:pt x="879526" y="711251"/>
                </a:cubicBezTo>
                <a:cubicBezTo>
                  <a:pt x="883438" y="706984"/>
                  <a:pt x="889483" y="704850"/>
                  <a:pt x="895172" y="704850"/>
                </a:cubicBezTo>
                <a:close/>
                <a:moveTo>
                  <a:pt x="411816" y="671151"/>
                </a:moveTo>
                <a:lnTo>
                  <a:pt x="411816" y="871957"/>
                </a:lnTo>
                <a:cubicBezTo>
                  <a:pt x="418656" y="869438"/>
                  <a:pt x="426576" y="867998"/>
                  <a:pt x="434135" y="867998"/>
                </a:cubicBezTo>
                <a:lnTo>
                  <a:pt x="467973" y="867998"/>
                </a:lnTo>
                <a:lnTo>
                  <a:pt x="467973" y="671151"/>
                </a:lnTo>
                <a:close/>
                <a:moveTo>
                  <a:pt x="326861" y="228515"/>
                </a:moveTo>
                <a:cubicBezTo>
                  <a:pt x="270344" y="228515"/>
                  <a:pt x="223907" y="274578"/>
                  <a:pt x="223907" y="331437"/>
                </a:cubicBezTo>
                <a:lnTo>
                  <a:pt x="223907" y="447314"/>
                </a:lnTo>
                <a:cubicBezTo>
                  <a:pt x="223907" y="476463"/>
                  <a:pt x="242626" y="501294"/>
                  <a:pt x="268545" y="510651"/>
                </a:cubicBezTo>
                <a:lnTo>
                  <a:pt x="268545" y="354109"/>
                </a:lnTo>
                <a:cubicBezTo>
                  <a:pt x="268545" y="341873"/>
                  <a:pt x="278984" y="331797"/>
                  <a:pt x="291223" y="331797"/>
                </a:cubicBezTo>
                <a:cubicBezTo>
                  <a:pt x="303463" y="331797"/>
                  <a:pt x="313542" y="341873"/>
                  <a:pt x="313542" y="354109"/>
                </a:cubicBezTo>
                <a:lnTo>
                  <a:pt x="313542" y="509931"/>
                </a:lnTo>
                <a:lnTo>
                  <a:pt x="428015" y="509931"/>
                </a:lnTo>
                <a:lnTo>
                  <a:pt x="428015" y="354109"/>
                </a:lnTo>
                <a:cubicBezTo>
                  <a:pt x="428015" y="341873"/>
                  <a:pt x="438095" y="331797"/>
                  <a:pt x="450334" y="331797"/>
                </a:cubicBezTo>
                <a:cubicBezTo>
                  <a:pt x="462934" y="331797"/>
                  <a:pt x="472653" y="341873"/>
                  <a:pt x="472653" y="354109"/>
                </a:cubicBezTo>
                <a:lnTo>
                  <a:pt x="472653" y="413487"/>
                </a:lnTo>
                <a:cubicBezTo>
                  <a:pt x="472653" y="430760"/>
                  <a:pt x="486692" y="444435"/>
                  <a:pt x="503611" y="444435"/>
                </a:cubicBezTo>
                <a:lnTo>
                  <a:pt x="619525" y="444435"/>
                </a:lnTo>
                <a:cubicBezTo>
                  <a:pt x="631404" y="444435"/>
                  <a:pt x="641123" y="434719"/>
                  <a:pt x="641123" y="422843"/>
                </a:cubicBezTo>
                <a:cubicBezTo>
                  <a:pt x="641123" y="410967"/>
                  <a:pt x="631404" y="401251"/>
                  <a:pt x="619525" y="401251"/>
                </a:cubicBezTo>
                <a:lnTo>
                  <a:pt x="539969" y="401251"/>
                </a:lnTo>
                <a:cubicBezTo>
                  <a:pt x="527370" y="401251"/>
                  <a:pt x="517290" y="391535"/>
                  <a:pt x="517290" y="378939"/>
                </a:cubicBezTo>
                <a:lnTo>
                  <a:pt x="517290" y="331437"/>
                </a:lnTo>
                <a:cubicBezTo>
                  <a:pt x="517290" y="274578"/>
                  <a:pt x="471213" y="228515"/>
                  <a:pt x="414336" y="228515"/>
                </a:cubicBezTo>
                <a:close/>
                <a:moveTo>
                  <a:pt x="372579" y="44623"/>
                </a:moveTo>
                <a:cubicBezTo>
                  <a:pt x="340180" y="44623"/>
                  <a:pt x="313542" y="71254"/>
                  <a:pt x="313542" y="104001"/>
                </a:cubicBezTo>
                <a:lnTo>
                  <a:pt x="313542" y="124514"/>
                </a:lnTo>
                <a:cubicBezTo>
                  <a:pt x="313542" y="157262"/>
                  <a:pt x="340180" y="183892"/>
                  <a:pt x="372579" y="183892"/>
                </a:cubicBezTo>
                <a:cubicBezTo>
                  <a:pt x="405697" y="183892"/>
                  <a:pt x="431975" y="157262"/>
                  <a:pt x="431975" y="124514"/>
                </a:cubicBezTo>
                <a:lnTo>
                  <a:pt x="431975" y="104001"/>
                </a:lnTo>
                <a:cubicBezTo>
                  <a:pt x="431975" y="71254"/>
                  <a:pt x="405697" y="44623"/>
                  <a:pt x="372579" y="44623"/>
                </a:cubicBezTo>
                <a:close/>
                <a:moveTo>
                  <a:pt x="372579" y="0"/>
                </a:moveTo>
                <a:cubicBezTo>
                  <a:pt x="430175" y="0"/>
                  <a:pt x="476973" y="46423"/>
                  <a:pt x="476973" y="104001"/>
                </a:cubicBezTo>
                <a:lnTo>
                  <a:pt x="476973" y="124514"/>
                </a:lnTo>
                <a:cubicBezTo>
                  <a:pt x="476973" y="148985"/>
                  <a:pt x="468333" y="171656"/>
                  <a:pt x="453934" y="189290"/>
                </a:cubicBezTo>
                <a:cubicBezTo>
                  <a:pt x="516570" y="206563"/>
                  <a:pt x="562288" y="263782"/>
                  <a:pt x="562288" y="331437"/>
                </a:cubicBezTo>
                <a:lnTo>
                  <a:pt x="562288" y="356628"/>
                </a:lnTo>
                <a:lnTo>
                  <a:pt x="619525" y="356628"/>
                </a:lnTo>
                <a:cubicBezTo>
                  <a:pt x="656243" y="356628"/>
                  <a:pt x="686121" y="386137"/>
                  <a:pt x="686121" y="422843"/>
                </a:cubicBezTo>
                <a:cubicBezTo>
                  <a:pt x="686121" y="459190"/>
                  <a:pt x="656243" y="489059"/>
                  <a:pt x="619525" y="489059"/>
                </a:cubicBezTo>
                <a:lnTo>
                  <a:pt x="503611" y="489059"/>
                </a:lnTo>
                <a:cubicBezTo>
                  <a:pt x="492812" y="489059"/>
                  <a:pt x="482372" y="486899"/>
                  <a:pt x="472653" y="482581"/>
                </a:cubicBezTo>
                <a:lnTo>
                  <a:pt x="472653" y="509931"/>
                </a:lnTo>
                <a:lnTo>
                  <a:pt x="499291" y="509931"/>
                </a:lnTo>
                <a:cubicBezTo>
                  <a:pt x="561208" y="509931"/>
                  <a:pt x="611245" y="559952"/>
                  <a:pt x="611245" y="621849"/>
                </a:cubicBezTo>
                <a:lnTo>
                  <a:pt x="611245" y="867998"/>
                </a:lnTo>
                <a:lnTo>
                  <a:pt x="711679" y="867998"/>
                </a:lnTo>
                <a:cubicBezTo>
                  <a:pt x="719599" y="867998"/>
                  <a:pt x="727159" y="869438"/>
                  <a:pt x="733998" y="871957"/>
                </a:cubicBezTo>
                <a:lnTo>
                  <a:pt x="733998" y="863680"/>
                </a:lnTo>
                <a:cubicBezTo>
                  <a:pt x="733998" y="826614"/>
                  <a:pt x="764236" y="796385"/>
                  <a:pt x="801314" y="796385"/>
                </a:cubicBezTo>
                <a:lnTo>
                  <a:pt x="962586" y="796385"/>
                </a:lnTo>
                <a:lnTo>
                  <a:pt x="962586" y="186051"/>
                </a:lnTo>
                <a:cubicBezTo>
                  <a:pt x="962586" y="177054"/>
                  <a:pt x="967625" y="169497"/>
                  <a:pt x="975545" y="165898"/>
                </a:cubicBezTo>
                <a:lnTo>
                  <a:pt x="939907" y="109399"/>
                </a:lnTo>
                <a:lnTo>
                  <a:pt x="904629" y="165898"/>
                </a:lnTo>
                <a:cubicBezTo>
                  <a:pt x="912188" y="169497"/>
                  <a:pt x="917588" y="177054"/>
                  <a:pt x="917588" y="186051"/>
                </a:cubicBezTo>
                <a:lnTo>
                  <a:pt x="917588" y="642362"/>
                </a:lnTo>
                <a:cubicBezTo>
                  <a:pt x="917588" y="654597"/>
                  <a:pt x="907509" y="664673"/>
                  <a:pt x="895269" y="664673"/>
                </a:cubicBezTo>
                <a:cubicBezTo>
                  <a:pt x="883030" y="664673"/>
                  <a:pt x="872950" y="654597"/>
                  <a:pt x="872950" y="642362"/>
                </a:cubicBezTo>
                <a:lnTo>
                  <a:pt x="872950" y="208363"/>
                </a:lnTo>
                <a:lnTo>
                  <a:pt x="865391" y="208363"/>
                </a:lnTo>
                <a:cubicBezTo>
                  <a:pt x="857471" y="208363"/>
                  <a:pt x="849912" y="204044"/>
                  <a:pt x="845952" y="197207"/>
                </a:cubicBezTo>
                <a:cubicBezTo>
                  <a:pt x="841992" y="190009"/>
                  <a:pt x="842352" y="181373"/>
                  <a:pt x="846672" y="174175"/>
                </a:cubicBezTo>
                <a:lnTo>
                  <a:pt x="921188" y="55419"/>
                </a:lnTo>
                <a:cubicBezTo>
                  <a:pt x="925148" y="48942"/>
                  <a:pt x="932347" y="44983"/>
                  <a:pt x="939907" y="44983"/>
                </a:cubicBezTo>
                <a:cubicBezTo>
                  <a:pt x="947826" y="44983"/>
                  <a:pt x="955026" y="48942"/>
                  <a:pt x="958986" y="55419"/>
                </a:cubicBezTo>
                <a:lnTo>
                  <a:pt x="1033502" y="174175"/>
                </a:lnTo>
                <a:cubicBezTo>
                  <a:pt x="1037821" y="181373"/>
                  <a:pt x="1038181" y="190009"/>
                  <a:pt x="1033862" y="197207"/>
                </a:cubicBezTo>
                <a:cubicBezTo>
                  <a:pt x="1030262" y="204044"/>
                  <a:pt x="1022702" y="208363"/>
                  <a:pt x="1014423" y="208363"/>
                </a:cubicBezTo>
                <a:lnTo>
                  <a:pt x="1007223" y="208363"/>
                </a:lnTo>
                <a:lnTo>
                  <a:pt x="1007223" y="796385"/>
                </a:lnTo>
                <a:lnTo>
                  <a:pt x="1078859" y="796385"/>
                </a:lnTo>
                <a:cubicBezTo>
                  <a:pt x="1115937" y="796385"/>
                  <a:pt x="1145815" y="826614"/>
                  <a:pt x="1145815" y="863680"/>
                </a:cubicBezTo>
                <a:lnTo>
                  <a:pt x="1145815" y="1123144"/>
                </a:lnTo>
                <a:cubicBezTo>
                  <a:pt x="1145815" y="1135739"/>
                  <a:pt x="1136096" y="1145815"/>
                  <a:pt x="1123496" y="1145815"/>
                </a:cubicBezTo>
                <a:lnTo>
                  <a:pt x="22318" y="1145815"/>
                </a:lnTo>
                <a:cubicBezTo>
                  <a:pt x="10079" y="1145815"/>
                  <a:pt x="0" y="1135739"/>
                  <a:pt x="0" y="1123144"/>
                </a:cubicBezTo>
                <a:lnTo>
                  <a:pt x="0" y="1042893"/>
                </a:lnTo>
                <a:cubicBezTo>
                  <a:pt x="0" y="1005827"/>
                  <a:pt x="30238" y="975598"/>
                  <a:pt x="67316" y="975598"/>
                </a:cubicBezTo>
                <a:lnTo>
                  <a:pt x="268545" y="975598"/>
                </a:lnTo>
                <a:lnTo>
                  <a:pt x="268545" y="865839"/>
                </a:lnTo>
                <a:cubicBezTo>
                  <a:pt x="268545" y="853604"/>
                  <a:pt x="278984" y="843527"/>
                  <a:pt x="291223" y="843527"/>
                </a:cubicBezTo>
                <a:cubicBezTo>
                  <a:pt x="303463" y="843527"/>
                  <a:pt x="313542" y="853604"/>
                  <a:pt x="313542" y="865839"/>
                </a:cubicBezTo>
                <a:lnTo>
                  <a:pt x="313542" y="975598"/>
                </a:lnTo>
                <a:lnTo>
                  <a:pt x="366819" y="975598"/>
                </a:lnTo>
                <a:lnTo>
                  <a:pt x="366819" y="648839"/>
                </a:lnTo>
                <a:cubicBezTo>
                  <a:pt x="366819" y="636244"/>
                  <a:pt x="377258" y="626168"/>
                  <a:pt x="389498" y="626168"/>
                </a:cubicBezTo>
                <a:lnTo>
                  <a:pt x="490292" y="626168"/>
                </a:lnTo>
                <a:cubicBezTo>
                  <a:pt x="502891" y="626168"/>
                  <a:pt x="512611" y="636244"/>
                  <a:pt x="512611" y="648839"/>
                </a:cubicBezTo>
                <a:lnTo>
                  <a:pt x="512611" y="867998"/>
                </a:lnTo>
                <a:lnTo>
                  <a:pt x="566248" y="867998"/>
                </a:lnTo>
                <a:lnTo>
                  <a:pt x="566248" y="621849"/>
                </a:lnTo>
                <a:cubicBezTo>
                  <a:pt x="566248" y="584783"/>
                  <a:pt x="536369" y="554554"/>
                  <a:pt x="499291" y="554554"/>
                </a:cubicBezTo>
                <a:lnTo>
                  <a:pt x="313542" y="554554"/>
                </a:lnTo>
                <a:lnTo>
                  <a:pt x="313542" y="683746"/>
                </a:lnTo>
                <a:cubicBezTo>
                  <a:pt x="313542" y="695982"/>
                  <a:pt x="303463" y="705698"/>
                  <a:pt x="291223" y="705698"/>
                </a:cubicBezTo>
                <a:cubicBezTo>
                  <a:pt x="278984" y="705698"/>
                  <a:pt x="268545" y="695982"/>
                  <a:pt x="268545" y="683746"/>
                </a:cubicBezTo>
                <a:lnTo>
                  <a:pt x="268545" y="556713"/>
                </a:lnTo>
                <a:cubicBezTo>
                  <a:pt x="217787" y="546277"/>
                  <a:pt x="179270" y="501294"/>
                  <a:pt x="179270" y="447314"/>
                </a:cubicBezTo>
                <a:lnTo>
                  <a:pt x="179270" y="331437"/>
                </a:lnTo>
                <a:cubicBezTo>
                  <a:pt x="179270" y="262343"/>
                  <a:pt x="226787" y="204404"/>
                  <a:pt x="290503" y="188210"/>
                </a:cubicBezTo>
                <a:cubicBezTo>
                  <a:pt x="276824" y="170577"/>
                  <a:pt x="268545" y="148625"/>
                  <a:pt x="268545" y="124514"/>
                </a:cubicBezTo>
                <a:lnTo>
                  <a:pt x="268545" y="104001"/>
                </a:lnTo>
                <a:cubicBezTo>
                  <a:pt x="268545" y="46423"/>
                  <a:pt x="315342" y="0"/>
                  <a:pt x="372579" y="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675">
              <a:solidFill>
                <a:schemeClr val="dk1"/>
              </a:solidFill>
              <a:latin typeface="Lato Light"/>
              <a:ea typeface="Lato Light"/>
              <a:cs typeface="Lato Light"/>
              <a:sym typeface="Lato Light"/>
            </a:endParaRPr>
          </a:p>
        </p:txBody>
      </p:sp>
      <p:sp>
        <p:nvSpPr>
          <p:cNvPr id="426" name="Google Shape;426;p7"/>
          <p:cNvSpPr txBox="1"/>
          <p:nvPr/>
        </p:nvSpPr>
        <p:spPr>
          <a:xfrm>
            <a:off x="1496682" y="4221639"/>
            <a:ext cx="1548774" cy="1422385"/>
          </a:xfrm>
          <a:prstGeom prst="rect">
            <a:avLst/>
          </a:prstGeom>
          <a:noFill/>
          <a:ln>
            <a:noFill/>
          </a:ln>
        </p:spPr>
        <p:txBody>
          <a:bodyPr anchorCtr="0" anchor="t" bIns="17125" lIns="34275" spcFirstLastPara="1" rIns="34275" wrap="square" tIns="17125">
            <a:spAutoFit/>
          </a:bodyPr>
          <a:lstStyle/>
          <a:p>
            <a:pPr indent="0" lvl="0" marL="0" marR="0" rtl="0" algn="ctr">
              <a:lnSpc>
                <a:spcPct val="93785"/>
              </a:lnSpc>
              <a:spcBef>
                <a:spcPts val="0"/>
              </a:spcBef>
              <a:spcAft>
                <a:spcPts val="0"/>
              </a:spcAft>
              <a:buClr>
                <a:schemeClr val="dk1"/>
              </a:buClr>
              <a:buSzPts val="1400"/>
              <a:buFont typeface="Arial"/>
              <a:buNone/>
            </a:pPr>
            <a:r>
              <a:rPr b="1" lang="en-US" sz="1400">
                <a:solidFill>
                  <a:schemeClr val="dk1"/>
                </a:solidFill>
                <a:latin typeface="Lato Light"/>
                <a:ea typeface="Lato Light"/>
                <a:cs typeface="Lato Light"/>
                <a:sym typeface="Lato Light"/>
              </a:rPr>
              <a:t>MDDA Goal:  </a:t>
            </a:r>
            <a:endParaRPr/>
          </a:p>
          <a:p>
            <a:pPr indent="0" lvl="0" marL="0" marR="0" rtl="0" algn="ctr">
              <a:lnSpc>
                <a:spcPct val="82062"/>
              </a:lnSpc>
              <a:spcBef>
                <a:spcPts val="320"/>
              </a:spcBef>
              <a:spcAft>
                <a:spcPts val="0"/>
              </a:spcAft>
              <a:buClr>
                <a:schemeClr val="dk1"/>
              </a:buClr>
              <a:buSzPts val="1600"/>
              <a:buFont typeface="Arial"/>
              <a:buNone/>
            </a:pPr>
            <a:r>
              <a:rPr lang="en-US" sz="1600">
                <a:solidFill>
                  <a:schemeClr val="dk1"/>
                </a:solidFill>
                <a:latin typeface="Lato Light"/>
                <a:ea typeface="Lato Light"/>
                <a:cs typeface="Lato Light"/>
                <a:sym typeface="Lato Light"/>
              </a:rPr>
              <a:t>Capable, effective and efficient organisation in support of the delivery of the mandate</a:t>
            </a:r>
            <a:endParaRPr/>
          </a:p>
        </p:txBody>
      </p:sp>
      <p:sp>
        <p:nvSpPr>
          <p:cNvPr id="427" name="Google Shape;427;p7"/>
          <p:cNvSpPr/>
          <p:nvPr/>
        </p:nvSpPr>
        <p:spPr>
          <a:xfrm>
            <a:off x="6074510" y="2722368"/>
            <a:ext cx="1449698" cy="3127880"/>
          </a:xfrm>
          <a:prstGeom prst="rect">
            <a:avLst/>
          </a:prstGeom>
          <a:solidFill>
            <a:srgbClr val="E5E2D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675">
              <a:solidFill>
                <a:srgbClr val="E5E2D2"/>
              </a:solidFill>
              <a:latin typeface="Lato Light"/>
              <a:ea typeface="Lato Light"/>
              <a:cs typeface="Lato Light"/>
              <a:sym typeface="Lato Light"/>
            </a:endParaRPr>
          </a:p>
        </p:txBody>
      </p:sp>
      <p:sp>
        <p:nvSpPr>
          <p:cNvPr id="428" name="Google Shape;428;p7"/>
          <p:cNvSpPr/>
          <p:nvPr/>
        </p:nvSpPr>
        <p:spPr>
          <a:xfrm>
            <a:off x="6085009" y="2408761"/>
            <a:ext cx="1439199" cy="540208"/>
          </a:xfrm>
          <a:prstGeom prst="rect">
            <a:avLst/>
          </a:prstGeom>
          <a:solidFill>
            <a:schemeClr val="accent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675">
              <a:solidFill>
                <a:schemeClr val="lt1"/>
              </a:solidFill>
              <a:latin typeface="Lato Light"/>
              <a:ea typeface="Lato Light"/>
              <a:cs typeface="Lato Light"/>
              <a:sym typeface="Lato Light"/>
            </a:endParaRPr>
          </a:p>
        </p:txBody>
      </p:sp>
      <p:sp>
        <p:nvSpPr>
          <p:cNvPr id="429" name="Google Shape;429;p7"/>
          <p:cNvSpPr/>
          <p:nvPr/>
        </p:nvSpPr>
        <p:spPr>
          <a:xfrm>
            <a:off x="6378133" y="1733420"/>
            <a:ext cx="919905" cy="919905"/>
          </a:xfrm>
          <a:prstGeom prst="ellipse">
            <a:avLst/>
          </a:prstGeom>
          <a:solidFill>
            <a:schemeClr val="lt2"/>
          </a:solidFill>
          <a:ln cap="flat" cmpd="sng" w="63500">
            <a:solidFill>
              <a:srgbClr val="E36C0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675">
              <a:solidFill>
                <a:schemeClr val="lt1"/>
              </a:solidFill>
              <a:latin typeface="Lato Light"/>
              <a:ea typeface="Lato Light"/>
              <a:cs typeface="Lato Light"/>
              <a:sym typeface="Lato Light"/>
            </a:endParaRPr>
          </a:p>
        </p:txBody>
      </p:sp>
      <p:sp>
        <p:nvSpPr>
          <p:cNvPr id="430" name="Google Shape;430;p7"/>
          <p:cNvSpPr txBox="1"/>
          <p:nvPr/>
        </p:nvSpPr>
        <p:spPr>
          <a:xfrm>
            <a:off x="6253920" y="2948969"/>
            <a:ext cx="1000718" cy="338554"/>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1" lang="en-US" sz="1600">
                <a:solidFill>
                  <a:srgbClr val="953734"/>
                </a:solidFill>
                <a:latin typeface="Poppins"/>
                <a:ea typeface="Poppins"/>
                <a:cs typeface="Poppins"/>
                <a:sym typeface="Poppins"/>
              </a:rPr>
              <a:t>Priority 5</a:t>
            </a:r>
            <a:endParaRPr/>
          </a:p>
        </p:txBody>
      </p:sp>
      <p:sp>
        <p:nvSpPr>
          <p:cNvPr id="431" name="Google Shape;431;p7"/>
          <p:cNvSpPr txBox="1"/>
          <p:nvPr/>
        </p:nvSpPr>
        <p:spPr>
          <a:xfrm>
            <a:off x="6074510" y="3298995"/>
            <a:ext cx="1297137" cy="701482"/>
          </a:xfrm>
          <a:prstGeom prst="rect">
            <a:avLst/>
          </a:prstGeom>
          <a:noFill/>
          <a:ln>
            <a:noFill/>
          </a:ln>
        </p:spPr>
        <p:txBody>
          <a:bodyPr anchorCtr="0" anchor="t" bIns="17125" lIns="34275" spcFirstLastPara="1" rIns="34275" wrap="square" tIns="17125">
            <a:spAutoFit/>
          </a:bodyPr>
          <a:lstStyle/>
          <a:p>
            <a:pPr indent="0" lvl="0" marL="0" marR="0" rtl="0" algn="ctr">
              <a:lnSpc>
                <a:spcPct val="93785"/>
              </a:lnSpc>
              <a:spcBef>
                <a:spcPts val="0"/>
              </a:spcBef>
              <a:spcAft>
                <a:spcPts val="0"/>
              </a:spcAft>
              <a:buClr>
                <a:schemeClr val="dk1"/>
              </a:buClr>
              <a:buSzPts val="1400"/>
              <a:buFont typeface="Arial"/>
              <a:buNone/>
            </a:pPr>
            <a:r>
              <a:rPr b="1" lang="en-US" sz="1400">
                <a:solidFill>
                  <a:schemeClr val="dk1"/>
                </a:solidFill>
                <a:latin typeface="Lato Light"/>
                <a:ea typeface="Lato Light"/>
                <a:cs typeface="Lato Light"/>
                <a:sym typeface="Lato Light"/>
              </a:rPr>
              <a:t>Social Cohesion and Safe communities</a:t>
            </a:r>
            <a:endParaRPr/>
          </a:p>
        </p:txBody>
      </p:sp>
      <p:sp>
        <p:nvSpPr>
          <p:cNvPr id="432" name="Google Shape;432;p7"/>
          <p:cNvSpPr txBox="1"/>
          <p:nvPr/>
        </p:nvSpPr>
        <p:spPr>
          <a:xfrm>
            <a:off x="3993152" y="4221639"/>
            <a:ext cx="1297137" cy="1255673"/>
          </a:xfrm>
          <a:prstGeom prst="rect">
            <a:avLst/>
          </a:prstGeom>
          <a:noFill/>
          <a:ln>
            <a:noFill/>
          </a:ln>
        </p:spPr>
        <p:txBody>
          <a:bodyPr anchorCtr="0" anchor="t" bIns="17125" lIns="34275" spcFirstLastPara="1" rIns="34275" wrap="square" tIns="17125">
            <a:spAutoFit/>
          </a:bodyPr>
          <a:lstStyle/>
          <a:p>
            <a:pPr indent="0" lvl="0" marL="0" marR="0" rtl="0" algn="ctr">
              <a:lnSpc>
                <a:spcPct val="93785"/>
              </a:lnSpc>
              <a:spcBef>
                <a:spcPts val="0"/>
              </a:spcBef>
              <a:spcAft>
                <a:spcPts val="0"/>
              </a:spcAft>
              <a:buClr>
                <a:schemeClr val="dk1"/>
              </a:buClr>
              <a:buSzPts val="1400"/>
              <a:buFont typeface="Arial"/>
              <a:buNone/>
            </a:pPr>
            <a:r>
              <a:rPr b="1" lang="en-US" sz="1400">
                <a:solidFill>
                  <a:schemeClr val="dk1"/>
                </a:solidFill>
                <a:latin typeface="Lato Light"/>
                <a:ea typeface="Lato Light"/>
                <a:cs typeface="Lato Light"/>
                <a:sym typeface="Lato Light"/>
              </a:rPr>
              <a:t>MDDA Goal</a:t>
            </a:r>
            <a:r>
              <a:rPr lang="en-US" sz="1400">
                <a:solidFill>
                  <a:schemeClr val="dk1"/>
                </a:solidFill>
                <a:latin typeface="Lato Light"/>
                <a:ea typeface="Lato Light"/>
                <a:cs typeface="Lato Light"/>
                <a:sym typeface="Lato Light"/>
              </a:rPr>
              <a:t>: </a:t>
            </a:r>
            <a:endParaRPr/>
          </a:p>
          <a:p>
            <a:pPr indent="0" lvl="0" marL="0" marR="0" rtl="0" algn="ctr">
              <a:lnSpc>
                <a:spcPct val="82062"/>
              </a:lnSpc>
              <a:spcBef>
                <a:spcPts val="320"/>
              </a:spcBef>
              <a:spcAft>
                <a:spcPts val="0"/>
              </a:spcAft>
              <a:buClr>
                <a:schemeClr val="dk1"/>
              </a:buClr>
              <a:buSzPts val="1600"/>
              <a:buFont typeface="Arial"/>
              <a:buNone/>
            </a:pPr>
            <a:r>
              <a:rPr lang="en-US" sz="1600">
                <a:solidFill>
                  <a:schemeClr val="dk1"/>
                </a:solidFill>
                <a:latin typeface="Lato Light"/>
                <a:ea typeface="Lato Light"/>
                <a:cs typeface="Lato Light"/>
                <a:sym typeface="Lato Light"/>
              </a:rPr>
              <a:t>Capacitated, digital responsive community- based media in SA.</a:t>
            </a:r>
            <a:endParaRPr sz="1400">
              <a:solidFill>
                <a:schemeClr val="dk1"/>
              </a:solidFill>
              <a:latin typeface="Lato Light"/>
              <a:ea typeface="Lato Light"/>
              <a:cs typeface="Lato Light"/>
              <a:sym typeface="Lato Light"/>
            </a:endParaRPr>
          </a:p>
        </p:txBody>
      </p:sp>
      <p:sp>
        <p:nvSpPr>
          <p:cNvPr id="433" name="Google Shape;433;p7"/>
          <p:cNvSpPr/>
          <p:nvPr/>
        </p:nvSpPr>
        <p:spPr>
          <a:xfrm>
            <a:off x="6532798" y="2072665"/>
            <a:ext cx="602004" cy="389359"/>
          </a:xfrm>
          <a:custGeom>
            <a:rect b="b" l="l" r="r" t="t"/>
            <a:pathLst>
              <a:path extrusionOk="0" h="741084" w="1145819">
                <a:moveTo>
                  <a:pt x="541769" y="621171"/>
                </a:moveTo>
                <a:cubicBezTo>
                  <a:pt x="541050" y="621171"/>
                  <a:pt x="539970" y="621531"/>
                  <a:pt x="539250" y="621531"/>
                </a:cubicBezTo>
                <a:cubicBezTo>
                  <a:pt x="532410" y="621891"/>
                  <a:pt x="525930" y="625492"/>
                  <a:pt x="521251" y="630894"/>
                </a:cubicBezTo>
                <a:lnTo>
                  <a:pt x="503252" y="652860"/>
                </a:lnTo>
                <a:cubicBezTo>
                  <a:pt x="493892" y="664383"/>
                  <a:pt x="495332" y="680948"/>
                  <a:pt x="506851" y="689950"/>
                </a:cubicBezTo>
                <a:cubicBezTo>
                  <a:pt x="512251" y="694631"/>
                  <a:pt x="519091" y="696792"/>
                  <a:pt x="526290" y="696072"/>
                </a:cubicBezTo>
                <a:cubicBezTo>
                  <a:pt x="533130" y="695352"/>
                  <a:pt x="539610" y="692111"/>
                  <a:pt x="543929" y="686349"/>
                </a:cubicBezTo>
                <a:lnTo>
                  <a:pt x="562288" y="664383"/>
                </a:lnTo>
                <a:cubicBezTo>
                  <a:pt x="566608" y="658982"/>
                  <a:pt x="568768" y="652140"/>
                  <a:pt x="568048" y="644938"/>
                </a:cubicBezTo>
                <a:cubicBezTo>
                  <a:pt x="567328" y="638096"/>
                  <a:pt x="564088" y="631614"/>
                  <a:pt x="558689" y="627293"/>
                </a:cubicBezTo>
                <a:cubicBezTo>
                  <a:pt x="553649" y="623332"/>
                  <a:pt x="547889" y="621171"/>
                  <a:pt x="541769" y="621171"/>
                </a:cubicBezTo>
                <a:close/>
                <a:moveTo>
                  <a:pt x="466534" y="559234"/>
                </a:moveTo>
                <a:cubicBezTo>
                  <a:pt x="458974" y="559234"/>
                  <a:pt x="451415" y="562475"/>
                  <a:pt x="446015" y="568597"/>
                </a:cubicBezTo>
                <a:lnTo>
                  <a:pt x="428016" y="590923"/>
                </a:lnTo>
                <a:cubicBezTo>
                  <a:pt x="423336" y="596324"/>
                  <a:pt x="421176" y="603166"/>
                  <a:pt x="421896" y="610008"/>
                </a:cubicBezTo>
                <a:cubicBezTo>
                  <a:pt x="422616" y="617210"/>
                  <a:pt x="425856" y="623692"/>
                  <a:pt x="431616" y="628013"/>
                </a:cubicBezTo>
                <a:cubicBezTo>
                  <a:pt x="437015" y="632694"/>
                  <a:pt x="443495" y="634495"/>
                  <a:pt x="450695" y="634135"/>
                </a:cubicBezTo>
                <a:cubicBezTo>
                  <a:pt x="457894" y="633415"/>
                  <a:pt x="464374" y="629814"/>
                  <a:pt x="468694" y="624412"/>
                </a:cubicBezTo>
                <a:lnTo>
                  <a:pt x="486693" y="602446"/>
                </a:lnTo>
                <a:cubicBezTo>
                  <a:pt x="496052" y="590923"/>
                  <a:pt x="494252" y="574358"/>
                  <a:pt x="483093" y="564996"/>
                </a:cubicBezTo>
                <a:cubicBezTo>
                  <a:pt x="478413" y="561035"/>
                  <a:pt x="472293" y="559234"/>
                  <a:pt x="466534" y="559234"/>
                </a:cubicBezTo>
                <a:close/>
                <a:moveTo>
                  <a:pt x="390938" y="496937"/>
                </a:moveTo>
                <a:cubicBezTo>
                  <a:pt x="390218" y="496937"/>
                  <a:pt x="389138" y="496937"/>
                  <a:pt x="388418" y="497297"/>
                </a:cubicBezTo>
                <a:cubicBezTo>
                  <a:pt x="381579" y="497657"/>
                  <a:pt x="375099" y="501258"/>
                  <a:pt x="370779" y="506660"/>
                </a:cubicBezTo>
                <a:lnTo>
                  <a:pt x="352420" y="528626"/>
                </a:lnTo>
                <a:cubicBezTo>
                  <a:pt x="348100" y="534387"/>
                  <a:pt x="345581" y="541229"/>
                  <a:pt x="346661" y="548071"/>
                </a:cubicBezTo>
                <a:cubicBezTo>
                  <a:pt x="347381" y="555273"/>
                  <a:pt x="350620" y="561395"/>
                  <a:pt x="356020" y="566076"/>
                </a:cubicBezTo>
                <a:cubicBezTo>
                  <a:pt x="367179" y="575079"/>
                  <a:pt x="384098" y="573638"/>
                  <a:pt x="393458" y="562475"/>
                </a:cubicBezTo>
                <a:lnTo>
                  <a:pt x="411457" y="540509"/>
                </a:lnTo>
                <a:cubicBezTo>
                  <a:pt x="416137" y="534747"/>
                  <a:pt x="417937" y="527906"/>
                  <a:pt x="417577" y="520704"/>
                </a:cubicBezTo>
                <a:cubicBezTo>
                  <a:pt x="416497" y="513862"/>
                  <a:pt x="413257" y="507380"/>
                  <a:pt x="407857" y="503059"/>
                </a:cubicBezTo>
                <a:cubicBezTo>
                  <a:pt x="403177" y="499098"/>
                  <a:pt x="397058" y="496937"/>
                  <a:pt x="390938" y="496937"/>
                </a:cubicBezTo>
                <a:close/>
                <a:moveTo>
                  <a:pt x="313182" y="435000"/>
                </a:moveTo>
                <a:cubicBezTo>
                  <a:pt x="306343" y="435720"/>
                  <a:pt x="299863" y="438961"/>
                  <a:pt x="295183" y="444363"/>
                </a:cubicBezTo>
                <a:lnTo>
                  <a:pt x="277185" y="466689"/>
                </a:lnTo>
                <a:cubicBezTo>
                  <a:pt x="267825" y="477852"/>
                  <a:pt x="269265" y="494776"/>
                  <a:pt x="280784" y="503779"/>
                </a:cubicBezTo>
                <a:cubicBezTo>
                  <a:pt x="291944" y="513142"/>
                  <a:pt x="308503" y="511701"/>
                  <a:pt x="317862" y="500538"/>
                </a:cubicBezTo>
                <a:lnTo>
                  <a:pt x="336221" y="478212"/>
                </a:lnTo>
                <a:cubicBezTo>
                  <a:pt x="345221" y="467049"/>
                  <a:pt x="343781" y="450124"/>
                  <a:pt x="332621" y="440762"/>
                </a:cubicBezTo>
                <a:cubicBezTo>
                  <a:pt x="327942" y="437161"/>
                  <a:pt x="321822" y="435000"/>
                  <a:pt x="315702" y="435000"/>
                </a:cubicBezTo>
                <a:cubicBezTo>
                  <a:pt x="314982" y="435000"/>
                  <a:pt x="314262" y="435000"/>
                  <a:pt x="313182" y="435000"/>
                </a:cubicBezTo>
                <a:close/>
                <a:moveTo>
                  <a:pt x="1123772" y="235031"/>
                </a:moveTo>
                <a:cubicBezTo>
                  <a:pt x="1129462" y="235031"/>
                  <a:pt x="1135151" y="237165"/>
                  <a:pt x="1139419" y="241432"/>
                </a:cubicBezTo>
                <a:cubicBezTo>
                  <a:pt x="1143330" y="245344"/>
                  <a:pt x="1145819" y="251033"/>
                  <a:pt x="1145819" y="257078"/>
                </a:cubicBezTo>
                <a:cubicBezTo>
                  <a:pt x="1145819" y="262768"/>
                  <a:pt x="1143330" y="268458"/>
                  <a:pt x="1139419" y="272369"/>
                </a:cubicBezTo>
                <a:cubicBezTo>
                  <a:pt x="1135151" y="276636"/>
                  <a:pt x="1129462" y="279126"/>
                  <a:pt x="1123772" y="279126"/>
                </a:cubicBezTo>
                <a:cubicBezTo>
                  <a:pt x="1117727" y="279126"/>
                  <a:pt x="1112037" y="276636"/>
                  <a:pt x="1108126" y="272369"/>
                </a:cubicBezTo>
                <a:cubicBezTo>
                  <a:pt x="1103859" y="268458"/>
                  <a:pt x="1101725" y="262768"/>
                  <a:pt x="1101725" y="257078"/>
                </a:cubicBezTo>
                <a:cubicBezTo>
                  <a:pt x="1101725" y="251033"/>
                  <a:pt x="1103859" y="245344"/>
                  <a:pt x="1108126" y="241432"/>
                </a:cubicBezTo>
                <a:cubicBezTo>
                  <a:pt x="1112037" y="237165"/>
                  <a:pt x="1117727" y="235031"/>
                  <a:pt x="1123772" y="235031"/>
                </a:cubicBezTo>
                <a:close/>
                <a:moveTo>
                  <a:pt x="22047" y="235031"/>
                </a:moveTo>
                <a:cubicBezTo>
                  <a:pt x="27737" y="235031"/>
                  <a:pt x="33427" y="237165"/>
                  <a:pt x="37694" y="241432"/>
                </a:cubicBezTo>
                <a:cubicBezTo>
                  <a:pt x="41605" y="245344"/>
                  <a:pt x="44095" y="251033"/>
                  <a:pt x="44095" y="257078"/>
                </a:cubicBezTo>
                <a:cubicBezTo>
                  <a:pt x="44095" y="262768"/>
                  <a:pt x="41605" y="268458"/>
                  <a:pt x="37694" y="272369"/>
                </a:cubicBezTo>
                <a:cubicBezTo>
                  <a:pt x="33427" y="276636"/>
                  <a:pt x="27737" y="279126"/>
                  <a:pt x="22047" y="279126"/>
                </a:cubicBezTo>
                <a:cubicBezTo>
                  <a:pt x="16358" y="279126"/>
                  <a:pt x="10668" y="276636"/>
                  <a:pt x="6401" y="272369"/>
                </a:cubicBezTo>
                <a:cubicBezTo>
                  <a:pt x="2134" y="268458"/>
                  <a:pt x="0" y="262768"/>
                  <a:pt x="0" y="257078"/>
                </a:cubicBezTo>
                <a:cubicBezTo>
                  <a:pt x="0" y="251033"/>
                  <a:pt x="2134" y="245344"/>
                  <a:pt x="6401" y="241432"/>
                </a:cubicBezTo>
                <a:cubicBezTo>
                  <a:pt x="10668" y="237165"/>
                  <a:pt x="16358" y="235031"/>
                  <a:pt x="22047" y="235031"/>
                </a:cubicBezTo>
                <a:close/>
                <a:moveTo>
                  <a:pt x="641124" y="75981"/>
                </a:moveTo>
                <a:cubicBezTo>
                  <a:pt x="595766" y="75981"/>
                  <a:pt x="553289" y="93266"/>
                  <a:pt x="521251" y="125314"/>
                </a:cubicBezTo>
                <a:lnTo>
                  <a:pt x="352060" y="292761"/>
                </a:lnTo>
                <a:cubicBezTo>
                  <a:pt x="338741" y="306085"/>
                  <a:pt x="338021" y="328051"/>
                  <a:pt x="351340" y="341374"/>
                </a:cubicBezTo>
                <a:cubicBezTo>
                  <a:pt x="362500" y="352537"/>
                  <a:pt x="379419" y="355418"/>
                  <a:pt x="393098" y="347496"/>
                </a:cubicBezTo>
                <a:lnTo>
                  <a:pt x="575968" y="244148"/>
                </a:lnTo>
                <a:cubicBezTo>
                  <a:pt x="579207" y="242347"/>
                  <a:pt x="583167" y="241267"/>
                  <a:pt x="586767" y="241267"/>
                </a:cubicBezTo>
                <a:lnTo>
                  <a:pt x="733999" y="241267"/>
                </a:lnTo>
                <a:cubicBezTo>
                  <a:pt x="746238" y="241267"/>
                  <a:pt x="756317" y="251350"/>
                  <a:pt x="756317" y="263593"/>
                </a:cubicBezTo>
                <a:cubicBezTo>
                  <a:pt x="756317" y="276196"/>
                  <a:pt x="746238" y="286279"/>
                  <a:pt x="733999" y="286279"/>
                </a:cubicBezTo>
                <a:lnTo>
                  <a:pt x="718159" y="286279"/>
                </a:lnTo>
                <a:lnTo>
                  <a:pt x="757915" y="325063"/>
                </a:lnTo>
                <a:lnTo>
                  <a:pt x="877990" y="442202"/>
                </a:lnTo>
                <a:lnTo>
                  <a:pt x="957906" y="399350"/>
                </a:lnTo>
                <a:lnTo>
                  <a:pt x="957906" y="252432"/>
                </a:lnTo>
                <a:lnTo>
                  <a:pt x="957906" y="75981"/>
                </a:lnTo>
                <a:close/>
                <a:moveTo>
                  <a:pt x="506492" y="46993"/>
                </a:moveTo>
                <a:cubicBezTo>
                  <a:pt x="490922" y="47353"/>
                  <a:pt x="475353" y="48974"/>
                  <a:pt x="460054" y="51854"/>
                </a:cubicBezTo>
                <a:lnTo>
                  <a:pt x="276825" y="87864"/>
                </a:lnTo>
                <a:cubicBezTo>
                  <a:pt x="275745" y="87864"/>
                  <a:pt x="274305" y="88224"/>
                  <a:pt x="272505" y="88224"/>
                </a:cubicBezTo>
                <a:lnTo>
                  <a:pt x="187910" y="88224"/>
                </a:lnTo>
                <a:lnTo>
                  <a:pt x="187910" y="423117"/>
                </a:lnTo>
                <a:cubicBezTo>
                  <a:pt x="205909" y="426358"/>
                  <a:pt x="223188" y="433560"/>
                  <a:pt x="238307" y="444003"/>
                </a:cubicBezTo>
                <a:cubicBezTo>
                  <a:pt x="239747" y="441842"/>
                  <a:pt x="241187" y="440041"/>
                  <a:pt x="242626" y="438241"/>
                </a:cubicBezTo>
                <a:lnTo>
                  <a:pt x="260985" y="416275"/>
                </a:lnTo>
                <a:cubicBezTo>
                  <a:pt x="272865" y="401511"/>
                  <a:pt x="290144" y="392148"/>
                  <a:pt x="308863" y="390708"/>
                </a:cubicBezTo>
                <a:cubicBezTo>
                  <a:pt x="327942" y="388547"/>
                  <a:pt x="346301" y="394309"/>
                  <a:pt x="361060" y="406552"/>
                </a:cubicBezTo>
                <a:cubicBezTo>
                  <a:pt x="375459" y="418435"/>
                  <a:pt x="384098" y="435000"/>
                  <a:pt x="386258" y="452285"/>
                </a:cubicBezTo>
                <a:lnTo>
                  <a:pt x="402087" y="454291"/>
                </a:lnTo>
                <a:lnTo>
                  <a:pt x="412897" y="455661"/>
                </a:lnTo>
                <a:cubicBezTo>
                  <a:pt x="421356" y="458407"/>
                  <a:pt x="429276" y="462728"/>
                  <a:pt x="436295" y="468489"/>
                </a:cubicBezTo>
                <a:cubicBezTo>
                  <a:pt x="450335" y="480012"/>
                  <a:pt x="459334" y="496577"/>
                  <a:pt x="461494" y="514582"/>
                </a:cubicBezTo>
                <a:cubicBezTo>
                  <a:pt x="479133" y="513502"/>
                  <a:pt x="497132" y="518543"/>
                  <a:pt x="511891" y="530786"/>
                </a:cubicBezTo>
                <a:cubicBezTo>
                  <a:pt x="526290" y="542670"/>
                  <a:pt x="534930" y="559234"/>
                  <a:pt x="537090" y="576879"/>
                </a:cubicBezTo>
                <a:cubicBezTo>
                  <a:pt x="554369" y="575439"/>
                  <a:pt x="572368" y="580840"/>
                  <a:pt x="587127" y="592723"/>
                </a:cubicBezTo>
                <a:cubicBezTo>
                  <a:pt x="587487" y="593083"/>
                  <a:pt x="587847" y="593444"/>
                  <a:pt x="588207" y="593804"/>
                </a:cubicBezTo>
                <a:cubicBezTo>
                  <a:pt x="589287" y="594164"/>
                  <a:pt x="589647" y="594884"/>
                  <a:pt x="590727" y="595604"/>
                </a:cubicBezTo>
                <a:lnTo>
                  <a:pt x="623125" y="627293"/>
                </a:lnTo>
                <a:cubicBezTo>
                  <a:pt x="628525" y="632694"/>
                  <a:pt x="636444" y="635575"/>
                  <a:pt x="644004" y="635575"/>
                </a:cubicBezTo>
                <a:cubicBezTo>
                  <a:pt x="651563" y="635575"/>
                  <a:pt x="659123" y="632334"/>
                  <a:pt x="664523" y="626933"/>
                </a:cubicBezTo>
                <a:cubicBezTo>
                  <a:pt x="675682" y="615049"/>
                  <a:pt x="675682" y="596684"/>
                  <a:pt x="664163" y="585161"/>
                </a:cubicBezTo>
                <a:lnTo>
                  <a:pt x="547889" y="472090"/>
                </a:lnTo>
                <a:cubicBezTo>
                  <a:pt x="538890" y="463448"/>
                  <a:pt x="538890" y="449404"/>
                  <a:pt x="547529" y="440402"/>
                </a:cubicBezTo>
                <a:cubicBezTo>
                  <a:pt x="555809" y="431759"/>
                  <a:pt x="570208" y="431759"/>
                  <a:pt x="578847" y="440041"/>
                </a:cubicBezTo>
                <a:lnTo>
                  <a:pt x="635004" y="494416"/>
                </a:lnTo>
                <a:cubicBezTo>
                  <a:pt x="635004" y="494776"/>
                  <a:pt x="635364" y="494776"/>
                  <a:pt x="635724" y="495137"/>
                </a:cubicBezTo>
                <a:lnTo>
                  <a:pt x="751638" y="607848"/>
                </a:lnTo>
                <a:cubicBezTo>
                  <a:pt x="763517" y="619011"/>
                  <a:pt x="781876" y="619011"/>
                  <a:pt x="793395" y="607487"/>
                </a:cubicBezTo>
                <a:cubicBezTo>
                  <a:pt x="804555" y="595604"/>
                  <a:pt x="804195" y="577239"/>
                  <a:pt x="792675" y="566076"/>
                </a:cubicBezTo>
                <a:lnTo>
                  <a:pt x="676402" y="453005"/>
                </a:lnTo>
                <a:cubicBezTo>
                  <a:pt x="667762" y="444363"/>
                  <a:pt x="667402" y="429959"/>
                  <a:pt x="676042" y="421316"/>
                </a:cubicBezTo>
                <a:cubicBezTo>
                  <a:pt x="684681" y="412314"/>
                  <a:pt x="698721" y="411954"/>
                  <a:pt x="707720" y="420956"/>
                </a:cubicBezTo>
                <a:lnTo>
                  <a:pt x="780796" y="491896"/>
                </a:lnTo>
                <a:cubicBezTo>
                  <a:pt x="780796" y="491896"/>
                  <a:pt x="780796" y="491896"/>
                  <a:pt x="781156" y="491896"/>
                </a:cubicBezTo>
                <a:lnTo>
                  <a:pt x="855312" y="564276"/>
                </a:lnTo>
                <a:cubicBezTo>
                  <a:pt x="866831" y="575439"/>
                  <a:pt x="885550" y="575079"/>
                  <a:pt x="896709" y="563555"/>
                </a:cubicBezTo>
                <a:cubicBezTo>
                  <a:pt x="902109" y="558154"/>
                  <a:pt x="905349" y="550592"/>
                  <a:pt x="904989" y="542670"/>
                </a:cubicBezTo>
                <a:cubicBezTo>
                  <a:pt x="904989" y="534747"/>
                  <a:pt x="901749" y="527545"/>
                  <a:pt x="895989" y="522144"/>
                </a:cubicBezTo>
                <a:lnTo>
                  <a:pt x="711244" y="342013"/>
                </a:lnTo>
                <a:lnTo>
                  <a:pt x="654083" y="286279"/>
                </a:lnTo>
                <a:lnTo>
                  <a:pt x="592887" y="286279"/>
                </a:lnTo>
                <a:lnTo>
                  <a:pt x="415057" y="386387"/>
                </a:lnTo>
                <a:cubicBezTo>
                  <a:pt x="402817" y="393229"/>
                  <a:pt x="389498" y="396830"/>
                  <a:pt x="376179" y="396830"/>
                </a:cubicBezTo>
                <a:cubicBezTo>
                  <a:pt x="355300" y="396830"/>
                  <a:pt x="334421" y="388547"/>
                  <a:pt x="319302" y="372703"/>
                </a:cubicBezTo>
                <a:cubicBezTo>
                  <a:pt x="289064" y="341374"/>
                  <a:pt x="289784" y="291321"/>
                  <a:pt x="320382" y="261072"/>
                </a:cubicBezTo>
                <a:lnTo>
                  <a:pt x="489932" y="93266"/>
                </a:lnTo>
                <a:cubicBezTo>
                  <a:pt x="508291" y="74901"/>
                  <a:pt x="529890" y="60497"/>
                  <a:pt x="552929" y="49694"/>
                </a:cubicBezTo>
                <a:cubicBezTo>
                  <a:pt x="537630" y="47533"/>
                  <a:pt x="522061" y="46633"/>
                  <a:pt x="506492" y="46993"/>
                </a:cubicBezTo>
                <a:close/>
                <a:moveTo>
                  <a:pt x="22319" y="0"/>
                </a:moveTo>
                <a:lnTo>
                  <a:pt x="143272" y="0"/>
                </a:lnTo>
                <a:cubicBezTo>
                  <a:pt x="167391" y="0"/>
                  <a:pt x="187190" y="19445"/>
                  <a:pt x="187910" y="43212"/>
                </a:cubicBezTo>
                <a:lnTo>
                  <a:pt x="270705" y="43212"/>
                </a:lnTo>
                <a:lnTo>
                  <a:pt x="451415" y="7922"/>
                </a:lnTo>
                <a:cubicBezTo>
                  <a:pt x="516931" y="-4681"/>
                  <a:pt x="583527" y="3241"/>
                  <a:pt x="644364" y="30969"/>
                </a:cubicBezTo>
                <a:cubicBezTo>
                  <a:pt x="644364" y="30969"/>
                  <a:pt x="644724" y="30969"/>
                  <a:pt x="645084" y="30969"/>
                </a:cubicBezTo>
                <a:lnTo>
                  <a:pt x="960066" y="30969"/>
                </a:lnTo>
                <a:cubicBezTo>
                  <a:pt x="965825" y="12964"/>
                  <a:pt x="982744" y="0"/>
                  <a:pt x="1002543" y="0"/>
                </a:cubicBezTo>
                <a:lnTo>
                  <a:pt x="1123496" y="0"/>
                </a:lnTo>
                <a:cubicBezTo>
                  <a:pt x="1135736" y="0"/>
                  <a:pt x="1145815" y="10083"/>
                  <a:pt x="1145815" y="22326"/>
                </a:cubicBezTo>
                <a:lnTo>
                  <a:pt x="1145815" y="169607"/>
                </a:lnTo>
                <a:cubicBezTo>
                  <a:pt x="1145815" y="181850"/>
                  <a:pt x="1135736" y="192293"/>
                  <a:pt x="1123496" y="192293"/>
                </a:cubicBezTo>
                <a:cubicBezTo>
                  <a:pt x="1111257" y="192293"/>
                  <a:pt x="1101178" y="181850"/>
                  <a:pt x="1101178" y="169607"/>
                </a:cubicBezTo>
                <a:lnTo>
                  <a:pt x="1101178" y="44652"/>
                </a:lnTo>
                <a:lnTo>
                  <a:pt x="1002543" y="44652"/>
                </a:lnTo>
                <a:lnTo>
                  <a:pt x="1002543" y="236220"/>
                </a:lnTo>
                <a:lnTo>
                  <a:pt x="1002543" y="469209"/>
                </a:lnTo>
                <a:lnTo>
                  <a:pt x="1101178" y="469209"/>
                </a:lnTo>
                <a:lnTo>
                  <a:pt x="1101178" y="343175"/>
                </a:lnTo>
                <a:cubicBezTo>
                  <a:pt x="1101178" y="330931"/>
                  <a:pt x="1111257" y="320849"/>
                  <a:pt x="1123496" y="320849"/>
                </a:cubicBezTo>
                <a:cubicBezTo>
                  <a:pt x="1135736" y="320849"/>
                  <a:pt x="1145815" y="330931"/>
                  <a:pt x="1145815" y="343175"/>
                </a:cubicBezTo>
                <a:lnTo>
                  <a:pt x="1145815" y="491536"/>
                </a:lnTo>
                <a:cubicBezTo>
                  <a:pt x="1145815" y="503779"/>
                  <a:pt x="1135736" y="514222"/>
                  <a:pt x="1123496" y="514222"/>
                </a:cubicBezTo>
                <a:lnTo>
                  <a:pt x="1002543" y="514222"/>
                </a:lnTo>
                <a:cubicBezTo>
                  <a:pt x="978065" y="514222"/>
                  <a:pt x="957906" y="494056"/>
                  <a:pt x="957906" y="469209"/>
                </a:cubicBezTo>
                <a:lnTo>
                  <a:pt x="957906" y="450124"/>
                </a:lnTo>
                <a:lnTo>
                  <a:pt x="911829" y="474971"/>
                </a:lnTo>
                <a:lnTo>
                  <a:pt x="927308" y="490095"/>
                </a:lnTo>
                <a:cubicBezTo>
                  <a:pt x="941707" y="503779"/>
                  <a:pt x="949626" y="522504"/>
                  <a:pt x="949986" y="542310"/>
                </a:cubicBezTo>
                <a:cubicBezTo>
                  <a:pt x="949986" y="561755"/>
                  <a:pt x="942787" y="580840"/>
                  <a:pt x="928748" y="594884"/>
                </a:cubicBezTo>
                <a:cubicBezTo>
                  <a:pt x="914348" y="609648"/>
                  <a:pt x="894909" y="617210"/>
                  <a:pt x="875831" y="617210"/>
                </a:cubicBezTo>
                <a:cubicBezTo>
                  <a:pt x="864311" y="617210"/>
                  <a:pt x="853152" y="614689"/>
                  <a:pt x="843072" y="609648"/>
                </a:cubicBezTo>
                <a:cubicBezTo>
                  <a:pt x="839473" y="620091"/>
                  <a:pt x="833353" y="630174"/>
                  <a:pt x="825433" y="638816"/>
                </a:cubicBezTo>
                <a:cubicBezTo>
                  <a:pt x="811034" y="653580"/>
                  <a:pt x="791595" y="661142"/>
                  <a:pt x="772156" y="661142"/>
                </a:cubicBezTo>
                <a:cubicBezTo>
                  <a:pt x="753437" y="661142"/>
                  <a:pt x="735079" y="654300"/>
                  <a:pt x="720679" y="640256"/>
                </a:cubicBezTo>
                <a:lnTo>
                  <a:pt x="712760" y="632694"/>
                </a:lnTo>
                <a:cubicBezTo>
                  <a:pt x="709520" y="641697"/>
                  <a:pt x="704120" y="650699"/>
                  <a:pt x="696921" y="657901"/>
                </a:cubicBezTo>
                <a:cubicBezTo>
                  <a:pt x="682881" y="671945"/>
                  <a:pt x="664523" y="680227"/>
                  <a:pt x="644364" y="680227"/>
                </a:cubicBezTo>
                <a:cubicBezTo>
                  <a:pt x="644364" y="680227"/>
                  <a:pt x="644004" y="680227"/>
                  <a:pt x="643644" y="680227"/>
                </a:cubicBezTo>
                <a:cubicBezTo>
                  <a:pt x="631404" y="680227"/>
                  <a:pt x="619525" y="677347"/>
                  <a:pt x="608726" y="671585"/>
                </a:cubicBezTo>
                <a:cubicBezTo>
                  <a:pt x="606206" y="679147"/>
                  <a:pt x="602246" y="686349"/>
                  <a:pt x="596846" y="692831"/>
                </a:cubicBezTo>
                <a:lnTo>
                  <a:pt x="578487" y="715157"/>
                </a:lnTo>
                <a:cubicBezTo>
                  <a:pt x="566608" y="729561"/>
                  <a:pt x="549329" y="738563"/>
                  <a:pt x="530250" y="740724"/>
                </a:cubicBezTo>
                <a:cubicBezTo>
                  <a:pt x="528090" y="740724"/>
                  <a:pt x="525930" y="741084"/>
                  <a:pt x="523411" y="741084"/>
                </a:cubicBezTo>
                <a:cubicBezTo>
                  <a:pt x="506851" y="741084"/>
                  <a:pt x="491372" y="735323"/>
                  <a:pt x="478413" y="724880"/>
                </a:cubicBezTo>
                <a:cubicBezTo>
                  <a:pt x="463654" y="712636"/>
                  <a:pt x="455014" y="696072"/>
                  <a:pt x="453215" y="678787"/>
                </a:cubicBezTo>
                <a:cubicBezTo>
                  <a:pt x="451415" y="678787"/>
                  <a:pt x="449975" y="678787"/>
                  <a:pt x="448175" y="678787"/>
                </a:cubicBezTo>
                <a:cubicBezTo>
                  <a:pt x="431616" y="678787"/>
                  <a:pt x="415777" y="673025"/>
                  <a:pt x="402817" y="662583"/>
                </a:cubicBezTo>
                <a:cubicBezTo>
                  <a:pt x="388778" y="651059"/>
                  <a:pt x="379779" y="634495"/>
                  <a:pt x="377619" y="616490"/>
                </a:cubicBezTo>
                <a:cubicBezTo>
                  <a:pt x="376179" y="616490"/>
                  <a:pt x="374379" y="616490"/>
                  <a:pt x="372939" y="616490"/>
                </a:cubicBezTo>
                <a:cubicBezTo>
                  <a:pt x="356740" y="616490"/>
                  <a:pt x="340901" y="611449"/>
                  <a:pt x="327582" y="600646"/>
                </a:cubicBezTo>
                <a:cubicBezTo>
                  <a:pt x="313542" y="589122"/>
                  <a:pt x="304543" y="572558"/>
                  <a:pt x="302383" y="554553"/>
                </a:cubicBezTo>
                <a:cubicBezTo>
                  <a:pt x="300943" y="554553"/>
                  <a:pt x="299143" y="554553"/>
                  <a:pt x="297343" y="554553"/>
                </a:cubicBezTo>
                <a:cubicBezTo>
                  <a:pt x="281504" y="554553"/>
                  <a:pt x="265305" y="549511"/>
                  <a:pt x="252346" y="538348"/>
                </a:cubicBezTo>
                <a:cubicBezTo>
                  <a:pt x="237227" y="526105"/>
                  <a:pt x="228947" y="509180"/>
                  <a:pt x="226787" y="491536"/>
                </a:cubicBezTo>
                <a:lnTo>
                  <a:pt x="216348" y="483253"/>
                </a:lnTo>
                <a:cubicBezTo>
                  <a:pt x="208068" y="476772"/>
                  <a:pt x="198349" y="472090"/>
                  <a:pt x="187910" y="469209"/>
                </a:cubicBezTo>
                <a:cubicBezTo>
                  <a:pt x="187910" y="494056"/>
                  <a:pt x="167751" y="514222"/>
                  <a:pt x="143272" y="514222"/>
                </a:cubicBezTo>
                <a:lnTo>
                  <a:pt x="22319" y="514222"/>
                </a:lnTo>
                <a:cubicBezTo>
                  <a:pt x="9720" y="514222"/>
                  <a:pt x="0" y="503779"/>
                  <a:pt x="0" y="491536"/>
                </a:cubicBezTo>
                <a:lnTo>
                  <a:pt x="0" y="350017"/>
                </a:lnTo>
                <a:cubicBezTo>
                  <a:pt x="0" y="337413"/>
                  <a:pt x="9720" y="327691"/>
                  <a:pt x="22319" y="327691"/>
                </a:cubicBezTo>
                <a:cubicBezTo>
                  <a:pt x="34558" y="327691"/>
                  <a:pt x="44638" y="337413"/>
                  <a:pt x="44638" y="350017"/>
                </a:cubicBezTo>
                <a:lnTo>
                  <a:pt x="44638" y="469209"/>
                </a:lnTo>
                <a:lnTo>
                  <a:pt x="143272" y="469209"/>
                </a:lnTo>
                <a:lnTo>
                  <a:pt x="143272" y="44652"/>
                </a:lnTo>
                <a:lnTo>
                  <a:pt x="44638" y="44652"/>
                </a:lnTo>
                <a:lnTo>
                  <a:pt x="44638" y="166366"/>
                </a:lnTo>
                <a:cubicBezTo>
                  <a:pt x="44638" y="178609"/>
                  <a:pt x="34558" y="188692"/>
                  <a:pt x="22319" y="188692"/>
                </a:cubicBezTo>
                <a:cubicBezTo>
                  <a:pt x="9720" y="188692"/>
                  <a:pt x="0" y="178609"/>
                  <a:pt x="0" y="166366"/>
                </a:cubicBezTo>
                <a:lnTo>
                  <a:pt x="0" y="22326"/>
                </a:lnTo>
                <a:cubicBezTo>
                  <a:pt x="0" y="10083"/>
                  <a:pt x="9720" y="0"/>
                  <a:pt x="22319" y="0"/>
                </a:cubicBezTo>
                <a:close/>
              </a:path>
            </a:pathLst>
          </a:custGeom>
          <a:solidFill>
            <a:schemeClr val="lt2"/>
          </a:solidFill>
          <a:ln cap="flat" cmpd="sng" w="9525">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Lato Light"/>
              <a:ea typeface="Lato Light"/>
              <a:cs typeface="Lato Light"/>
              <a:sym typeface="Lato Light"/>
            </a:endParaRPr>
          </a:p>
        </p:txBody>
      </p:sp>
      <p:sp>
        <p:nvSpPr>
          <p:cNvPr id="434" name="Google Shape;434;p7"/>
          <p:cNvSpPr txBox="1"/>
          <p:nvPr/>
        </p:nvSpPr>
        <p:spPr>
          <a:xfrm>
            <a:off x="6095949" y="4069520"/>
            <a:ext cx="1428259" cy="1755810"/>
          </a:xfrm>
          <a:prstGeom prst="rect">
            <a:avLst/>
          </a:prstGeom>
          <a:noFill/>
          <a:ln>
            <a:noFill/>
          </a:ln>
        </p:spPr>
        <p:txBody>
          <a:bodyPr anchorCtr="0" anchor="t" bIns="17125" lIns="34275" spcFirstLastPara="1" rIns="34275" wrap="square" tIns="17125">
            <a:spAutoFit/>
          </a:bodyPr>
          <a:lstStyle/>
          <a:p>
            <a:pPr indent="0" lvl="0" marL="0" marR="0" rtl="0" algn="ctr">
              <a:lnSpc>
                <a:spcPct val="93785"/>
              </a:lnSpc>
              <a:spcBef>
                <a:spcPts val="0"/>
              </a:spcBef>
              <a:spcAft>
                <a:spcPts val="0"/>
              </a:spcAft>
              <a:buClr>
                <a:schemeClr val="dk1"/>
              </a:buClr>
              <a:buSzPts val="1400"/>
              <a:buFont typeface="Arial"/>
              <a:buNone/>
            </a:pPr>
            <a:r>
              <a:rPr b="1" lang="en-US" sz="1400">
                <a:solidFill>
                  <a:schemeClr val="dk1"/>
                </a:solidFill>
                <a:latin typeface="Lato Light"/>
                <a:ea typeface="Lato Light"/>
                <a:cs typeface="Lato Light"/>
                <a:sym typeface="Lato Light"/>
              </a:rPr>
              <a:t>MDDA Goal:</a:t>
            </a:r>
            <a:endParaRPr sz="1400">
              <a:solidFill>
                <a:schemeClr val="dk1"/>
              </a:solidFill>
              <a:latin typeface="Lato Light"/>
              <a:ea typeface="Lato Light"/>
              <a:cs typeface="Lato Light"/>
              <a:sym typeface="Lato Light"/>
            </a:endParaRPr>
          </a:p>
          <a:p>
            <a:pPr indent="0" lvl="0" marL="0" marR="0" rtl="0" algn="ctr">
              <a:lnSpc>
                <a:spcPct val="82062"/>
              </a:lnSpc>
              <a:spcBef>
                <a:spcPts val="320"/>
              </a:spcBef>
              <a:spcAft>
                <a:spcPts val="0"/>
              </a:spcAft>
              <a:buClr>
                <a:schemeClr val="dk1"/>
              </a:buClr>
              <a:buSzPts val="1600"/>
              <a:buFont typeface="Arial"/>
              <a:buNone/>
            </a:pPr>
            <a:r>
              <a:rPr lang="en-US" sz="1600">
                <a:solidFill>
                  <a:schemeClr val="dk1"/>
                </a:solidFill>
                <a:latin typeface="Lato Light"/>
                <a:ea typeface="Lato Light"/>
                <a:cs typeface="Lato Light"/>
                <a:sym typeface="Lato Light"/>
              </a:rPr>
              <a:t>Media diversity promoted through the growth and sustainability of community-based media in SA.</a:t>
            </a:r>
            <a:endParaRPr/>
          </a:p>
        </p:txBody>
      </p:sp>
      <p:sp>
        <p:nvSpPr>
          <p:cNvPr id="435" name="Google Shape;435;p7"/>
          <p:cNvSpPr/>
          <p:nvPr/>
        </p:nvSpPr>
        <p:spPr>
          <a:xfrm>
            <a:off x="2003081" y="1939439"/>
            <a:ext cx="543440" cy="541782"/>
          </a:xfrm>
          <a:custGeom>
            <a:rect b="b" l="l" r="r" t="t"/>
            <a:pathLst>
              <a:path extrusionOk="0" h="285394" w="286978">
                <a:moveTo>
                  <a:pt x="231198" y="237608"/>
                </a:moveTo>
                <a:cubicBezTo>
                  <a:pt x="232624" y="239391"/>
                  <a:pt x="233337" y="242244"/>
                  <a:pt x="231554" y="244027"/>
                </a:cubicBezTo>
                <a:cubicBezTo>
                  <a:pt x="229058" y="246880"/>
                  <a:pt x="227632" y="250446"/>
                  <a:pt x="227632" y="254725"/>
                </a:cubicBezTo>
                <a:lnTo>
                  <a:pt x="227632" y="276835"/>
                </a:lnTo>
                <a:lnTo>
                  <a:pt x="276480" y="276835"/>
                </a:lnTo>
                <a:lnTo>
                  <a:pt x="276480" y="254725"/>
                </a:lnTo>
                <a:cubicBezTo>
                  <a:pt x="276480" y="250446"/>
                  <a:pt x="275054" y="246880"/>
                  <a:pt x="272201" y="244027"/>
                </a:cubicBezTo>
                <a:cubicBezTo>
                  <a:pt x="271131" y="242244"/>
                  <a:pt x="271131" y="239391"/>
                  <a:pt x="273271" y="237608"/>
                </a:cubicBezTo>
                <a:cubicBezTo>
                  <a:pt x="275054" y="236538"/>
                  <a:pt x="277549" y="236538"/>
                  <a:pt x="279332" y="238321"/>
                </a:cubicBezTo>
                <a:cubicBezTo>
                  <a:pt x="282898" y="242957"/>
                  <a:pt x="285394" y="248663"/>
                  <a:pt x="285394" y="254725"/>
                </a:cubicBezTo>
                <a:lnTo>
                  <a:pt x="285394" y="281114"/>
                </a:lnTo>
                <a:cubicBezTo>
                  <a:pt x="285394" y="283611"/>
                  <a:pt x="283254" y="285394"/>
                  <a:pt x="280758" y="285394"/>
                </a:cubicBezTo>
                <a:lnTo>
                  <a:pt x="223354" y="285394"/>
                </a:lnTo>
                <a:cubicBezTo>
                  <a:pt x="221214" y="285394"/>
                  <a:pt x="219075" y="283611"/>
                  <a:pt x="219075" y="281114"/>
                </a:cubicBezTo>
                <a:lnTo>
                  <a:pt x="219075" y="254725"/>
                </a:lnTo>
                <a:cubicBezTo>
                  <a:pt x="219075" y="248663"/>
                  <a:pt x="221214" y="242957"/>
                  <a:pt x="225136" y="238321"/>
                </a:cubicBezTo>
                <a:cubicBezTo>
                  <a:pt x="226206" y="236538"/>
                  <a:pt x="229058" y="236538"/>
                  <a:pt x="231198" y="237608"/>
                </a:cubicBezTo>
                <a:close/>
                <a:moveTo>
                  <a:pt x="94784" y="236538"/>
                </a:moveTo>
                <a:lnTo>
                  <a:pt x="122705" y="236538"/>
                </a:lnTo>
                <a:cubicBezTo>
                  <a:pt x="125210" y="236538"/>
                  <a:pt x="126642" y="238824"/>
                  <a:pt x="126642" y="241110"/>
                </a:cubicBezTo>
                <a:cubicBezTo>
                  <a:pt x="126642" y="243396"/>
                  <a:pt x="125210" y="245682"/>
                  <a:pt x="122705" y="245682"/>
                </a:cubicBezTo>
                <a:lnTo>
                  <a:pt x="94784" y="245682"/>
                </a:lnTo>
                <a:cubicBezTo>
                  <a:pt x="92278" y="245682"/>
                  <a:pt x="90488" y="243396"/>
                  <a:pt x="90488" y="241110"/>
                </a:cubicBezTo>
                <a:cubicBezTo>
                  <a:pt x="90488" y="238824"/>
                  <a:pt x="92278" y="236538"/>
                  <a:pt x="94784" y="236538"/>
                </a:cubicBezTo>
                <a:close/>
                <a:moveTo>
                  <a:pt x="35983" y="236538"/>
                </a:moveTo>
                <a:lnTo>
                  <a:pt x="64911" y="236538"/>
                </a:lnTo>
                <a:cubicBezTo>
                  <a:pt x="67381" y="236538"/>
                  <a:pt x="69497" y="238824"/>
                  <a:pt x="69497" y="241110"/>
                </a:cubicBezTo>
                <a:cubicBezTo>
                  <a:pt x="69497" y="243396"/>
                  <a:pt x="67381" y="245682"/>
                  <a:pt x="64911" y="245682"/>
                </a:cubicBezTo>
                <a:lnTo>
                  <a:pt x="35983" y="245682"/>
                </a:lnTo>
                <a:cubicBezTo>
                  <a:pt x="33514" y="245682"/>
                  <a:pt x="31750" y="243396"/>
                  <a:pt x="31750" y="241110"/>
                </a:cubicBezTo>
                <a:cubicBezTo>
                  <a:pt x="31750" y="238824"/>
                  <a:pt x="33514" y="236538"/>
                  <a:pt x="35983" y="236538"/>
                </a:cubicBezTo>
                <a:close/>
                <a:moveTo>
                  <a:pt x="253819" y="212271"/>
                </a:moveTo>
                <a:cubicBezTo>
                  <a:pt x="248013" y="212271"/>
                  <a:pt x="243296" y="216625"/>
                  <a:pt x="243296" y="222068"/>
                </a:cubicBezTo>
                <a:cubicBezTo>
                  <a:pt x="243296" y="227874"/>
                  <a:pt x="248013" y="232228"/>
                  <a:pt x="253819" y="232228"/>
                </a:cubicBezTo>
                <a:cubicBezTo>
                  <a:pt x="258899" y="232228"/>
                  <a:pt x="263616" y="227874"/>
                  <a:pt x="263616" y="222068"/>
                </a:cubicBezTo>
                <a:cubicBezTo>
                  <a:pt x="263616" y="216625"/>
                  <a:pt x="258899" y="212271"/>
                  <a:pt x="253819" y="212271"/>
                </a:cubicBezTo>
                <a:close/>
                <a:moveTo>
                  <a:pt x="253819" y="203200"/>
                </a:moveTo>
                <a:cubicBezTo>
                  <a:pt x="263979" y="203200"/>
                  <a:pt x="272687" y="211545"/>
                  <a:pt x="272687" y="222068"/>
                </a:cubicBezTo>
                <a:cubicBezTo>
                  <a:pt x="272687" y="232228"/>
                  <a:pt x="263979" y="240937"/>
                  <a:pt x="253819" y="240937"/>
                </a:cubicBezTo>
                <a:cubicBezTo>
                  <a:pt x="243296" y="240937"/>
                  <a:pt x="234950" y="232228"/>
                  <a:pt x="234950" y="222068"/>
                </a:cubicBezTo>
                <a:cubicBezTo>
                  <a:pt x="234950" y="211545"/>
                  <a:pt x="243296" y="203200"/>
                  <a:pt x="253819" y="203200"/>
                </a:cubicBezTo>
                <a:close/>
                <a:moveTo>
                  <a:pt x="116999" y="196850"/>
                </a:moveTo>
                <a:lnTo>
                  <a:pt x="151289" y="196850"/>
                </a:lnTo>
                <a:cubicBezTo>
                  <a:pt x="153789" y="196850"/>
                  <a:pt x="155218" y="198374"/>
                  <a:pt x="155218" y="201041"/>
                </a:cubicBezTo>
                <a:cubicBezTo>
                  <a:pt x="155218" y="203708"/>
                  <a:pt x="153789" y="205994"/>
                  <a:pt x="151289" y="205994"/>
                </a:cubicBezTo>
                <a:lnTo>
                  <a:pt x="116999" y="205994"/>
                </a:lnTo>
                <a:cubicBezTo>
                  <a:pt x="114499" y="205994"/>
                  <a:pt x="112713" y="203708"/>
                  <a:pt x="112713" y="201041"/>
                </a:cubicBezTo>
                <a:cubicBezTo>
                  <a:pt x="112713" y="198374"/>
                  <a:pt x="114499" y="196850"/>
                  <a:pt x="116999" y="196850"/>
                </a:cubicBezTo>
                <a:close/>
                <a:moveTo>
                  <a:pt x="36033" y="196850"/>
                </a:moveTo>
                <a:lnTo>
                  <a:pt x="87792" y="196850"/>
                </a:lnTo>
                <a:cubicBezTo>
                  <a:pt x="89933" y="196850"/>
                  <a:pt x="91718" y="198374"/>
                  <a:pt x="91718" y="201041"/>
                </a:cubicBezTo>
                <a:cubicBezTo>
                  <a:pt x="91718" y="203708"/>
                  <a:pt x="89933" y="205994"/>
                  <a:pt x="87792" y="205994"/>
                </a:cubicBezTo>
                <a:lnTo>
                  <a:pt x="36033" y="205994"/>
                </a:lnTo>
                <a:cubicBezTo>
                  <a:pt x="33535" y="205994"/>
                  <a:pt x="31750" y="203708"/>
                  <a:pt x="31750" y="201041"/>
                </a:cubicBezTo>
                <a:cubicBezTo>
                  <a:pt x="31750" y="198374"/>
                  <a:pt x="33535" y="196850"/>
                  <a:pt x="36033" y="196850"/>
                </a:cubicBezTo>
                <a:close/>
                <a:moveTo>
                  <a:pt x="8632" y="164565"/>
                </a:moveTo>
                <a:lnTo>
                  <a:pt x="8632" y="276760"/>
                </a:lnTo>
                <a:lnTo>
                  <a:pt x="169054" y="276760"/>
                </a:lnTo>
                <a:lnTo>
                  <a:pt x="201067" y="220662"/>
                </a:lnTo>
                <a:lnTo>
                  <a:pt x="169054" y="164565"/>
                </a:lnTo>
                <a:lnTo>
                  <a:pt x="8632" y="164565"/>
                </a:lnTo>
                <a:close/>
                <a:moveTo>
                  <a:pt x="4676" y="155575"/>
                </a:moveTo>
                <a:lnTo>
                  <a:pt x="171572" y="155575"/>
                </a:lnTo>
                <a:cubicBezTo>
                  <a:pt x="173011" y="155575"/>
                  <a:pt x="174809" y="156654"/>
                  <a:pt x="175529" y="158092"/>
                </a:cubicBezTo>
                <a:lnTo>
                  <a:pt x="210059" y="218505"/>
                </a:lnTo>
                <a:cubicBezTo>
                  <a:pt x="210778" y="219943"/>
                  <a:pt x="210778" y="221381"/>
                  <a:pt x="210059" y="223179"/>
                </a:cubicBezTo>
                <a:lnTo>
                  <a:pt x="175529" y="283233"/>
                </a:lnTo>
                <a:cubicBezTo>
                  <a:pt x="174809" y="285031"/>
                  <a:pt x="173011" y="285391"/>
                  <a:pt x="171572" y="285391"/>
                </a:cubicBezTo>
                <a:lnTo>
                  <a:pt x="4676" y="285391"/>
                </a:lnTo>
                <a:cubicBezTo>
                  <a:pt x="2158" y="285391"/>
                  <a:pt x="0" y="283593"/>
                  <a:pt x="0" y="281075"/>
                </a:cubicBezTo>
                <a:lnTo>
                  <a:pt x="0" y="159890"/>
                </a:lnTo>
                <a:cubicBezTo>
                  <a:pt x="0" y="157373"/>
                  <a:pt x="2158" y="155575"/>
                  <a:pt x="4676" y="155575"/>
                </a:cubicBezTo>
                <a:close/>
                <a:moveTo>
                  <a:pt x="140809" y="80963"/>
                </a:moveTo>
                <a:lnTo>
                  <a:pt x="221141" y="80963"/>
                </a:lnTo>
                <a:cubicBezTo>
                  <a:pt x="223283" y="80963"/>
                  <a:pt x="225068" y="82868"/>
                  <a:pt x="225068" y="85535"/>
                </a:cubicBezTo>
                <a:cubicBezTo>
                  <a:pt x="225068" y="88202"/>
                  <a:pt x="223283" y="90107"/>
                  <a:pt x="221141" y="90107"/>
                </a:cubicBezTo>
                <a:lnTo>
                  <a:pt x="140809" y="90107"/>
                </a:lnTo>
                <a:cubicBezTo>
                  <a:pt x="138667" y="90107"/>
                  <a:pt x="136525" y="88202"/>
                  <a:pt x="136525" y="85535"/>
                </a:cubicBezTo>
                <a:cubicBezTo>
                  <a:pt x="136525" y="82868"/>
                  <a:pt x="138667" y="80963"/>
                  <a:pt x="140809" y="80963"/>
                </a:cubicBezTo>
                <a:close/>
                <a:moveTo>
                  <a:pt x="204286" y="41275"/>
                </a:moveTo>
                <a:lnTo>
                  <a:pt x="249739" y="41275"/>
                </a:lnTo>
                <a:cubicBezTo>
                  <a:pt x="252225" y="41275"/>
                  <a:pt x="253645" y="42929"/>
                  <a:pt x="253645" y="45244"/>
                </a:cubicBezTo>
                <a:cubicBezTo>
                  <a:pt x="253645" y="47559"/>
                  <a:pt x="252225" y="48882"/>
                  <a:pt x="249739" y="48882"/>
                </a:cubicBezTo>
                <a:lnTo>
                  <a:pt x="204286" y="48882"/>
                </a:lnTo>
                <a:cubicBezTo>
                  <a:pt x="201445" y="48882"/>
                  <a:pt x="200025" y="47559"/>
                  <a:pt x="200025" y="45244"/>
                </a:cubicBezTo>
                <a:cubicBezTo>
                  <a:pt x="200025" y="42929"/>
                  <a:pt x="201445" y="41275"/>
                  <a:pt x="204286" y="41275"/>
                </a:cubicBezTo>
                <a:close/>
                <a:moveTo>
                  <a:pt x="140776" y="41275"/>
                </a:moveTo>
                <a:lnTo>
                  <a:pt x="175137" y="41275"/>
                </a:lnTo>
                <a:cubicBezTo>
                  <a:pt x="176908" y="41275"/>
                  <a:pt x="179034" y="42929"/>
                  <a:pt x="179034" y="45244"/>
                </a:cubicBezTo>
                <a:cubicBezTo>
                  <a:pt x="179034" y="47559"/>
                  <a:pt x="176908" y="48882"/>
                  <a:pt x="175137" y="48882"/>
                </a:cubicBezTo>
                <a:lnTo>
                  <a:pt x="140776" y="48882"/>
                </a:lnTo>
                <a:cubicBezTo>
                  <a:pt x="138651" y="48882"/>
                  <a:pt x="136525" y="47559"/>
                  <a:pt x="136525" y="45244"/>
                </a:cubicBezTo>
                <a:cubicBezTo>
                  <a:pt x="136525" y="42929"/>
                  <a:pt x="138651" y="41275"/>
                  <a:pt x="140776" y="41275"/>
                </a:cubicBezTo>
                <a:close/>
                <a:moveTo>
                  <a:pt x="11829" y="36021"/>
                </a:moveTo>
                <a:cubicBezTo>
                  <a:pt x="13980" y="37483"/>
                  <a:pt x="13980" y="40041"/>
                  <a:pt x="12546" y="42234"/>
                </a:cubicBezTo>
                <a:cubicBezTo>
                  <a:pt x="9679" y="45523"/>
                  <a:pt x="8603" y="49178"/>
                  <a:pt x="8603" y="53198"/>
                </a:cubicBezTo>
                <a:lnTo>
                  <a:pt x="8603" y="76588"/>
                </a:lnTo>
                <a:lnTo>
                  <a:pt x="57713" y="76588"/>
                </a:lnTo>
                <a:lnTo>
                  <a:pt x="57713" y="53198"/>
                </a:lnTo>
                <a:cubicBezTo>
                  <a:pt x="57713" y="49178"/>
                  <a:pt x="55921" y="45523"/>
                  <a:pt x="53770" y="42234"/>
                </a:cubicBezTo>
                <a:cubicBezTo>
                  <a:pt x="51978" y="40041"/>
                  <a:pt x="52336" y="37483"/>
                  <a:pt x="54487" y="36021"/>
                </a:cubicBezTo>
                <a:cubicBezTo>
                  <a:pt x="55921" y="34925"/>
                  <a:pt x="58789" y="35290"/>
                  <a:pt x="60223" y="36752"/>
                </a:cubicBezTo>
                <a:cubicBezTo>
                  <a:pt x="64166" y="41503"/>
                  <a:pt x="66317" y="47716"/>
                  <a:pt x="66317" y="53198"/>
                </a:cubicBezTo>
                <a:lnTo>
                  <a:pt x="66317" y="80608"/>
                </a:lnTo>
                <a:cubicBezTo>
                  <a:pt x="66317" y="83166"/>
                  <a:pt x="64166" y="85359"/>
                  <a:pt x="61657" y="85359"/>
                </a:cubicBezTo>
                <a:lnTo>
                  <a:pt x="4660" y="85359"/>
                </a:lnTo>
                <a:cubicBezTo>
                  <a:pt x="2151" y="85359"/>
                  <a:pt x="0" y="83166"/>
                  <a:pt x="0" y="80608"/>
                </a:cubicBezTo>
                <a:lnTo>
                  <a:pt x="0" y="53198"/>
                </a:lnTo>
                <a:cubicBezTo>
                  <a:pt x="0" y="47716"/>
                  <a:pt x="2151" y="41503"/>
                  <a:pt x="5735" y="36752"/>
                </a:cubicBezTo>
                <a:cubicBezTo>
                  <a:pt x="7528" y="35290"/>
                  <a:pt x="10037" y="34925"/>
                  <a:pt x="11829" y="36021"/>
                </a:cubicBezTo>
                <a:close/>
                <a:moveTo>
                  <a:pt x="129045" y="8630"/>
                </a:moveTo>
                <a:lnTo>
                  <a:pt x="96667" y="64728"/>
                </a:lnTo>
                <a:lnTo>
                  <a:pt x="129045" y="121544"/>
                </a:lnTo>
                <a:lnTo>
                  <a:pt x="277984" y="121544"/>
                </a:lnTo>
                <a:lnTo>
                  <a:pt x="277984" y="8630"/>
                </a:lnTo>
                <a:lnTo>
                  <a:pt x="129045" y="8630"/>
                </a:lnTo>
                <a:close/>
                <a:moveTo>
                  <a:pt x="34381" y="8626"/>
                </a:moveTo>
                <a:cubicBezTo>
                  <a:pt x="28938" y="8626"/>
                  <a:pt x="24584" y="13299"/>
                  <a:pt x="24584" y="19050"/>
                </a:cubicBezTo>
                <a:cubicBezTo>
                  <a:pt x="24584" y="24441"/>
                  <a:pt x="28938" y="29114"/>
                  <a:pt x="34381" y="29114"/>
                </a:cubicBezTo>
                <a:cubicBezTo>
                  <a:pt x="40186" y="29114"/>
                  <a:pt x="44541" y="24441"/>
                  <a:pt x="44541" y="19050"/>
                </a:cubicBezTo>
                <a:cubicBezTo>
                  <a:pt x="44541" y="13299"/>
                  <a:pt x="40186" y="8626"/>
                  <a:pt x="34381" y="8626"/>
                </a:cubicBezTo>
                <a:close/>
                <a:moveTo>
                  <a:pt x="126527" y="0"/>
                </a:moveTo>
                <a:lnTo>
                  <a:pt x="282301" y="0"/>
                </a:lnTo>
                <a:cubicBezTo>
                  <a:pt x="284820" y="0"/>
                  <a:pt x="286978" y="2157"/>
                  <a:pt x="286978" y="4675"/>
                </a:cubicBezTo>
                <a:lnTo>
                  <a:pt x="286978" y="125500"/>
                </a:lnTo>
                <a:cubicBezTo>
                  <a:pt x="286978" y="128017"/>
                  <a:pt x="284820" y="129815"/>
                  <a:pt x="282301" y="129815"/>
                </a:cubicBezTo>
                <a:lnTo>
                  <a:pt x="126527" y="129815"/>
                </a:lnTo>
                <a:cubicBezTo>
                  <a:pt x="124728" y="129815"/>
                  <a:pt x="123649" y="129096"/>
                  <a:pt x="122929" y="128017"/>
                </a:cubicBezTo>
                <a:lnTo>
                  <a:pt x="88033" y="67245"/>
                </a:lnTo>
                <a:cubicBezTo>
                  <a:pt x="87313" y="66166"/>
                  <a:pt x="87313" y="64008"/>
                  <a:pt x="88033" y="62930"/>
                </a:cubicBezTo>
                <a:lnTo>
                  <a:pt x="122929" y="2157"/>
                </a:lnTo>
                <a:cubicBezTo>
                  <a:pt x="123649" y="1079"/>
                  <a:pt x="124728" y="0"/>
                  <a:pt x="126527" y="0"/>
                </a:cubicBezTo>
                <a:close/>
                <a:moveTo>
                  <a:pt x="34381" y="0"/>
                </a:moveTo>
                <a:cubicBezTo>
                  <a:pt x="44904" y="0"/>
                  <a:pt x="53612" y="8626"/>
                  <a:pt x="53612" y="19050"/>
                </a:cubicBezTo>
                <a:cubicBezTo>
                  <a:pt x="53612" y="29473"/>
                  <a:pt x="44904" y="37740"/>
                  <a:pt x="34381" y="37740"/>
                </a:cubicBezTo>
                <a:cubicBezTo>
                  <a:pt x="24221" y="37740"/>
                  <a:pt x="15875" y="29473"/>
                  <a:pt x="15875" y="19050"/>
                </a:cubicBezTo>
                <a:cubicBezTo>
                  <a:pt x="15875" y="8626"/>
                  <a:pt x="24221" y="0"/>
                  <a:pt x="34381" y="0"/>
                </a:cubicBezTo>
                <a:close/>
              </a:path>
            </a:pathLst>
          </a:custGeom>
          <a:solidFill>
            <a:schemeClr val="lt1"/>
          </a:solidFill>
          <a:ln cap="flat" cmpd="sng" w="254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675">
              <a:solidFill>
                <a:schemeClr val="dk1"/>
              </a:solidFill>
              <a:latin typeface="Lato Light"/>
              <a:ea typeface="Lato Light"/>
              <a:cs typeface="Lato Light"/>
              <a:sym typeface="Lato Light"/>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9" name="Shape 439"/>
        <p:cNvGrpSpPr/>
        <p:nvPr/>
      </p:nvGrpSpPr>
      <p:grpSpPr>
        <a:xfrm>
          <a:off x="0" y="0"/>
          <a:ext cx="0" cy="0"/>
          <a:chOff x="0" y="0"/>
          <a:chExt cx="0" cy="0"/>
        </a:xfrm>
      </p:grpSpPr>
      <p:sp>
        <p:nvSpPr>
          <p:cNvPr id="440" name="Google Shape;440;p8"/>
          <p:cNvSpPr txBox="1"/>
          <p:nvPr/>
        </p:nvSpPr>
        <p:spPr>
          <a:xfrm>
            <a:off x="3308756" y="622705"/>
            <a:ext cx="2500749" cy="4770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500">
                <a:solidFill>
                  <a:schemeClr val="dk2"/>
                </a:solidFill>
                <a:latin typeface="Poppins"/>
                <a:ea typeface="Poppins"/>
                <a:cs typeface="Poppins"/>
                <a:sym typeface="Poppins"/>
              </a:rPr>
              <a:t>FIVE YEAR GOALS</a:t>
            </a:r>
            <a:endParaRPr/>
          </a:p>
        </p:txBody>
      </p:sp>
      <p:sp>
        <p:nvSpPr>
          <p:cNvPr id="441" name="Google Shape;441;p8"/>
          <p:cNvSpPr txBox="1"/>
          <p:nvPr/>
        </p:nvSpPr>
        <p:spPr>
          <a:xfrm>
            <a:off x="1632541" y="1102651"/>
            <a:ext cx="5878917"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400">
                <a:solidFill>
                  <a:srgbClr val="7F7F7F"/>
                </a:solidFill>
                <a:latin typeface="Poppins Light"/>
                <a:ea typeface="Poppins Light"/>
                <a:cs typeface="Poppins Light"/>
                <a:sym typeface="Poppins Light"/>
              </a:rPr>
              <a:t>Building A Resilient and Future-Forward Community Media Sector</a:t>
            </a:r>
            <a:endParaRPr/>
          </a:p>
        </p:txBody>
      </p:sp>
      <p:sp>
        <p:nvSpPr>
          <p:cNvPr id="442" name="Google Shape;442;p8"/>
          <p:cNvSpPr txBox="1"/>
          <p:nvPr/>
        </p:nvSpPr>
        <p:spPr>
          <a:xfrm>
            <a:off x="5229780" y="1732112"/>
            <a:ext cx="733662" cy="307777"/>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b="1" lang="en-US" sz="1400">
                <a:solidFill>
                  <a:schemeClr val="dk2"/>
                </a:solidFill>
                <a:latin typeface="Poppins"/>
                <a:ea typeface="Poppins"/>
                <a:cs typeface="Poppins"/>
                <a:sym typeface="Poppins"/>
              </a:rPr>
              <a:t>GOAL 1</a:t>
            </a:r>
            <a:endParaRPr/>
          </a:p>
        </p:txBody>
      </p:sp>
      <p:sp>
        <p:nvSpPr>
          <p:cNvPr id="443" name="Google Shape;443;p8"/>
          <p:cNvSpPr txBox="1"/>
          <p:nvPr/>
        </p:nvSpPr>
        <p:spPr>
          <a:xfrm>
            <a:off x="5243281" y="3413082"/>
            <a:ext cx="733662" cy="307777"/>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b="1" lang="en-US" sz="1400">
                <a:solidFill>
                  <a:schemeClr val="dk2"/>
                </a:solidFill>
                <a:latin typeface="Poppins"/>
                <a:ea typeface="Poppins"/>
                <a:cs typeface="Poppins"/>
                <a:sym typeface="Poppins"/>
              </a:rPr>
              <a:t>GOAL 2</a:t>
            </a:r>
            <a:endParaRPr/>
          </a:p>
        </p:txBody>
      </p:sp>
      <p:sp>
        <p:nvSpPr>
          <p:cNvPr id="444" name="Google Shape;444;p8"/>
          <p:cNvSpPr txBox="1"/>
          <p:nvPr/>
        </p:nvSpPr>
        <p:spPr>
          <a:xfrm>
            <a:off x="5229780" y="4945508"/>
            <a:ext cx="733662" cy="307777"/>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b="1" lang="en-US" sz="1400">
                <a:solidFill>
                  <a:schemeClr val="dk2"/>
                </a:solidFill>
                <a:latin typeface="Poppins"/>
                <a:ea typeface="Poppins"/>
                <a:cs typeface="Poppins"/>
                <a:sym typeface="Poppins"/>
              </a:rPr>
              <a:t>GOAL 3</a:t>
            </a:r>
            <a:endParaRPr/>
          </a:p>
        </p:txBody>
      </p:sp>
      <p:sp>
        <p:nvSpPr>
          <p:cNvPr id="445" name="Google Shape;445;p8"/>
          <p:cNvSpPr/>
          <p:nvPr/>
        </p:nvSpPr>
        <p:spPr>
          <a:xfrm>
            <a:off x="1250867" y="2376632"/>
            <a:ext cx="2688839" cy="2688838"/>
          </a:xfrm>
          <a:custGeom>
            <a:rect b="b" l="l" r="r" t="t"/>
            <a:pathLst>
              <a:path extrusionOk="0" h="11134" w="11134">
                <a:moveTo>
                  <a:pt x="5571" y="11132"/>
                </a:moveTo>
                <a:lnTo>
                  <a:pt x="5571" y="11132"/>
                </a:lnTo>
                <a:cubicBezTo>
                  <a:pt x="8644" y="11128"/>
                  <a:pt x="11133" y="8636"/>
                  <a:pt x="11131" y="5563"/>
                </a:cubicBezTo>
                <a:lnTo>
                  <a:pt x="11131" y="5563"/>
                </a:lnTo>
                <a:cubicBezTo>
                  <a:pt x="11129" y="2489"/>
                  <a:pt x="8635" y="0"/>
                  <a:pt x="5563" y="3"/>
                </a:cubicBezTo>
                <a:lnTo>
                  <a:pt x="5563" y="3"/>
                </a:lnTo>
                <a:cubicBezTo>
                  <a:pt x="2491" y="5"/>
                  <a:pt x="0" y="2498"/>
                  <a:pt x="2" y="5571"/>
                </a:cubicBezTo>
                <a:lnTo>
                  <a:pt x="2" y="5571"/>
                </a:lnTo>
                <a:cubicBezTo>
                  <a:pt x="4" y="8644"/>
                  <a:pt x="2498" y="11133"/>
                  <a:pt x="5571" y="11132"/>
                </a:cubicBezTo>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49">
              <a:solidFill>
                <a:schemeClr val="dk1"/>
              </a:solidFill>
              <a:latin typeface="Lato Light"/>
              <a:ea typeface="Lato Light"/>
              <a:cs typeface="Lato Light"/>
              <a:sym typeface="Lato Light"/>
            </a:endParaRPr>
          </a:p>
        </p:txBody>
      </p:sp>
      <p:sp>
        <p:nvSpPr>
          <p:cNvPr id="446" name="Google Shape;446;p8"/>
          <p:cNvSpPr/>
          <p:nvPr/>
        </p:nvSpPr>
        <p:spPr>
          <a:xfrm>
            <a:off x="2593689" y="2184711"/>
            <a:ext cx="1536731" cy="3072297"/>
          </a:xfrm>
          <a:custGeom>
            <a:rect b="b" l="l" r="r" t="t"/>
            <a:pathLst>
              <a:path extrusionOk="0" h="8309941" w="4156546">
                <a:moveTo>
                  <a:pt x="2882" y="3371527"/>
                </a:moveTo>
                <a:cubicBezTo>
                  <a:pt x="435081" y="3370874"/>
                  <a:pt x="784365" y="3719446"/>
                  <a:pt x="785018" y="4150918"/>
                </a:cubicBezTo>
                <a:cubicBezTo>
                  <a:pt x="785671" y="4583043"/>
                  <a:pt x="436387" y="4934226"/>
                  <a:pt x="3535" y="4934226"/>
                </a:cubicBezTo>
                <a:close/>
                <a:moveTo>
                  <a:pt x="2" y="1695844"/>
                </a:moveTo>
                <a:cubicBezTo>
                  <a:pt x="1355444" y="1694538"/>
                  <a:pt x="2460701" y="2796701"/>
                  <a:pt x="2461354" y="4153009"/>
                </a:cubicBezTo>
                <a:cubicBezTo>
                  <a:pt x="2462008" y="5507357"/>
                  <a:pt x="1359364" y="6612788"/>
                  <a:pt x="3268" y="6613440"/>
                </a:cubicBezTo>
                <a:lnTo>
                  <a:pt x="2615" y="5668729"/>
                </a:lnTo>
                <a:cubicBezTo>
                  <a:pt x="839396" y="5668076"/>
                  <a:pt x="1517444" y="4989269"/>
                  <a:pt x="1516791" y="4153663"/>
                </a:cubicBezTo>
                <a:cubicBezTo>
                  <a:pt x="1515484" y="3316750"/>
                  <a:pt x="837437" y="2638596"/>
                  <a:pt x="655" y="2639249"/>
                </a:cubicBezTo>
                <a:close/>
                <a:moveTo>
                  <a:pt x="0" y="1"/>
                </a:moveTo>
                <a:cubicBezTo>
                  <a:pt x="2290834" y="-1959"/>
                  <a:pt x="4154586" y="1860445"/>
                  <a:pt x="4156545" y="4152031"/>
                </a:cubicBezTo>
                <a:cubicBezTo>
                  <a:pt x="4158504" y="6442964"/>
                  <a:pt x="2296712" y="8308634"/>
                  <a:pt x="5877" y="8309941"/>
                </a:cubicBezTo>
                <a:lnTo>
                  <a:pt x="4571" y="7365348"/>
                </a:lnTo>
                <a:cubicBezTo>
                  <a:pt x="1774939" y="7364041"/>
                  <a:pt x="3214220" y="5922980"/>
                  <a:pt x="3212914" y="4153338"/>
                </a:cubicBezTo>
                <a:cubicBezTo>
                  <a:pt x="3210956" y="2381735"/>
                  <a:pt x="1770368" y="941981"/>
                  <a:pt x="0" y="943288"/>
                </a:cubicBezTo>
                <a:close/>
              </a:path>
            </a:pathLst>
          </a:custGeom>
          <a:solidFill>
            <a:srgbClr val="C0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49">
              <a:solidFill>
                <a:schemeClr val="dk1"/>
              </a:solidFill>
              <a:latin typeface="Lato Light"/>
              <a:ea typeface="Lato Light"/>
              <a:cs typeface="Lato Light"/>
              <a:sym typeface="Lato Light"/>
            </a:endParaRPr>
          </a:p>
        </p:txBody>
      </p:sp>
      <p:sp>
        <p:nvSpPr>
          <p:cNvPr id="447" name="Google Shape;447;p8"/>
          <p:cNvSpPr/>
          <p:nvPr/>
        </p:nvSpPr>
        <p:spPr>
          <a:xfrm>
            <a:off x="1058845" y="2184952"/>
            <a:ext cx="1537796" cy="3072056"/>
          </a:xfrm>
          <a:custGeom>
            <a:rect b="b" l="l" r="r" t="t"/>
            <a:pathLst>
              <a:path extrusionOk="0" h="8309289" w="4159426">
                <a:moveTo>
                  <a:pt x="4153013" y="3372833"/>
                </a:moveTo>
                <a:lnTo>
                  <a:pt x="4153667" y="4936185"/>
                </a:lnTo>
                <a:cubicBezTo>
                  <a:pt x="3722414" y="4936185"/>
                  <a:pt x="3370878" y="4586161"/>
                  <a:pt x="3370878" y="4153856"/>
                </a:cubicBezTo>
                <a:cubicBezTo>
                  <a:pt x="3370878" y="3722857"/>
                  <a:pt x="3721761" y="3372833"/>
                  <a:pt x="4153013" y="3372833"/>
                </a:cubicBezTo>
                <a:close/>
                <a:moveTo>
                  <a:pt x="4150404" y="1696497"/>
                </a:moveTo>
                <a:lnTo>
                  <a:pt x="4151057" y="2639475"/>
                </a:lnTo>
                <a:cubicBezTo>
                  <a:pt x="3316116" y="2641434"/>
                  <a:pt x="2639155" y="3319281"/>
                  <a:pt x="2639808" y="4155162"/>
                </a:cubicBezTo>
                <a:cubicBezTo>
                  <a:pt x="2639808" y="4990390"/>
                  <a:pt x="3318075" y="5668237"/>
                  <a:pt x="4153016" y="5667584"/>
                </a:cubicBezTo>
                <a:lnTo>
                  <a:pt x="4153668" y="6611868"/>
                </a:lnTo>
                <a:cubicBezTo>
                  <a:pt x="2799746" y="6612521"/>
                  <a:pt x="1695849" y="5510856"/>
                  <a:pt x="1695196" y="4156468"/>
                </a:cubicBezTo>
                <a:cubicBezTo>
                  <a:pt x="1694543" y="2800774"/>
                  <a:pt x="2796482" y="1697803"/>
                  <a:pt x="4150404" y="1696497"/>
                </a:cubicBezTo>
                <a:close/>
                <a:moveTo>
                  <a:pt x="4152893" y="0"/>
                </a:moveTo>
                <a:lnTo>
                  <a:pt x="4153546" y="943213"/>
                </a:lnTo>
                <a:cubicBezTo>
                  <a:pt x="2383536" y="945173"/>
                  <a:pt x="943485" y="2386120"/>
                  <a:pt x="944791" y="4157583"/>
                </a:cubicBezTo>
                <a:cubicBezTo>
                  <a:pt x="946098" y="5926433"/>
                  <a:pt x="2387457" y="7366074"/>
                  <a:pt x="4158120" y="7364768"/>
                </a:cubicBezTo>
                <a:lnTo>
                  <a:pt x="4159426" y="8309287"/>
                </a:lnTo>
                <a:cubicBezTo>
                  <a:pt x="1868019" y="8311900"/>
                  <a:pt x="1962" y="6448336"/>
                  <a:pt x="2" y="4157583"/>
                </a:cubicBezTo>
                <a:cubicBezTo>
                  <a:pt x="-1958" y="1865524"/>
                  <a:pt x="1861485" y="1960"/>
                  <a:pt x="4152893" y="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49">
              <a:solidFill>
                <a:schemeClr val="dk1"/>
              </a:solidFill>
              <a:latin typeface="Lato Light"/>
              <a:ea typeface="Lato Light"/>
              <a:cs typeface="Lato Light"/>
              <a:sym typeface="Lato Light"/>
            </a:endParaRPr>
          </a:p>
        </p:txBody>
      </p:sp>
      <p:sp>
        <p:nvSpPr>
          <p:cNvPr id="448" name="Google Shape;448;p8"/>
          <p:cNvSpPr/>
          <p:nvPr/>
        </p:nvSpPr>
        <p:spPr>
          <a:xfrm rot="5400000">
            <a:off x="3776488" y="2689584"/>
            <a:ext cx="95447" cy="2071096"/>
          </a:xfrm>
          <a:custGeom>
            <a:rect b="b" l="l" r="r" t="t"/>
            <a:pathLst>
              <a:path extrusionOk="0" h="7944" w="367">
                <a:moveTo>
                  <a:pt x="0" y="250"/>
                </a:moveTo>
                <a:lnTo>
                  <a:pt x="0" y="250"/>
                </a:lnTo>
                <a:cubicBezTo>
                  <a:pt x="0" y="111"/>
                  <a:pt x="82" y="0"/>
                  <a:pt x="183" y="0"/>
                </a:cubicBezTo>
                <a:lnTo>
                  <a:pt x="183" y="0"/>
                </a:lnTo>
                <a:cubicBezTo>
                  <a:pt x="284" y="0"/>
                  <a:pt x="366" y="111"/>
                  <a:pt x="366" y="250"/>
                </a:cubicBezTo>
                <a:lnTo>
                  <a:pt x="366" y="7693"/>
                </a:lnTo>
                <a:lnTo>
                  <a:pt x="366" y="7693"/>
                </a:lnTo>
                <a:cubicBezTo>
                  <a:pt x="366" y="7831"/>
                  <a:pt x="284" y="7943"/>
                  <a:pt x="183" y="7943"/>
                </a:cubicBezTo>
                <a:lnTo>
                  <a:pt x="183" y="7943"/>
                </a:lnTo>
                <a:cubicBezTo>
                  <a:pt x="82" y="7943"/>
                  <a:pt x="0" y="7831"/>
                  <a:pt x="0" y="7693"/>
                </a:cubicBezTo>
                <a:lnTo>
                  <a:pt x="0" y="250"/>
                </a:lnTo>
              </a:path>
            </a:pathLst>
          </a:custGeom>
          <a:solidFill>
            <a:srgbClr val="D8D8D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49">
              <a:solidFill>
                <a:schemeClr val="dk1"/>
              </a:solidFill>
              <a:latin typeface="Lato Light"/>
              <a:ea typeface="Lato Light"/>
              <a:cs typeface="Lato Light"/>
              <a:sym typeface="Lato Light"/>
            </a:endParaRPr>
          </a:p>
        </p:txBody>
      </p:sp>
      <p:sp>
        <p:nvSpPr>
          <p:cNvPr id="449" name="Google Shape;449;p8"/>
          <p:cNvSpPr/>
          <p:nvPr/>
        </p:nvSpPr>
        <p:spPr>
          <a:xfrm rot="2684498">
            <a:off x="4483682" y="3373620"/>
            <a:ext cx="678595" cy="717151"/>
          </a:xfrm>
          <a:prstGeom prst="teardrop">
            <a:avLst>
              <a:gd fmla="val 29107" name="adj"/>
            </a:avLst>
          </a:prstGeom>
          <a:solidFill>
            <a:schemeClr val="accent4">
              <a:alpha val="8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675">
              <a:solidFill>
                <a:schemeClr val="lt1"/>
              </a:solidFill>
              <a:latin typeface="Lato Light"/>
              <a:ea typeface="Lato Light"/>
              <a:cs typeface="Lato Light"/>
              <a:sym typeface="Lato Light"/>
            </a:endParaRPr>
          </a:p>
        </p:txBody>
      </p:sp>
      <p:sp>
        <p:nvSpPr>
          <p:cNvPr id="450" name="Google Shape;450;p8"/>
          <p:cNvSpPr/>
          <p:nvPr/>
        </p:nvSpPr>
        <p:spPr>
          <a:xfrm rot="3600000">
            <a:off x="3590733" y="2003547"/>
            <a:ext cx="95447" cy="2071096"/>
          </a:xfrm>
          <a:custGeom>
            <a:rect b="b" l="l" r="r" t="t"/>
            <a:pathLst>
              <a:path extrusionOk="0" h="7944" w="367">
                <a:moveTo>
                  <a:pt x="0" y="250"/>
                </a:moveTo>
                <a:lnTo>
                  <a:pt x="0" y="250"/>
                </a:lnTo>
                <a:cubicBezTo>
                  <a:pt x="0" y="111"/>
                  <a:pt x="82" y="0"/>
                  <a:pt x="183" y="0"/>
                </a:cubicBezTo>
                <a:lnTo>
                  <a:pt x="183" y="0"/>
                </a:lnTo>
                <a:cubicBezTo>
                  <a:pt x="284" y="0"/>
                  <a:pt x="366" y="111"/>
                  <a:pt x="366" y="250"/>
                </a:cubicBezTo>
                <a:lnTo>
                  <a:pt x="366" y="7693"/>
                </a:lnTo>
                <a:lnTo>
                  <a:pt x="366" y="7693"/>
                </a:lnTo>
                <a:cubicBezTo>
                  <a:pt x="366" y="7831"/>
                  <a:pt x="284" y="7943"/>
                  <a:pt x="183" y="7943"/>
                </a:cubicBezTo>
                <a:lnTo>
                  <a:pt x="183" y="7943"/>
                </a:lnTo>
                <a:cubicBezTo>
                  <a:pt x="82" y="7943"/>
                  <a:pt x="0" y="7831"/>
                  <a:pt x="0" y="7693"/>
                </a:cubicBezTo>
                <a:lnTo>
                  <a:pt x="0" y="250"/>
                </a:lnTo>
              </a:path>
            </a:pathLst>
          </a:custGeom>
          <a:solidFill>
            <a:srgbClr val="D8D8D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49">
              <a:solidFill>
                <a:schemeClr val="dk1"/>
              </a:solidFill>
              <a:latin typeface="Lato Light"/>
              <a:ea typeface="Lato Light"/>
              <a:cs typeface="Lato Light"/>
              <a:sym typeface="Lato Light"/>
            </a:endParaRPr>
          </a:p>
        </p:txBody>
      </p:sp>
      <p:sp>
        <p:nvSpPr>
          <p:cNvPr id="451" name="Google Shape;451;p8"/>
          <p:cNvSpPr/>
          <p:nvPr/>
        </p:nvSpPr>
        <p:spPr>
          <a:xfrm rot="884498">
            <a:off x="4167650" y="2187252"/>
            <a:ext cx="678595" cy="717151"/>
          </a:xfrm>
          <a:prstGeom prst="teardrop">
            <a:avLst>
              <a:gd fmla="val 29107" name="adj"/>
            </a:avLst>
          </a:prstGeom>
          <a:solidFill>
            <a:schemeClr val="accent6">
              <a:alpha val="8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675">
              <a:solidFill>
                <a:schemeClr val="lt1"/>
              </a:solidFill>
              <a:latin typeface="Lato Light"/>
              <a:ea typeface="Lato Light"/>
              <a:cs typeface="Lato Light"/>
              <a:sym typeface="Lato Light"/>
            </a:endParaRPr>
          </a:p>
        </p:txBody>
      </p:sp>
      <p:sp>
        <p:nvSpPr>
          <p:cNvPr id="452" name="Google Shape;452;p8"/>
          <p:cNvSpPr/>
          <p:nvPr/>
        </p:nvSpPr>
        <p:spPr>
          <a:xfrm rot="7200000">
            <a:off x="3591974" y="3345729"/>
            <a:ext cx="95447" cy="2071096"/>
          </a:xfrm>
          <a:custGeom>
            <a:rect b="b" l="l" r="r" t="t"/>
            <a:pathLst>
              <a:path extrusionOk="0" h="7944" w="367">
                <a:moveTo>
                  <a:pt x="0" y="250"/>
                </a:moveTo>
                <a:lnTo>
                  <a:pt x="0" y="250"/>
                </a:lnTo>
                <a:cubicBezTo>
                  <a:pt x="0" y="111"/>
                  <a:pt x="82" y="0"/>
                  <a:pt x="183" y="0"/>
                </a:cubicBezTo>
                <a:lnTo>
                  <a:pt x="183" y="0"/>
                </a:lnTo>
                <a:cubicBezTo>
                  <a:pt x="284" y="0"/>
                  <a:pt x="366" y="111"/>
                  <a:pt x="366" y="250"/>
                </a:cubicBezTo>
                <a:lnTo>
                  <a:pt x="366" y="7693"/>
                </a:lnTo>
                <a:lnTo>
                  <a:pt x="366" y="7693"/>
                </a:lnTo>
                <a:cubicBezTo>
                  <a:pt x="366" y="7831"/>
                  <a:pt x="284" y="7943"/>
                  <a:pt x="183" y="7943"/>
                </a:cubicBezTo>
                <a:lnTo>
                  <a:pt x="183" y="7943"/>
                </a:lnTo>
                <a:cubicBezTo>
                  <a:pt x="82" y="7943"/>
                  <a:pt x="0" y="7831"/>
                  <a:pt x="0" y="7693"/>
                </a:cubicBezTo>
                <a:lnTo>
                  <a:pt x="0" y="250"/>
                </a:lnTo>
              </a:path>
            </a:pathLst>
          </a:custGeom>
          <a:solidFill>
            <a:srgbClr val="D8D8D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49">
              <a:solidFill>
                <a:schemeClr val="dk1"/>
              </a:solidFill>
              <a:latin typeface="Lato Light"/>
              <a:ea typeface="Lato Light"/>
              <a:cs typeface="Lato Light"/>
              <a:sym typeface="Lato Light"/>
            </a:endParaRPr>
          </a:p>
        </p:txBody>
      </p:sp>
      <p:sp>
        <p:nvSpPr>
          <p:cNvPr id="453" name="Google Shape;453;p8"/>
          <p:cNvSpPr/>
          <p:nvPr/>
        </p:nvSpPr>
        <p:spPr>
          <a:xfrm rot="4484498">
            <a:off x="4161826" y="4528203"/>
            <a:ext cx="678595" cy="717151"/>
          </a:xfrm>
          <a:prstGeom prst="teardrop">
            <a:avLst>
              <a:gd fmla="val 29107" name="adj"/>
            </a:avLst>
          </a:prstGeom>
          <a:solidFill>
            <a:schemeClr val="accent3">
              <a:alpha val="8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675">
              <a:solidFill>
                <a:schemeClr val="lt1"/>
              </a:solidFill>
              <a:latin typeface="Lato Light"/>
              <a:ea typeface="Lato Light"/>
              <a:cs typeface="Lato Light"/>
              <a:sym typeface="Lato Light"/>
            </a:endParaRPr>
          </a:p>
        </p:txBody>
      </p:sp>
      <p:sp>
        <p:nvSpPr>
          <p:cNvPr id="454" name="Google Shape;454;p8"/>
          <p:cNvSpPr txBox="1"/>
          <p:nvPr/>
        </p:nvSpPr>
        <p:spPr>
          <a:xfrm>
            <a:off x="5230434" y="2017431"/>
            <a:ext cx="2103785" cy="1299869"/>
          </a:xfrm>
          <a:prstGeom prst="rect">
            <a:avLst/>
          </a:prstGeom>
          <a:noFill/>
          <a:ln>
            <a:noFill/>
          </a:ln>
        </p:spPr>
        <p:txBody>
          <a:bodyPr anchorCtr="0" anchor="t" bIns="40775" lIns="81550" spcFirstLastPara="1" rIns="81550" wrap="square" tIns="40775">
            <a:spAutoFit/>
          </a:bodyPr>
          <a:lstStyle/>
          <a:p>
            <a:pPr indent="0" lvl="0" marL="0" marR="0" rtl="0" algn="l">
              <a:lnSpc>
                <a:spcPct val="115000"/>
              </a:lnSpc>
              <a:spcBef>
                <a:spcPts val="0"/>
              </a:spcBef>
              <a:spcAft>
                <a:spcPts val="0"/>
              </a:spcAft>
              <a:buClr>
                <a:schemeClr val="dk1"/>
              </a:buClr>
              <a:buSzPts val="1400"/>
              <a:buFont typeface="Arial"/>
              <a:buNone/>
            </a:pPr>
            <a:r>
              <a:rPr lang="en-US" sz="1400">
                <a:solidFill>
                  <a:schemeClr val="dk1"/>
                </a:solidFill>
                <a:latin typeface="Lato"/>
                <a:ea typeface="Lato"/>
                <a:cs typeface="Lato"/>
                <a:sym typeface="Lato"/>
              </a:rPr>
              <a:t>Capable, effective and efficient organisation in support of the delivery of the MDDA mandate by 2024</a:t>
            </a:r>
            <a:endParaRPr sz="1400">
              <a:solidFill>
                <a:schemeClr val="dk1"/>
              </a:solidFill>
              <a:latin typeface="Lato"/>
              <a:ea typeface="Lato"/>
              <a:cs typeface="Lato"/>
              <a:sym typeface="Lato"/>
            </a:endParaRPr>
          </a:p>
        </p:txBody>
      </p:sp>
      <p:sp>
        <p:nvSpPr>
          <p:cNvPr id="455" name="Google Shape;455;p8"/>
          <p:cNvSpPr txBox="1"/>
          <p:nvPr/>
        </p:nvSpPr>
        <p:spPr>
          <a:xfrm>
            <a:off x="5220930" y="3697204"/>
            <a:ext cx="2570520" cy="1052109"/>
          </a:xfrm>
          <a:prstGeom prst="rect">
            <a:avLst/>
          </a:prstGeom>
          <a:noFill/>
          <a:ln>
            <a:noFill/>
          </a:ln>
        </p:spPr>
        <p:txBody>
          <a:bodyPr anchorCtr="0" anchor="t" bIns="40775" lIns="81550" spcFirstLastPara="1" rIns="81550" wrap="square" tIns="40775">
            <a:spAutoFit/>
          </a:bodyPr>
          <a:lstStyle/>
          <a:p>
            <a:pPr indent="0" lvl="0" marL="0" marR="0" rtl="0" algn="l">
              <a:lnSpc>
                <a:spcPct val="115000"/>
              </a:lnSpc>
              <a:spcBef>
                <a:spcPts val="0"/>
              </a:spcBef>
              <a:spcAft>
                <a:spcPts val="0"/>
              </a:spcAft>
              <a:buClr>
                <a:schemeClr val="dk1"/>
              </a:buClr>
              <a:buSzPts val="1400"/>
              <a:buFont typeface="Arial"/>
              <a:buNone/>
            </a:pPr>
            <a:r>
              <a:rPr lang="en-US" sz="1400">
                <a:solidFill>
                  <a:schemeClr val="dk1"/>
                </a:solidFill>
                <a:latin typeface="Lato"/>
                <a:ea typeface="Lato"/>
                <a:cs typeface="Lato"/>
                <a:sym typeface="Lato"/>
              </a:rPr>
              <a:t>Media diversity promoted through the growth of sustainable community-based media in South Africa by 2024</a:t>
            </a:r>
            <a:endParaRPr sz="1400">
              <a:solidFill>
                <a:schemeClr val="dk1"/>
              </a:solidFill>
              <a:latin typeface="Lato"/>
              <a:ea typeface="Lato"/>
              <a:cs typeface="Lato"/>
              <a:sym typeface="Lato"/>
            </a:endParaRPr>
          </a:p>
        </p:txBody>
      </p:sp>
      <p:sp>
        <p:nvSpPr>
          <p:cNvPr id="456" name="Google Shape;456;p8"/>
          <p:cNvSpPr txBox="1"/>
          <p:nvPr/>
        </p:nvSpPr>
        <p:spPr>
          <a:xfrm>
            <a:off x="5190223" y="5290402"/>
            <a:ext cx="2677427" cy="804349"/>
          </a:xfrm>
          <a:prstGeom prst="rect">
            <a:avLst/>
          </a:prstGeom>
          <a:noFill/>
          <a:ln>
            <a:noFill/>
          </a:ln>
        </p:spPr>
        <p:txBody>
          <a:bodyPr anchorCtr="0" anchor="t" bIns="40775" lIns="81550" spcFirstLastPara="1" rIns="81550" wrap="square" tIns="40775">
            <a:spAutoFit/>
          </a:bodyPr>
          <a:lstStyle/>
          <a:p>
            <a:pPr indent="0" lvl="0" marL="0" marR="0" rtl="0" algn="l">
              <a:lnSpc>
                <a:spcPct val="115000"/>
              </a:lnSpc>
              <a:spcBef>
                <a:spcPts val="0"/>
              </a:spcBef>
              <a:spcAft>
                <a:spcPts val="0"/>
              </a:spcAft>
              <a:buClr>
                <a:schemeClr val="dk1"/>
              </a:buClr>
              <a:buSzPts val="1400"/>
              <a:buFont typeface="Arial"/>
              <a:buNone/>
            </a:pPr>
            <a:r>
              <a:rPr lang="en-US" sz="1400">
                <a:solidFill>
                  <a:schemeClr val="dk1"/>
                </a:solidFill>
                <a:latin typeface="Lato"/>
                <a:ea typeface="Lato"/>
                <a:cs typeface="Lato"/>
                <a:sym typeface="Lato"/>
              </a:rPr>
              <a:t>Capacitated, digital responsive community-based media sector by 2024</a:t>
            </a:r>
            <a:endParaRPr sz="1400">
              <a:solidFill>
                <a:schemeClr val="dk1"/>
              </a:solidFill>
              <a:latin typeface="Lato"/>
              <a:ea typeface="Lato"/>
              <a:cs typeface="Lato"/>
              <a:sym typeface="Lato"/>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0" name="Shape 460"/>
        <p:cNvGrpSpPr/>
        <p:nvPr/>
      </p:nvGrpSpPr>
      <p:grpSpPr>
        <a:xfrm>
          <a:off x="0" y="0"/>
          <a:ext cx="0" cy="0"/>
          <a:chOff x="0" y="0"/>
          <a:chExt cx="0" cy="0"/>
        </a:xfrm>
      </p:grpSpPr>
      <p:grpSp>
        <p:nvGrpSpPr>
          <p:cNvPr id="461" name="Google Shape;461;p9"/>
          <p:cNvGrpSpPr/>
          <p:nvPr/>
        </p:nvGrpSpPr>
        <p:grpSpPr>
          <a:xfrm>
            <a:off x="362407" y="1925956"/>
            <a:ext cx="8223974" cy="3553061"/>
            <a:chOff x="2812" y="334050"/>
            <a:chExt cx="8223974" cy="3553061"/>
          </a:xfrm>
        </p:grpSpPr>
        <p:sp>
          <p:nvSpPr>
            <p:cNvPr id="462" name="Google Shape;462;p9"/>
            <p:cNvSpPr/>
            <p:nvPr/>
          </p:nvSpPr>
          <p:spPr>
            <a:xfrm>
              <a:off x="4033786" y="2488013"/>
              <a:ext cx="3355373" cy="384046"/>
            </a:xfrm>
            <a:custGeom>
              <a:rect b="b" l="l" r="r" t="t"/>
              <a:pathLst>
                <a:path extrusionOk="0" h="120000" w="120000">
                  <a:moveTo>
                    <a:pt x="0" y="0"/>
                  </a:moveTo>
                  <a:lnTo>
                    <a:pt x="0" y="80325"/>
                  </a:lnTo>
                  <a:lnTo>
                    <a:pt x="120000" y="80325"/>
                  </a:lnTo>
                  <a:lnTo>
                    <a:pt x="120000" y="120000"/>
                  </a:lnTo>
                </a:path>
              </a:pathLst>
            </a:custGeom>
            <a:noFill/>
            <a:ln cap="flat" cmpd="sng" w="25400">
              <a:solidFill>
                <a:srgbClr val="4674AA"/>
              </a:solidFill>
              <a:prstDash val="solid"/>
              <a:round/>
              <a:headEnd len="sm" w="sm" type="none"/>
              <a:tailEnd len="sm" w="sm" type="none"/>
            </a:ln>
          </p:spPr>
        </p:sp>
        <p:sp>
          <p:nvSpPr>
            <p:cNvPr id="463" name="Google Shape;463;p9"/>
            <p:cNvSpPr/>
            <p:nvPr/>
          </p:nvSpPr>
          <p:spPr>
            <a:xfrm>
              <a:off x="4033786" y="2488013"/>
              <a:ext cx="1680119" cy="384046"/>
            </a:xfrm>
            <a:custGeom>
              <a:rect b="b" l="l" r="r" t="t"/>
              <a:pathLst>
                <a:path extrusionOk="0" h="120000" w="120000">
                  <a:moveTo>
                    <a:pt x="0" y="0"/>
                  </a:moveTo>
                  <a:lnTo>
                    <a:pt x="0" y="80325"/>
                  </a:lnTo>
                  <a:lnTo>
                    <a:pt x="120000" y="80325"/>
                  </a:lnTo>
                  <a:lnTo>
                    <a:pt x="120000" y="120000"/>
                  </a:lnTo>
                </a:path>
              </a:pathLst>
            </a:custGeom>
            <a:noFill/>
            <a:ln cap="flat" cmpd="sng" w="25400">
              <a:solidFill>
                <a:srgbClr val="4674AA"/>
              </a:solidFill>
              <a:prstDash val="solid"/>
              <a:round/>
              <a:headEnd len="sm" w="sm" type="none"/>
              <a:tailEnd len="sm" w="sm" type="none"/>
            </a:ln>
          </p:spPr>
        </p:sp>
        <p:sp>
          <p:nvSpPr>
            <p:cNvPr id="464" name="Google Shape;464;p9"/>
            <p:cNvSpPr/>
            <p:nvPr/>
          </p:nvSpPr>
          <p:spPr>
            <a:xfrm>
              <a:off x="3988066" y="2488013"/>
              <a:ext cx="91440" cy="384046"/>
            </a:xfrm>
            <a:custGeom>
              <a:rect b="b" l="l" r="r" t="t"/>
              <a:pathLst>
                <a:path extrusionOk="0" h="120000" w="120000">
                  <a:moveTo>
                    <a:pt x="60000" y="0"/>
                  </a:moveTo>
                  <a:lnTo>
                    <a:pt x="60000" y="80325"/>
                  </a:lnTo>
                  <a:lnTo>
                    <a:pt x="66385" y="80325"/>
                  </a:lnTo>
                  <a:lnTo>
                    <a:pt x="66385" y="120000"/>
                  </a:lnTo>
                </a:path>
              </a:pathLst>
            </a:custGeom>
            <a:noFill/>
            <a:ln cap="flat" cmpd="sng" w="25400">
              <a:solidFill>
                <a:srgbClr val="4674AA"/>
              </a:solidFill>
              <a:prstDash val="solid"/>
              <a:round/>
              <a:headEnd len="sm" w="sm" type="none"/>
              <a:tailEnd len="sm" w="sm" type="none"/>
            </a:ln>
          </p:spPr>
        </p:sp>
        <p:sp>
          <p:nvSpPr>
            <p:cNvPr id="465" name="Google Shape;465;p9"/>
            <p:cNvSpPr/>
            <p:nvPr/>
          </p:nvSpPr>
          <p:spPr>
            <a:xfrm>
              <a:off x="2363398" y="2488013"/>
              <a:ext cx="1670388" cy="384046"/>
            </a:xfrm>
            <a:custGeom>
              <a:rect b="b" l="l" r="r" t="t"/>
              <a:pathLst>
                <a:path extrusionOk="0" h="120000" w="120000">
                  <a:moveTo>
                    <a:pt x="120000" y="0"/>
                  </a:moveTo>
                  <a:lnTo>
                    <a:pt x="120000" y="80325"/>
                  </a:lnTo>
                  <a:lnTo>
                    <a:pt x="0" y="80325"/>
                  </a:lnTo>
                  <a:lnTo>
                    <a:pt x="0" y="120000"/>
                  </a:lnTo>
                </a:path>
              </a:pathLst>
            </a:custGeom>
            <a:noFill/>
            <a:ln cap="flat" cmpd="sng" w="25400">
              <a:solidFill>
                <a:srgbClr val="4674AA"/>
              </a:solidFill>
              <a:prstDash val="solid"/>
              <a:round/>
              <a:headEnd len="sm" w="sm" type="none"/>
              <a:tailEnd len="sm" w="sm" type="none"/>
            </a:ln>
          </p:spPr>
        </p:sp>
        <p:sp>
          <p:nvSpPr>
            <p:cNvPr id="466" name="Google Shape;466;p9"/>
            <p:cNvSpPr/>
            <p:nvPr/>
          </p:nvSpPr>
          <p:spPr>
            <a:xfrm>
              <a:off x="688144" y="2488013"/>
              <a:ext cx="3345642" cy="384046"/>
            </a:xfrm>
            <a:custGeom>
              <a:rect b="b" l="l" r="r" t="t"/>
              <a:pathLst>
                <a:path extrusionOk="0" h="120000" w="120000">
                  <a:moveTo>
                    <a:pt x="120000" y="0"/>
                  </a:moveTo>
                  <a:lnTo>
                    <a:pt x="120000" y="80325"/>
                  </a:lnTo>
                  <a:lnTo>
                    <a:pt x="0" y="80325"/>
                  </a:lnTo>
                  <a:lnTo>
                    <a:pt x="0" y="120000"/>
                  </a:lnTo>
                </a:path>
              </a:pathLst>
            </a:custGeom>
            <a:noFill/>
            <a:ln cap="flat" cmpd="sng" w="25400">
              <a:solidFill>
                <a:srgbClr val="4674AA"/>
              </a:solidFill>
              <a:prstDash val="solid"/>
              <a:round/>
              <a:headEnd len="sm" w="sm" type="none"/>
              <a:tailEnd len="sm" w="sm" type="none"/>
            </a:ln>
          </p:spPr>
        </p:sp>
        <p:sp>
          <p:nvSpPr>
            <p:cNvPr id="467" name="Google Shape;467;p9"/>
            <p:cNvSpPr/>
            <p:nvPr/>
          </p:nvSpPr>
          <p:spPr>
            <a:xfrm>
              <a:off x="3988066" y="1204420"/>
              <a:ext cx="91440" cy="413221"/>
            </a:xfrm>
            <a:custGeom>
              <a:rect b="b" l="l" r="r" t="t"/>
              <a:pathLst>
                <a:path extrusionOk="0" h="120000" w="120000">
                  <a:moveTo>
                    <a:pt x="66385" y="0"/>
                  </a:moveTo>
                  <a:lnTo>
                    <a:pt x="66385" y="83126"/>
                  </a:lnTo>
                  <a:lnTo>
                    <a:pt x="60000" y="83126"/>
                  </a:lnTo>
                  <a:lnTo>
                    <a:pt x="60000" y="120000"/>
                  </a:lnTo>
                </a:path>
              </a:pathLst>
            </a:custGeom>
            <a:noFill/>
            <a:ln cap="flat" cmpd="sng" w="25400">
              <a:solidFill>
                <a:srgbClr val="3B6495"/>
              </a:solidFill>
              <a:prstDash val="solid"/>
              <a:round/>
              <a:headEnd len="sm" w="sm" type="none"/>
              <a:tailEnd len="sm" w="sm" type="none"/>
            </a:ln>
          </p:spPr>
        </p:sp>
        <p:sp>
          <p:nvSpPr>
            <p:cNvPr id="468" name="Google Shape;468;p9"/>
            <p:cNvSpPr/>
            <p:nvPr/>
          </p:nvSpPr>
          <p:spPr>
            <a:xfrm>
              <a:off x="3353320" y="334050"/>
              <a:ext cx="1370662" cy="870370"/>
            </a:xfrm>
            <a:prstGeom prst="roundRect">
              <a:avLst>
                <a:gd fmla="val 10000"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 name="Google Shape;469;p9"/>
            <p:cNvSpPr/>
            <p:nvPr/>
          </p:nvSpPr>
          <p:spPr>
            <a:xfrm>
              <a:off x="3505616" y="478731"/>
              <a:ext cx="1370662" cy="870370"/>
            </a:xfrm>
            <a:prstGeom prst="roundRect">
              <a:avLst>
                <a:gd fmla="val 10000" name="adj"/>
              </a:avLst>
            </a:prstGeom>
            <a:solidFill>
              <a:schemeClr val="lt1">
                <a:alpha val="89803"/>
              </a:schemeClr>
            </a:solidFill>
            <a:ln cap="flat" cmpd="sng" w="254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 name="Google Shape;470;p9"/>
            <p:cNvSpPr txBox="1"/>
            <p:nvPr/>
          </p:nvSpPr>
          <p:spPr>
            <a:xfrm>
              <a:off x="3531108" y="504223"/>
              <a:ext cx="1319678" cy="819386"/>
            </a:xfrm>
            <a:prstGeom prst="rect">
              <a:avLst/>
            </a:prstGeom>
            <a:noFill/>
            <a:ln>
              <a:noFill/>
            </a:ln>
          </p:spPr>
          <p:txBody>
            <a:bodyPr anchorCtr="0" anchor="ctr" bIns="41900" lIns="41900" spcFirstLastPara="1" rIns="41900" wrap="square" tIns="41900">
              <a:noAutofit/>
            </a:bodyPr>
            <a:lstStyle/>
            <a:p>
              <a:pPr indent="0" lvl="0" marL="0" marR="0" rtl="0" algn="ctr">
                <a:lnSpc>
                  <a:spcPct val="90000"/>
                </a:lnSpc>
                <a:spcBef>
                  <a:spcPts val="0"/>
                </a:spcBef>
                <a:spcAft>
                  <a:spcPts val="0"/>
                </a:spcAft>
                <a:buClr>
                  <a:schemeClr val="dk1"/>
                </a:buClr>
                <a:buSzPts val="1100"/>
                <a:buFont typeface="Arial"/>
                <a:buNone/>
              </a:pPr>
              <a:r>
                <a:rPr b="1" lang="en-US" sz="1100">
                  <a:solidFill>
                    <a:schemeClr val="dk1"/>
                  </a:solidFill>
                  <a:latin typeface="Arial"/>
                  <a:ea typeface="Arial"/>
                  <a:cs typeface="Arial"/>
                  <a:sym typeface="Arial"/>
                </a:rPr>
                <a:t>Board</a:t>
              </a:r>
              <a:endParaRPr sz="1100">
                <a:solidFill>
                  <a:schemeClr val="dk1"/>
                </a:solidFill>
                <a:latin typeface="Calibri"/>
                <a:ea typeface="Calibri"/>
                <a:cs typeface="Calibri"/>
                <a:sym typeface="Calibri"/>
              </a:endParaRPr>
            </a:p>
          </p:txBody>
        </p:sp>
        <p:sp>
          <p:nvSpPr>
            <p:cNvPr id="471" name="Google Shape;471;p9"/>
            <p:cNvSpPr/>
            <p:nvPr/>
          </p:nvSpPr>
          <p:spPr>
            <a:xfrm>
              <a:off x="3348455" y="1617642"/>
              <a:ext cx="1370662" cy="870370"/>
            </a:xfrm>
            <a:prstGeom prst="roundRect">
              <a:avLst>
                <a:gd fmla="val 10000"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 name="Google Shape;472;p9"/>
            <p:cNvSpPr/>
            <p:nvPr/>
          </p:nvSpPr>
          <p:spPr>
            <a:xfrm>
              <a:off x="3500750" y="1762323"/>
              <a:ext cx="1370662" cy="870370"/>
            </a:xfrm>
            <a:prstGeom prst="roundRect">
              <a:avLst>
                <a:gd fmla="val 10000" name="adj"/>
              </a:avLst>
            </a:prstGeom>
            <a:solidFill>
              <a:schemeClr val="lt1">
                <a:alpha val="89803"/>
              </a:schemeClr>
            </a:solidFill>
            <a:ln cap="flat" cmpd="sng" w="254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 name="Google Shape;473;p9"/>
            <p:cNvSpPr txBox="1"/>
            <p:nvPr/>
          </p:nvSpPr>
          <p:spPr>
            <a:xfrm>
              <a:off x="3526242" y="1787815"/>
              <a:ext cx="1319678" cy="819386"/>
            </a:xfrm>
            <a:prstGeom prst="rect">
              <a:avLst/>
            </a:prstGeom>
            <a:noFill/>
            <a:ln>
              <a:noFill/>
            </a:ln>
          </p:spPr>
          <p:txBody>
            <a:bodyPr anchorCtr="0" anchor="ctr" bIns="41900" lIns="41900" spcFirstLastPara="1" rIns="41900" wrap="square" tIns="41900">
              <a:noAutofit/>
            </a:bodyPr>
            <a:lstStyle/>
            <a:p>
              <a:pPr indent="0" lvl="0" marL="0" marR="0" rtl="0" algn="ctr">
                <a:lnSpc>
                  <a:spcPct val="90000"/>
                </a:lnSpc>
                <a:spcBef>
                  <a:spcPts val="0"/>
                </a:spcBef>
                <a:spcAft>
                  <a:spcPts val="0"/>
                </a:spcAft>
                <a:buClr>
                  <a:schemeClr val="dk1"/>
                </a:buClr>
                <a:buSzPts val="1100"/>
                <a:buFont typeface="Arial"/>
                <a:buNone/>
              </a:pPr>
              <a:r>
                <a:rPr b="1" lang="en-US" sz="1100">
                  <a:solidFill>
                    <a:schemeClr val="dk1"/>
                  </a:solidFill>
                  <a:latin typeface="Arial"/>
                  <a:ea typeface="Arial"/>
                  <a:cs typeface="Arial"/>
                  <a:sym typeface="Arial"/>
                </a:rPr>
                <a:t>Chief Executive Officer</a:t>
              </a:r>
              <a:endParaRPr sz="1100">
                <a:solidFill>
                  <a:schemeClr val="dk1"/>
                </a:solidFill>
                <a:latin typeface="Calibri"/>
                <a:ea typeface="Calibri"/>
                <a:cs typeface="Calibri"/>
                <a:sym typeface="Calibri"/>
              </a:endParaRPr>
            </a:p>
          </p:txBody>
        </p:sp>
        <p:sp>
          <p:nvSpPr>
            <p:cNvPr id="474" name="Google Shape;474;p9"/>
            <p:cNvSpPr/>
            <p:nvPr/>
          </p:nvSpPr>
          <p:spPr>
            <a:xfrm>
              <a:off x="2812" y="2872060"/>
              <a:ext cx="1370662" cy="870370"/>
            </a:xfrm>
            <a:prstGeom prst="roundRect">
              <a:avLst>
                <a:gd fmla="val 10000"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 name="Google Shape;475;p9"/>
            <p:cNvSpPr/>
            <p:nvPr/>
          </p:nvSpPr>
          <p:spPr>
            <a:xfrm>
              <a:off x="155108" y="3016741"/>
              <a:ext cx="1370662" cy="870370"/>
            </a:xfrm>
            <a:prstGeom prst="roundRect">
              <a:avLst>
                <a:gd fmla="val 10000" name="adj"/>
              </a:avLst>
            </a:prstGeom>
            <a:solidFill>
              <a:schemeClr val="lt1">
                <a:alpha val="89803"/>
              </a:schemeClr>
            </a:solidFill>
            <a:ln cap="flat" cmpd="sng" w="254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 name="Google Shape;476;p9"/>
            <p:cNvSpPr txBox="1"/>
            <p:nvPr/>
          </p:nvSpPr>
          <p:spPr>
            <a:xfrm>
              <a:off x="180600" y="3042233"/>
              <a:ext cx="1319678" cy="819386"/>
            </a:xfrm>
            <a:prstGeom prst="rect">
              <a:avLst/>
            </a:prstGeom>
            <a:noFill/>
            <a:ln>
              <a:noFill/>
            </a:ln>
          </p:spPr>
          <p:txBody>
            <a:bodyPr anchorCtr="0" anchor="ctr" bIns="41900" lIns="41900" spcFirstLastPara="1" rIns="41900" wrap="square" tIns="41900">
              <a:noAutofit/>
            </a:bodyPr>
            <a:lstStyle/>
            <a:p>
              <a:pPr indent="0" lvl="0" marL="0" marR="0" rtl="0" algn="ctr">
                <a:lnSpc>
                  <a:spcPct val="90000"/>
                </a:lnSpc>
                <a:spcBef>
                  <a:spcPts val="0"/>
                </a:spcBef>
                <a:spcAft>
                  <a:spcPts val="0"/>
                </a:spcAft>
                <a:buClr>
                  <a:schemeClr val="dk1"/>
                </a:buClr>
                <a:buSzPts val="1100"/>
                <a:buFont typeface="Arial"/>
                <a:buNone/>
              </a:pPr>
              <a:r>
                <a:rPr b="1" lang="en-US" sz="1100">
                  <a:solidFill>
                    <a:schemeClr val="dk1"/>
                  </a:solidFill>
                  <a:latin typeface="Arial"/>
                  <a:ea typeface="Arial"/>
                  <a:cs typeface="Arial"/>
                  <a:sym typeface="Arial"/>
                </a:rPr>
                <a:t>Programme 1 - Governance and Administration</a:t>
              </a:r>
              <a:endParaRPr sz="1100">
                <a:solidFill>
                  <a:schemeClr val="dk1"/>
                </a:solidFill>
                <a:latin typeface="Calibri"/>
                <a:ea typeface="Calibri"/>
                <a:cs typeface="Calibri"/>
                <a:sym typeface="Calibri"/>
              </a:endParaRPr>
            </a:p>
          </p:txBody>
        </p:sp>
        <p:sp>
          <p:nvSpPr>
            <p:cNvPr id="477" name="Google Shape;477;p9"/>
            <p:cNvSpPr/>
            <p:nvPr/>
          </p:nvSpPr>
          <p:spPr>
            <a:xfrm>
              <a:off x="1678066" y="2872060"/>
              <a:ext cx="1370662" cy="870370"/>
            </a:xfrm>
            <a:prstGeom prst="roundRect">
              <a:avLst>
                <a:gd fmla="val 10000"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 name="Google Shape;478;p9"/>
            <p:cNvSpPr/>
            <p:nvPr/>
          </p:nvSpPr>
          <p:spPr>
            <a:xfrm>
              <a:off x="1830362" y="3016741"/>
              <a:ext cx="1370662" cy="870370"/>
            </a:xfrm>
            <a:prstGeom prst="roundRect">
              <a:avLst>
                <a:gd fmla="val 10000" name="adj"/>
              </a:avLst>
            </a:prstGeom>
            <a:solidFill>
              <a:schemeClr val="lt1">
                <a:alpha val="89803"/>
              </a:schemeClr>
            </a:solidFill>
            <a:ln cap="flat" cmpd="sng" w="254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 name="Google Shape;479;p9"/>
            <p:cNvSpPr txBox="1"/>
            <p:nvPr/>
          </p:nvSpPr>
          <p:spPr>
            <a:xfrm>
              <a:off x="1855854" y="3042233"/>
              <a:ext cx="1319678" cy="819386"/>
            </a:xfrm>
            <a:prstGeom prst="rect">
              <a:avLst/>
            </a:prstGeom>
            <a:noFill/>
            <a:ln>
              <a:noFill/>
            </a:ln>
          </p:spPr>
          <p:txBody>
            <a:bodyPr anchorCtr="0" anchor="ctr" bIns="41900" lIns="41900" spcFirstLastPara="1" rIns="41900" wrap="square" tIns="41900">
              <a:noAutofit/>
            </a:bodyPr>
            <a:lstStyle/>
            <a:p>
              <a:pPr indent="0" lvl="0" marL="0" marR="0" rtl="0" algn="ctr">
                <a:lnSpc>
                  <a:spcPct val="90000"/>
                </a:lnSpc>
                <a:spcBef>
                  <a:spcPts val="0"/>
                </a:spcBef>
                <a:spcAft>
                  <a:spcPts val="0"/>
                </a:spcAft>
                <a:buClr>
                  <a:schemeClr val="dk1"/>
                </a:buClr>
                <a:buSzPts val="1100"/>
                <a:buFont typeface="Arial"/>
                <a:buNone/>
              </a:pPr>
              <a:r>
                <a:rPr b="1" lang="en-US" sz="1100">
                  <a:solidFill>
                    <a:schemeClr val="dk1"/>
                  </a:solidFill>
                  <a:latin typeface="Arial"/>
                  <a:ea typeface="Arial"/>
                  <a:cs typeface="Arial"/>
                  <a:sym typeface="Arial"/>
                </a:rPr>
                <a:t>Programme 2 - Grant and Seed Funding</a:t>
              </a:r>
              <a:endParaRPr sz="1100">
                <a:solidFill>
                  <a:schemeClr val="dk1"/>
                </a:solidFill>
                <a:latin typeface="Calibri"/>
                <a:ea typeface="Calibri"/>
                <a:cs typeface="Calibri"/>
                <a:sym typeface="Calibri"/>
              </a:endParaRPr>
            </a:p>
          </p:txBody>
        </p:sp>
        <p:sp>
          <p:nvSpPr>
            <p:cNvPr id="480" name="Google Shape;480;p9"/>
            <p:cNvSpPr/>
            <p:nvPr/>
          </p:nvSpPr>
          <p:spPr>
            <a:xfrm>
              <a:off x="3353320" y="2872060"/>
              <a:ext cx="1370662" cy="870370"/>
            </a:xfrm>
            <a:prstGeom prst="roundRect">
              <a:avLst>
                <a:gd fmla="val 10000"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 name="Google Shape;481;p9"/>
            <p:cNvSpPr/>
            <p:nvPr/>
          </p:nvSpPr>
          <p:spPr>
            <a:xfrm>
              <a:off x="3505616" y="3016741"/>
              <a:ext cx="1370662" cy="870370"/>
            </a:xfrm>
            <a:prstGeom prst="roundRect">
              <a:avLst>
                <a:gd fmla="val 10000" name="adj"/>
              </a:avLst>
            </a:prstGeom>
            <a:solidFill>
              <a:schemeClr val="lt1">
                <a:alpha val="89803"/>
              </a:schemeClr>
            </a:solidFill>
            <a:ln cap="flat" cmpd="sng" w="254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 name="Google Shape;482;p9"/>
            <p:cNvSpPr txBox="1"/>
            <p:nvPr/>
          </p:nvSpPr>
          <p:spPr>
            <a:xfrm>
              <a:off x="3531108" y="3042233"/>
              <a:ext cx="1319678" cy="819386"/>
            </a:xfrm>
            <a:prstGeom prst="rect">
              <a:avLst/>
            </a:prstGeom>
            <a:noFill/>
            <a:ln>
              <a:noFill/>
            </a:ln>
          </p:spPr>
          <p:txBody>
            <a:bodyPr anchorCtr="0" anchor="ctr" bIns="41900" lIns="41900" spcFirstLastPara="1" rIns="41900" wrap="square" tIns="41900">
              <a:noAutofit/>
            </a:bodyPr>
            <a:lstStyle/>
            <a:p>
              <a:pPr indent="0" lvl="0" marL="0" marR="0" rtl="0" algn="ctr">
                <a:lnSpc>
                  <a:spcPct val="90000"/>
                </a:lnSpc>
                <a:spcBef>
                  <a:spcPts val="0"/>
                </a:spcBef>
                <a:spcAft>
                  <a:spcPts val="0"/>
                </a:spcAft>
                <a:buClr>
                  <a:schemeClr val="dk1"/>
                </a:buClr>
                <a:buSzPts val="1100"/>
                <a:buFont typeface="Arial"/>
                <a:buNone/>
              </a:pPr>
              <a:r>
                <a:rPr b="1" lang="en-US" sz="1100">
                  <a:solidFill>
                    <a:schemeClr val="dk1"/>
                  </a:solidFill>
                  <a:latin typeface="Arial"/>
                  <a:ea typeface="Arial"/>
                  <a:cs typeface="Arial"/>
                  <a:sym typeface="Arial"/>
                </a:rPr>
                <a:t>Programme 3 - Partnerships, Public Awareness and Advocacy</a:t>
              </a:r>
              <a:endParaRPr sz="1100">
                <a:solidFill>
                  <a:schemeClr val="dk1"/>
                </a:solidFill>
                <a:latin typeface="Calibri"/>
                <a:ea typeface="Calibri"/>
                <a:cs typeface="Calibri"/>
                <a:sym typeface="Calibri"/>
              </a:endParaRPr>
            </a:p>
          </p:txBody>
        </p:sp>
        <p:sp>
          <p:nvSpPr>
            <p:cNvPr id="483" name="Google Shape;483;p9"/>
            <p:cNvSpPr/>
            <p:nvPr/>
          </p:nvSpPr>
          <p:spPr>
            <a:xfrm>
              <a:off x="5028574" y="2872060"/>
              <a:ext cx="1370662" cy="870370"/>
            </a:xfrm>
            <a:prstGeom prst="roundRect">
              <a:avLst>
                <a:gd fmla="val 10000"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 name="Google Shape;484;p9"/>
            <p:cNvSpPr/>
            <p:nvPr/>
          </p:nvSpPr>
          <p:spPr>
            <a:xfrm>
              <a:off x="5180870" y="3016741"/>
              <a:ext cx="1370662" cy="870370"/>
            </a:xfrm>
            <a:prstGeom prst="roundRect">
              <a:avLst>
                <a:gd fmla="val 10000" name="adj"/>
              </a:avLst>
            </a:prstGeom>
            <a:solidFill>
              <a:schemeClr val="lt1">
                <a:alpha val="89803"/>
              </a:schemeClr>
            </a:solidFill>
            <a:ln cap="flat" cmpd="sng" w="254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 name="Google Shape;485;p9"/>
            <p:cNvSpPr txBox="1"/>
            <p:nvPr/>
          </p:nvSpPr>
          <p:spPr>
            <a:xfrm>
              <a:off x="5206362" y="3042233"/>
              <a:ext cx="1319678" cy="819386"/>
            </a:xfrm>
            <a:prstGeom prst="rect">
              <a:avLst/>
            </a:prstGeom>
            <a:noFill/>
            <a:ln>
              <a:noFill/>
            </a:ln>
          </p:spPr>
          <p:txBody>
            <a:bodyPr anchorCtr="0" anchor="ctr" bIns="41900" lIns="41900" spcFirstLastPara="1" rIns="41900" wrap="square" tIns="41900">
              <a:noAutofit/>
            </a:bodyPr>
            <a:lstStyle/>
            <a:p>
              <a:pPr indent="0" lvl="0" marL="0" marR="0" rtl="0" algn="ctr">
                <a:lnSpc>
                  <a:spcPct val="90000"/>
                </a:lnSpc>
                <a:spcBef>
                  <a:spcPts val="0"/>
                </a:spcBef>
                <a:spcAft>
                  <a:spcPts val="0"/>
                </a:spcAft>
                <a:buClr>
                  <a:schemeClr val="dk1"/>
                </a:buClr>
                <a:buSzPts val="1100"/>
                <a:buFont typeface="Arial"/>
                <a:buNone/>
              </a:pPr>
              <a:r>
                <a:rPr b="1" lang="en-US" sz="1100">
                  <a:solidFill>
                    <a:schemeClr val="dk1"/>
                  </a:solidFill>
                  <a:latin typeface="Arial"/>
                  <a:ea typeface="Arial"/>
                  <a:cs typeface="Arial"/>
                  <a:sym typeface="Arial"/>
                </a:rPr>
                <a:t>Programme 4 - Capacity Building and Sector Development</a:t>
              </a:r>
              <a:endParaRPr/>
            </a:p>
          </p:txBody>
        </p:sp>
        <p:sp>
          <p:nvSpPr>
            <p:cNvPr id="486" name="Google Shape;486;p9"/>
            <p:cNvSpPr/>
            <p:nvPr/>
          </p:nvSpPr>
          <p:spPr>
            <a:xfrm>
              <a:off x="6703828" y="2872060"/>
              <a:ext cx="1370662" cy="870370"/>
            </a:xfrm>
            <a:prstGeom prst="roundRect">
              <a:avLst>
                <a:gd fmla="val 10000"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 name="Google Shape;487;p9"/>
            <p:cNvSpPr/>
            <p:nvPr/>
          </p:nvSpPr>
          <p:spPr>
            <a:xfrm>
              <a:off x="6856124" y="3016741"/>
              <a:ext cx="1370662" cy="870370"/>
            </a:xfrm>
            <a:prstGeom prst="roundRect">
              <a:avLst>
                <a:gd fmla="val 10000" name="adj"/>
              </a:avLst>
            </a:prstGeom>
            <a:solidFill>
              <a:schemeClr val="lt1">
                <a:alpha val="89803"/>
              </a:schemeClr>
            </a:solidFill>
            <a:ln cap="flat" cmpd="sng" w="254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 name="Google Shape;488;p9"/>
            <p:cNvSpPr txBox="1"/>
            <p:nvPr/>
          </p:nvSpPr>
          <p:spPr>
            <a:xfrm>
              <a:off x="6881616" y="3042233"/>
              <a:ext cx="1319678" cy="819386"/>
            </a:xfrm>
            <a:prstGeom prst="rect">
              <a:avLst/>
            </a:prstGeom>
            <a:noFill/>
            <a:ln>
              <a:noFill/>
            </a:ln>
          </p:spPr>
          <p:txBody>
            <a:bodyPr anchorCtr="0" anchor="ctr" bIns="41900" lIns="41900" spcFirstLastPara="1" rIns="41900" wrap="square" tIns="41900">
              <a:noAutofit/>
            </a:bodyPr>
            <a:lstStyle/>
            <a:p>
              <a:pPr indent="0" lvl="0" marL="0" marR="0" rtl="0" algn="ctr">
                <a:lnSpc>
                  <a:spcPct val="90000"/>
                </a:lnSpc>
                <a:spcBef>
                  <a:spcPts val="0"/>
                </a:spcBef>
                <a:spcAft>
                  <a:spcPts val="0"/>
                </a:spcAft>
                <a:buClr>
                  <a:schemeClr val="dk1"/>
                </a:buClr>
                <a:buSzPts val="1100"/>
                <a:buFont typeface="Arial"/>
                <a:buNone/>
              </a:pPr>
              <a:r>
                <a:rPr b="1" lang="en-US" sz="1100">
                  <a:solidFill>
                    <a:schemeClr val="dk1"/>
                  </a:solidFill>
                  <a:latin typeface="Arial"/>
                  <a:ea typeface="Arial"/>
                  <a:cs typeface="Arial"/>
                  <a:sym typeface="Arial"/>
                </a:rPr>
                <a:t>Programme 5 - Innovation, Research and Development</a:t>
              </a:r>
              <a:endParaRPr sz="1100">
                <a:solidFill>
                  <a:schemeClr val="dk1"/>
                </a:solidFill>
                <a:latin typeface="Calibri"/>
                <a:ea typeface="Calibri"/>
                <a:cs typeface="Calibri"/>
                <a:sym typeface="Calibri"/>
              </a:endParaRPr>
            </a:p>
          </p:txBody>
        </p:sp>
      </p:grpSp>
      <p:sp>
        <p:nvSpPr>
          <p:cNvPr id="489" name="Google Shape;489;p9"/>
          <p:cNvSpPr txBox="1"/>
          <p:nvPr/>
        </p:nvSpPr>
        <p:spPr>
          <a:xfrm>
            <a:off x="827584" y="567878"/>
            <a:ext cx="7056783" cy="95410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800">
                <a:solidFill>
                  <a:schemeClr val="dk2"/>
                </a:solidFill>
                <a:latin typeface="Poppins"/>
                <a:ea typeface="Poppins"/>
                <a:cs typeface="Poppins"/>
                <a:sym typeface="Poppins"/>
              </a:rPr>
              <a:t>ORGANISATIONAL CORE BUSINESS  PROGRAMMES</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2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7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2014-10-01T13:28:29Z</dcterms:created>
  <dc:creator>Karabo Matlou</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82c92244-8cbe-44ce-9c1f-0d2fa4605c78</vt:lpwstr>
  </property>
  <property fmtid="{D5CDD505-2E9C-101B-9397-08002B2CF9AE}" pid="3" name="ContentTypeId">
    <vt:lpwstr>0x0101002EC1773F3E992C4FA1CBA0E42E44E90A</vt:lpwstr>
  </property>
</Properties>
</file>