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handoutMasterIdLst>
    <p:handoutMasterId r:id="rId22"/>
  </p:handoutMasterIdLst>
  <p:sldIdLst>
    <p:sldId id="562" r:id="rId2"/>
    <p:sldId id="257" r:id="rId3"/>
    <p:sldId id="785" r:id="rId4"/>
    <p:sldId id="618" r:id="rId5"/>
    <p:sldId id="688" r:id="rId6"/>
    <p:sldId id="782" r:id="rId7"/>
    <p:sldId id="621" r:id="rId8"/>
    <p:sldId id="787" r:id="rId9"/>
    <p:sldId id="786" r:id="rId10"/>
    <p:sldId id="788" r:id="rId11"/>
    <p:sldId id="789" r:id="rId12"/>
    <p:sldId id="790" r:id="rId13"/>
    <p:sldId id="791" r:id="rId14"/>
    <p:sldId id="792" r:id="rId15"/>
    <p:sldId id="715" r:id="rId16"/>
    <p:sldId id="777" r:id="rId17"/>
    <p:sldId id="725" r:id="rId18"/>
    <p:sldId id="793" r:id="rId19"/>
    <p:sldId id="729" r:id="rId20"/>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ato Thwane" initials="LT" lastIdx="4" clrIdx="0"/>
  <p:cmAuthor id="2" name="Chris Malehase" initials="C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C9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06" autoAdjust="0"/>
    <p:restoredTop sz="78812" autoAdjust="0"/>
  </p:normalViewPr>
  <p:slideViewPr>
    <p:cSldViewPr>
      <p:cViewPr varScale="1">
        <p:scale>
          <a:sx n="58" d="100"/>
          <a:sy n="58" d="100"/>
        </p:scale>
        <p:origin x="1542" y="48"/>
      </p:cViewPr>
      <p:guideLst>
        <p:guide orient="horz" pos="2160"/>
        <p:guide pos="2880"/>
      </p:guideLst>
    </p:cSldViewPr>
  </p:slideViewPr>
  <p:notesTextViewPr>
    <p:cViewPr>
      <p:scale>
        <a:sx n="1" d="1"/>
        <a:sy n="1" d="1"/>
      </p:scale>
      <p:origin x="0" y="0"/>
    </p:cViewPr>
  </p:notesTextViewPr>
  <p:sorterViewPr>
    <p:cViewPr>
      <p:scale>
        <a:sx n="100" d="100"/>
        <a:sy n="100" d="100"/>
      </p:scale>
      <p:origin x="0" y="-204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a:t>2020/21</a:t>
            </a:r>
            <a:r>
              <a:rPr lang="en-ZA" baseline="0"/>
              <a:t> Annual Performance</a:t>
            </a:r>
            <a:endParaRPr lang="en-ZA"/>
          </a:p>
        </c:rich>
      </c:tx>
      <c:overlay val="0"/>
      <c:spPr>
        <a:noFill/>
        <a:ln>
          <a:solidFill>
            <a:schemeClr val="tx1"/>
          </a:solid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75"/>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5934842519685039"/>
          <c:y val="0.23592300962379703"/>
          <c:w val="0.65310258092738405"/>
          <c:h val="0.66745953630796151"/>
        </c:manualLayout>
      </c:layout>
      <c:pie3DChart>
        <c:varyColors val="1"/>
        <c:ser>
          <c:idx val="0"/>
          <c:order val="0"/>
          <c:spPr>
            <a:solidFill>
              <a:srgbClr val="FF0000"/>
            </a:solidFill>
          </c:spPr>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A11F-406A-99C0-D351D3EA458D}"/>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A11F-406A-99C0-D351D3EA458D}"/>
              </c:ext>
            </c:extLst>
          </c:dPt>
          <c:dLbls>
            <c:dLbl>
              <c:idx val="0"/>
              <c:layout>
                <c:manualLayout>
                  <c:x val="-6.3867016622921628E-3"/>
                  <c:y val="-0.42466936424613588"/>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11F-406A-99C0-D351D3EA458D}"/>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Sheet1!$A$1:$A$2</c:f>
              <c:strCache>
                <c:ptCount val="1"/>
                <c:pt idx="0">
                  <c:v>Achieved</c:v>
                </c:pt>
              </c:strCache>
            </c:strRef>
          </c:cat>
          <c:val>
            <c:numRef>
              <c:f>Sheet1!$B$1:$B$2</c:f>
              <c:numCache>
                <c:formatCode>General</c:formatCode>
                <c:ptCount val="2"/>
                <c:pt idx="0" formatCode="0%">
                  <c:v>1</c:v>
                </c:pt>
              </c:numCache>
            </c:numRef>
          </c:val>
          <c:extLst>
            <c:ext xmlns:c16="http://schemas.microsoft.com/office/drawing/2014/chart" uri="{C3380CC4-5D6E-409C-BE32-E72D297353CC}">
              <c16:uniqueId val="{00000004-A11F-406A-99C0-D351D3EA458D}"/>
            </c:ext>
          </c:extLst>
        </c:ser>
        <c:dLbls>
          <c:dLblPos val="bestFit"/>
          <c:showLegendKey val="0"/>
          <c:showVal val="1"/>
          <c:showCatName val="0"/>
          <c:showSerName val="0"/>
          <c:showPercent val="0"/>
          <c:showBubbleSize val="0"/>
          <c:showLeaderLines val="1"/>
        </c:dLbls>
      </c:pie3DChart>
      <c:spPr>
        <a:noFill/>
        <a:ln>
          <a:noFill/>
        </a:ln>
        <a:effectLst/>
      </c:spPr>
    </c:plotArea>
    <c:legend>
      <c:legendPos val="r"/>
      <c:legendEntry>
        <c:idx val="1"/>
        <c:delete val="1"/>
      </c:legendEntry>
      <c:layout>
        <c:manualLayout>
          <c:xMode val="edge"/>
          <c:yMode val="edge"/>
          <c:x val="0.81624387576552926"/>
          <c:y val="0.68239428404782732"/>
          <c:w val="0.16708945756780402"/>
          <c:h val="0.13562809857101196"/>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solidFill>
        <a:schemeClr val="tx1"/>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9E51AFC-F5F7-48DF-B695-C695495480D8}" type="datetimeFigureOut">
              <a:rPr lang="en-ZA" smtClean="0"/>
              <a:t>2021/11/07</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C68FA7D-0896-4C81-8885-B64A80E68CCF}" type="slidenum">
              <a:rPr lang="en-ZA" smtClean="0"/>
              <a:t>‹#›</a:t>
            </a:fld>
            <a:endParaRPr lang="en-ZA"/>
          </a:p>
        </p:txBody>
      </p:sp>
    </p:spTree>
    <p:extLst>
      <p:ext uri="{BB962C8B-B14F-4D97-AF65-F5344CB8AC3E}">
        <p14:creationId xmlns:p14="http://schemas.microsoft.com/office/powerpoint/2010/main" val="3900737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275" cy="498366"/>
          </a:xfrm>
          <a:prstGeom prst="rect">
            <a:avLst/>
          </a:prstGeom>
        </p:spPr>
        <p:txBody>
          <a:bodyPr vert="horz" lIns="91440" tIns="45720" rIns="91440" bIns="45720" rtlCol="0"/>
          <a:lstStyle>
            <a:lvl1pPr algn="l">
              <a:defRPr sz="1200"/>
            </a:lvl1pPr>
          </a:lstStyle>
          <a:p>
            <a:pPr>
              <a:defRPr/>
            </a:pPr>
            <a:endParaRPr lang="en-ZA"/>
          </a:p>
        </p:txBody>
      </p:sp>
      <p:sp>
        <p:nvSpPr>
          <p:cNvPr id="3" name="Date Placeholder 2"/>
          <p:cNvSpPr>
            <a:spLocks noGrp="1"/>
          </p:cNvSpPr>
          <p:nvPr>
            <p:ph type="dt" idx="1"/>
          </p:nvPr>
        </p:nvSpPr>
        <p:spPr>
          <a:xfrm>
            <a:off x="3849862" y="1"/>
            <a:ext cx="2946275" cy="498366"/>
          </a:xfrm>
          <a:prstGeom prst="rect">
            <a:avLst/>
          </a:prstGeom>
        </p:spPr>
        <p:txBody>
          <a:bodyPr vert="horz" lIns="91440" tIns="45720" rIns="91440" bIns="45720" rtlCol="0"/>
          <a:lstStyle>
            <a:lvl1pPr algn="r">
              <a:defRPr sz="1200"/>
            </a:lvl1pPr>
          </a:lstStyle>
          <a:p>
            <a:pPr>
              <a:defRPr/>
            </a:pPr>
            <a:fld id="{4F616C4D-728B-4552-9085-DCB3AB21A215}" type="datetimeFigureOut">
              <a:rPr lang="en-ZA"/>
              <a:pPr>
                <a:defRPr/>
              </a:pPr>
              <a:t>2021/11/07</a:t>
            </a:fld>
            <a:endParaRPr lang="en-ZA"/>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78845" y="4776856"/>
            <a:ext cx="5439987" cy="390895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p:cNvSpPr>
            <a:spLocks noGrp="1"/>
          </p:cNvSpPr>
          <p:nvPr>
            <p:ph type="ftr" sz="quarter" idx="4"/>
          </p:nvPr>
        </p:nvSpPr>
        <p:spPr>
          <a:xfrm>
            <a:off x="0" y="9428273"/>
            <a:ext cx="2946275" cy="498366"/>
          </a:xfrm>
          <a:prstGeom prst="rect">
            <a:avLst/>
          </a:prstGeom>
        </p:spPr>
        <p:txBody>
          <a:bodyPr vert="horz" lIns="91440" tIns="45720" rIns="91440" bIns="45720" rtlCol="0" anchor="b"/>
          <a:lstStyle>
            <a:lvl1pPr algn="l">
              <a:defRPr sz="1200"/>
            </a:lvl1pPr>
          </a:lstStyle>
          <a:p>
            <a:pPr>
              <a:defRPr/>
            </a:pPr>
            <a:endParaRPr lang="en-ZA"/>
          </a:p>
        </p:txBody>
      </p:sp>
      <p:sp>
        <p:nvSpPr>
          <p:cNvPr id="7" name="Slide Number Placeholder 6"/>
          <p:cNvSpPr>
            <a:spLocks noGrp="1"/>
          </p:cNvSpPr>
          <p:nvPr>
            <p:ph type="sldNum" sz="quarter" idx="5"/>
          </p:nvPr>
        </p:nvSpPr>
        <p:spPr>
          <a:xfrm>
            <a:off x="3849862" y="9428273"/>
            <a:ext cx="2946275" cy="498366"/>
          </a:xfrm>
          <a:prstGeom prst="rect">
            <a:avLst/>
          </a:prstGeom>
        </p:spPr>
        <p:txBody>
          <a:bodyPr vert="horz" lIns="91440" tIns="45720" rIns="91440" bIns="45720" rtlCol="0" anchor="b"/>
          <a:lstStyle>
            <a:lvl1pPr algn="r">
              <a:defRPr sz="1200"/>
            </a:lvl1pPr>
          </a:lstStyle>
          <a:p>
            <a:pPr>
              <a:defRPr/>
            </a:pPr>
            <a:fld id="{23783833-E169-4E42-B3E8-4263AFC1486D}" type="slidenum">
              <a:rPr lang="en-ZA"/>
              <a:pPr>
                <a:defRPr/>
              </a:pPr>
              <a:t>‹#›</a:t>
            </a:fld>
            <a:endParaRPr lang="en-ZA"/>
          </a:p>
        </p:txBody>
      </p:sp>
    </p:spTree>
    <p:extLst>
      <p:ext uri="{BB962C8B-B14F-4D97-AF65-F5344CB8AC3E}">
        <p14:creationId xmlns:p14="http://schemas.microsoft.com/office/powerpoint/2010/main" val="1439803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ZA"/>
          </a:p>
        </p:txBody>
      </p:sp>
      <p:sp>
        <p:nvSpPr>
          <p:cNvPr id="4" name="Slide Number Placeholder 3"/>
          <p:cNvSpPr txBox="1"/>
          <p:nvPr/>
        </p:nvSpPr>
        <p:spPr>
          <a:xfrm>
            <a:off x="3884608" y="8685208"/>
            <a:ext cx="2971800" cy="458791"/>
          </a:xfrm>
          <a:prstGeom prst="rect">
            <a:avLst/>
          </a:prstGeom>
          <a:noFill/>
          <a:ln>
            <a:noFill/>
          </a:ln>
          <a:effectLst>
            <a:outerShdw dist="22997" dir="5400000" algn="tl">
              <a:srgbClr val="000000">
                <a:alpha val="35000"/>
              </a:srgbClr>
            </a:outerShdw>
          </a:effectLst>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CC0FAA5-17C8-45AD-B9F1-3D38F917985E}" type="slidenum">
              <a:t>1</a:t>
            </a:fld>
            <a:endParaRPr lang="en-ZA" sz="1200" b="0" i="0" u="none" strike="noStrike" kern="1200" cap="none" spc="0" baseline="0">
              <a:solidFill>
                <a:srgbClr val="000000"/>
              </a:solidFill>
              <a:uFillTx/>
              <a:latin typeface="Arial" pitchFamily="34"/>
              <a:cs typeface="Arial" pitchFamily="34"/>
            </a:endParaRPr>
          </a:p>
        </p:txBody>
      </p:sp>
    </p:spTree>
    <p:extLst>
      <p:ext uri="{BB962C8B-B14F-4D97-AF65-F5344CB8AC3E}">
        <p14:creationId xmlns:p14="http://schemas.microsoft.com/office/powerpoint/2010/main" val="3324043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3783833-E169-4E42-B3E8-4263AFC1486D}" type="slidenum">
              <a:rPr lang="en-ZA" smtClean="0"/>
              <a:pPr>
                <a:defRPr/>
              </a:pPr>
              <a:t>9</a:t>
            </a:fld>
            <a:endParaRPr lang="en-ZA"/>
          </a:p>
        </p:txBody>
      </p:sp>
    </p:spTree>
    <p:extLst>
      <p:ext uri="{BB962C8B-B14F-4D97-AF65-F5344CB8AC3E}">
        <p14:creationId xmlns:p14="http://schemas.microsoft.com/office/powerpoint/2010/main" val="1088857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3783833-E169-4E42-B3E8-4263AFC1486D}" type="slidenum">
              <a:rPr lang="en-ZA" smtClean="0"/>
              <a:pPr>
                <a:defRPr/>
              </a:pPr>
              <a:t>10</a:t>
            </a:fld>
            <a:endParaRPr lang="en-ZA"/>
          </a:p>
        </p:txBody>
      </p:sp>
    </p:spTree>
    <p:extLst>
      <p:ext uri="{BB962C8B-B14F-4D97-AF65-F5344CB8AC3E}">
        <p14:creationId xmlns:p14="http://schemas.microsoft.com/office/powerpoint/2010/main" val="3367460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3783833-E169-4E42-B3E8-4263AFC1486D}" type="slidenum">
              <a:rPr lang="en-ZA" smtClean="0"/>
              <a:pPr>
                <a:defRPr/>
              </a:pPr>
              <a:t>11</a:t>
            </a:fld>
            <a:endParaRPr lang="en-ZA"/>
          </a:p>
        </p:txBody>
      </p:sp>
    </p:spTree>
    <p:extLst>
      <p:ext uri="{BB962C8B-B14F-4D97-AF65-F5344CB8AC3E}">
        <p14:creationId xmlns:p14="http://schemas.microsoft.com/office/powerpoint/2010/main" val="1354457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3783833-E169-4E42-B3E8-4263AFC1486D}" type="slidenum">
              <a:rPr lang="en-ZA" smtClean="0"/>
              <a:pPr>
                <a:defRPr/>
              </a:pPr>
              <a:t>12</a:t>
            </a:fld>
            <a:endParaRPr lang="en-ZA"/>
          </a:p>
        </p:txBody>
      </p:sp>
    </p:spTree>
    <p:extLst>
      <p:ext uri="{BB962C8B-B14F-4D97-AF65-F5344CB8AC3E}">
        <p14:creationId xmlns:p14="http://schemas.microsoft.com/office/powerpoint/2010/main" val="3443802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3783833-E169-4E42-B3E8-4263AFC1486D}" type="slidenum">
              <a:rPr lang="en-ZA" smtClean="0"/>
              <a:pPr>
                <a:defRPr/>
              </a:pPr>
              <a:t>13</a:t>
            </a:fld>
            <a:endParaRPr lang="en-ZA"/>
          </a:p>
        </p:txBody>
      </p:sp>
    </p:spTree>
    <p:extLst>
      <p:ext uri="{BB962C8B-B14F-4D97-AF65-F5344CB8AC3E}">
        <p14:creationId xmlns:p14="http://schemas.microsoft.com/office/powerpoint/2010/main" val="3305962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3783833-E169-4E42-B3E8-4263AFC1486D}" type="slidenum">
              <a:rPr lang="en-ZA" smtClean="0"/>
              <a:pPr>
                <a:defRPr/>
              </a:pPr>
              <a:t>14</a:t>
            </a:fld>
            <a:endParaRPr lang="en-ZA"/>
          </a:p>
        </p:txBody>
      </p:sp>
    </p:spTree>
    <p:extLst>
      <p:ext uri="{BB962C8B-B14F-4D97-AF65-F5344CB8AC3E}">
        <p14:creationId xmlns:p14="http://schemas.microsoft.com/office/powerpoint/2010/main" val="143828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3783833-E169-4E42-B3E8-4263AFC1486D}" type="slidenum">
              <a:rPr lang="en-ZA" smtClean="0"/>
              <a:pPr>
                <a:defRPr/>
              </a:pPr>
              <a:t>16</a:t>
            </a:fld>
            <a:endParaRPr lang="en-ZA"/>
          </a:p>
        </p:txBody>
      </p:sp>
    </p:spTree>
    <p:extLst>
      <p:ext uri="{BB962C8B-B14F-4D97-AF65-F5344CB8AC3E}">
        <p14:creationId xmlns:p14="http://schemas.microsoft.com/office/powerpoint/2010/main" val="1356084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3783833-E169-4E42-B3E8-4263AFC1486D}" type="slidenum">
              <a:rPr kumimoji="0" lang="en-ZA"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ZA"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32846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C9FE4F71-81D5-4443-8044-184E3B8179CD}" type="slidenum">
              <a:rPr lang="en-ZA" altLang="en-US"/>
              <a:pPr>
                <a:defRPr/>
              </a:pPr>
              <a:t>‹#›</a:t>
            </a:fld>
            <a:endParaRPr lang="en-ZA" altLang="en-US"/>
          </a:p>
        </p:txBody>
      </p:sp>
    </p:spTree>
    <p:extLst>
      <p:ext uri="{BB962C8B-B14F-4D97-AF65-F5344CB8AC3E}">
        <p14:creationId xmlns:p14="http://schemas.microsoft.com/office/powerpoint/2010/main" val="2399204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980729"/>
            <a:ext cx="8229600" cy="49685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E50A25F1-11BB-4B20-8470-5EC8DFA685E9}" type="slidenum">
              <a:rPr lang="en-ZA" altLang="en-US"/>
              <a:pPr>
                <a:defRPr/>
              </a:pPr>
              <a:t>‹#›</a:t>
            </a:fld>
            <a:endParaRPr lang="en-ZA" altLang="en-US"/>
          </a:p>
        </p:txBody>
      </p:sp>
    </p:spTree>
    <p:extLst>
      <p:ext uri="{BB962C8B-B14F-4D97-AF65-F5344CB8AC3E}">
        <p14:creationId xmlns:p14="http://schemas.microsoft.com/office/powerpoint/2010/main" val="2733037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7464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6746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FCB903EA-AF8F-4FDC-A749-6F282B99EEE0}" type="slidenum">
              <a:rPr lang="en-ZA" altLang="en-US"/>
              <a:pPr>
                <a:defRPr/>
              </a:pPr>
              <a:t>‹#›</a:t>
            </a:fld>
            <a:endParaRPr lang="en-ZA" altLang="en-US"/>
          </a:p>
        </p:txBody>
      </p:sp>
    </p:spTree>
    <p:extLst>
      <p:ext uri="{BB962C8B-B14F-4D97-AF65-F5344CB8AC3E}">
        <p14:creationId xmlns:p14="http://schemas.microsoft.com/office/powerpoint/2010/main" val="1808612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457200" y="908720"/>
            <a:ext cx="8229600" cy="5034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45CD2FF0-8A21-48D1-8860-A0D2A0A85CC4}" type="slidenum">
              <a:rPr lang="en-ZA" altLang="en-US"/>
              <a:pPr>
                <a:defRPr/>
              </a:pPr>
              <a:t>‹#›</a:t>
            </a:fld>
            <a:endParaRPr lang="en-ZA" altLang="en-US"/>
          </a:p>
        </p:txBody>
      </p:sp>
    </p:spTree>
    <p:extLst>
      <p:ext uri="{BB962C8B-B14F-4D97-AF65-F5344CB8AC3E}">
        <p14:creationId xmlns:p14="http://schemas.microsoft.com/office/powerpoint/2010/main" val="617727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01F693E4-2E38-4D62-924E-6B7BC7CE20ED}" type="slidenum">
              <a:rPr lang="en-ZA" altLang="en-US"/>
              <a:pPr>
                <a:defRPr/>
              </a:pPr>
              <a:t>‹#›</a:t>
            </a:fld>
            <a:endParaRPr lang="en-ZA" altLang="en-US"/>
          </a:p>
        </p:txBody>
      </p:sp>
    </p:spTree>
    <p:extLst>
      <p:ext uri="{BB962C8B-B14F-4D97-AF65-F5344CB8AC3E}">
        <p14:creationId xmlns:p14="http://schemas.microsoft.com/office/powerpoint/2010/main" val="367410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8145DFB7-2C67-49F2-88BB-9E01E3BD8A04}" type="slidenum">
              <a:rPr lang="en-ZA" altLang="en-US"/>
              <a:pPr>
                <a:defRPr/>
              </a:pPr>
              <a:t>‹#›</a:t>
            </a:fld>
            <a:endParaRPr lang="en-ZA" altLang="en-US"/>
          </a:p>
        </p:txBody>
      </p:sp>
    </p:spTree>
    <p:extLst>
      <p:ext uri="{BB962C8B-B14F-4D97-AF65-F5344CB8AC3E}">
        <p14:creationId xmlns:p14="http://schemas.microsoft.com/office/powerpoint/2010/main" val="8310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67544" y="90872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67544" y="1556792"/>
            <a:ext cx="4040188"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4008" y="90872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4008" y="1556792"/>
            <a:ext cx="4041775"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10"/>
          </p:nvPr>
        </p:nvSpPr>
        <p:spPr/>
        <p:txBody>
          <a:bodyPr/>
          <a:lstStyle>
            <a:lvl1pPr>
              <a:defRPr/>
            </a:lvl1pPr>
          </a:lstStyle>
          <a:p>
            <a:pPr>
              <a:defRPr/>
            </a:pPr>
            <a:endParaRPr lang="en-ZA"/>
          </a:p>
        </p:txBody>
      </p:sp>
      <p:sp>
        <p:nvSpPr>
          <p:cNvPr id="8" name="Slide Number Placeholder 5"/>
          <p:cNvSpPr>
            <a:spLocks noGrp="1"/>
          </p:cNvSpPr>
          <p:nvPr>
            <p:ph type="sldNum" sz="quarter" idx="11"/>
          </p:nvPr>
        </p:nvSpPr>
        <p:spPr/>
        <p:txBody>
          <a:bodyPr/>
          <a:lstStyle>
            <a:lvl1pPr>
              <a:defRPr/>
            </a:lvl1pPr>
          </a:lstStyle>
          <a:p>
            <a:pPr>
              <a:defRPr/>
            </a:pPr>
            <a:fld id="{E4474F73-9B1A-41D2-9407-4ECEDAF447E0}" type="slidenum">
              <a:rPr lang="en-ZA" altLang="en-US"/>
              <a:pPr>
                <a:defRPr/>
              </a:pPr>
              <a:t>‹#›</a:t>
            </a:fld>
            <a:endParaRPr lang="en-ZA" altLang="en-US"/>
          </a:p>
        </p:txBody>
      </p:sp>
    </p:spTree>
    <p:extLst>
      <p:ext uri="{BB962C8B-B14F-4D97-AF65-F5344CB8AC3E}">
        <p14:creationId xmlns:p14="http://schemas.microsoft.com/office/powerpoint/2010/main" val="957826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en-ZA"/>
          </a:p>
        </p:txBody>
      </p:sp>
      <p:sp>
        <p:nvSpPr>
          <p:cNvPr id="4" name="Slide Number Placeholder 5"/>
          <p:cNvSpPr>
            <a:spLocks noGrp="1"/>
          </p:cNvSpPr>
          <p:nvPr>
            <p:ph type="sldNum" sz="quarter" idx="11"/>
          </p:nvPr>
        </p:nvSpPr>
        <p:spPr/>
        <p:txBody>
          <a:bodyPr/>
          <a:lstStyle>
            <a:lvl1pPr>
              <a:defRPr/>
            </a:lvl1pPr>
          </a:lstStyle>
          <a:p>
            <a:pPr>
              <a:defRPr/>
            </a:pPr>
            <a:fld id="{1573DAA0-0609-4F22-9394-B3B35071C387}" type="slidenum">
              <a:rPr lang="en-ZA" altLang="en-US"/>
              <a:pPr>
                <a:defRPr/>
              </a:pPr>
              <a:t>‹#›</a:t>
            </a:fld>
            <a:endParaRPr lang="en-ZA" altLang="en-US"/>
          </a:p>
        </p:txBody>
      </p:sp>
    </p:spTree>
    <p:extLst>
      <p:ext uri="{BB962C8B-B14F-4D97-AF65-F5344CB8AC3E}">
        <p14:creationId xmlns:p14="http://schemas.microsoft.com/office/powerpoint/2010/main" val="259605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ZA"/>
          </a:p>
        </p:txBody>
      </p:sp>
      <p:sp>
        <p:nvSpPr>
          <p:cNvPr id="3" name="Slide Number Placeholder 5"/>
          <p:cNvSpPr>
            <a:spLocks noGrp="1"/>
          </p:cNvSpPr>
          <p:nvPr>
            <p:ph type="sldNum" sz="quarter" idx="11"/>
          </p:nvPr>
        </p:nvSpPr>
        <p:spPr/>
        <p:txBody>
          <a:bodyPr/>
          <a:lstStyle>
            <a:lvl1pPr>
              <a:defRPr/>
            </a:lvl1pPr>
          </a:lstStyle>
          <a:p>
            <a:pPr>
              <a:defRPr/>
            </a:pPr>
            <a:fld id="{BD5F1248-BBD2-4A1D-8B8F-320F76C55B4A}" type="slidenum">
              <a:rPr lang="en-ZA" altLang="en-US"/>
              <a:pPr>
                <a:defRPr/>
              </a:pPr>
              <a:t>‹#›</a:t>
            </a:fld>
            <a:endParaRPr lang="en-ZA" altLang="en-US"/>
          </a:p>
        </p:txBody>
      </p:sp>
    </p:spTree>
    <p:extLst>
      <p:ext uri="{BB962C8B-B14F-4D97-AF65-F5344CB8AC3E}">
        <p14:creationId xmlns:p14="http://schemas.microsoft.com/office/powerpoint/2010/main" val="232963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6762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4514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1A37E19A-2840-4049-8265-67EC12F3C20B}" type="slidenum">
              <a:rPr lang="en-ZA" altLang="en-US"/>
              <a:pPr>
                <a:defRPr/>
              </a:pPr>
              <a:t>‹#›</a:t>
            </a:fld>
            <a:endParaRPr lang="en-ZA" altLang="en-US"/>
          </a:p>
        </p:txBody>
      </p:sp>
    </p:spTree>
    <p:extLst>
      <p:ext uri="{BB962C8B-B14F-4D97-AF65-F5344CB8AC3E}">
        <p14:creationId xmlns:p14="http://schemas.microsoft.com/office/powerpoint/2010/main" val="1589326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7259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B8C7D605-5B8A-416A-BEB0-7143E7632DF1}" type="slidenum">
              <a:rPr lang="en-ZA" altLang="en-US"/>
              <a:pPr>
                <a:defRPr/>
              </a:pPr>
              <a:t>‹#›</a:t>
            </a:fld>
            <a:endParaRPr lang="en-ZA" altLang="en-US"/>
          </a:p>
        </p:txBody>
      </p:sp>
    </p:spTree>
    <p:extLst>
      <p:ext uri="{BB962C8B-B14F-4D97-AF65-F5344CB8AC3E}">
        <p14:creationId xmlns:p14="http://schemas.microsoft.com/office/powerpoint/2010/main" val="321159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Text Placeholder 2"/>
          <p:cNvSpPr>
            <a:spLocks noGrp="1"/>
          </p:cNvSpPr>
          <p:nvPr>
            <p:ph type="body" idx="1"/>
          </p:nvPr>
        </p:nvSpPr>
        <p:spPr bwMode="auto">
          <a:xfrm>
            <a:off x="457200" y="908050"/>
            <a:ext cx="82296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Calibri" charset="0"/>
                <a:ea typeface="ＭＳ Ｐゴシック" charset="-128"/>
                <a:cs typeface="+mn-cs"/>
              </a:defRPr>
            </a:lvl1pPr>
          </a:lstStyle>
          <a:p>
            <a:pPr>
              <a:defRPr/>
            </a:pP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ea typeface="ＭＳ Ｐゴシック" panose="020B0600070205080204" pitchFamily="34" charset="-128"/>
              </a:defRPr>
            </a:lvl1pPr>
          </a:lstStyle>
          <a:p>
            <a:pPr>
              <a:defRPr/>
            </a:pPr>
            <a:fld id="{F4686083-AD9C-4A24-989A-D667DD149215}" type="slidenum">
              <a:rPr lang="en-ZA" altLang="en-US"/>
              <a:pPr>
                <a:defRPr/>
              </a:pPr>
              <a:t>‹#›</a:t>
            </a:fld>
            <a:endParaRPr lang="en-ZA"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Arial" pitchFamily="34" charset="0"/>
          <a:ea typeface="ＭＳ Ｐゴシック" charset="-128"/>
          <a:cs typeface="Arial" pitchFamily="34"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ＭＳ Ｐゴシック" charset="-128"/>
          <a:cs typeface="Arial" pitchFamily="34"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ヒラギノ角ゴ Pro W3" charset="-128"/>
          <a:cs typeface="Arial" pitchFamily="34"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package" Target="../embeddings/Microsoft_Excel_Worksheet.xlsx"/><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p:nvPr/>
        </p:nvSpPr>
        <p:spPr>
          <a:xfrm>
            <a:off x="0" y="2132856"/>
            <a:ext cx="9144000" cy="3300904"/>
          </a:xfrm>
          <a:prstGeom prst="rect">
            <a:avLst/>
          </a:prstGeom>
          <a:noFill/>
          <a:ln>
            <a:noFill/>
            <a:prstDash val="solid"/>
          </a:ln>
          <a:effectLst>
            <a:outerShdw dist="22997" dir="5400000" algn="tl">
              <a:srgbClr val="000000">
                <a:alpha val="35000"/>
              </a:srgbClr>
            </a:outerShdw>
          </a:effectLst>
        </p:spPr>
        <p:txBody>
          <a:bodyPr vert="horz" wrap="square" lIns="68580" tIns="34290" rIns="68580" bIns="34290" anchor="t" anchorCtr="1" compatLnSpc="1">
            <a:spAutoFit/>
          </a:bodyPr>
          <a:lstStyle/>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r>
              <a:rPr lang="en-ZA" sz="2100" b="1" dirty="0">
                <a:latin typeface="Arial" pitchFamily="34"/>
                <a:ea typeface="ＭＳ Ｐゴシック" pitchFamily="34"/>
                <a:cs typeface="Arial" pitchFamily="34"/>
              </a:rPr>
              <a:t>DEPARTMENT OF TRADITIONAL AFFAIRS </a:t>
            </a:r>
          </a:p>
          <a:p>
            <a:pPr algn="ctr" defTabSz="685800" fontAlgn="auto">
              <a:spcBef>
                <a:spcPts val="0"/>
              </a:spcBef>
              <a:spcAft>
                <a:spcPts val="0"/>
              </a:spcAft>
              <a:defRPr sz="1800" b="0" i="0" u="none" strike="noStrike" kern="0" cap="none" spc="0" baseline="0">
                <a:solidFill>
                  <a:srgbClr val="000000"/>
                </a:solidFill>
                <a:uFillTx/>
              </a:defRPr>
            </a:pPr>
            <a:r>
              <a:rPr lang="en-ZA" sz="2100" b="1" dirty="0">
                <a:latin typeface="Arial" pitchFamily="34"/>
                <a:ea typeface="ＭＳ Ｐゴシック" pitchFamily="34"/>
                <a:cs typeface="Arial" pitchFamily="34"/>
              </a:rPr>
              <a:t> ANNUAL REPORT FOR THE 2020/2021 FINANCIAL YEAR</a:t>
            </a: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endParaRPr lang="en-ZA" sz="2100" b="1" dirty="0">
              <a:latin typeface="Arial" pitchFamily="34"/>
              <a:ea typeface="ＭＳ Ｐゴシック" pitchFamily="34"/>
              <a:cs typeface="Arial" pitchFamily="34"/>
            </a:endParaRPr>
          </a:p>
          <a:p>
            <a:pPr algn="ctr" defTabSz="685800" fontAlgn="auto">
              <a:spcBef>
                <a:spcPts val="0"/>
              </a:spcBef>
              <a:spcAft>
                <a:spcPts val="0"/>
              </a:spcAft>
              <a:defRPr sz="1800" b="0" i="0" u="none" strike="noStrike" kern="0" cap="none" spc="0" baseline="0">
                <a:solidFill>
                  <a:srgbClr val="000000"/>
                </a:solidFill>
                <a:uFillTx/>
              </a:defRPr>
            </a:pPr>
            <a:r>
              <a:rPr lang="en-ZA" sz="2100" b="1" dirty="0">
                <a:latin typeface="Arial" pitchFamily="34"/>
                <a:ea typeface="ＭＳ Ｐゴシック" pitchFamily="34"/>
                <a:cs typeface="Arial" pitchFamily="34"/>
              </a:rPr>
              <a:t>09 NOVEMBER 2021</a:t>
            </a:r>
          </a:p>
        </p:txBody>
      </p:sp>
      <p:sp>
        <p:nvSpPr>
          <p:cNvPr id="2" name="TextBox 1"/>
          <p:cNvSpPr txBox="1"/>
          <p:nvPr/>
        </p:nvSpPr>
        <p:spPr>
          <a:xfrm>
            <a:off x="0" y="1412776"/>
            <a:ext cx="9144000" cy="1938992"/>
          </a:xfrm>
          <a:prstGeom prst="rect">
            <a:avLst/>
          </a:prstGeom>
          <a:noFill/>
        </p:spPr>
        <p:txBody>
          <a:bodyPr wrap="square" rtlCol="0">
            <a:spAutoFit/>
          </a:bodyPr>
          <a:lstStyle/>
          <a:p>
            <a:pPr algn="ctr"/>
            <a:endParaRPr lang="en-ZA" altLang="en-US" sz="2000" b="1" dirty="0">
              <a:effectLst>
                <a:outerShdw blurRad="38100" dist="38100" dir="2700000" algn="tl">
                  <a:srgbClr val="000000">
                    <a:alpha val="43137"/>
                  </a:srgbClr>
                </a:outerShdw>
              </a:effectLst>
            </a:endParaRPr>
          </a:p>
          <a:p>
            <a:pPr algn="ctr"/>
            <a:endParaRPr lang="en-ZA" altLang="en-US" sz="2000" b="1" dirty="0">
              <a:effectLst>
                <a:outerShdw blurRad="38100" dist="38100" dir="2700000" algn="tl">
                  <a:srgbClr val="000000">
                    <a:alpha val="43137"/>
                  </a:srgbClr>
                </a:outerShdw>
              </a:effectLst>
            </a:endParaRPr>
          </a:p>
          <a:p>
            <a:pPr algn="ctr"/>
            <a:endParaRPr lang="en-ZA" altLang="en-US" sz="2000" b="1" dirty="0">
              <a:effectLst>
                <a:outerShdw blurRad="38100" dist="38100" dir="2700000" algn="tl">
                  <a:srgbClr val="000000">
                    <a:alpha val="43137"/>
                  </a:srgbClr>
                </a:outerShdw>
              </a:effectLst>
            </a:endParaRPr>
          </a:p>
          <a:p>
            <a:pPr algn="ctr"/>
            <a:endParaRPr lang="en-ZA" altLang="en-US" sz="2000" b="1" dirty="0">
              <a:effectLst>
                <a:outerShdw blurRad="38100" dist="38100" dir="2700000" algn="tl">
                  <a:srgbClr val="000000">
                    <a:alpha val="43137"/>
                  </a:srgbClr>
                </a:outerShdw>
              </a:effectLst>
            </a:endParaRPr>
          </a:p>
          <a:p>
            <a:pPr algn="ctr"/>
            <a:r>
              <a:rPr lang="en-ZA" altLang="en-US" sz="2000" b="1" dirty="0">
                <a:effectLst>
                  <a:outerShdw blurRad="38100" dist="38100" dir="2700000" algn="tl">
                    <a:srgbClr val="000000">
                      <a:alpha val="43137"/>
                    </a:srgbClr>
                  </a:outerShdw>
                </a:effectLst>
              </a:rPr>
              <a:t>PORTFOLIO COMMITTEE ON COOPERATIVE GOVERNANCE AND TRADITIONAL AFFAIRS</a:t>
            </a:r>
            <a:endParaRPr lang="en-ZA" sz="2000" b="1" dirty="0">
              <a:effectLst>
                <a:outerShdw blurRad="38100" dist="38100" dir="2700000" algn="tl">
                  <a:srgbClr val="000000">
                    <a:alpha val="43137"/>
                  </a:srgbClr>
                </a:outerShdw>
              </a:effectLst>
            </a:endParaRPr>
          </a:p>
        </p:txBody>
      </p:sp>
      <p:pic>
        <p:nvPicPr>
          <p:cNvPr id="7" name="Picture 6" descr="dta 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1428750" cy="52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traditional affairs logo.jpg"/>
          <p:cNvPicPr/>
          <p:nvPr/>
        </p:nvPicPr>
        <p:blipFill>
          <a:blip r:embed="rId4" cstate="print"/>
          <a:srcRect/>
          <a:stretch>
            <a:fillRect/>
          </a:stretch>
        </p:blipFill>
        <p:spPr bwMode="auto">
          <a:xfrm>
            <a:off x="2483768" y="712585"/>
            <a:ext cx="4032448" cy="1420271"/>
          </a:xfrm>
          <a:prstGeom prst="rect">
            <a:avLst/>
          </a:prstGeom>
          <a:noFill/>
        </p:spPr>
      </p:pic>
    </p:spTree>
    <p:extLst>
      <p:ext uri="{BB962C8B-B14F-4D97-AF65-F5344CB8AC3E}">
        <p14:creationId xmlns:p14="http://schemas.microsoft.com/office/powerpoint/2010/main" val="3493868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951025011"/>
              </p:ext>
            </p:extLst>
          </p:nvPr>
        </p:nvGraphicFramePr>
        <p:xfrm>
          <a:off x="107504" y="908720"/>
          <a:ext cx="8892988" cy="5112568"/>
        </p:xfrm>
        <a:graphic>
          <a:graphicData uri="http://schemas.openxmlformats.org/drawingml/2006/table">
            <a:tbl>
              <a:tblPr firstRow="1" bandRow="1"/>
              <a:tblGrid>
                <a:gridCol w="1457867">
                  <a:extLst>
                    <a:ext uri="{9D8B030D-6E8A-4147-A177-3AD203B41FA5}">
                      <a16:colId xmlns:a16="http://schemas.microsoft.com/office/drawing/2014/main" val="528918618"/>
                    </a:ext>
                  </a:extLst>
                </a:gridCol>
                <a:gridCol w="1134421">
                  <a:extLst>
                    <a:ext uri="{9D8B030D-6E8A-4147-A177-3AD203B41FA5}">
                      <a16:colId xmlns:a16="http://schemas.microsoft.com/office/drawing/2014/main" val="20001"/>
                    </a:ext>
                  </a:extLst>
                </a:gridCol>
                <a:gridCol w="2088232">
                  <a:extLst>
                    <a:ext uri="{9D8B030D-6E8A-4147-A177-3AD203B41FA5}">
                      <a16:colId xmlns:a16="http://schemas.microsoft.com/office/drawing/2014/main" val="722548531"/>
                    </a:ext>
                  </a:extLst>
                </a:gridCol>
                <a:gridCol w="1944216">
                  <a:extLst>
                    <a:ext uri="{9D8B030D-6E8A-4147-A177-3AD203B41FA5}">
                      <a16:colId xmlns:a16="http://schemas.microsoft.com/office/drawing/2014/main" val="1875264713"/>
                    </a:ext>
                  </a:extLst>
                </a:gridCol>
                <a:gridCol w="2268252">
                  <a:extLst>
                    <a:ext uri="{9D8B030D-6E8A-4147-A177-3AD203B41FA5}">
                      <a16:colId xmlns:a16="http://schemas.microsoft.com/office/drawing/2014/main" val="3519177801"/>
                    </a:ext>
                  </a:extLst>
                </a:gridCol>
              </a:tblGrid>
              <a:tr h="7362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Programme</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Outcomes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Output Indicators</a:t>
                      </a:r>
                    </a:p>
                  </a:txBody>
                  <a:tcPr marL="51435" marR="51435" marT="25725" marB="25725">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Annual 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2020/21 </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1" u="none" strike="noStrike" kern="1200" baseline="0" dirty="0">
                        <a:solidFill>
                          <a:schemeClr val="tx1"/>
                        </a:solidFill>
                        <a:latin typeface="+mn-lt"/>
                        <a:ea typeface="+mn-ea"/>
                        <a:cs typeface="+mn-cs"/>
                      </a:endParaRPr>
                    </a:p>
                  </a:txBody>
                  <a:tcPr marL="51435" marR="51435" marT="25725" marB="25725">
                    <a:solidFill>
                      <a:srgbClr val="92D050"/>
                    </a:solidFill>
                  </a:tcPr>
                </a:tc>
                <a:extLst>
                  <a:ext uri="{0D108BD9-81ED-4DB2-BD59-A6C34878D82A}">
                    <a16:rowId xmlns:a16="http://schemas.microsoft.com/office/drawing/2014/main" val="10000"/>
                  </a:ext>
                </a:extLst>
              </a:tr>
              <a:tr h="4376311">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Research, Policy and Legislation (RPL)</a:t>
                      </a:r>
                    </a:p>
                  </a:txBody>
                  <a:tcPr marL="51435" marR="51435" marT="25725" marB="25725">
                    <a:solidFill>
                      <a:schemeClr val="bg1"/>
                    </a:solidFill>
                  </a:tcPr>
                </a:tc>
                <a:tc>
                  <a:txBody>
                    <a:bodyPr/>
                    <a:lstStyle/>
                    <a:p>
                      <a:pPr algn="just"/>
                      <a:r>
                        <a:rPr lang="en-GB" sz="1400" dirty="0"/>
                        <a:t>Functional institution of traditional and Khoi-San leadership</a:t>
                      </a:r>
                      <a:endParaRPr lang="en-ZA" sz="1400" dirty="0">
                        <a:latin typeface="+mn-lt"/>
                      </a:endParaRPr>
                    </a:p>
                  </a:txBody>
                  <a:tcPr marL="51435" marR="51435" marT="25725" marB="25725">
                    <a:solidFill>
                      <a:schemeClr val="bg1"/>
                    </a:solidFill>
                  </a:tcPr>
                </a:tc>
                <a:tc>
                  <a:txBody>
                    <a:bodyPr/>
                    <a:lstStyle/>
                    <a:p>
                      <a:r>
                        <a:rPr lang="en-GB" sz="1400" dirty="0"/>
                        <a:t>Discussion Document on roles and functions of traditional leadership</a:t>
                      </a:r>
                      <a:endParaRPr lang="en-US" sz="1400" dirty="0">
                        <a:solidFill>
                          <a:schemeClr val="tx1"/>
                        </a:solidFill>
                        <a:latin typeface="+mj-lt"/>
                      </a:endParaRPr>
                    </a:p>
                  </a:txBody>
                  <a:tcPr marL="51435" marR="51435" marT="25725" marB="25725">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400" dirty="0"/>
                        <a:t>Discussion Document on roles and functions of traditional leadership developed</a:t>
                      </a:r>
                      <a:endParaRPr lang="en-US" sz="1400" baseline="0" dirty="0">
                        <a:solidFill>
                          <a:schemeClr val="tx1"/>
                        </a:solidFill>
                        <a:latin typeface="+mj-lt"/>
                      </a:endParaRPr>
                    </a:p>
                  </a:txBody>
                  <a:tcPr marL="51435" marR="51435" marT="25725" marB="25725">
                    <a:solidFill>
                      <a:schemeClr val="bg1"/>
                    </a:solidFill>
                  </a:tcPr>
                </a:tc>
                <a:tc>
                  <a:txBody>
                    <a:bodyPr/>
                    <a:lstStyle/>
                    <a:p>
                      <a:pPr marL="0" indent="0" algn="just">
                        <a:buFont typeface="Arial" panose="020B0604020202020204" pitchFamily="34" charset="0"/>
                        <a:buNone/>
                      </a:pPr>
                      <a:r>
                        <a:rPr lang="en-US" sz="1400" b="1" kern="1200" dirty="0">
                          <a:solidFill>
                            <a:srgbClr val="00B050"/>
                          </a:solidFill>
                          <a:latin typeface="+mn-lt"/>
                          <a:ea typeface="+mn-ea"/>
                          <a:cs typeface="+mn-cs"/>
                        </a:rPr>
                        <a:t>Achieved</a:t>
                      </a:r>
                    </a:p>
                    <a:p>
                      <a:pPr marL="0" indent="0" algn="just">
                        <a:buFont typeface="Arial" panose="020B0604020202020204" pitchFamily="34" charset="0"/>
                        <a:buNone/>
                      </a:pPr>
                      <a:endParaRPr lang="en-US" sz="1400" b="1" kern="1200" dirty="0">
                        <a:solidFill>
                          <a:srgbClr val="00B050"/>
                        </a:solidFill>
                        <a:latin typeface="+mn-lt"/>
                        <a:ea typeface="+mn-ea"/>
                        <a:cs typeface="+mn-cs"/>
                      </a:endParaRPr>
                    </a:p>
                    <a:p>
                      <a:pPr marL="0" indent="0" algn="just">
                        <a:buFont typeface="Arial" panose="020B0604020202020204" pitchFamily="34" charset="0"/>
                        <a:buNone/>
                      </a:pPr>
                      <a:r>
                        <a:rPr lang="en-US" sz="1400" dirty="0">
                          <a:effectLst/>
                          <a:latin typeface="Arial" panose="020B0604020202020204" pitchFamily="34" charset="0"/>
                          <a:ea typeface="Calibri" panose="020F0502020204030204" pitchFamily="34" charset="0"/>
                        </a:rPr>
                        <a:t>Discussion Document on roles and functions of traditional leadership was developed</a:t>
                      </a:r>
                      <a:endParaRPr lang="en-US" sz="1400" b="1" kern="1200" dirty="0">
                        <a:solidFill>
                          <a:srgbClr val="00B050"/>
                        </a:solidFill>
                        <a:latin typeface="+mn-lt"/>
                        <a:ea typeface="+mn-ea"/>
                        <a:cs typeface="+mn-cs"/>
                      </a:endParaRPr>
                    </a:p>
                    <a:p>
                      <a:pPr marL="0" indent="0" algn="just">
                        <a:buFont typeface="Arial" panose="020B0604020202020204" pitchFamily="34" charset="0"/>
                        <a:buNone/>
                      </a:pPr>
                      <a:endParaRPr lang="en-US" sz="1400" b="1" kern="1200" dirty="0">
                        <a:solidFill>
                          <a:srgbClr val="00B050"/>
                        </a:solidFill>
                        <a:latin typeface="+mn-lt"/>
                        <a:ea typeface="+mn-ea"/>
                        <a:cs typeface="+mn-cs"/>
                      </a:endParaRPr>
                    </a:p>
                  </a:txBody>
                  <a:tcPr marL="51435" marR="51435" marT="25725" marB="25725">
                    <a:solidFill>
                      <a:schemeClr val="bg1"/>
                    </a:solidFill>
                  </a:tcPr>
                </a:tc>
                <a:extLst>
                  <a:ext uri="{0D108BD9-81ED-4DB2-BD59-A6C34878D82A}">
                    <a16:rowId xmlns:a16="http://schemas.microsoft.com/office/drawing/2014/main" val="10001"/>
                  </a:ext>
                </a:extLst>
              </a:tr>
            </a:tbl>
          </a:graphicData>
        </a:graphic>
      </p:graphicFrame>
      <p:sp>
        <p:nvSpPr>
          <p:cNvPr id="7" name="Title 3"/>
          <p:cNvSpPr txBox="1">
            <a:spLocks/>
          </p:cNvSpPr>
          <p:nvPr/>
        </p:nvSpPr>
        <p:spPr bwMode="auto">
          <a:xfrm>
            <a:off x="755575" y="138293"/>
            <a:ext cx="7704856" cy="482396"/>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ctr">
              <a:spcBef>
                <a:spcPct val="0"/>
              </a:spcBef>
              <a:buNone/>
            </a:pPr>
            <a:r>
              <a:rPr lang="en-US" altLang="en-US" sz="1800" b="1" dirty="0"/>
              <a:t>Performance on the 2020/2021 Outcomes, Outputs, Performance Indicators and Targets per programme</a:t>
            </a: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and Sub-programme</a:t>
            </a:r>
            <a:endParaRPr lang="en-US" altLang="en-US" sz="1800" b="1" dirty="0"/>
          </a:p>
        </p:txBody>
      </p:sp>
      <p:sp>
        <p:nvSpPr>
          <p:cNvPr id="2" name="Slide Number Placeholder 1"/>
          <p:cNvSpPr>
            <a:spLocks noGrp="1"/>
          </p:cNvSpPr>
          <p:nvPr>
            <p:ph type="sldNum" sz="quarter" idx="11"/>
          </p:nvPr>
        </p:nvSpPr>
        <p:spPr>
          <a:xfrm>
            <a:off x="6588224" y="6354582"/>
            <a:ext cx="2133600" cy="365125"/>
          </a:xfrm>
        </p:spPr>
        <p:txBody>
          <a:bodyPr/>
          <a:lstStyle/>
          <a:p>
            <a:pPr>
              <a:defRPr/>
            </a:pPr>
            <a:r>
              <a:rPr lang="en-ZA" altLang="en-US" dirty="0"/>
              <a:t>9</a:t>
            </a:r>
          </a:p>
        </p:txBody>
      </p:sp>
    </p:spTree>
    <p:extLst>
      <p:ext uri="{BB962C8B-B14F-4D97-AF65-F5344CB8AC3E}">
        <p14:creationId xmlns:p14="http://schemas.microsoft.com/office/powerpoint/2010/main" val="1582002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295463898"/>
              </p:ext>
            </p:extLst>
          </p:nvPr>
        </p:nvGraphicFramePr>
        <p:xfrm>
          <a:off x="107504" y="908720"/>
          <a:ext cx="8892988" cy="4820490"/>
        </p:xfrm>
        <a:graphic>
          <a:graphicData uri="http://schemas.openxmlformats.org/drawingml/2006/table">
            <a:tbl>
              <a:tblPr firstRow="1" bandRow="1"/>
              <a:tblGrid>
                <a:gridCol w="1457867">
                  <a:extLst>
                    <a:ext uri="{9D8B030D-6E8A-4147-A177-3AD203B41FA5}">
                      <a16:colId xmlns:a16="http://schemas.microsoft.com/office/drawing/2014/main" val="528918618"/>
                    </a:ext>
                  </a:extLst>
                </a:gridCol>
                <a:gridCol w="1134421">
                  <a:extLst>
                    <a:ext uri="{9D8B030D-6E8A-4147-A177-3AD203B41FA5}">
                      <a16:colId xmlns:a16="http://schemas.microsoft.com/office/drawing/2014/main" val="20001"/>
                    </a:ext>
                  </a:extLst>
                </a:gridCol>
                <a:gridCol w="2088232">
                  <a:extLst>
                    <a:ext uri="{9D8B030D-6E8A-4147-A177-3AD203B41FA5}">
                      <a16:colId xmlns:a16="http://schemas.microsoft.com/office/drawing/2014/main" val="722548531"/>
                    </a:ext>
                  </a:extLst>
                </a:gridCol>
                <a:gridCol w="1944216">
                  <a:extLst>
                    <a:ext uri="{9D8B030D-6E8A-4147-A177-3AD203B41FA5}">
                      <a16:colId xmlns:a16="http://schemas.microsoft.com/office/drawing/2014/main" val="1875264713"/>
                    </a:ext>
                  </a:extLst>
                </a:gridCol>
                <a:gridCol w="2268252">
                  <a:extLst>
                    <a:ext uri="{9D8B030D-6E8A-4147-A177-3AD203B41FA5}">
                      <a16:colId xmlns:a16="http://schemas.microsoft.com/office/drawing/2014/main" val="3519177801"/>
                    </a:ext>
                  </a:extLst>
                </a:gridCol>
              </a:tblGrid>
              <a:tr h="7362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Programme</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Outcomes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Output Indicators</a:t>
                      </a:r>
                    </a:p>
                  </a:txBody>
                  <a:tcPr marL="51435" marR="51435" marT="25725" marB="25725">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Annual 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2020/21 </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1" u="none" strike="noStrike" kern="1200" baseline="0" dirty="0">
                        <a:solidFill>
                          <a:schemeClr val="tx1"/>
                        </a:solidFill>
                        <a:latin typeface="+mn-lt"/>
                        <a:ea typeface="+mn-ea"/>
                        <a:cs typeface="+mn-cs"/>
                      </a:endParaRPr>
                    </a:p>
                  </a:txBody>
                  <a:tcPr marL="51435" marR="51435" marT="25725" marB="25725">
                    <a:solidFill>
                      <a:srgbClr val="92D050"/>
                    </a:solidFill>
                  </a:tcPr>
                </a:tc>
                <a:extLst>
                  <a:ext uri="{0D108BD9-81ED-4DB2-BD59-A6C34878D82A}">
                    <a16:rowId xmlns:a16="http://schemas.microsoft.com/office/drawing/2014/main" val="10000"/>
                  </a:ext>
                </a:extLst>
              </a:tr>
              <a:tr h="1423983">
                <a:tc rowSpan="2">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Institutional Support and Coordination (ISC)</a:t>
                      </a:r>
                    </a:p>
                  </a:txBody>
                  <a:tcPr marL="51435" marR="51435" marT="25725" marB="25725">
                    <a:solidFill>
                      <a:schemeClr val="bg1"/>
                    </a:solidFill>
                  </a:tcPr>
                </a:tc>
                <a:tc rowSpan="2">
                  <a:txBody>
                    <a:bodyPr/>
                    <a:lstStyle/>
                    <a:p>
                      <a:pPr algn="just"/>
                      <a:r>
                        <a:rPr lang="en-GB" sz="1400" dirty="0"/>
                        <a:t>Developed communities in areas of traditional leadership</a:t>
                      </a:r>
                      <a:endParaRPr lang="en-ZA" sz="1400" dirty="0">
                        <a:latin typeface="+mn-lt"/>
                      </a:endParaRPr>
                    </a:p>
                  </a:txBody>
                  <a:tcPr marL="51435" marR="51435" marT="25725" marB="25725">
                    <a:solidFill>
                      <a:schemeClr val="bg1"/>
                    </a:solidFill>
                  </a:tcPr>
                </a:tc>
                <a:tc>
                  <a:txBody>
                    <a:bodyPr/>
                    <a:lstStyle/>
                    <a:p>
                      <a:r>
                        <a:rPr lang="en-GB" sz="1400" dirty="0"/>
                        <a:t>Concept document developed on the remodelling of the Agrarian Revolution Programme</a:t>
                      </a:r>
                      <a:endParaRPr lang="en-US" sz="1400" dirty="0">
                        <a:solidFill>
                          <a:schemeClr val="tx1"/>
                        </a:solidFill>
                        <a:latin typeface="+mj-lt"/>
                      </a:endParaRPr>
                    </a:p>
                  </a:txBody>
                  <a:tcPr marL="51435" marR="51435" marT="25725" marB="25725">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400" dirty="0"/>
                        <a:t>Concept document on the remodelling of the Agrarian Revolution Programme developed</a:t>
                      </a:r>
                      <a:endParaRPr lang="en-US" sz="1400" baseline="0" dirty="0">
                        <a:solidFill>
                          <a:schemeClr val="tx1"/>
                        </a:solidFill>
                        <a:latin typeface="+mj-lt"/>
                      </a:endParaRPr>
                    </a:p>
                  </a:txBody>
                  <a:tcPr marL="51435" marR="51435" marT="25725" marB="25725">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buFont typeface="Arial" panose="020B0604020202020204" pitchFamily="34" charset="0"/>
                        <a:buNone/>
                      </a:pPr>
                      <a:r>
                        <a:rPr lang="en-US" sz="1400" b="1" kern="1200" dirty="0">
                          <a:solidFill>
                            <a:srgbClr val="00B050"/>
                          </a:solidFill>
                          <a:latin typeface="+mn-lt"/>
                          <a:ea typeface="+mn-ea"/>
                          <a:cs typeface="+mn-cs"/>
                        </a:rPr>
                        <a:t>Achieved</a:t>
                      </a:r>
                    </a:p>
                    <a:p>
                      <a:pPr marL="0" indent="0" algn="just">
                        <a:buFont typeface="Arial" panose="020B0604020202020204" pitchFamily="34" charset="0"/>
                        <a:buNone/>
                      </a:pPr>
                      <a:endParaRPr lang="en-US" sz="1400" b="1" kern="1200" dirty="0">
                        <a:solidFill>
                          <a:srgbClr val="00B050"/>
                        </a:solidFill>
                        <a:latin typeface="+mn-lt"/>
                        <a:ea typeface="+mn-ea"/>
                        <a:cs typeface="+mn-cs"/>
                      </a:endParaRPr>
                    </a:p>
                    <a:p>
                      <a:pPr marL="0" indent="0" algn="just">
                        <a:buFont typeface="Arial" panose="020B0604020202020204" pitchFamily="34" charset="0"/>
                        <a:buNone/>
                      </a:pPr>
                      <a:r>
                        <a:rPr lang="en-GB" sz="1400" dirty="0"/>
                        <a:t>Concept document on the remodelling of the Agrarian Revolution Programme was developed</a:t>
                      </a:r>
                      <a:endParaRPr lang="en-US" sz="1400" b="1" kern="1200" dirty="0">
                        <a:solidFill>
                          <a:srgbClr val="00B050"/>
                        </a:solidFill>
                        <a:latin typeface="+mn-lt"/>
                        <a:ea typeface="+mn-ea"/>
                        <a:cs typeface="+mn-cs"/>
                      </a:endParaRPr>
                    </a:p>
                  </a:txBody>
                  <a:tcPr marL="51435" marR="51435" marT="25725" marB="25725">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660250">
                <a:tc vMerge="1">
                  <a:txBody>
                    <a:bodyPr/>
                    <a:lstStyle/>
                    <a:p>
                      <a:endParaRPr lang="en-US"/>
                    </a:p>
                  </a:txBody>
                  <a:tcPr/>
                </a:tc>
                <a:tc vMerge="1">
                  <a:txBody>
                    <a:bodyPr/>
                    <a:lstStyle/>
                    <a:p>
                      <a:endParaRPr lang="en-US"/>
                    </a:p>
                  </a:txBody>
                  <a:tcPr/>
                </a:tc>
                <a:tc>
                  <a:txBody>
                    <a:bodyPr/>
                    <a:lstStyle/>
                    <a:p>
                      <a:r>
                        <a:rPr lang="en-GB" sz="1400" dirty="0"/>
                        <a:t>Number of traditional communities participating in the implementation of socio-economic development progammes</a:t>
                      </a:r>
                      <a:endParaRPr lang="en-US" sz="1400" dirty="0">
                        <a:solidFill>
                          <a:schemeClr val="tx1"/>
                        </a:solidFill>
                        <a:latin typeface="+mj-lt"/>
                      </a:endParaRPr>
                    </a:p>
                  </a:txBody>
                  <a:tcPr marL="51435" marR="51435" marT="25725" marB="2572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400" dirty="0"/>
                        <a:t>10 traditional communities monitored on their participation in the socio-economic development programme in traditional communities: a) Food Security Programme.</a:t>
                      </a:r>
                      <a:endParaRPr lang="en-US" sz="1400" baseline="0" dirty="0">
                        <a:solidFill>
                          <a:schemeClr val="tx1"/>
                        </a:solidFill>
                        <a:latin typeface="+mj-lt"/>
                      </a:endParaRPr>
                    </a:p>
                  </a:txBody>
                  <a:tcPr marL="51435" marR="51435" marT="25725" marB="2572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0B050"/>
                          </a:solidFill>
                          <a:effectLst/>
                          <a:uLnTx/>
                          <a:uFillTx/>
                          <a:latin typeface="+mn-lt"/>
                          <a:ea typeface="+mn-ea"/>
                          <a:cs typeface="+mn-cs"/>
                        </a:rPr>
                        <a:t>Achieved</a:t>
                      </a:r>
                      <a:endParaRPr lang="en-GB" sz="1400" dirty="0"/>
                    </a:p>
                    <a:p>
                      <a:pPr marL="0" indent="0" algn="just">
                        <a:buFont typeface="Wingdings" panose="05000000000000000000" pitchFamily="2" charset="2"/>
                        <a:buNone/>
                      </a:pPr>
                      <a:endParaRPr lang="en-GB" sz="1400" dirty="0"/>
                    </a:p>
                    <a:p>
                      <a:pPr marL="285750" indent="-285750" algn="just">
                        <a:buFont typeface="Wingdings" panose="05000000000000000000" pitchFamily="2" charset="2"/>
                        <a:buChar char="v"/>
                      </a:pPr>
                      <a:r>
                        <a:rPr lang="en-GB" sz="1400" dirty="0"/>
                        <a:t>882 traditional communities were monitored on their participation in food security programme as part of the socio-economic development programme in traditional communities</a:t>
                      </a:r>
                      <a:endParaRPr lang="en-US" sz="1400" b="1" kern="1200" dirty="0">
                        <a:solidFill>
                          <a:srgbClr val="00B050"/>
                        </a:solidFill>
                        <a:latin typeface="+mn-lt"/>
                        <a:ea typeface="+mn-ea"/>
                        <a:cs typeface="+mn-cs"/>
                      </a:endParaRPr>
                    </a:p>
                  </a:txBody>
                  <a:tcPr marL="51435" marR="51435" marT="25725" marB="2572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3069819"/>
                  </a:ext>
                </a:extLst>
              </a:tr>
            </a:tbl>
          </a:graphicData>
        </a:graphic>
      </p:graphicFrame>
      <p:sp>
        <p:nvSpPr>
          <p:cNvPr id="7" name="Title 3"/>
          <p:cNvSpPr txBox="1">
            <a:spLocks/>
          </p:cNvSpPr>
          <p:nvPr/>
        </p:nvSpPr>
        <p:spPr bwMode="auto">
          <a:xfrm>
            <a:off x="755575" y="138293"/>
            <a:ext cx="7704856" cy="482396"/>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ctr">
              <a:spcBef>
                <a:spcPct val="0"/>
              </a:spcBef>
              <a:buNone/>
            </a:pPr>
            <a:r>
              <a:rPr lang="en-US" altLang="en-US" sz="1800" b="1" dirty="0"/>
              <a:t>Performance on the 2020/2021 Outcomes, Outputs, Performance Indicators and Targets per programme</a:t>
            </a: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and Sub-programme</a:t>
            </a:r>
            <a:endParaRPr lang="en-US" altLang="en-US" sz="1800" b="1" dirty="0"/>
          </a:p>
        </p:txBody>
      </p:sp>
      <p:sp>
        <p:nvSpPr>
          <p:cNvPr id="2" name="Slide Number Placeholder 1"/>
          <p:cNvSpPr>
            <a:spLocks noGrp="1"/>
          </p:cNvSpPr>
          <p:nvPr>
            <p:ph type="sldNum" sz="quarter" idx="11"/>
          </p:nvPr>
        </p:nvSpPr>
        <p:spPr/>
        <p:txBody>
          <a:bodyPr/>
          <a:lstStyle/>
          <a:p>
            <a:pPr>
              <a:defRPr/>
            </a:pPr>
            <a:r>
              <a:rPr lang="en-ZA" altLang="en-US" dirty="0"/>
              <a:t>10</a:t>
            </a:r>
          </a:p>
        </p:txBody>
      </p:sp>
      <p:sp>
        <p:nvSpPr>
          <p:cNvPr id="8" name="TextBox 7">
            <a:extLst>
              <a:ext uri="{FF2B5EF4-FFF2-40B4-BE49-F238E27FC236}">
                <a16:creationId xmlns:a16="http://schemas.microsoft.com/office/drawing/2014/main" id="{EC98DBA1-5D7A-4AE2-8F79-273B100B2829}"/>
              </a:ext>
            </a:extLst>
          </p:cNvPr>
          <p:cNvSpPr txBox="1"/>
          <p:nvPr/>
        </p:nvSpPr>
        <p:spPr>
          <a:xfrm>
            <a:off x="0" y="5729210"/>
            <a:ext cx="8316416" cy="830997"/>
          </a:xfrm>
          <a:prstGeom prst="rect">
            <a:avLst/>
          </a:prstGeom>
          <a:noFill/>
        </p:spPr>
        <p:txBody>
          <a:bodyPr wrap="square" rtlCol="0">
            <a:spAutoFit/>
          </a:bodyPr>
          <a:lstStyle/>
          <a:p>
            <a:pPr marL="285750" indent="-285750" algn="just">
              <a:buFont typeface="Wingdings" panose="05000000000000000000" pitchFamily="2" charset="2"/>
              <a:buChar char="v"/>
            </a:pPr>
            <a:r>
              <a:rPr lang="en-GB" sz="1600" dirty="0"/>
              <a:t>Reason for deviation: Target number increased from 10 to cover all 882 recognised traditional communities following the partnership with the Solidarity fund together with the Department and the NHTL in the face of COVID-19. </a:t>
            </a:r>
            <a:endParaRPr lang="en-US" sz="1600" dirty="0"/>
          </a:p>
        </p:txBody>
      </p:sp>
    </p:spTree>
    <p:extLst>
      <p:ext uri="{BB962C8B-B14F-4D97-AF65-F5344CB8AC3E}">
        <p14:creationId xmlns:p14="http://schemas.microsoft.com/office/powerpoint/2010/main" val="1439058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864078997"/>
              </p:ext>
            </p:extLst>
          </p:nvPr>
        </p:nvGraphicFramePr>
        <p:xfrm>
          <a:off x="125506" y="764704"/>
          <a:ext cx="8892988" cy="4420845"/>
        </p:xfrm>
        <a:graphic>
          <a:graphicData uri="http://schemas.openxmlformats.org/drawingml/2006/table">
            <a:tbl>
              <a:tblPr firstRow="1" bandRow="1"/>
              <a:tblGrid>
                <a:gridCol w="1457867">
                  <a:extLst>
                    <a:ext uri="{9D8B030D-6E8A-4147-A177-3AD203B41FA5}">
                      <a16:colId xmlns:a16="http://schemas.microsoft.com/office/drawing/2014/main" val="528918618"/>
                    </a:ext>
                  </a:extLst>
                </a:gridCol>
                <a:gridCol w="1134421">
                  <a:extLst>
                    <a:ext uri="{9D8B030D-6E8A-4147-A177-3AD203B41FA5}">
                      <a16:colId xmlns:a16="http://schemas.microsoft.com/office/drawing/2014/main" val="20001"/>
                    </a:ext>
                  </a:extLst>
                </a:gridCol>
                <a:gridCol w="2088232">
                  <a:extLst>
                    <a:ext uri="{9D8B030D-6E8A-4147-A177-3AD203B41FA5}">
                      <a16:colId xmlns:a16="http://schemas.microsoft.com/office/drawing/2014/main" val="722548531"/>
                    </a:ext>
                  </a:extLst>
                </a:gridCol>
                <a:gridCol w="1944216">
                  <a:extLst>
                    <a:ext uri="{9D8B030D-6E8A-4147-A177-3AD203B41FA5}">
                      <a16:colId xmlns:a16="http://schemas.microsoft.com/office/drawing/2014/main" val="1875264713"/>
                    </a:ext>
                  </a:extLst>
                </a:gridCol>
                <a:gridCol w="2268252">
                  <a:extLst>
                    <a:ext uri="{9D8B030D-6E8A-4147-A177-3AD203B41FA5}">
                      <a16:colId xmlns:a16="http://schemas.microsoft.com/office/drawing/2014/main" val="3519177801"/>
                    </a:ext>
                  </a:extLst>
                </a:gridCol>
              </a:tblGrid>
              <a:tr h="7362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Programme</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Outcomes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Output Indicators</a:t>
                      </a:r>
                    </a:p>
                  </a:txBody>
                  <a:tcPr marL="51435" marR="51435" marT="25725" marB="25725">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Annual 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2020/21 </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1" u="none" strike="noStrike" kern="1200" baseline="0" dirty="0">
                        <a:solidFill>
                          <a:schemeClr val="tx1"/>
                        </a:solidFill>
                        <a:latin typeface="+mn-lt"/>
                        <a:ea typeface="+mn-ea"/>
                        <a:cs typeface="+mn-cs"/>
                      </a:endParaRPr>
                    </a:p>
                  </a:txBody>
                  <a:tcPr marL="51435" marR="51435" marT="25725" marB="25725">
                    <a:solidFill>
                      <a:srgbClr val="92D050"/>
                    </a:solidFill>
                  </a:tcPr>
                </a:tc>
                <a:extLst>
                  <a:ext uri="{0D108BD9-81ED-4DB2-BD59-A6C34878D82A}">
                    <a16:rowId xmlns:a16="http://schemas.microsoft.com/office/drawing/2014/main" val="10000"/>
                  </a:ext>
                </a:extLst>
              </a:tr>
              <a:tr h="3684588">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mn-lt"/>
                          <a:ea typeface="+mn-ea"/>
                          <a:cs typeface="+mn-cs"/>
                        </a:rPr>
                        <a:t>Institutional Support and Coordination (ISC)</a:t>
                      </a:r>
                    </a:p>
                  </a:txBody>
                  <a:tcPr marL="51435" marR="51435" marT="25725" marB="25725">
                    <a:solidFill>
                      <a:schemeClr val="bg1"/>
                    </a:solidFill>
                  </a:tcPr>
                </a:tc>
                <a:tc>
                  <a:txBody>
                    <a:bodyPr/>
                    <a:lstStyle/>
                    <a:p>
                      <a:pPr algn="just"/>
                      <a:r>
                        <a:rPr lang="en-GB" sz="1600" dirty="0"/>
                        <a:t>Developed communities in areas of traditional leadership</a:t>
                      </a:r>
                      <a:endParaRPr lang="en-ZA" sz="1600" dirty="0">
                        <a:latin typeface="+mn-lt"/>
                      </a:endParaRPr>
                    </a:p>
                  </a:txBody>
                  <a:tcPr marL="51435" marR="51435" marT="25725" marB="25725">
                    <a:solidFill>
                      <a:schemeClr val="bg1"/>
                    </a:solidFill>
                  </a:tcPr>
                </a:tc>
                <a:tc>
                  <a:txBody>
                    <a:bodyPr/>
                    <a:lstStyle/>
                    <a:p>
                      <a:r>
                        <a:rPr lang="en-GB" sz="1600" dirty="0"/>
                        <a:t>Number of Local Houses monitored on their participation in the District Development Model.</a:t>
                      </a:r>
                      <a:endParaRPr lang="en-US" sz="1600" dirty="0">
                        <a:solidFill>
                          <a:schemeClr val="tx1"/>
                        </a:solidFill>
                        <a:latin typeface="+mj-lt"/>
                      </a:endParaRPr>
                    </a:p>
                  </a:txBody>
                  <a:tcPr marL="51435" marR="51435" marT="25725" marB="25725">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600" dirty="0"/>
                        <a:t>30 Local Houses monitored on their participation in the District Development Model.</a:t>
                      </a:r>
                      <a:endParaRPr lang="en-US" sz="1600" baseline="0" dirty="0">
                        <a:solidFill>
                          <a:schemeClr val="tx1"/>
                        </a:solidFill>
                        <a:latin typeface="+mj-lt"/>
                      </a:endParaRPr>
                    </a:p>
                  </a:txBody>
                  <a:tcPr marL="51435" marR="51435" marT="25725" marB="25725">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buFont typeface="Arial" panose="020B0604020202020204" pitchFamily="34" charset="0"/>
                        <a:buNone/>
                      </a:pPr>
                      <a:r>
                        <a:rPr lang="en-US" sz="1600" b="1" kern="1200" dirty="0">
                          <a:solidFill>
                            <a:srgbClr val="00B050"/>
                          </a:solidFill>
                          <a:latin typeface="+mn-lt"/>
                          <a:ea typeface="+mn-ea"/>
                          <a:cs typeface="+mn-cs"/>
                        </a:rPr>
                        <a:t>Achieved</a:t>
                      </a:r>
                    </a:p>
                    <a:p>
                      <a:pPr marL="0" indent="0" algn="just">
                        <a:buFont typeface="Arial" panose="020B0604020202020204" pitchFamily="34" charset="0"/>
                        <a:buNone/>
                      </a:pPr>
                      <a:endParaRPr lang="en-US" sz="1600" b="1" kern="1200" dirty="0">
                        <a:solidFill>
                          <a:srgbClr val="00B050"/>
                        </a:solidFill>
                        <a:latin typeface="+mn-lt"/>
                        <a:ea typeface="+mn-ea"/>
                        <a:cs typeface="+mn-cs"/>
                      </a:endParaRPr>
                    </a:p>
                    <a:p>
                      <a:pPr marL="285750" indent="-285750" algn="just">
                        <a:buFont typeface="Wingdings" panose="05000000000000000000" pitchFamily="2" charset="2"/>
                        <a:buChar char="v"/>
                      </a:pPr>
                      <a:r>
                        <a:rPr lang="en-GB" sz="1600" dirty="0"/>
                        <a:t>32 Local Houses were monitored on their participation in the District Development Model.</a:t>
                      </a:r>
                      <a:endParaRPr lang="en-US" sz="1600" b="1" kern="1200" dirty="0">
                        <a:solidFill>
                          <a:srgbClr val="00B050"/>
                        </a:solidFill>
                        <a:latin typeface="+mn-lt"/>
                        <a:ea typeface="+mn-ea"/>
                        <a:cs typeface="+mn-cs"/>
                      </a:endParaRPr>
                    </a:p>
                    <a:p>
                      <a:pPr marL="0" indent="0" algn="just">
                        <a:buFont typeface="Arial" panose="020B0604020202020204" pitchFamily="34" charset="0"/>
                        <a:buNone/>
                      </a:pPr>
                      <a:endParaRPr lang="en-US" sz="1600" b="1" kern="1200" dirty="0">
                        <a:solidFill>
                          <a:srgbClr val="00B050"/>
                        </a:solidFill>
                        <a:latin typeface="+mn-lt"/>
                        <a:ea typeface="+mn-ea"/>
                        <a:cs typeface="+mn-cs"/>
                      </a:endParaRPr>
                    </a:p>
                    <a:p>
                      <a:pPr marL="0" indent="0" algn="just">
                        <a:buFont typeface="Arial" panose="020B0604020202020204" pitchFamily="34" charset="0"/>
                        <a:buNone/>
                      </a:pPr>
                      <a:endParaRPr lang="en-US" sz="1600" b="1" kern="1200" dirty="0">
                        <a:solidFill>
                          <a:srgbClr val="00B050"/>
                        </a:solidFill>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dirty="0"/>
                    </a:p>
                    <a:p>
                      <a:pPr marL="0" indent="0" algn="just">
                        <a:buFont typeface="Wingdings" panose="05000000000000000000" pitchFamily="2" charset="2"/>
                        <a:buNone/>
                      </a:pPr>
                      <a:endParaRPr lang="en-GB" sz="1600" dirty="0"/>
                    </a:p>
                  </a:txBody>
                  <a:tcPr marL="51435" marR="51435" marT="25725" marB="25725">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7" name="Title 3"/>
          <p:cNvSpPr txBox="1">
            <a:spLocks/>
          </p:cNvSpPr>
          <p:nvPr/>
        </p:nvSpPr>
        <p:spPr bwMode="auto">
          <a:xfrm>
            <a:off x="755575" y="138293"/>
            <a:ext cx="7704856" cy="482396"/>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ctr">
              <a:spcBef>
                <a:spcPct val="0"/>
              </a:spcBef>
              <a:buNone/>
            </a:pPr>
            <a:r>
              <a:rPr lang="en-US" altLang="en-US" sz="1800" b="1" dirty="0"/>
              <a:t>Performance on the 2020/2021 Outcomes, Outputs, Performance Indicators and Targets per programme</a:t>
            </a: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and Sub-programme</a:t>
            </a:r>
            <a:endParaRPr lang="en-US" altLang="en-US" sz="1800" b="1" dirty="0"/>
          </a:p>
        </p:txBody>
      </p:sp>
      <p:sp>
        <p:nvSpPr>
          <p:cNvPr id="2" name="Slide Number Placeholder 1"/>
          <p:cNvSpPr>
            <a:spLocks noGrp="1"/>
          </p:cNvSpPr>
          <p:nvPr>
            <p:ph type="sldNum" sz="quarter" idx="11"/>
          </p:nvPr>
        </p:nvSpPr>
        <p:spPr/>
        <p:txBody>
          <a:bodyPr/>
          <a:lstStyle/>
          <a:p>
            <a:pPr>
              <a:defRPr/>
            </a:pPr>
            <a:r>
              <a:rPr lang="en-ZA" altLang="en-US" dirty="0"/>
              <a:t>11</a:t>
            </a:r>
          </a:p>
        </p:txBody>
      </p:sp>
      <p:sp>
        <p:nvSpPr>
          <p:cNvPr id="3" name="TextBox 2">
            <a:extLst>
              <a:ext uri="{FF2B5EF4-FFF2-40B4-BE49-F238E27FC236}">
                <a16:creationId xmlns:a16="http://schemas.microsoft.com/office/drawing/2014/main" id="{426CDC0A-2675-483D-821C-23FB4578350B}"/>
              </a:ext>
            </a:extLst>
          </p:cNvPr>
          <p:cNvSpPr txBox="1"/>
          <p:nvPr/>
        </p:nvSpPr>
        <p:spPr>
          <a:xfrm>
            <a:off x="457200" y="5329565"/>
            <a:ext cx="8003231" cy="830997"/>
          </a:xfrm>
          <a:prstGeom prst="rect">
            <a:avLst/>
          </a:prstGeom>
          <a:noFill/>
        </p:spPr>
        <p:txBody>
          <a:bodyPr wrap="square" rtlCol="0">
            <a:spAutoFit/>
          </a:bodyPr>
          <a:lstStyle/>
          <a:p>
            <a:pPr marL="285750" indent="-285750" algn="just">
              <a:buFont typeface="Wingdings" panose="05000000000000000000" pitchFamily="2" charset="2"/>
              <a:buChar char="v"/>
            </a:pPr>
            <a:r>
              <a:rPr lang="en-GB" sz="1600" dirty="0"/>
              <a:t>The plan was to monitor 30 LHTLs, however, during the implementation phase it was discovered that there are additional 2 local houses to be monitored, hence the over-achievement</a:t>
            </a:r>
            <a:endParaRPr lang="en-US" sz="1600" dirty="0"/>
          </a:p>
        </p:txBody>
      </p:sp>
    </p:spTree>
    <p:extLst>
      <p:ext uri="{BB962C8B-B14F-4D97-AF65-F5344CB8AC3E}">
        <p14:creationId xmlns:p14="http://schemas.microsoft.com/office/powerpoint/2010/main" val="176090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103857172"/>
              </p:ext>
            </p:extLst>
          </p:nvPr>
        </p:nvGraphicFramePr>
        <p:xfrm>
          <a:off x="125506" y="764704"/>
          <a:ext cx="8892988" cy="5451121"/>
        </p:xfrm>
        <a:graphic>
          <a:graphicData uri="http://schemas.openxmlformats.org/drawingml/2006/table">
            <a:tbl>
              <a:tblPr firstRow="1" bandRow="1"/>
              <a:tblGrid>
                <a:gridCol w="1457867">
                  <a:extLst>
                    <a:ext uri="{9D8B030D-6E8A-4147-A177-3AD203B41FA5}">
                      <a16:colId xmlns:a16="http://schemas.microsoft.com/office/drawing/2014/main" val="528918618"/>
                    </a:ext>
                  </a:extLst>
                </a:gridCol>
                <a:gridCol w="1134421">
                  <a:extLst>
                    <a:ext uri="{9D8B030D-6E8A-4147-A177-3AD203B41FA5}">
                      <a16:colId xmlns:a16="http://schemas.microsoft.com/office/drawing/2014/main" val="20001"/>
                    </a:ext>
                  </a:extLst>
                </a:gridCol>
                <a:gridCol w="2088232">
                  <a:extLst>
                    <a:ext uri="{9D8B030D-6E8A-4147-A177-3AD203B41FA5}">
                      <a16:colId xmlns:a16="http://schemas.microsoft.com/office/drawing/2014/main" val="722548531"/>
                    </a:ext>
                  </a:extLst>
                </a:gridCol>
                <a:gridCol w="1944216">
                  <a:extLst>
                    <a:ext uri="{9D8B030D-6E8A-4147-A177-3AD203B41FA5}">
                      <a16:colId xmlns:a16="http://schemas.microsoft.com/office/drawing/2014/main" val="1875264713"/>
                    </a:ext>
                  </a:extLst>
                </a:gridCol>
                <a:gridCol w="2268252">
                  <a:extLst>
                    <a:ext uri="{9D8B030D-6E8A-4147-A177-3AD203B41FA5}">
                      <a16:colId xmlns:a16="http://schemas.microsoft.com/office/drawing/2014/main" val="3519177801"/>
                    </a:ext>
                  </a:extLst>
                </a:gridCol>
              </a:tblGrid>
              <a:tr h="8803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Programme</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Outcomes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Output Indicators</a:t>
                      </a:r>
                    </a:p>
                  </a:txBody>
                  <a:tcPr marL="51435" marR="51435" marT="25725" marB="25725">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Annual 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2020/21 </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1" u="none" strike="noStrike" kern="1200" baseline="0" dirty="0">
                        <a:solidFill>
                          <a:schemeClr val="tx1"/>
                        </a:solidFill>
                        <a:latin typeface="+mn-lt"/>
                        <a:ea typeface="+mn-ea"/>
                        <a:cs typeface="+mn-cs"/>
                      </a:endParaRPr>
                    </a:p>
                  </a:txBody>
                  <a:tcPr marL="51435" marR="51435" marT="25725" marB="25725">
                    <a:solidFill>
                      <a:srgbClr val="92D050"/>
                    </a:solidFill>
                  </a:tcPr>
                </a:tc>
                <a:extLst>
                  <a:ext uri="{0D108BD9-81ED-4DB2-BD59-A6C34878D82A}">
                    <a16:rowId xmlns:a16="http://schemas.microsoft.com/office/drawing/2014/main" val="10000"/>
                  </a:ext>
                </a:extLst>
              </a:tr>
              <a:tr h="1702764">
                <a:tc rowSpan="2">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Institutional Support and Coordination (ISC)</a:t>
                      </a:r>
                    </a:p>
                  </a:txBody>
                  <a:tcPr marL="51435" marR="51435" marT="25725" marB="25725">
                    <a:solidFill>
                      <a:schemeClr val="bg1"/>
                    </a:solidFill>
                  </a:tcPr>
                </a:tc>
                <a:tc rowSpan="2">
                  <a:txBody>
                    <a:bodyPr/>
                    <a:lstStyle/>
                    <a:p>
                      <a:pPr algn="just"/>
                      <a:r>
                        <a:rPr lang="en-GB" sz="1400" dirty="0"/>
                        <a:t>Transformed institution of traditional leadership</a:t>
                      </a:r>
                      <a:endParaRPr lang="en-ZA" sz="1400" dirty="0">
                        <a:latin typeface="+mn-lt"/>
                      </a:endParaRPr>
                    </a:p>
                  </a:txBody>
                  <a:tcPr marL="51435" marR="51435" marT="25725" marB="25725">
                    <a:solidFill>
                      <a:schemeClr val="bg1"/>
                    </a:solidFill>
                  </a:tcPr>
                </a:tc>
                <a:tc>
                  <a:txBody>
                    <a:bodyPr/>
                    <a:lstStyle/>
                    <a:p>
                      <a:r>
                        <a:rPr lang="en-GB" sz="1400" dirty="0"/>
                        <a:t>Capacity building programme developed for the Institution of Traditional Leadership.</a:t>
                      </a:r>
                      <a:endParaRPr lang="en-US" sz="1400" dirty="0">
                        <a:solidFill>
                          <a:schemeClr val="tx1"/>
                        </a:solidFill>
                        <a:latin typeface="+mj-lt"/>
                      </a:endParaRPr>
                    </a:p>
                  </a:txBody>
                  <a:tcPr marL="51435" marR="51435" marT="25725" marB="25725">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400" dirty="0"/>
                        <a:t>Capacity building programme for the Institution of Traditional Leadership developed</a:t>
                      </a:r>
                      <a:endParaRPr lang="en-US" sz="1400" baseline="0" dirty="0">
                        <a:solidFill>
                          <a:schemeClr val="tx1"/>
                        </a:solidFill>
                        <a:latin typeface="+mj-lt"/>
                      </a:endParaRPr>
                    </a:p>
                  </a:txBody>
                  <a:tcPr marL="51435" marR="51435" marT="25725" marB="25725">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buFont typeface="Arial" panose="020B0604020202020204" pitchFamily="34" charset="0"/>
                        <a:buNone/>
                      </a:pPr>
                      <a:r>
                        <a:rPr lang="en-US" sz="1400" b="1" kern="1200" dirty="0">
                          <a:solidFill>
                            <a:srgbClr val="00B050"/>
                          </a:solidFill>
                          <a:latin typeface="+mn-lt"/>
                          <a:ea typeface="+mn-ea"/>
                          <a:cs typeface="+mn-cs"/>
                        </a:rPr>
                        <a:t>Achieved</a:t>
                      </a:r>
                    </a:p>
                    <a:p>
                      <a:pPr marL="0" indent="0" algn="just">
                        <a:buFont typeface="Arial" panose="020B0604020202020204" pitchFamily="34" charset="0"/>
                        <a:buNone/>
                      </a:pPr>
                      <a:endParaRPr lang="en-US" sz="1400" b="1" kern="1200" dirty="0">
                        <a:solidFill>
                          <a:srgbClr val="00B050"/>
                        </a:solidFill>
                        <a:latin typeface="+mn-lt"/>
                        <a:ea typeface="+mn-ea"/>
                        <a:cs typeface="+mn-cs"/>
                      </a:endParaRPr>
                    </a:p>
                    <a:p>
                      <a:pPr marL="0" indent="0" algn="just">
                        <a:buFont typeface="Arial" panose="020B0604020202020204" pitchFamily="34" charset="0"/>
                        <a:buNone/>
                      </a:pPr>
                      <a:r>
                        <a:rPr lang="en-GB" sz="1400" dirty="0"/>
                        <a:t>A capacity building programme for the institution of Traditional leadership was developed.</a:t>
                      </a:r>
                      <a:endParaRPr lang="en-US" sz="1400" b="1" kern="1200" dirty="0">
                        <a:solidFill>
                          <a:srgbClr val="00B050"/>
                        </a:solidFill>
                        <a:latin typeface="+mn-lt"/>
                        <a:ea typeface="+mn-ea"/>
                        <a:cs typeface="+mn-cs"/>
                      </a:endParaRPr>
                    </a:p>
                  </a:txBody>
                  <a:tcPr marL="51435" marR="51435" marT="25725" marB="25725">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67959">
                <a:tc vMerge="1">
                  <a:txBody>
                    <a:bodyPr/>
                    <a:lstStyle/>
                    <a:p>
                      <a:endParaRPr lang="en-US"/>
                    </a:p>
                  </a:txBody>
                  <a:tcPr/>
                </a:tc>
                <a:tc vMerge="1">
                  <a:txBody>
                    <a:bodyPr/>
                    <a:lstStyle/>
                    <a:p>
                      <a:endParaRPr lang="en-US"/>
                    </a:p>
                  </a:txBody>
                  <a:tcPr/>
                </a:tc>
                <a:tc>
                  <a:txBody>
                    <a:bodyPr/>
                    <a:lstStyle/>
                    <a:p>
                      <a:pPr marL="0" indent="0">
                        <a:buFont typeface="Wingdings" panose="05000000000000000000" pitchFamily="2" charset="2"/>
                        <a:buNone/>
                      </a:pPr>
                      <a:r>
                        <a:rPr lang="en-GB" sz="1400" dirty="0"/>
                        <a:t>Number of Provinces monitored on the implementation of the Social Cohesion programme</a:t>
                      </a:r>
                      <a:endParaRPr lang="en-US" sz="1400" dirty="0">
                        <a:solidFill>
                          <a:schemeClr val="tx1"/>
                        </a:solidFill>
                        <a:latin typeface="+mj-lt"/>
                      </a:endParaRPr>
                    </a:p>
                  </a:txBody>
                  <a:tcPr marL="51435" marR="51435" marT="25725" marB="2572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400" dirty="0"/>
                        <a:t>8 Provinces monitored on the implementation of the Social Cohesion programme: • Funerals and cultural events adhering to COVID -19 regulations • Awareness programmes on the COVID -19 stigmatization</a:t>
                      </a:r>
                      <a:endParaRPr lang="en-US" sz="1400" baseline="0" dirty="0">
                        <a:solidFill>
                          <a:schemeClr val="tx1"/>
                        </a:solidFill>
                        <a:latin typeface="+mj-lt"/>
                      </a:endParaRPr>
                    </a:p>
                  </a:txBody>
                  <a:tcPr marL="51435" marR="51435" marT="25725" marB="2572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0B050"/>
                          </a:solidFill>
                          <a:effectLst/>
                          <a:uLnTx/>
                          <a:uFillTx/>
                          <a:latin typeface="+mn-lt"/>
                          <a:ea typeface="+mn-ea"/>
                          <a:cs typeface="+mn-cs"/>
                        </a:rPr>
                        <a:t>Achieved</a:t>
                      </a:r>
                    </a:p>
                    <a:p>
                      <a:pPr marL="0" marR="0" lvl="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dirty="0"/>
                    </a:p>
                    <a:p>
                      <a:pPr marL="0" indent="0" algn="just">
                        <a:buFont typeface="Wingdings" panose="05000000000000000000" pitchFamily="2" charset="2"/>
                        <a:buNone/>
                      </a:pPr>
                      <a:r>
                        <a:rPr lang="en-GB" sz="1400" dirty="0"/>
                        <a:t>8 Provinces were monitored on the implementation of Social Cohesion </a:t>
                      </a:r>
                      <a:r>
                        <a:rPr lang="en-GB" sz="1400" dirty="0" err="1"/>
                        <a:t>programme</a:t>
                      </a:r>
                      <a:r>
                        <a:rPr lang="en-GB" sz="1400" dirty="0"/>
                        <a:t> focusing on funerals and cultural events adhering to COVID -19 </a:t>
                      </a:r>
                      <a:r>
                        <a:rPr lang="en-GB" sz="1400" dirty="0" err="1"/>
                        <a:t>regulations</a:t>
                      </a:r>
                      <a:r>
                        <a:rPr lang="en-GB" sz="1400" dirty="0"/>
                        <a:t> and awareness programmes on the COVID -19 stigmatization</a:t>
                      </a:r>
                    </a:p>
                  </a:txBody>
                  <a:tcPr marL="51435" marR="51435" marT="25725" marB="2572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3069819"/>
                  </a:ext>
                </a:extLst>
              </a:tr>
            </a:tbl>
          </a:graphicData>
        </a:graphic>
      </p:graphicFrame>
      <p:sp>
        <p:nvSpPr>
          <p:cNvPr id="7" name="Title 3"/>
          <p:cNvSpPr txBox="1">
            <a:spLocks/>
          </p:cNvSpPr>
          <p:nvPr/>
        </p:nvSpPr>
        <p:spPr bwMode="auto">
          <a:xfrm>
            <a:off x="755575" y="138293"/>
            <a:ext cx="7704856" cy="482396"/>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ctr">
              <a:spcBef>
                <a:spcPct val="0"/>
              </a:spcBef>
              <a:buNone/>
            </a:pPr>
            <a:r>
              <a:rPr lang="en-US" altLang="en-US" sz="1800" b="1" dirty="0"/>
              <a:t>Performance on the 2020/2021 Outcomes, Outputs, Performance Indicators and Targets per programme</a:t>
            </a: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and Sub-programme</a:t>
            </a:r>
            <a:endParaRPr lang="en-US" altLang="en-US" sz="1800" b="1" dirty="0"/>
          </a:p>
        </p:txBody>
      </p:sp>
      <p:sp>
        <p:nvSpPr>
          <p:cNvPr id="2" name="Slide Number Placeholder 1"/>
          <p:cNvSpPr>
            <a:spLocks noGrp="1"/>
          </p:cNvSpPr>
          <p:nvPr>
            <p:ph type="sldNum" sz="quarter" idx="11"/>
          </p:nvPr>
        </p:nvSpPr>
        <p:spPr>
          <a:xfrm>
            <a:off x="6588224" y="6354582"/>
            <a:ext cx="2133600" cy="365125"/>
          </a:xfrm>
        </p:spPr>
        <p:txBody>
          <a:bodyPr/>
          <a:lstStyle/>
          <a:p>
            <a:pPr>
              <a:defRPr/>
            </a:pPr>
            <a:r>
              <a:rPr lang="en-ZA" altLang="en-US" dirty="0"/>
              <a:t>12</a:t>
            </a:r>
          </a:p>
        </p:txBody>
      </p:sp>
    </p:spTree>
    <p:extLst>
      <p:ext uri="{BB962C8B-B14F-4D97-AF65-F5344CB8AC3E}">
        <p14:creationId xmlns:p14="http://schemas.microsoft.com/office/powerpoint/2010/main" val="3569966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024086995"/>
              </p:ext>
            </p:extLst>
          </p:nvPr>
        </p:nvGraphicFramePr>
        <p:xfrm>
          <a:off x="125506" y="764704"/>
          <a:ext cx="8892988" cy="5451121"/>
        </p:xfrm>
        <a:graphic>
          <a:graphicData uri="http://schemas.openxmlformats.org/drawingml/2006/table">
            <a:tbl>
              <a:tblPr firstRow="1" bandRow="1"/>
              <a:tblGrid>
                <a:gridCol w="1457867">
                  <a:extLst>
                    <a:ext uri="{9D8B030D-6E8A-4147-A177-3AD203B41FA5}">
                      <a16:colId xmlns:a16="http://schemas.microsoft.com/office/drawing/2014/main" val="528918618"/>
                    </a:ext>
                  </a:extLst>
                </a:gridCol>
                <a:gridCol w="1134421">
                  <a:extLst>
                    <a:ext uri="{9D8B030D-6E8A-4147-A177-3AD203B41FA5}">
                      <a16:colId xmlns:a16="http://schemas.microsoft.com/office/drawing/2014/main" val="20001"/>
                    </a:ext>
                  </a:extLst>
                </a:gridCol>
                <a:gridCol w="2088232">
                  <a:extLst>
                    <a:ext uri="{9D8B030D-6E8A-4147-A177-3AD203B41FA5}">
                      <a16:colId xmlns:a16="http://schemas.microsoft.com/office/drawing/2014/main" val="722548531"/>
                    </a:ext>
                  </a:extLst>
                </a:gridCol>
                <a:gridCol w="1944216">
                  <a:extLst>
                    <a:ext uri="{9D8B030D-6E8A-4147-A177-3AD203B41FA5}">
                      <a16:colId xmlns:a16="http://schemas.microsoft.com/office/drawing/2014/main" val="1875264713"/>
                    </a:ext>
                  </a:extLst>
                </a:gridCol>
                <a:gridCol w="2268252">
                  <a:extLst>
                    <a:ext uri="{9D8B030D-6E8A-4147-A177-3AD203B41FA5}">
                      <a16:colId xmlns:a16="http://schemas.microsoft.com/office/drawing/2014/main" val="3519177801"/>
                    </a:ext>
                  </a:extLst>
                </a:gridCol>
              </a:tblGrid>
              <a:tr h="8803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Sub-Programme</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Outcomes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Output Indicators</a:t>
                      </a:r>
                    </a:p>
                  </a:txBody>
                  <a:tcPr marL="51435" marR="51435" marT="25725" marB="25725">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Annual 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2020/21 </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1" u="none" strike="noStrike" kern="1200" baseline="0" dirty="0">
                        <a:solidFill>
                          <a:schemeClr val="tx1"/>
                        </a:solidFill>
                        <a:latin typeface="+mn-lt"/>
                        <a:ea typeface="+mn-ea"/>
                        <a:cs typeface="+mn-cs"/>
                      </a:endParaRPr>
                    </a:p>
                  </a:txBody>
                  <a:tcPr marL="51435" marR="51435" marT="25725" marB="25725">
                    <a:solidFill>
                      <a:srgbClr val="92D050"/>
                    </a:solidFill>
                  </a:tcPr>
                </a:tc>
                <a:extLst>
                  <a:ext uri="{0D108BD9-81ED-4DB2-BD59-A6C34878D82A}">
                    <a16:rowId xmlns:a16="http://schemas.microsoft.com/office/drawing/2014/main" val="10000"/>
                  </a:ext>
                </a:extLst>
              </a:tr>
              <a:tr h="1702764">
                <a:tc rowSpan="2">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National House of Traditional Leaders (NHTL)</a:t>
                      </a:r>
                    </a:p>
                  </a:txBody>
                  <a:tcPr marL="51435" marR="51435" marT="25725" marB="25725">
                    <a:solidFill>
                      <a:schemeClr val="bg1"/>
                    </a:solidFill>
                  </a:tcPr>
                </a:tc>
                <a:tc rowSpan="2">
                  <a:txBody>
                    <a:bodyPr/>
                    <a:lstStyle/>
                    <a:p>
                      <a:pPr algn="just"/>
                      <a:r>
                        <a:rPr lang="en-US" sz="1400" dirty="0"/>
                        <a:t>Safe initiation practices</a:t>
                      </a:r>
                      <a:endParaRPr lang="en-ZA" sz="1400" dirty="0">
                        <a:latin typeface="+mn-lt"/>
                      </a:endParaRPr>
                    </a:p>
                  </a:txBody>
                  <a:tcPr marL="51435" marR="51435" marT="25725" marB="25725">
                    <a:solidFill>
                      <a:schemeClr val="bg1"/>
                    </a:solidFill>
                  </a:tcPr>
                </a:tc>
                <a:tc>
                  <a:txBody>
                    <a:bodyPr/>
                    <a:lstStyle/>
                    <a:p>
                      <a:r>
                        <a:rPr lang="en-GB" sz="1400" dirty="0"/>
                        <a:t>Number of awareness campaigns conducted on the customary initiation practice</a:t>
                      </a:r>
                      <a:endParaRPr lang="en-US" sz="1400" dirty="0">
                        <a:solidFill>
                          <a:schemeClr val="tx1"/>
                        </a:solidFill>
                        <a:latin typeface="+mj-lt"/>
                      </a:endParaRPr>
                    </a:p>
                  </a:txBody>
                  <a:tcPr marL="51435" marR="51435" marT="25725" marB="25725">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400" baseline="0" dirty="0">
                          <a:solidFill>
                            <a:schemeClr val="tx1"/>
                          </a:solidFill>
                          <a:latin typeface="+mj-lt"/>
                        </a:rPr>
                        <a:t>9 </a:t>
                      </a:r>
                      <a:r>
                        <a:rPr lang="en-GB" sz="1400" dirty="0"/>
                        <a:t>awareness campaigns conducted on the customary initiation practice</a:t>
                      </a:r>
                      <a:endParaRPr lang="en-US" sz="1400" baseline="0" dirty="0">
                        <a:solidFill>
                          <a:schemeClr val="tx1"/>
                        </a:solidFill>
                        <a:latin typeface="+mj-lt"/>
                      </a:endParaRPr>
                    </a:p>
                  </a:txBody>
                  <a:tcPr marL="51435" marR="51435" marT="25725" marB="25725">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buFont typeface="Arial" panose="020B0604020202020204" pitchFamily="34" charset="0"/>
                        <a:buNone/>
                      </a:pPr>
                      <a:r>
                        <a:rPr lang="en-US" sz="1400" b="1" kern="1200" dirty="0">
                          <a:solidFill>
                            <a:srgbClr val="00B050"/>
                          </a:solidFill>
                          <a:latin typeface="+mn-lt"/>
                          <a:ea typeface="+mn-ea"/>
                          <a:cs typeface="+mn-cs"/>
                        </a:rPr>
                        <a:t>Achieved</a:t>
                      </a:r>
                    </a:p>
                    <a:p>
                      <a:pPr marL="0" indent="0" algn="just">
                        <a:buFont typeface="Arial" panose="020B0604020202020204" pitchFamily="34" charset="0"/>
                        <a:buNone/>
                      </a:pPr>
                      <a:endParaRPr lang="en-US" sz="1400" b="1" kern="1200" dirty="0">
                        <a:solidFill>
                          <a:srgbClr val="00B050"/>
                        </a:solidFill>
                        <a:latin typeface="+mn-lt"/>
                        <a:ea typeface="+mn-ea"/>
                        <a:cs typeface="+mn-cs"/>
                      </a:endParaRPr>
                    </a:p>
                    <a:p>
                      <a:pPr marL="0" indent="0" algn="just">
                        <a:buFont typeface="Arial" panose="020B0604020202020204" pitchFamily="34" charset="0"/>
                        <a:buNone/>
                      </a:pPr>
                      <a:r>
                        <a:rPr lang="en-GB" sz="1400" dirty="0"/>
                        <a:t>9 awareness campaigns were conducted on customary initiation practice. </a:t>
                      </a:r>
                      <a:endParaRPr lang="en-US" sz="1400" b="1" kern="1200" dirty="0">
                        <a:solidFill>
                          <a:srgbClr val="00B050"/>
                        </a:solidFill>
                        <a:latin typeface="+mn-lt"/>
                        <a:ea typeface="+mn-ea"/>
                        <a:cs typeface="+mn-cs"/>
                      </a:endParaRPr>
                    </a:p>
                  </a:txBody>
                  <a:tcPr marL="51435" marR="51435" marT="25725" marB="25725">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67959">
                <a:tc vMerge="1">
                  <a:txBody>
                    <a:bodyPr/>
                    <a:lstStyle/>
                    <a:p>
                      <a:endParaRPr lang="en-US"/>
                    </a:p>
                  </a:txBody>
                  <a:tcPr/>
                </a:tc>
                <a:tc vMerge="1">
                  <a:txBody>
                    <a:bodyPr/>
                    <a:lstStyle/>
                    <a:p>
                      <a:endParaRPr lang="en-US"/>
                    </a:p>
                  </a:txBody>
                  <a:tcPr/>
                </a:tc>
                <a:tc>
                  <a:txBody>
                    <a:bodyPr/>
                    <a:lstStyle/>
                    <a:p>
                      <a:pPr marL="0" indent="0">
                        <a:buFont typeface="Wingdings" panose="05000000000000000000" pitchFamily="2" charset="2"/>
                        <a:buNone/>
                      </a:pPr>
                      <a:r>
                        <a:rPr lang="en-GB" sz="1400" dirty="0"/>
                        <a:t>Number of Provinces monitored on the implementation of COVID-19 regulations on customary initiation</a:t>
                      </a:r>
                      <a:endParaRPr lang="en-US" sz="1400" dirty="0">
                        <a:solidFill>
                          <a:schemeClr val="tx1"/>
                        </a:solidFill>
                        <a:latin typeface="+mj-lt"/>
                      </a:endParaRPr>
                    </a:p>
                  </a:txBody>
                  <a:tcPr marL="51435" marR="51435" marT="25725" marB="2572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400" dirty="0"/>
                        <a:t>9 Provinces monitored on the implementation of COVID-19 regulations on customary initiation</a:t>
                      </a:r>
                      <a:endParaRPr lang="en-US" sz="1400" baseline="0" dirty="0">
                        <a:solidFill>
                          <a:schemeClr val="tx1"/>
                        </a:solidFill>
                        <a:latin typeface="+mj-lt"/>
                      </a:endParaRPr>
                    </a:p>
                  </a:txBody>
                  <a:tcPr marL="51435" marR="51435" marT="25725" marB="2572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0B050"/>
                          </a:solidFill>
                          <a:effectLst/>
                          <a:uLnTx/>
                          <a:uFillTx/>
                          <a:latin typeface="+mn-lt"/>
                          <a:ea typeface="+mn-ea"/>
                          <a:cs typeface="+mn-cs"/>
                        </a:rPr>
                        <a:t>Achieved</a:t>
                      </a:r>
                    </a:p>
                    <a:p>
                      <a:pPr marL="0" marR="0" lvl="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400" b="1" i="0" u="none" strike="noStrike" kern="1200" cap="none" spc="0" normalizeH="0" baseline="0" noProof="0" dirty="0">
                        <a:ln>
                          <a:noFill/>
                        </a:ln>
                        <a:solidFill>
                          <a:srgbClr val="00B050"/>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dirty="0"/>
                        <a:t>9 Provinces were monitored on the implementation of COVID-19 regulations on customary initiation</a:t>
                      </a:r>
                    </a:p>
                  </a:txBody>
                  <a:tcPr marL="51435" marR="51435" marT="25725" marB="2572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3069819"/>
                  </a:ext>
                </a:extLst>
              </a:tr>
            </a:tbl>
          </a:graphicData>
        </a:graphic>
      </p:graphicFrame>
      <p:sp>
        <p:nvSpPr>
          <p:cNvPr id="7" name="Title 3"/>
          <p:cNvSpPr txBox="1">
            <a:spLocks/>
          </p:cNvSpPr>
          <p:nvPr/>
        </p:nvSpPr>
        <p:spPr bwMode="auto">
          <a:xfrm>
            <a:off x="755575" y="138293"/>
            <a:ext cx="7704856" cy="482396"/>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ctr">
              <a:spcBef>
                <a:spcPct val="0"/>
              </a:spcBef>
              <a:buNone/>
            </a:pPr>
            <a:r>
              <a:rPr lang="en-US" altLang="en-US" sz="1800" b="1" dirty="0"/>
              <a:t>Performance on the 2020/2021 Outcomes, Outputs, Performance Indicators and Targets per programme</a:t>
            </a: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and Sub-programme</a:t>
            </a:r>
            <a:endParaRPr lang="en-US" altLang="en-US" sz="1800" b="1" dirty="0"/>
          </a:p>
        </p:txBody>
      </p:sp>
      <p:sp>
        <p:nvSpPr>
          <p:cNvPr id="2" name="Slide Number Placeholder 1"/>
          <p:cNvSpPr>
            <a:spLocks noGrp="1"/>
          </p:cNvSpPr>
          <p:nvPr>
            <p:ph type="sldNum" sz="quarter" idx="11"/>
          </p:nvPr>
        </p:nvSpPr>
        <p:spPr/>
        <p:txBody>
          <a:bodyPr/>
          <a:lstStyle/>
          <a:p>
            <a:pPr>
              <a:defRPr/>
            </a:pPr>
            <a:r>
              <a:rPr lang="en-ZA" altLang="en-US" dirty="0"/>
              <a:t>13</a:t>
            </a:r>
          </a:p>
        </p:txBody>
      </p:sp>
    </p:spTree>
    <p:extLst>
      <p:ext uri="{BB962C8B-B14F-4D97-AF65-F5344CB8AC3E}">
        <p14:creationId xmlns:p14="http://schemas.microsoft.com/office/powerpoint/2010/main" val="3299638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80728"/>
            <a:ext cx="7920880" cy="3214633"/>
          </a:xfrm>
          <a:noFill/>
        </p:spPr>
        <p:txBody>
          <a:bodyPr/>
          <a:lstStyle/>
          <a:p>
            <a:pPr>
              <a:defRPr/>
            </a:pPr>
            <a:r>
              <a:rPr lang="en-ZA" dirty="0"/>
              <a:t>PART B </a:t>
            </a:r>
            <a:br>
              <a:rPr lang="en-ZA" dirty="0"/>
            </a:br>
            <a:r>
              <a:rPr lang="en-ZA" dirty="0"/>
              <a:t/>
            </a:r>
            <a:br>
              <a:rPr lang="en-ZA" dirty="0"/>
            </a:br>
            <a:r>
              <a:rPr lang="en-ZA" dirty="0"/>
              <a:t/>
            </a:r>
            <a:br>
              <a:rPr lang="en-ZA" dirty="0"/>
            </a:br>
            <a:r>
              <a:rPr lang="en-ZA" dirty="0"/>
              <a:t>2020/2021 Financial Performance</a:t>
            </a:r>
          </a:p>
        </p:txBody>
      </p:sp>
      <p:sp>
        <p:nvSpPr>
          <p:cNvPr id="3" name="Slide Number Placeholder 2"/>
          <p:cNvSpPr>
            <a:spLocks noGrp="1"/>
          </p:cNvSpPr>
          <p:nvPr>
            <p:ph type="sldNum" sz="quarter" idx="11"/>
          </p:nvPr>
        </p:nvSpPr>
        <p:spPr/>
        <p:txBody>
          <a:bodyPr/>
          <a:lstStyle/>
          <a:p>
            <a:pPr>
              <a:defRPr/>
            </a:pPr>
            <a:r>
              <a:rPr lang="en-ZA" altLang="en-US" dirty="0"/>
              <a:t>14</a:t>
            </a:r>
          </a:p>
        </p:txBody>
      </p:sp>
    </p:spTree>
    <p:extLst>
      <p:ext uri="{BB962C8B-B14F-4D97-AF65-F5344CB8AC3E}">
        <p14:creationId xmlns:p14="http://schemas.microsoft.com/office/powerpoint/2010/main" val="3346192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pic>
        <p:nvPicPr>
          <p:cNvPr id="7171" name="Picture 6" descr="dta 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35675"/>
            <a:ext cx="19050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itle 1"/>
          <p:cNvSpPr>
            <a:spLocks noGrp="1"/>
          </p:cNvSpPr>
          <p:nvPr>
            <p:ph type="title"/>
          </p:nvPr>
        </p:nvSpPr>
        <p:spPr>
          <a:xfrm>
            <a:off x="152400" y="69850"/>
            <a:ext cx="8858250" cy="792163"/>
          </a:xfrm>
        </p:spPr>
        <p:txBody>
          <a:bodyPr/>
          <a:lstStyle/>
          <a:p>
            <a:pPr algn="l">
              <a:defRPr/>
            </a:pPr>
            <a:r>
              <a:rPr lang="en-ZA" altLang="en-US" sz="2800" b="1" dirty="0">
                <a:effectLst>
                  <a:outerShdw blurRad="38100" dist="38100" dir="2700000" algn="tl">
                    <a:srgbClr val="000000">
                      <a:alpha val="43137"/>
                    </a:srgbClr>
                  </a:outerShdw>
                </a:effectLst>
                <a:latin typeface="Arial" panose="020B0604020202020204" pitchFamily="34" charset="0"/>
                <a:ea typeface="ＭＳ Ｐゴシック" panose="020B0600070205080204" pitchFamily="34" charset="-128"/>
                <a:cs typeface="Arial" panose="020B0604020202020204" pitchFamily="34" charset="0"/>
              </a:rPr>
              <a:t>Appropriation Statement per Programme and Economic Classification</a:t>
            </a:r>
          </a:p>
        </p:txBody>
      </p:sp>
      <p:sp>
        <p:nvSpPr>
          <p:cNvPr id="4" name="Slide Number Placeholder 3"/>
          <p:cNvSpPr>
            <a:spLocks noGrp="1"/>
          </p:cNvSpPr>
          <p:nvPr>
            <p:ph type="sldNum" sz="quarter" idx="11"/>
          </p:nvPr>
        </p:nvSpPr>
        <p:spPr/>
        <p:txBody>
          <a:bodyPr/>
          <a:lstStyle/>
          <a:p>
            <a:pPr>
              <a:defRPr/>
            </a:pPr>
            <a:r>
              <a:rPr lang="en-ZA" altLang="en-US" dirty="0"/>
              <a:t>15</a:t>
            </a:r>
          </a:p>
        </p:txBody>
      </p:sp>
      <p:pic>
        <p:nvPicPr>
          <p:cNvPr id="2" name="Picture 1">
            <a:extLst>
              <a:ext uri="{FF2B5EF4-FFF2-40B4-BE49-F238E27FC236}">
                <a16:creationId xmlns:a16="http://schemas.microsoft.com/office/drawing/2014/main" id="{B07F2E1E-E7A5-466A-BA3F-EAB6045750B4}"/>
              </a:ext>
            </a:extLst>
          </p:cNvPr>
          <p:cNvPicPr>
            <a:picLocks noChangeAspect="1"/>
          </p:cNvPicPr>
          <p:nvPr/>
        </p:nvPicPr>
        <p:blipFill>
          <a:blip r:embed="rId4"/>
          <a:stretch>
            <a:fillRect/>
          </a:stretch>
        </p:blipFill>
        <p:spPr>
          <a:xfrm>
            <a:off x="0" y="1063384"/>
            <a:ext cx="9144000" cy="4731231"/>
          </a:xfrm>
          <a:prstGeom prst="rect">
            <a:avLst/>
          </a:prstGeom>
        </p:spPr>
      </p:pic>
    </p:spTree>
    <p:extLst>
      <p:ext uri="{BB962C8B-B14F-4D97-AF65-F5344CB8AC3E}">
        <p14:creationId xmlns:p14="http://schemas.microsoft.com/office/powerpoint/2010/main" val="1607558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pic>
        <p:nvPicPr>
          <p:cNvPr id="8195" name="Picture 6" descr="dta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035675"/>
            <a:ext cx="19050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Content Placeholder 5"/>
          <p:cNvSpPr>
            <a:spLocks noGrp="1"/>
          </p:cNvSpPr>
          <p:nvPr>
            <p:ph idx="1"/>
          </p:nvPr>
        </p:nvSpPr>
        <p:spPr>
          <a:xfrm>
            <a:off x="0" y="862013"/>
            <a:ext cx="9144000" cy="5081587"/>
          </a:xfrm>
        </p:spPr>
        <p:txBody>
          <a:bodyPr/>
          <a:lstStyle/>
          <a:p>
            <a:pPr marL="0" indent="0" algn="just" eaLnBrk="1" hangingPunct="1">
              <a:buNone/>
            </a:pPr>
            <a:endParaRPr lang="en-ZA" altLang="en-US" sz="1800" dirty="0">
              <a:latin typeface="+mn-lt"/>
              <a:ea typeface="+mn-ea"/>
              <a:cs typeface="+mn-cs"/>
            </a:endParaRPr>
          </a:p>
          <a:p>
            <a:pPr marL="0" indent="0" algn="just" eaLnBrk="1" hangingPunct="1">
              <a:buNone/>
            </a:pPr>
            <a:endParaRPr lang="en-ZA" altLang="en-US" sz="1800" dirty="0">
              <a:latin typeface="+mn-lt"/>
              <a:ea typeface="+mn-ea"/>
              <a:cs typeface="+mn-cs"/>
            </a:endParaRPr>
          </a:p>
          <a:p>
            <a:pPr marL="0" indent="0" algn="just">
              <a:buNone/>
            </a:pPr>
            <a:r>
              <a:rPr lang="en-ZA" sz="2000" dirty="0"/>
              <a:t>The table above depicts an overall under expenditure of R24,162 million reported at the end of the 2020/21 financial year.  It is evident on the table above that under Compensation of Employees, the Department underspent by R7 million and this was due to slow recruitment processes.  Goods and Services accounts for R15,7 million under expenditure and this is attributed to COVID-19 Lockdown restrictions on movement of people which resulted in the Department having to amend its initial approved Annual Performance Plan and defer critical projects such as Capacity Building for Traditional Leaders as it involved physical training because of infrastructure challenges. Furthermore, the under expenditure on this line item was aggravated by delays in implementation of the TLKA which seeks to recognise Khoi-San communities and leaders. The Department planned to establish a Commission to investigate Khoi-San matters and this could not be realised because the TKLA was not yet enacted.  </a:t>
            </a:r>
          </a:p>
          <a:p>
            <a:pPr marL="0" indent="0">
              <a:buNone/>
            </a:pPr>
            <a:endParaRPr lang="en-ZA" dirty="0"/>
          </a:p>
        </p:txBody>
      </p:sp>
      <p:sp>
        <p:nvSpPr>
          <p:cNvPr id="4" name="Slide Number Placeholder 3"/>
          <p:cNvSpPr>
            <a:spLocks noGrp="1"/>
          </p:cNvSpPr>
          <p:nvPr>
            <p:ph type="sldNum" sz="quarter" idx="11"/>
          </p:nvPr>
        </p:nvSpPr>
        <p:spPr>
          <a:xfrm>
            <a:off x="7380311" y="6356350"/>
            <a:ext cx="1528161" cy="365125"/>
          </a:xfrm>
        </p:spPr>
        <p:txBody>
          <a:bodyPr/>
          <a:lstStyle/>
          <a:p>
            <a:pPr>
              <a:defRPr/>
            </a:pPr>
            <a:r>
              <a:rPr lang="en-ZA" altLang="en-US" dirty="0"/>
              <a:t>16</a:t>
            </a:r>
          </a:p>
        </p:txBody>
      </p:sp>
      <p:sp>
        <p:nvSpPr>
          <p:cNvPr id="2" name="Title 1">
            <a:extLst>
              <a:ext uri="{FF2B5EF4-FFF2-40B4-BE49-F238E27FC236}">
                <a16:creationId xmlns:a16="http://schemas.microsoft.com/office/drawing/2014/main" id="{A1D9E911-E1D7-4047-B389-284A2A331142}"/>
              </a:ext>
            </a:extLst>
          </p:cNvPr>
          <p:cNvSpPr>
            <a:spLocks noGrp="1"/>
          </p:cNvSpPr>
          <p:nvPr>
            <p:ph type="title"/>
          </p:nvPr>
        </p:nvSpPr>
        <p:spPr>
          <a:xfrm>
            <a:off x="22864" y="119062"/>
            <a:ext cx="8885608" cy="742951"/>
          </a:xfrm>
        </p:spPr>
        <p:txBody>
          <a:bodyPr/>
          <a:lstStyle/>
          <a:p>
            <a:pPr algn="l"/>
            <a:r>
              <a:rPr lang="en-ZA" sz="3600" dirty="0"/>
              <a:t>Reasons for Under Expenditure </a:t>
            </a:r>
          </a:p>
        </p:txBody>
      </p:sp>
    </p:spTree>
    <p:extLst>
      <p:ext uri="{BB962C8B-B14F-4D97-AF65-F5344CB8AC3E}">
        <p14:creationId xmlns:p14="http://schemas.microsoft.com/office/powerpoint/2010/main" val="4108164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pic>
        <p:nvPicPr>
          <p:cNvPr id="7171" name="Picture 6" descr="dta logo.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035675"/>
            <a:ext cx="19050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itle 1"/>
          <p:cNvSpPr>
            <a:spLocks noGrp="1"/>
          </p:cNvSpPr>
          <p:nvPr>
            <p:ph type="title"/>
          </p:nvPr>
        </p:nvSpPr>
        <p:spPr>
          <a:xfrm>
            <a:off x="152400" y="69850"/>
            <a:ext cx="8858250" cy="792163"/>
          </a:xfrm>
        </p:spPr>
        <p:txBody>
          <a:bodyPr/>
          <a:lstStyle/>
          <a:p>
            <a:pPr algn="l">
              <a:defRPr/>
            </a:pPr>
            <a:r>
              <a:rPr lang="en-ZA" altLang="en-US" sz="2800" b="1" dirty="0">
                <a:effectLst>
                  <a:outerShdw blurRad="38100" dist="38100" dir="2700000" algn="tl">
                    <a:srgbClr val="000000">
                      <a:alpha val="43137"/>
                    </a:srgbClr>
                  </a:outerShdw>
                </a:effectLst>
                <a:latin typeface="Arial" panose="020B0604020202020204" pitchFamily="34" charset="0"/>
                <a:ea typeface="ＭＳ Ｐゴシック" panose="020B0600070205080204" pitchFamily="34" charset="-128"/>
                <a:cs typeface="Arial" panose="020B0604020202020204" pitchFamily="34" charset="0"/>
              </a:rPr>
              <a:t>Appropriation Statement per Programme and Economic Classification</a:t>
            </a:r>
          </a:p>
        </p:txBody>
      </p:sp>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ZA" altLang="en-US" dirty="0">
                <a:solidFill>
                  <a:prstClr val="black"/>
                </a:solidFill>
              </a:rPr>
              <a:t>17</a:t>
            </a:r>
            <a:endParaRPr kumimoji="0" lang="en-ZA"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graphicFrame>
        <p:nvGraphicFramePr>
          <p:cNvPr id="3" name="Object 2">
            <a:extLst>
              <a:ext uri="{FF2B5EF4-FFF2-40B4-BE49-F238E27FC236}">
                <a16:creationId xmlns:a16="http://schemas.microsoft.com/office/drawing/2014/main" id="{99A9FF9C-2629-467D-A863-FA690C4BAB27}"/>
              </a:ext>
            </a:extLst>
          </p:cNvPr>
          <p:cNvGraphicFramePr>
            <a:graphicFrameLocks noChangeAspect="1"/>
          </p:cNvGraphicFramePr>
          <p:nvPr>
            <p:extLst>
              <p:ext uri="{D42A27DB-BD31-4B8C-83A1-F6EECF244321}">
                <p14:modId xmlns:p14="http://schemas.microsoft.com/office/powerpoint/2010/main" val="133222499"/>
              </p:ext>
            </p:extLst>
          </p:nvPr>
        </p:nvGraphicFramePr>
        <p:xfrm>
          <a:off x="152400" y="1412777"/>
          <a:ext cx="8534399" cy="2411512"/>
        </p:xfrm>
        <a:graphic>
          <a:graphicData uri="http://schemas.openxmlformats.org/presentationml/2006/ole">
            <mc:AlternateContent xmlns:mc="http://schemas.openxmlformats.org/markup-compatibility/2006">
              <mc:Choice xmlns:v="urn:schemas-microsoft-com:vml" Requires="v">
                <p:oleObj spid="_x0000_s2054" name="Worksheet" r:id="rId5" imgW="6810244" imgH="790618" progId="Excel.Sheet.12">
                  <p:embed/>
                </p:oleObj>
              </mc:Choice>
              <mc:Fallback>
                <p:oleObj name="Worksheet" r:id="rId5" imgW="6810244" imgH="790618" progId="Excel.Sheet.12">
                  <p:embed/>
                  <p:pic>
                    <p:nvPicPr>
                      <p:cNvPr id="0" name=""/>
                      <p:cNvPicPr/>
                      <p:nvPr/>
                    </p:nvPicPr>
                    <p:blipFill>
                      <a:blip r:embed="rId6"/>
                      <a:stretch>
                        <a:fillRect/>
                      </a:stretch>
                    </p:blipFill>
                    <p:spPr>
                      <a:xfrm>
                        <a:off x="152400" y="1412777"/>
                        <a:ext cx="8534399" cy="2411512"/>
                      </a:xfrm>
                      <a:prstGeom prst="rect">
                        <a:avLst/>
                      </a:prstGeom>
                    </p:spPr>
                  </p:pic>
                </p:oleObj>
              </mc:Fallback>
            </mc:AlternateContent>
          </a:graphicData>
        </a:graphic>
      </p:graphicFrame>
    </p:spTree>
    <p:extLst>
      <p:ext uri="{BB962C8B-B14F-4D97-AF65-F5344CB8AC3E}">
        <p14:creationId xmlns:p14="http://schemas.microsoft.com/office/powerpoint/2010/main" val="1053754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
        <p:nvSpPr>
          <p:cNvPr id="15364" name="Title 1"/>
          <p:cNvSpPr>
            <a:spLocks noGrp="1"/>
          </p:cNvSpPr>
          <p:nvPr>
            <p:ph type="title"/>
          </p:nvPr>
        </p:nvSpPr>
        <p:spPr>
          <a:xfrm>
            <a:off x="152400" y="69850"/>
            <a:ext cx="8858250" cy="792163"/>
          </a:xfrm>
          <a:solidFill>
            <a:srgbClr val="FFC000"/>
          </a:solidFill>
        </p:spPr>
        <p:txBody>
          <a:bodyPr/>
          <a:lstStyle/>
          <a:p>
            <a:pPr algn="l">
              <a:defRPr/>
            </a:pPr>
            <a:r>
              <a:rPr lang="en-ZA" altLang="en-US" sz="2800" dirty="0">
                <a:ea typeface="ＭＳ Ｐゴシック" panose="020B0600070205080204" pitchFamily="34" charset="-128"/>
              </a:rPr>
              <a:t>RECOMMENDATION</a:t>
            </a:r>
            <a:r>
              <a:rPr lang="en-ZA" altLang="en-US" sz="2800" b="1" dirty="0">
                <a:effectLst>
                  <a:outerShdw blurRad="38100" dist="38100" dir="2700000" algn="tl">
                    <a:srgbClr val="000000">
                      <a:alpha val="43137"/>
                    </a:srgbClr>
                  </a:outerShdw>
                </a:effectLst>
                <a:latin typeface="Arial" panose="020B0604020202020204" pitchFamily="34" charset="0"/>
                <a:ea typeface="ＭＳ Ｐゴシック" panose="020B0600070205080204" pitchFamily="34" charset="-128"/>
                <a:cs typeface="Arial" panose="020B0604020202020204" pitchFamily="34" charset="0"/>
              </a:rPr>
              <a:t> </a:t>
            </a:r>
          </a:p>
        </p:txBody>
      </p:sp>
      <p:sp>
        <p:nvSpPr>
          <p:cNvPr id="12293" name="Content Placeholder 5"/>
          <p:cNvSpPr>
            <a:spLocks noGrp="1"/>
          </p:cNvSpPr>
          <p:nvPr>
            <p:ph idx="1"/>
          </p:nvPr>
        </p:nvSpPr>
        <p:spPr>
          <a:xfrm>
            <a:off x="0" y="954088"/>
            <a:ext cx="9144000" cy="5081587"/>
          </a:xfrm>
        </p:spPr>
        <p:txBody>
          <a:bodyPr/>
          <a:lstStyle/>
          <a:p>
            <a:pPr marL="0" indent="0" algn="just">
              <a:buFont typeface="Arial" panose="020B0604020202020204" pitchFamily="34" charset="0"/>
              <a:buNone/>
              <a:defRPr/>
            </a:pPr>
            <a:r>
              <a:rPr lang="en-ZA" altLang="en-US" sz="2400" dirty="0">
                <a:ea typeface="ＭＳ Ｐゴシック" panose="020B0600070205080204" pitchFamily="34" charset="-128"/>
              </a:rPr>
              <a:t>It is recommended that the Portfolio Committee notes the Department of Traditional Affairs 2020/2021 Annual Report and the audited Financial Performance.</a:t>
            </a:r>
            <a:endParaRPr lang="en-ZA" altLang="en-US" sz="2400" dirty="0">
              <a:highlight>
                <a:srgbClr val="FF0000"/>
              </a:highlight>
              <a:ea typeface="ＭＳ Ｐゴシック" panose="020B0600070205080204" pitchFamily="34" charset="-128"/>
            </a:endParaRPr>
          </a:p>
          <a:p>
            <a:pPr marL="0" indent="0" algn="just">
              <a:buFont typeface="Arial" panose="020B0604020202020204" pitchFamily="34" charset="0"/>
              <a:buNone/>
              <a:defRPr/>
            </a:pPr>
            <a:endParaRPr lang="en-ZA" altLang="en-US" sz="2400" dirty="0">
              <a:ea typeface="ＭＳ Ｐゴシック" panose="020B0600070205080204" pitchFamily="34" charset="-128"/>
            </a:endParaRPr>
          </a:p>
          <a:p>
            <a:pPr marL="0" indent="0" algn="just">
              <a:buFont typeface="Arial" panose="020B0604020202020204" pitchFamily="34" charset="0"/>
              <a:buNone/>
              <a:defRPr/>
            </a:pPr>
            <a:endParaRPr lang="en-ZA" altLang="en-US" sz="2400" dirty="0">
              <a:ea typeface="ＭＳ Ｐゴシック" panose="020B0600070205080204" pitchFamily="34" charset="-128"/>
            </a:endParaRPr>
          </a:p>
          <a:p>
            <a:pPr marL="0" indent="0" algn="just">
              <a:buFont typeface="Arial" panose="020B0604020202020204" pitchFamily="34" charset="0"/>
              <a:buNone/>
              <a:defRPr/>
            </a:pPr>
            <a:r>
              <a:rPr lang="en-ZA" altLang="en-US" sz="2400" dirty="0">
                <a:ea typeface="ＭＳ Ｐゴシック" panose="020B0600070205080204" pitchFamily="34" charset="-128"/>
              </a:rPr>
              <a:t>Thank You.</a:t>
            </a:r>
          </a:p>
          <a:p>
            <a:pPr marL="0" indent="0" algn="just">
              <a:buFont typeface="Arial" panose="020B0604020202020204" pitchFamily="34" charset="0"/>
              <a:buNone/>
              <a:defRPr/>
            </a:pPr>
            <a:endParaRPr lang="en-ZA" altLang="en-US" sz="2400" dirty="0">
              <a:ea typeface="ＭＳ Ｐゴシック" panose="020B0600070205080204" pitchFamily="34" charset="-128"/>
            </a:endParaRPr>
          </a:p>
          <a:p>
            <a:pPr marL="0" indent="0" algn="just">
              <a:buFont typeface="Arial" panose="020B0604020202020204" pitchFamily="34" charset="0"/>
              <a:buNone/>
              <a:defRPr/>
            </a:pPr>
            <a:endParaRPr lang="en-ZA" altLang="en-US" sz="2400" dirty="0">
              <a:ea typeface="ＭＳ Ｐゴシック" panose="020B0600070205080204" pitchFamily="34" charset="-128"/>
            </a:endParaRPr>
          </a:p>
          <a:p>
            <a:pPr marL="0" indent="0" algn="just">
              <a:buFont typeface="Arial" panose="020B0604020202020204" pitchFamily="34" charset="0"/>
              <a:buNone/>
              <a:defRPr/>
            </a:pPr>
            <a:endParaRPr lang="en-ZA" altLang="en-US" sz="2400" dirty="0">
              <a:ea typeface="ＭＳ Ｐゴシック" panose="020B0600070205080204" pitchFamily="34" charset="-128"/>
            </a:endParaRPr>
          </a:p>
          <a:p>
            <a:pPr marL="0" indent="0" algn="just">
              <a:buFont typeface="Arial" panose="020B0604020202020204" pitchFamily="34" charset="0"/>
              <a:buNone/>
              <a:defRPr/>
            </a:pPr>
            <a:r>
              <a:rPr lang="en-ZA" altLang="en-US" sz="2400" dirty="0">
                <a:ea typeface="ＭＳ Ｐゴシック" panose="020B0600070205080204" pitchFamily="34" charset="-128"/>
              </a:rPr>
              <a:t>END</a:t>
            </a:r>
          </a:p>
          <a:p>
            <a:pPr marL="0" indent="0">
              <a:buNone/>
              <a:defRPr/>
            </a:pPr>
            <a:endParaRPr lang="en-ZA" altLang="en-US" sz="1800" dirty="0">
              <a:ea typeface="ＭＳ Ｐゴシック" panose="020B0600070205080204" pitchFamily="34" charset="-128"/>
            </a:endParaRPr>
          </a:p>
        </p:txBody>
      </p:sp>
      <p:sp>
        <p:nvSpPr>
          <p:cNvPr id="2" name="Slide Number Placeholder 1"/>
          <p:cNvSpPr>
            <a:spLocks noGrp="1"/>
          </p:cNvSpPr>
          <p:nvPr>
            <p:ph type="sldNum" sz="quarter" idx="11"/>
          </p:nvPr>
        </p:nvSpPr>
        <p:spPr/>
        <p:txBody>
          <a:bodyPr/>
          <a:lstStyle/>
          <a:p>
            <a:pPr>
              <a:defRPr/>
            </a:pPr>
            <a:r>
              <a:rPr lang="en-ZA" altLang="en-US" dirty="0"/>
              <a:t>18</a:t>
            </a:r>
          </a:p>
        </p:txBody>
      </p:sp>
    </p:spTree>
    <p:extLst>
      <p:ext uri="{BB962C8B-B14F-4D97-AF65-F5344CB8AC3E}">
        <p14:creationId xmlns:p14="http://schemas.microsoft.com/office/powerpoint/2010/main" val="289581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noGrp="1"/>
          </p:cNvSpPr>
          <p:nvPr>
            <p:ph type="title"/>
          </p:nvPr>
        </p:nvSpPr>
        <p:spPr>
          <a:xfrm>
            <a:off x="107504" y="44624"/>
            <a:ext cx="8928992" cy="336277"/>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lstStyle/>
          <a:p>
            <a:pPr>
              <a:defRPr/>
            </a:pPr>
            <a:r>
              <a:rPr lang="en-US" sz="1800" dirty="0">
                <a:effectLst/>
              </a:rPr>
              <a:t>PRESENTATION OUTLINE</a:t>
            </a:r>
          </a:p>
        </p:txBody>
      </p:sp>
      <p:sp>
        <p:nvSpPr>
          <p:cNvPr id="9" name="Content Placeholder 2"/>
          <p:cNvSpPr>
            <a:spLocks noGrp="1"/>
          </p:cNvSpPr>
          <p:nvPr>
            <p:ph idx="1"/>
          </p:nvPr>
        </p:nvSpPr>
        <p:spPr>
          <a:xfrm>
            <a:off x="0" y="380901"/>
            <a:ext cx="9144000" cy="5813127"/>
          </a:xfrm>
          <a:solidFill>
            <a:schemeClr val="bg1"/>
          </a:solidFill>
          <a:ln>
            <a:solidFill>
              <a:srgbClr val="FFC000"/>
            </a:solidFill>
          </a:ln>
        </p:spPr>
        <p:txBody>
          <a:bodyPr>
            <a:noAutofit/>
          </a:bodyPr>
          <a:lstStyle/>
          <a:p>
            <a:pPr marL="0" indent="0">
              <a:lnSpc>
                <a:spcPct val="150000"/>
              </a:lnSpc>
              <a:buNone/>
              <a:defRPr/>
            </a:pPr>
            <a:endParaRPr lang="en-ZA" sz="1600" b="1" dirty="0"/>
          </a:p>
          <a:p>
            <a:pPr>
              <a:lnSpc>
                <a:spcPct val="150000"/>
              </a:lnSpc>
              <a:defRPr/>
            </a:pPr>
            <a:r>
              <a:rPr lang="fr-FR" sz="1600" b="1" dirty="0"/>
              <a:t>Part 1: VISION, MISSION, VALUES</a:t>
            </a:r>
          </a:p>
          <a:p>
            <a:pPr>
              <a:lnSpc>
                <a:spcPct val="150000"/>
              </a:lnSpc>
              <a:defRPr/>
            </a:pPr>
            <a:r>
              <a:rPr lang="en-ZA" sz="1600" b="1" dirty="0"/>
              <a:t>Part A: DTA’s </a:t>
            </a:r>
            <a:r>
              <a:rPr lang="en-ZA" sz="1600" dirty="0"/>
              <a:t>2020/2021 Performance on Predetermined Objectives</a:t>
            </a:r>
          </a:p>
          <a:p>
            <a:pPr marL="742950" marR="0" lvl="1" indent="-285750" algn="l" defTabSz="457200" rtl="0" eaLnBrk="0" fontAlgn="base" latinLnBrk="0" hangingPunct="0">
              <a:lnSpc>
                <a:spcPct val="150000"/>
              </a:lnSpc>
              <a:spcBef>
                <a:spcPct val="20000"/>
              </a:spcBef>
              <a:spcAft>
                <a:spcPct val="0"/>
              </a:spcAft>
              <a:buClrTx/>
              <a:buSzTx/>
              <a:buFont typeface="Courier New" panose="02070309020205020404" pitchFamily="49" charset="0"/>
              <a:buChar char="o"/>
              <a:tabLst/>
              <a:defRPr/>
            </a:pPr>
            <a:r>
              <a:rPr kumimoji="0" lang="en-US" sz="1600" b="0" i="0" u="none" strike="noStrike" kern="1200" cap="none" spc="0" normalizeH="0" baseline="0" noProof="0" dirty="0">
                <a:ln>
                  <a:noFill/>
                </a:ln>
                <a:solidFill>
                  <a:sysClr val="windowText" lastClr="000000"/>
                </a:solidFill>
                <a:effectLst/>
                <a:uLnTx/>
                <a:uFillTx/>
                <a:latin typeface="Arial" pitchFamily="34" charset="0"/>
                <a:ea typeface="ＭＳ Ｐゴシック" charset="-128"/>
                <a:cs typeface="Arial" pitchFamily="34" charset="0"/>
              </a:rPr>
              <a:t>Summary: Performance on the 2020/21 Annual Targets per Programme and Sub-Programme</a:t>
            </a:r>
          </a:p>
          <a:p>
            <a:pPr marL="742950" marR="0" lvl="1" indent="-285750" algn="l" defTabSz="457200" rtl="0" eaLnBrk="0" fontAlgn="base" latinLnBrk="0" hangingPunct="0">
              <a:lnSpc>
                <a:spcPct val="150000"/>
              </a:lnSpc>
              <a:spcBef>
                <a:spcPct val="20000"/>
              </a:spcBef>
              <a:spcAft>
                <a:spcPct val="0"/>
              </a:spcAft>
              <a:buClrTx/>
              <a:buSzTx/>
              <a:buFont typeface="Courier New" panose="02070309020205020404" pitchFamily="49" charset="0"/>
              <a:buChar char="o"/>
              <a:tabLst/>
              <a:defRPr/>
            </a:pPr>
            <a:r>
              <a:rPr kumimoji="0" lang="en-US" altLang="en-US" sz="1600" b="0" i="0" u="none" strike="noStrike" kern="1200" cap="none" spc="0" normalizeH="0" baseline="0" noProof="0" dirty="0">
                <a:ln>
                  <a:noFill/>
                </a:ln>
                <a:solidFill>
                  <a:prstClr val="black"/>
                </a:solidFill>
                <a:effectLst/>
                <a:uLnTx/>
                <a:uFillTx/>
                <a:ea typeface="+mn-ea"/>
              </a:rPr>
              <a:t>Performance on the 2020/2021 Outcomes, Outputs, Performance Indicators and Targets per Programme and Sub-programme</a:t>
            </a:r>
          </a:p>
          <a:p>
            <a:pPr>
              <a:lnSpc>
                <a:spcPct val="150000"/>
              </a:lnSpc>
              <a:defRPr/>
            </a:pPr>
            <a:r>
              <a:rPr lang="en-ZA" sz="1600" b="1" dirty="0"/>
              <a:t>Part B: DTA’s </a:t>
            </a:r>
            <a:r>
              <a:rPr lang="en-ZA" sz="1600" dirty="0"/>
              <a:t>2020/21 Financial Performance</a:t>
            </a:r>
          </a:p>
          <a:p>
            <a:pPr lvl="1">
              <a:lnSpc>
                <a:spcPct val="150000"/>
              </a:lnSpc>
              <a:buFont typeface="Courier New" panose="02070309020205020404" pitchFamily="49" charset="0"/>
              <a:buChar char="o"/>
            </a:pPr>
            <a:r>
              <a:rPr lang="en-ZA" altLang="en-US" sz="1600" dirty="0">
                <a:ea typeface="ＭＳ Ｐゴシック" panose="020B0600070205080204" pitchFamily="34" charset="-128"/>
              </a:rPr>
              <a:t>2020/21 Appropriation Statement per Programme and Economic Classification </a:t>
            </a:r>
          </a:p>
          <a:p>
            <a:pPr lvl="1">
              <a:lnSpc>
                <a:spcPct val="150000"/>
              </a:lnSpc>
              <a:buFont typeface="Courier New" panose="02070309020205020404" pitchFamily="49" charset="0"/>
              <a:buChar char="o"/>
            </a:pPr>
            <a:r>
              <a:rPr lang="en-ZA" altLang="en-US" sz="1600" dirty="0">
                <a:ea typeface="ＭＳ Ｐゴシック" panose="020B0600070205080204" pitchFamily="34" charset="-128"/>
              </a:rPr>
              <a:t>Reasons for underspending</a:t>
            </a:r>
          </a:p>
          <a:p>
            <a:pPr marL="457200" lvl="1" indent="0">
              <a:lnSpc>
                <a:spcPct val="150000"/>
              </a:lnSpc>
              <a:buNone/>
            </a:pPr>
            <a:endParaRPr lang="en-ZA" altLang="en-US" sz="1600" dirty="0">
              <a:solidFill>
                <a:prstClr val="black"/>
              </a:solidFill>
              <a:highlight>
                <a:srgbClr val="FF0000"/>
              </a:highlight>
              <a:ea typeface="ＭＳ Ｐゴシック" panose="020B0600070205080204" pitchFamily="34" charset="-128"/>
            </a:endParaRPr>
          </a:p>
          <a:p>
            <a:pPr>
              <a:lnSpc>
                <a:spcPct val="150000"/>
              </a:lnSpc>
            </a:pPr>
            <a:r>
              <a:rPr lang="en-ZA" altLang="en-US" sz="1600" b="1" dirty="0">
                <a:ea typeface="ＭＳ Ｐゴシック" panose="020B0600070205080204" pitchFamily="34" charset="-128"/>
              </a:rPr>
              <a:t>Recommendation</a:t>
            </a:r>
          </a:p>
          <a:p>
            <a:pPr marL="0" indent="0">
              <a:lnSpc>
                <a:spcPct val="150000"/>
              </a:lnSpc>
              <a:buNone/>
              <a:defRPr/>
            </a:pPr>
            <a:endParaRPr lang="en-ZA" sz="2000" dirty="0"/>
          </a:p>
          <a:p>
            <a:pPr marL="0" indent="0">
              <a:lnSpc>
                <a:spcPct val="150000"/>
              </a:lnSpc>
              <a:buNone/>
              <a:defRPr/>
            </a:pPr>
            <a:endParaRPr lang="en-ZA" sz="2400" dirty="0"/>
          </a:p>
          <a:p>
            <a:pPr marL="0" indent="0">
              <a:buFont typeface="Arial" panose="020B0604020202020204" pitchFamily="34" charset="0"/>
              <a:buNone/>
              <a:defRPr/>
            </a:pPr>
            <a:endParaRPr lang="en-ZA" sz="2400" dirty="0"/>
          </a:p>
          <a:p>
            <a:pPr marL="0" indent="0">
              <a:buFont typeface="Arial" panose="020B0604020202020204" pitchFamily="34" charset="0"/>
              <a:buNone/>
              <a:defRPr/>
            </a:pPr>
            <a:endParaRPr lang="en-ZA" sz="2400" dirty="0"/>
          </a:p>
        </p:txBody>
      </p:sp>
      <p:pic>
        <p:nvPicPr>
          <p:cNvPr id="6" name="Picture 6" descr="dta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5188"/>
            <a:ext cx="1428750" cy="52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1"/>
          </p:nvPr>
        </p:nvSpPr>
        <p:spPr/>
        <p:txBody>
          <a:bodyPr/>
          <a:lstStyle/>
          <a:p>
            <a:pPr>
              <a:defRPr/>
            </a:pPr>
            <a:r>
              <a:rPr lang="en-ZA" altLang="en-US" dirty="0"/>
              <a:t>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noGrp="1"/>
          </p:cNvSpPr>
          <p:nvPr>
            <p:ph type="title"/>
          </p:nvPr>
        </p:nvSpPr>
        <p:spPr>
          <a:xfrm>
            <a:off x="107504" y="44624"/>
            <a:ext cx="8928992" cy="336277"/>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lstStyle/>
          <a:p>
            <a:pPr>
              <a:defRPr/>
            </a:pPr>
            <a:r>
              <a:rPr lang="fr-FR" sz="1800" dirty="0">
                <a:effectLst/>
              </a:rPr>
              <a:t>PART 1: VISION, MISSION, VALUES</a:t>
            </a:r>
          </a:p>
        </p:txBody>
      </p:sp>
      <p:sp>
        <p:nvSpPr>
          <p:cNvPr id="9" name="Content Placeholder 2"/>
          <p:cNvSpPr>
            <a:spLocks noGrp="1"/>
          </p:cNvSpPr>
          <p:nvPr>
            <p:ph idx="1"/>
          </p:nvPr>
        </p:nvSpPr>
        <p:spPr>
          <a:xfrm>
            <a:off x="0" y="376110"/>
            <a:ext cx="9144000" cy="5813127"/>
          </a:xfrm>
          <a:solidFill>
            <a:schemeClr val="bg1"/>
          </a:solidFill>
          <a:ln>
            <a:solidFill>
              <a:srgbClr val="FFC000"/>
            </a:solidFill>
          </a:ln>
        </p:spPr>
        <p:txBody>
          <a:bodyPr>
            <a:noAutofit/>
          </a:bodyPr>
          <a:lstStyle/>
          <a:p>
            <a:pPr marL="0" marR="0" lvl="0" indent="0" algn="l" defTabSz="914400" rtl="0" eaLnBrk="1" fontAlgn="auto" latinLnBrk="0" hangingPunct="0">
              <a:lnSpc>
                <a:spcPct val="100000"/>
              </a:lnSpc>
              <a:spcBef>
                <a:spcPts val="400"/>
              </a:spcBef>
              <a:spcAft>
                <a:spcPts val="0"/>
              </a:spcAft>
              <a:buClrTx/>
              <a:buSzTx/>
              <a:buFontTx/>
              <a:buNone/>
              <a:tabLst/>
              <a:defRPr sz="2000" b="1">
                <a:solidFill>
                  <a:srgbClr val="FF0000"/>
                </a:solidFill>
              </a:defRPr>
            </a:pPr>
            <a:r>
              <a:rPr kumimoji="0" lang="en-GB" sz="2000" b="1" i="0" u="none" strike="noStrike" kern="0" cap="none" spc="0" normalizeH="0" baseline="0" noProof="0">
                <a:ln>
                  <a:noFill/>
                </a:ln>
                <a:solidFill>
                  <a:srgbClr val="FF0000"/>
                </a:solidFill>
                <a:effectLst/>
                <a:uLnTx/>
                <a:uFillTx/>
                <a:latin typeface="Arial"/>
                <a:cs typeface="Arial"/>
                <a:sym typeface="Arial"/>
              </a:rPr>
              <a:t>Vision</a:t>
            </a:r>
          </a:p>
          <a:p>
            <a:pPr marL="0" marR="0" lvl="0" indent="0" algn="l" defTabSz="914400" rtl="0" eaLnBrk="1" fontAlgn="auto" latinLnBrk="0" hangingPunct="0">
              <a:lnSpc>
                <a:spcPct val="100000"/>
              </a:lnSpc>
              <a:spcBef>
                <a:spcPts val="400"/>
              </a:spcBef>
              <a:spcAft>
                <a:spcPts val="0"/>
              </a:spcAft>
              <a:buClrTx/>
              <a:buSzTx/>
              <a:buFontTx/>
              <a:buNone/>
              <a:tabLst/>
              <a:defRPr sz="2000"/>
            </a:pPr>
            <a:r>
              <a:rPr kumimoji="0" lang="en-GB" sz="2000" b="0" i="0" u="none" strike="noStrike" kern="0" cap="none" spc="0" normalizeH="0" baseline="0" noProof="0">
                <a:ln>
                  <a:noFill/>
                </a:ln>
                <a:solidFill>
                  <a:srgbClr val="000000"/>
                </a:solidFill>
                <a:effectLst/>
                <a:uLnTx/>
                <a:uFillTx/>
                <a:latin typeface="Arial"/>
                <a:cs typeface="Arial"/>
                <a:sym typeface="Arial"/>
              </a:rPr>
              <a:t>A community development-oriented institution of traditional leadership.</a:t>
            </a:r>
          </a:p>
          <a:p>
            <a:pPr marL="0" marR="0" lvl="0" indent="0" algn="l" defTabSz="914400" rtl="0" eaLnBrk="1" fontAlgn="auto" latinLnBrk="0" hangingPunct="0">
              <a:lnSpc>
                <a:spcPct val="100000"/>
              </a:lnSpc>
              <a:spcBef>
                <a:spcPts val="700"/>
              </a:spcBef>
              <a:spcAft>
                <a:spcPts val="0"/>
              </a:spcAft>
              <a:buClrTx/>
              <a:buSzTx/>
              <a:buFontTx/>
              <a:buNone/>
              <a:tabLst/>
              <a:defRPr sz="2000">
                <a:solidFill>
                  <a:srgbClr val="FF0000"/>
                </a:solidFill>
              </a:defRPr>
            </a:pPr>
            <a:endParaRPr kumimoji="0" lang="en-GB" sz="2000" b="0" i="0" u="none" strike="noStrike" kern="0" cap="none" spc="0" normalizeH="0" baseline="0" noProof="0">
              <a:ln>
                <a:noFill/>
              </a:ln>
              <a:solidFill>
                <a:srgbClr val="FF0000"/>
              </a:solidFill>
              <a:effectLst/>
              <a:uLnTx/>
              <a:uFillTx/>
              <a:latin typeface="Arial"/>
              <a:cs typeface="Arial"/>
              <a:sym typeface="Arial"/>
            </a:endParaRPr>
          </a:p>
          <a:p>
            <a:pPr marL="0" marR="0" lvl="0" indent="0" algn="l" defTabSz="914400" rtl="0" eaLnBrk="1" fontAlgn="auto" latinLnBrk="0" hangingPunct="0">
              <a:lnSpc>
                <a:spcPct val="100000"/>
              </a:lnSpc>
              <a:spcBef>
                <a:spcPts val="400"/>
              </a:spcBef>
              <a:spcAft>
                <a:spcPts val="0"/>
              </a:spcAft>
              <a:buClrTx/>
              <a:buSzTx/>
              <a:buFontTx/>
              <a:buNone/>
              <a:tabLst/>
              <a:defRPr sz="2000" b="1">
                <a:solidFill>
                  <a:srgbClr val="FF0000"/>
                </a:solidFill>
              </a:defRPr>
            </a:pPr>
            <a:r>
              <a:rPr kumimoji="0" lang="en-GB" sz="2000" b="1" i="0" u="none" strike="noStrike" kern="0" cap="none" spc="0" normalizeH="0" baseline="0" noProof="0">
                <a:ln>
                  <a:noFill/>
                </a:ln>
                <a:solidFill>
                  <a:srgbClr val="FF0000"/>
                </a:solidFill>
                <a:effectLst/>
                <a:uLnTx/>
                <a:uFillTx/>
                <a:latin typeface="Arial"/>
                <a:cs typeface="Arial"/>
                <a:sym typeface="Arial"/>
              </a:rPr>
              <a:t>Mission:</a:t>
            </a:r>
          </a:p>
          <a:p>
            <a:pPr marL="0" marR="0" lvl="0" indent="0" algn="just" defTabSz="914400" rtl="0" eaLnBrk="1" fontAlgn="auto" latinLnBrk="0" hangingPunct="0">
              <a:lnSpc>
                <a:spcPct val="100000"/>
              </a:lnSpc>
              <a:spcBef>
                <a:spcPts val="400"/>
              </a:spcBef>
              <a:spcAft>
                <a:spcPts val="0"/>
              </a:spcAft>
              <a:buClrTx/>
              <a:buSzTx/>
              <a:buFontTx/>
              <a:buNone/>
              <a:tabLst/>
              <a:defRPr sz="2000"/>
            </a:pPr>
            <a:r>
              <a:rPr kumimoji="0" lang="en-GB" sz="2000" b="0" i="0" u="none" strike="noStrike" kern="0" cap="none" spc="0" normalizeH="0" baseline="0" noProof="0">
                <a:ln>
                  <a:noFill/>
                </a:ln>
                <a:solidFill>
                  <a:srgbClr val="000000"/>
                </a:solidFill>
                <a:effectLst/>
                <a:uLnTx/>
                <a:uFillTx/>
                <a:latin typeface="Arial"/>
                <a:cs typeface="Arial"/>
                <a:sym typeface="Arial"/>
              </a:rPr>
              <a:t>To provide a national traditional affairs governance system in support of cooperative governance for an improved quality of life of South Africans. </a:t>
            </a:r>
          </a:p>
          <a:p>
            <a:pPr marL="0" marR="0" lvl="0" indent="0" algn="just" defTabSz="914400" rtl="0" eaLnBrk="1" fontAlgn="auto" latinLnBrk="0" hangingPunct="0">
              <a:lnSpc>
                <a:spcPct val="100000"/>
              </a:lnSpc>
              <a:spcBef>
                <a:spcPts val="700"/>
              </a:spcBef>
              <a:spcAft>
                <a:spcPts val="0"/>
              </a:spcAft>
              <a:buClrTx/>
              <a:buSzTx/>
              <a:buFontTx/>
              <a:buNone/>
              <a:tabLst/>
              <a:defRPr sz="2000"/>
            </a:pPr>
            <a:endParaRPr kumimoji="0" lang="en-GB" sz="2000" b="0" i="0" u="none" strike="noStrike" kern="0" cap="none" spc="0" normalizeH="0" baseline="0" noProof="0">
              <a:ln>
                <a:noFill/>
              </a:ln>
              <a:solidFill>
                <a:srgbClr val="000000"/>
              </a:solidFill>
              <a:effectLst/>
              <a:uLnTx/>
              <a:uFillTx/>
              <a:latin typeface="Arial"/>
              <a:cs typeface="Arial"/>
              <a:sym typeface="Arial"/>
            </a:endParaRPr>
          </a:p>
          <a:p>
            <a:pPr marL="0" marR="0" lvl="0" indent="0" algn="just" defTabSz="914400" rtl="0" eaLnBrk="1" fontAlgn="auto" latinLnBrk="0" hangingPunct="0">
              <a:lnSpc>
                <a:spcPct val="100000"/>
              </a:lnSpc>
              <a:spcBef>
                <a:spcPts val="400"/>
              </a:spcBef>
              <a:spcAft>
                <a:spcPts val="0"/>
              </a:spcAft>
              <a:buClrTx/>
              <a:buSzTx/>
              <a:buFontTx/>
              <a:buNone/>
              <a:tabLst/>
              <a:defRPr sz="2000" b="1">
                <a:solidFill>
                  <a:srgbClr val="FF0000"/>
                </a:solidFill>
              </a:defRPr>
            </a:pPr>
            <a:r>
              <a:rPr kumimoji="0" lang="en-GB" sz="2000" b="1" i="0" u="none" strike="noStrike" kern="0" cap="none" spc="0" normalizeH="0" baseline="0" noProof="0">
                <a:ln>
                  <a:noFill/>
                </a:ln>
                <a:solidFill>
                  <a:srgbClr val="FF0000"/>
                </a:solidFill>
                <a:effectLst/>
                <a:uLnTx/>
                <a:uFillTx/>
                <a:latin typeface="Arial"/>
                <a:cs typeface="Arial"/>
                <a:sym typeface="Arial"/>
              </a:rPr>
              <a:t>Values:</a:t>
            </a:r>
          </a:p>
          <a:p>
            <a:pPr marL="0" marR="0" lvl="0" indent="0" algn="just" defTabSz="914400" rtl="0" eaLnBrk="1" fontAlgn="auto" latinLnBrk="0" hangingPunct="0">
              <a:lnSpc>
                <a:spcPct val="100000"/>
              </a:lnSpc>
              <a:spcBef>
                <a:spcPts val="400"/>
              </a:spcBef>
              <a:spcAft>
                <a:spcPts val="0"/>
              </a:spcAft>
              <a:buClrTx/>
              <a:buSzPct val="100000"/>
              <a:buFont typeface="Arial"/>
              <a:buChar char="•"/>
              <a:tabLst/>
              <a:defRPr sz="2000"/>
            </a:pPr>
            <a:r>
              <a:rPr kumimoji="0" lang="en-GB" sz="2000" b="0" i="0" u="none" strike="noStrike" kern="0" cap="none" spc="0" normalizeH="0" baseline="0" noProof="0">
                <a:ln>
                  <a:noFill/>
                </a:ln>
                <a:solidFill>
                  <a:srgbClr val="000000"/>
                </a:solidFill>
                <a:effectLst/>
                <a:uLnTx/>
                <a:uFillTx/>
                <a:latin typeface="Arial"/>
                <a:cs typeface="Arial"/>
                <a:sym typeface="Arial"/>
              </a:rPr>
              <a:t>Ethical</a:t>
            </a:r>
          </a:p>
          <a:p>
            <a:pPr marL="0" marR="0" lvl="0" indent="0" algn="just" defTabSz="914400" rtl="0" eaLnBrk="1" fontAlgn="auto" latinLnBrk="0" hangingPunct="0">
              <a:lnSpc>
                <a:spcPct val="100000"/>
              </a:lnSpc>
              <a:spcBef>
                <a:spcPts val="400"/>
              </a:spcBef>
              <a:spcAft>
                <a:spcPts val="0"/>
              </a:spcAft>
              <a:buClrTx/>
              <a:buSzPct val="100000"/>
              <a:buFont typeface="Arial"/>
              <a:buChar char="•"/>
              <a:tabLst/>
              <a:defRPr sz="2000"/>
            </a:pPr>
            <a:r>
              <a:rPr kumimoji="0" lang="en-GB" sz="2000" b="0" i="0" u="none" strike="noStrike" kern="0" cap="none" spc="0" normalizeH="0" baseline="0" noProof="0">
                <a:ln>
                  <a:noFill/>
                </a:ln>
                <a:solidFill>
                  <a:srgbClr val="000000"/>
                </a:solidFill>
                <a:effectLst/>
                <a:uLnTx/>
                <a:uFillTx/>
                <a:latin typeface="Arial"/>
                <a:cs typeface="Arial"/>
                <a:sym typeface="Arial"/>
              </a:rPr>
              <a:t>Cooperative</a:t>
            </a:r>
          </a:p>
          <a:p>
            <a:pPr marL="0" marR="0" lvl="0" indent="0" algn="just" defTabSz="914400" rtl="0" eaLnBrk="1" fontAlgn="auto" latinLnBrk="0" hangingPunct="0">
              <a:lnSpc>
                <a:spcPct val="100000"/>
              </a:lnSpc>
              <a:spcBef>
                <a:spcPts val="400"/>
              </a:spcBef>
              <a:spcAft>
                <a:spcPts val="0"/>
              </a:spcAft>
              <a:buClrTx/>
              <a:buSzPct val="100000"/>
              <a:buFont typeface="Arial"/>
              <a:buChar char="•"/>
              <a:tabLst/>
              <a:defRPr sz="2000"/>
            </a:pPr>
            <a:r>
              <a:rPr kumimoji="0" lang="en-GB" sz="2000" b="0" i="0" u="none" strike="noStrike" kern="0" cap="none" spc="0" normalizeH="0" baseline="0" noProof="0">
                <a:ln>
                  <a:noFill/>
                </a:ln>
                <a:solidFill>
                  <a:srgbClr val="000000"/>
                </a:solidFill>
                <a:effectLst/>
                <a:uLnTx/>
                <a:uFillTx/>
                <a:latin typeface="Arial"/>
                <a:cs typeface="Arial"/>
                <a:sym typeface="Arial"/>
              </a:rPr>
              <a:t>Culturally Sensitive</a:t>
            </a:r>
          </a:p>
          <a:p>
            <a:pPr marL="0" marR="0" lvl="0" indent="0" algn="just" defTabSz="914400" rtl="0" eaLnBrk="1" fontAlgn="auto" latinLnBrk="0" hangingPunct="0">
              <a:lnSpc>
                <a:spcPct val="100000"/>
              </a:lnSpc>
              <a:spcBef>
                <a:spcPts val="400"/>
              </a:spcBef>
              <a:spcAft>
                <a:spcPts val="0"/>
              </a:spcAft>
              <a:buClrTx/>
              <a:buSzPct val="100000"/>
              <a:buFont typeface="Arial"/>
              <a:buChar char="•"/>
              <a:tabLst/>
              <a:defRPr sz="2000"/>
            </a:pPr>
            <a:r>
              <a:rPr kumimoji="0" lang="en-GB" sz="2000" b="0" i="0" u="none" strike="noStrike" kern="0" cap="none" spc="0" normalizeH="0" baseline="0" noProof="0">
                <a:ln>
                  <a:noFill/>
                </a:ln>
                <a:solidFill>
                  <a:srgbClr val="000000"/>
                </a:solidFill>
                <a:effectLst/>
                <a:uLnTx/>
                <a:uFillTx/>
                <a:latin typeface="Arial"/>
                <a:cs typeface="Arial"/>
                <a:sym typeface="Arial"/>
              </a:rPr>
              <a:t>Accountable</a:t>
            </a:r>
          </a:p>
          <a:p>
            <a:pPr marL="0" marR="0" lvl="0" indent="0" algn="just" defTabSz="914400" rtl="0" eaLnBrk="1" fontAlgn="auto" latinLnBrk="0" hangingPunct="0">
              <a:lnSpc>
                <a:spcPct val="100000"/>
              </a:lnSpc>
              <a:spcBef>
                <a:spcPts val="400"/>
              </a:spcBef>
              <a:spcAft>
                <a:spcPts val="0"/>
              </a:spcAft>
              <a:buClrTx/>
              <a:buSzPct val="100000"/>
              <a:buFont typeface="Arial"/>
              <a:buChar char="•"/>
              <a:tabLst/>
              <a:defRPr sz="2000"/>
            </a:pPr>
            <a:r>
              <a:rPr kumimoji="0" lang="en-GB" sz="2000" b="0" i="0" u="none" strike="noStrike" kern="0" cap="none" spc="0" normalizeH="0" baseline="0" noProof="0">
                <a:ln>
                  <a:noFill/>
                </a:ln>
                <a:solidFill>
                  <a:srgbClr val="000000"/>
                </a:solidFill>
                <a:effectLst/>
                <a:uLnTx/>
                <a:uFillTx/>
                <a:latin typeface="Arial"/>
                <a:cs typeface="Arial"/>
                <a:sym typeface="Arial"/>
              </a:rPr>
              <a:t>Client focused</a:t>
            </a:r>
          </a:p>
          <a:p>
            <a:pPr marL="0" marR="0" lvl="0" indent="0" algn="just" defTabSz="914400" rtl="0" eaLnBrk="1" fontAlgn="auto" latinLnBrk="0" hangingPunct="0">
              <a:lnSpc>
                <a:spcPct val="100000"/>
              </a:lnSpc>
              <a:spcBef>
                <a:spcPts val="400"/>
              </a:spcBef>
              <a:spcAft>
                <a:spcPts val="0"/>
              </a:spcAft>
              <a:buClrTx/>
              <a:buSzPct val="100000"/>
              <a:buFont typeface="Arial"/>
              <a:buChar char="•"/>
              <a:tabLst/>
              <a:defRPr sz="2000"/>
            </a:pPr>
            <a:r>
              <a:rPr kumimoji="0" lang="en-GB" sz="2000" b="0" i="0" u="none" strike="noStrike" kern="0" cap="none" spc="0" normalizeH="0" baseline="0" noProof="0">
                <a:ln>
                  <a:noFill/>
                </a:ln>
                <a:solidFill>
                  <a:srgbClr val="000000"/>
                </a:solidFill>
                <a:effectLst/>
                <a:uLnTx/>
                <a:uFillTx/>
                <a:latin typeface="Arial"/>
                <a:cs typeface="Arial"/>
                <a:sym typeface="Arial"/>
              </a:rPr>
              <a:t>Transformative</a:t>
            </a:r>
            <a:endParaRPr kumimoji="0" lang="en-GB" sz="2000" b="0" i="0" u="none" strike="noStrike" kern="0" cap="none" spc="0" normalizeH="0" baseline="0" noProof="0" dirty="0">
              <a:ln>
                <a:noFill/>
              </a:ln>
              <a:solidFill>
                <a:srgbClr val="000000"/>
              </a:solidFill>
              <a:effectLst/>
              <a:uLnTx/>
              <a:uFillTx/>
              <a:latin typeface="Arial"/>
              <a:cs typeface="Arial"/>
              <a:sym typeface="Arial"/>
            </a:endParaRPr>
          </a:p>
        </p:txBody>
      </p:sp>
      <p:pic>
        <p:nvPicPr>
          <p:cNvPr id="6" name="Picture 6" descr="dta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5188"/>
            <a:ext cx="1428750" cy="52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1"/>
          </p:nvPr>
        </p:nvSpPr>
        <p:spPr/>
        <p:txBody>
          <a:bodyPr/>
          <a:lstStyle/>
          <a:p>
            <a:pPr>
              <a:defRPr/>
            </a:pPr>
            <a:r>
              <a:rPr lang="en-ZA" altLang="en-US" dirty="0"/>
              <a:t>2</a:t>
            </a:r>
          </a:p>
        </p:txBody>
      </p:sp>
    </p:spTree>
    <p:extLst>
      <p:ext uri="{BB962C8B-B14F-4D97-AF65-F5344CB8AC3E}">
        <p14:creationId xmlns:p14="http://schemas.microsoft.com/office/powerpoint/2010/main" val="3449517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21288"/>
          </a:xfrm>
          <a:noFill/>
        </p:spPr>
        <p:txBody>
          <a:bodyPr/>
          <a:lstStyle/>
          <a:p>
            <a:pPr marL="285750" lvl="0" indent="-285750">
              <a:spcBef>
                <a:spcPts val="2400"/>
              </a:spcBef>
              <a:spcAft>
                <a:spcPts val="0"/>
              </a:spcAft>
              <a:tabLst>
                <a:tab pos="285750" algn="l"/>
                <a:tab pos="457200" algn="l"/>
              </a:tabLst>
              <a:defRPr/>
            </a:pPr>
            <a:r>
              <a:rPr lang="en-ZA" dirty="0"/>
              <a:t>								</a:t>
            </a:r>
            <a:br>
              <a:rPr lang="en-ZA" dirty="0"/>
            </a:br>
            <a:r>
              <a:rPr lang="en-ZA" dirty="0"/>
              <a:t>PART A</a:t>
            </a:r>
            <a:br>
              <a:rPr lang="en-ZA" dirty="0"/>
            </a:br>
            <a:r>
              <a:rPr lang="en-ZA" dirty="0"/>
              <a:t/>
            </a:r>
            <a:br>
              <a:rPr lang="en-ZA" dirty="0"/>
            </a:br>
            <a:r>
              <a:rPr lang="en-US" altLang="en-US" sz="1800" b="0" dirty="0">
                <a:effectLst/>
              </a:rPr>
              <a:t/>
            </a:r>
            <a:br>
              <a:rPr lang="en-US" altLang="en-US" sz="1800" b="0" dirty="0">
                <a:effectLst/>
              </a:rPr>
            </a:br>
            <a:r>
              <a:rPr lang="en-ZA" dirty="0">
                <a:solidFill>
                  <a:prstClr val="black"/>
                </a:solidFill>
              </a:rPr>
              <a:t>Performance on Predetermined </a:t>
            </a:r>
            <a:br>
              <a:rPr lang="en-ZA" dirty="0">
                <a:solidFill>
                  <a:prstClr val="black"/>
                </a:solidFill>
              </a:rPr>
            </a:br>
            <a:r>
              <a:rPr lang="en-ZA" dirty="0">
                <a:solidFill>
                  <a:prstClr val="black"/>
                </a:solidFill>
              </a:rPr>
              <a:t>Objectives</a:t>
            </a:r>
            <a:endParaRPr lang="en-ZA" sz="1800" dirty="0"/>
          </a:p>
        </p:txBody>
      </p:sp>
      <p:sp>
        <p:nvSpPr>
          <p:cNvPr id="3" name="Slide Number Placeholder 2"/>
          <p:cNvSpPr>
            <a:spLocks noGrp="1"/>
          </p:cNvSpPr>
          <p:nvPr>
            <p:ph type="sldNum" sz="quarter" idx="11"/>
          </p:nvPr>
        </p:nvSpPr>
        <p:spPr>
          <a:xfrm>
            <a:off x="6588224" y="6381328"/>
            <a:ext cx="2133600" cy="365125"/>
          </a:xfrm>
        </p:spPr>
        <p:txBody>
          <a:bodyPr/>
          <a:lstStyle/>
          <a:p>
            <a:pPr>
              <a:defRPr/>
            </a:pPr>
            <a:r>
              <a:rPr lang="en-ZA" altLang="en-US" dirty="0"/>
              <a:t>3</a:t>
            </a:r>
          </a:p>
        </p:txBody>
      </p:sp>
    </p:spTree>
    <p:extLst>
      <p:ext uri="{BB962C8B-B14F-4D97-AF65-F5344CB8AC3E}">
        <p14:creationId xmlns:p14="http://schemas.microsoft.com/office/powerpoint/2010/main" val="2891719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5"/>
          <p:cNvSpPr>
            <a:spLocks noGrp="1"/>
          </p:cNvSpPr>
          <p:nvPr>
            <p:ph type="title"/>
          </p:nvPr>
        </p:nvSpPr>
        <p:spPr>
          <a:xfrm>
            <a:off x="3326606" y="3508772"/>
            <a:ext cx="4371975" cy="361950"/>
          </a:xfrm>
        </p:spPr>
        <p:txBody>
          <a:bodyPr rtlCol="0">
            <a:normAutofit fontScale="90000"/>
          </a:bodyPr>
          <a:lstStyle/>
          <a:p>
            <a:pPr>
              <a:defRPr/>
            </a:pPr>
            <a:r>
              <a:rPr lang="en-US" sz="1575"/>
              <a:t/>
            </a:r>
            <a:br>
              <a:rPr lang="en-US" sz="1575"/>
            </a:br>
            <a:r>
              <a:rPr lang="en-US" sz="1575"/>
              <a:t/>
            </a:r>
            <a:br>
              <a:rPr lang="en-US" sz="1575"/>
            </a:br>
            <a:r>
              <a:rPr lang="en-US" sz="1575"/>
              <a:t/>
            </a:r>
            <a:br>
              <a:rPr lang="en-US" sz="1575"/>
            </a:br>
            <a:r>
              <a:rPr lang="en-US" sz="1575"/>
              <a:t/>
            </a:r>
            <a:br>
              <a:rPr lang="en-US" sz="1575"/>
            </a:br>
            <a:r>
              <a:rPr lang="en-US"/>
              <a:t/>
            </a:r>
            <a:br>
              <a:rPr lang="en-US"/>
            </a:br>
            <a:endParaRPr lang="en-US" sz="1575"/>
          </a:p>
        </p:txBody>
      </p:sp>
      <p:sp>
        <p:nvSpPr>
          <p:cNvPr id="41988" name="Slide Number Placeholder 3"/>
          <p:cNvSpPr>
            <a:spLocks noGrp="1"/>
          </p:cNvSpPr>
          <p:nvPr>
            <p:ph type="sldNum" sz="quarter" idx="11"/>
          </p:nvPr>
        </p:nvSpPr>
        <p:spPr bwMode="auto">
          <a:xfrm>
            <a:off x="2101454" y="5042297"/>
            <a:ext cx="257175" cy="2571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417910" indent="-160735">
              <a:spcBef>
                <a:spcPct val="20000"/>
              </a:spcBef>
              <a:buFont typeface="Arial" panose="020B0604020202020204" pitchFamily="34" charset="0"/>
              <a:buChar char="–"/>
              <a:defRPr sz="1575">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135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1125">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1125">
                <a:solidFill>
                  <a:schemeClr val="tx1"/>
                </a:solidFill>
                <a:latin typeface="Calibri" panose="020F0502020204030204" pitchFamily="34" charset="0"/>
              </a:defRPr>
            </a:lvl5pPr>
            <a:lvl6pPr marL="1414463"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671638"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928813"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2185988"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EB0631E-0C13-4F9A-82DD-D71FAD68211C}" type="slidenum">
              <a:rPr kumimoji="0" lang="en-US" altLang="en-US" sz="788"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788"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endParaRPr>
          </a:p>
        </p:txBody>
      </p:sp>
      <p:sp>
        <p:nvSpPr>
          <p:cNvPr id="9" name="Title 1"/>
          <p:cNvSpPr txBox="1">
            <a:spLocks/>
          </p:cNvSpPr>
          <p:nvPr/>
        </p:nvSpPr>
        <p:spPr bwMode="auto">
          <a:xfrm>
            <a:off x="179512" y="116633"/>
            <a:ext cx="8568952" cy="936103"/>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Autofit/>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black"/>
                </a:solidFill>
                <a:effectLst/>
                <a:uLnTx/>
                <a:uFillTx/>
                <a:latin typeface="Franklin Gothic Book"/>
                <a:ea typeface="MS PGothic" pitchFamily="34" charset="-128"/>
                <a:cs typeface="+mn-cs"/>
              </a:rPr>
              <a:t>SUMMARY OF ANNUAL TARGETS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black"/>
                </a:solidFill>
                <a:effectLst/>
                <a:uLnTx/>
                <a:uFillTx/>
                <a:latin typeface="Franklin Gothic Book"/>
                <a:ea typeface="MS PGothic" pitchFamily="34" charset="-128"/>
                <a:cs typeface="+mn-cs"/>
              </a:rPr>
              <a:t> PERFORMANCE PER PROGRAMME AND SUB-PROGRAMME </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p:cNvSpPr txBox="1"/>
          <p:nvPr/>
        </p:nvSpPr>
        <p:spPr>
          <a:xfrm>
            <a:off x="8244408" y="6021288"/>
            <a:ext cx="269626" cy="276999"/>
          </a:xfrm>
          <a:prstGeom prst="rect">
            <a:avLst/>
          </a:prstGeom>
          <a:noFill/>
        </p:spPr>
        <p:txBody>
          <a:bodyPr wrap="none" rtlCol="0">
            <a:spAutoFit/>
          </a:bodyPr>
          <a:lstStyle/>
          <a:p>
            <a:r>
              <a:rPr lang="en-ZA" sz="1200" dirty="0"/>
              <a:t>4</a:t>
            </a:r>
          </a:p>
        </p:txBody>
      </p:sp>
      <p:graphicFrame>
        <p:nvGraphicFramePr>
          <p:cNvPr id="7" name="Table 6">
            <a:extLst>
              <a:ext uri="{FF2B5EF4-FFF2-40B4-BE49-F238E27FC236}">
                <a16:creationId xmlns:a16="http://schemas.microsoft.com/office/drawing/2014/main" id="{C2257A87-E47A-4733-A2DF-B92AD3E98012}"/>
              </a:ext>
            </a:extLst>
          </p:cNvPr>
          <p:cNvGraphicFramePr>
            <a:graphicFrameLocks noGrp="1"/>
          </p:cNvGraphicFramePr>
          <p:nvPr>
            <p:extLst>
              <p:ext uri="{D42A27DB-BD31-4B8C-83A1-F6EECF244321}">
                <p14:modId xmlns:p14="http://schemas.microsoft.com/office/powerpoint/2010/main" val="3262621444"/>
              </p:ext>
            </p:extLst>
          </p:nvPr>
        </p:nvGraphicFramePr>
        <p:xfrm>
          <a:off x="179388" y="1124744"/>
          <a:ext cx="8569327" cy="4680520"/>
        </p:xfrm>
        <a:graphic>
          <a:graphicData uri="http://schemas.openxmlformats.org/drawingml/2006/table">
            <a:tbl>
              <a:tblPr/>
              <a:tblGrid>
                <a:gridCol w="2883026">
                  <a:extLst>
                    <a:ext uri="{9D8B030D-6E8A-4147-A177-3AD203B41FA5}">
                      <a16:colId xmlns:a16="http://schemas.microsoft.com/office/drawing/2014/main" val="2725919907"/>
                    </a:ext>
                  </a:extLst>
                </a:gridCol>
                <a:gridCol w="1895434">
                  <a:extLst>
                    <a:ext uri="{9D8B030D-6E8A-4147-A177-3AD203B41FA5}">
                      <a16:colId xmlns:a16="http://schemas.microsoft.com/office/drawing/2014/main" val="3105867637"/>
                    </a:ext>
                  </a:extLst>
                </a:gridCol>
                <a:gridCol w="1932577">
                  <a:extLst>
                    <a:ext uri="{9D8B030D-6E8A-4147-A177-3AD203B41FA5}">
                      <a16:colId xmlns:a16="http://schemas.microsoft.com/office/drawing/2014/main" val="75743358"/>
                    </a:ext>
                  </a:extLst>
                </a:gridCol>
                <a:gridCol w="1858290">
                  <a:extLst>
                    <a:ext uri="{9D8B030D-6E8A-4147-A177-3AD203B41FA5}">
                      <a16:colId xmlns:a16="http://schemas.microsoft.com/office/drawing/2014/main" val="3319832749"/>
                    </a:ext>
                  </a:extLst>
                </a:gridCol>
              </a:tblGrid>
              <a:tr h="1050245">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just">
                        <a:lnSpc>
                          <a:spcPct val="150000"/>
                        </a:lnSpc>
                      </a:pPr>
                      <a:r>
                        <a:rPr lang="en-US" sz="1600" b="1" dirty="0" err="1">
                          <a:effectLst/>
                          <a:latin typeface="Arial" panose="020B0604020202020204" pitchFamily="34" charset="0"/>
                          <a:ea typeface="Calibri" panose="020F0502020204030204" pitchFamily="34" charset="0"/>
                          <a:cs typeface="Arial" panose="020B0604020202020204" pitchFamily="34" charset="0"/>
                        </a:rPr>
                        <a:t>Programmes</a:t>
                      </a:r>
                      <a:r>
                        <a:rPr lang="en-US" sz="1600" b="1" dirty="0">
                          <a:effectLst/>
                          <a:latin typeface="Arial" panose="020B0604020202020204" pitchFamily="34" charset="0"/>
                          <a:ea typeface="Calibri" panose="020F0502020204030204" pitchFamily="34" charset="0"/>
                          <a:cs typeface="Arial" panose="020B0604020202020204" pitchFamily="34" charset="0"/>
                        </a:rPr>
                        <a:t> and Sub-Programme</a:t>
                      </a:r>
                      <a:endParaRPr lang="en-US" sz="1600" dirty="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8E8E8"/>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50000"/>
                        </a:lnSpc>
                      </a:pPr>
                      <a:r>
                        <a:rPr lang="en-US" sz="1600" b="1" dirty="0">
                          <a:effectLst/>
                          <a:latin typeface="Arial" panose="020B0604020202020204" pitchFamily="34" charset="0"/>
                          <a:ea typeface="Calibri" panose="020F0502020204030204" pitchFamily="34" charset="0"/>
                          <a:cs typeface="Arial" panose="020B0604020202020204" pitchFamily="34" charset="0"/>
                        </a:rPr>
                        <a:t>Total number of  Annual targets </a:t>
                      </a:r>
                      <a:endParaRPr lang="en-US" sz="1600" dirty="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50000"/>
                        </a:lnSpc>
                      </a:pPr>
                      <a:r>
                        <a:rPr lang="en-US" sz="1600" b="1" dirty="0">
                          <a:effectLst/>
                          <a:latin typeface="Arial" panose="020B0604020202020204" pitchFamily="34" charset="0"/>
                          <a:ea typeface="Calibri" panose="020F0502020204030204" pitchFamily="34" charset="0"/>
                          <a:cs typeface="Arial" panose="020B0604020202020204" pitchFamily="34" charset="0"/>
                        </a:rPr>
                        <a:t>Number of targets achieved</a:t>
                      </a:r>
                      <a:endParaRPr lang="en-US" sz="1600" dirty="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50000"/>
                        </a:lnSpc>
                      </a:pPr>
                      <a:r>
                        <a:rPr lang="en-US" sz="1600" b="1" dirty="0">
                          <a:effectLst/>
                          <a:latin typeface="Arial" panose="020B0604020202020204" pitchFamily="34" charset="0"/>
                          <a:ea typeface="Calibri" panose="020F0502020204030204" pitchFamily="34" charset="0"/>
                          <a:cs typeface="Arial" panose="020B0604020202020204" pitchFamily="34" charset="0"/>
                        </a:rPr>
                        <a:t>Number of targets not achieved</a:t>
                      </a:r>
                      <a:endParaRPr lang="en-US" sz="1600" dirty="0">
                        <a:effectLst/>
                        <a:latin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3117015047"/>
                  </a:ext>
                </a:extLst>
              </a:tr>
              <a:tr h="70417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just">
                        <a:lnSpc>
                          <a:spcPct val="150000"/>
                        </a:lnSpc>
                      </a:pPr>
                      <a:r>
                        <a:rPr lang="en-US" sz="1600" dirty="0">
                          <a:effectLst/>
                          <a:latin typeface="Arial" panose="020B0604020202020204" pitchFamily="34" charset="0"/>
                          <a:cs typeface="Arial" panose="020B0604020202020204" pitchFamily="34" charset="0"/>
                        </a:rPr>
                        <a:t>Administration</a:t>
                      </a:r>
                      <a:endParaRPr lang="en-US" sz="1600" dirty="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50000"/>
                        </a:lnSpc>
                      </a:pPr>
                      <a:r>
                        <a:rPr lang="en-US" sz="1600" dirty="0">
                          <a:effectLst/>
                          <a:latin typeface="+mj-lt"/>
                          <a:cs typeface="Arial" panose="020B0604020202020204" pitchFamily="34" charset="0"/>
                        </a:rPr>
                        <a:t>2</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50000"/>
                        </a:lnSpc>
                      </a:pPr>
                      <a:r>
                        <a:rPr lang="en-US" sz="1600" baseline="0" dirty="0">
                          <a:effectLst/>
                          <a:latin typeface="+mj-lt"/>
                        </a:rPr>
                        <a:t>2 (100%)</a:t>
                      </a:r>
                      <a:endParaRPr lang="en-US" sz="1600" dirty="0">
                        <a:effectLst/>
                        <a:latin typeface="+mj-lt"/>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50000"/>
                        </a:lnSpc>
                      </a:pPr>
                      <a:r>
                        <a:rPr lang="en-US" sz="1600" dirty="0">
                          <a:effectLst/>
                          <a:latin typeface="+mj-lt"/>
                          <a:ea typeface="Calibri" panose="020F0502020204030204" pitchFamily="34" charset="0"/>
                          <a:cs typeface="Arial" panose="020B0604020202020204" pitchFamily="34" charset="0"/>
                        </a:rPr>
                        <a:t>0</a:t>
                      </a:r>
                      <a:endParaRPr lang="en-US" sz="1600" dirty="0">
                        <a:effectLst/>
                        <a:latin typeface="+mj-l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6445578"/>
                  </a:ext>
                </a:extLst>
              </a:tr>
              <a:tr h="792717">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just">
                        <a:lnSpc>
                          <a:spcPct val="150000"/>
                        </a:lnSpc>
                      </a:pPr>
                      <a:r>
                        <a:rPr lang="en-US" sz="1600" dirty="0">
                          <a:effectLst/>
                          <a:latin typeface="Arial" panose="020B0604020202020204" pitchFamily="34" charset="0"/>
                          <a:ea typeface="Calibri" panose="020F0502020204030204" pitchFamily="34" charset="0"/>
                          <a:cs typeface="Arial" panose="020B0604020202020204" pitchFamily="34" charset="0"/>
                        </a:rPr>
                        <a:t>Research, Policy and Legislation</a:t>
                      </a:r>
                      <a:endParaRPr lang="en-US" sz="1600" dirty="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50000"/>
                        </a:lnSpc>
                      </a:pPr>
                      <a:r>
                        <a:rPr lang="en-GB" sz="1600" dirty="0">
                          <a:effectLst/>
                          <a:latin typeface="+mj-lt"/>
                          <a:cs typeface="Arial" panose="020B0604020202020204" pitchFamily="34" charset="0"/>
                        </a:rPr>
                        <a:t>4</a:t>
                      </a:r>
                      <a:endParaRPr lang="en-US" sz="1600" dirty="0">
                        <a:effectLst/>
                        <a:latin typeface="+mj-lt"/>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50000"/>
                        </a:lnSpc>
                      </a:pPr>
                      <a:r>
                        <a:rPr lang="en-US" sz="1600" dirty="0">
                          <a:effectLst/>
                          <a:latin typeface="+mj-lt"/>
                        </a:rPr>
                        <a:t>4 (100%)</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50000"/>
                        </a:lnSpc>
                      </a:pPr>
                      <a:r>
                        <a:rPr lang="en-US" sz="1600" dirty="0">
                          <a:solidFill>
                            <a:schemeClr val="tx1"/>
                          </a:solidFill>
                          <a:effectLst/>
                          <a:latin typeface="+mj-lt"/>
                          <a:ea typeface="Calibri" panose="020F0502020204030204" pitchFamily="34" charset="0"/>
                          <a:cs typeface="Arial" panose="020B0604020202020204" pitchFamily="34" charset="0"/>
                        </a:rPr>
                        <a:t>0 </a:t>
                      </a:r>
                      <a:endParaRPr lang="en-US" sz="1600" dirty="0">
                        <a:solidFill>
                          <a:schemeClr val="tx1"/>
                        </a:solidFill>
                        <a:effectLst/>
                        <a:latin typeface="+mj-l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6591852"/>
                  </a:ext>
                </a:extLst>
              </a:tr>
              <a:tr h="792717">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just">
                        <a:lnSpc>
                          <a:spcPct val="150000"/>
                        </a:lnSpc>
                      </a:pPr>
                      <a:r>
                        <a:rPr lang="en-US" sz="1600">
                          <a:effectLst/>
                          <a:latin typeface="Arial" panose="020B0604020202020204" pitchFamily="34" charset="0"/>
                          <a:ea typeface="Calibri" panose="020F0502020204030204" pitchFamily="34" charset="0"/>
                          <a:cs typeface="Arial" panose="020B0604020202020204" pitchFamily="34" charset="0"/>
                        </a:rPr>
                        <a:t>Institutional Support and Coordination</a:t>
                      </a:r>
                      <a:endParaRPr lang="en-US" sz="160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50000"/>
                        </a:lnSpc>
                      </a:pPr>
                      <a:r>
                        <a:rPr lang="en-GB" sz="1600" dirty="0">
                          <a:effectLst/>
                          <a:latin typeface="+mj-lt"/>
                          <a:cs typeface="Arial" panose="020B0604020202020204" pitchFamily="34" charset="0"/>
                        </a:rPr>
                        <a:t>4</a:t>
                      </a:r>
                      <a:endParaRPr lang="en-US" sz="1600" dirty="0">
                        <a:effectLst/>
                        <a:latin typeface="+mj-lt"/>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50000"/>
                        </a:lnSpc>
                      </a:pPr>
                      <a:r>
                        <a:rPr lang="en-US" sz="1600" dirty="0">
                          <a:effectLst/>
                          <a:latin typeface="+mj-lt"/>
                        </a:rPr>
                        <a:t>4 (100%)</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50000"/>
                        </a:lnSpc>
                      </a:pPr>
                      <a:r>
                        <a:rPr lang="en-GB" sz="1600" dirty="0">
                          <a:effectLst/>
                          <a:latin typeface="+mj-lt"/>
                          <a:cs typeface="Arial" panose="020B0604020202020204" pitchFamily="34" charset="0"/>
                        </a:rPr>
                        <a:t>0</a:t>
                      </a:r>
                      <a:endParaRPr lang="en-US" sz="1600" dirty="0">
                        <a:effectLst/>
                        <a:latin typeface="+mj-l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09405856"/>
                  </a:ext>
                </a:extLst>
              </a:tr>
              <a:tr h="792717">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just">
                        <a:lnSpc>
                          <a:spcPct val="150000"/>
                        </a:lnSpc>
                      </a:pPr>
                      <a:r>
                        <a:rPr lang="en-US" sz="1600" dirty="0">
                          <a:effectLst/>
                          <a:latin typeface="Arial" panose="020B0604020202020204" pitchFamily="34" charset="0"/>
                          <a:ea typeface="Calibri" panose="020F0502020204030204" pitchFamily="34" charset="0"/>
                          <a:cs typeface="Arial" panose="020B0604020202020204" pitchFamily="34" charset="0"/>
                        </a:rPr>
                        <a:t>National House of Traditional Leaders</a:t>
                      </a:r>
                      <a:endParaRPr lang="en-US" sz="1600" dirty="0">
                        <a:effectLst/>
                        <a:latin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50000"/>
                        </a:lnSpc>
                      </a:pPr>
                      <a:r>
                        <a:rPr lang="en-GB" sz="1600" dirty="0">
                          <a:effectLst/>
                          <a:latin typeface="+mj-lt"/>
                          <a:cs typeface="Arial" panose="020B0604020202020204" pitchFamily="34" charset="0"/>
                        </a:rPr>
                        <a:t>3</a:t>
                      </a:r>
                      <a:endParaRPr lang="en-US" sz="1600" dirty="0">
                        <a:effectLst/>
                        <a:latin typeface="+mj-lt"/>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50000"/>
                        </a:lnSpc>
                      </a:pPr>
                      <a:r>
                        <a:rPr lang="en-US" sz="1600" dirty="0">
                          <a:effectLst/>
                          <a:latin typeface="+mj-lt"/>
                        </a:rPr>
                        <a:t>3 (100%)</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50000"/>
                        </a:lnSpc>
                      </a:pPr>
                      <a:r>
                        <a:rPr lang="en-US" sz="1600" dirty="0">
                          <a:effectLst/>
                          <a:latin typeface="+mj-lt"/>
                          <a:ea typeface="Calibri" panose="020F0502020204030204" pitchFamily="34" charset="0"/>
                          <a:cs typeface="Arial" panose="020B0604020202020204" pitchFamily="34" charset="0"/>
                        </a:rPr>
                        <a:t>0</a:t>
                      </a:r>
                      <a:endParaRPr lang="en-US" sz="1600" dirty="0">
                        <a:effectLst/>
                        <a:latin typeface="+mj-l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7972698"/>
                  </a:ext>
                </a:extLst>
              </a:tr>
              <a:tr h="547954">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just">
                        <a:lnSpc>
                          <a:spcPct val="150000"/>
                        </a:lnSpc>
                      </a:pPr>
                      <a:r>
                        <a:rPr lang="en-ZA" sz="1600" b="1" dirty="0">
                          <a:effectLst/>
                          <a:latin typeface="Arial" panose="020B0604020202020204" pitchFamily="34" charset="0"/>
                          <a:ea typeface="Calibri" panose="020F0502020204030204" pitchFamily="34" charset="0"/>
                          <a:cs typeface="Arial" panose="020B0604020202020204" pitchFamily="34" charset="0"/>
                        </a:rPr>
                        <a:t>Total </a:t>
                      </a:r>
                      <a:endParaRPr lang="en-US" sz="1600" dirty="0">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DCDB"/>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50000"/>
                        </a:lnSpc>
                      </a:pPr>
                      <a:r>
                        <a:rPr lang="en-GB" sz="1600" b="1" dirty="0">
                          <a:effectLst/>
                          <a:latin typeface="+mj-lt"/>
                          <a:cs typeface="Arial" panose="020B0604020202020204" pitchFamily="34" charset="0"/>
                        </a:rPr>
                        <a:t>1</a:t>
                      </a:r>
                      <a:r>
                        <a:rPr lang="en-US" sz="1600" b="1" dirty="0">
                          <a:effectLst/>
                          <a:latin typeface="+mj-lt"/>
                          <a:cs typeface="Arial" panose="020B0604020202020204" pitchFamily="34" charset="0"/>
                        </a:rPr>
                        <a:t>3</a:t>
                      </a:r>
                      <a:endParaRPr lang="en-US" sz="1600" dirty="0">
                        <a:effectLst/>
                        <a:latin typeface="+mj-lt"/>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50000"/>
                        </a:lnSpc>
                      </a:pPr>
                      <a:r>
                        <a:rPr lang="en-US" sz="1600" b="1" baseline="0" dirty="0">
                          <a:solidFill>
                            <a:schemeClr val="tx1"/>
                          </a:solidFill>
                          <a:effectLst/>
                          <a:latin typeface="+mj-lt"/>
                          <a:ea typeface="Calibri" panose="020F0502020204030204" pitchFamily="34" charset="0"/>
                          <a:cs typeface="Arial" panose="020B0604020202020204" pitchFamily="34" charset="0"/>
                        </a:rPr>
                        <a:t>13 (100%)</a:t>
                      </a:r>
                      <a:endParaRPr lang="en-US" sz="1600" dirty="0">
                        <a:solidFill>
                          <a:schemeClr val="tx1"/>
                        </a:solidFill>
                        <a:effectLst/>
                        <a:latin typeface="+mj-lt"/>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50000"/>
                        </a:lnSpc>
                      </a:pPr>
                      <a:r>
                        <a:rPr lang="en-GB" sz="1600" b="1" dirty="0">
                          <a:solidFill>
                            <a:schemeClr val="tx1"/>
                          </a:solidFill>
                          <a:effectLst/>
                          <a:latin typeface="+mj-lt"/>
                          <a:cs typeface="Arial" panose="020B0604020202020204" pitchFamily="34" charset="0"/>
                        </a:rPr>
                        <a:t>0</a:t>
                      </a:r>
                      <a:endParaRPr lang="en-US" sz="1600" dirty="0">
                        <a:solidFill>
                          <a:schemeClr val="tx1"/>
                        </a:solidFill>
                        <a:effectLst/>
                        <a:latin typeface="+mj-l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2387744220"/>
                  </a:ext>
                </a:extLst>
              </a:tr>
            </a:tbl>
          </a:graphicData>
        </a:graphic>
      </p:graphicFrame>
    </p:spTree>
    <p:extLst>
      <p:ext uri="{BB962C8B-B14F-4D97-AF65-F5344CB8AC3E}">
        <p14:creationId xmlns:p14="http://schemas.microsoft.com/office/powerpoint/2010/main" val="376830478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5"/>
          <p:cNvSpPr>
            <a:spLocks noGrp="1"/>
          </p:cNvSpPr>
          <p:nvPr>
            <p:ph type="title"/>
          </p:nvPr>
        </p:nvSpPr>
        <p:spPr>
          <a:xfrm>
            <a:off x="3326606" y="3508772"/>
            <a:ext cx="4371975" cy="361950"/>
          </a:xfrm>
        </p:spPr>
        <p:txBody>
          <a:bodyPr rtlCol="0">
            <a:normAutofit fontScale="90000"/>
          </a:bodyPr>
          <a:lstStyle/>
          <a:p>
            <a:pPr>
              <a:defRPr/>
            </a:pPr>
            <a:r>
              <a:rPr lang="en-US" sz="1575"/>
              <a:t/>
            </a:r>
            <a:br>
              <a:rPr lang="en-US" sz="1575"/>
            </a:br>
            <a:r>
              <a:rPr lang="en-US" sz="1575"/>
              <a:t/>
            </a:r>
            <a:br>
              <a:rPr lang="en-US" sz="1575"/>
            </a:br>
            <a:r>
              <a:rPr lang="en-US" sz="1575"/>
              <a:t/>
            </a:r>
            <a:br>
              <a:rPr lang="en-US" sz="1575"/>
            </a:br>
            <a:r>
              <a:rPr lang="en-US" sz="1575"/>
              <a:t/>
            </a:r>
            <a:br>
              <a:rPr lang="en-US" sz="1575"/>
            </a:br>
            <a:r>
              <a:rPr lang="en-US"/>
              <a:t/>
            </a:r>
            <a:br>
              <a:rPr lang="en-US"/>
            </a:br>
            <a:endParaRPr lang="en-US" sz="1575"/>
          </a:p>
        </p:txBody>
      </p:sp>
      <p:sp>
        <p:nvSpPr>
          <p:cNvPr id="41988" name="Slide Number Placeholder 3"/>
          <p:cNvSpPr>
            <a:spLocks noGrp="1"/>
          </p:cNvSpPr>
          <p:nvPr>
            <p:ph type="sldNum" sz="quarter" idx="11"/>
          </p:nvPr>
        </p:nvSpPr>
        <p:spPr bwMode="auto">
          <a:xfrm>
            <a:off x="2101454" y="5042297"/>
            <a:ext cx="257175" cy="2571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417910" indent="-160735">
              <a:spcBef>
                <a:spcPct val="20000"/>
              </a:spcBef>
              <a:buFont typeface="Arial" panose="020B0604020202020204" pitchFamily="34" charset="0"/>
              <a:buChar char="–"/>
              <a:defRPr sz="1575">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135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1125">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1125">
                <a:solidFill>
                  <a:schemeClr val="tx1"/>
                </a:solidFill>
                <a:latin typeface="Calibri" panose="020F0502020204030204" pitchFamily="34" charset="0"/>
              </a:defRPr>
            </a:lvl5pPr>
            <a:lvl6pPr marL="1414463"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671638"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928813"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2185988" indent="-128588" defTabSz="257175"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EB0631E-0C13-4F9A-82DD-D71FAD68211C}" type="slidenum">
              <a:rPr kumimoji="0" lang="en-US" altLang="en-US" sz="788"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788"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Arial" panose="020B0604020202020204" pitchFamily="34" charset="0"/>
            </a:endParaRPr>
          </a:p>
        </p:txBody>
      </p:sp>
      <p:sp>
        <p:nvSpPr>
          <p:cNvPr id="9" name="Title 1"/>
          <p:cNvSpPr txBox="1">
            <a:spLocks/>
          </p:cNvSpPr>
          <p:nvPr/>
        </p:nvSpPr>
        <p:spPr bwMode="auto">
          <a:xfrm>
            <a:off x="251520" y="311863"/>
            <a:ext cx="8712968" cy="794985"/>
          </a:xfrm>
          <a:prstGeom prst="rect">
            <a:avLst/>
          </a:prstGeom>
          <a:noFill/>
          <a:ln>
            <a:noFill/>
            <a:miter lim="800000"/>
            <a:headEnd/>
            <a:tailEnd/>
          </a:ln>
          <a:scene3d>
            <a:camera prst="orthographicFront">
              <a:rot lat="0" lon="0" rev="0"/>
            </a:camera>
            <a:lightRig rig="contrasting" dir="t">
              <a:rot lat="0" lon="0" rev="1500000"/>
            </a:lightRig>
          </a:scene3d>
          <a:sp3d prstMaterial="metal">
            <a:bevelT w="88900" h="88900"/>
          </a:sp3d>
        </p:spPr>
        <p:txBody>
          <a:bodyPr anchor="ctr">
            <a:noAutofit/>
          </a:bodyPr>
          <a:lst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lvl="0">
              <a:defRPr/>
            </a:pPr>
            <a:r>
              <a:rPr kumimoji="0" lang="en-ZA" sz="2200" b="1" i="0" u="none" strike="noStrike" kern="1200" cap="none" spc="0" normalizeH="0" baseline="0" noProof="0" dirty="0">
                <a:ln>
                  <a:noFill/>
                </a:ln>
                <a:solidFill>
                  <a:prstClr val="black"/>
                </a:solidFill>
                <a:effectLst/>
                <a:uLnTx/>
                <a:uFillTx/>
                <a:latin typeface="Calibri"/>
                <a:ea typeface="MS PGothic" pitchFamily="34" charset="-128"/>
                <a:cs typeface="+mj-cs"/>
              </a:rPr>
              <a:t>SUMMARY OF OVERALL DTA PERFORMANCE ON 2020/21 ANNUAL TARGETS </a:t>
            </a:r>
            <a:endParaRPr lang="en-US" sz="2000" dirty="0">
              <a:effectLst/>
              <a:ea typeface="MS PGothic" pitchFamily="34" charset="-128"/>
            </a:endParaRPr>
          </a:p>
        </p:txBody>
      </p:sp>
      <p:sp>
        <p:nvSpPr>
          <p:cNvPr id="3" name="TextBox 2"/>
          <p:cNvSpPr txBox="1"/>
          <p:nvPr/>
        </p:nvSpPr>
        <p:spPr>
          <a:xfrm>
            <a:off x="8316416" y="6381328"/>
            <a:ext cx="269626" cy="276999"/>
          </a:xfrm>
          <a:prstGeom prst="rect">
            <a:avLst/>
          </a:prstGeom>
          <a:noFill/>
        </p:spPr>
        <p:txBody>
          <a:bodyPr wrap="none" rtlCol="0">
            <a:spAutoFit/>
          </a:bodyPr>
          <a:lstStyle/>
          <a:p>
            <a:r>
              <a:rPr lang="en-ZA" sz="1200" dirty="0"/>
              <a:t>5</a:t>
            </a:r>
          </a:p>
        </p:txBody>
      </p:sp>
      <p:graphicFrame>
        <p:nvGraphicFramePr>
          <p:cNvPr id="8" name="Chart 7">
            <a:extLst>
              <a:ext uri="{FF2B5EF4-FFF2-40B4-BE49-F238E27FC236}">
                <a16:creationId xmlns:a16="http://schemas.microsoft.com/office/drawing/2014/main" id="{99284851-F99D-412B-8002-F8FE591C8D66}"/>
              </a:ext>
            </a:extLst>
          </p:cNvPr>
          <p:cNvGraphicFramePr>
            <a:graphicFrameLocks/>
          </p:cNvGraphicFramePr>
          <p:nvPr>
            <p:extLst>
              <p:ext uri="{D42A27DB-BD31-4B8C-83A1-F6EECF244321}">
                <p14:modId xmlns:p14="http://schemas.microsoft.com/office/powerpoint/2010/main" val="3076490753"/>
              </p:ext>
            </p:extLst>
          </p:nvPr>
        </p:nvGraphicFramePr>
        <p:xfrm>
          <a:off x="971598" y="2034518"/>
          <a:ext cx="7560842" cy="367240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6D588AD1-2E4B-46D8-A52B-D825717C2BE5}"/>
              </a:ext>
            </a:extLst>
          </p:cNvPr>
          <p:cNvSpPr txBox="1"/>
          <p:nvPr/>
        </p:nvSpPr>
        <p:spPr>
          <a:xfrm>
            <a:off x="971598" y="1322872"/>
            <a:ext cx="6726981" cy="646331"/>
          </a:xfrm>
          <a:prstGeom prst="rect">
            <a:avLst/>
          </a:prstGeom>
          <a:noFill/>
        </p:spPr>
        <p:txBody>
          <a:bodyPr wrap="square" rtlCol="0">
            <a:spAutoFit/>
          </a:bodyPr>
          <a:lstStyle/>
          <a:p>
            <a:pPr algn="just"/>
            <a:r>
              <a:rPr lang="en-GB" dirty="0"/>
              <a:t>The Department had thirteen (13)  Annual Targets of which:</a:t>
            </a:r>
          </a:p>
          <a:p>
            <a:pPr algn="just"/>
            <a:r>
              <a:rPr lang="en-GB" dirty="0"/>
              <a:t>13 of 13 targets (100%) were achieved</a:t>
            </a:r>
          </a:p>
        </p:txBody>
      </p:sp>
    </p:spTree>
    <p:extLst>
      <p:ext uri="{BB962C8B-B14F-4D97-AF65-F5344CB8AC3E}">
        <p14:creationId xmlns:p14="http://schemas.microsoft.com/office/powerpoint/2010/main" val="1773418805"/>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49994138"/>
              </p:ext>
            </p:extLst>
          </p:nvPr>
        </p:nvGraphicFramePr>
        <p:xfrm>
          <a:off x="107504" y="908720"/>
          <a:ext cx="8892988" cy="5184576"/>
        </p:xfrm>
        <a:graphic>
          <a:graphicData uri="http://schemas.openxmlformats.org/drawingml/2006/table">
            <a:tbl>
              <a:tblPr firstRow="1" bandRow="1"/>
              <a:tblGrid>
                <a:gridCol w="1457867">
                  <a:extLst>
                    <a:ext uri="{9D8B030D-6E8A-4147-A177-3AD203B41FA5}">
                      <a16:colId xmlns:a16="http://schemas.microsoft.com/office/drawing/2014/main" val="528918618"/>
                    </a:ext>
                  </a:extLst>
                </a:gridCol>
                <a:gridCol w="1093400">
                  <a:extLst>
                    <a:ext uri="{9D8B030D-6E8A-4147-A177-3AD203B41FA5}">
                      <a16:colId xmlns:a16="http://schemas.microsoft.com/office/drawing/2014/main" val="20001"/>
                    </a:ext>
                  </a:extLst>
                </a:gridCol>
                <a:gridCol w="2129253">
                  <a:extLst>
                    <a:ext uri="{9D8B030D-6E8A-4147-A177-3AD203B41FA5}">
                      <a16:colId xmlns:a16="http://schemas.microsoft.com/office/drawing/2014/main" val="722548531"/>
                    </a:ext>
                  </a:extLst>
                </a:gridCol>
                <a:gridCol w="1944216">
                  <a:extLst>
                    <a:ext uri="{9D8B030D-6E8A-4147-A177-3AD203B41FA5}">
                      <a16:colId xmlns:a16="http://schemas.microsoft.com/office/drawing/2014/main" val="1875264713"/>
                    </a:ext>
                  </a:extLst>
                </a:gridCol>
                <a:gridCol w="2268252">
                  <a:extLst>
                    <a:ext uri="{9D8B030D-6E8A-4147-A177-3AD203B41FA5}">
                      <a16:colId xmlns:a16="http://schemas.microsoft.com/office/drawing/2014/main" val="3519177801"/>
                    </a:ext>
                  </a:extLst>
                </a:gridCol>
              </a:tblGrid>
              <a:tr h="664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Programme</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Outcomes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Output Indicators</a:t>
                      </a:r>
                    </a:p>
                  </a:txBody>
                  <a:tcPr marL="51435" marR="51435" marT="25725" marB="25725">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Annual 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2020/21 </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1" u="none" strike="noStrike" kern="1200" baseline="0" dirty="0">
                        <a:solidFill>
                          <a:schemeClr val="tx1"/>
                        </a:solidFill>
                        <a:latin typeface="+mn-lt"/>
                        <a:ea typeface="+mn-ea"/>
                        <a:cs typeface="+mn-cs"/>
                      </a:endParaRPr>
                    </a:p>
                  </a:txBody>
                  <a:tcPr marL="51435" marR="51435" marT="25725" marB="25725">
                    <a:solidFill>
                      <a:srgbClr val="92D050"/>
                    </a:solidFill>
                  </a:tcPr>
                </a:tc>
                <a:extLst>
                  <a:ext uri="{0D108BD9-81ED-4DB2-BD59-A6C34878D82A}">
                    <a16:rowId xmlns:a16="http://schemas.microsoft.com/office/drawing/2014/main" val="10000"/>
                  </a:ext>
                </a:extLst>
              </a:tr>
              <a:tr h="1981007">
                <a:tc rowSpan="2">
                  <a:txBody>
                    <a:bodyPr/>
                    <a:lstStyle/>
                    <a:p>
                      <a:r>
                        <a:rPr lang="en-ZA" sz="1400" b="1" dirty="0">
                          <a:latin typeface="+mj-lt"/>
                        </a:rPr>
                        <a:t>Administration</a:t>
                      </a:r>
                    </a:p>
                  </a:txBody>
                  <a:tcPr marL="51435" marR="51435" marT="25725" marB="25725">
                    <a:solidFill>
                      <a:schemeClr val="bg1"/>
                    </a:solidFill>
                  </a:tcPr>
                </a:tc>
                <a:tc rowSpan="2">
                  <a:txBody>
                    <a:bodyPr/>
                    <a:lstStyle/>
                    <a:p>
                      <a:pPr algn="just"/>
                      <a:r>
                        <a:rPr lang="en-ZA" sz="1400" dirty="0">
                          <a:latin typeface="+mn-lt"/>
                        </a:rPr>
                        <a:t>Effective governance of the Department</a:t>
                      </a:r>
                    </a:p>
                  </a:txBody>
                  <a:tcPr marL="51435" marR="51435" marT="25725" marB="25725">
                    <a:solidFill>
                      <a:schemeClr val="bg1"/>
                    </a:solidFill>
                  </a:tcPr>
                </a:tc>
                <a:tc>
                  <a:txBody>
                    <a:bodyPr/>
                    <a:lstStyle/>
                    <a:p>
                      <a:r>
                        <a:rPr lang="en-US" sz="1400" dirty="0"/>
                        <a:t>% performance against </a:t>
                      </a:r>
                      <a:r>
                        <a:rPr lang="en-US" sz="1400" dirty="0" err="1"/>
                        <a:t>organisational</a:t>
                      </a:r>
                      <a:r>
                        <a:rPr lang="en-US" sz="1400" dirty="0"/>
                        <a:t> performance information (OPIM) Compliance Management Plan</a:t>
                      </a:r>
                      <a:endParaRPr lang="en-US" sz="1400" dirty="0">
                        <a:solidFill>
                          <a:schemeClr val="tx1"/>
                        </a:solidFill>
                        <a:latin typeface="+mj-lt"/>
                      </a:endParaRPr>
                    </a:p>
                  </a:txBody>
                  <a:tcPr marL="51435" marR="51435" marT="25725" marB="25725">
                    <a:solidFill>
                      <a:schemeClr val="bg1"/>
                    </a:solidFill>
                  </a:tcPr>
                </a:tc>
                <a:tc>
                  <a:txBody>
                    <a:bodyPr/>
                    <a:lstStyle/>
                    <a:p>
                      <a:pPr marL="0" indent="0">
                        <a:buFont typeface="Arial" panose="020B0604020202020204" pitchFamily="34" charset="0"/>
                        <a:buNone/>
                      </a:pPr>
                      <a:r>
                        <a:rPr lang="en-US" sz="1400" dirty="0"/>
                        <a:t>80% performance against </a:t>
                      </a:r>
                      <a:r>
                        <a:rPr lang="en-US" sz="1400" dirty="0" err="1"/>
                        <a:t>organisational</a:t>
                      </a:r>
                      <a:r>
                        <a:rPr lang="en-US" sz="1400" dirty="0"/>
                        <a:t> performance information (OPIM) Compliance Management Plan</a:t>
                      </a:r>
                      <a:endParaRPr lang="en-US" sz="1400" baseline="0" dirty="0">
                        <a:solidFill>
                          <a:schemeClr val="tx1"/>
                        </a:solidFill>
                        <a:latin typeface="+mj-lt"/>
                      </a:endParaRPr>
                    </a:p>
                  </a:txBody>
                  <a:tcPr marL="51435" marR="51435" marT="25725" marB="25725">
                    <a:solidFill>
                      <a:schemeClr val="bg1"/>
                    </a:solidFill>
                  </a:tcPr>
                </a:tc>
                <a:tc>
                  <a:txBody>
                    <a:bodyPr/>
                    <a:lstStyle/>
                    <a:p>
                      <a:pPr marL="0" indent="0">
                        <a:buFont typeface="Arial" panose="020B0604020202020204" pitchFamily="34" charset="0"/>
                        <a:buNone/>
                      </a:pPr>
                      <a:r>
                        <a:rPr lang="en-US" sz="1400" b="1" kern="1200" dirty="0">
                          <a:solidFill>
                            <a:srgbClr val="00B050"/>
                          </a:solidFill>
                          <a:latin typeface="+mn-lt"/>
                          <a:ea typeface="+mn-ea"/>
                          <a:cs typeface="+mn-cs"/>
                        </a:rPr>
                        <a:t>Achieved</a:t>
                      </a:r>
                    </a:p>
                    <a:p>
                      <a:pPr marL="0" marR="0" algn="just">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mj-lt"/>
                          <a:ea typeface="Calibri" panose="020F0502020204030204" pitchFamily="34" charset="0"/>
                          <a:cs typeface="Arial" panose="020B0604020202020204" pitchFamily="34" charset="0"/>
                        </a:rPr>
                        <a:t>80% of</a:t>
                      </a:r>
                      <a:r>
                        <a:rPr lang="en-US" sz="1400" dirty="0">
                          <a:effectLst/>
                          <a:latin typeface="+mj-lt"/>
                          <a:ea typeface="Calibri" panose="020F0502020204030204" pitchFamily="34" charset="0"/>
                          <a:cs typeface="Arial" panose="020B0604020202020204" pitchFamily="34" charset="0"/>
                        </a:rPr>
                        <a:t> </a:t>
                      </a:r>
                      <a:r>
                        <a:rPr lang="en-ZA" sz="1400" dirty="0">
                          <a:effectLst/>
                          <a:latin typeface="+mj-lt"/>
                          <a:ea typeface="Calibri" panose="020F0502020204030204" pitchFamily="34" charset="0"/>
                          <a:cs typeface="Arial" panose="020B0604020202020204" pitchFamily="34" charset="0"/>
                        </a:rPr>
                        <a:t>actions in the organisational</a:t>
                      </a:r>
                      <a:r>
                        <a:rPr lang="en-US" sz="1400" dirty="0">
                          <a:effectLst/>
                          <a:latin typeface="+mj-lt"/>
                          <a:ea typeface="Calibri" panose="020F0502020204030204" pitchFamily="34" charset="0"/>
                          <a:cs typeface="Arial" panose="020B0604020202020204" pitchFamily="34" charset="0"/>
                        </a:rPr>
                        <a:t> </a:t>
                      </a:r>
                      <a:r>
                        <a:rPr lang="en-ZA" sz="1400" dirty="0">
                          <a:effectLst/>
                          <a:latin typeface="+mj-lt"/>
                          <a:ea typeface="Calibri" panose="020F0502020204030204" pitchFamily="34" charset="0"/>
                          <a:cs typeface="Arial" panose="020B0604020202020204" pitchFamily="34" charset="0"/>
                        </a:rPr>
                        <a:t>performance</a:t>
                      </a:r>
                      <a:endParaRPr lang="en-US" sz="1400" dirty="0">
                        <a:effectLst/>
                        <a:latin typeface="+mj-lt"/>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mj-lt"/>
                          <a:ea typeface="Calibri" panose="020F0502020204030204" pitchFamily="34" charset="0"/>
                          <a:cs typeface="Arial" panose="020B0604020202020204" pitchFamily="34" charset="0"/>
                        </a:rPr>
                        <a:t>Information</a:t>
                      </a:r>
                      <a:r>
                        <a:rPr lang="en-US" sz="1400" dirty="0">
                          <a:effectLst/>
                          <a:latin typeface="+mj-lt"/>
                          <a:ea typeface="Calibri" panose="020F0502020204030204" pitchFamily="34" charset="0"/>
                          <a:cs typeface="Arial" panose="020B0604020202020204" pitchFamily="34" charset="0"/>
                        </a:rPr>
                        <a:t> </a:t>
                      </a:r>
                      <a:r>
                        <a:rPr lang="en-ZA" sz="1400" dirty="0">
                          <a:effectLst/>
                          <a:latin typeface="+mj-lt"/>
                          <a:ea typeface="Calibri" panose="020F0502020204030204" pitchFamily="34" charset="0"/>
                          <a:cs typeface="Arial" panose="020B0604020202020204" pitchFamily="34" charset="0"/>
                        </a:rPr>
                        <a:t>Compliance</a:t>
                      </a:r>
                      <a:endParaRPr lang="en-US" sz="1400" dirty="0">
                        <a:effectLst/>
                        <a:latin typeface="+mj-lt"/>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mj-lt"/>
                          <a:ea typeface="Calibri" panose="020F0502020204030204" pitchFamily="34" charset="0"/>
                          <a:cs typeface="Arial" panose="020B0604020202020204" pitchFamily="34" charset="0"/>
                        </a:rPr>
                        <a:t>Management</a:t>
                      </a:r>
                      <a:r>
                        <a:rPr lang="en-US" sz="1400" dirty="0">
                          <a:effectLst/>
                          <a:latin typeface="+mj-lt"/>
                          <a:ea typeface="Calibri" panose="020F0502020204030204" pitchFamily="34" charset="0"/>
                          <a:cs typeface="Arial" panose="020B0604020202020204" pitchFamily="34" charset="0"/>
                        </a:rPr>
                        <a:t> </a:t>
                      </a:r>
                      <a:r>
                        <a:rPr lang="en-ZA" sz="1400" dirty="0">
                          <a:effectLst/>
                          <a:latin typeface="+mj-lt"/>
                          <a:ea typeface="Calibri" panose="020F0502020204030204" pitchFamily="34" charset="0"/>
                          <a:cs typeface="Arial" panose="020B0604020202020204" pitchFamily="34" charset="0"/>
                        </a:rPr>
                        <a:t>Plan for the quarter were</a:t>
                      </a:r>
                      <a:r>
                        <a:rPr lang="en-US" sz="1400" dirty="0">
                          <a:effectLst/>
                          <a:latin typeface="+mj-lt"/>
                          <a:ea typeface="Calibri" panose="020F0502020204030204" pitchFamily="34" charset="0"/>
                          <a:cs typeface="Arial" panose="020B0604020202020204" pitchFamily="34" charset="0"/>
                        </a:rPr>
                        <a:t> </a:t>
                      </a:r>
                      <a:r>
                        <a:rPr lang="en-ZA" sz="1400" dirty="0">
                          <a:effectLst/>
                          <a:latin typeface="+mj-lt"/>
                          <a:ea typeface="Calibri" panose="020F0502020204030204" pitchFamily="34" charset="0"/>
                        </a:rPr>
                        <a:t>implemented</a:t>
                      </a:r>
                      <a:endParaRPr lang="en-US" sz="1400" baseline="0" dirty="0">
                        <a:solidFill>
                          <a:schemeClr val="tx1"/>
                        </a:solidFill>
                        <a:latin typeface="+mj-lt"/>
                      </a:endParaRPr>
                    </a:p>
                  </a:txBody>
                  <a:tcPr marL="51435" marR="51435" marT="25725" marB="25725">
                    <a:solidFill>
                      <a:schemeClr val="bg1"/>
                    </a:solidFill>
                  </a:tcPr>
                </a:tc>
                <a:extLst>
                  <a:ext uri="{0D108BD9-81ED-4DB2-BD59-A6C34878D82A}">
                    <a16:rowId xmlns:a16="http://schemas.microsoft.com/office/drawing/2014/main" val="10001"/>
                  </a:ext>
                </a:extLst>
              </a:tr>
              <a:tr h="2538580">
                <a:tc vMerge="1">
                  <a:txBody>
                    <a:bodyPr/>
                    <a:lstStyle/>
                    <a:p>
                      <a:endParaRPr lang="en-US"/>
                    </a:p>
                  </a:txBody>
                  <a:tcPr/>
                </a:tc>
                <a:tc vMerge="1">
                  <a:txBody>
                    <a:bodyPr/>
                    <a:lstStyle/>
                    <a:p>
                      <a:endParaRPr lang="en-ZA" sz="1400" dirty="0">
                        <a:latin typeface="+mj-lt"/>
                      </a:endParaRPr>
                    </a:p>
                  </a:txBody>
                  <a:tcPr marL="51435" marR="51435" marT="25725" marB="25725">
                    <a:solidFill>
                      <a:schemeClr val="bg1"/>
                    </a:solidFill>
                  </a:tcPr>
                </a:tc>
                <a:tc>
                  <a:txBody>
                    <a:bodyPr/>
                    <a:lstStyle/>
                    <a:p>
                      <a:r>
                        <a:rPr lang="en-GB" sz="1400" dirty="0"/>
                        <a:t>% of actions in the Corporate and Financial Management (CFM ) Compliance Management Plan implemented</a:t>
                      </a:r>
                    </a:p>
                  </a:txBody>
                  <a:tcPr marL="51435" marR="51435" marT="25725" marB="25725">
                    <a:solidFill>
                      <a:schemeClr val="bg1"/>
                    </a:solidFill>
                  </a:tcPr>
                </a:tc>
                <a:tc>
                  <a:txBody>
                    <a:bodyPr/>
                    <a:lstStyle/>
                    <a:p>
                      <a:pPr marL="0" indent="0">
                        <a:buFont typeface="Arial" panose="020B0604020202020204" pitchFamily="34" charset="0"/>
                        <a:buNone/>
                      </a:pPr>
                      <a:r>
                        <a:rPr lang="en-GB" sz="1400" dirty="0"/>
                        <a:t>80% of actions in the Corporate and Financial Management (CFM ) Compliance Management Plan implemented</a:t>
                      </a:r>
                      <a:endParaRPr lang="en-ZA" sz="1400" b="0" i="0" u="none" strike="noStrike" baseline="0" dirty="0">
                        <a:solidFill>
                          <a:srgbClr val="000000"/>
                        </a:solidFill>
                        <a:latin typeface="Myriad Pro"/>
                      </a:endParaRPr>
                    </a:p>
                  </a:txBody>
                  <a:tcPr marL="51435" marR="51435" marT="25725" marB="25725">
                    <a:solidFill>
                      <a:schemeClr val="bg1"/>
                    </a:solidFill>
                  </a:tcPr>
                </a:tc>
                <a:tc>
                  <a:txBody>
                    <a:bodyPr/>
                    <a:lstStyle/>
                    <a:p>
                      <a:pPr marL="0" indent="0">
                        <a:buFont typeface="Arial" panose="020B0604020202020204" pitchFamily="34" charset="0"/>
                        <a:buNone/>
                      </a:pPr>
                      <a:r>
                        <a:rPr lang="en-US" sz="1400" b="1" dirty="0">
                          <a:solidFill>
                            <a:srgbClr val="00B050"/>
                          </a:solidFill>
                          <a:latin typeface="+mj-lt"/>
                        </a:rPr>
                        <a:t>Achieved</a:t>
                      </a:r>
                    </a:p>
                    <a:p>
                      <a:pPr marL="0" indent="0">
                        <a:buFont typeface="Arial" panose="020B0604020202020204" pitchFamily="34" charset="0"/>
                        <a:buNone/>
                      </a:pPr>
                      <a:endParaRPr lang="en-US" sz="1400" b="1" dirty="0">
                        <a:solidFill>
                          <a:srgbClr val="00B050"/>
                        </a:solidFill>
                        <a:latin typeface="+mj-lt"/>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400" b="0" i="0" u="none" strike="noStrike" kern="1200" cap="none" spc="0" normalizeH="0" baseline="0" noProof="0" dirty="0">
                          <a:ln>
                            <a:noFill/>
                          </a:ln>
                          <a:solidFill>
                            <a:prstClr val="black"/>
                          </a:solidFill>
                          <a:effectLst/>
                          <a:uLnTx/>
                          <a:uFillTx/>
                          <a:latin typeface="+mn-lt"/>
                          <a:ea typeface="+mn-ea"/>
                          <a:cs typeface="+mn-cs"/>
                        </a:rPr>
                        <a:t>80% of actions in the Corporate and Financial Management (CFM ) Compliance Management Plan were implemented</a:t>
                      </a:r>
                      <a:endParaRPr kumimoji="0" lang="en-ZA" sz="1400" b="0" i="0" u="none" strike="noStrike" kern="1200" cap="none" spc="0" normalizeH="0" baseline="0" noProof="0" dirty="0">
                        <a:ln>
                          <a:noFill/>
                        </a:ln>
                        <a:solidFill>
                          <a:srgbClr val="000000"/>
                        </a:solidFill>
                        <a:effectLst/>
                        <a:uLnTx/>
                        <a:uFillTx/>
                        <a:latin typeface="Myriad Pro"/>
                        <a:ea typeface="+mn-ea"/>
                        <a:cs typeface="+mn-cs"/>
                      </a:endParaRPr>
                    </a:p>
                  </a:txBody>
                  <a:tcPr marL="51435" marR="51435" marT="25725" marB="25725">
                    <a:solidFill>
                      <a:schemeClr val="bg1"/>
                    </a:solidFill>
                  </a:tcPr>
                </a:tc>
                <a:extLst>
                  <a:ext uri="{0D108BD9-81ED-4DB2-BD59-A6C34878D82A}">
                    <a16:rowId xmlns:a16="http://schemas.microsoft.com/office/drawing/2014/main" val="22816928"/>
                  </a:ext>
                </a:extLst>
              </a:tr>
            </a:tbl>
          </a:graphicData>
        </a:graphic>
      </p:graphicFrame>
      <p:sp>
        <p:nvSpPr>
          <p:cNvPr id="7" name="Title 3"/>
          <p:cNvSpPr txBox="1">
            <a:spLocks/>
          </p:cNvSpPr>
          <p:nvPr/>
        </p:nvSpPr>
        <p:spPr bwMode="auto">
          <a:xfrm>
            <a:off x="755575" y="138293"/>
            <a:ext cx="7704856" cy="482396"/>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ctr">
              <a:spcBef>
                <a:spcPct val="0"/>
              </a:spcBef>
              <a:buNone/>
            </a:pPr>
            <a:r>
              <a:rPr lang="en-US" altLang="en-US" sz="1800" b="1" dirty="0"/>
              <a:t>Performance on the 2020/2021 Outcomes, Outputs, Performance Indicators and Targets per programme and Sub-programme</a:t>
            </a:r>
          </a:p>
        </p:txBody>
      </p:sp>
      <p:sp>
        <p:nvSpPr>
          <p:cNvPr id="2" name="Slide Number Placeholder 1"/>
          <p:cNvSpPr>
            <a:spLocks noGrp="1"/>
          </p:cNvSpPr>
          <p:nvPr>
            <p:ph type="sldNum" sz="quarter" idx="11"/>
          </p:nvPr>
        </p:nvSpPr>
        <p:spPr/>
        <p:txBody>
          <a:bodyPr/>
          <a:lstStyle/>
          <a:p>
            <a:pPr>
              <a:defRPr/>
            </a:pPr>
            <a:r>
              <a:rPr lang="en-ZA" altLang="en-US" dirty="0"/>
              <a:t>6</a:t>
            </a:r>
          </a:p>
        </p:txBody>
      </p:sp>
    </p:spTree>
    <p:extLst>
      <p:ext uri="{BB962C8B-B14F-4D97-AF65-F5344CB8AC3E}">
        <p14:creationId xmlns:p14="http://schemas.microsoft.com/office/powerpoint/2010/main" val="3415419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591779316"/>
              </p:ext>
            </p:extLst>
          </p:nvPr>
        </p:nvGraphicFramePr>
        <p:xfrm>
          <a:off x="107504" y="908720"/>
          <a:ext cx="8892988" cy="5184576"/>
        </p:xfrm>
        <a:graphic>
          <a:graphicData uri="http://schemas.openxmlformats.org/drawingml/2006/table">
            <a:tbl>
              <a:tblPr firstRow="1" bandRow="1"/>
              <a:tblGrid>
                <a:gridCol w="1457867">
                  <a:extLst>
                    <a:ext uri="{9D8B030D-6E8A-4147-A177-3AD203B41FA5}">
                      <a16:colId xmlns:a16="http://schemas.microsoft.com/office/drawing/2014/main" val="528918618"/>
                    </a:ext>
                  </a:extLst>
                </a:gridCol>
                <a:gridCol w="1134421">
                  <a:extLst>
                    <a:ext uri="{9D8B030D-6E8A-4147-A177-3AD203B41FA5}">
                      <a16:colId xmlns:a16="http://schemas.microsoft.com/office/drawing/2014/main" val="20001"/>
                    </a:ext>
                  </a:extLst>
                </a:gridCol>
                <a:gridCol w="2088232">
                  <a:extLst>
                    <a:ext uri="{9D8B030D-6E8A-4147-A177-3AD203B41FA5}">
                      <a16:colId xmlns:a16="http://schemas.microsoft.com/office/drawing/2014/main" val="722548531"/>
                    </a:ext>
                  </a:extLst>
                </a:gridCol>
                <a:gridCol w="1944216">
                  <a:extLst>
                    <a:ext uri="{9D8B030D-6E8A-4147-A177-3AD203B41FA5}">
                      <a16:colId xmlns:a16="http://schemas.microsoft.com/office/drawing/2014/main" val="1875264713"/>
                    </a:ext>
                  </a:extLst>
                </a:gridCol>
                <a:gridCol w="2268252">
                  <a:extLst>
                    <a:ext uri="{9D8B030D-6E8A-4147-A177-3AD203B41FA5}">
                      <a16:colId xmlns:a16="http://schemas.microsoft.com/office/drawing/2014/main" val="3519177801"/>
                    </a:ext>
                  </a:extLst>
                </a:gridCol>
              </a:tblGrid>
              <a:tr h="664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Programme</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Outcomes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Output Indicators</a:t>
                      </a:r>
                    </a:p>
                  </a:txBody>
                  <a:tcPr marL="51435" marR="51435" marT="25725" marB="25725">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Annual 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2020/21 </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1" u="none" strike="noStrike" kern="1200" baseline="0" dirty="0">
                        <a:solidFill>
                          <a:schemeClr val="tx1"/>
                        </a:solidFill>
                        <a:latin typeface="+mn-lt"/>
                        <a:ea typeface="+mn-ea"/>
                        <a:cs typeface="+mn-cs"/>
                      </a:endParaRPr>
                    </a:p>
                  </a:txBody>
                  <a:tcPr marL="51435" marR="51435" marT="25725" marB="25725">
                    <a:solidFill>
                      <a:srgbClr val="92D050"/>
                    </a:solidFill>
                  </a:tcPr>
                </a:tc>
                <a:extLst>
                  <a:ext uri="{0D108BD9-81ED-4DB2-BD59-A6C34878D82A}">
                    <a16:rowId xmlns:a16="http://schemas.microsoft.com/office/drawing/2014/main" val="10000"/>
                  </a:ext>
                </a:extLst>
              </a:tr>
              <a:tr h="4519587">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Research, Policy and Legislation (RPL)</a:t>
                      </a:r>
                    </a:p>
                  </a:txBody>
                  <a:tcPr marL="51435" marR="51435" marT="25725" marB="25725">
                    <a:solidFill>
                      <a:schemeClr val="bg1"/>
                    </a:solidFill>
                  </a:tcPr>
                </a:tc>
                <a:tc>
                  <a:txBody>
                    <a:bodyPr/>
                    <a:lstStyle/>
                    <a:p>
                      <a:pPr algn="just"/>
                      <a:endParaRPr lang="en-ZA" sz="1400" dirty="0">
                        <a:latin typeface="+mn-lt"/>
                      </a:endParaRPr>
                    </a:p>
                  </a:txBody>
                  <a:tcPr marL="51435" marR="51435" marT="25725" marB="25725">
                    <a:solidFill>
                      <a:schemeClr val="bg1"/>
                    </a:solidFill>
                  </a:tcPr>
                </a:tc>
                <a:tc>
                  <a:txBody>
                    <a:bodyPr/>
                    <a:lstStyle/>
                    <a:p>
                      <a:r>
                        <a:rPr lang="en-GB" sz="1400" dirty="0"/>
                        <a:t>Number of research studies in the Traditional Affairs Research Agenda conducted per year</a:t>
                      </a:r>
                      <a:endParaRPr lang="en-US" sz="1400" dirty="0">
                        <a:solidFill>
                          <a:schemeClr val="tx1"/>
                        </a:solidFill>
                        <a:latin typeface="+mj-lt"/>
                      </a:endParaRPr>
                    </a:p>
                  </a:txBody>
                  <a:tcPr marL="51435" marR="51435" marT="25725" marB="25725">
                    <a:solidFill>
                      <a:schemeClr val="bg1"/>
                    </a:solidFill>
                  </a:tcPr>
                </a:tc>
                <a:tc>
                  <a:txBody>
                    <a:bodyPr/>
                    <a:lstStyle/>
                    <a:p>
                      <a:pPr marL="0" indent="0" algn="just">
                        <a:buFont typeface="Arial" panose="020B0604020202020204" pitchFamily="34" charset="0"/>
                        <a:buNone/>
                      </a:pPr>
                      <a:r>
                        <a:rPr lang="en-GB" sz="1400" dirty="0"/>
                        <a:t>1 research study in the Traditional Affairs Research Agenda conducted, i.e.: Research on the coexistence of the institution of traditional leadership within a Constitutional Democracy </a:t>
                      </a:r>
                      <a:endParaRPr lang="en-US" sz="1400" baseline="0" dirty="0">
                        <a:solidFill>
                          <a:schemeClr val="tx1"/>
                        </a:solidFill>
                        <a:latin typeface="+mj-lt"/>
                      </a:endParaRPr>
                    </a:p>
                  </a:txBody>
                  <a:tcPr marL="51435" marR="51435" marT="25725" marB="25725">
                    <a:solidFill>
                      <a:schemeClr val="bg1"/>
                    </a:solidFill>
                  </a:tcPr>
                </a:tc>
                <a:tc>
                  <a:txBody>
                    <a:bodyPr/>
                    <a:lstStyle/>
                    <a:p>
                      <a:pPr marL="0" indent="0">
                        <a:buFont typeface="Arial" panose="020B0604020202020204" pitchFamily="34" charset="0"/>
                        <a:buNone/>
                      </a:pPr>
                      <a:r>
                        <a:rPr lang="en-US" sz="1400" b="1" kern="1200" dirty="0">
                          <a:solidFill>
                            <a:srgbClr val="00B050"/>
                          </a:solidFill>
                          <a:latin typeface="+mn-lt"/>
                          <a:ea typeface="+mn-ea"/>
                          <a:cs typeface="+mn-cs"/>
                        </a:rPr>
                        <a:t>Achieved</a:t>
                      </a:r>
                    </a:p>
                    <a:p>
                      <a:pPr marL="0" indent="0">
                        <a:buFont typeface="Arial" panose="020B0604020202020204" pitchFamily="34" charset="0"/>
                        <a:buNone/>
                      </a:pPr>
                      <a:endParaRPr lang="en-US" sz="1400" b="1" kern="1200" dirty="0">
                        <a:solidFill>
                          <a:srgbClr val="00B050"/>
                        </a:solidFill>
                        <a:latin typeface="+mn-lt"/>
                        <a:ea typeface="+mn-ea"/>
                        <a:cs typeface="+mn-cs"/>
                      </a:endParaRPr>
                    </a:p>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rPr>
                        <a:t>1 Research study on the coexistence of the institution of traditional leadership within a Constitutional Democracy was completed</a:t>
                      </a:r>
                    </a:p>
                    <a:p>
                      <a:pPr marL="0" indent="0">
                        <a:buFont typeface="Arial" panose="020B0604020202020204" pitchFamily="34" charset="0"/>
                        <a:buNone/>
                      </a:pPr>
                      <a:endParaRPr lang="en-US" sz="1400" b="1" dirty="0">
                        <a:solidFill>
                          <a:srgbClr val="00B050"/>
                        </a:solidFill>
                        <a:latin typeface="+mj-lt"/>
                      </a:endParaRPr>
                    </a:p>
                    <a:p>
                      <a:pPr marL="0" indent="0">
                        <a:buFont typeface="Arial" panose="020B0604020202020204" pitchFamily="34" charset="0"/>
                        <a:buNone/>
                      </a:pPr>
                      <a:endParaRPr lang="en-US" sz="1400" b="1" dirty="0">
                        <a:solidFill>
                          <a:srgbClr val="00B050"/>
                        </a:solidFill>
                        <a:latin typeface="+mj-lt"/>
                      </a:endParaRPr>
                    </a:p>
                  </a:txBody>
                  <a:tcPr marL="51435" marR="51435" marT="25725" marB="25725">
                    <a:solidFill>
                      <a:schemeClr val="bg1"/>
                    </a:solidFill>
                  </a:tcPr>
                </a:tc>
                <a:extLst>
                  <a:ext uri="{0D108BD9-81ED-4DB2-BD59-A6C34878D82A}">
                    <a16:rowId xmlns:a16="http://schemas.microsoft.com/office/drawing/2014/main" val="10001"/>
                  </a:ext>
                </a:extLst>
              </a:tr>
            </a:tbl>
          </a:graphicData>
        </a:graphic>
      </p:graphicFrame>
      <p:sp>
        <p:nvSpPr>
          <p:cNvPr id="7" name="Title 3"/>
          <p:cNvSpPr txBox="1">
            <a:spLocks/>
          </p:cNvSpPr>
          <p:nvPr/>
        </p:nvSpPr>
        <p:spPr bwMode="auto">
          <a:xfrm>
            <a:off x="755575" y="138293"/>
            <a:ext cx="7704856" cy="482396"/>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ctr">
              <a:spcBef>
                <a:spcPct val="0"/>
              </a:spcBef>
              <a:buNone/>
            </a:pPr>
            <a:r>
              <a:rPr lang="en-US" altLang="en-US" sz="1800" b="1" dirty="0"/>
              <a:t>Performance on the 2020/2021 Outcomes, Outputs, Performance Indicators and Targets per programme</a:t>
            </a: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and Sub-programme</a:t>
            </a:r>
            <a:endParaRPr lang="en-US" altLang="en-US" sz="1800" b="1" dirty="0"/>
          </a:p>
        </p:txBody>
      </p:sp>
      <p:sp>
        <p:nvSpPr>
          <p:cNvPr id="2" name="Slide Number Placeholder 1"/>
          <p:cNvSpPr>
            <a:spLocks noGrp="1"/>
          </p:cNvSpPr>
          <p:nvPr>
            <p:ph type="sldNum" sz="quarter" idx="11"/>
          </p:nvPr>
        </p:nvSpPr>
        <p:spPr/>
        <p:txBody>
          <a:bodyPr/>
          <a:lstStyle/>
          <a:p>
            <a:pPr>
              <a:defRPr/>
            </a:pPr>
            <a:r>
              <a:rPr lang="en-ZA" altLang="en-US" dirty="0"/>
              <a:t>7</a:t>
            </a:r>
          </a:p>
        </p:txBody>
      </p:sp>
    </p:spTree>
    <p:extLst>
      <p:ext uri="{BB962C8B-B14F-4D97-AF65-F5344CB8AC3E}">
        <p14:creationId xmlns:p14="http://schemas.microsoft.com/office/powerpoint/2010/main" val="3418311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805274980"/>
              </p:ext>
            </p:extLst>
          </p:nvPr>
        </p:nvGraphicFramePr>
        <p:xfrm>
          <a:off x="98503" y="620688"/>
          <a:ext cx="8946993" cy="6357356"/>
        </p:xfrm>
        <a:graphic>
          <a:graphicData uri="http://schemas.openxmlformats.org/drawingml/2006/table">
            <a:tbl>
              <a:tblPr firstRow="1" bandRow="1"/>
              <a:tblGrid>
                <a:gridCol w="1466720">
                  <a:extLst>
                    <a:ext uri="{9D8B030D-6E8A-4147-A177-3AD203B41FA5}">
                      <a16:colId xmlns:a16="http://schemas.microsoft.com/office/drawing/2014/main" val="528918618"/>
                    </a:ext>
                  </a:extLst>
                </a:gridCol>
                <a:gridCol w="1141310">
                  <a:extLst>
                    <a:ext uri="{9D8B030D-6E8A-4147-A177-3AD203B41FA5}">
                      <a16:colId xmlns:a16="http://schemas.microsoft.com/office/drawing/2014/main" val="20001"/>
                    </a:ext>
                  </a:extLst>
                </a:gridCol>
                <a:gridCol w="2100913">
                  <a:extLst>
                    <a:ext uri="{9D8B030D-6E8A-4147-A177-3AD203B41FA5}">
                      <a16:colId xmlns:a16="http://schemas.microsoft.com/office/drawing/2014/main" val="722548531"/>
                    </a:ext>
                  </a:extLst>
                </a:gridCol>
                <a:gridCol w="1956023">
                  <a:extLst>
                    <a:ext uri="{9D8B030D-6E8A-4147-A177-3AD203B41FA5}">
                      <a16:colId xmlns:a16="http://schemas.microsoft.com/office/drawing/2014/main" val="1875264713"/>
                    </a:ext>
                  </a:extLst>
                </a:gridCol>
                <a:gridCol w="2282027">
                  <a:extLst>
                    <a:ext uri="{9D8B030D-6E8A-4147-A177-3AD203B41FA5}">
                      <a16:colId xmlns:a16="http://schemas.microsoft.com/office/drawing/2014/main" val="3519177801"/>
                    </a:ext>
                  </a:extLst>
                </a:gridCol>
              </a:tblGrid>
              <a:tr h="4937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Programme</a:t>
                      </a:r>
                    </a:p>
                  </a:txBody>
                  <a:tcPr marL="51435" marR="51435" marT="25725" marB="25725">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Outcomes</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Output Indicators</a:t>
                      </a:r>
                    </a:p>
                  </a:txBody>
                  <a:tcPr marL="51435" marR="51435" marT="25725" marB="25725">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Annual 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2020/21 </a:t>
                      </a:r>
                    </a:p>
                  </a:txBody>
                  <a:tcPr marL="51435" marR="51435" marT="25725" marB="25725">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u="none" strike="noStrike" kern="1200" baseline="0" dirty="0">
                          <a:solidFill>
                            <a:schemeClr val="tx1"/>
                          </a:solidFill>
                          <a:latin typeface="+mn-lt"/>
                          <a:ea typeface="+mn-ea"/>
                          <a:cs typeface="+mn-cs"/>
                        </a:rPr>
                        <a:t>Actual Performance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b="1" u="none" strike="noStrike" kern="1200" baseline="0" dirty="0">
                        <a:solidFill>
                          <a:schemeClr val="tx1"/>
                        </a:solidFill>
                        <a:latin typeface="+mn-lt"/>
                        <a:ea typeface="+mn-ea"/>
                        <a:cs typeface="+mn-cs"/>
                      </a:endParaRPr>
                    </a:p>
                  </a:txBody>
                  <a:tcPr marL="51435" marR="51435" marT="25725" marB="25725">
                    <a:solidFill>
                      <a:srgbClr val="92D050"/>
                    </a:solidFill>
                  </a:tcPr>
                </a:tc>
                <a:extLst>
                  <a:ext uri="{0D108BD9-81ED-4DB2-BD59-A6C34878D82A}">
                    <a16:rowId xmlns:a16="http://schemas.microsoft.com/office/drawing/2014/main" val="10000"/>
                  </a:ext>
                </a:extLst>
              </a:tr>
              <a:tr h="2976284">
                <a:tc rowSpan="2">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Research, Policy and Legislation (RPL)</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mn-lt"/>
                          <a:ea typeface="+mn-ea"/>
                          <a:cs typeface="+mn-cs"/>
                        </a:rPr>
                        <a:t>8</a:t>
                      </a:r>
                    </a:p>
                  </a:txBody>
                  <a:tcPr marL="51435" marR="51435" marT="25725" marB="25725">
                    <a:solidFill>
                      <a:schemeClr val="bg1"/>
                    </a:solidFill>
                  </a:tcPr>
                </a:tc>
                <a:tc rowSpan="2">
                  <a:txBody>
                    <a:bodyPr/>
                    <a:lstStyle/>
                    <a:p>
                      <a:pPr algn="just"/>
                      <a:r>
                        <a:rPr lang="en-GB" sz="1400" dirty="0"/>
                        <a:t>Functional institution of traditional and Khoi-San leadership</a:t>
                      </a:r>
                      <a:endParaRPr lang="en-ZA" sz="1400" dirty="0">
                        <a:latin typeface="+mn-lt"/>
                      </a:endParaRPr>
                    </a:p>
                  </a:txBody>
                  <a:tcPr marL="51435" marR="51435" marT="25725" marB="25725">
                    <a:solidFill>
                      <a:schemeClr val="bg1"/>
                    </a:solidFill>
                  </a:tcPr>
                </a:tc>
                <a:tc>
                  <a:txBody>
                    <a:bodyPr/>
                    <a:lstStyle/>
                    <a:p>
                      <a:r>
                        <a:rPr lang="en-GB" sz="1400" dirty="0"/>
                        <a:t>Number of provinces for which capacity is created for implementation of the Information Management Framework for the Institution of Traditional Leadership per year</a:t>
                      </a:r>
                      <a:endParaRPr lang="en-US" sz="1400" dirty="0">
                        <a:solidFill>
                          <a:schemeClr val="tx1"/>
                        </a:solidFill>
                        <a:latin typeface="+mj-lt"/>
                      </a:endParaRPr>
                    </a:p>
                  </a:txBody>
                  <a:tcPr marL="51435" marR="51435" marT="25725" marB="25725">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400" dirty="0"/>
                        <a:t>8 provinces for which capacity is created for implementation of the Information Management Framework for the Institution of Traditional Leadership per year</a:t>
                      </a:r>
                      <a:endParaRPr lang="en-US" sz="1400" baseline="0" dirty="0">
                        <a:solidFill>
                          <a:schemeClr val="tx1"/>
                        </a:solidFill>
                        <a:latin typeface="+mj-lt"/>
                      </a:endParaRPr>
                    </a:p>
                  </a:txBody>
                  <a:tcPr marL="51435" marR="51435" marT="25725" marB="25725">
                    <a:solidFill>
                      <a:schemeClr val="bg1"/>
                    </a:solidFill>
                  </a:tcPr>
                </a:tc>
                <a:tc>
                  <a:txBody>
                    <a:bodyPr/>
                    <a:lstStyle/>
                    <a:p>
                      <a:pPr marL="0" indent="0" algn="just">
                        <a:buFont typeface="Arial" panose="020B0604020202020204" pitchFamily="34" charset="0"/>
                        <a:buNone/>
                      </a:pPr>
                      <a:r>
                        <a:rPr lang="en-US" sz="1400" b="1" kern="1200" dirty="0">
                          <a:solidFill>
                            <a:srgbClr val="00B050"/>
                          </a:solidFill>
                          <a:latin typeface="+mn-lt"/>
                          <a:ea typeface="+mn-ea"/>
                          <a:cs typeface="+mn-cs"/>
                        </a:rPr>
                        <a:t>Achieved</a:t>
                      </a:r>
                    </a:p>
                    <a:p>
                      <a:pPr marL="0" indent="0" algn="just">
                        <a:buFont typeface="Arial" panose="020B0604020202020204" pitchFamily="34" charset="0"/>
                        <a:buNone/>
                      </a:pPr>
                      <a:endParaRPr lang="en-US" sz="1400" b="1" kern="1200" dirty="0">
                        <a:solidFill>
                          <a:srgbClr val="00B050"/>
                        </a:solidFill>
                        <a:latin typeface="+mn-lt"/>
                        <a:ea typeface="+mn-ea"/>
                        <a:cs typeface="+mn-cs"/>
                      </a:endParaRPr>
                    </a:p>
                    <a:p>
                      <a:pPr marL="0" indent="0" algn="just">
                        <a:buFont typeface="Arial" panose="020B0604020202020204" pitchFamily="34" charset="0"/>
                        <a:buNone/>
                      </a:pPr>
                      <a:r>
                        <a:rPr lang="en-GB" sz="1400" dirty="0"/>
                        <a:t>Capacity was created for 8 Provinces namely: (Kwa-Zulu Natal, Free State, Eastern Cape and Limpopo, Gauteng, North-West , Northern Cape and Mpumalanga) For the implementation of the Information Management Framework for the Institution of Traditional Leadership</a:t>
                      </a:r>
                      <a:endParaRPr lang="en-US" sz="1400" b="1" kern="1200" dirty="0">
                        <a:solidFill>
                          <a:srgbClr val="00B050"/>
                        </a:solidFill>
                        <a:latin typeface="+mn-lt"/>
                        <a:ea typeface="+mn-ea"/>
                        <a:cs typeface="+mn-cs"/>
                      </a:endParaRPr>
                    </a:p>
                  </a:txBody>
                  <a:tcPr marL="51435" marR="51435" marT="25725" marB="25725">
                    <a:solidFill>
                      <a:schemeClr val="bg1"/>
                    </a:solidFill>
                  </a:tcPr>
                </a:tc>
                <a:extLst>
                  <a:ext uri="{0D108BD9-81ED-4DB2-BD59-A6C34878D82A}">
                    <a16:rowId xmlns:a16="http://schemas.microsoft.com/office/drawing/2014/main" val="10001"/>
                  </a:ext>
                </a:extLst>
              </a:tr>
              <a:tr h="2767292">
                <a:tc vMerge="1">
                  <a:txBody>
                    <a:bodyPr/>
                    <a:lstStyle/>
                    <a:p>
                      <a:endParaRPr lang="en-US"/>
                    </a:p>
                  </a:txBody>
                  <a:tcPr/>
                </a:tc>
                <a:tc vMerge="1">
                  <a:txBody>
                    <a:bodyPr/>
                    <a:lstStyle/>
                    <a:p>
                      <a:endParaRPr lang="en-ZA" sz="1400" dirty="0">
                        <a:latin typeface="+mj-lt"/>
                      </a:endParaRPr>
                    </a:p>
                  </a:txBody>
                  <a:tcPr marL="51435" marR="51435" marT="25725" marB="25725">
                    <a:solidFill>
                      <a:schemeClr val="bg1"/>
                    </a:solidFill>
                  </a:tcPr>
                </a:tc>
                <a:tc>
                  <a:txBody>
                    <a:bodyPr/>
                    <a:lstStyle/>
                    <a:p>
                      <a:r>
                        <a:rPr lang="en-GB" sz="1400" dirty="0"/>
                        <a:t>Number of provinces monitored on implementation of the National Framework for Resolution of Traditional Leadership Disputes and Claims</a:t>
                      </a:r>
                      <a:endParaRPr lang="en-US" sz="1400" dirty="0">
                        <a:solidFill>
                          <a:schemeClr val="tx1"/>
                        </a:solidFill>
                        <a:latin typeface="+mj-lt"/>
                      </a:endParaRPr>
                    </a:p>
                  </a:txBody>
                  <a:tcPr marL="51435" marR="51435" marT="25725" marB="2572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1400" dirty="0"/>
                        <a:t>8 provinces monitored on implementation of the National Framework for Resolution of Traditional Leadership Disputes and Claims</a:t>
                      </a:r>
                      <a:endParaRPr lang="en-ZA" sz="1400" b="0" i="0" u="none" strike="noStrike" baseline="0" dirty="0">
                        <a:solidFill>
                          <a:srgbClr val="000000"/>
                        </a:solidFill>
                        <a:latin typeface="Myriad Pro"/>
                      </a:endParaRPr>
                    </a:p>
                  </a:txBody>
                  <a:tcPr marL="51435" marR="51435" marT="25725" marB="25725">
                    <a:solidFill>
                      <a:schemeClr val="bg1"/>
                    </a:solidFill>
                  </a:tcPr>
                </a:tc>
                <a:tc>
                  <a:txBody>
                    <a:bodyPr/>
                    <a:lstStyle/>
                    <a:p>
                      <a:pPr marL="0" indent="0" algn="just">
                        <a:buFont typeface="Arial" panose="020B0604020202020204" pitchFamily="34" charset="0"/>
                        <a:buNone/>
                      </a:pPr>
                      <a:r>
                        <a:rPr lang="en-US" sz="1400" b="1" dirty="0">
                          <a:solidFill>
                            <a:srgbClr val="00B050"/>
                          </a:solidFill>
                          <a:latin typeface="+mj-lt"/>
                        </a:rPr>
                        <a:t>Achieved</a:t>
                      </a:r>
                    </a:p>
                    <a:p>
                      <a:pPr marL="0" indent="0" algn="just">
                        <a:buFont typeface="Arial" panose="020B0604020202020204" pitchFamily="34" charset="0"/>
                        <a:buNone/>
                      </a:pPr>
                      <a:r>
                        <a:rPr lang="en-GB" sz="1400" dirty="0"/>
                        <a:t>8 Provinces namely: (Kwa-Zulu Natal, Free State, Eastern Cape, Limpopo, Gauteng, North-West , Northern Cape and Mpumalanga were monitored on implementation of the National Framework for Resolution of Traditional Leadership Dispute and Claims</a:t>
                      </a:r>
                      <a:endParaRPr lang="en-US" sz="1400" b="1" dirty="0">
                        <a:solidFill>
                          <a:srgbClr val="00B050"/>
                        </a:solidFill>
                        <a:latin typeface="+mj-lt"/>
                      </a:endParaRPr>
                    </a:p>
                  </a:txBody>
                  <a:tcPr marL="51435" marR="51435" marT="25725" marB="25725">
                    <a:solidFill>
                      <a:schemeClr val="bg1"/>
                    </a:solidFill>
                  </a:tcPr>
                </a:tc>
                <a:extLst>
                  <a:ext uri="{0D108BD9-81ED-4DB2-BD59-A6C34878D82A}">
                    <a16:rowId xmlns:a16="http://schemas.microsoft.com/office/drawing/2014/main" val="22816928"/>
                  </a:ext>
                </a:extLst>
              </a:tr>
            </a:tbl>
          </a:graphicData>
        </a:graphic>
      </p:graphicFrame>
      <p:sp>
        <p:nvSpPr>
          <p:cNvPr id="7" name="Title 3"/>
          <p:cNvSpPr txBox="1">
            <a:spLocks/>
          </p:cNvSpPr>
          <p:nvPr/>
        </p:nvSpPr>
        <p:spPr bwMode="auto">
          <a:xfrm>
            <a:off x="323528" y="136525"/>
            <a:ext cx="8568952" cy="412155"/>
          </a:xfrm>
          <a:prstGeom prst="rect">
            <a:avLst/>
          </a:prstGeom>
          <a:noFill/>
          <a:ln>
            <a:noFill/>
          </a:ln>
        </p:spPr>
        <p:txBody>
          <a:bodyPr anchor="ct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charset="-128"/>
                <a:cs typeface="Arial" panose="020B0604020202020204" pitchFamily="34" charset="0"/>
              </a:defRPr>
            </a:lvl9pPr>
          </a:lstStyle>
          <a:p>
            <a:pPr algn="just">
              <a:spcBef>
                <a:spcPct val="0"/>
              </a:spcBef>
              <a:buNone/>
            </a:pPr>
            <a:r>
              <a:rPr lang="en-US" altLang="en-US" sz="1800" b="1" dirty="0"/>
              <a:t>Performance on the 2020/2021 Outcomes, Outputs, Performance Indicators    					and Targets per programme </a:t>
            </a: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Sub-programme</a:t>
            </a:r>
            <a:endParaRPr lang="en-US" altLang="en-US" sz="1800" b="1" dirty="0"/>
          </a:p>
        </p:txBody>
      </p:sp>
      <p:sp>
        <p:nvSpPr>
          <p:cNvPr id="2" name="Slide Number Placeholder 1"/>
          <p:cNvSpPr>
            <a:spLocks noGrp="1"/>
          </p:cNvSpPr>
          <p:nvPr>
            <p:ph type="sldNum" sz="quarter" idx="11"/>
          </p:nvPr>
        </p:nvSpPr>
        <p:spPr/>
        <p:txBody>
          <a:bodyPr/>
          <a:lstStyle/>
          <a:p>
            <a:pPr>
              <a:defRPr/>
            </a:pPr>
            <a:fld id="{45CD2FF0-8A21-48D1-8860-A0D2A0A85CC4}" type="slidenum">
              <a:rPr lang="en-ZA" altLang="en-US" smtClean="0"/>
              <a:pPr>
                <a:defRPr/>
              </a:pPr>
              <a:t>9</a:t>
            </a:fld>
            <a:endParaRPr lang="en-ZA" altLang="en-US"/>
          </a:p>
        </p:txBody>
      </p:sp>
    </p:spTree>
    <p:extLst>
      <p:ext uri="{BB962C8B-B14F-4D97-AF65-F5344CB8AC3E}">
        <p14:creationId xmlns:p14="http://schemas.microsoft.com/office/powerpoint/2010/main" val="4159378750"/>
      </p:ext>
    </p:extLst>
  </p:cSld>
  <p:clrMapOvr>
    <a:masterClrMapping/>
  </p:clrMapOvr>
</p:sld>
</file>

<file path=ppt/theme/theme1.xml><?xml version="1.0" encoding="utf-8"?>
<a:theme xmlns:a="http://schemas.openxmlformats.org/drawingml/2006/main" name="Theme 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Theme DCoG</Template>
  <TotalTime>17191</TotalTime>
  <Words>1503</Words>
  <Application>Microsoft Office PowerPoint</Application>
  <PresentationFormat>On-screen Show (4:3)</PresentationFormat>
  <Paragraphs>283</Paragraphs>
  <Slides>19</Slides>
  <Notes>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30" baseType="lpstr">
      <vt:lpstr>MS PGothic</vt:lpstr>
      <vt:lpstr>MS PGothic</vt:lpstr>
      <vt:lpstr>Arial</vt:lpstr>
      <vt:lpstr>Calibri</vt:lpstr>
      <vt:lpstr>Courier New</vt:lpstr>
      <vt:lpstr>Franklin Gothic Book</vt:lpstr>
      <vt:lpstr>Myriad Pro</vt:lpstr>
      <vt:lpstr>Wingdings</vt:lpstr>
      <vt:lpstr>ヒラギノ角ゴ Pro W3</vt:lpstr>
      <vt:lpstr>Theme DCoG</vt:lpstr>
      <vt:lpstr>Worksheet</vt:lpstr>
      <vt:lpstr>PowerPoint Presentation</vt:lpstr>
      <vt:lpstr>PRESENTATION OUTLINE</vt:lpstr>
      <vt:lpstr>PART 1: VISION, MISSION, VALUES</vt:lpstr>
      <vt:lpstr>         PART A   Performance on Predetermined  Objectives</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 B    2020/2021 Financial Performance</vt:lpstr>
      <vt:lpstr>Appropriation Statement per Programme and Economic Classification</vt:lpstr>
      <vt:lpstr>Reasons for Under Expenditure </vt:lpstr>
      <vt:lpstr>Appropriation Statement per Programme and Economic Classification</vt:lpstr>
      <vt:lpstr>RECOMMENDATION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Marnak</dc:creator>
  <cp:lastModifiedBy>Shereen Cassiem</cp:lastModifiedBy>
  <cp:revision>913</cp:revision>
  <cp:lastPrinted>2020-11-10T11:44:35Z</cp:lastPrinted>
  <dcterms:created xsi:type="dcterms:W3CDTF">2013-07-25T08:21:36Z</dcterms:created>
  <dcterms:modified xsi:type="dcterms:W3CDTF">2021-11-07T17:32:21Z</dcterms:modified>
</cp:coreProperties>
</file>