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6858000" cx="9144000"/>
  <p:notesSz cx="6858000" cy="9144000"/>
  <p:embeddedFontLst>
    <p:embeddedFont>
      <p:font typeface="Arial Narrow"/>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30" roundtripDataSignature="AMtx7mjeYW7EstWaO/RIAYpJn0F/m3ihf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7F0A2FF-FC31-4BDB-8392-91D00B898111}">
  <a:tblStyle styleId="{87F0A2FF-FC31-4BDB-8392-91D00B898111}" styleName="Table_0">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ArialNarrow-regular.fntdata"/><Relationship Id="rId25" Type="http://schemas.openxmlformats.org/officeDocument/2006/relationships/slide" Target="slides/slide19.xml"/><Relationship Id="rId28" Type="http://schemas.openxmlformats.org/officeDocument/2006/relationships/font" Target="fonts/ArialNarrow-italic.fntdata"/><Relationship Id="rId27" Type="http://schemas.openxmlformats.org/officeDocument/2006/relationships/font" Target="fonts/ArialNarrow-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ArialNarrow-boldItalic.fntdata"/><Relationship Id="rId7" Type="http://schemas.openxmlformats.org/officeDocument/2006/relationships/slide" Target="slides/slide1.xml"/><Relationship Id="rId8" Type="http://schemas.openxmlformats.org/officeDocument/2006/relationships/slide" Target="slides/slide2.xml"/><Relationship Id="rId30" Type="http://customschemas.google.com/relationships/presentationmetadata" Target="meta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Z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8" name="Shape 18"/>
        <p:cNvGrpSpPr/>
        <p:nvPr/>
      </p:nvGrpSpPr>
      <p:grpSpPr>
        <a:xfrm>
          <a:off x="0" y="0"/>
          <a:ext cx="0" cy="0"/>
          <a:chOff x="0" y="0"/>
          <a:chExt cx="0" cy="0"/>
        </a:xfrm>
      </p:grpSpPr>
      <p:sp>
        <p:nvSpPr>
          <p:cNvPr id="19" name="Google Shape;19;p21"/>
          <p:cNvSpPr txBox="1"/>
          <p:nvPr>
            <p:ph type="ctrTitle"/>
          </p:nvPr>
        </p:nvSpPr>
        <p:spPr>
          <a:xfrm>
            <a:off x="188843" y="1510747"/>
            <a:ext cx="8736496" cy="1745215"/>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262626"/>
              </a:buClr>
              <a:buSzPts val="4000"/>
              <a:buFont typeface="Arial"/>
              <a:buNone/>
              <a:defRPr sz="4000">
                <a:solidFill>
                  <a:srgbClr val="262626"/>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1"/>
          <p:cNvSpPr txBox="1"/>
          <p:nvPr>
            <p:ph idx="1" type="subTitle"/>
          </p:nvPr>
        </p:nvSpPr>
        <p:spPr>
          <a:xfrm>
            <a:off x="188843" y="3602038"/>
            <a:ext cx="8736496"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rgbClr val="297D53"/>
              </a:buClr>
              <a:buSzPts val="2000"/>
              <a:buNone/>
              <a:defRPr sz="2000">
                <a:solidFill>
                  <a:srgbClr val="297D53"/>
                </a:solidFill>
                <a:latin typeface="Arial"/>
                <a:ea typeface="Arial"/>
                <a:cs typeface="Arial"/>
                <a:sym typeface="Arial"/>
              </a:defRPr>
            </a:lvl1pPr>
            <a:lvl2pPr lvl="1" algn="ctr">
              <a:lnSpc>
                <a:spcPct val="90000"/>
              </a:lnSpc>
              <a:spcBef>
                <a:spcPts val="500"/>
              </a:spcBef>
              <a:spcAft>
                <a:spcPts val="0"/>
              </a:spcAft>
              <a:buClr>
                <a:srgbClr val="262626"/>
              </a:buClr>
              <a:buSzPts val="2000"/>
              <a:buNone/>
              <a:defRPr sz="2000"/>
            </a:lvl2pPr>
            <a:lvl3pPr lvl="2" algn="ctr">
              <a:lnSpc>
                <a:spcPct val="90000"/>
              </a:lnSpc>
              <a:spcBef>
                <a:spcPts val="500"/>
              </a:spcBef>
              <a:spcAft>
                <a:spcPts val="0"/>
              </a:spcAft>
              <a:buClr>
                <a:srgbClr val="262626"/>
              </a:buClr>
              <a:buSzPts val="1800"/>
              <a:buNone/>
              <a:defRPr sz="1800"/>
            </a:lvl3pPr>
            <a:lvl4pPr lvl="3" algn="ctr">
              <a:lnSpc>
                <a:spcPct val="90000"/>
              </a:lnSpc>
              <a:spcBef>
                <a:spcPts val="500"/>
              </a:spcBef>
              <a:spcAft>
                <a:spcPts val="0"/>
              </a:spcAft>
              <a:buClr>
                <a:srgbClr val="262626"/>
              </a:buClr>
              <a:buSzPts val="1600"/>
              <a:buNone/>
              <a:defRPr sz="1600"/>
            </a:lvl4pPr>
            <a:lvl5pPr lvl="4" algn="ctr">
              <a:lnSpc>
                <a:spcPct val="90000"/>
              </a:lnSpc>
              <a:spcBef>
                <a:spcPts val="500"/>
              </a:spcBef>
              <a:spcAft>
                <a:spcPts val="0"/>
              </a:spcAft>
              <a:buClr>
                <a:srgbClr val="262626"/>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1" name="Google Shape;21;p2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1"/>
          <p:cNvSpPr txBox="1"/>
          <p:nvPr>
            <p:ph idx="11" type="ftr"/>
          </p:nvPr>
        </p:nvSpPr>
        <p:spPr>
          <a:xfrm>
            <a:off x="508000" y="6356351"/>
            <a:ext cx="800735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3" name="Shape 73"/>
        <p:cNvGrpSpPr/>
        <p:nvPr/>
      </p:nvGrpSpPr>
      <p:grpSpPr>
        <a:xfrm>
          <a:off x="0" y="0"/>
          <a:ext cx="0" cy="0"/>
          <a:chOff x="0" y="0"/>
          <a:chExt cx="0" cy="0"/>
        </a:xfrm>
      </p:grpSpPr>
      <p:sp>
        <p:nvSpPr>
          <p:cNvPr id="74" name="Google Shape;74;p30"/>
          <p:cNvSpPr txBox="1"/>
          <p:nvPr>
            <p:ph type="title"/>
          </p:nvPr>
        </p:nvSpPr>
        <p:spPr>
          <a:xfrm>
            <a:off x="188843" y="1140382"/>
            <a:ext cx="8756374" cy="77946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97D5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30"/>
          <p:cNvSpPr txBox="1"/>
          <p:nvPr>
            <p:ph idx="1" type="body"/>
          </p:nvPr>
        </p:nvSpPr>
        <p:spPr>
          <a:xfrm rot="5400000">
            <a:off x="2391361" y="-267564"/>
            <a:ext cx="4351338" cy="875637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262626"/>
              </a:buClr>
              <a:buSzPts val="1800"/>
              <a:buChar char="•"/>
              <a:defRPr/>
            </a:lvl1pPr>
            <a:lvl2pPr indent="-342900" lvl="1" marL="914400" algn="l">
              <a:lnSpc>
                <a:spcPct val="90000"/>
              </a:lnSpc>
              <a:spcBef>
                <a:spcPts val="500"/>
              </a:spcBef>
              <a:spcAft>
                <a:spcPts val="0"/>
              </a:spcAft>
              <a:buClr>
                <a:srgbClr val="262626"/>
              </a:buClr>
              <a:buSzPts val="1800"/>
              <a:buChar char="•"/>
              <a:defRPr/>
            </a:lvl2pPr>
            <a:lvl3pPr indent="-342900" lvl="2" marL="1371600" algn="l">
              <a:lnSpc>
                <a:spcPct val="90000"/>
              </a:lnSpc>
              <a:spcBef>
                <a:spcPts val="500"/>
              </a:spcBef>
              <a:spcAft>
                <a:spcPts val="0"/>
              </a:spcAft>
              <a:buClr>
                <a:srgbClr val="262626"/>
              </a:buClr>
              <a:buSzPts val="1800"/>
              <a:buChar char="•"/>
              <a:defRPr/>
            </a:lvl3pPr>
            <a:lvl4pPr indent="-342900" lvl="3" marL="1828800" algn="l">
              <a:lnSpc>
                <a:spcPct val="90000"/>
              </a:lnSpc>
              <a:spcBef>
                <a:spcPts val="500"/>
              </a:spcBef>
              <a:spcAft>
                <a:spcPts val="0"/>
              </a:spcAft>
              <a:buClr>
                <a:srgbClr val="262626"/>
              </a:buClr>
              <a:buSzPts val="1800"/>
              <a:buChar char="•"/>
              <a:defRPr/>
            </a:lvl4pPr>
            <a:lvl5pPr indent="-342900" lvl="4" marL="2286000" algn="l">
              <a:lnSpc>
                <a:spcPct val="90000"/>
              </a:lnSpc>
              <a:spcBef>
                <a:spcPts val="500"/>
              </a:spcBef>
              <a:spcAft>
                <a:spcPts val="0"/>
              </a:spcAft>
              <a:buClr>
                <a:srgbClr val="26262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3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0"/>
          <p:cNvSpPr txBox="1"/>
          <p:nvPr>
            <p:ph idx="11" type="ftr"/>
          </p:nvPr>
        </p:nvSpPr>
        <p:spPr>
          <a:xfrm>
            <a:off x="188843" y="6356351"/>
            <a:ext cx="815853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0"/>
          <p:cNvSpPr txBox="1"/>
          <p:nvPr>
            <p:ph idx="12" type="sldNum"/>
          </p:nvPr>
        </p:nvSpPr>
        <p:spPr>
          <a:xfrm>
            <a:off x="6457950" y="6356351"/>
            <a:ext cx="20574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9" name="Shape 79"/>
        <p:cNvGrpSpPr/>
        <p:nvPr/>
      </p:nvGrpSpPr>
      <p:grpSpPr>
        <a:xfrm>
          <a:off x="0" y="0"/>
          <a:ext cx="0" cy="0"/>
          <a:chOff x="0" y="0"/>
          <a:chExt cx="0" cy="0"/>
        </a:xfrm>
      </p:grpSpPr>
      <p:sp>
        <p:nvSpPr>
          <p:cNvPr id="80" name="Google Shape;80;p31"/>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97D5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31"/>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262626"/>
              </a:buClr>
              <a:buSzPts val="1800"/>
              <a:buChar char="•"/>
              <a:defRPr/>
            </a:lvl1pPr>
            <a:lvl2pPr indent="-342900" lvl="1" marL="914400" algn="l">
              <a:lnSpc>
                <a:spcPct val="90000"/>
              </a:lnSpc>
              <a:spcBef>
                <a:spcPts val="500"/>
              </a:spcBef>
              <a:spcAft>
                <a:spcPts val="0"/>
              </a:spcAft>
              <a:buClr>
                <a:srgbClr val="262626"/>
              </a:buClr>
              <a:buSzPts val="1800"/>
              <a:buChar char="•"/>
              <a:defRPr/>
            </a:lvl2pPr>
            <a:lvl3pPr indent="-342900" lvl="2" marL="1371600" algn="l">
              <a:lnSpc>
                <a:spcPct val="90000"/>
              </a:lnSpc>
              <a:spcBef>
                <a:spcPts val="500"/>
              </a:spcBef>
              <a:spcAft>
                <a:spcPts val="0"/>
              </a:spcAft>
              <a:buClr>
                <a:srgbClr val="262626"/>
              </a:buClr>
              <a:buSzPts val="1800"/>
              <a:buChar char="•"/>
              <a:defRPr/>
            </a:lvl3pPr>
            <a:lvl4pPr indent="-342900" lvl="3" marL="1828800" algn="l">
              <a:lnSpc>
                <a:spcPct val="90000"/>
              </a:lnSpc>
              <a:spcBef>
                <a:spcPts val="500"/>
              </a:spcBef>
              <a:spcAft>
                <a:spcPts val="0"/>
              </a:spcAft>
              <a:buClr>
                <a:srgbClr val="262626"/>
              </a:buClr>
              <a:buSzPts val="1800"/>
              <a:buChar char="•"/>
              <a:defRPr/>
            </a:lvl4pPr>
            <a:lvl5pPr indent="-342900" lvl="4" marL="2286000" algn="l">
              <a:lnSpc>
                <a:spcPct val="90000"/>
              </a:lnSpc>
              <a:spcBef>
                <a:spcPts val="500"/>
              </a:spcBef>
              <a:spcAft>
                <a:spcPts val="0"/>
              </a:spcAft>
              <a:buClr>
                <a:srgbClr val="26262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3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1"/>
          <p:cNvSpPr txBox="1"/>
          <p:nvPr>
            <p:ph idx="11" type="ftr"/>
          </p:nvPr>
        </p:nvSpPr>
        <p:spPr>
          <a:xfrm>
            <a:off x="188843" y="6356351"/>
            <a:ext cx="815853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31"/>
          <p:cNvSpPr txBox="1"/>
          <p:nvPr>
            <p:ph idx="12" type="sldNum"/>
          </p:nvPr>
        </p:nvSpPr>
        <p:spPr>
          <a:xfrm>
            <a:off x="6457950" y="6356351"/>
            <a:ext cx="20574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22"/>
          <p:cNvSpPr txBox="1"/>
          <p:nvPr>
            <p:ph type="title"/>
          </p:nvPr>
        </p:nvSpPr>
        <p:spPr>
          <a:xfrm>
            <a:off x="198783" y="1130443"/>
            <a:ext cx="8736495" cy="76793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97D53"/>
              </a:buClr>
              <a:buSzPts val="3600"/>
              <a:buFont typeface="Arial"/>
              <a:buNone/>
              <a:defRPr sz="3600">
                <a:solidFill>
                  <a:srgbClr val="297D53"/>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2"/>
          <p:cNvSpPr txBox="1"/>
          <p:nvPr>
            <p:ph idx="1" type="body"/>
          </p:nvPr>
        </p:nvSpPr>
        <p:spPr>
          <a:xfrm>
            <a:off x="198783" y="1938133"/>
            <a:ext cx="8736495" cy="398041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262626"/>
              </a:buClr>
              <a:buSzPts val="1800"/>
              <a:buChar char="•"/>
              <a:defRPr sz="1800">
                <a:solidFill>
                  <a:srgbClr val="262626"/>
                </a:solidFill>
                <a:latin typeface="Arial"/>
                <a:ea typeface="Arial"/>
                <a:cs typeface="Arial"/>
                <a:sym typeface="Arial"/>
              </a:defRPr>
            </a:lvl1pPr>
            <a:lvl2pPr indent="-342900" lvl="1" marL="914400" algn="l">
              <a:lnSpc>
                <a:spcPct val="90000"/>
              </a:lnSpc>
              <a:spcBef>
                <a:spcPts val="500"/>
              </a:spcBef>
              <a:spcAft>
                <a:spcPts val="0"/>
              </a:spcAft>
              <a:buClr>
                <a:srgbClr val="262626"/>
              </a:buClr>
              <a:buSzPts val="1800"/>
              <a:buChar char="•"/>
              <a:defRPr sz="1800">
                <a:solidFill>
                  <a:srgbClr val="262626"/>
                </a:solidFill>
                <a:latin typeface="Arial"/>
                <a:ea typeface="Arial"/>
                <a:cs typeface="Arial"/>
                <a:sym typeface="Arial"/>
              </a:defRPr>
            </a:lvl2pPr>
            <a:lvl3pPr indent="-342900" lvl="2" marL="1371600" algn="l">
              <a:lnSpc>
                <a:spcPct val="90000"/>
              </a:lnSpc>
              <a:spcBef>
                <a:spcPts val="500"/>
              </a:spcBef>
              <a:spcAft>
                <a:spcPts val="0"/>
              </a:spcAft>
              <a:buClr>
                <a:srgbClr val="262626"/>
              </a:buClr>
              <a:buSzPts val="1800"/>
              <a:buChar char="•"/>
              <a:defRPr sz="1800">
                <a:solidFill>
                  <a:srgbClr val="262626"/>
                </a:solidFill>
                <a:latin typeface="Arial"/>
                <a:ea typeface="Arial"/>
                <a:cs typeface="Arial"/>
                <a:sym typeface="Arial"/>
              </a:defRPr>
            </a:lvl3pPr>
            <a:lvl4pPr indent="-342900" lvl="3" marL="1828800" algn="l">
              <a:lnSpc>
                <a:spcPct val="90000"/>
              </a:lnSpc>
              <a:spcBef>
                <a:spcPts val="500"/>
              </a:spcBef>
              <a:spcAft>
                <a:spcPts val="0"/>
              </a:spcAft>
              <a:buClr>
                <a:srgbClr val="262626"/>
              </a:buClr>
              <a:buSzPts val="1800"/>
              <a:buChar char="•"/>
              <a:defRPr sz="1800">
                <a:solidFill>
                  <a:srgbClr val="262626"/>
                </a:solidFill>
                <a:latin typeface="Arial"/>
                <a:ea typeface="Arial"/>
                <a:cs typeface="Arial"/>
                <a:sym typeface="Arial"/>
              </a:defRPr>
            </a:lvl4pPr>
            <a:lvl5pPr indent="-342900" lvl="4" marL="2286000" algn="l">
              <a:lnSpc>
                <a:spcPct val="90000"/>
              </a:lnSpc>
              <a:spcBef>
                <a:spcPts val="500"/>
              </a:spcBef>
              <a:spcAft>
                <a:spcPts val="0"/>
              </a:spcAft>
              <a:buClr>
                <a:srgbClr val="262626"/>
              </a:buClr>
              <a:buSzPts val="1800"/>
              <a:buChar char="•"/>
              <a:defRPr sz="1800">
                <a:solidFill>
                  <a:srgbClr val="262626"/>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2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2"/>
          <p:cNvSpPr txBox="1"/>
          <p:nvPr>
            <p:ph idx="11" type="ftr"/>
          </p:nvPr>
        </p:nvSpPr>
        <p:spPr>
          <a:xfrm>
            <a:off x="188843" y="6356351"/>
            <a:ext cx="815853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23"/>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97D53"/>
              </a:buClr>
              <a:buSzPts val="4000"/>
              <a:buFont typeface="Arial"/>
              <a:buNone/>
              <a:defRPr sz="40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23"/>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000"/>
              <a:buNone/>
              <a:defRPr sz="2000">
                <a:solidFill>
                  <a:schemeClr val="dk1"/>
                </a:solidFill>
                <a:latin typeface="Arial"/>
                <a:ea typeface="Arial"/>
                <a:cs typeface="Arial"/>
                <a:sym typeface="Aria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1" name="Google Shape;31;p2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3"/>
          <p:cNvSpPr txBox="1"/>
          <p:nvPr>
            <p:ph idx="11" type="ftr"/>
          </p:nvPr>
        </p:nvSpPr>
        <p:spPr>
          <a:xfrm>
            <a:off x="188843" y="6356351"/>
            <a:ext cx="815853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23"/>
          <p:cNvSpPr txBox="1"/>
          <p:nvPr>
            <p:ph idx="12" type="sldNum"/>
          </p:nvPr>
        </p:nvSpPr>
        <p:spPr>
          <a:xfrm>
            <a:off x="6457950" y="6356351"/>
            <a:ext cx="20574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i="0" sz="1800" u="none" cap="none" strike="noStrike">
                <a:solidFill>
                  <a:schemeClr val="dk1"/>
                </a:solidFill>
                <a:latin typeface="Calibri"/>
                <a:ea typeface="Calibri"/>
                <a:cs typeface="Calibri"/>
                <a:sym typeface="Calibri"/>
              </a:defRPr>
            </a:lvl1pPr>
            <a:lvl2pPr indent="0" lvl="1" marL="0" marR="0" rtl="0" algn="l">
              <a:spcBef>
                <a:spcPts val="0"/>
              </a:spcBef>
              <a:buNone/>
              <a:defRPr b="0" i="0" sz="1800" u="none" cap="none" strike="noStrike">
                <a:solidFill>
                  <a:schemeClr val="dk1"/>
                </a:solidFill>
                <a:latin typeface="Calibri"/>
                <a:ea typeface="Calibri"/>
                <a:cs typeface="Calibri"/>
                <a:sym typeface="Calibri"/>
              </a:defRPr>
            </a:lvl2pPr>
            <a:lvl3pPr indent="0" lvl="2" marL="0" marR="0" rtl="0" algn="l">
              <a:spcBef>
                <a:spcPts val="0"/>
              </a:spcBef>
              <a:buNone/>
              <a:defRPr b="0" i="0" sz="1800" u="none" cap="none" strike="noStrike">
                <a:solidFill>
                  <a:schemeClr val="dk1"/>
                </a:solidFill>
                <a:latin typeface="Calibri"/>
                <a:ea typeface="Calibri"/>
                <a:cs typeface="Calibri"/>
                <a:sym typeface="Calibri"/>
              </a:defRPr>
            </a:lvl3pPr>
            <a:lvl4pPr indent="0" lvl="3" marL="0" marR="0" rtl="0" algn="l">
              <a:spcBef>
                <a:spcPts val="0"/>
              </a:spcBef>
              <a:buNone/>
              <a:defRPr b="0" i="0" sz="1800" u="none" cap="none" strike="noStrike">
                <a:solidFill>
                  <a:schemeClr val="dk1"/>
                </a:solidFill>
                <a:latin typeface="Calibri"/>
                <a:ea typeface="Calibri"/>
                <a:cs typeface="Calibri"/>
                <a:sym typeface="Calibri"/>
              </a:defRPr>
            </a:lvl4pPr>
            <a:lvl5pPr indent="0" lvl="4" marL="0" marR="0" rtl="0" algn="l">
              <a:spcBef>
                <a:spcPts val="0"/>
              </a:spcBef>
              <a:buNone/>
              <a:defRPr b="0" i="0" sz="1800" u="none" cap="none" strike="noStrike">
                <a:solidFill>
                  <a:schemeClr val="dk1"/>
                </a:solidFill>
                <a:latin typeface="Calibri"/>
                <a:ea typeface="Calibri"/>
                <a:cs typeface="Calibri"/>
                <a:sym typeface="Calibri"/>
              </a:defRPr>
            </a:lvl5pPr>
            <a:lvl6pPr indent="0" lvl="5" marL="0" marR="0" rtl="0" algn="l">
              <a:spcBef>
                <a:spcPts val="0"/>
              </a:spcBef>
              <a:buNone/>
              <a:defRPr b="0" i="0" sz="1800" u="none" cap="none" strike="noStrike">
                <a:solidFill>
                  <a:schemeClr val="dk1"/>
                </a:solidFill>
                <a:latin typeface="Calibri"/>
                <a:ea typeface="Calibri"/>
                <a:cs typeface="Calibri"/>
                <a:sym typeface="Calibri"/>
              </a:defRPr>
            </a:lvl6pPr>
            <a:lvl7pPr indent="0" lvl="6" marL="0" marR="0" rtl="0" algn="l">
              <a:spcBef>
                <a:spcPts val="0"/>
              </a:spcBef>
              <a:buNone/>
              <a:defRPr b="0" i="0" sz="1800" u="none" cap="none" strike="noStrike">
                <a:solidFill>
                  <a:schemeClr val="dk1"/>
                </a:solidFill>
                <a:latin typeface="Calibri"/>
                <a:ea typeface="Calibri"/>
                <a:cs typeface="Calibri"/>
                <a:sym typeface="Calibri"/>
              </a:defRPr>
            </a:lvl7pPr>
            <a:lvl8pPr indent="0" lvl="7" marL="0" marR="0" rtl="0" algn="l">
              <a:spcBef>
                <a:spcPts val="0"/>
              </a:spcBef>
              <a:buNone/>
              <a:defRPr b="0" i="0" sz="1800" u="none" cap="none" strike="noStrike">
                <a:solidFill>
                  <a:schemeClr val="dk1"/>
                </a:solidFill>
                <a:latin typeface="Calibri"/>
                <a:ea typeface="Calibri"/>
                <a:cs typeface="Calibri"/>
                <a:sym typeface="Calibri"/>
              </a:defRPr>
            </a:lvl8pPr>
            <a:lvl9pPr indent="0" lvl="8" marL="0" marR="0" rtl="0" algn="l">
              <a:spcBef>
                <a:spcPts val="0"/>
              </a:spcBef>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4" name="Shape 34"/>
        <p:cNvGrpSpPr/>
        <p:nvPr/>
      </p:nvGrpSpPr>
      <p:grpSpPr>
        <a:xfrm>
          <a:off x="0" y="0"/>
          <a:ext cx="0" cy="0"/>
          <a:chOff x="0" y="0"/>
          <a:chExt cx="0" cy="0"/>
        </a:xfrm>
      </p:grpSpPr>
      <p:sp>
        <p:nvSpPr>
          <p:cNvPr id="35" name="Google Shape;35;p24"/>
          <p:cNvSpPr txBox="1"/>
          <p:nvPr>
            <p:ph type="title"/>
          </p:nvPr>
        </p:nvSpPr>
        <p:spPr>
          <a:xfrm>
            <a:off x="188843" y="1140382"/>
            <a:ext cx="8756374" cy="77946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97D5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24"/>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262626"/>
              </a:buClr>
              <a:buSzPts val="1800"/>
              <a:buChar char="•"/>
              <a:defRPr/>
            </a:lvl1pPr>
            <a:lvl2pPr indent="-342900" lvl="1" marL="914400" algn="l">
              <a:lnSpc>
                <a:spcPct val="90000"/>
              </a:lnSpc>
              <a:spcBef>
                <a:spcPts val="500"/>
              </a:spcBef>
              <a:spcAft>
                <a:spcPts val="0"/>
              </a:spcAft>
              <a:buClr>
                <a:srgbClr val="262626"/>
              </a:buClr>
              <a:buSzPts val="1800"/>
              <a:buChar char="•"/>
              <a:defRPr/>
            </a:lvl2pPr>
            <a:lvl3pPr indent="-342900" lvl="2" marL="1371600" algn="l">
              <a:lnSpc>
                <a:spcPct val="90000"/>
              </a:lnSpc>
              <a:spcBef>
                <a:spcPts val="500"/>
              </a:spcBef>
              <a:spcAft>
                <a:spcPts val="0"/>
              </a:spcAft>
              <a:buClr>
                <a:srgbClr val="262626"/>
              </a:buClr>
              <a:buSzPts val="1800"/>
              <a:buChar char="•"/>
              <a:defRPr/>
            </a:lvl3pPr>
            <a:lvl4pPr indent="-342900" lvl="3" marL="1828800" algn="l">
              <a:lnSpc>
                <a:spcPct val="90000"/>
              </a:lnSpc>
              <a:spcBef>
                <a:spcPts val="500"/>
              </a:spcBef>
              <a:spcAft>
                <a:spcPts val="0"/>
              </a:spcAft>
              <a:buClr>
                <a:srgbClr val="262626"/>
              </a:buClr>
              <a:buSzPts val="1800"/>
              <a:buChar char="•"/>
              <a:defRPr/>
            </a:lvl4pPr>
            <a:lvl5pPr indent="-342900" lvl="4" marL="2286000" algn="l">
              <a:lnSpc>
                <a:spcPct val="90000"/>
              </a:lnSpc>
              <a:spcBef>
                <a:spcPts val="500"/>
              </a:spcBef>
              <a:spcAft>
                <a:spcPts val="0"/>
              </a:spcAft>
              <a:buClr>
                <a:srgbClr val="26262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4"/>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262626"/>
              </a:buClr>
              <a:buSzPts val="1800"/>
              <a:buChar char="•"/>
              <a:defRPr/>
            </a:lvl1pPr>
            <a:lvl2pPr indent="-342900" lvl="1" marL="914400" algn="l">
              <a:lnSpc>
                <a:spcPct val="90000"/>
              </a:lnSpc>
              <a:spcBef>
                <a:spcPts val="500"/>
              </a:spcBef>
              <a:spcAft>
                <a:spcPts val="0"/>
              </a:spcAft>
              <a:buClr>
                <a:srgbClr val="262626"/>
              </a:buClr>
              <a:buSzPts val="1800"/>
              <a:buChar char="•"/>
              <a:defRPr/>
            </a:lvl2pPr>
            <a:lvl3pPr indent="-342900" lvl="2" marL="1371600" algn="l">
              <a:lnSpc>
                <a:spcPct val="90000"/>
              </a:lnSpc>
              <a:spcBef>
                <a:spcPts val="500"/>
              </a:spcBef>
              <a:spcAft>
                <a:spcPts val="0"/>
              </a:spcAft>
              <a:buClr>
                <a:srgbClr val="262626"/>
              </a:buClr>
              <a:buSzPts val="1800"/>
              <a:buChar char="•"/>
              <a:defRPr/>
            </a:lvl3pPr>
            <a:lvl4pPr indent="-342900" lvl="3" marL="1828800" algn="l">
              <a:lnSpc>
                <a:spcPct val="90000"/>
              </a:lnSpc>
              <a:spcBef>
                <a:spcPts val="500"/>
              </a:spcBef>
              <a:spcAft>
                <a:spcPts val="0"/>
              </a:spcAft>
              <a:buClr>
                <a:srgbClr val="262626"/>
              </a:buClr>
              <a:buSzPts val="1800"/>
              <a:buChar char="•"/>
              <a:defRPr/>
            </a:lvl4pPr>
            <a:lvl5pPr indent="-342900" lvl="4" marL="2286000" algn="l">
              <a:lnSpc>
                <a:spcPct val="90000"/>
              </a:lnSpc>
              <a:spcBef>
                <a:spcPts val="500"/>
              </a:spcBef>
              <a:spcAft>
                <a:spcPts val="0"/>
              </a:spcAft>
              <a:buClr>
                <a:srgbClr val="26262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2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4"/>
          <p:cNvSpPr txBox="1"/>
          <p:nvPr>
            <p:ph idx="11" type="ftr"/>
          </p:nvPr>
        </p:nvSpPr>
        <p:spPr>
          <a:xfrm>
            <a:off x="188843" y="6356351"/>
            <a:ext cx="815853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4"/>
          <p:cNvSpPr txBox="1"/>
          <p:nvPr>
            <p:ph idx="12" type="sldNum"/>
          </p:nvPr>
        </p:nvSpPr>
        <p:spPr>
          <a:xfrm>
            <a:off x="6457950" y="6356351"/>
            <a:ext cx="20574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1" name="Shape 41"/>
        <p:cNvGrpSpPr/>
        <p:nvPr/>
      </p:nvGrpSpPr>
      <p:grpSpPr>
        <a:xfrm>
          <a:off x="0" y="0"/>
          <a:ext cx="0" cy="0"/>
          <a:chOff x="0" y="0"/>
          <a:chExt cx="0" cy="0"/>
        </a:xfrm>
      </p:grpSpPr>
      <p:sp>
        <p:nvSpPr>
          <p:cNvPr id="42" name="Google Shape;42;p25"/>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97D5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25"/>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262626"/>
              </a:buClr>
              <a:buSzPts val="2400"/>
              <a:buNone/>
              <a:defRPr b="1" sz="2400"/>
            </a:lvl1pPr>
            <a:lvl2pPr indent="-228600" lvl="1" marL="914400" algn="l">
              <a:lnSpc>
                <a:spcPct val="90000"/>
              </a:lnSpc>
              <a:spcBef>
                <a:spcPts val="500"/>
              </a:spcBef>
              <a:spcAft>
                <a:spcPts val="0"/>
              </a:spcAft>
              <a:buClr>
                <a:srgbClr val="262626"/>
              </a:buClr>
              <a:buSzPts val="2000"/>
              <a:buNone/>
              <a:defRPr b="1" sz="2000"/>
            </a:lvl2pPr>
            <a:lvl3pPr indent="-228600" lvl="2" marL="1371600" algn="l">
              <a:lnSpc>
                <a:spcPct val="90000"/>
              </a:lnSpc>
              <a:spcBef>
                <a:spcPts val="500"/>
              </a:spcBef>
              <a:spcAft>
                <a:spcPts val="0"/>
              </a:spcAft>
              <a:buClr>
                <a:srgbClr val="262626"/>
              </a:buClr>
              <a:buSzPts val="1800"/>
              <a:buNone/>
              <a:defRPr b="1" sz="1800"/>
            </a:lvl3pPr>
            <a:lvl4pPr indent="-228600" lvl="3" marL="1828800" algn="l">
              <a:lnSpc>
                <a:spcPct val="90000"/>
              </a:lnSpc>
              <a:spcBef>
                <a:spcPts val="500"/>
              </a:spcBef>
              <a:spcAft>
                <a:spcPts val="0"/>
              </a:spcAft>
              <a:buClr>
                <a:srgbClr val="262626"/>
              </a:buClr>
              <a:buSzPts val="1600"/>
              <a:buNone/>
              <a:defRPr b="1" sz="1600"/>
            </a:lvl4pPr>
            <a:lvl5pPr indent="-228600" lvl="4" marL="2286000" algn="l">
              <a:lnSpc>
                <a:spcPct val="90000"/>
              </a:lnSpc>
              <a:spcBef>
                <a:spcPts val="500"/>
              </a:spcBef>
              <a:spcAft>
                <a:spcPts val="0"/>
              </a:spcAft>
              <a:buClr>
                <a:srgbClr val="262626"/>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4" name="Google Shape;44;p25"/>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262626"/>
              </a:buClr>
              <a:buSzPts val="1800"/>
              <a:buChar char="•"/>
              <a:defRPr/>
            </a:lvl1pPr>
            <a:lvl2pPr indent="-342900" lvl="1" marL="914400" algn="l">
              <a:lnSpc>
                <a:spcPct val="90000"/>
              </a:lnSpc>
              <a:spcBef>
                <a:spcPts val="500"/>
              </a:spcBef>
              <a:spcAft>
                <a:spcPts val="0"/>
              </a:spcAft>
              <a:buClr>
                <a:srgbClr val="262626"/>
              </a:buClr>
              <a:buSzPts val="1800"/>
              <a:buChar char="•"/>
              <a:defRPr/>
            </a:lvl2pPr>
            <a:lvl3pPr indent="-342900" lvl="2" marL="1371600" algn="l">
              <a:lnSpc>
                <a:spcPct val="90000"/>
              </a:lnSpc>
              <a:spcBef>
                <a:spcPts val="500"/>
              </a:spcBef>
              <a:spcAft>
                <a:spcPts val="0"/>
              </a:spcAft>
              <a:buClr>
                <a:srgbClr val="262626"/>
              </a:buClr>
              <a:buSzPts val="1800"/>
              <a:buChar char="•"/>
              <a:defRPr/>
            </a:lvl3pPr>
            <a:lvl4pPr indent="-342900" lvl="3" marL="1828800" algn="l">
              <a:lnSpc>
                <a:spcPct val="90000"/>
              </a:lnSpc>
              <a:spcBef>
                <a:spcPts val="500"/>
              </a:spcBef>
              <a:spcAft>
                <a:spcPts val="0"/>
              </a:spcAft>
              <a:buClr>
                <a:srgbClr val="262626"/>
              </a:buClr>
              <a:buSzPts val="1800"/>
              <a:buChar char="•"/>
              <a:defRPr/>
            </a:lvl4pPr>
            <a:lvl5pPr indent="-342900" lvl="4" marL="2286000" algn="l">
              <a:lnSpc>
                <a:spcPct val="90000"/>
              </a:lnSpc>
              <a:spcBef>
                <a:spcPts val="500"/>
              </a:spcBef>
              <a:spcAft>
                <a:spcPts val="0"/>
              </a:spcAft>
              <a:buClr>
                <a:srgbClr val="26262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25"/>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rgbClr val="262626"/>
              </a:buClr>
              <a:buSzPts val="2400"/>
              <a:buNone/>
              <a:defRPr b="1" sz="2400"/>
            </a:lvl1pPr>
            <a:lvl2pPr indent="-228600" lvl="1" marL="914400" algn="l">
              <a:lnSpc>
                <a:spcPct val="90000"/>
              </a:lnSpc>
              <a:spcBef>
                <a:spcPts val="500"/>
              </a:spcBef>
              <a:spcAft>
                <a:spcPts val="0"/>
              </a:spcAft>
              <a:buClr>
                <a:srgbClr val="262626"/>
              </a:buClr>
              <a:buSzPts val="2000"/>
              <a:buNone/>
              <a:defRPr b="1" sz="2000"/>
            </a:lvl2pPr>
            <a:lvl3pPr indent="-228600" lvl="2" marL="1371600" algn="l">
              <a:lnSpc>
                <a:spcPct val="90000"/>
              </a:lnSpc>
              <a:spcBef>
                <a:spcPts val="500"/>
              </a:spcBef>
              <a:spcAft>
                <a:spcPts val="0"/>
              </a:spcAft>
              <a:buClr>
                <a:srgbClr val="262626"/>
              </a:buClr>
              <a:buSzPts val="1800"/>
              <a:buNone/>
              <a:defRPr b="1" sz="1800"/>
            </a:lvl3pPr>
            <a:lvl4pPr indent="-228600" lvl="3" marL="1828800" algn="l">
              <a:lnSpc>
                <a:spcPct val="90000"/>
              </a:lnSpc>
              <a:spcBef>
                <a:spcPts val="500"/>
              </a:spcBef>
              <a:spcAft>
                <a:spcPts val="0"/>
              </a:spcAft>
              <a:buClr>
                <a:srgbClr val="262626"/>
              </a:buClr>
              <a:buSzPts val="1600"/>
              <a:buNone/>
              <a:defRPr b="1" sz="1600"/>
            </a:lvl4pPr>
            <a:lvl5pPr indent="-228600" lvl="4" marL="2286000" algn="l">
              <a:lnSpc>
                <a:spcPct val="90000"/>
              </a:lnSpc>
              <a:spcBef>
                <a:spcPts val="500"/>
              </a:spcBef>
              <a:spcAft>
                <a:spcPts val="0"/>
              </a:spcAft>
              <a:buClr>
                <a:srgbClr val="262626"/>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25"/>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262626"/>
              </a:buClr>
              <a:buSzPts val="1800"/>
              <a:buChar char="•"/>
              <a:defRPr/>
            </a:lvl1pPr>
            <a:lvl2pPr indent="-342900" lvl="1" marL="914400" algn="l">
              <a:lnSpc>
                <a:spcPct val="90000"/>
              </a:lnSpc>
              <a:spcBef>
                <a:spcPts val="500"/>
              </a:spcBef>
              <a:spcAft>
                <a:spcPts val="0"/>
              </a:spcAft>
              <a:buClr>
                <a:srgbClr val="262626"/>
              </a:buClr>
              <a:buSzPts val="1800"/>
              <a:buChar char="•"/>
              <a:defRPr/>
            </a:lvl2pPr>
            <a:lvl3pPr indent="-342900" lvl="2" marL="1371600" algn="l">
              <a:lnSpc>
                <a:spcPct val="90000"/>
              </a:lnSpc>
              <a:spcBef>
                <a:spcPts val="500"/>
              </a:spcBef>
              <a:spcAft>
                <a:spcPts val="0"/>
              </a:spcAft>
              <a:buClr>
                <a:srgbClr val="262626"/>
              </a:buClr>
              <a:buSzPts val="1800"/>
              <a:buChar char="•"/>
              <a:defRPr/>
            </a:lvl3pPr>
            <a:lvl4pPr indent="-342900" lvl="3" marL="1828800" algn="l">
              <a:lnSpc>
                <a:spcPct val="90000"/>
              </a:lnSpc>
              <a:spcBef>
                <a:spcPts val="500"/>
              </a:spcBef>
              <a:spcAft>
                <a:spcPts val="0"/>
              </a:spcAft>
              <a:buClr>
                <a:srgbClr val="262626"/>
              </a:buClr>
              <a:buSzPts val="1800"/>
              <a:buChar char="•"/>
              <a:defRPr/>
            </a:lvl4pPr>
            <a:lvl5pPr indent="-342900" lvl="4" marL="2286000" algn="l">
              <a:lnSpc>
                <a:spcPct val="90000"/>
              </a:lnSpc>
              <a:spcBef>
                <a:spcPts val="500"/>
              </a:spcBef>
              <a:spcAft>
                <a:spcPts val="0"/>
              </a:spcAft>
              <a:buClr>
                <a:srgbClr val="262626"/>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2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5"/>
          <p:cNvSpPr txBox="1"/>
          <p:nvPr>
            <p:ph idx="11" type="ftr"/>
          </p:nvPr>
        </p:nvSpPr>
        <p:spPr>
          <a:xfrm>
            <a:off x="188843" y="6356351"/>
            <a:ext cx="815853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5"/>
          <p:cNvSpPr txBox="1"/>
          <p:nvPr>
            <p:ph idx="12" type="sldNum"/>
          </p:nvPr>
        </p:nvSpPr>
        <p:spPr>
          <a:xfrm>
            <a:off x="6457950" y="6356351"/>
            <a:ext cx="20574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0" name="Shape 50"/>
        <p:cNvGrpSpPr/>
        <p:nvPr/>
      </p:nvGrpSpPr>
      <p:grpSpPr>
        <a:xfrm>
          <a:off x="0" y="0"/>
          <a:ext cx="0" cy="0"/>
          <a:chOff x="0" y="0"/>
          <a:chExt cx="0" cy="0"/>
        </a:xfrm>
      </p:grpSpPr>
      <p:sp>
        <p:nvSpPr>
          <p:cNvPr id="51" name="Google Shape;51;p26"/>
          <p:cNvSpPr txBox="1"/>
          <p:nvPr>
            <p:ph type="title"/>
          </p:nvPr>
        </p:nvSpPr>
        <p:spPr>
          <a:xfrm>
            <a:off x="188843" y="1140382"/>
            <a:ext cx="8756374" cy="77946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97D5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2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6"/>
          <p:cNvSpPr txBox="1"/>
          <p:nvPr>
            <p:ph idx="11" type="ftr"/>
          </p:nvPr>
        </p:nvSpPr>
        <p:spPr>
          <a:xfrm>
            <a:off x="188843" y="6356351"/>
            <a:ext cx="815853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6"/>
          <p:cNvSpPr txBox="1"/>
          <p:nvPr>
            <p:ph idx="12" type="sldNum"/>
          </p:nvPr>
        </p:nvSpPr>
        <p:spPr>
          <a:xfrm>
            <a:off x="6457950" y="6356351"/>
            <a:ext cx="20574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5" name="Shape 55"/>
        <p:cNvGrpSpPr/>
        <p:nvPr/>
      </p:nvGrpSpPr>
      <p:grpSpPr>
        <a:xfrm>
          <a:off x="0" y="0"/>
          <a:ext cx="0" cy="0"/>
          <a:chOff x="0" y="0"/>
          <a:chExt cx="0" cy="0"/>
        </a:xfrm>
      </p:grpSpPr>
      <p:sp>
        <p:nvSpPr>
          <p:cNvPr id="56" name="Google Shape;56;p2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7"/>
          <p:cNvSpPr txBox="1"/>
          <p:nvPr>
            <p:ph idx="11" type="ftr"/>
          </p:nvPr>
        </p:nvSpPr>
        <p:spPr>
          <a:xfrm>
            <a:off x="188843" y="6356351"/>
            <a:ext cx="815853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7"/>
          <p:cNvSpPr txBox="1"/>
          <p:nvPr>
            <p:ph idx="12" type="sldNum"/>
          </p:nvPr>
        </p:nvSpPr>
        <p:spPr>
          <a:xfrm>
            <a:off x="6457950" y="6356351"/>
            <a:ext cx="20574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9" name="Shape 59"/>
        <p:cNvGrpSpPr/>
        <p:nvPr/>
      </p:nvGrpSpPr>
      <p:grpSpPr>
        <a:xfrm>
          <a:off x="0" y="0"/>
          <a:ext cx="0" cy="0"/>
          <a:chOff x="0" y="0"/>
          <a:chExt cx="0" cy="0"/>
        </a:xfrm>
      </p:grpSpPr>
      <p:sp>
        <p:nvSpPr>
          <p:cNvPr id="60" name="Google Shape;60;p28"/>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97D53"/>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28"/>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rgbClr val="262626"/>
              </a:buClr>
              <a:buSzPts val="3200"/>
              <a:buChar char="•"/>
              <a:defRPr sz="3200"/>
            </a:lvl1pPr>
            <a:lvl2pPr indent="-406400" lvl="1" marL="914400" algn="l">
              <a:lnSpc>
                <a:spcPct val="90000"/>
              </a:lnSpc>
              <a:spcBef>
                <a:spcPts val="500"/>
              </a:spcBef>
              <a:spcAft>
                <a:spcPts val="0"/>
              </a:spcAft>
              <a:buClr>
                <a:srgbClr val="262626"/>
              </a:buClr>
              <a:buSzPts val="2800"/>
              <a:buChar char="•"/>
              <a:defRPr sz="2800"/>
            </a:lvl2pPr>
            <a:lvl3pPr indent="-381000" lvl="2" marL="1371600" algn="l">
              <a:lnSpc>
                <a:spcPct val="90000"/>
              </a:lnSpc>
              <a:spcBef>
                <a:spcPts val="500"/>
              </a:spcBef>
              <a:spcAft>
                <a:spcPts val="0"/>
              </a:spcAft>
              <a:buClr>
                <a:srgbClr val="262626"/>
              </a:buClr>
              <a:buSzPts val="2400"/>
              <a:buChar char="•"/>
              <a:defRPr sz="2400"/>
            </a:lvl3pPr>
            <a:lvl4pPr indent="-355600" lvl="3" marL="1828800" algn="l">
              <a:lnSpc>
                <a:spcPct val="90000"/>
              </a:lnSpc>
              <a:spcBef>
                <a:spcPts val="500"/>
              </a:spcBef>
              <a:spcAft>
                <a:spcPts val="0"/>
              </a:spcAft>
              <a:buClr>
                <a:srgbClr val="262626"/>
              </a:buClr>
              <a:buSzPts val="2000"/>
              <a:buChar char="•"/>
              <a:defRPr sz="2000"/>
            </a:lvl4pPr>
            <a:lvl5pPr indent="-355600" lvl="4" marL="2286000" algn="l">
              <a:lnSpc>
                <a:spcPct val="90000"/>
              </a:lnSpc>
              <a:spcBef>
                <a:spcPts val="500"/>
              </a:spcBef>
              <a:spcAft>
                <a:spcPts val="0"/>
              </a:spcAft>
              <a:buClr>
                <a:srgbClr val="262626"/>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2" name="Google Shape;62;p28"/>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262626"/>
              </a:buClr>
              <a:buSzPts val="1600"/>
              <a:buNone/>
              <a:defRPr sz="1600"/>
            </a:lvl1pPr>
            <a:lvl2pPr indent="-228600" lvl="1" marL="914400" algn="l">
              <a:lnSpc>
                <a:spcPct val="90000"/>
              </a:lnSpc>
              <a:spcBef>
                <a:spcPts val="500"/>
              </a:spcBef>
              <a:spcAft>
                <a:spcPts val="0"/>
              </a:spcAft>
              <a:buClr>
                <a:srgbClr val="262626"/>
              </a:buClr>
              <a:buSzPts val="1400"/>
              <a:buNone/>
              <a:defRPr sz="1400"/>
            </a:lvl2pPr>
            <a:lvl3pPr indent="-228600" lvl="2" marL="1371600" algn="l">
              <a:lnSpc>
                <a:spcPct val="90000"/>
              </a:lnSpc>
              <a:spcBef>
                <a:spcPts val="500"/>
              </a:spcBef>
              <a:spcAft>
                <a:spcPts val="0"/>
              </a:spcAft>
              <a:buClr>
                <a:srgbClr val="262626"/>
              </a:buClr>
              <a:buSzPts val="1200"/>
              <a:buNone/>
              <a:defRPr sz="1200"/>
            </a:lvl3pPr>
            <a:lvl4pPr indent="-228600" lvl="3" marL="1828800" algn="l">
              <a:lnSpc>
                <a:spcPct val="90000"/>
              </a:lnSpc>
              <a:spcBef>
                <a:spcPts val="500"/>
              </a:spcBef>
              <a:spcAft>
                <a:spcPts val="0"/>
              </a:spcAft>
              <a:buClr>
                <a:srgbClr val="262626"/>
              </a:buClr>
              <a:buSzPts val="1000"/>
              <a:buNone/>
              <a:defRPr sz="1000"/>
            </a:lvl4pPr>
            <a:lvl5pPr indent="-228600" lvl="4" marL="2286000" algn="l">
              <a:lnSpc>
                <a:spcPct val="90000"/>
              </a:lnSpc>
              <a:spcBef>
                <a:spcPts val="500"/>
              </a:spcBef>
              <a:spcAft>
                <a:spcPts val="0"/>
              </a:spcAft>
              <a:buClr>
                <a:srgbClr val="262626"/>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3" name="Google Shape;63;p2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8"/>
          <p:cNvSpPr txBox="1"/>
          <p:nvPr>
            <p:ph idx="11" type="ftr"/>
          </p:nvPr>
        </p:nvSpPr>
        <p:spPr>
          <a:xfrm>
            <a:off x="188843" y="6356351"/>
            <a:ext cx="815853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8"/>
          <p:cNvSpPr txBox="1"/>
          <p:nvPr>
            <p:ph idx="12" type="sldNum"/>
          </p:nvPr>
        </p:nvSpPr>
        <p:spPr>
          <a:xfrm>
            <a:off x="6457950" y="6356351"/>
            <a:ext cx="20574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6" name="Shape 66"/>
        <p:cNvGrpSpPr/>
        <p:nvPr/>
      </p:nvGrpSpPr>
      <p:grpSpPr>
        <a:xfrm>
          <a:off x="0" y="0"/>
          <a:ext cx="0" cy="0"/>
          <a:chOff x="0" y="0"/>
          <a:chExt cx="0" cy="0"/>
        </a:xfrm>
      </p:grpSpPr>
      <p:sp>
        <p:nvSpPr>
          <p:cNvPr id="67" name="Google Shape;67;p2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297D53"/>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29"/>
          <p:cNvSpPr/>
          <p:nvPr>
            <p:ph idx="2" type="pic"/>
          </p:nvPr>
        </p:nvSpPr>
        <p:spPr>
          <a:xfrm>
            <a:off x="3887391" y="987426"/>
            <a:ext cx="4629150" cy="4873625"/>
          </a:xfrm>
          <a:prstGeom prst="rect">
            <a:avLst/>
          </a:prstGeom>
          <a:noFill/>
          <a:ln>
            <a:noFill/>
          </a:ln>
        </p:spPr>
      </p:sp>
      <p:sp>
        <p:nvSpPr>
          <p:cNvPr id="69" name="Google Shape;69;p29"/>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262626"/>
              </a:buClr>
              <a:buSzPts val="1600"/>
              <a:buNone/>
              <a:defRPr sz="1600"/>
            </a:lvl1pPr>
            <a:lvl2pPr indent="-228600" lvl="1" marL="914400" algn="l">
              <a:lnSpc>
                <a:spcPct val="90000"/>
              </a:lnSpc>
              <a:spcBef>
                <a:spcPts val="500"/>
              </a:spcBef>
              <a:spcAft>
                <a:spcPts val="0"/>
              </a:spcAft>
              <a:buClr>
                <a:srgbClr val="262626"/>
              </a:buClr>
              <a:buSzPts val="1400"/>
              <a:buNone/>
              <a:defRPr sz="1400"/>
            </a:lvl2pPr>
            <a:lvl3pPr indent="-228600" lvl="2" marL="1371600" algn="l">
              <a:lnSpc>
                <a:spcPct val="90000"/>
              </a:lnSpc>
              <a:spcBef>
                <a:spcPts val="500"/>
              </a:spcBef>
              <a:spcAft>
                <a:spcPts val="0"/>
              </a:spcAft>
              <a:buClr>
                <a:srgbClr val="262626"/>
              </a:buClr>
              <a:buSzPts val="1200"/>
              <a:buNone/>
              <a:defRPr sz="1200"/>
            </a:lvl3pPr>
            <a:lvl4pPr indent="-228600" lvl="3" marL="1828800" algn="l">
              <a:lnSpc>
                <a:spcPct val="90000"/>
              </a:lnSpc>
              <a:spcBef>
                <a:spcPts val="500"/>
              </a:spcBef>
              <a:spcAft>
                <a:spcPts val="0"/>
              </a:spcAft>
              <a:buClr>
                <a:srgbClr val="262626"/>
              </a:buClr>
              <a:buSzPts val="1000"/>
              <a:buNone/>
              <a:defRPr sz="1000"/>
            </a:lvl4pPr>
            <a:lvl5pPr indent="-228600" lvl="4" marL="2286000" algn="l">
              <a:lnSpc>
                <a:spcPct val="90000"/>
              </a:lnSpc>
              <a:spcBef>
                <a:spcPts val="500"/>
              </a:spcBef>
              <a:spcAft>
                <a:spcPts val="0"/>
              </a:spcAft>
              <a:buClr>
                <a:srgbClr val="262626"/>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0" name="Google Shape;70;p2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9"/>
          <p:cNvSpPr txBox="1"/>
          <p:nvPr>
            <p:ph idx="11" type="ftr"/>
          </p:nvPr>
        </p:nvSpPr>
        <p:spPr>
          <a:xfrm>
            <a:off x="188843" y="6356351"/>
            <a:ext cx="815853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9"/>
          <p:cNvSpPr txBox="1"/>
          <p:nvPr>
            <p:ph idx="12" type="sldNum"/>
          </p:nvPr>
        </p:nvSpPr>
        <p:spPr>
          <a:xfrm>
            <a:off x="6457950" y="6356351"/>
            <a:ext cx="20574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Z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8.xml"/><Relationship Id="rId10" Type="http://schemas.openxmlformats.org/officeDocument/2006/relationships/slideLayout" Target="../slideLayouts/slideLayout7.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1.jpg"/><Relationship Id="rId2" Type="http://schemas.openxmlformats.org/officeDocument/2006/relationships/image" Target="../media/image3.jpg"/><Relationship Id="rId3" Type="http://schemas.openxmlformats.org/officeDocument/2006/relationships/image" Target="../media/image2.jp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theme" Target="../theme/theme2.xml"/><Relationship Id="rId14" Type="http://schemas.openxmlformats.org/officeDocument/2006/relationships/slideLayout" Target="../slideLayouts/slideLayout1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alpha val="66274"/>
          </a:schemeClr>
        </a:solidFill>
      </p:bgPr>
    </p:bg>
    <p:spTree>
      <p:nvGrpSpPr>
        <p:cNvPr id="9" name="Shape 9"/>
        <p:cNvGrpSpPr/>
        <p:nvPr/>
      </p:nvGrpSpPr>
      <p:grpSpPr>
        <a:xfrm>
          <a:off x="0" y="0"/>
          <a:ext cx="0" cy="0"/>
          <a:chOff x="0" y="0"/>
          <a:chExt cx="0" cy="0"/>
        </a:xfrm>
      </p:grpSpPr>
      <p:pic>
        <p:nvPicPr>
          <p:cNvPr id="10" name="Google Shape;10;p20"/>
          <p:cNvPicPr preferRelativeResize="0"/>
          <p:nvPr/>
        </p:nvPicPr>
        <p:blipFill rotWithShape="1">
          <a:blip r:embed="rId1">
            <a:alphaModFix/>
          </a:blip>
          <a:srcRect b="0" l="0" r="0" t="0"/>
          <a:stretch/>
        </p:blipFill>
        <p:spPr>
          <a:xfrm>
            <a:off x="8451" y="0"/>
            <a:ext cx="9127098" cy="6858000"/>
          </a:xfrm>
          <a:prstGeom prst="rect">
            <a:avLst/>
          </a:prstGeom>
          <a:noFill/>
          <a:ln>
            <a:noFill/>
          </a:ln>
        </p:spPr>
      </p:pic>
      <p:sp>
        <p:nvSpPr>
          <p:cNvPr id="11" name="Google Shape;11;p20"/>
          <p:cNvSpPr txBox="1"/>
          <p:nvPr>
            <p:ph type="title"/>
          </p:nvPr>
        </p:nvSpPr>
        <p:spPr>
          <a:xfrm>
            <a:off x="188843" y="1140382"/>
            <a:ext cx="8756374" cy="77946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297D53"/>
              </a:buClr>
              <a:buSzPts val="3600"/>
              <a:buFont typeface="Arial"/>
              <a:buNone/>
              <a:defRPr b="0" i="0" sz="3600" u="none" cap="none" strike="noStrike">
                <a:solidFill>
                  <a:srgbClr val="297D53"/>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20"/>
          <p:cNvSpPr txBox="1"/>
          <p:nvPr>
            <p:ph idx="1" type="body"/>
          </p:nvPr>
        </p:nvSpPr>
        <p:spPr>
          <a:xfrm>
            <a:off x="188843" y="1934954"/>
            <a:ext cx="8756374" cy="4351338"/>
          </a:xfrm>
          <a:prstGeom prst="rect">
            <a:avLst/>
          </a:prstGeom>
          <a:noFill/>
          <a:ln>
            <a:noFill/>
          </a:ln>
        </p:spPr>
        <p:txBody>
          <a:bodyPr anchorCtr="0" anchor="t" bIns="45700" lIns="91425" spcFirstLastPara="1" rIns="91425" wrap="square" tIns="45700">
            <a:normAutofit/>
          </a:bodyPr>
          <a:lstStyle>
            <a:lvl1pPr indent="-330200" lvl="0" marL="457200" marR="0" rtl="0" algn="l">
              <a:lnSpc>
                <a:spcPct val="90000"/>
              </a:lnSpc>
              <a:spcBef>
                <a:spcPts val="1000"/>
              </a:spcBef>
              <a:spcAft>
                <a:spcPts val="0"/>
              </a:spcAft>
              <a:buClr>
                <a:srgbClr val="262626"/>
              </a:buClr>
              <a:buSzPts val="1600"/>
              <a:buFont typeface="Arial"/>
              <a:buChar char="•"/>
              <a:defRPr b="0" i="0" sz="1600" u="none" cap="none" strike="noStrike">
                <a:solidFill>
                  <a:srgbClr val="262626"/>
                </a:solidFill>
                <a:latin typeface="Arial"/>
                <a:ea typeface="Arial"/>
                <a:cs typeface="Arial"/>
                <a:sym typeface="Arial"/>
              </a:defRPr>
            </a:lvl1pPr>
            <a:lvl2pPr indent="-330200" lvl="1" marL="914400" marR="0" rtl="0" algn="l">
              <a:lnSpc>
                <a:spcPct val="90000"/>
              </a:lnSpc>
              <a:spcBef>
                <a:spcPts val="500"/>
              </a:spcBef>
              <a:spcAft>
                <a:spcPts val="0"/>
              </a:spcAft>
              <a:buClr>
                <a:srgbClr val="262626"/>
              </a:buClr>
              <a:buSzPts val="1600"/>
              <a:buFont typeface="Arial"/>
              <a:buChar char="•"/>
              <a:defRPr b="0" i="0" sz="1600" u="none" cap="none" strike="noStrike">
                <a:solidFill>
                  <a:srgbClr val="262626"/>
                </a:solidFill>
                <a:latin typeface="Arial"/>
                <a:ea typeface="Arial"/>
                <a:cs typeface="Arial"/>
                <a:sym typeface="Arial"/>
              </a:defRPr>
            </a:lvl2pPr>
            <a:lvl3pPr indent="-330200" lvl="2" marL="1371600" marR="0" rtl="0" algn="l">
              <a:lnSpc>
                <a:spcPct val="90000"/>
              </a:lnSpc>
              <a:spcBef>
                <a:spcPts val="500"/>
              </a:spcBef>
              <a:spcAft>
                <a:spcPts val="0"/>
              </a:spcAft>
              <a:buClr>
                <a:srgbClr val="262626"/>
              </a:buClr>
              <a:buSzPts val="1600"/>
              <a:buFont typeface="Arial"/>
              <a:buChar char="•"/>
              <a:defRPr b="0" i="0" sz="1600" u="none" cap="none" strike="noStrike">
                <a:solidFill>
                  <a:srgbClr val="262626"/>
                </a:solidFill>
                <a:latin typeface="Arial"/>
                <a:ea typeface="Arial"/>
                <a:cs typeface="Arial"/>
                <a:sym typeface="Arial"/>
              </a:defRPr>
            </a:lvl3pPr>
            <a:lvl4pPr indent="-330200" lvl="3" marL="1828800" marR="0" rtl="0" algn="l">
              <a:lnSpc>
                <a:spcPct val="90000"/>
              </a:lnSpc>
              <a:spcBef>
                <a:spcPts val="500"/>
              </a:spcBef>
              <a:spcAft>
                <a:spcPts val="0"/>
              </a:spcAft>
              <a:buClr>
                <a:srgbClr val="262626"/>
              </a:buClr>
              <a:buSzPts val="1600"/>
              <a:buFont typeface="Arial"/>
              <a:buChar char="•"/>
              <a:defRPr b="0" i="0" sz="1600" u="none" cap="none" strike="noStrike">
                <a:solidFill>
                  <a:srgbClr val="262626"/>
                </a:solidFill>
                <a:latin typeface="Arial"/>
                <a:ea typeface="Arial"/>
                <a:cs typeface="Arial"/>
                <a:sym typeface="Arial"/>
              </a:defRPr>
            </a:lvl4pPr>
            <a:lvl5pPr indent="-330200" lvl="4" marL="2286000" marR="0" rtl="0" algn="l">
              <a:lnSpc>
                <a:spcPct val="90000"/>
              </a:lnSpc>
              <a:spcBef>
                <a:spcPts val="500"/>
              </a:spcBef>
              <a:spcAft>
                <a:spcPts val="0"/>
              </a:spcAft>
              <a:buClr>
                <a:srgbClr val="262626"/>
              </a:buClr>
              <a:buSzPts val="1600"/>
              <a:buFont typeface="Arial"/>
              <a:buChar char="•"/>
              <a:defRPr b="0" i="0" sz="1600" u="none" cap="none" strike="noStrike">
                <a:solidFill>
                  <a:srgbClr val="26262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2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0"/>
          <p:cNvSpPr txBox="1"/>
          <p:nvPr>
            <p:ph idx="11" type="ftr"/>
          </p:nvPr>
        </p:nvSpPr>
        <p:spPr>
          <a:xfrm>
            <a:off x="188843" y="6356351"/>
            <a:ext cx="8158535"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20"/>
          <p:cNvSpPr txBox="1"/>
          <p:nvPr/>
        </p:nvSpPr>
        <p:spPr>
          <a:xfrm>
            <a:off x="8448259" y="6415985"/>
            <a:ext cx="586409"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fld id="{00000000-1234-1234-1234-123412341234}" type="slidenum">
              <a:rPr b="0" i="0" lang="en-ZA" sz="1400" u="none" cap="none" strike="noStrike">
                <a:solidFill>
                  <a:srgbClr val="00B050"/>
                </a:solidFill>
                <a:latin typeface="Calibri"/>
                <a:ea typeface="Calibri"/>
                <a:cs typeface="Calibri"/>
                <a:sym typeface="Calibri"/>
              </a:rPr>
              <a:t>‹#›</a:t>
            </a:fld>
            <a:endParaRPr b="0" i="0" sz="1400" u="none" cap="none" strike="noStrike">
              <a:solidFill>
                <a:srgbClr val="00B050"/>
              </a:solidFill>
              <a:latin typeface="Calibri"/>
              <a:ea typeface="Calibri"/>
              <a:cs typeface="Calibri"/>
              <a:sym typeface="Calibri"/>
            </a:endParaRPr>
          </a:p>
        </p:txBody>
      </p:sp>
      <p:pic>
        <p:nvPicPr>
          <p:cNvPr id="16" name="Google Shape;16;p20"/>
          <p:cNvPicPr preferRelativeResize="0"/>
          <p:nvPr/>
        </p:nvPicPr>
        <p:blipFill rotWithShape="1">
          <a:blip r:embed="rId2">
            <a:alphaModFix amt="29000"/>
          </a:blip>
          <a:srcRect b="0" l="0" r="0" t="0"/>
          <a:stretch/>
        </p:blipFill>
        <p:spPr>
          <a:xfrm>
            <a:off x="2686050" y="2182111"/>
            <a:ext cx="3614480" cy="3535507"/>
          </a:xfrm>
          <a:prstGeom prst="rect">
            <a:avLst/>
          </a:prstGeom>
          <a:noFill/>
          <a:ln>
            <a:noFill/>
          </a:ln>
          <a:effectLst>
            <a:reflection blurRad="0" dir="5400000" dist="50800" endA="0" endPos="37000" fadeDir="5400000" kx="0" rotWithShape="0" algn="bl" stA="32771" stPos="0" sy="-100000" ky="0"/>
          </a:effectLst>
        </p:spPr>
      </p:pic>
      <p:pic>
        <p:nvPicPr>
          <p:cNvPr id="17" name="Google Shape;17;p20"/>
          <p:cNvPicPr preferRelativeResize="0"/>
          <p:nvPr/>
        </p:nvPicPr>
        <p:blipFill rotWithShape="1">
          <a:blip r:embed="rId3">
            <a:alphaModFix/>
          </a:blip>
          <a:srcRect b="0" l="0" r="0" t="0"/>
          <a:stretch/>
        </p:blipFill>
        <p:spPr>
          <a:xfrm>
            <a:off x="0" y="6111662"/>
            <a:ext cx="8515350" cy="76144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3">
            <a:alphaModFix/>
          </a:blip>
          <a:tile algn="tl" flip="none" tx="0" sx="100000" ty="0" sy="100000"/>
        </a:blipFill>
      </p:bgPr>
    </p:bg>
    <p:spTree>
      <p:nvGrpSpPr>
        <p:cNvPr id="88" name="Shape 88"/>
        <p:cNvGrpSpPr/>
        <p:nvPr/>
      </p:nvGrpSpPr>
      <p:grpSpPr>
        <a:xfrm>
          <a:off x="0" y="0"/>
          <a:ext cx="0" cy="0"/>
          <a:chOff x="0" y="0"/>
          <a:chExt cx="0" cy="0"/>
        </a:xfrm>
      </p:grpSpPr>
      <p:sp>
        <p:nvSpPr>
          <p:cNvPr id="89" name="Google Shape;89;p1"/>
          <p:cNvSpPr txBox="1"/>
          <p:nvPr>
            <p:ph type="ctrTitle"/>
          </p:nvPr>
        </p:nvSpPr>
        <p:spPr>
          <a:xfrm>
            <a:off x="188843" y="1803044"/>
            <a:ext cx="8736496" cy="261441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rgbClr val="262626"/>
              </a:buClr>
              <a:buSzPct val="100000"/>
              <a:buFont typeface="Arial"/>
              <a:buNone/>
            </a:pPr>
            <a:br>
              <a:rPr b="1" lang="en-ZA"/>
            </a:br>
            <a:br>
              <a:rPr b="1" lang="en-ZA"/>
            </a:br>
            <a:br>
              <a:rPr b="1" lang="en-ZA"/>
            </a:br>
            <a:br>
              <a:rPr b="1" lang="en-ZA"/>
            </a:br>
            <a:br>
              <a:rPr b="1" lang="en-ZA"/>
            </a:br>
            <a:br>
              <a:rPr b="1" lang="en-ZA"/>
            </a:br>
            <a:br>
              <a:rPr b="1" lang="en-ZA"/>
            </a:br>
            <a:br>
              <a:rPr b="1" lang="en-ZA"/>
            </a:br>
            <a:br>
              <a:rPr b="1" lang="en-ZA"/>
            </a:br>
            <a:br>
              <a:rPr b="1" lang="en-ZA"/>
            </a:br>
            <a:br>
              <a:rPr b="1" lang="en-ZA"/>
            </a:br>
            <a:br>
              <a:rPr b="1" lang="en-ZA"/>
            </a:br>
            <a:br>
              <a:rPr b="1" lang="en-ZA"/>
            </a:br>
            <a:br>
              <a:rPr b="1" lang="en-ZA"/>
            </a:br>
            <a:br>
              <a:rPr b="1" lang="en-ZA"/>
            </a:br>
            <a:br>
              <a:rPr b="1" lang="en-ZA"/>
            </a:br>
            <a:br>
              <a:rPr b="1" lang="en-ZA" sz="3200">
                <a:solidFill>
                  <a:srgbClr val="00B050"/>
                </a:solidFill>
              </a:rPr>
            </a:br>
            <a:br>
              <a:rPr b="1" lang="en-ZA" sz="3200">
                <a:solidFill>
                  <a:srgbClr val="00B050"/>
                </a:solidFill>
              </a:rPr>
            </a:br>
            <a:br>
              <a:rPr b="1" lang="en-ZA" sz="3200">
                <a:solidFill>
                  <a:srgbClr val="00B050"/>
                </a:solidFill>
              </a:rPr>
            </a:br>
            <a:br>
              <a:rPr b="1" lang="en-ZA" sz="3200">
                <a:solidFill>
                  <a:srgbClr val="00B050"/>
                </a:solidFill>
              </a:rPr>
            </a:br>
            <a:br>
              <a:rPr b="1" lang="en-ZA" sz="3200">
                <a:solidFill>
                  <a:srgbClr val="00B050"/>
                </a:solidFill>
              </a:rPr>
            </a:br>
            <a:br>
              <a:rPr b="1" lang="en-ZA" sz="3200">
                <a:solidFill>
                  <a:srgbClr val="00B050"/>
                </a:solidFill>
              </a:rPr>
            </a:br>
            <a:br>
              <a:rPr b="1" lang="en-ZA" sz="3200">
                <a:solidFill>
                  <a:srgbClr val="00B050"/>
                </a:solidFill>
              </a:rPr>
            </a:br>
            <a:br>
              <a:rPr b="1" lang="en-ZA" sz="3200">
                <a:solidFill>
                  <a:srgbClr val="00B050"/>
                </a:solidFill>
              </a:rPr>
            </a:br>
            <a:br>
              <a:rPr b="1" lang="en-ZA" sz="3200">
                <a:solidFill>
                  <a:srgbClr val="00B050"/>
                </a:solidFill>
                <a:latin typeface="Arial Narrow"/>
                <a:ea typeface="Arial Narrow"/>
                <a:cs typeface="Arial Narrow"/>
                <a:sym typeface="Arial Narrow"/>
              </a:rPr>
            </a:br>
            <a:br>
              <a:rPr b="1" lang="en-ZA" sz="3200">
                <a:solidFill>
                  <a:srgbClr val="00B050"/>
                </a:solidFill>
              </a:rPr>
            </a:br>
            <a:br>
              <a:rPr b="1" lang="en-ZA" sz="3200">
                <a:solidFill>
                  <a:srgbClr val="00B050"/>
                </a:solidFill>
              </a:rPr>
            </a:br>
            <a:br>
              <a:rPr b="1" lang="en-ZA" sz="3200">
                <a:solidFill>
                  <a:srgbClr val="00B050"/>
                </a:solidFill>
              </a:rPr>
            </a:br>
            <a:r>
              <a:rPr lang="en-ZA" sz="3200">
                <a:solidFill>
                  <a:srgbClr val="00B050"/>
                </a:solidFill>
                <a:latin typeface="Arial Narrow"/>
                <a:ea typeface="Arial Narrow"/>
                <a:cs typeface="Arial Narrow"/>
                <a:sym typeface="Arial Narrow"/>
              </a:rPr>
              <a:t>Department of Women, Youth and Persons with Disabilities Audit and Risk Committee’s Overview on Auditor-General of South Africa’s Audit Report for 2020/21 Financial Year</a:t>
            </a:r>
            <a:br>
              <a:rPr b="1" lang="en-ZA" sz="3200">
                <a:solidFill>
                  <a:srgbClr val="00B050"/>
                </a:solidFill>
              </a:rPr>
            </a:br>
            <a:br>
              <a:rPr b="1" lang="en-ZA" sz="3100">
                <a:solidFill>
                  <a:srgbClr val="297D53"/>
                </a:solidFill>
                <a:latin typeface="Arial Narrow"/>
                <a:ea typeface="Arial Narrow"/>
                <a:cs typeface="Arial Narrow"/>
                <a:sym typeface="Arial Narrow"/>
              </a:rPr>
            </a:br>
            <a:br>
              <a:rPr b="1" lang="en-ZA"/>
            </a:br>
            <a:endParaRPr/>
          </a:p>
        </p:txBody>
      </p:sp>
      <p:sp>
        <p:nvSpPr>
          <p:cNvPr id="90" name="Google Shape;90;p1"/>
          <p:cNvSpPr txBox="1"/>
          <p:nvPr>
            <p:ph idx="1" type="subTitle"/>
          </p:nvPr>
        </p:nvSpPr>
        <p:spPr>
          <a:xfrm>
            <a:off x="188843" y="3902298"/>
            <a:ext cx="8736496" cy="2073499"/>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1600"/>
              <a:buNone/>
            </a:pPr>
            <a:r>
              <a:rPr lang="en-ZA" sz="1600">
                <a:solidFill>
                  <a:schemeClr val="dk1"/>
                </a:solidFill>
              </a:rPr>
              <a:t>Presented by:</a:t>
            </a:r>
            <a:endParaRPr/>
          </a:p>
          <a:p>
            <a:pPr indent="0" lvl="0" marL="0" rtl="0" algn="ctr">
              <a:lnSpc>
                <a:spcPct val="90000"/>
              </a:lnSpc>
              <a:spcBef>
                <a:spcPts val="1000"/>
              </a:spcBef>
              <a:spcAft>
                <a:spcPts val="0"/>
              </a:spcAft>
              <a:buClr>
                <a:schemeClr val="dk1"/>
              </a:buClr>
              <a:buSzPts val="1600"/>
              <a:buNone/>
            </a:pPr>
            <a:r>
              <a:rPr lang="en-ZA" sz="1600">
                <a:solidFill>
                  <a:schemeClr val="dk1"/>
                </a:solidFill>
              </a:rPr>
              <a:t>Ms Ayanda Mafuleka CA (SA)</a:t>
            </a:r>
            <a:endParaRPr/>
          </a:p>
          <a:p>
            <a:pPr indent="0" lvl="0" marL="0" rtl="0" algn="ctr">
              <a:lnSpc>
                <a:spcPct val="90000"/>
              </a:lnSpc>
              <a:spcBef>
                <a:spcPts val="1000"/>
              </a:spcBef>
              <a:spcAft>
                <a:spcPts val="0"/>
              </a:spcAft>
              <a:buClr>
                <a:schemeClr val="dk1"/>
              </a:buClr>
              <a:buSzPts val="1600"/>
              <a:buNone/>
            </a:pPr>
            <a:r>
              <a:rPr lang="en-ZA" sz="1600">
                <a:solidFill>
                  <a:schemeClr val="dk1"/>
                </a:solidFill>
              </a:rPr>
              <a:t>Chairperson of the Audit and Risk Audit and Risk Committee</a:t>
            </a:r>
            <a:endParaRPr/>
          </a:p>
          <a:p>
            <a:pPr indent="0" lvl="0" marL="0" rtl="0" algn="ctr">
              <a:lnSpc>
                <a:spcPct val="90000"/>
              </a:lnSpc>
              <a:spcBef>
                <a:spcPts val="1000"/>
              </a:spcBef>
              <a:spcAft>
                <a:spcPts val="0"/>
              </a:spcAft>
              <a:buClr>
                <a:srgbClr val="297D53"/>
              </a:buClr>
              <a:buSzPts val="1600"/>
              <a:buNone/>
            </a:pPr>
            <a:r>
              <a:t/>
            </a:r>
            <a:endParaRPr sz="1600"/>
          </a:p>
          <a:p>
            <a:pPr indent="0" lvl="0" marL="0" rtl="0" algn="l">
              <a:lnSpc>
                <a:spcPct val="90000"/>
              </a:lnSpc>
              <a:spcBef>
                <a:spcPts val="1000"/>
              </a:spcBef>
              <a:spcAft>
                <a:spcPts val="0"/>
              </a:spcAft>
              <a:buClr>
                <a:srgbClr val="297D53"/>
              </a:buClr>
              <a:buSzPts val="1600"/>
              <a:buNone/>
            </a:pPr>
            <a:r>
              <a:rPr lang="en-ZA" sz="1600"/>
              <a:t>03 November 2021</a:t>
            </a:r>
            <a:endParaRPr/>
          </a:p>
          <a:p>
            <a:pPr indent="0" lvl="0" marL="0" rtl="0" algn="ctr">
              <a:lnSpc>
                <a:spcPct val="90000"/>
              </a:lnSpc>
              <a:spcBef>
                <a:spcPts val="1000"/>
              </a:spcBef>
              <a:spcAft>
                <a:spcPts val="0"/>
              </a:spcAft>
              <a:buClr>
                <a:srgbClr val="297D53"/>
              </a:buClr>
              <a:buSzPts val="1600"/>
              <a:buNone/>
            </a:pPr>
            <a:r>
              <a:t/>
            </a:r>
            <a:endParaRPr sz="1600"/>
          </a:p>
          <a:p>
            <a:pPr indent="0" lvl="0" marL="0" rtl="0" algn="ctr">
              <a:lnSpc>
                <a:spcPct val="90000"/>
              </a:lnSpc>
              <a:spcBef>
                <a:spcPts val="1000"/>
              </a:spcBef>
              <a:spcAft>
                <a:spcPts val="0"/>
              </a:spcAft>
              <a:buClr>
                <a:srgbClr val="297D53"/>
              </a:buClr>
              <a:buSzPts val="1600"/>
              <a:buNone/>
            </a:pPr>
            <a:r>
              <a:t/>
            </a:r>
            <a:endParaRPr sz="1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0"/>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46" name="Google Shape;146;p10"/>
          <p:cNvSpPr txBox="1"/>
          <p:nvPr>
            <p:ph idx="1" type="body"/>
          </p:nvPr>
        </p:nvSpPr>
        <p:spPr>
          <a:xfrm>
            <a:off x="198783" y="1004552"/>
            <a:ext cx="8736495" cy="5331854"/>
          </a:xfrm>
          <a:prstGeom prst="rect">
            <a:avLst/>
          </a:prstGeom>
          <a:noFill/>
          <a:ln>
            <a:noFill/>
          </a:ln>
        </p:spPr>
        <p:txBody>
          <a:bodyPr anchorCtr="0" anchor="t" bIns="45700" lIns="91425" spcFirstLastPara="1" rIns="91425" wrap="square" tIns="45700">
            <a:normAutofit/>
          </a:bodyPr>
          <a:lstStyle/>
          <a:p>
            <a:pPr indent="-88900" lvl="0" marL="228600" rtl="0" algn="just">
              <a:lnSpc>
                <a:spcPct val="90000"/>
              </a:lnSpc>
              <a:spcBef>
                <a:spcPts val="0"/>
              </a:spcBef>
              <a:spcAft>
                <a:spcPts val="0"/>
              </a:spcAft>
              <a:buClr>
                <a:srgbClr val="262626"/>
              </a:buClr>
              <a:buSzPts val="2200"/>
              <a:buFont typeface="Noto Sans Symbols"/>
              <a:buNone/>
            </a:pPr>
            <a:r>
              <a:t/>
            </a:r>
            <a:endParaRPr sz="2200">
              <a:solidFill>
                <a:schemeClr val="dk1"/>
              </a:solidFill>
              <a:latin typeface="Arial Narrow"/>
              <a:ea typeface="Arial Narrow"/>
              <a:cs typeface="Arial Narrow"/>
              <a:sym typeface="Arial Narrow"/>
            </a:endParaRPr>
          </a:p>
          <a:p>
            <a:pPr indent="-228600" lvl="0" marL="228600" rtl="0" algn="just">
              <a:lnSpc>
                <a:spcPct val="90000"/>
              </a:lnSpc>
              <a:spcBef>
                <a:spcPts val="1000"/>
              </a:spcBef>
              <a:spcAft>
                <a:spcPts val="0"/>
              </a:spcAft>
              <a:buClr>
                <a:schemeClr val="dk1"/>
              </a:buClr>
              <a:buSzPts val="2000"/>
              <a:buFont typeface="Noto Sans Symbols"/>
              <a:buChar char="⮚"/>
            </a:pPr>
            <a:r>
              <a:rPr lang="en-ZA" sz="2000">
                <a:solidFill>
                  <a:schemeClr val="dk1"/>
                </a:solidFill>
                <a:latin typeface="Arial Narrow"/>
                <a:ea typeface="Arial Narrow"/>
                <a:cs typeface="Arial Narrow"/>
                <a:sym typeface="Arial Narrow"/>
              </a:rPr>
              <a:t>Irregular expenditure</a:t>
            </a:r>
            <a:endParaRPr/>
          </a:p>
          <a:p>
            <a:pPr indent="0" lvl="0" marL="0" rtl="0" algn="just">
              <a:lnSpc>
                <a:spcPct val="90000"/>
              </a:lnSpc>
              <a:spcBef>
                <a:spcPts val="1000"/>
              </a:spcBef>
              <a:spcAft>
                <a:spcPts val="0"/>
              </a:spcAft>
              <a:buClr>
                <a:srgbClr val="262626"/>
              </a:buClr>
              <a:buSzPts val="2000"/>
              <a:buNone/>
            </a:pPr>
            <a:r>
              <a:t/>
            </a:r>
            <a:endParaRPr sz="20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chemeClr val="dk1"/>
              </a:buClr>
              <a:buSzPts val="2000"/>
              <a:buNone/>
            </a:pPr>
            <a:r>
              <a:rPr lang="en-ZA" sz="2000">
                <a:solidFill>
                  <a:schemeClr val="dk1"/>
                </a:solidFill>
                <a:latin typeface="Arial Narrow"/>
                <a:ea typeface="Arial Narrow"/>
                <a:cs typeface="Arial Narrow"/>
                <a:sym typeface="Arial Narrow"/>
              </a:rPr>
              <a:t> Audit and Risk Audit and Risk Committee’s observation</a:t>
            </a:r>
            <a:endParaRPr/>
          </a:p>
          <a:p>
            <a:pPr indent="0" lvl="0" marL="0" rtl="0" algn="just">
              <a:lnSpc>
                <a:spcPct val="90000"/>
              </a:lnSpc>
              <a:spcBef>
                <a:spcPts val="1000"/>
              </a:spcBef>
              <a:spcAft>
                <a:spcPts val="0"/>
              </a:spcAft>
              <a:buClr>
                <a:schemeClr val="dk1"/>
              </a:buClr>
              <a:buSzPts val="2000"/>
              <a:buNone/>
            </a:pPr>
            <a:r>
              <a:rPr lang="en-ZA" sz="2000">
                <a:solidFill>
                  <a:schemeClr val="dk1"/>
                </a:solidFill>
                <a:latin typeface="Arial Narrow"/>
                <a:ea typeface="Arial Narrow"/>
                <a:cs typeface="Arial Narrow"/>
                <a:sym typeface="Arial Narrow"/>
              </a:rPr>
              <a:t>The Audit and Risk Committee concurs with the audit finding.  The Department made commitment that irregular expenditure investigation will be completed by the end of 2020/21 financial year and the process of implementing appropriate action based on the irregular expenditure investigation results will take place in the following (2021/22) financial year. </a:t>
            </a:r>
            <a:endParaRPr sz="20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chemeClr val="dk1"/>
              </a:buClr>
              <a:buSzPts val="2000"/>
              <a:buNone/>
            </a:pPr>
            <a:r>
              <a:rPr lang="en-ZA" sz="2000">
                <a:solidFill>
                  <a:schemeClr val="dk1"/>
                </a:solidFill>
                <a:latin typeface="Arial Narrow"/>
                <a:ea typeface="Arial Narrow"/>
                <a:cs typeface="Arial Narrow"/>
                <a:sym typeface="Arial Narrow"/>
              </a:rPr>
              <a:t>The Audit and Risk Committee noted in the beginning of the fourth quarter that it was most likely that the Department might not complete the investigation of irregular expenditure by the end of 2020/21 financial year. In the main the reason is that the Department is dependent on the savings in the budget of compensation of employees to extend the contract of the official who assist the Department with investigation of irregular expenditure. </a:t>
            </a:r>
            <a:endParaRPr sz="20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000"/>
              <a:buNone/>
            </a:pPr>
            <a:r>
              <a:t/>
            </a:r>
            <a:endParaRPr sz="2000">
              <a:solidFill>
                <a:srgbClr val="FF0000"/>
              </a:solidFill>
              <a:latin typeface="Arial Narrow"/>
              <a:ea typeface="Arial Narrow"/>
              <a:cs typeface="Arial Narrow"/>
              <a:sym typeface="Arial Narrow"/>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1"/>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52" name="Google Shape;152;p11"/>
          <p:cNvSpPr txBox="1"/>
          <p:nvPr>
            <p:ph idx="1" type="body"/>
          </p:nvPr>
        </p:nvSpPr>
        <p:spPr>
          <a:xfrm>
            <a:off x="198783" y="1184857"/>
            <a:ext cx="8736495" cy="4733692"/>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Font typeface="Noto Sans Symbols"/>
              <a:buChar char="▪"/>
            </a:pPr>
            <a:r>
              <a:rPr lang="en-ZA" sz="2800">
                <a:solidFill>
                  <a:schemeClr val="dk1"/>
                </a:solidFill>
                <a:latin typeface="Arial Narrow"/>
                <a:ea typeface="Arial Narrow"/>
                <a:cs typeface="Arial Narrow"/>
                <a:sym typeface="Arial Narrow"/>
              </a:rPr>
              <a:t>Audit findings that did not affect the audit report</a:t>
            </a:r>
            <a:endParaRPr sz="28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1100"/>
              <a:buNone/>
            </a:pPr>
            <a:r>
              <a:t/>
            </a:r>
            <a:endParaRPr sz="11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chemeClr val="dk1"/>
              </a:buClr>
              <a:buSzPts val="2200"/>
              <a:buNone/>
            </a:pPr>
            <a:r>
              <a:rPr b="1" lang="en-ZA" sz="2200">
                <a:solidFill>
                  <a:schemeClr val="dk1"/>
                </a:solidFill>
                <a:latin typeface="Arial Narrow"/>
                <a:ea typeface="Arial Narrow"/>
                <a:cs typeface="Arial Narrow"/>
                <a:sym typeface="Arial Narrow"/>
              </a:rPr>
              <a:t>Performance Information </a:t>
            </a:r>
            <a:endParaRPr b="1" sz="2200">
              <a:solidFill>
                <a:schemeClr val="dk1"/>
              </a:solidFill>
              <a:latin typeface="Arial Narrow"/>
              <a:ea typeface="Arial Narrow"/>
              <a:cs typeface="Arial Narrow"/>
              <a:sym typeface="Arial Narrow"/>
            </a:endParaRPr>
          </a:p>
          <a:p>
            <a:pPr indent="-228600" lvl="0" marL="228600" rtl="0" algn="just">
              <a:lnSpc>
                <a:spcPct val="90000"/>
              </a:lnSpc>
              <a:spcBef>
                <a:spcPts val="1000"/>
              </a:spcBef>
              <a:spcAft>
                <a:spcPts val="0"/>
              </a:spcAft>
              <a:buClr>
                <a:schemeClr val="dk1"/>
              </a:buClr>
              <a:buSzPts val="2000"/>
              <a:buFont typeface="Noto Sans Symbols"/>
              <a:buChar char="⮚"/>
            </a:pPr>
            <a:r>
              <a:rPr lang="en-ZA" sz="2000">
                <a:solidFill>
                  <a:schemeClr val="dk1"/>
                </a:solidFill>
                <a:latin typeface="Arial Narrow"/>
                <a:ea typeface="Arial Narrow"/>
                <a:cs typeface="Arial Narrow"/>
                <a:sym typeface="Arial Narrow"/>
              </a:rPr>
              <a:t>In 2020/21 financial year the audit did not identify material findings on the performance information of the Department.</a:t>
            </a:r>
            <a:endParaRPr/>
          </a:p>
          <a:p>
            <a:pPr indent="-228600" lvl="0" marL="228600" rtl="0" algn="just">
              <a:lnSpc>
                <a:spcPct val="90000"/>
              </a:lnSpc>
              <a:spcBef>
                <a:spcPts val="1000"/>
              </a:spcBef>
              <a:spcAft>
                <a:spcPts val="0"/>
              </a:spcAft>
              <a:buClr>
                <a:schemeClr val="dk1"/>
              </a:buClr>
              <a:buSzPts val="2000"/>
              <a:buFont typeface="Noto Sans Symbols"/>
              <a:buChar char="⮚"/>
            </a:pPr>
            <a:r>
              <a:rPr lang="en-ZA" sz="2000">
                <a:solidFill>
                  <a:schemeClr val="dk1"/>
                </a:solidFill>
                <a:latin typeface="Arial Narrow"/>
                <a:ea typeface="Arial Narrow"/>
                <a:cs typeface="Arial Narrow"/>
                <a:sym typeface="Arial Narrow"/>
              </a:rPr>
              <a:t>The material misstatements which were identified by the audit in the annual performance report of the Department were subsequently corrected.</a:t>
            </a:r>
            <a:endParaRPr sz="2000">
              <a:solidFill>
                <a:schemeClr val="dk1"/>
              </a:solidFill>
            </a:endParaRPr>
          </a:p>
          <a:p>
            <a:pPr indent="-228600" lvl="0" marL="228600" rtl="0" algn="just">
              <a:lnSpc>
                <a:spcPct val="90000"/>
              </a:lnSpc>
              <a:spcBef>
                <a:spcPts val="1000"/>
              </a:spcBef>
              <a:spcAft>
                <a:spcPts val="0"/>
              </a:spcAft>
              <a:buClr>
                <a:schemeClr val="dk1"/>
              </a:buClr>
              <a:buSzPts val="1900"/>
              <a:buFont typeface="Noto Sans Symbols"/>
              <a:buChar char="⮚"/>
            </a:pPr>
            <a:r>
              <a:rPr lang="en-ZA" sz="1900">
                <a:solidFill>
                  <a:schemeClr val="dk1"/>
                </a:solidFill>
                <a:latin typeface="Arial Narrow"/>
                <a:ea typeface="Arial Narrow"/>
                <a:cs typeface="Arial Narrow"/>
                <a:sym typeface="Arial Narrow"/>
              </a:rPr>
              <a:t>Material misstatements emanated from the following two conditions:</a:t>
            </a:r>
            <a:endParaRPr/>
          </a:p>
          <a:p>
            <a:pPr indent="0" lvl="0" marL="0" rtl="0" algn="just">
              <a:lnSpc>
                <a:spcPct val="90000"/>
              </a:lnSpc>
              <a:spcBef>
                <a:spcPts val="1000"/>
              </a:spcBef>
              <a:spcAft>
                <a:spcPts val="0"/>
              </a:spcAft>
              <a:buClr>
                <a:srgbClr val="262626"/>
              </a:buClr>
              <a:buSzPts val="1900"/>
              <a:buNone/>
            </a:pPr>
            <a:r>
              <a:t/>
            </a:r>
            <a:endParaRPr sz="1900">
              <a:solidFill>
                <a:schemeClr val="dk1"/>
              </a:solidFill>
              <a:latin typeface="Arial Narrow"/>
              <a:ea typeface="Arial Narrow"/>
              <a:cs typeface="Arial Narrow"/>
              <a:sym typeface="Arial Narrow"/>
            </a:endParaRPr>
          </a:p>
          <a:p>
            <a:pPr indent="-228600" lvl="1" marL="685800" rtl="0" algn="just">
              <a:lnSpc>
                <a:spcPct val="90000"/>
              </a:lnSpc>
              <a:spcBef>
                <a:spcPts val="500"/>
              </a:spcBef>
              <a:spcAft>
                <a:spcPts val="0"/>
              </a:spcAft>
              <a:buClr>
                <a:schemeClr val="dk1"/>
              </a:buClr>
              <a:buSzPts val="1900"/>
              <a:buChar char="•"/>
            </a:pPr>
            <a:r>
              <a:rPr lang="en-ZA" sz="1900">
                <a:solidFill>
                  <a:schemeClr val="dk1"/>
                </a:solidFill>
                <a:latin typeface="Arial Narrow"/>
                <a:ea typeface="Arial Narrow"/>
                <a:cs typeface="Arial Narrow"/>
                <a:sym typeface="Arial Narrow"/>
              </a:rPr>
              <a:t>The Department reported against the second  revised APP which was not re-tabled in Parliament. </a:t>
            </a:r>
            <a:endParaRPr sz="1900" strike="sngStrike">
              <a:solidFill>
                <a:schemeClr val="dk1"/>
              </a:solidFill>
              <a:latin typeface="Arial Narrow"/>
              <a:ea typeface="Arial Narrow"/>
              <a:cs typeface="Arial Narrow"/>
              <a:sym typeface="Arial Narrow"/>
            </a:endParaRPr>
          </a:p>
          <a:p>
            <a:pPr indent="-228600" lvl="1" marL="685800" rtl="0" algn="just">
              <a:lnSpc>
                <a:spcPct val="90000"/>
              </a:lnSpc>
              <a:spcBef>
                <a:spcPts val="500"/>
              </a:spcBef>
              <a:spcAft>
                <a:spcPts val="0"/>
              </a:spcAft>
              <a:buClr>
                <a:schemeClr val="dk1"/>
              </a:buClr>
              <a:buSzPts val="1900"/>
              <a:buChar char="•"/>
            </a:pPr>
            <a:r>
              <a:rPr lang="en-ZA" sz="1900">
                <a:solidFill>
                  <a:schemeClr val="dk1"/>
                </a:solidFill>
                <a:latin typeface="Arial Narrow"/>
                <a:ea typeface="Arial Narrow"/>
                <a:cs typeface="Arial Narrow"/>
                <a:sym typeface="Arial Narrow"/>
              </a:rPr>
              <a:t>The Department then had to make adjustments in the performance report to be in line with the first revised APP. </a:t>
            </a:r>
            <a:endParaRPr sz="1900" strike="sngStrike">
              <a:solidFill>
                <a:schemeClr val="dk1"/>
              </a:solidFill>
              <a:latin typeface="Arial Narrow"/>
              <a:ea typeface="Arial Narrow"/>
              <a:cs typeface="Arial Narrow"/>
              <a:sym typeface="Arial Narrow"/>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2"/>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58" name="Google Shape;158;p12"/>
          <p:cNvSpPr txBox="1"/>
          <p:nvPr>
            <p:ph idx="1" type="body"/>
          </p:nvPr>
        </p:nvSpPr>
        <p:spPr>
          <a:xfrm>
            <a:off x="198783" y="1184856"/>
            <a:ext cx="8736495" cy="5009881"/>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400"/>
              <a:buFont typeface="Noto Sans Symbols"/>
              <a:buChar char="▪"/>
            </a:pPr>
            <a:r>
              <a:rPr lang="en-ZA" sz="2400">
                <a:solidFill>
                  <a:schemeClr val="dk1"/>
                </a:solidFill>
                <a:latin typeface="Arial Narrow"/>
                <a:ea typeface="Arial Narrow"/>
                <a:cs typeface="Arial Narrow"/>
                <a:sym typeface="Arial Narrow"/>
              </a:rPr>
              <a:t>Audit findings that did not affect the audit report</a:t>
            </a:r>
            <a:endParaRPr sz="2400">
              <a:solidFill>
                <a:schemeClr val="dk1"/>
              </a:solidFill>
              <a:latin typeface="Arial Narrow"/>
              <a:ea typeface="Arial Narrow"/>
              <a:cs typeface="Arial Narrow"/>
              <a:sym typeface="Arial Narrow"/>
            </a:endParaRPr>
          </a:p>
          <a:p>
            <a:pPr indent="-342900" lvl="1" marL="342900" rtl="0" algn="l">
              <a:lnSpc>
                <a:spcPct val="90000"/>
              </a:lnSpc>
              <a:spcBef>
                <a:spcPts val="1000"/>
              </a:spcBef>
              <a:spcAft>
                <a:spcPts val="0"/>
              </a:spcAft>
              <a:buClr>
                <a:srgbClr val="262626"/>
              </a:buClr>
              <a:buSzPts val="2000"/>
              <a:buFont typeface="Noto Sans Symbols"/>
              <a:buChar char="⮚"/>
            </a:pPr>
            <a:r>
              <a:rPr lang="en-ZA" sz="2000">
                <a:latin typeface="Arial Narrow"/>
                <a:ea typeface="Arial Narrow"/>
                <a:cs typeface="Arial Narrow"/>
                <a:sym typeface="Arial Narrow"/>
              </a:rPr>
              <a:t>The Department reduced the number of audit findings in the previous three financial years. The below table indicate the reduction of audit finding per financial year:</a:t>
            </a:r>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1400"/>
              <a:buNone/>
            </a:pPr>
            <a:r>
              <a:t/>
            </a:r>
            <a:endParaRPr b="1" sz="1400">
              <a:solidFill>
                <a:schemeClr val="dk1"/>
              </a:solidFill>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342900" lvl="1" marL="342900" rtl="0" algn="l">
              <a:lnSpc>
                <a:spcPct val="90000"/>
              </a:lnSpc>
              <a:spcBef>
                <a:spcPts val="1000"/>
              </a:spcBef>
              <a:spcAft>
                <a:spcPts val="0"/>
              </a:spcAft>
              <a:buClr>
                <a:srgbClr val="262626"/>
              </a:buClr>
              <a:buSzPts val="2000"/>
              <a:buFont typeface="Noto Sans Symbols"/>
              <a:buChar char="⮚"/>
            </a:pPr>
            <a:r>
              <a:rPr lang="en-ZA" sz="2000">
                <a:latin typeface="Arial Narrow"/>
                <a:ea typeface="Arial Narrow"/>
                <a:cs typeface="Arial Narrow"/>
                <a:sym typeface="Arial Narrow"/>
              </a:rPr>
              <a:t>This translate to the reduction of 61% audit findings between 2018/19 financial year and 2020/21 financial year.</a:t>
            </a:r>
            <a:endParaRPr/>
          </a:p>
          <a:p>
            <a:pPr indent="0" lvl="0" marL="0" rtl="0" algn="l">
              <a:lnSpc>
                <a:spcPct val="90000"/>
              </a:lnSpc>
              <a:spcBef>
                <a:spcPts val="1000"/>
              </a:spcBef>
              <a:spcAft>
                <a:spcPts val="0"/>
              </a:spcAft>
              <a:buClr>
                <a:srgbClr val="262626"/>
              </a:buClr>
              <a:buSzPts val="2000"/>
              <a:buNone/>
            </a:pPr>
            <a:r>
              <a:t/>
            </a:r>
            <a:endParaRPr sz="2000"/>
          </a:p>
          <a:p>
            <a:pPr indent="0" lvl="0" marL="0" rtl="0" algn="l">
              <a:lnSpc>
                <a:spcPct val="90000"/>
              </a:lnSpc>
              <a:spcBef>
                <a:spcPts val="1000"/>
              </a:spcBef>
              <a:spcAft>
                <a:spcPts val="0"/>
              </a:spcAft>
              <a:buClr>
                <a:srgbClr val="262626"/>
              </a:buClr>
              <a:buSzPts val="2000"/>
              <a:buNone/>
            </a:pPr>
            <a:r>
              <a:t/>
            </a:r>
            <a:endParaRPr sz="2000"/>
          </a:p>
          <a:p>
            <a:pPr indent="0" lvl="0" marL="0" rtl="0" algn="l">
              <a:lnSpc>
                <a:spcPct val="90000"/>
              </a:lnSpc>
              <a:spcBef>
                <a:spcPts val="1000"/>
              </a:spcBef>
              <a:spcAft>
                <a:spcPts val="0"/>
              </a:spcAft>
              <a:buClr>
                <a:srgbClr val="262626"/>
              </a:buClr>
              <a:buSzPts val="2000"/>
              <a:buNone/>
            </a:pPr>
            <a:r>
              <a:t/>
            </a:r>
            <a:endParaRPr sz="2000"/>
          </a:p>
          <a:p>
            <a:pPr indent="0" lvl="0" marL="0" rtl="0" algn="just">
              <a:lnSpc>
                <a:spcPct val="90000"/>
              </a:lnSpc>
              <a:spcBef>
                <a:spcPts val="1000"/>
              </a:spcBef>
              <a:spcAft>
                <a:spcPts val="0"/>
              </a:spcAft>
              <a:buClr>
                <a:srgbClr val="262626"/>
              </a:buClr>
              <a:buSzPts val="2400"/>
              <a:buNone/>
            </a:pPr>
            <a:r>
              <a:t/>
            </a:r>
            <a:endParaRPr sz="2400">
              <a:solidFill>
                <a:schemeClr val="dk1"/>
              </a:solidFill>
              <a:latin typeface="Arial Narrow"/>
              <a:ea typeface="Arial Narrow"/>
              <a:cs typeface="Arial Narrow"/>
              <a:sym typeface="Arial Narrow"/>
            </a:endParaRPr>
          </a:p>
        </p:txBody>
      </p:sp>
      <p:pic>
        <p:nvPicPr>
          <p:cNvPr id="159" name="Google Shape;159;p12"/>
          <p:cNvPicPr preferRelativeResize="0"/>
          <p:nvPr/>
        </p:nvPicPr>
        <p:blipFill rotWithShape="1">
          <a:blip r:embed="rId3">
            <a:alphaModFix/>
          </a:blip>
          <a:srcRect b="0" l="0" r="0" t="0"/>
          <a:stretch/>
        </p:blipFill>
        <p:spPr>
          <a:xfrm>
            <a:off x="2318197" y="2466968"/>
            <a:ext cx="4541914" cy="151193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3"/>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65" name="Google Shape;165;p13"/>
          <p:cNvSpPr txBox="1"/>
          <p:nvPr>
            <p:ph idx="1" type="body"/>
          </p:nvPr>
        </p:nvSpPr>
        <p:spPr>
          <a:xfrm>
            <a:off x="198783" y="1184856"/>
            <a:ext cx="8736495" cy="5009881"/>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400"/>
              <a:buFont typeface="Noto Sans Symbols"/>
              <a:buChar char="▪"/>
            </a:pPr>
            <a:r>
              <a:rPr lang="en-ZA" sz="2400">
                <a:solidFill>
                  <a:schemeClr val="dk1"/>
                </a:solidFill>
                <a:latin typeface="Arial Narrow"/>
                <a:ea typeface="Arial Narrow"/>
                <a:cs typeface="Arial Narrow"/>
                <a:sym typeface="Arial Narrow"/>
              </a:rPr>
              <a:t>Audit findings that did not affect the audit report</a:t>
            </a:r>
            <a:endParaRPr sz="2400">
              <a:solidFill>
                <a:schemeClr val="dk1"/>
              </a:solidFill>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p>
          <a:p>
            <a:pPr indent="0" lvl="0" marL="0" rtl="0" algn="l">
              <a:lnSpc>
                <a:spcPct val="90000"/>
              </a:lnSpc>
              <a:spcBef>
                <a:spcPts val="1000"/>
              </a:spcBef>
              <a:spcAft>
                <a:spcPts val="0"/>
              </a:spcAft>
              <a:buClr>
                <a:srgbClr val="262626"/>
              </a:buClr>
              <a:buSzPts val="2000"/>
              <a:buNone/>
            </a:pPr>
            <a:r>
              <a:t/>
            </a:r>
            <a:endParaRPr sz="2000"/>
          </a:p>
          <a:p>
            <a:pPr indent="0" lvl="0" marL="0" rtl="0" algn="l">
              <a:lnSpc>
                <a:spcPct val="90000"/>
              </a:lnSpc>
              <a:spcBef>
                <a:spcPts val="1000"/>
              </a:spcBef>
              <a:spcAft>
                <a:spcPts val="0"/>
              </a:spcAft>
              <a:buClr>
                <a:srgbClr val="262626"/>
              </a:buClr>
              <a:buSzPts val="2000"/>
              <a:buNone/>
            </a:pPr>
            <a:r>
              <a:t/>
            </a:r>
            <a:endParaRPr sz="2000"/>
          </a:p>
          <a:p>
            <a:pPr indent="0" lvl="0" marL="0" rtl="0" algn="just">
              <a:lnSpc>
                <a:spcPct val="90000"/>
              </a:lnSpc>
              <a:spcBef>
                <a:spcPts val="1000"/>
              </a:spcBef>
              <a:spcAft>
                <a:spcPts val="0"/>
              </a:spcAft>
              <a:buClr>
                <a:srgbClr val="262626"/>
              </a:buClr>
              <a:buSzPts val="2400"/>
              <a:buNone/>
            </a:pPr>
            <a:r>
              <a:t/>
            </a:r>
            <a:endParaRPr sz="2400">
              <a:solidFill>
                <a:schemeClr val="dk1"/>
              </a:solidFill>
              <a:latin typeface="Arial Narrow"/>
              <a:ea typeface="Arial Narrow"/>
              <a:cs typeface="Arial Narrow"/>
              <a:sym typeface="Arial Narrow"/>
            </a:endParaRPr>
          </a:p>
        </p:txBody>
      </p:sp>
      <p:graphicFrame>
        <p:nvGraphicFramePr>
          <p:cNvPr id="166" name="Google Shape;166;p13"/>
          <p:cNvGraphicFramePr/>
          <p:nvPr/>
        </p:nvGraphicFramePr>
        <p:xfrm>
          <a:off x="198783" y="1860639"/>
          <a:ext cx="3000000" cy="3000000"/>
        </p:xfrm>
        <a:graphic>
          <a:graphicData uri="http://schemas.openxmlformats.org/drawingml/2006/table">
            <a:tbl>
              <a:tblPr bandRow="1" firstRow="1">
                <a:noFill/>
                <a:tableStyleId>{87F0A2FF-FC31-4BDB-8392-91D00B898111}</a:tableStyleId>
              </a:tblPr>
              <a:tblGrid>
                <a:gridCol w="6267725"/>
                <a:gridCol w="2150775"/>
              </a:tblGrid>
              <a:tr h="370850">
                <a:tc>
                  <a:txBody>
                    <a:bodyPr/>
                    <a:lstStyle/>
                    <a:p>
                      <a:pPr indent="0" lvl="0" marL="0" marR="0" rtl="0" algn="l">
                        <a:spcBef>
                          <a:spcPts val="0"/>
                        </a:spcBef>
                        <a:spcAft>
                          <a:spcPts val="0"/>
                        </a:spcAft>
                        <a:buNone/>
                      </a:pPr>
                      <a:r>
                        <a:rPr lang="en-ZA" sz="1800"/>
                        <a:t>Finding</a:t>
                      </a:r>
                      <a:endParaRPr sz="1800"/>
                    </a:p>
                  </a:txBody>
                  <a:tcPr marT="45725" marB="45725" marR="91450" marL="91450">
                    <a:solidFill>
                      <a:schemeClr val="accent2"/>
                    </a:solidFill>
                  </a:tcPr>
                </a:tc>
                <a:tc>
                  <a:txBody>
                    <a:bodyPr/>
                    <a:lstStyle/>
                    <a:p>
                      <a:pPr indent="0" lvl="0" marL="0" marR="0" rtl="0" algn="l">
                        <a:spcBef>
                          <a:spcPts val="0"/>
                        </a:spcBef>
                        <a:spcAft>
                          <a:spcPts val="0"/>
                        </a:spcAft>
                        <a:buNone/>
                      </a:pPr>
                      <a:r>
                        <a:rPr lang="en-ZA" sz="1800"/>
                        <a:t>Audit finding status</a:t>
                      </a:r>
                      <a:endParaRPr sz="1800"/>
                    </a:p>
                  </a:txBody>
                  <a:tcPr marT="45725" marB="45725" marR="91450" marL="91450">
                    <a:solidFill>
                      <a:schemeClr val="accent2"/>
                    </a:solidFill>
                  </a:tcPr>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Supplier with the highest score not awarded the contract (quotation) </a:t>
                      </a:r>
                      <a:endParaRPr/>
                    </a:p>
                  </a:txBody>
                  <a:tcPr marT="45725" marB="45725" marR="91450" marL="91450"/>
                </a:tc>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New finding</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Performance agreement not signed 	</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New finding</a:t>
                      </a:r>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Bank accounts not accounted for in the AFS 	</a:t>
                      </a:r>
                      <a:endParaRPr/>
                    </a:p>
                  </a:txBody>
                  <a:tcPr marT="45725" marB="45725" marR="91450" marL="91450"/>
                </a:tc>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Repeat finding</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Overstatement of prior year Operating Lease Commitment 	</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New finding</a:t>
                      </a:r>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Revised APP not tabled in Parliament</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New finding</a:t>
                      </a:r>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Late submission of quarterly performance report</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New finding</a:t>
                      </a:r>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Output indicator in APR and not in APP</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Repeat finding</a:t>
                      </a:r>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Inconsistencies in APR and APP 	</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Repeat finding</a:t>
                      </a:r>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Policies not updated regularly 	</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New finding</a:t>
                      </a:r>
                      <a:endParaRPr/>
                    </a:p>
                  </a:txBody>
                  <a:tcPr marT="45725" marB="45725" marR="91450" marL="9145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4"/>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72" name="Google Shape;172;p14"/>
          <p:cNvSpPr txBox="1"/>
          <p:nvPr>
            <p:ph idx="1" type="body"/>
          </p:nvPr>
        </p:nvSpPr>
        <p:spPr>
          <a:xfrm>
            <a:off x="198783" y="1184856"/>
            <a:ext cx="8736495" cy="5009881"/>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400"/>
              <a:buFont typeface="Noto Sans Symbols"/>
              <a:buChar char="▪"/>
            </a:pPr>
            <a:r>
              <a:rPr lang="en-ZA" sz="2400">
                <a:solidFill>
                  <a:schemeClr val="dk1"/>
                </a:solidFill>
                <a:latin typeface="Arial Narrow"/>
                <a:ea typeface="Arial Narrow"/>
                <a:cs typeface="Arial Narrow"/>
                <a:sym typeface="Arial Narrow"/>
              </a:rPr>
              <a:t>Audit findings that did not affect the audit report</a:t>
            </a:r>
            <a:endParaRPr sz="2400">
              <a:solidFill>
                <a:schemeClr val="dk1"/>
              </a:solidFill>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p>
          <a:p>
            <a:pPr indent="0" lvl="0" marL="0" rtl="0" algn="l">
              <a:lnSpc>
                <a:spcPct val="90000"/>
              </a:lnSpc>
              <a:spcBef>
                <a:spcPts val="1000"/>
              </a:spcBef>
              <a:spcAft>
                <a:spcPts val="0"/>
              </a:spcAft>
              <a:buClr>
                <a:srgbClr val="262626"/>
              </a:buClr>
              <a:buSzPts val="2000"/>
              <a:buNone/>
            </a:pPr>
            <a:r>
              <a:t/>
            </a:r>
            <a:endParaRPr sz="2000"/>
          </a:p>
          <a:p>
            <a:pPr indent="0" lvl="0" marL="0" rtl="0" algn="l">
              <a:lnSpc>
                <a:spcPct val="90000"/>
              </a:lnSpc>
              <a:spcBef>
                <a:spcPts val="1000"/>
              </a:spcBef>
              <a:spcAft>
                <a:spcPts val="0"/>
              </a:spcAft>
              <a:buClr>
                <a:srgbClr val="262626"/>
              </a:buClr>
              <a:buSzPts val="2000"/>
              <a:buNone/>
            </a:pPr>
            <a:r>
              <a:t/>
            </a:r>
            <a:endParaRPr sz="2000"/>
          </a:p>
          <a:p>
            <a:pPr indent="0" lvl="0" marL="0" rtl="0" algn="just">
              <a:lnSpc>
                <a:spcPct val="90000"/>
              </a:lnSpc>
              <a:spcBef>
                <a:spcPts val="1000"/>
              </a:spcBef>
              <a:spcAft>
                <a:spcPts val="0"/>
              </a:spcAft>
              <a:buClr>
                <a:srgbClr val="262626"/>
              </a:buClr>
              <a:buSzPts val="2400"/>
              <a:buNone/>
            </a:pPr>
            <a:r>
              <a:t/>
            </a:r>
            <a:endParaRPr sz="2400">
              <a:solidFill>
                <a:schemeClr val="dk1"/>
              </a:solidFill>
              <a:latin typeface="Arial Narrow"/>
              <a:ea typeface="Arial Narrow"/>
              <a:cs typeface="Arial Narrow"/>
              <a:sym typeface="Arial Narrow"/>
            </a:endParaRPr>
          </a:p>
        </p:txBody>
      </p:sp>
      <p:graphicFrame>
        <p:nvGraphicFramePr>
          <p:cNvPr id="173" name="Google Shape;173;p14"/>
          <p:cNvGraphicFramePr/>
          <p:nvPr/>
        </p:nvGraphicFramePr>
        <p:xfrm>
          <a:off x="198783" y="1731850"/>
          <a:ext cx="3000000" cy="3000000"/>
        </p:xfrm>
        <a:graphic>
          <a:graphicData uri="http://schemas.openxmlformats.org/drawingml/2006/table">
            <a:tbl>
              <a:tblPr bandRow="1" firstRow="1">
                <a:noFill/>
                <a:tableStyleId>{87F0A2FF-FC31-4BDB-8392-91D00B898111}</a:tableStyleId>
              </a:tblPr>
              <a:tblGrid>
                <a:gridCol w="6267725"/>
                <a:gridCol w="2150775"/>
              </a:tblGrid>
              <a:tr h="370850">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Finding</a:t>
                      </a:r>
                      <a:endParaRPr sz="1800">
                        <a:latin typeface="Arial Narrow"/>
                        <a:ea typeface="Arial Narrow"/>
                        <a:cs typeface="Arial Narrow"/>
                        <a:sym typeface="Arial Narrow"/>
                      </a:endParaRPr>
                    </a:p>
                  </a:txBody>
                  <a:tcPr marT="45725" marB="45725" marR="91450" marL="91450">
                    <a:solidFill>
                      <a:schemeClr val="accent2"/>
                    </a:solidFill>
                  </a:tcPr>
                </a:tc>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Audit finding status</a:t>
                      </a:r>
                      <a:endParaRPr sz="1800">
                        <a:latin typeface="Arial Narrow"/>
                        <a:ea typeface="Arial Narrow"/>
                        <a:cs typeface="Arial Narrow"/>
                        <a:sym typeface="Arial Narrow"/>
                      </a:endParaRPr>
                    </a:p>
                  </a:txBody>
                  <a:tcPr marT="45725" marB="45725" marR="91450" marL="91450">
                    <a:solidFill>
                      <a:schemeClr val="accent2"/>
                    </a:solidFill>
                  </a:tcPr>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Inadequate segregation of duties in ICT division due to understaffing 	</a:t>
                      </a:r>
                      <a:endParaRPr/>
                    </a:p>
                  </a:txBody>
                  <a:tcPr marT="45725" marB="45725" marR="91450" marL="91450"/>
                </a:tc>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Repeat finding</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Lack of IT skills training 	</a:t>
                      </a:r>
                      <a:endParaRPr/>
                    </a:p>
                  </a:txBody>
                  <a:tcPr marT="45725" marB="45725" marR="91450" marL="91450"/>
                </a:tc>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Repeat finding</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Lack of Security Awareness training 	</a:t>
                      </a:r>
                      <a:endParaRPr/>
                    </a:p>
                  </a:txBody>
                  <a:tcPr marT="45725" marB="45725" marR="91450" marL="91450"/>
                </a:tc>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New finding</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Inadequate Service level agreement terms – SITA Annexure E </a:t>
                      </a:r>
                      <a:endParaRPr/>
                    </a:p>
                  </a:txBody>
                  <a:tcPr marT="45725" marB="45725" marR="91450" marL="91450"/>
                </a:tc>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New finding</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Inadequate management of intangible assets 	</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New finding</a:t>
                      </a:r>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Inadequate user access management processes Active Directory – User Access Creation 	</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New finding</a:t>
                      </a:r>
                      <a:endParaRPr/>
                    </a:p>
                    <a:p>
                      <a:pPr indent="0" lvl="0" marL="0" marR="0" rtl="0" algn="l">
                        <a:spcBef>
                          <a:spcPts val="0"/>
                        </a:spcBef>
                        <a:spcAft>
                          <a:spcPts val="0"/>
                        </a:spcAft>
                        <a:buNone/>
                      </a:pPr>
                      <a:r>
                        <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Inadequate user access management processes BAS – Review of User access rights 	</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Repeat finding</a:t>
                      </a:r>
                      <a:endParaRPr/>
                    </a:p>
                    <a:p>
                      <a:pPr indent="0" lvl="0" marL="0" marR="0" rtl="0" algn="l">
                        <a:spcBef>
                          <a:spcPts val="0"/>
                        </a:spcBef>
                        <a:spcAft>
                          <a:spcPts val="0"/>
                        </a:spcAft>
                        <a:buNone/>
                      </a:pPr>
                      <a:r>
                        <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Weaknesses identified in relation to antivirus management processes	</a:t>
                      </a:r>
                      <a:endParaRPr/>
                    </a:p>
                    <a:p>
                      <a:pPr indent="0" lvl="0" marL="0" marR="0" rtl="0" algn="l">
                        <a:lnSpc>
                          <a:spcPct val="100000"/>
                        </a:lnSpc>
                        <a:spcBef>
                          <a:spcPts val="0"/>
                        </a:spcBef>
                        <a:spcAft>
                          <a:spcPts val="0"/>
                        </a:spcAft>
                        <a:buClr>
                          <a:schemeClr val="dk1"/>
                        </a:buClr>
                        <a:buSzPts val="1800"/>
                        <a:buFont typeface="Calibri"/>
                        <a:buNone/>
                      </a:pPr>
                      <a:r>
                        <a:t/>
                      </a:r>
                      <a:endParaRPr b="0" i="0" sz="1800" u="none" strike="noStrike">
                        <a:solidFill>
                          <a:schemeClr val="dk1"/>
                        </a:solidFill>
                        <a:latin typeface="Arial Narrow"/>
                        <a:ea typeface="Arial Narrow"/>
                        <a:cs typeface="Arial Narrow"/>
                        <a:sym typeface="Arial Narrow"/>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Repeat finding</a:t>
                      </a:r>
                      <a:endParaRPr/>
                    </a:p>
                  </a:txBody>
                  <a:tcPr marT="45725" marB="45725" marR="91450" marL="9145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5"/>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79" name="Google Shape;179;p15"/>
          <p:cNvSpPr txBox="1"/>
          <p:nvPr>
            <p:ph idx="1" type="body"/>
          </p:nvPr>
        </p:nvSpPr>
        <p:spPr>
          <a:xfrm>
            <a:off x="198783" y="1184856"/>
            <a:ext cx="8736495" cy="5009881"/>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400"/>
              <a:buFont typeface="Noto Sans Symbols"/>
              <a:buChar char="▪"/>
            </a:pPr>
            <a:r>
              <a:rPr lang="en-ZA" sz="2400">
                <a:solidFill>
                  <a:schemeClr val="dk1"/>
                </a:solidFill>
                <a:latin typeface="Arial Narrow"/>
                <a:ea typeface="Arial Narrow"/>
                <a:cs typeface="Arial Narrow"/>
                <a:sym typeface="Arial Narrow"/>
              </a:rPr>
              <a:t>Audit findings that did not affect the audit report</a:t>
            </a:r>
            <a:endParaRPr sz="2400">
              <a:solidFill>
                <a:schemeClr val="dk1"/>
              </a:solidFill>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ts val="2000"/>
              <a:buNone/>
            </a:pPr>
            <a:r>
              <a:t/>
            </a:r>
            <a:endParaRPr sz="2000"/>
          </a:p>
          <a:p>
            <a:pPr indent="0" lvl="0" marL="0" rtl="0" algn="l">
              <a:lnSpc>
                <a:spcPct val="90000"/>
              </a:lnSpc>
              <a:spcBef>
                <a:spcPts val="1000"/>
              </a:spcBef>
              <a:spcAft>
                <a:spcPts val="0"/>
              </a:spcAft>
              <a:buClr>
                <a:srgbClr val="262626"/>
              </a:buClr>
              <a:buSzPts val="2000"/>
              <a:buNone/>
            </a:pPr>
            <a:r>
              <a:t/>
            </a:r>
            <a:endParaRPr sz="2000"/>
          </a:p>
          <a:p>
            <a:pPr indent="0" lvl="0" marL="0" rtl="0" algn="l">
              <a:lnSpc>
                <a:spcPct val="90000"/>
              </a:lnSpc>
              <a:spcBef>
                <a:spcPts val="1000"/>
              </a:spcBef>
              <a:spcAft>
                <a:spcPts val="0"/>
              </a:spcAft>
              <a:buClr>
                <a:srgbClr val="262626"/>
              </a:buClr>
              <a:buSzPts val="2000"/>
              <a:buNone/>
            </a:pPr>
            <a:r>
              <a:t/>
            </a:r>
            <a:endParaRPr sz="2000"/>
          </a:p>
          <a:p>
            <a:pPr indent="0" lvl="0" marL="0" rtl="0" algn="just">
              <a:lnSpc>
                <a:spcPct val="90000"/>
              </a:lnSpc>
              <a:spcBef>
                <a:spcPts val="1000"/>
              </a:spcBef>
              <a:spcAft>
                <a:spcPts val="0"/>
              </a:spcAft>
              <a:buClr>
                <a:srgbClr val="262626"/>
              </a:buClr>
              <a:buSzPts val="2400"/>
              <a:buNone/>
            </a:pPr>
            <a:r>
              <a:t/>
            </a:r>
            <a:endParaRPr sz="2400">
              <a:solidFill>
                <a:schemeClr val="dk1"/>
              </a:solidFill>
              <a:latin typeface="Arial Narrow"/>
              <a:ea typeface="Arial Narrow"/>
              <a:cs typeface="Arial Narrow"/>
              <a:sym typeface="Arial Narrow"/>
            </a:endParaRPr>
          </a:p>
        </p:txBody>
      </p:sp>
      <p:graphicFrame>
        <p:nvGraphicFramePr>
          <p:cNvPr id="180" name="Google Shape;180;p15"/>
          <p:cNvGraphicFramePr/>
          <p:nvPr/>
        </p:nvGraphicFramePr>
        <p:xfrm>
          <a:off x="198783" y="1796245"/>
          <a:ext cx="3000000" cy="3000000"/>
        </p:xfrm>
        <a:graphic>
          <a:graphicData uri="http://schemas.openxmlformats.org/drawingml/2006/table">
            <a:tbl>
              <a:tblPr bandRow="1" firstRow="1">
                <a:noFill/>
                <a:tableStyleId>{87F0A2FF-FC31-4BDB-8392-91D00B898111}</a:tableStyleId>
              </a:tblPr>
              <a:tblGrid>
                <a:gridCol w="6267725"/>
                <a:gridCol w="2150775"/>
              </a:tblGrid>
              <a:tr h="370850">
                <a:tc>
                  <a:txBody>
                    <a:bodyPr/>
                    <a:lstStyle/>
                    <a:p>
                      <a:pPr indent="0" lvl="0" marL="0" marR="0" rtl="0" algn="l">
                        <a:spcBef>
                          <a:spcPts val="0"/>
                        </a:spcBef>
                        <a:spcAft>
                          <a:spcPts val="0"/>
                        </a:spcAft>
                        <a:buNone/>
                      </a:pPr>
                      <a:r>
                        <a:rPr lang="en-ZA" sz="1800"/>
                        <a:t>Finding</a:t>
                      </a:r>
                      <a:endParaRPr sz="1800"/>
                    </a:p>
                  </a:txBody>
                  <a:tcPr marT="45725" marB="45725" marR="91450" marL="91450">
                    <a:solidFill>
                      <a:schemeClr val="accent2"/>
                    </a:solidFill>
                  </a:tcPr>
                </a:tc>
                <a:tc>
                  <a:txBody>
                    <a:bodyPr/>
                    <a:lstStyle/>
                    <a:p>
                      <a:pPr indent="0" lvl="0" marL="0" marR="0" rtl="0" algn="l">
                        <a:spcBef>
                          <a:spcPts val="0"/>
                        </a:spcBef>
                        <a:spcAft>
                          <a:spcPts val="0"/>
                        </a:spcAft>
                        <a:buNone/>
                      </a:pPr>
                      <a:r>
                        <a:rPr lang="en-ZA" sz="1800"/>
                        <a:t>Audit finding status</a:t>
                      </a:r>
                      <a:endParaRPr sz="1800"/>
                    </a:p>
                  </a:txBody>
                  <a:tcPr marT="45725" marB="45725" marR="91450" marL="91450">
                    <a:solidFill>
                      <a:schemeClr val="accent2"/>
                    </a:solidFill>
                  </a:tcPr>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Weakness identified in relation to patch management processes </a:t>
                      </a:r>
                      <a:endParaRPr/>
                    </a:p>
                  </a:txBody>
                  <a:tcPr marT="45725" marB="45725" marR="91450" marL="91450"/>
                </a:tc>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Repeat finding</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Inadequate configuration of Active Directory password settings </a:t>
                      </a:r>
                      <a:endParaRPr/>
                    </a:p>
                  </a:txBody>
                  <a:tcPr marT="45725" marB="45725" marR="91450" marL="91450"/>
                </a:tc>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New finding</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Weaknesses identified within disaster recovery management processes </a:t>
                      </a:r>
                      <a:endParaRPr/>
                    </a:p>
                  </a:txBody>
                  <a:tcPr marT="45725" marB="45725" marR="91450" marL="91450"/>
                </a:tc>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Repeat finding</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Weaknesses identified in relation to backup management process </a:t>
                      </a:r>
                      <a:endParaRPr/>
                    </a:p>
                  </a:txBody>
                  <a:tcPr marT="45725" marB="45725" marR="91450" marL="91450"/>
                </a:tc>
                <a:tc>
                  <a:txBody>
                    <a:bodyPr/>
                    <a:lstStyle/>
                    <a:p>
                      <a:pPr indent="0" lvl="0" marL="0" marR="0" rtl="0" algn="l">
                        <a:spcBef>
                          <a:spcPts val="0"/>
                        </a:spcBef>
                        <a:spcAft>
                          <a:spcPts val="0"/>
                        </a:spcAft>
                        <a:buNone/>
                      </a:pPr>
                      <a:r>
                        <a:rPr lang="en-ZA" sz="1800">
                          <a:latin typeface="Arial Narrow"/>
                          <a:ea typeface="Arial Narrow"/>
                          <a:cs typeface="Arial Narrow"/>
                          <a:sym typeface="Arial Narrow"/>
                        </a:rPr>
                        <a:t>Repeat finding</a:t>
                      </a:r>
                      <a:endParaRPr sz="1800">
                        <a:latin typeface="Arial Narrow"/>
                        <a:ea typeface="Arial Narrow"/>
                        <a:cs typeface="Arial Narrow"/>
                        <a:sym typeface="Arial Narrow"/>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800"/>
                        <a:buFont typeface="Arial Narrow"/>
                        <a:buNone/>
                      </a:pPr>
                      <a:r>
                        <a:rPr b="0" i="0" lang="en-ZA" sz="1800" u="none" strike="noStrike">
                          <a:solidFill>
                            <a:schemeClr val="dk1"/>
                          </a:solidFill>
                          <a:latin typeface="Arial Narrow"/>
                          <a:ea typeface="Arial Narrow"/>
                          <a:cs typeface="Arial Narrow"/>
                          <a:sym typeface="Arial Narrow"/>
                        </a:rPr>
                        <a:t>Limitation of scope: Information not received from various requests for information 	</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Arial Narrow"/>
                        <a:buNone/>
                      </a:pPr>
                      <a:r>
                        <a:rPr lang="en-ZA" sz="1800">
                          <a:latin typeface="Arial Narrow"/>
                          <a:ea typeface="Arial Narrow"/>
                          <a:cs typeface="Arial Narrow"/>
                          <a:sym typeface="Arial Narrow"/>
                        </a:rPr>
                        <a:t>New finding</a:t>
                      </a:r>
                      <a:endParaRPr/>
                    </a:p>
                    <a:p>
                      <a:pPr indent="0" lvl="0" marL="0" marR="0" rtl="0" algn="l">
                        <a:spcBef>
                          <a:spcPts val="0"/>
                        </a:spcBef>
                        <a:spcAft>
                          <a:spcPts val="0"/>
                        </a:spcAft>
                        <a:buNone/>
                      </a:pPr>
                      <a:r>
                        <a:t/>
                      </a:r>
                      <a:endParaRPr sz="1800">
                        <a:latin typeface="Arial Narrow"/>
                        <a:ea typeface="Arial Narrow"/>
                        <a:cs typeface="Arial Narrow"/>
                        <a:sym typeface="Arial Narrow"/>
                      </a:endParaRPr>
                    </a:p>
                  </a:txBody>
                  <a:tcPr marT="45725" marB="45725" marR="91450" marL="9145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6"/>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86" name="Google Shape;186;p16"/>
          <p:cNvSpPr txBox="1"/>
          <p:nvPr>
            <p:ph idx="1" type="body"/>
          </p:nvPr>
        </p:nvSpPr>
        <p:spPr>
          <a:xfrm>
            <a:off x="198783" y="1184856"/>
            <a:ext cx="8736495" cy="5009881"/>
          </a:xfrm>
          <a:prstGeom prst="rect">
            <a:avLst/>
          </a:prstGeom>
          <a:noFill/>
          <a:ln>
            <a:noFill/>
          </a:ln>
        </p:spPr>
        <p:txBody>
          <a:bodyPr anchorCtr="0" anchor="t" bIns="45700" lIns="91425" spcFirstLastPara="1" rIns="91425" wrap="square" tIns="45700">
            <a:normAutofit lnSpcReduction="10000"/>
          </a:bodyPr>
          <a:lstStyle/>
          <a:p>
            <a:pPr indent="0" lvl="0" marL="0" rtl="0" algn="just">
              <a:lnSpc>
                <a:spcPct val="90000"/>
              </a:lnSpc>
              <a:spcBef>
                <a:spcPts val="0"/>
              </a:spcBef>
              <a:spcAft>
                <a:spcPts val="0"/>
              </a:spcAft>
              <a:buClr>
                <a:srgbClr val="262626"/>
              </a:buClr>
              <a:buSzPts val="2000"/>
              <a:buNone/>
            </a:pPr>
            <a:r>
              <a:rPr b="1" lang="en-ZA" sz="2000">
                <a:latin typeface="Arial Narrow"/>
                <a:ea typeface="Arial Narrow"/>
                <a:cs typeface="Arial Narrow"/>
                <a:sym typeface="Arial Narrow"/>
              </a:rPr>
              <a:t>Audit and Risk Audit and Risk Committee’s observation</a:t>
            </a:r>
            <a:endParaRPr/>
          </a:p>
          <a:p>
            <a:pPr indent="0" lvl="0" marL="0" rtl="0" algn="just">
              <a:lnSpc>
                <a:spcPct val="90000"/>
              </a:lnSpc>
              <a:spcBef>
                <a:spcPts val="1000"/>
              </a:spcBef>
              <a:spcAft>
                <a:spcPts val="0"/>
              </a:spcAft>
              <a:buClr>
                <a:srgbClr val="262626"/>
              </a:buClr>
              <a:buSzPts val="2000"/>
              <a:buNone/>
            </a:pPr>
            <a:r>
              <a:rPr lang="en-ZA" sz="2000">
                <a:latin typeface="Arial Narrow"/>
                <a:ea typeface="Arial Narrow"/>
                <a:cs typeface="Arial Narrow"/>
                <a:sym typeface="Arial Narrow"/>
              </a:rPr>
              <a:t>The Audit and Risk Committee concurs with the audit findings. The Audit and Risk Committee noted that  12 findings are new findings and 10 are repeat findings. The repeat audit findings are mainly on Information Technology. </a:t>
            </a:r>
            <a:endParaRPr sz="2000">
              <a:solidFill>
                <a:srgbClr val="00B050"/>
              </a:solidFill>
              <a:latin typeface="Arial Narrow"/>
              <a:ea typeface="Arial Narrow"/>
              <a:cs typeface="Arial Narrow"/>
              <a:sym typeface="Arial Narrow"/>
            </a:endParaRPr>
          </a:p>
          <a:p>
            <a:pPr indent="0" lvl="0" marL="0" rtl="0" algn="l">
              <a:lnSpc>
                <a:spcPct val="90000"/>
              </a:lnSpc>
              <a:spcBef>
                <a:spcPts val="1000"/>
              </a:spcBef>
              <a:spcAft>
                <a:spcPts val="0"/>
              </a:spcAft>
              <a:buClr>
                <a:srgbClr val="00B050"/>
              </a:buClr>
              <a:buSzPts val="2000"/>
              <a:buNone/>
            </a:pPr>
            <a:r>
              <a:rPr lang="en-ZA" sz="2000">
                <a:solidFill>
                  <a:srgbClr val="00B050"/>
                </a:solidFill>
                <a:latin typeface="Arial Narrow"/>
                <a:ea typeface="Arial Narrow"/>
                <a:cs typeface="Arial Narrow"/>
                <a:sym typeface="Arial Narrow"/>
              </a:rPr>
              <a:t>Information Technology </a:t>
            </a:r>
            <a:endParaRPr/>
          </a:p>
          <a:p>
            <a:pPr indent="-228600" lvl="0" marL="228600" rtl="0" algn="just">
              <a:lnSpc>
                <a:spcPct val="90000"/>
              </a:lnSpc>
              <a:spcBef>
                <a:spcPts val="1000"/>
              </a:spcBef>
              <a:spcAft>
                <a:spcPts val="0"/>
              </a:spcAft>
              <a:buClr>
                <a:srgbClr val="262626"/>
              </a:buClr>
              <a:buSzPts val="2000"/>
              <a:buFont typeface="Noto Sans Symbols"/>
              <a:buChar char="⮚"/>
            </a:pPr>
            <a:r>
              <a:rPr lang="en-ZA" sz="2000">
                <a:latin typeface="Arial Narrow"/>
                <a:ea typeface="Arial Narrow"/>
                <a:cs typeface="Arial Narrow"/>
                <a:sym typeface="Arial Narrow"/>
              </a:rPr>
              <a:t>Information Technology has been a challenge in the Department for some time. The Audit and Risk Committee acknowledges that resources limitation is a factor to adequately address </a:t>
            </a:r>
            <a:r>
              <a:rPr lang="en-ZA" sz="2000">
                <a:solidFill>
                  <a:schemeClr val="dk1"/>
                </a:solidFill>
                <a:latin typeface="Arial Narrow"/>
                <a:ea typeface="Arial Narrow"/>
                <a:cs typeface="Arial Narrow"/>
                <a:sym typeface="Arial Narrow"/>
              </a:rPr>
              <a:t>Information Technology challenges. </a:t>
            </a:r>
            <a:endParaRPr sz="2000">
              <a:solidFill>
                <a:schemeClr val="dk1"/>
              </a:solidFill>
              <a:latin typeface="Arial Narrow"/>
              <a:ea typeface="Arial Narrow"/>
              <a:cs typeface="Arial Narrow"/>
              <a:sym typeface="Arial Narrow"/>
            </a:endParaRPr>
          </a:p>
          <a:p>
            <a:pPr indent="-228600" lvl="0" marL="228600" rtl="0" algn="just">
              <a:lnSpc>
                <a:spcPct val="90000"/>
              </a:lnSpc>
              <a:spcBef>
                <a:spcPts val="1000"/>
              </a:spcBef>
              <a:spcAft>
                <a:spcPts val="0"/>
              </a:spcAft>
              <a:buClr>
                <a:schemeClr val="dk1"/>
              </a:buClr>
              <a:buSzPts val="2000"/>
              <a:buFont typeface="Noto Sans Symbols"/>
              <a:buChar char="⮚"/>
            </a:pPr>
            <a:r>
              <a:rPr lang="en-ZA" sz="2000">
                <a:solidFill>
                  <a:schemeClr val="dk1"/>
                </a:solidFill>
                <a:latin typeface="Arial Narrow"/>
                <a:ea typeface="Arial Narrow"/>
                <a:cs typeface="Arial Narrow"/>
                <a:sym typeface="Arial Narrow"/>
              </a:rPr>
              <a:t>A loss of a key Information Technology staff member due to COVID-19 contributed to non resolution of Information Technology audit findings. The Department has since filled the vacant position of the key Information Technology staff member in the 2021/22 financial year.</a:t>
            </a:r>
            <a:endParaRPr/>
          </a:p>
          <a:p>
            <a:pPr indent="-228600" lvl="0" marL="228600" rtl="0" algn="just">
              <a:lnSpc>
                <a:spcPct val="90000"/>
              </a:lnSpc>
              <a:spcBef>
                <a:spcPts val="1000"/>
              </a:spcBef>
              <a:spcAft>
                <a:spcPts val="0"/>
              </a:spcAft>
              <a:buClr>
                <a:schemeClr val="dk1"/>
              </a:buClr>
              <a:buSzPts val="2000"/>
              <a:buFont typeface="Noto Sans Symbols"/>
              <a:buChar char="⮚"/>
            </a:pPr>
            <a:r>
              <a:rPr lang="en-ZA" sz="2000">
                <a:solidFill>
                  <a:schemeClr val="dk1"/>
                </a:solidFill>
                <a:latin typeface="Arial Narrow"/>
                <a:ea typeface="Arial Narrow"/>
                <a:cs typeface="Arial Narrow"/>
                <a:sym typeface="Arial Narrow"/>
              </a:rPr>
              <a:t>Management committed to address the information technology weaknesses  in the 2021/22 financial year. Management indicated that the Department will migrate to cloud service by the end of the 2021/22 financial year. Most of the Information Technology related weaknesses will be resolved once the move to cloud is finalised.</a:t>
            </a:r>
            <a:endParaRPr sz="2000">
              <a:solidFill>
                <a:schemeClr val="dk1"/>
              </a:solidFill>
              <a:latin typeface="Arial Narrow"/>
              <a:ea typeface="Arial Narrow"/>
              <a:cs typeface="Arial Narrow"/>
              <a:sym typeface="Arial Narrow"/>
            </a:endParaRPr>
          </a:p>
          <a:p>
            <a:pPr indent="-76200" lvl="0" marL="228600" rtl="0" algn="just">
              <a:lnSpc>
                <a:spcPct val="90000"/>
              </a:lnSpc>
              <a:spcBef>
                <a:spcPts val="1000"/>
              </a:spcBef>
              <a:spcAft>
                <a:spcPts val="0"/>
              </a:spcAft>
              <a:buClr>
                <a:srgbClr val="262626"/>
              </a:buClr>
              <a:buSzPts val="2400"/>
              <a:buFont typeface="Noto Sans Symbols"/>
              <a:buNone/>
            </a:pPr>
            <a:r>
              <a:t/>
            </a:r>
            <a:endParaRPr sz="2400">
              <a:solidFill>
                <a:schemeClr val="dk1"/>
              </a:solidFill>
              <a:latin typeface="Arial Narrow"/>
              <a:ea typeface="Arial Narrow"/>
              <a:cs typeface="Arial Narrow"/>
              <a:sym typeface="Arial Narrow"/>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7"/>
          <p:cNvSpPr txBox="1"/>
          <p:nvPr>
            <p:ph type="title"/>
          </p:nvPr>
        </p:nvSpPr>
        <p:spPr>
          <a:xfrm>
            <a:off x="2743200" y="164527"/>
            <a:ext cx="5602310" cy="76793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297D53"/>
              </a:buClr>
              <a:buSzPts val="3600"/>
              <a:buFont typeface="Arial"/>
              <a:buNone/>
            </a:pPr>
            <a:r>
              <a:rPr lang="en-ZA"/>
              <a:t>    </a:t>
            </a:r>
            <a:r>
              <a:rPr b="1" lang="en-ZA" sz="3200">
                <a:solidFill>
                  <a:srgbClr val="00B050"/>
                </a:solidFill>
                <a:latin typeface="Arial Narrow"/>
                <a:ea typeface="Arial Narrow"/>
                <a:cs typeface="Arial Narrow"/>
                <a:sym typeface="Arial Narrow"/>
              </a:rPr>
              <a:t>Overview of Audit Report</a:t>
            </a:r>
            <a:endParaRPr sz="2900" strike="sngStrike">
              <a:solidFill>
                <a:srgbClr val="00B050"/>
              </a:solidFill>
              <a:latin typeface="Arial Narrow"/>
              <a:ea typeface="Arial Narrow"/>
              <a:cs typeface="Arial Narrow"/>
              <a:sym typeface="Arial Narrow"/>
            </a:endParaRPr>
          </a:p>
        </p:txBody>
      </p:sp>
      <p:sp>
        <p:nvSpPr>
          <p:cNvPr id="192" name="Google Shape;192;p17"/>
          <p:cNvSpPr txBox="1"/>
          <p:nvPr>
            <p:ph idx="1" type="body"/>
          </p:nvPr>
        </p:nvSpPr>
        <p:spPr>
          <a:xfrm>
            <a:off x="198783" y="1133341"/>
            <a:ext cx="8736495" cy="5100034"/>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2400"/>
              <a:buNone/>
            </a:pPr>
            <a:r>
              <a:rPr lang="en-ZA" sz="2400">
                <a:solidFill>
                  <a:schemeClr val="dk1"/>
                </a:solidFill>
                <a:latin typeface="Arial Narrow"/>
                <a:ea typeface="Arial Narrow"/>
                <a:cs typeface="Arial Narrow"/>
                <a:sym typeface="Arial Narrow"/>
              </a:rPr>
              <a:t>Audit Action Plan</a:t>
            </a:r>
            <a:endParaRPr b="1" sz="2400">
              <a:solidFill>
                <a:schemeClr val="dk1"/>
              </a:solidFill>
              <a:latin typeface="Arial Narrow"/>
              <a:ea typeface="Arial Narrow"/>
              <a:cs typeface="Arial Narrow"/>
              <a:sym typeface="Arial Narrow"/>
            </a:endParaRPr>
          </a:p>
          <a:p>
            <a:pPr indent="-228600" lvl="0" marL="228600" rtl="0" algn="just">
              <a:lnSpc>
                <a:spcPct val="90000"/>
              </a:lnSpc>
              <a:spcBef>
                <a:spcPts val="1000"/>
              </a:spcBef>
              <a:spcAft>
                <a:spcPts val="0"/>
              </a:spcAft>
              <a:buClr>
                <a:srgbClr val="262626"/>
              </a:buClr>
              <a:buSzPts val="2000"/>
              <a:buFont typeface="Noto Sans Symbols"/>
              <a:buChar char="▪"/>
            </a:pPr>
            <a:r>
              <a:rPr lang="en-ZA" sz="2000">
                <a:latin typeface="Arial Narrow"/>
                <a:ea typeface="Arial Narrow"/>
                <a:cs typeface="Arial Narrow"/>
                <a:sym typeface="Arial Narrow"/>
              </a:rPr>
              <a:t>The Department has developed an audit action plan to guide the resolution of 2020/21 audit findings.</a:t>
            </a:r>
            <a:endParaRPr/>
          </a:p>
          <a:p>
            <a:pPr indent="-228600" lvl="0" marL="228600" rtl="0" algn="just">
              <a:lnSpc>
                <a:spcPct val="90000"/>
              </a:lnSpc>
              <a:spcBef>
                <a:spcPts val="1000"/>
              </a:spcBef>
              <a:spcAft>
                <a:spcPts val="0"/>
              </a:spcAft>
              <a:buClr>
                <a:schemeClr val="dk1"/>
              </a:buClr>
              <a:buSzPts val="2000"/>
              <a:buFont typeface="Noto Sans Symbols"/>
              <a:buChar char="▪"/>
            </a:pPr>
            <a:r>
              <a:rPr lang="en-ZA" sz="2000">
                <a:solidFill>
                  <a:schemeClr val="dk1"/>
                </a:solidFill>
                <a:latin typeface="Arial Narrow"/>
                <a:ea typeface="Arial Narrow"/>
                <a:cs typeface="Arial Narrow"/>
                <a:sym typeface="Arial Narrow"/>
              </a:rPr>
              <a:t>The Audit and Risk Committee will monitor the progress made in resolving audit findings on a quarterly basis.</a:t>
            </a:r>
            <a:endParaRPr/>
          </a:p>
          <a:p>
            <a:pPr indent="-228600" lvl="0" marL="228600" rtl="0" algn="just">
              <a:lnSpc>
                <a:spcPct val="90000"/>
              </a:lnSpc>
              <a:spcBef>
                <a:spcPts val="1000"/>
              </a:spcBef>
              <a:spcAft>
                <a:spcPts val="0"/>
              </a:spcAft>
              <a:buClr>
                <a:schemeClr val="dk1"/>
              </a:buClr>
              <a:buSzPts val="2000"/>
              <a:buFont typeface="Noto Sans Symbols"/>
              <a:buChar char="▪"/>
            </a:pPr>
            <a:r>
              <a:rPr lang="en-ZA" sz="2000">
                <a:solidFill>
                  <a:schemeClr val="dk1"/>
                </a:solidFill>
                <a:latin typeface="Arial Narrow"/>
                <a:ea typeface="Arial Narrow"/>
                <a:cs typeface="Arial Narrow"/>
                <a:sym typeface="Arial Narrow"/>
              </a:rPr>
              <a:t>Internal Audit provides assurance to </a:t>
            </a:r>
            <a:r>
              <a:rPr lang="en-ZA" sz="2000">
                <a:latin typeface="Arial Narrow"/>
                <a:ea typeface="Arial Narrow"/>
                <a:cs typeface="Arial Narrow"/>
                <a:sym typeface="Arial Narrow"/>
              </a:rPr>
              <a:t>the Audit and Risk Committee on the reported progress made in resolving the audit findings.</a:t>
            </a:r>
            <a:endParaRPr/>
          </a:p>
          <a:p>
            <a:pPr indent="0" lvl="1" marL="0" rtl="0" algn="just">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1" marL="0" rtl="0" algn="just">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1" marL="0" rtl="0" algn="just">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1" marL="0" rtl="0" algn="just">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1" marL="0" rtl="0" algn="just">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000"/>
              <a:buNone/>
            </a:pPr>
            <a:r>
              <a:t/>
            </a:r>
            <a:endParaRPr sz="2000">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400"/>
              <a:buNone/>
            </a:pPr>
            <a:r>
              <a:t/>
            </a:r>
            <a:endParaRPr sz="2400">
              <a:latin typeface="Arial Narrow"/>
              <a:ea typeface="Arial Narrow"/>
              <a:cs typeface="Arial Narrow"/>
              <a:sym typeface="Arial Narrow"/>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8"/>
          <p:cNvSpPr txBox="1"/>
          <p:nvPr>
            <p:ph type="title"/>
          </p:nvPr>
        </p:nvSpPr>
        <p:spPr>
          <a:xfrm>
            <a:off x="2743200" y="164527"/>
            <a:ext cx="3232597"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297D53"/>
              </a:buClr>
              <a:buSzPts val="2600"/>
              <a:buFont typeface="Arial Narrow"/>
              <a:buNone/>
            </a:pPr>
            <a:r>
              <a:rPr lang="en-ZA" sz="2600">
                <a:latin typeface="Arial Narrow"/>
                <a:ea typeface="Arial Narrow"/>
                <a:cs typeface="Arial Narrow"/>
                <a:sym typeface="Arial Narrow"/>
              </a:rPr>
              <a:t> </a:t>
            </a:r>
            <a:r>
              <a:rPr b="1" lang="en-ZA" sz="2600">
                <a:latin typeface="Arial Narrow"/>
                <a:ea typeface="Arial Narrow"/>
                <a:cs typeface="Arial Narrow"/>
                <a:sym typeface="Arial Narrow"/>
              </a:rPr>
              <a:t>Conclusion </a:t>
            </a:r>
            <a:r>
              <a:rPr b="1" lang="en-ZA" sz="2600">
                <a:solidFill>
                  <a:srgbClr val="00B050"/>
                </a:solidFill>
                <a:latin typeface="Arial Narrow"/>
                <a:ea typeface="Arial Narrow"/>
                <a:cs typeface="Arial Narrow"/>
                <a:sym typeface="Arial Narrow"/>
              </a:rPr>
              <a:t> </a:t>
            </a:r>
            <a:endParaRPr sz="2600">
              <a:latin typeface="Arial Narrow"/>
              <a:ea typeface="Arial Narrow"/>
              <a:cs typeface="Arial Narrow"/>
              <a:sym typeface="Arial Narrow"/>
            </a:endParaRPr>
          </a:p>
        </p:txBody>
      </p:sp>
      <p:sp>
        <p:nvSpPr>
          <p:cNvPr id="198" name="Google Shape;198;p18"/>
          <p:cNvSpPr txBox="1"/>
          <p:nvPr>
            <p:ph idx="1" type="body"/>
          </p:nvPr>
        </p:nvSpPr>
        <p:spPr>
          <a:xfrm>
            <a:off x="198783" y="1133341"/>
            <a:ext cx="8736495" cy="4785207"/>
          </a:xfrm>
          <a:prstGeom prst="rect">
            <a:avLst/>
          </a:prstGeom>
          <a:noFill/>
          <a:ln>
            <a:noFill/>
          </a:ln>
        </p:spPr>
        <p:txBody>
          <a:bodyPr anchorCtr="0" anchor="t" bIns="45700" lIns="91425" spcFirstLastPara="1" rIns="91425" wrap="square" tIns="45700">
            <a:normAutofit/>
          </a:bodyPr>
          <a:lstStyle/>
          <a:p>
            <a:pPr indent="-228600" lvl="1" marL="228600" rtl="0" algn="just">
              <a:lnSpc>
                <a:spcPct val="90000"/>
              </a:lnSpc>
              <a:spcBef>
                <a:spcPts val="0"/>
              </a:spcBef>
              <a:spcAft>
                <a:spcPts val="0"/>
              </a:spcAft>
              <a:buClr>
                <a:srgbClr val="262626"/>
              </a:buClr>
              <a:buSzPts val="2000"/>
              <a:buChar char="•"/>
            </a:pPr>
            <a:r>
              <a:rPr lang="en-ZA" sz="2000">
                <a:latin typeface="Arial Narrow"/>
                <a:ea typeface="Arial Narrow"/>
                <a:cs typeface="Arial Narrow"/>
                <a:sym typeface="Arial Narrow"/>
              </a:rPr>
              <a:t>The Audit and Risk Committee noted that in some instances in which management indicated the cause for the weakness as human resources capacity constraints.  The Accounting Officer has also been raising the issue of human resources capacity constraints in the Audit and Risk Committee meetings.</a:t>
            </a:r>
            <a:endParaRPr/>
          </a:p>
          <a:p>
            <a:pPr indent="-228600" lvl="1" marL="228600" rtl="0" algn="just">
              <a:lnSpc>
                <a:spcPct val="90000"/>
              </a:lnSpc>
              <a:spcBef>
                <a:spcPts val="1000"/>
              </a:spcBef>
              <a:spcAft>
                <a:spcPts val="0"/>
              </a:spcAft>
              <a:buClr>
                <a:srgbClr val="262626"/>
              </a:buClr>
              <a:buSzPts val="2000"/>
              <a:buChar char="•"/>
            </a:pPr>
            <a:r>
              <a:rPr lang="en-ZA" sz="2000">
                <a:latin typeface="Arial Narrow"/>
                <a:ea typeface="Arial Narrow"/>
                <a:cs typeface="Arial Narrow"/>
                <a:sym typeface="Arial Narrow"/>
              </a:rPr>
              <a:t>The Department has developed a proposed organisational structure with the required human resource capacity in 2020/21 financial year. The Department committed to solicit funding for additional human resource from the National Treasury through the Department of Public Service Administration.</a:t>
            </a:r>
            <a:endParaRPr/>
          </a:p>
          <a:p>
            <a:pPr indent="-228600" lvl="0" marL="228600" rtl="0" algn="just">
              <a:lnSpc>
                <a:spcPct val="90000"/>
              </a:lnSpc>
              <a:spcBef>
                <a:spcPts val="1000"/>
              </a:spcBef>
              <a:spcAft>
                <a:spcPts val="0"/>
              </a:spcAft>
              <a:buClr>
                <a:srgbClr val="262626"/>
              </a:buClr>
              <a:buSzPts val="2000"/>
              <a:buChar char="•"/>
            </a:pPr>
            <a:r>
              <a:rPr lang="en-ZA" sz="2000">
                <a:latin typeface="Arial Narrow"/>
                <a:ea typeface="Arial Narrow"/>
                <a:cs typeface="Arial Narrow"/>
                <a:sym typeface="Arial Narrow"/>
              </a:rPr>
              <a:t>The Audit and Risk Audit Committee will continue to monitor the audit action plan during 2021/22 financial year, to ensure that audit findings are adequately addressed.</a:t>
            </a:r>
            <a:endParaRPr/>
          </a:p>
          <a:p>
            <a:pPr indent="-76200" lvl="0" marL="228600" rtl="0" algn="l">
              <a:lnSpc>
                <a:spcPct val="90000"/>
              </a:lnSpc>
              <a:spcBef>
                <a:spcPts val="1000"/>
              </a:spcBef>
              <a:spcAft>
                <a:spcPts val="0"/>
              </a:spcAft>
              <a:buClr>
                <a:srgbClr val="262626"/>
              </a:buClr>
              <a:buSzPts val="2400"/>
              <a:buNone/>
            </a:pPr>
            <a:r>
              <a:t/>
            </a:r>
            <a:endParaRPr sz="2400">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400"/>
              <a:buNone/>
            </a:pPr>
            <a:r>
              <a:t/>
            </a:r>
            <a:endParaRPr sz="2400">
              <a:latin typeface="Arial Narrow"/>
              <a:ea typeface="Arial Narrow"/>
              <a:cs typeface="Arial Narrow"/>
              <a:sym typeface="Arial Narrow"/>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9"/>
          <p:cNvSpPr txBox="1"/>
          <p:nvPr>
            <p:ph type="title"/>
          </p:nvPr>
        </p:nvSpPr>
        <p:spPr>
          <a:xfrm>
            <a:off x="2575775" y="177406"/>
            <a:ext cx="5499280" cy="76793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297D53"/>
              </a:buClr>
              <a:buSzPts val="3600"/>
              <a:buFont typeface="Arial"/>
              <a:buNone/>
            </a:pPr>
            <a:r>
              <a:t/>
            </a:r>
            <a:endParaRPr/>
          </a:p>
        </p:txBody>
      </p:sp>
      <p:pic>
        <p:nvPicPr>
          <p:cNvPr id="204" name="Google Shape;204;p19"/>
          <p:cNvPicPr preferRelativeResize="0"/>
          <p:nvPr>
            <p:ph idx="1" type="body"/>
          </p:nvPr>
        </p:nvPicPr>
        <p:blipFill rotWithShape="1">
          <a:blip r:embed="rId3">
            <a:alphaModFix/>
          </a:blip>
          <a:srcRect b="0" l="0" r="0" t="0"/>
          <a:stretch/>
        </p:blipFill>
        <p:spPr>
          <a:xfrm>
            <a:off x="244699" y="1133341"/>
            <a:ext cx="8718997" cy="478485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mt="30447"/>
          </a:blip>
          <a:stretch>
            <a:fillRect/>
          </a:stretch>
        </a:blipFill>
      </p:bgPr>
    </p:bg>
    <p:spTree>
      <p:nvGrpSpPr>
        <p:cNvPr id="94" name="Shape 94"/>
        <p:cNvGrpSpPr/>
        <p:nvPr/>
      </p:nvGrpSpPr>
      <p:grpSpPr>
        <a:xfrm>
          <a:off x="0" y="0"/>
          <a:ext cx="0" cy="0"/>
          <a:chOff x="0" y="0"/>
          <a:chExt cx="0" cy="0"/>
        </a:xfrm>
      </p:grpSpPr>
      <p:sp>
        <p:nvSpPr>
          <p:cNvPr id="95" name="Google Shape;95;p2"/>
          <p:cNvSpPr txBox="1"/>
          <p:nvPr>
            <p:ph type="title"/>
          </p:nvPr>
        </p:nvSpPr>
        <p:spPr>
          <a:xfrm>
            <a:off x="2318196" y="151648"/>
            <a:ext cx="5769735"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297D53"/>
              </a:buClr>
              <a:buSzPts val="2600"/>
              <a:buFont typeface="Arial Narrow"/>
              <a:buNone/>
            </a:pPr>
            <a:r>
              <a:rPr b="1" lang="en-ZA" sz="2600">
                <a:latin typeface="Arial Narrow"/>
                <a:ea typeface="Arial Narrow"/>
                <a:cs typeface="Arial Narrow"/>
                <a:sym typeface="Arial Narrow"/>
              </a:rPr>
              <a:t>PRESENTATION OUTLINE </a:t>
            </a:r>
            <a:r>
              <a:rPr b="1" lang="en-ZA" sz="2600">
                <a:solidFill>
                  <a:srgbClr val="00B050"/>
                </a:solidFill>
                <a:latin typeface="Arial Narrow"/>
                <a:ea typeface="Arial Narrow"/>
                <a:cs typeface="Arial Narrow"/>
                <a:sym typeface="Arial Narrow"/>
              </a:rPr>
              <a:t> </a:t>
            </a:r>
            <a:endParaRPr b="1" sz="2600">
              <a:latin typeface="Arial Narrow"/>
              <a:ea typeface="Arial Narrow"/>
              <a:cs typeface="Arial Narrow"/>
              <a:sym typeface="Arial Narrow"/>
            </a:endParaRPr>
          </a:p>
        </p:txBody>
      </p:sp>
      <p:sp>
        <p:nvSpPr>
          <p:cNvPr id="96" name="Google Shape;96;p2"/>
          <p:cNvSpPr txBox="1"/>
          <p:nvPr>
            <p:ph idx="1" type="body"/>
          </p:nvPr>
        </p:nvSpPr>
        <p:spPr>
          <a:xfrm>
            <a:off x="198783" y="1081825"/>
            <a:ext cx="8736495" cy="5254581"/>
          </a:xfrm>
          <a:prstGeom prst="rect">
            <a:avLst/>
          </a:prstGeom>
          <a:noFill/>
          <a:ln>
            <a:noFill/>
          </a:ln>
        </p:spPr>
        <p:txBody>
          <a:bodyPr anchorCtr="0" anchor="t" bIns="45700" lIns="91425" spcFirstLastPara="1" rIns="91425" wrap="square" tIns="45700">
            <a:normAutofit/>
          </a:bodyPr>
          <a:lstStyle/>
          <a:p>
            <a:pPr indent="-228600" lvl="0" marL="228600" rtl="0" algn="l">
              <a:lnSpc>
                <a:spcPct val="170000"/>
              </a:lnSpc>
              <a:spcBef>
                <a:spcPts val="0"/>
              </a:spcBef>
              <a:spcAft>
                <a:spcPts val="0"/>
              </a:spcAft>
              <a:buClr>
                <a:schemeClr val="dk1"/>
              </a:buClr>
              <a:buSzPts val="2800"/>
              <a:buChar char="•"/>
            </a:pPr>
            <a:r>
              <a:rPr lang="en-ZA" sz="2800">
                <a:solidFill>
                  <a:schemeClr val="dk1"/>
                </a:solidFill>
                <a:latin typeface="Arial Narrow"/>
                <a:ea typeface="Arial Narrow"/>
                <a:cs typeface="Arial Narrow"/>
                <a:sym typeface="Arial Narrow"/>
              </a:rPr>
              <a:t>Purpose and Responsibility</a:t>
            </a:r>
            <a:endParaRPr sz="2800">
              <a:solidFill>
                <a:schemeClr val="dk1"/>
              </a:solidFill>
              <a:latin typeface="Arial Narrow"/>
              <a:ea typeface="Arial Narrow"/>
              <a:cs typeface="Arial Narrow"/>
              <a:sym typeface="Arial Narrow"/>
            </a:endParaRPr>
          </a:p>
          <a:p>
            <a:pPr indent="-228600" lvl="0" marL="228600" rtl="0" algn="l">
              <a:lnSpc>
                <a:spcPct val="170000"/>
              </a:lnSpc>
              <a:spcBef>
                <a:spcPts val="1000"/>
              </a:spcBef>
              <a:spcAft>
                <a:spcPts val="0"/>
              </a:spcAft>
              <a:buClr>
                <a:srgbClr val="262626"/>
              </a:buClr>
              <a:buSzPts val="2800"/>
              <a:buChar char="•"/>
            </a:pPr>
            <a:r>
              <a:rPr lang="en-ZA" sz="2800">
                <a:latin typeface="Arial Narrow"/>
                <a:ea typeface="Arial Narrow"/>
                <a:cs typeface="Arial Narrow"/>
                <a:sym typeface="Arial Narrow"/>
              </a:rPr>
              <a:t>Overview of the Audit Report</a:t>
            </a:r>
            <a:endParaRPr/>
          </a:p>
          <a:p>
            <a:pPr indent="-228600" lvl="0" marL="228600" rtl="0" algn="l">
              <a:lnSpc>
                <a:spcPct val="170000"/>
              </a:lnSpc>
              <a:spcBef>
                <a:spcPts val="1000"/>
              </a:spcBef>
              <a:spcAft>
                <a:spcPts val="0"/>
              </a:spcAft>
              <a:buClr>
                <a:schemeClr val="dk1"/>
              </a:buClr>
              <a:buSzPts val="2800"/>
              <a:buChar char="•"/>
            </a:pPr>
            <a:r>
              <a:rPr lang="en-ZA" sz="2800">
                <a:solidFill>
                  <a:schemeClr val="dk1"/>
                </a:solidFill>
                <a:latin typeface="Arial Narrow"/>
                <a:ea typeface="Arial Narrow"/>
                <a:cs typeface="Arial Narrow"/>
                <a:sym typeface="Arial Narrow"/>
              </a:rPr>
              <a:t>Conclusion</a:t>
            </a:r>
            <a:endParaRPr sz="2800">
              <a:solidFill>
                <a:schemeClr val="dk1"/>
              </a:solidFill>
              <a:latin typeface="Arial Narrow"/>
              <a:ea typeface="Arial Narrow"/>
              <a:cs typeface="Arial Narrow"/>
              <a:sym typeface="Arial Narrow"/>
            </a:endParaRPr>
          </a:p>
          <a:p>
            <a:pPr indent="-361950" lvl="0" marL="514350" rtl="0" algn="just">
              <a:lnSpc>
                <a:spcPct val="90000"/>
              </a:lnSpc>
              <a:spcBef>
                <a:spcPts val="1000"/>
              </a:spcBef>
              <a:spcAft>
                <a:spcPts val="0"/>
              </a:spcAft>
              <a:buClr>
                <a:srgbClr val="262626"/>
              </a:buClr>
              <a:buSzPts val="2400"/>
              <a:buNone/>
            </a:pPr>
            <a:r>
              <a:t/>
            </a:r>
            <a:endParaRPr sz="2400">
              <a:latin typeface="Arial Narrow"/>
              <a:ea typeface="Arial Narrow"/>
              <a:cs typeface="Arial Narrow"/>
              <a:sym typeface="Arial Narrow"/>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mt="30447"/>
          </a:blip>
          <a:stretch>
            <a:fillRect/>
          </a:stretch>
        </a:blipFill>
      </p:bgPr>
    </p:bg>
    <p:spTree>
      <p:nvGrpSpPr>
        <p:cNvPr id="100" name="Shape 100"/>
        <p:cNvGrpSpPr/>
        <p:nvPr/>
      </p:nvGrpSpPr>
      <p:grpSpPr>
        <a:xfrm>
          <a:off x="0" y="0"/>
          <a:ext cx="0" cy="0"/>
          <a:chOff x="0" y="0"/>
          <a:chExt cx="0" cy="0"/>
        </a:xfrm>
      </p:grpSpPr>
      <p:sp>
        <p:nvSpPr>
          <p:cNvPr id="101" name="Google Shape;101;p3"/>
          <p:cNvSpPr txBox="1"/>
          <p:nvPr>
            <p:ph type="title"/>
          </p:nvPr>
        </p:nvSpPr>
        <p:spPr>
          <a:xfrm>
            <a:off x="2318197" y="151648"/>
            <a:ext cx="5254580"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Purpose </a:t>
            </a:r>
            <a:endParaRPr b="1" sz="2600">
              <a:latin typeface="Arial Narrow"/>
              <a:ea typeface="Arial Narrow"/>
              <a:cs typeface="Arial Narrow"/>
              <a:sym typeface="Arial Narrow"/>
            </a:endParaRPr>
          </a:p>
        </p:txBody>
      </p:sp>
      <p:sp>
        <p:nvSpPr>
          <p:cNvPr id="102" name="Google Shape;102;p3"/>
          <p:cNvSpPr txBox="1"/>
          <p:nvPr>
            <p:ph idx="1" type="body"/>
          </p:nvPr>
        </p:nvSpPr>
        <p:spPr>
          <a:xfrm>
            <a:off x="198783" y="1081825"/>
            <a:ext cx="8736495" cy="5254581"/>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rgbClr val="262626"/>
              </a:buClr>
              <a:buSzPts val="2600"/>
              <a:buNone/>
            </a:pPr>
            <a:r>
              <a:rPr b="1" lang="en-ZA" sz="2600">
                <a:latin typeface="Arial Narrow"/>
                <a:ea typeface="Arial Narrow"/>
                <a:cs typeface="Arial Narrow"/>
                <a:sym typeface="Arial Narrow"/>
              </a:rPr>
              <a:t>The purpose of the presentation is to:</a:t>
            </a:r>
            <a:endParaRPr/>
          </a:p>
          <a:p>
            <a:pPr indent="0" lvl="0" marL="0" rtl="0" algn="just">
              <a:lnSpc>
                <a:spcPct val="90000"/>
              </a:lnSpc>
              <a:spcBef>
                <a:spcPts val="1000"/>
              </a:spcBef>
              <a:spcAft>
                <a:spcPts val="0"/>
              </a:spcAft>
              <a:buClr>
                <a:srgbClr val="262626"/>
              </a:buClr>
              <a:buSzPts val="2400"/>
              <a:buNone/>
            </a:pPr>
            <a:r>
              <a:rPr lang="en-ZA" sz="2400">
                <a:latin typeface="Arial Narrow"/>
                <a:ea typeface="Arial Narrow"/>
                <a:cs typeface="Arial Narrow"/>
                <a:sym typeface="Arial Narrow"/>
              </a:rPr>
              <a:t>Provide the Portfolio Committee with the Audit and Risk Committee’s overview of the audit report for 2020/21 financial year, observations and the Department’s responses.</a:t>
            </a:r>
            <a:endParaRPr/>
          </a:p>
          <a:p>
            <a:pPr indent="-349250" lvl="0" marL="514350" rtl="0" algn="just">
              <a:lnSpc>
                <a:spcPct val="90000"/>
              </a:lnSpc>
              <a:spcBef>
                <a:spcPts val="1000"/>
              </a:spcBef>
              <a:spcAft>
                <a:spcPts val="0"/>
              </a:spcAft>
              <a:buClr>
                <a:srgbClr val="262626"/>
              </a:buClr>
              <a:buSzPts val="2600"/>
              <a:buNone/>
            </a:pPr>
            <a:r>
              <a:t/>
            </a:r>
            <a:endParaRPr sz="2600">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400"/>
              <a:buNone/>
            </a:pPr>
            <a:r>
              <a:t/>
            </a:r>
            <a:endParaRPr sz="2400">
              <a:latin typeface="Arial Narrow"/>
              <a:ea typeface="Arial Narrow"/>
              <a:cs typeface="Arial Narrow"/>
              <a:sym typeface="Arial Narrow"/>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4"/>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08" name="Google Shape;108;p4"/>
          <p:cNvSpPr txBox="1"/>
          <p:nvPr>
            <p:ph idx="1" type="body"/>
          </p:nvPr>
        </p:nvSpPr>
        <p:spPr>
          <a:xfrm>
            <a:off x="198783" y="1184856"/>
            <a:ext cx="8736495" cy="5022761"/>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just">
              <a:lnSpc>
                <a:spcPct val="90000"/>
              </a:lnSpc>
              <a:spcBef>
                <a:spcPts val="0"/>
              </a:spcBef>
              <a:spcAft>
                <a:spcPts val="0"/>
              </a:spcAft>
              <a:buClr>
                <a:srgbClr val="00B050"/>
              </a:buClr>
              <a:buSzPct val="100000"/>
              <a:buFont typeface="Noto Sans Symbols"/>
              <a:buChar char="▪"/>
            </a:pPr>
            <a:r>
              <a:rPr lang="en-ZA" sz="2400">
                <a:solidFill>
                  <a:srgbClr val="00B050"/>
                </a:solidFill>
                <a:latin typeface="Arial Narrow"/>
                <a:ea typeface="Arial Narrow"/>
                <a:cs typeface="Arial Narrow"/>
                <a:sym typeface="Arial Narrow"/>
              </a:rPr>
              <a:t>Audit conclusion</a:t>
            </a:r>
            <a:endParaRPr sz="2400">
              <a:solidFill>
                <a:srgbClr val="00B050"/>
              </a:solidFill>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ct val="100000"/>
              <a:buNone/>
            </a:pPr>
            <a:r>
              <a:rPr lang="en-ZA" sz="2000">
                <a:latin typeface="Arial Narrow"/>
                <a:ea typeface="Arial Narrow"/>
                <a:cs typeface="Arial Narrow"/>
                <a:sym typeface="Arial Narrow"/>
              </a:rPr>
              <a:t>The  </a:t>
            </a:r>
            <a:r>
              <a:rPr lang="en-ZA" sz="2000">
                <a:solidFill>
                  <a:schemeClr val="dk1"/>
                </a:solidFill>
                <a:latin typeface="Arial Narrow"/>
                <a:ea typeface="Arial Narrow"/>
                <a:cs typeface="Arial Narrow"/>
                <a:sym typeface="Arial Narrow"/>
              </a:rPr>
              <a:t>Department received an unqualified audit opinion with findings. </a:t>
            </a:r>
            <a:endParaRPr sz="2000">
              <a:solidFill>
                <a:schemeClr val="dk1"/>
              </a:solidFill>
              <a:latin typeface="Arial Narrow"/>
              <a:ea typeface="Arial Narrow"/>
              <a:cs typeface="Arial Narrow"/>
              <a:sym typeface="Arial Narrow"/>
            </a:endParaRPr>
          </a:p>
          <a:p>
            <a:pPr indent="0" lvl="0" marL="0" rtl="0" algn="l">
              <a:lnSpc>
                <a:spcPct val="90000"/>
              </a:lnSpc>
              <a:spcBef>
                <a:spcPts val="1000"/>
              </a:spcBef>
              <a:spcAft>
                <a:spcPts val="0"/>
              </a:spcAft>
              <a:buClr>
                <a:srgbClr val="262626"/>
              </a:buClr>
              <a:buSzPct val="100000"/>
              <a:buNone/>
            </a:pPr>
            <a:r>
              <a:t/>
            </a:r>
            <a:endParaRPr sz="2000" strike="sngStrike">
              <a:latin typeface="Arial Narrow"/>
              <a:ea typeface="Arial Narrow"/>
              <a:cs typeface="Arial Narrow"/>
              <a:sym typeface="Arial Narrow"/>
            </a:endParaRPr>
          </a:p>
          <a:p>
            <a:pPr indent="-228600" lvl="0" marL="228600" rtl="0" algn="just">
              <a:lnSpc>
                <a:spcPct val="90000"/>
              </a:lnSpc>
              <a:spcBef>
                <a:spcPts val="1000"/>
              </a:spcBef>
              <a:spcAft>
                <a:spcPts val="0"/>
              </a:spcAft>
              <a:buClr>
                <a:srgbClr val="00B050"/>
              </a:buClr>
              <a:buSzPct val="100000"/>
              <a:buFont typeface="Noto Sans Symbols"/>
              <a:buChar char="▪"/>
            </a:pPr>
            <a:r>
              <a:rPr lang="en-ZA" sz="2400">
                <a:solidFill>
                  <a:srgbClr val="00B050"/>
                </a:solidFill>
                <a:latin typeface="Arial Narrow"/>
                <a:ea typeface="Arial Narrow"/>
                <a:cs typeface="Arial Narrow"/>
                <a:sym typeface="Arial Narrow"/>
              </a:rPr>
              <a:t>Financial statements</a:t>
            </a:r>
            <a:endParaRPr sz="2400">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ct val="100000"/>
              <a:buNone/>
            </a:pPr>
            <a:r>
              <a:rPr lang="en-ZA" sz="2000">
                <a:latin typeface="Arial Narrow"/>
                <a:ea typeface="Arial Narrow"/>
                <a:cs typeface="Arial Narrow"/>
                <a:sym typeface="Arial Narrow"/>
              </a:rPr>
              <a:t>The Audit and Risk Committee noted that the </a:t>
            </a:r>
            <a:r>
              <a:rPr lang="en-ZA" sz="2000">
                <a:solidFill>
                  <a:schemeClr val="dk1"/>
                </a:solidFill>
                <a:latin typeface="Arial Narrow"/>
                <a:ea typeface="Arial Narrow"/>
                <a:cs typeface="Arial Narrow"/>
                <a:sym typeface="Arial Narrow"/>
              </a:rPr>
              <a:t>audited financial statements of the Department were free from material misstatements. </a:t>
            </a:r>
            <a:endParaRPr sz="20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ct val="100000"/>
              <a:buNone/>
            </a:pPr>
            <a:r>
              <a:t/>
            </a:r>
            <a:endParaRPr sz="2000">
              <a:solidFill>
                <a:schemeClr val="dk1"/>
              </a:solidFill>
              <a:latin typeface="Arial Narrow"/>
              <a:ea typeface="Arial Narrow"/>
              <a:cs typeface="Arial Narrow"/>
              <a:sym typeface="Arial Narrow"/>
            </a:endParaRPr>
          </a:p>
          <a:p>
            <a:pPr indent="-228600" lvl="0" marL="228600" rtl="0" algn="just">
              <a:lnSpc>
                <a:spcPct val="90000"/>
              </a:lnSpc>
              <a:spcBef>
                <a:spcPts val="1000"/>
              </a:spcBef>
              <a:spcAft>
                <a:spcPts val="0"/>
              </a:spcAft>
              <a:buClr>
                <a:srgbClr val="00B050"/>
              </a:buClr>
              <a:buSzPct val="100000"/>
              <a:buFont typeface="Noto Sans Symbols"/>
              <a:buChar char="▪"/>
            </a:pPr>
            <a:r>
              <a:rPr lang="en-ZA" sz="2400">
                <a:solidFill>
                  <a:srgbClr val="00B050"/>
                </a:solidFill>
                <a:latin typeface="Arial Narrow"/>
                <a:ea typeface="Arial Narrow"/>
                <a:cs typeface="Arial Narrow"/>
                <a:sym typeface="Arial Narrow"/>
              </a:rPr>
              <a:t>Significant findings</a:t>
            </a:r>
            <a:endParaRPr/>
          </a:p>
          <a:p>
            <a:pPr indent="0" lvl="0" marL="0" rtl="0" algn="just">
              <a:lnSpc>
                <a:spcPct val="90000"/>
              </a:lnSpc>
              <a:spcBef>
                <a:spcPts val="1000"/>
              </a:spcBef>
              <a:spcAft>
                <a:spcPts val="0"/>
              </a:spcAft>
              <a:buClr>
                <a:schemeClr val="dk1"/>
              </a:buClr>
              <a:buSzPct val="100000"/>
              <a:buNone/>
            </a:pPr>
            <a:r>
              <a:rPr lang="en-ZA" sz="2000">
                <a:solidFill>
                  <a:schemeClr val="dk1"/>
                </a:solidFill>
                <a:latin typeface="Arial Narrow"/>
                <a:ea typeface="Arial Narrow"/>
                <a:cs typeface="Arial Narrow"/>
                <a:sym typeface="Arial Narrow"/>
              </a:rPr>
              <a:t>The audit identified the following two significant matters on compliance with legislation: </a:t>
            </a:r>
            <a:endParaRPr/>
          </a:p>
          <a:p>
            <a:pPr indent="0" lvl="0" marL="0" rtl="0" algn="just">
              <a:lnSpc>
                <a:spcPct val="90000"/>
              </a:lnSpc>
              <a:spcBef>
                <a:spcPts val="1000"/>
              </a:spcBef>
              <a:spcAft>
                <a:spcPts val="0"/>
              </a:spcAft>
              <a:buClr>
                <a:srgbClr val="262626"/>
              </a:buClr>
              <a:buSzPct val="100000"/>
              <a:buNone/>
            </a:pPr>
            <a:r>
              <a:t/>
            </a:r>
            <a:endParaRPr sz="2000">
              <a:solidFill>
                <a:schemeClr val="dk1"/>
              </a:solidFill>
              <a:latin typeface="Arial Narrow"/>
              <a:ea typeface="Arial Narrow"/>
              <a:cs typeface="Arial Narrow"/>
              <a:sym typeface="Arial Narrow"/>
            </a:endParaRPr>
          </a:p>
          <a:p>
            <a:pPr indent="-228600" lvl="0" marL="228600" rtl="0" algn="just">
              <a:lnSpc>
                <a:spcPct val="90000"/>
              </a:lnSpc>
              <a:spcBef>
                <a:spcPts val="1000"/>
              </a:spcBef>
              <a:spcAft>
                <a:spcPts val="0"/>
              </a:spcAft>
              <a:buClr>
                <a:schemeClr val="dk1"/>
              </a:buClr>
              <a:buSzPct val="100000"/>
              <a:buFont typeface="Noto Sans Symbols"/>
              <a:buChar char="⮚"/>
            </a:pPr>
            <a:r>
              <a:rPr lang="en-ZA" sz="2000">
                <a:solidFill>
                  <a:schemeClr val="dk1"/>
                </a:solidFill>
                <a:latin typeface="Arial Narrow"/>
                <a:ea typeface="Arial Narrow"/>
                <a:cs typeface="Arial Narrow"/>
                <a:sym typeface="Arial Narrow"/>
              </a:rPr>
              <a:t>Unauthorised expenditure</a:t>
            </a:r>
            <a:endParaRPr/>
          </a:p>
          <a:p>
            <a:pPr indent="0" lvl="0" marL="0" rtl="0" algn="just">
              <a:lnSpc>
                <a:spcPct val="90000"/>
              </a:lnSpc>
              <a:spcBef>
                <a:spcPts val="1000"/>
              </a:spcBef>
              <a:spcAft>
                <a:spcPts val="0"/>
              </a:spcAft>
              <a:buClr>
                <a:schemeClr val="dk1"/>
              </a:buClr>
              <a:buSzPct val="100000"/>
              <a:buNone/>
            </a:pPr>
            <a:r>
              <a:rPr lang="en-ZA" sz="2000">
                <a:solidFill>
                  <a:schemeClr val="dk1"/>
                </a:solidFill>
                <a:latin typeface="Arial Narrow"/>
                <a:ea typeface="Arial Narrow"/>
                <a:cs typeface="Arial Narrow"/>
                <a:sym typeface="Arial Narrow"/>
              </a:rPr>
              <a:t>Background</a:t>
            </a:r>
            <a:endParaRPr/>
          </a:p>
          <a:p>
            <a:pPr indent="0" lvl="0" marL="0" rtl="0" algn="just">
              <a:lnSpc>
                <a:spcPct val="120000"/>
              </a:lnSpc>
              <a:spcBef>
                <a:spcPts val="1000"/>
              </a:spcBef>
              <a:spcAft>
                <a:spcPts val="0"/>
              </a:spcAft>
              <a:buClr>
                <a:schemeClr val="dk1"/>
              </a:buClr>
              <a:buSzPct val="100000"/>
              <a:buNone/>
            </a:pPr>
            <a:r>
              <a:rPr lang="en-ZA" sz="2000">
                <a:solidFill>
                  <a:schemeClr val="dk1"/>
                </a:solidFill>
                <a:latin typeface="Arial Narrow"/>
                <a:ea typeface="Arial Narrow"/>
                <a:cs typeface="Arial Narrow"/>
                <a:sym typeface="Arial Narrow"/>
              </a:rPr>
              <a:t>The Department did not incur unauthorised expenditure during 2020/21 financial year. However, the financial statements of the Department reflect an unauthorised expenditure of R 32 774 000. 00 which was incurred in the previous financial years. </a:t>
            </a:r>
            <a:endParaRPr/>
          </a:p>
          <a:p>
            <a:pPr indent="0" lvl="0" marL="0" rtl="0" algn="just">
              <a:lnSpc>
                <a:spcPct val="90000"/>
              </a:lnSpc>
              <a:spcBef>
                <a:spcPts val="1000"/>
              </a:spcBef>
              <a:spcAft>
                <a:spcPts val="0"/>
              </a:spcAft>
              <a:buClr>
                <a:srgbClr val="262626"/>
              </a:buClr>
              <a:buSzPct val="1000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14" name="Google Shape;114;p5"/>
          <p:cNvSpPr txBox="1"/>
          <p:nvPr>
            <p:ph idx="1" type="body"/>
          </p:nvPr>
        </p:nvSpPr>
        <p:spPr>
          <a:xfrm>
            <a:off x="198783" y="1184856"/>
            <a:ext cx="8736495" cy="4855335"/>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262626"/>
              </a:buClr>
              <a:buSzPts val="2000"/>
              <a:buFont typeface="Noto Sans Symbols"/>
              <a:buChar char="⮚"/>
            </a:pPr>
            <a:r>
              <a:rPr lang="en-ZA" sz="2000">
                <a:latin typeface="Arial Narrow"/>
                <a:ea typeface="Arial Narrow"/>
                <a:cs typeface="Arial Narrow"/>
                <a:sym typeface="Arial Narrow"/>
              </a:rPr>
              <a:t>Unauthorised expenditure</a:t>
            </a:r>
            <a:endParaRPr/>
          </a:p>
          <a:p>
            <a:pPr indent="0" lvl="0" marL="0" rtl="0" algn="just">
              <a:lnSpc>
                <a:spcPct val="90000"/>
              </a:lnSpc>
              <a:spcBef>
                <a:spcPts val="1000"/>
              </a:spcBef>
              <a:spcAft>
                <a:spcPts val="0"/>
              </a:spcAft>
              <a:buClr>
                <a:srgbClr val="262626"/>
              </a:buClr>
              <a:buSzPts val="2000"/>
              <a:buNone/>
            </a:pPr>
            <a:r>
              <a:rPr lang="en-ZA" sz="2000">
                <a:latin typeface="Arial Narrow"/>
                <a:ea typeface="Arial Narrow"/>
                <a:cs typeface="Arial Narrow"/>
                <a:sym typeface="Arial Narrow"/>
              </a:rPr>
              <a:t>Background</a:t>
            </a:r>
            <a:endParaRPr/>
          </a:p>
          <a:p>
            <a:pPr indent="0" lvl="0" marL="0" rtl="0" algn="just">
              <a:lnSpc>
                <a:spcPct val="90000"/>
              </a:lnSpc>
              <a:spcBef>
                <a:spcPts val="1000"/>
              </a:spcBef>
              <a:spcAft>
                <a:spcPts val="0"/>
              </a:spcAft>
              <a:buClr>
                <a:schemeClr val="dk1"/>
              </a:buClr>
              <a:buSzPts val="2000"/>
              <a:buNone/>
            </a:pPr>
            <a:r>
              <a:rPr lang="en-ZA" sz="2000">
                <a:solidFill>
                  <a:schemeClr val="dk1"/>
                </a:solidFill>
                <a:latin typeface="Arial Narrow"/>
                <a:ea typeface="Arial Narrow"/>
                <a:cs typeface="Arial Narrow"/>
                <a:sym typeface="Arial Narrow"/>
              </a:rPr>
              <a:t>The unauthorised expenditure amount is broken down as follows:</a:t>
            </a:r>
            <a:endParaRPr/>
          </a:p>
          <a:p>
            <a:pPr indent="0" lvl="0" marL="0" rtl="0" algn="just">
              <a:lnSpc>
                <a:spcPct val="90000"/>
              </a:lnSpc>
              <a:spcBef>
                <a:spcPts val="1000"/>
              </a:spcBef>
              <a:spcAft>
                <a:spcPts val="0"/>
              </a:spcAft>
              <a:buClr>
                <a:srgbClr val="262626"/>
              </a:buClr>
              <a:buSzPts val="2000"/>
              <a:buNone/>
            </a:pPr>
            <a:r>
              <a:t/>
            </a:r>
            <a:endParaRPr sz="2000">
              <a:solidFill>
                <a:srgbClr val="FF0000"/>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000"/>
              <a:buNone/>
            </a:pPr>
            <a:r>
              <a:t/>
            </a:r>
            <a:endParaRPr sz="2000">
              <a:solidFill>
                <a:srgbClr val="FF0000"/>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000"/>
              <a:buNone/>
            </a:pPr>
            <a:r>
              <a:t/>
            </a:r>
            <a:endParaRPr sz="2000">
              <a:solidFill>
                <a:srgbClr val="FF0000"/>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000"/>
              <a:buNone/>
            </a:pPr>
            <a:r>
              <a:t/>
            </a:r>
            <a:endParaRPr sz="2000">
              <a:solidFill>
                <a:srgbClr val="FF0000"/>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000"/>
              <a:buNone/>
            </a:pPr>
            <a:r>
              <a:t/>
            </a:r>
            <a:endParaRPr sz="2000">
              <a:solidFill>
                <a:srgbClr val="FF0000"/>
              </a:solidFill>
              <a:latin typeface="Arial Narrow"/>
              <a:ea typeface="Arial Narrow"/>
              <a:cs typeface="Arial Narrow"/>
              <a:sym typeface="Arial Narrow"/>
            </a:endParaRPr>
          </a:p>
          <a:p>
            <a:pPr indent="0" lvl="0" marL="0" rtl="0" algn="just">
              <a:lnSpc>
                <a:spcPct val="90000"/>
              </a:lnSpc>
              <a:spcBef>
                <a:spcPts val="1000"/>
              </a:spcBef>
              <a:spcAft>
                <a:spcPts val="0"/>
              </a:spcAft>
              <a:buClr>
                <a:schemeClr val="dk1"/>
              </a:buClr>
              <a:buSzPts val="2000"/>
              <a:buNone/>
            </a:pPr>
            <a:r>
              <a:rPr lang="en-ZA" sz="2000">
                <a:solidFill>
                  <a:schemeClr val="dk1"/>
                </a:solidFill>
                <a:latin typeface="Arial Narrow"/>
                <a:ea typeface="Arial Narrow"/>
                <a:cs typeface="Arial Narrow"/>
                <a:sym typeface="Arial Narrow"/>
              </a:rPr>
              <a:t>Audit finding</a:t>
            </a:r>
            <a:endParaRPr/>
          </a:p>
          <a:p>
            <a:pPr indent="0" lvl="0" marL="0" rtl="0" algn="just">
              <a:lnSpc>
                <a:spcPct val="90000"/>
              </a:lnSpc>
              <a:spcBef>
                <a:spcPts val="1000"/>
              </a:spcBef>
              <a:spcAft>
                <a:spcPts val="0"/>
              </a:spcAft>
              <a:buClr>
                <a:srgbClr val="262626"/>
              </a:buClr>
              <a:buSzPts val="2000"/>
              <a:buNone/>
            </a:pPr>
            <a:r>
              <a:rPr lang="en-ZA" sz="2000">
                <a:latin typeface="Arial Narrow"/>
                <a:ea typeface="Arial Narrow"/>
                <a:cs typeface="Arial Narrow"/>
                <a:sym typeface="Arial Narrow"/>
              </a:rPr>
              <a:t>Sufficient appropriate audit evidence could not be obtained that disciplinary steps were taken against officials who had incurred unauthorised expenditure as required by section 38(1)(h)(iii) of the PFMA. </a:t>
            </a:r>
            <a:endParaRPr/>
          </a:p>
          <a:p>
            <a:pPr indent="0" lvl="0" marL="0" rtl="0" algn="just">
              <a:lnSpc>
                <a:spcPct val="90000"/>
              </a:lnSpc>
              <a:spcBef>
                <a:spcPts val="1000"/>
              </a:spcBef>
              <a:spcAft>
                <a:spcPts val="0"/>
              </a:spcAft>
              <a:buClr>
                <a:srgbClr val="262626"/>
              </a:buClr>
              <a:buSzPts val="1800"/>
              <a:buNone/>
            </a:pPr>
            <a:r>
              <a:t/>
            </a:r>
            <a:endParaRPr/>
          </a:p>
        </p:txBody>
      </p:sp>
      <p:graphicFrame>
        <p:nvGraphicFramePr>
          <p:cNvPr id="115" name="Google Shape;115;p5"/>
          <p:cNvGraphicFramePr/>
          <p:nvPr/>
        </p:nvGraphicFramePr>
        <p:xfrm>
          <a:off x="1420969" y="2478826"/>
          <a:ext cx="3000000" cy="3000000"/>
        </p:xfrm>
        <a:graphic>
          <a:graphicData uri="http://schemas.openxmlformats.org/drawingml/2006/table">
            <a:tbl>
              <a:tblPr bandRow="1" firstRow="1">
                <a:noFill/>
                <a:tableStyleId>{87F0A2FF-FC31-4BDB-8392-91D00B898111}</a:tableStyleId>
              </a:tblPr>
              <a:tblGrid>
                <a:gridCol w="1502525"/>
                <a:gridCol w="1326525"/>
                <a:gridCol w="1313650"/>
              </a:tblGrid>
              <a:tr h="370850">
                <a:tc>
                  <a:txBody>
                    <a:bodyPr/>
                    <a:lstStyle/>
                    <a:p>
                      <a:pPr indent="0" lvl="0" marL="0" marR="0" rtl="0" algn="l">
                        <a:spcBef>
                          <a:spcPts val="0"/>
                        </a:spcBef>
                        <a:spcAft>
                          <a:spcPts val="0"/>
                        </a:spcAft>
                        <a:buNone/>
                      </a:pPr>
                      <a:r>
                        <a:rPr b="1" lang="en-ZA" sz="1200" u="none" cap="none" strike="noStrike">
                          <a:latin typeface="Arial Narrow"/>
                          <a:ea typeface="Arial Narrow"/>
                          <a:cs typeface="Arial Narrow"/>
                          <a:sym typeface="Arial Narrow"/>
                        </a:rPr>
                        <a:t>Financial Year</a:t>
                      </a:r>
                      <a:endParaRPr b="1" sz="1200">
                        <a:latin typeface="Arial Narrow"/>
                        <a:ea typeface="Arial Narrow"/>
                        <a:cs typeface="Arial Narrow"/>
                        <a:sym typeface="Arial Narrow"/>
                      </a:endParaRPr>
                    </a:p>
                  </a:txBody>
                  <a:tcPr marT="45725" marB="45725" marR="91450" marL="91450">
                    <a:solidFill>
                      <a:schemeClr val="accent2"/>
                    </a:solidFill>
                  </a:tcPr>
                </a:tc>
                <a:tc>
                  <a:txBody>
                    <a:bodyPr/>
                    <a:lstStyle/>
                    <a:p>
                      <a:pPr indent="0" lvl="0" marL="0" marR="0" rtl="0" algn="ctr">
                        <a:spcBef>
                          <a:spcPts val="0"/>
                        </a:spcBef>
                        <a:spcAft>
                          <a:spcPts val="0"/>
                        </a:spcAft>
                        <a:buNone/>
                      </a:pPr>
                      <a:r>
                        <a:rPr b="1" lang="en-ZA" sz="1200">
                          <a:latin typeface="Arial Narrow"/>
                          <a:ea typeface="Arial Narrow"/>
                          <a:cs typeface="Arial Narrow"/>
                          <a:sym typeface="Arial Narrow"/>
                        </a:rPr>
                        <a:t>Amount</a:t>
                      </a:r>
                      <a:endParaRPr/>
                    </a:p>
                    <a:p>
                      <a:pPr indent="0" lvl="0" marL="0" marR="0" rtl="0" algn="ctr">
                        <a:spcBef>
                          <a:spcPts val="0"/>
                        </a:spcBef>
                        <a:spcAft>
                          <a:spcPts val="0"/>
                        </a:spcAft>
                        <a:buNone/>
                      </a:pPr>
                      <a:r>
                        <a:rPr b="1" lang="en-ZA" sz="1200">
                          <a:latin typeface="Arial Narrow"/>
                          <a:ea typeface="Arial Narrow"/>
                          <a:cs typeface="Arial Narrow"/>
                          <a:sym typeface="Arial Narrow"/>
                        </a:rPr>
                        <a:t>R’ 000</a:t>
                      </a:r>
                      <a:endParaRPr b="1" sz="1200">
                        <a:latin typeface="Arial Narrow"/>
                        <a:ea typeface="Arial Narrow"/>
                        <a:cs typeface="Arial Narrow"/>
                        <a:sym typeface="Arial Narrow"/>
                      </a:endParaRPr>
                    </a:p>
                  </a:txBody>
                  <a:tcPr marT="45725" marB="45725" marR="91450" marL="91450">
                    <a:solidFill>
                      <a:schemeClr val="accent2"/>
                    </a:solidFill>
                  </a:tcPr>
                </a:tc>
                <a:tc>
                  <a:txBody>
                    <a:bodyPr/>
                    <a:lstStyle/>
                    <a:p>
                      <a:pPr indent="0" lvl="0" marL="0" marR="0" rtl="0" algn="ctr">
                        <a:spcBef>
                          <a:spcPts val="0"/>
                        </a:spcBef>
                        <a:spcAft>
                          <a:spcPts val="0"/>
                        </a:spcAft>
                        <a:buNone/>
                      </a:pPr>
                      <a:r>
                        <a:rPr b="1" lang="en-ZA" sz="1200">
                          <a:latin typeface="Arial Narrow"/>
                          <a:ea typeface="Arial Narrow"/>
                          <a:cs typeface="Arial Narrow"/>
                          <a:sym typeface="Arial Narrow"/>
                        </a:rPr>
                        <a:t>Percentage</a:t>
                      </a:r>
                      <a:endParaRPr b="1" sz="1200">
                        <a:latin typeface="Arial Narrow"/>
                        <a:ea typeface="Arial Narrow"/>
                        <a:cs typeface="Arial Narrow"/>
                        <a:sym typeface="Arial Narrow"/>
                      </a:endParaRPr>
                    </a:p>
                  </a:txBody>
                  <a:tcPr marT="45725" marB="45725" marR="91450" marL="91450">
                    <a:solidFill>
                      <a:schemeClr val="accent2"/>
                    </a:solidFill>
                  </a:tcPr>
                </a:tc>
              </a:tr>
              <a:tr h="370850">
                <a:tc>
                  <a:txBody>
                    <a:bodyPr/>
                    <a:lstStyle/>
                    <a:p>
                      <a:pPr indent="0" lvl="0" marL="0" marR="0" rtl="0" algn="l">
                        <a:spcBef>
                          <a:spcPts val="0"/>
                        </a:spcBef>
                        <a:spcAft>
                          <a:spcPts val="0"/>
                        </a:spcAft>
                        <a:buNone/>
                      </a:pPr>
                      <a:r>
                        <a:rPr b="1" lang="en-ZA" sz="1200">
                          <a:latin typeface="Arial Narrow"/>
                          <a:ea typeface="Arial Narrow"/>
                          <a:cs typeface="Arial Narrow"/>
                          <a:sym typeface="Arial Narrow"/>
                        </a:rPr>
                        <a:t>2019/2020 </a:t>
                      </a:r>
                      <a:endParaRPr b="1" sz="12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200">
                          <a:latin typeface="Arial Narrow"/>
                          <a:ea typeface="Arial Narrow"/>
                          <a:cs typeface="Arial Narrow"/>
                          <a:sym typeface="Arial Narrow"/>
                        </a:rPr>
                        <a:t>3.6</a:t>
                      </a:r>
                      <a:endParaRPr b="1" sz="12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200">
                          <a:latin typeface="Arial Narrow"/>
                          <a:ea typeface="Arial Narrow"/>
                          <a:cs typeface="Arial Narrow"/>
                          <a:sym typeface="Arial Narrow"/>
                        </a:rPr>
                        <a:t>11%</a:t>
                      </a:r>
                      <a:endParaRPr b="1" sz="1200">
                        <a:latin typeface="Arial Narrow"/>
                        <a:ea typeface="Arial Narrow"/>
                        <a:cs typeface="Arial Narrow"/>
                        <a:sym typeface="Arial Narrow"/>
                      </a:endParaRPr>
                    </a:p>
                  </a:txBody>
                  <a:tcPr marT="45725" marB="45725" marR="91450" marL="91450"/>
                </a:tc>
              </a:tr>
              <a:tr h="370850">
                <a:tc>
                  <a:txBody>
                    <a:bodyPr/>
                    <a:lstStyle/>
                    <a:p>
                      <a:pPr indent="0" lvl="0" marL="0" marR="0" rtl="0" algn="l">
                        <a:spcBef>
                          <a:spcPts val="0"/>
                        </a:spcBef>
                        <a:spcAft>
                          <a:spcPts val="0"/>
                        </a:spcAft>
                        <a:buNone/>
                      </a:pPr>
                      <a:r>
                        <a:rPr b="1" lang="en-ZA" sz="1200">
                          <a:latin typeface="Arial Narrow"/>
                          <a:ea typeface="Arial Narrow"/>
                          <a:cs typeface="Arial Narrow"/>
                          <a:sym typeface="Arial Narrow"/>
                        </a:rPr>
                        <a:t>2015/2016 </a:t>
                      </a:r>
                      <a:endParaRPr b="1" sz="12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200">
                          <a:latin typeface="Arial Narrow"/>
                          <a:ea typeface="Arial Narrow"/>
                          <a:cs typeface="Arial Narrow"/>
                          <a:sym typeface="Arial Narrow"/>
                        </a:rPr>
                        <a:t>2.2 </a:t>
                      </a:r>
                      <a:endParaRPr b="1" sz="12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200">
                          <a:latin typeface="Arial Narrow"/>
                          <a:ea typeface="Arial Narrow"/>
                          <a:cs typeface="Arial Narrow"/>
                          <a:sym typeface="Arial Narrow"/>
                        </a:rPr>
                        <a:t>7%</a:t>
                      </a:r>
                      <a:endParaRPr b="1" sz="1200">
                        <a:latin typeface="Arial Narrow"/>
                        <a:ea typeface="Arial Narrow"/>
                        <a:cs typeface="Arial Narrow"/>
                        <a:sym typeface="Arial Narrow"/>
                      </a:endParaRPr>
                    </a:p>
                  </a:txBody>
                  <a:tcPr marT="45725" marB="45725" marR="91450" marL="91450"/>
                </a:tc>
              </a:tr>
              <a:tr h="370850">
                <a:tc>
                  <a:txBody>
                    <a:bodyPr/>
                    <a:lstStyle/>
                    <a:p>
                      <a:pPr indent="0" lvl="0" marL="0" marR="0" rtl="0" algn="l">
                        <a:spcBef>
                          <a:spcPts val="0"/>
                        </a:spcBef>
                        <a:spcAft>
                          <a:spcPts val="0"/>
                        </a:spcAft>
                        <a:buNone/>
                      </a:pPr>
                      <a:r>
                        <a:rPr b="1" lang="en-ZA" sz="1200">
                          <a:latin typeface="Arial Narrow"/>
                          <a:ea typeface="Arial Narrow"/>
                          <a:cs typeface="Arial Narrow"/>
                          <a:sym typeface="Arial Narrow"/>
                        </a:rPr>
                        <a:t>2011/2012 </a:t>
                      </a:r>
                      <a:endParaRPr b="1" sz="12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200">
                          <a:latin typeface="Arial Narrow"/>
                          <a:ea typeface="Arial Narrow"/>
                          <a:cs typeface="Arial Narrow"/>
                          <a:sym typeface="Arial Narrow"/>
                        </a:rPr>
                        <a:t>27</a:t>
                      </a:r>
                      <a:endParaRPr b="1" sz="12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200">
                          <a:latin typeface="Arial Narrow"/>
                          <a:ea typeface="Arial Narrow"/>
                          <a:cs typeface="Arial Narrow"/>
                          <a:sym typeface="Arial Narrow"/>
                        </a:rPr>
                        <a:t>82%</a:t>
                      </a:r>
                      <a:endParaRPr b="1" sz="1200">
                        <a:latin typeface="Arial Narrow"/>
                        <a:ea typeface="Arial Narrow"/>
                        <a:cs typeface="Arial Narrow"/>
                        <a:sym typeface="Arial Narrow"/>
                      </a:endParaRPr>
                    </a:p>
                  </a:txBody>
                  <a:tcPr marT="45725" marB="45725" marR="91450" marL="9145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6"/>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21" name="Google Shape;121;p6"/>
          <p:cNvSpPr txBox="1"/>
          <p:nvPr>
            <p:ph idx="1" type="body"/>
          </p:nvPr>
        </p:nvSpPr>
        <p:spPr>
          <a:xfrm>
            <a:off x="198783" y="1184856"/>
            <a:ext cx="8736495" cy="4855335"/>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262626"/>
              </a:buClr>
              <a:buSzPts val="2000"/>
              <a:buFont typeface="Noto Sans Symbols"/>
              <a:buChar char="⮚"/>
            </a:pPr>
            <a:r>
              <a:rPr lang="en-ZA" sz="2000">
                <a:latin typeface="Arial Narrow"/>
                <a:ea typeface="Arial Narrow"/>
                <a:cs typeface="Arial Narrow"/>
                <a:sym typeface="Arial Narrow"/>
              </a:rPr>
              <a:t>Unauthorised expenditure</a:t>
            </a:r>
            <a:endParaRPr/>
          </a:p>
          <a:p>
            <a:pPr indent="0" lvl="0" marL="0" rtl="0" algn="just">
              <a:lnSpc>
                <a:spcPct val="90000"/>
              </a:lnSpc>
              <a:spcBef>
                <a:spcPts val="1000"/>
              </a:spcBef>
              <a:spcAft>
                <a:spcPts val="0"/>
              </a:spcAft>
              <a:buClr>
                <a:srgbClr val="262626"/>
              </a:buClr>
              <a:buSzPts val="2000"/>
              <a:buNone/>
            </a:pPr>
            <a:r>
              <a:rPr lang="en-ZA" sz="2000">
                <a:latin typeface="Arial Narrow"/>
                <a:ea typeface="Arial Narrow"/>
                <a:cs typeface="Arial Narrow"/>
                <a:sym typeface="Arial Narrow"/>
              </a:rPr>
              <a:t>Management response</a:t>
            </a:r>
            <a:endParaRPr sz="2000">
              <a:solidFill>
                <a:srgbClr val="FF0000"/>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000"/>
              <a:buNone/>
            </a:pPr>
            <a:r>
              <a:rPr lang="en-ZA" sz="2000">
                <a:latin typeface="Arial Narrow"/>
                <a:ea typeface="Arial Narrow"/>
                <a:cs typeface="Arial Narrow"/>
                <a:sym typeface="Arial Narrow"/>
              </a:rPr>
              <a:t>Management did not agree with the audit finding. Management indicated that the unauthorised expenditure was incurred due to circumstances that are beyond the control of the Department. Unauthorised expenditure emanated out of the NMOG process of 2019/20 in which new functions were allocated in the Department. </a:t>
            </a:r>
            <a:endParaRPr/>
          </a:p>
          <a:p>
            <a:pPr indent="0" lvl="0" marL="0" rtl="0" algn="just">
              <a:lnSpc>
                <a:spcPct val="90000"/>
              </a:lnSpc>
              <a:spcBef>
                <a:spcPts val="1000"/>
              </a:spcBef>
              <a:spcAft>
                <a:spcPts val="0"/>
              </a:spcAft>
              <a:buClr>
                <a:srgbClr val="262626"/>
              </a:buClr>
              <a:buSzPts val="2000"/>
              <a:buNone/>
            </a:pPr>
            <a:r>
              <a:rPr lang="en-ZA" sz="2000">
                <a:latin typeface="Arial Narrow"/>
                <a:ea typeface="Arial Narrow"/>
                <a:cs typeface="Arial Narrow"/>
                <a:sym typeface="Arial Narrow"/>
              </a:rPr>
              <a:t>Audit and Risk Audit and Risk Committee’s </a:t>
            </a:r>
            <a:r>
              <a:rPr lang="en-ZA" sz="2000">
                <a:solidFill>
                  <a:schemeClr val="dk1"/>
                </a:solidFill>
                <a:latin typeface="Arial Narrow"/>
                <a:ea typeface="Arial Narrow"/>
                <a:cs typeface="Arial Narrow"/>
                <a:sym typeface="Arial Narrow"/>
              </a:rPr>
              <a:t>observation</a:t>
            </a:r>
            <a:endParaRPr/>
          </a:p>
          <a:p>
            <a:pPr indent="0" lvl="0" marL="0" rtl="0" algn="just">
              <a:lnSpc>
                <a:spcPct val="90000"/>
              </a:lnSpc>
              <a:spcBef>
                <a:spcPts val="1000"/>
              </a:spcBef>
              <a:spcAft>
                <a:spcPts val="0"/>
              </a:spcAft>
              <a:buClr>
                <a:srgbClr val="262626"/>
              </a:buClr>
              <a:buSzPts val="2000"/>
              <a:buNone/>
            </a:pPr>
            <a:r>
              <a:rPr lang="en-ZA" sz="2000">
                <a:latin typeface="Arial Narrow"/>
                <a:ea typeface="Arial Narrow"/>
                <a:cs typeface="Arial Narrow"/>
                <a:sym typeface="Arial Narrow"/>
              </a:rPr>
              <a:t>The Audit and Risk Committee shares the view of management that the circumstances that led to incurrence of unauthorised expenditure which emanated out of the NMOG process of 2019/20 financial year are beyond the control of the Department. However, the Audit and Risk Committee notes</a:t>
            </a:r>
            <a:r>
              <a:rPr lang="en-ZA" sz="2000">
                <a:solidFill>
                  <a:srgbClr val="FF0000"/>
                </a:solidFill>
                <a:latin typeface="Arial Narrow"/>
                <a:ea typeface="Arial Narrow"/>
                <a:cs typeface="Arial Narrow"/>
                <a:sym typeface="Arial Narrow"/>
              </a:rPr>
              <a:t> </a:t>
            </a:r>
            <a:r>
              <a:rPr lang="en-ZA" sz="2000">
                <a:latin typeface="Arial Narrow"/>
                <a:ea typeface="Arial Narrow"/>
                <a:cs typeface="Arial Narrow"/>
                <a:sym typeface="Arial Narrow"/>
              </a:rPr>
              <a:t>that Management requested a condonation of the unauthorised expenditure after the 2020/21 financial year end.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7"/>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27" name="Google Shape;127;p7"/>
          <p:cNvSpPr txBox="1"/>
          <p:nvPr>
            <p:ph idx="1" type="body"/>
          </p:nvPr>
        </p:nvSpPr>
        <p:spPr>
          <a:xfrm>
            <a:off x="198783" y="1184856"/>
            <a:ext cx="8736495" cy="5035639"/>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just">
              <a:lnSpc>
                <a:spcPct val="90000"/>
              </a:lnSpc>
              <a:spcBef>
                <a:spcPts val="0"/>
              </a:spcBef>
              <a:spcAft>
                <a:spcPts val="0"/>
              </a:spcAft>
              <a:buClr>
                <a:schemeClr val="dk1"/>
              </a:buClr>
              <a:buSzPct val="100000"/>
              <a:buFont typeface="Noto Sans Symbols"/>
              <a:buChar char="⮚"/>
            </a:pPr>
            <a:r>
              <a:rPr lang="en-ZA" sz="2000">
                <a:solidFill>
                  <a:schemeClr val="dk1"/>
                </a:solidFill>
                <a:latin typeface="Arial Narrow"/>
                <a:ea typeface="Arial Narrow"/>
                <a:cs typeface="Arial Narrow"/>
                <a:sym typeface="Arial Narrow"/>
              </a:rPr>
              <a:t>Irregular expenditure</a:t>
            </a:r>
            <a:endParaRPr/>
          </a:p>
          <a:p>
            <a:pPr indent="0" lvl="0" marL="0" rtl="0" algn="just">
              <a:lnSpc>
                <a:spcPct val="90000"/>
              </a:lnSpc>
              <a:spcBef>
                <a:spcPts val="1000"/>
              </a:spcBef>
              <a:spcAft>
                <a:spcPts val="0"/>
              </a:spcAft>
              <a:buClr>
                <a:schemeClr val="dk1"/>
              </a:buClr>
              <a:buSzPct val="100000"/>
              <a:buNone/>
            </a:pPr>
            <a:r>
              <a:rPr lang="en-ZA" sz="2000">
                <a:solidFill>
                  <a:schemeClr val="dk1"/>
                </a:solidFill>
                <a:latin typeface="Arial Narrow"/>
                <a:ea typeface="Arial Narrow"/>
                <a:cs typeface="Arial Narrow"/>
                <a:sym typeface="Arial Narrow"/>
              </a:rPr>
              <a:t>Background</a:t>
            </a:r>
            <a:endParaRPr/>
          </a:p>
          <a:p>
            <a:pPr indent="0" lvl="0" marL="0" rtl="0" algn="just">
              <a:lnSpc>
                <a:spcPct val="90000"/>
              </a:lnSpc>
              <a:spcBef>
                <a:spcPts val="1000"/>
              </a:spcBef>
              <a:spcAft>
                <a:spcPts val="0"/>
              </a:spcAft>
              <a:buClr>
                <a:schemeClr val="dk1"/>
              </a:buClr>
              <a:buSzPct val="100000"/>
              <a:buNone/>
            </a:pPr>
            <a:r>
              <a:rPr lang="en-ZA" sz="2000">
                <a:solidFill>
                  <a:schemeClr val="dk1"/>
                </a:solidFill>
                <a:latin typeface="Arial Narrow"/>
                <a:ea typeface="Arial Narrow"/>
                <a:cs typeface="Arial Narrow"/>
                <a:sym typeface="Arial Narrow"/>
              </a:rPr>
              <a:t>An amount of R 41 million is reflected in the financial statement of the Department on irregular expenditure. The amount is a cumulative figure which dates back from 2011/12 financial year. </a:t>
            </a:r>
            <a:endParaRPr/>
          </a:p>
          <a:p>
            <a:pPr indent="0" lvl="0" marL="0" rtl="0" algn="just">
              <a:lnSpc>
                <a:spcPct val="90000"/>
              </a:lnSpc>
              <a:spcBef>
                <a:spcPts val="1000"/>
              </a:spcBef>
              <a:spcAft>
                <a:spcPts val="0"/>
              </a:spcAft>
              <a:buClr>
                <a:schemeClr val="dk1"/>
              </a:buClr>
              <a:buSzPct val="100000"/>
              <a:buNone/>
            </a:pPr>
            <a:r>
              <a:rPr lang="en-ZA" sz="2000">
                <a:solidFill>
                  <a:schemeClr val="dk1"/>
                </a:solidFill>
                <a:latin typeface="Arial Narrow"/>
                <a:ea typeface="Arial Narrow"/>
                <a:cs typeface="Arial Narrow"/>
                <a:sym typeface="Arial Narrow"/>
              </a:rPr>
              <a:t>The Department managed to reduce the irregular expenditure incurred over the last three financial years.</a:t>
            </a:r>
            <a:endParaRPr/>
          </a:p>
          <a:p>
            <a:pPr indent="0" lvl="0" marL="0" rtl="0" algn="just">
              <a:lnSpc>
                <a:spcPct val="90000"/>
              </a:lnSpc>
              <a:spcBef>
                <a:spcPts val="1000"/>
              </a:spcBef>
              <a:spcAft>
                <a:spcPts val="0"/>
              </a:spcAft>
              <a:buClr>
                <a:srgbClr val="262626"/>
              </a:buClr>
              <a:buSzPct val="100000"/>
              <a:buNone/>
            </a:pPr>
            <a:r>
              <a:t/>
            </a:r>
            <a:endParaRPr sz="20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ct val="100000"/>
              <a:buNone/>
            </a:pPr>
            <a:r>
              <a:t/>
            </a:r>
            <a:endParaRPr sz="20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ct val="100000"/>
              <a:buNone/>
            </a:pPr>
            <a:r>
              <a:t/>
            </a:r>
            <a:endParaRPr sz="20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ct val="100000"/>
              <a:buNone/>
            </a:pPr>
            <a:r>
              <a:t/>
            </a:r>
            <a:endParaRPr sz="20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ct val="100000"/>
              <a:buNone/>
            </a:pPr>
            <a:r>
              <a:t/>
            </a:r>
            <a:endParaRPr sz="20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ct val="100000"/>
              <a:buNone/>
            </a:pPr>
            <a:r>
              <a:t/>
            </a:r>
            <a:endParaRPr sz="20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chemeClr val="dk1"/>
              </a:buClr>
              <a:buSzPct val="100000"/>
              <a:buNone/>
            </a:pPr>
            <a:r>
              <a:rPr lang="en-ZA" sz="2000">
                <a:solidFill>
                  <a:schemeClr val="dk1"/>
                </a:solidFill>
                <a:latin typeface="Arial Narrow"/>
                <a:ea typeface="Arial Narrow"/>
                <a:cs typeface="Arial Narrow"/>
                <a:sym typeface="Arial Narrow"/>
              </a:rPr>
              <a:t>Irregular expenditure incurred by the Department in 2020/21 relates to the security contract awarded in 2018 for a period of 3 years. The contract with the service provider ended in December 2020.</a:t>
            </a:r>
            <a:endParaRPr/>
          </a:p>
          <a:p>
            <a:pPr indent="0" lvl="0" marL="0" rtl="0" algn="just">
              <a:lnSpc>
                <a:spcPct val="90000"/>
              </a:lnSpc>
              <a:spcBef>
                <a:spcPts val="1000"/>
              </a:spcBef>
              <a:spcAft>
                <a:spcPts val="0"/>
              </a:spcAft>
              <a:buClr>
                <a:srgbClr val="262626"/>
              </a:buClr>
              <a:buSzPct val="100000"/>
              <a:buNone/>
            </a:pPr>
            <a:r>
              <a:t/>
            </a:r>
            <a:endParaRPr sz="2000">
              <a:solidFill>
                <a:srgbClr val="FF0000"/>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ct val="100000"/>
              <a:buNone/>
            </a:pPr>
            <a:r>
              <a:t/>
            </a:r>
            <a:endParaRPr sz="2000">
              <a:solidFill>
                <a:srgbClr val="FF0000"/>
              </a:solidFill>
              <a:latin typeface="Arial Narrow"/>
              <a:ea typeface="Arial Narrow"/>
              <a:cs typeface="Arial Narrow"/>
              <a:sym typeface="Arial Narrow"/>
            </a:endParaRPr>
          </a:p>
        </p:txBody>
      </p:sp>
      <p:graphicFrame>
        <p:nvGraphicFramePr>
          <p:cNvPr id="128" name="Google Shape;128;p7"/>
          <p:cNvGraphicFramePr/>
          <p:nvPr/>
        </p:nvGraphicFramePr>
        <p:xfrm>
          <a:off x="2228045" y="3303074"/>
          <a:ext cx="3000000" cy="3000000"/>
        </p:xfrm>
        <a:graphic>
          <a:graphicData uri="http://schemas.openxmlformats.org/drawingml/2006/table">
            <a:tbl>
              <a:tblPr bandRow="1" firstRow="1">
                <a:noFill/>
                <a:tableStyleId>{87F0A2FF-FC31-4BDB-8392-91D00B898111}</a:tableStyleId>
              </a:tblPr>
              <a:tblGrid>
                <a:gridCol w="1077925"/>
                <a:gridCol w="1154150"/>
                <a:gridCol w="1618700"/>
              </a:tblGrid>
              <a:tr h="560600">
                <a:tc>
                  <a:txBody>
                    <a:bodyPr/>
                    <a:lstStyle/>
                    <a:p>
                      <a:pPr indent="0" lvl="0" marL="0" marR="0" rtl="0" algn="l">
                        <a:spcBef>
                          <a:spcPts val="0"/>
                        </a:spcBef>
                        <a:spcAft>
                          <a:spcPts val="0"/>
                        </a:spcAft>
                        <a:buNone/>
                      </a:pPr>
                      <a:r>
                        <a:rPr b="1" lang="en-ZA" sz="1400">
                          <a:latin typeface="Arial Narrow"/>
                          <a:ea typeface="Arial Narrow"/>
                          <a:cs typeface="Arial Narrow"/>
                          <a:sym typeface="Arial Narrow"/>
                        </a:rPr>
                        <a:t>Financial Year</a:t>
                      </a:r>
                      <a:endParaRPr b="1" sz="1400">
                        <a:latin typeface="Arial Narrow"/>
                        <a:ea typeface="Arial Narrow"/>
                        <a:cs typeface="Arial Narrow"/>
                        <a:sym typeface="Arial Narrow"/>
                      </a:endParaRPr>
                    </a:p>
                  </a:txBody>
                  <a:tcPr marT="45725" marB="45725" marR="91450" marL="91450">
                    <a:solidFill>
                      <a:schemeClr val="accent2"/>
                    </a:solidFill>
                  </a:tcPr>
                </a:tc>
                <a:tc>
                  <a:txBody>
                    <a:bodyPr/>
                    <a:lstStyle/>
                    <a:p>
                      <a:pPr indent="0" lvl="0" marL="0" marR="0" rtl="0" algn="ctr">
                        <a:spcBef>
                          <a:spcPts val="0"/>
                        </a:spcBef>
                        <a:spcAft>
                          <a:spcPts val="0"/>
                        </a:spcAft>
                        <a:buNone/>
                      </a:pPr>
                      <a:r>
                        <a:rPr b="1" lang="en-ZA" sz="1400">
                          <a:latin typeface="Arial Narrow"/>
                          <a:ea typeface="Arial Narrow"/>
                          <a:cs typeface="Arial Narrow"/>
                          <a:sym typeface="Arial Narrow"/>
                        </a:rPr>
                        <a:t>Amount</a:t>
                      </a:r>
                      <a:endParaRPr/>
                    </a:p>
                    <a:p>
                      <a:pPr indent="0" lvl="0" marL="0" marR="0" rtl="0" algn="ctr">
                        <a:spcBef>
                          <a:spcPts val="0"/>
                        </a:spcBef>
                        <a:spcAft>
                          <a:spcPts val="0"/>
                        </a:spcAft>
                        <a:buNone/>
                      </a:pPr>
                      <a:r>
                        <a:rPr b="1" lang="en-ZA" sz="1400">
                          <a:latin typeface="Arial Narrow"/>
                          <a:ea typeface="Arial Narrow"/>
                          <a:cs typeface="Arial Narrow"/>
                          <a:sym typeface="Arial Narrow"/>
                        </a:rPr>
                        <a:t>R’ 000</a:t>
                      </a:r>
                      <a:endParaRPr b="1" sz="1400">
                        <a:latin typeface="Arial Narrow"/>
                        <a:ea typeface="Arial Narrow"/>
                        <a:cs typeface="Arial Narrow"/>
                        <a:sym typeface="Arial Narrow"/>
                      </a:endParaRPr>
                    </a:p>
                  </a:txBody>
                  <a:tcPr marT="45725" marB="45725" marR="91450" marL="91450">
                    <a:solidFill>
                      <a:schemeClr val="accent2"/>
                    </a:solidFill>
                  </a:tcPr>
                </a:tc>
                <a:tc>
                  <a:txBody>
                    <a:bodyPr/>
                    <a:lstStyle/>
                    <a:p>
                      <a:pPr indent="0" lvl="0" marL="0" marR="0" rtl="0" algn="ctr">
                        <a:spcBef>
                          <a:spcPts val="0"/>
                        </a:spcBef>
                        <a:spcAft>
                          <a:spcPts val="0"/>
                        </a:spcAft>
                        <a:buNone/>
                      </a:pPr>
                      <a:r>
                        <a:rPr b="1" lang="en-ZA" sz="1400">
                          <a:latin typeface="Arial Narrow"/>
                          <a:ea typeface="Arial Narrow"/>
                          <a:cs typeface="Arial Narrow"/>
                          <a:sym typeface="Arial Narrow"/>
                        </a:rPr>
                        <a:t>Reduction</a:t>
                      </a:r>
                      <a:endParaRPr b="1" sz="1400">
                        <a:latin typeface="Arial Narrow"/>
                        <a:ea typeface="Arial Narrow"/>
                        <a:cs typeface="Arial Narrow"/>
                        <a:sym typeface="Arial Narrow"/>
                      </a:endParaRPr>
                    </a:p>
                  </a:txBody>
                  <a:tcPr marT="45725" marB="45725" marR="91450" marL="91450">
                    <a:solidFill>
                      <a:schemeClr val="accent2"/>
                    </a:solidFill>
                  </a:tcPr>
                </a:tc>
              </a:tr>
              <a:tr h="370850">
                <a:tc>
                  <a:txBody>
                    <a:bodyPr/>
                    <a:lstStyle/>
                    <a:p>
                      <a:pPr indent="0" lvl="0" marL="0" marR="0" rtl="0" algn="l">
                        <a:spcBef>
                          <a:spcPts val="0"/>
                        </a:spcBef>
                        <a:spcAft>
                          <a:spcPts val="0"/>
                        </a:spcAft>
                        <a:buNone/>
                      </a:pPr>
                      <a:r>
                        <a:rPr b="1" lang="en-ZA" sz="1400">
                          <a:latin typeface="Arial Narrow"/>
                          <a:ea typeface="Arial Narrow"/>
                          <a:cs typeface="Arial Narrow"/>
                          <a:sym typeface="Arial Narrow"/>
                        </a:rPr>
                        <a:t>2020/21</a:t>
                      </a:r>
                      <a:endParaRPr b="1" sz="14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400">
                          <a:latin typeface="Arial Narrow"/>
                          <a:ea typeface="Arial Narrow"/>
                          <a:cs typeface="Arial Narrow"/>
                          <a:sym typeface="Arial Narrow"/>
                        </a:rPr>
                        <a:t>1 080</a:t>
                      </a:r>
                      <a:endParaRPr b="1" sz="14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400">
                          <a:latin typeface="Arial Narrow"/>
                          <a:ea typeface="Arial Narrow"/>
                          <a:cs typeface="Arial Narrow"/>
                          <a:sym typeface="Arial Narrow"/>
                        </a:rPr>
                        <a:t>26.41%</a:t>
                      </a:r>
                      <a:endParaRPr b="1" sz="1400">
                        <a:latin typeface="Arial Narrow"/>
                        <a:ea typeface="Arial Narrow"/>
                        <a:cs typeface="Arial Narrow"/>
                        <a:sym typeface="Arial Narrow"/>
                      </a:endParaRPr>
                    </a:p>
                  </a:txBody>
                  <a:tcPr marT="45725" marB="45725" marR="91450" marL="91450"/>
                </a:tc>
              </a:tr>
              <a:tr h="370850">
                <a:tc>
                  <a:txBody>
                    <a:bodyPr/>
                    <a:lstStyle/>
                    <a:p>
                      <a:pPr indent="0" lvl="0" marL="0" marR="0" rtl="0" algn="l">
                        <a:spcBef>
                          <a:spcPts val="0"/>
                        </a:spcBef>
                        <a:spcAft>
                          <a:spcPts val="0"/>
                        </a:spcAft>
                        <a:buNone/>
                      </a:pPr>
                      <a:r>
                        <a:rPr b="1" lang="en-ZA" sz="1400">
                          <a:latin typeface="Arial Narrow"/>
                          <a:ea typeface="Arial Narrow"/>
                          <a:cs typeface="Arial Narrow"/>
                          <a:sym typeface="Arial Narrow"/>
                        </a:rPr>
                        <a:t>2019/20</a:t>
                      </a:r>
                      <a:endParaRPr b="1" sz="14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400">
                          <a:latin typeface="Arial Narrow"/>
                          <a:ea typeface="Arial Narrow"/>
                          <a:cs typeface="Arial Narrow"/>
                          <a:sym typeface="Arial Narrow"/>
                        </a:rPr>
                        <a:t>2 481</a:t>
                      </a:r>
                      <a:endParaRPr b="1" sz="14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400">
                          <a:latin typeface="Arial Narrow"/>
                          <a:ea typeface="Arial Narrow"/>
                          <a:cs typeface="Arial Narrow"/>
                          <a:sym typeface="Arial Narrow"/>
                        </a:rPr>
                        <a:t>60.67%</a:t>
                      </a:r>
                      <a:endParaRPr b="1" sz="1400">
                        <a:latin typeface="Arial Narrow"/>
                        <a:ea typeface="Arial Narrow"/>
                        <a:cs typeface="Arial Narrow"/>
                        <a:sym typeface="Arial Narrow"/>
                      </a:endParaRPr>
                    </a:p>
                  </a:txBody>
                  <a:tcPr marT="45725" marB="45725" marR="91450" marL="91450"/>
                </a:tc>
              </a:tr>
              <a:tr h="370850">
                <a:tc>
                  <a:txBody>
                    <a:bodyPr/>
                    <a:lstStyle/>
                    <a:p>
                      <a:pPr indent="0" lvl="0" marL="0" marR="0" rtl="0" algn="l">
                        <a:spcBef>
                          <a:spcPts val="0"/>
                        </a:spcBef>
                        <a:spcAft>
                          <a:spcPts val="0"/>
                        </a:spcAft>
                        <a:buNone/>
                      </a:pPr>
                      <a:r>
                        <a:rPr b="1" lang="en-ZA" sz="1400">
                          <a:latin typeface="Arial Narrow"/>
                          <a:ea typeface="Arial Narrow"/>
                          <a:cs typeface="Arial Narrow"/>
                          <a:sym typeface="Arial Narrow"/>
                        </a:rPr>
                        <a:t>2018/19</a:t>
                      </a:r>
                      <a:endParaRPr b="1" sz="14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400">
                          <a:latin typeface="Arial Narrow"/>
                          <a:ea typeface="Arial Narrow"/>
                          <a:cs typeface="Arial Narrow"/>
                          <a:sym typeface="Arial Narrow"/>
                        </a:rPr>
                        <a:t>4 090</a:t>
                      </a:r>
                      <a:endParaRPr b="1" sz="1400">
                        <a:latin typeface="Arial Narrow"/>
                        <a:ea typeface="Arial Narrow"/>
                        <a:cs typeface="Arial Narrow"/>
                        <a:sym typeface="Arial Narrow"/>
                      </a:endParaRPr>
                    </a:p>
                  </a:txBody>
                  <a:tcPr marT="45725" marB="45725" marR="91450" marL="91450"/>
                </a:tc>
                <a:tc>
                  <a:txBody>
                    <a:bodyPr/>
                    <a:lstStyle/>
                    <a:p>
                      <a:pPr indent="0" lvl="0" marL="0" marR="0" rtl="0" algn="ctr">
                        <a:spcBef>
                          <a:spcPts val="0"/>
                        </a:spcBef>
                        <a:spcAft>
                          <a:spcPts val="0"/>
                        </a:spcAft>
                        <a:buNone/>
                      </a:pPr>
                      <a:r>
                        <a:rPr b="1" lang="en-ZA" sz="1400">
                          <a:latin typeface="Arial Narrow"/>
                          <a:ea typeface="Arial Narrow"/>
                          <a:cs typeface="Arial Narrow"/>
                          <a:sym typeface="Arial Narrow"/>
                        </a:rPr>
                        <a:t>66.11%</a:t>
                      </a:r>
                      <a:endParaRPr b="1" sz="1400">
                        <a:latin typeface="Arial Narrow"/>
                        <a:ea typeface="Arial Narrow"/>
                        <a:cs typeface="Arial Narrow"/>
                        <a:sym typeface="Arial Narrow"/>
                      </a:endParaRPr>
                    </a:p>
                  </a:txBody>
                  <a:tcPr marT="45725" marB="45725" marR="91450" marL="9145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8"/>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34" name="Google Shape;134;p8"/>
          <p:cNvSpPr txBox="1"/>
          <p:nvPr>
            <p:ph idx="1" type="body"/>
          </p:nvPr>
        </p:nvSpPr>
        <p:spPr>
          <a:xfrm>
            <a:off x="198783" y="1184856"/>
            <a:ext cx="8736495" cy="5035639"/>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000"/>
              <a:buFont typeface="Noto Sans Symbols"/>
              <a:buChar char="⮚"/>
            </a:pPr>
            <a:r>
              <a:rPr lang="en-ZA" sz="2000">
                <a:solidFill>
                  <a:schemeClr val="dk1"/>
                </a:solidFill>
                <a:latin typeface="Arial Narrow"/>
                <a:ea typeface="Arial Narrow"/>
                <a:cs typeface="Arial Narrow"/>
                <a:sym typeface="Arial Narrow"/>
              </a:rPr>
              <a:t>Irregular expenditure</a:t>
            </a:r>
            <a:endParaRPr/>
          </a:p>
          <a:p>
            <a:pPr indent="0" lvl="0" marL="0" rtl="0" algn="just">
              <a:lnSpc>
                <a:spcPct val="90000"/>
              </a:lnSpc>
              <a:spcBef>
                <a:spcPts val="1000"/>
              </a:spcBef>
              <a:spcAft>
                <a:spcPts val="0"/>
              </a:spcAft>
              <a:buClr>
                <a:schemeClr val="dk1"/>
              </a:buClr>
              <a:buSzPts val="2000"/>
              <a:buNone/>
            </a:pPr>
            <a:r>
              <a:rPr lang="en-ZA" sz="2000">
                <a:solidFill>
                  <a:schemeClr val="dk1"/>
                </a:solidFill>
                <a:latin typeface="Arial Narrow"/>
                <a:ea typeface="Arial Narrow"/>
                <a:cs typeface="Arial Narrow"/>
                <a:sym typeface="Arial Narrow"/>
              </a:rPr>
              <a:t>Background</a:t>
            </a:r>
            <a:endParaRPr/>
          </a:p>
          <a:p>
            <a:pPr indent="0" lvl="0" marL="0" rtl="0" algn="just">
              <a:lnSpc>
                <a:spcPct val="90000"/>
              </a:lnSpc>
              <a:spcBef>
                <a:spcPts val="1000"/>
              </a:spcBef>
              <a:spcAft>
                <a:spcPts val="0"/>
              </a:spcAft>
              <a:buClr>
                <a:srgbClr val="262626"/>
              </a:buClr>
              <a:buSzPts val="2000"/>
              <a:buNone/>
            </a:pPr>
            <a:r>
              <a:rPr lang="en-ZA" sz="2000">
                <a:latin typeface="Arial Narrow"/>
                <a:ea typeface="Arial Narrow"/>
                <a:cs typeface="Arial Narrow"/>
                <a:sym typeface="Arial Narrow"/>
              </a:rPr>
              <a:t>The Department through the savings in the compensation of employees’ budget, appointed a contract worker on fixed term contract to assist the Directorate: Internal Audit with the determination of facts on irregular expenditure. The contract of the person appointed to assist with irregular expenditure determination was renewed as and when there were savings in the budget of compensation of employees. By the end of 2020/21 financial year facts on irregular expenditure incurred by the Department during 2019/20 and 2018/19 financial years had been determined and a draft report was produced. </a:t>
            </a:r>
            <a:endParaRPr/>
          </a:p>
          <a:p>
            <a:pPr indent="0" lvl="0" marL="0" rtl="0" algn="just">
              <a:lnSpc>
                <a:spcPct val="90000"/>
              </a:lnSpc>
              <a:spcBef>
                <a:spcPts val="1000"/>
              </a:spcBef>
              <a:spcAft>
                <a:spcPts val="0"/>
              </a:spcAft>
              <a:buClr>
                <a:srgbClr val="262626"/>
              </a:buClr>
              <a:buSzPts val="2000"/>
              <a:buNone/>
            </a:pPr>
            <a:r>
              <a:rPr lang="en-ZA" sz="2000">
                <a:latin typeface="Arial Narrow"/>
                <a:ea typeface="Arial Narrow"/>
                <a:cs typeface="Arial Narrow"/>
                <a:sym typeface="Arial Narrow"/>
              </a:rPr>
              <a:t>The Department planned to complete the investigation of irregular expenditure by the end of 2020/21 financial year. The process of implementing appropriate action based on the irregular expenditure investigation results will take place in the following (2021/22) financial year. </a:t>
            </a:r>
            <a:endParaRPr/>
          </a:p>
          <a:p>
            <a:pPr indent="0" lvl="0" marL="0" rtl="0" algn="just">
              <a:lnSpc>
                <a:spcPct val="90000"/>
              </a:lnSpc>
              <a:spcBef>
                <a:spcPts val="1000"/>
              </a:spcBef>
              <a:spcAft>
                <a:spcPts val="0"/>
              </a:spcAft>
              <a:buClr>
                <a:srgbClr val="262626"/>
              </a:buClr>
              <a:buSzPts val="2000"/>
              <a:buNone/>
            </a:pPr>
            <a:r>
              <a:t/>
            </a:r>
            <a:endParaRPr sz="2000">
              <a:solidFill>
                <a:srgbClr val="FF0000"/>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000"/>
              <a:buNone/>
            </a:pPr>
            <a:r>
              <a:t/>
            </a:r>
            <a:endParaRPr sz="2000">
              <a:solidFill>
                <a:srgbClr val="FF0000"/>
              </a:solidFill>
              <a:latin typeface="Arial Narrow"/>
              <a:ea typeface="Arial Narrow"/>
              <a:cs typeface="Arial Narrow"/>
              <a:sym typeface="Arial Narrow"/>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9"/>
          <p:cNvSpPr txBox="1"/>
          <p:nvPr>
            <p:ph type="title"/>
          </p:nvPr>
        </p:nvSpPr>
        <p:spPr>
          <a:xfrm>
            <a:off x="2318197" y="113012"/>
            <a:ext cx="5859888" cy="76793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00B050"/>
              </a:buClr>
              <a:buSzPts val="2600"/>
              <a:buFont typeface="Arial Narrow"/>
              <a:buNone/>
            </a:pPr>
            <a:r>
              <a:rPr b="1" lang="en-ZA" sz="2600">
                <a:solidFill>
                  <a:srgbClr val="00B050"/>
                </a:solidFill>
                <a:latin typeface="Arial Narrow"/>
                <a:ea typeface="Arial Narrow"/>
                <a:cs typeface="Arial Narrow"/>
                <a:sym typeface="Arial Narrow"/>
              </a:rPr>
              <a:t>Overview of Audit Report</a:t>
            </a:r>
            <a:endParaRPr sz="2600">
              <a:latin typeface="Arial Narrow"/>
              <a:ea typeface="Arial Narrow"/>
              <a:cs typeface="Arial Narrow"/>
              <a:sym typeface="Arial Narrow"/>
            </a:endParaRPr>
          </a:p>
        </p:txBody>
      </p:sp>
      <p:sp>
        <p:nvSpPr>
          <p:cNvPr id="140" name="Google Shape;140;p9"/>
          <p:cNvSpPr txBox="1"/>
          <p:nvPr>
            <p:ph idx="1" type="body"/>
          </p:nvPr>
        </p:nvSpPr>
        <p:spPr>
          <a:xfrm>
            <a:off x="198783" y="1184856"/>
            <a:ext cx="8736495" cy="5035639"/>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000"/>
              <a:buFont typeface="Noto Sans Symbols"/>
              <a:buChar char="⮚"/>
            </a:pPr>
            <a:r>
              <a:rPr lang="en-ZA" sz="2000">
                <a:solidFill>
                  <a:schemeClr val="dk1"/>
                </a:solidFill>
                <a:latin typeface="Arial Narrow"/>
                <a:ea typeface="Arial Narrow"/>
                <a:cs typeface="Arial Narrow"/>
                <a:sym typeface="Arial Narrow"/>
              </a:rPr>
              <a:t>Irregular expenditure</a:t>
            </a:r>
            <a:endParaRPr/>
          </a:p>
          <a:p>
            <a:pPr indent="0" lvl="0" marL="0" rtl="0" algn="just">
              <a:lnSpc>
                <a:spcPct val="90000"/>
              </a:lnSpc>
              <a:spcBef>
                <a:spcPts val="1000"/>
              </a:spcBef>
              <a:spcAft>
                <a:spcPts val="0"/>
              </a:spcAft>
              <a:buClr>
                <a:schemeClr val="dk1"/>
              </a:buClr>
              <a:buSzPts val="2000"/>
              <a:buNone/>
            </a:pPr>
            <a:r>
              <a:rPr lang="en-ZA" sz="2000">
                <a:solidFill>
                  <a:schemeClr val="dk1"/>
                </a:solidFill>
                <a:latin typeface="Arial Narrow"/>
                <a:ea typeface="Arial Narrow"/>
                <a:cs typeface="Arial Narrow"/>
                <a:sym typeface="Arial Narrow"/>
              </a:rPr>
              <a:t>Audit finding</a:t>
            </a:r>
            <a:endParaRPr sz="2000">
              <a:solidFill>
                <a:schemeClr val="dk1"/>
              </a:solidFill>
              <a:latin typeface="Arial Narrow"/>
              <a:ea typeface="Arial Narrow"/>
              <a:cs typeface="Arial Narrow"/>
              <a:sym typeface="Arial Narrow"/>
            </a:endParaRPr>
          </a:p>
          <a:p>
            <a:pPr indent="0" lvl="0" marL="0" rtl="0" algn="just">
              <a:lnSpc>
                <a:spcPct val="90000"/>
              </a:lnSpc>
              <a:spcBef>
                <a:spcPts val="1000"/>
              </a:spcBef>
              <a:spcAft>
                <a:spcPts val="0"/>
              </a:spcAft>
              <a:buClr>
                <a:srgbClr val="262626"/>
              </a:buClr>
              <a:buSzPts val="2000"/>
              <a:buNone/>
            </a:pPr>
            <a:r>
              <a:rPr lang="en-ZA" sz="2000">
                <a:latin typeface="Arial Narrow"/>
                <a:ea typeface="Arial Narrow"/>
                <a:cs typeface="Arial Narrow"/>
                <a:sym typeface="Arial Narrow"/>
              </a:rPr>
              <a:t>Sufficient appropriate audit evidence could not be obtained that disciplinary steps were taken against officials who had incurred irregular expenditure as required by section 38(1)(h)(iii) of the PFMA. </a:t>
            </a:r>
            <a:endParaRPr/>
          </a:p>
          <a:p>
            <a:pPr indent="0" lvl="0" marL="0" rtl="0" algn="just">
              <a:lnSpc>
                <a:spcPct val="90000"/>
              </a:lnSpc>
              <a:spcBef>
                <a:spcPts val="1000"/>
              </a:spcBef>
              <a:spcAft>
                <a:spcPts val="0"/>
              </a:spcAft>
              <a:buClr>
                <a:schemeClr val="dk1"/>
              </a:buClr>
              <a:buSzPts val="2000"/>
              <a:buNone/>
            </a:pPr>
            <a:r>
              <a:rPr lang="en-ZA" sz="2000">
                <a:solidFill>
                  <a:schemeClr val="dk1"/>
                </a:solidFill>
                <a:latin typeface="Arial Narrow"/>
                <a:ea typeface="Arial Narrow"/>
                <a:cs typeface="Arial Narrow"/>
                <a:sym typeface="Arial Narrow"/>
              </a:rPr>
              <a:t>Management response</a:t>
            </a:r>
            <a:endParaRPr/>
          </a:p>
          <a:p>
            <a:pPr indent="0" lvl="0" marL="0" rtl="0" algn="just">
              <a:lnSpc>
                <a:spcPct val="90000"/>
              </a:lnSpc>
              <a:spcBef>
                <a:spcPts val="1000"/>
              </a:spcBef>
              <a:spcAft>
                <a:spcPts val="0"/>
              </a:spcAft>
              <a:buClr>
                <a:schemeClr val="dk1"/>
              </a:buClr>
              <a:buSzPts val="2000"/>
              <a:buNone/>
            </a:pPr>
            <a:r>
              <a:rPr lang="en-ZA" sz="2000">
                <a:solidFill>
                  <a:schemeClr val="dk1"/>
                </a:solidFill>
                <a:latin typeface="Arial Narrow"/>
                <a:ea typeface="Arial Narrow"/>
                <a:cs typeface="Arial Narrow"/>
                <a:sym typeface="Arial Narrow"/>
              </a:rPr>
              <a:t>Management indicated that the Department does not have a dedicated unit or official (Internal Control Unit) to perform investigations on irregular expenditure. However, it has assigned the Directorate: Internal Audit to investigate irregular expenditure incurred in the department. An official was appointed on a fixed term contract to assist the Directorate: Internal Audit with the determination of facts on irregular expenditure incurred in the Department. Investigation on irregular expenditure could not be concluded by the end of 2020/21 financial year because there was three months period in which the  project stopped due to unavailabilty of funds to re-appoint the contract worker.</a:t>
            </a:r>
            <a:endParaRPr/>
          </a:p>
          <a:p>
            <a:pPr indent="0" lvl="0" marL="0" rtl="0" algn="just">
              <a:lnSpc>
                <a:spcPct val="90000"/>
              </a:lnSpc>
              <a:spcBef>
                <a:spcPts val="1000"/>
              </a:spcBef>
              <a:spcAft>
                <a:spcPts val="0"/>
              </a:spcAft>
              <a:buClr>
                <a:srgbClr val="262626"/>
              </a:buClr>
              <a:buSzPts val="2000"/>
              <a:buNone/>
            </a:pPr>
            <a:r>
              <a:t/>
            </a:r>
            <a:endParaRPr sz="2000">
              <a:solidFill>
                <a:srgbClr val="FF0000"/>
              </a:solidFill>
              <a:latin typeface="Arial Narrow"/>
              <a:ea typeface="Arial Narrow"/>
              <a:cs typeface="Arial Narrow"/>
              <a:sym typeface="Arial Narrow"/>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2019-07-17T13:26:29Z</dcterms:created>
  <dc:creator>Microsoft Office User</dc:creator>
</cp:coreProperties>
</file>