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1"/>
  </p:notesMasterIdLst>
  <p:handoutMasterIdLst>
    <p:handoutMasterId r:id="rId3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4" r:id="rId15"/>
    <p:sldId id="289" r:id="rId16"/>
    <p:sldId id="290" r:id="rId17"/>
    <p:sldId id="291" r:id="rId18"/>
    <p:sldId id="292" r:id="rId19"/>
    <p:sldId id="293" r:id="rId20"/>
    <p:sldId id="295" r:id="rId21"/>
    <p:sldId id="294" r:id="rId22"/>
    <p:sldId id="296" r:id="rId23"/>
    <p:sldId id="297" r:id="rId24"/>
    <p:sldId id="298" r:id="rId25"/>
    <p:sldId id="299" r:id="rId26"/>
    <p:sldId id="300" r:id="rId27"/>
    <p:sldId id="301" r:id="rId28"/>
    <p:sldId id="302"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66"/>
    <a:srgbClr val="0BA580"/>
    <a:srgbClr val="008238"/>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4660"/>
  </p:normalViewPr>
  <p:slideViewPr>
    <p:cSldViewPr snapToGrid="0" showGuides="1">
      <p:cViewPr varScale="1">
        <p:scale>
          <a:sx n="73" d="100"/>
          <a:sy n="73" d="100"/>
        </p:scale>
        <p:origin x="71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CC6715-62B1-44B4-B7BE-48AE499FA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742C05F5-0828-4A09-A4AD-AF409796D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BCE13-60DD-4A9C-BBC9-F28A6E0F6B1F}" type="datetimeFigureOut">
              <a:rPr lang="en-ZA" smtClean="0"/>
              <a:t>2021/11/03</a:t>
            </a:fld>
            <a:endParaRPr lang="en-ZA"/>
          </a:p>
        </p:txBody>
      </p:sp>
      <p:sp>
        <p:nvSpPr>
          <p:cNvPr id="4" name="Footer Placeholder 3">
            <a:extLst>
              <a:ext uri="{FF2B5EF4-FFF2-40B4-BE49-F238E27FC236}">
                <a16:creationId xmlns:a16="http://schemas.microsoft.com/office/drawing/2014/main" id="{A05650F8-051F-43FF-A474-EF5448A01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EE08517-3D9C-4E27-9D56-CF8C3CAD6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7CE13-1CE6-4249-9C8F-2A12BE236C4B}" type="slidenum">
              <a:rPr lang="en-ZA" smtClean="0"/>
              <a:t>‹#›</a:t>
            </a:fld>
            <a:endParaRPr lang="en-ZA"/>
          </a:p>
        </p:txBody>
      </p:sp>
    </p:spTree>
    <p:extLst>
      <p:ext uri="{BB962C8B-B14F-4D97-AF65-F5344CB8AC3E}">
        <p14:creationId xmlns:p14="http://schemas.microsoft.com/office/powerpoint/2010/main"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60AB-BBAC-46A5-8D4C-DA4A0A7732AB}" type="datetimeFigureOut">
              <a:rPr lang="en-ZA" smtClean="0"/>
              <a:t>2021/11/03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4A81-4BCB-4692-BB83-42CDE19C2421}" type="slidenum">
              <a:rPr lang="en-ZA" smtClean="0"/>
              <a:t>‹#›</a:t>
            </a:fld>
            <a:endParaRPr lang="en-ZA"/>
          </a:p>
        </p:txBody>
      </p:sp>
    </p:spTree>
    <p:extLst>
      <p:ext uri="{BB962C8B-B14F-4D97-AF65-F5344CB8AC3E}">
        <p14:creationId xmlns:p14="http://schemas.microsoft.com/office/powerpoint/2010/main"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20907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404575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89820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5299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id="{4FD39DF8-293E-49ED-8B3F-355AE6F6031D}"/>
              </a:ext>
            </a:extLst>
          </p:cNvPr>
          <p:cNvSpPr>
            <a:spLocks noGrp="1"/>
          </p:cNvSpPr>
          <p:nvPr>
            <p:ph type="ctrTitle"/>
          </p:nvPr>
        </p:nvSpPr>
        <p:spPr>
          <a:xfrm>
            <a:off x="6096000" y="1828800"/>
            <a:ext cx="6094476" cy="1585479"/>
          </a:xfrm>
          <a:prstGeom prst="rect">
            <a:avLst/>
          </a:prstGeom>
        </p:spPr>
        <p:txBody>
          <a:bodyPr anchor="b">
            <a:noAutofit/>
          </a:bodyPr>
          <a:lstStyle>
            <a:lvl1pPr algn="ctr">
              <a:lnSpc>
                <a:spcPct val="100000"/>
              </a:lnSpc>
              <a:defRPr sz="5400" b="1">
                <a:latin typeface="+mn-lt"/>
              </a:defRPr>
            </a:lvl1pPr>
          </a:lstStyle>
          <a:p>
            <a:r>
              <a:rPr lang="en-US" sz="4400" dirty="0"/>
              <a:t>Presentation to the Portfolio Committee on</a:t>
            </a:r>
            <a:br>
              <a:rPr lang="en-US" sz="4400" dirty="0"/>
            </a:br>
            <a:r>
              <a:rPr lang="en-US" sz="4400" dirty="0"/>
              <a:t>DCDT 2020/21 Annual Report</a:t>
            </a:r>
            <a:endParaRPr lang="en-ZA" sz="4400" dirty="0"/>
          </a:p>
        </p:txBody>
      </p:sp>
      <p:sp>
        <p:nvSpPr>
          <p:cNvPr id="4" name="Subtitle 2">
            <a:extLst>
              <a:ext uri="{FF2B5EF4-FFF2-40B4-BE49-F238E27FC236}">
                <a16:creationId xmlns:a16="http://schemas.microsoft.com/office/drawing/2014/main" id="{49704975-F5C2-4879-ADC8-A8F433D0BB27}"/>
              </a:ext>
            </a:extLst>
          </p:cNvPr>
          <p:cNvSpPr>
            <a:spLocks noGrp="1"/>
          </p:cNvSpPr>
          <p:nvPr>
            <p:ph type="subTitle" idx="1"/>
          </p:nvPr>
        </p:nvSpPr>
        <p:spPr>
          <a:xfrm>
            <a:off x="6096000" y="3443722"/>
            <a:ext cx="6094476" cy="158547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solidFill>
                <a:srgbClr val="FF0000"/>
              </a:solidFill>
            </a:endParaRPr>
          </a:p>
          <a:p>
            <a:endParaRPr lang="en-US" dirty="0">
              <a:solidFill>
                <a:srgbClr val="FF0000"/>
              </a:solidFill>
            </a:endParaRPr>
          </a:p>
          <a:p>
            <a:r>
              <a:rPr lang="en-US" dirty="0"/>
              <a:t>09 November 2021</a:t>
            </a:r>
            <a:endParaRPr lang="en-ZA" dirty="0"/>
          </a:p>
        </p:txBody>
      </p:sp>
    </p:spTree>
    <p:extLst>
      <p:ext uri="{BB962C8B-B14F-4D97-AF65-F5344CB8AC3E}">
        <p14:creationId xmlns:p14="http://schemas.microsoft.com/office/powerpoint/2010/main"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056401" y="184033"/>
            <a:ext cx="10515600" cy="598588"/>
          </a:xfrm>
        </p:spPr>
        <p:txBody>
          <a:bodyPr>
            <a:normAutofit/>
          </a:bodyPr>
          <a:lstStyle/>
          <a:p>
            <a:pPr algn="ctr" eaLnBrk="0" hangingPunct="0">
              <a:spcBef>
                <a:spcPts val="600"/>
              </a:spcBef>
              <a:spcAft>
                <a:spcPts val="600"/>
              </a:spcAft>
              <a:defRPr/>
            </a:pPr>
            <a:r>
              <a:rPr lang="en-US" sz="2800" dirty="0">
                <a:solidFill>
                  <a:srgbClr val="006600"/>
                </a:solidFill>
              </a:rPr>
              <a:t>AREARS OF UNDER-ACHIEVEMENT (1)</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 Placeholder 3"/>
          <p:cNvSpPr>
            <a:spLocks noGrp="1"/>
          </p:cNvSpPr>
          <p:nvPr>
            <p:ph type="body" idx="1"/>
          </p:nvPr>
        </p:nvSpPr>
        <p:spPr>
          <a:xfrm>
            <a:off x="267130" y="1077110"/>
            <a:ext cx="11668968" cy="4934557"/>
          </a:xfrm>
        </p:spPr>
        <p:txBody>
          <a:bodyPr>
            <a:noAutofit/>
          </a:bodyPr>
          <a:lstStyle/>
          <a:p>
            <a:pPr algn="just" eaLnBrk="0" hangingPunct="0">
              <a:defRPr/>
            </a:pPr>
            <a:r>
              <a:rPr lang="en-ZA" sz="1500" b="1" dirty="0">
                <a:solidFill>
                  <a:schemeClr val="tx1"/>
                </a:solidFill>
                <a:latin typeface="Arial" panose="020B0604020202020204" pitchFamily="34" charset="0"/>
                <a:cs typeface="Arial" panose="020B0604020202020204" pitchFamily="34" charset="0"/>
              </a:rPr>
              <a:t>The Department did </a:t>
            </a:r>
            <a:r>
              <a:rPr lang="en-ZA" sz="1500" b="1" u="sng" dirty="0">
                <a:solidFill>
                  <a:schemeClr val="tx1"/>
                </a:solidFill>
                <a:latin typeface="Arial" panose="020B0604020202020204" pitchFamily="34" charset="0"/>
                <a:cs typeface="Arial" panose="020B0604020202020204" pitchFamily="34" charset="0"/>
              </a:rPr>
              <a:t>Not Achieve 16 of its 32 </a:t>
            </a:r>
            <a:r>
              <a:rPr lang="en-ZA" sz="1500" b="1" dirty="0">
                <a:solidFill>
                  <a:schemeClr val="tx1"/>
                </a:solidFill>
                <a:latin typeface="Arial" panose="020B0604020202020204" pitchFamily="34" charset="0"/>
                <a:cs typeface="Arial" panose="020B0604020202020204" pitchFamily="34" charset="0"/>
              </a:rPr>
              <a:t>planned quarterly targets as reflected below:</a:t>
            </a:r>
          </a:p>
          <a:p>
            <a:pPr marL="285750" indent="-285750">
              <a:buFont typeface="Wingdings" panose="05000000000000000000" pitchFamily="2" charset="2"/>
              <a:buChar char="q"/>
            </a:pPr>
            <a:r>
              <a:rPr lang="en-ZA" sz="1500" b="1" dirty="0">
                <a:solidFill>
                  <a:schemeClr val="tx1"/>
                </a:solidFill>
                <a:latin typeface="Arial" panose="020B0604020202020204" pitchFamily="34" charset="0"/>
                <a:ea typeface="Times New Roman" panose="02020603050405020304" pitchFamily="18" charset="0"/>
                <a:cs typeface="Arial" panose="020B0604020202020204" pitchFamily="34" charset="0"/>
              </a:rPr>
              <a:t>DCDT Organisational structure</a:t>
            </a:r>
          </a:p>
          <a:p>
            <a:pPr marL="514350" indent="-246063">
              <a:buFont typeface="Wingdings" panose="05000000000000000000" pitchFamily="2" charset="2"/>
              <a:buChar char="§"/>
            </a:pPr>
            <a:r>
              <a:rPr lang="en-GB" sz="1500" dirty="0">
                <a:solidFill>
                  <a:schemeClr val="tx1"/>
                </a:solidFill>
                <a:latin typeface="Arial" panose="020B0604020202020204" pitchFamily="34" charset="0"/>
                <a:ea typeface="Times New Roman" panose="02020603050405020304" pitchFamily="18" charset="0"/>
                <a:cs typeface="Arial" panose="020B0604020202020204" pitchFamily="34" charset="0"/>
              </a:rPr>
              <a:t>The revised organisational structure was not developed and approved as planned due to initial delays in the finalisation of the Service Delivery Model.</a:t>
            </a:r>
          </a:p>
          <a:p>
            <a:pPr marL="285750" indent="-285750">
              <a:buFont typeface="Wingdings" panose="05000000000000000000" pitchFamily="2" charset="2"/>
              <a:buChar char="q"/>
            </a:pPr>
            <a:r>
              <a:rPr lang="en-GB" sz="1500" b="1" dirty="0">
                <a:solidFill>
                  <a:schemeClr val="tx1"/>
                </a:solidFill>
                <a:latin typeface="Arial" panose="020B0604020202020204" pitchFamily="34" charset="0"/>
                <a:cs typeface="Arial" panose="020B0604020202020204" pitchFamily="34" charset="0"/>
              </a:rPr>
              <a:t>RSA Position - WTSA</a:t>
            </a:r>
          </a:p>
          <a:p>
            <a:pPr marL="514350" lvl="1" indent="-246063">
              <a:buFont typeface="Wingdings" panose="05000000000000000000" pitchFamily="2" charset="2"/>
              <a:buChar char="§"/>
            </a:pPr>
            <a:r>
              <a:rPr lang="en-GB" sz="1500" dirty="0">
                <a:solidFill>
                  <a:schemeClr val="tx1"/>
                </a:solidFill>
                <a:latin typeface="Arial" panose="020B0604020202020204" pitchFamily="34" charset="0"/>
                <a:cs typeface="Arial" panose="020B0604020202020204" pitchFamily="34" charset="0"/>
              </a:rPr>
              <a:t>Outcomes report of World Telecommunications Standardisation (WTSA) Assembly was not developed as the WTSA was postponed by the ITU until 2022.</a:t>
            </a:r>
          </a:p>
          <a:p>
            <a:pPr marL="228600" lvl="1"/>
            <a:endParaRPr lang="en-ZA" sz="15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b="1" dirty="0">
                <a:solidFill>
                  <a:schemeClr val="tx1"/>
                </a:solidFill>
                <a:latin typeface="Arial" panose="020B0604020202020204" pitchFamily="34" charset="0"/>
                <a:cs typeface="Arial" panose="020B0604020202020204" pitchFamily="34" charset="0"/>
              </a:rPr>
              <a:t>BRICS Institute for Future Networks</a:t>
            </a:r>
          </a:p>
          <a:p>
            <a:pPr marL="514350" lvl="1" indent="-285750">
              <a:buFont typeface="Wingdings" panose="05000000000000000000" pitchFamily="2" charset="2"/>
              <a:buChar char="§"/>
            </a:pPr>
            <a:r>
              <a:rPr lang="en-GB" sz="1500" dirty="0">
                <a:solidFill>
                  <a:schemeClr val="tx1"/>
                </a:solidFill>
                <a:latin typeface="Arial" panose="020B0604020202020204" pitchFamily="34" charset="0"/>
                <a:cs typeface="Arial" panose="020B0604020202020204" pitchFamily="34" charset="0"/>
              </a:rPr>
              <a:t>Legal Framework for the establishment of the BRICS Institute for Future Networks was not  finalised The Legal Framework was not signed by end of Q4 as new issues emerged that required the relevant  parties to renegotiate the Legal Instrument (</a:t>
            </a:r>
            <a:r>
              <a:rPr lang="en-GB" sz="1500" dirty="0" err="1">
                <a:solidFill>
                  <a:schemeClr val="tx1"/>
                </a:solidFill>
                <a:latin typeface="Arial" panose="020B0604020202020204" pitchFamily="34" charset="0"/>
                <a:cs typeface="Arial" panose="020B0604020202020204" pitchFamily="34" charset="0"/>
              </a:rPr>
              <a:t>MoA</a:t>
            </a:r>
            <a:r>
              <a:rPr lang="en-GB" sz="1500" dirty="0">
                <a:solidFill>
                  <a:schemeClr val="tx1"/>
                </a:solidFill>
                <a:latin typeface="Arial" panose="020B0604020202020204" pitchFamily="34" charset="0"/>
                <a:cs typeface="Arial" panose="020B0604020202020204" pitchFamily="34" charset="0"/>
              </a:rPr>
              <a:t>). </a:t>
            </a:r>
            <a:endParaRPr lang="en-ZA" sz="1500" dirty="0">
              <a:solidFill>
                <a:schemeClr val="tx1"/>
              </a:solidFill>
              <a:latin typeface="Arial" panose="020B0604020202020204" pitchFamily="34" charset="0"/>
              <a:cs typeface="Arial" panose="020B0604020202020204" pitchFamily="34" charset="0"/>
            </a:endParaRPr>
          </a:p>
          <a:p>
            <a:pPr marL="228600" lvl="1"/>
            <a:endParaRPr lang="en-ZA" sz="15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1500" b="1" dirty="0">
                <a:solidFill>
                  <a:schemeClr val="tx1"/>
                </a:solidFill>
                <a:latin typeface="Arial" panose="020B0604020202020204" pitchFamily="34" charset="0"/>
                <a:cs typeface="Arial" panose="020B0604020202020204" pitchFamily="34" charset="0"/>
              </a:rPr>
              <a:t>South African Post Office SOC Ltd Amendment Bill </a:t>
            </a:r>
          </a:p>
          <a:p>
            <a:pPr marL="514350" lvl="1" indent="-285750">
              <a:buFont typeface="Wingdings" panose="05000000000000000000" pitchFamily="2" charset="2"/>
              <a:buChar char="§"/>
            </a:pPr>
            <a:r>
              <a:rPr lang="en-GB" sz="1500" dirty="0">
                <a:solidFill>
                  <a:schemeClr val="tx1"/>
                </a:solidFill>
                <a:latin typeface="Arial" panose="020B0604020202020204" pitchFamily="34" charset="0"/>
                <a:cs typeface="Arial" panose="020B0604020202020204" pitchFamily="34" charset="0"/>
              </a:rPr>
              <a:t>South African Post Office SOC Ltd Amendment Bill was not submitted to Cluster and Cabinet for public consultation approval as t</a:t>
            </a:r>
            <a:r>
              <a:rPr lang="en-GB" sz="1500" dirty="0">
                <a:solidFill>
                  <a:schemeClr val="tx1"/>
                </a:solidFill>
                <a:latin typeface="Arial" panose="020B0604020202020204" pitchFamily="34" charset="0"/>
                <a:ea typeface="Calibri" panose="020F0502020204030204" pitchFamily="34" charset="0"/>
                <a:cs typeface="Arial" panose="020B0604020202020204" pitchFamily="34" charset="0"/>
              </a:rPr>
              <a:t>he requirement for additional consultation with key stakeholders resulted in a delay in the project.</a:t>
            </a:r>
          </a:p>
          <a:p>
            <a:pPr marL="228600" lvl="1"/>
            <a:endParaRPr lang="en-GB" sz="15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b="1" dirty="0">
                <a:solidFill>
                  <a:schemeClr val="tx1"/>
                </a:solidFill>
                <a:latin typeface="Arial" panose="020B0604020202020204" pitchFamily="34" charset="0"/>
                <a:cs typeface="Arial" panose="020B0604020202020204" pitchFamily="34" charset="0"/>
              </a:rPr>
              <a:t>South African Broadcasting Corporation SOC Ltd </a:t>
            </a:r>
            <a:r>
              <a:rPr lang="en-ZA" sz="1500" b="1" dirty="0">
                <a:solidFill>
                  <a:schemeClr val="tx1"/>
                </a:solidFill>
                <a:latin typeface="Arial" panose="020B0604020202020204" pitchFamily="34" charset="0"/>
                <a:cs typeface="Arial" panose="020B0604020202020204" pitchFamily="34" charset="0"/>
              </a:rPr>
              <a:t>Bill </a:t>
            </a:r>
          </a:p>
          <a:p>
            <a:pPr marL="514350" lvl="1" indent="-285750">
              <a:buFont typeface="Wingdings" panose="05000000000000000000" pitchFamily="2" charset="2"/>
              <a:buChar char="§"/>
            </a:pPr>
            <a:r>
              <a:rPr lang="en-GB" sz="1500" dirty="0">
                <a:solidFill>
                  <a:schemeClr val="tx1"/>
                </a:solidFill>
                <a:latin typeface="Arial" panose="020B0604020202020204" pitchFamily="34" charset="0"/>
                <a:cs typeface="Arial" panose="020B0604020202020204" pitchFamily="34" charset="0"/>
              </a:rPr>
              <a:t>South African Broadcasting Corporation SOC Ltd Bill  was submitted to Cabinet for approval to introduce to Parliament as planned. The DCDT had to source a legal opinion from Senior Counsel on the independence of the SABC in view of Section 192.</a:t>
            </a:r>
          </a:p>
        </p:txBody>
      </p:sp>
    </p:spTree>
    <p:extLst>
      <p:ext uri="{BB962C8B-B14F-4D97-AF65-F5344CB8AC3E}">
        <p14:creationId xmlns:p14="http://schemas.microsoft.com/office/powerpoint/2010/main" val="182110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3491542" y="88686"/>
            <a:ext cx="10515600" cy="598588"/>
          </a:xfrm>
        </p:spPr>
        <p:txBody>
          <a:bodyPr>
            <a:normAutofit/>
          </a:bodyPr>
          <a:lstStyle/>
          <a:p>
            <a:pPr eaLnBrk="0" hangingPunct="0">
              <a:spcBef>
                <a:spcPts val="600"/>
              </a:spcBef>
              <a:spcAft>
                <a:spcPts val="600"/>
              </a:spcAft>
              <a:defRPr/>
            </a:pPr>
            <a:r>
              <a:rPr lang="en-US" sz="2800" dirty="0">
                <a:solidFill>
                  <a:srgbClr val="006600"/>
                </a:solidFill>
                <a:latin typeface="Arial" panose="020B0604020202020204" pitchFamily="34" charset="0"/>
                <a:cs typeface="Arial" panose="020B0604020202020204" pitchFamily="34" charset="0"/>
              </a:rPr>
              <a:t>AREARS OF UNDER-ACHIEVEMENT (2)</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 Placeholder 3"/>
          <p:cNvSpPr>
            <a:spLocks noGrp="1"/>
          </p:cNvSpPr>
          <p:nvPr>
            <p:ph type="body" idx="1"/>
          </p:nvPr>
        </p:nvSpPr>
        <p:spPr>
          <a:xfrm>
            <a:off x="529136" y="1268698"/>
            <a:ext cx="11133727" cy="4934557"/>
          </a:xfrm>
        </p:spPr>
        <p:txBody>
          <a:bodyPr>
            <a:noAutofit/>
          </a:bodyPr>
          <a:lstStyle/>
          <a:p>
            <a:pPr marL="285750" indent="-285750">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Data &amp; Cloud Policy </a:t>
            </a:r>
          </a:p>
          <a:p>
            <a:pPr marL="539750" indent="-269875">
              <a:buFont typeface="Wingdings" panose="05000000000000000000" pitchFamily="2" charset="2"/>
              <a:buChar char="§"/>
            </a:pPr>
            <a:r>
              <a:rPr lang="en-GB" sz="1600" dirty="0">
                <a:solidFill>
                  <a:schemeClr val="tx1"/>
                </a:solidFill>
                <a:latin typeface="Arial" panose="020B0604020202020204" pitchFamily="34" charset="0"/>
                <a:ea typeface="Times New Roman" panose="02020603050405020304" pitchFamily="18" charset="0"/>
                <a:cs typeface="Arial" panose="020B0604020202020204" pitchFamily="34" charset="0"/>
              </a:rPr>
              <a:t>The Data and Cloud Policy was not approved, hence implementation did not commence as planned. This was due to the extended period required for consultation to provide inputs to the draft policy which affected the approval for public consultation and subsequent finalisation and implementation of the Policy.</a:t>
            </a:r>
          </a:p>
          <a:p>
            <a:pPr marL="285750" indent="-285750">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PC4IR Implementation Plan</a:t>
            </a:r>
          </a:p>
          <a:p>
            <a:pPr marL="539750" lvl="1" indent="-269875">
              <a:spcBef>
                <a:spcPts val="1000"/>
              </a:spcBef>
              <a:buFont typeface="Wingdings" panose="05000000000000000000" pitchFamily="2" charset="2"/>
              <a:buChar char="§"/>
            </a:pPr>
            <a:r>
              <a:rPr lang="en-GB" sz="1600" dirty="0">
                <a:solidFill>
                  <a:schemeClr val="tx1"/>
                </a:solidFill>
                <a:latin typeface="Arial" panose="020B0604020202020204" pitchFamily="34" charset="0"/>
                <a:ea typeface="Times New Roman" panose="02020603050405020304" pitchFamily="18" charset="0"/>
                <a:cs typeface="Arial" panose="020B0604020202020204" pitchFamily="34" charset="0"/>
              </a:rPr>
              <a:t>The draft implementation plan for the PC4IR Report was not submitted to Cabinet for approval as planned, which also affected its implementation. The target was impacted by the need for extensive consultations which is being finalised with Industry, National Departments, Provinces and Municipalities. </a:t>
            </a:r>
          </a:p>
          <a:p>
            <a:pPr marL="285750" indent="-285750">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SOE Oversight</a:t>
            </a:r>
          </a:p>
          <a:p>
            <a:pPr marL="539750" lvl="1" indent="-269875">
              <a:spcBef>
                <a:spcPts val="1000"/>
              </a:spcBef>
              <a:buFont typeface="Wingdings" panose="05000000000000000000" pitchFamily="2" charset="2"/>
              <a:buChar char="§"/>
            </a:pPr>
            <a:r>
              <a:rPr lang="en-GB" sz="1600" dirty="0">
                <a:solidFill>
                  <a:schemeClr val="tx1"/>
                </a:solidFill>
                <a:latin typeface="Arial" panose="020B0604020202020204" pitchFamily="34" charset="0"/>
                <a:ea typeface="Times New Roman" panose="02020603050405020304" pitchFamily="18" charset="0"/>
                <a:cs typeface="Arial" panose="020B0604020202020204" pitchFamily="34" charset="0"/>
              </a:rPr>
              <a:t>The Annual Reports of all SOEs were not timeously submitted to Parliament as there were delays in the tabling of the Annual Reports of SAPO, USAASA and USAF. </a:t>
            </a:r>
          </a:p>
          <a:p>
            <a:pPr marL="539750" lvl="1" indent="-269875">
              <a:spcBef>
                <a:spcPts val="1000"/>
              </a:spcBef>
              <a:buFont typeface="Wingdings" panose="05000000000000000000" pitchFamily="2" charset="2"/>
              <a:buChar char="§"/>
            </a:pPr>
            <a:r>
              <a:rPr lang="en-GB" sz="1600" dirty="0">
                <a:solidFill>
                  <a:schemeClr val="tx1"/>
                </a:solidFill>
                <a:latin typeface="Arial" panose="020B0604020202020204" pitchFamily="34" charset="0"/>
                <a:ea typeface="Times New Roman" panose="02020603050405020304" pitchFamily="18" charset="0"/>
                <a:cs typeface="Arial" panose="020B0604020202020204" pitchFamily="34" charset="0"/>
              </a:rPr>
              <a:t>Tabling of the APPs of certain SOEs were delayed due to need for additional analysis as well as the delays in planning workshops due to the impact of the COVID-19 pandemic.</a:t>
            </a:r>
          </a:p>
          <a:p>
            <a:pPr marL="285750" indent="-285750">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Performance Management System for ICASA Councillors </a:t>
            </a:r>
          </a:p>
          <a:p>
            <a:pPr marL="538163" indent="-269875">
              <a:buFont typeface="Wingdings" panose="05000000000000000000" pitchFamily="2" charset="2"/>
              <a:buChar char="§"/>
            </a:pPr>
            <a:r>
              <a:rPr lang="en-GB" sz="1600" dirty="0">
                <a:solidFill>
                  <a:schemeClr val="tx1"/>
                </a:solidFill>
                <a:latin typeface="Arial" panose="020B0604020202020204" pitchFamily="34" charset="0"/>
                <a:ea typeface="Times New Roman" panose="02020603050405020304" pitchFamily="18" charset="0"/>
                <a:cs typeface="Arial" panose="020B0604020202020204" pitchFamily="34" charset="0"/>
              </a:rPr>
              <a:t>Implementation was negatively impacted as the signing of Performance Agreements and the performance evaluation of Councillors by the Evaluation Panel did not take place, largely due to delays in the approval of the Performance Management System. </a:t>
            </a:r>
          </a:p>
        </p:txBody>
      </p:sp>
    </p:spTree>
    <p:extLst>
      <p:ext uri="{BB962C8B-B14F-4D97-AF65-F5344CB8AC3E}">
        <p14:creationId xmlns:p14="http://schemas.microsoft.com/office/powerpoint/2010/main" val="257729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388911" y="103163"/>
            <a:ext cx="10515600" cy="598588"/>
          </a:xfrm>
        </p:spPr>
        <p:txBody>
          <a:bodyPr>
            <a:normAutofit/>
          </a:bodyPr>
          <a:lstStyle/>
          <a:p>
            <a:pPr algn="ctr" eaLnBrk="0" hangingPunct="0">
              <a:spcBef>
                <a:spcPts val="600"/>
              </a:spcBef>
              <a:spcAft>
                <a:spcPts val="600"/>
              </a:spcAft>
              <a:defRPr/>
            </a:pPr>
            <a:r>
              <a:rPr lang="en-US" sz="2800" dirty="0">
                <a:solidFill>
                  <a:srgbClr val="006600"/>
                </a:solidFill>
              </a:rPr>
              <a:t>AREARS OF UNDER-ACHIEVEMENT (3)</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 Placeholder 3"/>
          <p:cNvSpPr>
            <a:spLocks noGrp="1"/>
          </p:cNvSpPr>
          <p:nvPr>
            <p:ph type="body" idx="1"/>
          </p:nvPr>
        </p:nvSpPr>
        <p:spPr>
          <a:xfrm>
            <a:off x="345940" y="1166949"/>
            <a:ext cx="11702625" cy="4754879"/>
          </a:xfrm>
        </p:spPr>
        <p:txBody>
          <a:bodyPr>
            <a:noAutofit/>
          </a:bodyPr>
          <a:lstStyle/>
          <a:p>
            <a:pPr marL="285750" indent="-285750">
              <a:buFont typeface="Wingdings" panose="05000000000000000000" pitchFamily="2" charset="2"/>
              <a:buChar char="q"/>
            </a:pPr>
            <a:r>
              <a:rPr lang="en-GB" sz="1400" b="1" dirty="0">
                <a:solidFill>
                  <a:schemeClr val="tx1"/>
                </a:solidFill>
                <a:latin typeface="Arial" panose="020B0604020202020204" pitchFamily="34" charset="0"/>
                <a:cs typeface="Arial" panose="020B0604020202020204" pitchFamily="34" charset="0"/>
              </a:rPr>
              <a:t>Postbank Bill</a:t>
            </a:r>
          </a:p>
          <a:p>
            <a:pPr marL="538163" indent="-269875">
              <a:lnSpc>
                <a:spcPct val="100000"/>
              </a:lnSpc>
              <a:buFont typeface="Wingdings" panose="05000000000000000000" pitchFamily="2" charset="2"/>
              <a:buChar char="§"/>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Postbank Bill was not submitted to Cabinet for approval as planned. Reason being that d</a:t>
            </a:r>
            <a:r>
              <a:rPr lang="en-ZA" sz="1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uring</a:t>
            </a:r>
            <a:r>
              <a:rPr lang="en-Z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Cluster consultation, the Department received recommendations which necessitated further consultation with the Ministry of Finance with regards to the alignment of Post Bank Bill with the State Bank Process.</a:t>
            </a:r>
          </a:p>
          <a:p>
            <a:pPr marL="285750" indent="-285750">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State Digital Infrastructure Company Bill</a:t>
            </a:r>
          </a:p>
          <a:p>
            <a:pPr marL="538163" lvl="1" indent="-269875">
              <a:buFont typeface="Wingdings" panose="05000000000000000000" pitchFamily="2" charset="2"/>
              <a:buChar char="§"/>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State Digital Infrastructure Company Bill was not submitted to Cabinet for approval, largely due to capacity constraints related to the legal drafting of the Bill and the Department therefore sought support from the State Law Advisor in this regard.</a:t>
            </a:r>
          </a:p>
          <a:p>
            <a:pPr marL="285750" indent="-285750">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State Digital Services Company Bill</a:t>
            </a:r>
          </a:p>
          <a:p>
            <a:pPr marL="538163" lvl="1" indent="-269875">
              <a:buFont typeface="Wingdings" panose="05000000000000000000" pitchFamily="2" charset="2"/>
              <a:buChar char="§"/>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State Digital Services Company Bill was not submitted to Cabinet for approval, largely due to capacity constraints related to the legal drafting of the Bill and the Department therefore sought support from the State Law Advisor in this regard.</a:t>
            </a:r>
          </a:p>
          <a:p>
            <a:pPr marL="285750" indent="-285750">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Digital Transformation Centre (DTC)</a:t>
            </a:r>
          </a:p>
          <a:p>
            <a:pPr marL="554038" lvl="1" indent="-285750">
              <a:buFont typeface="Wingdings" panose="05000000000000000000" pitchFamily="2" charset="2"/>
              <a:buChar char="§"/>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DTC was not established as planned as the </a:t>
            </a:r>
            <a:r>
              <a:rPr lang="en-Z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DTC Agreement could not be finalised until Cabinet approval is received of the DTC concept.</a:t>
            </a:r>
          </a:p>
          <a:p>
            <a:pPr marL="285750" indent="-285750">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Decoder Installation (BDM)</a:t>
            </a:r>
          </a:p>
          <a:p>
            <a:pPr marL="554038" lvl="1" indent="-285750">
              <a:buFont typeface="Wingdings" panose="05000000000000000000" pitchFamily="2" charset="2"/>
              <a:buChar char="§"/>
            </a:pPr>
            <a:r>
              <a:rPr lang="en-Z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Department did not meet the set decoder installation targets largely due to </a:t>
            </a: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delays in the finalisation of the Service Level Agreement between USAASA and </a:t>
            </a:r>
            <a:r>
              <a:rPr lang="en-GB" sz="1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Sentech</a:t>
            </a: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negatively impacted the project</a:t>
            </a:r>
            <a:r>
              <a:rPr lang="en-Z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marL="538163" indent="-269875">
              <a:buFont typeface="Wingdings" panose="05000000000000000000" pitchFamily="2" charset="2"/>
              <a:buChar char="§"/>
            </a:pPr>
            <a:r>
              <a:rPr lang="en-Z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Department did not meet the set voucher distribution targets due to the absence of the voucher implementation plan from USAASA.</a:t>
            </a:r>
          </a:p>
          <a:p>
            <a:pPr marL="96838" indent="-285750">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Policy Direction on 5G Spectrum </a:t>
            </a:r>
          </a:p>
          <a:p>
            <a:pPr marL="554038" lvl="1" indent="-285750">
              <a:buFont typeface="Wingdings" panose="05000000000000000000" pitchFamily="2" charset="2"/>
              <a:buChar char="§"/>
            </a:pPr>
            <a:r>
              <a:rPr lang="en-Z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Department could not finalise the Policy Direction on 5G Spectrum due to the current litigation between Telkom and ICASA, MTN and ICASA.</a:t>
            </a: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538163" indent="-269875">
              <a:buFont typeface="Wingdings" panose="05000000000000000000" pitchFamily="2" charset="2"/>
              <a:buChar char="§"/>
            </a:pPr>
            <a:endParaRPr lang="en-ZA"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538163" indent="-269875">
              <a:buFont typeface="Wingdings" panose="05000000000000000000" pitchFamily="2" charset="2"/>
              <a:buChar char="§"/>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147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470759" y="80974"/>
            <a:ext cx="10515600" cy="598588"/>
          </a:xfrm>
        </p:spPr>
        <p:txBody>
          <a:bodyPr>
            <a:normAutofit fontScale="90000"/>
          </a:bodyPr>
          <a:lstStyle/>
          <a:p>
            <a:pPr lvl="0" algn="ctr" eaLnBrk="0" hangingPunct="0">
              <a:spcBef>
                <a:spcPts val="600"/>
              </a:spcBef>
              <a:spcAft>
                <a:spcPts val="600"/>
              </a:spcAft>
              <a:defRPr/>
            </a:pPr>
            <a:r>
              <a:rPr lang="en-US" sz="2800" dirty="0">
                <a:solidFill>
                  <a:srgbClr val="006600"/>
                </a:solidFill>
                <a:latin typeface="Arial" panose="020B0604020202020204" pitchFamily="34" charset="0"/>
                <a:cs typeface="Arial" panose="020B0604020202020204" pitchFamily="34" charset="0"/>
              </a:rPr>
              <a:t/>
            </a:r>
            <a:br>
              <a:rPr lang="en-US" sz="2800" dirty="0">
                <a:solidFill>
                  <a:srgbClr val="006600"/>
                </a:solidFill>
                <a:latin typeface="Arial" panose="020B0604020202020204" pitchFamily="34" charset="0"/>
                <a:cs typeface="Arial" panose="020B0604020202020204" pitchFamily="34" charset="0"/>
              </a:rPr>
            </a:br>
            <a:r>
              <a:rPr lang="en-US" sz="2800" dirty="0">
                <a:solidFill>
                  <a:srgbClr val="006600"/>
                </a:solidFill>
                <a:latin typeface="Arial" panose="020B0604020202020204" pitchFamily="34" charset="0"/>
                <a:cs typeface="Arial" panose="020B0604020202020204" pitchFamily="34" charset="0"/>
              </a:rPr>
              <a:t>PROGRAMME 1: ADMINISTRATION</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 Placeholder 3"/>
          <p:cNvSpPr>
            <a:spLocks noGrp="1"/>
          </p:cNvSpPr>
          <p:nvPr>
            <p:ph type="body" idx="1"/>
          </p:nvPr>
        </p:nvSpPr>
        <p:spPr>
          <a:xfrm>
            <a:off x="718638" y="1602377"/>
            <a:ext cx="11133727" cy="4702628"/>
          </a:xfrm>
        </p:spPr>
        <p:txBody>
          <a:bodyPr>
            <a:noAutofit/>
          </a:bodyPr>
          <a:lstStyle/>
          <a:p>
            <a:pPr marL="554038" lvl="1" indent="-285750">
              <a:buFont typeface="Wingdings" panose="05000000000000000000" pitchFamily="2" charset="2"/>
              <a:buChar char="§"/>
            </a:pPr>
            <a:endParaRPr lang="en-ZA" sz="1400" dirty="0">
              <a:latin typeface="Arial" panose="020B0604020202020204" pitchFamily="34" charset="0"/>
              <a:ea typeface="Calibri" panose="020F0502020204030204" pitchFamily="34" charset="0"/>
              <a:cs typeface="Arial" panose="020B0604020202020204" pitchFamily="34" charset="0"/>
            </a:endParaRPr>
          </a:p>
          <a:p>
            <a:pPr marL="538163" indent="-269875">
              <a:buFont typeface="Wingdings" panose="05000000000000000000" pitchFamily="2" charset="2"/>
              <a:buChar char="§"/>
            </a:pPr>
            <a:endParaRPr lang="en-GB" sz="1600" dirty="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5593340"/>
              </p:ext>
            </p:extLst>
          </p:nvPr>
        </p:nvGraphicFramePr>
        <p:xfrm>
          <a:off x="464535" y="1149112"/>
          <a:ext cx="10882534" cy="4815673"/>
        </p:xfrm>
        <a:graphic>
          <a:graphicData uri="http://schemas.openxmlformats.org/drawingml/2006/table">
            <a:tbl>
              <a:tblPr firstRow="1" bandRow="1">
                <a:tableStyleId>{5C22544A-7EE6-4342-B048-85BDC9FD1C3A}</a:tableStyleId>
              </a:tblPr>
              <a:tblGrid>
                <a:gridCol w="5220077">
                  <a:extLst>
                    <a:ext uri="{9D8B030D-6E8A-4147-A177-3AD203B41FA5}">
                      <a16:colId xmlns:a16="http://schemas.microsoft.com/office/drawing/2014/main" val="20000"/>
                    </a:ext>
                  </a:extLst>
                </a:gridCol>
                <a:gridCol w="1415614">
                  <a:extLst>
                    <a:ext uri="{9D8B030D-6E8A-4147-A177-3AD203B41FA5}">
                      <a16:colId xmlns:a16="http://schemas.microsoft.com/office/drawing/2014/main" val="20001"/>
                    </a:ext>
                  </a:extLst>
                </a:gridCol>
                <a:gridCol w="4246843">
                  <a:extLst>
                    <a:ext uri="{9D8B030D-6E8A-4147-A177-3AD203B41FA5}">
                      <a16:colId xmlns:a16="http://schemas.microsoft.com/office/drawing/2014/main" val="20002"/>
                    </a:ext>
                  </a:extLst>
                </a:gridCol>
              </a:tblGrid>
              <a:tr h="653736">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p>
                      <a:pPr algn="ct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1204250">
                <a:tc>
                  <a:txBody>
                    <a:bodyPr/>
                    <a:lstStyle/>
                    <a:p>
                      <a:pPr marL="0" algn="l" defTabSz="914400" rtl="0" eaLnBrk="1" latinLnBrk="0" hangingPunct="1"/>
                      <a:r>
                        <a:rPr lang="en-ZA" sz="1600" kern="1200" dirty="0">
                          <a:solidFill>
                            <a:schemeClr val="tx1"/>
                          </a:solidFill>
                          <a:latin typeface="Arial" panose="020B0604020202020204" pitchFamily="34" charset="0"/>
                          <a:ea typeface="+mn-ea"/>
                          <a:cs typeface="Arial" panose="020B0604020202020204" pitchFamily="34" charset="0"/>
                        </a:rPr>
                        <a:t>Organisational Structure aligned to strategy and approved for implementation</a:t>
                      </a: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Not 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Revised Organisational structure was not approved pending the finalisation of the SDM, which required consultation with multiple stakeholders. </a:t>
                      </a:r>
                    </a:p>
                  </a:txBody>
                  <a:tcPr/>
                </a:tc>
                <a:extLst>
                  <a:ext uri="{0D108BD9-81ED-4DB2-BD59-A6C34878D82A}">
                    <a16:rowId xmlns:a16="http://schemas.microsoft.com/office/drawing/2014/main" val="10002"/>
                  </a:ext>
                </a:extLst>
              </a:tr>
              <a:tr h="824444">
                <a:tc>
                  <a:txBody>
                    <a:bodyPr/>
                    <a:lstStyle/>
                    <a:p>
                      <a:pPr marL="0" algn="l" defTabSz="914400" rtl="0" eaLnBrk="1" latinLnBrk="0" hangingPunct="1"/>
                      <a:r>
                        <a:rPr lang="en-ZA" sz="1600" kern="1200" dirty="0">
                          <a:solidFill>
                            <a:schemeClr val="tx1"/>
                          </a:solidFill>
                          <a:latin typeface="Arial" panose="020B0604020202020204" pitchFamily="34" charset="0"/>
                          <a:ea typeface="+mn-ea"/>
                          <a:cs typeface="Arial" panose="020B0604020202020204" pitchFamily="34" charset="0"/>
                        </a:rPr>
                        <a:t>Workplace Skill Plan (WSP) aligned to DCDT mandate, developed and implemented</a:t>
                      </a: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Achieved</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73735269"/>
                  </a:ext>
                </a:extLst>
              </a:tr>
              <a:tr h="1204250">
                <a:tc>
                  <a:txBody>
                    <a:bodyPr/>
                    <a:lstStyle/>
                    <a:p>
                      <a:pPr marL="0" algn="l" defTabSz="914400" rtl="0" eaLnBrk="1" latinLnBrk="0" hangingPunct="1"/>
                      <a:r>
                        <a:rPr lang="en-GB" sz="1600" kern="1200" dirty="0">
                          <a:solidFill>
                            <a:schemeClr val="tx1"/>
                          </a:solidFill>
                          <a:latin typeface="Arial" panose="020B0604020202020204" pitchFamily="34" charset="0"/>
                          <a:ea typeface="+mn-ea"/>
                          <a:cs typeface="Arial" panose="020B0604020202020204" pitchFamily="34" charset="0"/>
                        </a:rPr>
                        <a:t>Integrated DCDT Digital Transformation Strategy developed, and implementation of priority interventions monitored</a:t>
                      </a:r>
                    </a:p>
                    <a:p>
                      <a:pPr marL="0" algn="l" defTabSz="914400" rtl="0" eaLnBrk="1" latinLnBrk="0" hangingPunct="1"/>
                      <a:endParaRPr lang="en-GB"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Achieved</a:t>
                      </a: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2211040660"/>
                  </a:ext>
                </a:extLst>
              </a:tr>
              <a:tr h="928993">
                <a:tc>
                  <a:txBody>
                    <a:bodyPr/>
                    <a:lstStyle/>
                    <a:p>
                      <a:pPr marL="0" algn="l" defTabSz="914400" rtl="0" eaLnBrk="1" latinLnBrk="0" hangingPunct="1"/>
                      <a:r>
                        <a:rPr lang="en-GB" sz="1600" kern="1200" dirty="0">
                          <a:solidFill>
                            <a:schemeClr val="tx1"/>
                          </a:solidFill>
                          <a:latin typeface="Arial" panose="020B0604020202020204" pitchFamily="34" charset="0"/>
                          <a:ea typeface="+mn-ea"/>
                          <a:cs typeface="Arial" panose="020B0604020202020204" pitchFamily="34" charset="0"/>
                        </a:rPr>
                        <a:t>100% of valid invoices paid within 30 days from date of receipt</a:t>
                      </a:r>
                    </a:p>
                    <a:p>
                      <a:pPr marL="0" algn="l" defTabSz="914400" rtl="0" eaLnBrk="1" latinLnBrk="0" hangingPunct="1"/>
                      <a:endParaRPr lang="en-GB"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Achieved</a:t>
                      </a: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3037161751"/>
                  </a:ext>
                </a:extLst>
              </a:tr>
            </a:tbl>
          </a:graphicData>
        </a:graphic>
      </p:graphicFrame>
    </p:spTree>
    <p:extLst>
      <p:ext uri="{BB962C8B-B14F-4D97-AF65-F5344CB8AC3E}">
        <p14:creationId xmlns:p14="http://schemas.microsoft.com/office/powerpoint/2010/main" val="279573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623623" y="297673"/>
            <a:ext cx="10515600" cy="598588"/>
          </a:xfrm>
        </p:spPr>
        <p:txBody>
          <a:bodyPr>
            <a:normAutofit fontScale="90000"/>
          </a:bodyPr>
          <a:lstStyle/>
          <a:p>
            <a:pPr algn="ctr" eaLnBrk="0" hangingPunct="0">
              <a:spcBef>
                <a:spcPts val="600"/>
              </a:spcBef>
              <a:spcAft>
                <a:spcPts val="600"/>
              </a:spcAft>
              <a:defRPr/>
            </a:pPr>
            <a:r>
              <a:rPr lang="en-US" sz="2800" dirty="0">
                <a:solidFill>
                  <a:srgbClr val="006600"/>
                </a:solidFill>
              </a:rPr>
              <a:t>PROGRAMME 2: ICT INTERNATIONAL RELATIONS</a:t>
            </a:r>
            <a:br>
              <a:rPr lang="en-US" sz="2800" dirty="0">
                <a:solidFill>
                  <a:srgbClr val="006600"/>
                </a:solidFill>
              </a:rPr>
            </a:br>
            <a:r>
              <a:rPr lang="en-US" sz="2800" dirty="0">
                <a:solidFill>
                  <a:srgbClr val="006600"/>
                </a:solidFill>
              </a:rPr>
              <a:t> AND AFFAIRS </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7" name="Table 6"/>
          <p:cNvGraphicFramePr>
            <a:graphicFrameLocks noGrp="1"/>
          </p:cNvGraphicFramePr>
          <p:nvPr>
            <p:extLst>
              <p:ext uri="{D42A27DB-BD31-4B8C-83A1-F6EECF244321}">
                <p14:modId xmlns:p14="http://schemas.microsoft.com/office/powerpoint/2010/main" val="419774692"/>
              </p:ext>
            </p:extLst>
          </p:nvPr>
        </p:nvGraphicFramePr>
        <p:xfrm>
          <a:off x="454755" y="1417548"/>
          <a:ext cx="11188606" cy="4802327"/>
        </p:xfrm>
        <a:graphic>
          <a:graphicData uri="http://schemas.openxmlformats.org/drawingml/2006/table">
            <a:tbl>
              <a:tblPr firstRow="1" bandRow="1">
                <a:tableStyleId>{5C22544A-7EE6-4342-B048-85BDC9FD1C3A}</a:tableStyleId>
              </a:tblPr>
              <a:tblGrid>
                <a:gridCol w="5525118">
                  <a:extLst>
                    <a:ext uri="{9D8B030D-6E8A-4147-A177-3AD203B41FA5}">
                      <a16:colId xmlns:a16="http://schemas.microsoft.com/office/drawing/2014/main" val="20000"/>
                    </a:ext>
                  </a:extLst>
                </a:gridCol>
                <a:gridCol w="1381279">
                  <a:extLst>
                    <a:ext uri="{9D8B030D-6E8A-4147-A177-3AD203B41FA5}">
                      <a16:colId xmlns:a16="http://schemas.microsoft.com/office/drawing/2014/main" val="20001"/>
                    </a:ext>
                  </a:extLst>
                </a:gridCol>
                <a:gridCol w="4282209">
                  <a:extLst>
                    <a:ext uri="{9D8B030D-6E8A-4147-A177-3AD203B41FA5}">
                      <a16:colId xmlns:a16="http://schemas.microsoft.com/office/drawing/2014/main" val="20002"/>
                    </a:ext>
                  </a:extLst>
                </a:gridCol>
              </a:tblGrid>
              <a:tr h="542566">
                <a:tc>
                  <a:txBody>
                    <a:bodyPr/>
                    <a:lstStyle/>
                    <a:p>
                      <a:pPr algn="ctr"/>
                      <a:r>
                        <a:rPr lang="en-ZA" sz="1600" dirty="0">
                          <a:solidFill>
                            <a:schemeClr val="bg1"/>
                          </a:solidFill>
                          <a:latin typeface="Arial" panose="020B0604020202020204" pitchFamily="34" charset="0"/>
                          <a:cs typeface="Arial" panose="020B0604020202020204" pitchFamily="34" charset="0"/>
                        </a:rPr>
                        <a:t>Target</a:t>
                      </a:r>
                      <a:r>
                        <a:rPr lang="en-ZA" sz="1600" dirty="0">
                          <a:solidFill>
                            <a:schemeClr val="tx1"/>
                          </a:solidFill>
                          <a:latin typeface="Arial" panose="020B0604020202020204" pitchFamily="34" charset="0"/>
                          <a:cs typeface="Arial" panose="020B0604020202020204" pitchFamily="34" charset="0"/>
                        </a:rPr>
                        <a: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1195465">
                <a:tc>
                  <a:txBody>
                    <a:bodyPr/>
                    <a:lstStyle/>
                    <a:p>
                      <a:pPr algn="just"/>
                      <a:r>
                        <a:rPr lang="en-GB" sz="1600" dirty="0">
                          <a:solidFill>
                            <a:schemeClr val="tx1"/>
                          </a:solidFill>
                          <a:latin typeface="Arial" panose="020B0604020202020204" pitchFamily="34" charset="0"/>
                          <a:cs typeface="Arial" panose="020B0604020202020204" pitchFamily="34" charset="0"/>
                        </a:rPr>
                        <a:t>3 Country Positions developed to support the Digital Economy focused on BRICS, UPU and WTSA</a:t>
                      </a: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Not</a:t>
                      </a:r>
                    </a:p>
                    <a:p>
                      <a:pPr algn="ct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i="0" dirty="0">
                          <a:solidFill>
                            <a:schemeClr val="tx1"/>
                          </a:solidFill>
                          <a:latin typeface="Arial" panose="020B0604020202020204" pitchFamily="34" charset="0"/>
                          <a:cs typeface="Arial" panose="020B0604020202020204" pitchFamily="34" charset="0"/>
                        </a:rPr>
                        <a:t>WTSA which was planned to have taken place in 2020 was postponed by the ITU until 2022, due the COVID-19 pandemic</a:t>
                      </a:r>
                      <a:endParaRPr lang="en-ZA" sz="16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48967">
                <a:tc>
                  <a:txBody>
                    <a:bodyPr/>
                    <a:lstStyle/>
                    <a:p>
                      <a:pPr algn="just"/>
                      <a:r>
                        <a:rPr lang="en-GB" sz="1600" dirty="0">
                          <a:solidFill>
                            <a:schemeClr val="tx1"/>
                          </a:solidFill>
                          <a:latin typeface="Arial" panose="020B0604020202020204" pitchFamily="34" charset="0"/>
                          <a:cs typeface="Arial" panose="020B0604020202020204" pitchFamily="34" charset="0"/>
                        </a:rPr>
                        <a:t>International Engagement Strategy revised and submitted for approval </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dirty="0">
                          <a:solidFill>
                            <a:schemeClr val="tx1"/>
                          </a:solidFill>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0002"/>
                  </a:ext>
                </a:extLst>
              </a:tr>
              <a:tr h="1489638">
                <a:tc>
                  <a:txBody>
                    <a:bodyPr/>
                    <a:lstStyle/>
                    <a:p>
                      <a:pPr algn="just"/>
                      <a:r>
                        <a:rPr lang="en-GB" sz="1600" dirty="0">
                          <a:solidFill>
                            <a:schemeClr val="tx1"/>
                          </a:solidFill>
                          <a:latin typeface="Arial" panose="020B0604020202020204" pitchFamily="34" charset="0"/>
                          <a:cs typeface="Arial" panose="020B0604020202020204" pitchFamily="34" charset="0"/>
                        </a:rPr>
                        <a:t>Legal Framework for the establishment of the BRICS Institute for Future Networks developed</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Not </a:t>
                      </a:r>
                    </a:p>
                    <a:p>
                      <a:pPr algn="ct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i="0" dirty="0">
                          <a:solidFill>
                            <a:schemeClr val="tx1"/>
                          </a:solidFill>
                          <a:latin typeface="Arial" panose="020B0604020202020204" pitchFamily="34" charset="0"/>
                          <a:cs typeface="Arial" panose="020B0604020202020204" pitchFamily="34" charset="0"/>
                        </a:rPr>
                        <a:t>New issues emerged that required the parties to renegotiate the Legal Instrument (</a:t>
                      </a:r>
                      <a:r>
                        <a:rPr lang="en-GB" sz="1600" b="0" i="0" dirty="0" err="1">
                          <a:solidFill>
                            <a:schemeClr val="tx1"/>
                          </a:solidFill>
                          <a:latin typeface="Arial" panose="020B0604020202020204" pitchFamily="34" charset="0"/>
                          <a:cs typeface="Arial" panose="020B0604020202020204" pitchFamily="34" charset="0"/>
                        </a:rPr>
                        <a:t>MoA</a:t>
                      </a:r>
                      <a:r>
                        <a:rPr lang="en-GB" sz="1600" b="0" i="0" dirty="0">
                          <a:solidFill>
                            <a:schemeClr val="tx1"/>
                          </a:solidFill>
                          <a:latin typeface="Arial" panose="020B0604020202020204" pitchFamily="34" charset="0"/>
                          <a:cs typeface="Arial" panose="020B0604020202020204" pitchFamily="34" charset="0"/>
                        </a:rPr>
                        <a:t>) which included the reduction of timelines from 3 years to 18 months as well as the review of the financing. </a:t>
                      </a:r>
                      <a:endParaRPr lang="en-ZA" sz="16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925691">
                <a:tc>
                  <a:txBody>
                    <a:bodyPr/>
                    <a:lstStyle/>
                    <a:p>
                      <a:pPr algn="just"/>
                      <a:r>
                        <a:rPr lang="en-GB" sz="1600" dirty="0">
                          <a:solidFill>
                            <a:schemeClr val="tx1"/>
                          </a:solidFill>
                          <a:latin typeface="Arial" panose="020B0604020202020204" pitchFamily="34" charset="0"/>
                          <a:cs typeface="Arial" panose="020B0604020202020204" pitchFamily="34" charset="0"/>
                        </a:rPr>
                        <a:t>Partnership agreement, focusing on the Digital Economy, signed</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Achieved</a:t>
                      </a: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dirty="0">
                          <a:solidFill>
                            <a:schemeClr val="tx1"/>
                          </a:solidFill>
                          <a:latin typeface="Arial" panose="020B0604020202020204" pitchFamily="34" charset="0"/>
                          <a:cs typeface="Arial" panose="020B060402020202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8762188"/>
                  </a:ext>
                </a:extLst>
              </a:tr>
            </a:tbl>
          </a:graphicData>
        </a:graphic>
      </p:graphicFrame>
    </p:spTree>
    <p:extLst>
      <p:ext uri="{BB962C8B-B14F-4D97-AF65-F5344CB8AC3E}">
        <p14:creationId xmlns:p14="http://schemas.microsoft.com/office/powerpoint/2010/main" val="122561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046622" y="259639"/>
            <a:ext cx="10515600" cy="598588"/>
          </a:xfrm>
        </p:spPr>
        <p:txBody>
          <a:bodyPr>
            <a:normAutofit fontScale="90000"/>
          </a:bodyPr>
          <a:lstStyle/>
          <a:p>
            <a:pPr algn="ctr" eaLnBrk="0" hangingPunct="0">
              <a:spcBef>
                <a:spcPts val="600"/>
              </a:spcBef>
              <a:spcAft>
                <a:spcPts val="600"/>
              </a:spcAft>
              <a:defRPr/>
            </a:pPr>
            <a:r>
              <a:rPr lang="en-US" sz="2800" dirty="0">
                <a:solidFill>
                  <a:srgbClr val="006600"/>
                </a:solidFill>
              </a:rPr>
              <a:t>PROGRAMME 3: ICT POLICY DEVELOPMENT</a:t>
            </a:r>
            <a:br>
              <a:rPr lang="en-US" sz="2800" dirty="0">
                <a:solidFill>
                  <a:srgbClr val="006600"/>
                </a:solidFill>
              </a:rPr>
            </a:br>
            <a:r>
              <a:rPr lang="en-US" sz="2800" dirty="0">
                <a:solidFill>
                  <a:srgbClr val="006600"/>
                </a:solidFill>
              </a:rPr>
              <a:t> AND RESEARCH </a:t>
            </a:r>
            <a:endParaRPr lang="en-US" sz="1600" dirty="0">
              <a:solidFill>
                <a:srgbClr val="006600"/>
              </a:solidFill>
            </a:endParaRP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6" name="Table 5"/>
          <p:cNvGraphicFramePr>
            <a:graphicFrameLocks noGrp="1"/>
          </p:cNvGraphicFramePr>
          <p:nvPr>
            <p:extLst>
              <p:ext uri="{D42A27DB-BD31-4B8C-83A1-F6EECF244321}">
                <p14:modId xmlns:p14="http://schemas.microsoft.com/office/powerpoint/2010/main" val="1174033781"/>
              </p:ext>
            </p:extLst>
          </p:nvPr>
        </p:nvGraphicFramePr>
        <p:xfrm>
          <a:off x="498764" y="1510260"/>
          <a:ext cx="11013968" cy="4474905"/>
        </p:xfrm>
        <a:graphic>
          <a:graphicData uri="http://schemas.openxmlformats.org/drawingml/2006/table">
            <a:tbl>
              <a:tblPr firstRow="1" bandRow="1">
                <a:tableStyleId>{5C22544A-7EE6-4342-B048-85BDC9FD1C3A}</a:tableStyleId>
              </a:tblPr>
              <a:tblGrid>
                <a:gridCol w="4360121">
                  <a:extLst>
                    <a:ext uri="{9D8B030D-6E8A-4147-A177-3AD203B41FA5}">
                      <a16:colId xmlns:a16="http://schemas.microsoft.com/office/drawing/2014/main" val="20000"/>
                    </a:ext>
                  </a:extLst>
                </a:gridCol>
                <a:gridCol w="1544210">
                  <a:extLst>
                    <a:ext uri="{9D8B030D-6E8A-4147-A177-3AD203B41FA5}">
                      <a16:colId xmlns:a16="http://schemas.microsoft.com/office/drawing/2014/main" val="20001"/>
                    </a:ext>
                  </a:extLst>
                </a:gridCol>
                <a:gridCol w="5109637">
                  <a:extLst>
                    <a:ext uri="{9D8B030D-6E8A-4147-A177-3AD203B41FA5}">
                      <a16:colId xmlns:a16="http://schemas.microsoft.com/office/drawing/2014/main" val="20002"/>
                    </a:ext>
                  </a:extLst>
                </a:gridCol>
              </a:tblGrid>
              <a:tr h="606549">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p>
                    <a:p>
                      <a:pPr algn="ct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1372716">
                <a:tc>
                  <a:txBody>
                    <a:bodyPr/>
                    <a:lstStyle/>
                    <a:p>
                      <a:pPr algn="just"/>
                      <a:r>
                        <a:rPr lang="en-GB" sz="1600" dirty="0">
                          <a:solidFill>
                            <a:schemeClr val="tx1"/>
                          </a:solidFill>
                          <a:latin typeface="Arial" panose="020B0604020202020204" pitchFamily="34" charset="0"/>
                          <a:ea typeface="ＭＳ Ｐゴシック" charset="-128"/>
                          <a:cs typeface="Arial" panose="020B0604020202020204" pitchFamily="34" charset="0"/>
                        </a:rPr>
                        <a:t>South African Post Office SOC Ltd Amendment Bill submitted to Cabinet for public consultation approval</a:t>
                      </a:r>
                    </a:p>
                  </a:txBody>
                  <a:tcPr/>
                </a:tc>
                <a:tc>
                  <a:txBody>
                    <a:bodyPr/>
                    <a:lstStyle/>
                    <a:p>
                      <a:pPr algn="ctr"/>
                      <a:r>
                        <a:rPr lang="en-ZA" sz="1600" b="0" dirty="0">
                          <a:solidFill>
                            <a:schemeClr val="tx1"/>
                          </a:solidFill>
                          <a:latin typeface="Arial" panose="020B0604020202020204" pitchFamily="34" charset="0"/>
                          <a:cs typeface="Arial" panose="020B0604020202020204" pitchFamily="34" charset="0"/>
                        </a:rPr>
                        <a:t>Not</a:t>
                      </a:r>
                    </a:p>
                    <a:p>
                      <a:pPr algn="ctr"/>
                      <a:r>
                        <a:rPr lang="en-ZA" sz="1600" b="0" dirty="0">
                          <a:solidFill>
                            <a:schemeClr val="tx1"/>
                          </a:solidFill>
                          <a:latin typeface="Arial" panose="020B0604020202020204" pitchFamily="34" charset="0"/>
                          <a:cs typeface="Arial" panose="020B0604020202020204" pitchFamily="34" charset="0"/>
                        </a:rPr>
                        <a:t>Achieved</a:t>
                      </a:r>
                      <a:r>
                        <a:rPr lang="en-ZA" sz="1600" b="0" baseline="0" dirty="0">
                          <a:solidFill>
                            <a:schemeClr val="tx1"/>
                          </a:solidFill>
                          <a:latin typeface="Arial" panose="020B0604020202020204" pitchFamily="34" charset="0"/>
                          <a:cs typeface="Arial" panose="020B0604020202020204" pitchFamily="34" charset="0"/>
                        </a:rPr>
                        <a:t> </a:t>
                      </a:r>
                      <a:endParaRPr lang="en-ZA" sz="1600" b="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i="0" dirty="0">
                          <a:latin typeface="Arial" panose="020B0604020202020204" pitchFamily="34" charset="0"/>
                          <a:cs typeface="Arial" panose="020B0604020202020204" pitchFamily="34" charset="0"/>
                        </a:rPr>
                        <a:t>The requirement for additional consultation with key stakeholders resulted in a delay in the project. Furthermore, the delay in receiving input from key stakeholders also impacted on achievement of the target.</a:t>
                      </a:r>
                      <a:endParaRPr lang="en-ZA"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628105">
                <a:tc>
                  <a:txBody>
                    <a:bodyPr/>
                    <a:lstStyle/>
                    <a:p>
                      <a:pPr algn="just"/>
                      <a:r>
                        <a:rPr lang="en-GB" sz="1600" dirty="0">
                          <a:solidFill>
                            <a:schemeClr val="tx1"/>
                          </a:solidFill>
                          <a:latin typeface="Arial" panose="020B0604020202020204" pitchFamily="34" charset="0"/>
                          <a:cs typeface="Arial" panose="020B0604020202020204" pitchFamily="34" charset="0"/>
                        </a:rPr>
                        <a:t>South African Broadcasting Corporation SOC Ltd Bill submitted to Cabinet for approval to introduce to Parliament</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600" b="0" dirty="0">
                          <a:solidFill>
                            <a:schemeClr val="tx1"/>
                          </a:solidFill>
                          <a:latin typeface="Arial" panose="020B0604020202020204" pitchFamily="34" charset="0"/>
                          <a:cs typeface="Arial" panose="020B0604020202020204" pitchFamily="34" charset="0"/>
                        </a:rPr>
                        <a:t>Not</a:t>
                      </a:r>
                    </a:p>
                    <a:p>
                      <a:pPr algn="ctr"/>
                      <a:r>
                        <a:rPr lang="en-ZA" sz="1600" b="0" dirty="0">
                          <a:solidFill>
                            <a:schemeClr val="tx1"/>
                          </a:solidFill>
                          <a:latin typeface="Arial" panose="020B0604020202020204" pitchFamily="34" charset="0"/>
                          <a:cs typeface="Arial" panose="020B0604020202020204" pitchFamily="34" charset="0"/>
                        </a:rPr>
                        <a:t>Achieved</a:t>
                      </a:r>
                      <a:r>
                        <a:rPr lang="en-ZA" sz="1600" b="0" baseline="0" dirty="0">
                          <a:solidFill>
                            <a:schemeClr val="tx1"/>
                          </a:solidFill>
                          <a:latin typeface="Arial" panose="020B0604020202020204" pitchFamily="34" charset="0"/>
                          <a:cs typeface="Arial" panose="020B0604020202020204" pitchFamily="34" charset="0"/>
                        </a:rPr>
                        <a:t> </a:t>
                      </a:r>
                      <a:endParaRPr lang="en-ZA" sz="1600" b="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i="0" dirty="0">
                          <a:latin typeface="Arial" panose="020B0604020202020204" pitchFamily="34" charset="0"/>
                          <a:cs typeface="Arial" panose="020B0604020202020204" pitchFamily="34" charset="0"/>
                        </a:rPr>
                        <a:t>The DCDT had to source a legal opinion from Senior Counsel on the independence of the SABC in view of Section 192 and the final certification from the Office of the Chief State Law Adviser (OCSLA), which could not be delivered before 31 March 2021, due to the complicated nature of the Bill.</a:t>
                      </a:r>
                    </a:p>
                  </a:txBody>
                  <a:tcPr/>
                </a:tc>
                <a:extLst>
                  <a:ext uri="{0D108BD9-81ED-4DB2-BD59-A6C34878D82A}">
                    <a16:rowId xmlns:a16="http://schemas.microsoft.com/office/drawing/2014/main" val="10002"/>
                  </a:ext>
                </a:extLst>
              </a:tr>
              <a:tr h="867535">
                <a:tc>
                  <a:txBody>
                    <a:bodyPr/>
                    <a:lstStyle/>
                    <a:p>
                      <a:pPr marL="0" algn="just" defTabSz="914400" rtl="0" eaLnBrk="1" latinLnBrk="0" hangingPunct="1"/>
                      <a:r>
                        <a:rPr lang="en-GB" sz="1600" kern="1200" dirty="0">
                          <a:solidFill>
                            <a:schemeClr val="tx1"/>
                          </a:solidFill>
                          <a:latin typeface="Arial" panose="020B0604020202020204" pitchFamily="34" charset="0"/>
                          <a:ea typeface="+mn-ea"/>
                          <a:cs typeface="Arial" panose="020B0604020202020204" pitchFamily="34" charset="0"/>
                        </a:rPr>
                        <a:t>Data &amp; Cloud Policy approved, and its implementation facilitated</a:t>
                      </a:r>
                      <a:endParaRPr lang="en-US"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600" b="0" dirty="0">
                          <a:solidFill>
                            <a:schemeClr val="tx1"/>
                          </a:solidFill>
                          <a:latin typeface="Arial" panose="020B0604020202020204" pitchFamily="34" charset="0"/>
                          <a:cs typeface="Arial" panose="020B0604020202020204" pitchFamily="34" charset="0"/>
                        </a:rPr>
                        <a:t>Not </a:t>
                      </a:r>
                    </a:p>
                    <a:p>
                      <a:pPr algn="ctr"/>
                      <a:r>
                        <a:rPr lang="en-ZA" sz="1600" b="0" dirty="0">
                          <a:solidFill>
                            <a:schemeClr val="tx1"/>
                          </a:solidFill>
                          <a:latin typeface="Arial" panose="020B0604020202020204" pitchFamily="34" charset="0"/>
                          <a:cs typeface="Arial" panose="020B0604020202020204" pitchFamily="34" charset="0"/>
                        </a:rPr>
                        <a:t>Achieved</a:t>
                      </a:r>
                      <a:r>
                        <a:rPr lang="en-ZA" sz="1600" b="0" baseline="0" dirty="0">
                          <a:solidFill>
                            <a:schemeClr val="tx1"/>
                          </a:solidFill>
                          <a:latin typeface="Arial" panose="020B0604020202020204" pitchFamily="34" charset="0"/>
                          <a:cs typeface="Arial" panose="020B0604020202020204" pitchFamily="34" charset="0"/>
                        </a:rPr>
                        <a:t> </a:t>
                      </a:r>
                      <a:endParaRPr lang="en-ZA" sz="1600" b="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indent="0" algn="just" fontAlgn="auto">
                        <a:spcBef>
                          <a:spcPts val="0"/>
                        </a:spcBef>
                        <a:spcAft>
                          <a:spcPts val="0"/>
                        </a:spcAft>
                        <a:buFont typeface="Arial" panose="020B0604020202020204" pitchFamily="34" charset="0"/>
                        <a:buNone/>
                        <a:defRPr/>
                      </a:pPr>
                      <a:r>
                        <a:rPr lang="en-GB" sz="1600" b="0" dirty="0">
                          <a:latin typeface="Arial" panose="020B0604020202020204" pitchFamily="34" charset="0"/>
                          <a:cs typeface="Arial" panose="020B0604020202020204" pitchFamily="34" charset="0"/>
                        </a:rPr>
                        <a:t>Delays are a result of requests for extended internal consultations before the policy was routed to Cabinet to approve for gazetting for public consultations.</a:t>
                      </a:r>
                      <a:endParaRPr lang="en-ZA"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2506958"/>
                  </a:ext>
                </a:extLst>
              </a:tr>
            </a:tbl>
          </a:graphicData>
        </a:graphic>
      </p:graphicFrame>
    </p:spTree>
    <p:extLst>
      <p:ext uri="{BB962C8B-B14F-4D97-AF65-F5344CB8AC3E}">
        <p14:creationId xmlns:p14="http://schemas.microsoft.com/office/powerpoint/2010/main" val="32340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486708" y="244122"/>
            <a:ext cx="10515600" cy="598588"/>
          </a:xfrm>
        </p:spPr>
        <p:txBody>
          <a:bodyPr>
            <a:normAutofit fontScale="90000"/>
          </a:bodyPr>
          <a:lstStyle/>
          <a:p>
            <a:pPr algn="ctr" eaLnBrk="0" hangingPunct="0">
              <a:spcBef>
                <a:spcPts val="600"/>
              </a:spcBef>
              <a:spcAft>
                <a:spcPts val="600"/>
              </a:spcAft>
              <a:defRPr/>
            </a:pPr>
            <a:r>
              <a:rPr lang="en-US" sz="2800" dirty="0">
                <a:solidFill>
                  <a:srgbClr val="006600"/>
                </a:solidFill>
              </a:rPr>
              <a:t>PROGRAMME 3: ICT POLICY DEVELOPMENT</a:t>
            </a:r>
            <a:br>
              <a:rPr lang="en-US" sz="2800" dirty="0">
                <a:solidFill>
                  <a:srgbClr val="006600"/>
                </a:solidFill>
              </a:rPr>
            </a:br>
            <a:r>
              <a:rPr lang="en-US" sz="2800" dirty="0">
                <a:solidFill>
                  <a:srgbClr val="006600"/>
                </a:solidFill>
              </a:rPr>
              <a:t> AND RESEARCH ..cont.</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7" name="Table 6"/>
          <p:cNvGraphicFramePr>
            <a:graphicFrameLocks noGrp="1"/>
          </p:cNvGraphicFramePr>
          <p:nvPr>
            <p:extLst>
              <p:ext uri="{D42A27DB-BD31-4B8C-83A1-F6EECF244321}">
                <p14:modId xmlns:p14="http://schemas.microsoft.com/office/powerpoint/2010/main" val="1102722096"/>
              </p:ext>
            </p:extLst>
          </p:nvPr>
        </p:nvGraphicFramePr>
        <p:xfrm>
          <a:off x="630789" y="1676541"/>
          <a:ext cx="10890652" cy="3844087"/>
        </p:xfrm>
        <a:graphic>
          <a:graphicData uri="http://schemas.openxmlformats.org/drawingml/2006/table">
            <a:tbl>
              <a:tblPr firstRow="1" bandRow="1">
                <a:tableStyleId>{5C22544A-7EE6-4342-B048-85BDC9FD1C3A}</a:tableStyleId>
              </a:tblPr>
              <a:tblGrid>
                <a:gridCol w="4311304">
                  <a:extLst>
                    <a:ext uri="{9D8B030D-6E8A-4147-A177-3AD203B41FA5}">
                      <a16:colId xmlns:a16="http://schemas.microsoft.com/office/drawing/2014/main" val="20000"/>
                    </a:ext>
                  </a:extLst>
                </a:gridCol>
                <a:gridCol w="1526920">
                  <a:extLst>
                    <a:ext uri="{9D8B030D-6E8A-4147-A177-3AD203B41FA5}">
                      <a16:colId xmlns:a16="http://schemas.microsoft.com/office/drawing/2014/main" val="20001"/>
                    </a:ext>
                  </a:extLst>
                </a:gridCol>
                <a:gridCol w="5052428">
                  <a:extLst>
                    <a:ext uri="{9D8B030D-6E8A-4147-A177-3AD203B41FA5}">
                      <a16:colId xmlns:a16="http://schemas.microsoft.com/office/drawing/2014/main" val="20002"/>
                    </a:ext>
                  </a:extLst>
                </a:gridCol>
              </a:tblGrid>
              <a:tr h="637537">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p>
                    <a:p>
                      <a:pPr algn="ct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1120282">
                <a:tc>
                  <a:txBody>
                    <a:bodyPr/>
                    <a:lstStyle/>
                    <a:p>
                      <a:pPr algn="just"/>
                      <a:r>
                        <a:rPr lang="en-GB" sz="1600" dirty="0">
                          <a:solidFill>
                            <a:schemeClr val="tx1"/>
                          </a:solidFill>
                          <a:latin typeface="Arial" panose="020B0604020202020204" pitchFamily="34" charset="0"/>
                          <a:ea typeface="ＭＳ Ｐゴシック" charset="-128"/>
                          <a:cs typeface="Arial" panose="020B0604020202020204" pitchFamily="34" charset="0"/>
                        </a:rPr>
                        <a:t>Digital Economy Masterplan developed, and implementation facilitated</a:t>
                      </a: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0001"/>
                  </a:ext>
                </a:extLst>
              </a:tr>
              <a:tr h="1174411">
                <a:tc>
                  <a:txBody>
                    <a:bodyPr/>
                    <a:lstStyle/>
                    <a:p>
                      <a:pPr algn="just"/>
                      <a:r>
                        <a:rPr lang="en-GB" sz="1600" dirty="0">
                          <a:solidFill>
                            <a:schemeClr val="tx1"/>
                          </a:solidFill>
                          <a:latin typeface="Arial" panose="020B0604020202020204" pitchFamily="34" charset="0"/>
                          <a:cs typeface="Arial" panose="020B0604020202020204" pitchFamily="34" charset="0"/>
                        </a:rPr>
                        <a:t>Implementation of PC4IR Report facilitated and monitored</a:t>
                      </a: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Not</a:t>
                      </a:r>
                    </a:p>
                    <a:p>
                      <a:pPr algn="ct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i="0" dirty="0">
                          <a:latin typeface="Arial" panose="020B0604020202020204" pitchFamily="34" charset="0"/>
                          <a:cs typeface="Arial" panose="020B0604020202020204" pitchFamily="34" charset="0"/>
                        </a:rPr>
                        <a:t>Given the cross-cutting nature of the PC4IR recommendations, consultation of the PC4IR SIP is currently being concluded with Industry, National Departments, Provinces and Municipalities</a:t>
                      </a:r>
                    </a:p>
                  </a:txBody>
                  <a:tcPr/>
                </a:tc>
                <a:extLst>
                  <a:ext uri="{0D108BD9-81ED-4DB2-BD59-A6C34878D82A}">
                    <a16:rowId xmlns:a16="http://schemas.microsoft.com/office/drawing/2014/main" val="10002"/>
                  </a:ext>
                </a:extLst>
              </a:tr>
              <a:tr h="911857">
                <a:tc>
                  <a:txBody>
                    <a:bodyPr/>
                    <a:lstStyle/>
                    <a:p>
                      <a:pPr marL="0" algn="just" defTabSz="914400" rtl="0" eaLnBrk="1" latinLnBrk="0" hangingPunct="1"/>
                      <a:r>
                        <a:rPr lang="en-GB" sz="1600" kern="1200" dirty="0">
                          <a:solidFill>
                            <a:schemeClr val="tx1"/>
                          </a:solidFill>
                          <a:latin typeface="Arial" panose="020B0604020202020204" pitchFamily="34" charset="0"/>
                          <a:ea typeface="+mn-ea"/>
                          <a:cs typeface="Arial" panose="020B0604020202020204" pitchFamily="34" charset="0"/>
                        </a:rPr>
                        <a:t>ICT (Digital) SMME Development Strategy revised, and its implementation facilitated</a:t>
                      </a:r>
                      <a:endParaRPr lang="en-US"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 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indent="0" algn="just" fontAlgn="auto">
                        <a:spcBef>
                          <a:spcPts val="0"/>
                        </a:spcBef>
                        <a:spcAft>
                          <a:spcPts val="0"/>
                        </a:spcAft>
                        <a:buFont typeface="Arial" panose="020B0604020202020204" pitchFamily="34" charset="0"/>
                        <a:buNone/>
                        <a:defRPr/>
                      </a:pPr>
                      <a:r>
                        <a:rPr lang="en-GB" sz="1600" b="0" dirty="0">
                          <a:latin typeface="Arial" panose="020B0604020202020204" pitchFamily="34" charset="0"/>
                          <a:cs typeface="Arial" panose="020B0604020202020204" pitchFamily="34" charset="0"/>
                        </a:rPr>
                        <a:t>n/a</a:t>
                      </a:r>
                      <a:endParaRPr lang="en-ZA"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2506958"/>
                  </a:ext>
                </a:extLst>
              </a:tr>
            </a:tbl>
          </a:graphicData>
        </a:graphic>
      </p:graphicFrame>
    </p:spTree>
    <p:extLst>
      <p:ext uri="{BB962C8B-B14F-4D97-AF65-F5344CB8AC3E}">
        <p14:creationId xmlns:p14="http://schemas.microsoft.com/office/powerpoint/2010/main" val="402817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948960" y="207404"/>
            <a:ext cx="11125400" cy="598588"/>
          </a:xfrm>
        </p:spPr>
        <p:txBody>
          <a:bodyPr>
            <a:normAutofit fontScale="90000"/>
          </a:bodyPr>
          <a:lstStyle/>
          <a:p>
            <a:pPr algn="ctr" eaLnBrk="0" hangingPunct="0">
              <a:spcBef>
                <a:spcPts val="600"/>
              </a:spcBef>
              <a:spcAft>
                <a:spcPts val="600"/>
              </a:spcAft>
              <a:defRPr/>
            </a:pPr>
            <a:r>
              <a:rPr lang="en-US" sz="2800" dirty="0">
                <a:solidFill>
                  <a:srgbClr val="006600"/>
                </a:solidFill>
                <a:latin typeface="Arial" panose="020B0604020202020204" pitchFamily="34" charset="0"/>
                <a:cs typeface="Arial" panose="020B0604020202020204" pitchFamily="34" charset="0"/>
              </a:rPr>
              <a:t>PROGRAMME 4: ICT ENTERPRISE DEVELOPMENT </a:t>
            </a:r>
            <a:br>
              <a:rPr lang="en-US" sz="2800" dirty="0">
                <a:solidFill>
                  <a:srgbClr val="006600"/>
                </a:solidFill>
                <a:latin typeface="Arial" panose="020B0604020202020204" pitchFamily="34" charset="0"/>
                <a:cs typeface="Arial" panose="020B0604020202020204" pitchFamily="34" charset="0"/>
              </a:rPr>
            </a:br>
            <a:r>
              <a:rPr lang="en-US" sz="2800" dirty="0">
                <a:solidFill>
                  <a:srgbClr val="006600"/>
                </a:solidFill>
                <a:latin typeface="Arial" panose="020B0604020202020204" pitchFamily="34" charset="0"/>
                <a:cs typeface="Arial" panose="020B0604020202020204" pitchFamily="34" charset="0"/>
              </a:rPr>
              <a:t>AND PUBLIC ENTITY OVERSIGHT </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6" name="Table 5"/>
          <p:cNvGraphicFramePr>
            <a:graphicFrameLocks noGrp="1"/>
          </p:cNvGraphicFramePr>
          <p:nvPr>
            <p:extLst>
              <p:ext uri="{D42A27DB-BD31-4B8C-83A1-F6EECF244321}">
                <p14:modId xmlns:p14="http://schemas.microsoft.com/office/powerpoint/2010/main" val="1240620869"/>
              </p:ext>
            </p:extLst>
          </p:nvPr>
        </p:nvGraphicFramePr>
        <p:xfrm>
          <a:off x="479205" y="1325147"/>
          <a:ext cx="11401149" cy="4898328"/>
        </p:xfrm>
        <a:graphic>
          <a:graphicData uri="http://schemas.openxmlformats.org/drawingml/2006/table">
            <a:tbl>
              <a:tblPr firstRow="1" bandRow="1">
                <a:tableStyleId>{5C22544A-7EE6-4342-B048-85BDC9FD1C3A}</a:tableStyleId>
              </a:tblPr>
              <a:tblGrid>
                <a:gridCol w="4386470">
                  <a:extLst>
                    <a:ext uri="{9D8B030D-6E8A-4147-A177-3AD203B41FA5}">
                      <a16:colId xmlns:a16="http://schemas.microsoft.com/office/drawing/2014/main" val="20000"/>
                    </a:ext>
                  </a:extLst>
                </a:gridCol>
                <a:gridCol w="1459347">
                  <a:extLst>
                    <a:ext uri="{9D8B030D-6E8A-4147-A177-3AD203B41FA5}">
                      <a16:colId xmlns:a16="http://schemas.microsoft.com/office/drawing/2014/main" val="20001"/>
                    </a:ext>
                  </a:extLst>
                </a:gridCol>
                <a:gridCol w="5555332">
                  <a:extLst>
                    <a:ext uri="{9D8B030D-6E8A-4147-A177-3AD203B41FA5}">
                      <a16:colId xmlns:a16="http://schemas.microsoft.com/office/drawing/2014/main" val="20002"/>
                    </a:ext>
                  </a:extLst>
                </a:gridCol>
              </a:tblGrid>
              <a:tr h="356832">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1135374">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Service Delivery performance and compliance of SOEs against strategic plans and relevant prescripts monitored</a:t>
                      </a:r>
                    </a:p>
                  </a:txBody>
                  <a:tcPr/>
                </a:tc>
                <a:tc>
                  <a:txBody>
                    <a:bodyPr/>
                    <a:lstStyle/>
                    <a:p>
                      <a:pPr algn="ctr"/>
                      <a:r>
                        <a:rPr lang="en-ZA" sz="1600" kern="1200" dirty="0">
                          <a:solidFill>
                            <a:schemeClr val="tx1"/>
                          </a:solidFill>
                          <a:latin typeface="Arial" panose="020B0604020202020204" pitchFamily="34" charset="0"/>
                          <a:ea typeface="+mn-ea"/>
                          <a:cs typeface="Arial" panose="020B0604020202020204" pitchFamily="34" charset="0"/>
                        </a:rPr>
                        <a:t>Not</a:t>
                      </a:r>
                    </a:p>
                    <a:p>
                      <a:pPr algn="ctr"/>
                      <a:r>
                        <a:rPr lang="en-ZA" sz="1600" kern="1200" dirty="0">
                          <a:solidFill>
                            <a:schemeClr val="tx1"/>
                          </a:solidFill>
                          <a:latin typeface="Arial" panose="020B0604020202020204" pitchFamily="34" charset="0"/>
                          <a:ea typeface="+mn-ea"/>
                          <a:cs typeface="Arial" panose="020B0604020202020204" pitchFamily="34" charset="0"/>
                        </a:rPr>
                        <a:t>Achieved </a:t>
                      </a: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Arial" panose="020B0604020202020204" pitchFamily="34" charset="0"/>
                          <a:ea typeface="+mn-ea"/>
                          <a:cs typeface="Arial" panose="020B0604020202020204" pitchFamily="34" charset="0"/>
                        </a:rPr>
                        <a:t>The tabling of the APPs of SOEs were delayed due to a requirement for further analysis of the APPs to ensure alignment with the revised MTSF and Minister’s Performance Agreement.</a:t>
                      </a:r>
                    </a:p>
                  </a:txBody>
                  <a:tcPr/>
                </a:tc>
                <a:extLst>
                  <a:ext uri="{0D108BD9-81ED-4DB2-BD59-A6C34878D82A}">
                    <a16:rowId xmlns:a16="http://schemas.microsoft.com/office/drawing/2014/main" val="10001"/>
                  </a:ext>
                </a:extLst>
              </a:tr>
              <a:tr h="875860">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Implementation of the Performance Management System for ICASA Councillors facilitated</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600" kern="1200" dirty="0">
                          <a:solidFill>
                            <a:schemeClr val="tx1"/>
                          </a:solidFill>
                          <a:latin typeface="Arial" panose="020B0604020202020204" pitchFamily="34" charset="0"/>
                          <a:ea typeface="+mn-ea"/>
                          <a:cs typeface="Arial" panose="020B0604020202020204" pitchFamily="34" charset="0"/>
                        </a:rPr>
                        <a:t>Not Achieved </a:t>
                      </a: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Arial" panose="020B0604020202020204" pitchFamily="34" charset="0"/>
                          <a:ea typeface="+mn-ea"/>
                          <a:cs typeface="Arial" panose="020B0604020202020204" pitchFamily="34" charset="0"/>
                        </a:rPr>
                        <a:t>The approval of the PMS between the ICASA Councillors and the Minister was delayed due to other urgent priorities.</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875860">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Quarterly analysis report on SABC’s implementation of the turn around plan, developed. </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latin typeface="Arial" panose="020B0604020202020204" pitchFamily="34" charset="0"/>
                          <a:ea typeface="+mn-ea"/>
                          <a:cs typeface="Arial" panose="020B0604020202020204" pitchFamily="34" charset="0"/>
                        </a:rPr>
                        <a:t> Achieved </a:t>
                      </a:r>
                    </a:p>
                    <a:p>
                      <a:pPr algn="ctr"/>
                      <a:endParaRPr lang="en-ZA" sz="1600" kern="1200" dirty="0">
                        <a:solidFill>
                          <a:schemeClr val="tx1"/>
                        </a:solidFill>
                        <a:latin typeface="Arial" panose="020B0604020202020204" pitchFamily="34" charset="0"/>
                        <a:ea typeface="+mn-ea"/>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latin typeface="Arial" panose="020B0604020202020204" pitchFamily="34" charset="0"/>
                          <a:ea typeface="+mn-ea"/>
                          <a:cs typeface="Arial" panose="020B060402020202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51960424"/>
                  </a:ext>
                </a:extLst>
              </a:tr>
              <a:tr h="1654402">
                <a:tc>
                  <a:txBody>
                    <a:bodyPr/>
                    <a:lstStyle/>
                    <a:p>
                      <a:pPr algn="just">
                        <a:lnSpc>
                          <a:spcPct val="100000"/>
                        </a:lnSpc>
                        <a:spcBef>
                          <a:spcPts val="60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Postbank Bill submitted to Parliament </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latin typeface="Arial" panose="020B0604020202020204" pitchFamily="34" charset="0"/>
                          <a:ea typeface="+mn-ea"/>
                          <a:cs typeface="Arial" panose="020B0604020202020204" pitchFamily="34" charset="0"/>
                        </a:rPr>
                        <a:t>Not Achieved </a:t>
                      </a:r>
                    </a:p>
                    <a:p>
                      <a:pPr algn="ctr"/>
                      <a:endParaRPr lang="en-ZA" sz="1600" kern="1200" dirty="0">
                        <a:solidFill>
                          <a:schemeClr val="tx1"/>
                        </a:solidFill>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Arial" panose="020B0604020202020204" pitchFamily="34" charset="0"/>
                          <a:ea typeface="+mn-ea"/>
                          <a:cs typeface="Arial" panose="020B0604020202020204" pitchFamily="34" charset="0"/>
                        </a:rPr>
                        <a:t>During the consultation with the ESEID cluster, the Department, received recommendations which necessitated further consultation with the Ministry of Finance with regards to the alignment of Post Bank Bill with the State Bank Process. These subsequent consultations caused delays in achieving the target.</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65413323"/>
                  </a:ext>
                </a:extLst>
              </a:tr>
            </a:tbl>
          </a:graphicData>
        </a:graphic>
      </p:graphicFrame>
    </p:spTree>
    <p:extLst>
      <p:ext uri="{BB962C8B-B14F-4D97-AF65-F5344CB8AC3E}">
        <p14:creationId xmlns:p14="http://schemas.microsoft.com/office/powerpoint/2010/main" val="3982985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198206" y="202235"/>
            <a:ext cx="11029605" cy="598588"/>
          </a:xfrm>
        </p:spPr>
        <p:txBody>
          <a:bodyPr>
            <a:normAutofit fontScale="90000"/>
          </a:bodyPr>
          <a:lstStyle/>
          <a:p>
            <a:pPr algn="ctr" eaLnBrk="0" hangingPunct="0">
              <a:spcBef>
                <a:spcPts val="600"/>
              </a:spcBef>
              <a:spcAft>
                <a:spcPts val="600"/>
              </a:spcAft>
              <a:defRPr/>
            </a:pPr>
            <a:r>
              <a:rPr lang="en-US" sz="2800" dirty="0">
                <a:solidFill>
                  <a:srgbClr val="006600"/>
                </a:solidFill>
                <a:latin typeface="Arial" panose="020B0604020202020204" pitchFamily="34" charset="0"/>
                <a:cs typeface="Arial" panose="020B0604020202020204" pitchFamily="34" charset="0"/>
              </a:rPr>
              <a:t>PROGRAMME 4: ICT ENTERPRISE DEVELOPMENT </a:t>
            </a:r>
            <a:br>
              <a:rPr lang="en-US" sz="2800" dirty="0">
                <a:solidFill>
                  <a:srgbClr val="006600"/>
                </a:solidFill>
                <a:latin typeface="Arial" panose="020B0604020202020204" pitchFamily="34" charset="0"/>
                <a:cs typeface="Arial" panose="020B0604020202020204" pitchFamily="34" charset="0"/>
              </a:rPr>
            </a:br>
            <a:r>
              <a:rPr lang="en-US" sz="2800" dirty="0">
                <a:solidFill>
                  <a:srgbClr val="006600"/>
                </a:solidFill>
                <a:latin typeface="Arial" panose="020B0604020202020204" pitchFamily="34" charset="0"/>
                <a:cs typeface="Arial" panose="020B0604020202020204" pitchFamily="34" charset="0"/>
              </a:rPr>
              <a:t>AND PUBLIC ENTITY OVERSIGHT </a:t>
            </a:r>
            <a:r>
              <a:rPr lang="en-US" sz="1800" dirty="0" err="1">
                <a:solidFill>
                  <a:srgbClr val="006600"/>
                </a:solidFill>
                <a:latin typeface="Arial" panose="020B0604020202020204" pitchFamily="34" charset="0"/>
                <a:cs typeface="Arial" panose="020B0604020202020204" pitchFamily="34" charset="0"/>
              </a:rPr>
              <a:t>Cont</a:t>
            </a:r>
            <a:r>
              <a:rPr lang="en-US" sz="1800" dirty="0">
                <a:solidFill>
                  <a:srgbClr val="006600"/>
                </a:solidFill>
                <a:latin typeface="Arial" panose="020B0604020202020204" pitchFamily="34" charset="0"/>
                <a:cs typeface="Arial" panose="020B0604020202020204" pitchFamily="34" charset="0"/>
              </a:rPr>
              <a:t>…                                                             </a:t>
            </a:r>
            <a:endParaRPr lang="en-US" sz="2800" dirty="0">
              <a:solidFill>
                <a:srgbClr val="006600"/>
              </a:solidFill>
              <a:latin typeface="Arial" panose="020B0604020202020204" pitchFamily="34" charset="0"/>
              <a:cs typeface="Arial" panose="020B0604020202020204" pitchFamily="34" charset="0"/>
            </a:endParaRP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7" name="Table 6"/>
          <p:cNvGraphicFramePr>
            <a:graphicFrameLocks noGrp="1"/>
          </p:cNvGraphicFramePr>
          <p:nvPr>
            <p:extLst>
              <p:ext uri="{D42A27DB-BD31-4B8C-83A1-F6EECF244321}">
                <p14:modId xmlns:p14="http://schemas.microsoft.com/office/powerpoint/2010/main" val="1621235189"/>
              </p:ext>
            </p:extLst>
          </p:nvPr>
        </p:nvGraphicFramePr>
        <p:xfrm>
          <a:off x="928163" y="1903835"/>
          <a:ext cx="10732613" cy="2985015"/>
        </p:xfrm>
        <a:graphic>
          <a:graphicData uri="http://schemas.openxmlformats.org/drawingml/2006/table">
            <a:tbl>
              <a:tblPr firstRow="1" bandRow="1">
                <a:tableStyleId>{5C22544A-7EE6-4342-B048-85BDC9FD1C3A}</a:tableStyleId>
              </a:tblPr>
              <a:tblGrid>
                <a:gridCol w="4159458">
                  <a:extLst>
                    <a:ext uri="{9D8B030D-6E8A-4147-A177-3AD203B41FA5}">
                      <a16:colId xmlns:a16="http://schemas.microsoft.com/office/drawing/2014/main" val="20000"/>
                    </a:ext>
                  </a:extLst>
                </a:gridCol>
                <a:gridCol w="1383822">
                  <a:extLst>
                    <a:ext uri="{9D8B030D-6E8A-4147-A177-3AD203B41FA5}">
                      <a16:colId xmlns:a16="http://schemas.microsoft.com/office/drawing/2014/main" val="20001"/>
                    </a:ext>
                  </a:extLst>
                </a:gridCol>
                <a:gridCol w="5189333">
                  <a:extLst>
                    <a:ext uri="{9D8B030D-6E8A-4147-A177-3AD203B41FA5}">
                      <a16:colId xmlns:a16="http://schemas.microsoft.com/office/drawing/2014/main" val="20002"/>
                    </a:ext>
                  </a:extLst>
                </a:gridCol>
              </a:tblGrid>
              <a:tr h="363735">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1021260">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State Digital Infrastructure Company Bill submitted to Cabinet for approval to introduce to Parliament</a:t>
                      </a:r>
                    </a:p>
                  </a:txBody>
                  <a:tcPr/>
                </a:tc>
                <a:tc>
                  <a:txBody>
                    <a:bodyPr/>
                    <a:lstStyle/>
                    <a:p>
                      <a:pPr algn="ctr"/>
                      <a:r>
                        <a:rPr lang="en-ZA" sz="1600" kern="1200" dirty="0">
                          <a:solidFill>
                            <a:schemeClr val="tx1"/>
                          </a:solidFill>
                          <a:latin typeface="Arial" panose="020B0604020202020204" pitchFamily="34" charset="0"/>
                          <a:ea typeface="+mn-ea"/>
                          <a:cs typeface="Arial" panose="020B0604020202020204" pitchFamily="34" charset="0"/>
                        </a:rPr>
                        <a:t>Not</a:t>
                      </a:r>
                    </a:p>
                    <a:p>
                      <a:pPr algn="ctr"/>
                      <a:r>
                        <a:rPr lang="en-ZA" sz="1600" kern="1200" dirty="0">
                          <a:solidFill>
                            <a:schemeClr val="tx1"/>
                          </a:solidFill>
                          <a:latin typeface="Arial" panose="020B0604020202020204" pitchFamily="34" charset="0"/>
                          <a:ea typeface="+mn-ea"/>
                          <a:cs typeface="Arial" panose="020B0604020202020204" pitchFamily="34" charset="0"/>
                        </a:rPr>
                        <a:t>Achieved </a:t>
                      </a: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Arial" panose="020B0604020202020204" pitchFamily="34" charset="0"/>
                          <a:ea typeface="+mn-ea"/>
                          <a:cs typeface="Arial" panose="020B0604020202020204" pitchFamily="34" charset="0"/>
                        </a:rPr>
                        <a:t>The Department experienced challenges with regards to capacity constraints related to the legal drafting of the Bill and therefore sought support from the State Law Advisor in this regard.</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901054">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State Digital Services Company Bill submitted to Cabinet for approval to introduce to Parliament</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600" kern="1200" dirty="0">
                          <a:solidFill>
                            <a:schemeClr val="tx1"/>
                          </a:solidFill>
                          <a:latin typeface="Arial" panose="020B0604020202020204" pitchFamily="34" charset="0"/>
                          <a:ea typeface="+mn-ea"/>
                          <a:cs typeface="Arial" panose="020B0604020202020204" pitchFamily="34" charset="0"/>
                        </a:rPr>
                        <a:t>Not Achieved </a:t>
                      </a: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Arial" panose="020B0604020202020204" pitchFamily="34" charset="0"/>
                          <a:ea typeface="+mn-ea"/>
                          <a:cs typeface="Arial" panose="020B0604020202020204" pitchFamily="34" charset="0"/>
                        </a:rPr>
                        <a:t>The Department experienced challenges with regards to capacity constraints related to the legal drafting of the Bill and therefore sought support from the State Law Advisor in this regard.</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220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024664" y="62946"/>
            <a:ext cx="11029605" cy="598588"/>
          </a:xfrm>
        </p:spPr>
        <p:txBody>
          <a:bodyPr>
            <a:normAutofit/>
          </a:bodyPr>
          <a:lstStyle/>
          <a:p>
            <a:pPr algn="ctr" eaLnBrk="0" hangingPunct="0">
              <a:spcBef>
                <a:spcPts val="600"/>
              </a:spcBef>
              <a:spcAft>
                <a:spcPts val="600"/>
              </a:spcAft>
              <a:defRPr/>
            </a:pPr>
            <a:r>
              <a:rPr lang="en-US" sz="2800" dirty="0">
                <a:solidFill>
                  <a:srgbClr val="006600"/>
                </a:solidFill>
              </a:rPr>
              <a:t>PROGRAMME 5: ICT INFRASTRUCTURE SUPPORT</a:t>
            </a:r>
            <a:r>
              <a:rPr lang="en-US" sz="1800" dirty="0">
                <a:solidFill>
                  <a:srgbClr val="006600"/>
                </a:solidFill>
              </a:rPr>
              <a:t>                                                             </a:t>
            </a:r>
            <a:endParaRPr lang="en-US" sz="2800" dirty="0">
              <a:solidFill>
                <a:srgbClr val="006600"/>
              </a:solidFill>
            </a:endParaRP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6" name="Table 5"/>
          <p:cNvGraphicFramePr>
            <a:graphicFrameLocks noGrp="1"/>
          </p:cNvGraphicFramePr>
          <p:nvPr>
            <p:extLst>
              <p:ext uri="{D42A27DB-BD31-4B8C-83A1-F6EECF244321}">
                <p14:modId xmlns:p14="http://schemas.microsoft.com/office/powerpoint/2010/main" val="1248068715"/>
              </p:ext>
            </p:extLst>
          </p:nvPr>
        </p:nvGraphicFramePr>
        <p:xfrm>
          <a:off x="754785" y="1099415"/>
          <a:ext cx="10865223" cy="5181600"/>
        </p:xfrm>
        <a:graphic>
          <a:graphicData uri="http://schemas.openxmlformats.org/drawingml/2006/table">
            <a:tbl>
              <a:tblPr firstRow="1" bandRow="1">
                <a:tableStyleId>{5C22544A-7EE6-4342-B048-85BDC9FD1C3A}</a:tableStyleId>
              </a:tblPr>
              <a:tblGrid>
                <a:gridCol w="3622175">
                  <a:extLst>
                    <a:ext uri="{9D8B030D-6E8A-4147-A177-3AD203B41FA5}">
                      <a16:colId xmlns:a16="http://schemas.microsoft.com/office/drawing/2014/main" val="20000"/>
                    </a:ext>
                  </a:extLst>
                </a:gridCol>
                <a:gridCol w="1396413">
                  <a:extLst>
                    <a:ext uri="{9D8B030D-6E8A-4147-A177-3AD203B41FA5}">
                      <a16:colId xmlns:a16="http://schemas.microsoft.com/office/drawing/2014/main" val="20001"/>
                    </a:ext>
                  </a:extLst>
                </a:gridCol>
                <a:gridCol w="5846635">
                  <a:extLst>
                    <a:ext uri="{9D8B030D-6E8A-4147-A177-3AD203B41FA5}">
                      <a16:colId xmlns:a16="http://schemas.microsoft.com/office/drawing/2014/main" val="20002"/>
                    </a:ext>
                  </a:extLst>
                </a:gridCol>
              </a:tblGrid>
              <a:tr h="299667">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735547">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National Radio Frequency Plan revised in line with WRC-19 Outcome</a:t>
                      </a:r>
                      <a:r>
                        <a:rPr lang="en-ZA" sz="1600" kern="1200" dirty="0">
                          <a:solidFill>
                            <a:schemeClr val="tx1"/>
                          </a:solidFill>
                          <a:latin typeface="Arial" panose="020B0604020202020204" pitchFamily="34" charset="0"/>
                          <a:ea typeface="+mn-ea"/>
                          <a:cs typeface="Arial" panose="020B0604020202020204" pitchFamily="34" charset="0"/>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aseline="0" dirty="0">
                          <a:solidFill>
                            <a:schemeClr val="tx1"/>
                          </a:solidFill>
                          <a:latin typeface="Arial" panose="020B0604020202020204" pitchFamily="34" charset="0"/>
                          <a:cs typeface="Arial" panose="020B0604020202020204" pitchFamily="34" charset="0"/>
                        </a:rPr>
                        <a:t> A</a:t>
                      </a:r>
                      <a:r>
                        <a:rPr lang="en-ZA" sz="1600" dirty="0">
                          <a:solidFill>
                            <a:schemeClr val="tx1"/>
                          </a:solidFill>
                          <a:latin typeface="Arial" panose="020B0604020202020204" pitchFamily="34" charset="0"/>
                          <a:cs typeface="Arial" panose="020B0604020202020204" pitchFamily="34" charset="0"/>
                        </a:rPr>
                        <a:t>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0" i="0" kern="1200" dirty="0">
                          <a:solidFill>
                            <a:schemeClr val="dk1"/>
                          </a:solidFill>
                          <a:latin typeface="Arial" panose="020B0604020202020204" pitchFamily="34" charset="0"/>
                          <a:ea typeface="+mn-ea"/>
                          <a:cs typeface="Arial" panose="020B0604020202020204" pitchFamily="34" charset="0"/>
                        </a:rPr>
                        <a:t>n/a</a:t>
                      </a:r>
                    </a:p>
                  </a:txBody>
                  <a:tcPr/>
                </a:tc>
                <a:extLst>
                  <a:ext uri="{0D108BD9-81ED-4DB2-BD59-A6C34878D82A}">
                    <a16:rowId xmlns:a16="http://schemas.microsoft.com/office/drawing/2014/main" val="10001"/>
                  </a:ext>
                </a:extLst>
              </a:tr>
              <a:tr h="735547">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Provision of broadband services to 970 connect ed sites, monitored and sustained</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0" i="0" kern="1200" dirty="0">
                          <a:solidFill>
                            <a:schemeClr val="dk1"/>
                          </a:solidFill>
                          <a:latin typeface="Arial" panose="020B0604020202020204" pitchFamily="34" charset="0"/>
                          <a:ea typeface="+mn-ea"/>
                          <a:cs typeface="Arial" panose="020B0604020202020204" pitchFamily="34" charset="0"/>
                        </a:rPr>
                        <a:t>n/a</a:t>
                      </a:r>
                    </a:p>
                  </a:txBody>
                  <a:tcPr/>
                </a:tc>
                <a:extLst>
                  <a:ext uri="{0D108BD9-81ED-4DB2-BD59-A6C34878D82A}">
                    <a16:rowId xmlns:a16="http://schemas.microsoft.com/office/drawing/2014/main" val="10002"/>
                  </a:ext>
                </a:extLst>
              </a:tr>
              <a:tr h="517607">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Feasibility study for Phase 2 Funding conducted</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p>
                      <a:pPr algn="ct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3519877"/>
                  </a:ext>
                </a:extLst>
              </a:tr>
              <a:tr h="759813">
                <a:tc>
                  <a:txBody>
                    <a:bodyPr/>
                    <a:lstStyle/>
                    <a:p>
                      <a:pPr algn="just"/>
                      <a:r>
                        <a:rPr lang="fr-FR" sz="1600" kern="1200" dirty="0">
                          <a:solidFill>
                            <a:schemeClr val="tx1"/>
                          </a:solidFill>
                          <a:latin typeface="Arial" panose="020B0604020202020204" pitchFamily="34" charset="0"/>
                          <a:ea typeface="+mn-ea"/>
                          <a:cs typeface="Arial" panose="020B0604020202020204" pitchFamily="34" charset="0"/>
                        </a:rPr>
                        <a:t>Digital Transformation Centre established</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Not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i="0" dirty="0">
                          <a:latin typeface="Arial" panose="020B0604020202020204" pitchFamily="34" charset="0"/>
                          <a:cs typeface="Arial" panose="020B0604020202020204" pitchFamily="34" charset="0"/>
                        </a:rPr>
                        <a:t>The Digital Transformation Centre Agreement could not be finalised until Cabinet approval is received. The Cabinet Memorandum has since been developed and routed for approval.</a:t>
                      </a:r>
                      <a:endParaRPr lang="en-ZA"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7667975"/>
                  </a:ext>
                </a:extLst>
              </a:tr>
              <a:tr h="1322019">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860,000 subsidized digital television installations coordinated and monitored in three (3) provinces</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Not </a:t>
                      </a:r>
                    </a:p>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p>
                  </a:txBody>
                  <a:tcPr>
                    <a:solidFill>
                      <a:srgbClr val="FF0000"/>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0" i="0" dirty="0">
                          <a:latin typeface="Arial" panose="020B0604020202020204" pitchFamily="34" charset="0"/>
                          <a:cs typeface="Arial" panose="020B0604020202020204" pitchFamily="34" charset="0"/>
                        </a:rPr>
                        <a:t>Delays in the finalisation of the Service Level Agreement between USAASA and Sentech negatively impacted the project.</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b="0" i="0" dirty="0">
                          <a:latin typeface="Arial" panose="020B0604020202020204" pitchFamily="34" charset="0"/>
                          <a:cs typeface="Arial" panose="020B0604020202020204" pitchFamily="34" charset="0"/>
                        </a:rPr>
                        <a:t>Delays in the stakeholder engagement in provinces, as a result of legacy issues related to poor installations done in the past; also created further delays.</a:t>
                      </a:r>
                      <a:endParaRPr lang="en-ZA"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5363165"/>
                  </a:ext>
                </a:extLst>
              </a:tr>
            </a:tbl>
          </a:graphicData>
        </a:graphic>
      </p:graphicFrame>
    </p:spTree>
    <p:extLst>
      <p:ext uri="{BB962C8B-B14F-4D97-AF65-F5344CB8AC3E}">
        <p14:creationId xmlns:p14="http://schemas.microsoft.com/office/powerpoint/2010/main" val="166556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3703946" y="169761"/>
            <a:ext cx="10515600" cy="598588"/>
          </a:xfrm>
        </p:spPr>
        <p:txBody>
          <a:bodyPr>
            <a:normAutofit/>
          </a:bodyPr>
          <a:lstStyle/>
          <a:p>
            <a:r>
              <a:rPr lang="en-US" sz="2800" dirty="0">
                <a:solidFill>
                  <a:srgbClr val="006600"/>
                </a:solidFill>
                <a:latin typeface="Arial" panose="020B0604020202020204" pitchFamily="34" charset="0"/>
                <a:cs typeface="Arial" panose="020B0604020202020204" pitchFamily="34" charset="0"/>
              </a:rPr>
              <a:t>PRESENTATION OUTLINE</a:t>
            </a:r>
            <a:endParaRPr lang="en-ZA" sz="2800" dirty="0"/>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838200" y="1738309"/>
            <a:ext cx="10515600" cy="3995335"/>
          </a:xfrm>
        </p:spPr>
        <p:txBody>
          <a:bodyPr/>
          <a:lstStyle/>
          <a:p>
            <a:pPr marL="268288" indent="-268288" algn="just" eaLnBrk="0" hangingPunct="0">
              <a:lnSpc>
                <a:spcPct val="150000"/>
              </a:lnSpc>
              <a:spcBef>
                <a:spcPts val="600"/>
              </a:spcBef>
              <a:spcAft>
                <a:spcPts val="600"/>
              </a:spcAft>
              <a:buFont typeface="Wingdings" pitchFamily="2" charset="2"/>
              <a:buChar char="§"/>
              <a:defRPr/>
            </a:pPr>
            <a:r>
              <a:rPr lang="en-ZA" sz="2000" dirty="0">
                <a:solidFill>
                  <a:schemeClr val="tx1"/>
                </a:solidFill>
                <a:latin typeface="Arial" panose="020B0604020202020204" pitchFamily="34" charset="0"/>
                <a:cs typeface="Arial" panose="020B0604020202020204" pitchFamily="34" charset="0"/>
              </a:rPr>
              <a:t>Overview</a:t>
            </a:r>
          </a:p>
          <a:p>
            <a:pPr marL="268288" indent="-268288" algn="just" eaLnBrk="0" hangingPunct="0">
              <a:lnSpc>
                <a:spcPct val="150000"/>
              </a:lnSpc>
              <a:spcBef>
                <a:spcPts val="600"/>
              </a:spcBef>
              <a:spcAft>
                <a:spcPts val="600"/>
              </a:spcAft>
              <a:buFont typeface="Wingdings" pitchFamily="2" charset="2"/>
              <a:buChar char="§"/>
              <a:defRPr/>
            </a:pPr>
            <a:r>
              <a:rPr lang="en-ZA" sz="2000" dirty="0">
                <a:solidFill>
                  <a:schemeClr val="tx1"/>
                </a:solidFill>
                <a:latin typeface="Arial" panose="020B0604020202020204" pitchFamily="34" charset="0"/>
                <a:cs typeface="Arial" panose="020B0604020202020204" pitchFamily="34" charset="0"/>
              </a:rPr>
              <a:t>Significant Achievements during the 2020/21 FY</a:t>
            </a:r>
          </a:p>
          <a:p>
            <a:pPr marL="268288" indent="-268288" algn="just" eaLnBrk="0" hangingPunct="0">
              <a:lnSpc>
                <a:spcPct val="150000"/>
              </a:lnSpc>
              <a:spcBef>
                <a:spcPts val="600"/>
              </a:spcBef>
              <a:spcAft>
                <a:spcPts val="600"/>
              </a:spcAft>
              <a:buFont typeface="Wingdings" pitchFamily="2" charset="2"/>
              <a:buChar char="§"/>
              <a:defRPr/>
            </a:pPr>
            <a:r>
              <a:rPr lang="en-US" sz="2000" dirty="0">
                <a:solidFill>
                  <a:schemeClr val="tx1"/>
                </a:solidFill>
                <a:latin typeface="Arial" panose="020B0604020202020204" pitchFamily="34" charset="0"/>
                <a:cs typeface="Arial" panose="020B0604020202020204" pitchFamily="34" charset="0"/>
              </a:rPr>
              <a:t>Arears of under-achievement during the reporting period</a:t>
            </a:r>
          </a:p>
          <a:p>
            <a:pPr marL="268288" indent="-268288" algn="just" eaLnBrk="0" hangingPunct="0">
              <a:lnSpc>
                <a:spcPct val="150000"/>
              </a:lnSpc>
              <a:spcBef>
                <a:spcPts val="600"/>
              </a:spcBef>
              <a:spcAft>
                <a:spcPts val="600"/>
              </a:spcAft>
              <a:buFont typeface="Wingdings" pitchFamily="2" charset="2"/>
              <a:buChar char="§"/>
              <a:defRPr/>
            </a:pPr>
            <a:r>
              <a:rPr lang="en-ZA" sz="2000" dirty="0">
                <a:solidFill>
                  <a:schemeClr val="tx1"/>
                </a:solidFill>
                <a:latin typeface="Arial" panose="020B0604020202020204" pitchFamily="34" charset="0"/>
                <a:cs typeface="Arial" panose="020B0604020202020204" pitchFamily="34" charset="0"/>
              </a:rPr>
              <a:t>Programme Performance for 2020/21 FY, with specific focus on targets not achieved</a:t>
            </a:r>
          </a:p>
          <a:p>
            <a:pPr marL="268288" indent="-268288" algn="just" eaLnBrk="0" hangingPunct="0">
              <a:lnSpc>
                <a:spcPct val="150000"/>
              </a:lnSpc>
              <a:spcBef>
                <a:spcPts val="600"/>
              </a:spcBef>
              <a:spcAft>
                <a:spcPts val="600"/>
              </a:spcAft>
              <a:buFont typeface="Wingdings" pitchFamily="2" charset="2"/>
              <a:buChar char="§"/>
              <a:defRPr/>
            </a:pPr>
            <a:r>
              <a:rPr lang="en-ZA" sz="2000" dirty="0">
                <a:solidFill>
                  <a:schemeClr val="tx1"/>
                </a:solidFill>
                <a:latin typeface="Arial" panose="020B0604020202020204" pitchFamily="34" charset="0"/>
                <a:cs typeface="Arial" panose="020B0604020202020204" pitchFamily="34" charset="0"/>
              </a:rPr>
              <a:t>Progress against Audit Action Plan</a:t>
            </a:r>
          </a:p>
          <a:p>
            <a:pPr marL="268288" indent="-268288" algn="just" eaLnBrk="0" hangingPunct="0">
              <a:lnSpc>
                <a:spcPct val="150000"/>
              </a:lnSpc>
              <a:spcBef>
                <a:spcPts val="600"/>
              </a:spcBef>
              <a:spcAft>
                <a:spcPts val="600"/>
              </a:spcAft>
              <a:buFont typeface="Wingdings" pitchFamily="2" charset="2"/>
              <a:buChar char="§"/>
              <a:defRPr/>
            </a:pPr>
            <a:r>
              <a:rPr lang="en-ZA" sz="2000" dirty="0">
                <a:solidFill>
                  <a:schemeClr val="tx1"/>
                </a:solidFill>
                <a:latin typeface="Arial" panose="020B0604020202020204" pitchFamily="34" charset="0"/>
                <a:cs typeface="Arial" panose="020B0604020202020204" pitchFamily="34" charset="0"/>
              </a:rPr>
              <a:t>2020/21 Financial Performance</a:t>
            </a:r>
          </a:p>
          <a:p>
            <a:endParaRPr lang="en-ZA" dirty="0">
              <a:solidFill>
                <a:schemeClr val="tx1"/>
              </a:solidFill>
              <a:latin typeface="Arial" panose="020B0604020202020204" pitchFamily="34" charset="0"/>
              <a:cs typeface="Arial" panose="020B0604020202020204" pitchFamily="34" charset="0"/>
            </a:endParaRPr>
          </a:p>
        </p:txBody>
      </p:sp>
      <p:pic>
        <p:nvPicPr>
          <p:cNvPr id="4" name="Picture 2" descr="Business presentation icon / black color">
            <a:extLst>
              <a:ext uri="{FF2B5EF4-FFF2-40B4-BE49-F238E27FC236}">
                <a16:creationId xmlns:a16="http://schemas.microsoft.com/office/drawing/2014/main" id="{3F3D90A1-4F85-4470-A2D8-CA550B2D22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8683" y="1865357"/>
            <a:ext cx="1832645" cy="1870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22377" y="3544389"/>
            <a:ext cx="2107274"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5301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234927" y="81112"/>
            <a:ext cx="11029605" cy="598588"/>
          </a:xfrm>
        </p:spPr>
        <p:txBody>
          <a:bodyPr>
            <a:normAutofit/>
          </a:bodyPr>
          <a:lstStyle/>
          <a:p>
            <a:pPr algn="ctr" eaLnBrk="0" hangingPunct="0">
              <a:spcBef>
                <a:spcPts val="600"/>
              </a:spcBef>
              <a:spcAft>
                <a:spcPts val="600"/>
              </a:spcAft>
              <a:defRPr/>
            </a:pPr>
            <a:r>
              <a:rPr lang="en-US" sz="2800" dirty="0">
                <a:solidFill>
                  <a:srgbClr val="006600"/>
                </a:solidFill>
              </a:rPr>
              <a:t>PROGRAMME 5: ICT INFRASTRUCTURE SUPPORT</a:t>
            </a:r>
            <a:r>
              <a:rPr lang="en-US" sz="1800" dirty="0">
                <a:solidFill>
                  <a:srgbClr val="006600"/>
                </a:solidFill>
              </a:rPr>
              <a:t>     </a:t>
            </a:r>
            <a:r>
              <a:rPr lang="en-US" sz="1800" dirty="0" err="1">
                <a:solidFill>
                  <a:srgbClr val="006600"/>
                </a:solidFill>
              </a:rPr>
              <a:t>Cont</a:t>
            </a:r>
            <a:r>
              <a:rPr lang="en-US" sz="1800" dirty="0">
                <a:solidFill>
                  <a:srgbClr val="006600"/>
                </a:solidFill>
              </a:rPr>
              <a:t>…                                                           </a:t>
            </a:r>
            <a:endParaRPr lang="en-US" sz="2800" dirty="0">
              <a:solidFill>
                <a:srgbClr val="006600"/>
              </a:solidFill>
            </a:endParaRP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7" name="Table 6"/>
          <p:cNvGraphicFramePr>
            <a:graphicFrameLocks noGrp="1"/>
          </p:cNvGraphicFramePr>
          <p:nvPr>
            <p:extLst>
              <p:ext uri="{D42A27DB-BD31-4B8C-83A1-F6EECF244321}">
                <p14:modId xmlns:p14="http://schemas.microsoft.com/office/powerpoint/2010/main" val="1139405725"/>
              </p:ext>
            </p:extLst>
          </p:nvPr>
        </p:nvGraphicFramePr>
        <p:xfrm>
          <a:off x="807331" y="1574408"/>
          <a:ext cx="10631634" cy="3539594"/>
        </p:xfrm>
        <a:graphic>
          <a:graphicData uri="http://schemas.openxmlformats.org/drawingml/2006/table">
            <a:tbl>
              <a:tblPr firstRow="1" bandRow="1">
                <a:tableStyleId>{5C22544A-7EE6-4342-B048-85BDC9FD1C3A}</a:tableStyleId>
              </a:tblPr>
              <a:tblGrid>
                <a:gridCol w="3544303">
                  <a:extLst>
                    <a:ext uri="{9D8B030D-6E8A-4147-A177-3AD203B41FA5}">
                      <a16:colId xmlns:a16="http://schemas.microsoft.com/office/drawing/2014/main" val="20000"/>
                    </a:ext>
                  </a:extLst>
                </a:gridCol>
                <a:gridCol w="1366392">
                  <a:extLst>
                    <a:ext uri="{9D8B030D-6E8A-4147-A177-3AD203B41FA5}">
                      <a16:colId xmlns:a16="http://schemas.microsoft.com/office/drawing/2014/main" val="20001"/>
                    </a:ext>
                  </a:extLst>
                </a:gridCol>
                <a:gridCol w="5720939">
                  <a:extLst>
                    <a:ext uri="{9D8B030D-6E8A-4147-A177-3AD203B41FA5}">
                      <a16:colId xmlns:a16="http://schemas.microsoft.com/office/drawing/2014/main" val="20002"/>
                    </a:ext>
                  </a:extLst>
                </a:gridCol>
              </a:tblGrid>
              <a:tr h="300596">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931247">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Distribution of 139 006 vouchers co ordinated and monitored</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Not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i="0" dirty="0">
                          <a:latin typeface="Arial" panose="020B0604020202020204" pitchFamily="34" charset="0"/>
                          <a:cs typeface="Arial" panose="020B0604020202020204" pitchFamily="34" charset="0"/>
                        </a:rPr>
                        <a:t>The absence of the implementation plan from USAASA as well as delays in finalising the voucher distribution system for implementation by USAASA, negatively impacted the project.</a:t>
                      </a:r>
                      <a:endParaRPr lang="en-ZA"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7667975"/>
                  </a:ext>
                </a:extLst>
              </a:tr>
              <a:tr h="790813">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1 additional CSIRT established </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3515363165"/>
                  </a:ext>
                </a:extLst>
              </a:tr>
              <a:tr h="1482254">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Final Policy Direction on 5G Spectrum issued</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Not Achieved</a:t>
                      </a: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b="0" i="0" dirty="0">
                          <a:latin typeface="Arial" panose="020B0604020202020204" pitchFamily="34" charset="0"/>
                          <a:cs typeface="Arial" panose="020B0604020202020204" pitchFamily="34" charset="0"/>
                        </a:rPr>
                        <a:t>The litigation between Telkom and ICASA, MTN and ICASA adversely impacted on the Policy Directions.</a:t>
                      </a:r>
                      <a:endParaRPr lang="en-ZA"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1761866"/>
                  </a:ext>
                </a:extLst>
              </a:tr>
            </a:tbl>
          </a:graphicData>
        </a:graphic>
      </p:graphicFrame>
    </p:spTree>
    <p:extLst>
      <p:ext uri="{BB962C8B-B14F-4D97-AF65-F5344CB8AC3E}">
        <p14:creationId xmlns:p14="http://schemas.microsoft.com/office/powerpoint/2010/main" val="116428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220256" y="255885"/>
            <a:ext cx="11029605" cy="598588"/>
          </a:xfrm>
        </p:spPr>
        <p:txBody>
          <a:bodyPr>
            <a:normAutofit fontScale="90000"/>
          </a:bodyPr>
          <a:lstStyle/>
          <a:p>
            <a:pPr algn="ctr" eaLnBrk="0" hangingPunct="0">
              <a:spcBef>
                <a:spcPts val="600"/>
              </a:spcBef>
              <a:spcAft>
                <a:spcPts val="600"/>
              </a:spcAft>
              <a:defRPr/>
            </a:pPr>
            <a:r>
              <a:rPr lang="en-US" sz="2800" dirty="0">
                <a:solidFill>
                  <a:srgbClr val="006600"/>
                </a:solidFill>
              </a:rPr>
              <a:t>PROGRAMME 6: ICT INFORMATION SOCIETY</a:t>
            </a:r>
            <a:br>
              <a:rPr lang="en-US" sz="2800" dirty="0">
                <a:solidFill>
                  <a:srgbClr val="006600"/>
                </a:solidFill>
              </a:rPr>
            </a:br>
            <a:r>
              <a:rPr lang="en-US" sz="2800" dirty="0">
                <a:solidFill>
                  <a:srgbClr val="006600"/>
                </a:solidFill>
              </a:rPr>
              <a:t> AND CAPACITY DEVELOPMENT</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9" name="Table 8"/>
          <p:cNvGraphicFramePr>
            <a:graphicFrameLocks noGrp="1"/>
          </p:cNvGraphicFramePr>
          <p:nvPr>
            <p:extLst>
              <p:ext uri="{D42A27DB-BD31-4B8C-83A1-F6EECF244321}">
                <p14:modId xmlns:p14="http://schemas.microsoft.com/office/powerpoint/2010/main" val="836606031"/>
              </p:ext>
            </p:extLst>
          </p:nvPr>
        </p:nvGraphicFramePr>
        <p:xfrm>
          <a:off x="601451" y="1339816"/>
          <a:ext cx="11169208" cy="4388968"/>
        </p:xfrm>
        <a:graphic>
          <a:graphicData uri="http://schemas.openxmlformats.org/drawingml/2006/table">
            <a:tbl>
              <a:tblPr firstRow="1" bandRow="1">
                <a:tableStyleId>{5C22544A-7EE6-4342-B048-85BDC9FD1C3A}</a:tableStyleId>
              </a:tblPr>
              <a:tblGrid>
                <a:gridCol w="3723516">
                  <a:extLst>
                    <a:ext uri="{9D8B030D-6E8A-4147-A177-3AD203B41FA5}">
                      <a16:colId xmlns:a16="http://schemas.microsoft.com/office/drawing/2014/main" val="20000"/>
                    </a:ext>
                  </a:extLst>
                </a:gridCol>
                <a:gridCol w="1435482">
                  <a:extLst>
                    <a:ext uri="{9D8B030D-6E8A-4147-A177-3AD203B41FA5}">
                      <a16:colId xmlns:a16="http://schemas.microsoft.com/office/drawing/2014/main" val="20001"/>
                    </a:ext>
                  </a:extLst>
                </a:gridCol>
                <a:gridCol w="6010210">
                  <a:extLst>
                    <a:ext uri="{9D8B030D-6E8A-4147-A177-3AD203B41FA5}">
                      <a16:colId xmlns:a16="http://schemas.microsoft.com/office/drawing/2014/main" val="20002"/>
                    </a:ext>
                  </a:extLst>
                </a:gridCol>
              </a:tblGrid>
              <a:tr h="352277">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1143871">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National e-</a:t>
                      </a:r>
                      <a:r>
                        <a:rPr lang="en-GB" sz="1600" kern="1200" dirty="0" err="1">
                          <a:solidFill>
                            <a:schemeClr val="tx1"/>
                          </a:solidFill>
                          <a:latin typeface="Arial" panose="020B0604020202020204" pitchFamily="34" charset="0"/>
                          <a:ea typeface="+mn-ea"/>
                          <a:cs typeface="Arial" panose="020B0604020202020204" pitchFamily="34" charset="0"/>
                        </a:rPr>
                        <a:t>Goverment</a:t>
                      </a:r>
                      <a:r>
                        <a:rPr lang="en-GB" sz="1600" kern="1200" dirty="0">
                          <a:solidFill>
                            <a:schemeClr val="tx1"/>
                          </a:solidFill>
                          <a:latin typeface="Arial" panose="020B0604020202020204" pitchFamily="34" charset="0"/>
                          <a:ea typeface="+mn-ea"/>
                          <a:cs typeface="Arial" panose="020B0604020202020204" pitchFamily="34" charset="0"/>
                        </a:rPr>
                        <a:t> Strategy and Roadmap implemented and monitored towards digitalisation of government services</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7667975"/>
                  </a:ext>
                </a:extLst>
              </a:tr>
              <a:tr h="1180358">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Implementation of the Digital and Future Skills Programme, in line with National Digital and Future Skills Strategy, facilitated and monitored </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3515363165"/>
                  </a:ext>
                </a:extLst>
              </a:tr>
              <a:tr h="713704">
                <a:tc>
                  <a:txBody>
                    <a:bodyPr/>
                    <a:lstStyle/>
                    <a:p>
                      <a:pPr algn="just"/>
                      <a:r>
                        <a:rPr lang="en-ZA" sz="1600" kern="1200" dirty="0">
                          <a:solidFill>
                            <a:schemeClr val="tx1"/>
                          </a:solidFill>
                          <a:latin typeface="Arial" panose="020B0604020202020204" pitchFamily="34" charset="0"/>
                          <a:ea typeface="+mn-ea"/>
                          <a:cs typeface="Arial" panose="020B0604020202020204" pitchFamily="34" charset="0"/>
                        </a:rPr>
                        <a:t>Blueprint for Digital Technology diffusion developed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 Achieved</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491761866"/>
                  </a:ext>
                </a:extLst>
              </a:tr>
              <a:tr h="998758">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Draft Integrated Digital Economy and Society Indicator Model developed</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4037178453"/>
                  </a:ext>
                </a:extLst>
              </a:tr>
            </a:tbl>
          </a:graphicData>
        </a:graphic>
      </p:graphicFrame>
    </p:spTree>
    <p:extLst>
      <p:ext uri="{BB962C8B-B14F-4D97-AF65-F5344CB8AC3E}">
        <p14:creationId xmlns:p14="http://schemas.microsoft.com/office/powerpoint/2010/main" val="411301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088231" y="205973"/>
            <a:ext cx="11029605" cy="598588"/>
          </a:xfrm>
        </p:spPr>
        <p:txBody>
          <a:bodyPr>
            <a:normAutofit fontScale="90000"/>
          </a:bodyPr>
          <a:lstStyle/>
          <a:p>
            <a:pPr algn="ctr" eaLnBrk="0" hangingPunct="0">
              <a:spcBef>
                <a:spcPts val="600"/>
              </a:spcBef>
              <a:spcAft>
                <a:spcPts val="600"/>
              </a:spcAft>
              <a:defRPr/>
            </a:pPr>
            <a:r>
              <a:rPr lang="en-US" sz="2800" dirty="0">
                <a:solidFill>
                  <a:srgbClr val="006600"/>
                </a:solidFill>
              </a:rPr>
              <a:t>PROGRAMME 6: ICT INFORMATION SOCIETY </a:t>
            </a:r>
            <a:br>
              <a:rPr lang="en-US" sz="2800" dirty="0">
                <a:solidFill>
                  <a:srgbClr val="006600"/>
                </a:solidFill>
              </a:rPr>
            </a:br>
            <a:r>
              <a:rPr lang="en-US" sz="2800" dirty="0">
                <a:solidFill>
                  <a:srgbClr val="006600"/>
                </a:solidFill>
              </a:rPr>
              <a:t>AND CAPACITY DEVELOPMENT </a:t>
            </a:r>
            <a:r>
              <a:rPr lang="en-US" sz="2800" dirty="0" err="1">
                <a:solidFill>
                  <a:srgbClr val="006600"/>
                </a:solidFill>
              </a:rPr>
              <a:t>cont</a:t>
            </a:r>
            <a:r>
              <a:rPr lang="en-US" sz="2800" dirty="0">
                <a:solidFill>
                  <a:srgbClr val="006600"/>
                </a:solidFill>
              </a:rPr>
              <a:t>…</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9" name="Table 8"/>
          <p:cNvGraphicFramePr>
            <a:graphicFrameLocks noGrp="1"/>
          </p:cNvGraphicFramePr>
          <p:nvPr>
            <p:extLst>
              <p:ext uri="{D42A27DB-BD31-4B8C-83A1-F6EECF244321}">
                <p14:modId xmlns:p14="http://schemas.microsoft.com/office/powerpoint/2010/main" val="2837574055"/>
              </p:ext>
            </p:extLst>
          </p:nvPr>
        </p:nvGraphicFramePr>
        <p:xfrm>
          <a:off x="815237" y="1551582"/>
          <a:ext cx="10955421" cy="4177202"/>
        </p:xfrm>
        <a:graphic>
          <a:graphicData uri="http://schemas.openxmlformats.org/drawingml/2006/table">
            <a:tbl>
              <a:tblPr firstRow="1" bandRow="1">
                <a:tableStyleId>{5C22544A-7EE6-4342-B048-85BDC9FD1C3A}</a:tableStyleId>
              </a:tblPr>
              <a:tblGrid>
                <a:gridCol w="3652245">
                  <a:extLst>
                    <a:ext uri="{9D8B030D-6E8A-4147-A177-3AD203B41FA5}">
                      <a16:colId xmlns:a16="http://schemas.microsoft.com/office/drawing/2014/main" val="20000"/>
                    </a:ext>
                  </a:extLst>
                </a:gridCol>
                <a:gridCol w="1408006">
                  <a:extLst>
                    <a:ext uri="{9D8B030D-6E8A-4147-A177-3AD203B41FA5}">
                      <a16:colId xmlns:a16="http://schemas.microsoft.com/office/drawing/2014/main" val="20001"/>
                    </a:ext>
                  </a:extLst>
                </a:gridCol>
                <a:gridCol w="5895170">
                  <a:extLst>
                    <a:ext uri="{9D8B030D-6E8A-4147-A177-3AD203B41FA5}">
                      <a16:colId xmlns:a16="http://schemas.microsoft.com/office/drawing/2014/main" val="20002"/>
                    </a:ext>
                  </a:extLst>
                </a:gridCol>
              </a:tblGrid>
              <a:tr h="305832">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val="10000"/>
                  </a:ext>
                </a:extLst>
              </a:tr>
              <a:tr h="1088680">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National e-</a:t>
                      </a:r>
                      <a:r>
                        <a:rPr lang="en-GB" sz="1600" kern="1200" dirty="0" err="1">
                          <a:solidFill>
                            <a:schemeClr val="tx1"/>
                          </a:solidFill>
                          <a:latin typeface="Arial" panose="020B0604020202020204" pitchFamily="34" charset="0"/>
                          <a:ea typeface="+mn-ea"/>
                          <a:cs typeface="Arial" panose="020B0604020202020204" pitchFamily="34" charset="0"/>
                        </a:rPr>
                        <a:t>Goverment</a:t>
                      </a:r>
                      <a:r>
                        <a:rPr lang="en-GB" sz="1600" kern="1200" dirty="0">
                          <a:solidFill>
                            <a:schemeClr val="tx1"/>
                          </a:solidFill>
                          <a:latin typeface="Arial" panose="020B0604020202020204" pitchFamily="34" charset="0"/>
                          <a:ea typeface="+mn-ea"/>
                          <a:cs typeface="Arial" panose="020B0604020202020204" pitchFamily="34" charset="0"/>
                        </a:rPr>
                        <a:t> Strategy and Roadmap implemented and monitored towards digitalisation of government services</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7667975"/>
                  </a:ext>
                </a:extLst>
              </a:tr>
              <a:tr h="1123406">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Implementation of the Digital and Future Skills Programme, in line with National Digital and Future Skills Strategy, facilitated and monitored </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3515363165"/>
                  </a:ext>
                </a:extLst>
              </a:tr>
              <a:tr h="679268">
                <a:tc>
                  <a:txBody>
                    <a:bodyPr/>
                    <a:lstStyle/>
                    <a:p>
                      <a:pPr algn="just"/>
                      <a:r>
                        <a:rPr lang="en-ZA" sz="1600" kern="1200" dirty="0">
                          <a:solidFill>
                            <a:schemeClr val="tx1"/>
                          </a:solidFill>
                          <a:latin typeface="Arial" panose="020B0604020202020204" pitchFamily="34" charset="0"/>
                          <a:ea typeface="+mn-ea"/>
                          <a:cs typeface="Arial" panose="020B0604020202020204" pitchFamily="34" charset="0"/>
                        </a:rPr>
                        <a:t>Blueprint for Digital Technology diffusion developed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 Achieved</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491761866"/>
                  </a:ext>
                </a:extLst>
              </a:tr>
              <a:tr h="950568">
                <a:tc>
                  <a:txBody>
                    <a:bodyPr/>
                    <a:lstStyle/>
                    <a:p>
                      <a:pPr algn="just"/>
                      <a:r>
                        <a:rPr lang="en-GB" sz="1600" kern="1200" dirty="0">
                          <a:solidFill>
                            <a:schemeClr val="tx1"/>
                          </a:solidFill>
                          <a:latin typeface="Arial" panose="020B0604020202020204" pitchFamily="34" charset="0"/>
                          <a:ea typeface="+mn-ea"/>
                          <a:cs typeface="Arial" panose="020B0604020202020204" pitchFamily="34" charset="0"/>
                        </a:rPr>
                        <a:t>Draft Integrated Digital Economy and Society Indicator Model developed</a:t>
                      </a:r>
                      <a:endParaRPr lang="en-ZA"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panose="020B0604020202020204" pitchFamily="34" charset="0"/>
                          <a:cs typeface="Arial" panose="020B0604020202020204" pitchFamily="34" charset="0"/>
                        </a:rPr>
                        <a:t>Achieved</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0" i="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4037178453"/>
                  </a:ext>
                </a:extLst>
              </a:tr>
            </a:tbl>
          </a:graphicData>
        </a:graphic>
      </p:graphicFrame>
    </p:spTree>
    <p:extLst>
      <p:ext uri="{BB962C8B-B14F-4D97-AF65-F5344CB8AC3E}">
        <p14:creationId xmlns:p14="http://schemas.microsoft.com/office/powerpoint/2010/main" val="7061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966651" y="2274838"/>
            <a:ext cx="9988731" cy="3539430"/>
          </a:xfrm>
          <a:prstGeom prst="rect">
            <a:avLst/>
          </a:prstGeom>
        </p:spPr>
        <p:txBody>
          <a:bodyPr wrap="square">
            <a:spAutoFit/>
          </a:bodyPr>
          <a:lstStyle/>
          <a:p>
            <a:pPr algn="ctr"/>
            <a:r>
              <a:rPr lang="en-US" sz="2800" b="1" kern="0" dirty="0">
                <a:solidFill>
                  <a:srgbClr val="006600"/>
                </a:solidFill>
                <a:latin typeface="Arial" panose="020B0604020202020204" pitchFamily="34" charset="0"/>
                <a:ea typeface="ＭＳ Ｐゴシック" pitchFamily="34" charset="-128"/>
                <a:cs typeface="Arial" panose="020B0604020202020204" pitchFamily="34" charset="0"/>
              </a:rPr>
              <a:t>2020/21 </a:t>
            </a:r>
            <a:r>
              <a:rPr lang="en-US" sz="2800" b="1" dirty="0">
                <a:solidFill>
                  <a:srgbClr val="006600"/>
                </a:solidFill>
                <a:latin typeface="Arial" panose="020B0604020202020204" pitchFamily="34" charset="0"/>
                <a:ea typeface="ＭＳ Ｐゴシック" pitchFamily="34" charset="-128"/>
                <a:cs typeface="Arial" panose="020B0604020202020204" pitchFamily="34" charset="0"/>
              </a:rPr>
              <a:t>AUDIT</a:t>
            </a:r>
            <a:br>
              <a:rPr lang="en-US" sz="2800" b="1" dirty="0">
                <a:solidFill>
                  <a:srgbClr val="006600"/>
                </a:solidFill>
                <a:latin typeface="Arial" panose="020B0604020202020204" pitchFamily="34" charset="0"/>
                <a:ea typeface="ＭＳ Ｐゴシック" pitchFamily="34" charset="-128"/>
                <a:cs typeface="Arial" panose="020B0604020202020204" pitchFamily="34" charset="0"/>
              </a:rPr>
            </a:br>
            <a:r>
              <a:rPr lang="en-US" sz="2800" b="1" dirty="0">
                <a:solidFill>
                  <a:srgbClr val="006600"/>
                </a:solidFill>
                <a:latin typeface="Arial" panose="020B0604020202020204" pitchFamily="34" charset="0"/>
                <a:ea typeface="ＭＳ Ｐゴシック" pitchFamily="34" charset="-128"/>
                <a:cs typeface="Arial" panose="020B0604020202020204" pitchFamily="34" charset="0"/>
              </a:rPr>
              <a:t/>
            </a:r>
            <a:br>
              <a:rPr lang="en-US" sz="2800" b="1" dirty="0">
                <a:solidFill>
                  <a:srgbClr val="006600"/>
                </a:solidFill>
                <a:latin typeface="Arial" panose="020B0604020202020204" pitchFamily="34" charset="0"/>
                <a:ea typeface="ＭＳ Ｐゴシック" pitchFamily="34" charset="-128"/>
                <a:cs typeface="Arial" panose="020B0604020202020204" pitchFamily="34" charset="0"/>
              </a:rPr>
            </a:br>
            <a:r>
              <a:rPr lang="en-US" sz="2800" b="1" dirty="0">
                <a:solidFill>
                  <a:srgbClr val="006600"/>
                </a:solidFill>
                <a:latin typeface="Arial" panose="020B0604020202020204" pitchFamily="34" charset="0"/>
                <a:ea typeface="ＭＳ Ｐゴシック" pitchFamily="34" charset="-128"/>
                <a:cs typeface="Arial" panose="020B0604020202020204" pitchFamily="34" charset="0"/>
              </a:rPr>
              <a:t>AND </a:t>
            </a:r>
            <a:br>
              <a:rPr lang="en-US" sz="2800" b="1" dirty="0">
                <a:solidFill>
                  <a:srgbClr val="006600"/>
                </a:solidFill>
                <a:latin typeface="Arial" panose="020B0604020202020204" pitchFamily="34" charset="0"/>
                <a:ea typeface="ＭＳ Ｐゴシック" pitchFamily="34" charset="-128"/>
                <a:cs typeface="Arial" panose="020B0604020202020204" pitchFamily="34" charset="0"/>
              </a:rPr>
            </a:br>
            <a:r>
              <a:rPr lang="en-US" sz="2800" b="1" dirty="0">
                <a:solidFill>
                  <a:srgbClr val="006600"/>
                </a:solidFill>
                <a:latin typeface="Arial" panose="020B0604020202020204" pitchFamily="34" charset="0"/>
                <a:ea typeface="ＭＳ Ｐゴシック" pitchFamily="34" charset="-128"/>
                <a:cs typeface="Arial" panose="020B0604020202020204" pitchFamily="34" charset="0"/>
              </a:rPr>
              <a:t/>
            </a:r>
            <a:br>
              <a:rPr lang="en-US" sz="2800" b="1" dirty="0">
                <a:solidFill>
                  <a:srgbClr val="006600"/>
                </a:solidFill>
                <a:latin typeface="Arial" panose="020B0604020202020204" pitchFamily="34" charset="0"/>
                <a:ea typeface="ＭＳ Ｐゴシック" pitchFamily="34" charset="-128"/>
                <a:cs typeface="Arial" panose="020B0604020202020204" pitchFamily="34" charset="0"/>
              </a:rPr>
            </a:br>
            <a:r>
              <a:rPr lang="en-US" sz="2800" b="1" kern="0" dirty="0">
                <a:solidFill>
                  <a:srgbClr val="006600"/>
                </a:solidFill>
                <a:latin typeface="Arial" panose="020B0604020202020204" pitchFamily="34" charset="0"/>
                <a:ea typeface="ＭＳ Ｐゴシック" pitchFamily="34" charset="-128"/>
                <a:cs typeface="Arial" panose="020B0604020202020204" pitchFamily="34" charset="0"/>
              </a:rPr>
              <a:t>ANNUAL FINANCIAL STATEMENT AS AT </a:t>
            </a:r>
            <a:br>
              <a:rPr lang="en-US" sz="2800" b="1" kern="0" dirty="0">
                <a:solidFill>
                  <a:srgbClr val="006600"/>
                </a:solidFill>
                <a:latin typeface="Arial" panose="020B0604020202020204" pitchFamily="34" charset="0"/>
                <a:ea typeface="ＭＳ Ｐゴシック" pitchFamily="34" charset="-128"/>
                <a:cs typeface="Arial" panose="020B0604020202020204" pitchFamily="34" charset="0"/>
              </a:rPr>
            </a:br>
            <a:r>
              <a:rPr lang="en-US" sz="2800" b="1" kern="0" dirty="0">
                <a:solidFill>
                  <a:srgbClr val="006600"/>
                </a:solidFill>
                <a:latin typeface="Arial" panose="020B0604020202020204" pitchFamily="34" charset="0"/>
                <a:ea typeface="ＭＳ Ｐゴシック" pitchFamily="34" charset="-128"/>
                <a:cs typeface="Arial" panose="020B0604020202020204" pitchFamily="34" charset="0"/>
              </a:rPr>
              <a:t/>
            </a:r>
            <a:br>
              <a:rPr lang="en-US" sz="2800" b="1" kern="0" dirty="0">
                <a:solidFill>
                  <a:srgbClr val="006600"/>
                </a:solidFill>
                <a:latin typeface="Arial" panose="020B0604020202020204" pitchFamily="34" charset="0"/>
                <a:ea typeface="ＭＳ Ｐゴシック" pitchFamily="34" charset="-128"/>
                <a:cs typeface="Arial" panose="020B0604020202020204" pitchFamily="34" charset="0"/>
              </a:rPr>
            </a:br>
            <a:r>
              <a:rPr lang="en-US" sz="2800" b="1" kern="0" dirty="0">
                <a:solidFill>
                  <a:srgbClr val="006600"/>
                </a:solidFill>
                <a:latin typeface="Arial" panose="020B0604020202020204" pitchFamily="34" charset="0"/>
                <a:ea typeface="ＭＳ Ｐゴシック" pitchFamily="34" charset="-128"/>
                <a:cs typeface="Arial" panose="020B0604020202020204" pitchFamily="34" charset="0"/>
              </a:rPr>
              <a:t>31 MARCH 2021</a:t>
            </a:r>
            <a:r>
              <a:rPr lang="en-US" sz="2800" b="1" kern="0" dirty="0">
                <a:solidFill>
                  <a:srgbClr val="FF0000"/>
                </a:solidFill>
                <a:latin typeface="Arial" panose="020B0604020202020204" pitchFamily="34" charset="0"/>
                <a:ea typeface="ＭＳ Ｐゴシック" pitchFamily="34" charset="-128"/>
                <a:cs typeface="Arial" panose="020B0604020202020204" pitchFamily="34" charset="0"/>
              </a:rPr>
              <a:t/>
            </a:r>
            <a:br>
              <a:rPr lang="en-US" sz="2800" b="1" kern="0" dirty="0">
                <a:solidFill>
                  <a:srgbClr val="FF0000"/>
                </a:solidFill>
                <a:latin typeface="Arial" panose="020B0604020202020204" pitchFamily="34" charset="0"/>
                <a:ea typeface="ＭＳ Ｐゴシック" pitchFamily="34" charset="-128"/>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4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6" name="Table 5">
            <a:extLst>
              <a:ext uri="{FF2B5EF4-FFF2-40B4-BE49-F238E27FC236}">
                <a16:creationId xmlns:a16="http://schemas.microsoft.com/office/drawing/2014/main" id="{05B7D439-3E20-4A47-8DB8-9E17A8318A3E}"/>
              </a:ext>
            </a:extLst>
          </p:cNvPr>
          <p:cNvGraphicFramePr>
            <a:graphicFrameLocks noGrp="1"/>
          </p:cNvGraphicFramePr>
          <p:nvPr>
            <p:extLst>
              <p:ext uri="{D42A27DB-BD31-4B8C-83A1-F6EECF244321}">
                <p14:modId xmlns:p14="http://schemas.microsoft.com/office/powerpoint/2010/main" val="1786752542"/>
              </p:ext>
            </p:extLst>
          </p:nvPr>
        </p:nvGraphicFramePr>
        <p:xfrm>
          <a:off x="888953" y="1370311"/>
          <a:ext cx="10701473" cy="4539743"/>
        </p:xfrm>
        <a:graphic>
          <a:graphicData uri="http://schemas.openxmlformats.org/drawingml/2006/table">
            <a:tbl>
              <a:tblPr firstRow="1" bandRow="1">
                <a:tableStyleId>{5C22544A-7EE6-4342-B048-85BDC9FD1C3A}</a:tableStyleId>
              </a:tblPr>
              <a:tblGrid>
                <a:gridCol w="1754340">
                  <a:extLst>
                    <a:ext uri="{9D8B030D-6E8A-4147-A177-3AD203B41FA5}">
                      <a16:colId xmlns:a16="http://schemas.microsoft.com/office/drawing/2014/main" val="20000"/>
                    </a:ext>
                  </a:extLst>
                </a:gridCol>
                <a:gridCol w="2280641">
                  <a:extLst>
                    <a:ext uri="{9D8B030D-6E8A-4147-A177-3AD203B41FA5}">
                      <a16:colId xmlns:a16="http://schemas.microsoft.com/office/drawing/2014/main" val="20001"/>
                    </a:ext>
                  </a:extLst>
                </a:gridCol>
                <a:gridCol w="6666492">
                  <a:extLst>
                    <a:ext uri="{9D8B030D-6E8A-4147-A177-3AD203B41FA5}">
                      <a16:colId xmlns:a16="http://schemas.microsoft.com/office/drawing/2014/main" val="20002"/>
                    </a:ext>
                  </a:extLst>
                </a:gridCol>
              </a:tblGrid>
              <a:tr h="334872">
                <a:tc>
                  <a:txBody>
                    <a:bodyPr/>
                    <a:lstStyle/>
                    <a:p>
                      <a:pPr algn="ctr">
                        <a:spcBef>
                          <a:spcPts val="600"/>
                        </a:spcBef>
                        <a:spcAft>
                          <a:spcPts val="600"/>
                        </a:spcAft>
                      </a:pPr>
                      <a:r>
                        <a:rPr lang="en-ZA" sz="1600" dirty="0">
                          <a:solidFill>
                            <a:schemeClr val="tx1"/>
                          </a:solidFill>
                          <a:latin typeface="Arial" panose="020B0604020202020204" pitchFamily="34" charset="0"/>
                          <a:cs typeface="Arial" panose="020B0604020202020204" pitchFamily="34" charset="0"/>
                        </a:rPr>
                        <a:t>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9F66"/>
                    </a:solidFill>
                  </a:tcPr>
                </a:tc>
                <a:tc>
                  <a:txBody>
                    <a:bodyPr/>
                    <a:lstStyle/>
                    <a:p>
                      <a:pPr algn="ctr">
                        <a:spcBef>
                          <a:spcPts val="600"/>
                        </a:spcBef>
                        <a:spcAft>
                          <a:spcPts val="600"/>
                        </a:spcAft>
                      </a:pPr>
                      <a:r>
                        <a:rPr lang="en-ZA" sz="1600" dirty="0">
                          <a:solidFill>
                            <a:schemeClr val="tx1"/>
                          </a:solidFill>
                          <a:latin typeface="Arial" panose="020B0604020202020204" pitchFamily="34" charset="0"/>
                          <a:cs typeface="Arial" panose="020B0604020202020204" pitchFamily="34" charset="0"/>
                        </a:rPr>
                        <a:t>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9F66"/>
                    </a:solidFill>
                  </a:tcPr>
                </a:tc>
                <a:tc>
                  <a:txBody>
                    <a:bodyPr/>
                    <a:lstStyle/>
                    <a:p>
                      <a:pPr algn="ctr">
                        <a:spcBef>
                          <a:spcPts val="600"/>
                        </a:spcBef>
                        <a:spcAft>
                          <a:spcPts val="600"/>
                        </a:spcAft>
                      </a:pPr>
                      <a:r>
                        <a:rPr lang="en-ZA" sz="1600" dirty="0">
                          <a:solidFill>
                            <a:schemeClr val="tx1"/>
                          </a:solidFill>
                          <a:latin typeface="Arial" panose="020B0604020202020204" pitchFamily="34" charset="0"/>
                          <a:cs typeface="Arial" panose="020B0604020202020204" pitchFamily="34" charset="0"/>
                        </a:rPr>
                        <a:t>Action</a:t>
                      </a:r>
                      <a:r>
                        <a:rPr lang="en-ZA" sz="1600" baseline="0" dirty="0">
                          <a:solidFill>
                            <a:schemeClr val="tx1"/>
                          </a:solidFill>
                          <a:latin typeface="Arial" panose="020B0604020202020204" pitchFamily="34" charset="0"/>
                          <a:cs typeface="Arial" panose="020B0604020202020204" pitchFamily="34" charset="0"/>
                        </a:rPr>
                        <a:t> Plan </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9F66"/>
                    </a:solidFill>
                  </a:tcPr>
                </a:tc>
                <a:extLst>
                  <a:ext uri="{0D108BD9-81ED-4DB2-BD59-A6C34878D82A}">
                    <a16:rowId xmlns:a16="http://schemas.microsoft.com/office/drawing/2014/main" val="10000"/>
                  </a:ext>
                </a:extLst>
              </a:tr>
              <a:tr h="1461263">
                <a:tc>
                  <a:txBody>
                    <a:bodyPr/>
                    <a:lstStyle/>
                    <a:p>
                      <a:pPr algn="just">
                        <a:spcBef>
                          <a:spcPts val="600"/>
                        </a:spcBef>
                        <a:spcAft>
                          <a:spcPts val="600"/>
                        </a:spcAft>
                      </a:pPr>
                      <a:r>
                        <a:rPr lang="en-ZA" sz="1400" baseline="0" dirty="0">
                          <a:solidFill>
                            <a:schemeClr val="tx1"/>
                          </a:solidFill>
                          <a:latin typeface="Arial" panose="020B0604020202020204" pitchFamily="34" charset="0"/>
                          <a:cs typeface="Arial" panose="020B0604020202020204" pitchFamily="34" charset="0"/>
                        </a:rPr>
                        <a:t>Performance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en-ZA" sz="1400" dirty="0">
                          <a:solidFill>
                            <a:schemeClr val="tx1"/>
                          </a:solidFill>
                          <a:latin typeface="Arial" panose="020B0604020202020204" pitchFamily="34" charset="0"/>
                          <a:cs typeface="Arial" panose="020B0604020202020204" pitchFamily="34" charset="0"/>
                        </a:rPr>
                        <a:t>Reported achievement not supported by accurate and complete listing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Recruitment of field monitors to strengthen data collection and real-time field monitoring and reporting</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SPM Unit will source and analyse detailed list of installations per quarter as opposed to relying on summarized progress reports from the relevant SOEs and the Infrastructure Support Branch</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Relationship between SPM and the relevant SOEs will also be further strengthened in order to verify provided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847953"/>
                  </a:ext>
                </a:extLst>
              </a:tr>
              <a:tr h="1155922">
                <a:tc>
                  <a:txBody>
                    <a:bodyPr/>
                    <a:lstStyle/>
                    <a:p>
                      <a:pPr algn="just">
                        <a:spcBef>
                          <a:spcPts val="600"/>
                        </a:spcBef>
                        <a:spcAft>
                          <a:spcPts val="600"/>
                        </a:spcAft>
                      </a:pPr>
                      <a:r>
                        <a:rPr lang="en-ZA" sz="1400" baseline="0" dirty="0">
                          <a:solidFill>
                            <a:schemeClr val="tx1"/>
                          </a:solidFill>
                          <a:latin typeface="Arial" panose="020B0604020202020204" pitchFamily="34" charset="0"/>
                          <a:cs typeface="Arial" panose="020B0604020202020204" pitchFamily="34" charset="0"/>
                        </a:rPr>
                        <a:t>Misstatement of financial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en-ZA" sz="1400" dirty="0">
                          <a:solidFill>
                            <a:schemeClr val="tx1"/>
                          </a:solidFill>
                          <a:latin typeface="Arial" panose="020B0604020202020204" pitchFamily="34" charset="0"/>
                          <a:cs typeface="Arial" panose="020B0604020202020204" pitchFamily="34" charset="0"/>
                        </a:rPr>
                        <a:t>Material misstatements on advances, goods and services and disclosure notes identified and corrected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Detailed review of supporting documents and agreements before advances are made and expensed.</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Detailed review of the financial statements in accordance with the project plan put in place</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Asset register verification and confirmation of amounts disclosed.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4009323"/>
                  </a:ext>
                </a:extLst>
              </a:tr>
              <a:tr h="1461263">
                <a:tc>
                  <a:txBody>
                    <a:bodyPr/>
                    <a:lstStyle/>
                    <a:p>
                      <a:pPr algn="just">
                        <a:spcBef>
                          <a:spcPts val="600"/>
                        </a:spcBef>
                        <a:spcAft>
                          <a:spcPts val="600"/>
                        </a:spcAft>
                      </a:pPr>
                      <a:r>
                        <a:rPr lang="en-ZA" sz="1400" baseline="0" dirty="0">
                          <a:solidFill>
                            <a:schemeClr val="tx1"/>
                          </a:solidFill>
                          <a:latin typeface="Arial" panose="020B0604020202020204" pitchFamily="34" charset="0"/>
                          <a:cs typeface="Arial" panose="020B0604020202020204" pitchFamily="34" charset="0"/>
                        </a:rPr>
                        <a:t>Irregular  expenditure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en-ZA" sz="1400" dirty="0">
                          <a:solidFill>
                            <a:schemeClr val="tx1"/>
                          </a:solidFill>
                          <a:latin typeface="Arial" panose="020B0604020202020204" pitchFamily="34" charset="0"/>
                          <a:cs typeface="Arial" panose="020B0604020202020204" pitchFamily="34" charset="0"/>
                        </a:rPr>
                        <a:t>Determination assessment of prior year irregular expenditure not conducted.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Assessment of prior year irregular expenditure has been completed and reports are being compiled.</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reports will be presented in the Governance and Compliance Committee before submitted to National Treasury for condonement.</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Consequence management to be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740228" y="100440"/>
            <a:ext cx="10515600" cy="598588"/>
          </a:xfrm>
        </p:spPr>
        <p:txBody>
          <a:bodyPr>
            <a:normAutofit/>
          </a:bodyPr>
          <a:lstStyle/>
          <a:p>
            <a:pPr algn="ctr"/>
            <a:r>
              <a:rPr lang="en-ZA" sz="2800" kern="0" dirty="0">
                <a:solidFill>
                  <a:srgbClr val="006600"/>
                </a:solidFill>
                <a:latin typeface="Arial" panose="020B0604020202020204" pitchFamily="34" charset="0"/>
                <a:ea typeface="ＭＳ Ｐゴシック" pitchFamily="34" charset="-128"/>
                <a:cs typeface="Arial" panose="020B0604020202020204" pitchFamily="34" charset="0"/>
              </a:rPr>
              <a:t>AUDIT FINDINGS</a:t>
            </a:r>
          </a:p>
        </p:txBody>
      </p:sp>
      <p:sp>
        <p:nvSpPr>
          <p:cNvPr id="4" name="Rectangle 3"/>
          <p:cNvSpPr/>
          <p:nvPr/>
        </p:nvSpPr>
        <p:spPr>
          <a:xfrm>
            <a:off x="740228" y="5935046"/>
            <a:ext cx="11382103" cy="523220"/>
          </a:xfrm>
          <a:prstGeom prst="rect">
            <a:avLst/>
          </a:prstGeom>
        </p:spPr>
        <p:txBody>
          <a:bodyPr wrap="square">
            <a:spAutoFit/>
          </a:bodyPr>
          <a:lstStyle/>
          <a:p>
            <a:pPr marL="171450" indent="-171450" fontAlgn="base">
              <a:spcBef>
                <a:spcPct val="0"/>
              </a:spcBef>
              <a:spcAft>
                <a:spcPct val="0"/>
              </a:spcAft>
              <a:buFont typeface="Arial" panose="020B0604020202020204" pitchFamily="34" charset="0"/>
              <a:buChar char="•"/>
              <a:defRPr/>
            </a:pPr>
            <a:r>
              <a:rPr lang="en-ZA" sz="1400" b="1" dirty="0">
                <a:solidFill>
                  <a:srgbClr val="000000"/>
                </a:solidFill>
                <a:latin typeface="Arial" panose="020B0604020202020204" pitchFamily="34" charset="0"/>
                <a:cs typeface="Arial" panose="020B0604020202020204" pitchFamily="34" charset="0"/>
              </a:rPr>
              <a:t>Unqualified audit opinion </a:t>
            </a:r>
            <a:r>
              <a:rPr lang="en-ZA" sz="1400" dirty="0">
                <a:solidFill>
                  <a:srgbClr val="000000"/>
                </a:solidFill>
                <a:latin typeface="Arial" panose="020B0604020202020204" pitchFamily="34" charset="0"/>
                <a:cs typeface="Arial" panose="020B0604020202020204" pitchFamily="34" charset="0"/>
              </a:rPr>
              <a:t>– 28 findings received. Audit action plan for all the findings have been developed and progress will be monitored on a monthly basis and presented in the relevant governance structures</a:t>
            </a:r>
            <a:r>
              <a:rPr lang="en-ZA" sz="1400" dirty="0">
                <a:solidFill>
                  <a:srgbClr val="000000"/>
                </a:solidFill>
                <a:cs typeface="Arial" pitchFamily="34" charset="0"/>
              </a:rPr>
              <a:t>.</a:t>
            </a:r>
            <a:endParaRPr lang="en-ZA" sz="2800" dirty="0">
              <a:solidFill>
                <a:srgbClr val="000000"/>
              </a:solidFill>
              <a:cs typeface="Arial" pitchFamily="34" charset="0"/>
            </a:endParaRPr>
          </a:p>
        </p:txBody>
      </p:sp>
    </p:spTree>
    <p:extLst>
      <p:ext uri="{BB962C8B-B14F-4D97-AF65-F5344CB8AC3E}">
        <p14:creationId xmlns:p14="http://schemas.microsoft.com/office/powerpoint/2010/main" val="1143589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2518267" y="225377"/>
            <a:ext cx="8837197" cy="477054"/>
          </a:xfrm>
          <a:prstGeom prst="rect">
            <a:avLst/>
          </a:prstGeom>
        </p:spPr>
        <p:txBody>
          <a:bodyPr wrap="square">
            <a:spAutoFit/>
          </a:bodyPr>
          <a:lstStyle/>
          <a:p>
            <a:pPr algn="ctr" eaLnBrk="0" hangingPunct="0">
              <a:spcBef>
                <a:spcPts val="600"/>
              </a:spcBef>
              <a:spcAft>
                <a:spcPts val="600"/>
              </a:spcAft>
              <a:defRPr/>
            </a:pPr>
            <a:r>
              <a:rPr lang="en-US" sz="2500" b="1" dirty="0">
                <a:solidFill>
                  <a:srgbClr val="006600"/>
                </a:solidFill>
                <a:latin typeface="Arial" panose="020B0604020202020204" pitchFamily="34" charset="0"/>
                <a:ea typeface="+mj-ea"/>
                <a:cs typeface="Arial" panose="020B0604020202020204" pitchFamily="34" charset="0"/>
              </a:rPr>
              <a:t>SUMMARY OF PROGRESS ON AUDIT ACTION PLAN</a:t>
            </a:r>
          </a:p>
        </p:txBody>
      </p:sp>
      <p:pic>
        <p:nvPicPr>
          <p:cNvPr id="8" name="Picture 7">
            <a:extLst>
              <a:ext uri="{FF2B5EF4-FFF2-40B4-BE49-F238E27FC236}">
                <a16:creationId xmlns:a16="http://schemas.microsoft.com/office/drawing/2014/main" id="{AB95AF41-3F6D-47D7-92AE-F9C179D8967A}"/>
              </a:ext>
            </a:extLst>
          </p:cNvPr>
          <p:cNvPicPr>
            <a:picLocks noChangeAspect="1"/>
          </p:cNvPicPr>
          <p:nvPr/>
        </p:nvPicPr>
        <p:blipFill>
          <a:blip r:embed="rId2"/>
          <a:stretch>
            <a:fillRect/>
          </a:stretch>
        </p:blipFill>
        <p:spPr>
          <a:xfrm>
            <a:off x="870857" y="1343000"/>
            <a:ext cx="9797143" cy="4244169"/>
          </a:xfrm>
          <a:prstGeom prst="rect">
            <a:avLst/>
          </a:prstGeom>
        </p:spPr>
      </p:pic>
      <p:sp>
        <p:nvSpPr>
          <p:cNvPr id="9" name="Rectangle 8"/>
          <p:cNvSpPr/>
          <p:nvPr/>
        </p:nvSpPr>
        <p:spPr>
          <a:xfrm>
            <a:off x="757646" y="5706015"/>
            <a:ext cx="11564983" cy="738664"/>
          </a:xfrm>
          <a:prstGeom prst="rect">
            <a:avLst/>
          </a:prstGeom>
        </p:spPr>
        <p:txBody>
          <a:bodyPr wrap="square">
            <a:spAutoFit/>
          </a:bodyPr>
          <a:lstStyle/>
          <a:p>
            <a:pPr marL="171450" indent="-171450" fontAlgn="base">
              <a:spcBef>
                <a:spcPct val="0"/>
              </a:spcBef>
              <a:spcAft>
                <a:spcPct val="0"/>
              </a:spcAft>
              <a:buFont typeface="Arial" panose="020B0604020202020204" pitchFamily="34" charset="0"/>
              <a:buChar char="•"/>
              <a:defRPr/>
            </a:pPr>
            <a:r>
              <a:rPr lang="en-ZA" sz="1400" dirty="0">
                <a:solidFill>
                  <a:srgbClr val="000000"/>
                </a:solidFill>
                <a:latin typeface="Arial" panose="020B0604020202020204" pitchFamily="34" charset="0"/>
                <a:cs typeface="Arial" panose="020B0604020202020204" pitchFamily="34" charset="0"/>
              </a:rPr>
              <a:t>Outstanding findings – finalisation of the organisational structure, Leave not captured on time still a concern.</a:t>
            </a:r>
          </a:p>
          <a:p>
            <a:pPr marL="171450" indent="-171450" fontAlgn="base">
              <a:spcBef>
                <a:spcPct val="0"/>
              </a:spcBef>
              <a:spcAft>
                <a:spcPct val="0"/>
              </a:spcAft>
              <a:buFont typeface="Arial" panose="020B0604020202020204" pitchFamily="34" charset="0"/>
              <a:buChar char="•"/>
              <a:defRPr/>
            </a:pPr>
            <a:r>
              <a:rPr lang="en-ZA" sz="1400" dirty="0">
                <a:solidFill>
                  <a:srgbClr val="000000"/>
                </a:solidFill>
                <a:latin typeface="Arial" panose="020B0604020202020204" pitchFamily="34" charset="0"/>
                <a:cs typeface="Arial" panose="020B0604020202020204" pitchFamily="34" charset="0"/>
              </a:rPr>
              <a:t> BBBEE verification - A Service Provider was appointed and is busy with the verification process and a certificate will be issued accordingly.</a:t>
            </a:r>
          </a:p>
          <a:p>
            <a:pPr marL="171450" indent="-171450" fontAlgn="base">
              <a:spcBef>
                <a:spcPct val="0"/>
              </a:spcBef>
              <a:spcAft>
                <a:spcPct val="0"/>
              </a:spcAft>
              <a:buFont typeface="Arial" panose="020B0604020202020204" pitchFamily="34" charset="0"/>
              <a:buChar char="•"/>
              <a:defRPr/>
            </a:pPr>
            <a:r>
              <a:rPr lang="en-ZA" sz="1400" dirty="0">
                <a:solidFill>
                  <a:srgbClr val="000000"/>
                </a:solidFill>
                <a:latin typeface="Arial" panose="020B0604020202020204" pitchFamily="34" charset="0"/>
                <a:cs typeface="Arial" panose="020B0604020202020204" pitchFamily="34" charset="0"/>
              </a:rPr>
              <a:t>A process is underway to address all the irregular expenditure on the register and consequence management will take place. </a:t>
            </a:r>
          </a:p>
        </p:txBody>
      </p:sp>
    </p:spTree>
    <p:extLst>
      <p:ext uri="{BB962C8B-B14F-4D97-AF65-F5344CB8AC3E}">
        <p14:creationId xmlns:p14="http://schemas.microsoft.com/office/powerpoint/2010/main" val="356391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1961291" y="210708"/>
            <a:ext cx="8410059" cy="477054"/>
          </a:xfrm>
          <a:prstGeom prst="rect">
            <a:avLst/>
          </a:prstGeom>
        </p:spPr>
        <p:txBody>
          <a:bodyPr wrap="square">
            <a:spAutoFit/>
          </a:bodyPr>
          <a:lstStyle/>
          <a:p>
            <a:pPr algn="ctr" eaLnBrk="0" hangingPunct="0">
              <a:spcBef>
                <a:spcPts val="600"/>
              </a:spcBef>
              <a:spcAft>
                <a:spcPts val="600"/>
              </a:spcAft>
              <a:defRPr/>
            </a:pPr>
            <a:r>
              <a:rPr lang="en-US" sz="2500" b="1" dirty="0">
                <a:solidFill>
                  <a:srgbClr val="006600"/>
                </a:solidFill>
                <a:ea typeface="+mj-ea"/>
                <a:cs typeface="+mj-cs"/>
              </a:rPr>
              <a:t>BUDGET &amp; EXPENDITURE</a:t>
            </a:r>
          </a:p>
        </p:txBody>
      </p:sp>
      <p:pic>
        <p:nvPicPr>
          <p:cNvPr id="6" name="Picture 5">
            <a:extLst>
              <a:ext uri="{FF2B5EF4-FFF2-40B4-BE49-F238E27FC236}">
                <a16:creationId xmlns:a16="http://schemas.microsoft.com/office/drawing/2014/main" id="{B7608C02-2FA2-4D25-85EA-DF24232AD34D}"/>
              </a:ext>
            </a:extLst>
          </p:cNvPr>
          <p:cNvPicPr>
            <a:picLocks noChangeAspect="1"/>
          </p:cNvPicPr>
          <p:nvPr/>
        </p:nvPicPr>
        <p:blipFill>
          <a:blip r:embed="rId2"/>
          <a:stretch>
            <a:fillRect/>
          </a:stretch>
        </p:blipFill>
        <p:spPr>
          <a:xfrm>
            <a:off x="889543" y="1293738"/>
            <a:ext cx="9203691" cy="2019300"/>
          </a:xfrm>
          <a:prstGeom prst="rect">
            <a:avLst/>
          </a:prstGeom>
        </p:spPr>
      </p:pic>
      <p:pic>
        <p:nvPicPr>
          <p:cNvPr id="10" name="Picture 9">
            <a:extLst>
              <a:ext uri="{FF2B5EF4-FFF2-40B4-BE49-F238E27FC236}">
                <a16:creationId xmlns:a16="http://schemas.microsoft.com/office/drawing/2014/main" id="{A0AA376F-DEED-4ABD-8841-7DC5CBCB79D4}"/>
              </a:ext>
            </a:extLst>
          </p:cNvPr>
          <p:cNvPicPr>
            <a:picLocks noChangeAspect="1"/>
          </p:cNvPicPr>
          <p:nvPr/>
        </p:nvPicPr>
        <p:blipFill>
          <a:blip r:embed="rId3"/>
          <a:stretch>
            <a:fillRect/>
          </a:stretch>
        </p:blipFill>
        <p:spPr>
          <a:xfrm>
            <a:off x="923869" y="3432872"/>
            <a:ext cx="9169365" cy="1850204"/>
          </a:xfrm>
          <a:prstGeom prst="rect">
            <a:avLst/>
          </a:prstGeom>
        </p:spPr>
      </p:pic>
      <p:sp>
        <p:nvSpPr>
          <p:cNvPr id="11" name="TextBox 10">
            <a:extLst>
              <a:ext uri="{FF2B5EF4-FFF2-40B4-BE49-F238E27FC236}">
                <a16:creationId xmlns:a16="http://schemas.microsoft.com/office/drawing/2014/main" id="{75DF5676-B637-46C9-B5B5-659D4BD5BE62}"/>
              </a:ext>
            </a:extLst>
          </p:cNvPr>
          <p:cNvSpPr txBox="1"/>
          <p:nvPr/>
        </p:nvSpPr>
        <p:spPr>
          <a:xfrm>
            <a:off x="748937" y="5326621"/>
            <a:ext cx="11094719" cy="1169551"/>
          </a:xfrm>
          <a:prstGeom prst="rect">
            <a:avLst/>
          </a:prstGeom>
          <a:noFill/>
        </p:spPr>
        <p:txBody>
          <a:bodyPr wrap="square">
            <a:spAutoFit/>
          </a:bodyPr>
          <a:lstStyle/>
          <a:p>
            <a:pPr marL="171450" indent="-171450" fontAlgn="base">
              <a:spcBef>
                <a:spcPct val="0"/>
              </a:spcBef>
              <a:spcAft>
                <a:spcPct val="0"/>
              </a:spcAft>
              <a:buFont typeface="Arial" panose="020B0604020202020204" pitchFamily="34" charset="0"/>
              <a:buChar char="•"/>
              <a:defRPr/>
            </a:pPr>
            <a:r>
              <a:rPr lang="en-ZA" sz="1400" dirty="0">
                <a:solidFill>
                  <a:srgbClr val="000000"/>
                </a:solidFill>
                <a:latin typeface="Arial" panose="020B0604020202020204" pitchFamily="34" charset="0"/>
                <a:cs typeface="Arial" panose="020B0604020202020204" pitchFamily="34" charset="0"/>
              </a:rPr>
              <a:t>Total  expenditure as at 31 March 2021 was 96,5%. Total expenditure excluding transfers to Entities was 83,5% - mainly due to compensation of employees, a</a:t>
            </a:r>
            <a:r>
              <a:rPr lang="en-ZA" sz="1400" dirty="0" err="1">
                <a:solidFill>
                  <a:srgbClr val="000000"/>
                </a:solidFill>
                <a:latin typeface="Arial" panose="020B0604020202020204" pitchFamily="34" charset="0"/>
                <a:cs typeface="Arial" panose="020B0604020202020204" pitchFamily="34" charset="0"/>
              </a:rPr>
              <a:t>dvance</a:t>
            </a:r>
            <a:r>
              <a:rPr lang="en-ZA" sz="1400" dirty="0">
                <a:solidFill>
                  <a:srgbClr val="000000"/>
                </a:solidFill>
                <a:latin typeface="Arial" panose="020B0604020202020204" pitchFamily="34" charset="0"/>
                <a:cs typeface="Arial" panose="020B0604020202020204" pitchFamily="34" charset="0"/>
              </a:rPr>
              <a:t> made to BBI for SA Connect and monthly commitments paid. </a:t>
            </a:r>
          </a:p>
          <a:p>
            <a:pPr marL="171450" indent="-171450" fontAlgn="base">
              <a:spcBef>
                <a:spcPct val="0"/>
              </a:spcBef>
              <a:spcAft>
                <a:spcPct val="0"/>
              </a:spcAft>
              <a:buFont typeface="Arial" panose="020B0604020202020204" pitchFamily="34" charset="0"/>
              <a:buChar char="•"/>
              <a:defRPr/>
            </a:pPr>
            <a:endParaRPr lang="en-ZA" sz="1400" dirty="0">
              <a:solidFill>
                <a:srgbClr val="000000"/>
              </a:solidFill>
              <a:latin typeface="Arial" panose="020B0604020202020204" pitchFamily="34" charset="0"/>
              <a:cs typeface="Arial" panose="020B0604020202020204" pitchFamily="34" charset="0"/>
            </a:endParaRPr>
          </a:p>
          <a:p>
            <a:pPr marL="171450" indent="-171450" fontAlgn="base">
              <a:spcBef>
                <a:spcPct val="0"/>
              </a:spcBef>
              <a:spcAft>
                <a:spcPct val="0"/>
              </a:spcAft>
              <a:buFont typeface="Arial" panose="020B0604020202020204" pitchFamily="34" charset="0"/>
              <a:buChar char="•"/>
              <a:defRPr/>
            </a:pPr>
            <a:r>
              <a:rPr lang="en-ZA" sz="1400" dirty="0">
                <a:solidFill>
                  <a:srgbClr val="000000"/>
                </a:solidFill>
                <a:latin typeface="Arial" panose="020B0604020202020204" pitchFamily="34" charset="0"/>
                <a:cs typeface="Arial" panose="020B0604020202020204" pitchFamily="34" charset="0"/>
              </a:rPr>
              <a:t>Underspending mainly due to the vacant posts not filled and salary adjustments not paid during the financial year, projects not implemented and overall reduction in international and local travel due to lockdown restrictions. </a:t>
            </a:r>
          </a:p>
        </p:txBody>
      </p:sp>
    </p:spTree>
    <p:extLst>
      <p:ext uri="{BB962C8B-B14F-4D97-AF65-F5344CB8AC3E}">
        <p14:creationId xmlns:p14="http://schemas.microsoft.com/office/powerpoint/2010/main" val="4172055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2391598" y="181368"/>
            <a:ext cx="8064137" cy="477054"/>
          </a:xfrm>
          <a:prstGeom prst="rect">
            <a:avLst/>
          </a:prstGeom>
        </p:spPr>
        <p:txBody>
          <a:bodyPr wrap="square">
            <a:spAutoFit/>
          </a:bodyPr>
          <a:lstStyle/>
          <a:p>
            <a:pPr algn="ctr" eaLnBrk="0" hangingPunct="0">
              <a:spcBef>
                <a:spcPts val="600"/>
              </a:spcBef>
              <a:spcAft>
                <a:spcPts val="600"/>
              </a:spcAft>
              <a:defRPr/>
            </a:pPr>
            <a:r>
              <a:rPr lang="en-US" sz="2500" b="1" dirty="0">
                <a:solidFill>
                  <a:srgbClr val="006600"/>
                </a:solidFill>
                <a:ea typeface="+mj-ea"/>
                <a:cs typeface="+mj-cs"/>
              </a:rPr>
              <a:t>BUDGET AND EXPENDITURE</a:t>
            </a:r>
          </a:p>
        </p:txBody>
      </p:sp>
      <p:sp>
        <p:nvSpPr>
          <p:cNvPr id="6" name="TextBox 5">
            <a:extLst>
              <a:ext uri="{FF2B5EF4-FFF2-40B4-BE49-F238E27FC236}">
                <a16:creationId xmlns:a16="http://schemas.microsoft.com/office/drawing/2014/main" id="{79CB0863-72F8-4A07-98D4-0BEB0E480640}"/>
              </a:ext>
            </a:extLst>
          </p:cNvPr>
          <p:cNvSpPr txBox="1"/>
          <p:nvPr/>
        </p:nvSpPr>
        <p:spPr>
          <a:xfrm>
            <a:off x="493407" y="1202128"/>
            <a:ext cx="11467139" cy="4801314"/>
          </a:xfrm>
          <a:prstGeom prst="rect">
            <a:avLst/>
          </a:prstGeom>
          <a:noFill/>
        </p:spPr>
        <p:txBody>
          <a:bodyPr wrap="square">
            <a:spAutoFit/>
          </a:bodyPr>
          <a:lstStyle/>
          <a:p>
            <a:pPr fontAlgn="base">
              <a:spcBef>
                <a:spcPct val="0"/>
              </a:spcBef>
              <a:spcAft>
                <a:spcPct val="0"/>
              </a:spcAft>
              <a:defRPr/>
            </a:pPr>
            <a:r>
              <a:rPr lang="en-ZA" b="1" dirty="0">
                <a:latin typeface="Arial" panose="020B0604020202020204" pitchFamily="34" charset="0"/>
                <a:ea typeface="Times New Roman" panose="02020603050405020304" pitchFamily="18" charset="0"/>
                <a:cs typeface="Arial" panose="020B0604020202020204" pitchFamily="34" charset="0"/>
              </a:rPr>
              <a:t>Goods &amp; Services</a:t>
            </a:r>
          </a:p>
          <a:p>
            <a:pPr marL="285750" indent="-285750" fontAlgn="base">
              <a:spcBef>
                <a:spcPct val="0"/>
              </a:spcBef>
              <a:spcAft>
                <a:spcPct val="0"/>
              </a:spcAft>
              <a:buFont typeface="Arial" panose="020B0604020202020204" pitchFamily="34" charset="0"/>
              <a:buChar char="•"/>
              <a:defRPr/>
            </a:pPr>
            <a:r>
              <a:rPr lang="en-ZA" dirty="0">
                <a:latin typeface="Arial" panose="020B0604020202020204" pitchFamily="34" charset="0"/>
                <a:ea typeface="Times New Roman" panose="02020603050405020304" pitchFamily="18" charset="0"/>
                <a:cs typeface="Arial" panose="020B0604020202020204" pitchFamily="34" charset="0"/>
              </a:rPr>
              <a:t>The broadband connectivity project allocation amounts to 49% (R184m) of the G&amp;S allocation. An advance of R105 million was made to BBI. The Department maintains a reconciliation on advance payments made.</a:t>
            </a:r>
          </a:p>
          <a:p>
            <a:pPr marL="171450" indent="-171450" fontAlgn="base">
              <a:spcBef>
                <a:spcPct val="0"/>
              </a:spcBef>
              <a:spcAft>
                <a:spcPct val="0"/>
              </a:spcAft>
              <a:buFont typeface="Arial" panose="020B0604020202020204" pitchFamily="34" charset="0"/>
              <a:buChar char="•"/>
              <a:defRPr/>
            </a:pPr>
            <a:endParaRPr lang="en-ZA" dirty="0">
              <a:latin typeface="Arial" panose="020B0604020202020204" pitchFamily="34" charset="0"/>
              <a:ea typeface="Times New Roman" panose="02020603050405020304" pitchFamily="18" charset="0"/>
              <a:cs typeface="Arial" panose="020B0604020202020204" pitchFamily="34" charset="0"/>
            </a:endParaRPr>
          </a:p>
          <a:p>
            <a:pPr>
              <a:defRPr/>
            </a:pPr>
            <a:r>
              <a:rPr lang="en-ZA" b="1" dirty="0">
                <a:latin typeface="Arial" panose="020B0604020202020204" pitchFamily="34" charset="0"/>
                <a:ea typeface="Times New Roman" panose="02020603050405020304" pitchFamily="18" charset="0"/>
                <a:cs typeface="Arial" panose="020B0604020202020204" pitchFamily="34" charset="0"/>
              </a:rPr>
              <a:t>Transfers</a:t>
            </a:r>
          </a:p>
          <a:p>
            <a:pPr marL="285750" indent="-285750">
              <a:buFont typeface="Arial" panose="020B0604020202020204" pitchFamily="34" charset="0"/>
              <a:buChar char="•"/>
              <a:defRPr/>
            </a:pPr>
            <a:r>
              <a:rPr lang="en-ZA" dirty="0">
                <a:latin typeface="Arial" panose="020B0604020202020204" pitchFamily="34" charset="0"/>
                <a:ea typeface="Times New Roman" panose="02020603050405020304" pitchFamily="18" charset="0"/>
                <a:cs typeface="Arial" panose="020B0604020202020204" pitchFamily="34" charset="0"/>
              </a:rPr>
              <a:t>The transfers are paid to the entities in line with the pre-approved scheduled with National Treasury. </a:t>
            </a:r>
          </a:p>
          <a:p>
            <a:pPr marL="171450" indent="-171450" fontAlgn="base">
              <a:spcBef>
                <a:spcPct val="0"/>
              </a:spcBef>
              <a:spcAft>
                <a:spcPct val="0"/>
              </a:spcAft>
              <a:buFont typeface="Arial" panose="020B0604020202020204" pitchFamily="34" charset="0"/>
              <a:buChar char="•"/>
              <a:defRPr/>
            </a:pPr>
            <a:endParaRPr lang="en-ZA" dirty="0">
              <a:latin typeface="Arial" panose="020B0604020202020204" pitchFamily="34" charset="0"/>
              <a:ea typeface="Times New Roman" panose="02020603050405020304" pitchFamily="18" charset="0"/>
              <a:cs typeface="Arial" panose="020B0604020202020204" pitchFamily="34" charset="0"/>
            </a:endParaRPr>
          </a:p>
          <a:p>
            <a:pPr fontAlgn="base">
              <a:spcBef>
                <a:spcPct val="0"/>
              </a:spcBef>
              <a:spcAft>
                <a:spcPct val="0"/>
              </a:spcAft>
              <a:defRPr/>
            </a:pPr>
            <a:r>
              <a:rPr lang="en-ZA" b="1" dirty="0">
                <a:latin typeface="Arial" panose="020B0604020202020204" pitchFamily="34" charset="0"/>
                <a:ea typeface="Times New Roman" panose="02020603050405020304" pitchFamily="18" charset="0"/>
                <a:cs typeface="Arial" panose="020B0604020202020204" pitchFamily="34" charset="0"/>
              </a:rPr>
              <a:t>Capital Assets</a:t>
            </a:r>
          </a:p>
          <a:p>
            <a:pPr marL="285750" indent="-285750" fontAlgn="base">
              <a:spcBef>
                <a:spcPct val="0"/>
              </a:spcBef>
              <a:spcAft>
                <a:spcPct val="0"/>
              </a:spcAft>
              <a:buFont typeface="Arial" panose="020B0604020202020204" pitchFamily="34" charset="0"/>
              <a:buChar char="•"/>
              <a:defRPr/>
            </a:pPr>
            <a:r>
              <a:rPr lang="en-ZA" dirty="0">
                <a:latin typeface="Arial" panose="020B0604020202020204" pitchFamily="34" charset="0"/>
                <a:ea typeface="Times New Roman" panose="02020603050405020304" pitchFamily="18" charset="0"/>
                <a:cs typeface="Arial" panose="020B0604020202020204" pitchFamily="34" charset="0"/>
              </a:rPr>
              <a:t>The underspending in payment for capital assets is due to vehicles that were in the procurement process and the slow implementation of the PABX and Digitisation projects. Digital Migration, Installation of CCTV cameras and Access control system are still in progress.</a:t>
            </a:r>
          </a:p>
          <a:p>
            <a:pPr marL="171450" indent="-171450" fontAlgn="base">
              <a:spcBef>
                <a:spcPct val="0"/>
              </a:spcBef>
              <a:spcAft>
                <a:spcPct val="0"/>
              </a:spcAft>
              <a:buFont typeface="Arial" panose="020B0604020202020204" pitchFamily="34" charset="0"/>
              <a:buChar char="•"/>
              <a:defRPr/>
            </a:pPr>
            <a:endParaRPr lang="en-ZA" dirty="0">
              <a:latin typeface="Arial" panose="020B0604020202020204" pitchFamily="34" charset="0"/>
              <a:ea typeface="Times New Roman" panose="02020603050405020304" pitchFamily="18" charset="0"/>
              <a:cs typeface="Arial" panose="020B0604020202020204" pitchFamily="34" charset="0"/>
            </a:endParaRPr>
          </a:p>
          <a:p>
            <a:pPr fontAlgn="base">
              <a:spcBef>
                <a:spcPct val="0"/>
              </a:spcBef>
              <a:spcAft>
                <a:spcPct val="0"/>
              </a:spcAft>
              <a:defRPr/>
            </a:pPr>
            <a:r>
              <a:rPr lang="en-ZA" b="1" dirty="0">
                <a:latin typeface="Arial" panose="020B0604020202020204" pitchFamily="34" charset="0"/>
                <a:cs typeface="Arial" panose="020B0604020202020204" pitchFamily="34" charset="0"/>
              </a:rPr>
              <a:t>Emphasis of Matter </a:t>
            </a:r>
          </a:p>
          <a:p>
            <a:pPr marL="171450" indent="-171450" fontAlgn="base">
              <a:spcBef>
                <a:spcPct val="0"/>
              </a:spcBef>
              <a:spcAft>
                <a:spcPct val="0"/>
              </a:spcAft>
              <a:buFont typeface="Arial" panose="020B0604020202020204" pitchFamily="34" charset="0"/>
              <a:buChar char="•"/>
              <a:defRPr/>
            </a:pPr>
            <a:r>
              <a:rPr lang="en-ZA" dirty="0">
                <a:latin typeface="Arial" panose="020B0604020202020204" pitchFamily="34" charset="0"/>
                <a:ea typeface="Times New Roman" panose="02020603050405020304" pitchFamily="18" charset="0"/>
                <a:cs typeface="Arial" panose="020B0604020202020204" pitchFamily="34" charset="0"/>
              </a:rPr>
              <a:t>Impairment of Investment made in SAPO amounting to R8,1 billion (fully impaired) due to the negative net asset value of the entity as 31 March 2021.</a:t>
            </a:r>
          </a:p>
          <a:p>
            <a:pPr marL="171450" indent="-171450" fontAlgn="base">
              <a:spcBef>
                <a:spcPct val="0"/>
              </a:spcBef>
              <a:spcAft>
                <a:spcPct val="0"/>
              </a:spcAft>
              <a:buFont typeface="Arial" panose="020B0604020202020204" pitchFamily="34" charset="0"/>
              <a:buChar char="•"/>
              <a:defRPr/>
            </a:pPr>
            <a:r>
              <a:rPr lang="en-ZA" dirty="0">
                <a:latin typeface="Arial" panose="020B0604020202020204" pitchFamily="34" charset="0"/>
                <a:ea typeface="Times New Roman" panose="02020603050405020304" pitchFamily="18" charset="0"/>
                <a:cs typeface="Arial" panose="020B0604020202020204" pitchFamily="34" charset="0"/>
              </a:rPr>
              <a:t>Approval of conversion of the loan to Broadband </a:t>
            </a:r>
            <a:r>
              <a:rPr lang="en-ZA" dirty="0" err="1">
                <a:latin typeface="Arial" panose="020B0604020202020204" pitchFamily="34" charset="0"/>
                <a:ea typeface="Times New Roman" panose="02020603050405020304" pitchFamily="18" charset="0"/>
                <a:cs typeface="Arial" panose="020B0604020202020204" pitchFamily="34" charset="0"/>
              </a:rPr>
              <a:t>Infraco</a:t>
            </a:r>
            <a:r>
              <a:rPr lang="en-ZA" dirty="0">
                <a:latin typeface="Arial" panose="020B0604020202020204" pitchFamily="34" charset="0"/>
                <a:ea typeface="Times New Roman" panose="02020603050405020304" pitchFamily="18" charset="0"/>
                <a:cs typeface="Arial" panose="020B0604020202020204" pitchFamily="34" charset="0"/>
              </a:rPr>
              <a:t> SOC Limited amounting to R 1.3 billion as equity in May 2021 (</a:t>
            </a:r>
            <a:r>
              <a:rPr lang="en-ZA" dirty="0">
                <a:latin typeface="Arial" panose="020B0604020202020204" pitchFamily="34" charset="0"/>
                <a:cs typeface="Arial" panose="020B0604020202020204" pitchFamily="34" charset="0"/>
              </a:rPr>
              <a:t>non-adjusting event).</a:t>
            </a:r>
          </a:p>
        </p:txBody>
      </p:sp>
    </p:spTree>
    <p:extLst>
      <p:ext uri="{BB962C8B-B14F-4D97-AF65-F5344CB8AC3E}">
        <p14:creationId xmlns:p14="http://schemas.microsoft.com/office/powerpoint/2010/main" val="4104260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2063931" y="225155"/>
            <a:ext cx="8064137" cy="477054"/>
          </a:xfrm>
          <a:prstGeom prst="rect">
            <a:avLst/>
          </a:prstGeom>
        </p:spPr>
        <p:txBody>
          <a:bodyPr wrap="square">
            <a:spAutoFit/>
          </a:bodyPr>
          <a:lstStyle/>
          <a:p>
            <a:pPr algn="ctr" eaLnBrk="0" hangingPunct="0">
              <a:spcBef>
                <a:spcPts val="600"/>
              </a:spcBef>
              <a:spcAft>
                <a:spcPts val="600"/>
              </a:spcAft>
              <a:defRPr/>
            </a:pPr>
            <a:r>
              <a:rPr lang="en-US" sz="2500" b="1" dirty="0">
                <a:solidFill>
                  <a:srgbClr val="006600"/>
                </a:solidFill>
                <a:ea typeface="+mj-ea"/>
                <a:cs typeface="+mj-cs"/>
              </a:rPr>
              <a:t>TRANSFERS</a:t>
            </a:r>
          </a:p>
        </p:txBody>
      </p:sp>
      <p:pic>
        <p:nvPicPr>
          <p:cNvPr id="8" name="Picture 7">
            <a:extLst>
              <a:ext uri="{FF2B5EF4-FFF2-40B4-BE49-F238E27FC236}">
                <a16:creationId xmlns:a16="http://schemas.microsoft.com/office/drawing/2014/main" id="{349DD8EB-EBDA-4D71-9B62-D66A74EE5BCF}"/>
              </a:ext>
            </a:extLst>
          </p:cNvPr>
          <p:cNvPicPr>
            <a:picLocks noChangeAspect="1"/>
          </p:cNvPicPr>
          <p:nvPr/>
        </p:nvPicPr>
        <p:blipFill>
          <a:blip r:embed="rId2"/>
          <a:stretch>
            <a:fillRect/>
          </a:stretch>
        </p:blipFill>
        <p:spPr>
          <a:xfrm>
            <a:off x="941863" y="1439918"/>
            <a:ext cx="9019406" cy="4400530"/>
          </a:xfrm>
          <a:prstGeom prst="rect">
            <a:avLst/>
          </a:prstGeom>
        </p:spPr>
      </p:pic>
      <p:sp>
        <p:nvSpPr>
          <p:cNvPr id="9" name="TextBox 8">
            <a:extLst>
              <a:ext uri="{FF2B5EF4-FFF2-40B4-BE49-F238E27FC236}">
                <a16:creationId xmlns:a16="http://schemas.microsoft.com/office/drawing/2014/main" id="{FF19A634-198C-417D-ACFD-2279A12905A6}"/>
              </a:ext>
            </a:extLst>
          </p:cNvPr>
          <p:cNvSpPr txBox="1"/>
          <p:nvPr/>
        </p:nvSpPr>
        <p:spPr>
          <a:xfrm>
            <a:off x="941863" y="5688449"/>
            <a:ext cx="9543257" cy="738664"/>
          </a:xfrm>
          <a:prstGeom prst="rect">
            <a:avLst/>
          </a:prstGeom>
          <a:noFill/>
        </p:spPr>
        <p:txBody>
          <a:bodyPr wrap="square">
            <a:spAutoFit/>
          </a:bodyPr>
          <a:lstStyle/>
          <a:p>
            <a:pPr fontAlgn="base">
              <a:spcBef>
                <a:spcPct val="0"/>
              </a:spcBef>
              <a:spcAft>
                <a:spcPct val="0"/>
              </a:spcAft>
              <a:defRPr/>
            </a:pPr>
            <a:endParaRPr lang="en-ZA" sz="1400" dirty="0">
              <a:solidFill>
                <a:srgbClr val="000000"/>
              </a:solidFill>
              <a:latin typeface="Arial" panose="020B0604020202020204" pitchFamily="34" charset="0"/>
              <a:cs typeface="Arial" pitchFamily="34" charset="0"/>
            </a:endParaRPr>
          </a:p>
          <a:p>
            <a:pPr marL="171450" indent="-171450" fontAlgn="base">
              <a:spcBef>
                <a:spcPct val="0"/>
              </a:spcBef>
              <a:spcAft>
                <a:spcPct val="0"/>
              </a:spcAft>
              <a:buFont typeface="Arial" panose="020B0604020202020204" pitchFamily="34" charset="0"/>
              <a:buChar char="•"/>
              <a:defRPr/>
            </a:pPr>
            <a:r>
              <a:rPr lang="en-ZA" sz="1400" dirty="0">
                <a:solidFill>
                  <a:srgbClr val="000000"/>
                </a:solidFill>
                <a:latin typeface="Arial" panose="020B0604020202020204" pitchFamily="34" charset="0"/>
                <a:cs typeface="Arial" pitchFamily="34" charset="0"/>
              </a:rPr>
              <a:t>The transfers are paid to the entities in line with the pre-approved scheduled with National Treasury. </a:t>
            </a:r>
          </a:p>
          <a:p>
            <a:pPr marL="171450" indent="-171450" fontAlgn="base">
              <a:spcBef>
                <a:spcPct val="0"/>
              </a:spcBef>
              <a:spcAft>
                <a:spcPct val="0"/>
              </a:spcAft>
              <a:buFont typeface="Arial" panose="020B0604020202020204" pitchFamily="34" charset="0"/>
              <a:buChar char="•"/>
              <a:defRPr/>
            </a:pPr>
            <a:r>
              <a:rPr lang="en-ZA" sz="1400" dirty="0">
                <a:solidFill>
                  <a:srgbClr val="000000"/>
                </a:solidFill>
                <a:latin typeface="Arial" panose="020B0604020202020204" pitchFamily="34" charset="0"/>
                <a:cs typeface="Arial" pitchFamily="34" charset="0"/>
              </a:rPr>
              <a:t>R39 Million paid for international membership fees. </a:t>
            </a:r>
          </a:p>
        </p:txBody>
      </p:sp>
    </p:spTree>
    <p:extLst>
      <p:ext uri="{BB962C8B-B14F-4D97-AF65-F5344CB8AC3E}">
        <p14:creationId xmlns:p14="http://schemas.microsoft.com/office/powerpoint/2010/main" val="83787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3C7ECCAC-0AFE-4FA2-B378-C13F574D6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val="108710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745592" y="135532"/>
            <a:ext cx="10515600" cy="598588"/>
          </a:xfrm>
        </p:spPr>
        <p:txBody>
          <a:bodyPr>
            <a:normAutofit/>
          </a:bodyPr>
          <a:lstStyle/>
          <a:p>
            <a:pPr algn="ctr"/>
            <a:r>
              <a:rPr lang="en-US" sz="2800" dirty="0">
                <a:solidFill>
                  <a:srgbClr val="006600"/>
                </a:solidFill>
                <a:latin typeface="Arial" panose="020B0604020202020204" pitchFamily="34" charset="0"/>
                <a:cs typeface="Arial" panose="020B0604020202020204" pitchFamily="34" charset="0"/>
              </a:rPr>
              <a:t>OVERVIEW </a:t>
            </a:r>
            <a:endParaRPr lang="en-ZA" sz="2800" dirty="0"/>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802511" y="1605332"/>
            <a:ext cx="10515600" cy="3995335"/>
          </a:xfrm>
        </p:spPr>
        <p:txBody>
          <a:bodyPr/>
          <a:lstStyle/>
          <a:p>
            <a:pPr marL="552450" lvl="1" indent="-552450" algn="just" eaLnBrk="0" hangingPunct="0">
              <a:lnSpc>
                <a:spcPct val="150000"/>
              </a:lnSpc>
              <a:spcBef>
                <a:spcPts val="0"/>
              </a:spcBef>
              <a:spcAft>
                <a:spcPts val="0"/>
              </a:spcAft>
              <a:buFont typeface="Wingdings" panose="05000000000000000000" pitchFamily="2" charset="2"/>
              <a:buChar char="q"/>
              <a:defRPr/>
            </a:pPr>
            <a:r>
              <a:rPr lang="en-ZA" dirty="0">
                <a:solidFill>
                  <a:schemeClr val="tx1"/>
                </a:solidFill>
                <a:latin typeface="Arial" panose="020B0604020202020204" pitchFamily="34" charset="0"/>
                <a:cs typeface="Arial" panose="020B0604020202020204" pitchFamily="34" charset="0"/>
              </a:rPr>
              <a:t>32 Annual Targets committed to during the 2020/21 FY</a:t>
            </a:r>
          </a:p>
          <a:p>
            <a:pPr marL="552450" lvl="1" indent="-552450" algn="just" eaLnBrk="0" hangingPunct="0">
              <a:lnSpc>
                <a:spcPct val="150000"/>
              </a:lnSpc>
              <a:spcBef>
                <a:spcPts val="0"/>
              </a:spcBef>
              <a:spcAft>
                <a:spcPts val="0"/>
              </a:spcAft>
              <a:buFont typeface="Wingdings" panose="05000000000000000000" pitchFamily="2" charset="2"/>
              <a:buChar char="q"/>
              <a:defRPr/>
            </a:pPr>
            <a:r>
              <a:rPr lang="en-ZA" dirty="0">
                <a:solidFill>
                  <a:schemeClr val="tx1"/>
                </a:solidFill>
                <a:latin typeface="Arial" panose="020B0604020202020204" pitchFamily="34" charset="0"/>
                <a:cs typeface="Arial" panose="020B0604020202020204" pitchFamily="34" charset="0"/>
              </a:rPr>
              <a:t>50% of planned targets achieved</a:t>
            </a:r>
          </a:p>
          <a:p>
            <a:pPr marL="552450" lvl="1" indent="-552450" algn="just" eaLnBrk="0" hangingPunct="0">
              <a:lnSpc>
                <a:spcPct val="150000"/>
              </a:lnSpc>
              <a:spcBef>
                <a:spcPts val="0"/>
              </a:spcBef>
              <a:spcAft>
                <a:spcPts val="0"/>
              </a:spcAft>
              <a:buFont typeface="Wingdings" panose="05000000000000000000" pitchFamily="2" charset="2"/>
              <a:buChar char="q"/>
              <a:defRPr/>
            </a:pPr>
            <a:r>
              <a:rPr lang="en-ZA" dirty="0">
                <a:solidFill>
                  <a:schemeClr val="tx1"/>
                </a:solidFill>
                <a:latin typeface="Arial" panose="020B0604020202020204" pitchFamily="34" charset="0"/>
                <a:cs typeface="Arial" panose="020B0604020202020204" pitchFamily="34" charset="0"/>
              </a:rPr>
              <a:t>97% expenditure against budget allocation</a:t>
            </a:r>
          </a:p>
          <a:p>
            <a:pPr marL="552450" lvl="1" indent="-552450" algn="just" eaLnBrk="0" hangingPunct="0">
              <a:lnSpc>
                <a:spcPct val="150000"/>
              </a:lnSpc>
              <a:spcBef>
                <a:spcPts val="0"/>
              </a:spcBef>
              <a:spcAft>
                <a:spcPts val="0"/>
              </a:spcAft>
              <a:buFont typeface="Wingdings" panose="05000000000000000000" pitchFamily="2" charset="2"/>
              <a:buChar char="q"/>
              <a:defRPr/>
            </a:pPr>
            <a:r>
              <a:rPr lang="en-GB" dirty="0">
                <a:solidFill>
                  <a:schemeClr val="tx1"/>
                </a:solidFill>
                <a:latin typeface="Arial" panose="020B0604020202020204" pitchFamily="34" charset="0"/>
                <a:cs typeface="Arial" panose="020B0604020202020204" pitchFamily="34" charset="0"/>
              </a:rPr>
              <a:t>100% of transfers paid to the entities in line with the pre-approved schedule</a:t>
            </a:r>
          </a:p>
          <a:p>
            <a:pPr marL="552450" lvl="1" indent="-552450" eaLnBrk="0" hangingPunct="0">
              <a:lnSpc>
                <a:spcPct val="150000"/>
              </a:lnSpc>
              <a:spcBef>
                <a:spcPts val="0"/>
              </a:spcBef>
              <a:spcAft>
                <a:spcPts val="0"/>
              </a:spcAft>
              <a:buFont typeface="Wingdings" panose="05000000000000000000" pitchFamily="2" charset="2"/>
              <a:buChar char="q"/>
              <a:defRPr/>
            </a:pPr>
            <a:r>
              <a:rPr lang="en-ZA" dirty="0">
                <a:solidFill>
                  <a:schemeClr val="tx1"/>
                </a:solidFill>
                <a:latin typeface="Arial" panose="020B0604020202020204" pitchFamily="34" charset="0"/>
                <a:cs typeface="Arial" panose="020B0604020202020204" pitchFamily="34" charset="0"/>
              </a:rPr>
              <a:t>Unqualified audit opinion</a:t>
            </a:r>
          </a:p>
          <a:p>
            <a:pPr marL="552450" lvl="1" indent="-552450" eaLnBrk="0" hangingPunct="0">
              <a:lnSpc>
                <a:spcPct val="150000"/>
              </a:lnSpc>
              <a:spcBef>
                <a:spcPts val="0"/>
              </a:spcBef>
              <a:spcAft>
                <a:spcPts val="0"/>
              </a:spcAft>
              <a:buFont typeface="Wingdings" panose="05000000000000000000" pitchFamily="2" charset="2"/>
              <a:buChar char="q"/>
              <a:defRPr/>
            </a:pPr>
            <a:r>
              <a:rPr lang="en-ZA" dirty="0">
                <a:solidFill>
                  <a:schemeClr val="tx1"/>
                </a:solidFill>
                <a:latin typeface="Arial" panose="020B0604020202020204" pitchFamily="34" charset="0"/>
                <a:cs typeface="Arial" panose="020B0604020202020204" pitchFamily="34" charset="0"/>
              </a:rPr>
              <a:t>Department addressed 73% of previous audit findings</a:t>
            </a:r>
          </a:p>
          <a:p>
            <a:endParaRPr lang="en-ZA"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367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303035" y="123614"/>
            <a:ext cx="10515600" cy="598588"/>
          </a:xfrm>
        </p:spPr>
        <p:txBody>
          <a:bodyPr>
            <a:normAutofit fontScale="90000"/>
          </a:bodyPr>
          <a:lstStyle/>
          <a:p>
            <a:pPr algn="ctr"/>
            <a:r>
              <a:rPr lang="en-US" dirty="0">
                <a:solidFill>
                  <a:srgbClr val="006600"/>
                </a:solidFill>
                <a:latin typeface="Arial" charset="0"/>
                <a:ea typeface="ＭＳ Ｐゴシック" charset="-128"/>
              </a:rPr>
              <a:t/>
            </a:r>
            <a:br>
              <a:rPr lang="en-US" dirty="0">
                <a:solidFill>
                  <a:srgbClr val="006600"/>
                </a:solidFill>
                <a:latin typeface="Arial" charset="0"/>
                <a:ea typeface="ＭＳ Ｐゴシック" charset="-128"/>
              </a:rPr>
            </a:br>
            <a:r>
              <a:rPr lang="en-US" dirty="0">
                <a:solidFill>
                  <a:srgbClr val="006600"/>
                </a:solidFill>
                <a:latin typeface="Arial" panose="020B0604020202020204" pitchFamily="34" charset="0"/>
                <a:cs typeface="Arial" panose="020B0604020202020204" pitchFamily="34" charset="0"/>
              </a:rPr>
              <a:t> PERFORMANCE INFORMATION</a:t>
            </a:r>
            <a:endParaRPr lang="en-ZA" dirty="0"/>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2">
            <a:extLst>
              <a:ext uri="{FF2B5EF4-FFF2-40B4-BE49-F238E27FC236}">
                <a16:creationId xmlns:a16="http://schemas.microsoft.com/office/drawing/2014/main" id="{628C7A7B-E3E9-4675-AFF3-ACDD0C556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59725"/>
            <a:ext cx="9430464" cy="392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7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5"/>
          <p:cNvSpPr>
            <a:spLocks noGrp="1"/>
          </p:cNvSpPr>
          <p:nvPr>
            <p:ph type="title"/>
          </p:nvPr>
        </p:nvSpPr>
        <p:spPr>
          <a:xfrm>
            <a:off x="1628893" y="96946"/>
            <a:ext cx="10515600" cy="598588"/>
          </a:xfrm>
        </p:spPr>
        <p:txBody>
          <a:bodyPr>
            <a:noAutofit/>
          </a:bodyPr>
          <a:lstStyle/>
          <a:p>
            <a:pPr algn="ctr"/>
            <a:r>
              <a:rPr lang="en-US" sz="2800" dirty="0">
                <a:solidFill>
                  <a:srgbClr val="006600"/>
                </a:solidFill>
                <a:latin typeface="Arial" panose="020B0604020202020204" pitchFamily="34" charset="0"/>
                <a:cs typeface="Arial" panose="020B0604020202020204" pitchFamily="34" charset="0"/>
              </a:rPr>
              <a:t/>
            </a:r>
            <a:br>
              <a:rPr lang="en-US" sz="2800" dirty="0">
                <a:solidFill>
                  <a:srgbClr val="006600"/>
                </a:solidFill>
                <a:latin typeface="Arial" panose="020B0604020202020204" pitchFamily="34" charset="0"/>
                <a:cs typeface="Arial" panose="020B0604020202020204" pitchFamily="34" charset="0"/>
              </a:rPr>
            </a:br>
            <a:r>
              <a:rPr lang="en-US" sz="2400" dirty="0">
                <a:solidFill>
                  <a:srgbClr val="006600"/>
                </a:solidFill>
                <a:latin typeface="Arial" panose="020B0604020202020204" pitchFamily="34" charset="0"/>
                <a:cs typeface="Arial" panose="020B0604020202020204" pitchFamily="34" charset="0"/>
              </a:rPr>
              <a:t>PERFORMANCE FOR 2020-2021 FINANCIAL YEAR</a:t>
            </a:r>
            <a:endParaRPr lang="en-ZA" sz="2400" dirty="0"/>
          </a:p>
        </p:txBody>
      </p:sp>
      <p:sp>
        <p:nvSpPr>
          <p:cNvPr id="7" name="TextBox 6">
            <a:extLst>
              <a:ext uri="{FF2B5EF4-FFF2-40B4-BE49-F238E27FC236}">
                <a16:creationId xmlns:a16="http://schemas.microsoft.com/office/drawing/2014/main" id="{5ACA182E-89B3-40D3-AD77-F6CF6D6601B9}"/>
              </a:ext>
            </a:extLst>
          </p:cNvPr>
          <p:cNvSpPr txBox="1"/>
          <p:nvPr/>
        </p:nvSpPr>
        <p:spPr>
          <a:xfrm>
            <a:off x="831850" y="1668574"/>
            <a:ext cx="8640960" cy="369332"/>
          </a:xfrm>
          <a:prstGeom prst="rect">
            <a:avLst/>
          </a:prstGeom>
          <a:noFill/>
        </p:spPr>
        <p:txBody>
          <a:bodyPr wrap="square">
            <a:spAutoFit/>
          </a:bodyPr>
          <a:lstStyle/>
          <a:p>
            <a:r>
              <a:rPr lang="en-ZA" sz="1800" b="0" dirty="0"/>
              <a:t>The Department </a:t>
            </a:r>
            <a:r>
              <a:rPr lang="en-ZA" sz="1800" dirty="0"/>
              <a:t>achieved</a:t>
            </a:r>
            <a:r>
              <a:rPr lang="en-ZA" sz="1800" b="0" dirty="0"/>
              <a:t> 50</a:t>
            </a:r>
            <a:r>
              <a:rPr lang="en-ZA" sz="1800" dirty="0"/>
              <a:t>% of its planned 2020/21 annual targets</a:t>
            </a:r>
            <a:endParaRPr lang="en-ZA" dirty="0"/>
          </a:p>
        </p:txBody>
      </p:sp>
      <p:pic>
        <p:nvPicPr>
          <p:cNvPr id="8" name="Picture 7">
            <a:extLst>
              <a:ext uri="{FF2B5EF4-FFF2-40B4-BE49-F238E27FC236}">
                <a16:creationId xmlns:a16="http://schemas.microsoft.com/office/drawing/2014/main" id="{9F2E9CB0-02B7-4D84-A020-86B2C446E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455" y="2403566"/>
            <a:ext cx="4503159" cy="3613800"/>
          </a:xfrm>
          <a:prstGeom prst="rect">
            <a:avLst/>
          </a:prstGeom>
        </p:spPr>
      </p:pic>
      <p:pic>
        <p:nvPicPr>
          <p:cNvPr id="9" name="Picture 8" descr="Chart, pie chart&#10;&#10;Description automatically generated">
            <a:extLst>
              <a:ext uri="{FF2B5EF4-FFF2-40B4-BE49-F238E27FC236}">
                <a16:creationId xmlns:a16="http://schemas.microsoft.com/office/drawing/2014/main" id="{0CE95830-EBD5-4237-A6FB-E232E0B0C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614" y="1950720"/>
            <a:ext cx="4696661" cy="4511040"/>
          </a:xfrm>
          <a:prstGeom prst="rect">
            <a:avLst/>
          </a:prstGeom>
        </p:spPr>
      </p:pic>
    </p:spTree>
    <p:extLst>
      <p:ext uri="{BB962C8B-B14F-4D97-AF65-F5344CB8AC3E}">
        <p14:creationId xmlns:p14="http://schemas.microsoft.com/office/powerpoint/2010/main" val="312679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454620" y="92990"/>
            <a:ext cx="10515600" cy="598588"/>
          </a:xfrm>
        </p:spPr>
        <p:txBody>
          <a:bodyPr>
            <a:normAutofit fontScale="90000"/>
          </a:bodyPr>
          <a:lstStyle/>
          <a:p>
            <a:pPr algn="ctr"/>
            <a:r>
              <a:rPr lang="en-US" dirty="0">
                <a:solidFill>
                  <a:srgbClr val="006600"/>
                </a:solidFill>
                <a:latin typeface="Arial" panose="020B0604020202020204" pitchFamily="34" charset="0"/>
                <a:cs typeface="Arial" panose="020B0604020202020204" pitchFamily="34" charset="0"/>
              </a:rPr>
              <a:t/>
            </a:r>
            <a:br>
              <a:rPr lang="en-US" dirty="0">
                <a:solidFill>
                  <a:srgbClr val="006600"/>
                </a:solidFill>
                <a:latin typeface="Arial" panose="020B0604020202020204" pitchFamily="34" charset="0"/>
                <a:cs typeface="Arial" panose="020B0604020202020204" pitchFamily="34" charset="0"/>
              </a:rPr>
            </a:br>
            <a:r>
              <a:rPr lang="en-US" sz="3100" dirty="0">
                <a:solidFill>
                  <a:srgbClr val="006600"/>
                </a:solidFill>
                <a:latin typeface="Arial" panose="020B0604020202020204" pitchFamily="34" charset="0"/>
                <a:cs typeface="Arial" panose="020B0604020202020204" pitchFamily="34" charset="0"/>
              </a:rPr>
              <a:t>SIGNIFICANT 2020/21 ACHIEVEMENTS (1) </a:t>
            </a:r>
            <a:endParaRPr lang="en-ZA" sz="36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691804" y="1177980"/>
            <a:ext cx="11073149" cy="4592822"/>
          </a:xfrm>
        </p:spPr>
        <p:txBody>
          <a:bodyPr>
            <a:noAutofit/>
          </a:bodyPr>
          <a:lstStyle/>
          <a:p>
            <a:pPr marL="266700" indent="-266700">
              <a:lnSpc>
                <a:spcPct val="100000"/>
              </a:lnSpc>
              <a:buFont typeface="Wingdings" panose="05000000000000000000" pitchFamily="2" charset="2"/>
              <a:buChar char="q"/>
            </a:pPr>
            <a:r>
              <a:rPr lang="en-ZA" sz="1600" b="1" dirty="0">
                <a:solidFill>
                  <a:schemeClr val="tx1"/>
                </a:solidFill>
                <a:latin typeface="Arial" panose="020B0604020202020204" pitchFamily="34" charset="0"/>
                <a:ea typeface="Calibri" panose="020F0502020204030204" pitchFamily="34" charset="0"/>
                <a:cs typeface="Arial" panose="020B0604020202020204" pitchFamily="34" charset="0"/>
              </a:rPr>
              <a:t>Workplace Skills Plan (WSP)</a:t>
            </a:r>
          </a:p>
          <a:p>
            <a:pPr marL="449263"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The Department implemented the WSP through both individual training interventions and corporate (in-house) training – in alignment with the DCDT mandate.</a:t>
            </a:r>
          </a:p>
          <a:p>
            <a:pPr marL="266700">
              <a:lnSpc>
                <a:spcPct val="100000"/>
              </a:lnSpc>
            </a:pPr>
            <a:endParaRPr lang="en-GB" sz="1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66700" indent="-266700">
              <a:lnSpc>
                <a:spcPct val="100000"/>
              </a:lnSpc>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Integrated DCDT Digital Transformation Strategy </a:t>
            </a:r>
            <a:endParaRPr lang="en-ZA" sz="1600" b="1" dirty="0">
              <a:solidFill>
                <a:schemeClr val="tx1"/>
              </a:solidFill>
              <a:latin typeface="Arial" panose="020B0604020202020204" pitchFamily="34" charset="0"/>
              <a:cs typeface="Arial" panose="020B0604020202020204" pitchFamily="34" charset="0"/>
            </a:endParaRP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The Department developed the Integrated DCDT Digital Transformation Strategy and monitored the implementation of priority interventions.</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266700" indent="-266700">
              <a:lnSpc>
                <a:spcPct val="100000"/>
              </a:lnSpc>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100% of valid invoices paid within 30 days from date of receipt </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All invoices received from suppliers were paid within 30 days.</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266700" indent="-266700">
              <a:lnSpc>
                <a:spcPct val="100000"/>
              </a:lnSpc>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Country Positions developed to support the Digital Economy </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BRICS 2020 Position Paper Approved and advanced in BRICS Meeting and Outcomes Report of BRICS ICT Ministerial Meeting was developed.</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South Africa submitted their inputs in line with the approved RSA UPU Position Paper, following which the Report on International Postal Activities was developed and approved.</a:t>
            </a: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1072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501758" y="62183"/>
            <a:ext cx="10515600" cy="598588"/>
          </a:xfrm>
        </p:spPr>
        <p:txBody>
          <a:bodyPr>
            <a:normAutofit/>
          </a:bodyPr>
          <a:lstStyle/>
          <a:p>
            <a:pPr algn="ctr"/>
            <a:r>
              <a:rPr lang="en-US" sz="2800" dirty="0">
                <a:solidFill>
                  <a:srgbClr val="006600"/>
                </a:solidFill>
                <a:latin typeface="Arial" panose="020B0604020202020204" pitchFamily="34" charset="0"/>
                <a:cs typeface="Arial" panose="020B0604020202020204" pitchFamily="34" charset="0"/>
              </a:rPr>
              <a:t>SIGNIFICANT 2020/21 ACHIEVEMENTS (2) </a:t>
            </a:r>
            <a:endParaRPr lang="en-ZA"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838200" y="1228906"/>
            <a:ext cx="10515600" cy="4400188"/>
          </a:xfrm>
        </p:spPr>
        <p:txBody>
          <a:bodyPr>
            <a:noAutofit/>
          </a:bodyPr>
          <a:lstStyle/>
          <a:p>
            <a:pPr marL="266700" lvl="1" indent="-266700">
              <a:lnSpc>
                <a:spcPct val="150000"/>
              </a:lnSpc>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Digital Economy Masterplan </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The Digital Economy Masterplan was finalised and approved.</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A report on the coordination of the implementation of identified priority areas of the Digital Economy Masterplan was generated and approved.</a:t>
            </a:r>
          </a:p>
          <a:p>
            <a:pPr marL="95250" indent="-285750">
              <a:lnSpc>
                <a:spcPct val="150000"/>
              </a:lnSpc>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Revision of ICT SMME Strategy</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Draft revised ICT SMME Development Strategy was developed and consulted with relevant stakeholders, after which it was approved.</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A report on facilitating the implementation of the revised ICT SMME Development Strategy was developed and approved.</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95250" indent="-285750">
              <a:lnSpc>
                <a:spcPct val="100000"/>
              </a:lnSpc>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SOE Oversight</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Quarter 2 and 3 performance reports of entities for 2020/21 were analysed and submitted.</a:t>
            </a:r>
          </a:p>
          <a:p>
            <a:pPr marL="266700" lvl="1">
              <a:lnSpc>
                <a:spcPct val="100000"/>
              </a:lnSpc>
            </a:pPr>
            <a:endParaRPr lang="en-GB" sz="1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95250" indent="-285750">
              <a:lnSpc>
                <a:spcPct val="100000"/>
              </a:lnSpc>
              <a:buFont typeface="Wingdings" panose="05000000000000000000" pitchFamily="2" charset="2"/>
              <a:buChar char="q"/>
            </a:pPr>
            <a:r>
              <a:rPr lang="en-GB" sz="1600" b="1" dirty="0">
                <a:solidFill>
                  <a:schemeClr val="tx1"/>
                </a:solidFill>
                <a:latin typeface="Arial" panose="020B0604020202020204" pitchFamily="34" charset="0"/>
                <a:cs typeface="Arial" panose="020B0604020202020204" pitchFamily="34" charset="0"/>
              </a:rPr>
              <a:t>National Radio Frequency Plan</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The draft NRFP for consultation with Government Services users was developed and subsequently approved.</a:t>
            </a:r>
            <a:endParaRPr lang="en-GB" sz="1600"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961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3250262" y="116436"/>
            <a:ext cx="10515600" cy="598588"/>
          </a:xfrm>
        </p:spPr>
        <p:txBody>
          <a:bodyPr>
            <a:normAutofit/>
          </a:bodyPr>
          <a:lstStyle/>
          <a:p>
            <a:r>
              <a:rPr lang="en-US" sz="2800" dirty="0">
                <a:solidFill>
                  <a:srgbClr val="006600"/>
                </a:solidFill>
                <a:latin typeface="Arial" panose="020B0604020202020204" pitchFamily="34" charset="0"/>
                <a:cs typeface="Arial" panose="020B0604020202020204" pitchFamily="34" charset="0"/>
              </a:rPr>
              <a:t>SIGNIFICANT 2020/21 ACHIEVEMENTS (3) </a:t>
            </a:r>
            <a:endParaRPr lang="en-ZA" sz="2800" dirty="0">
              <a:latin typeface="Arial" panose="020B0604020202020204" pitchFamily="34" charset="0"/>
              <a:cs typeface="Arial" panose="020B0604020202020204" pitchFamily="34" charset="0"/>
            </a:endParaRP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 Placeholder 3"/>
          <p:cNvSpPr>
            <a:spLocks noGrp="1"/>
          </p:cNvSpPr>
          <p:nvPr>
            <p:ph type="body" idx="1"/>
          </p:nvPr>
        </p:nvSpPr>
        <p:spPr>
          <a:xfrm>
            <a:off x="675701" y="1439518"/>
            <a:ext cx="10515600" cy="4303534"/>
          </a:xfrm>
        </p:spPr>
        <p:txBody>
          <a:bodyPr>
            <a:noAutofit/>
          </a:bodyPr>
          <a:lstStyle/>
          <a:p>
            <a:pPr marL="266700" lvl="1" indent="-266700">
              <a:lnSpc>
                <a:spcPct val="100000"/>
              </a:lnSpc>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Broadband</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The provision of broadband service to all 970 connected sites were monitored</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The feasibility study report for Phase 2 funding was developed, and the final report was submitted to DBSA.</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228600" indent="-228600">
              <a:lnSpc>
                <a:spcPct val="100000"/>
              </a:lnSpc>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Cybersecurity</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A legal entity called COMRIC has been established, which serves as the CSIRT for the mobile operator’s sector. </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228600" indent="-228600">
              <a:lnSpc>
                <a:spcPct val="100000"/>
              </a:lnSpc>
              <a:buFont typeface="Wingdings" panose="05000000000000000000" pitchFamily="2" charset="2"/>
              <a:buChar char="q"/>
            </a:pPr>
            <a:r>
              <a:rPr lang="en-GB" sz="1600" b="1" dirty="0">
                <a:solidFill>
                  <a:schemeClr val="tx1"/>
                </a:solidFill>
                <a:latin typeface="Arial" panose="020B0604020202020204" pitchFamily="34" charset="0"/>
                <a:ea typeface="Calibri" panose="020F0502020204030204" pitchFamily="34" charset="0"/>
                <a:cs typeface="Arial" panose="020B0604020202020204" pitchFamily="34" charset="0"/>
              </a:rPr>
              <a:t>E-Government</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List of priority services was sourced from government departments and uploaded on the National e-Services Portal.</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228600" indent="-228600">
              <a:lnSpc>
                <a:spcPct val="100000"/>
              </a:lnSpc>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Digital and Future Skills</a:t>
            </a:r>
          </a:p>
          <a:p>
            <a:pPr marL="449263" lvl="1" indent="-180975">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The Digital and Future Skills Implementation Programme was developed.</a:t>
            </a:r>
          </a:p>
          <a:p>
            <a:pPr marL="449263" lvl="1" indent="-180975">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Through NEMISA the </a:t>
            </a:r>
            <a:r>
              <a:rPr lang="en-GB" sz="1600" dirty="0" err="1">
                <a:solidFill>
                  <a:schemeClr val="tx1"/>
                </a:solidFill>
                <a:latin typeface="Arial" panose="020B0604020202020204" pitchFamily="34" charset="0"/>
                <a:cs typeface="Arial" panose="020B0604020202020204" pitchFamily="34" charset="0"/>
              </a:rPr>
              <a:t>Dept</a:t>
            </a:r>
            <a:r>
              <a:rPr lang="en-GB" sz="1600" dirty="0">
                <a:solidFill>
                  <a:schemeClr val="tx1"/>
                </a:solidFill>
                <a:latin typeface="Arial" panose="020B0604020202020204" pitchFamily="34" charset="0"/>
                <a:cs typeface="Arial" panose="020B0604020202020204" pitchFamily="34" charset="0"/>
              </a:rPr>
              <a:t> facilitated the implementation of training on Coursera online digital skills. </a:t>
            </a:r>
          </a:p>
        </p:txBody>
      </p:sp>
    </p:spTree>
    <p:extLst>
      <p:ext uri="{BB962C8B-B14F-4D97-AF65-F5344CB8AC3E}">
        <p14:creationId xmlns:p14="http://schemas.microsoft.com/office/powerpoint/2010/main" val="245325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1552116" y="94381"/>
            <a:ext cx="10515600" cy="598588"/>
          </a:xfrm>
        </p:spPr>
        <p:txBody>
          <a:bodyPr>
            <a:normAutofit/>
          </a:bodyPr>
          <a:lstStyle/>
          <a:p>
            <a:pPr algn="ctr"/>
            <a:r>
              <a:rPr lang="en-US" sz="2800" dirty="0">
                <a:solidFill>
                  <a:srgbClr val="006600"/>
                </a:solidFill>
                <a:latin typeface="Arial" panose="020B0604020202020204" pitchFamily="34" charset="0"/>
                <a:cs typeface="Arial" panose="020B0604020202020204" pitchFamily="34" charset="0"/>
              </a:rPr>
              <a:t>SIGNIFICANT 2020/21 ACHIEVEMENTS (3) </a:t>
            </a:r>
            <a:endParaRPr lang="en-ZA" sz="2800" dirty="0">
              <a:latin typeface="Arial" panose="020B0604020202020204" pitchFamily="34" charset="0"/>
              <a:cs typeface="Arial" panose="020B0604020202020204" pitchFamily="34" charset="0"/>
            </a:endParaRPr>
          </a:p>
        </p:txBody>
      </p:sp>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 Placeholder 3"/>
          <p:cNvSpPr>
            <a:spLocks noGrp="1"/>
          </p:cNvSpPr>
          <p:nvPr>
            <p:ph type="body" idx="1"/>
          </p:nvPr>
        </p:nvSpPr>
        <p:spPr>
          <a:xfrm>
            <a:off x="665921" y="1353312"/>
            <a:ext cx="10515600" cy="4303534"/>
          </a:xfrm>
        </p:spPr>
        <p:txBody>
          <a:bodyPr>
            <a:noAutofit/>
          </a:bodyPr>
          <a:lstStyle/>
          <a:p>
            <a:pPr marL="266700" lvl="1" indent="-266700">
              <a:lnSpc>
                <a:spcPct val="100000"/>
              </a:lnSpc>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Broadband</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The provision of broadband service to all 970 connected sites were monitored</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The feasibility study report for Phase 2 funding was developed, and the final report was submitted to DBSA.</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228600" indent="-228600">
              <a:lnSpc>
                <a:spcPct val="100000"/>
              </a:lnSpc>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Cybersecurity</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A legal entity called COMRIC has been established, which serves as the CSIRT for the mobile operator’s sector. </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228600" indent="-228600">
              <a:lnSpc>
                <a:spcPct val="100000"/>
              </a:lnSpc>
              <a:buFont typeface="Wingdings" panose="05000000000000000000" pitchFamily="2" charset="2"/>
              <a:buChar char="q"/>
            </a:pPr>
            <a:r>
              <a:rPr lang="en-GB" sz="1600" b="1" dirty="0">
                <a:solidFill>
                  <a:schemeClr val="tx1"/>
                </a:solidFill>
                <a:latin typeface="Arial" panose="020B0604020202020204" pitchFamily="34" charset="0"/>
                <a:ea typeface="Calibri" panose="020F0502020204030204" pitchFamily="34" charset="0"/>
                <a:cs typeface="Arial" panose="020B0604020202020204" pitchFamily="34" charset="0"/>
              </a:rPr>
              <a:t>E-Government</a:t>
            </a:r>
          </a:p>
          <a:p>
            <a:pPr marL="449263" lvl="1" indent="-182563">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List of priority services was sourced from government departments and uploaded on the National e-Services Portal.</a:t>
            </a:r>
          </a:p>
          <a:p>
            <a:pPr marL="266700" lvl="1">
              <a:lnSpc>
                <a:spcPct val="100000"/>
              </a:lnSpc>
            </a:pPr>
            <a:endParaRPr lang="en-GB" sz="1600" dirty="0">
              <a:solidFill>
                <a:schemeClr val="tx1"/>
              </a:solidFill>
              <a:latin typeface="Arial" panose="020B0604020202020204" pitchFamily="34" charset="0"/>
              <a:cs typeface="Arial" panose="020B0604020202020204" pitchFamily="34" charset="0"/>
            </a:endParaRPr>
          </a:p>
          <a:p>
            <a:pPr marL="228600" indent="-228600">
              <a:lnSpc>
                <a:spcPct val="100000"/>
              </a:lnSpc>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Digital and Future Skills</a:t>
            </a:r>
          </a:p>
          <a:p>
            <a:pPr marL="449263" lvl="1" indent="-180975">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The Digital and Future Skills Implementation Programme was developed.</a:t>
            </a:r>
          </a:p>
          <a:p>
            <a:pPr marL="449263" lvl="1" indent="-180975">
              <a:lnSpc>
                <a:spcPct val="100000"/>
              </a:lnSpc>
              <a:buFont typeface="Wingdings" panose="05000000000000000000" pitchFamily="2" charset="2"/>
              <a:buChar char="§"/>
            </a:pPr>
            <a:r>
              <a:rPr lang="en-GB" sz="1600" dirty="0">
                <a:solidFill>
                  <a:schemeClr val="tx1"/>
                </a:solidFill>
                <a:latin typeface="Arial" panose="020B0604020202020204" pitchFamily="34" charset="0"/>
                <a:cs typeface="Arial" panose="020B0604020202020204" pitchFamily="34" charset="0"/>
              </a:rPr>
              <a:t>Through NEMISA the </a:t>
            </a:r>
            <a:r>
              <a:rPr lang="en-GB" sz="1600" dirty="0" err="1">
                <a:solidFill>
                  <a:schemeClr val="tx1"/>
                </a:solidFill>
                <a:latin typeface="Arial" panose="020B0604020202020204" pitchFamily="34" charset="0"/>
                <a:cs typeface="Arial" panose="020B0604020202020204" pitchFamily="34" charset="0"/>
              </a:rPr>
              <a:t>Dept</a:t>
            </a:r>
            <a:r>
              <a:rPr lang="en-GB" sz="1600" dirty="0">
                <a:solidFill>
                  <a:schemeClr val="tx1"/>
                </a:solidFill>
                <a:latin typeface="Arial" panose="020B0604020202020204" pitchFamily="34" charset="0"/>
                <a:cs typeface="Arial" panose="020B0604020202020204" pitchFamily="34" charset="0"/>
              </a:rPr>
              <a:t> facilitated the implementation of training on Coursera online digital skills. </a:t>
            </a:r>
          </a:p>
        </p:txBody>
      </p:sp>
    </p:spTree>
    <p:extLst>
      <p:ext uri="{BB962C8B-B14F-4D97-AF65-F5344CB8AC3E}">
        <p14:creationId xmlns:p14="http://schemas.microsoft.com/office/powerpoint/2010/main" val="362460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2921</Words>
  <Application>Microsoft Office PowerPoint</Application>
  <PresentationFormat>Widescreen</PresentationFormat>
  <Paragraphs>320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Times New Roman</vt:lpstr>
      <vt:lpstr>Wingdings</vt:lpstr>
      <vt:lpstr>Office Theme</vt:lpstr>
      <vt:lpstr>Presentation to the Portfolio Committee on DCDT 2020/21 Annual Report</vt:lpstr>
      <vt:lpstr>PRESENTATION OUTLINE</vt:lpstr>
      <vt:lpstr>OVERVIEW </vt:lpstr>
      <vt:lpstr>  PERFORMANCE INFORMATION</vt:lpstr>
      <vt:lpstr> PERFORMANCE FOR 2020-2021 FINANCIAL YEAR</vt:lpstr>
      <vt:lpstr> SIGNIFICANT 2020/21 ACHIEVEMENTS (1) </vt:lpstr>
      <vt:lpstr>SIGNIFICANT 2020/21 ACHIEVEMENTS (2) </vt:lpstr>
      <vt:lpstr>SIGNIFICANT 2020/21 ACHIEVEMENTS (3) </vt:lpstr>
      <vt:lpstr>SIGNIFICANT 2020/21 ACHIEVEMENTS (3) </vt:lpstr>
      <vt:lpstr>AREARS OF UNDER-ACHIEVEMENT (1)</vt:lpstr>
      <vt:lpstr>AREARS OF UNDER-ACHIEVEMENT (2)</vt:lpstr>
      <vt:lpstr>AREARS OF UNDER-ACHIEVEMENT (3)</vt:lpstr>
      <vt:lpstr> PROGRAMME 1: ADMINISTRATION</vt:lpstr>
      <vt:lpstr>PROGRAMME 2: ICT INTERNATIONAL RELATIONS  AND AFFAIRS </vt:lpstr>
      <vt:lpstr>PROGRAMME 3: ICT POLICY DEVELOPMENT  AND RESEARCH </vt:lpstr>
      <vt:lpstr>PROGRAMME 3: ICT POLICY DEVELOPMENT  AND RESEARCH ..cont.</vt:lpstr>
      <vt:lpstr>PROGRAMME 4: ICT ENTERPRISE DEVELOPMENT  AND PUBLIC ENTITY OVERSIGHT </vt:lpstr>
      <vt:lpstr>PROGRAMME 4: ICT ENTERPRISE DEVELOPMENT  AND PUBLIC ENTITY OVERSIGHT Cont…                                                             </vt:lpstr>
      <vt:lpstr>PROGRAMME 5: ICT INFRASTRUCTURE SUPPORT                                                             </vt:lpstr>
      <vt:lpstr>PROGRAMME 5: ICT INFRASTRUCTURE SUPPORT     Cont…                                                           </vt:lpstr>
      <vt:lpstr>PROGRAMME 6: ICT INFORMATION SOCIETY  AND CAPACITY DEVELOPMENT</vt:lpstr>
      <vt:lpstr>PROGRAMME 6: ICT INFORMATION SOCIETY  AND CAPACITY DEVELOPMENT cont…</vt:lpstr>
      <vt:lpstr>PowerPoint Presentation</vt:lpstr>
      <vt:lpstr>AUDIT FINDINGS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Hajiera Salie</cp:lastModifiedBy>
  <cp:revision>26</cp:revision>
  <dcterms:created xsi:type="dcterms:W3CDTF">2021-09-28T06:16:35Z</dcterms:created>
  <dcterms:modified xsi:type="dcterms:W3CDTF">2021-11-03T08:52:49Z</dcterms:modified>
</cp:coreProperties>
</file>