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256" r:id="rId2"/>
    <p:sldId id="424" r:id="rId3"/>
    <p:sldId id="447" r:id="rId4"/>
    <p:sldId id="1968" r:id="rId5"/>
    <p:sldId id="435" r:id="rId6"/>
    <p:sldId id="449" r:id="rId7"/>
    <p:sldId id="450" r:id="rId8"/>
    <p:sldId id="451" r:id="rId9"/>
    <p:sldId id="459" r:id="rId10"/>
    <p:sldId id="463" r:id="rId11"/>
    <p:sldId id="465" r:id="rId12"/>
    <p:sldId id="1956" r:id="rId13"/>
    <p:sldId id="1960" r:id="rId14"/>
    <p:sldId id="436" r:id="rId15"/>
    <p:sldId id="1969" r:id="rId16"/>
    <p:sldId id="1959" r:id="rId17"/>
    <p:sldId id="458" r:id="rId18"/>
    <p:sldId id="1958" r:id="rId19"/>
    <p:sldId id="460" r:id="rId20"/>
    <p:sldId id="1961" r:id="rId21"/>
    <p:sldId id="441" r:id="rId22"/>
    <p:sldId id="1962" r:id="rId23"/>
    <p:sldId id="1957" r:id="rId24"/>
    <p:sldId id="466" r:id="rId25"/>
    <p:sldId id="461" r:id="rId26"/>
    <p:sldId id="1963" r:id="rId27"/>
    <p:sldId id="443" r:id="rId28"/>
    <p:sldId id="1967" r:id="rId29"/>
    <p:sldId id="438" r:id="rId30"/>
    <p:sldId id="1954" r:id="rId31"/>
    <p:sldId id="1964" r:id="rId32"/>
    <p:sldId id="445" r:id="rId33"/>
    <p:sldId id="439" r:id="rId34"/>
    <p:sldId id="1965" r:id="rId35"/>
    <p:sldId id="1966" r:id="rId36"/>
    <p:sldId id="457" r:id="rId37"/>
    <p:sldId id="462" r:id="rId38"/>
  </p:sldIdLst>
  <p:sldSz cx="9144000" cy="5143500" type="screen16x9"/>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6DE"/>
    <a:srgbClr val="00A94F"/>
    <a:srgbClr val="FA8144"/>
    <a:srgbClr val="F9671C"/>
    <a:srgbClr val="005D28"/>
    <a:srgbClr val="D4ECBA"/>
    <a:srgbClr val="BAE18F"/>
    <a:srgbClr val="E7B928"/>
    <a:srgbClr val="DDD92F"/>
    <a:srgbClr val="77B6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76" autoAdjust="0"/>
    <p:restoredTop sz="92612" autoAdjust="0"/>
  </p:normalViewPr>
  <p:slideViewPr>
    <p:cSldViewPr>
      <p:cViewPr varScale="1">
        <p:scale>
          <a:sx n="139" d="100"/>
          <a:sy n="139" d="100"/>
        </p:scale>
        <p:origin x="402" y="120"/>
      </p:cViewPr>
      <p:guideLst>
        <p:guide orient="horz" pos="1620"/>
        <p:guide pos="2880"/>
      </p:guideLst>
    </p:cSldViewPr>
  </p:slideViewPr>
  <p:notesTextViewPr>
    <p:cViewPr>
      <p:scale>
        <a:sx n="1" d="1"/>
        <a:sy n="1" d="1"/>
      </p:scale>
      <p:origin x="0" y="0"/>
    </p:cViewPr>
  </p:notesTextViewPr>
  <p:sorterViewPr>
    <p:cViewPr>
      <p:scale>
        <a:sx n="110" d="100"/>
        <a:sy n="110" d="100"/>
      </p:scale>
      <p:origin x="0" y="7932"/>
    </p:cViewPr>
  </p:sorterViewPr>
  <p:notesViewPr>
    <p:cSldViewPr>
      <p:cViewPr varScale="1">
        <p:scale>
          <a:sx n="71" d="100"/>
          <a:sy n="71" d="100"/>
        </p:scale>
        <p:origin x="-1998" y="-114"/>
      </p:cViewPr>
      <p:guideLst>
        <p:guide orient="horz" pos="2208"/>
        <p:guide pos="292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ZA"/>
              <a:t>Number of land claims settled per province: 01  April 2020 to 31 March 2021</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'APP settled '!$B$15</c:f>
              <c:strCache>
                <c:ptCount val="1"/>
                <c:pt idx="0">
                  <c:v>Target Total</c:v>
                </c:pt>
              </c:strCache>
            </c:strRef>
          </c:tx>
          <c:spPr>
            <a:solidFill>
              <a:schemeClr val="accent1"/>
            </a:solidFill>
            <a:ln>
              <a:noFill/>
            </a:ln>
            <a:effectLst/>
          </c:spPr>
          <c:invertIfNegative val="0"/>
          <c:cat>
            <c:strRef>
              <c:f>'APP settled '!$A$16:$A$28</c:f>
              <c:strCache>
                <c:ptCount val="13"/>
                <c:pt idx="3">
                  <c:v>Eastern Cape</c:v>
                </c:pt>
                <c:pt idx="4">
                  <c:v>Free State</c:v>
                </c:pt>
                <c:pt idx="5">
                  <c:v>Gauteng</c:v>
                </c:pt>
                <c:pt idx="6">
                  <c:v>KwaZulu-Natal</c:v>
                </c:pt>
                <c:pt idx="7">
                  <c:v>Limpopo</c:v>
                </c:pt>
                <c:pt idx="8">
                  <c:v>Mpumalanga</c:v>
                </c:pt>
                <c:pt idx="9">
                  <c:v>North West</c:v>
                </c:pt>
                <c:pt idx="10">
                  <c:v>Northern Cape</c:v>
                </c:pt>
                <c:pt idx="11">
                  <c:v>Western Cape</c:v>
                </c:pt>
                <c:pt idx="12">
                  <c:v>GRAND TOTAL</c:v>
                </c:pt>
              </c:strCache>
            </c:strRef>
          </c:cat>
          <c:val>
            <c:numRef>
              <c:f>'APP settled '!$B$16:$B$28</c:f>
              <c:numCache>
                <c:formatCode>General</c:formatCode>
                <c:ptCount val="13"/>
                <c:pt idx="3" formatCode="0">
                  <c:v>60</c:v>
                </c:pt>
                <c:pt idx="4" formatCode="0">
                  <c:v>2</c:v>
                </c:pt>
                <c:pt idx="5" formatCode="0">
                  <c:v>7</c:v>
                </c:pt>
                <c:pt idx="6" formatCode="0">
                  <c:v>29</c:v>
                </c:pt>
                <c:pt idx="7" formatCode="0">
                  <c:v>64</c:v>
                </c:pt>
                <c:pt idx="8" formatCode="0">
                  <c:v>40</c:v>
                </c:pt>
                <c:pt idx="9" formatCode="0">
                  <c:v>1</c:v>
                </c:pt>
                <c:pt idx="10" formatCode="0">
                  <c:v>1</c:v>
                </c:pt>
                <c:pt idx="11" formatCode="0">
                  <c:v>40</c:v>
                </c:pt>
                <c:pt idx="12" formatCode="0">
                  <c:v>244</c:v>
                </c:pt>
              </c:numCache>
            </c:numRef>
          </c:val>
          <c:extLst>
            <c:ext xmlns:c16="http://schemas.microsoft.com/office/drawing/2014/chart" uri="{C3380CC4-5D6E-409C-BE32-E72D297353CC}">
              <c16:uniqueId val="{00000000-54B3-4F63-BCB3-47FB654EB86A}"/>
            </c:ext>
          </c:extLst>
        </c:ser>
        <c:ser>
          <c:idx val="1"/>
          <c:order val="1"/>
          <c:tx>
            <c:strRef>
              <c:f>'APP settled '!$C$15</c:f>
              <c:strCache>
                <c:ptCount val="1"/>
                <c:pt idx="0">
                  <c:v>Total Actual Performance</c:v>
                </c:pt>
              </c:strCache>
            </c:strRef>
          </c:tx>
          <c:spPr>
            <a:solidFill>
              <a:schemeClr val="accent2"/>
            </a:solidFill>
            <a:ln>
              <a:noFill/>
            </a:ln>
            <a:effectLst/>
          </c:spPr>
          <c:invertIfNegative val="0"/>
          <c:cat>
            <c:strRef>
              <c:f>'APP settled '!$A$16:$A$28</c:f>
              <c:strCache>
                <c:ptCount val="13"/>
                <c:pt idx="3">
                  <c:v>Eastern Cape</c:v>
                </c:pt>
                <c:pt idx="4">
                  <c:v>Free State</c:v>
                </c:pt>
                <c:pt idx="5">
                  <c:v>Gauteng</c:v>
                </c:pt>
                <c:pt idx="6">
                  <c:v>KwaZulu-Natal</c:v>
                </c:pt>
                <c:pt idx="7">
                  <c:v>Limpopo</c:v>
                </c:pt>
                <c:pt idx="8">
                  <c:v>Mpumalanga</c:v>
                </c:pt>
                <c:pt idx="9">
                  <c:v>North West</c:v>
                </c:pt>
                <c:pt idx="10">
                  <c:v>Northern Cape</c:v>
                </c:pt>
                <c:pt idx="11">
                  <c:v>Western Cape</c:v>
                </c:pt>
                <c:pt idx="12">
                  <c:v>GRAND TOTAL</c:v>
                </c:pt>
              </c:strCache>
            </c:strRef>
          </c:cat>
          <c:val>
            <c:numRef>
              <c:f>'APP settled '!$C$16:$C$28</c:f>
              <c:numCache>
                <c:formatCode>General</c:formatCode>
                <c:ptCount val="13"/>
                <c:pt idx="3" formatCode="0">
                  <c:v>40</c:v>
                </c:pt>
                <c:pt idx="4" formatCode="0">
                  <c:v>2</c:v>
                </c:pt>
                <c:pt idx="5" formatCode="0">
                  <c:v>46</c:v>
                </c:pt>
                <c:pt idx="6" formatCode="0">
                  <c:v>37</c:v>
                </c:pt>
                <c:pt idx="7" formatCode="0">
                  <c:v>112</c:v>
                </c:pt>
                <c:pt idx="8" formatCode="0">
                  <c:v>39</c:v>
                </c:pt>
                <c:pt idx="9" formatCode="0">
                  <c:v>2</c:v>
                </c:pt>
                <c:pt idx="10" formatCode="0">
                  <c:v>6</c:v>
                </c:pt>
                <c:pt idx="11" formatCode="0">
                  <c:v>40</c:v>
                </c:pt>
                <c:pt idx="12" formatCode="0">
                  <c:v>324</c:v>
                </c:pt>
              </c:numCache>
            </c:numRef>
          </c:val>
          <c:extLst>
            <c:ext xmlns:c16="http://schemas.microsoft.com/office/drawing/2014/chart" uri="{C3380CC4-5D6E-409C-BE32-E72D297353CC}">
              <c16:uniqueId val="{00000001-54B3-4F63-BCB3-47FB654EB86A}"/>
            </c:ext>
          </c:extLst>
        </c:ser>
        <c:ser>
          <c:idx val="2"/>
          <c:order val="2"/>
          <c:tx>
            <c:strRef>
              <c:f>'APP settled '!$D$15</c:f>
              <c:strCache>
                <c:ptCount val="1"/>
                <c:pt idx="0">
                  <c:v>Performance Percentage %</c:v>
                </c:pt>
              </c:strCache>
            </c:strRef>
          </c:tx>
          <c:spPr>
            <a:solidFill>
              <a:schemeClr val="accent3"/>
            </a:solidFill>
            <a:ln>
              <a:noFill/>
            </a:ln>
            <a:effectLst/>
          </c:spPr>
          <c:invertIfNegative val="0"/>
          <c:cat>
            <c:strRef>
              <c:f>'APP settled '!$A$16:$A$28</c:f>
              <c:strCache>
                <c:ptCount val="13"/>
                <c:pt idx="3">
                  <c:v>Eastern Cape</c:v>
                </c:pt>
                <c:pt idx="4">
                  <c:v>Free State</c:v>
                </c:pt>
                <c:pt idx="5">
                  <c:v>Gauteng</c:v>
                </c:pt>
                <c:pt idx="6">
                  <c:v>KwaZulu-Natal</c:v>
                </c:pt>
                <c:pt idx="7">
                  <c:v>Limpopo</c:v>
                </c:pt>
                <c:pt idx="8">
                  <c:v>Mpumalanga</c:v>
                </c:pt>
                <c:pt idx="9">
                  <c:v>North West</c:v>
                </c:pt>
                <c:pt idx="10">
                  <c:v>Northern Cape</c:v>
                </c:pt>
                <c:pt idx="11">
                  <c:v>Western Cape</c:v>
                </c:pt>
                <c:pt idx="12">
                  <c:v>GRAND TOTAL</c:v>
                </c:pt>
              </c:strCache>
            </c:strRef>
          </c:cat>
          <c:val>
            <c:numRef>
              <c:f>'APP settled '!$D$16:$D$28</c:f>
              <c:numCache>
                <c:formatCode>General</c:formatCode>
                <c:ptCount val="13"/>
                <c:pt idx="3" formatCode="0%">
                  <c:v>0.66666666666666663</c:v>
                </c:pt>
                <c:pt idx="4" formatCode="0%">
                  <c:v>1</c:v>
                </c:pt>
                <c:pt idx="5" formatCode="0%">
                  <c:v>6.5714285714285712</c:v>
                </c:pt>
                <c:pt idx="6" formatCode="0%">
                  <c:v>1.2758620689655173</c:v>
                </c:pt>
                <c:pt idx="7" formatCode="0%">
                  <c:v>1.75</c:v>
                </c:pt>
                <c:pt idx="8" formatCode="0%">
                  <c:v>0.97499999999999998</c:v>
                </c:pt>
                <c:pt idx="9" formatCode="0%">
                  <c:v>2</c:v>
                </c:pt>
                <c:pt idx="10" formatCode="0%">
                  <c:v>6</c:v>
                </c:pt>
                <c:pt idx="11" formatCode="0%">
                  <c:v>1</c:v>
                </c:pt>
                <c:pt idx="12" formatCode="0%">
                  <c:v>1.3278688524590163</c:v>
                </c:pt>
              </c:numCache>
            </c:numRef>
          </c:val>
          <c:extLst>
            <c:ext xmlns:c16="http://schemas.microsoft.com/office/drawing/2014/chart" uri="{C3380CC4-5D6E-409C-BE32-E72D297353CC}">
              <c16:uniqueId val="{00000002-54B3-4F63-BCB3-47FB654EB86A}"/>
            </c:ext>
          </c:extLst>
        </c:ser>
        <c:dLbls>
          <c:showLegendKey val="0"/>
          <c:showVal val="0"/>
          <c:showCatName val="0"/>
          <c:showSerName val="0"/>
          <c:showPercent val="0"/>
          <c:showBubbleSize val="0"/>
        </c:dLbls>
        <c:gapWidth val="150"/>
        <c:overlap val="100"/>
        <c:axId val="1161225472"/>
        <c:axId val="1161224488"/>
      </c:barChart>
      <c:catAx>
        <c:axId val="1161225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61224488"/>
        <c:crosses val="autoZero"/>
        <c:auto val="1"/>
        <c:lblAlgn val="ctr"/>
        <c:lblOffset val="100"/>
        <c:noMultiLvlLbl val="0"/>
      </c:catAx>
      <c:valAx>
        <c:axId val="1161224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61225472"/>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ZA"/>
              <a:t>Number of land claims finalised per province: 01 April 2020 to 31 March 2021</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'APP finalised '!$B$11</c:f>
              <c:strCache>
                <c:ptCount val="1"/>
                <c:pt idx="0">
                  <c:v>Target Total</c:v>
                </c:pt>
              </c:strCache>
            </c:strRef>
          </c:tx>
          <c:spPr>
            <a:solidFill>
              <a:schemeClr val="accent1"/>
            </a:solidFill>
            <a:ln>
              <a:noFill/>
            </a:ln>
            <a:effectLst/>
          </c:spPr>
          <c:invertIfNegative val="0"/>
          <c:cat>
            <c:strRef>
              <c:f>'APP finalised '!$A$12:$A$24</c:f>
              <c:strCache>
                <c:ptCount val="13"/>
                <c:pt idx="3">
                  <c:v>Eastern Cape</c:v>
                </c:pt>
                <c:pt idx="4">
                  <c:v>Free State</c:v>
                </c:pt>
                <c:pt idx="5">
                  <c:v>Gauteng</c:v>
                </c:pt>
                <c:pt idx="6">
                  <c:v>KwaZulu-Natal</c:v>
                </c:pt>
                <c:pt idx="7">
                  <c:v>Limpopo</c:v>
                </c:pt>
                <c:pt idx="8">
                  <c:v>Mpumalanga</c:v>
                </c:pt>
                <c:pt idx="9">
                  <c:v>North West</c:v>
                </c:pt>
                <c:pt idx="10">
                  <c:v>Northern Cape</c:v>
                </c:pt>
                <c:pt idx="11">
                  <c:v>Western Cape</c:v>
                </c:pt>
                <c:pt idx="12">
                  <c:v>GRAND TOTAL</c:v>
                </c:pt>
              </c:strCache>
            </c:strRef>
          </c:cat>
          <c:val>
            <c:numRef>
              <c:f>'APP finalised '!$B$12:$B$24</c:f>
              <c:numCache>
                <c:formatCode>General</c:formatCode>
                <c:ptCount val="13"/>
                <c:pt idx="3">
                  <c:v>65</c:v>
                </c:pt>
                <c:pt idx="4">
                  <c:v>6</c:v>
                </c:pt>
                <c:pt idx="5">
                  <c:v>9</c:v>
                </c:pt>
                <c:pt idx="6">
                  <c:v>50</c:v>
                </c:pt>
                <c:pt idx="7">
                  <c:v>32</c:v>
                </c:pt>
                <c:pt idx="8">
                  <c:v>54</c:v>
                </c:pt>
                <c:pt idx="9">
                  <c:v>14</c:v>
                </c:pt>
                <c:pt idx="10">
                  <c:v>5</c:v>
                </c:pt>
                <c:pt idx="11">
                  <c:v>60</c:v>
                </c:pt>
                <c:pt idx="12">
                  <c:v>295</c:v>
                </c:pt>
              </c:numCache>
            </c:numRef>
          </c:val>
          <c:extLst>
            <c:ext xmlns:c16="http://schemas.microsoft.com/office/drawing/2014/chart" uri="{C3380CC4-5D6E-409C-BE32-E72D297353CC}">
              <c16:uniqueId val="{00000000-83D9-4A44-9857-7580FFE8D7B5}"/>
            </c:ext>
          </c:extLst>
        </c:ser>
        <c:ser>
          <c:idx val="1"/>
          <c:order val="1"/>
          <c:tx>
            <c:strRef>
              <c:f>'APP finalised '!$C$11</c:f>
              <c:strCache>
                <c:ptCount val="1"/>
                <c:pt idx="0">
                  <c:v>Total Actual Performance </c:v>
                </c:pt>
              </c:strCache>
            </c:strRef>
          </c:tx>
          <c:spPr>
            <a:solidFill>
              <a:schemeClr val="accent2"/>
            </a:solidFill>
            <a:ln>
              <a:noFill/>
            </a:ln>
            <a:effectLst/>
          </c:spPr>
          <c:invertIfNegative val="0"/>
          <c:cat>
            <c:strRef>
              <c:f>'APP finalised '!$A$12:$A$24</c:f>
              <c:strCache>
                <c:ptCount val="13"/>
                <c:pt idx="3">
                  <c:v>Eastern Cape</c:v>
                </c:pt>
                <c:pt idx="4">
                  <c:v>Free State</c:v>
                </c:pt>
                <c:pt idx="5">
                  <c:v>Gauteng</c:v>
                </c:pt>
                <c:pt idx="6">
                  <c:v>KwaZulu-Natal</c:v>
                </c:pt>
                <c:pt idx="7">
                  <c:v>Limpopo</c:v>
                </c:pt>
                <c:pt idx="8">
                  <c:v>Mpumalanga</c:v>
                </c:pt>
                <c:pt idx="9">
                  <c:v>North West</c:v>
                </c:pt>
                <c:pt idx="10">
                  <c:v>Northern Cape</c:v>
                </c:pt>
                <c:pt idx="11">
                  <c:v>Western Cape</c:v>
                </c:pt>
                <c:pt idx="12">
                  <c:v>GRAND TOTAL</c:v>
                </c:pt>
              </c:strCache>
            </c:strRef>
          </c:cat>
          <c:val>
            <c:numRef>
              <c:f>'APP finalised '!$C$12:$C$24</c:f>
              <c:numCache>
                <c:formatCode>General</c:formatCode>
                <c:ptCount val="13"/>
                <c:pt idx="3">
                  <c:v>74</c:v>
                </c:pt>
                <c:pt idx="4">
                  <c:v>0</c:v>
                </c:pt>
                <c:pt idx="5">
                  <c:v>37</c:v>
                </c:pt>
                <c:pt idx="6">
                  <c:v>84</c:v>
                </c:pt>
                <c:pt idx="7">
                  <c:v>31</c:v>
                </c:pt>
                <c:pt idx="8">
                  <c:v>66</c:v>
                </c:pt>
                <c:pt idx="9">
                  <c:v>18</c:v>
                </c:pt>
                <c:pt idx="10">
                  <c:v>15</c:v>
                </c:pt>
                <c:pt idx="11">
                  <c:v>60</c:v>
                </c:pt>
                <c:pt idx="12">
                  <c:v>385</c:v>
                </c:pt>
              </c:numCache>
            </c:numRef>
          </c:val>
          <c:extLst>
            <c:ext xmlns:c16="http://schemas.microsoft.com/office/drawing/2014/chart" uri="{C3380CC4-5D6E-409C-BE32-E72D297353CC}">
              <c16:uniqueId val="{00000001-83D9-4A44-9857-7580FFE8D7B5}"/>
            </c:ext>
          </c:extLst>
        </c:ser>
        <c:ser>
          <c:idx val="2"/>
          <c:order val="2"/>
          <c:tx>
            <c:strRef>
              <c:f>'APP finalised '!$D$11</c:f>
              <c:strCache>
                <c:ptCount val="1"/>
                <c:pt idx="0">
                  <c:v>Performance Percentage %</c:v>
                </c:pt>
              </c:strCache>
            </c:strRef>
          </c:tx>
          <c:spPr>
            <a:solidFill>
              <a:schemeClr val="accent3"/>
            </a:solidFill>
            <a:ln>
              <a:noFill/>
            </a:ln>
            <a:effectLst/>
          </c:spPr>
          <c:invertIfNegative val="0"/>
          <c:cat>
            <c:strRef>
              <c:f>'APP finalised '!$A$12:$A$24</c:f>
              <c:strCache>
                <c:ptCount val="13"/>
                <c:pt idx="3">
                  <c:v>Eastern Cape</c:v>
                </c:pt>
                <c:pt idx="4">
                  <c:v>Free State</c:v>
                </c:pt>
                <c:pt idx="5">
                  <c:v>Gauteng</c:v>
                </c:pt>
                <c:pt idx="6">
                  <c:v>KwaZulu-Natal</c:v>
                </c:pt>
                <c:pt idx="7">
                  <c:v>Limpopo</c:v>
                </c:pt>
                <c:pt idx="8">
                  <c:v>Mpumalanga</c:v>
                </c:pt>
                <c:pt idx="9">
                  <c:v>North West</c:v>
                </c:pt>
                <c:pt idx="10">
                  <c:v>Northern Cape</c:v>
                </c:pt>
                <c:pt idx="11">
                  <c:v>Western Cape</c:v>
                </c:pt>
                <c:pt idx="12">
                  <c:v>GRAND TOTAL</c:v>
                </c:pt>
              </c:strCache>
            </c:strRef>
          </c:cat>
          <c:val>
            <c:numRef>
              <c:f>'APP finalised '!$D$12:$D$24</c:f>
              <c:numCache>
                <c:formatCode>General</c:formatCode>
                <c:ptCount val="13"/>
                <c:pt idx="3" formatCode="0%">
                  <c:v>1.1384615384615384</c:v>
                </c:pt>
                <c:pt idx="4" formatCode="0%">
                  <c:v>0</c:v>
                </c:pt>
                <c:pt idx="5" formatCode="0%">
                  <c:v>4.1111111111111107</c:v>
                </c:pt>
                <c:pt idx="6" formatCode="0%">
                  <c:v>1.68</c:v>
                </c:pt>
                <c:pt idx="7" formatCode="0%">
                  <c:v>0.96875</c:v>
                </c:pt>
                <c:pt idx="8" formatCode="0%">
                  <c:v>1.2222222222222223</c:v>
                </c:pt>
                <c:pt idx="9" formatCode="0%">
                  <c:v>1.2857142857142858</c:v>
                </c:pt>
                <c:pt idx="10" formatCode="0%">
                  <c:v>3</c:v>
                </c:pt>
                <c:pt idx="11" formatCode="0%">
                  <c:v>1</c:v>
                </c:pt>
                <c:pt idx="12" formatCode="0%">
                  <c:v>1.3050847457627119</c:v>
                </c:pt>
              </c:numCache>
            </c:numRef>
          </c:val>
          <c:extLst>
            <c:ext xmlns:c16="http://schemas.microsoft.com/office/drawing/2014/chart" uri="{C3380CC4-5D6E-409C-BE32-E72D297353CC}">
              <c16:uniqueId val="{00000002-83D9-4A44-9857-7580FFE8D7B5}"/>
            </c:ext>
          </c:extLst>
        </c:ser>
        <c:dLbls>
          <c:showLegendKey val="0"/>
          <c:showVal val="0"/>
          <c:showCatName val="0"/>
          <c:showSerName val="0"/>
          <c:showPercent val="0"/>
          <c:showBubbleSize val="0"/>
        </c:dLbls>
        <c:gapWidth val="150"/>
        <c:overlap val="100"/>
        <c:axId val="861842352"/>
        <c:axId val="861842680"/>
      </c:barChart>
      <c:catAx>
        <c:axId val="86184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61842680"/>
        <c:crosses val="autoZero"/>
        <c:auto val="1"/>
        <c:lblAlgn val="ctr"/>
        <c:lblOffset val="100"/>
        <c:noMultiLvlLbl val="0"/>
      </c:catAx>
      <c:valAx>
        <c:axId val="861842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61842352"/>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9771166684486907E-2"/>
          <c:y val="0.1002033614692765"/>
          <c:w val="0.83500836406071821"/>
          <c:h val="0.79959327706144701"/>
        </c:manualLayout>
      </c:layout>
      <c:pie3DChart>
        <c:varyColors val="1"/>
        <c:ser>
          <c:idx val="0"/>
          <c:order val="0"/>
          <c:tx>
            <c:strRef>
              <c:f>Sheet2!$J$2</c:f>
              <c:strCache>
                <c:ptCount val="1"/>
                <c:pt idx="0">
                  <c:v>Total Expenditure</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C5DA-4FC5-8118-F1F7A6FCB11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C5DA-4FC5-8118-F1F7A6FCB113}"/>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C5DA-4FC5-8118-F1F7A6FCB113}"/>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C5DA-4FC5-8118-F1F7A6FCB113}"/>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C5DA-4FC5-8118-F1F7A6FCB113}"/>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C5DA-4FC5-8118-F1F7A6FCB113}"/>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C5DA-4FC5-8118-F1F7A6FCB113}"/>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C5DA-4FC5-8118-F1F7A6FCB113}"/>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C5DA-4FC5-8118-F1F7A6FCB113}"/>
              </c:ext>
            </c:extLst>
          </c:dPt>
          <c:dLbls>
            <c:dLbl>
              <c:idx val="0"/>
              <c:layout>
                <c:manualLayout>
                  <c:x val="-8.7254751669627401E-2"/>
                  <c:y val="0"/>
                </c:manualLayout>
              </c:layout>
              <c:spPr>
                <a:noFill/>
                <a:ln>
                  <a:noFill/>
                </a:ln>
                <a:effectLst/>
              </c:spPr>
              <c:txPr>
                <a:bodyPr rot="0" spcFirstLastPara="1" vertOverflow="ellipsis" vert="horz" wrap="square" anchor="ctr" anchorCtr="1"/>
                <a:lstStyle/>
                <a:p>
                  <a:pPr>
                    <a:defRPr sz="16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7088304929020348"/>
                      <c:h val="0.14416452442159383"/>
                    </c:manualLayout>
                  </c15:layout>
                </c:ext>
                <c:ext xmlns:c16="http://schemas.microsoft.com/office/drawing/2014/chart" uri="{C3380CC4-5D6E-409C-BE32-E72D297353CC}">
                  <c16:uniqueId val="{00000001-C5DA-4FC5-8118-F1F7A6FCB113}"/>
                </c:ext>
              </c:extLst>
            </c:dLbl>
            <c:dLbl>
              <c:idx val="1"/>
              <c:layout>
                <c:manualLayout>
                  <c:x val="-6.3965204591352035E-2"/>
                  <c:y val="-4.2023628794472669E-2"/>
                </c:manualLayout>
              </c:layout>
              <c:tx>
                <c:rich>
                  <a:bodyPr rot="0" spcFirstLastPara="1" vertOverflow="ellipsis" vert="horz" wrap="square" anchor="ctr" anchorCtr="1"/>
                  <a:lstStyle/>
                  <a:p>
                    <a:pPr>
                      <a:defRPr sz="1600" b="1" i="0" u="none" strike="noStrike" kern="1200" spc="0" baseline="0">
                        <a:solidFill>
                          <a:schemeClr val="accent1"/>
                        </a:solidFill>
                        <a:latin typeface="+mn-lt"/>
                        <a:ea typeface="+mn-ea"/>
                        <a:cs typeface="+mn-cs"/>
                      </a:defRPr>
                    </a:pPr>
                    <a:fld id="{A3222A7B-1015-476F-85B3-B8B4B89C659C}" type="CATEGORYNAME">
                      <a:rPr lang="en-US" sz="1400" b="1"/>
                      <a:pPr>
                        <a:defRPr>
                          <a:solidFill>
                            <a:schemeClr val="accent1"/>
                          </a:solidFill>
                        </a:defRPr>
                      </a:pPr>
                      <a:t>[CATEGORY NAME]</a:t>
                    </a:fld>
                    <a:r>
                      <a:rPr lang="en-US" sz="1400" b="1" baseline="0" dirty="0"/>
                      <a:t>
</a:t>
                    </a:r>
                    <a:fld id="{CEBDDD21-D516-47E2-9240-5A62F04C1B0E}" type="PERCENTAGE">
                      <a:rPr lang="en-US" sz="1400" b="1" baseline="0"/>
                      <a:pPr>
                        <a:defRPr>
                          <a:solidFill>
                            <a:schemeClr val="accent1"/>
                          </a:solidFill>
                        </a:defRPr>
                      </a:pPr>
                      <a:t>[PERCENTAGE]</a:t>
                    </a:fld>
                    <a:endParaRPr lang="en-US" sz="1400" b="1" baseline="0" dirty="0"/>
                  </a:p>
                </c:rich>
              </c:tx>
              <c:spPr>
                <a:noFill/>
                <a:ln>
                  <a:noFill/>
                </a:ln>
                <a:effectLst/>
              </c:spPr>
              <c:txPr>
                <a:bodyPr rot="0" spcFirstLastPara="1" vertOverflow="ellipsis" vert="horz" wrap="square" anchor="ctr" anchorCtr="1"/>
                <a:lstStyle/>
                <a:p>
                  <a:pPr>
                    <a:defRPr sz="16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7256001233246293"/>
                      <c:h val="0.12743787489288774"/>
                    </c:manualLayout>
                  </c15:layout>
                  <c15:dlblFieldTable/>
                  <c15:showDataLabelsRange val="0"/>
                </c:ext>
                <c:ext xmlns:c16="http://schemas.microsoft.com/office/drawing/2014/chart" uri="{C3380CC4-5D6E-409C-BE32-E72D297353CC}">
                  <c16:uniqueId val="{00000003-C5DA-4FC5-8118-F1F7A6FCB113}"/>
                </c:ext>
              </c:extLst>
            </c:dLbl>
            <c:dLbl>
              <c:idx val="2"/>
              <c:layout>
                <c:manualLayout>
                  <c:x val="3.3077938560688781E-2"/>
                  <c:y val="1.1532363081864092E-2"/>
                </c:manualLayout>
              </c:layout>
              <c:spPr>
                <a:noFill/>
                <a:ln>
                  <a:noFill/>
                </a:ln>
                <a:effectLst/>
              </c:spPr>
              <c:txPr>
                <a:bodyPr rot="0" spcFirstLastPara="1" vertOverflow="ellipsis" vert="horz" wrap="square" anchor="ctr" anchorCtr="1"/>
                <a:lstStyle/>
                <a:p>
                  <a:pPr>
                    <a:defRPr sz="16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497709204932583"/>
                      <c:h val="0.14416452442159383"/>
                    </c:manualLayout>
                  </c15:layout>
                </c:ext>
                <c:ext xmlns:c16="http://schemas.microsoft.com/office/drawing/2014/chart" uri="{C3380CC4-5D6E-409C-BE32-E72D297353CC}">
                  <c16:uniqueId val="{00000005-C5DA-4FC5-8118-F1F7A6FCB113}"/>
                </c:ext>
              </c:extLst>
            </c:dLbl>
            <c:dLbl>
              <c:idx val="3"/>
              <c:layout>
                <c:manualLayout>
                  <c:x val="-1.390709744446634E-16"/>
                  <c:y val="-5.224202865345251E-2"/>
                </c:manualLayout>
              </c:layout>
              <c:spPr>
                <a:noFill/>
                <a:ln>
                  <a:noFill/>
                </a:ln>
                <a:effectLst/>
              </c:spPr>
              <c:txPr>
                <a:bodyPr rot="0" spcFirstLastPara="1" vertOverflow="ellipsis" vert="horz" wrap="square" anchor="ctr" anchorCtr="1"/>
                <a:lstStyle/>
                <a:p>
                  <a:pPr>
                    <a:defRPr sz="16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5DA-4FC5-8118-F1F7A6FCB113}"/>
                </c:ext>
              </c:extLst>
            </c:dLbl>
            <c:dLbl>
              <c:idx val="4"/>
              <c:layout>
                <c:manualLayout>
                  <c:x val="3.0902724549659706E-2"/>
                  <c:y val="-2.056555269922879E-2"/>
                </c:manualLayout>
              </c:layout>
              <c:spPr>
                <a:noFill/>
                <a:ln>
                  <a:noFill/>
                </a:ln>
                <a:effectLst/>
              </c:spPr>
              <c:txPr>
                <a:bodyPr rot="0" spcFirstLastPara="1" vertOverflow="ellipsis" vert="horz" wrap="square" anchor="ctr" anchorCtr="1"/>
                <a:lstStyle/>
                <a:p>
                  <a:pPr>
                    <a:defRPr sz="16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5DA-4FC5-8118-F1F7A6FCB113}"/>
                </c:ext>
              </c:extLst>
            </c:dLbl>
            <c:dLbl>
              <c:idx val="5"/>
              <c:layout>
                <c:manualLayout>
                  <c:x val="6.2307850966708501E-3"/>
                  <c:y val="-7.19794344473009E-2"/>
                </c:manualLayout>
              </c:layout>
              <c:tx>
                <c:rich>
                  <a:bodyPr rot="0" spcFirstLastPara="1" vertOverflow="ellipsis" vert="horz" wrap="square" anchor="ctr" anchorCtr="1"/>
                  <a:lstStyle/>
                  <a:p>
                    <a:pPr>
                      <a:defRPr sz="1600" b="1" i="0" u="none" strike="noStrike" kern="1200" spc="0" baseline="0">
                        <a:solidFill>
                          <a:schemeClr val="accent1"/>
                        </a:solidFill>
                        <a:latin typeface="+mn-lt"/>
                        <a:ea typeface="+mn-ea"/>
                        <a:cs typeface="+mn-cs"/>
                      </a:defRPr>
                    </a:pPr>
                    <a:fld id="{9259A01A-2F7C-4384-AE13-4C8C33EE183D}" type="CATEGORYNAME">
                      <a:rPr lang="en-US" sz="1400" b="1"/>
                      <a:pPr>
                        <a:defRPr>
                          <a:solidFill>
                            <a:schemeClr val="accent1"/>
                          </a:solidFill>
                        </a:defRPr>
                      </a:pPr>
                      <a:t>[CATEGORY NAME]</a:t>
                    </a:fld>
                    <a:r>
                      <a:rPr lang="en-US" b="1" baseline="0" dirty="0"/>
                      <a:t>
</a:t>
                    </a:r>
                    <a:fld id="{B1422294-FFB1-496D-8F1A-ABD4503D978E}" type="PERCENTAGE">
                      <a:rPr lang="en-US" b="1" baseline="0"/>
                      <a:pPr>
                        <a:defRPr>
                          <a:solidFill>
                            <a:schemeClr val="accent1"/>
                          </a:solidFill>
                        </a:defRPr>
                      </a:pPr>
                      <a:t>[PERCENTAGE]</a:t>
                    </a:fld>
                    <a:endParaRPr lang="en-US" b="1" baseline="0" dirty="0"/>
                  </a:p>
                </c:rich>
              </c:tx>
              <c:spPr>
                <a:noFill/>
                <a:ln>
                  <a:noFill/>
                </a:ln>
                <a:effectLst/>
              </c:spPr>
              <c:txPr>
                <a:bodyPr rot="0" spcFirstLastPara="1" vertOverflow="ellipsis" vert="horz" wrap="square" anchor="ctr" anchorCtr="1"/>
                <a:lstStyle/>
                <a:p>
                  <a:pPr>
                    <a:defRPr sz="16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C5DA-4FC5-8118-F1F7A6FCB113}"/>
                </c:ext>
              </c:extLst>
            </c:dLbl>
            <c:dLbl>
              <c:idx val="6"/>
              <c:layout>
                <c:manualLayout>
                  <c:x val="1.2724651285153996E-2"/>
                  <c:y val="-0.11996572407883462"/>
                </c:manualLayout>
              </c:layout>
              <c:tx>
                <c:rich>
                  <a:bodyPr rot="0" spcFirstLastPara="1" vertOverflow="ellipsis" vert="horz" wrap="square" anchor="ctr" anchorCtr="1"/>
                  <a:lstStyle/>
                  <a:p>
                    <a:pPr>
                      <a:defRPr sz="1600" b="1" i="0" u="none" strike="noStrike" kern="1200" spc="0" baseline="0">
                        <a:solidFill>
                          <a:schemeClr val="accent1"/>
                        </a:solidFill>
                        <a:latin typeface="+mn-lt"/>
                        <a:ea typeface="+mn-ea"/>
                        <a:cs typeface="+mn-cs"/>
                      </a:defRPr>
                    </a:pPr>
                    <a:fld id="{2C21C633-4560-47C6-81C3-045B3FEF2E16}" type="CATEGORYNAME">
                      <a:rPr lang="en-US" sz="1200" b="1"/>
                      <a:pPr>
                        <a:defRPr>
                          <a:solidFill>
                            <a:schemeClr val="accent1"/>
                          </a:solidFill>
                        </a:defRPr>
                      </a:pPr>
                      <a:t>[CATEGORY NAME]</a:t>
                    </a:fld>
                    <a:r>
                      <a:rPr lang="en-US" b="1" baseline="0" dirty="0"/>
                      <a:t>
</a:t>
                    </a:r>
                    <a:fld id="{183A0016-10BE-4FF9-A691-B57AB6C3CD11}" type="PERCENTAGE">
                      <a:rPr lang="en-US" b="1" baseline="0"/>
                      <a:pPr>
                        <a:defRPr>
                          <a:solidFill>
                            <a:schemeClr val="accent1"/>
                          </a:solidFill>
                        </a:defRPr>
                      </a:pPr>
                      <a:t>[PERCENTAGE]</a:t>
                    </a:fld>
                    <a:endParaRPr lang="en-US" b="1" baseline="0" dirty="0"/>
                  </a:p>
                </c:rich>
              </c:tx>
              <c:spPr>
                <a:noFill/>
                <a:ln>
                  <a:noFill/>
                </a:ln>
                <a:effectLst/>
              </c:spPr>
              <c:txPr>
                <a:bodyPr rot="0" spcFirstLastPara="1" vertOverflow="ellipsis" vert="horz" wrap="square" anchor="ctr" anchorCtr="1"/>
                <a:lstStyle/>
                <a:p>
                  <a:pPr>
                    <a:defRPr sz="16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C5DA-4FC5-8118-F1F7A6FCB113}"/>
                </c:ext>
              </c:extLst>
            </c:dLbl>
            <c:dLbl>
              <c:idx val="7"/>
              <c:layout>
                <c:manualLayout>
                  <c:x val="4.1809568508363128E-2"/>
                  <c:y val="-2.3993144815766955E-2"/>
                </c:manualLayout>
              </c:layout>
              <c:spPr>
                <a:noFill/>
                <a:ln>
                  <a:noFill/>
                </a:ln>
                <a:effectLst/>
              </c:spPr>
              <c:txPr>
                <a:bodyPr rot="0" spcFirstLastPara="1" vertOverflow="ellipsis" vert="horz" wrap="square" anchor="ctr" anchorCtr="1"/>
                <a:lstStyle/>
                <a:p>
                  <a:pPr>
                    <a:defRPr sz="16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C5DA-4FC5-8118-F1F7A6FCB113}"/>
                </c:ext>
              </c:extLst>
            </c:dLbl>
            <c:dLbl>
              <c:idx val="8"/>
              <c:layout>
                <c:manualLayout>
                  <c:x val="4.7262990487714845E-2"/>
                  <c:y val="-1.9637019652472998E-18"/>
                </c:manualLayout>
              </c:layout>
              <c:spPr>
                <a:noFill/>
                <a:ln>
                  <a:noFill/>
                </a:ln>
                <a:effectLst/>
              </c:spPr>
              <c:txPr>
                <a:bodyPr rot="0" spcFirstLastPara="1" vertOverflow="ellipsis" vert="horz" wrap="square" anchor="ctr" anchorCtr="1"/>
                <a:lstStyle/>
                <a:p>
                  <a:pPr>
                    <a:defRPr sz="1600" b="1" i="0" u="none" strike="noStrike" kern="1200" spc="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C5DA-4FC5-8118-F1F7A6FCB11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Sheet2!$G$3:$G$11</c:f>
              <c:strCache>
                <c:ptCount val="9"/>
                <c:pt idx="0">
                  <c:v>Eastern Cape</c:v>
                </c:pt>
                <c:pt idx="1">
                  <c:v>Free State</c:v>
                </c:pt>
                <c:pt idx="2">
                  <c:v>Gauteng</c:v>
                </c:pt>
                <c:pt idx="3">
                  <c:v>KwaZulu Natal</c:v>
                </c:pt>
                <c:pt idx="4">
                  <c:v>Limpopo</c:v>
                </c:pt>
                <c:pt idx="5">
                  <c:v>Mpumalanga</c:v>
                </c:pt>
                <c:pt idx="6">
                  <c:v>Northern Cape</c:v>
                </c:pt>
                <c:pt idx="7">
                  <c:v>North West</c:v>
                </c:pt>
                <c:pt idx="8">
                  <c:v>Western Cape</c:v>
                </c:pt>
              </c:strCache>
            </c:strRef>
          </c:cat>
          <c:val>
            <c:numRef>
              <c:f>Sheet2!$J$3:$J$11</c:f>
              <c:numCache>
                <c:formatCode>#,##0_ ;[Red]\-#,##0\ </c:formatCode>
                <c:ptCount val="9"/>
                <c:pt idx="0">
                  <c:v>419146.44408999995</c:v>
                </c:pt>
                <c:pt idx="1">
                  <c:v>7873.3321799999994</c:v>
                </c:pt>
                <c:pt idx="2">
                  <c:v>37895.648270000005</c:v>
                </c:pt>
                <c:pt idx="3">
                  <c:v>484700.06832000002</c:v>
                </c:pt>
                <c:pt idx="4">
                  <c:v>462099.06876999995</c:v>
                </c:pt>
                <c:pt idx="5">
                  <c:v>179464.53886</c:v>
                </c:pt>
                <c:pt idx="6">
                  <c:v>3943.2103099999999</c:v>
                </c:pt>
                <c:pt idx="7">
                  <c:v>258151.20973</c:v>
                </c:pt>
                <c:pt idx="8">
                  <c:v>404816.15752000001</c:v>
                </c:pt>
              </c:numCache>
            </c:numRef>
          </c:val>
          <c:extLst>
            <c:ext xmlns:c16="http://schemas.microsoft.com/office/drawing/2014/chart" uri="{C3380CC4-5D6E-409C-BE32-E72D297353CC}">
              <c16:uniqueId val="{00000012-C5DA-4FC5-8118-F1F7A6FCB113}"/>
            </c:ext>
          </c:extLst>
        </c:ser>
        <c:dLbls>
          <c:dLblPos val="outEnd"/>
          <c:showLegendKey val="0"/>
          <c:showVal val="1"/>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116"/>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1-147C-453A-8E93-320B9559152A}"/>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3-147C-453A-8E93-320B9559152A}"/>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5-147C-453A-8E93-320B9559152A}"/>
              </c:ext>
            </c:extLst>
          </c:dPt>
          <c:dLbls>
            <c:dLbl>
              <c:idx val="0"/>
              <c:delete val="1"/>
              <c:extLst>
                <c:ext xmlns:c15="http://schemas.microsoft.com/office/drawing/2012/chart" uri="{CE6537A1-D6FC-4f65-9D91-7224C49458BB}"/>
                <c:ext xmlns:c16="http://schemas.microsoft.com/office/drawing/2014/chart" uri="{C3380CC4-5D6E-409C-BE32-E72D297353CC}">
                  <c16:uniqueId val="{00000001-147C-453A-8E93-320B9559152A}"/>
                </c:ext>
              </c:extLst>
            </c:dLbl>
            <c:dLbl>
              <c:idx val="1"/>
              <c:tx>
                <c:rich>
                  <a:bodyPr/>
                  <a:lstStyle/>
                  <a:p>
                    <a:r>
                      <a:rPr lang="en-US"/>
                      <a:t>vacant:80</a:t>
                    </a:r>
                  </a:p>
                </c:rich>
              </c:tx>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47C-453A-8E93-320B9559152A}"/>
                </c:ext>
              </c:extLst>
            </c:dLbl>
            <c:dLbl>
              <c:idx val="2"/>
              <c:tx>
                <c:rich>
                  <a:bodyPr/>
                  <a:lstStyle/>
                  <a:p>
                    <a:r>
                      <a:rPr lang="en-US"/>
                      <a:t>filled:688</a:t>
                    </a:r>
                  </a:p>
                </c:rich>
              </c:tx>
              <c:dLblPos val="outEnd"/>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47C-453A-8E93-320B9559152A}"/>
                </c:ext>
              </c:extLst>
            </c:dLbl>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Sheet1!$A$4:$A$6</c:f>
              <c:strCache>
                <c:ptCount val="3"/>
                <c:pt idx="0">
                  <c:v>Additional</c:v>
                </c:pt>
                <c:pt idx="1">
                  <c:v>Vacant</c:v>
                </c:pt>
                <c:pt idx="2">
                  <c:v>Filled</c:v>
                </c:pt>
              </c:strCache>
            </c:strRef>
          </c:cat>
          <c:val>
            <c:numRef>
              <c:f>Sheet1!$B$4:$B$6</c:f>
              <c:numCache>
                <c:formatCode>General</c:formatCode>
                <c:ptCount val="3"/>
                <c:pt idx="0">
                  <c:v>3</c:v>
                </c:pt>
                <c:pt idx="1">
                  <c:v>79</c:v>
                </c:pt>
                <c:pt idx="2">
                  <c:v>698</c:v>
                </c:pt>
              </c:numCache>
            </c:numRef>
          </c:val>
          <c:extLst>
            <c:ext xmlns:c16="http://schemas.microsoft.com/office/drawing/2014/chart" uri="{C3380CC4-5D6E-409C-BE32-E72D297353CC}">
              <c16:uniqueId val="{00000006-147C-453A-8E93-320B9559152A}"/>
            </c:ext>
          </c:extLst>
        </c:ser>
        <c:ser>
          <c:idx val="1"/>
          <c:order val="1"/>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8-147C-453A-8E93-320B9559152A}"/>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A-147C-453A-8E93-320B9559152A}"/>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C-147C-453A-8E93-320B9559152A}"/>
              </c:ext>
            </c:extLst>
          </c:dPt>
          <c:dLbls>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extLst>
          </c:dLbls>
          <c:cat>
            <c:strRef>
              <c:f>Sheet1!$A$4:$A$6</c:f>
              <c:strCache>
                <c:ptCount val="3"/>
                <c:pt idx="0">
                  <c:v>Additional</c:v>
                </c:pt>
                <c:pt idx="1">
                  <c:v>Vacant</c:v>
                </c:pt>
                <c:pt idx="2">
                  <c:v>Filled</c:v>
                </c:pt>
              </c:strCache>
            </c:strRef>
          </c:cat>
          <c:val>
            <c:numRef>
              <c:f>Sheet1!$C$4:$C$6</c:f>
              <c:numCache>
                <c:formatCode>0.00%</c:formatCode>
                <c:ptCount val="3"/>
                <c:pt idx="0">
                  <c:v>3.8461538461538464E-3</c:v>
                </c:pt>
                <c:pt idx="1">
                  <c:v>0.10128205128205128</c:v>
                </c:pt>
                <c:pt idx="2">
                  <c:v>0.89487179487179491</c:v>
                </c:pt>
              </c:numCache>
            </c:numRef>
          </c:val>
          <c:extLst>
            <c:ext xmlns:c16="http://schemas.microsoft.com/office/drawing/2014/chart" uri="{C3380CC4-5D6E-409C-BE32-E72D297353CC}">
              <c16:uniqueId val="{0000000D-147C-453A-8E93-320B9559152A}"/>
            </c:ext>
          </c:extLst>
        </c:ser>
        <c:dLbls>
          <c:dLblPos val="outEnd"/>
          <c:showLegendKey val="0"/>
          <c:showVal val="0"/>
          <c:showCatName val="1"/>
          <c:showSerName val="0"/>
          <c:showPercent val="0"/>
          <c:showBubbleSize val="0"/>
          <c:showLeaderLines val="0"/>
        </c:dLbls>
      </c:pie3DChart>
      <c:spPr>
        <a:noFill/>
        <a:ln>
          <a:noFill/>
        </a:ln>
        <a:effectLst/>
      </c:spPr>
    </c:plotArea>
    <c:legend>
      <c:legendPos val="b"/>
      <c:legendEntry>
        <c:idx val="0"/>
        <c:delete val="1"/>
      </c:legendEntry>
      <c:layout>
        <c:manualLayout>
          <c:xMode val="edge"/>
          <c:yMode val="edge"/>
          <c:x val="0.35118545353087277"/>
          <c:y val="0.87638884473784284"/>
          <c:w val="0.29343055486455044"/>
          <c:h val="6.081070739394623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2771658774563761"/>
          <c:y val="8.5288228321735854E-3"/>
          <c:w val="0.58273512685914264"/>
          <c:h val="0.9347685185185185"/>
        </c:manualLayout>
      </c:layout>
      <c:pie3D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1-07B7-4245-9A16-13303BC5563F}"/>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3-07B7-4245-9A16-13303BC5563F}"/>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5-07B7-4245-9A16-13303BC5563F}"/>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7-07B7-4245-9A16-13303BC5563F}"/>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9-07B7-4245-9A16-13303BC5563F}"/>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B-07B7-4245-9A16-13303BC5563F}"/>
              </c:ext>
            </c:extLst>
          </c:dPt>
          <c:dLbls>
            <c:dLbl>
              <c:idx val="0"/>
              <c:tx>
                <c:rich>
                  <a:bodyPr/>
                  <a:lstStyle/>
                  <a:p>
                    <a:r>
                      <a:rPr lang="en-US"/>
                      <a:t>0%</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07B7-4245-9A16-13303BC5563F}"/>
                </c:ext>
              </c:extLst>
            </c:dLbl>
            <c:dLbl>
              <c:idx val="1"/>
              <c:layout>
                <c:manualLayout>
                  <c:x val="-2.2943955213672988E-2"/>
                  <c:y val="2.2705920144698979E-2"/>
                </c:manualLayout>
              </c:layout>
              <c:tx>
                <c:rich>
                  <a:bodyPr/>
                  <a:lstStyle/>
                  <a:p>
                    <a:r>
                      <a:rPr lang="en-US"/>
                      <a:t>0%</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07B7-4245-9A16-13303BC5563F}"/>
                </c:ext>
              </c:extLst>
            </c:dLbl>
            <c:dLbl>
              <c:idx val="2"/>
              <c:tx>
                <c:rich>
                  <a:bodyPr/>
                  <a:lstStyle/>
                  <a:p>
                    <a:r>
                      <a:rPr lang="en-US"/>
                      <a:t>20%</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07B7-4245-9A16-13303BC5563F}"/>
                </c:ext>
              </c:extLst>
            </c:dLbl>
            <c:dLbl>
              <c:idx val="3"/>
              <c:layout>
                <c:manualLayout>
                  <c:x val="-9.8382436570428694E-2"/>
                  <c:y val="-0.11289260717410324"/>
                </c:manualLayout>
              </c:layout>
              <c:tx>
                <c:rich>
                  <a:bodyPr/>
                  <a:lstStyle/>
                  <a:p>
                    <a:r>
                      <a:rPr lang="en-US" dirty="0"/>
                      <a:t>20%</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07B7-4245-9A16-13303BC5563F}"/>
                </c:ext>
              </c:extLst>
            </c:dLbl>
            <c:dLbl>
              <c:idx val="4"/>
              <c:layout>
                <c:manualLayout>
                  <c:x val="-0.11951159230096238"/>
                  <c:y val="-0.21050634295713036"/>
                </c:manualLayout>
              </c:layout>
              <c:tx>
                <c:rich>
                  <a:bodyPr/>
                  <a:lstStyle/>
                  <a:p>
                    <a:r>
                      <a:rPr lang="en-US"/>
                      <a:t>20%</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07B7-4245-9A16-13303BC5563F}"/>
                </c:ext>
              </c:extLst>
            </c:dLbl>
            <c:dLbl>
              <c:idx val="5"/>
              <c:layout>
                <c:manualLayout>
                  <c:x val="0.1849433508311461"/>
                  <c:y val="-8.5004738990959464E-2"/>
                </c:manualLayout>
              </c:layout>
              <c:tx>
                <c:rich>
                  <a:bodyPr/>
                  <a:lstStyle/>
                  <a:p>
                    <a:r>
                      <a:rPr lang="en-US"/>
                      <a:t>40%</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07B7-4245-9A16-13303BC5563F}"/>
                </c:ext>
              </c:extLst>
            </c:dLbl>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Sheet1!$A$1:$A$6</c:f>
              <c:strCache>
                <c:ptCount val="6"/>
                <c:pt idx="0">
                  <c:v>Ill Health                              </c:v>
                </c:pt>
                <c:pt idx="1">
                  <c:v>Dismissal: Misconduct                              </c:v>
                </c:pt>
                <c:pt idx="2">
                  <c:v>Contract Expiry                                   </c:v>
                </c:pt>
                <c:pt idx="3">
                  <c:v>Retirement                                        </c:v>
                </c:pt>
                <c:pt idx="4">
                  <c:v>Death / Demise                                    </c:v>
                </c:pt>
                <c:pt idx="5">
                  <c:v>Resignation                                       </c:v>
                </c:pt>
              </c:strCache>
            </c:strRef>
          </c:cat>
          <c:val>
            <c:numRef>
              <c:f>Sheet1!$B$1:$B$6</c:f>
              <c:numCache>
                <c:formatCode>General</c:formatCode>
                <c:ptCount val="6"/>
                <c:pt idx="0">
                  <c:v>1</c:v>
                </c:pt>
                <c:pt idx="1">
                  <c:v>1</c:v>
                </c:pt>
                <c:pt idx="2">
                  <c:v>2</c:v>
                </c:pt>
                <c:pt idx="3">
                  <c:v>2</c:v>
                </c:pt>
                <c:pt idx="4">
                  <c:v>3</c:v>
                </c:pt>
                <c:pt idx="5">
                  <c:v>9</c:v>
                </c:pt>
              </c:numCache>
            </c:numRef>
          </c:val>
          <c:extLst>
            <c:ext xmlns:c16="http://schemas.microsoft.com/office/drawing/2014/chart" uri="{C3380CC4-5D6E-409C-BE32-E72D297353CC}">
              <c16:uniqueId val="{0000000C-07B7-4245-9A16-13303BC5563F}"/>
            </c:ext>
          </c:extLst>
        </c:ser>
        <c:dLbls>
          <c:showLegendKey val="0"/>
          <c:showVal val="0"/>
          <c:showCatName val="0"/>
          <c:showSerName val="0"/>
          <c:showPercent val="0"/>
          <c:showBubbleSize val="0"/>
          <c:showLeaderLines val="1"/>
        </c:dLbls>
      </c:pie3DChart>
      <c:spPr>
        <a:noFill/>
        <a:ln w="25400">
          <a:noFill/>
        </a:ln>
        <a:effectLst/>
      </c:spPr>
    </c:plotArea>
    <c:legend>
      <c:legendPos val="b"/>
      <c:layout>
        <c:manualLayout>
          <c:xMode val="edge"/>
          <c:yMode val="edge"/>
          <c:x val="0"/>
          <c:y val="0.66122978461924176"/>
          <c:w val="1"/>
          <c:h val="0.33877021538075819"/>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05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5265810" y="0"/>
            <a:ext cx="4028440" cy="350520"/>
          </a:xfrm>
          <a:prstGeom prst="rect">
            <a:avLst/>
          </a:prstGeom>
        </p:spPr>
        <p:txBody>
          <a:bodyPr vert="horz" lIns="93177" tIns="46589" rIns="93177" bIns="46589" rtlCol="0"/>
          <a:lstStyle>
            <a:lvl1pPr algn="r">
              <a:defRPr sz="1200"/>
            </a:lvl1pPr>
          </a:lstStyle>
          <a:p>
            <a:fld id="{AF14D5C0-49C2-47A3-9396-DCA663C2416C}" type="datetimeFigureOut">
              <a:rPr lang="en-GB" smtClean="0"/>
              <a:t>02/11/2021</a:t>
            </a:fld>
            <a:endParaRPr lang="en-GB"/>
          </a:p>
        </p:txBody>
      </p:sp>
      <p:sp>
        <p:nvSpPr>
          <p:cNvPr id="4" name="Footer Placeholder 3"/>
          <p:cNvSpPr>
            <a:spLocks noGrp="1"/>
          </p:cNvSpPr>
          <p:nvPr>
            <p:ph type="ftr" sz="quarter" idx="2"/>
          </p:nvPr>
        </p:nvSpPr>
        <p:spPr>
          <a:xfrm>
            <a:off x="1" y="6658664"/>
            <a:ext cx="4028440" cy="350520"/>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5265810" y="6658664"/>
            <a:ext cx="4028440" cy="350520"/>
          </a:xfrm>
          <a:prstGeom prst="rect">
            <a:avLst/>
          </a:prstGeom>
        </p:spPr>
        <p:txBody>
          <a:bodyPr vert="horz" lIns="93177" tIns="46589" rIns="93177" bIns="46589" rtlCol="0" anchor="b"/>
          <a:lstStyle>
            <a:lvl1pPr algn="r">
              <a:defRPr sz="1200"/>
            </a:lvl1pPr>
          </a:lstStyle>
          <a:p>
            <a:fld id="{C1C1A35A-2F85-44E6-9053-72D4C29FBCD1}" type="slidenum">
              <a:rPr lang="en-GB" smtClean="0"/>
              <a:t>‹#›</a:t>
            </a:fld>
            <a:endParaRPr lang="en-GB"/>
          </a:p>
        </p:txBody>
      </p:sp>
    </p:spTree>
    <p:extLst>
      <p:ext uri="{BB962C8B-B14F-4D97-AF65-F5344CB8AC3E}">
        <p14:creationId xmlns:p14="http://schemas.microsoft.com/office/powerpoint/2010/main" val="1196458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05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5265810" y="0"/>
            <a:ext cx="4028440" cy="350520"/>
          </a:xfrm>
          <a:prstGeom prst="rect">
            <a:avLst/>
          </a:prstGeom>
        </p:spPr>
        <p:txBody>
          <a:bodyPr vert="horz" lIns="93177" tIns="46589" rIns="93177" bIns="46589" rtlCol="0"/>
          <a:lstStyle>
            <a:lvl1pPr algn="r">
              <a:defRPr sz="1200"/>
            </a:lvl1pPr>
          </a:lstStyle>
          <a:p>
            <a:fld id="{B17693D3-2A68-473A-AD26-797D9247727A}" type="datetimeFigureOut">
              <a:rPr lang="en-GB" smtClean="0"/>
              <a:t>02/11/2021</a:t>
            </a:fld>
            <a:endParaRPr lang="en-GB"/>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929640" y="3329941"/>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658664"/>
            <a:ext cx="4028440" cy="3505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5265810" y="6658664"/>
            <a:ext cx="4028440" cy="350520"/>
          </a:xfrm>
          <a:prstGeom prst="rect">
            <a:avLst/>
          </a:prstGeom>
        </p:spPr>
        <p:txBody>
          <a:bodyPr vert="horz" lIns="93177" tIns="46589" rIns="93177" bIns="46589" rtlCol="0" anchor="b"/>
          <a:lstStyle>
            <a:lvl1pPr algn="r">
              <a:defRPr sz="1200"/>
            </a:lvl1pPr>
          </a:lstStyle>
          <a:p>
            <a:fld id="{2D7160B8-5E1D-4662-ACA2-0E0AEBFDAD6E}" type="slidenum">
              <a:rPr lang="en-GB" smtClean="0"/>
              <a:t>‹#›</a:t>
            </a:fld>
            <a:endParaRPr lang="en-GB"/>
          </a:p>
        </p:txBody>
      </p:sp>
    </p:spTree>
    <p:extLst>
      <p:ext uri="{BB962C8B-B14F-4D97-AF65-F5344CB8AC3E}">
        <p14:creationId xmlns:p14="http://schemas.microsoft.com/office/powerpoint/2010/main" val="3814583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D7160B8-5E1D-4662-ACA2-0E0AEBFDAD6E}" type="slidenum">
              <a:rPr lang="en-GB" smtClean="0"/>
              <a:t>1</a:t>
            </a:fld>
            <a:endParaRPr lang="en-GB"/>
          </a:p>
        </p:txBody>
      </p:sp>
    </p:spTree>
    <p:extLst>
      <p:ext uri="{BB962C8B-B14F-4D97-AF65-F5344CB8AC3E}">
        <p14:creationId xmlns:p14="http://schemas.microsoft.com/office/powerpoint/2010/main" val="349133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D7160B8-5E1D-4662-ACA2-0E0AEBFDAD6E}" type="slidenum">
              <a:rPr lang="en-GB" smtClean="0"/>
              <a:t>35</a:t>
            </a:fld>
            <a:endParaRPr lang="en-GB"/>
          </a:p>
        </p:txBody>
      </p:sp>
    </p:spTree>
    <p:extLst>
      <p:ext uri="{BB962C8B-B14F-4D97-AF65-F5344CB8AC3E}">
        <p14:creationId xmlns:p14="http://schemas.microsoft.com/office/powerpoint/2010/main" val="2868875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D7160B8-5E1D-4662-ACA2-0E0AEBFDAD6E}" type="slidenum">
              <a:rPr lang="en-GB" smtClean="0"/>
              <a:t>21</a:t>
            </a:fld>
            <a:endParaRPr lang="en-GB"/>
          </a:p>
        </p:txBody>
      </p:sp>
    </p:spTree>
    <p:extLst>
      <p:ext uri="{BB962C8B-B14F-4D97-AF65-F5344CB8AC3E}">
        <p14:creationId xmlns:p14="http://schemas.microsoft.com/office/powerpoint/2010/main" val="2960579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D7160B8-5E1D-4662-ACA2-0E0AEBFDAD6E}" type="slidenum">
              <a:rPr lang="en-GB" smtClean="0"/>
              <a:t>23</a:t>
            </a:fld>
            <a:endParaRPr lang="en-GB"/>
          </a:p>
        </p:txBody>
      </p:sp>
    </p:spTree>
    <p:extLst>
      <p:ext uri="{BB962C8B-B14F-4D97-AF65-F5344CB8AC3E}">
        <p14:creationId xmlns:p14="http://schemas.microsoft.com/office/powerpoint/2010/main" val="1982966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D7160B8-5E1D-4662-ACA2-0E0AEBFDAD6E}" type="slidenum">
              <a:rPr lang="en-GB" smtClean="0"/>
              <a:t>25</a:t>
            </a:fld>
            <a:endParaRPr lang="en-GB"/>
          </a:p>
        </p:txBody>
      </p:sp>
    </p:spTree>
    <p:extLst>
      <p:ext uri="{BB962C8B-B14F-4D97-AF65-F5344CB8AC3E}">
        <p14:creationId xmlns:p14="http://schemas.microsoft.com/office/powerpoint/2010/main" val="3343191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D7160B8-5E1D-4662-ACA2-0E0AEBFDAD6E}" type="slidenum">
              <a:rPr lang="en-GB" smtClean="0"/>
              <a:t>26</a:t>
            </a:fld>
            <a:endParaRPr lang="en-GB"/>
          </a:p>
        </p:txBody>
      </p:sp>
    </p:spTree>
    <p:extLst>
      <p:ext uri="{BB962C8B-B14F-4D97-AF65-F5344CB8AC3E}">
        <p14:creationId xmlns:p14="http://schemas.microsoft.com/office/powerpoint/2010/main" val="1908007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D7160B8-5E1D-4662-ACA2-0E0AEBFDAD6E}" type="slidenum">
              <a:rPr lang="en-GB" smtClean="0"/>
              <a:t>30</a:t>
            </a:fld>
            <a:endParaRPr lang="en-GB"/>
          </a:p>
        </p:txBody>
      </p:sp>
    </p:spTree>
    <p:extLst>
      <p:ext uri="{BB962C8B-B14F-4D97-AF65-F5344CB8AC3E}">
        <p14:creationId xmlns:p14="http://schemas.microsoft.com/office/powerpoint/2010/main" val="1543527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D7160B8-5E1D-4662-ACA2-0E0AEBFDAD6E}" type="slidenum">
              <a:rPr lang="en-GB" smtClean="0"/>
              <a:t>31</a:t>
            </a:fld>
            <a:endParaRPr lang="en-GB"/>
          </a:p>
        </p:txBody>
      </p:sp>
    </p:spTree>
    <p:extLst>
      <p:ext uri="{BB962C8B-B14F-4D97-AF65-F5344CB8AC3E}">
        <p14:creationId xmlns:p14="http://schemas.microsoft.com/office/powerpoint/2010/main" val="244786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D7160B8-5E1D-4662-ACA2-0E0AEBFDAD6E}" type="slidenum">
              <a:rPr lang="en-GB" smtClean="0"/>
              <a:t>32</a:t>
            </a:fld>
            <a:endParaRPr lang="en-GB"/>
          </a:p>
        </p:txBody>
      </p:sp>
    </p:spTree>
    <p:extLst>
      <p:ext uri="{BB962C8B-B14F-4D97-AF65-F5344CB8AC3E}">
        <p14:creationId xmlns:p14="http://schemas.microsoft.com/office/powerpoint/2010/main" val="283563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D7160B8-5E1D-4662-ACA2-0E0AEBFDAD6E}" type="slidenum">
              <a:rPr lang="en-GB" smtClean="0"/>
              <a:t>34</a:t>
            </a:fld>
            <a:endParaRPr lang="en-GB"/>
          </a:p>
        </p:txBody>
      </p:sp>
    </p:spTree>
    <p:extLst>
      <p:ext uri="{BB962C8B-B14F-4D97-AF65-F5344CB8AC3E}">
        <p14:creationId xmlns:p14="http://schemas.microsoft.com/office/powerpoint/2010/main" val="2916739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5576" y="3579862"/>
            <a:ext cx="7772400" cy="1102519"/>
          </a:xfrm>
          <a:prstGeom prst="rect">
            <a:avLst/>
          </a:prstGeom>
        </p:spPr>
        <p:txBody>
          <a:bodyPr/>
          <a:lstStyle>
            <a:lvl1pPr algn="ctr">
              <a:defRPr baseline="0"/>
            </a:lvl1pPr>
          </a:lstStyle>
          <a:p>
            <a:r>
              <a:rPr lang="en-US" dirty="0"/>
              <a:t>Title of presentation</a:t>
            </a:r>
            <a:endParaRPr lang="en-GB" dirty="0"/>
          </a:p>
        </p:txBody>
      </p:sp>
    </p:spTree>
    <p:extLst>
      <p:ext uri="{BB962C8B-B14F-4D97-AF65-F5344CB8AC3E}">
        <p14:creationId xmlns:p14="http://schemas.microsoft.com/office/powerpoint/2010/main" val="241817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2"/>
          <p:cNvSpPr>
            <a:spLocks noGrp="1"/>
          </p:cNvSpPr>
          <p:nvPr>
            <p:ph idx="1"/>
          </p:nvPr>
        </p:nvSpPr>
        <p:spPr>
          <a:xfrm>
            <a:off x="457200" y="1200151"/>
            <a:ext cx="6995120" cy="3394472"/>
          </a:xfrm>
          <a:prstGeom prst="rect">
            <a:avLst/>
          </a:prstGeom>
        </p:spPr>
        <p:txBody>
          <a:bodyPr vert="horz" lIns="91440" tIns="45720" rIns="91440" bIns="45720" rtlCol="0">
            <a:normAutofit/>
          </a:bodyPr>
          <a:lstStyle/>
          <a:p>
            <a:pPr lvl="0"/>
            <a:r>
              <a:rPr lang="en-US" dirty="0"/>
              <a:t>Body text</a:t>
            </a:r>
            <a:endParaRPr lang="en-GB" dirty="0"/>
          </a:p>
        </p:txBody>
      </p:sp>
      <p:sp>
        <p:nvSpPr>
          <p:cNvPr id="5" name="Title 4"/>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263773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5987008" cy="857250"/>
          </a:xfrm>
          <a:prstGeom prst="rect">
            <a:avLst/>
          </a:prstGeom>
        </p:spPr>
        <p:txBody>
          <a:bodyPr vert="horz" lIns="91440" tIns="45720" rIns="91440" bIns="45720" rtlCol="0" anchor="ctr">
            <a:normAutofit/>
          </a:bodyPr>
          <a:lstStyle/>
          <a:p>
            <a:r>
              <a:rPr lang="en-US" dirty="0"/>
              <a:t>heading</a:t>
            </a:r>
            <a:endParaRPr lang="en-GB" dirty="0"/>
          </a:p>
        </p:txBody>
      </p:sp>
      <p:sp>
        <p:nvSpPr>
          <p:cNvPr id="8" name="Text Placeholder 2"/>
          <p:cNvSpPr>
            <a:spLocks noGrp="1"/>
          </p:cNvSpPr>
          <p:nvPr>
            <p:ph type="body" idx="1"/>
          </p:nvPr>
        </p:nvSpPr>
        <p:spPr>
          <a:xfrm>
            <a:off x="457200" y="1200151"/>
            <a:ext cx="6995120" cy="3394472"/>
          </a:xfrm>
          <a:prstGeom prst="rect">
            <a:avLst/>
          </a:prstGeom>
        </p:spPr>
        <p:txBody>
          <a:bodyPr vert="horz" lIns="91440" tIns="45720" rIns="91440" bIns="45720" rtlCol="0">
            <a:normAutofit/>
          </a:bodyPr>
          <a:lstStyle/>
          <a:p>
            <a:pPr lvl="0"/>
            <a:r>
              <a:rPr lang="en-US" dirty="0"/>
              <a:t>Body text</a:t>
            </a:r>
            <a:endParaRPr lang="en-GB" dirty="0"/>
          </a:p>
        </p:txBody>
      </p:sp>
      <p:sp>
        <p:nvSpPr>
          <p:cNvPr id="9" name="Slide Number Placeholder 5"/>
          <p:cNvSpPr txBox="1">
            <a:spLocks/>
          </p:cNvSpPr>
          <p:nvPr/>
        </p:nvSpPr>
        <p:spPr>
          <a:xfrm>
            <a:off x="6902896" y="19548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t>SLIDE NO.</a:t>
            </a:r>
            <a:fld id="{B968407B-6BC4-4060-AA7E-47814C7A9BBB}" type="slidenum">
              <a:rPr lang="en-GB" b="1" smtClean="0"/>
              <a:pPr/>
              <a:t>‹#›</a:t>
            </a:fld>
            <a:endParaRPr lang="en-GB" b="1" dirty="0"/>
          </a:p>
        </p:txBody>
      </p:sp>
    </p:spTree>
    <p:extLst>
      <p:ext uri="{BB962C8B-B14F-4D97-AF65-F5344CB8AC3E}">
        <p14:creationId xmlns:p14="http://schemas.microsoft.com/office/powerpoint/2010/main" val="2058387848"/>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spcBef>
          <a:spcPct val="0"/>
        </a:spcBef>
        <a:buNone/>
        <a:defRPr sz="2400" b="1" i="0" kern="1200" cap="all" baseline="0">
          <a:solidFill>
            <a:schemeClr val="tx1"/>
          </a:solidFill>
          <a:latin typeface="Arial" panose="020B0604020202020204" pitchFamily="34" charset="0"/>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1600" kern="1200" baseline="0">
          <a:solidFill>
            <a:schemeClr val="bg1">
              <a:lumMod val="50000"/>
            </a:schemeClr>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579862"/>
            <a:ext cx="8424936" cy="958503"/>
          </a:xfrm>
        </p:spPr>
        <p:txBody>
          <a:bodyPr>
            <a:normAutofit fontScale="90000"/>
          </a:bodyPr>
          <a:lstStyle/>
          <a:p>
            <a:pPr lvl="1" algn="ctr"/>
            <a:br>
              <a:rPr lang="en-GB" sz="2500" b="1" cap="none" dirty="0">
                <a:solidFill>
                  <a:schemeClr val="tx1"/>
                </a:solidFill>
                <a:latin typeface="+mn-lt"/>
              </a:rPr>
            </a:br>
            <a:br>
              <a:rPr lang="en-GB" sz="2500" b="1" cap="none" dirty="0">
                <a:solidFill>
                  <a:schemeClr val="tx1"/>
                </a:solidFill>
                <a:latin typeface="+mn-lt"/>
              </a:rPr>
            </a:br>
            <a:r>
              <a:rPr lang="en-GB" sz="1600" b="1" cap="none" dirty="0">
                <a:solidFill>
                  <a:schemeClr val="tx1"/>
                </a:solidFill>
                <a:latin typeface="+mn-lt"/>
              </a:rPr>
              <a:t>ANNUAL REPORT 2020/21</a:t>
            </a:r>
            <a:br>
              <a:rPr lang="en-GB" sz="1600" b="1" cap="none" dirty="0">
                <a:solidFill>
                  <a:schemeClr val="tx1"/>
                </a:solidFill>
                <a:latin typeface="+mn-lt"/>
              </a:rPr>
            </a:br>
            <a:br>
              <a:rPr lang="en-GB" sz="1600" b="1" cap="none" dirty="0">
                <a:solidFill>
                  <a:schemeClr val="tx1"/>
                </a:solidFill>
                <a:latin typeface="+mn-lt"/>
              </a:rPr>
            </a:br>
            <a:r>
              <a:rPr lang="en-GB" sz="1600" b="1" cap="none" dirty="0">
                <a:solidFill>
                  <a:schemeClr val="tx1"/>
                </a:solidFill>
                <a:latin typeface="+mn-lt"/>
              </a:rPr>
              <a:t>PRESENTATION TO THE PORTFOLIO COMMITTEE ON AGRICULTURE, LAND REFORM AND RURAL DEVELOPMENT</a:t>
            </a:r>
            <a:br>
              <a:rPr lang="en-GB" sz="1600" b="1" cap="none" dirty="0">
                <a:solidFill>
                  <a:schemeClr val="tx1"/>
                </a:solidFill>
                <a:latin typeface="+mn-lt"/>
              </a:rPr>
            </a:br>
            <a:br>
              <a:rPr lang="en-GB" sz="1600" b="1" dirty="0">
                <a:solidFill>
                  <a:schemeClr val="tx1"/>
                </a:solidFill>
                <a:latin typeface="+mn-lt"/>
              </a:rPr>
            </a:br>
            <a:r>
              <a:rPr lang="en-GB" sz="1600" b="1" dirty="0">
                <a:solidFill>
                  <a:schemeClr val="tx1"/>
                </a:solidFill>
                <a:latin typeface="+mn-lt"/>
              </a:rPr>
              <a:t>09 NOVEMBER 2021</a:t>
            </a:r>
            <a:endParaRPr lang="en-GB" sz="1600" b="1" cap="none" dirty="0">
              <a:solidFill>
                <a:schemeClr val="tx1"/>
              </a:solidFill>
              <a:latin typeface="+mn-lt"/>
            </a:endParaRPr>
          </a:p>
        </p:txBody>
      </p:sp>
      <p:sp>
        <p:nvSpPr>
          <p:cNvPr id="3" name="Rectangle 2"/>
          <p:cNvSpPr/>
          <p:nvPr/>
        </p:nvSpPr>
        <p:spPr>
          <a:xfrm>
            <a:off x="8316416" y="195486"/>
            <a:ext cx="648072" cy="288032"/>
          </a:xfrm>
          <a:prstGeom prst="rect">
            <a:avLst/>
          </a:prstGeom>
          <a:solidFill>
            <a:srgbClr val="77B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1681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3089" y="1008468"/>
            <a:ext cx="6149794" cy="4066384"/>
          </a:xfrm>
        </p:spPr>
        <p:txBody>
          <a:bodyPr>
            <a:noAutofit/>
          </a:bodyPr>
          <a:lstStyle/>
          <a:p>
            <a:r>
              <a:rPr lang="en-ZA" dirty="0"/>
              <a:t>In progress: </a:t>
            </a:r>
          </a:p>
          <a:p>
            <a:r>
              <a:rPr lang="en-US" sz="1800" dirty="0">
                <a:solidFill>
                  <a:prstClr val="black"/>
                </a:solidFill>
                <a:latin typeface="Calibri" panose="020F0502020204030204" pitchFamily="34" charset="0"/>
                <a:cs typeface="Calibri" panose="020F0502020204030204" pitchFamily="34" charset="0"/>
              </a:rPr>
              <a:t>Cabinet Memo requesting approval for autonomy.</a:t>
            </a:r>
          </a:p>
          <a:p>
            <a:pPr marL="171450" lvl="0" indent="-171450" defTabSz="770170" eaLnBrk="0" fontAlgn="base" hangingPunct="0">
              <a:spcBef>
                <a:spcPct val="0"/>
              </a:spcBef>
              <a:spcAft>
                <a:spcPts val="600"/>
              </a:spcAft>
              <a:buFont typeface="Arial" panose="020B0604020202020204" pitchFamily="34" charset="0"/>
              <a:buChar char="•"/>
              <a:defRPr/>
            </a:pPr>
            <a:r>
              <a:rPr lang="en-US" sz="1800" dirty="0">
                <a:solidFill>
                  <a:prstClr val="black"/>
                </a:solidFill>
                <a:latin typeface="Calibri" panose="020F0502020204030204" pitchFamily="34" charset="0"/>
                <a:cs typeface="Calibri" panose="020F0502020204030204" pitchFamily="34" charset="0"/>
              </a:rPr>
              <a:t>B</a:t>
            </a:r>
            <a:r>
              <a:rPr lang="en-GB" sz="1800" dirty="0" err="1">
                <a:solidFill>
                  <a:prstClr val="black"/>
                </a:solidFill>
                <a:latin typeface="Calibri" panose="020F0502020204030204" pitchFamily="34" charset="0"/>
                <a:cs typeface="Calibri" panose="020F0502020204030204" pitchFamily="34" charset="0"/>
              </a:rPr>
              <a:t>usiness</a:t>
            </a:r>
            <a:r>
              <a:rPr lang="en-US" sz="1800" dirty="0">
                <a:solidFill>
                  <a:prstClr val="black"/>
                </a:solidFill>
                <a:latin typeface="Calibri" panose="020F0502020204030204" pitchFamily="34" charset="0"/>
                <a:cs typeface="Calibri" panose="020F0502020204030204" pitchFamily="34" charset="0"/>
              </a:rPr>
              <a:t> case document outlining feasibility study, situational analysis, Budgetary implications, Strategic Plan etc. </a:t>
            </a:r>
          </a:p>
          <a:p>
            <a:pPr marL="171450" lvl="0" indent="-171450" defTabSz="770170" eaLnBrk="0" fontAlgn="base" hangingPunct="0">
              <a:spcBef>
                <a:spcPct val="0"/>
              </a:spcBef>
              <a:spcAft>
                <a:spcPts val="600"/>
              </a:spcAft>
              <a:buFont typeface="Arial" panose="020B0604020202020204" pitchFamily="34" charset="0"/>
              <a:buChar char="•"/>
              <a:defRPr/>
            </a:pPr>
            <a:r>
              <a:rPr lang="en-US" sz="1800" dirty="0">
                <a:solidFill>
                  <a:prstClr val="black"/>
                </a:solidFill>
                <a:latin typeface="Calibri" panose="020F0502020204030204" pitchFamily="34" charset="0"/>
                <a:cs typeface="Calibri" panose="020F0502020204030204" pitchFamily="34" charset="0"/>
              </a:rPr>
              <a:t>Review of possible Legislative amendments.</a:t>
            </a:r>
            <a:endParaRPr lang="en-ZA" sz="1800" b="1" kern="0" dirty="0">
              <a:solidFill>
                <a:srgbClr val="3C3C3B"/>
              </a:solidFill>
              <a:latin typeface="Calibri" panose="020F0502020204030204" pitchFamily="34" charset="0"/>
              <a:cs typeface="Arial" panose="020B0604020202020204" pitchFamily="34" charset="0"/>
            </a:endParaRPr>
          </a:p>
          <a:p>
            <a:pPr marL="171450" lvl="0" indent="-171450" defTabSz="770170" eaLnBrk="0" fontAlgn="base" hangingPunct="0">
              <a:spcBef>
                <a:spcPct val="0"/>
              </a:spcBef>
              <a:spcAft>
                <a:spcPts val="600"/>
              </a:spcAft>
              <a:buFont typeface="Arial" panose="020B0604020202020204" pitchFamily="34" charset="0"/>
              <a:buChar char="•"/>
              <a:defRPr/>
            </a:pPr>
            <a:r>
              <a:rPr lang="en-US" sz="1800" kern="0" dirty="0">
                <a:solidFill>
                  <a:srgbClr val="3C3C3B"/>
                </a:solidFill>
                <a:latin typeface="Calibri" panose="020F0502020204030204" pitchFamily="34" charset="0"/>
                <a:cs typeface="Arial" panose="020B0604020202020204" pitchFamily="34" charset="0"/>
              </a:rPr>
              <a:t>Consultation on the business case to the various forums i.e. DPSA, National Treasury and Parliament until approval is granted.</a:t>
            </a:r>
          </a:p>
          <a:p>
            <a:pPr marL="171450" lvl="0" indent="-171450" defTabSz="770170" eaLnBrk="0" fontAlgn="base" hangingPunct="0">
              <a:spcBef>
                <a:spcPct val="0"/>
              </a:spcBef>
              <a:spcAft>
                <a:spcPts val="600"/>
              </a:spcAft>
              <a:buFont typeface="Arial" panose="020B0604020202020204" pitchFamily="34" charset="0"/>
              <a:buChar char="•"/>
              <a:defRPr/>
            </a:pPr>
            <a:r>
              <a:rPr lang="en-US" sz="1800" dirty="0">
                <a:solidFill>
                  <a:prstClr val="black"/>
                </a:solidFill>
                <a:latin typeface="Calibri" panose="020F0502020204030204" pitchFamily="34" charset="0"/>
                <a:cs typeface="Calibri" panose="020F0502020204030204" pitchFamily="34" charset="0"/>
              </a:rPr>
              <a:t>Commencement and formalization of the Public Entity Schedule 3A, embarking on a process to implement and ensure that all policy requirements are in place and manage the process as outlined by our </a:t>
            </a:r>
            <a:r>
              <a:rPr lang="en-US" sz="1800" b="1" dirty="0">
                <a:solidFill>
                  <a:prstClr val="black"/>
                </a:solidFill>
                <a:latin typeface="Calibri" panose="020F0502020204030204" pitchFamily="34" charset="0"/>
                <a:cs typeface="Calibri" panose="020F0502020204030204" pitchFamily="34" charset="0"/>
              </a:rPr>
              <a:t>Transition plan.</a:t>
            </a:r>
          </a:p>
          <a:p>
            <a:pPr algn="just"/>
            <a:endParaRPr lang="en-US" sz="1700" dirty="0"/>
          </a:p>
        </p:txBody>
      </p:sp>
      <p:sp>
        <p:nvSpPr>
          <p:cNvPr id="3" name="Title 2"/>
          <p:cNvSpPr>
            <a:spLocks noGrp="1"/>
          </p:cNvSpPr>
          <p:nvPr>
            <p:ph type="title"/>
          </p:nvPr>
        </p:nvSpPr>
        <p:spPr>
          <a:xfrm>
            <a:off x="467544" y="30774"/>
            <a:ext cx="7859216" cy="369332"/>
          </a:xfrm>
        </p:spPr>
        <p:txBody>
          <a:bodyPr>
            <a:normAutofit fontScale="90000"/>
          </a:bodyPr>
          <a:lstStyle/>
          <a:p>
            <a:r>
              <a:rPr lang="en-US" dirty="0"/>
              <a:t>                 ROAD TO AUTONOMY</a:t>
            </a:r>
          </a:p>
        </p:txBody>
      </p:sp>
      <p:sp>
        <p:nvSpPr>
          <p:cNvPr id="9" name="Title 1">
            <a:extLst>
              <a:ext uri="{FF2B5EF4-FFF2-40B4-BE49-F238E27FC236}">
                <a16:creationId xmlns:a16="http://schemas.microsoft.com/office/drawing/2014/main" id="{9DD08CE9-988A-4FD7-AC40-FD2991E0F4F4}"/>
              </a:ext>
            </a:extLst>
          </p:cNvPr>
          <p:cNvSpPr txBox="1">
            <a:spLocks/>
          </p:cNvSpPr>
          <p:nvPr/>
        </p:nvSpPr>
        <p:spPr>
          <a:xfrm>
            <a:off x="65295" y="537836"/>
            <a:ext cx="9078705" cy="504056"/>
          </a:xfrm>
          <a:prstGeom prst="rect">
            <a:avLst/>
          </a:prstGeom>
        </p:spPr>
        <p:txBody>
          <a:bodyPr vert="horz" lIns="91440" tIns="45720" rIns="91440" bIns="45720" rtlCol="0" anchor="ctr">
            <a:noAutofit/>
          </a:bodyPr>
          <a:lstStyle>
            <a:lvl1pPr algn="l" defTabSz="685767" rtl="0" eaLnBrk="1" latinLnBrk="0" hangingPunct="1">
              <a:spcBef>
                <a:spcPct val="0"/>
              </a:spcBef>
              <a:buNone/>
              <a:defRPr lang="en-GB" sz="2000" b="1" i="0" kern="1200" cap="none" baseline="0">
                <a:solidFill>
                  <a:schemeClr val="tx1"/>
                </a:solidFill>
                <a:latin typeface="Calibri" panose="020F0502020204030204" pitchFamily="34" charset="0"/>
                <a:ea typeface="+mj-ea"/>
                <a:cs typeface="Calibri" panose="020F0502020204030204" pitchFamily="34" charset="0"/>
              </a:defRPr>
            </a:lvl1pPr>
          </a:lstStyle>
          <a:p>
            <a:pPr marL="0" marR="0" lvl="0" indent="0" algn="l" defTabSz="685767" rtl="0" eaLnBrk="1" fontAlgn="auto" latinLnBrk="0" hangingPunct="1">
              <a:lnSpc>
                <a:spcPct val="100000"/>
              </a:lnSpc>
              <a:spcBef>
                <a:spcPct val="0"/>
              </a:spcBef>
              <a:spcAft>
                <a:spcPts val="0"/>
              </a:spcAft>
              <a:buClrTx/>
              <a:buSzTx/>
              <a:buFontTx/>
              <a:buNone/>
              <a:tabLst/>
              <a:defRPr/>
            </a:pPr>
            <a:r>
              <a:rPr kumimoji="0" lang="en-ZA" b="1" i="0" u="none" strike="noStrike" kern="1200" cap="none" spc="0" normalizeH="0" baseline="0" noProof="0" dirty="0">
                <a:ln>
                  <a:noFill/>
                </a:ln>
                <a:solidFill>
                  <a:sysClr val="windowText" lastClr="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“Road to Autonomy” the </a:t>
            </a:r>
            <a:r>
              <a:rPr lang="en-ZA" dirty="0">
                <a:solidFill>
                  <a:sysClr val="windowText" lastClr="000000"/>
                </a:solidFill>
                <a:ea typeface="ＭＳ Ｐゴシック" panose="020B0600070205080204" pitchFamily="34" charset="-128"/>
              </a:rPr>
              <a:t>Co</a:t>
            </a:r>
            <a:r>
              <a:rPr kumimoji="0" lang="en-ZA" b="1" i="0" u="none" strike="noStrike" kern="1200" cap="none" spc="0" normalizeH="0" baseline="0" noProof="0" dirty="0">
                <a:ln>
                  <a:noFill/>
                </a:ln>
                <a:solidFill>
                  <a:sysClr val="windowText" lastClr="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mission is developing a business case for approval</a:t>
            </a:r>
            <a:endParaRPr kumimoji="0" lang="en-ZA" b="1" i="0" u="none" strike="noStrike" kern="1200" cap="none" spc="0" normalizeH="0" baseline="0" noProof="0" dirty="0">
              <a:ln>
                <a:noFill/>
              </a:ln>
              <a:solidFill>
                <a:sysClr val="windowText" lastClr="000000"/>
              </a:solidFill>
              <a:effectLst/>
              <a:uLnTx/>
              <a:uFillTx/>
              <a:latin typeface="Calibri" panose="020F0502020204030204" pitchFamily="34" charset="0"/>
              <a:ea typeface="+mj-ea"/>
              <a:cs typeface="Calibri" panose="020F0502020204030204" pitchFamily="34" charset="0"/>
            </a:endParaRPr>
          </a:p>
        </p:txBody>
      </p:sp>
      <p:sp>
        <p:nvSpPr>
          <p:cNvPr id="7" name="TextBox 6">
            <a:extLst>
              <a:ext uri="{FF2B5EF4-FFF2-40B4-BE49-F238E27FC236}">
                <a16:creationId xmlns:a16="http://schemas.microsoft.com/office/drawing/2014/main" id="{769970E9-0361-482A-B71A-401B28EEF1B0}"/>
              </a:ext>
            </a:extLst>
          </p:cNvPr>
          <p:cNvSpPr txBox="1"/>
          <p:nvPr/>
        </p:nvSpPr>
        <p:spPr>
          <a:xfrm>
            <a:off x="8544273" y="215440"/>
            <a:ext cx="360040" cy="369332"/>
          </a:xfrm>
          <a:prstGeom prst="rect">
            <a:avLst/>
          </a:prstGeom>
          <a:noFill/>
        </p:spPr>
        <p:txBody>
          <a:bodyPr wrap="square" rtlCol="0">
            <a:spAutoFit/>
          </a:bodyPr>
          <a:lstStyle/>
          <a:p>
            <a:r>
              <a:rPr lang="en-ZA" dirty="0">
                <a:solidFill>
                  <a:schemeClr val="accent1"/>
                </a:solidFill>
              </a:rPr>
              <a:t>9</a:t>
            </a:r>
          </a:p>
        </p:txBody>
      </p:sp>
      <p:pic>
        <p:nvPicPr>
          <p:cNvPr id="5" name="Picture 4">
            <a:extLst>
              <a:ext uri="{FF2B5EF4-FFF2-40B4-BE49-F238E27FC236}">
                <a16:creationId xmlns:a16="http://schemas.microsoft.com/office/drawing/2014/main" id="{A836FE79-7A6C-4508-9DF1-8E6A1CB4933B}"/>
              </a:ext>
            </a:extLst>
          </p:cNvPr>
          <p:cNvPicPr>
            <a:picLocks noChangeAspect="1"/>
          </p:cNvPicPr>
          <p:nvPr/>
        </p:nvPicPr>
        <p:blipFill>
          <a:blip r:embed="rId2"/>
          <a:stretch>
            <a:fillRect/>
          </a:stretch>
        </p:blipFill>
        <p:spPr>
          <a:xfrm>
            <a:off x="6597292" y="1008468"/>
            <a:ext cx="2371550" cy="3915142"/>
          </a:xfrm>
          <a:prstGeom prst="rect">
            <a:avLst/>
          </a:prstGeom>
        </p:spPr>
      </p:pic>
    </p:spTree>
    <p:extLst>
      <p:ext uri="{BB962C8B-B14F-4D97-AF65-F5344CB8AC3E}">
        <p14:creationId xmlns:p14="http://schemas.microsoft.com/office/powerpoint/2010/main" val="210130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0398" y="730300"/>
            <a:ext cx="6077786" cy="4176464"/>
          </a:xfrm>
        </p:spPr>
        <p:txBody>
          <a:bodyPr>
            <a:noAutofit/>
          </a:bodyPr>
          <a:lstStyle/>
          <a:p>
            <a:r>
              <a:rPr lang="en-ZA" sz="2000" dirty="0"/>
              <a:t> </a:t>
            </a:r>
          </a:p>
          <a:p>
            <a:r>
              <a:rPr lang="en-ZA" sz="2000" dirty="0"/>
              <a:t>The Inter-Ministerial Committee (IMC) on Land Reform has mandated the Commission to prioritise the transfer of state land to Restitution Beneficiaries.</a:t>
            </a:r>
          </a:p>
          <a:p>
            <a:endParaRPr lang="en-US" sz="2000" dirty="0"/>
          </a:p>
          <a:p>
            <a:r>
              <a:rPr lang="en-US" sz="2000" dirty="0"/>
              <a:t>N</a:t>
            </a:r>
            <a:r>
              <a:rPr lang="en-ZA" sz="2000" dirty="0" err="1"/>
              <a:t>ational</a:t>
            </a:r>
            <a:r>
              <a:rPr lang="en-ZA" sz="2000" dirty="0"/>
              <a:t> and Provincial Joint Strategic Committees were set up with various stakeholder department key to unlocking transfer of state land including have been co-opted including Public Works</a:t>
            </a:r>
            <a:r>
              <a:rPr lang="en-ZA" sz="1700" dirty="0"/>
              <a:t>.</a:t>
            </a:r>
            <a:endParaRPr lang="en-US" sz="1700" dirty="0"/>
          </a:p>
        </p:txBody>
      </p:sp>
      <p:sp>
        <p:nvSpPr>
          <p:cNvPr id="3" name="Title 2"/>
          <p:cNvSpPr>
            <a:spLocks noGrp="1"/>
          </p:cNvSpPr>
          <p:nvPr>
            <p:ph type="title"/>
          </p:nvPr>
        </p:nvSpPr>
        <p:spPr>
          <a:xfrm>
            <a:off x="457200" y="205979"/>
            <a:ext cx="7859216" cy="493563"/>
          </a:xfrm>
        </p:spPr>
        <p:txBody>
          <a:bodyPr>
            <a:normAutofit/>
          </a:bodyPr>
          <a:lstStyle/>
          <a:p>
            <a:r>
              <a:rPr lang="en-ZA" altLang="en-US" dirty="0"/>
              <a:t>               STATE LAND TRANSFERS</a:t>
            </a:r>
            <a:endParaRPr lang="en-US" dirty="0"/>
          </a:p>
        </p:txBody>
      </p:sp>
      <p:sp>
        <p:nvSpPr>
          <p:cNvPr id="5" name="TextBox 4">
            <a:extLst>
              <a:ext uri="{FF2B5EF4-FFF2-40B4-BE49-F238E27FC236}">
                <a16:creationId xmlns:a16="http://schemas.microsoft.com/office/drawing/2014/main" id="{4D911E42-F6A5-4B19-9450-3180F7FC771C}"/>
              </a:ext>
            </a:extLst>
          </p:cNvPr>
          <p:cNvSpPr txBox="1"/>
          <p:nvPr/>
        </p:nvSpPr>
        <p:spPr>
          <a:xfrm>
            <a:off x="8532440" y="267494"/>
            <a:ext cx="461162" cy="369332"/>
          </a:xfrm>
          <a:prstGeom prst="rect">
            <a:avLst/>
          </a:prstGeom>
          <a:noFill/>
        </p:spPr>
        <p:txBody>
          <a:bodyPr wrap="square" rtlCol="0">
            <a:spAutoFit/>
          </a:bodyPr>
          <a:lstStyle/>
          <a:p>
            <a:r>
              <a:rPr lang="en-ZA" dirty="0">
                <a:solidFill>
                  <a:schemeClr val="accent1"/>
                </a:solidFill>
              </a:rPr>
              <a:t>10</a:t>
            </a:r>
          </a:p>
        </p:txBody>
      </p:sp>
      <p:pic>
        <p:nvPicPr>
          <p:cNvPr id="4" name="Picture 3">
            <a:extLst>
              <a:ext uri="{FF2B5EF4-FFF2-40B4-BE49-F238E27FC236}">
                <a16:creationId xmlns:a16="http://schemas.microsoft.com/office/drawing/2014/main" id="{C32294ED-36D3-4140-8B69-E58F37427F8D}"/>
              </a:ext>
            </a:extLst>
          </p:cNvPr>
          <p:cNvPicPr>
            <a:picLocks noChangeAspect="1"/>
          </p:cNvPicPr>
          <p:nvPr/>
        </p:nvPicPr>
        <p:blipFill>
          <a:blip r:embed="rId2"/>
          <a:stretch>
            <a:fillRect/>
          </a:stretch>
        </p:blipFill>
        <p:spPr>
          <a:xfrm>
            <a:off x="6372200" y="781300"/>
            <a:ext cx="2612130" cy="4066384"/>
          </a:xfrm>
          <a:prstGeom prst="rect">
            <a:avLst/>
          </a:prstGeom>
        </p:spPr>
      </p:pic>
    </p:spTree>
    <p:extLst>
      <p:ext uri="{BB962C8B-B14F-4D97-AF65-F5344CB8AC3E}">
        <p14:creationId xmlns:p14="http://schemas.microsoft.com/office/powerpoint/2010/main" val="213860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8236" y="483518"/>
            <a:ext cx="8188524" cy="4176464"/>
          </a:xfrm>
        </p:spPr>
        <p:txBody>
          <a:bodyPr>
            <a:noAutofit/>
          </a:bodyPr>
          <a:lstStyle/>
          <a:p>
            <a:r>
              <a:rPr lang="en-ZA" dirty="0">
                <a:solidFill>
                  <a:srgbClr val="000000"/>
                </a:solidFill>
                <a:ea typeface="Times New Roman" panose="02020603050405020304" pitchFamily="18" charset="0"/>
              </a:rPr>
              <a:t>During the year under </a:t>
            </a:r>
            <a:r>
              <a:rPr lang="en-US" dirty="0">
                <a:solidFill>
                  <a:srgbClr val="000000"/>
                </a:solidFill>
                <a:ea typeface="Times New Roman" panose="02020603050405020304" pitchFamily="18" charset="0"/>
              </a:rPr>
              <a:t>review</a:t>
            </a:r>
            <a:r>
              <a:rPr lang="en-ZA" dirty="0">
                <a:solidFill>
                  <a:srgbClr val="000000"/>
                </a:solidFill>
                <a:ea typeface="Times New Roman" panose="02020603050405020304" pitchFamily="18" charset="0"/>
              </a:rPr>
              <a:t>, a total of 120 land parcels were transferred, measuring    24 703,63916 ha in extent.</a:t>
            </a:r>
            <a:endParaRPr lang="en-ZA" dirty="0"/>
          </a:p>
          <a:p>
            <a:pPr algn="just">
              <a:lnSpc>
                <a:spcPct val="115000"/>
              </a:lnSpc>
            </a:pPr>
            <a:endParaRPr lang="en-ZA" dirty="0">
              <a:solidFill>
                <a:srgbClr val="000000"/>
              </a:solidFill>
              <a:ea typeface="Times New Roman" panose="02020603050405020304" pitchFamily="18" charset="0"/>
            </a:endParaRPr>
          </a:p>
          <a:p>
            <a:pPr algn="just">
              <a:lnSpc>
                <a:spcPct val="115000"/>
              </a:lnSpc>
            </a:pPr>
            <a:r>
              <a:rPr lang="en-ZA" dirty="0">
                <a:solidFill>
                  <a:srgbClr val="000000"/>
                </a:solidFill>
                <a:ea typeface="Times New Roman" panose="02020603050405020304" pitchFamily="18" charset="0"/>
              </a:rPr>
              <a:t>The Breakdown of the land parcels transferred are as per the table below:</a:t>
            </a:r>
          </a:p>
          <a:p>
            <a:pPr algn="just">
              <a:lnSpc>
                <a:spcPct val="115000"/>
              </a:lnSpc>
            </a:pPr>
            <a:endParaRPr lang="en-ZA" dirty="0">
              <a:solidFill>
                <a:srgbClr val="000000"/>
              </a:solidFill>
              <a:ea typeface="Times New Roman" panose="02020603050405020304" pitchFamily="18" charset="0"/>
            </a:endParaRPr>
          </a:p>
          <a:p>
            <a:pPr algn="just">
              <a:lnSpc>
                <a:spcPct val="115000"/>
              </a:lnSpc>
            </a:pPr>
            <a:endParaRPr lang="en-ZA" dirty="0">
              <a:ea typeface="Times New Roman" panose="02020603050405020304" pitchFamily="18" charset="0"/>
            </a:endParaRPr>
          </a:p>
          <a:p>
            <a:endParaRPr lang="en-US" sz="1700" dirty="0"/>
          </a:p>
        </p:txBody>
      </p:sp>
      <p:sp>
        <p:nvSpPr>
          <p:cNvPr id="3" name="Title 2"/>
          <p:cNvSpPr>
            <a:spLocks noGrp="1"/>
          </p:cNvSpPr>
          <p:nvPr>
            <p:ph type="title"/>
          </p:nvPr>
        </p:nvSpPr>
        <p:spPr>
          <a:xfrm>
            <a:off x="467544" y="86702"/>
            <a:ext cx="7859216" cy="493563"/>
          </a:xfrm>
        </p:spPr>
        <p:txBody>
          <a:bodyPr>
            <a:normAutofit fontScale="90000"/>
          </a:bodyPr>
          <a:lstStyle/>
          <a:p>
            <a:pPr lvl="0">
              <a:spcBef>
                <a:spcPct val="20000"/>
              </a:spcBef>
            </a:pPr>
            <a:r>
              <a:rPr lang="en-ZA" sz="2000" dirty="0">
                <a:solidFill>
                  <a:srgbClr val="7F7F7F">
                    <a:lumMod val="50000"/>
                  </a:srgbClr>
                </a:solidFill>
                <a:ea typeface="+mn-ea"/>
                <a:cs typeface="+mn-cs"/>
              </a:rPr>
              <a:t>                     State land transfers </a:t>
            </a:r>
            <a:br>
              <a:rPr lang="en-ZA" sz="2000" b="0" cap="none" dirty="0">
                <a:solidFill>
                  <a:srgbClr val="7F7F7F">
                    <a:lumMod val="50000"/>
                  </a:srgbClr>
                </a:solidFill>
                <a:ea typeface="+mn-ea"/>
                <a:cs typeface="+mn-cs"/>
              </a:rPr>
            </a:br>
            <a:r>
              <a:rPr lang="en-ZA" sz="2000" b="0" cap="none" dirty="0">
                <a:solidFill>
                  <a:srgbClr val="7F7F7F">
                    <a:lumMod val="50000"/>
                  </a:srgbClr>
                </a:solidFill>
                <a:ea typeface="+mn-ea"/>
                <a:cs typeface="+mn-cs"/>
              </a:rPr>
              <a:t>   </a:t>
            </a:r>
            <a:endParaRPr lang="en-US" dirty="0"/>
          </a:p>
        </p:txBody>
      </p:sp>
      <p:sp>
        <p:nvSpPr>
          <p:cNvPr id="5" name="TextBox 4">
            <a:extLst>
              <a:ext uri="{FF2B5EF4-FFF2-40B4-BE49-F238E27FC236}">
                <a16:creationId xmlns:a16="http://schemas.microsoft.com/office/drawing/2014/main" id="{4D911E42-F6A5-4B19-9450-3180F7FC771C}"/>
              </a:ext>
            </a:extLst>
          </p:cNvPr>
          <p:cNvSpPr txBox="1"/>
          <p:nvPr/>
        </p:nvSpPr>
        <p:spPr>
          <a:xfrm>
            <a:off x="8532440" y="267494"/>
            <a:ext cx="461162" cy="369332"/>
          </a:xfrm>
          <a:prstGeom prst="rect">
            <a:avLst/>
          </a:prstGeom>
          <a:noFill/>
        </p:spPr>
        <p:txBody>
          <a:bodyPr wrap="square" rtlCol="0">
            <a:spAutoFit/>
          </a:bodyPr>
          <a:lstStyle/>
          <a:p>
            <a:r>
              <a:rPr lang="en-ZA" dirty="0">
                <a:solidFill>
                  <a:schemeClr val="accent1"/>
                </a:solidFill>
              </a:rPr>
              <a:t>10</a:t>
            </a:r>
          </a:p>
        </p:txBody>
      </p:sp>
      <p:graphicFrame>
        <p:nvGraphicFramePr>
          <p:cNvPr id="8" name="Table 7">
            <a:extLst>
              <a:ext uri="{FF2B5EF4-FFF2-40B4-BE49-F238E27FC236}">
                <a16:creationId xmlns:a16="http://schemas.microsoft.com/office/drawing/2014/main" id="{22E9D8DE-9436-4426-96A8-FD537EBA55BF}"/>
              </a:ext>
            </a:extLst>
          </p:cNvPr>
          <p:cNvGraphicFramePr>
            <a:graphicFrameLocks noGrp="1"/>
          </p:cNvGraphicFramePr>
          <p:nvPr>
            <p:extLst>
              <p:ext uri="{D42A27DB-BD31-4B8C-83A1-F6EECF244321}">
                <p14:modId xmlns:p14="http://schemas.microsoft.com/office/powerpoint/2010/main" val="148153567"/>
              </p:ext>
            </p:extLst>
          </p:nvPr>
        </p:nvGraphicFramePr>
        <p:xfrm>
          <a:off x="126074" y="1923678"/>
          <a:ext cx="8867529" cy="3094730"/>
        </p:xfrm>
        <a:graphic>
          <a:graphicData uri="http://schemas.openxmlformats.org/drawingml/2006/table">
            <a:tbl>
              <a:tblPr firstRow="1" firstCol="1" bandRow="1"/>
              <a:tblGrid>
                <a:gridCol w="1657893">
                  <a:extLst>
                    <a:ext uri="{9D8B030D-6E8A-4147-A177-3AD203B41FA5}">
                      <a16:colId xmlns:a16="http://schemas.microsoft.com/office/drawing/2014/main" val="4278958458"/>
                    </a:ext>
                  </a:extLst>
                </a:gridCol>
                <a:gridCol w="1525848">
                  <a:extLst>
                    <a:ext uri="{9D8B030D-6E8A-4147-A177-3AD203B41FA5}">
                      <a16:colId xmlns:a16="http://schemas.microsoft.com/office/drawing/2014/main" val="3826328358"/>
                    </a:ext>
                  </a:extLst>
                </a:gridCol>
                <a:gridCol w="1524871">
                  <a:extLst>
                    <a:ext uri="{9D8B030D-6E8A-4147-A177-3AD203B41FA5}">
                      <a16:colId xmlns:a16="http://schemas.microsoft.com/office/drawing/2014/main" val="3701319265"/>
                    </a:ext>
                  </a:extLst>
                </a:gridCol>
                <a:gridCol w="1385980">
                  <a:extLst>
                    <a:ext uri="{9D8B030D-6E8A-4147-A177-3AD203B41FA5}">
                      <a16:colId xmlns:a16="http://schemas.microsoft.com/office/drawing/2014/main" val="722102603"/>
                    </a:ext>
                  </a:extLst>
                </a:gridCol>
                <a:gridCol w="1115044">
                  <a:extLst>
                    <a:ext uri="{9D8B030D-6E8A-4147-A177-3AD203B41FA5}">
                      <a16:colId xmlns:a16="http://schemas.microsoft.com/office/drawing/2014/main" val="3368020723"/>
                    </a:ext>
                  </a:extLst>
                </a:gridCol>
                <a:gridCol w="1657893">
                  <a:extLst>
                    <a:ext uri="{9D8B030D-6E8A-4147-A177-3AD203B41FA5}">
                      <a16:colId xmlns:a16="http://schemas.microsoft.com/office/drawing/2014/main" val="708926563"/>
                    </a:ext>
                  </a:extLst>
                </a:gridCol>
              </a:tblGrid>
              <a:tr h="520904">
                <a:tc>
                  <a:txBody>
                    <a:bodyPr/>
                    <a:lstStyle/>
                    <a:p>
                      <a:pPr algn="ctr">
                        <a:lnSpc>
                          <a:spcPct val="115000"/>
                        </a:lnSpc>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Province</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Transferred from 261 list</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Transferred from 278 list</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Additional List</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Hectares</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609333322"/>
                  </a:ext>
                </a:extLst>
              </a:tr>
              <a:tr h="248914">
                <a:tc>
                  <a:txBody>
                    <a:bodyPr/>
                    <a:lstStyle/>
                    <a:p>
                      <a:pPr algn="l">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Eastern Cape</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extLst>
                  <a:ext uri="{0D108BD9-81ED-4DB2-BD59-A6C34878D82A}">
                    <a16:rowId xmlns:a16="http://schemas.microsoft.com/office/drawing/2014/main" val="310840498"/>
                  </a:ext>
                </a:extLst>
              </a:tr>
              <a:tr h="248914">
                <a:tc>
                  <a:txBody>
                    <a:bodyPr/>
                    <a:lstStyle/>
                    <a:p>
                      <a:pPr algn="l">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Free State</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extLst>
                  <a:ext uri="{0D108BD9-81ED-4DB2-BD59-A6C34878D82A}">
                    <a16:rowId xmlns:a16="http://schemas.microsoft.com/office/drawing/2014/main" val="3581735083"/>
                  </a:ext>
                </a:extLst>
              </a:tr>
              <a:tr h="248914">
                <a:tc>
                  <a:txBody>
                    <a:bodyPr/>
                    <a:lstStyle/>
                    <a:p>
                      <a:pPr algn="l">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Gauteng</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19.5933</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extLst>
                  <a:ext uri="{0D108BD9-81ED-4DB2-BD59-A6C34878D82A}">
                    <a16:rowId xmlns:a16="http://schemas.microsoft.com/office/drawing/2014/main" val="2736852205"/>
                  </a:ext>
                </a:extLst>
              </a:tr>
              <a:tr h="248914">
                <a:tc>
                  <a:txBody>
                    <a:bodyPr/>
                    <a:lstStyle/>
                    <a:p>
                      <a:pPr algn="l">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KwaZulu-Natal</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5660.4452</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extLst>
                  <a:ext uri="{0D108BD9-81ED-4DB2-BD59-A6C34878D82A}">
                    <a16:rowId xmlns:a16="http://schemas.microsoft.com/office/drawing/2014/main" val="2712188371"/>
                  </a:ext>
                </a:extLst>
              </a:tr>
              <a:tr h="248914">
                <a:tc>
                  <a:txBody>
                    <a:bodyPr/>
                    <a:lstStyle/>
                    <a:p>
                      <a:pPr algn="l">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Limpopo</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extLst>
                  <a:ext uri="{0D108BD9-81ED-4DB2-BD59-A6C34878D82A}">
                    <a16:rowId xmlns:a16="http://schemas.microsoft.com/office/drawing/2014/main" val="4020986628"/>
                  </a:ext>
                </a:extLst>
              </a:tr>
              <a:tr h="248914">
                <a:tc>
                  <a:txBody>
                    <a:bodyPr/>
                    <a:lstStyle/>
                    <a:p>
                      <a:pPr algn="l">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Mpumalanga</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13099.5103</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extLst>
                  <a:ext uri="{0D108BD9-81ED-4DB2-BD59-A6C34878D82A}">
                    <a16:rowId xmlns:a16="http://schemas.microsoft.com/office/drawing/2014/main" val="1482739440"/>
                  </a:ext>
                </a:extLst>
              </a:tr>
              <a:tr h="248914">
                <a:tc>
                  <a:txBody>
                    <a:bodyPr/>
                    <a:lstStyle/>
                    <a:p>
                      <a:pPr algn="l">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Northern Cape</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6.3714</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extLst>
                  <a:ext uri="{0D108BD9-81ED-4DB2-BD59-A6C34878D82A}">
                    <a16:rowId xmlns:a16="http://schemas.microsoft.com/office/drawing/2014/main" val="1895704154"/>
                  </a:ext>
                </a:extLst>
              </a:tr>
              <a:tr h="248914">
                <a:tc>
                  <a:txBody>
                    <a:bodyPr/>
                    <a:lstStyle/>
                    <a:p>
                      <a:pPr algn="l">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North West</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86</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96</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5913.98745</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extLst>
                  <a:ext uri="{0D108BD9-81ED-4DB2-BD59-A6C34878D82A}">
                    <a16:rowId xmlns:a16="http://schemas.microsoft.com/office/drawing/2014/main" val="1027348352"/>
                  </a:ext>
                </a:extLst>
              </a:tr>
              <a:tr h="248914">
                <a:tc>
                  <a:txBody>
                    <a:bodyPr/>
                    <a:lstStyle/>
                    <a:p>
                      <a:pPr algn="l">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Western Cape</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3.7315</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DE"/>
                    </a:solidFill>
                  </a:tcPr>
                </a:tc>
                <a:extLst>
                  <a:ext uri="{0D108BD9-81ED-4DB2-BD59-A6C34878D82A}">
                    <a16:rowId xmlns:a16="http://schemas.microsoft.com/office/drawing/2014/main" val="2356529318"/>
                  </a:ext>
                </a:extLst>
              </a:tr>
              <a:tr h="248914">
                <a:tc>
                  <a:txBody>
                    <a:bodyPr/>
                    <a:lstStyle/>
                    <a:p>
                      <a:pPr algn="l">
                        <a:lnSpc>
                          <a:spcPct val="115000"/>
                        </a:lnSpc>
                      </a:pPr>
                      <a:r>
                        <a:rPr lang="en-ZA"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pPr>
                      <a:r>
                        <a:rPr lang="en-ZA"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pPr>
                      <a:r>
                        <a:rPr lang="en-ZA"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108</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pPr>
                      <a:r>
                        <a:rPr lang="en-ZA"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120</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pPr>
                      <a:r>
                        <a:rPr lang="en-ZA"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24 703.63916</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80802537"/>
                  </a:ext>
                </a:extLst>
              </a:tr>
            </a:tbl>
          </a:graphicData>
        </a:graphic>
      </p:graphicFrame>
    </p:spTree>
    <p:extLst>
      <p:ext uri="{BB962C8B-B14F-4D97-AF65-F5344CB8AC3E}">
        <p14:creationId xmlns:p14="http://schemas.microsoft.com/office/powerpoint/2010/main" val="727107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A2137A6-B184-4560-B46D-324F24F4406D}"/>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95486"/>
            <a:ext cx="6120680" cy="4398739"/>
          </a:xfrm>
          <a:prstGeom prst="rect">
            <a:avLst/>
          </a:prstGeom>
          <a:noFill/>
          <a:ln>
            <a:noFill/>
          </a:ln>
        </p:spPr>
      </p:pic>
    </p:spTree>
    <p:extLst>
      <p:ext uri="{BB962C8B-B14F-4D97-AF65-F5344CB8AC3E}">
        <p14:creationId xmlns:p14="http://schemas.microsoft.com/office/powerpoint/2010/main" val="650635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5979"/>
            <a:ext cx="7859216" cy="493563"/>
          </a:xfrm>
        </p:spPr>
        <p:txBody>
          <a:bodyPr>
            <a:normAutofit/>
          </a:bodyPr>
          <a:lstStyle/>
          <a:p>
            <a:r>
              <a:rPr lang="en-ZA" altLang="en-US" dirty="0"/>
              <a:t>            PERFORMANCE INFORMATION</a:t>
            </a:r>
            <a:endParaRPr lang="en-US" dirty="0"/>
          </a:p>
        </p:txBody>
      </p:sp>
      <p:sp>
        <p:nvSpPr>
          <p:cNvPr id="6" name="TextBox 5">
            <a:extLst>
              <a:ext uri="{FF2B5EF4-FFF2-40B4-BE49-F238E27FC236}">
                <a16:creationId xmlns:a16="http://schemas.microsoft.com/office/drawing/2014/main" id="{64F3422A-4264-492D-A827-541A69E3C794}"/>
              </a:ext>
            </a:extLst>
          </p:cNvPr>
          <p:cNvSpPr txBox="1"/>
          <p:nvPr/>
        </p:nvSpPr>
        <p:spPr>
          <a:xfrm>
            <a:off x="8532440" y="267494"/>
            <a:ext cx="504056" cy="369332"/>
          </a:xfrm>
          <a:prstGeom prst="rect">
            <a:avLst/>
          </a:prstGeom>
          <a:noFill/>
        </p:spPr>
        <p:txBody>
          <a:bodyPr wrap="square" rtlCol="0">
            <a:spAutoFit/>
          </a:bodyPr>
          <a:lstStyle/>
          <a:p>
            <a:r>
              <a:rPr lang="en-ZA" dirty="0">
                <a:solidFill>
                  <a:schemeClr val="accent1"/>
                </a:solidFill>
              </a:rPr>
              <a:t>11</a:t>
            </a:r>
          </a:p>
        </p:txBody>
      </p:sp>
      <p:graphicFrame>
        <p:nvGraphicFramePr>
          <p:cNvPr id="2" name="Content Placeholder 1">
            <a:extLst>
              <a:ext uri="{FF2B5EF4-FFF2-40B4-BE49-F238E27FC236}">
                <a16:creationId xmlns:a16="http://schemas.microsoft.com/office/drawing/2014/main" id="{262DFE14-0DAF-4411-A315-1CC3EDA2200E}"/>
              </a:ext>
            </a:extLst>
          </p:cNvPr>
          <p:cNvGraphicFramePr>
            <a:graphicFrameLocks noGrp="1"/>
          </p:cNvGraphicFramePr>
          <p:nvPr>
            <p:ph idx="1"/>
            <p:extLst>
              <p:ext uri="{D42A27DB-BD31-4B8C-83A1-F6EECF244321}">
                <p14:modId xmlns:p14="http://schemas.microsoft.com/office/powerpoint/2010/main" val="1228051439"/>
              </p:ext>
            </p:extLst>
          </p:nvPr>
        </p:nvGraphicFramePr>
        <p:xfrm>
          <a:off x="107504" y="771550"/>
          <a:ext cx="5904656" cy="4165972"/>
        </p:xfrm>
        <a:graphic>
          <a:graphicData uri="http://schemas.openxmlformats.org/drawingml/2006/table">
            <a:tbl>
              <a:tblPr firstRow="1" firstCol="1" bandRow="1"/>
              <a:tblGrid>
                <a:gridCol w="1829442">
                  <a:extLst>
                    <a:ext uri="{9D8B030D-6E8A-4147-A177-3AD203B41FA5}">
                      <a16:colId xmlns:a16="http://schemas.microsoft.com/office/drawing/2014/main" val="3121254610"/>
                    </a:ext>
                  </a:extLst>
                </a:gridCol>
                <a:gridCol w="1857587">
                  <a:extLst>
                    <a:ext uri="{9D8B030D-6E8A-4147-A177-3AD203B41FA5}">
                      <a16:colId xmlns:a16="http://schemas.microsoft.com/office/drawing/2014/main" val="4198326811"/>
                    </a:ext>
                  </a:extLst>
                </a:gridCol>
                <a:gridCol w="2217627">
                  <a:extLst>
                    <a:ext uri="{9D8B030D-6E8A-4147-A177-3AD203B41FA5}">
                      <a16:colId xmlns:a16="http://schemas.microsoft.com/office/drawing/2014/main" val="2639593519"/>
                    </a:ext>
                  </a:extLst>
                </a:gridCol>
              </a:tblGrid>
              <a:tr h="537179">
                <a:tc rowSpan="2">
                  <a:txBody>
                    <a:bodyPr/>
                    <a:lstStyle/>
                    <a:p>
                      <a:pPr algn="ctr">
                        <a:lnSpc>
                          <a:spcPct val="115000"/>
                        </a:lnSpc>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1061" marR="31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2">
                  <a:txBody>
                    <a:bodyPr/>
                    <a:lstStyle/>
                    <a:p>
                      <a:pPr algn="ctr">
                        <a:lnSpc>
                          <a:spcPct val="115000"/>
                        </a:lnSpc>
                      </a:pPr>
                      <a:r>
                        <a:rPr lang="en-US"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Actual performance</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pPr>
                      <a:r>
                        <a:rPr lang="en-US"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against target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1061" marR="31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extLst>
                  <a:ext uri="{0D108BD9-81ED-4DB2-BD59-A6C34878D82A}">
                    <a16:rowId xmlns:a16="http://schemas.microsoft.com/office/drawing/2014/main" val="1037263397"/>
                  </a:ext>
                </a:extLst>
              </a:tr>
              <a:tr h="537179">
                <a:tc vMerge="1">
                  <a:txBody>
                    <a:bodyPr/>
                    <a:lstStyle/>
                    <a:p>
                      <a:endParaRPr lang="en-ZA"/>
                    </a:p>
                  </a:txBody>
                  <a:tcPr/>
                </a:tc>
                <a:tc>
                  <a:txBody>
                    <a:bodyPr/>
                    <a:lstStyle/>
                    <a:p>
                      <a:pPr algn="ctr">
                        <a:lnSpc>
                          <a:spcPct val="115000"/>
                        </a:lnSpc>
                      </a:pPr>
                      <a:r>
                        <a:rPr lang="en-US"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Target (2020/21)</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1061" marR="31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pPr>
                      <a:r>
                        <a:rPr lang="en-US"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Achievement (2020/21)</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1061" marR="31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814869298"/>
                  </a:ext>
                </a:extLst>
              </a:tr>
              <a:tr h="1086778">
                <a:tc>
                  <a:txBody>
                    <a:bodyPr/>
                    <a:lstStyle/>
                    <a:p>
                      <a:pPr algn="l">
                        <a:lnSpc>
                          <a:spcPct val="115000"/>
                        </a:lnSpc>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5000"/>
                        </a:lnSpc>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Number of land claims settled</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1061" marR="31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244</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1061" marR="31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324</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1061" marR="31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360156789"/>
                  </a:ext>
                </a:extLst>
              </a:tr>
              <a:tr h="2004836">
                <a:tc>
                  <a:txBody>
                    <a:bodyPr/>
                    <a:lstStyle/>
                    <a:p>
                      <a:pPr algn="l">
                        <a:lnSpc>
                          <a:spcPct val="115000"/>
                        </a:lnSpc>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5000"/>
                        </a:lnSpc>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Number of land claims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finalised</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1061" marR="31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295</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1061" marR="31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385</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1061" marR="31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489457801"/>
                  </a:ext>
                </a:extLst>
              </a:tr>
            </a:tbl>
          </a:graphicData>
        </a:graphic>
      </p:graphicFrame>
      <p:pic>
        <p:nvPicPr>
          <p:cNvPr id="7" name="Content Placeholder 4">
            <a:extLst>
              <a:ext uri="{FF2B5EF4-FFF2-40B4-BE49-F238E27FC236}">
                <a16:creationId xmlns:a16="http://schemas.microsoft.com/office/drawing/2014/main" id="{FF8BECB7-3158-40DF-B160-7482CDCF6D36}"/>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887768"/>
            <a:ext cx="2495945" cy="4021956"/>
          </a:xfrm>
          <a:prstGeom prst="rect">
            <a:avLst/>
          </a:prstGeom>
          <a:noFill/>
          <a:ln>
            <a:noFill/>
          </a:ln>
        </p:spPr>
      </p:pic>
    </p:spTree>
    <p:extLst>
      <p:ext uri="{BB962C8B-B14F-4D97-AF65-F5344CB8AC3E}">
        <p14:creationId xmlns:p14="http://schemas.microsoft.com/office/powerpoint/2010/main" val="1663773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05979"/>
            <a:ext cx="8131368" cy="493563"/>
          </a:xfrm>
        </p:spPr>
        <p:txBody>
          <a:bodyPr>
            <a:normAutofit/>
          </a:bodyPr>
          <a:lstStyle/>
          <a:p>
            <a:r>
              <a:rPr lang="en-US" sz="2000" dirty="0"/>
              <a:t>              PROVINCIAL Breakdown – APP SETTLED claims</a:t>
            </a:r>
          </a:p>
        </p:txBody>
      </p:sp>
      <p:sp>
        <p:nvSpPr>
          <p:cNvPr id="6" name="TextBox 5">
            <a:extLst>
              <a:ext uri="{FF2B5EF4-FFF2-40B4-BE49-F238E27FC236}">
                <a16:creationId xmlns:a16="http://schemas.microsoft.com/office/drawing/2014/main" id="{64F3422A-4264-492D-A827-541A69E3C794}"/>
              </a:ext>
            </a:extLst>
          </p:cNvPr>
          <p:cNvSpPr txBox="1"/>
          <p:nvPr/>
        </p:nvSpPr>
        <p:spPr>
          <a:xfrm>
            <a:off x="8532440" y="267494"/>
            <a:ext cx="504056" cy="369332"/>
          </a:xfrm>
          <a:prstGeom prst="rect">
            <a:avLst/>
          </a:prstGeom>
          <a:noFill/>
        </p:spPr>
        <p:txBody>
          <a:bodyPr wrap="square" rtlCol="0">
            <a:spAutoFit/>
          </a:bodyPr>
          <a:lstStyle/>
          <a:p>
            <a:r>
              <a:rPr lang="en-ZA" dirty="0">
                <a:solidFill>
                  <a:schemeClr val="accent1"/>
                </a:solidFill>
              </a:rPr>
              <a:t>11</a:t>
            </a:r>
          </a:p>
        </p:txBody>
      </p:sp>
      <p:pic>
        <p:nvPicPr>
          <p:cNvPr id="7" name="Content Placeholder 4">
            <a:extLst>
              <a:ext uri="{FF2B5EF4-FFF2-40B4-BE49-F238E27FC236}">
                <a16:creationId xmlns:a16="http://schemas.microsoft.com/office/drawing/2014/main" id="{FF8BECB7-3158-40DF-B160-7482CDCF6D36}"/>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887768"/>
            <a:ext cx="2495945" cy="4021956"/>
          </a:xfrm>
          <a:prstGeom prst="rect">
            <a:avLst/>
          </a:prstGeom>
          <a:noFill/>
          <a:ln>
            <a:noFill/>
          </a:ln>
        </p:spPr>
      </p:pic>
      <p:graphicFrame>
        <p:nvGraphicFramePr>
          <p:cNvPr id="8" name="Content Placeholder 1">
            <a:extLst>
              <a:ext uri="{FF2B5EF4-FFF2-40B4-BE49-F238E27FC236}">
                <a16:creationId xmlns:a16="http://schemas.microsoft.com/office/drawing/2014/main" id="{161D31FE-EC66-47E2-B83D-941DF6092EBA}"/>
              </a:ext>
            </a:extLst>
          </p:cNvPr>
          <p:cNvGraphicFramePr>
            <a:graphicFrameLocks noGrp="1"/>
          </p:cNvGraphicFramePr>
          <p:nvPr>
            <p:ph idx="1"/>
            <p:extLst>
              <p:ext uri="{D42A27DB-BD31-4B8C-83A1-F6EECF244321}">
                <p14:modId xmlns:p14="http://schemas.microsoft.com/office/powerpoint/2010/main" val="3695985086"/>
              </p:ext>
            </p:extLst>
          </p:nvPr>
        </p:nvGraphicFramePr>
        <p:xfrm>
          <a:off x="179512" y="887768"/>
          <a:ext cx="7176465" cy="4036812"/>
        </p:xfrm>
        <a:graphic>
          <a:graphicData uri="http://schemas.openxmlformats.org/drawingml/2006/table">
            <a:tbl>
              <a:tblPr firstRow="1" firstCol="1" bandRow="1"/>
              <a:tblGrid>
                <a:gridCol w="1836366">
                  <a:extLst>
                    <a:ext uri="{9D8B030D-6E8A-4147-A177-3AD203B41FA5}">
                      <a16:colId xmlns:a16="http://schemas.microsoft.com/office/drawing/2014/main" val="502173484"/>
                    </a:ext>
                  </a:extLst>
                </a:gridCol>
                <a:gridCol w="1470436">
                  <a:extLst>
                    <a:ext uri="{9D8B030D-6E8A-4147-A177-3AD203B41FA5}">
                      <a16:colId xmlns:a16="http://schemas.microsoft.com/office/drawing/2014/main" val="2608738604"/>
                    </a:ext>
                  </a:extLst>
                </a:gridCol>
                <a:gridCol w="2814300">
                  <a:extLst>
                    <a:ext uri="{9D8B030D-6E8A-4147-A177-3AD203B41FA5}">
                      <a16:colId xmlns:a16="http://schemas.microsoft.com/office/drawing/2014/main" val="4198443737"/>
                    </a:ext>
                  </a:extLst>
                </a:gridCol>
                <a:gridCol w="1055363">
                  <a:extLst>
                    <a:ext uri="{9D8B030D-6E8A-4147-A177-3AD203B41FA5}">
                      <a16:colId xmlns:a16="http://schemas.microsoft.com/office/drawing/2014/main" val="2540090393"/>
                    </a:ext>
                  </a:extLst>
                </a:gridCol>
              </a:tblGrid>
              <a:tr h="477759">
                <a:tc rowSpan="4">
                  <a:txBody>
                    <a:bodyPr/>
                    <a:lstStyle/>
                    <a:p>
                      <a:pPr algn="ctr">
                        <a:lnSpc>
                          <a:spcPct val="115000"/>
                        </a:lnSpc>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Province</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365" marR="55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4">
                  <a:txBody>
                    <a:bodyPr/>
                    <a:lstStyle/>
                    <a:p>
                      <a:pPr algn="ctr">
                        <a:lnSpc>
                          <a:spcPct val="115000"/>
                        </a:lnSpc>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 Target</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365" marR="55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4">
                  <a:txBody>
                    <a:bodyPr/>
                    <a:lstStyle/>
                    <a:p>
                      <a:pPr algn="ctr">
                        <a:lnSpc>
                          <a:spcPct val="115000"/>
                        </a:lnSpc>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 Target Achieved </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365" marR="55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pPr>
                      <a:r>
                        <a:rPr lang="en-ZA"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47249115"/>
                  </a:ext>
                </a:extLst>
              </a:tr>
              <a:tr h="27723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15000"/>
                        </a:lnSpc>
                      </a:pPr>
                      <a:endParaRPr lang="en-ZA" sz="900">
                        <a:effectLst/>
                        <a:latin typeface="Calibri" panose="020F0502020204030204" pitchFamily="34" charset="0"/>
                        <a:cs typeface="Times New Roman" panose="02020603050405020304" pitchFamily="18" charset="0"/>
                      </a:endParaRPr>
                    </a:p>
                  </a:txBody>
                  <a:tcPr marL="55365" marR="55365"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66116564"/>
                  </a:ext>
                </a:extLst>
              </a:tr>
              <a:tr h="27723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15000"/>
                        </a:lnSpc>
                      </a:pPr>
                      <a:endParaRPr lang="en-ZA" sz="900">
                        <a:effectLst/>
                        <a:latin typeface="Calibri" panose="020F0502020204030204" pitchFamily="34" charset="0"/>
                        <a:cs typeface="Times New Roman" panose="02020603050405020304" pitchFamily="18" charset="0"/>
                      </a:endParaRPr>
                    </a:p>
                  </a:txBody>
                  <a:tcPr marL="55365" marR="55365"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1776574"/>
                  </a:ext>
                </a:extLst>
              </a:tr>
              <a:tr h="15628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15000"/>
                        </a:lnSpc>
                      </a:pPr>
                      <a:endParaRPr lang="en-ZA" sz="900">
                        <a:effectLst/>
                        <a:latin typeface="Calibri" panose="020F0502020204030204" pitchFamily="34" charset="0"/>
                        <a:cs typeface="Times New Roman" panose="02020603050405020304" pitchFamily="18" charset="0"/>
                      </a:endParaRPr>
                    </a:p>
                  </a:txBody>
                  <a:tcPr marL="55365" marR="55365"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95541258"/>
                  </a:ext>
                </a:extLst>
              </a:tr>
              <a:tr h="277230">
                <a:tc>
                  <a:txBody>
                    <a:bodyPr/>
                    <a:lstStyle/>
                    <a:p>
                      <a:pPr algn="l">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Eastern Cape</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365" marR="55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365" marR="55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ZA" sz="900">
                        <a:effectLst/>
                        <a:latin typeface="Calibri" panose="020F0502020204030204" pitchFamily="34" charset="0"/>
                        <a:cs typeface="Times New Roman" panose="02020603050405020304" pitchFamily="18" charset="0"/>
                      </a:endParaRPr>
                    </a:p>
                  </a:txBody>
                  <a:tcPr marL="55365" marR="55365"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8100871"/>
                  </a:ext>
                </a:extLst>
              </a:tr>
              <a:tr h="277230">
                <a:tc>
                  <a:txBody>
                    <a:bodyPr/>
                    <a:lstStyle/>
                    <a:p>
                      <a:pPr algn="l">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Free State</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55365" marR="55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365" marR="55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ZA" sz="900" dirty="0">
                        <a:effectLst/>
                        <a:latin typeface="Calibri" panose="020F0502020204030204" pitchFamily="34" charset="0"/>
                        <a:cs typeface="Times New Roman" panose="02020603050405020304" pitchFamily="18" charset="0"/>
                      </a:endParaRPr>
                    </a:p>
                  </a:txBody>
                  <a:tcPr marL="55365" marR="55365"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32657409"/>
                  </a:ext>
                </a:extLst>
              </a:tr>
              <a:tr h="270063">
                <a:tc>
                  <a:txBody>
                    <a:bodyPr/>
                    <a:lstStyle/>
                    <a:p>
                      <a:pPr algn="l">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Gauteng</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365" marR="55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365" marR="55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46</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ZA" sz="900">
                        <a:effectLst/>
                        <a:latin typeface="Calibri" panose="020F0502020204030204" pitchFamily="34" charset="0"/>
                        <a:cs typeface="Times New Roman" panose="02020603050405020304" pitchFamily="18" charset="0"/>
                      </a:endParaRPr>
                    </a:p>
                  </a:txBody>
                  <a:tcPr marL="55365" marR="55365"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07630122"/>
                  </a:ext>
                </a:extLst>
              </a:tr>
              <a:tr h="291090">
                <a:tc>
                  <a:txBody>
                    <a:bodyPr/>
                    <a:lstStyle/>
                    <a:p>
                      <a:pPr algn="l">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KwaZulu-Natal</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55365" marR="55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365" marR="55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ZA" sz="900">
                        <a:effectLst/>
                        <a:latin typeface="Calibri" panose="020F0502020204030204" pitchFamily="34" charset="0"/>
                        <a:cs typeface="Times New Roman" panose="02020603050405020304" pitchFamily="18" charset="0"/>
                      </a:endParaRPr>
                    </a:p>
                  </a:txBody>
                  <a:tcPr marL="55365" marR="55365"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95472037"/>
                  </a:ext>
                </a:extLst>
              </a:tr>
              <a:tr h="277230">
                <a:tc>
                  <a:txBody>
                    <a:bodyPr/>
                    <a:lstStyle/>
                    <a:p>
                      <a:pPr algn="l">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Limpopo</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55365" marR="55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64</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55365" marR="55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112</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ZA" sz="900">
                        <a:effectLst/>
                        <a:latin typeface="Calibri" panose="020F0502020204030204" pitchFamily="34" charset="0"/>
                        <a:cs typeface="Times New Roman" panose="02020603050405020304" pitchFamily="18" charset="0"/>
                      </a:endParaRPr>
                    </a:p>
                  </a:txBody>
                  <a:tcPr marL="55365" marR="55365"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77332126"/>
                  </a:ext>
                </a:extLst>
              </a:tr>
              <a:tr h="277230">
                <a:tc>
                  <a:txBody>
                    <a:bodyPr/>
                    <a:lstStyle/>
                    <a:p>
                      <a:pPr algn="l">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Mpumalanga</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55365" marR="55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55365" marR="55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39</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ZA" sz="900">
                        <a:effectLst/>
                        <a:latin typeface="Calibri" panose="020F0502020204030204" pitchFamily="34" charset="0"/>
                        <a:cs typeface="Times New Roman" panose="02020603050405020304" pitchFamily="18" charset="0"/>
                      </a:endParaRPr>
                    </a:p>
                  </a:txBody>
                  <a:tcPr marL="55365" marR="55365"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82422698"/>
                  </a:ext>
                </a:extLst>
              </a:tr>
              <a:tr h="318816">
                <a:tc>
                  <a:txBody>
                    <a:bodyPr/>
                    <a:lstStyle/>
                    <a:p>
                      <a:pPr algn="l">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North West</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55365" marR="55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55365" marR="55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ZA" sz="900">
                        <a:effectLst/>
                        <a:latin typeface="Calibri" panose="020F0502020204030204" pitchFamily="34" charset="0"/>
                        <a:cs typeface="Times New Roman" panose="02020603050405020304" pitchFamily="18" charset="0"/>
                      </a:endParaRPr>
                    </a:p>
                  </a:txBody>
                  <a:tcPr marL="55365" marR="55365"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06531836"/>
                  </a:ext>
                </a:extLst>
              </a:tr>
              <a:tr h="304955">
                <a:tc>
                  <a:txBody>
                    <a:bodyPr/>
                    <a:lstStyle/>
                    <a:p>
                      <a:pPr algn="l">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Northern Cape</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55365" marR="55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55365" marR="55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ZA" sz="900">
                        <a:effectLst/>
                        <a:latin typeface="Calibri" panose="020F0502020204030204" pitchFamily="34" charset="0"/>
                        <a:cs typeface="Times New Roman" panose="02020603050405020304" pitchFamily="18" charset="0"/>
                      </a:endParaRPr>
                    </a:p>
                  </a:txBody>
                  <a:tcPr marL="55365" marR="55365"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23989926"/>
                  </a:ext>
                </a:extLst>
              </a:tr>
              <a:tr h="277230">
                <a:tc>
                  <a:txBody>
                    <a:bodyPr/>
                    <a:lstStyle/>
                    <a:p>
                      <a:pPr algn="l">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Western Cape</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55365" marR="55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55365" marR="55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ZA" sz="900">
                        <a:effectLst/>
                        <a:latin typeface="Calibri" panose="020F0502020204030204" pitchFamily="34" charset="0"/>
                        <a:cs typeface="Times New Roman" panose="02020603050405020304" pitchFamily="18" charset="0"/>
                      </a:endParaRPr>
                    </a:p>
                  </a:txBody>
                  <a:tcPr marL="55365" marR="55365"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74022223"/>
                  </a:ext>
                </a:extLst>
              </a:tr>
              <a:tr h="277230">
                <a:tc>
                  <a:txBody>
                    <a:bodyPr/>
                    <a:lstStyle/>
                    <a:p>
                      <a:pPr algn="l">
                        <a:lnSpc>
                          <a:spcPct val="115000"/>
                        </a:lnSpc>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GRAND TOTAL</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365" marR="55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244</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365" marR="55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324</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365" marR="55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pPr>
                      <a:endParaRPr lang="en-ZA" sz="900" dirty="0">
                        <a:effectLst/>
                        <a:latin typeface="Calibri" panose="020F0502020204030204" pitchFamily="34" charset="0"/>
                        <a:cs typeface="Times New Roman" panose="02020603050405020304" pitchFamily="18" charset="0"/>
                      </a:endParaRPr>
                    </a:p>
                  </a:txBody>
                  <a:tcPr marL="55365" marR="55365"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49921211"/>
                  </a:ext>
                </a:extLst>
              </a:tr>
            </a:tbl>
          </a:graphicData>
        </a:graphic>
      </p:graphicFrame>
    </p:spTree>
    <p:extLst>
      <p:ext uri="{BB962C8B-B14F-4D97-AF65-F5344CB8AC3E}">
        <p14:creationId xmlns:p14="http://schemas.microsoft.com/office/powerpoint/2010/main" val="3628906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66555"/>
            <a:ext cx="8219256" cy="493563"/>
          </a:xfrm>
        </p:spPr>
        <p:txBody>
          <a:bodyPr>
            <a:noAutofit/>
          </a:bodyPr>
          <a:lstStyle/>
          <a:p>
            <a:r>
              <a:rPr lang="en-ZA" altLang="en-US" sz="2000" dirty="0"/>
              <a:t>      PROVINCIAL Breakdown – APP SETTLED claims</a:t>
            </a:r>
            <a:endParaRPr lang="en-US" sz="2000" dirty="0"/>
          </a:p>
        </p:txBody>
      </p:sp>
      <p:sp>
        <p:nvSpPr>
          <p:cNvPr id="7" name="TextBox 6">
            <a:extLst>
              <a:ext uri="{FF2B5EF4-FFF2-40B4-BE49-F238E27FC236}">
                <a16:creationId xmlns:a16="http://schemas.microsoft.com/office/drawing/2014/main" id="{D86A6406-47A6-4C3A-A590-4B6C6F73D10F}"/>
              </a:ext>
            </a:extLst>
          </p:cNvPr>
          <p:cNvSpPr txBox="1"/>
          <p:nvPr/>
        </p:nvSpPr>
        <p:spPr>
          <a:xfrm>
            <a:off x="8532440" y="267494"/>
            <a:ext cx="504056" cy="369332"/>
          </a:xfrm>
          <a:prstGeom prst="rect">
            <a:avLst/>
          </a:prstGeom>
          <a:noFill/>
        </p:spPr>
        <p:txBody>
          <a:bodyPr wrap="square" rtlCol="0">
            <a:spAutoFit/>
          </a:bodyPr>
          <a:lstStyle/>
          <a:p>
            <a:r>
              <a:rPr lang="en-ZA" dirty="0">
                <a:solidFill>
                  <a:schemeClr val="accent1"/>
                </a:solidFill>
              </a:rPr>
              <a:t>12</a:t>
            </a:r>
          </a:p>
        </p:txBody>
      </p:sp>
      <p:graphicFrame>
        <p:nvGraphicFramePr>
          <p:cNvPr id="8" name="Content Placeholder 7">
            <a:extLst>
              <a:ext uri="{FF2B5EF4-FFF2-40B4-BE49-F238E27FC236}">
                <a16:creationId xmlns:a16="http://schemas.microsoft.com/office/drawing/2014/main" id="{4960EA8B-F9C4-4C2D-A074-6B7FC31A89BF}"/>
              </a:ext>
            </a:extLst>
          </p:cNvPr>
          <p:cNvGraphicFramePr>
            <a:graphicFrameLocks noGrp="1"/>
          </p:cNvGraphicFramePr>
          <p:nvPr>
            <p:ph idx="1"/>
            <p:extLst>
              <p:ext uri="{D42A27DB-BD31-4B8C-83A1-F6EECF244321}">
                <p14:modId xmlns:p14="http://schemas.microsoft.com/office/powerpoint/2010/main" val="2346759036"/>
              </p:ext>
            </p:extLst>
          </p:nvPr>
        </p:nvGraphicFramePr>
        <p:xfrm>
          <a:off x="251520" y="771550"/>
          <a:ext cx="7416824" cy="40324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7229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5172" y="20712"/>
            <a:ext cx="8219256" cy="493563"/>
          </a:xfrm>
        </p:spPr>
        <p:txBody>
          <a:bodyPr>
            <a:normAutofit/>
          </a:bodyPr>
          <a:lstStyle/>
          <a:p>
            <a:r>
              <a:rPr lang="en-ZA" altLang="en-US" sz="2000" dirty="0"/>
              <a:t>       PROVINCIAL BREAKDOWN - APP FINALISED Claims</a:t>
            </a:r>
            <a:endParaRPr lang="en-US" sz="2000" dirty="0"/>
          </a:p>
        </p:txBody>
      </p:sp>
      <p:sp>
        <p:nvSpPr>
          <p:cNvPr id="7" name="TextBox 6">
            <a:extLst>
              <a:ext uri="{FF2B5EF4-FFF2-40B4-BE49-F238E27FC236}">
                <a16:creationId xmlns:a16="http://schemas.microsoft.com/office/drawing/2014/main" id="{D86A6406-47A6-4C3A-A590-4B6C6F73D10F}"/>
              </a:ext>
            </a:extLst>
          </p:cNvPr>
          <p:cNvSpPr txBox="1"/>
          <p:nvPr/>
        </p:nvSpPr>
        <p:spPr>
          <a:xfrm>
            <a:off x="8532440" y="267494"/>
            <a:ext cx="504056" cy="369332"/>
          </a:xfrm>
          <a:prstGeom prst="rect">
            <a:avLst/>
          </a:prstGeom>
          <a:noFill/>
        </p:spPr>
        <p:txBody>
          <a:bodyPr wrap="square" rtlCol="0">
            <a:spAutoFit/>
          </a:bodyPr>
          <a:lstStyle/>
          <a:p>
            <a:r>
              <a:rPr lang="en-ZA" dirty="0">
                <a:solidFill>
                  <a:schemeClr val="accent1"/>
                </a:solidFill>
              </a:rPr>
              <a:t>13</a:t>
            </a:r>
          </a:p>
        </p:txBody>
      </p:sp>
      <p:graphicFrame>
        <p:nvGraphicFramePr>
          <p:cNvPr id="2" name="Content Placeholder 1">
            <a:extLst>
              <a:ext uri="{FF2B5EF4-FFF2-40B4-BE49-F238E27FC236}">
                <a16:creationId xmlns:a16="http://schemas.microsoft.com/office/drawing/2014/main" id="{7C0077AD-74FE-4F49-906D-F6FB3563B11C}"/>
              </a:ext>
            </a:extLst>
          </p:cNvPr>
          <p:cNvGraphicFramePr>
            <a:graphicFrameLocks noGrp="1"/>
          </p:cNvGraphicFramePr>
          <p:nvPr>
            <p:ph idx="1"/>
            <p:extLst>
              <p:ext uri="{D42A27DB-BD31-4B8C-83A1-F6EECF244321}">
                <p14:modId xmlns:p14="http://schemas.microsoft.com/office/powerpoint/2010/main" val="2565178345"/>
              </p:ext>
            </p:extLst>
          </p:nvPr>
        </p:nvGraphicFramePr>
        <p:xfrm>
          <a:off x="105172" y="514275"/>
          <a:ext cx="7491163" cy="4311185"/>
        </p:xfrm>
        <a:graphic>
          <a:graphicData uri="http://schemas.openxmlformats.org/drawingml/2006/table">
            <a:tbl>
              <a:tblPr firstRow="1" firstCol="1" bandRow="1"/>
              <a:tblGrid>
                <a:gridCol w="1913413">
                  <a:extLst>
                    <a:ext uri="{9D8B030D-6E8A-4147-A177-3AD203B41FA5}">
                      <a16:colId xmlns:a16="http://schemas.microsoft.com/office/drawing/2014/main" val="2469667746"/>
                    </a:ext>
                  </a:extLst>
                </a:gridCol>
                <a:gridCol w="2425951">
                  <a:extLst>
                    <a:ext uri="{9D8B030D-6E8A-4147-A177-3AD203B41FA5}">
                      <a16:colId xmlns:a16="http://schemas.microsoft.com/office/drawing/2014/main" val="2777701760"/>
                    </a:ext>
                  </a:extLst>
                </a:gridCol>
                <a:gridCol w="1639632">
                  <a:extLst>
                    <a:ext uri="{9D8B030D-6E8A-4147-A177-3AD203B41FA5}">
                      <a16:colId xmlns:a16="http://schemas.microsoft.com/office/drawing/2014/main" val="609834003"/>
                    </a:ext>
                  </a:extLst>
                </a:gridCol>
                <a:gridCol w="1512167">
                  <a:extLst>
                    <a:ext uri="{9D8B030D-6E8A-4147-A177-3AD203B41FA5}">
                      <a16:colId xmlns:a16="http://schemas.microsoft.com/office/drawing/2014/main" val="2307788719"/>
                    </a:ext>
                  </a:extLst>
                </a:gridCol>
              </a:tblGrid>
              <a:tr h="495038">
                <a:tc rowSpan="4">
                  <a:txBody>
                    <a:bodyPr/>
                    <a:lstStyle/>
                    <a:p>
                      <a:pPr algn="ctr">
                        <a:lnSpc>
                          <a:spcPct val="115000"/>
                        </a:lnSpc>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Province</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0306" marR="60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4">
                  <a:txBody>
                    <a:bodyPr/>
                    <a:lstStyle/>
                    <a:p>
                      <a:pPr algn="ctr">
                        <a:lnSpc>
                          <a:spcPct val="115000"/>
                        </a:lnSpc>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 Target</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0306" marR="60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4">
                  <a:txBody>
                    <a:bodyPr/>
                    <a:lstStyle/>
                    <a:p>
                      <a:pPr algn="ctr">
                        <a:lnSpc>
                          <a:spcPct val="115000"/>
                        </a:lnSpc>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 Target Achieved </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0306" marR="60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pPr>
                      <a:r>
                        <a:rPr lang="en-ZA" sz="1100">
                          <a:effectLst/>
                          <a:latin typeface="Arial" panose="020B0604020202020204" pitchFamily="34"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34420807"/>
                  </a:ext>
                </a:extLst>
              </a:tr>
              <a:tr h="28725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15000"/>
                        </a:lnSpc>
                      </a:pPr>
                      <a:endParaRPr lang="en-ZA" sz="1000">
                        <a:effectLst/>
                        <a:latin typeface="Calibri" panose="020F0502020204030204" pitchFamily="34" charset="0"/>
                        <a:cs typeface="Times New Roman" panose="02020603050405020304" pitchFamily="18" charset="0"/>
                      </a:endParaRPr>
                    </a:p>
                  </a:txBody>
                  <a:tcPr marL="60306" marR="60306"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39021704"/>
                  </a:ext>
                </a:extLst>
              </a:tr>
              <a:tr h="28725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15000"/>
                        </a:lnSpc>
                      </a:pPr>
                      <a:endParaRPr lang="en-ZA" sz="1000">
                        <a:effectLst/>
                        <a:latin typeface="Calibri" panose="020F0502020204030204" pitchFamily="34" charset="0"/>
                        <a:cs typeface="Times New Roman" panose="02020603050405020304" pitchFamily="18" charset="0"/>
                      </a:endParaRPr>
                    </a:p>
                  </a:txBody>
                  <a:tcPr marL="60306" marR="60306"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64156954"/>
                  </a:ext>
                </a:extLst>
              </a:tr>
              <a:tr h="28725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15000"/>
                        </a:lnSpc>
                      </a:pPr>
                      <a:endParaRPr lang="en-ZA" sz="1000">
                        <a:effectLst/>
                        <a:latin typeface="Calibri" panose="020F0502020204030204" pitchFamily="34" charset="0"/>
                        <a:cs typeface="Times New Roman" panose="02020603050405020304" pitchFamily="18" charset="0"/>
                      </a:endParaRPr>
                    </a:p>
                  </a:txBody>
                  <a:tcPr marL="60306" marR="60306"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69452303"/>
                  </a:ext>
                </a:extLst>
              </a:tr>
              <a:tr h="287256">
                <a:tc>
                  <a:txBody>
                    <a:bodyPr/>
                    <a:lstStyle/>
                    <a:p>
                      <a:pPr algn="l">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Eastern Cape</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0306" marR="60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65</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0306" marR="60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74</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ZA" sz="1000" dirty="0">
                        <a:effectLst/>
                        <a:latin typeface="Calibri" panose="020F0502020204030204" pitchFamily="34" charset="0"/>
                        <a:cs typeface="Times New Roman" panose="02020603050405020304" pitchFamily="18" charset="0"/>
                      </a:endParaRPr>
                    </a:p>
                  </a:txBody>
                  <a:tcPr marL="60306" marR="60306"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26679258"/>
                  </a:ext>
                </a:extLst>
              </a:tr>
              <a:tr h="287256">
                <a:tc>
                  <a:txBody>
                    <a:bodyPr/>
                    <a:lstStyle/>
                    <a:p>
                      <a:pPr algn="l">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Free State</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0306" marR="60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0306" marR="60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ZA" sz="1000">
                        <a:effectLst/>
                        <a:latin typeface="Calibri" panose="020F0502020204030204" pitchFamily="34" charset="0"/>
                        <a:cs typeface="Times New Roman" panose="02020603050405020304" pitchFamily="18" charset="0"/>
                      </a:endParaRPr>
                    </a:p>
                  </a:txBody>
                  <a:tcPr marL="60306" marR="60306"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52215103"/>
                  </a:ext>
                </a:extLst>
              </a:tr>
              <a:tr h="282895">
                <a:tc>
                  <a:txBody>
                    <a:bodyPr/>
                    <a:lstStyle/>
                    <a:p>
                      <a:pPr algn="l">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Gauteng</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0306" marR="60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0306" marR="60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ZA" sz="1000">
                        <a:effectLst/>
                        <a:latin typeface="Calibri" panose="020F0502020204030204" pitchFamily="34" charset="0"/>
                        <a:cs typeface="Times New Roman" panose="02020603050405020304" pitchFamily="18" charset="0"/>
                      </a:endParaRPr>
                    </a:p>
                  </a:txBody>
                  <a:tcPr marL="60306" marR="60306"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34324893"/>
                  </a:ext>
                </a:extLst>
              </a:tr>
              <a:tr h="301620">
                <a:tc>
                  <a:txBody>
                    <a:bodyPr/>
                    <a:lstStyle/>
                    <a:p>
                      <a:pPr algn="l">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KwaZulu-Natal</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0306" marR="60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0306" marR="60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84</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ZA" sz="1000">
                        <a:effectLst/>
                        <a:latin typeface="Calibri" panose="020F0502020204030204" pitchFamily="34" charset="0"/>
                        <a:cs typeface="Times New Roman" panose="02020603050405020304" pitchFamily="18" charset="0"/>
                      </a:endParaRPr>
                    </a:p>
                  </a:txBody>
                  <a:tcPr marL="60306" marR="60306"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4958493"/>
                  </a:ext>
                </a:extLst>
              </a:tr>
              <a:tr h="287256">
                <a:tc>
                  <a:txBody>
                    <a:bodyPr/>
                    <a:lstStyle/>
                    <a:p>
                      <a:pPr algn="l">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Limpopo</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0306" marR="60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0306" marR="60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ZA" sz="1000">
                        <a:effectLst/>
                        <a:latin typeface="Calibri" panose="020F0502020204030204" pitchFamily="34" charset="0"/>
                        <a:cs typeface="Times New Roman" panose="02020603050405020304" pitchFamily="18" charset="0"/>
                      </a:endParaRPr>
                    </a:p>
                  </a:txBody>
                  <a:tcPr marL="60306" marR="60306"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84627522"/>
                  </a:ext>
                </a:extLst>
              </a:tr>
              <a:tr h="287256">
                <a:tc>
                  <a:txBody>
                    <a:bodyPr/>
                    <a:lstStyle/>
                    <a:p>
                      <a:pPr algn="l">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Mpumalanga</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0306" marR="60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54</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0306" marR="60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66</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ZA" sz="1000">
                        <a:effectLst/>
                        <a:latin typeface="Calibri" panose="020F0502020204030204" pitchFamily="34" charset="0"/>
                        <a:cs typeface="Times New Roman" panose="02020603050405020304" pitchFamily="18" charset="0"/>
                      </a:endParaRPr>
                    </a:p>
                  </a:txBody>
                  <a:tcPr marL="60306" marR="60306"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42403364"/>
                  </a:ext>
                </a:extLst>
              </a:tr>
              <a:tr h="330346">
                <a:tc>
                  <a:txBody>
                    <a:bodyPr/>
                    <a:lstStyle/>
                    <a:p>
                      <a:pPr algn="l">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North West</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0306" marR="60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0306" marR="60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ZA" sz="1000">
                        <a:effectLst/>
                        <a:latin typeface="Calibri" panose="020F0502020204030204" pitchFamily="34" charset="0"/>
                        <a:cs typeface="Times New Roman" panose="02020603050405020304" pitchFamily="18" charset="0"/>
                      </a:endParaRPr>
                    </a:p>
                  </a:txBody>
                  <a:tcPr marL="60306" marR="60306"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83758266"/>
                  </a:ext>
                </a:extLst>
              </a:tr>
              <a:tr h="315982">
                <a:tc>
                  <a:txBody>
                    <a:bodyPr/>
                    <a:lstStyle/>
                    <a:p>
                      <a:pPr algn="l">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Northern Cape</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0306" marR="60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0306" marR="60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ZA" sz="1000">
                        <a:effectLst/>
                        <a:latin typeface="Calibri" panose="020F0502020204030204" pitchFamily="34" charset="0"/>
                        <a:cs typeface="Times New Roman" panose="02020603050405020304" pitchFamily="18" charset="0"/>
                      </a:endParaRPr>
                    </a:p>
                  </a:txBody>
                  <a:tcPr marL="60306" marR="60306"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34115310"/>
                  </a:ext>
                </a:extLst>
              </a:tr>
              <a:tr h="287256">
                <a:tc>
                  <a:txBody>
                    <a:bodyPr/>
                    <a:lstStyle/>
                    <a:p>
                      <a:pPr algn="l">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Western Cape</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0306" marR="60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0306" marR="60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ZA" sz="1000">
                        <a:effectLst/>
                        <a:latin typeface="Calibri" panose="020F0502020204030204" pitchFamily="34" charset="0"/>
                        <a:cs typeface="Times New Roman" panose="02020603050405020304" pitchFamily="18" charset="0"/>
                      </a:endParaRPr>
                    </a:p>
                  </a:txBody>
                  <a:tcPr marL="60306" marR="60306"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98997042"/>
                  </a:ext>
                </a:extLst>
              </a:tr>
              <a:tr h="287256">
                <a:tc>
                  <a:txBody>
                    <a:bodyPr/>
                    <a:lstStyle/>
                    <a:p>
                      <a:pPr algn="l">
                        <a:lnSpc>
                          <a:spcPct val="115000"/>
                        </a:lnSpc>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GRAND TOTAL</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0306" marR="60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295</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0306" marR="60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385</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pPr>
                      <a:endParaRPr lang="en-ZA" sz="1000" dirty="0">
                        <a:effectLst/>
                        <a:latin typeface="Calibri" panose="020F0502020204030204" pitchFamily="34" charset="0"/>
                        <a:cs typeface="Times New Roman" panose="02020603050405020304" pitchFamily="18" charset="0"/>
                      </a:endParaRPr>
                    </a:p>
                  </a:txBody>
                  <a:tcPr marL="60306" marR="60306"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55247724"/>
                  </a:ext>
                </a:extLst>
              </a:tr>
            </a:tbl>
          </a:graphicData>
        </a:graphic>
      </p:graphicFrame>
      <p:pic>
        <p:nvPicPr>
          <p:cNvPr id="4" name="Picture 3">
            <a:extLst>
              <a:ext uri="{FF2B5EF4-FFF2-40B4-BE49-F238E27FC236}">
                <a16:creationId xmlns:a16="http://schemas.microsoft.com/office/drawing/2014/main" id="{E81F592E-9398-435E-B64D-10959BF45847}"/>
              </a:ext>
            </a:extLst>
          </p:cNvPr>
          <p:cNvPicPr>
            <a:picLocks noChangeAspect="1"/>
          </p:cNvPicPr>
          <p:nvPr/>
        </p:nvPicPr>
        <p:blipFill>
          <a:blip r:embed="rId2"/>
          <a:stretch>
            <a:fillRect/>
          </a:stretch>
        </p:blipFill>
        <p:spPr>
          <a:xfrm>
            <a:off x="6346546" y="662331"/>
            <a:ext cx="2499577" cy="4017612"/>
          </a:xfrm>
          <a:prstGeom prst="rect">
            <a:avLst/>
          </a:prstGeom>
        </p:spPr>
      </p:pic>
    </p:spTree>
    <p:extLst>
      <p:ext uri="{BB962C8B-B14F-4D97-AF65-F5344CB8AC3E}">
        <p14:creationId xmlns:p14="http://schemas.microsoft.com/office/powerpoint/2010/main" val="780139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5172" y="20712"/>
            <a:ext cx="8219256" cy="493563"/>
          </a:xfrm>
        </p:spPr>
        <p:txBody>
          <a:bodyPr>
            <a:normAutofit/>
          </a:bodyPr>
          <a:lstStyle/>
          <a:p>
            <a:r>
              <a:rPr lang="en-ZA" altLang="en-US" sz="2000" dirty="0"/>
              <a:t>         PROVINCIAL BREAKDOWN - APP FINALISED Claims</a:t>
            </a:r>
            <a:endParaRPr lang="en-US" sz="2000" dirty="0"/>
          </a:p>
        </p:txBody>
      </p:sp>
      <p:sp>
        <p:nvSpPr>
          <p:cNvPr id="7" name="TextBox 6">
            <a:extLst>
              <a:ext uri="{FF2B5EF4-FFF2-40B4-BE49-F238E27FC236}">
                <a16:creationId xmlns:a16="http://schemas.microsoft.com/office/drawing/2014/main" id="{D86A6406-47A6-4C3A-A590-4B6C6F73D10F}"/>
              </a:ext>
            </a:extLst>
          </p:cNvPr>
          <p:cNvSpPr txBox="1"/>
          <p:nvPr/>
        </p:nvSpPr>
        <p:spPr>
          <a:xfrm>
            <a:off x="8532440" y="267494"/>
            <a:ext cx="504056" cy="369332"/>
          </a:xfrm>
          <a:prstGeom prst="rect">
            <a:avLst/>
          </a:prstGeom>
          <a:noFill/>
        </p:spPr>
        <p:txBody>
          <a:bodyPr wrap="square" rtlCol="0">
            <a:spAutoFit/>
          </a:bodyPr>
          <a:lstStyle/>
          <a:p>
            <a:r>
              <a:rPr lang="en-ZA" dirty="0">
                <a:solidFill>
                  <a:schemeClr val="accent1"/>
                </a:solidFill>
              </a:rPr>
              <a:t>13</a:t>
            </a:r>
          </a:p>
        </p:txBody>
      </p:sp>
      <p:graphicFrame>
        <p:nvGraphicFramePr>
          <p:cNvPr id="8" name="Content Placeholder 7">
            <a:extLst>
              <a:ext uri="{FF2B5EF4-FFF2-40B4-BE49-F238E27FC236}">
                <a16:creationId xmlns:a16="http://schemas.microsoft.com/office/drawing/2014/main" id="{9E47CE4A-A049-4420-94D2-40298D4C9D21}"/>
              </a:ext>
            </a:extLst>
          </p:cNvPr>
          <p:cNvGraphicFramePr>
            <a:graphicFrameLocks noGrp="1"/>
          </p:cNvGraphicFramePr>
          <p:nvPr>
            <p:ph idx="1"/>
            <p:extLst>
              <p:ext uri="{D42A27DB-BD31-4B8C-83A1-F6EECF244321}">
                <p14:modId xmlns:p14="http://schemas.microsoft.com/office/powerpoint/2010/main" val="2593573431"/>
              </p:ext>
            </p:extLst>
          </p:nvPr>
        </p:nvGraphicFramePr>
        <p:xfrm>
          <a:off x="105172" y="636826"/>
          <a:ext cx="7416824" cy="40799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7840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BC5522-17DC-4F67-9D5D-BA2F858F2347}"/>
              </a:ext>
            </a:extLst>
          </p:cNvPr>
          <p:cNvSpPr>
            <a:spLocks noGrp="1"/>
          </p:cNvSpPr>
          <p:nvPr>
            <p:ph type="title"/>
          </p:nvPr>
        </p:nvSpPr>
        <p:spPr>
          <a:xfrm>
            <a:off x="462372" y="23535"/>
            <a:ext cx="8219256" cy="676007"/>
          </a:xfrm>
        </p:spPr>
        <p:txBody>
          <a:bodyPr>
            <a:normAutofit fontScale="90000"/>
          </a:bodyPr>
          <a:lstStyle/>
          <a:p>
            <a:br>
              <a:rPr lang="en-ZA" dirty="0"/>
            </a:br>
            <a:r>
              <a:rPr lang="en-ZA" dirty="0"/>
              <a:t>Land claims settled and finalised per province</a:t>
            </a:r>
            <a:br>
              <a:rPr lang="en-ZA" dirty="0"/>
            </a:br>
            <a:endParaRPr lang="en-ZA" dirty="0"/>
          </a:p>
        </p:txBody>
      </p:sp>
      <p:sp>
        <p:nvSpPr>
          <p:cNvPr id="5" name="TextBox 4">
            <a:extLst>
              <a:ext uri="{FF2B5EF4-FFF2-40B4-BE49-F238E27FC236}">
                <a16:creationId xmlns:a16="http://schemas.microsoft.com/office/drawing/2014/main" id="{2452DF43-6F0E-4011-A075-132AA4F39785}"/>
              </a:ext>
            </a:extLst>
          </p:cNvPr>
          <p:cNvSpPr txBox="1"/>
          <p:nvPr/>
        </p:nvSpPr>
        <p:spPr>
          <a:xfrm>
            <a:off x="8532440" y="267494"/>
            <a:ext cx="504056" cy="369332"/>
          </a:xfrm>
          <a:prstGeom prst="rect">
            <a:avLst/>
          </a:prstGeom>
          <a:noFill/>
        </p:spPr>
        <p:txBody>
          <a:bodyPr wrap="square" rtlCol="0">
            <a:spAutoFit/>
          </a:bodyPr>
          <a:lstStyle/>
          <a:p>
            <a:r>
              <a:rPr lang="en-ZA" dirty="0">
                <a:solidFill>
                  <a:schemeClr val="accent1"/>
                </a:solidFill>
              </a:rPr>
              <a:t>14</a:t>
            </a:r>
          </a:p>
        </p:txBody>
      </p:sp>
      <p:graphicFrame>
        <p:nvGraphicFramePr>
          <p:cNvPr id="2" name="Content Placeholder 1">
            <a:extLst>
              <a:ext uri="{FF2B5EF4-FFF2-40B4-BE49-F238E27FC236}">
                <a16:creationId xmlns:a16="http://schemas.microsoft.com/office/drawing/2014/main" id="{72012754-A22F-47C5-805D-E72A2C7C4496}"/>
              </a:ext>
            </a:extLst>
          </p:cNvPr>
          <p:cNvGraphicFramePr>
            <a:graphicFrameLocks noGrp="1"/>
          </p:cNvGraphicFramePr>
          <p:nvPr>
            <p:ph idx="1"/>
            <p:extLst>
              <p:ext uri="{D42A27DB-BD31-4B8C-83A1-F6EECF244321}">
                <p14:modId xmlns:p14="http://schemas.microsoft.com/office/powerpoint/2010/main" val="4134063171"/>
              </p:ext>
            </p:extLst>
          </p:nvPr>
        </p:nvGraphicFramePr>
        <p:xfrm>
          <a:off x="107504" y="843558"/>
          <a:ext cx="7452831" cy="4186190"/>
        </p:xfrm>
        <a:graphic>
          <a:graphicData uri="http://schemas.openxmlformats.org/drawingml/2006/table">
            <a:tbl>
              <a:tblPr firstRow="1" firstCol="1" bandRow="1"/>
              <a:tblGrid>
                <a:gridCol w="1310697">
                  <a:extLst>
                    <a:ext uri="{9D8B030D-6E8A-4147-A177-3AD203B41FA5}">
                      <a16:colId xmlns:a16="http://schemas.microsoft.com/office/drawing/2014/main" val="2027679133"/>
                    </a:ext>
                  </a:extLst>
                </a:gridCol>
                <a:gridCol w="1150390">
                  <a:extLst>
                    <a:ext uri="{9D8B030D-6E8A-4147-A177-3AD203B41FA5}">
                      <a16:colId xmlns:a16="http://schemas.microsoft.com/office/drawing/2014/main" val="3871196420"/>
                    </a:ext>
                  </a:extLst>
                </a:gridCol>
                <a:gridCol w="1150390">
                  <a:extLst>
                    <a:ext uri="{9D8B030D-6E8A-4147-A177-3AD203B41FA5}">
                      <a16:colId xmlns:a16="http://schemas.microsoft.com/office/drawing/2014/main" val="4197037716"/>
                    </a:ext>
                  </a:extLst>
                </a:gridCol>
                <a:gridCol w="935637">
                  <a:extLst>
                    <a:ext uri="{9D8B030D-6E8A-4147-A177-3AD203B41FA5}">
                      <a16:colId xmlns:a16="http://schemas.microsoft.com/office/drawing/2014/main" val="2771917468"/>
                    </a:ext>
                  </a:extLst>
                </a:gridCol>
                <a:gridCol w="985040">
                  <a:extLst>
                    <a:ext uri="{9D8B030D-6E8A-4147-A177-3AD203B41FA5}">
                      <a16:colId xmlns:a16="http://schemas.microsoft.com/office/drawing/2014/main" val="448752891"/>
                    </a:ext>
                  </a:extLst>
                </a:gridCol>
                <a:gridCol w="985040">
                  <a:extLst>
                    <a:ext uri="{9D8B030D-6E8A-4147-A177-3AD203B41FA5}">
                      <a16:colId xmlns:a16="http://schemas.microsoft.com/office/drawing/2014/main" val="2844409704"/>
                    </a:ext>
                  </a:extLst>
                </a:gridCol>
                <a:gridCol w="935637">
                  <a:extLst>
                    <a:ext uri="{9D8B030D-6E8A-4147-A177-3AD203B41FA5}">
                      <a16:colId xmlns:a16="http://schemas.microsoft.com/office/drawing/2014/main" val="3679426538"/>
                    </a:ext>
                  </a:extLst>
                </a:gridCol>
              </a:tblGrid>
              <a:tr h="308978">
                <a:tc rowSpan="2">
                  <a:txBody>
                    <a:bodyPr/>
                    <a:lstStyle/>
                    <a:p>
                      <a:pPr algn="ctr">
                        <a:lnSpc>
                          <a:spcPct val="115000"/>
                        </a:lnSpc>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Province</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3">
                  <a:txBody>
                    <a:bodyPr/>
                    <a:lstStyle/>
                    <a:p>
                      <a:r>
                        <a:rPr lang="en-US" dirty="0"/>
                        <a:t>Claims Settled</a:t>
                      </a:r>
                      <a:endParaRPr lang="en-ZA" dirty="0"/>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tc hMerge="1">
                  <a:txBody>
                    <a:bodyPr/>
                    <a:lstStyle/>
                    <a:p>
                      <a:endParaRPr lang="en-ZA"/>
                    </a:p>
                  </a:txBody>
                  <a:tcPr/>
                </a:tc>
                <a:tc gridSpan="3">
                  <a:txBody>
                    <a:bodyPr/>
                    <a:lstStyle/>
                    <a:p>
                      <a:r>
                        <a:rPr lang="en-US" dirty="0"/>
                        <a:t>Claims </a:t>
                      </a:r>
                      <a:r>
                        <a:rPr lang="en-US" dirty="0" err="1"/>
                        <a:t>Finalised</a:t>
                      </a:r>
                      <a:r>
                        <a:rPr lang="en-US" dirty="0"/>
                        <a:t> </a:t>
                      </a:r>
                      <a:endParaRPr lang="en-ZA" dirty="0"/>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332314801"/>
                  </a:ext>
                </a:extLst>
              </a:tr>
              <a:tr h="679752">
                <a:tc vMerge="1">
                  <a:txBody>
                    <a:bodyPr/>
                    <a:lstStyle/>
                    <a:p>
                      <a:endParaRPr lang="en-ZA"/>
                    </a:p>
                  </a:txBody>
                  <a:tcPr/>
                </a:tc>
                <a:tc>
                  <a:txBody>
                    <a:bodyPr/>
                    <a:lstStyle/>
                    <a:p>
                      <a:pPr algn="ctr">
                        <a:lnSpc>
                          <a:spcPct val="115000"/>
                        </a:lnSpc>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 Target</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 Target Achieved </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pPr>
                      <a:r>
                        <a:rPr lang="en-Z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Achieved</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 Target</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 Target Achieved </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Z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Achieved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239091027"/>
                  </a:ext>
                </a:extLst>
              </a:tr>
              <a:tr h="308978">
                <a:tc>
                  <a:txBody>
                    <a:bodyPr/>
                    <a:lstStyle/>
                    <a:p>
                      <a:pPr algn="just">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Eastern Cape</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65</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65</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74</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4412596"/>
                  </a:ext>
                </a:extLst>
              </a:tr>
              <a:tr h="308978">
                <a:tc>
                  <a:txBody>
                    <a:bodyPr/>
                    <a:lstStyle/>
                    <a:p>
                      <a:pPr algn="just">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Free State</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5499596"/>
                  </a:ext>
                </a:extLst>
              </a:tr>
              <a:tr h="308978">
                <a:tc>
                  <a:txBody>
                    <a:bodyPr/>
                    <a:lstStyle/>
                    <a:p>
                      <a:pPr algn="just">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Gauteng</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46</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2826558"/>
                  </a:ext>
                </a:extLst>
              </a:tr>
              <a:tr h="308978">
                <a:tc>
                  <a:txBody>
                    <a:bodyPr/>
                    <a:lstStyle/>
                    <a:p>
                      <a:pPr algn="just">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KwaZulu-Natal</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84</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374980"/>
                  </a:ext>
                </a:extLst>
              </a:tr>
              <a:tr h="308978">
                <a:tc>
                  <a:txBody>
                    <a:bodyPr/>
                    <a:lstStyle/>
                    <a:p>
                      <a:pPr algn="just">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Limpopo</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64</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112</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112</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419134"/>
                  </a:ext>
                </a:extLst>
              </a:tr>
              <a:tr h="308978">
                <a:tc>
                  <a:txBody>
                    <a:bodyPr/>
                    <a:lstStyle/>
                    <a:p>
                      <a:pPr algn="just">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Mpumalanga</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38</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39</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54</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64</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66</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342103"/>
                  </a:ext>
                </a:extLst>
              </a:tr>
              <a:tr h="308978">
                <a:tc>
                  <a:txBody>
                    <a:bodyPr/>
                    <a:lstStyle/>
                    <a:p>
                      <a:pPr algn="just">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North West</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4711654"/>
                  </a:ext>
                </a:extLst>
              </a:tr>
              <a:tr h="308978">
                <a:tc>
                  <a:txBody>
                    <a:bodyPr/>
                    <a:lstStyle/>
                    <a:p>
                      <a:pPr algn="just">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Northern Cape</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5791462"/>
                  </a:ext>
                </a:extLst>
              </a:tr>
              <a:tr h="324427">
                <a:tc>
                  <a:txBody>
                    <a:bodyPr/>
                    <a:lstStyle/>
                    <a:p>
                      <a:pPr algn="just">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Western Cape</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36</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1943114"/>
                  </a:ext>
                </a:extLst>
              </a:tr>
              <a:tr h="308978">
                <a:tc>
                  <a:txBody>
                    <a:bodyPr/>
                    <a:lstStyle/>
                    <a:p>
                      <a:pPr algn="just">
                        <a:lnSpc>
                          <a:spcPct val="115000"/>
                        </a:lnSpc>
                      </a:pPr>
                      <a:r>
                        <a:rPr lang="en-Z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244</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314</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324</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295</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336</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385</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415797491"/>
                  </a:ext>
                </a:extLst>
              </a:tr>
            </a:tbl>
          </a:graphicData>
        </a:graphic>
      </p:graphicFrame>
    </p:spTree>
    <p:extLst>
      <p:ext uri="{BB962C8B-B14F-4D97-AF65-F5344CB8AC3E}">
        <p14:creationId xmlns:p14="http://schemas.microsoft.com/office/powerpoint/2010/main" val="3512792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843558"/>
            <a:ext cx="5976664" cy="4176464"/>
          </a:xfrm>
        </p:spPr>
        <p:txBody>
          <a:bodyPr>
            <a:noAutofit/>
          </a:bodyPr>
          <a:lstStyle/>
          <a:p>
            <a:pPr marL="1085850" lvl="1" indent="-342900">
              <a:buFont typeface="Arial" panose="020B0604020202020204" pitchFamily="34" charset="0"/>
              <a:buChar char="•"/>
            </a:pPr>
            <a:endParaRPr lang="en-US" sz="1800" dirty="0"/>
          </a:p>
          <a:p>
            <a:pPr marL="1085850" lvl="1" indent="-342900">
              <a:buFont typeface="Arial" panose="020B0604020202020204" pitchFamily="34" charset="0"/>
              <a:buChar char="•"/>
            </a:pPr>
            <a:r>
              <a:rPr lang="en-US" sz="1800" dirty="0"/>
              <a:t>Introduction</a:t>
            </a:r>
          </a:p>
          <a:p>
            <a:pPr marL="1085850" lvl="1" indent="-342900">
              <a:buFont typeface="Arial" panose="020B0604020202020204" pitchFamily="34" charset="0"/>
              <a:buChar char="•"/>
            </a:pPr>
            <a:r>
              <a:rPr lang="en-US" sz="1800" b="1" dirty="0"/>
              <a:t>Part A: </a:t>
            </a:r>
            <a:r>
              <a:rPr lang="en-US" sz="1800" dirty="0"/>
              <a:t>General Information (Vision, Mission, Values, Mandate and State land)</a:t>
            </a:r>
          </a:p>
          <a:p>
            <a:pPr marL="1085850" lvl="1" indent="-342900">
              <a:buFont typeface="Arial" panose="020B0604020202020204" pitchFamily="34" charset="0"/>
              <a:buChar char="•"/>
            </a:pPr>
            <a:r>
              <a:rPr lang="en-US" sz="1800" b="1" dirty="0"/>
              <a:t>Part B: </a:t>
            </a:r>
            <a:r>
              <a:rPr lang="en-US" sz="1800" dirty="0"/>
              <a:t>Performance Information</a:t>
            </a:r>
          </a:p>
          <a:p>
            <a:pPr marL="1085850" lvl="1" indent="-342900">
              <a:buFont typeface="Arial" panose="020B0604020202020204" pitchFamily="34" charset="0"/>
              <a:buChar char="•"/>
            </a:pPr>
            <a:r>
              <a:rPr lang="en-US" sz="1800" b="1" dirty="0"/>
              <a:t>Part C: </a:t>
            </a:r>
            <a:r>
              <a:rPr lang="en-US" sz="1800" dirty="0"/>
              <a:t>Financial Information</a:t>
            </a:r>
          </a:p>
          <a:p>
            <a:pPr marL="1085850" lvl="1" indent="-342900">
              <a:buFont typeface="Arial" panose="020B0604020202020204" pitchFamily="34" charset="0"/>
              <a:buChar char="•"/>
            </a:pPr>
            <a:r>
              <a:rPr lang="en-US" sz="1800" b="1" dirty="0"/>
              <a:t>Part D: </a:t>
            </a:r>
            <a:r>
              <a:rPr lang="en-US" sz="1800" dirty="0"/>
              <a:t>Governance</a:t>
            </a:r>
          </a:p>
          <a:p>
            <a:pPr marL="1085850" lvl="1" indent="-342900">
              <a:buFont typeface="Arial" panose="020B0604020202020204" pitchFamily="34" charset="0"/>
              <a:buChar char="•"/>
            </a:pPr>
            <a:r>
              <a:rPr lang="en-US" sz="1800" b="1" dirty="0"/>
              <a:t>Part E: </a:t>
            </a:r>
            <a:r>
              <a:rPr lang="en-US" sz="1800" dirty="0"/>
              <a:t>Human Resource Management</a:t>
            </a:r>
          </a:p>
          <a:p>
            <a:pPr marL="457200" indent="-457200">
              <a:buFont typeface="Arial" panose="020B0604020202020204" pitchFamily="34" charset="0"/>
              <a:buChar char="•"/>
            </a:pPr>
            <a:endParaRPr lang="en-US" sz="2400" dirty="0">
              <a:effectLst>
                <a:outerShdw blurRad="38100" dist="38100" dir="2700000" algn="tl">
                  <a:srgbClr val="C0C0C0"/>
                </a:outerShdw>
              </a:effectLst>
            </a:endParaRPr>
          </a:p>
          <a:p>
            <a:endParaRPr lang="en-US" dirty="0"/>
          </a:p>
        </p:txBody>
      </p:sp>
      <p:sp>
        <p:nvSpPr>
          <p:cNvPr id="3" name="Title 2"/>
          <p:cNvSpPr>
            <a:spLocks noGrp="1"/>
          </p:cNvSpPr>
          <p:nvPr>
            <p:ph type="title"/>
          </p:nvPr>
        </p:nvSpPr>
        <p:spPr>
          <a:xfrm>
            <a:off x="457200" y="205979"/>
            <a:ext cx="7859216" cy="493563"/>
          </a:xfrm>
        </p:spPr>
        <p:txBody>
          <a:bodyPr/>
          <a:lstStyle/>
          <a:p>
            <a:r>
              <a:rPr lang="en-ZA" dirty="0"/>
              <a:t>PRESENTATION OUTLINE</a:t>
            </a:r>
            <a:endParaRPr lang="en-US" dirty="0"/>
          </a:p>
        </p:txBody>
      </p:sp>
      <p:sp>
        <p:nvSpPr>
          <p:cNvPr id="4" name="TextBox 3">
            <a:extLst>
              <a:ext uri="{FF2B5EF4-FFF2-40B4-BE49-F238E27FC236}">
                <a16:creationId xmlns:a16="http://schemas.microsoft.com/office/drawing/2014/main" id="{7ADE1E05-009F-49DD-B246-5B0EC0842CA7}"/>
              </a:ext>
            </a:extLst>
          </p:cNvPr>
          <p:cNvSpPr txBox="1"/>
          <p:nvPr/>
        </p:nvSpPr>
        <p:spPr>
          <a:xfrm>
            <a:off x="8532440" y="267494"/>
            <a:ext cx="360040" cy="369332"/>
          </a:xfrm>
          <a:prstGeom prst="rect">
            <a:avLst/>
          </a:prstGeom>
          <a:noFill/>
        </p:spPr>
        <p:txBody>
          <a:bodyPr wrap="square" rtlCol="0">
            <a:spAutoFit/>
          </a:bodyPr>
          <a:lstStyle/>
          <a:p>
            <a:r>
              <a:rPr lang="en-ZA" dirty="0">
                <a:solidFill>
                  <a:schemeClr val="accent1"/>
                </a:solidFill>
              </a:rPr>
              <a:t>2</a:t>
            </a:r>
          </a:p>
        </p:txBody>
      </p:sp>
      <p:pic>
        <p:nvPicPr>
          <p:cNvPr id="5" name="Picture 4">
            <a:extLst>
              <a:ext uri="{FF2B5EF4-FFF2-40B4-BE49-F238E27FC236}">
                <a16:creationId xmlns:a16="http://schemas.microsoft.com/office/drawing/2014/main" id="{C19AE3CD-5A27-49AB-A152-CE6B69EB4E63}"/>
              </a:ext>
            </a:extLst>
          </p:cNvPr>
          <p:cNvPicPr>
            <a:picLocks noChangeAspect="1"/>
          </p:cNvPicPr>
          <p:nvPr/>
        </p:nvPicPr>
        <p:blipFill>
          <a:blip r:embed="rId2"/>
          <a:stretch>
            <a:fillRect/>
          </a:stretch>
        </p:blipFill>
        <p:spPr>
          <a:xfrm>
            <a:off x="6264984" y="811684"/>
            <a:ext cx="2736304" cy="4011910"/>
          </a:xfrm>
          <a:prstGeom prst="rect">
            <a:avLst/>
          </a:prstGeom>
        </p:spPr>
      </p:pic>
    </p:spTree>
    <p:extLst>
      <p:ext uri="{BB962C8B-B14F-4D97-AF65-F5344CB8AC3E}">
        <p14:creationId xmlns:p14="http://schemas.microsoft.com/office/powerpoint/2010/main" val="4119168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BC5522-17DC-4F67-9D5D-BA2F858F2347}"/>
              </a:ext>
            </a:extLst>
          </p:cNvPr>
          <p:cNvSpPr>
            <a:spLocks noGrp="1"/>
          </p:cNvSpPr>
          <p:nvPr>
            <p:ph type="title"/>
          </p:nvPr>
        </p:nvSpPr>
        <p:spPr>
          <a:xfrm>
            <a:off x="462372" y="23535"/>
            <a:ext cx="8219256" cy="676007"/>
          </a:xfrm>
        </p:spPr>
        <p:txBody>
          <a:bodyPr>
            <a:normAutofit fontScale="90000"/>
          </a:bodyPr>
          <a:lstStyle/>
          <a:p>
            <a:r>
              <a:rPr lang="en-ZA" dirty="0"/>
              <a:t>Land claims settled and finalised per province</a:t>
            </a:r>
            <a:br>
              <a:rPr lang="en-ZA" dirty="0"/>
            </a:br>
            <a:endParaRPr lang="en-ZA" dirty="0"/>
          </a:p>
        </p:txBody>
      </p:sp>
      <p:sp>
        <p:nvSpPr>
          <p:cNvPr id="5" name="TextBox 4">
            <a:extLst>
              <a:ext uri="{FF2B5EF4-FFF2-40B4-BE49-F238E27FC236}">
                <a16:creationId xmlns:a16="http://schemas.microsoft.com/office/drawing/2014/main" id="{2452DF43-6F0E-4011-A075-132AA4F39785}"/>
              </a:ext>
            </a:extLst>
          </p:cNvPr>
          <p:cNvSpPr txBox="1"/>
          <p:nvPr/>
        </p:nvSpPr>
        <p:spPr>
          <a:xfrm>
            <a:off x="8532440" y="267494"/>
            <a:ext cx="504056" cy="369332"/>
          </a:xfrm>
          <a:prstGeom prst="rect">
            <a:avLst/>
          </a:prstGeom>
          <a:noFill/>
        </p:spPr>
        <p:txBody>
          <a:bodyPr wrap="square" rtlCol="0">
            <a:spAutoFit/>
          </a:bodyPr>
          <a:lstStyle/>
          <a:p>
            <a:r>
              <a:rPr lang="en-ZA" dirty="0">
                <a:solidFill>
                  <a:schemeClr val="accent1"/>
                </a:solidFill>
              </a:rPr>
              <a:t>14</a:t>
            </a:r>
          </a:p>
        </p:txBody>
      </p:sp>
      <p:pic>
        <p:nvPicPr>
          <p:cNvPr id="7" name="Content Placeholder 6">
            <a:extLst>
              <a:ext uri="{FF2B5EF4-FFF2-40B4-BE49-F238E27FC236}">
                <a16:creationId xmlns:a16="http://schemas.microsoft.com/office/drawing/2014/main" id="{5B005121-FB16-4561-A067-804E6F057702}"/>
              </a:ext>
            </a:extLst>
          </p:cNvPr>
          <p:cNvPicPr>
            <a:picLocks noGrp="1" noChangeAspect="1"/>
          </p:cNvPicPr>
          <p:nvPr>
            <p:ph idx="1"/>
          </p:nvPr>
        </p:nvPicPr>
        <p:blipFill>
          <a:blip r:embed="rId2"/>
          <a:stretch>
            <a:fillRect/>
          </a:stretch>
        </p:blipFill>
        <p:spPr>
          <a:xfrm>
            <a:off x="179512" y="636588"/>
            <a:ext cx="7471233" cy="4311650"/>
          </a:xfrm>
          <a:prstGeom prst="rect">
            <a:avLst/>
          </a:prstGeom>
        </p:spPr>
      </p:pic>
    </p:spTree>
    <p:extLst>
      <p:ext uri="{BB962C8B-B14F-4D97-AF65-F5344CB8AC3E}">
        <p14:creationId xmlns:p14="http://schemas.microsoft.com/office/powerpoint/2010/main" val="538500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1783" y="36932"/>
            <a:ext cx="8712968" cy="369331"/>
          </a:xfrm>
        </p:spPr>
        <p:txBody>
          <a:bodyPr>
            <a:normAutofit fontScale="90000"/>
          </a:bodyPr>
          <a:lstStyle/>
          <a:p>
            <a:r>
              <a:rPr lang="en-ZA" altLang="en-US" sz="2200" dirty="0"/>
              <a:t>       PERFORMANCE </a:t>
            </a:r>
            <a:r>
              <a:rPr lang="en-ZA" altLang="en-US" sz="1800" dirty="0"/>
              <a:t>– </a:t>
            </a:r>
            <a:r>
              <a:rPr lang="en-ZA" altLang="en-US" sz="2200" cap="none" dirty="0"/>
              <a:t>HECTARES &amp; BENEFICIARIES </a:t>
            </a:r>
            <a:endParaRPr lang="en-US" sz="2200" cap="none" dirty="0"/>
          </a:p>
        </p:txBody>
      </p:sp>
      <p:sp>
        <p:nvSpPr>
          <p:cNvPr id="6" name="TextBox 5">
            <a:extLst>
              <a:ext uri="{FF2B5EF4-FFF2-40B4-BE49-F238E27FC236}">
                <a16:creationId xmlns:a16="http://schemas.microsoft.com/office/drawing/2014/main" id="{AD648E85-A24F-4F27-80F2-ED4B20688B8E}"/>
              </a:ext>
            </a:extLst>
          </p:cNvPr>
          <p:cNvSpPr txBox="1"/>
          <p:nvPr/>
        </p:nvSpPr>
        <p:spPr>
          <a:xfrm>
            <a:off x="8532440" y="267494"/>
            <a:ext cx="504056" cy="369332"/>
          </a:xfrm>
          <a:prstGeom prst="rect">
            <a:avLst/>
          </a:prstGeom>
          <a:noFill/>
        </p:spPr>
        <p:txBody>
          <a:bodyPr wrap="square" rtlCol="0">
            <a:spAutoFit/>
          </a:bodyPr>
          <a:lstStyle/>
          <a:p>
            <a:r>
              <a:rPr lang="en-ZA" dirty="0">
                <a:solidFill>
                  <a:schemeClr val="accent1"/>
                </a:solidFill>
              </a:rPr>
              <a:t>15</a:t>
            </a:r>
          </a:p>
        </p:txBody>
      </p:sp>
      <p:graphicFrame>
        <p:nvGraphicFramePr>
          <p:cNvPr id="12" name="Content Placeholder 11">
            <a:extLst>
              <a:ext uri="{FF2B5EF4-FFF2-40B4-BE49-F238E27FC236}">
                <a16:creationId xmlns:a16="http://schemas.microsoft.com/office/drawing/2014/main" id="{4594FCDD-F7A9-4BEE-BF33-57EDA4FBA947}"/>
              </a:ext>
            </a:extLst>
          </p:cNvPr>
          <p:cNvGraphicFramePr>
            <a:graphicFrameLocks noGrp="1"/>
          </p:cNvGraphicFramePr>
          <p:nvPr>
            <p:ph idx="1"/>
            <p:extLst>
              <p:ext uri="{D42A27DB-BD31-4B8C-83A1-F6EECF244321}">
                <p14:modId xmlns:p14="http://schemas.microsoft.com/office/powerpoint/2010/main" val="1391205694"/>
              </p:ext>
            </p:extLst>
          </p:nvPr>
        </p:nvGraphicFramePr>
        <p:xfrm>
          <a:off x="107504" y="699543"/>
          <a:ext cx="7776865" cy="2493262"/>
        </p:xfrm>
        <a:graphic>
          <a:graphicData uri="http://schemas.openxmlformats.org/drawingml/2006/table">
            <a:tbl>
              <a:tblPr firstRow="1" firstCol="1" bandRow="1"/>
              <a:tblGrid>
                <a:gridCol w="1212120">
                  <a:extLst>
                    <a:ext uri="{9D8B030D-6E8A-4147-A177-3AD203B41FA5}">
                      <a16:colId xmlns:a16="http://schemas.microsoft.com/office/drawing/2014/main" val="4198585213"/>
                    </a:ext>
                  </a:extLst>
                </a:gridCol>
                <a:gridCol w="1142101">
                  <a:extLst>
                    <a:ext uri="{9D8B030D-6E8A-4147-A177-3AD203B41FA5}">
                      <a16:colId xmlns:a16="http://schemas.microsoft.com/office/drawing/2014/main" val="3993311628"/>
                    </a:ext>
                  </a:extLst>
                </a:gridCol>
                <a:gridCol w="1347491">
                  <a:extLst>
                    <a:ext uri="{9D8B030D-6E8A-4147-A177-3AD203B41FA5}">
                      <a16:colId xmlns:a16="http://schemas.microsoft.com/office/drawing/2014/main" val="3394125424"/>
                    </a:ext>
                  </a:extLst>
                </a:gridCol>
                <a:gridCol w="1434629">
                  <a:extLst>
                    <a:ext uri="{9D8B030D-6E8A-4147-A177-3AD203B41FA5}">
                      <a16:colId xmlns:a16="http://schemas.microsoft.com/office/drawing/2014/main" val="703083476"/>
                    </a:ext>
                  </a:extLst>
                </a:gridCol>
                <a:gridCol w="1212120">
                  <a:extLst>
                    <a:ext uri="{9D8B030D-6E8A-4147-A177-3AD203B41FA5}">
                      <a16:colId xmlns:a16="http://schemas.microsoft.com/office/drawing/2014/main" val="2079838327"/>
                    </a:ext>
                  </a:extLst>
                </a:gridCol>
                <a:gridCol w="1428404">
                  <a:extLst>
                    <a:ext uri="{9D8B030D-6E8A-4147-A177-3AD203B41FA5}">
                      <a16:colId xmlns:a16="http://schemas.microsoft.com/office/drawing/2014/main" val="979723816"/>
                    </a:ext>
                  </a:extLst>
                </a:gridCol>
              </a:tblGrid>
              <a:tr h="431472">
                <a:tc>
                  <a:txBody>
                    <a:bodyPr/>
                    <a:lstStyle/>
                    <a:p>
                      <a:pPr algn="ctr">
                        <a:lnSpc>
                          <a:spcPct val="115000"/>
                        </a:lnSpc>
                      </a:pPr>
                      <a:r>
                        <a:rPr lang="en-ZA" sz="1200" b="1" dirty="0">
                          <a:solidFill>
                            <a:srgbClr val="000000"/>
                          </a:solidFill>
                          <a:effectLst/>
                          <a:latin typeface="Arial" panose="020B0604020202020204" pitchFamily="34" charset="0"/>
                          <a:ea typeface="Times New Roman" panose="02020603050405020304" pitchFamily="18" charset="0"/>
                        </a:rPr>
                        <a:t>Province</a:t>
                      </a:r>
                      <a:endParaRPr lang="en-ZA" sz="1200" dirty="0">
                        <a:effectLst/>
                        <a:latin typeface="Arial" panose="020B0604020202020204" pitchFamily="34" charset="0"/>
                        <a:ea typeface="Times New Roman" panose="02020603050405020304" pitchFamily="18" charset="0"/>
                      </a:endParaRPr>
                    </a:p>
                  </a:txBody>
                  <a:tcPr marL="62932" marR="62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ZA" sz="1200" b="1" dirty="0">
                          <a:solidFill>
                            <a:srgbClr val="000000"/>
                          </a:solidFill>
                          <a:effectLst/>
                          <a:latin typeface="Arial" panose="020B0604020202020204" pitchFamily="34" charset="0"/>
                          <a:ea typeface="Times New Roman" panose="02020603050405020304" pitchFamily="18" charset="0"/>
                        </a:rPr>
                        <a:t>Hectares awarded </a:t>
                      </a:r>
                      <a:endParaRPr lang="en-ZA" sz="1200" dirty="0">
                        <a:effectLst/>
                        <a:latin typeface="Arial" panose="020B0604020202020204" pitchFamily="34" charset="0"/>
                        <a:ea typeface="Times New Roman" panose="02020603050405020304" pitchFamily="18" charset="0"/>
                      </a:endParaRPr>
                    </a:p>
                  </a:txBody>
                  <a:tcPr marL="62932" marR="62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ZA" sz="1200" b="1" dirty="0">
                          <a:solidFill>
                            <a:srgbClr val="000000"/>
                          </a:solidFill>
                          <a:effectLst/>
                          <a:latin typeface="Arial" panose="020B0604020202020204" pitchFamily="34" charset="0"/>
                          <a:ea typeface="Times New Roman" panose="02020603050405020304" pitchFamily="18" charset="0"/>
                        </a:rPr>
                        <a:t>Land cost</a:t>
                      </a:r>
                      <a:endParaRPr lang="en-ZA" sz="1200" dirty="0">
                        <a:effectLst/>
                        <a:latin typeface="Arial" panose="020B0604020202020204" pitchFamily="34" charset="0"/>
                        <a:ea typeface="Times New Roman" panose="02020603050405020304" pitchFamily="18" charset="0"/>
                      </a:endParaRPr>
                    </a:p>
                  </a:txBody>
                  <a:tcPr marL="62932" marR="62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ZA" sz="1200" b="1">
                          <a:solidFill>
                            <a:srgbClr val="000000"/>
                          </a:solidFill>
                          <a:effectLst/>
                          <a:latin typeface="Arial" panose="020B0604020202020204" pitchFamily="34" charset="0"/>
                          <a:ea typeface="Times New Roman" panose="02020603050405020304" pitchFamily="18" charset="0"/>
                        </a:rPr>
                        <a:t>Financial compensation</a:t>
                      </a:r>
                      <a:endParaRPr lang="en-ZA" sz="1200">
                        <a:effectLst/>
                        <a:latin typeface="Arial" panose="020B0604020202020204" pitchFamily="34" charset="0"/>
                        <a:ea typeface="Times New Roman" panose="02020603050405020304" pitchFamily="18" charset="0"/>
                      </a:endParaRPr>
                    </a:p>
                  </a:txBody>
                  <a:tcPr marL="62932" marR="62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ZA" sz="1200" b="1">
                          <a:solidFill>
                            <a:srgbClr val="000000"/>
                          </a:solidFill>
                          <a:effectLst/>
                          <a:latin typeface="Arial" panose="020B0604020202020204" pitchFamily="34" charset="0"/>
                          <a:ea typeface="Times New Roman" panose="02020603050405020304" pitchFamily="18" charset="0"/>
                        </a:rPr>
                        <a:t>Grants </a:t>
                      </a:r>
                      <a:endParaRPr lang="en-ZA" sz="1200">
                        <a:effectLst/>
                        <a:latin typeface="Arial" panose="020B0604020202020204" pitchFamily="34" charset="0"/>
                        <a:ea typeface="Times New Roman" panose="02020603050405020304" pitchFamily="18" charset="0"/>
                      </a:endParaRPr>
                    </a:p>
                  </a:txBody>
                  <a:tcPr marL="62932" marR="62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ZA" sz="1200" b="1">
                          <a:solidFill>
                            <a:srgbClr val="000000"/>
                          </a:solidFill>
                          <a:effectLst/>
                          <a:latin typeface="Arial" panose="020B0604020202020204" pitchFamily="34" charset="0"/>
                          <a:ea typeface="Times New Roman" panose="02020603050405020304" pitchFamily="18" charset="0"/>
                        </a:rPr>
                        <a:t>Total award</a:t>
                      </a:r>
                      <a:endParaRPr lang="en-ZA" sz="1200">
                        <a:effectLst/>
                        <a:latin typeface="Arial" panose="020B0604020202020204" pitchFamily="34" charset="0"/>
                        <a:ea typeface="Times New Roman" panose="02020603050405020304" pitchFamily="18" charset="0"/>
                      </a:endParaRPr>
                    </a:p>
                  </a:txBody>
                  <a:tcPr marL="62932" marR="62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186591372"/>
                  </a:ext>
                </a:extLst>
              </a:tr>
              <a:tr h="206179">
                <a:tc>
                  <a:txBody>
                    <a:bodyPr/>
                    <a:lstStyle/>
                    <a:p>
                      <a:pPr algn="l">
                        <a:lnSpc>
                          <a:spcPct val="115000"/>
                        </a:lnSpc>
                      </a:pPr>
                      <a:r>
                        <a:rPr lang="en-ZA" sz="1200">
                          <a:solidFill>
                            <a:srgbClr val="000000"/>
                          </a:solidFill>
                          <a:effectLst/>
                          <a:latin typeface="Arial" panose="020B0604020202020204" pitchFamily="34" charset="0"/>
                          <a:ea typeface="Times New Roman" panose="02020603050405020304" pitchFamily="18" charset="0"/>
                        </a:rPr>
                        <a:t>Eastern Cape</a:t>
                      </a:r>
                      <a:endParaRPr lang="en-ZA" sz="1200">
                        <a:effectLst/>
                        <a:latin typeface="Arial" panose="020B0604020202020204" pitchFamily="34" charset="0"/>
                        <a:ea typeface="Times New Roman" panose="02020603050405020304" pitchFamily="18" charset="0"/>
                      </a:endParaRPr>
                    </a:p>
                  </a:txBody>
                  <a:tcPr marL="62932" marR="62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dirty="0">
                          <a:solidFill>
                            <a:srgbClr val="000000"/>
                          </a:solidFill>
                          <a:effectLst/>
                          <a:latin typeface="Arial" panose="020B0604020202020204" pitchFamily="34" charset="0"/>
                          <a:ea typeface="Times New Roman" panose="02020603050405020304" pitchFamily="18" charset="0"/>
                        </a:rPr>
                        <a:t>4 717,7730</a:t>
                      </a:r>
                      <a:endParaRPr lang="en-ZA" sz="1200" dirty="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dirty="0">
                          <a:solidFill>
                            <a:srgbClr val="000000"/>
                          </a:solidFill>
                          <a:effectLst/>
                          <a:latin typeface="Arial" panose="020B0604020202020204" pitchFamily="34" charset="0"/>
                          <a:ea typeface="Times New Roman" panose="02020603050405020304" pitchFamily="18" charset="0"/>
                        </a:rPr>
                        <a:t>  2 800 000,00 </a:t>
                      </a:r>
                      <a:endParaRPr lang="en-ZA" sz="1200" dirty="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dirty="0">
                          <a:solidFill>
                            <a:srgbClr val="000000"/>
                          </a:solidFill>
                          <a:effectLst/>
                          <a:latin typeface="Arial" panose="020B0604020202020204" pitchFamily="34" charset="0"/>
                          <a:ea typeface="Times New Roman" panose="02020603050405020304" pitchFamily="18" charset="0"/>
                        </a:rPr>
                        <a:t>596 555 160,68 </a:t>
                      </a:r>
                      <a:endParaRPr lang="en-ZA" sz="1200" dirty="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a:solidFill>
                            <a:srgbClr val="000000"/>
                          </a:solidFill>
                          <a:effectLst/>
                          <a:latin typeface="Arial" panose="020B0604020202020204" pitchFamily="34" charset="0"/>
                          <a:ea typeface="Times New Roman" panose="02020603050405020304" pitchFamily="18" charset="0"/>
                        </a:rPr>
                        <a:t>                   -   </a:t>
                      </a:r>
                      <a:endParaRPr lang="en-ZA" sz="120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a:solidFill>
                            <a:srgbClr val="000000"/>
                          </a:solidFill>
                          <a:effectLst/>
                          <a:latin typeface="Arial" panose="020B0604020202020204" pitchFamily="34" charset="0"/>
                          <a:ea typeface="Times New Roman" panose="02020603050405020304" pitchFamily="18" charset="0"/>
                        </a:rPr>
                        <a:t>599 355 160,68 </a:t>
                      </a:r>
                      <a:endParaRPr lang="en-ZA" sz="120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4359077"/>
                  </a:ext>
                </a:extLst>
              </a:tr>
              <a:tr h="206179">
                <a:tc>
                  <a:txBody>
                    <a:bodyPr/>
                    <a:lstStyle/>
                    <a:p>
                      <a:pPr algn="l">
                        <a:lnSpc>
                          <a:spcPct val="115000"/>
                        </a:lnSpc>
                      </a:pPr>
                      <a:r>
                        <a:rPr lang="en-ZA" sz="1200">
                          <a:solidFill>
                            <a:srgbClr val="000000"/>
                          </a:solidFill>
                          <a:effectLst/>
                          <a:latin typeface="Arial" panose="020B0604020202020204" pitchFamily="34" charset="0"/>
                          <a:ea typeface="Times New Roman" panose="02020603050405020304" pitchFamily="18" charset="0"/>
                        </a:rPr>
                        <a:t>Free State</a:t>
                      </a:r>
                      <a:endParaRPr lang="en-ZA" sz="1200">
                        <a:effectLst/>
                        <a:latin typeface="Arial" panose="020B0604020202020204" pitchFamily="34" charset="0"/>
                        <a:ea typeface="Times New Roman" panose="02020603050405020304" pitchFamily="18" charset="0"/>
                      </a:endParaRPr>
                    </a:p>
                  </a:txBody>
                  <a:tcPr marL="62932" marR="62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dirty="0">
                          <a:solidFill>
                            <a:srgbClr val="000000"/>
                          </a:solidFill>
                          <a:effectLst/>
                          <a:latin typeface="Arial" panose="020B0604020202020204" pitchFamily="34" charset="0"/>
                          <a:ea typeface="Times New Roman" panose="02020603050405020304" pitchFamily="18" charset="0"/>
                        </a:rPr>
                        <a:t>627,9014</a:t>
                      </a:r>
                      <a:endParaRPr lang="en-ZA" sz="1200" dirty="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dirty="0">
                          <a:solidFill>
                            <a:srgbClr val="000000"/>
                          </a:solidFill>
                          <a:effectLst/>
                          <a:latin typeface="Arial" panose="020B0604020202020204" pitchFamily="34" charset="0"/>
                          <a:ea typeface="Times New Roman" panose="02020603050405020304" pitchFamily="18" charset="0"/>
                        </a:rPr>
                        <a:t>  13 376 000,00 </a:t>
                      </a:r>
                      <a:endParaRPr lang="en-ZA" sz="1200" dirty="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dirty="0">
                          <a:solidFill>
                            <a:srgbClr val="000000"/>
                          </a:solidFill>
                          <a:effectLst/>
                          <a:latin typeface="Arial" panose="020B0604020202020204" pitchFamily="34" charset="0"/>
                          <a:ea typeface="Times New Roman" panose="02020603050405020304" pitchFamily="18" charset="0"/>
                        </a:rPr>
                        <a:t>                         -   </a:t>
                      </a:r>
                      <a:endParaRPr lang="en-ZA" sz="1200" dirty="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a:solidFill>
                            <a:srgbClr val="000000"/>
                          </a:solidFill>
                          <a:effectLst/>
                          <a:latin typeface="Arial" panose="020B0604020202020204" pitchFamily="34" charset="0"/>
                          <a:ea typeface="Times New Roman" panose="02020603050405020304" pitchFamily="18" charset="0"/>
                        </a:rPr>
                        <a:t> </a:t>
                      </a:r>
                      <a:endParaRPr lang="en-ZA" sz="120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a:solidFill>
                            <a:srgbClr val="000000"/>
                          </a:solidFill>
                          <a:effectLst/>
                          <a:latin typeface="Arial" panose="020B0604020202020204" pitchFamily="34" charset="0"/>
                          <a:ea typeface="Times New Roman" panose="02020603050405020304" pitchFamily="18" charset="0"/>
                        </a:rPr>
                        <a:t>13 376 000,00 </a:t>
                      </a:r>
                      <a:endParaRPr lang="en-ZA" sz="120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0918974"/>
                  </a:ext>
                </a:extLst>
              </a:tr>
              <a:tr h="206179">
                <a:tc>
                  <a:txBody>
                    <a:bodyPr/>
                    <a:lstStyle/>
                    <a:p>
                      <a:pPr algn="l">
                        <a:lnSpc>
                          <a:spcPct val="115000"/>
                        </a:lnSpc>
                      </a:pPr>
                      <a:r>
                        <a:rPr lang="en-ZA" sz="1200" dirty="0">
                          <a:solidFill>
                            <a:srgbClr val="000000"/>
                          </a:solidFill>
                          <a:effectLst/>
                          <a:latin typeface="Arial" panose="020B0604020202020204" pitchFamily="34" charset="0"/>
                          <a:ea typeface="Times New Roman" panose="02020603050405020304" pitchFamily="18" charset="0"/>
                        </a:rPr>
                        <a:t>Gauteng</a:t>
                      </a:r>
                      <a:endParaRPr lang="en-ZA" sz="1200" dirty="0">
                        <a:effectLst/>
                        <a:latin typeface="Arial" panose="020B0604020202020204" pitchFamily="34" charset="0"/>
                        <a:ea typeface="Times New Roman" panose="02020603050405020304" pitchFamily="18" charset="0"/>
                      </a:endParaRPr>
                    </a:p>
                  </a:txBody>
                  <a:tcPr marL="62932" marR="62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a:solidFill>
                            <a:srgbClr val="000000"/>
                          </a:solidFill>
                          <a:effectLst/>
                          <a:latin typeface="Arial" panose="020B0604020202020204" pitchFamily="34" charset="0"/>
                          <a:ea typeface="Times New Roman" panose="02020603050405020304" pitchFamily="18" charset="0"/>
                        </a:rPr>
                        <a:t>                  -   </a:t>
                      </a:r>
                      <a:endParaRPr lang="en-ZA" sz="120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dirty="0">
                          <a:solidFill>
                            <a:srgbClr val="000000"/>
                          </a:solidFill>
                          <a:effectLst/>
                          <a:latin typeface="Arial" panose="020B0604020202020204" pitchFamily="34" charset="0"/>
                          <a:ea typeface="Times New Roman" panose="02020603050405020304" pitchFamily="18" charset="0"/>
                        </a:rPr>
                        <a:t>                         -   </a:t>
                      </a:r>
                      <a:endParaRPr lang="en-ZA" sz="1200" dirty="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dirty="0">
                          <a:solidFill>
                            <a:srgbClr val="000000"/>
                          </a:solidFill>
                          <a:effectLst/>
                          <a:latin typeface="Arial" panose="020B0604020202020204" pitchFamily="34" charset="0"/>
                          <a:ea typeface="Times New Roman" panose="02020603050405020304" pitchFamily="18" charset="0"/>
                        </a:rPr>
                        <a:t>  35 593 556,30 </a:t>
                      </a:r>
                      <a:endParaRPr lang="en-ZA" sz="1200" dirty="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a:solidFill>
                            <a:srgbClr val="000000"/>
                          </a:solidFill>
                          <a:effectLst/>
                          <a:latin typeface="Arial" panose="020B0604020202020204" pitchFamily="34" charset="0"/>
                          <a:ea typeface="Times New Roman" panose="02020603050405020304" pitchFamily="18" charset="0"/>
                        </a:rPr>
                        <a:t>                   -   </a:t>
                      </a:r>
                      <a:endParaRPr lang="en-ZA" sz="120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a:solidFill>
                            <a:srgbClr val="000000"/>
                          </a:solidFill>
                          <a:effectLst/>
                          <a:latin typeface="Arial" panose="020B0604020202020204" pitchFamily="34" charset="0"/>
                          <a:ea typeface="Times New Roman" panose="02020603050405020304" pitchFamily="18" charset="0"/>
                        </a:rPr>
                        <a:t>35 593 556,30 </a:t>
                      </a:r>
                      <a:endParaRPr lang="en-ZA" sz="120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241217"/>
                  </a:ext>
                </a:extLst>
              </a:tr>
              <a:tr h="206179">
                <a:tc>
                  <a:txBody>
                    <a:bodyPr/>
                    <a:lstStyle/>
                    <a:p>
                      <a:pPr algn="l">
                        <a:lnSpc>
                          <a:spcPct val="115000"/>
                        </a:lnSpc>
                      </a:pPr>
                      <a:r>
                        <a:rPr lang="en-ZA" sz="1200">
                          <a:solidFill>
                            <a:srgbClr val="000000"/>
                          </a:solidFill>
                          <a:effectLst/>
                          <a:latin typeface="Arial" panose="020B0604020202020204" pitchFamily="34" charset="0"/>
                          <a:ea typeface="Times New Roman" panose="02020603050405020304" pitchFamily="18" charset="0"/>
                        </a:rPr>
                        <a:t>KwaZulu-Natal</a:t>
                      </a:r>
                      <a:endParaRPr lang="en-ZA" sz="1200">
                        <a:effectLst/>
                        <a:latin typeface="Arial" panose="020B0604020202020204" pitchFamily="34" charset="0"/>
                        <a:ea typeface="Times New Roman" panose="02020603050405020304" pitchFamily="18" charset="0"/>
                      </a:endParaRPr>
                    </a:p>
                  </a:txBody>
                  <a:tcPr marL="62932" marR="62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a:solidFill>
                            <a:srgbClr val="000000"/>
                          </a:solidFill>
                          <a:effectLst/>
                          <a:latin typeface="Arial" panose="020B0604020202020204" pitchFamily="34" charset="0"/>
                          <a:ea typeface="Times New Roman" panose="02020603050405020304" pitchFamily="18" charset="0"/>
                        </a:rPr>
                        <a:t>12 752,1901</a:t>
                      </a:r>
                      <a:endParaRPr lang="en-ZA" sz="120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a:solidFill>
                            <a:srgbClr val="000000"/>
                          </a:solidFill>
                          <a:effectLst/>
                          <a:latin typeface="Arial" panose="020B0604020202020204" pitchFamily="34" charset="0"/>
                          <a:ea typeface="Times New Roman" panose="02020603050405020304" pitchFamily="18" charset="0"/>
                        </a:rPr>
                        <a:t>199 438 953,80 </a:t>
                      </a:r>
                      <a:endParaRPr lang="en-ZA" sz="120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dirty="0">
                          <a:solidFill>
                            <a:srgbClr val="000000"/>
                          </a:solidFill>
                          <a:effectLst/>
                          <a:latin typeface="Arial" panose="020B0604020202020204" pitchFamily="34" charset="0"/>
                          <a:ea typeface="Times New Roman" panose="02020603050405020304" pitchFamily="18" charset="0"/>
                        </a:rPr>
                        <a:t>191 082 673,63 </a:t>
                      </a:r>
                      <a:endParaRPr lang="en-ZA" sz="1200" dirty="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a:solidFill>
                            <a:srgbClr val="000000"/>
                          </a:solidFill>
                          <a:effectLst/>
                          <a:latin typeface="Arial" panose="020B0604020202020204" pitchFamily="34" charset="0"/>
                          <a:ea typeface="Times New Roman" panose="02020603050405020304" pitchFamily="18" charset="0"/>
                        </a:rPr>
                        <a:t>7 340 000,00 </a:t>
                      </a:r>
                      <a:endParaRPr lang="en-ZA" sz="120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a:solidFill>
                            <a:srgbClr val="000000"/>
                          </a:solidFill>
                          <a:effectLst/>
                          <a:latin typeface="Arial" panose="020B0604020202020204" pitchFamily="34" charset="0"/>
                          <a:ea typeface="Times New Roman" panose="02020603050405020304" pitchFamily="18" charset="0"/>
                        </a:rPr>
                        <a:t>397 861 627,43 </a:t>
                      </a:r>
                      <a:endParaRPr lang="en-ZA" sz="120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0948751"/>
                  </a:ext>
                </a:extLst>
              </a:tr>
              <a:tr h="206179">
                <a:tc>
                  <a:txBody>
                    <a:bodyPr/>
                    <a:lstStyle/>
                    <a:p>
                      <a:pPr algn="l">
                        <a:lnSpc>
                          <a:spcPct val="115000"/>
                        </a:lnSpc>
                      </a:pPr>
                      <a:r>
                        <a:rPr lang="en-ZA" sz="1200">
                          <a:solidFill>
                            <a:srgbClr val="000000"/>
                          </a:solidFill>
                          <a:effectLst/>
                          <a:latin typeface="Arial" panose="020B0604020202020204" pitchFamily="34" charset="0"/>
                          <a:ea typeface="Times New Roman" panose="02020603050405020304" pitchFamily="18" charset="0"/>
                        </a:rPr>
                        <a:t>Limpopo</a:t>
                      </a:r>
                      <a:endParaRPr lang="en-ZA" sz="1200">
                        <a:effectLst/>
                        <a:latin typeface="Arial" panose="020B0604020202020204" pitchFamily="34" charset="0"/>
                        <a:ea typeface="Times New Roman" panose="02020603050405020304" pitchFamily="18" charset="0"/>
                      </a:endParaRPr>
                    </a:p>
                  </a:txBody>
                  <a:tcPr marL="62932" marR="62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dirty="0">
                          <a:solidFill>
                            <a:srgbClr val="000000"/>
                          </a:solidFill>
                          <a:effectLst/>
                          <a:latin typeface="Arial" panose="020B0604020202020204" pitchFamily="34" charset="0"/>
                          <a:ea typeface="Times New Roman" panose="02020603050405020304" pitchFamily="18" charset="0"/>
                        </a:rPr>
                        <a:t>15 677,4680</a:t>
                      </a:r>
                      <a:endParaRPr lang="en-ZA" sz="1200" dirty="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dirty="0">
                          <a:solidFill>
                            <a:srgbClr val="000000"/>
                          </a:solidFill>
                          <a:effectLst/>
                          <a:latin typeface="Arial" panose="020B0604020202020204" pitchFamily="34" charset="0"/>
                          <a:ea typeface="Times New Roman" panose="02020603050405020304" pitchFamily="18" charset="0"/>
                        </a:rPr>
                        <a:t>124 301 000,00 </a:t>
                      </a:r>
                      <a:endParaRPr lang="en-ZA" sz="1200" dirty="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dirty="0">
                          <a:solidFill>
                            <a:srgbClr val="000000"/>
                          </a:solidFill>
                          <a:effectLst/>
                          <a:latin typeface="Arial" panose="020B0604020202020204" pitchFamily="34" charset="0"/>
                          <a:ea typeface="Times New Roman" panose="02020603050405020304" pitchFamily="18" charset="0"/>
                        </a:rPr>
                        <a:t>229 907 436,36 </a:t>
                      </a:r>
                      <a:endParaRPr lang="en-ZA" sz="1200" dirty="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dirty="0">
                          <a:solidFill>
                            <a:srgbClr val="000000"/>
                          </a:solidFill>
                          <a:effectLst/>
                          <a:latin typeface="Arial" panose="020B0604020202020204" pitchFamily="34" charset="0"/>
                          <a:ea typeface="Times New Roman" panose="02020603050405020304" pitchFamily="18" charset="0"/>
                        </a:rPr>
                        <a:t>                   -   </a:t>
                      </a:r>
                      <a:endParaRPr lang="en-ZA" sz="1200" dirty="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a:solidFill>
                            <a:srgbClr val="000000"/>
                          </a:solidFill>
                          <a:effectLst/>
                          <a:latin typeface="Arial" panose="020B0604020202020204" pitchFamily="34" charset="0"/>
                          <a:ea typeface="Times New Roman" panose="02020603050405020304" pitchFamily="18" charset="0"/>
                        </a:rPr>
                        <a:t>354 208 436,36 </a:t>
                      </a:r>
                      <a:endParaRPr lang="en-ZA" sz="120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224411"/>
                  </a:ext>
                </a:extLst>
              </a:tr>
              <a:tr h="206179">
                <a:tc>
                  <a:txBody>
                    <a:bodyPr/>
                    <a:lstStyle/>
                    <a:p>
                      <a:pPr algn="l">
                        <a:lnSpc>
                          <a:spcPct val="115000"/>
                        </a:lnSpc>
                      </a:pPr>
                      <a:r>
                        <a:rPr lang="en-ZA" sz="1200">
                          <a:solidFill>
                            <a:srgbClr val="000000"/>
                          </a:solidFill>
                          <a:effectLst/>
                          <a:latin typeface="Arial" panose="020B0604020202020204" pitchFamily="34" charset="0"/>
                          <a:ea typeface="Times New Roman" panose="02020603050405020304" pitchFamily="18" charset="0"/>
                        </a:rPr>
                        <a:t>Mpumalanga</a:t>
                      </a:r>
                      <a:endParaRPr lang="en-ZA" sz="1200">
                        <a:effectLst/>
                        <a:latin typeface="Arial" panose="020B0604020202020204" pitchFamily="34" charset="0"/>
                        <a:ea typeface="Times New Roman" panose="02020603050405020304" pitchFamily="18" charset="0"/>
                      </a:endParaRPr>
                    </a:p>
                  </a:txBody>
                  <a:tcPr marL="62932" marR="62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a:solidFill>
                            <a:srgbClr val="000000"/>
                          </a:solidFill>
                          <a:effectLst/>
                          <a:latin typeface="Arial" panose="020B0604020202020204" pitchFamily="34" charset="0"/>
                          <a:ea typeface="Times New Roman" panose="02020603050405020304" pitchFamily="18" charset="0"/>
                        </a:rPr>
                        <a:t>5 740,7470</a:t>
                      </a:r>
                      <a:endParaRPr lang="en-ZA" sz="120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a:solidFill>
                            <a:srgbClr val="000000"/>
                          </a:solidFill>
                          <a:effectLst/>
                          <a:latin typeface="Arial" panose="020B0604020202020204" pitchFamily="34" charset="0"/>
                          <a:ea typeface="Times New Roman" panose="02020603050405020304" pitchFamily="18" charset="0"/>
                        </a:rPr>
                        <a:t>23 230 000,00 </a:t>
                      </a:r>
                      <a:endParaRPr lang="en-ZA" sz="120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dirty="0">
                          <a:solidFill>
                            <a:srgbClr val="000000"/>
                          </a:solidFill>
                          <a:effectLst/>
                          <a:latin typeface="Arial" panose="020B0604020202020204" pitchFamily="34" charset="0"/>
                          <a:ea typeface="Times New Roman" panose="02020603050405020304" pitchFamily="18" charset="0"/>
                        </a:rPr>
                        <a:t>206 203 624,46 </a:t>
                      </a:r>
                      <a:endParaRPr lang="en-ZA" sz="1200" dirty="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dirty="0">
                          <a:solidFill>
                            <a:srgbClr val="000000"/>
                          </a:solidFill>
                          <a:effectLst/>
                          <a:latin typeface="Arial" panose="020B0604020202020204" pitchFamily="34" charset="0"/>
                          <a:ea typeface="Times New Roman" panose="02020603050405020304" pitchFamily="18" charset="0"/>
                        </a:rPr>
                        <a:t>                   -   </a:t>
                      </a:r>
                      <a:endParaRPr lang="en-ZA" sz="1200" dirty="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a:solidFill>
                            <a:srgbClr val="000000"/>
                          </a:solidFill>
                          <a:effectLst/>
                          <a:latin typeface="Arial" panose="020B0604020202020204" pitchFamily="34" charset="0"/>
                          <a:ea typeface="Times New Roman" panose="02020603050405020304" pitchFamily="18" charset="0"/>
                        </a:rPr>
                        <a:t>229 433 624,46 </a:t>
                      </a:r>
                      <a:endParaRPr lang="en-ZA" sz="120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7969191"/>
                  </a:ext>
                </a:extLst>
              </a:tr>
              <a:tr h="206179">
                <a:tc>
                  <a:txBody>
                    <a:bodyPr/>
                    <a:lstStyle/>
                    <a:p>
                      <a:pPr algn="l">
                        <a:lnSpc>
                          <a:spcPct val="115000"/>
                        </a:lnSpc>
                      </a:pPr>
                      <a:r>
                        <a:rPr lang="en-ZA" sz="1200">
                          <a:solidFill>
                            <a:srgbClr val="000000"/>
                          </a:solidFill>
                          <a:effectLst/>
                          <a:latin typeface="Arial" panose="020B0604020202020204" pitchFamily="34" charset="0"/>
                          <a:ea typeface="Times New Roman" panose="02020603050405020304" pitchFamily="18" charset="0"/>
                        </a:rPr>
                        <a:t>Northern Cape</a:t>
                      </a:r>
                      <a:endParaRPr lang="en-ZA" sz="1200">
                        <a:effectLst/>
                        <a:latin typeface="Arial" panose="020B0604020202020204" pitchFamily="34" charset="0"/>
                        <a:ea typeface="Times New Roman" panose="02020603050405020304" pitchFamily="18" charset="0"/>
                      </a:endParaRPr>
                    </a:p>
                  </a:txBody>
                  <a:tcPr marL="62932" marR="62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a:solidFill>
                            <a:srgbClr val="000000"/>
                          </a:solidFill>
                          <a:effectLst/>
                          <a:latin typeface="Arial" panose="020B0604020202020204" pitchFamily="34" charset="0"/>
                          <a:ea typeface="Times New Roman" panose="02020603050405020304" pitchFamily="18" charset="0"/>
                        </a:rPr>
                        <a:t>87,0000</a:t>
                      </a:r>
                      <a:endParaRPr lang="en-ZA" sz="120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a:solidFill>
                            <a:srgbClr val="000000"/>
                          </a:solidFill>
                          <a:effectLst/>
                          <a:latin typeface="Arial" panose="020B0604020202020204" pitchFamily="34" charset="0"/>
                          <a:ea typeface="Times New Roman" panose="02020603050405020304" pitchFamily="18" charset="0"/>
                        </a:rPr>
                        <a:t>                         -   </a:t>
                      </a:r>
                      <a:endParaRPr lang="en-ZA" sz="120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dirty="0">
                          <a:solidFill>
                            <a:srgbClr val="000000"/>
                          </a:solidFill>
                          <a:effectLst/>
                          <a:latin typeface="Arial" panose="020B0604020202020204" pitchFamily="34" charset="0"/>
                          <a:ea typeface="Times New Roman" panose="02020603050405020304" pitchFamily="18" charset="0"/>
                        </a:rPr>
                        <a:t>3 028 069,78 </a:t>
                      </a:r>
                      <a:endParaRPr lang="en-ZA" sz="1200" dirty="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dirty="0">
                          <a:solidFill>
                            <a:srgbClr val="000000"/>
                          </a:solidFill>
                          <a:effectLst/>
                          <a:latin typeface="Arial" panose="020B0604020202020204" pitchFamily="34" charset="0"/>
                          <a:ea typeface="Times New Roman" panose="02020603050405020304" pitchFamily="18" charset="0"/>
                        </a:rPr>
                        <a:t>                   -   </a:t>
                      </a:r>
                      <a:endParaRPr lang="en-ZA" sz="1200" dirty="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a:solidFill>
                            <a:srgbClr val="000000"/>
                          </a:solidFill>
                          <a:effectLst/>
                          <a:latin typeface="Arial" panose="020B0604020202020204" pitchFamily="34" charset="0"/>
                          <a:ea typeface="Times New Roman" panose="02020603050405020304" pitchFamily="18" charset="0"/>
                        </a:rPr>
                        <a:t>3 028 069,78 </a:t>
                      </a:r>
                      <a:endParaRPr lang="en-ZA" sz="120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6352441"/>
                  </a:ext>
                </a:extLst>
              </a:tr>
              <a:tr h="206179">
                <a:tc>
                  <a:txBody>
                    <a:bodyPr/>
                    <a:lstStyle/>
                    <a:p>
                      <a:pPr algn="l">
                        <a:lnSpc>
                          <a:spcPct val="115000"/>
                        </a:lnSpc>
                      </a:pPr>
                      <a:r>
                        <a:rPr lang="en-ZA" sz="1200">
                          <a:solidFill>
                            <a:srgbClr val="000000"/>
                          </a:solidFill>
                          <a:effectLst/>
                          <a:latin typeface="Arial" panose="020B0604020202020204" pitchFamily="34" charset="0"/>
                          <a:ea typeface="Times New Roman" panose="02020603050405020304" pitchFamily="18" charset="0"/>
                        </a:rPr>
                        <a:t>North West</a:t>
                      </a:r>
                      <a:endParaRPr lang="en-ZA" sz="1200">
                        <a:effectLst/>
                        <a:latin typeface="Arial" panose="020B0604020202020204" pitchFamily="34" charset="0"/>
                        <a:ea typeface="Times New Roman" panose="02020603050405020304" pitchFamily="18" charset="0"/>
                      </a:endParaRPr>
                    </a:p>
                  </a:txBody>
                  <a:tcPr marL="62932" marR="62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a:solidFill>
                            <a:srgbClr val="000000"/>
                          </a:solidFill>
                          <a:effectLst/>
                          <a:latin typeface="Arial" panose="020B0604020202020204" pitchFamily="34" charset="0"/>
                          <a:ea typeface="Times New Roman" panose="02020603050405020304" pitchFamily="18" charset="0"/>
                        </a:rPr>
                        <a:t>25 523,8742</a:t>
                      </a:r>
                      <a:endParaRPr lang="en-ZA" sz="120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a:solidFill>
                            <a:srgbClr val="000000"/>
                          </a:solidFill>
                          <a:effectLst/>
                          <a:latin typeface="Arial" panose="020B0604020202020204" pitchFamily="34" charset="0"/>
                          <a:ea typeface="Times New Roman" panose="02020603050405020304" pitchFamily="18" charset="0"/>
                        </a:rPr>
                        <a:t>238 768 462,95 </a:t>
                      </a:r>
                      <a:endParaRPr lang="en-ZA" sz="120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dirty="0">
                          <a:solidFill>
                            <a:srgbClr val="000000"/>
                          </a:solidFill>
                          <a:effectLst/>
                          <a:latin typeface="Arial" panose="020B0604020202020204" pitchFamily="34" charset="0"/>
                          <a:ea typeface="Times New Roman" panose="02020603050405020304" pitchFamily="18" charset="0"/>
                        </a:rPr>
                        <a:t> </a:t>
                      </a:r>
                      <a:endParaRPr lang="en-ZA" sz="1200" dirty="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dirty="0">
                          <a:solidFill>
                            <a:srgbClr val="000000"/>
                          </a:solidFill>
                          <a:effectLst/>
                          <a:latin typeface="Arial" panose="020B0604020202020204" pitchFamily="34" charset="0"/>
                          <a:ea typeface="Times New Roman" panose="02020603050405020304" pitchFamily="18" charset="0"/>
                        </a:rPr>
                        <a:t>  312 709,15 </a:t>
                      </a:r>
                      <a:endParaRPr lang="en-ZA" sz="1200" dirty="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dirty="0">
                          <a:solidFill>
                            <a:srgbClr val="000000"/>
                          </a:solidFill>
                          <a:effectLst/>
                          <a:latin typeface="Arial" panose="020B0604020202020204" pitchFamily="34" charset="0"/>
                          <a:ea typeface="Times New Roman" panose="02020603050405020304" pitchFamily="18" charset="0"/>
                        </a:rPr>
                        <a:t>239 081 172,10 </a:t>
                      </a:r>
                      <a:endParaRPr lang="en-ZA" sz="1200" dirty="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0167202"/>
                  </a:ext>
                </a:extLst>
              </a:tr>
              <a:tr h="206179">
                <a:tc>
                  <a:txBody>
                    <a:bodyPr/>
                    <a:lstStyle/>
                    <a:p>
                      <a:pPr algn="l">
                        <a:lnSpc>
                          <a:spcPct val="115000"/>
                        </a:lnSpc>
                      </a:pPr>
                      <a:r>
                        <a:rPr lang="en-ZA" sz="1200">
                          <a:solidFill>
                            <a:srgbClr val="000000"/>
                          </a:solidFill>
                          <a:effectLst/>
                          <a:latin typeface="Arial" panose="020B0604020202020204" pitchFamily="34" charset="0"/>
                          <a:ea typeface="Times New Roman" panose="02020603050405020304" pitchFamily="18" charset="0"/>
                        </a:rPr>
                        <a:t>Western Cape</a:t>
                      </a:r>
                      <a:endParaRPr lang="en-ZA" sz="1200">
                        <a:effectLst/>
                        <a:latin typeface="Arial" panose="020B0604020202020204" pitchFamily="34" charset="0"/>
                        <a:ea typeface="Times New Roman" panose="02020603050405020304" pitchFamily="18" charset="0"/>
                      </a:endParaRPr>
                    </a:p>
                  </a:txBody>
                  <a:tcPr marL="62932" marR="62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dirty="0">
                          <a:solidFill>
                            <a:srgbClr val="000000"/>
                          </a:solidFill>
                          <a:effectLst/>
                          <a:latin typeface="Arial" panose="020B0604020202020204" pitchFamily="34" charset="0"/>
                          <a:ea typeface="Times New Roman" panose="02020603050405020304" pitchFamily="18" charset="0"/>
                        </a:rPr>
                        <a:t>7,2811</a:t>
                      </a:r>
                      <a:endParaRPr lang="en-ZA" sz="1200" dirty="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a:solidFill>
                            <a:srgbClr val="000000"/>
                          </a:solidFill>
                          <a:effectLst/>
                          <a:latin typeface="Arial" panose="020B0604020202020204" pitchFamily="34" charset="0"/>
                          <a:ea typeface="Times New Roman" panose="02020603050405020304" pitchFamily="18" charset="0"/>
                        </a:rPr>
                        <a:t>170 447 304,00 </a:t>
                      </a:r>
                      <a:endParaRPr lang="en-ZA" sz="120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a:solidFill>
                            <a:srgbClr val="000000"/>
                          </a:solidFill>
                          <a:effectLst/>
                          <a:latin typeface="Arial" panose="020B0604020202020204" pitchFamily="34" charset="0"/>
                          <a:ea typeface="Times New Roman" panose="02020603050405020304" pitchFamily="18" charset="0"/>
                        </a:rPr>
                        <a:t>65 387 691,38 </a:t>
                      </a:r>
                      <a:endParaRPr lang="en-ZA" sz="120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dirty="0">
                          <a:solidFill>
                            <a:srgbClr val="000000"/>
                          </a:solidFill>
                          <a:effectLst/>
                          <a:latin typeface="Arial" panose="020B0604020202020204" pitchFamily="34" charset="0"/>
                          <a:ea typeface="Times New Roman" panose="02020603050405020304" pitchFamily="18" charset="0"/>
                        </a:rPr>
                        <a:t>50 745 637,00 </a:t>
                      </a:r>
                      <a:endParaRPr lang="en-ZA" sz="1200" dirty="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200" dirty="0">
                          <a:solidFill>
                            <a:srgbClr val="000000"/>
                          </a:solidFill>
                          <a:effectLst/>
                          <a:latin typeface="Arial" panose="020B0604020202020204" pitchFamily="34" charset="0"/>
                          <a:ea typeface="Times New Roman" panose="02020603050405020304" pitchFamily="18" charset="0"/>
                        </a:rPr>
                        <a:t>286 580 632,38 </a:t>
                      </a:r>
                      <a:endParaRPr lang="en-ZA" sz="1200" dirty="0">
                        <a:effectLst/>
                        <a:latin typeface="Arial" panose="020B0604020202020204" pitchFamily="34" charset="0"/>
                        <a:ea typeface="Times New Roman" panose="02020603050405020304" pitchFamily="18" charset="0"/>
                      </a:endParaRPr>
                    </a:p>
                  </a:txBody>
                  <a:tcPr marL="62932" marR="62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696867"/>
                  </a:ext>
                </a:extLst>
              </a:tr>
              <a:tr h="206179">
                <a:tc>
                  <a:txBody>
                    <a:bodyPr/>
                    <a:lstStyle/>
                    <a:p>
                      <a:pPr algn="l">
                        <a:lnSpc>
                          <a:spcPct val="115000"/>
                        </a:lnSpc>
                      </a:pPr>
                      <a:r>
                        <a:rPr lang="en-ZA" sz="1200" b="1">
                          <a:solidFill>
                            <a:srgbClr val="000000"/>
                          </a:solidFill>
                          <a:effectLst/>
                          <a:latin typeface="Arial" panose="020B0604020202020204" pitchFamily="34" charset="0"/>
                          <a:ea typeface="Times New Roman" panose="02020603050405020304" pitchFamily="18" charset="0"/>
                        </a:rPr>
                        <a:t>Total</a:t>
                      </a:r>
                      <a:endParaRPr lang="en-ZA" sz="1200">
                        <a:effectLst/>
                        <a:latin typeface="Arial" panose="020B0604020202020204" pitchFamily="34" charset="0"/>
                        <a:ea typeface="Times New Roman" panose="02020603050405020304" pitchFamily="18" charset="0"/>
                      </a:endParaRPr>
                    </a:p>
                  </a:txBody>
                  <a:tcPr marL="62932" marR="62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a:lnSpc>
                          <a:spcPct val="115000"/>
                        </a:lnSpc>
                      </a:pPr>
                      <a:r>
                        <a:rPr lang="en-ZA" sz="1200" b="1">
                          <a:solidFill>
                            <a:srgbClr val="000000"/>
                          </a:solidFill>
                          <a:effectLst/>
                          <a:latin typeface="Arial" panose="020B0604020202020204" pitchFamily="34" charset="0"/>
                          <a:ea typeface="Times New Roman" panose="02020603050405020304" pitchFamily="18" charset="0"/>
                        </a:rPr>
                        <a:t>65 134.2348</a:t>
                      </a:r>
                      <a:endParaRPr lang="en-ZA" sz="1200">
                        <a:effectLst/>
                        <a:latin typeface="Arial" panose="020B0604020202020204" pitchFamily="34" charset="0"/>
                        <a:ea typeface="Times New Roman" panose="02020603050405020304" pitchFamily="18" charset="0"/>
                      </a:endParaRPr>
                    </a:p>
                  </a:txBody>
                  <a:tcPr marL="62932" marR="62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a:lnSpc>
                          <a:spcPct val="115000"/>
                        </a:lnSpc>
                      </a:pPr>
                      <a:r>
                        <a:rPr lang="en-ZA" sz="1200" b="1">
                          <a:solidFill>
                            <a:srgbClr val="000000"/>
                          </a:solidFill>
                          <a:effectLst/>
                          <a:latin typeface="Arial" panose="020B0604020202020204" pitchFamily="34" charset="0"/>
                          <a:ea typeface="Times New Roman" panose="02020603050405020304" pitchFamily="18" charset="0"/>
                        </a:rPr>
                        <a:t>772 361 720.75 </a:t>
                      </a:r>
                      <a:endParaRPr lang="en-ZA" sz="1200">
                        <a:effectLst/>
                        <a:latin typeface="Arial" panose="020B0604020202020204" pitchFamily="34" charset="0"/>
                        <a:ea typeface="Times New Roman" panose="02020603050405020304" pitchFamily="18" charset="0"/>
                      </a:endParaRPr>
                    </a:p>
                  </a:txBody>
                  <a:tcPr marL="62932" marR="62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a:lnSpc>
                          <a:spcPct val="115000"/>
                        </a:lnSpc>
                      </a:pPr>
                      <a:r>
                        <a:rPr lang="en-ZA" sz="1200" b="1">
                          <a:solidFill>
                            <a:srgbClr val="000000"/>
                          </a:solidFill>
                          <a:effectLst/>
                          <a:latin typeface="Arial" panose="020B0604020202020204" pitchFamily="34" charset="0"/>
                          <a:ea typeface="Times New Roman" panose="02020603050405020304" pitchFamily="18" charset="0"/>
                        </a:rPr>
                        <a:t>1 327 758 212.59 </a:t>
                      </a:r>
                      <a:endParaRPr lang="en-ZA" sz="1200">
                        <a:effectLst/>
                        <a:latin typeface="Arial" panose="020B0604020202020204" pitchFamily="34" charset="0"/>
                        <a:ea typeface="Times New Roman" panose="02020603050405020304" pitchFamily="18" charset="0"/>
                      </a:endParaRPr>
                    </a:p>
                  </a:txBody>
                  <a:tcPr marL="62932" marR="62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a:lnSpc>
                          <a:spcPct val="115000"/>
                        </a:lnSpc>
                      </a:pPr>
                      <a:r>
                        <a:rPr lang="en-ZA" sz="1200" b="1">
                          <a:solidFill>
                            <a:srgbClr val="000000"/>
                          </a:solidFill>
                          <a:effectLst/>
                          <a:latin typeface="Arial" panose="020B0604020202020204" pitchFamily="34" charset="0"/>
                          <a:ea typeface="Times New Roman" panose="02020603050405020304" pitchFamily="18" charset="0"/>
                        </a:rPr>
                        <a:t>58 398 346.15 </a:t>
                      </a:r>
                      <a:endParaRPr lang="en-ZA" sz="1200">
                        <a:effectLst/>
                        <a:latin typeface="Arial" panose="020B0604020202020204" pitchFamily="34" charset="0"/>
                        <a:ea typeface="Times New Roman" panose="02020603050405020304" pitchFamily="18" charset="0"/>
                      </a:endParaRPr>
                    </a:p>
                  </a:txBody>
                  <a:tcPr marL="62932" marR="62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a:lnSpc>
                          <a:spcPct val="115000"/>
                        </a:lnSpc>
                      </a:pPr>
                      <a:r>
                        <a:rPr lang="en-ZA" sz="1200" b="1" dirty="0">
                          <a:solidFill>
                            <a:srgbClr val="000000"/>
                          </a:solidFill>
                          <a:effectLst/>
                          <a:latin typeface="Arial" panose="020B0604020202020204" pitchFamily="34" charset="0"/>
                          <a:ea typeface="Times New Roman" panose="02020603050405020304" pitchFamily="18" charset="0"/>
                        </a:rPr>
                        <a:t>2 158 518 279.49 </a:t>
                      </a:r>
                      <a:endParaRPr lang="en-ZA" sz="1200" dirty="0">
                        <a:effectLst/>
                        <a:latin typeface="Arial" panose="020B0604020202020204" pitchFamily="34" charset="0"/>
                        <a:ea typeface="Times New Roman" panose="02020603050405020304" pitchFamily="18" charset="0"/>
                      </a:endParaRPr>
                    </a:p>
                  </a:txBody>
                  <a:tcPr marL="62932" marR="62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045256006"/>
                  </a:ext>
                </a:extLst>
              </a:tr>
            </a:tbl>
          </a:graphicData>
        </a:graphic>
      </p:graphicFrame>
      <p:graphicFrame>
        <p:nvGraphicFramePr>
          <p:cNvPr id="13" name="Table 12">
            <a:extLst>
              <a:ext uri="{FF2B5EF4-FFF2-40B4-BE49-F238E27FC236}">
                <a16:creationId xmlns:a16="http://schemas.microsoft.com/office/drawing/2014/main" id="{FD180CE8-DE90-4B1C-8257-871CCCDB3A75}"/>
              </a:ext>
            </a:extLst>
          </p:cNvPr>
          <p:cNvGraphicFramePr>
            <a:graphicFrameLocks noGrp="1"/>
          </p:cNvGraphicFramePr>
          <p:nvPr>
            <p:extLst>
              <p:ext uri="{D42A27DB-BD31-4B8C-83A1-F6EECF244321}">
                <p14:modId xmlns:p14="http://schemas.microsoft.com/office/powerpoint/2010/main" val="1264371606"/>
              </p:ext>
            </p:extLst>
          </p:nvPr>
        </p:nvGraphicFramePr>
        <p:xfrm>
          <a:off x="1619672" y="3581418"/>
          <a:ext cx="5544616" cy="1525150"/>
        </p:xfrm>
        <a:graphic>
          <a:graphicData uri="http://schemas.openxmlformats.org/drawingml/2006/table">
            <a:tbl>
              <a:tblPr firstRow="1" firstCol="1" bandRow="1"/>
              <a:tblGrid>
                <a:gridCol w="1578190">
                  <a:extLst>
                    <a:ext uri="{9D8B030D-6E8A-4147-A177-3AD203B41FA5}">
                      <a16:colId xmlns:a16="http://schemas.microsoft.com/office/drawing/2014/main" val="3557970330"/>
                    </a:ext>
                  </a:extLst>
                </a:gridCol>
                <a:gridCol w="2262539">
                  <a:extLst>
                    <a:ext uri="{9D8B030D-6E8A-4147-A177-3AD203B41FA5}">
                      <a16:colId xmlns:a16="http://schemas.microsoft.com/office/drawing/2014/main" val="1204823567"/>
                    </a:ext>
                  </a:extLst>
                </a:gridCol>
                <a:gridCol w="1703887">
                  <a:extLst>
                    <a:ext uri="{9D8B030D-6E8A-4147-A177-3AD203B41FA5}">
                      <a16:colId xmlns:a16="http://schemas.microsoft.com/office/drawing/2014/main" val="3011086445"/>
                    </a:ext>
                  </a:extLst>
                </a:gridCol>
              </a:tblGrid>
              <a:tr h="242450">
                <a:tc>
                  <a:txBody>
                    <a:bodyPr/>
                    <a:lstStyle/>
                    <a:p>
                      <a:pPr algn="ctr">
                        <a:lnSpc>
                          <a:spcPct val="115000"/>
                        </a:lnSpc>
                      </a:pPr>
                      <a:r>
                        <a:rPr lang="en-ZA" sz="1400" b="1" dirty="0">
                          <a:solidFill>
                            <a:srgbClr val="000000"/>
                          </a:solidFill>
                          <a:effectLst/>
                          <a:latin typeface="Arial" panose="020B0604020202020204" pitchFamily="34" charset="0"/>
                          <a:ea typeface="Times New Roman" panose="02020603050405020304" pitchFamily="18" charset="0"/>
                        </a:rPr>
                        <a:t>Quarter</a:t>
                      </a:r>
                      <a:endParaRPr lang="en-ZA" sz="14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ZA" sz="1400" b="1" dirty="0">
                          <a:solidFill>
                            <a:srgbClr val="000000"/>
                          </a:solidFill>
                          <a:effectLst/>
                          <a:latin typeface="Arial" panose="020B0604020202020204" pitchFamily="34" charset="0"/>
                          <a:ea typeface="Times New Roman" panose="02020603050405020304" pitchFamily="18" charset="0"/>
                        </a:rPr>
                        <a:t>Beneficiaries</a:t>
                      </a:r>
                      <a:endParaRPr lang="en-ZA" sz="14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ZA" sz="1400" b="1" dirty="0">
                          <a:solidFill>
                            <a:srgbClr val="000000"/>
                          </a:solidFill>
                          <a:effectLst/>
                          <a:latin typeface="Arial" panose="020B0604020202020204" pitchFamily="34" charset="0"/>
                          <a:ea typeface="Times New Roman" panose="02020603050405020304" pitchFamily="18" charset="0"/>
                        </a:rPr>
                        <a:t>Hectares awarded</a:t>
                      </a:r>
                      <a:endParaRPr lang="en-ZA" sz="14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81840331"/>
                  </a:ext>
                </a:extLst>
              </a:tr>
              <a:tr h="242450">
                <a:tc>
                  <a:txBody>
                    <a:bodyPr/>
                    <a:lstStyle/>
                    <a:p>
                      <a:pPr algn="l">
                        <a:lnSpc>
                          <a:spcPct val="115000"/>
                        </a:lnSpc>
                      </a:pPr>
                      <a:r>
                        <a:rPr lang="en-ZA" sz="1600">
                          <a:solidFill>
                            <a:srgbClr val="000000"/>
                          </a:solidFill>
                          <a:effectLst/>
                          <a:latin typeface="Arial" panose="020B0604020202020204" pitchFamily="34" charset="0"/>
                          <a:ea typeface="Times New Roman" panose="02020603050405020304" pitchFamily="18" charset="0"/>
                        </a:rPr>
                        <a:t>Quarter 1</a:t>
                      </a:r>
                      <a:endParaRPr lang="en-ZA" sz="160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rPr>
                        <a:t>8 245</a:t>
                      </a:r>
                      <a:endParaRPr lang="en-ZA" sz="16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600">
                          <a:solidFill>
                            <a:srgbClr val="000000"/>
                          </a:solidFill>
                          <a:effectLst/>
                          <a:latin typeface="Arial" panose="020B0604020202020204" pitchFamily="34" charset="0"/>
                          <a:ea typeface="Times New Roman" panose="02020603050405020304" pitchFamily="18" charset="0"/>
                        </a:rPr>
                        <a:t>4 840,4605</a:t>
                      </a:r>
                      <a:endParaRPr lang="en-ZA" sz="160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4982280"/>
                  </a:ext>
                </a:extLst>
              </a:tr>
              <a:tr h="242450">
                <a:tc>
                  <a:txBody>
                    <a:bodyPr/>
                    <a:lstStyle/>
                    <a:p>
                      <a:pPr algn="l">
                        <a:lnSpc>
                          <a:spcPct val="115000"/>
                        </a:lnSpc>
                      </a:pPr>
                      <a:r>
                        <a:rPr lang="en-ZA" sz="1600">
                          <a:solidFill>
                            <a:srgbClr val="000000"/>
                          </a:solidFill>
                          <a:effectLst/>
                          <a:latin typeface="Arial" panose="020B0604020202020204" pitchFamily="34" charset="0"/>
                          <a:ea typeface="Times New Roman" panose="02020603050405020304" pitchFamily="18" charset="0"/>
                        </a:rPr>
                        <a:t>Quarter 2</a:t>
                      </a:r>
                      <a:endParaRPr lang="en-ZA" sz="160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rPr>
                        <a:t>8 199</a:t>
                      </a:r>
                      <a:endParaRPr lang="en-ZA" sz="16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600">
                          <a:solidFill>
                            <a:srgbClr val="000000"/>
                          </a:solidFill>
                          <a:effectLst/>
                          <a:latin typeface="Arial" panose="020B0604020202020204" pitchFamily="34" charset="0"/>
                          <a:ea typeface="Times New Roman" panose="02020603050405020304" pitchFamily="18" charset="0"/>
                        </a:rPr>
                        <a:t>20 330,4699</a:t>
                      </a:r>
                      <a:endParaRPr lang="en-ZA" sz="160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7612974"/>
                  </a:ext>
                </a:extLst>
              </a:tr>
              <a:tr h="242450">
                <a:tc>
                  <a:txBody>
                    <a:bodyPr/>
                    <a:lstStyle/>
                    <a:p>
                      <a:pPr algn="l">
                        <a:lnSpc>
                          <a:spcPct val="115000"/>
                        </a:lnSpc>
                      </a:pPr>
                      <a:r>
                        <a:rPr lang="en-ZA" sz="1600" dirty="0">
                          <a:solidFill>
                            <a:srgbClr val="000000"/>
                          </a:solidFill>
                          <a:effectLst/>
                          <a:latin typeface="Arial" panose="020B0604020202020204" pitchFamily="34" charset="0"/>
                          <a:ea typeface="Times New Roman" panose="02020603050405020304" pitchFamily="18" charset="0"/>
                        </a:rPr>
                        <a:t>Quarter 3</a:t>
                      </a:r>
                      <a:endParaRPr lang="en-ZA" sz="16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rPr>
                        <a:t>5 928</a:t>
                      </a:r>
                      <a:endParaRPr lang="en-ZA" sz="16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600">
                          <a:solidFill>
                            <a:srgbClr val="000000"/>
                          </a:solidFill>
                          <a:effectLst/>
                          <a:latin typeface="Arial" panose="020B0604020202020204" pitchFamily="34" charset="0"/>
                          <a:ea typeface="Times New Roman" panose="02020603050405020304" pitchFamily="18" charset="0"/>
                        </a:rPr>
                        <a:t>23 540,1562</a:t>
                      </a:r>
                      <a:endParaRPr lang="en-ZA" sz="160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3796572"/>
                  </a:ext>
                </a:extLst>
              </a:tr>
              <a:tr h="242450">
                <a:tc>
                  <a:txBody>
                    <a:bodyPr/>
                    <a:lstStyle/>
                    <a:p>
                      <a:pPr algn="l">
                        <a:lnSpc>
                          <a:spcPct val="115000"/>
                        </a:lnSpc>
                      </a:pPr>
                      <a:r>
                        <a:rPr lang="en-ZA" sz="1600">
                          <a:solidFill>
                            <a:srgbClr val="000000"/>
                          </a:solidFill>
                          <a:effectLst/>
                          <a:latin typeface="Arial" panose="020B0604020202020204" pitchFamily="34" charset="0"/>
                          <a:ea typeface="Times New Roman" panose="02020603050405020304" pitchFamily="18" charset="0"/>
                        </a:rPr>
                        <a:t>Quarter 4</a:t>
                      </a:r>
                      <a:endParaRPr lang="en-ZA" sz="160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rPr>
                        <a:t>17 000</a:t>
                      </a:r>
                      <a:endParaRPr lang="en-ZA" sz="16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600" dirty="0">
                          <a:solidFill>
                            <a:srgbClr val="000000"/>
                          </a:solidFill>
                          <a:effectLst/>
                          <a:latin typeface="Arial" panose="020B0604020202020204" pitchFamily="34" charset="0"/>
                          <a:ea typeface="Times New Roman" panose="02020603050405020304" pitchFamily="18" charset="0"/>
                        </a:rPr>
                        <a:t>16 423,1482</a:t>
                      </a:r>
                      <a:endParaRPr lang="en-ZA" sz="16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0187164"/>
                  </a:ext>
                </a:extLst>
              </a:tr>
              <a:tr h="242450">
                <a:tc>
                  <a:txBody>
                    <a:bodyPr/>
                    <a:lstStyle/>
                    <a:p>
                      <a:pPr algn="l">
                        <a:lnSpc>
                          <a:spcPct val="115000"/>
                        </a:lnSpc>
                      </a:pPr>
                      <a:r>
                        <a:rPr lang="en-ZA" sz="1600" b="1">
                          <a:solidFill>
                            <a:srgbClr val="000000"/>
                          </a:solidFill>
                          <a:effectLst/>
                          <a:latin typeface="Arial" panose="020B0604020202020204" pitchFamily="34" charset="0"/>
                          <a:ea typeface="Times New Roman" panose="02020603050405020304" pitchFamily="18" charset="0"/>
                        </a:rPr>
                        <a:t>TOTAL</a:t>
                      </a:r>
                      <a:endParaRPr lang="en-ZA" sz="160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ZA" sz="1600" b="1" dirty="0">
                          <a:solidFill>
                            <a:srgbClr val="000000"/>
                          </a:solidFill>
                          <a:effectLst/>
                          <a:latin typeface="Arial" panose="020B0604020202020204" pitchFamily="34" charset="0"/>
                          <a:ea typeface="Times New Roman" panose="02020603050405020304" pitchFamily="18" charset="0"/>
                        </a:rPr>
                        <a:t>39 372</a:t>
                      </a:r>
                      <a:endParaRPr lang="en-ZA" sz="16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ZA" sz="1600" b="1" dirty="0">
                          <a:solidFill>
                            <a:srgbClr val="000000"/>
                          </a:solidFill>
                          <a:effectLst/>
                          <a:latin typeface="Arial" panose="020B0604020202020204" pitchFamily="34" charset="0"/>
                          <a:ea typeface="Times New Roman" panose="02020603050405020304" pitchFamily="18" charset="0"/>
                        </a:rPr>
                        <a:t>65 134.2348</a:t>
                      </a:r>
                      <a:endParaRPr lang="en-ZA" sz="16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002824131"/>
                  </a:ext>
                </a:extLst>
              </a:tr>
            </a:tbl>
          </a:graphicData>
        </a:graphic>
      </p:graphicFrame>
    </p:spTree>
    <p:extLst>
      <p:ext uri="{BB962C8B-B14F-4D97-AF65-F5344CB8AC3E}">
        <p14:creationId xmlns:p14="http://schemas.microsoft.com/office/powerpoint/2010/main" val="705879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9B1612C-61E0-42A5-A5C8-0A0590EF0855}"/>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483518"/>
            <a:ext cx="6264696" cy="4110707"/>
          </a:xfrm>
          <a:prstGeom prst="rect">
            <a:avLst/>
          </a:prstGeom>
          <a:noFill/>
          <a:ln>
            <a:noFill/>
          </a:ln>
        </p:spPr>
      </p:pic>
    </p:spTree>
    <p:extLst>
      <p:ext uri="{BB962C8B-B14F-4D97-AF65-F5344CB8AC3E}">
        <p14:creationId xmlns:p14="http://schemas.microsoft.com/office/powerpoint/2010/main" val="1577485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855" y="559503"/>
            <a:ext cx="5976664" cy="4176464"/>
          </a:xfrm>
        </p:spPr>
        <p:txBody>
          <a:bodyPr>
            <a:noAutofit/>
          </a:bodyPr>
          <a:lstStyle/>
          <a:p>
            <a:pPr marL="457200" indent="-457200">
              <a:buFont typeface="Arial" panose="020B0604020202020204" pitchFamily="34" charset="0"/>
              <a:buChar char="•"/>
            </a:pPr>
            <a:endParaRPr lang="en-US" sz="2400" dirty="0">
              <a:effectLst>
                <a:outerShdw blurRad="38100" dist="38100" dir="2700000" algn="tl">
                  <a:srgbClr val="C0C0C0"/>
                </a:outerShdw>
              </a:effectLst>
            </a:endParaRPr>
          </a:p>
          <a:p>
            <a:endParaRPr lang="en-US" dirty="0"/>
          </a:p>
        </p:txBody>
      </p:sp>
      <p:sp>
        <p:nvSpPr>
          <p:cNvPr id="3" name="Title 2"/>
          <p:cNvSpPr>
            <a:spLocks noGrp="1"/>
          </p:cNvSpPr>
          <p:nvPr>
            <p:ph type="title"/>
          </p:nvPr>
        </p:nvSpPr>
        <p:spPr>
          <a:xfrm>
            <a:off x="129855" y="85162"/>
            <a:ext cx="8187176" cy="493563"/>
          </a:xfrm>
        </p:spPr>
        <p:txBody>
          <a:bodyPr>
            <a:normAutofit fontScale="90000"/>
          </a:bodyPr>
          <a:lstStyle/>
          <a:p>
            <a:br>
              <a:rPr lang="en-ZA" altLang="en-US" sz="2000" dirty="0"/>
            </a:br>
            <a:r>
              <a:rPr lang="en-ZA" altLang="en-US" sz="2000" dirty="0"/>
              <a:t>	           FINANCIAL INFORMATION</a:t>
            </a:r>
            <a:endParaRPr lang="en-US" sz="2000" dirty="0"/>
          </a:p>
        </p:txBody>
      </p:sp>
      <p:sp>
        <p:nvSpPr>
          <p:cNvPr id="5" name="Content Placeholder 1"/>
          <p:cNvSpPr txBox="1">
            <a:spLocks/>
          </p:cNvSpPr>
          <p:nvPr/>
        </p:nvSpPr>
        <p:spPr>
          <a:xfrm>
            <a:off x="171664" y="396763"/>
            <a:ext cx="8773767" cy="472651"/>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600" kern="1200" baseline="0">
                <a:solidFill>
                  <a:schemeClr val="bg1">
                    <a:lumMod val="50000"/>
                  </a:schemeClr>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15000"/>
              </a:lnSpc>
            </a:pPr>
            <a:endParaRPr lang="en-ZA" spc="-10" dirty="0">
              <a:ea typeface="Times New Roman" panose="02020603050405020304" pitchFamily="18" charset="0"/>
            </a:endParaRPr>
          </a:p>
          <a:p>
            <a:pPr algn="just">
              <a:lnSpc>
                <a:spcPct val="115000"/>
              </a:lnSpc>
            </a:pPr>
            <a:endParaRPr lang="en-ZA" spc="-10" dirty="0">
              <a:ea typeface="Times New Roman" panose="02020603050405020304" pitchFamily="18" charset="0"/>
            </a:endParaRPr>
          </a:p>
          <a:p>
            <a:pPr algn="just">
              <a:lnSpc>
                <a:spcPct val="115000"/>
              </a:lnSpc>
            </a:pPr>
            <a:r>
              <a:rPr lang="en-ZA" spc="-10" dirty="0">
                <a:ea typeface="Times New Roman" panose="02020603050405020304" pitchFamily="18" charset="0"/>
              </a:rPr>
              <a:t>The CRLR is an entity under the Department of Agriculture Land Reform and Rural Development.  The department’s financial year is from 1 April to 31 March each year. The CRLR follows the same financial year period.  The annual financial statements of the CRLR consists out of the functions performed by the entity which only includes the investigation and recommendation of the settlement of claims. </a:t>
            </a:r>
            <a:endParaRPr lang="en-ZA" dirty="0">
              <a:ea typeface="Times New Roman" panose="02020603050405020304" pitchFamily="18" charset="0"/>
            </a:endParaRPr>
          </a:p>
          <a:p>
            <a:pPr algn="just">
              <a:lnSpc>
                <a:spcPct val="115000"/>
              </a:lnSpc>
            </a:pPr>
            <a:r>
              <a:rPr lang="en-ZA" dirty="0">
                <a:ea typeface="Times New Roman" panose="02020603050405020304" pitchFamily="18" charset="0"/>
              </a:rPr>
              <a:t> </a:t>
            </a:r>
          </a:p>
          <a:p>
            <a:r>
              <a:rPr lang="en-ZA" dirty="0">
                <a:ea typeface="Times New Roman" panose="02020603050405020304" pitchFamily="18" charset="0"/>
              </a:rPr>
              <a:t>The settlement and finalisation of claims is performed by the branch Restitution within DALRRD.  The budget and expenditure are reported in the department’s annual financial statements and annual report.  Only a high-level overview will be included in this annual report</a:t>
            </a:r>
            <a:endParaRPr lang="en-US" dirty="0">
              <a:effectLst>
                <a:outerShdw blurRad="38100" dist="38100" dir="2700000" algn="tl">
                  <a:srgbClr val="C0C0C0"/>
                </a:outerShdw>
              </a:effectLst>
            </a:endParaRPr>
          </a:p>
          <a:p>
            <a:endParaRPr lang="en-US" dirty="0"/>
          </a:p>
        </p:txBody>
      </p:sp>
      <p:sp>
        <p:nvSpPr>
          <p:cNvPr id="7" name="TextBox 6">
            <a:extLst>
              <a:ext uri="{FF2B5EF4-FFF2-40B4-BE49-F238E27FC236}">
                <a16:creationId xmlns:a16="http://schemas.microsoft.com/office/drawing/2014/main" id="{BB43E5E0-21D4-40E8-9A6E-309CDF367501}"/>
              </a:ext>
            </a:extLst>
          </p:cNvPr>
          <p:cNvSpPr txBox="1"/>
          <p:nvPr/>
        </p:nvSpPr>
        <p:spPr>
          <a:xfrm>
            <a:off x="8532439" y="148032"/>
            <a:ext cx="439897" cy="369332"/>
          </a:xfrm>
          <a:prstGeom prst="rect">
            <a:avLst/>
          </a:prstGeom>
          <a:noFill/>
        </p:spPr>
        <p:txBody>
          <a:bodyPr wrap="square" rtlCol="0">
            <a:spAutoFit/>
          </a:bodyPr>
          <a:lstStyle/>
          <a:p>
            <a:r>
              <a:rPr lang="en-ZA" dirty="0">
                <a:solidFill>
                  <a:schemeClr val="accent1"/>
                </a:solidFill>
              </a:rPr>
              <a:t>16</a:t>
            </a:r>
          </a:p>
        </p:txBody>
      </p:sp>
    </p:spTree>
    <p:extLst>
      <p:ext uri="{BB962C8B-B14F-4D97-AF65-F5344CB8AC3E}">
        <p14:creationId xmlns:p14="http://schemas.microsoft.com/office/powerpoint/2010/main" val="2794023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8DBB1E-DE83-4527-96F5-B7F82B9C58DC}"/>
              </a:ext>
            </a:extLst>
          </p:cNvPr>
          <p:cNvSpPr>
            <a:spLocks noGrp="1"/>
          </p:cNvSpPr>
          <p:nvPr>
            <p:ph idx="1"/>
          </p:nvPr>
        </p:nvSpPr>
        <p:spPr>
          <a:xfrm>
            <a:off x="188384" y="699542"/>
            <a:ext cx="7427168" cy="3967089"/>
          </a:xfrm>
        </p:spPr>
        <p:txBody>
          <a:bodyPr/>
          <a:lstStyle/>
          <a:p>
            <a:r>
              <a:rPr lang="en-ZA" b="1" dirty="0">
                <a:ea typeface="Times New Roman" panose="02020603050405020304" pitchFamily="18" charset="0"/>
              </a:rPr>
              <a:t>Summary of budget expenditure the 2020/21 financial year </a:t>
            </a:r>
          </a:p>
          <a:p>
            <a:endParaRPr lang="en-ZA" b="1" dirty="0"/>
          </a:p>
          <a:p>
            <a:endParaRPr lang="en-ZA" dirty="0"/>
          </a:p>
        </p:txBody>
      </p:sp>
      <p:sp>
        <p:nvSpPr>
          <p:cNvPr id="3" name="Title 2">
            <a:extLst>
              <a:ext uri="{FF2B5EF4-FFF2-40B4-BE49-F238E27FC236}">
                <a16:creationId xmlns:a16="http://schemas.microsoft.com/office/drawing/2014/main" id="{0C0A75C8-C146-46BF-8BC0-2C8DA652BCD5}"/>
              </a:ext>
            </a:extLst>
          </p:cNvPr>
          <p:cNvSpPr>
            <a:spLocks noGrp="1"/>
          </p:cNvSpPr>
          <p:nvPr>
            <p:ph type="title"/>
          </p:nvPr>
        </p:nvSpPr>
        <p:spPr>
          <a:xfrm>
            <a:off x="457200" y="128982"/>
            <a:ext cx="7283152" cy="369332"/>
          </a:xfrm>
        </p:spPr>
        <p:txBody>
          <a:bodyPr>
            <a:noAutofit/>
          </a:bodyPr>
          <a:lstStyle/>
          <a:p>
            <a:r>
              <a:rPr lang="en-ZA" sz="2000" dirty="0"/>
              <a:t>Financial </a:t>
            </a:r>
            <a:r>
              <a:rPr lang="en-US" sz="2000" dirty="0"/>
              <a:t>PERFORMANCE OVERVIEW</a:t>
            </a:r>
            <a:endParaRPr lang="en-ZA" sz="2000" dirty="0"/>
          </a:p>
        </p:txBody>
      </p:sp>
      <p:sp>
        <p:nvSpPr>
          <p:cNvPr id="7" name="TextBox 6">
            <a:extLst>
              <a:ext uri="{FF2B5EF4-FFF2-40B4-BE49-F238E27FC236}">
                <a16:creationId xmlns:a16="http://schemas.microsoft.com/office/drawing/2014/main" id="{ECE7229B-6B4F-46D1-969C-D9BA9E24D403}"/>
              </a:ext>
            </a:extLst>
          </p:cNvPr>
          <p:cNvSpPr txBox="1"/>
          <p:nvPr/>
        </p:nvSpPr>
        <p:spPr>
          <a:xfrm>
            <a:off x="8532439" y="148032"/>
            <a:ext cx="439897" cy="369332"/>
          </a:xfrm>
          <a:prstGeom prst="rect">
            <a:avLst/>
          </a:prstGeom>
          <a:noFill/>
        </p:spPr>
        <p:txBody>
          <a:bodyPr wrap="square" rtlCol="0">
            <a:spAutoFit/>
          </a:bodyPr>
          <a:lstStyle/>
          <a:p>
            <a:r>
              <a:rPr lang="en-ZA" dirty="0">
                <a:solidFill>
                  <a:schemeClr val="accent1"/>
                </a:solidFill>
              </a:rPr>
              <a:t>17</a:t>
            </a:r>
          </a:p>
        </p:txBody>
      </p:sp>
      <p:pic>
        <p:nvPicPr>
          <p:cNvPr id="8" name="Picture 7">
            <a:extLst>
              <a:ext uri="{FF2B5EF4-FFF2-40B4-BE49-F238E27FC236}">
                <a16:creationId xmlns:a16="http://schemas.microsoft.com/office/drawing/2014/main" id="{F0661277-A54B-4918-96A6-68E84034E7A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31591"/>
            <a:ext cx="7505296" cy="3882928"/>
          </a:xfrm>
          <a:prstGeom prst="rect">
            <a:avLst/>
          </a:prstGeom>
          <a:noFill/>
          <a:ln>
            <a:noFill/>
          </a:ln>
        </p:spPr>
      </p:pic>
    </p:spTree>
    <p:extLst>
      <p:ext uri="{BB962C8B-B14F-4D97-AF65-F5344CB8AC3E}">
        <p14:creationId xmlns:p14="http://schemas.microsoft.com/office/powerpoint/2010/main" val="3809974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32D6B-26CE-4CFD-AF1D-7BA2B362E294}"/>
              </a:ext>
            </a:extLst>
          </p:cNvPr>
          <p:cNvSpPr>
            <a:spLocks noGrp="1"/>
          </p:cNvSpPr>
          <p:nvPr>
            <p:ph type="title"/>
          </p:nvPr>
        </p:nvSpPr>
        <p:spPr>
          <a:xfrm>
            <a:off x="180768" y="56943"/>
            <a:ext cx="8360775" cy="551510"/>
          </a:xfrm>
        </p:spPr>
        <p:txBody>
          <a:bodyPr>
            <a:noAutofit/>
          </a:bodyPr>
          <a:lstStyle/>
          <a:p>
            <a:pPr>
              <a:lnSpc>
                <a:spcPct val="115000"/>
              </a:lnSpc>
            </a:pPr>
            <a:br>
              <a:rPr lang="en-ZA" sz="1400" dirty="0">
                <a:ea typeface="Times New Roman" panose="02020603050405020304" pitchFamily="18" charset="0"/>
              </a:rPr>
            </a:br>
            <a:r>
              <a:rPr lang="en-ZA" sz="1400" dirty="0">
                <a:ea typeface="Times New Roman" panose="02020603050405020304" pitchFamily="18" charset="0"/>
              </a:rPr>
              <a:t>Project expenditure summary per province for the 2020/21 financial year </a:t>
            </a:r>
            <a:br>
              <a:rPr lang="en-ZA" sz="1400" dirty="0">
                <a:ea typeface="Times New Roman" panose="02020603050405020304" pitchFamily="18" charset="0"/>
              </a:rPr>
            </a:br>
            <a:endParaRPr lang="en-ZA" sz="1400" dirty="0"/>
          </a:p>
        </p:txBody>
      </p:sp>
      <p:sp>
        <p:nvSpPr>
          <p:cNvPr id="5" name="TextBox 4">
            <a:extLst>
              <a:ext uri="{FF2B5EF4-FFF2-40B4-BE49-F238E27FC236}">
                <a16:creationId xmlns:a16="http://schemas.microsoft.com/office/drawing/2014/main" id="{63F0EF0F-A27F-4D4F-A501-F1D92DEA4E8B}"/>
              </a:ext>
            </a:extLst>
          </p:cNvPr>
          <p:cNvSpPr txBox="1"/>
          <p:nvPr/>
        </p:nvSpPr>
        <p:spPr>
          <a:xfrm>
            <a:off x="8532439" y="148032"/>
            <a:ext cx="439897" cy="369332"/>
          </a:xfrm>
          <a:prstGeom prst="rect">
            <a:avLst/>
          </a:prstGeom>
          <a:noFill/>
        </p:spPr>
        <p:txBody>
          <a:bodyPr wrap="square" rtlCol="0">
            <a:spAutoFit/>
          </a:bodyPr>
          <a:lstStyle/>
          <a:p>
            <a:r>
              <a:rPr lang="en-ZA" dirty="0">
                <a:solidFill>
                  <a:schemeClr val="accent1"/>
                </a:solidFill>
              </a:rPr>
              <a:t>18</a:t>
            </a:r>
          </a:p>
        </p:txBody>
      </p:sp>
      <p:graphicFrame>
        <p:nvGraphicFramePr>
          <p:cNvPr id="7" name="Content Placeholder 6">
            <a:extLst>
              <a:ext uri="{FF2B5EF4-FFF2-40B4-BE49-F238E27FC236}">
                <a16:creationId xmlns:a16="http://schemas.microsoft.com/office/drawing/2014/main" id="{44803379-6060-4E3D-B010-B6648C3A50BD}"/>
              </a:ext>
            </a:extLst>
          </p:cNvPr>
          <p:cNvGraphicFramePr>
            <a:graphicFrameLocks noGrp="1"/>
          </p:cNvGraphicFramePr>
          <p:nvPr>
            <p:ph idx="1"/>
            <p:extLst>
              <p:ext uri="{D42A27DB-BD31-4B8C-83A1-F6EECF244321}">
                <p14:modId xmlns:p14="http://schemas.microsoft.com/office/powerpoint/2010/main" val="3400776132"/>
              </p:ext>
            </p:extLst>
          </p:nvPr>
        </p:nvGraphicFramePr>
        <p:xfrm>
          <a:off x="171664" y="705061"/>
          <a:ext cx="7496679" cy="4391676"/>
        </p:xfrm>
        <a:graphic>
          <a:graphicData uri="http://schemas.openxmlformats.org/drawingml/2006/table">
            <a:tbl>
              <a:tblPr firstRow="1" firstCol="1" bandRow="1"/>
              <a:tblGrid>
                <a:gridCol w="1263677">
                  <a:extLst>
                    <a:ext uri="{9D8B030D-6E8A-4147-A177-3AD203B41FA5}">
                      <a16:colId xmlns:a16="http://schemas.microsoft.com/office/drawing/2014/main" val="3773214583"/>
                    </a:ext>
                  </a:extLst>
                </a:gridCol>
                <a:gridCol w="1157504">
                  <a:extLst>
                    <a:ext uri="{9D8B030D-6E8A-4147-A177-3AD203B41FA5}">
                      <a16:colId xmlns:a16="http://schemas.microsoft.com/office/drawing/2014/main" val="1483557937"/>
                    </a:ext>
                  </a:extLst>
                </a:gridCol>
                <a:gridCol w="959266">
                  <a:extLst>
                    <a:ext uri="{9D8B030D-6E8A-4147-A177-3AD203B41FA5}">
                      <a16:colId xmlns:a16="http://schemas.microsoft.com/office/drawing/2014/main" val="2504249351"/>
                    </a:ext>
                  </a:extLst>
                </a:gridCol>
                <a:gridCol w="958524">
                  <a:extLst>
                    <a:ext uri="{9D8B030D-6E8A-4147-A177-3AD203B41FA5}">
                      <a16:colId xmlns:a16="http://schemas.microsoft.com/office/drawing/2014/main" val="4205687579"/>
                    </a:ext>
                  </a:extLst>
                </a:gridCol>
                <a:gridCol w="1239918">
                  <a:extLst>
                    <a:ext uri="{9D8B030D-6E8A-4147-A177-3AD203B41FA5}">
                      <a16:colId xmlns:a16="http://schemas.microsoft.com/office/drawing/2014/main" val="418269977"/>
                    </a:ext>
                  </a:extLst>
                </a:gridCol>
                <a:gridCol w="958524">
                  <a:extLst>
                    <a:ext uri="{9D8B030D-6E8A-4147-A177-3AD203B41FA5}">
                      <a16:colId xmlns:a16="http://schemas.microsoft.com/office/drawing/2014/main" val="4028328254"/>
                    </a:ext>
                  </a:extLst>
                </a:gridCol>
                <a:gridCol w="959266">
                  <a:extLst>
                    <a:ext uri="{9D8B030D-6E8A-4147-A177-3AD203B41FA5}">
                      <a16:colId xmlns:a16="http://schemas.microsoft.com/office/drawing/2014/main" val="1093227744"/>
                    </a:ext>
                  </a:extLst>
                </a:gridCol>
              </a:tblGrid>
              <a:tr h="648071">
                <a:tc>
                  <a:txBody>
                    <a:bodyPr/>
                    <a:lstStyle/>
                    <a:p>
                      <a:pPr algn="ctr">
                        <a:lnSpc>
                          <a:spcPct val="115000"/>
                        </a:lnSpc>
                      </a:pPr>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OFFICE</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LAND PURCHASE</a:t>
                      </a:r>
                      <a:b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(R'000)</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LAND &amp; SUBSOIL</a:t>
                      </a:r>
                      <a:b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(R'000)</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GRANTS</a:t>
                      </a:r>
                      <a:b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(R'000)</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FINANCIAL COMP</a:t>
                      </a:r>
                      <a:b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(R'000)</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CONVEYANCING FEES</a:t>
                      </a:r>
                      <a:b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(R'000)</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b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(R'000)</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458918378"/>
                  </a:ext>
                </a:extLst>
              </a:tr>
              <a:tr h="288800">
                <a:tc>
                  <a:txBody>
                    <a:bodyPr/>
                    <a:lstStyle/>
                    <a:p>
                      <a:pPr algn="l">
                        <a:lnSpc>
                          <a:spcPct val="115000"/>
                        </a:lnSpc>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Eastern Cape</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3 150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0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0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415 996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0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419 146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2412489"/>
                  </a:ext>
                </a:extLst>
              </a:tr>
              <a:tr h="288800">
                <a:tc>
                  <a:txBody>
                    <a:bodyPr/>
                    <a:lstStyle/>
                    <a:p>
                      <a:pPr algn="l">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Free State</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4 013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3 429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0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505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0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7 947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93751310"/>
                  </a:ext>
                </a:extLst>
              </a:tr>
              <a:tr h="288800">
                <a:tc>
                  <a:txBody>
                    <a:bodyPr/>
                    <a:lstStyle/>
                    <a:p>
                      <a:pPr algn="l">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Gauteng</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0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0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0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37 767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129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37 896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9823786"/>
                  </a:ext>
                </a:extLst>
              </a:tr>
              <a:tr h="288800">
                <a:tc>
                  <a:txBody>
                    <a:bodyPr/>
                    <a:lstStyle/>
                    <a:p>
                      <a:pPr algn="l">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Kwazulu Natal</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226 943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21 690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8 394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229 720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2 276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489 023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60043099"/>
                  </a:ext>
                </a:extLst>
              </a:tr>
              <a:tr h="288800">
                <a:tc>
                  <a:txBody>
                    <a:bodyPr/>
                    <a:lstStyle/>
                    <a:p>
                      <a:pPr algn="l">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Limpopo</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124 736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0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2 775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334 588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0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462 099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7076737"/>
                  </a:ext>
                </a:extLst>
              </a:tr>
              <a:tr h="288800">
                <a:tc>
                  <a:txBody>
                    <a:bodyPr/>
                    <a:lstStyle/>
                    <a:p>
                      <a:pPr algn="l">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Mpumalanga</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17 829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419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1 299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159 565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353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179 465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6672804"/>
                  </a:ext>
                </a:extLst>
              </a:tr>
              <a:tr h="288800">
                <a:tc>
                  <a:txBody>
                    <a:bodyPr/>
                    <a:lstStyle/>
                    <a:p>
                      <a:pPr algn="l">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Northern Cape</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1 633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0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0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2 228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82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3 943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43756594"/>
                  </a:ext>
                </a:extLst>
              </a:tr>
              <a:tr h="288800">
                <a:tc>
                  <a:txBody>
                    <a:bodyPr/>
                    <a:lstStyle/>
                    <a:p>
                      <a:pPr algn="l">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North West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244 129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477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17 892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6 452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1 134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270 084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9610817"/>
                  </a:ext>
                </a:extLst>
              </a:tr>
              <a:tr h="288800">
                <a:tc>
                  <a:txBody>
                    <a:bodyPr/>
                    <a:lstStyle/>
                    <a:p>
                      <a:pPr algn="l">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Western Cape</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165 991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1 176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171 154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54 561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effectLst/>
                          <a:latin typeface="Arial" panose="020B0604020202020204" pitchFamily="34" charset="0"/>
                          <a:ea typeface="Times New Roman" panose="02020603050405020304" pitchFamily="18" charset="0"/>
                          <a:cs typeface="Times New Roman" panose="02020603050405020304" pitchFamily="18" charset="0"/>
                        </a:rPr>
                        <a:t>0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392 883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4291154"/>
                  </a:ext>
                </a:extLst>
              </a:tr>
              <a:tr h="288800">
                <a:tc>
                  <a:txBody>
                    <a:bodyPr/>
                    <a:lstStyle/>
                    <a:p>
                      <a:pPr algn="l">
                        <a:lnSpc>
                          <a:spcPct val="115000"/>
                        </a:lnSpc>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ZA"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a:lnSpc>
                          <a:spcPct val="115000"/>
                        </a:lnSpc>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788 425 </a:t>
                      </a:r>
                      <a:endParaRPr lang="en-ZA"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a:lnSpc>
                          <a:spcPct val="115000"/>
                        </a:lnSpc>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27 191 </a:t>
                      </a:r>
                      <a:endParaRPr lang="en-ZA"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a:lnSpc>
                          <a:spcPct val="115000"/>
                        </a:lnSpc>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201 515 </a:t>
                      </a:r>
                      <a:endParaRPr lang="en-ZA"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a:lnSpc>
                          <a:spcPct val="115000"/>
                        </a:lnSpc>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1 241 382 </a:t>
                      </a:r>
                      <a:endParaRPr lang="en-ZA"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a:lnSpc>
                          <a:spcPct val="115000"/>
                        </a:lnSpc>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3 974 </a:t>
                      </a:r>
                      <a:endParaRPr lang="en-ZA"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a:lnSpc>
                          <a:spcPct val="115000"/>
                        </a:lnSpc>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2 262 487 </a:t>
                      </a:r>
                      <a:endParaRPr lang="en-ZA"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911510437"/>
                  </a:ext>
                </a:extLst>
              </a:tr>
            </a:tbl>
          </a:graphicData>
        </a:graphic>
      </p:graphicFrame>
    </p:spTree>
    <p:extLst>
      <p:ext uri="{BB962C8B-B14F-4D97-AF65-F5344CB8AC3E}">
        <p14:creationId xmlns:p14="http://schemas.microsoft.com/office/powerpoint/2010/main" val="732343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32D6B-26CE-4CFD-AF1D-7BA2B362E294}"/>
              </a:ext>
            </a:extLst>
          </p:cNvPr>
          <p:cNvSpPr>
            <a:spLocks noGrp="1"/>
          </p:cNvSpPr>
          <p:nvPr>
            <p:ph type="title"/>
          </p:nvPr>
        </p:nvSpPr>
        <p:spPr>
          <a:xfrm>
            <a:off x="180768" y="56943"/>
            <a:ext cx="8360775" cy="551510"/>
          </a:xfrm>
        </p:spPr>
        <p:txBody>
          <a:bodyPr>
            <a:noAutofit/>
          </a:bodyPr>
          <a:lstStyle/>
          <a:p>
            <a:pPr>
              <a:lnSpc>
                <a:spcPct val="115000"/>
              </a:lnSpc>
            </a:pPr>
            <a:br>
              <a:rPr lang="en-ZA" sz="1400" dirty="0">
                <a:ea typeface="Times New Roman" panose="02020603050405020304" pitchFamily="18" charset="0"/>
              </a:rPr>
            </a:br>
            <a:br>
              <a:rPr lang="en-ZA" sz="1400" dirty="0">
                <a:ea typeface="Times New Roman" panose="02020603050405020304" pitchFamily="18" charset="0"/>
              </a:rPr>
            </a:br>
            <a:r>
              <a:rPr lang="en-ZA" sz="1400" dirty="0">
                <a:ea typeface="Times New Roman" panose="02020603050405020304" pitchFamily="18" charset="0"/>
              </a:rPr>
              <a:t>Commitment reduction breakdown between backlog and new claims for the 2020/21 financial year </a:t>
            </a:r>
            <a:br>
              <a:rPr lang="en-ZA" sz="1400" dirty="0">
                <a:ea typeface="Times New Roman" panose="02020603050405020304" pitchFamily="18" charset="0"/>
              </a:rPr>
            </a:br>
            <a:br>
              <a:rPr lang="en-ZA" sz="1400" dirty="0">
                <a:ea typeface="Times New Roman" panose="02020603050405020304" pitchFamily="18" charset="0"/>
              </a:rPr>
            </a:br>
            <a:endParaRPr lang="en-ZA" sz="1400" dirty="0"/>
          </a:p>
        </p:txBody>
      </p:sp>
      <p:sp>
        <p:nvSpPr>
          <p:cNvPr id="5" name="TextBox 4">
            <a:extLst>
              <a:ext uri="{FF2B5EF4-FFF2-40B4-BE49-F238E27FC236}">
                <a16:creationId xmlns:a16="http://schemas.microsoft.com/office/drawing/2014/main" id="{63F0EF0F-A27F-4D4F-A501-F1D92DEA4E8B}"/>
              </a:ext>
            </a:extLst>
          </p:cNvPr>
          <p:cNvSpPr txBox="1"/>
          <p:nvPr/>
        </p:nvSpPr>
        <p:spPr>
          <a:xfrm>
            <a:off x="8532439" y="148032"/>
            <a:ext cx="439897" cy="369332"/>
          </a:xfrm>
          <a:prstGeom prst="rect">
            <a:avLst/>
          </a:prstGeom>
          <a:noFill/>
        </p:spPr>
        <p:txBody>
          <a:bodyPr wrap="square" rtlCol="0">
            <a:spAutoFit/>
          </a:bodyPr>
          <a:lstStyle/>
          <a:p>
            <a:r>
              <a:rPr lang="en-ZA" dirty="0">
                <a:solidFill>
                  <a:schemeClr val="accent1"/>
                </a:solidFill>
              </a:rPr>
              <a:t>18</a:t>
            </a:r>
          </a:p>
        </p:txBody>
      </p:sp>
      <p:graphicFrame>
        <p:nvGraphicFramePr>
          <p:cNvPr id="6" name="Content Placeholder 5">
            <a:extLst>
              <a:ext uri="{FF2B5EF4-FFF2-40B4-BE49-F238E27FC236}">
                <a16:creationId xmlns:a16="http://schemas.microsoft.com/office/drawing/2014/main" id="{D92CCD1F-425B-4EB9-B568-C89DCFBE3028}"/>
              </a:ext>
            </a:extLst>
          </p:cNvPr>
          <p:cNvGraphicFramePr>
            <a:graphicFrameLocks noGrp="1"/>
          </p:cNvGraphicFramePr>
          <p:nvPr>
            <p:ph idx="1"/>
            <p:extLst>
              <p:ext uri="{D42A27DB-BD31-4B8C-83A1-F6EECF244321}">
                <p14:modId xmlns:p14="http://schemas.microsoft.com/office/powerpoint/2010/main" val="196844549"/>
              </p:ext>
            </p:extLst>
          </p:nvPr>
        </p:nvGraphicFramePr>
        <p:xfrm>
          <a:off x="251520" y="843558"/>
          <a:ext cx="7272808" cy="3931152"/>
        </p:xfrm>
        <a:graphic>
          <a:graphicData uri="http://schemas.openxmlformats.org/drawingml/2006/table">
            <a:tbl>
              <a:tblPr firstRow="1" firstCol="1" bandRow="1"/>
              <a:tblGrid>
                <a:gridCol w="1699026">
                  <a:extLst>
                    <a:ext uri="{9D8B030D-6E8A-4147-A177-3AD203B41FA5}">
                      <a16:colId xmlns:a16="http://schemas.microsoft.com/office/drawing/2014/main" val="3744162350"/>
                    </a:ext>
                  </a:extLst>
                </a:gridCol>
                <a:gridCol w="1743844">
                  <a:extLst>
                    <a:ext uri="{9D8B030D-6E8A-4147-A177-3AD203B41FA5}">
                      <a16:colId xmlns:a16="http://schemas.microsoft.com/office/drawing/2014/main" val="3559873819"/>
                    </a:ext>
                  </a:extLst>
                </a:gridCol>
                <a:gridCol w="1857927">
                  <a:extLst>
                    <a:ext uri="{9D8B030D-6E8A-4147-A177-3AD203B41FA5}">
                      <a16:colId xmlns:a16="http://schemas.microsoft.com/office/drawing/2014/main" val="1920602613"/>
                    </a:ext>
                  </a:extLst>
                </a:gridCol>
                <a:gridCol w="1972011">
                  <a:extLst>
                    <a:ext uri="{9D8B030D-6E8A-4147-A177-3AD203B41FA5}">
                      <a16:colId xmlns:a16="http://schemas.microsoft.com/office/drawing/2014/main" val="2747963191"/>
                    </a:ext>
                  </a:extLst>
                </a:gridCol>
              </a:tblGrid>
              <a:tr h="774651">
                <a:tc>
                  <a:txBody>
                    <a:bodyPr/>
                    <a:lstStyle/>
                    <a:p>
                      <a:pPr algn="l">
                        <a:lnSpc>
                          <a:spcPct val="115000"/>
                        </a:lnSpc>
                      </a:pPr>
                      <a:r>
                        <a:rPr lang="en-ZA" sz="1600" b="1" dirty="0">
                          <a:effectLst/>
                          <a:latin typeface="Arial" panose="020B0604020202020204" pitchFamily="34" charset="0"/>
                          <a:ea typeface="Times New Roman" panose="02020603050405020304" pitchFamily="18" charset="0"/>
                          <a:cs typeface="Times New Roman" panose="02020603050405020304" pitchFamily="18" charset="0"/>
                        </a:rPr>
                        <a:t>Province</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Expenditure - claims approved prior to 2020/21</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Expenditure- claims approved 2020/21</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Expenditure</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403905447"/>
                  </a:ext>
                </a:extLst>
              </a:tr>
              <a:tr h="311378">
                <a:tc>
                  <a:txBody>
                    <a:bodyPr/>
                    <a:lstStyle/>
                    <a:p>
                      <a:pPr algn="l">
                        <a:lnSpc>
                          <a:spcPct val="115000"/>
                        </a:lnSpc>
                      </a:pPr>
                      <a:r>
                        <a:rPr lang="en-ZA" sz="1600" b="1">
                          <a:effectLst/>
                          <a:latin typeface="Arial" panose="020B0604020202020204" pitchFamily="34" charset="0"/>
                          <a:ea typeface="Times New Roman" panose="02020603050405020304" pitchFamily="18" charset="0"/>
                          <a:cs typeface="Times New Roman" panose="02020603050405020304" pitchFamily="18" charset="0"/>
                        </a:rPr>
                        <a:t>Eastern Cape</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600" b="1">
                          <a:effectLst/>
                          <a:latin typeface="Arial" panose="020B0604020202020204" pitchFamily="34" charset="0"/>
                          <a:ea typeface="Times New Roman" panose="02020603050405020304" pitchFamily="18" charset="0"/>
                          <a:cs typeface="Times New Roman" panose="02020603050405020304" pitchFamily="18" charset="0"/>
                        </a:rPr>
                        <a:t>327 227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600" b="1" dirty="0">
                          <a:effectLst/>
                          <a:latin typeface="Arial" panose="020B0604020202020204" pitchFamily="34" charset="0"/>
                          <a:ea typeface="Times New Roman" panose="02020603050405020304" pitchFamily="18" charset="0"/>
                          <a:cs typeface="Times New Roman" panose="02020603050405020304" pitchFamily="18" charset="0"/>
                        </a:rPr>
                        <a:t>91 920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600" b="1">
                          <a:effectLst/>
                          <a:latin typeface="Arial" panose="020B0604020202020204" pitchFamily="34" charset="0"/>
                          <a:ea typeface="Times New Roman" panose="02020603050405020304" pitchFamily="18" charset="0"/>
                          <a:cs typeface="Times New Roman" panose="02020603050405020304" pitchFamily="18" charset="0"/>
                        </a:rPr>
                        <a:t>419 146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734430"/>
                  </a:ext>
                </a:extLst>
              </a:tr>
              <a:tr h="311378">
                <a:tc>
                  <a:txBody>
                    <a:bodyPr/>
                    <a:lstStyle/>
                    <a:p>
                      <a:pPr algn="l">
                        <a:lnSpc>
                          <a:spcPct val="115000"/>
                        </a:lnSpc>
                      </a:pPr>
                      <a:r>
                        <a:rPr lang="en-ZA" sz="1600" b="1">
                          <a:effectLst/>
                          <a:latin typeface="Arial" panose="020B0604020202020204" pitchFamily="34" charset="0"/>
                          <a:ea typeface="Times New Roman" panose="02020603050405020304" pitchFamily="18" charset="0"/>
                          <a:cs typeface="Times New Roman" panose="02020603050405020304" pitchFamily="18" charset="0"/>
                        </a:rPr>
                        <a:t>Free State</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600" b="1">
                          <a:effectLst/>
                          <a:latin typeface="Arial" panose="020B0604020202020204" pitchFamily="34" charset="0"/>
                          <a:ea typeface="Times New Roman" panose="02020603050405020304" pitchFamily="18" charset="0"/>
                          <a:cs typeface="Times New Roman" panose="02020603050405020304" pitchFamily="18" charset="0"/>
                        </a:rPr>
                        <a:t>431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600" b="1" dirty="0">
                          <a:effectLst/>
                          <a:latin typeface="Arial" panose="020B0604020202020204" pitchFamily="34" charset="0"/>
                          <a:ea typeface="Times New Roman" panose="02020603050405020304" pitchFamily="18" charset="0"/>
                          <a:cs typeface="Times New Roman" panose="02020603050405020304" pitchFamily="18" charset="0"/>
                        </a:rPr>
                        <a:t>7 442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600" b="1">
                          <a:effectLst/>
                          <a:latin typeface="Arial" panose="020B0604020202020204" pitchFamily="34" charset="0"/>
                          <a:ea typeface="Times New Roman" panose="02020603050405020304" pitchFamily="18" charset="0"/>
                          <a:cs typeface="Times New Roman" panose="02020603050405020304" pitchFamily="18" charset="0"/>
                        </a:rPr>
                        <a:t>7 873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4915872"/>
                  </a:ext>
                </a:extLst>
              </a:tr>
              <a:tr h="311378">
                <a:tc>
                  <a:txBody>
                    <a:bodyPr/>
                    <a:lstStyle/>
                    <a:p>
                      <a:pPr algn="l">
                        <a:lnSpc>
                          <a:spcPct val="115000"/>
                        </a:lnSpc>
                      </a:pPr>
                      <a:r>
                        <a:rPr lang="en-ZA" sz="1600" b="1">
                          <a:effectLst/>
                          <a:latin typeface="Arial" panose="020B0604020202020204" pitchFamily="34" charset="0"/>
                          <a:ea typeface="Times New Roman" panose="02020603050405020304" pitchFamily="18" charset="0"/>
                          <a:cs typeface="Times New Roman" panose="02020603050405020304" pitchFamily="18" charset="0"/>
                        </a:rPr>
                        <a:t>Gauteng</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600" b="1">
                          <a:effectLst/>
                          <a:latin typeface="Arial" panose="020B0604020202020204" pitchFamily="34" charset="0"/>
                          <a:ea typeface="Times New Roman" panose="02020603050405020304" pitchFamily="18" charset="0"/>
                          <a:cs typeface="Times New Roman" panose="02020603050405020304" pitchFamily="18" charset="0"/>
                        </a:rPr>
                        <a:t>13 274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600" b="1" dirty="0">
                          <a:effectLst/>
                          <a:latin typeface="Arial" panose="020B0604020202020204" pitchFamily="34" charset="0"/>
                          <a:ea typeface="Times New Roman" panose="02020603050405020304" pitchFamily="18" charset="0"/>
                          <a:cs typeface="Times New Roman" panose="02020603050405020304" pitchFamily="18" charset="0"/>
                        </a:rPr>
                        <a:t>24 622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600" b="1">
                          <a:effectLst/>
                          <a:latin typeface="Arial" panose="020B0604020202020204" pitchFamily="34" charset="0"/>
                          <a:ea typeface="Times New Roman" panose="02020603050405020304" pitchFamily="18" charset="0"/>
                          <a:cs typeface="Times New Roman" panose="02020603050405020304" pitchFamily="18" charset="0"/>
                        </a:rPr>
                        <a:t>37 896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1432813"/>
                  </a:ext>
                </a:extLst>
              </a:tr>
              <a:tr h="311378">
                <a:tc>
                  <a:txBody>
                    <a:bodyPr/>
                    <a:lstStyle/>
                    <a:p>
                      <a:pPr algn="l">
                        <a:lnSpc>
                          <a:spcPct val="115000"/>
                        </a:lnSpc>
                      </a:pPr>
                      <a:r>
                        <a:rPr lang="en-ZA" sz="1600" b="1">
                          <a:effectLst/>
                          <a:latin typeface="Arial" panose="020B0604020202020204" pitchFamily="34" charset="0"/>
                          <a:ea typeface="Times New Roman" panose="02020603050405020304" pitchFamily="18" charset="0"/>
                          <a:cs typeface="Times New Roman" panose="02020603050405020304" pitchFamily="18" charset="0"/>
                        </a:rPr>
                        <a:t>KwaZulu Natal</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600" b="1">
                          <a:effectLst/>
                          <a:latin typeface="Arial" panose="020B0604020202020204" pitchFamily="34" charset="0"/>
                          <a:ea typeface="Times New Roman" panose="02020603050405020304" pitchFamily="18" charset="0"/>
                          <a:cs typeface="Times New Roman" panose="02020603050405020304" pitchFamily="18" charset="0"/>
                        </a:rPr>
                        <a:t>210 375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600" b="1" dirty="0">
                          <a:effectLst/>
                          <a:latin typeface="Arial" panose="020B0604020202020204" pitchFamily="34" charset="0"/>
                          <a:ea typeface="Times New Roman" panose="02020603050405020304" pitchFamily="18" charset="0"/>
                          <a:cs typeface="Times New Roman" panose="02020603050405020304" pitchFamily="18" charset="0"/>
                        </a:rPr>
                        <a:t>274 326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600" b="1" dirty="0">
                          <a:effectLst/>
                          <a:latin typeface="Arial" panose="020B0604020202020204" pitchFamily="34" charset="0"/>
                          <a:ea typeface="Times New Roman" panose="02020603050405020304" pitchFamily="18" charset="0"/>
                          <a:cs typeface="Times New Roman" panose="02020603050405020304" pitchFamily="18" charset="0"/>
                        </a:rPr>
                        <a:t>484 700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0820660"/>
                  </a:ext>
                </a:extLst>
              </a:tr>
              <a:tr h="311378">
                <a:tc>
                  <a:txBody>
                    <a:bodyPr/>
                    <a:lstStyle/>
                    <a:p>
                      <a:pPr algn="l">
                        <a:lnSpc>
                          <a:spcPct val="115000"/>
                        </a:lnSpc>
                      </a:pPr>
                      <a:r>
                        <a:rPr lang="en-ZA" sz="1600" b="1">
                          <a:effectLst/>
                          <a:latin typeface="Arial" panose="020B0604020202020204" pitchFamily="34" charset="0"/>
                          <a:ea typeface="Times New Roman" panose="02020603050405020304" pitchFamily="18" charset="0"/>
                          <a:cs typeface="Times New Roman" panose="02020603050405020304" pitchFamily="18" charset="0"/>
                        </a:rPr>
                        <a:t>Limpopo</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600" b="1">
                          <a:effectLst/>
                          <a:latin typeface="Arial" panose="020B0604020202020204" pitchFamily="34" charset="0"/>
                          <a:ea typeface="Times New Roman" panose="02020603050405020304" pitchFamily="18" charset="0"/>
                          <a:cs typeface="Times New Roman" panose="02020603050405020304" pitchFamily="18" charset="0"/>
                        </a:rPr>
                        <a:t>184 193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600" b="1">
                          <a:effectLst/>
                          <a:latin typeface="Arial" panose="020B0604020202020204" pitchFamily="34" charset="0"/>
                          <a:ea typeface="Times New Roman" panose="02020603050405020304" pitchFamily="18" charset="0"/>
                          <a:cs typeface="Times New Roman" panose="02020603050405020304" pitchFamily="18" charset="0"/>
                        </a:rPr>
                        <a:t>277 906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600" b="1" dirty="0">
                          <a:effectLst/>
                          <a:latin typeface="Arial" panose="020B0604020202020204" pitchFamily="34" charset="0"/>
                          <a:ea typeface="Times New Roman" panose="02020603050405020304" pitchFamily="18" charset="0"/>
                          <a:cs typeface="Times New Roman" panose="02020603050405020304" pitchFamily="18" charset="0"/>
                        </a:rPr>
                        <a:t>462 099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409229"/>
                  </a:ext>
                </a:extLst>
              </a:tr>
              <a:tr h="311378">
                <a:tc>
                  <a:txBody>
                    <a:bodyPr/>
                    <a:lstStyle/>
                    <a:p>
                      <a:pPr algn="l">
                        <a:lnSpc>
                          <a:spcPct val="115000"/>
                        </a:lnSpc>
                      </a:pPr>
                      <a:r>
                        <a:rPr lang="en-ZA" sz="1600" b="1">
                          <a:effectLst/>
                          <a:latin typeface="Arial" panose="020B0604020202020204" pitchFamily="34" charset="0"/>
                          <a:ea typeface="Times New Roman" panose="02020603050405020304" pitchFamily="18" charset="0"/>
                          <a:cs typeface="Times New Roman" panose="02020603050405020304" pitchFamily="18" charset="0"/>
                        </a:rPr>
                        <a:t>Mpumalanga</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600" b="1">
                          <a:effectLst/>
                          <a:latin typeface="Arial" panose="020B0604020202020204" pitchFamily="34" charset="0"/>
                          <a:ea typeface="Times New Roman" panose="02020603050405020304" pitchFamily="18" charset="0"/>
                          <a:cs typeface="Times New Roman" panose="02020603050405020304" pitchFamily="18" charset="0"/>
                        </a:rPr>
                        <a:t>95 874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600" b="1">
                          <a:effectLst/>
                          <a:latin typeface="Arial" panose="020B0604020202020204" pitchFamily="34" charset="0"/>
                          <a:ea typeface="Times New Roman" panose="02020603050405020304" pitchFamily="18" charset="0"/>
                          <a:cs typeface="Times New Roman" panose="02020603050405020304" pitchFamily="18" charset="0"/>
                        </a:rPr>
                        <a:t>83 591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600" b="1" dirty="0">
                          <a:effectLst/>
                          <a:latin typeface="Arial" panose="020B0604020202020204" pitchFamily="34" charset="0"/>
                          <a:ea typeface="Times New Roman" panose="02020603050405020304" pitchFamily="18" charset="0"/>
                          <a:cs typeface="Times New Roman" panose="02020603050405020304" pitchFamily="18" charset="0"/>
                        </a:rPr>
                        <a:t>179 465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5655506"/>
                  </a:ext>
                </a:extLst>
              </a:tr>
              <a:tr h="311378">
                <a:tc>
                  <a:txBody>
                    <a:bodyPr/>
                    <a:lstStyle/>
                    <a:p>
                      <a:pPr algn="l">
                        <a:lnSpc>
                          <a:spcPct val="115000"/>
                        </a:lnSpc>
                      </a:pPr>
                      <a:r>
                        <a:rPr lang="en-ZA" sz="1600" b="1">
                          <a:effectLst/>
                          <a:latin typeface="Arial" panose="020B0604020202020204" pitchFamily="34" charset="0"/>
                          <a:ea typeface="Times New Roman" panose="02020603050405020304" pitchFamily="18" charset="0"/>
                          <a:cs typeface="Times New Roman" panose="02020603050405020304" pitchFamily="18" charset="0"/>
                        </a:rPr>
                        <a:t>Northern Cape</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600" b="1">
                          <a:effectLst/>
                          <a:latin typeface="Arial" panose="020B0604020202020204" pitchFamily="34" charset="0"/>
                          <a:ea typeface="Times New Roman" panose="02020603050405020304" pitchFamily="18" charset="0"/>
                          <a:cs typeface="Times New Roman" panose="02020603050405020304" pitchFamily="18" charset="0"/>
                        </a:rPr>
                        <a:t>3 622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600" b="1">
                          <a:effectLst/>
                          <a:latin typeface="Arial" panose="020B0604020202020204" pitchFamily="34" charset="0"/>
                          <a:ea typeface="Times New Roman" panose="02020603050405020304" pitchFamily="18" charset="0"/>
                          <a:cs typeface="Times New Roman" panose="02020603050405020304" pitchFamily="18" charset="0"/>
                        </a:rPr>
                        <a:t>321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600" b="1" dirty="0">
                          <a:effectLst/>
                          <a:latin typeface="Arial" panose="020B0604020202020204" pitchFamily="34" charset="0"/>
                          <a:ea typeface="Times New Roman" panose="02020603050405020304" pitchFamily="18" charset="0"/>
                          <a:cs typeface="Times New Roman" panose="02020603050405020304" pitchFamily="18" charset="0"/>
                        </a:rPr>
                        <a:t>3 943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4805760"/>
                  </a:ext>
                </a:extLst>
              </a:tr>
              <a:tr h="311378">
                <a:tc>
                  <a:txBody>
                    <a:bodyPr/>
                    <a:lstStyle/>
                    <a:p>
                      <a:pPr algn="l">
                        <a:lnSpc>
                          <a:spcPct val="115000"/>
                        </a:lnSpc>
                      </a:pPr>
                      <a:r>
                        <a:rPr lang="en-ZA" sz="1600" b="1">
                          <a:effectLst/>
                          <a:latin typeface="Arial" panose="020B0604020202020204" pitchFamily="34" charset="0"/>
                          <a:ea typeface="Times New Roman" panose="02020603050405020304" pitchFamily="18" charset="0"/>
                          <a:cs typeface="Times New Roman" panose="02020603050405020304" pitchFamily="18" charset="0"/>
                        </a:rPr>
                        <a:t>North West</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600" b="1">
                          <a:effectLst/>
                          <a:latin typeface="Arial" panose="020B0604020202020204" pitchFamily="34" charset="0"/>
                          <a:ea typeface="Times New Roman" panose="02020603050405020304" pitchFamily="18" charset="0"/>
                          <a:cs typeface="Times New Roman" panose="02020603050405020304" pitchFamily="18" charset="0"/>
                        </a:rPr>
                        <a:t>34 482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600" b="1">
                          <a:effectLst/>
                          <a:latin typeface="Arial" panose="020B0604020202020204" pitchFamily="34" charset="0"/>
                          <a:ea typeface="Times New Roman" panose="02020603050405020304" pitchFamily="18" charset="0"/>
                          <a:cs typeface="Times New Roman" panose="02020603050405020304" pitchFamily="18" charset="0"/>
                        </a:rPr>
                        <a:t>223 669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600" b="1" dirty="0">
                          <a:effectLst/>
                          <a:latin typeface="Arial" panose="020B0604020202020204" pitchFamily="34" charset="0"/>
                          <a:ea typeface="Times New Roman" panose="02020603050405020304" pitchFamily="18" charset="0"/>
                          <a:cs typeface="Times New Roman" panose="02020603050405020304" pitchFamily="18" charset="0"/>
                        </a:rPr>
                        <a:t>258 151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0687044"/>
                  </a:ext>
                </a:extLst>
              </a:tr>
              <a:tr h="311378">
                <a:tc>
                  <a:txBody>
                    <a:bodyPr/>
                    <a:lstStyle/>
                    <a:p>
                      <a:pPr algn="l">
                        <a:lnSpc>
                          <a:spcPct val="115000"/>
                        </a:lnSpc>
                      </a:pPr>
                      <a:r>
                        <a:rPr lang="en-ZA" sz="1600" b="1">
                          <a:effectLst/>
                          <a:latin typeface="Arial" panose="020B0604020202020204" pitchFamily="34" charset="0"/>
                          <a:ea typeface="Times New Roman" panose="02020603050405020304" pitchFamily="18" charset="0"/>
                          <a:cs typeface="Times New Roman" panose="02020603050405020304" pitchFamily="18" charset="0"/>
                        </a:rPr>
                        <a:t>Western Cape</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600" b="1">
                          <a:effectLst/>
                          <a:latin typeface="Arial" panose="020B0604020202020204" pitchFamily="34" charset="0"/>
                          <a:ea typeface="Times New Roman" panose="02020603050405020304" pitchFamily="18" charset="0"/>
                          <a:cs typeface="Times New Roman" panose="02020603050405020304" pitchFamily="18" charset="0"/>
                        </a:rPr>
                        <a:t>127 312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600" b="1">
                          <a:effectLst/>
                          <a:latin typeface="Arial" panose="020B0604020202020204" pitchFamily="34" charset="0"/>
                          <a:ea typeface="Times New Roman" panose="02020603050405020304" pitchFamily="18" charset="0"/>
                          <a:cs typeface="Times New Roman" panose="02020603050405020304" pitchFamily="18" charset="0"/>
                        </a:rPr>
                        <a:t>277 505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ZA" sz="1600" b="1" dirty="0">
                          <a:effectLst/>
                          <a:latin typeface="Arial" panose="020B0604020202020204" pitchFamily="34" charset="0"/>
                          <a:ea typeface="Times New Roman" panose="02020603050405020304" pitchFamily="18" charset="0"/>
                          <a:cs typeface="Times New Roman" panose="02020603050405020304" pitchFamily="18" charset="0"/>
                        </a:rPr>
                        <a:t>404 816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3365895"/>
                  </a:ext>
                </a:extLst>
              </a:tr>
              <a:tr h="311378">
                <a:tc>
                  <a:txBody>
                    <a:bodyPr/>
                    <a:lstStyle/>
                    <a:p>
                      <a:pPr algn="l">
                        <a:lnSpc>
                          <a:spcPct val="115000"/>
                        </a:lnSpc>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a:lnSpc>
                          <a:spcPct val="115000"/>
                        </a:lnSpc>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996 788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a:lnSpc>
                          <a:spcPct val="115000"/>
                        </a:lnSpc>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1 261 302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a:lnSpc>
                          <a:spcPct val="115000"/>
                        </a:lnSpc>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2 258 090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758627635"/>
                  </a:ext>
                </a:extLst>
              </a:tr>
            </a:tbl>
          </a:graphicData>
        </a:graphic>
      </p:graphicFrame>
    </p:spTree>
    <p:extLst>
      <p:ext uri="{BB962C8B-B14F-4D97-AF65-F5344CB8AC3E}">
        <p14:creationId xmlns:p14="http://schemas.microsoft.com/office/powerpoint/2010/main" val="1136636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843558"/>
            <a:ext cx="5976664" cy="4176464"/>
          </a:xfrm>
        </p:spPr>
        <p:txBody>
          <a:bodyPr>
            <a:noAutofit/>
          </a:bodyPr>
          <a:lstStyle/>
          <a:p>
            <a:pPr marL="457200" indent="-457200">
              <a:buFont typeface="Arial" panose="020B0604020202020204" pitchFamily="34" charset="0"/>
              <a:buChar char="•"/>
            </a:pPr>
            <a:endParaRPr lang="en-US" sz="2400" dirty="0">
              <a:effectLst>
                <a:outerShdw blurRad="38100" dist="38100" dir="2700000" algn="tl">
                  <a:srgbClr val="C0C0C0"/>
                </a:outerShdw>
              </a:effectLst>
            </a:endParaRPr>
          </a:p>
          <a:p>
            <a:endParaRPr lang="en-US" dirty="0"/>
          </a:p>
        </p:txBody>
      </p:sp>
      <p:sp>
        <p:nvSpPr>
          <p:cNvPr id="3" name="Title 2"/>
          <p:cNvSpPr>
            <a:spLocks noGrp="1"/>
          </p:cNvSpPr>
          <p:nvPr>
            <p:ph type="title"/>
          </p:nvPr>
        </p:nvSpPr>
        <p:spPr>
          <a:xfrm>
            <a:off x="457200" y="205979"/>
            <a:ext cx="7859216" cy="493563"/>
          </a:xfrm>
        </p:spPr>
        <p:txBody>
          <a:bodyPr>
            <a:normAutofit/>
          </a:bodyPr>
          <a:lstStyle/>
          <a:p>
            <a:r>
              <a:rPr lang="en-ZA" altLang="en-US" dirty="0"/>
              <a:t>% FINANCIAL EXPENDITURE PER PROVINCE</a:t>
            </a:r>
            <a:endParaRPr lang="en-US" dirty="0"/>
          </a:p>
        </p:txBody>
      </p:sp>
      <p:sp>
        <p:nvSpPr>
          <p:cNvPr id="5" name="Content Placeholder 1"/>
          <p:cNvSpPr txBox="1">
            <a:spLocks/>
          </p:cNvSpPr>
          <p:nvPr/>
        </p:nvSpPr>
        <p:spPr>
          <a:xfrm>
            <a:off x="475928" y="995958"/>
            <a:ext cx="5976664" cy="417646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600" kern="1200" baseline="0">
                <a:solidFill>
                  <a:schemeClr val="bg1">
                    <a:lumMod val="50000"/>
                  </a:schemeClr>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95288" lvl="1" indent="-342900"/>
            <a:endParaRPr lang="en-US" sz="2400" dirty="0">
              <a:effectLst>
                <a:outerShdw blurRad="38100" dist="38100" dir="2700000" algn="tl">
                  <a:srgbClr val="C0C0C0"/>
                </a:outerShdw>
              </a:effectLst>
            </a:endParaRPr>
          </a:p>
          <a:p>
            <a:endParaRPr lang="en-US" dirty="0"/>
          </a:p>
        </p:txBody>
      </p:sp>
      <p:sp>
        <p:nvSpPr>
          <p:cNvPr id="6" name="TextBox 5">
            <a:extLst>
              <a:ext uri="{FF2B5EF4-FFF2-40B4-BE49-F238E27FC236}">
                <a16:creationId xmlns:a16="http://schemas.microsoft.com/office/drawing/2014/main" id="{937831E3-2CD5-456C-8C81-BDE04E4F22EC}"/>
              </a:ext>
            </a:extLst>
          </p:cNvPr>
          <p:cNvSpPr txBox="1"/>
          <p:nvPr/>
        </p:nvSpPr>
        <p:spPr>
          <a:xfrm>
            <a:off x="8532440" y="267494"/>
            <a:ext cx="504056" cy="369332"/>
          </a:xfrm>
          <a:prstGeom prst="rect">
            <a:avLst/>
          </a:prstGeom>
          <a:noFill/>
        </p:spPr>
        <p:txBody>
          <a:bodyPr wrap="square" rtlCol="0">
            <a:spAutoFit/>
          </a:bodyPr>
          <a:lstStyle/>
          <a:p>
            <a:r>
              <a:rPr lang="en-ZA" dirty="0">
                <a:solidFill>
                  <a:schemeClr val="accent1"/>
                </a:solidFill>
              </a:rPr>
              <a:t>19</a:t>
            </a:r>
          </a:p>
        </p:txBody>
      </p:sp>
      <p:graphicFrame>
        <p:nvGraphicFramePr>
          <p:cNvPr id="7" name="Chart 6">
            <a:extLst>
              <a:ext uri="{FF2B5EF4-FFF2-40B4-BE49-F238E27FC236}">
                <a16:creationId xmlns:a16="http://schemas.microsoft.com/office/drawing/2014/main" id="{8EFBCB4A-8298-4057-9F01-36D7672CB2FB}"/>
              </a:ext>
            </a:extLst>
          </p:cNvPr>
          <p:cNvGraphicFramePr/>
          <p:nvPr>
            <p:extLst>
              <p:ext uri="{D42A27DB-BD31-4B8C-83A1-F6EECF244321}">
                <p14:modId xmlns:p14="http://schemas.microsoft.com/office/powerpoint/2010/main" val="423357"/>
              </p:ext>
            </p:extLst>
          </p:nvPr>
        </p:nvGraphicFramePr>
        <p:xfrm>
          <a:off x="323528" y="995959"/>
          <a:ext cx="6696743" cy="37884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3782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B2012F4-D5D0-4132-AA87-5C8BFF1F2906}"/>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67494"/>
            <a:ext cx="6192688" cy="4536504"/>
          </a:xfrm>
          <a:prstGeom prst="rect">
            <a:avLst/>
          </a:prstGeom>
          <a:noFill/>
          <a:ln>
            <a:noFill/>
          </a:ln>
        </p:spPr>
      </p:pic>
    </p:spTree>
    <p:extLst>
      <p:ext uri="{BB962C8B-B14F-4D97-AF65-F5344CB8AC3E}">
        <p14:creationId xmlns:p14="http://schemas.microsoft.com/office/powerpoint/2010/main" val="1762318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843558"/>
            <a:ext cx="5976664" cy="4176464"/>
          </a:xfrm>
        </p:spPr>
        <p:txBody>
          <a:bodyPr>
            <a:noAutofit/>
          </a:bodyPr>
          <a:lstStyle/>
          <a:p>
            <a:pPr marL="0" lvl="1" indent="0">
              <a:buNone/>
            </a:pPr>
            <a:endParaRPr lang="en-US" sz="1900" dirty="0"/>
          </a:p>
          <a:p>
            <a:pPr marL="0" lvl="1" indent="0">
              <a:buNone/>
            </a:pPr>
            <a:endParaRPr lang="en-US" sz="1900" dirty="0"/>
          </a:p>
          <a:p>
            <a:endParaRPr lang="en-US" sz="2400" dirty="0">
              <a:effectLst>
                <a:outerShdw blurRad="38100" dist="38100" dir="2700000" algn="tl">
                  <a:srgbClr val="C0C0C0"/>
                </a:outerShdw>
              </a:effectLst>
            </a:endParaRPr>
          </a:p>
          <a:p>
            <a:endParaRPr lang="en-US" dirty="0"/>
          </a:p>
        </p:txBody>
      </p:sp>
      <p:sp>
        <p:nvSpPr>
          <p:cNvPr id="3" name="Title 2"/>
          <p:cNvSpPr>
            <a:spLocks noGrp="1"/>
          </p:cNvSpPr>
          <p:nvPr>
            <p:ph type="title"/>
          </p:nvPr>
        </p:nvSpPr>
        <p:spPr>
          <a:xfrm>
            <a:off x="92822" y="0"/>
            <a:ext cx="8292231" cy="369333"/>
          </a:xfrm>
        </p:spPr>
        <p:txBody>
          <a:bodyPr>
            <a:normAutofit/>
          </a:bodyPr>
          <a:lstStyle/>
          <a:p>
            <a:r>
              <a:rPr lang="en-ZA" altLang="en-US" sz="1800" dirty="0"/>
              <a:t>PART D: GOVERNANCE:  </a:t>
            </a:r>
            <a:r>
              <a:rPr lang="en-ZA" altLang="en-US" sz="1800" cap="none" dirty="0"/>
              <a:t>RISK, AUDIT AND OVERSIGHT</a:t>
            </a:r>
            <a:endParaRPr lang="en-US" sz="1800" dirty="0"/>
          </a:p>
        </p:txBody>
      </p:sp>
      <p:sp>
        <p:nvSpPr>
          <p:cNvPr id="6" name="TextBox 5">
            <a:extLst>
              <a:ext uri="{FF2B5EF4-FFF2-40B4-BE49-F238E27FC236}">
                <a16:creationId xmlns:a16="http://schemas.microsoft.com/office/drawing/2014/main" id="{D899C669-CC45-4DC9-9BAD-E7EDA968C448}"/>
              </a:ext>
            </a:extLst>
          </p:cNvPr>
          <p:cNvSpPr txBox="1"/>
          <p:nvPr/>
        </p:nvSpPr>
        <p:spPr>
          <a:xfrm>
            <a:off x="8532439" y="267494"/>
            <a:ext cx="450529" cy="369332"/>
          </a:xfrm>
          <a:prstGeom prst="rect">
            <a:avLst/>
          </a:prstGeom>
          <a:noFill/>
        </p:spPr>
        <p:txBody>
          <a:bodyPr wrap="square" rtlCol="0">
            <a:spAutoFit/>
          </a:bodyPr>
          <a:lstStyle/>
          <a:p>
            <a:r>
              <a:rPr lang="en-ZA" dirty="0">
                <a:solidFill>
                  <a:schemeClr val="accent1"/>
                </a:solidFill>
              </a:rPr>
              <a:t>20</a:t>
            </a:r>
          </a:p>
        </p:txBody>
      </p:sp>
      <p:pic>
        <p:nvPicPr>
          <p:cNvPr id="5" name="Picture 4">
            <a:extLst>
              <a:ext uri="{FF2B5EF4-FFF2-40B4-BE49-F238E27FC236}">
                <a16:creationId xmlns:a16="http://schemas.microsoft.com/office/drawing/2014/main" id="{1987ECF0-63A4-4766-92A9-CB50FB117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835838"/>
            <a:ext cx="1289402" cy="4040168"/>
          </a:xfrm>
          <a:prstGeom prst="rect">
            <a:avLst/>
          </a:prstGeom>
        </p:spPr>
      </p:pic>
      <p:graphicFrame>
        <p:nvGraphicFramePr>
          <p:cNvPr id="7" name="Table 6">
            <a:extLst>
              <a:ext uri="{FF2B5EF4-FFF2-40B4-BE49-F238E27FC236}">
                <a16:creationId xmlns:a16="http://schemas.microsoft.com/office/drawing/2014/main" id="{DEB5298B-0B50-4143-95C1-D53853A5348C}"/>
              </a:ext>
            </a:extLst>
          </p:cNvPr>
          <p:cNvGraphicFramePr>
            <a:graphicFrameLocks noGrp="1"/>
          </p:cNvGraphicFramePr>
          <p:nvPr>
            <p:extLst>
              <p:ext uri="{D42A27DB-BD31-4B8C-83A1-F6EECF244321}">
                <p14:modId xmlns:p14="http://schemas.microsoft.com/office/powerpoint/2010/main" val="2399992737"/>
              </p:ext>
            </p:extLst>
          </p:nvPr>
        </p:nvGraphicFramePr>
        <p:xfrm>
          <a:off x="92822" y="329609"/>
          <a:ext cx="7554100" cy="4819819"/>
        </p:xfrm>
        <a:graphic>
          <a:graphicData uri="http://schemas.openxmlformats.org/drawingml/2006/table">
            <a:tbl>
              <a:tblPr firstRow="1" firstCol="1" bandRow="1"/>
              <a:tblGrid>
                <a:gridCol w="960195">
                  <a:extLst>
                    <a:ext uri="{9D8B030D-6E8A-4147-A177-3AD203B41FA5}">
                      <a16:colId xmlns:a16="http://schemas.microsoft.com/office/drawing/2014/main" val="3237489378"/>
                    </a:ext>
                  </a:extLst>
                </a:gridCol>
                <a:gridCol w="1718783">
                  <a:extLst>
                    <a:ext uri="{9D8B030D-6E8A-4147-A177-3AD203B41FA5}">
                      <a16:colId xmlns:a16="http://schemas.microsoft.com/office/drawing/2014/main" val="1102727784"/>
                    </a:ext>
                  </a:extLst>
                </a:gridCol>
                <a:gridCol w="4875122">
                  <a:extLst>
                    <a:ext uri="{9D8B030D-6E8A-4147-A177-3AD203B41FA5}">
                      <a16:colId xmlns:a16="http://schemas.microsoft.com/office/drawing/2014/main" val="1335691965"/>
                    </a:ext>
                  </a:extLst>
                </a:gridCol>
              </a:tblGrid>
              <a:tr h="158421">
                <a:tc>
                  <a:txBody>
                    <a:bodyPr/>
                    <a:lstStyle/>
                    <a:p>
                      <a:pPr algn="ctr">
                        <a:lnSpc>
                          <a:spcPct val="115000"/>
                        </a:lnSpc>
                        <a:spcAft>
                          <a:spcPts val="0"/>
                        </a:spcAft>
                      </a:pPr>
                      <a:r>
                        <a:rPr lang="en-ZA" sz="1000" b="1" dirty="0">
                          <a:effectLst/>
                          <a:latin typeface="Arial" panose="020B0604020202020204" pitchFamily="34" charset="0"/>
                          <a:ea typeface="Times New Roman" panose="02020603050405020304" pitchFamily="18" charset="0"/>
                          <a:cs typeface="Times New Roman" panose="02020603050405020304" pitchFamily="18" charset="0"/>
                        </a:rPr>
                        <a:t>Risk type</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000" b="1" dirty="0">
                          <a:effectLst/>
                          <a:latin typeface="Arial" panose="020B0604020202020204" pitchFamily="34" charset="0"/>
                          <a:ea typeface="Times New Roman" panose="02020603050405020304" pitchFamily="18" charset="0"/>
                          <a:cs typeface="Times New Roman" panose="02020603050405020304" pitchFamily="18" charset="0"/>
                        </a:rPr>
                        <a:t>Risk</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r>
                        <a:rPr lang="en-ZA" sz="1000" b="1" dirty="0">
                          <a:effectLst/>
                          <a:latin typeface="Arial" panose="020B0604020202020204" pitchFamily="34" charset="0"/>
                          <a:ea typeface="Times New Roman" panose="02020603050405020304" pitchFamily="18" charset="0"/>
                          <a:cs typeface="Times New Roman" panose="02020603050405020304" pitchFamily="18" charset="0"/>
                        </a:rPr>
                        <a:t>Risk response/mitigation plan</a:t>
                      </a:r>
                      <a:endParaRPr lang="en-ZA" dirty="0"/>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633738326"/>
                  </a:ext>
                </a:extLst>
              </a:tr>
              <a:tr h="163232">
                <a:tc gridSpan="3">
                  <a:txBody>
                    <a:bodyPr/>
                    <a:lstStyle/>
                    <a:p>
                      <a:pPr algn="just">
                        <a:lnSpc>
                          <a:spcPct val="115000"/>
                        </a:lnSpc>
                        <a:spcAft>
                          <a:spcPts val="0"/>
                        </a:spcAft>
                      </a:pPr>
                      <a:r>
                        <a:rPr lang="en-ZA" sz="1000" b="1" dirty="0">
                          <a:effectLst/>
                          <a:latin typeface="Arial" panose="020B0604020202020204" pitchFamily="34" charset="0"/>
                          <a:ea typeface="Times New Roman" panose="02020603050405020304" pitchFamily="18" charset="0"/>
                          <a:cs typeface="Times New Roman" panose="02020603050405020304" pitchFamily="18" charset="0"/>
                        </a:rPr>
                        <a:t>Financial risks</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9087" marR="39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245153359"/>
                  </a:ext>
                </a:extLst>
              </a:tr>
              <a:tr h="698506">
                <a:tc>
                  <a:txBody>
                    <a:bodyPr/>
                    <a:lstStyle/>
                    <a:p>
                      <a:pPr algn="just">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Budgetary risks</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000">
                          <a:effectLst/>
                          <a:latin typeface="Arial" panose="020B0604020202020204" pitchFamily="34" charset="0"/>
                          <a:ea typeface="Times New Roman" panose="02020603050405020304" pitchFamily="18" charset="0"/>
                          <a:cs typeface="Times New Roman" panose="02020603050405020304" pitchFamily="18" charset="0"/>
                        </a:rPr>
                        <a:t>Limited budget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a:effectLst/>
                          <a:latin typeface="Arial" panose="020B0604020202020204" pitchFamily="34" charset="0"/>
                          <a:ea typeface="Times New Roman" panose="02020603050405020304" pitchFamily="18" charset="0"/>
                          <a:cs typeface="Times New Roman" panose="02020603050405020304" pitchFamily="18" charset="0"/>
                        </a:rPr>
                        <a:t>Offers to be negotiated and linked to the recommendations of the Valuer-General </a:t>
                      </a:r>
                    </a:p>
                    <a:p>
                      <a:pPr algn="l">
                        <a:lnSpc>
                          <a:spcPct val="115000"/>
                        </a:lnSpc>
                        <a:spcAft>
                          <a:spcPts val="0"/>
                        </a:spcAft>
                      </a:pPr>
                      <a:r>
                        <a:rPr lang="en-ZA" sz="1000">
                          <a:effectLst/>
                          <a:latin typeface="Arial" panose="020B0604020202020204" pitchFamily="34" charset="0"/>
                          <a:ea typeface="Times New Roman" panose="02020603050405020304" pitchFamily="18" charset="0"/>
                          <a:cs typeface="Times New Roman" panose="02020603050405020304" pitchFamily="18" charset="0"/>
                        </a:rPr>
                        <a:t>Annual submissions to National Treasury to indicate funds required in adjustment and medium-term expenditure framework cycle</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3517619"/>
                  </a:ext>
                </a:extLst>
              </a:tr>
              <a:tr h="331585">
                <a:tc>
                  <a:txBody>
                    <a:bodyPr/>
                    <a:lstStyle/>
                    <a:p>
                      <a:pPr algn="just">
                        <a:lnSpc>
                          <a:spcPct val="115000"/>
                        </a:lnSpc>
                        <a:spcAft>
                          <a:spcPts val="0"/>
                        </a:spcAft>
                      </a:pPr>
                      <a:r>
                        <a:rPr lang="en-ZA" sz="1000">
                          <a:effectLst/>
                          <a:latin typeface="Arial" panose="020B0604020202020204" pitchFamily="34" charset="0"/>
                          <a:ea typeface="Times New Roman" panose="02020603050405020304" pitchFamily="18" charset="0"/>
                          <a:cs typeface="Times New Roman" panose="02020603050405020304" pitchFamily="18" charset="0"/>
                        </a:rPr>
                        <a:t>Expenditure risks</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Under-spending</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Monthly expenditure monitoring and cash flow revision(s) to be done</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337262"/>
                  </a:ext>
                </a:extLst>
              </a:tr>
              <a:tr h="163232">
                <a:tc gridSpan="3">
                  <a:txBody>
                    <a:bodyPr/>
                    <a:lstStyle/>
                    <a:p>
                      <a:pPr algn="just">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 </a:t>
                      </a:r>
                    </a:p>
                  </a:txBody>
                  <a:tcPr marL="39087" marR="39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4222700381"/>
                  </a:ext>
                </a:extLst>
              </a:tr>
              <a:tr h="520082">
                <a:tc>
                  <a:txBody>
                    <a:bodyPr/>
                    <a:lstStyle/>
                    <a:p>
                      <a:pPr algn="l">
                        <a:lnSpc>
                          <a:spcPct val="115000"/>
                        </a:lnSpc>
                        <a:spcAft>
                          <a:spcPts val="0"/>
                        </a:spcAft>
                      </a:pPr>
                      <a:r>
                        <a:rPr lang="en-ZA" sz="1000">
                          <a:effectLst/>
                          <a:latin typeface="Arial" panose="020B0604020202020204" pitchFamily="34" charset="0"/>
                          <a:ea typeface="Times New Roman" panose="02020603050405020304" pitchFamily="18" charset="0"/>
                          <a:cs typeface="Times New Roman" panose="02020603050405020304" pitchFamily="18" charset="0"/>
                        </a:rPr>
                        <a:t>IT systems</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a:effectLst/>
                          <a:latin typeface="Arial" panose="020B0604020202020204" pitchFamily="34" charset="0"/>
                          <a:ea typeface="Times New Roman" panose="02020603050405020304" pitchFamily="18" charset="0"/>
                          <a:cs typeface="Times New Roman" panose="02020603050405020304" pitchFamily="18" charset="0"/>
                        </a:rPr>
                        <a:t>Lack of effective information and records management system</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a:effectLst/>
                          <a:latin typeface="Arial" panose="020B0604020202020204" pitchFamily="34" charset="0"/>
                          <a:ea typeface="Times New Roman" panose="02020603050405020304" pitchFamily="18" charset="0"/>
                          <a:cs typeface="Times New Roman" panose="02020603050405020304" pitchFamily="18" charset="0"/>
                        </a:rPr>
                        <a:t>Development of standardised business process to be fed into the project and management information system </a:t>
                      </a:r>
                    </a:p>
                    <a:p>
                      <a:pPr algn="l">
                        <a:lnSpc>
                          <a:spcPct val="115000"/>
                        </a:lnSpc>
                        <a:spcAft>
                          <a:spcPts val="0"/>
                        </a:spcAft>
                      </a:pPr>
                      <a:r>
                        <a:rPr lang="en-ZA" sz="1000">
                          <a:effectLst/>
                          <a:latin typeface="Arial" panose="020B0604020202020204" pitchFamily="34" charset="0"/>
                          <a:ea typeface="Times New Roman" panose="02020603050405020304" pitchFamily="18" charset="0"/>
                          <a:cs typeface="Times New Roman" panose="02020603050405020304" pitchFamily="18" charset="0"/>
                        </a:rPr>
                        <a:t>Apply change management principles during implementation</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9419550"/>
                  </a:ext>
                </a:extLst>
              </a:tr>
              <a:tr h="341657">
                <a:tc>
                  <a:txBody>
                    <a:bodyPr/>
                    <a:lstStyle/>
                    <a:p>
                      <a:pPr algn="l">
                        <a:lnSpc>
                          <a:spcPct val="115000"/>
                        </a:lnSpc>
                        <a:spcAft>
                          <a:spcPts val="0"/>
                        </a:spcAft>
                      </a:pPr>
                      <a:r>
                        <a:rPr lang="en-ZA" sz="1000">
                          <a:effectLst/>
                          <a:latin typeface="Arial" panose="020B0604020202020204" pitchFamily="34" charset="0"/>
                          <a:ea typeface="Times New Roman" panose="02020603050405020304" pitchFamily="18" charset="0"/>
                          <a:cs typeface="Times New Roman" panose="02020603050405020304" pitchFamily="18" charset="0"/>
                        </a:rPr>
                        <a:t>Human resource risks</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Inadequate human resources</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a:effectLst/>
                          <a:latin typeface="Arial" panose="020B0604020202020204" pitchFamily="34" charset="0"/>
                          <a:ea typeface="Times New Roman" panose="02020603050405020304" pitchFamily="18" charset="0"/>
                          <a:cs typeface="Times New Roman" panose="02020603050405020304" pitchFamily="18" charset="0"/>
                        </a:rPr>
                        <a:t>Development of revised institutional form and continual training</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327091"/>
                  </a:ext>
                </a:extLst>
              </a:tr>
              <a:tr h="698506">
                <a:tc>
                  <a:txBody>
                    <a:bodyPr/>
                    <a:lstStyle/>
                    <a:p>
                      <a:pPr algn="l">
                        <a:lnSpc>
                          <a:spcPct val="115000"/>
                        </a:lnSpc>
                        <a:spcAft>
                          <a:spcPts val="0"/>
                        </a:spcAft>
                      </a:pPr>
                      <a:r>
                        <a:rPr lang="en-ZA" sz="1000">
                          <a:effectLst/>
                          <a:latin typeface="Arial" panose="020B0604020202020204" pitchFamily="34" charset="0"/>
                          <a:ea typeface="Times New Roman" panose="02020603050405020304" pitchFamily="18" charset="0"/>
                          <a:cs typeface="Times New Roman" panose="02020603050405020304" pitchFamily="18" charset="0"/>
                        </a:rPr>
                        <a:t>Process risks</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Delays in implementation of settlements</a:t>
                      </a:r>
                    </a:p>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No standardised business process with timeframes</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Developed detailed business process that is elaborated into standard operating procedures and time frames. </a:t>
                      </a:r>
                    </a:p>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Implementation of reviewed settlement models</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6348338"/>
                  </a:ext>
                </a:extLst>
              </a:tr>
              <a:tr h="163232">
                <a:tc gridSpan="3">
                  <a:txBody>
                    <a:bodyPr/>
                    <a:lstStyle/>
                    <a:p>
                      <a:pPr algn="just">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 </a:t>
                      </a:r>
                    </a:p>
                  </a:txBody>
                  <a:tcPr marL="39087" marR="39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325910572"/>
                  </a:ext>
                </a:extLst>
              </a:tr>
              <a:tr h="698506">
                <a:tc>
                  <a:txBody>
                    <a:bodyPr/>
                    <a:lstStyle/>
                    <a:p>
                      <a:pPr algn="l">
                        <a:lnSpc>
                          <a:spcPct val="115000"/>
                        </a:lnSpc>
                        <a:spcAft>
                          <a:spcPts val="0"/>
                        </a:spcAft>
                      </a:pPr>
                      <a:r>
                        <a:rPr lang="en-ZA" sz="1000">
                          <a:effectLst/>
                          <a:latin typeface="Arial" panose="020B0604020202020204" pitchFamily="34" charset="0"/>
                          <a:ea typeface="Times New Roman" panose="02020603050405020304" pitchFamily="18" charset="0"/>
                          <a:cs typeface="Times New Roman" panose="02020603050405020304" pitchFamily="18" charset="0"/>
                        </a:rPr>
                        <a:t>Reputational risks</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a:effectLst/>
                          <a:latin typeface="Arial" panose="020B0604020202020204" pitchFamily="34" charset="0"/>
                          <a:ea typeface="Times New Roman" panose="02020603050405020304" pitchFamily="18" charset="0"/>
                          <a:cs typeface="Times New Roman" panose="02020603050405020304" pitchFamily="18" charset="0"/>
                        </a:rPr>
                        <a:t>Reputational risk linked to delays in the settlement of claims</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Statutory Commission meetings to be held with formal and widespread communication aims, including media, as well as quarterly statistics releases. Communication process underway in collaboration with the Government Communication Information System (GCIS)</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1601629"/>
                  </a:ext>
                </a:extLst>
              </a:tr>
              <a:tr h="876930">
                <a:tc>
                  <a:txBody>
                    <a:bodyPr/>
                    <a:lstStyle/>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Legal and regulatory risks</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Overlap of define mandate of the CRLR (e.g. scope creep into post-settlement issues)</a:t>
                      </a:r>
                    </a:p>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Litigation risks</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Clarification of mandate in the context of future autonomy and develop plans to ensure synergy with the DALRRD ( Post settlement) </a:t>
                      </a:r>
                    </a:p>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Improvement of tracking and management of matters in court</a:t>
                      </a:r>
                    </a:p>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Compliance checklist and quality control by quality assurance</a:t>
                      </a:r>
                    </a:p>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Increased quality assurance capacity</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6343927"/>
                  </a:ext>
                </a:extLst>
              </a:tr>
            </a:tbl>
          </a:graphicData>
        </a:graphic>
      </p:graphicFrame>
    </p:spTree>
    <p:extLst>
      <p:ext uri="{BB962C8B-B14F-4D97-AF65-F5344CB8AC3E}">
        <p14:creationId xmlns:p14="http://schemas.microsoft.com/office/powerpoint/2010/main" val="3033286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843558"/>
            <a:ext cx="5976664" cy="4176464"/>
          </a:xfrm>
        </p:spPr>
        <p:txBody>
          <a:bodyPr>
            <a:noAutofit/>
          </a:bodyPr>
          <a:lstStyle/>
          <a:p>
            <a:pPr marL="339725" indent="-339725">
              <a:buFont typeface="Arial" panose="020B0604020202020204" pitchFamily="34" charset="0"/>
              <a:buChar char="•"/>
            </a:pPr>
            <a:endParaRPr lang="en-US" sz="1700" dirty="0">
              <a:solidFill>
                <a:schemeClr val="tx1"/>
              </a:solidFill>
              <a:latin typeface="+mn-lt"/>
            </a:endParaRPr>
          </a:p>
          <a:p>
            <a:pPr marL="339725" indent="-339725">
              <a:buFont typeface="Arial" panose="020B0604020202020204" pitchFamily="34" charset="0"/>
              <a:buChar char="•"/>
            </a:pPr>
            <a:r>
              <a:rPr lang="en-US" sz="2000" dirty="0">
                <a:solidFill>
                  <a:schemeClr val="tx1"/>
                </a:solidFill>
                <a:latin typeface="+mn-lt"/>
              </a:rPr>
              <a:t>Section 21 of the Restitution of Land Rights Act, No. 22 of 1994, as amended, prescribes that the CRLR submit an annual  report to Parliament by no later than 1 June every year.</a:t>
            </a:r>
          </a:p>
          <a:p>
            <a:endParaRPr lang="en-US" dirty="0"/>
          </a:p>
        </p:txBody>
      </p:sp>
      <p:sp>
        <p:nvSpPr>
          <p:cNvPr id="3" name="Title 2"/>
          <p:cNvSpPr>
            <a:spLocks noGrp="1"/>
          </p:cNvSpPr>
          <p:nvPr>
            <p:ph type="title"/>
          </p:nvPr>
        </p:nvSpPr>
        <p:spPr>
          <a:xfrm>
            <a:off x="457200" y="205979"/>
            <a:ext cx="7859216" cy="493563"/>
          </a:xfrm>
        </p:spPr>
        <p:txBody>
          <a:bodyPr/>
          <a:lstStyle/>
          <a:p>
            <a:r>
              <a:rPr lang="en-ZA" dirty="0"/>
              <a:t>INTRODUCTION</a:t>
            </a:r>
            <a:endParaRPr lang="en-US" dirty="0"/>
          </a:p>
        </p:txBody>
      </p:sp>
      <p:sp>
        <p:nvSpPr>
          <p:cNvPr id="6" name="TextBox 5">
            <a:extLst>
              <a:ext uri="{FF2B5EF4-FFF2-40B4-BE49-F238E27FC236}">
                <a16:creationId xmlns:a16="http://schemas.microsoft.com/office/drawing/2014/main" id="{6E6C5E60-FD30-4FA4-9309-446E02481E72}"/>
              </a:ext>
            </a:extLst>
          </p:cNvPr>
          <p:cNvSpPr txBox="1"/>
          <p:nvPr/>
        </p:nvSpPr>
        <p:spPr>
          <a:xfrm>
            <a:off x="8532440" y="267494"/>
            <a:ext cx="360040" cy="369332"/>
          </a:xfrm>
          <a:prstGeom prst="rect">
            <a:avLst/>
          </a:prstGeom>
          <a:noFill/>
        </p:spPr>
        <p:txBody>
          <a:bodyPr wrap="square" rtlCol="0">
            <a:spAutoFit/>
          </a:bodyPr>
          <a:lstStyle/>
          <a:p>
            <a:r>
              <a:rPr lang="en-ZA" dirty="0">
                <a:solidFill>
                  <a:schemeClr val="accent1"/>
                </a:solidFill>
              </a:rPr>
              <a:t>3</a:t>
            </a:r>
          </a:p>
        </p:txBody>
      </p:sp>
      <p:pic>
        <p:nvPicPr>
          <p:cNvPr id="5" name="Picture 4">
            <a:extLst>
              <a:ext uri="{FF2B5EF4-FFF2-40B4-BE49-F238E27FC236}">
                <a16:creationId xmlns:a16="http://schemas.microsoft.com/office/drawing/2014/main" id="{CD002970-6942-46CB-9EFB-7B5CDFF43344}"/>
              </a:ext>
            </a:extLst>
          </p:cNvPr>
          <p:cNvPicPr>
            <a:picLocks noChangeAspect="1"/>
          </p:cNvPicPr>
          <p:nvPr/>
        </p:nvPicPr>
        <p:blipFill>
          <a:blip r:embed="rId2"/>
          <a:stretch>
            <a:fillRect/>
          </a:stretch>
        </p:blipFill>
        <p:spPr>
          <a:xfrm>
            <a:off x="6444208" y="780842"/>
            <a:ext cx="2593325" cy="4011516"/>
          </a:xfrm>
          <a:prstGeom prst="rect">
            <a:avLst/>
          </a:prstGeom>
        </p:spPr>
      </p:pic>
    </p:spTree>
    <p:extLst>
      <p:ext uri="{BB962C8B-B14F-4D97-AF65-F5344CB8AC3E}">
        <p14:creationId xmlns:p14="http://schemas.microsoft.com/office/powerpoint/2010/main" val="2855102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F1D4A24-4929-45DB-AC5A-E3C7B04D87C4}"/>
              </a:ext>
            </a:extLst>
          </p:cNvPr>
          <p:cNvSpPr txBox="1"/>
          <p:nvPr/>
        </p:nvSpPr>
        <p:spPr>
          <a:xfrm>
            <a:off x="8532440" y="267494"/>
            <a:ext cx="504056" cy="369332"/>
          </a:xfrm>
          <a:prstGeom prst="rect">
            <a:avLst/>
          </a:prstGeom>
          <a:noFill/>
        </p:spPr>
        <p:txBody>
          <a:bodyPr wrap="square" rtlCol="0">
            <a:spAutoFit/>
          </a:bodyPr>
          <a:lstStyle/>
          <a:p>
            <a:r>
              <a:rPr lang="en-ZA" dirty="0">
                <a:solidFill>
                  <a:schemeClr val="accent1"/>
                </a:solidFill>
              </a:rPr>
              <a:t>21</a:t>
            </a:r>
          </a:p>
        </p:txBody>
      </p:sp>
      <p:pic>
        <p:nvPicPr>
          <p:cNvPr id="8" name="Picture 7">
            <a:extLst>
              <a:ext uri="{FF2B5EF4-FFF2-40B4-BE49-F238E27FC236}">
                <a16:creationId xmlns:a16="http://schemas.microsoft.com/office/drawing/2014/main" id="{AF1C8026-8FA2-47CA-BF28-F39DF2BFC9C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5" y="231490"/>
            <a:ext cx="5256584" cy="4428492"/>
          </a:xfrm>
          <a:prstGeom prst="rect">
            <a:avLst/>
          </a:prstGeom>
          <a:noFill/>
          <a:ln>
            <a:noFill/>
          </a:ln>
        </p:spPr>
      </p:pic>
    </p:spTree>
    <p:extLst>
      <p:ext uri="{BB962C8B-B14F-4D97-AF65-F5344CB8AC3E}">
        <p14:creationId xmlns:p14="http://schemas.microsoft.com/office/powerpoint/2010/main" val="2034884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0123" y="71610"/>
            <a:ext cx="7251178" cy="391768"/>
          </a:xfrm>
        </p:spPr>
        <p:txBody>
          <a:bodyPr>
            <a:noAutofit/>
          </a:bodyPr>
          <a:lstStyle/>
          <a:p>
            <a:pPr marL="742950" marR="0" lvl="1" indent="0" defTabSz="914400" rtl="0" eaLnBrk="1" fontAlgn="auto" latinLnBrk="0" hangingPunct="1">
              <a:lnSpc>
                <a:spcPct val="100000"/>
              </a:lnSpc>
              <a:spcBef>
                <a:spcPct val="20000"/>
              </a:spcBef>
              <a:spcAft>
                <a:spcPts val="0"/>
              </a:spcAft>
              <a:tabLst/>
              <a:defRPr/>
            </a:pPr>
            <a:br>
              <a:rPr lang="en-ZA" b="1" kern="1200" dirty="0">
                <a:solidFill>
                  <a:prstClr val="black"/>
                </a:solidFill>
                <a:latin typeface="Arial" panose="020B0604020202020204" pitchFamily="34" charset="0"/>
                <a:ea typeface="Times New Roman" panose="02020603050405020304" pitchFamily="18" charset="0"/>
                <a:cs typeface="+mn-cs"/>
              </a:rPr>
            </a:br>
            <a:r>
              <a:rPr lang="en-ZA" b="1" kern="1200" cap="all" dirty="0">
                <a:solidFill>
                  <a:prstClr val="black"/>
                </a:solidFill>
                <a:latin typeface="Arial" panose="020B0604020202020204" pitchFamily="34" charset="0"/>
                <a:ea typeface="Times New Roman" panose="02020603050405020304" pitchFamily="18" charset="0"/>
                <a:cs typeface="+mn-cs"/>
              </a:rPr>
              <a:t>Status of posts and vacancies per office</a:t>
            </a:r>
            <a:br>
              <a:rPr lang="en-US" kern="1200" dirty="0">
                <a:solidFill>
                  <a:prstClr val="black"/>
                </a:solidFill>
                <a:effectLst>
                  <a:outerShdw blurRad="38100" dist="38100" dir="2700000" algn="tl">
                    <a:srgbClr val="C0C0C0"/>
                  </a:outerShdw>
                </a:effectLst>
                <a:latin typeface="Arial"/>
                <a:ea typeface="+mn-ea"/>
                <a:cs typeface="+mn-cs"/>
              </a:rPr>
            </a:br>
            <a:endParaRPr lang="en-US" sz="2000" dirty="0"/>
          </a:p>
        </p:txBody>
      </p:sp>
      <p:sp>
        <p:nvSpPr>
          <p:cNvPr id="6" name="TextBox 5">
            <a:extLst>
              <a:ext uri="{FF2B5EF4-FFF2-40B4-BE49-F238E27FC236}">
                <a16:creationId xmlns:a16="http://schemas.microsoft.com/office/drawing/2014/main" id="{7F1D4A24-4929-45DB-AC5A-E3C7B04D87C4}"/>
              </a:ext>
            </a:extLst>
          </p:cNvPr>
          <p:cNvSpPr txBox="1"/>
          <p:nvPr/>
        </p:nvSpPr>
        <p:spPr>
          <a:xfrm>
            <a:off x="8532440" y="267494"/>
            <a:ext cx="504056" cy="369332"/>
          </a:xfrm>
          <a:prstGeom prst="rect">
            <a:avLst/>
          </a:prstGeom>
          <a:noFill/>
        </p:spPr>
        <p:txBody>
          <a:bodyPr wrap="square" rtlCol="0">
            <a:spAutoFit/>
          </a:bodyPr>
          <a:lstStyle/>
          <a:p>
            <a:r>
              <a:rPr lang="en-ZA" dirty="0">
                <a:solidFill>
                  <a:schemeClr val="accent1"/>
                </a:solidFill>
              </a:rPr>
              <a:t>21</a:t>
            </a:r>
          </a:p>
        </p:txBody>
      </p:sp>
      <p:graphicFrame>
        <p:nvGraphicFramePr>
          <p:cNvPr id="4" name="Table 3">
            <a:extLst>
              <a:ext uri="{FF2B5EF4-FFF2-40B4-BE49-F238E27FC236}">
                <a16:creationId xmlns:a16="http://schemas.microsoft.com/office/drawing/2014/main" id="{489955DF-FB4C-4DAC-94FA-A473FD8335C6}"/>
              </a:ext>
            </a:extLst>
          </p:cNvPr>
          <p:cNvGraphicFramePr>
            <a:graphicFrameLocks noGrp="1"/>
          </p:cNvGraphicFramePr>
          <p:nvPr>
            <p:extLst>
              <p:ext uri="{D42A27DB-BD31-4B8C-83A1-F6EECF244321}">
                <p14:modId xmlns:p14="http://schemas.microsoft.com/office/powerpoint/2010/main" val="3307241550"/>
              </p:ext>
            </p:extLst>
          </p:nvPr>
        </p:nvGraphicFramePr>
        <p:xfrm>
          <a:off x="201142" y="915566"/>
          <a:ext cx="7251178" cy="3864004"/>
        </p:xfrm>
        <a:graphic>
          <a:graphicData uri="http://schemas.openxmlformats.org/drawingml/2006/table">
            <a:tbl>
              <a:tblPr firstRow="1" firstCol="1" bandRow="1"/>
              <a:tblGrid>
                <a:gridCol w="1331567">
                  <a:extLst>
                    <a:ext uri="{9D8B030D-6E8A-4147-A177-3AD203B41FA5}">
                      <a16:colId xmlns:a16="http://schemas.microsoft.com/office/drawing/2014/main" val="2188139763"/>
                    </a:ext>
                  </a:extLst>
                </a:gridCol>
                <a:gridCol w="1059428">
                  <a:extLst>
                    <a:ext uri="{9D8B030D-6E8A-4147-A177-3AD203B41FA5}">
                      <a16:colId xmlns:a16="http://schemas.microsoft.com/office/drawing/2014/main" val="130499242"/>
                    </a:ext>
                  </a:extLst>
                </a:gridCol>
                <a:gridCol w="1086258">
                  <a:extLst>
                    <a:ext uri="{9D8B030D-6E8A-4147-A177-3AD203B41FA5}">
                      <a16:colId xmlns:a16="http://schemas.microsoft.com/office/drawing/2014/main" val="1927850691"/>
                    </a:ext>
                  </a:extLst>
                </a:gridCol>
                <a:gridCol w="1202014">
                  <a:extLst>
                    <a:ext uri="{9D8B030D-6E8A-4147-A177-3AD203B41FA5}">
                      <a16:colId xmlns:a16="http://schemas.microsoft.com/office/drawing/2014/main" val="3400444855"/>
                    </a:ext>
                  </a:extLst>
                </a:gridCol>
                <a:gridCol w="862414">
                  <a:extLst>
                    <a:ext uri="{9D8B030D-6E8A-4147-A177-3AD203B41FA5}">
                      <a16:colId xmlns:a16="http://schemas.microsoft.com/office/drawing/2014/main" val="2504383601"/>
                    </a:ext>
                  </a:extLst>
                </a:gridCol>
                <a:gridCol w="1057129">
                  <a:extLst>
                    <a:ext uri="{9D8B030D-6E8A-4147-A177-3AD203B41FA5}">
                      <a16:colId xmlns:a16="http://schemas.microsoft.com/office/drawing/2014/main" val="3774794702"/>
                    </a:ext>
                  </a:extLst>
                </a:gridCol>
                <a:gridCol w="652368">
                  <a:extLst>
                    <a:ext uri="{9D8B030D-6E8A-4147-A177-3AD203B41FA5}">
                      <a16:colId xmlns:a16="http://schemas.microsoft.com/office/drawing/2014/main" val="1052406570"/>
                    </a:ext>
                  </a:extLst>
                </a:gridCol>
              </a:tblGrid>
              <a:tr h="744508">
                <a:tc>
                  <a:txBody>
                    <a:bodyPr/>
                    <a:lstStyle/>
                    <a:p>
                      <a:pPr algn="ctr">
                        <a:lnSpc>
                          <a:spcPct val="115000"/>
                        </a:lnSpc>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Office</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funded posts</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posts filled</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pPr>
                      <a:r>
                        <a:rPr lang="en-U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posts vacant</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pPr>
                      <a:r>
                        <a:rPr lang="en-U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Percentage vacancy rate</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pPr>
                      <a:r>
                        <a:rPr lang="en-U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Employees additional employed</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pPr>
                      <a:r>
                        <a:rPr lang="en-U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Head count</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608466065"/>
                  </a:ext>
                </a:extLst>
              </a:tr>
              <a:tr h="263949">
                <a:tc>
                  <a:txBody>
                    <a:bodyPr/>
                    <a:lstStyle/>
                    <a:p>
                      <a:pPr algn="just">
                        <a:lnSpc>
                          <a:spcPct val="115000"/>
                        </a:lnSpc>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National Office</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87</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66</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21</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24%</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0</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66</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8764645"/>
                  </a:ext>
                </a:extLst>
              </a:tr>
              <a:tr h="263949">
                <a:tc>
                  <a:txBody>
                    <a:bodyPr/>
                    <a:lstStyle/>
                    <a:p>
                      <a:pPr algn="just">
                        <a:lnSpc>
                          <a:spcPct val="115000"/>
                        </a:lnSpc>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Eastern Cape</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70</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8</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11%</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0</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62</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878848"/>
                  </a:ext>
                </a:extLst>
              </a:tr>
              <a:tr h="263949">
                <a:tc>
                  <a:txBody>
                    <a:bodyPr/>
                    <a:lstStyle/>
                    <a:p>
                      <a:pPr algn="just">
                        <a:lnSpc>
                          <a:spcPct val="115000"/>
                        </a:lnSpc>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Free State</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34</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0</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5.88%</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1</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34</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8615637"/>
                  </a:ext>
                </a:extLst>
              </a:tr>
              <a:tr h="263949">
                <a:tc>
                  <a:txBody>
                    <a:bodyPr/>
                    <a:lstStyle/>
                    <a:p>
                      <a:pPr algn="just">
                        <a:lnSpc>
                          <a:spcPct val="115000"/>
                        </a:lnSpc>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Gauteng</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66</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6</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9%</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0</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60</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8407088"/>
                  </a:ext>
                </a:extLst>
              </a:tr>
              <a:tr h="263949">
                <a:tc>
                  <a:txBody>
                    <a:bodyPr/>
                    <a:lstStyle/>
                    <a:p>
                      <a:pPr algn="just">
                        <a:lnSpc>
                          <a:spcPct val="115000"/>
                        </a:lnSpc>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KwaZulu-Natal</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111</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101</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10</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9%</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1</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101</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9645804"/>
                  </a:ext>
                </a:extLst>
              </a:tr>
              <a:tr h="263949">
                <a:tc>
                  <a:txBody>
                    <a:bodyPr/>
                    <a:lstStyle/>
                    <a:p>
                      <a:pPr algn="just">
                        <a:lnSpc>
                          <a:spcPct val="115000"/>
                        </a:lnSpc>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Limpopo</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100</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96</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4</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4%</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0</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96</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090373"/>
                  </a:ext>
                </a:extLst>
              </a:tr>
              <a:tr h="263949">
                <a:tc>
                  <a:txBody>
                    <a:bodyPr/>
                    <a:lstStyle/>
                    <a:p>
                      <a:pPr algn="just">
                        <a:lnSpc>
                          <a:spcPct val="115000"/>
                        </a:lnSpc>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Mpumalanga</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116</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107</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9</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8%</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0</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107</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2629499"/>
                  </a:ext>
                </a:extLst>
              </a:tr>
              <a:tr h="263949">
                <a:tc>
                  <a:txBody>
                    <a:bodyPr/>
                    <a:lstStyle/>
                    <a:p>
                      <a:pPr algn="just">
                        <a:lnSpc>
                          <a:spcPct val="115000"/>
                        </a:lnSpc>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Northern Cape</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38</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6</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16%</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0</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32</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3124934"/>
                  </a:ext>
                </a:extLst>
              </a:tr>
              <a:tr h="263949">
                <a:tc>
                  <a:txBody>
                    <a:bodyPr/>
                    <a:lstStyle/>
                    <a:p>
                      <a:pPr algn="just">
                        <a:lnSpc>
                          <a:spcPct val="115000"/>
                        </a:lnSpc>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North West</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74</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66</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8</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11%</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0</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66</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662851"/>
                  </a:ext>
                </a:extLst>
              </a:tr>
              <a:tr h="263949">
                <a:tc>
                  <a:txBody>
                    <a:bodyPr/>
                    <a:lstStyle/>
                    <a:p>
                      <a:pPr algn="just">
                        <a:lnSpc>
                          <a:spcPct val="115000"/>
                        </a:lnSpc>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Western Cape</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72</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64</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8</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11%</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1</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r>
                        <a:rPr lang="en-US" sz="1400">
                          <a:effectLst/>
                          <a:latin typeface="Arial" panose="020B0604020202020204" pitchFamily="34" charset="0"/>
                          <a:ea typeface="Times New Roman" panose="02020603050405020304" pitchFamily="18" charset="0"/>
                          <a:cs typeface="Times New Roman" panose="02020603050405020304" pitchFamily="18" charset="0"/>
                        </a:rPr>
                        <a:t>64</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7981010"/>
                  </a:ext>
                </a:extLst>
              </a:tr>
              <a:tr h="263949">
                <a:tc>
                  <a:txBody>
                    <a:bodyPr/>
                    <a:lstStyle/>
                    <a:p>
                      <a:pPr algn="just">
                        <a:lnSpc>
                          <a:spcPct val="115000"/>
                        </a:lnSpc>
                      </a:pPr>
                      <a:r>
                        <a:rPr lang="en-U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pPr>
                      <a:r>
                        <a:rPr lang="en-U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768</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pPr>
                      <a:r>
                        <a:rPr lang="en-U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688</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pPr>
                      <a:r>
                        <a:rPr lang="en-U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pPr>
                      <a:r>
                        <a:rPr lang="en-U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688</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104794215"/>
                  </a:ext>
                </a:extLst>
              </a:tr>
            </a:tbl>
          </a:graphicData>
        </a:graphic>
      </p:graphicFrame>
      <p:pic>
        <p:nvPicPr>
          <p:cNvPr id="5" name="Picture 4">
            <a:extLst>
              <a:ext uri="{FF2B5EF4-FFF2-40B4-BE49-F238E27FC236}">
                <a16:creationId xmlns:a16="http://schemas.microsoft.com/office/drawing/2014/main" id="{70AC4EBE-E175-4AC2-B82C-A68EFEF41122}"/>
              </a:ext>
            </a:extLst>
          </p:cNvPr>
          <p:cNvPicPr>
            <a:picLocks noChangeAspect="1"/>
          </p:cNvPicPr>
          <p:nvPr/>
        </p:nvPicPr>
        <p:blipFill>
          <a:blip r:embed="rId3"/>
          <a:stretch>
            <a:fillRect/>
          </a:stretch>
        </p:blipFill>
        <p:spPr>
          <a:xfrm>
            <a:off x="7532413" y="915565"/>
            <a:ext cx="1592363" cy="3658249"/>
          </a:xfrm>
          <a:prstGeom prst="rect">
            <a:avLst/>
          </a:prstGeom>
        </p:spPr>
      </p:pic>
    </p:spTree>
    <p:extLst>
      <p:ext uri="{BB962C8B-B14F-4D97-AF65-F5344CB8AC3E}">
        <p14:creationId xmlns:p14="http://schemas.microsoft.com/office/powerpoint/2010/main" val="3072300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720" y="230371"/>
            <a:ext cx="8087696" cy="369332"/>
          </a:xfrm>
        </p:spPr>
        <p:txBody>
          <a:bodyPr>
            <a:normAutofit fontScale="90000"/>
          </a:bodyPr>
          <a:lstStyle/>
          <a:p>
            <a:pPr lvl="0">
              <a:lnSpc>
                <a:spcPct val="115000"/>
              </a:lnSpc>
              <a:spcBef>
                <a:spcPct val="20000"/>
              </a:spcBef>
            </a:pPr>
            <a:r>
              <a:rPr lang="en-ZA" sz="2000" dirty="0">
                <a:solidFill>
                  <a:srgbClr val="7F7F7F">
                    <a:lumMod val="50000"/>
                  </a:srgbClr>
                </a:solidFill>
                <a:ea typeface="Times New Roman" panose="02020603050405020304" pitchFamily="18" charset="0"/>
                <a:cs typeface="+mn-cs"/>
              </a:rPr>
              <a:t>Number of staff and vacancies per salary band</a:t>
            </a:r>
            <a:br>
              <a:rPr lang="en-ZA" sz="1600" b="0" cap="none" dirty="0">
                <a:solidFill>
                  <a:srgbClr val="7F7F7F">
                    <a:lumMod val="50000"/>
                  </a:srgbClr>
                </a:solidFill>
                <a:ea typeface="Times New Roman" panose="02020603050405020304" pitchFamily="18" charset="0"/>
                <a:cs typeface="+mn-cs"/>
              </a:rPr>
            </a:br>
            <a:endParaRPr lang="en-US" dirty="0"/>
          </a:p>
        </p:txBody>
      </p:sp>
      <p:sp>
        <p:nvSpPr>
          <p:cNvPr id="5" name="TextBox 4">
            <a:extLst>
              <a:ext uri="{FF2B5EF4-FFF2-40B4-BE49-F238E27FC236}">
                <a16:creationId xmlns:a16="http://schemas.microsoft.com/office/drawing/2014/main" id="{D8A7B943-C90A-4971-9831-4A16F59EF7E2}"/>
              </a:ext>
            </a:extLst>
          </p:cNvPr>
          <p:cNvSpPr txBox="1"/>
          <p:nvPr/>
        </p:nvSpPr>
        <p:spPr>
          <a:xfrm>
            <a:off x="8506780" y="230371"/>
            <a:ext cx="529716" cy="369332"/>
          </a:xfrm>
          <a:prstGeom prst="rect">
            <a:avLst/>
          </a:prstGeom>
          <a:noFill/>
        </p:spPr>
        <p:txBody>
          <a:bodyPr wrap="square" rtlCol="0">
            <a:spAutoFit/>
          </a:bodyPr>
          <a:lstStyle/>
          <a:p>
            <a:r>
              <a:rPr lang="en-ZA" dirty="0">
                <a:solidFill>
                  <a:schemeClr val="accent1"/>
                </a:solidFill>
              </a:rPr>
              <a:t>23</a:t>
            </a:r>
          </a:p>
        </p:txBody>
      </p:sp>
      <p:graphicFrame>
        <p:nvGraphicFramePr>
          <p:cNvPr id="4" name="Table 3">
            <a:extLst>
              <a:ext uri="{FF2B5EF4-FFF2-40B4-BE49-F238E27FC236}">
                <a16:creationId xmlns:a16="http://schemas.microsoft.com/office/drawing/2014/main" id="{2A6B09B9-CEAD-47F3-BA48-0D966436BA37}"/>
              </a:ext>
            </a:extLst>
          </p:cNvPr>
          <p:cNvGraphicFramePr>
            <a:graphicFrameLocks noGrp="1"/>
          </p:cNvGraphicFramePr>
          <p:nvPr>
            <p:extLst>
              <p:ext uri="{D42A27DB-BD31-4B8C-83A1-F6EECF244321}">
                <p14:modId xmlns:p14="http://schemas.microsoft.com/office/powerpoint/2010/main" val="1121062350"/>
              </p:ext>
            </p:extLst>
          </p:nvPr>
        </p:nvGraphicFramePr>
        <p:xfrm>
          <a:off x="25716" y="878443"/>
          <a:ext cx="7056784" cy="3782568"/>
        </p:xfrm>
        <a:graphic>
          <a:graphicData uri="http://schemas.openxmlformats.org/drawingml/2006/table">
            <a:tbl>
              <a:tblPr firstRow="1" firstCol="1" bandRow="1"/>
              <a:tblGrid>
                <a:gridCol w="2433480">
                  <a:extLst>
                    <a:ext uri="{9D8B030D-6E8A-4147-A177-3AD203B41FA5}">
                      <a16:colId xmlns:a16="http://schemas.microsoft.com/office/drawing/2014/main" val="3171876807"/>
                    </a:ext>
                  </a:extLst>
                </a:gridCol>
                <a:gridCol w="1022904">
                  <a:extLst>
                    <a:ext uri="{9D8B030D-6E8A-4147-A177-3AD203B41FA5}">
                      <a16:colId xmlns:a16="http://schemas.microsoft.com/office/drawing/2014/main" val="1192874053"/>
                    </a:ext>
                  </a:extLst>
                </a:gridCol>
                <a:gridCol w="1028686">
                  <a:extLst>
                    <a:ext uri="{9D8B030D-6E8A-4147-A177-3AD203B41FA5}">
                      <a16:colId xmlns:a16="http://schemas.microsoft.com/office/drawing/2014/main" val="2097434797"/>
                    </a:ext>
                  </a:extLst>
                </a:gridCol>
                <a:gridCol w="1102163">
                  <a:extLst>
                    <a:ext uri="{9D8B030D-6E8A-4147-A177-3AD203B41FA5}">
                      <a16:colId xmlns:a16="http://schemas.microsoft.com/office/drawing/2014/main" val="4281893785"/>
                    </a:ext>
                  </a:extLst>
                </a:gridCol>
                <a:gridCol w="1469551">
                  <a:extLst>
                    <a:ext uri="{9D8B030D-6E8A-4147-A177-3AD203B41FA5}">
                      <a16:colId xmlns:a16="http://schemas.microsoft.com/office/drawing/2014/main" val="3622079900"/>
                    </a:ext>
                  </a:extLst>
                </a:gridCol>
              </a:tblGrid>
              <a:tr h="0">
                <a:tc>
                  <a:txBody>
                    <a:bodyPr/>
                    <a:lstStyle/>
                    <a:p>
                      <a:pPr algn="ctr">
                        <a:lnSpc>
                          <a:spcPct val="115000"/>
                        </a:lnSpc>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Salary band </a:t>
                      </a:r>
                      <a:br>
                        <a:rPr lang="en-US"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(permanent employees)</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pPr>
                      <a:r>
                        <a:rPr lang="en-US"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permanent posts</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pPr>
                      <a:r>
                        <a:rPr lang="en-US"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posts vacant</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pPr>
                      <a:r>
                        <a:rPr lang="en-US"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Vacancy rate</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pPr>
                      <a:r>
                        <a:rPr lang="en-US"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posts filled additional to the establishment</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692070870"/>
                  </a:ext>
                </a:extLst>
              </a:tr>
              <a:tr h="185420">
                <a:tc>
                  <a:txBody>
                    <a:bodyPr/>
                    <a:lstStyle/>
                    <a:p>
                      <a:pPr algn="l">
                        <a:lnSpc>
                          <a:spcPct val="115000"/>
                        </a:lnSpc>
                      </a:pP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Lower skilled (levels 1–2)</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600">
                          <a:effectLst/>
                          <a:latin typeface="Arial" panose="020B0604020202020204" pitchFamily="34" charset="0"/>
                          <a:ea typeface="Times New Roman" panose="02020603050405020304" pitchFamily="18" charset="0"/>
                          <a:cs typeface="Times New Roman" panose="02020603050405020304" pitchFamily="18" charset="0"/>
                        </a:rPr>
                        <a:t>N/A</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600">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4108894"/>
                  </a:ext>
                </a:extLst>
              </a:tr>
              <a:tr h="185420">
                <a:tc>
                  <a:txBody>
                    <a:bodyPr/>
                    <a:lstStyle/>
                    <a:p>
                      <a:pPr algn="l">
                        <a:lnSpc>
                          <a:spcPct val="115000"/>
                        </a:lnSpc>
                      </a:pP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Skilled (levels 3–5)</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123</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15</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12.20%</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965730"/>
                  </a:ext>
                </a:extLst>
              </a:tr>
              <a:tr h="185420">
                <a:tc>
                  <a:txBody>
                    <a:bodyPr/>
                    <a:lstStyle/>
                    <a:p>
                      <a:pPr algn="l">
                        <a:lnSpc>
                          <a:spcPct val="115000"/>
                        </a:lnSpc>
                      </a:pP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Highly skilled production (levels 6–8)</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pPr>
                      <a:r>
                        <a:rPr lang="en-US" sz="1600">
                          <a:effectLst/>
                          <a:latin typeface="Arial" panose="020B0604020202020204" pitchFamily="34" charset="0"/>
                          <a:ea typeface="Times New Roman" panose="02020603050405020304" pitchFamily="18" charset="0"/>
                          <a:cs typeface="Times New Roman" panose="02020603050405020304" pitchFamily="18" charset="0"/>
                        </a:rPr>
                        <a:t>365</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43</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11.78%</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3056623"/>
                  </a:ext>
                </a:extLst>
              </a:tr>
              <a:tr h="185420">
                <a:tc>
                  <a:txBody>
                    <a:bodyPr/>
                    <a:lstStyle/>
                    <a:p>
                      <a:pPr algn="l">
                        <a:lnSpc>
                          <a:spcPct val="115000"/>
                        </a:lnSpc>
                      </a:pP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Highly skilled supervision (levels 9–12)</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pPr>
                      <a:r>
                        <a:rPr lang="en-US" sz="1600">
                          <a:effectLst/>
                          <a:latin typeface="Arial" panose="020B0604020202020204" pitchFamily="34" charset="0"/>
                          <a:ea typeface="Times New Roman" panose="02020603050405020304" pitchFamily="18" charset="0"/>
                          <a:cs typeface="Times New Roman" panose="02020603050405020304" pitchFamily="18" charset="0"/>
                        </a:rPr>
                        <a:t>240</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600">
                          <a:effectLst/>
                          <a:latin typeface="Arial" panose="020B0604020202020204" pitchFamily="34" charset="0"/>
                          <a:ea typeface="Times New Roman" panose="02020603050405020304" pitchFamily="18" charset="0"/>
                          <a:cs typeface="Times New Roman" panose="02020603050405020304" pitchFamily="18" charset="0"/>
                        </a:rPr>
                        <a:t>31</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600">
                          <a:effectLst/>
                          <a:latin typeface="Arial" panose="020B0604020202020204" pitchFamily="34" charset="0"/>
                          <a:ea typeface="Times New Roman" panose="02020603050405020304" pitchFamily="18" charset="0"/>
                          <a:cs typeface="Times New Roman" panose="02020603050405020304" pitchFamily="18" charset="0"/>
                        </a:rPr>
                        <a:t>12.65%</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3</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5547092"/>
                  </a:ext>
                </a:extLst>
              </a:tr>
              <a:tr h="185420">
                <a:tc>
                  <a:txBody>
                    <a:bodyPr/>
                    <a:lstStyle/>
                    <a:p>
                      <a:pPr algn="l">
                        <a:lnSpc>
                          <a:spcPct val="115000"/>
                        </a:lnSpc>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Senior management </a:t>
                      </a:r>
                      <a:b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(levels 13–16)</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40</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600">
                          <a:effectLst/>
                          <a:latin typeface="Arial" panose="020B0604020202020204" pitchFamily="34" charset="0"/>
                          <a:ea typeface="Times New Roman" panose="02020603050405020304" pitchFamily="18" charset="0"/>
                          <a:cs typeface="Times New Roman" panose="02020603050405020304" pitchFamily="18" charset="0"/>
                        </a:rPr>
                        <a:t>5</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600">
                          <a:effectLst/>
                          <a:latin typeface="Arial" panose="020B0604020202020204" pitchFamily="34" charset="0"/>
                          <a:ea typeface="Times New Roman" panose="02020603050405020304" pitchFamily="18" charset="0"/>
                          <a:cs typeface="Times New Roman" panose="02020603050405020304" pitchFamily="18" charset="0"/>
                        </a:rPr>
                        <a:t>13%</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5423889"/>
                  </a:ext>
                </a:extLst>
              </a:tr>
            </a:tbl>
          </a:graphicData>
        </a:graphic>
      </p:graphicFrame>
      <p:pic>
        <p:nvPicPr>
          <p:cNvPr id="6" name="Picture 5">
            <a:extLst>
              <a:ext uri="{FF2B5EF4-FFF2-40B4-BE49-F238E27FC236}">
                <a16:creationId xmlns:a16="http://schemas.microsoft.com/office/drawing/2014/main" id="{51529B37-3F9D-435C-96AF-894F935DF8BB}"/>
              </a:ext>
            </a:extLst>
          </p:cNvPr>
          <p:cNvPicPr>
            <a:picLocks noChangeAspect="1"/>
          </p:cNvPicPr>
          <p:nvPr/>
        </p:nvPicPr>
        <p:blipFill>
          <a:blip r:embed="rId3"/>
          <a:stretch>
            <a:fillRect/>
          </a:stretch>
        </p:blipFill>
        <p:spPr>
          <a:xfrm>
            <a:off x="7236296" y="1131824"/>
            <a:ext cx="1728192" cy="3600165"/>
          </a:xfrm>
          <a:prstGeom prst="rect">
            <a:avLst/>
          </a:prstGeom>
        </p:spPr>
      </p:pic>
    </p:spTree>
    <p:extLst>
      <p:ext uri="{BB962C8B-B14F-4D97-AF65-F5344CB8AC3E}">
        <p14:creationId xmlns:p14="http://schemas.microsoft.com/office/powerpoint/2010/main" val="3393522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1"/>
            <a:ext cx="7992888" cy="556555"/>
          </a:xfrm>
        </p:spPr>
        <p:txBody>
          <a:bodyPr>
            <a:normAutofit/>
          </a:bodyPr>
          <a:lstStyle/>
          <a:p>
            <a:r>
              <a:rPr lang="en-US" dirty="0"/>
              <a:t>             Positions filled and vacancies</a:t>
            </a:r>
          </a:p>
        </p:txBody>
      </p:sp>
      <p:sp>
        <p:nvSpPr>
          <p:cNvPr id="6" name="TextBox 5">
            <a:extLst>
              <a:ext uri="{FF2B5EF4-FFF2-40B4-BE49-F238E27FC236}">
                <a16:creationId xmlns:a16="http://schemas.microsoft.com/office/drawing/2014/main" id="{7F1D4A24-4929-45DB-AC5A-E3C7B04D87C4}"/>
              </a:ext>
            </a:extLst>
          </p:cNvPr>
          <p:cNvSpPr txBox="1"/>
          <p:nvPr/>
        </p:nvSpPr>
        <p:spPr>
          <a:xfrm>
            <a:off x="8532440" y="267494"/>
            <a:ext cx="504056" cy="369332"/>
          </a:xfrm>
          <a:prstGeom prst="rect">
            <a:avLst/>
          </a:prstGeom>
          <a:noFill/>
        </p:spPr>
        <p:txBody>
          <a:bodyPr wrap="square" rtlCol="0">
            <a:spAutoFit/>
          </a:bodyPr>
          <a:lstStyle/>
          <a:p>
            <a:r>
              <a:rPr lang="en-ZA" dirty="0">
                <a:solidFill>
                  <a:schemeClr val="accent1"/>
                </a:solidFill>
              </a:rPr>
              <a:t>22</a:t>
            </a:r>
          </a:p>
        </p:txBody>
      </p:sp>
      <p:graphicFrame>
        <p:nvGraphicFramePr>
          <p:cNvPr id="8" name="Content Placeholder 7">
            <a:extLst>
              <a:ext uri="{FF2B5EF4-FFF2-40B4-BE49-F238E27FC236}">
                <a16:creationId xmlns:a16="http://schemas.microsoft.com/office/drawing/2014/main" id="{A410715E-0FCA-471F-B190-46C2B138DF22}"/>
              </a:ext>
            </a:extLst>
          </p:cNvPr>
          <p:cNvGraphicFramePr>
            <a:graphicFrameLocks noGrp="1"/>
          </p:cNvGraphicFramePr>
          <p:nvPr>
            <p:ph idx="1"/>
            <p:extLst>
              <p:ext uri="{D42A27DB-BD31-4B8C-83A1-F6EECF244321}">
                <p14:modId xmlns:p14="http://schemas.microsoft.com/office/powerpoint/2010/main" val="3939329411"/>
              </p:ext>
            </p:extLst>
          </p:nvPr>
        </p:nvGraphicFramePr>
        <p:xfrm>
          <a:off x="201142" y="736389"/>
          <a:ext cx="6049963" cy="4246785"/>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a:extLst>
              <a:ext uri="{FF2B5EF4-FFF2-40B4-BE49-F238E27FC236}">
                <a16:creationId xmlns:a16="http://schemas.microsoft.com/office/drawing/2014/main" id="{9A1BEBB9-9A82-48EB-AE72-7F773C25BC38}"/>
              </a:ext>
            </a:extLst>
          </p:cNvPr>
          <p:cNvPicPr>
            <a:picLocks noChangeAspect="1"/>
          </p:cNvPicPr>
          <p:nvPr/>
        </p:nvPicPr>
        <p:blipFill>
          <a:blip r:embed="rId3"/>
          <a:stretch>
            <a:fillRect/>
          </a:stretch>
        </p:blipFill>
        <p:spPr>
          <a:xfrm>
            <a:off x="6516216" y="736389"/>
            <a:ext cx="2520280" cy="3992153"/>
          </a:xfrm>
          <a:prstGeom prst="rect">
            <a:avLst/>
          </a:prstGeom>
        </p:spPr>
      </p:pic>
    </p:spTree>
    <p:extLst>
      <p:ext uri="{BB962C8B-B14F-4D97-AF65-F5344CB8AC3E}">
        <p14:creationId xmlns:p14="http://schemas.microsoft.com/office/powerpoint/2010/main" val="3801121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843558"/>
            <a:ext cx="7859216" cy="4176464"/>
          </a:xfrm>
        </p:spPr>
        <p:txBody>
          <a:bodyPr>
            <a:noAutofit/>
          </a:bodyPr>
          <a:lstStyle/>
          <a:p>
            <a:pPr algn="just">
              <a:lnSpc>
                <a:spcPct val="120000"/>
              </a:lnSpc>
              <a:spcBef>
                <a:spcPts val="1000"/>
              </a:spcBef>
              <a:spcAft>
                <a:spcPts val="1000"/>
              </a:spcAft>
            </a:pPr>
            <a:r>
              <a:rPr lang="en-US" sz="1800" dirty="0">
                <a:ea typeface="Calibri" panose="020F0502020204030204" pitchFamily="34" charset="0"/>
                <a:cs typeface="Times New Roman" panose="02020603050405020304" pitchFamily="18" charset="0"/>
              </a:rPr>
              <a:t>There were 15 terminations of service during the period under review. As a result of 15 terminations, it also resulted in 15 vacant posts which could not be filled since the 2020 moratorium.</a:t>
            </a:r>
            <a:endParaRPr lang="en-ZA" sz="1800" dirty="0">
              <a:ea typeface="Times New Roman" panose="02020603050405020304" pitchFamily="18" charset="0"/>
            </a:endParaRPr>
          </a:p>
          <a:p>
            <a:pPr algn="just">
              <a:lnSpc>
                <a:spcPct val="120000"/>
              </a:lnSpc>
              <a:spcBef>
                <a:spcPts val="1000"/>
              </a:spcBef>
              <a:spcAft>
                <a:spcPts val="1000"/>
              </a:spcAft>
            </a:pPr>
            <a:r>
              <a:rPr lang="en-US" sz="1800" dirty="0">
                <a:ea typeface="Calibri" panose="020F0502020204030204" pitchFamily="34" charset="0"/>
                <a:cs typeface="Times New Roman" panose="02020603050405020304" pitchFamily="18" charset="0"/>
              </a:rPr>
              <a:t>Of the terminations of service 40% were resignations. Resignations of 40% of the total number of staff employed shows that the turnaround of staff due to resignations is very high. </a:t>
            </a:r>
            <a:endParaRPr lang="en-ZA" sz="1800" dirty="0">
              <a:ea typeface="Times New Roman" panose="02020603050405020304" pitchFamily="18" charset="0"/>
            </a:endParaRPr>
          </a:p>
          <a:p>
            <a:pPr marL="1085850" lvl="1" indent="-342900">
              <a:buFont typeface="Arial" panose="020B0604020202020204" pitchFamily="34" charset="0"/>
              <a:buChar char="•"/>
            </a:pPr>
            <a:endParaRPr lang="en-US" sz="2400" dirty="0">
              <a:effectLst>
                <a:outerShdw blurRad="38100" dist="38100" dir="2700000" algn="tl">
                  <a:srgbClr val="C0C0C0"/>
                </a:outerShdw>
              </a:effectLst>
            </a:endParaRPr>
          </a:p>
        </p:txBody>
      </p:sp>
      <p:sp>
        <p:nvSpPr>
          <p:cNvPr id="3" name="Title 2"/>
          <p:cNvSpPr>
            <a:spLocks noGrp="1"/>
          </p:cNvSpPr>
          <p:nvPr>
            <p:ph type="title"/>
          </p:nvPr>
        </p:nvSpPr>
        <p:spPr>
          <a:xfrm>
            <a:off x="35496" y="51471"/>
            <a:ext cx="8280920" cy="648072"/>
          </a:xfrm>
        </p:spPr>
        <p:txBody>
          <a:bodyPr>
            <a:normAutofit fontScale="90000"/>
          </a:bodyPr>
          <a:lstStyle/>
          <a:p>
            <a:pPr lvl="0">
              <a:lnSpc>
                <a:spcPct val="115000"/>
              </a:lnSpc>
              <a:spcBef>
                <a:spcPct val="20000"/>
              </a:spcBef>
              <a:tabLst>
                <a:tab pos="540385" algn="l"/>
              </a:tabLst>
            </a:pPr>
            <a:r>
              <a:rPr lang="en-ZA" sz="1600" cap="none" dirty="0">
                <a:solidFill>
                  <a:srgbClr val="7F7F7F">
                    <a:lumMod val="50000"/>
                  </a:srgbClr>
                </a:solidFill>
                <a:ea typeface="Times New Roman" panose="02020603050405020304" pitchFamily="18" charset="0"/>
                <a:cs typeface="+mn-cs"/>
              </a:rPr>
              <a:t>                 </a:t>
            </a:r>
            <a:br>
              <a:rPr lang="en-ZA" sz="1600" cap="none" dirty="0">
                <a:solidFill>
                  <a:srgbClr val="7F7F7F">
                    <a:lumMod val="50000"/>
                  </a:srgbClr>
                </a:solidFill>
                <a:ea typeface="Times New Roman" panose="02020603050405020304" pitchFamily="18" charset="0"/>
                <a:cs typeface="+mn-cs"/>
              </a:rPr>
            </a:br>
            <a:r>
              <a:rPr lang="en-ZA" sz="1600" cap="none" dirty="0">
                <a:solidFill>
                  <a:srgbClr val="7F7F7F">
                    <a:lumMod val="50000"/>
                  </a:srgbClr>
                </a:solidFill>
                <a:ea typeface="Times New Roman" panose="02020603050405020304" pitchFamily="18" charset="0"/>
                <a:cs typeface="+mn-cs"/>
              </a:rPr>
              <a:t>                          </a:t>
            </a:r>
            <a:r>
              <a:rPr lang="en-ZA" sz="1800" dirty="0">
                <a:solidFill>
                  <a:srgbClr val="7F7F7F">
                    <a:lumMod val="50000"/>
                  </a:srgbClr>
                </a:solidFill>
                <a:ea typeface="Times New Roman" panose="02020603050405020304" pitchFamily="18" charset="0"/>
                <a:cs typeface="+mn-cs"/>
              </a:rPr>
              <a:t>Termination of service during the period under review</a:t>
            </a:r>
            <a:br>
              <a:rPr lang="en-ZA" sz="1600" b="0" cap="none" dirty="0">
                <a:solidFill>
                  <a:srgbClr val="7F7F7F">
                    <a:lumMod val="50000"/>
                  </a:srgbClr>
                </a:solidFill>
                <a:ea typeface="Times New Roman" panose="02020603050405020304" pitchFamily="18" charset="0"/>
                <a:cs typeface="+mn-cs"/>
              </a:rPr>
            </a:br>
            <a:endParaRPr lang="en-US" dirty="0"/>
          </a:p>
        </p:txBody>
      </p:sp>
      <p:sp>
        <p:nvSpPr>
          <p:cNvPr id="5" name="TextBox 4">
            <a:extLst>
              <a:ext uri="{FF2B5EF4-FFF2-40B4-BE49-F238E27FC236}">
                <a16:creationId xmlns:a16="http://schemas.microsoft.com/office/drawing/2014/main" id="{D8A7B943-C90A-4971-9831-4A16F59EF7E2}"/>
              </a:ext>
            </a:extLst>
          </p:cNvPr>
          <p:cNvSpPr txBox="1"/>
          <p:nvPr/>
        </p:nvSpPr>
        <p:spPr>
          <a:xfrm>
            <a:off x="8506780" y="230371"/>
            <a:ext cx="529716" cy="369332"/>
          </a:xfrm>
          <a:prstGeom prst="rect">
            <a:avLst/>
          </a:prstGeom>
          <a:noFill/>
        </p:spPr>
        <p:txBody>
          <a:bodyPr wrap="square" rtlCol="0">
            <a:spAutoFit/>
          </a:bodyPr>
          <a:lstStyle/>
          <a:p>
            <a:r>
              <a:rPr lang="en-ZA" dirty="0">
                <a:solidFill>
                  <a:schemeClr val="accent1"/>
                </a:solidFill>
              </a:rPr>
              <a:t>23</a:t>
            </a:r>
          </a:p>
        </p:txBody>
      </p:sp>
    </p:spTree>
    <p:extLst>
      <p:ext uri="{BB962C8B-B14F-4D97-AF65-F5344CB8AC3E}">
        <p14:creationId xmlns:p14="http://schemas.microsoft.com/office/powerpoint/2010/main" val="1961069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51471"/>
            <a:ext cx="7704856" cy="648072"/>
          </a:xfrm>
        </p:spPr>
        <p:txBody>
          <a:bodyPr>
            <a:normAutofit/>
          </a:bodyPr>
          <a:lstStyle/>
          <a:p>
            <a:r>
              <a:rPr lang="en-US" sz="1800" dirty="0"/>
              <a:t>                      Termination of service</a:t>
            </a:r>
          </a:p>
        </p:txBody>
      </p:sp>
      <p:sp>
        <p:nvSpPr>
          <p:cNvPr id="5" name="TextBox 4">
            <a:extLst>
              <a:ext uri="{FF2B5EF4-FFF2-40B4-BE49-F238E27FC236}">
                <a16:creationId xmlns:a16="http://schemas.microsoft.com/office/drawing/2014/main" id="{D8A7B943-C90A-4971-9831-4A16F59EF7E2}"/>
              </a:ext>
            </a:extLst>
          </p:cNvPr>
          <p:cNvSpPr txBox="1"/>
          <p:nvPr/>
        </p:nvSpPr>
        <p:spPr>
          <a:xfrm>
            <a:off x="8506780" y="230371"/>
            <a:ext cx="529716" cy="369332"/>
          </a:xfrm>
          <a:prstGeom prst="rect">
            <a:avLst/>
          </a:prstGeom>
          <a:noFill/>
        </p:spPr>
        <p:txBody>
          <a:bodyPr wrap="square" rtlCol="0">
            <a:spAutoFit/>
          </a:bodyPr>
          <a:lstStyle/>
          <a:p>
            <a:r>
              <a:rPr lang="en-ZA" dirty="0">
                <a:solidFill>
                  <a:schemeClr val="accent1"/>
                </a:solidFill>
              </a:rPr>
              <a:t>23</a:t>
            </a:r>
          </a:p>
        </p:txBody>
      </p:sp>
      <p:graphicFrame>
        <p:nvGraphicFramePr>
          <p:cNvPr id="6" name="Chart 5">
            <a:extLst>
              <a:ext uri="{FF2B5EF4-FFF2-40B4-BE49-F238E27FC236}">
                <a16:creationId xmlns:a16="http://schemas.microsoft.com/office/drawing/2014/main" id="{D6F39AA9-BBC6-42EB-A8FD-DC5A0B321119}"/>
              </a:ext>
            </a:extLst>
          </p:cNvPr>
          <p:cNvGraphicFramePr/>
          <p:nvPr>
            <p:extLst>
              <p:ext uri="{D42A27DB-BD31-4B8C-83A1-F6EECF244321}">
                <p14:modId xmlns:p14="http://schemas.microsoft.com/office/powerpoint/2010/main" val="2500214283"/>
              </p:ext>
            </p:extLst>
          </p:nvPr>
        </p:nvGraphicFramePr>
        <p:xfrm>
          <a:off x="251520" y="264785"/>
          <a:ext cx="6141160" cy="4467205"/>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E3F349D2-40BF-4AC1-9732-F4B23A7C961A}"/>
              </a:ext>
            </a:extLst>
          </p:cNvPr>
          <p:cNvPicPr>
            <a:picLocks noChangeAspect="1"/>
          </p:cNvPicPr>
          <p:nvPr/>
        </p:nvPicPr>
        <p:blipFill>
          <a:blip r:embed="rId4"/>
          <a:stretch>
            <a:fillRect/>
          </a:stretch>
        </p:blipFill>
        <p:spPr>
          <a:xfrm>
            <a:off x="6487862" y="1020570"/>
            <a:ext cx="2517866" cy="3993226"/>
          </a:xfrm>
          <a:prstGeom prst="rect">
            <a:avLst/>
          </a:prstGeom>
        </p:spPr>
      </p:pic>
    </p:spTree>
    <p:extLst>
      <p:ext uri="{BB962C8B-B14F-4D97-AF65-F5344CB8AC3E}">
        <p14:creationId xmlns:p14="http://schemas.microsoft.com/office/powerpoint/2010/main" val="3933268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843558"/>
            <a:ext cx="7488832" cy="4176464"/>
          </a:xfrm>
        </p:spPr>
        <p:txBody>
          <a:bodyPr>
            <a:noAutofit/>
          </a:bodyPr>
          <a:lstStyle/>
          <a:p>
            <a:endParaRPr lang="en-US" sz="1700" dirty="0"/>
          </a:p>
          <a:p>
            <a:endParaRPr lang="en-US" sz="2000" dirty="0"/>
          </a:p>
        </p:txBody>
      </p:sp>
      <p:sp>
        <p:nvSpPr>
          <p:cNvPr id="3" name="Title 2"/>
          <p:cNvSpPr>
            <a:spLocks noGrp="1"/>
          </p:cNvSpPr>
          <p:nvPr>
            <p:ph type="title"/>
          </p:nvPr>
        </p:nvSpPr>
        <p:spPr>
          <a:xfrm>
            <a:off x="457200" y="205979"/>
            <a:ext cx="7859216" cy="493563"/>
          </a:xfrm>
        </p:spPr>
        <p:txBody>
          <a:bodyPr>
            <a:normAutofit/>
          </a:bodyPr>
          <a:lstStyle/>
          <a:p>
            <a:r>
              <a:rPr lang="en-ZA" dirty="0"/>
              <a:t>                         SUMMARY</a:t>
            </a:r>
            <a:endParaRPr lang="en-US" dirty="0"/>
          </a:p>
        </p:txBody>
      </p:sp>
      <p:sp>
        <p:nvSpPr>
          <p:cNvPr id="5" name="Content Placeholder 1">
            <a:extLst>
              <a:ext uri="{FF2B5EF4-FFF2-40B4-BE49-F238E27FC236}">
                <a16:creationId xmlns:a16="http://schemas.microsoft.com/office/drawing/2014/main" id="{A96FBF5A-FE3E-401D-8314-2D334D244065}"/>
              </a:ext>
            </a:extLst>
          </p:cNvPr>
          <p:cNvSpPr txBox="1">
            <a:spLocks/>
          </p:cNvSpPr>
          <p:nvPr/>
        </p:nvSpPr>
        <p:spPr>
          <a:xfrm>
            <a:off x="0" y="995958"/>
            <a:ext cx="6156176" cy="417646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600" kern="1200" baseline="0">
                <a:solidFill>
                  <a:schemeClr val="bg1">
                    <a:lumMod val="50000"/>
                  </a:schemeClr>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en-US" sz="1700" dirty="0"/>
          </a:p>
          <a:p>
            <a:pPr marL="285750" indent="-285750" algn="just">
              <a:buFont typeface="Arial" panose="020B0604020202020204" pitchFamily="34" charset="0"/>
              <a:buChar char="•"/>
            </a:pPr>
            <a:r>
              <a:rPr lang="en-US" sz="2000" dirty="0"/>
              <a:t>During the period under review the CRLR settled </a:t>
            </a:r>
            <a:r>
              <a:rPr lang="en-US" sz="2000" b="1" dirty="0"/>
              <a:t>324</a:t>
            </a:r>
            <a:r>
              <a:rPr lang="en-US" sz="2000" dirty="0"/>
              <a:t> claims, </a:t>
            </a:r>
            <a:r>
              <a:rPr lang="en-US" sz="2000" dirty="0" err="1"/>
              <a:t>finalised</a:t>
            </a:r>
            <a:r>
              <a:rPr lang="en-US" sz="2000" dirty="0"/>
              <a:t> </a:t>
            </a:r>
            <a:r>
              <a:rPr lang="en-US" sz="2000" b="1" dirty="0"/>
              <a:t>385 </a:t>
            </a:r>
            <a:r>
              <a:rPr lang="en-US" sz="2000" dirty="0"/>
              <a:t>and therefore, exceeded the APP targets.</a:t>
            </a:r>
          </a:p>
          <a:p>
            <a:pPr marL="285750" indent="-285750" algn="just">
              <a:buFont typeface="Arial" panose="020B0604020202020204" pitchFamily="34" charset="0"/>
              <a:buChar char="•"/>
            </a:pPr>
            <a:endParaRPr lang="en-US" sz="2000" b="1" dirty="0"/>
          </a:p>
          <a:p>
            <a:pPr marL="285750" indent="-285750" algn="just">
              <a:buFont typeface="Arial" panose="020B0604020202020204" pitchFamily="34" charset="0"/>
              <a:buChar char="•"/>
            </a:pPr>
            <a:r>
              <a:rPr lang="en-US" sz="2000" dirty="0"/>
              <a:t>The Commission spent </a:t>
            </a:r>
            <a:r>
              <a:rPr lang="en-US" sz="2000" b="1" dirty="0"/>
              <a:t>100% </a:t>
            </a:r>
            <a:r>
              <a:rPr lang="en-US" sz="2000" dirty="0"/>
              <a:t>of the budget during the period under review.</a:t>
            </a:r>
          </a:p>
        </p:txBody>
      </p:sp>
      <p:sp>
        <p:nvSpPr>
          <p:cNvPr id="6" name="TextBox 5">
            <a:extLst>
              <a:ext uri="{FF2B5EF4-FFF2-40B4-BE49-F238E27FC236}">
                <a16:creationId xmlns:a16="http://schemas.microsoft.com/office/drawing/2014/main" id="{E6209688-9F1F-4CE8-A79C-90C1FAADD693}"/>
              </a:ext>
            </a:extLst>
          </p:cNvPr>
          <p:cNvSpPr txBox="1"/>
          <p:nvPr/>
        </p:nvSpPr>
        <p:spPr>
          <a:xfrm>
            <a:off x="8532440" y="267494"/>
            <a:ext cx="504056" cy="369332"/>
          </a:xfrm>
          <a:prstGeom prst="rect">
            <a:avLst/>
          </a:prstGeom>
          <a:noFill/>
        </p:spPr>
        <p:txBody>
          <a:bodyPr wrap="square" rtlCol="0">
            <a:spAutoFit/>
          </a:bodyPr>
          <a:lstStyle/>
          <a:p>
            <a:r>
              <a:rPr lang="en-ZA" dirty="0">
                <a:solidFill>
                  <a:schemeClr val="accent1"/>
                </a:solidFill>
              </a:rPr>
              <a:t>24</a:t>
            </a:r>
          </a:p>
        </p:txBody>
      </p:sp>
      <p:pic>
        <p:nvPicPr>
          <p:cNvPr id="4" name="Picture 3">
            <a:extLst>
              <a:ext uri="{FF2B5EF4-FFF2-40B4-BE49-F238E27FC236}">
                <a16:creationId xmlns:a16="http://schemas.microsoft.com/office/drawing/2014/main" id="{495EF260-7488-4EC1-A0EE-BDA02C85656B}"/>
              </a:ext>
            </a:extLst>
          </p:cNvPr>
          <p:cNvPicPr>
            <a:picLocks noChangeAspect="1"/>
          </p:cNvPicPr>
          <p:nvPr/>
        </p:nvPicPr>
        <p:blipFill>
          <a:blip r:embed="rId2"/>
          <a:stretch>
            <a:fillRect/>
          </a:stretch>
        </p:blipFill>
        <p:spPr>
          <a:xfrm>
            <a:off x="6299155" y="780842"/>
            <a:ext cx="2737341" cy="4011516"/>
          </a:xfrm>
          <a:prstGeom prst="rect">
            <a:avLst/>
          </a:prstGeom>
        </p:spPr>
      </p:pic>
    </p:spTree>
    <p:extLst>
      <p:ext uri="{BB962C8B-B14F-4D97-AF65-F5344CB8AC3E}">
        <p14:creationId xmlns:p14="http://schemas.microsoft.com/office/powerpoint/2010/main" val="1781875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7D6587-98D4-42C2-BCB6-482D69E056EB}"/>
              </a:ext>
            </a:extLst>
          </p:cNvPr>
          <p:cNvSpPr>
            <a:spLocks noGrp="1"/>
          </p:cNvSpPr>
          <p:nvPr>
            <p:ph idx="1"/>
          </p:nvPr>
        </p:nvSpPr>
        <p:spPr/>
        <p:txBody>
          <a:bodyPr/>
          <a:lstStyle/>
          <a:p>
            <a:endParaRPr lang="en-ZA" dirty="0"/>
          </a:p>
        </p:txBody>
      </p:sp>
      <p:pic>
        <p:nvPicPr>
          <p:cNvPr id="4" name="DPME_Induction_Slides_THANK YOU11.jpg" descr="DPME_Induction_Slides_THANK YOU11.jpg">
            <a:extLst>
              <a:ext uri="{FF2B5EF4-FFF2-40B4-BE49-F238E27FC236}">
                <a16:creationId xmlns:a16="http://schemas.microsoft.com/office/drawing/2014/main" id="{0CEB9006-9C3B-42F2-A664-149D974F6AE4}"/>
              </a:ext>
            </a:extLst>
          </p:cNvPr>
          <p:cNvPicPr>
            <a:picLocks noChangeAspect="1"/>
          </p:cNvPicPr>
          <p:nvPr/>
        </p:nvPicPr>
        <p:blipFill rotWithShape="1">
          <a:blip r:embed="rId2" cstate="email">
            <a:duotone>
              <a:srgbClr val="9BBB59">
                <a:shade val="45000"/>
                <a:satMod val="135000"/>
              </a:srgbClr>
              <a:prstClr val="white"/>
            </a:duotone>
            <a:extLst>
              <a:ext uri="{28A0092B-C50C-407E-A947-70E740481C1C}">
                <a14:useLocalDpi xmlns:a14="http://schemas.microsoft.com/office/drawing/2010/main"/>
              </a:ext>
            </a:extLst>
          </a:blip>
          <a:srcRect t="11475" b="22061"/>
          <a:stretch/>
        </p:blipFill>
        <p:spPr>
          <a:xfrm>
            <a:off x="179512" y="324988"/>
            <a:ext cx="7488832" cy="4493523"/>
          </a:xfrm>
          <a:prstGeom prst="rect">
            <a:avLst/>
          </a:prstGeom>
          <a:ln w="12700">
            <a:miter lim="400000"/>
          </a:ln>
        </p:spPr>
      </p:pic>
    </p:spTree>
    <p:extLst>
      <p:ext uri="{BB962C8B-B14F-4D97-AF65-F5344CB8AC3E}">
        <p14:creationId xmlns:p14="http://schemas.microsoft.com/office/powerpoint/2010/main" val="2101765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7A01B2FC-1886-4BB7-9AAE-04E838369172}"/>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95486"/>
            <a:ext cx="6552728" cy="4398739"/>
          </a:xfrm>
          <a:prstGeom prst="rect">
            <a:avLst/>
          </a:prstGeom>
          <a:noFill/>
          <a:ln>
            <a:noFill/>
          </a:ln>
        </p:spPr>
      </p:pic>
    </p:spTree>
    <p:extLst>
      <p:ext uri="{BB962C8B-B14F-4D97-AF65-F5344CB8AC3E}">
        <p14:creationId xmlns:p14="http://schemas.microsoft.com/office/powerpoint/2010/main" val="4148165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843558"/>
            <a:ext cx="5832648" cy="4176464"/>
          </a:xfrm>
        </p:spPr>
        <p:txBody>
          <a:bodyPr>
            <a:noAutofit/>
          </a:bodyPr>
          <a:lstStyle/>
          <a:p>
            <a:pPr algn="just"/>
            <a:r>
              <a:rPr lang="en-US" sz="2000" dirty="0"/>
              <a:t>Vision </a:t>
            </a:r>
          </a:p>
          <a:p>
            <a:pPr marL="342900" indent="-342900" algn="just">
              <a:buFont typeface="Arial" pitchFamily="34" charset="0"/>
              <a:buChar char="•"/>
            </a:pPr>
            <a:r>
              <a:rPr lang="en-US" sz="2000" dirty="0"/>
              <a:t>A commission of excellence that ensures that effective, efficient and speedy redress is provided to victims of racially based land dispossessions.</a:t>
            </a:r>
          </a:p>
          <a:p>
            <a:pPr algn="just"/>
            <a:r>
              <a:rPr lang="en-US" sz="2000" dirty="0"/>
              <a:t>Mission</a:t>
            </a:r>
          </a:p>
          <a:p>
            <a:pPr marL="342900" indent="-342900" algn="just">
              <a:buFont typeface="Arial" panose="020B0604020202020204" pitchFamily="34" charset="0"/>
              <a:buChar char="•"/>
            </a:pPr>
            <a:r>
              <a:rPr lang="en-US" sz="2000" dirty="0"/>
              <a:t>We exist to provide equitable redress to victims of racially motivated land dispossession, in line with the provisions of the Restitution of Land Rights Act, 1994 (Act No. 22 of 1994).</a:t>
            </a:r>
          </a:p>
        </p:txBody>
      </p:sp>
      <p:sp>
        <p:nvSpPr>
          <p:cNvPr id="3" name="Title 2"/>
          <p:cNvSpPr>
            <a:spLocks noGrp="1"/>
          </p:cNvSpPr>
          <p:nvPr>
            <p:ph type="title"/>
          </p:nvPr>
        </p:nvSpPr>
        <p:spPr>
          <a:xfrm>
            <a:off x="457200" y="205979"/>
            <a:ext cx="7859216" cy="493563"/>
          </a:xfrm>
        </p:spPr>
        <p:txBody>
          <a:bodyPr>
            <a:normAutofit/>
          </a:bodyPr>
          <a:lstStyle/>
          <a:p>
            <a:r>
              <a:rPr lang="en-ZA" altLang="en-US" dirty="0"/>
              <a:t>          VISION AND MISSION</a:t>
            </a:r>
            <a:endParaRPr lang="en-US" dirty="0"/>
          </a:p>
        </p:txBody>
      </p:sp>
      <p:sp>
        <p:nvSpPr>
          <p:cNvPr id="5" name="TextBox 4">
            <a:extLst>
              <a:ext uri="{FF2B5EF4-FFF2-40B4-BE49-F238E27FC236}">
                <a16:creationId xmlns:a16="http://schemas.microsoft.com/office/drawing/2014/main" id="{5B288610-8B27-4827-B1F0-9570EBDEF276}"/>
              </a:ext>
            </a:extLst>
          </p:cNvPr>
          <p:cNvSpPr txBox="1"/>
          <p:nvPr/>
        </p:nvSpPr>
        <p:spPr>
          <a:xfrm>
            <a:off x="8532440" y="267494"/>
            <a:ext cx="360040" cy="369332"/>
          </a:xfrm>
          <a:prstGeom prst="rect">
            <a:avLst/>
          </a:prstGeom>
          <a:noFill/>
        </p:spPr>
        <p:txBody>
          <a:bodyPr wrap="square" rtlCol="0">
            <a:spAutoFit/>
          </a:bodyPr>
          <a:lstStyle/>
          <a:p>
            <a:r>
              <a:rPr lang="en-ZA" dirty="0">
                <a:solidFill>
                  <a:schemeClr val="accent1"/>
                </a:solidFill>
              </a:rPr>
              <a:t>4</a:t>
            </a:r>
          </a:p>
        </p:txBody>
      </p:sp>
      <p:pic>
        <p:nvPicPr>
          <p:cNvPr id="8" name="Picture 7">
            <a:extLst>
              <a:ext uri="{FF2B5EF4-FFF2-40B4-BE49-F238E27FC236}">
                <a16:creationId xmlns:a16="http://schemas.microsoft.com/office/drawing/2014/main" id="{5D259D84-F5EF-4AB0-82C4-73DF2FF1289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203598"/>
            <a:ext cx="2306761" cy="3565098"/>
          </a:xfrm>
          <a:prstGeom prst="rect">
            <a:avLst/>
          </a:prstGeom>
          <a:noFill/>
          <a:ln>
            <a:noFill/>
          </a:ln>
        </p:spPr>
      </p:pic>
    </p:spTree>
    <p:extLst>
      <p:ext uri="{BB962C8B-B14F-4D97-AF65-F5344CB8AC3E}">
        <p14:creationId xmlns:p14="http://schemas.microsoft.com/office/powerpoint/2010/main" val="2928642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843558"/>
            <a:ext cx="5976664" cy="4176464"/>
          </a:xfrm>
        </p:spPr>
        <p:txBody>
          <a:bodyPr>
            <a:noAutofit/>
          </a:bodyPr>
          <a:lstStyle/>
          <a:p>
            <a:pPr algn="just"/>
            <a:r>
              <a:rPr lang="en-US" sz="2000" dirty="0"/>
              <a:t>We uphold the following values:</a:t>
            </a:r>
          </a:p>
          <a:p>
            <a:pPr marL="342900" indent="-342900" algn="just">
              <a:buFont typeface="Arial" pitchFamily="34" charset="0"/>
              <a:buChar char="•"/>
            </a:pPr>
            <a:r>
              <a:rPr lang="en-US" sz="2000" dirty="0"/>
              <a:t>We value and encourage diversity and will not discriminate against anyone. We uphold the rights of individuals as enshrined in the Constitution of the Republic of South Africa.</a:t>
            </a:r>
          </a:p>
          <a:p>
            <a:pPr marL="342900" indent="-342900" algn="just">
              <a:buFont typeface="Arial" pitchFamily="34" charset="0"/>
              <a:buChar char="•"/>
            </a:pPr>
            <a:r>
              <a:rPr lang="en-US" sz="2000" dirty="0"/>
              <a:t>We strive to be transparent, accountable and responsive in all the services we offer to claimants and other stakeholders, in order to ensure equitable redress</a:t>
            </a:r>
            <a:r>
              <a:rPr lang="en-US" sz="1700" dirty="0"/>
              <a:t>.</a:t>
            </a:r>
          </a:p>
          <a:p>
            <a:endParaRPr lang="en-US" sz="2000" dirty="0"/>
          </a:p>
        </p:txBody>
      </p:sp>
      <p:sp>
        <p:nvSpPr>
          <p:cNvPr id="3" name="Title 2"/>
          <p:cNvSpPr>
            <a:spLocks noGrp="1"/>
          </p:cNvSpPr>
          <p:nvPr>
            <p:ph type="title"/>
          </p:nvPr>
        </p:nvSpPr>
        <p:spPr>
          <a:xfrm>
            <a:off x="457200" y="205979"/>
            <a:ext cx="7859216" cy="493563"/>
          </a:xfrm>
        </p:spPr>
        <p:txBody>
          <a:bodyPr>
            <a:normAutofit/>
          </a:bodyPr>
          <a:lstStyle/>
          <a:p>
            <a:r>
              <a:rPr lang="en-US" dirty="0"/>
              <a:t>            VALUES</a:t>
            </a:r>
          </a:p>
        </p:txBody>
      </p:sp>
      <p:sp>
        <p:nvSpPr>
          <p:cNvPr id="5" name="TextBox 4">
            <a:extLst>
              <a:ext uri="{FF2B5EF4-FFF2-40B4-BE49-F238E27FC236}">
                <a16:creationId xmlns:a16="http://schemas.microsoft.com/office/drawing/2014/main" id="{8E0357BF-B0B3-487F-8B0D-6D982BCB0BBD}"/>
              </a:ext>
            </a:extLst>
          </p:cNvPr>
          <p:cNvSpPr txBox="1"/>
          <p:nvPr/>
        </p:nvSpPr>
        <p:spPr>
          <a:xfrm>
            <a:off x="8532440" y="267494"/>
            <a:ext cx="360040" cy="369332"/>
          </a:xfrm>
          <a:prstGeom prst="rect">
            <a:avLst/>
          </a:prstGeom>
          <a:noFill/>
        </p:spPr>
        <p:txBody>
          <a:bodyPr wrap="square" rtlCol="0">
            <a:spAutoFit/>
          </a:bodyPr>
          <a:lstStyle/>
          <a:p>
            <a:r>
              <a:rPr lang="en-ZA" dirty="0">
                <a:solidFill>
                  <a:schemeClr val="accent1"/>
                </a:solidFill>
              </a:rPr>
              <a:t>5</a:t>
            </a:r>
          </a:p>
        </p:txBody>
      </p:sp>
      <p:pic>
        <p:nvPicPr>
          <p:cNvPr id="7" name="Picture 6">
            <a:extLst>
              <a:ext uri="{FF2B5EF4-FFF2-40B4-BE49-F238E27FC236}">
                <a16:creationId xmlns:a16="http://schemas.microsoft.com/office/drawing/2014/main" id="{3EDEF09D-11F6-4BCD-8CCC-6A8621DC03D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843558"/>
            <a:ext cx="2247736" cy="3851992"/>
          </a:xfrm>
          <a:prstGeom prst="rect">
            <a:avLst/>
          </a:prstGeom>
          <a:noFill/>
          <a:ln>
            <a:noFill/>
          </a:ln>
        </p:spPr>
      </p:pic>
    </p:spTree>
    <p:extLst>
      <p:ext uri="{BB962C8B-B14F-4D97-AF65-F5344CB8AC3E}">
        <p14:creationId xmlns:p14="http://schemas.microsoft.com/office/powerpoint/2010/main" val="278521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843558"/>
            <a:ext cx="5976664" cy="4176464"/>
          </a:xfrm>
        </p:spPr>
        <p:txBody>
          <a:bodyPr>
            <a:noAutofit/>
          </a:bodyPr>
          <a:lstStyle/>
          <a:p>
            <a:pPr marL="342900" indent="-342900" algn="just">
              <a:buFont typeface="Arial" pitchFamily="34" charset="0"/>
              <a:buChar char="•"/>
            </a:pPr>
            <a:r>
              <a:rPr lang="en-ZA" sz="1800" dirty="0"/>
              <a:t>We strive towards maintaining high service standards through improved business processes and a focus on ethical and professional operational principles.</a:t>
            </a:r>
          </a:p>
          <a:p>
            <a:pPr marL="342900" indent="-342900" algn="just">
              <a:buFont typeface="Arial" pitchFamily="34" charset="0"/>
              <a:buChar char="•"/>
            </a:pPr>
            <a:r>
              <a:rPr lang="en-ZA" sz="1800" dirty="0"/>
              <a:t>We ensure that we have a dedicated, loyal, results-orientated, professional and people-focussed workforce that is passionate and committed to serve the people of South Africa.</a:t>
            </a:r>
          </a:p>
          <a:p>
            <a:pPr marL="342900" indent="-342900" algn="just">
              <a:buFont typeface="Arial" pitchFamily="34" charset="0"/>
              <a:buChar char="•"/>
            </a:pPr>
            <a:r>
              <a:rPr lang="en-ZA" sz="1800" dirty="0"/>
              <a:t>In collaboration with all stakeholders, the CRLR will comply with all laws of this country and will not implement any policy that is in conflict with the Constitution</a:t>
            </a:r>
            <a:r>
              <a:rPr lang="en-ZA" sz="1700" dirty="0"/>
              <a:t>.  </a:t>
            </a:r>
          </a:p>
          <a:p>
            <a:endParaRPr lang="en-US" sz="2000" dirty="0"/>
          </a:p>
          <a:p>
            <a:endParaRPr lang="en-US" sz="2000" dirty="0"/>
          </a:p>
          <a:p>
            <a:endParaRPr lang="en-US" sz="2000" dirty="0"/>
          </a:p>
          <a:p>
            <a:endParaRPr lang="en-US" sz="2000" dirty="0"/>
          </a:p>
          <a:p>
            <a:endParaRPr lang="en-US" sz="2000" dirty="0"/>
          </a:p>
        </p:txBody>
      </p:sp>
      <p:sp>
        <p:nvSpPr>
          <p:cNvPr id="3" name="Title 2"/>
          <p:cNvSpPr>
            <a:spLocks noGrp="1"/>
          </p:cNvSpPr>
          <p:nvPr>
            <p:ph type="title"/>
          </p:nvPr>
        </p:nvSpPr>
        <p:spPr>
          <a:xfrm>
            <a:off x="457200" y="205979"/>
            <a:ext cx="7859216" cy="493563"/>
          </a:xfrm>
        </p:spPr>
        <p:txBody>
          <a:bodyPr>
            <a:normAutofit/>
          </a:bodyPr>
          <a:lstStyle/>
          <a:p>
            <a:r>
              <a:rPr lang="en-ZA" altLang="en-US" dirty="0"/>
              <a:t>VALUES </a:t>
            </a:r>
            <a:endParaRPr lang="en-US" dirty="0"/>
          </a:p>
        </p:txBody>
      </p:sp>
      <p:sp>
        <p:nvSpPr>
          <p:cNvPr id="5" name="TextBox 4">
            <a:extLst>
              <a:ext uri="{FF2B5EF4-FFF2-40B4-BE49-F238E27FC236}">
                <a16:creationId xmlns:a16="http://schemas.microsoft.com/office/drawing/2014/main" id="{41DCB852-22F8-44B0-B0F5-2ECCFBDCDCB3}"/>
              </a:ext>
            </a:extLst>
          </p:cNvPr>
          <p:cNvSpPr txBox="1"/>
          <p:nvPr/>
        </p:nvSpPr>
        <p:spPr>
          <a:xfrm>
            <a:off x="8532440" y="267494"/>
            <a:ext cx="360040" cy="369332"/>
          </a:xfrm>
          <a:prstGeom prst="rect">
            <a:avLst/>
          </a:prstGeom>
          <a:noFill/>
        </p:spPr>
        <p:txBody>
          <a:bodyPr wrap="square" rtlCol="0">
            <a:spAutoFit/>
          </a:bodyPr>
          <a:lstStyle/>
          <a:p>
            <a:r>
              <a:rPr lang="en-ZA" dirty="0">
                <a:solidFill>
                  <a:schemeClr val="accent1"/>
                </a:solidFill>
              </a:rPr>
              <a:t>6</a:t>
            </a:r>
          </a:p>
        </p:txBody>
      </p:sp>
      <p:pic>
        <p:nvPicPr>
          <p:cNvPr id="7" name="Picture 6">
            <a:extLst>
              <a:ext uri="{FF2B5EF4-FFF2-40B4-BE49-F238E27FC236}">
                <a16:creationId xmlns:a16="http://schemas.microsoft.com/office/drawing/2014/main" id="{DEDDF119-D664-4472-AF9C-624554E60B7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699542"/>
            <a:ext cx="2376264" cy="4065585"/>
          </a:xfrm>
          <a:prstGeom prst="rect">
            <a:avLst/>
          </a:prstGeom>
          <a:noFill/>
          <a:ln>
            <a:noFill/>
          </a:ln>
        </p:spPr>
      </p:pic>
    </p:spTree>
    <p:extLst>
      <p:ext uri="{BB962C8B-B14F-4D97-AF65-F5344CB8AC3E}">
        <p14:creationId xmlns:p14="http://schemas.microsoft.com/office/powerpoint/2010/main" val="1903049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843558"/>
            <a:ext cx="5976664" cy="4176464"/>
          </a:xfrm>
        </p:spPr>
        <p:txBody>
          <a:bodyPr>
            <a:noAutofit/>
          </a:bodyPr>
          <a:lstStyle/>
          <a:p>
            <a:pPr marL="342900" indent="-342900" algn="just">
              <a:buFont typeface="Arial" pitchFamily="34" charset="0"/>
              <a:buChar char="•"/>
            </a:pPr>
            <a:r>
              <a:rPr lang="en-ZA" sz="1700" dirty="0"/>
              <a:t>Section 4(1) of the Restitution of Land Rights Act, 1994 establishes the Commission on Restitution of Land Rights (CRLR).</a:t>
            </a:r>
          </a:p>
          <a:p>
            <a:pPr marL="342900" indent="-342900" algn="just">
              <a:buFont typeface="Arial" pitchFamily="34" charset="0"/>
              <a:buChar char="•"/>
            </a:pPr>
            <a:r>
              <a:rPr lang="en-ZA" sz="1700" dirty="0"/>
              <a:t>The Commission is responsible for the settlement of land restitution claims.</a:t>
            </a:r>
          </a:p>
          <a:p>
            <a:pPr marL="342900" indent="-342900" algn="just">
              <a:buFont typeface="Arial" pitchFamily="34" charset="0"/>
              <a:buChar char="•"/>
            </a:pPr>
            <a:r>
              <a:rPr lang="en-ZA" sz="1700" dirty="0"/>
              <a:t>The functions of the Commission are to solicit, investigate, and to resolve through negotiations and mediation, claims for restitution from persons and communities dispossessed of rights in land, after 19 June 1913, as a result of past racially discriminatory laws and practices or refer such matters to the land claims court for adjudication.</a:t>
            </a:r>
          </a:p>
          <a:p>
            <a:endParaRPr lang="en-US" sz="2000" dirty="0"/>
          </a:p>
          <a:p>
            <a:endParaRPr lang="en-US" sz="2000" dirty="0"/>
          </a:p>
          <a:p>
            <a:endParaRPr lang="en-US" sz="2000" dirty="0"/>
          </a:p>
          <a:p>
            <a:endParaRPr lang="en-US" sz="2000" dirty="0"/>
          </a:p>
          <a:p>
            <a:endParaRPr lang="en-US" sz="2000" dirty="0"/>
          </a:p>
          <a:p>
            <a:endParaRPr lang="en-US" sz="2000" dirty="0"/>
          </a:p>
        </p:txBody>
      </p:sp>
      <p:sp>
        <p:nvSpPr>
          <p:cNvPr id="3" name="Title 2"/>
          <p:cNvSpPr>
            <a:spLocks noGrp="1"/>
          </p:cNvSpPr>
          <p:nvPr>
            <p:ph type="title"/>
          </p:nvPr>
        </p:nvSpPr>
        <p:spPr>
          <a:xfrm>
            <a:off x="457200" y="205979"/>
            <a:ext cx="7859216" cy="493563"/>
          </a:xfrm>
        </p:spPr>
        <p:txBody>
          <a:bodyPr>
            <a:normAutofit/>
          </a:bodyPr>
          <a:lstStyle/>
          <a:p>
            <a:r>
              <a:rPr lang="en-US" dirty="0"/>
              <a:t>                       MANDATE</a:t>
            </a:r>
          </a:p>
        </p:txBody>
      </p:sp>
      <p:sp>
        <p:nvSpPr>
          <p:cNvPr id="5" name="TextBox 4">
            <a:extLst>
              <a:ext uri="{FF2B5EF4-FFF2-40B4-BE49-F238E27FC236}">
                <a16:creationId xmlns:a16="http://schemas.microsoft.com/office/drawing/2014/main" id="{B4414E31-047B-4306-99D6-CA11298915F8}"/>
              </a:ext>
            </a:extLst>
          </p:cNvPr>
          <p:cNvSpPr txBox="1"/>
          <p:nvPr/>
        </p:nvSpPr>
        <p:spPr>
          <a:xfrm>
            <a:off x="8532440" y="267494"/>
            <a:ext cx="360040" cy="369332"/>
          </a:xfrm>
          <a:prstGeom prst="rect">
            <a:avLst/>
          </a:prstGeom>
          <a:noFill/>
        </p:spPr>
        <p:txBody>
          <a:bodyPr wrap="square" rtlCol="0">
            <a:spAutoFit/>
          </a:bodyPr>
          <a:lstStyle/>
          <a:p>
            <a:r>
              <a:rPr lang="en-ZA" dirty="0">
                <a:solidFill>
                  <a:schemeClr val="accent1"/>
                </a:solidFill>
              </a:rPr>
              <a:t>7</a:t>
            </a:r>
          </a:p>
        </p:txBody>
      </p:sp>
      <p:pic>
        <p:nvPicPr>
          <p:cNvPr id="7" name="Picture 6">
            <a:extLst>
              <a:ext uri="{FF2B5EF4-FFF2-40B4-BE49-F238E27FC236}">
                <a16:creationId xmlns:a16="http://schemas.microsoft.com/office/drawing/2014/main" id="{C12A9A7A-E337-489B-8377-2EDB64BB8E50}"/>
              </a:ext>
            </a:extLst>
          </p:cNvPr>
          <p:cNvPicPr>
            <a:picLocks noChangeAspect="1"/>
          </p:cNvPicPr>
          <p:nvPr/>
        </p:nvPicPr>
        <p:blipFill>
          <a:blip r:embed="rId2"/>
          <a:stretch>
            <a:fillRect/>
          </a:stretch>
        </p:blipFill>
        <p:spPr>
          <a:xfrm>
            <a:off x="6520930" y="898598"/>
            <a:ext cx="2371550" cy="4066384"/>
          </a:xfrm>
          <a:prstGeom prst="rect">
            <a:avLst/>
          </a:prstGeom>
        </p:spPr>
      </p:pic>
    </p:spTree>
    <p:extLst>
      <p:ext uri="{BB962C8B-B14F-4D97-AF65-F5344CB8AC3E}">
        <p14:creationId xmlns:p14="http://schemas.microsoft.com/office/powerpoint/2010/main" val="108910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0398" y="636826"/>
            <a:ext cx="6365818" cy="4383196"/>
          </a:xfrm>
        </p:spPr>
        <p:txBody>
          <a:bodyPr>
            <a:noAutofit/>
          </a:bodyPr>
          <a:lstStyle/>
          <a:p>
            <a:r>
              <a:rPr lang="en-ZA" dirty="0"/>
              <a:t> </a:t>
            </a:r>
          </a:p>
          <a:p>
            <a:r>
              <a:rPr lang="en-US" b="1" dirty="0"/>
              <a:t>Speaker of the National Assembly and Another vs Land Access Movement of South Africa (LAMOSA 2)</a:t>
            </a:r>
            <a:r>
              <a:rPr lang="en-US" dirty="0"/>
              <a:t> handed down 19 March 2019, the court ordered the Chief Land Claims Commissioner to file a report with the Land Claims Court at six-monthly intervals. </a:t>
            </a:r>
          </a:p>
          <a:p>
            <a:endParaRPr lang="en-US" dirty="0"/>
          </a:p>
          <a:p>
            <a:pPr marL="285750" indent="-285750">
              <a:buFont typeface="Arial" panose="020B0604020202020204" pitchFamily="34" charset="0"/>
              <a:buChar char="•"/>
            </a:pPr>
            <a:r>
              <a:rPr lang="en-US" dirty="0"/>
              <a:t>Four (4) Reports have been submitted the last submitted in May 2021. </a:t>
            </a:r>
          </a:p>
          <a:p>
            <a:pPr marL="285750" indent="-285750">
              <a:buFont typeface="Arial" panose="020B0604020202020204" pitchFamily="34" charset="0"/>
              <a:buChar char="•"/>
            </a:pPr>
            <a:r>
              <a:rPr lang="en-US" dirty="0"/>
              <a:t>The court confirmed that the 2014 claims (New Order) are still interdicted pending finalization of the Old Order claims or a new Amendment legislation. </a:t>
            </a:r>
          </a:p>
          <a:p>
            <a:pPr marL="285750" indent="-285750">
              <a:buFont typeface="Arial" panose="020B0604020202020204" pitchFamily="34" charset="0"/>
              <a:buChar char="•"/>
            </a:pPr>
            <a:r>
              <a:rPr lang="en-US" dirty="0"/>
              <a:t>The LCC subsequently ordered the Commission to refer all claims the CRLR is unable to resolve to the Land Claims Court in terms of Section 14(1) of the Restitution Act.</a:t>
            </a:r>
            <a:endParaRPr lang="en-ZA" dirty="0"/>
          </a:p>
          <a:p>
            <a:pPr algn="just"/>
            <a:endParaRPr lang="en-US" sz="1700" dirty="0"/>
          </a:p>
        </p:txBody>
      </p:sp>
      <p:sp>
        <p:nvSpPr>
          <p:cNvPr id="3" name="Title 2"/>
          <p:cNvSpPr>
            <a:spLocks noGrp="1"/>
          </p:cNvSpPr>
          <p:nvPr>
            <p:ph type="title"/>
          </p:nvPr>
        </p:nvSpPr>
        <p:spPr>
          <a:xfrm>
            <a:off x="457200" y="205979"/>
            <a:ext cx="7859216" cy="493563"/>
          </a:xfrm>
        </p:spPr>
        <p:txBody>
          <a:bodyPr>
            <a:normAutofit fontScale="90000"/>
          </a:bodyPr>
          <a:lstStyle/>
          <a:p>
            <a:pPr lvl="0">
              <a:spcBef>
                <a:spcPct val="20000"/>
              </a:spcBef>
            </a:pPr>
            <a:r>
              <a:rPr lang="en-US" sz="2000" dirty="0">
                <a:solidFill>
                  <a:srgbClr val="7F7F7F">
                    <a:lumMod val="50000"/>
                  </a:srgbClr>
                </a:solidFill>
                <a:ea typeface="+mn-ea"/>
                <a:cs typeface="+mn-cs"/>
              </a:rPr>
              <a:t>               C</a:t>
            </a:r>
            <a:r>
              <a:rPr lang="en-ZA" sz="2000" dirty="0" err="1">
                <a:solidFill>
                  <a:srgbClr val="7F7F7F">
                    <a:lumMod val="50000"/>
                  </a:srgbClr>
                </a:solidFill>
                <a:ea typeface="+mn-ea"/>
                <a:cs typeface="+mn-cs"/>
              </a:rPr>
              <a:t>onstitutional</a:t>
            </a:r>
            <a:r>
              <a:rPr lang="en-ZA" sz="2000" dirty="0">
                <a:solidFill>
                  <a:srgbClr val="7F7F7F">
                    <a:lumMod val="50000"/>
                  </a:srgbClr>
                </a:solidFill>
                <a:ea typeface="+mn-ea"/>
                <a:cs typeface="+mn-cs"/>
              </a:rPr>
              <a:t> Court Judgments</a:t>
            </a:r>
            <a:br>
              <a:rPr lang="en-ZA" sz="2000" b="0" cap="none" dirty="0">
                <a:solidFill>
                  <a:srgbClr val="7F7F7F">
                    <a:lumMod val="50000"/>
                  </a:srgbClr>
                </a:solidFill>
                <a:ea typeface="+mn-ea"/>
                <a:cs typeface="+mn-cs"/>
              </a:rPr>
            </a:br>
            <a:endParaRPr lang="en-US" dirty="0"/>
          </a:p>
        </p:txBody>
      </p:sp>
      <p:sp>
        <p:nvSpPr>
          <p:cNvPr id="5" name="TextBox 4">
            <a:extLst>
              <a:ext uri="{FF2B5EF4-FFF2-40B4-BE49-F238E27FC236}">
                <a16:creationId xmlns:a16="http://schemas.microsoft.com/office/drawing/2014/main" id="{4D911E42-F6A5-4B19-9450-3180F7FC771C}"/>
              </a:ext>
            </a:extLst>
          </p:cNvPr>
          <p:cNvSpPr txBox="1"/>
          <p:nvPr/>
        </p:nvSpPr>
        <p:spPr>
          <a:xfrm>
            <a:off x="8532440" y="267494"/>
            <a:ext cx="360040" cy="369332"/>
          </a:xfrm>
          <a:prstGeom prst="rect">
            <a:avLst/>
          </a:prstGeom>
          <a:noFill/>
        </p:spPr>
        <p:txBody>
          <a:bodyPr wrap="square" rtlCol="0">
            <a:spAutoFit/>
          </a:bodyPr>
          <a:lstStyle/>
          <a:p>
            <a:r>
              <a:rPr lang="en-ZA" dirty="0">
                <a:solidFill>
                  <a:schemeClr val="accent1"/>
                </a:solidFill>
              </a:rPr>
              <a:t>8</a:t>
            </a:r>
          </a:p>
        </p:txBody>
      </p:sp>
      <p:pic>
        <p:nvPicPr>
          <p:cNvPr id="7" name="Picture 6">
            <a:extLst>
              <a:ext uri="{FF2B5EF4-FFF2-40B4-BE49-F238E27FC236}">
                <a16:creationId xmlns:a16="http://schemas.microsoft.com/office/drawing/2014/main" id="{76098D1B-EEDC-48D6-A36A-6CEA662EAFC6}"/>
              </a:ext>
            </a:extLst>
          </p:cNvPr>
          <p:cNvPicPr>
            <a:picLocks noChangeAspect="1"/>
          </p:cNvPicPr>
          <p:nvPr/>
        </p:nvPicPr>
        <p:blipFill>
          <a:blip r:embed="rId2"/>
          <a:stretch>
            <a:fillRect/>
          </a:stretch>
        </p:blipFill>
        <p:spPr>
          <a:xfrm>
            <a:off x="6626492" y="826590"/>
            <a:ext cx="2371550" cy="4066384"/>
          </a:xfrm>
          <a:prstGeom prst="rect">
            <a:avLst/>
          </a:prstGeom>
        </p:spPr>
      </p:pic>
    </p:spTree>
    <p:extLst>
      <p:ext uri="{BB962C8B-B14F-4D97-AF65-F5344CB8AC3E}">
        <p14:creationId xmlns:p14="http://schemas.microsoft.com/office/powerpoint/2010/main" val="1372758379"/>
      </p:ext>
    </p:extLst>
  </p:cSld>
  <p:clrMapOvr>
    <a:masterClrMapping/>
  </p:clrMapOvr>
</p:sld>
</file>

<file path=ppt/theme/theme1.xml><?xml version="1.0" encoding="utf-8"?>
<a:theme xmlns:a="http://schemas.openxmlformats.org/drawingml/2006/main" name="Office Theme">
  <a:themeElements>
    <a:clrScheme name="Commission on Restitution of land rights">
      <a:dk1>
        <a:sysClr val="windowText" lastClr="000000"/>
      </a:dk1>
      <a:lt1>
        <a:srgbClr val="7F7F7F"/>
      </a:lt1>
      <a:dk2>
        <a:srgbClr val="FFFFFF"/>
      </a:dk2>
      <a:lt2>
        <a:srgbClr val="FFFFFF"/>
      </a:lt2>
      <a:accent1>
        <a:srgbClr val="00A94F"/>
      </a:accent1>
      <a:accent2>
        <a:srgbClr val="75C044"/>
      </a:accent2>
      <a:accent3>
        <a:srgbClr val="F9671C"/>
      </a:accent3>
      <a:accent4>
        <a:srgbClr val="FFD400"/>
      </a:accent4>
      <a:accent5>
        <a:srgbClr val="E1E31A"/>
      </a:accent5>
      <a:accent6>
        <a:srgbClr val="ECEDEF"/>
      </a:accent6>
      <a:hlink>
        <a:srgbClr val="75C044"/>
      </a:hlink>
      <a:folHlink>
        <a:srgbClr val="FFD40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3673</TotalTime>
  <Words>2397</Words>
  <Application>Microsoft Office PowerPoint</Application>
  <PresentationFormat>On-screen Show (16:9)</PresentationFormat>
  <Paragraphs>733</Paragraphs>
  <Slides>37</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Office Theme</vt:lpstr>
      <vt:lpstr>  ANNUAL REPORT 2020/21  PRESENTATION TO THE PORTFOLIO COMMITTEE ON AGRICULTURE, LAND REFORM AND RURAL DEVELOPMENT  09 NOVEMBER 2021</vt:lpstr>
      <vt:lpstr>PRESENTATION OUTLINE</vt:lpstr>
      <vt:lpstr>INTRODUCTION</vt:lpstr>
      <vt:lpstr>PowerPoint Presentation</vt:lpstr>
      <vt:lpstr>          VISION AND MISSION</vt:lpstr>
      <vt:lpstr>            VALUES</vt:lpstr>
      <vt:lpstr>VALUES </vt:lpstr>
      <vt:lpstr>                       MANDATE</vt:lpstr>
      <vt:lpstr>               Constitutional Court Judgments </vt:lpstr>
      <vt:lpstr>                 ROAD TO AUTONOMY</vt:lpstr>
      <vt:lpstr>               STATE LAND TRANSFERS</vt:lpstr>
      <vt:lpstr>                     State land transfers     </vt:lpstr>
      <vt:lpstr>PowerPoint Presentation</vt:lpstr>
      <vt:lpstr>            PERFORMANCE INFORMATION</vt:lpstr>
      <vt:lpstr>              PROVINCIAL Breakdown – APP SETTLED claims</vt:lpstr>
      <vt:lpstr>      PROVINCIAL Breakdown – APP SETTLED claims</vt:lpstr>
      <vt:lpstr>       PROVINCIAL BREAKDOWN - APP FINALISED Claims</vt:lpstr>
      <vt:lpstr>         PROVINCIAL BREAKDOWN - APP FINALISED Claims</vt:lpstr>
      <vt:lpstr> Land claims settled and finalised per province </vt:lpstr>
      <vt:lpstr>Land claims settled and finalised per province </vt:lpstr>
      <vt:lpstr>       PERFORMANCE – HECTARES &amp; BENEFICIARIES </vt:lpstr>
      <vt:lpstr>PowerPoint Presentation</vt:lpstr>
      <vt:lpstr>             FINANCIAL INFORMATION</vt:lpstr>
      <vt:lpstr>Financial PERFORMANCE OVERVIEW</vt:lpstr>
      <vt:lpstr> Project expenditure summary per province for the 2020/21 financial year  </vt:lpstr>
      <vt:lpstr>  Commitment reduction breakdown between backlog and new claims for the 2020/21 financial year   </vt:lpstr>
      <vt:lpstr>% FINANCIAL EXPENDITURE PER PROVINCE</vt:lpstr>
      <vt:lpstr>PowerPoint Presentation</vt:lpstr>
      <vt:lpstr>PART D: GOVERNANCE:  RISK, AUDIT AND OVERSIGHT</vt:lpstr>
      <vt:lpstr>PowerPoint Presentation</vt:lpstr>
      <vt:lpstr> Status of posts and vacancies per office </vt:lpstr>
      <vt:lpstr>Number of staff and vacancies per salary band </vt:lpstr>
      <vt:lpstr>             Positions filled and vacancies</vt:lpstr>
      <vt:lpstr>                                            Termination of service during the period under review </vt:lpstr>
      <vt:lpstr>                      Termination of service</vt:lpstr>
      <vt:lpstr>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Designer 2</dc:creator>
  <cp:lastModifiedBy>Ralph Ramogwana Sebifelo</cp:lastModifiedBy>
  <cp:revision>317</cp:revision>
  <cp:lastPrinted>2021-10-19T08:20:37Z</cp:lastPrinted>
  <dcterms:created xsi:type="dcterms:W3CDTF">2016-03-17T15:10:28Z</dcterms:created>
  <dcterms:modified xsi:type="dcterms:W3CDTF">2021-11-02T07:56:25Z</dcterms:modified>
</cp:coreProperties>
</file>