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1"/>
  </p:notesMasterIdLst>
  <p:sldIdLst>
    <p:sldId id="271" r:id="rId5"/>
    <p:sldId id="7495" r:id="rId6"/>
    <p:sldId id="793" r:id="rId7"/>
    <p:sldId id="7566" r:id="rId8"/>
    <p:sldId id="7572" r:id="rId9"/>
    <p:sldId id="7568" r:id="rId10"/>
    <p:sldId id="7635" r:id="rId11"/>
    <p:sldId id="7636" r:id="rId12"/>
    <p:sldId id="7639" r:id="rId13"/>
    <p:sldId id="7640" r:id="rId14"/>
    <p:sldId id="7641" r:id="rId15"/>
    <p:sldId id="7642" r:id="rId16"/>
    <p:sldId id="7645" r:id="rId17"/>
    <p:sldId id="7632" r:id="rId18"/>
    <p:sldId id="7598" r:id="rId19"/>
    <p:sldId id="7571" r:id="rId20"/>
    <p:sldId id="7599" r:id="rId21"/>
    <p:sldId id="7604" r:id="rId22"/>
    <p:sldId id="7605" r:id="rId23"/>
    <p:sldId id="7607" r:id="rId24"/>
    <p:sldId id="7608" r:id="rId25"/>
    <p:sldId id="7646" r:id="rId26"/>
    <p:sldId id="7621" r:id="rId27"/>
    <p:sldId id="7648" r:id="rId28"/>
    <p:sldId id="7647" r:id="rId29"/>
    <p:sldId id="7494" r:id="rId30"/>
  </p:sldIdLst>
  <p:sldSz cx="12192000" cy="6858000"/>
  <p:notesSz cx="6794500" cy="9931400"/>
  <p:embeddedFontLst>
    <p:embeddedFont>
      <p:font typeface="MS PGothic" panose="020B0600070205080204" pitchFamily="34" charset="-128"/>
      <p:regular r:id="rId32"/>
    </p:embeddedFont>
    <p:embeddedFont>
      <p:font typeface="Gill Sans MT" panose="020B0502020104020203" pitchFamily="34" charset="0"/>
      <p:regular r:id="rId33"/>
      <p:bold r:id="rId34"/>
      <p:italic r:id="rId35"/>
      <p:boldItalic r:id="rId36"/>
    </p:embeddedFont>
    <p:embeddedFont>
      <p:font typeface="Century Gothic" panose="020B0502020202020204" pitchFamily="34" charset="0"/>
      <p:regular r:id="rId37"/>
      <p:bold r:id="rId38"/>
      <p:italic r:id="rId39"/>
      <p:boldItalic r:id="rId40"/>
    </p:embeddedFont>
    <p:embeddedFont>
      <p:font typeface="SimSun" panose="02010600030101010101" pitchFamily="2" charset="-122"/>
      <p:regular r:id="rId41"/>
    </p:embeddedFont>
    <p:embeddedFont>
      <p:font typeface="Copperplate Gothic Bold" panose="020E0705020206020404" pitchFamily="34" charset="0"/>
      <p:regular r:id="rId42"/>
    </p:embeddedFont>
    <p:embeddedFont>
      <p:font typeface="Calibri Light" panose="020F0302020204030204" pitchFamily="34" charset="0"/>
      <p:regular r:id="rId43"/>
      <p:italic r:id="rId44"/>
    </p:embeddedFon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i Kgomo" initials="PK" lastIdx="2" clrIdx="0">
    <p:extLst>
      <p:ext uri="{19B8F6BF-5375-455C-9EA6-DF929625EA0E}">
        <p15:presenceInfo xmlns:p15="http://schemas.microsoft.com/office/powerpoint/2012/main" userId="S::Mapatane.Kgomo@misa.gov.za::2c0676fd-ee12-4083-927c-a160c817b90d" providerId="AD"/>
      </p:ext>
    </p:extLst>
  </p:cmAuthor>
  <p:cmAuthor id="2" name="Luntu Ndalasi" initials="LN" lastIdx="2" clrIdx="1">
    <p:extLst>
      <p:ext uri="{19B8F6BF-5375-455C-9EA6-DF929625EA0E}">
        <p15:presenceInfo xmlns:p15="http://schemas.microsoft.com/office/powerpoint/2012/main" userId="Luntu Ndalas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D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26" autoAdjust="0"/>
    <p:restoredTop sz="96327"/>
  </p:normalViewPr>
  <p:slideViewPr>
    <p:cSldViewPr snapToGrid="0" snapToObjects="1">
      <p:cViewPr varScale="1">
        <p:scale>
          <a:sx n="73" d="100"/>
          <a:sy n="73" d="100"/>
        </p:scale>
        <p:origin x="732" y="78"/>
      </p:cViewPr>
      <p:guideLst/>
    </p:cSldViewPr>
  </p:slideViewPr>
  <p:notesTextViewPr>
    <p:cViewPr>
      <p:scale>
        <a:sx n="1" d="1"/>
        <a:sy n="1" d="1"/>
      </p:scale>
      <p:origin x="0" y="0"/>
    </p:cViewPr>
  </p:notesTextViewPr>
  <p:sorterViewPr>
    <p:cViewPr>
      <p:scale>
        <a:sx n="100" d="100"/>
        <a:sy n="100" d="100"/>
      </p:scale>
      <p:origin x="0" y="-13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024" cy="498635"/>
          </a:xfrm>
          <a:prstGeom prst="rect">
            <a:avLst/>
          </a:prstGeom>
        </p:spPr>
        <p:txBody>
          <a:bodyPr vert="horz" lIns="91431" tIns="45715" rIns="91431" bIns="45715" rtlCol="0"/>
          <a:lstStyle>
            <a:lvl1pPr algn="l">
              <a:defRPr sz="1200"/>
            </a:lvl1pPr>
          </a:lstStyle>
          <a:p>
            <a:endParaRPr lang="en-ZA"/>
          </a:p>
        </p:txBody>
      </p:sp>
      <p:sp>
        <p:nvSpPr>
          <p:cNvPr id="3" name="Date Placeholder 2"/>
          <p:cNvSpPr>
            <a:spLocks noGrp="1"/>
          </p:cNvSpPr>
          <p:nvPr>
            <p:ph type="dt" idx="1"/>
          </p:nvPr>
        </p:nvSpPr>
        <p:spPr>
          <a:xfrm>
            <a:off x="3847890" y="0"/>
            <a:ext cx="2945024" cy="498635"/>
          </a:xfrm>
          <a:prstGeom prst="rect">
            <a:avLst/>
          </a:prstGeom>
        </p:spPr>
        <p:txBody>
          <a:bodyPr vert="horz" lIns="91431" tIns="45715" rIns="91431" bIns="45715" rtlCol="0"/>
          <a:lstStyle>
            <a:lvl1pPr algn="r">
              <a:defRPr sz="1200"/>
            </a:lvl1pPr>
          </a:lstStyle>
          <a:p>
            <a:fld id="{C3C6F429-32C5-49F8-B9A8-5396FD7A68DA}" type="datetimeFigureOut">
              <a:rPr lang="en-ZA" smtClean="0"/>
              <a:t>2021/11/08</a:t>
            </a:fld>
            <a:endParaRPr lang="en-ZA"/>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31" tIns="45715" rIns="91431" bIns="45715" rtlCol="0" anchor="ctr"/>
          <a:lstStyle/>
          <a:p>
            <a:endParaRPr lang="en-ZA"/>
          </a:p>
        </p:txBody>
      </p:sp>
      <p:sp>
        <p:nvSpPr>
          <p:cNvPr id="5" name="Notes Placeholder 4"/>
          <p:cNvSpPr>
            <a:spLocks noGrp="1"/>
          </p:cNvSpPr>
          <p:nvPr>
            <p:ph type="body" sz="quarter" idx="3"/>
          </p:nvPr>
        </p:nvSpPr>
        <p:spPr>
          <a:xfrm>
            <a:off x="679134" y="4779904"/>
            <a:ext cx="5436234" cy="3909675"/>
          </a:xfrm>
          <a:prstGeom prst="rect">
            <a:avLst/>
          </a:prstGeom>
        </p:spPr>
        <p:txBody>
          <a:bodyPr vert="horz" lIns="91431" tIns="45715" rIns="91431"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32767"/>
            <a:ext cx="2945024" cy="498635"/>
          </a:xfrm>
          <a:prstGeom prst="rect">
            <a:avLst/>
          </a:prstGeom>
        </p:spPr>
        <p:txBody>
          <a:bodyPr vert="horz" lIns="91431" tIns="45715" rIns="91431" bIns="45715" rtlCol="0" anchor="b"/>
          <a:lstStyle>
            <a:lvl1pPr algn="l">
              <a:defRPr sz="1200"/>
            </a:lvl1pPr>
          </a:lstStyle>
          <a:p>
            <a:endParaRPr lang="en-ZA"/>
          </a:p>
        </p:txBody>
      </p:sp>
      <p:sp>
        <p:nvSpPr>
          <p:cNvPr id="7" name="Slide Number Placeholder 6"/>
          <p:cNvSpPr>
            <a:spLocks noGrp="1"/>
          </p:cNvSpPr>
          <p:nvPr>
            <p:ph type="sldNum" sz="quarter" idx="5"/>
          </p:nvPr>
        </p:nvSpPr>
        <p:spPr>
          <a:xfrm>
            <a:off x="3847890" y="9432767"/>
            <a:ext cx="2945024" cy="498635"/>
          </a:xfrm>
          <a:prstGeom prst="rect">
            <a:avLst/>
          </a:prstGeom>
        </p:spPr>
        <p:txBody>
          <a:bodyPr vert="horz" lIns="91431" tIns="45715" rIns="91431" bIns="45715" rtlCol="0" anchor="b"/>
          <a:lstStyle>
            <a:lvl1pPr algn="r">
              <a:defRPr sz="1200"/>
            </a:lvl1pPr>
          </a:lstStyle>
          <a:p>
            <a:fld id="{F5079815-5F72-4389-919D-0C4B22FFCB71}" type="slidenum">
              <a:rPr lang="en-ZA" smtClean="0"/>
              <a:t>‹#›</a:t>
            </a:fld>
            <a:endParaRPr lang="en-ZA"/>
          </a:p>
        </p:txBody>
      </p:sp>
    </p:spTree>
    <p:extLst>
      <p:ext uri="{BB962C8B-B14F-4D97-AF65-F5344CB8AC3E}">
        <p14:creationId xmlns:p14="http://schemas.microsoft.com/office/powerpoint/2010/main" val="1539837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 HERE </a:t>
            </a:r>
          </a:p>
        </p:txBody>
      </p:sp>
      <p:sp>
        <p:nvSpPr>
          <p:cNvPr id="26" name="Text Placeholder 25">
            <a:extLst>
              <a:ext uri="{FF2B5EF4-FFF2-40B4-BE49-F238E27FC236}">
                <a16:creationId xmlns:a16="http://schemas.microsoft.com/office/drawing/2014/main"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pic>
        <p:nvPicPr>
          <p:cNvPr id="10" name="Picture 9">
            <a:extLst>
              <a:ext uri="{FF2B5EF4-FFF2-40B4-BE49-F238E27FC236}">
                <a16:creationId xmlns:a16="http://schemas.microsoft.com/office/drawing/2014/main"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cxnSp>
        <p:nvCxnSpPr>
          <p:cNvPr id="28" name="Straight Connector 27">
            <a:extLst>
              <a:ext uri="{FF2B5EF4-FFF2-40B4-BE49-F238E27FC236}">
                <a16:creationId xmlns:a16="http://schemas.microsoft.com/office/drawing/2014/main"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4697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150E4-CD0D-2147-BD01-936532EDC0F2}"/>
              </a:ext>
            </a:extLst>
          </p:cNvPr>
          <p:cNvSpPr>
            <a:spLocks noGrp="1"/>
          </p:cNvSpPr>
          <p:nvPr>
            <p:ph type="body" sz="quarter" idx="13"/>
          </p:nvPr>
        </p:nvSpPr>
        <p:spPr>
          <a:xfrm>
            <a:off x="1755444" y="3231538"/>
            <a:ext cx="8937522" cy="2063253"/>
          </a:xfrm>
        </p:spPr>
        <p:txBody>
          <a:bodyPr/>
          <a:lstStyle/>
          <a:p>
            <a:r>
              <a:rPr lang="en-US" dirty="0"/>
              <a:t>Briefing to the Portfolio Committee on Cooperative Governance and Traditional Affairs (CoGTA)</a:t>
            </a:r>
          </a:p>
        </p:txBody>
      </p:sp>
      <p:sp>
        <p:nvSpPr>
          <p:cNvPr id="3" name="Text Placeholder 2">
            <a:extLst>
              <a:ext uri="{FF2B5EF4-FFF2-40B4-BE49-F238E27FC236}">
                <a16:creationId xmlns:a16="http://schemas.microsoft.com/office/drawing/2014/main" id="{C360F1A8-600F-A446-AF6A-1BADD7726357}"/>
              </a:ext>
            </a:extLst>
          </p:cNvPr>
          <p:cNvSpPr>
            <a:spLocks noGrp="1"/>
          </p:cNvSpPr>
          <p:nvPr>
            <p:ph type="body" sz="quarter" idx="15"/>
          </p:nvPr>
        </p:nvSpPr>
        <p:spPr>
          <a:xfrm>
            <a:off x="1712056" y="5405571"/>
            <a:ext cx="8937523" cy="652329"/>
          </a:xfrm>
        </p:spPr>
        <p:txBody>
          <a:bodyPr/>
          <a:lstStyle/>
          <a:p>
            <a:r>
              <a:rPr lang="en-US" b="1" dirty="0"/>
              <a:t>Presenter:  Ntandazo Vimba, CEO: MISA</a:t>
            </a:r>
          </a:p>
          <a:p>
            <a:r>
              <a:rPr lang="en-US" b="1" dirty="0"/>
              <a:t>Date: 09 November 2021	</a:t>
            </a:r>
          </a:p>
        </p:txBody>
      </p:sp>
      <p:pic>
        <p:nvPicPr>
          <p:cNvPr id="4" name="Picture 3" descr="Text&#10;&#10;Description automatically generated">
            <a:extLst>
              <a:ext uri="{FF2B5EF4-FFF2-40B4-BE49-F238E27FC236}">
                <a16:creationId xmlns:a16="http://schemas.microsoft.com/office/drawing/2014/main" id="{463B4109-BF94-4F60-99E5-43DA45599265}"/>
              </a:ext>
            </a:extLst>
          </p:cNvPr>
          <p:cNvPicPr>
            <a:picLocks noChangeAspect="1"/>
          </p:cNvPicPr>
          <p:nvPr/>
        </p:nvPicPr>
        <p:blipFill>
          <a:blip r:embed="rId2"/>
          <a:stretch>
            <a:fillRect/>
          </a:stretch>
        </p:blipFill>
        <p:spPr>
          <a:xfrm>
            <a:off x="3259197" y="213697"/>
            <a:ext cx="4969893" cy="1453738"/>
          </a:xfrm>
          <a:prstGeom prst="rect">
            <a:avLst/>
          </a:prstGeom>
        </p:spPr>
      </p:pic>
      <p:pic>
        <p:nvPicPr>
          <p:cNvPr id="5" name="Picture 4"/>
          <p:cNvPicPr>
            <a:picLocks noChangeAspect="1"/>
          </p:cNvPicPr>
          <p:nvPr/>
        </p:nvPicPr>
        <p:blipFill>
          <a:blip r:embed="rId3"/>
          <a:stretch>
            <a:fillRect/>
          </a:stretch>
        </p:blipFill>
        <p:spPr>
          <a:xfrm>
            <a:off x="5514109" y="6143520"/>
            <a:ext cx="1736436" cy="652329"/>
          </a:xfrm>
          <a:prstGeom prst="rect">
            <a:avLst/>
          </a:prstGeom>
        </p:spPr>
      </p:pic>
      <p:sp>
        <p:nvSpPr>
          <p:cNvPr id="7" name="Text Placeholder 1">
            <a:extLst>
              <a:ext uri="{FF2B5EF4-FFF2-40B4-BE49-F238E27FC236}">
                <a16:creationId xmlns:a16="http://schemas.microsoft.com/office/drawing/2014/main" id="{777EB989-7818-4863-BCCE-83A07BE092ED}"/>
              </a:ext>
            </a:extLst>
          </p:cNvPr>
          <p:cNvSpPr txBox="1">
            <a:spLocks/>
          </p:cNvSpPr>
          <p:nvPr/>
        </p:nvSpPr>
        <p:spPr>
          <a:xfrm>
            <a:off x="1846891" y="1491139"/>
            <a:ext cx="8937522" cy="1865791"/>
          </a:xfrm>
          <a:prstGeom prst="rect">
            <a:avLst/>
          </a:prstGeom>
          <a:noFill/>
        </p:spPr>
        <p:txBody>
          <a:bodyPr anchor="ctr"/>
          <a:lstStyle>
            <a:lvl1pPr marL="228600" indent="-228600" algn="ctr" defTabSz="914400" rtl="0" eaLnBrk="1" latinLnBrk="0" hangingPunct="1">
              <a:lnSpc>
                <a:spcPts val="4200"/>
              </a:lnSpc>
              <a:spcBef>
                <a:spcPts val="1000"/>
              </a:spcBef>
              <a:buFont typeface="Arial" panose="020B0604020202020204" pitchFamily="34" charset="0"/>
              <a:buNone/>
              <a:defRPr sz="2800" b="1" i="0" u="none" kern="1200">
                <a:solidFill>
                  <a:schemeClr val="accent2"/>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6">
                    <a:lumMod val="90000"/>
                    <a:lumOff val="10000"/>
                  </a:schemeClr>
                </a:solidFill>
              </a:rPr>
              <a:t>Annual Report 2020/21 for the Municipal Infrastructure Support Agent (MISA)</a:t>
            </a:r>
          </a:p>
        </p:txBody>
      </p:sp>
    </p:spTree>
    <p:extLst>
      <p:ext uri="{BB962C8B-B14F-4D97-AF65-F5344CB8AC3E}">
        <p14:creationId xmlns:p14="http://schemas.microsoft.com/office/powerpoint/2010/main"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200025" y="109452"/>
            <a:ext cx="11801475" cy="571585"/>
          </a:xfrm>
          <a:solidFill>
            <a:schemeClr val="accent2"/>
          </a:solidFill>
        </p:spPr>
        <p:txBody>
          <a:bodyPr>
            <a:normAutofit fontScale="90000"/>
          </a:bodyPr>
          <a:lstStyle/>
          <a:p>
            <a:pPr algn="ctr"/>
            <a:r>
              <a:rPr lang="en-GB" sz="4000" b="1" dirty="0">
                <a:solidFill>
                  <a:schemeClr val="tx1"/>
                </a:solidFill>
                <a:latin typeface="+mj-lt"/>
              </a:rPr>
              <a:t>PROGRAMME 2: TECHNICAL SUPPORT SERVICES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extLst>
              <p:ext uri="{D42A27DB-BD31-4B8C-83A1-F6EECF244321}">
                <p14:modId xmlns:p14="http://schemas.microsoft.com/office/powerpoint/2010/main" val="3286024103"/>
              </p:ext>
            </p:extLst>
          </p:nvPr>
        </p:nvGraphicFramePr>
        <p:xfrm>
          <a:off x="190500" y="713232"/>
          <a:ext cx="11810999" cy="652574"/>
        </p:xfrm>
        <a:graphic>
          <a:graphicData uri="http://schemas.openxmlformats.org/drawingml/2006/table">
            <a:tbl>
              <a:tblPr firstRow="1" bandRow="1">
                <a:tableStyleId>{3C2FFA5D-87B4-456A-9821-1D502468CF0F}</a:tableStyleId>
              </a:tblPr>
              <a:tblGrid>
                <a:gridCol w="11810999">
                  <a:extLst>
                    <a:ext uri="{9D8B030D-6E8A-4147-A177-3AD203B41FA5}">
                      <a16:colId xmlns:a16="http://schemas.microsoft.com/office/drawing/2014/main" val="3994302705"/>
                    </a:ext>
                  </a:extLst>
                </a:gridCol>
              </a:tblGrid>
              <a:tr h="652574">
                <a:tc>
                  <a:txBody>
                    <a:bodyPr/>
                    <a:lstStyle/>
                    <a:p>
                      <a:pPr algn="ctr">
                        <a:lnSpc>
                          <a:spcPct val="100000"/>
                        </a:lnSpc>
                      </a:pPr>
                      <a:r>
                        <a:rPr lang="en-US" sz="2800" b="1" dirty="0">
                          <a:solidFill>
                            <a:srgbClr val="FF0000"/>
                          </a:solidFill>
                        </a:rPr>
                        <a:t>Not Achieved</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bl>
          </a:graphicData>
        </a:graphic>
      </p:graphicFrame>
      <p:graphicFrame>
        <p:nvGraphicFramePr>
          <p:cNvPr id="4" name="Table 4">
            <a:extLst>
              <a:ext uri="{FF2B5EF4-FFF2-40B4-BE49-F238E27FC236}">
                <a16:creationId xmlns:a16="http://schemas.microsoft.com/office/drawing/2014/main" id="{0A7030AD-5662-47CD-92F1-650847A7455B}"/>
              </a:ext>
            </a:extLst>
          </p:cNvPr>
          <p:cNvGraphicFramePr>
            <a:graphicFrameLocks noGrp="1"/>
          </p:cNvGraphicFramePr>
          <p:nvPr>
            <p:extLst>
              <p:ext uri="{D42A27DB-BD31-4B8C-83A1-F6EECF244321}">
                <p14:modId xmlns:p14="http://schemas.microsoft.com/office/powerpoint/2010/main" val="1954871092"/>
              </p:ext>
            </p:extLst>
          </p:nvPr>
        </p:nvGraphicFramePr>
        <p:xfrm>
          <a:off x="178674" y="1266825"/>
          <a:ext cx="11822824" cy="5014408"/>
        </p:xfrm>
        <a:graphic>
          <a:graphicData uri="http://schemas.openxmlformats.org/drawingml/2006/table">
            <a:tbl>
              <a:tblPr firstRow="1" bandRow="1">
                <a:tableStyleId>{5C22544A-7EE6-4342-B048-85BDC9FD1C3A}</a:tableStyleId>
              </a:tblPr>
              <a:tblGrid>
                <a:gridCol w="2602626">
                  <a:extLst>
                    <a:ext uri="{9D8B030D-6E8A-4147-A177-3AD203B41FA5}">
                      <a16:colId xmlns:a16="http://schemas.microsoft.com/office/drawing/2014/main" val="2303648047"/>
                    </a:ext>
                  </a:extLst>
                </a:gridCol>
                <a:gridCol w="1181100">
                  <a:extLst>
                    <a:ext uri="{9D8B030D-6E8A-4147-A177-3AD203B41FA5}">
                      <a16:colId xmlns:a16="http://schemas.microsoft.com/office/drawing/2014/main" val="1105129087"/>
                    </a:ext>
                  </a:extLst>
                </a:gridCol>
                <a:gridCol w="2419350">
                  <a:extLst>
                    <a:ext uri="{9D8B030D-6E8A-4147-A177-3AD203B41FA5}">
                      <a16:colId xmlns:a16="http://schemas.microsoft.com/office/drawing/2014/main" val="4223384225"/>
                    </a:ext>
                  </a:extLst>
                </a:gridCol>
                <a:gridCol w="5619748">
                  <a:extLst>
                    <a:ext uri="{9D8B030D-6E8A-4147-A177-3AD203B41FA5}">
                      <a16:colId xmlns:a16="http://schemas.microsoft.com/office/drawing/2014/main" val="2519600632"/>
                    </a:ext>
                  </a:extLst>
                </a:gridCol>
              </a:tblGrid>
              <a:tr h="650016">
                <a:tc>
                  <a:txBody>
                    <a:bodyPr/>
                    <a:lstStyle/>
                    <a:p>
                      <a:pPr algn="ctr"/>
                      <a:r>
                        <a:rPr lang="en-US" dirty="0">
                          <a:solidFill>
                            <a:schemeClr val="tx1"/>
                          </a:solidFill>
                        </a:rPr>
                        <a:t>Output Indicator</a:t>
                      </a:r>
                      <a:endParaRPr lang="en-ZA" dirty="0">
                        <a:solidFill>
                          <a:schemeClr val="tx1"/>
                        </a:solidFill>
                      </a:endParaRPr>
                    </a:p>
                  </a:txBody>
                  <a:tcPr/>
                </a:tc>
                <a:tc>
                  <a:txBody>
                    <a:bodyPr/>
                    <a:lstStyle/>
                    <a:p>
                      <a:pPr algn="ctr"/>
                      <a:r>
                        <a:rPr lang="en-US" dirty="0">
                          <a:solidFill>
                            <a:schemeClr val="tx1"/>
                          </a:solidFill>
                        </a:rPr>
                        <a:t>Planned Target</a:t>
                      </a:r>
                      <a:endParaRPr lang="en-ZA" dirty="0">
                        <a:solidFill>
                          <a:schemeClr val="tx1"/>
                        </a:solidFill>
                      </a:endParaRPr>
                    </a:p>
                  </a:txBody>
                  <a:tcPr/>
                </a:tc>
                <a:tc>
                  <a:txBody>
                    <a:bodyPr/>
                    <a:lstStyle/>
                    <a:p>
                      <a:pPr algn="ctr"/>
                      <a:r>
                        <a:rPr lang="en-US" dirty="0">
                          <a:solidFill>
                            <a:schemeClr val="tx1"/>
                          </a:solidFill>
                        </a:rPr>
                        <a:t>Actual Achievement</a:t>
                      </a:r>
                      <a:endParaRPr lang="en-ZA" dirty="0">
                        <a:solidFill>
                          <a:schemeClr val="tx1"/>
                        </a:solidFill>
                      </a:endParaRPr>
                    </a:p>
                  </a:txBody>
                  <a:tcPr/>
                </a:tc>
                <a:tc>
                  <a:txBody>
                    <a:bodyPr/>
                    <a:lstStyle/>
                    <a:p>
                      <a:pPr algn="ctr"/>
                      <a:r>
                        <a:rPr lang="en-US" dirty="0">
                          <a:solidFill>
                            <a:schemeClr val="tx1"/>
                          </a:solidFill>
                        </a:rPr>
                        <a:t>Reasons for deviation </a:t>
                      </a:r>
                      <a:endParaRPr lang="en-ZA" dirty="0">
                        <a:solidFill>
                          <a:schemeClr val="tx1"/>
                        </a:solidFill>
                      </a:endParaRPr>
                    </a:p>
                  </a:txBody>
                  <a:tcPr/>
                </a:tc>
                <a:extLst>
                  <a:ext uri="{0D108BD9-81ED-4DB2-BD59-A6C34878D82A}">
                    <a16:rowId xmlns:a16="http://schemas.microsoft.com/office/drawing/2014/main" val="1336820537"/>
                  </a:ext>
                </a:extLst>
              </a:tr>
              <a:tr h="2042907">
                <a:tc>
                  <a:txBody>
                    <a:bodyPr/>
                    <a:lstStyle/>
                    <a:p>
                      <a:pPr algn="just"/>
                      <a:r>
                        <a:rPr lang="en-US" dirty="0"/>
                        <a:t>The number of municipalities supported to implement infrastructure programmes/projects through Labour Intensive methods.</a:t>
                      </a:r>
                      <a:endParaRPr lang="en-ZA" dirty="0"/>
                    </a:p>
                  </a:txBody>
                  <a:tcPr>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15</a:t>
                      </a:r>
                    </a:p>
                  </a:txBody>
                  <a:tcPr marL="68580" marR="68580" marT="0" marB="0">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Progress report (Business Case approval, consultation with stakeholders, etc.) developed.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txBody>
                  <a:tcPr marL="68580" marR="68580" marT="0" marB="0">
                    <a:solidFill>
                      <a:schemeClr val="bg2">
                        <a:lumMod val="90000"/>
                      </a:schemeClr>
                    </a:solidFill>
                  </a:tcPr>
                </a:tc>
                <a:tc>
                  <a:txBody>
                    <a:bodyPr/>
                    <a:lstStyle/>
                    <a:p>
                      <a:pPr marL="0" algn="just" defTabSz="914400" rtl="0" eaLnBrk="1" latinLnBrk="0" hangingPunct="1"/>
                      <a:r>
                        <a:rPr lang="en-US" sz="1800" kern="1200" dirty="0">
                          <a:solidFill>
                            <a:schemeClr val="dk1"/>
                          </a:solidFill>
                          <a:latin typeface="+mn-lt"/>
                          <a:ea typeface="+mn-ea"/>
                          <a:cs typeface="+mn-cs"/>
                        </a:rPr>
                        <a:t>Targeted municipalities were only identified and services providers appointed in March 2021 due to delays in the approval of a revised business case and allocation of funds. </a:t>
                      </a:r>
                      <a:endParaRPr lang="en-ZA" sz="1800" kern="1200" dirty="0">
                        <a:solidFill>
                          <a:schemeClr val="dk1"/>
                        </a:solidFill>
                        <a:latin typeface="+mn-lt"/>
                        <a:ea typeface="+mn-ea"/>
                        <a:cs typeface="+mn-cs"/>
                      </a:endParaRPr>
                    </a:p>
                  </a:txBody>
                  <a:tcPr>
                    <a:solidFill>
                      <a:schemeClr val="bg2">
                        <a:lumMod val="90000"/>
                      </a:schemeClr>
                    </a:solidFill>
                  </a:tcPr>
                </a:tc>
                <a:extLst>
                  <a:ext uri="{0D108BD9-81ED-4DB2-BD59-A6C34878D82A}">
                    <a16:rowId xmlns:a16="http://schemas.microsoft.com/office/drawing/2014/main" val="790108340"/>
                  </a:ext>
                </a:extLst>
              </a:tr>
              <a:tr h="2321485">
                <a:tc>
                  <a:txBody>
                    <a:bodyPr/>
                    <a:lstStyle/>
                    <a:p>
                      <a:pPr marL="0" algn="just" defTabSz="914400" rtl="0" eaLnBrk="1" latinLnBrk="0" hangingPunct="1"/>
                      <a:r>
                        <a:rPr lang="en-US" sz="1800" kern="1200" dirty="0">
                          <a:solidFill>
                            <a:schemeClr val="dk1"/>
                          </a:solidFill>
                          <a:latin typeface="+mn-lt"/>
                          <a:ea typeface="+mn-ea"/>
                          <a:cs typeface="+mn-cs"/>
                        </a:rPr>
                        <a:t>Number of districts with improved MIG spending to at least 90% </a:t>
                      </a:r>
                      <a:endParaRPr lang="en-ZA" sz="1800" kern="1200" dirty="0">
                        <a:solidFill>
                          <a:schemeClr val="dk1"/>
                        </a:solidFill>
                        <a:latin typeface="+mn-lt"/>
                        <a:ea typeface="+mn-ea"/>
                        <a:cs typeface="+mn-cs"/>
                      </a:endParaRPr>
                    </a:p>
                  </a:txBody>
                  <a:tcPr>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44</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txBody>
                  <a:tcPr marL="68580" marR="68580" marT="0" marB="0">
                    <a:solidFill>
                      <a:schemeClr val="bg2">
                        <a:lumMod val="90000"/>
                      </a:schemeClr>
                    </a:solidFill>
                  </a:tcPr>
                </a:tc>
                <a:tc>
                  <a:txBody>
                    <a:bodyPr/>
                    <a:lstStyle/>
                    <a:p>
                      <a:pPr marL="0" algn="just" defTabSz="914400" rtl="0" eaLnBrk="1" latinLnBrk="0" hangingPunct="1">
                        <a:lnSpc>
                          <a:spcPct val="115000"/>
                        </a:lnSpc>
                        <a:spcAft>
                          <a:spcPts val="1000"/>
                        </a:spcAft>
                      </a:pPr>
                      <a:r>
                        <a:rPr lang="en-US" sz="1800" kern="1200" dirty="0">
                          <a:solidFill>
                            <a:schemeClr val="dk1"/>
                          </a:solidFill>
                          <a:latin typeface="+mn-lt"/>
                          <a:ea typeface="+mn-ea"/>
                          <a:cs typeface="+mn-cs"/>
                        </a:rPr>
                        <a:t>11 out of 44 </a:t>
                      </a:r>
                      <a:r>
                        <a:rPr lang="en-ZA" sz="1800" kern="1200" dirty="0">
                          <a:solidFill>
                            <a:schemeClr val="dk1"/>
                          </a:solidFill>
                          <a:latin typeface="+mn-lt"/>
                          <a:ea typeface="+mn-ea"/>
                          <a:cs typeface="+mn-cs"/>
                        </a:rPr>
                        <a:t>districts were able to improve their expenditure to at least 90% of their total allocation.</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txBody>
                  <a:tcPr marL="68580" marR="68580" marT="0" marB="0">
                    <a:solidFill>
                      <a:schemeClr val="bg2">
                        <a:lumMod val="90000"/>
                      </a:schemeClr>
                    </a:solidFill>
                  </a:tcPr>
                </a:tc>
                <a:tc>
                  <a:txBody>
                    <a:bodyPr/>
                    <a:lstStyle/>
                    <a:p>
                      <a:pPr marL="0" algn="just" defTabSz="914400" rtl="0" eaLnBrk="1" latinLnBrk="0" hangingPunct="1"/>
                      <a:r>
                        <a:rPr lang="en-US" sz="1800" kern="1200" dirty="0">
                          <a:solidFill>
                            <a:schemeClr val="tx1"/>
                          </a:solidFill>
                          <a:latin typeface="+mn-lt"/>
                          <a:ea typeface="+mn-ea"/>
                          <a:cs typeface="+mn-cs"/>
                        </a:rPr>
                        <a:t>Due to Financial Management challenges in municipalities (notably delays in procurement, cash flow challenges), as well as Lack of Technical Capacity in municipalities (failure to manage projects throughout the project life from project preparation, contract administration &amp; reporting on MIG–MIS system), Council and administrative instability (that led to non-compliances and lack of accountability) </a:t>
                      </a:r>
                      <a:endParaRPr lang="en-ZA" sz="1800" kern="1200" dirty="0">
                        <a:solidFill>
                          <a:schemeClr val="tx1"/>
                        </a:solidFill>
                        <a:latin typeface="+mn-lt"/>
                        <a:ea typeface="+mn-ea"/>
                        <a:cs typeface="+mn-cs"/>
                      </a:endParaRPr>
                    </a:p>
                  </a:txBody>
                  <a:tcPr>
                    <a:solidFill>
                      <a:schemeClr val="bg2">
                        <a:lumMod val="90000"/>
                      </a:schemeClr>
                    </a:solidFill>
                  </a:tcPr>
                </a:tc>
                <a:extLst>
                  <a:ext uri="{0D108BD9-81ED-4DB2-BD59-A6C34878D82A}">
                    <a16:rowId xmlns:a16="http://schemas.microsoft.com/office/drawing/2014/main" val="2607541778"/>
                  </a:ext>
                </a:extLst>
              </a:tr>
            </a:tbl>
          </a:graphicData>
        </a:graphic>
      </p:graphicFrame>
    </p:spTree>
    <p:extLst>
      <p:ext uri="{BB962C8B-B14F-4D97-AF65-F5344CB8AC3E}">
        <p14:creationId xmlns:p14="http://schemas.microsoft.com/office/powerpoint/2010/main" val="51078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200025" y="109452"/>
            <a:ext cx="11801475" cy="571585"/>
          </a:xfrm>
          <a:solidFill>
            <a:schemeClr val="accent2"/>
          </a:solidFill>
        </p:spPr>
        <p:txBody>
          <a:bodyPr>
            <a:normAutofit fontScale="90000"/>
          </a:bodyPr>
          <a:lstStyle/>
          <a:p>
            <a:pPr algn="ctr"/>
            <a:r>
              <a:rPr lang="en-GB" sz="4000" b="1" dirty="0">
                <a:solidFill>
                  <a:schemeClr val="tx1"/>
                </a:solidFill>
                <a:latin typeface="+mj-lt"/>
              </a:rPr>
              <a:t>PROGRAMME 2: TECHNICAL SUPPORT SERVICES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nvGraphicFramePr>
        <p:xfrm>
          <a:off x="190500" y="713232"/>
          <a:ext cx="11810999" cy="652574"/>
        </p:xfrm>
        <a:graphic>
          <a:graphicData uri="http://schemas.openxmlformats.org/drawingml/2006/table">
            <a:tbl>
              <a:tblPr firstRow="1" bandRow="1">
                <a:tableStyleId>{3C2FFA5D-87B4-456A-9821-1D502468CF0F}</a:tableStyleId>
              </a:tblPr>
              <a:tblGrid>
                <a:gridCol w="11810999">
                  <a:extLst>
                    <a:ext uri="{9D8B030D-6E8A-4147-A177-3AD203B41FA5}">
                      <a16:colId xmlns:a16="http://schemas.microsoft.com/office/drawing/2014/main" val="3994302705"/>
                    </a:ext>
                  </a:extLst>
                </a:gridCol>
              </a:tblGrid>
              <a:tr h="652574">
                <a:tc>
                  <a:txBody>
                    <a:bodyPr/>
                    <a:lstStyle/>
                    <a:p>
                      <a:pPr algn="ctr">
                        <a:lnSpc>
                          <a:spcPct val="100000"/>
                        </a:lnSpc>
                      </a:pPr>
                      <a:r>
                        <a:rPr lang="en-US" sz="2800" b="1" dirty="0">
                          <a:solidFill>
                            <a:srgbClr val="FF0000"/>
                          </a:solidFill>
                        </a:rPr>
                        <a:t>Not Achieved</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bl>
          </a:graphicData>
        </a:graphic>
      </p:graphicFrame>
      <p:graphicFrame>
        <p:nvGraphicFramePr>
          <p:cNvPr id="4" name="Table 4">
            <a:extLst>
              <a:ext uri="{FF2B5EF4-FFF2-40B4-BE49-F238E27FC236}">
                <a16:creationId xmlns:a16="http://schemas.microsoft.com/office/drawing/2014/main" id="{0A7030AD-5662-47CD-92F1-650847A7455B}"/>
              </a:ext>
            </a:extLst>
          </p:cNvPr>
          <p:cNvGraphicFramePr>
            <a:graphicFrameLocks noGrp="1"/>
          </p:cNvGraphicFramePr>
          <p:nvPr>
            <p:extLst>
              <p:ext uri="{D42A27DB-BD31-4B8C-83A1-F6EECF244321}">
                <p14:modId xmlns:p14="http://schemas.microsoft.com/office/powerpoint/2010/main" val="3251894208"/>
              </p:ext>
            </p:extLst>
          </p:nvPr>
        </p:nvGraphicFramePr>
        <p:xfrm>
          <a:off x="178674" y="1343472"/>
          <a:ext cx="11822824" cy="4152066"/>
        </p:xfrm>
        <a:graphic>
          <a:graphicData uri="http://schemas.openxmlformats.org/drawingml/2006/table">
            <a:tbl>
              <a:tblPr firstRow="1" bandRow="1">
                <a:tableStyleId>{5C22544A-7EE6-4342-B048-85BDC9FD1C3A}</a:tableStyleId>
              </a:tblPr>
              <a:tblGrid>
                <a:gridCol w="2576401">
                  <a:extLst>
                    <a:ext uri="{9D8B030D-6E8A-4147-A177-3AD203B41FA5}">
                      <a16:colId xmlns:a16="http://schemas.microsoft.com/office/drawing/2014/main" val="2303648047"/>
                    </a:ext>
                  </a:extLst>
                </a:gridCol>
                <a:gridCol w="1997900">
                  <a:extLst>
                    <a:ext uri="{9D8B030D-6E8A-4147-A177-3AD203B41FA5}">
                      <a16:colId xmlns:a16="http://schemas.microsoft.com/office/drawing/2014/main" val="1105129087"/>
                    </a:ext>
                  </a:extLst>
                </a:gridCol>
                <a:gridCol w="2743200">
                  <a:extLst>
                    <a:ext uri="{9D8B030D-6E8A-4147-A177-3AD203B41FA5}">
                      <a16:colId xmlns:a16="http://schemas.microsoft.com/office/drawing/2014/main" val="4223384225"/>
                    </a:ext>
                  </a:extLst>
                </a:gridCol>
                <a:gridCol w="4505323">
                  <a:extLst>
                    <a:ext uri="{9D8B030D-6E8A-4147-A177-3AD203B41FA5}">
                      <a16:colId xmlns:a16="http://schemas.microsoft.com/office/drawing/2014/main" val="2519600632"/>
                    </a:ext>
                  </a:extLst>
                </a:gridCol>
              </a:tblGrid>
              <a:tr h="630483">
                <a:tc>
                  <a:txBody>
                    <a:bodyPr/>
                    <a:lstStyle/>
                    <a:p>
                      <a:pPr algn="ctr"/>
                      <a:r>
                        <a:rPr lang="en-US" dirty="0">
                          <a:solidFill>
                            <a:schemeClr val="tx1"/>
                          </a:solidFill>
                        </a:rPr>
                        <a:t>Output Indicator</a:t>
                      </a:r>
                      <a:endParaRPr lang="en-ZA" dirty="0">
                        <a:solidFill>
                          <a:schemeClr val="tx1"/>
                        </a:solidFill>
                      </a:endParaRPr>
                    </a:p>
                  </a:txBody>
                  <a:tcPr/>
                </a:tc>
                <a:tc>
                  <a:txBody>
                    <a:bodyPr/>
                    <a:lstStyle/>
                    <a:p>
                      <a:pPr algn="ctr"/>
                      <a:r>
                        <a:rPr lang="en-US" dirty="0">
                          <a:solidFill>
                            <a:schemeClr val="tx1"/>
                          </a:solidFill>
                        </a:rPr>
                        <a:t>Planned Target</a:t>
                      </a:r>
                      <a:endParaRPr lang="en-ZA" dirty="0">
                        <a:solidFill>
                          <a:schemeClr val="tx1"/>
                        </a:solidFill>
                      </a:endParaRPr>
                    </a:p>
                  </a:txBody>
                  <a:tcPr/>
                </a:tc>
                <a:tc>
                  <a:txBody>
                    <a:bodyPr/>
                    <a:lstStyle/>
                    <a:p>
                      <a:pPr algn="ctr"/>
                      <a:r>
                        <a:rPr lang="en-US" dirty="0">
                          <a:solidFill>
                            <a:schemeClr val="tx1"/>
                          </a:solidFill>
                        </a:rPr>
                        <a:t>Actual Achievement</a:t>
                      </a:r>
                      <a:endParaRPr lang="en-ZA" dirty="0">
                        <a:solidFill>
                          <a:schemeClr val="tx1"/>
                        </a:solidFill>
                      </a:endParaRPr>
                    </a:p>
                  </a:txBody>
                  <a:tcPr/>
                </a:tc>
                <a:tc>
                  <a:txBody>
                    <a:bodyPr/>
                    <a:lstStyle/>
                    <a:p>
                      <a:pPr algn="ctr"/>
                      <a:r>
                        <a:rPr lang="en-US" dirty="0">
                          <a:solidFill>
                            <a:schemeClr val="tx1"/>
                          </a:solidFill>
                        </a:rPr>
                        <a:t>Reasons for deviation </a:t>
                      </a:r>
                      <a:endParaRPr lang="en-ZA" dirty="0">
                        <a:solidFill>
                          <a:schemeClr val="tx1"/>
                        </a:solidFill>
                      </a:endParaRPr>
                    </a:p>
                  </a:txBody>
                  <a:tcPr/>
                </a:tc>
                <a:extLst>
                  <a:ext uri="{0D108BD9-81ED-4DB2-BD59-A6C34878D82A}">
                    <a16:rowId xmlns:a16="http://schemas.microsoft.com/office/drawing/2014/main" val="1336820537"/>
                  </a:ext>
                </a:extLst>
              </a:tr>
              <a:tr h="1388644">
                <a:tc>
                  <a:txBody>
                    <a:bodyPr/>
                    <a:lstStyle/>
                    <a:p>
                      <a:pPr algn="just"/>
                      <a:r>
                        <a:rPr lang="en-US" dirty="0"/>
                        <a:t>Number of youth enrolled in the MISA Experiential Learnership Programme</a:t>
                      </a:r>
                      <a:endParaRPr lang="en-ZA" dirty="0"/>
                    </a:p>
                  </a:txBody>
                  <a:tcPr>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70</a:t>
                      </a:r>
                    </a:p>
                  </a:txBody>
                  <a:tcPr marL="68580" marR="68580" marT="0" marB="0">
                    <a:solidFill>
                      <a:schemeClr val="bg2">
                        <a:lumMod val="90000"/>
                      </a:schemeClr>
                    </a:solidFill>
                  </a:tcPr>
                </a:tc>
                <a:tc>
                  <a:txBody>
                    <a:bodyPr/>
                    <a:lstStyle/>
                    <a:p>
                      <a:pPr marL="0" algn="just" defTabSz="914400" rtl="0" eaLnBrk="1" latinLnBrk="0" hangingPunct="1">
                        <a:lnSpc>
                          <a:spcPct val="115000"/>
                        </a:lnSpc>
                        <a:spcAft>
                          <a:spcPts val="1000"/>
                        </a:spcAft>
                      </a:pPr>
                      <a:r>
                        <a:rPr lang="en-US" sz="1800" kern="1200" dirty="0">
                          <a:solidFill>
                            <a:schemeClr val="dk1"/>
                          </a:solidFill>
                          <a:latin typeface="+mn-lt"/>
                          <a:ea typeface="+mn-ea"/>
                          <a:cs typeface="+mn-cs"/>
                        </a:rPr>
                        <a:t>30 Experiential Learners enrolled in the Programme.</a:t>
                      </a:r>
                      <a:r>
                        <a:rPr lang="en-ZA" sz="1800" kern="1200" dirty="0">
                          <a:solidFill>
                            <a:schemeClr val="dk1"/>
                          </a:solidFill>
                          <a:latin typeface="+mn-lt"/>
                          <a:ea typeface="+mn-ea"/>
                          <a:cs typeface="+mn-cs"/>
                        </a:rPr>
                        <a:t> </a:t>
                      </a:r>
                    </a:p>
                  </a:txBody>
                  <a:tcPr marL="68580" marR="68580" marT="0" marB="0">
                    <a:solidFill>
                      <a:schemeClr val="bg2">
                        <a:lumMod val="90000"/>
                      </a:schemeClr>
                    </a:solidFill>
                  </a:tcPr>
                </a:tc>
                <a:tc rowSpan="2">
                  <a:txBody>
                    <a:bodyPr/>
                    <a:lstStyle/>
                    <a:p>
                      <a:pPr marL="0" algn="just" defTabSz="914400" rtl="0" eaLnBrk="1" latinLnBrk="0" hangingPunct="1"/>
                      <a:endParaRPr lang="en-US" sz="1800" kern="1200" dirty="0">
                        <a:solidFill>
                          <a:schemeClr val="dk1"/>
                        </a:solidFill>
                        <a:latin typeface="+mn-lt"/>
                        <a:ea typeface="+mn-ea"/>
                        <a:cs typeface="+mn-cs"/>
                      </a:endParaRPr>
                    </a:p>
                    <a:p>
                      <a:pPr marL="0" algn="just" defTabSz="914400" rtl="0" eaLnBrk="1" latinLnBrk="0" hangingPunct="1"/>
                      <a:endParaRPr lang="en-US" sz="1800" kern="1200" dirty="0">
                        <a:solidFill>
                          <a:schemeClr val="dk1"/>
                        </a:solidFill>
                        <a:latin typeface="+mn-lt"/>
                        <a:ea typeface="+mn-ea"/>
                        <a:cs typeface="+mn-cs"/>
                      </a:endParaRPr>
                    </a:p>
                    <a:p>
                      <a:pPr marL="0" algn="just" defTabSz="914400" rtl="0" eaLnBrk="1" latinLnBrk="0" hangingPunct="1"/>
                      <a:endParaRPr lang="en-US" sz="1800" kern="1200" dirty="0">
                        <a:solidFill>
                          <a:schemeClr val="dk1"/>
                        </a:solidFill>
                        <a:latin typeface="+mn-lt"/>
                        <a:ea typeface="+mn-ea"/>
                        <a:cs typeface="+mn-cs"/>
                      </a:endParaRPr>
                    </a:p>
                    <a:p>
                      <a:pPr marL="0" algn="just" defTabSz="914400" rtl="0" eaLnBrk="1" latinLnBrk="0" hangingPunct="1"/>
                      <a:r>
                        <a:rPr lang="en-US" sz="1800" kern="1200" dirty="0">
                          <a:solidFill>
                            <a:schemeClr val="dk1"/>
                          </a:solidFill>
                          <a:latin typeface="+mn-lt"/>
                          <a:ea typeface="+mn-ea"/>
                          <a:cs typeface="+mn-cs"/>
                        </a:rPr>
                        <a:t>Recruitment process affected by COVID-19 restrictions, i.e. delayed advertisement, prolonged response handling, and delayed </a:t>
                      </a:r>
                      <a:r>
                        <a:rPr lang="en-US" sz="1800" kern="1200" dirty="0" err="1">
                          <a:solidFill>
                            <a:schemeClr val="dk1"/>
                          </a:solidFill>
                          <a:latin typeface="+mn-lt"/>
                          <a:ea typeface="+mn-ea"/>
                          <a:cs typeface="+mn-cs"/>
                        </a:rPr>
                        <a:t>finalisation</a:t>
                      </a:r>
                      <a:r>
                        <a:rPr lang="en-US" sz="1800" kern="1200" dirty="0">
                          <a:solidFill>
                            <a:schemeClr val="dk1"/>
                          </a:solidFill>
                          <a:latin typeface="+mn-lt"/>
                          <a:ea typeface="+mn-ea"/>
                          <a:cs typeface="+mn-cs"/>
                        </a:rPr>
                        <a:t> of criminal record checks and verification of qualifications.</a:t>
                      </a:r>
                    </a:p>
                  </a:txBody>
                  <a:tcPr>
                    <a:solidFill>
                      <a:schemeClr val="bg2">
                        <a:lumMod val="90000"/>
                      </a:schemeClr>
                    </a:solidFill>
                  </a:tcPr>
                </a:tc>
                <a:extLst>
                  <a:ext uri="{0D108BD9-81ED-4DB2-BD59-A6C34878D82A}">
                    <a16:rowId xmlns:a16="http://schemas.microsoft.com/office/drawing/2014/main" val="790108340"/>
                  </a:ext>
                </a:extLst>
              </a:tr>
              <a:tr h="1388644">
                <a:tc>
                  <a:txBody>
                    <a:bodyPr/>
                    <a:lstStyle/>
                    <a:p>
                      <a:pPr marL="0" algn="just" defTabSz="914400" rtl="0" eaLnBrk="1" latinLnBrk="0" hangingPunct="1"/>
                      <a:r>
                        <a:rPr lang="en-US" sz="1800" kern="1200" dirty="0">
                          <a:solidFill>
                            <a:schemeClr val="dk1"/>
                          </a:solidFill>
                          <a:latin typeface="+mn-lt"/>
                          <a:ea typeface="+mn-ea"/>
                          <a:cs typeface="+mn-cs"/>
                        </a:rPr>
                        <a:t>Number of Youth enrolled in the MISA Young Graduate Programme</a:t>
                      </a:r>
                      <a:endParaRPr lang="en-ZA" sz="1800" kern="1200" dirty="0">
                        <a:solidFill>
                          <a:schemeClr val="dk1"/>
                        </a:solidFill>
                        <a:latin typeface="+mn-lt"/>
                        <a:ea typeface="+mn-ea"/>
                        <a:cs typeface="+mn-cs"/>
                      </a:endParaRPr>
                    </a:p>
                  </a:txBody>
                  <a:tcPr>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150</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txBody>
                  <a:tcPr marL="68580" marR="68580" marT="0" marB="0">
                    <a:solidFill>
                      <a:schemeClr val="bg2">
                        <a:lumMod val="90000"/>
                      </a:schemeClr>
                    </a:solidFill>
                  </a:tcPr>
                </a:tc>
                <a:tc>
                  <a:txBody>
                    <a:bodyPr/>
                    <a:lstStyle/>
                    <a:p>
                      <a:pPr marL="0" algn="just" defTabSz="914400" rtl="0" eaLnBrk="1" latinLnBrk="0" hangingPunct="1">
                        <a:lnSpc>
                          <a:spcPct val="115000"/>
                        </a:lnSpc>
                        <a:spcAft>
                          <a:spcPts val="1000"/>
                        </a:spcAft>
                      </a:pPr>
                      <a:r>
                        <a:rPr lang="en-US" sz="1800" kern="1200" dirty="0">
                          <a:solidFill>
                            <a:schemeClr val="dk1"/>
                          </a:solidFill>
                          <a:latin typeface="+mn-lt"/>
                          <a:ea typeface="+mn-ea"/>
                          <a:cs typeface="+mn-cs"/>
                        </a:rPr>
                        <a:t>114 Young Graduates enrolled in the programme</a:t>
                      </a:r>
                      <a:r>
                        <a:rPr lang="en-ZA" sz="1800" kern="1200" dirty="0">
                          <a:solidFill>
                            <a:schemeClr val="dk1"/>
                          </a:solidFill>
                          <a:latin typeface="+mn-lt"/>
                          <a:ea typeface="+mn-ea"/>
                          <a:cs typeface="+mn-cs"/>
                        </a:rPr>
                        <a:t> </a:t>
                      </a:r>
                    </a:p>
                  </a:txBody>
                  <a:tcPr marL="68580" marR="68580" marT="0" marB="0">
                    <a:solidFill>
                      <a:schemeClr val="bg2">
                        <a:lumMod val="90000"/>
                      </a:schemeClr>
                    </a:solidFill>
                  </a:tcPr>
                </a:tc>
                <a:tc vMerge="1">
                  <a:txBody>
                    <a:bodyPr/>
                    <a:lstStyle/>
                    <a:p>
                      <a:pPr marL="0" algn="just" defTabSz="914400" rtl="0" eaLnBrk="1" latinLnBrk="0" hangingPunct="1"/>
                      <a:r>
                        <a:rPr lang="en-US" sz="1800" kern="1200" dirty="0">
                          <a:solidFill>
                            <a:schemeClr val="dk1"/>
                          </a:solidFill>
                          <a:latin typeface="+mn-lt"/>
                          <a:ea typeface="+mn-ea"/>
                          <a:cs typeface="+mn-cs"/>
                        </a:rPr>
                        <a:t>Recruitment process affected by COVID-19 restrictions, i.e. delayed advertisement, prolonged response handling, and delayed </a:t>
                      </a:r>
                      <a:r>
                        <a:rPr lang="en-US" sz="1800" kern="1200" dirty="0" err="1">
                          <a:solidFill>
                            <a:schemeClr val="dk1"/>
                          </a:solidFill>
                          <a:latin typeface="+mn-lt"/>
                          <a:ea typeface="+mn-ea"/>
                          <a:cs typeface="+mn-cs"/>
                        </a:rPr>
                        <a:t>finalisation</a:t>
                      </a:r>
                      <a:r>
                        <a:rPr lang="en-US" sz="1800" kern="1200" dirty="0">
                          <a:solidFill>
                            <a:schemeClr val="dk1"/>
                          </a:solidFill>
                          <a:latin typeface="+mn-lt"/>
                          <a:ea typeface="+mn-ea"/>
                          <a:cs typeface="+mn-cs"/>
                        </a:rPr>
                        <a:t> of criminal record checks and verification of qualifications.</a:t>
                      </a:r>
                      <a:endParaRPr lang="en-ZA" sz="1800" kern="1200" dirty="0">
                        <a:solidFill>
                          <a:schemeClr val="dk1"/>
                        </a:solidFill>
                        <a:latin typeface="+mn-lt"/>
                        <a:ea typeface="+mn-ea"/>
                        <a:cs typeface="+mn-cs"/>
                      </a:endParaRPr>
                    </a:p>
                  </a:txBody>
                  <a:tcPr>
                    <a:solidFill>
                      <a:schemeClr val="bg2">
                        <a:lumMod val="90000"/>
                      </a:schemeClr>
                    </a:solidFill>
                  </a:tcPr>
                </a:tc>
                <a:extLst>
                  <a:ext uri="{0D108BD9-81ED-4DB2-BD59-A6C34878D82A}">
                    <a16:rowId xmlns:a16="http://schemas.microsoft.com/office/drawing/2014/main" val="2607541778"/>
                  </a:ext>
                </a:extLst>
              </a:tr>
            </a:tbl>
          </a:graphicData>
        </a:graphic>
      </p:graphicFrame>
    </p:spTree>
    <p:extLst>
      <p:ext uri="{BB962C8B-B14F-4D97-AF65-F5344CB8AC3E}">
        <p14:creationId xmlns:p14="http://schemas.microsoft.com/office/powerpoint/2010/main" val="175567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200025" y="109452"/>
            <a:ext cx="11801475" cy="571585"/>
          </a:xfrm>
          <a:solidFill>
            <a:schemeClr val="accent2"/>
          </a:solidFill>
        </p:spPr>
        <p:txBody>
          <a:bodyPr>
            <a:normAutofit fontScale="90000"/>
          </a:bodyPr>
          <a:lstStyle/>
          <a:p>
            <a:pPr algn="ctr"/>
            <a:r>
              <a:rPr lang="en-GB" sz="2700" b="1" dirty="0">
                <a:solidFill>
                  <a:schemeClr val="tx1"/>
                </a:solidFill>
                <a:latin typeface="+mj-lt"/>
              </a:rPr>
              <a:t>Programme 3: infrastructure delivery management support </a:t>
            </a:r>
            <a:br>
              <a:rPr lang="en-GB" sz="27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extLst>
              <p:ext uri="{D42A27DB-BD31-4B8C-83A1-F6EECF244321}">
                <p14:modId xmlns:p14="http://schemas.microsoft.com/office/powerpoint/2010/main" val="2742242792"/>
              </p:ext>
            </p:extLst>
          </p:nvPr>
        </p:nvGraphicFramePr>
        <p:xfrm>
          <a:off x="200026" y="719666"/>
          <a:ext cx="11801473" cy="4119309"/>
        </p:xfrm>
        <a:graphic>
          <a:graphicData uri="http://schemas.openxmlformats.org/drawingml/2006/table">
            <a:tbl>
              <a:tblPr firstRow="1" bandRow="1">
                <a:tableStyleId>{3C2FFA5D-87B4-456A-9821-1D502468CF0F}</a:tableStyleId>
              </a:tblPr>
              <a:tblGrid>
                <a:gridCol w="2937976">
                  <a:extLst>
                    <a:ext uri="{9D8B030D-6E8A-4147-A177-3AD203B41FA5}">
                      <a16:colId xmlns:a16="http://schemas.microsoft.com/office/drawing/2014/main" val="3994302705"/>
                    </a:ext>
                  </a:extLst>
                </a:gridCol>
                <a:gridCol w="2954499">
                  <a:extLst>
                    <a:ext uri="{9D8B030D-6E8A-4147-A177-3AD203B41FA5}">
                      <a16:colId xmlns:a16="http://schemas.microsoft.com/office/drawing/2014/main" val="675777203"/>
                    </a:ext>
                  </a:extLst>
                </a:gridCol>
                <a:gridCol w="2954499">
                  <a:extLst>
                    <a:ext uri="{9D8B030D-6E8A-4147-A177-3AD203B41FA5}">
                      <a16:colId xmlns:a16="http://schemas.microsoft.com/office/drawing/2014/main" val="3094838512"/>
                    </a:ext>
                  </a:extLst>
                </a:gridCol>
                <a:gridCol w="2954499">
                  <a:extLst>
                    <a:ext uri="{9D8B030D-6E8A-4147-A177-3AD203B41FA5}">
                      <a16:colId xmlns:a16="http://schemas.microsoft.com/office/drawing/2014/main" val="442394574"/>
                    </a:ext>
                  </a:extLst>
                </a:gridCol>
              </a:tblGrid>
              <a:tr h="185420">
                <a:tc rowSpan="2">
                  <a:txBody>
                    <a:bodyPr/>
                    <a:lstStyle/>
                    <a:p>
                      <a:pPr algn="ctr"/>
                      <a:endParaRPr lang="en-US" dirty="0">
                        <a:solidFill>
                          <a:schemeClr val="tx1"/>
                        </a:solidFill>
                      </a:endParaRPr>
                    </a:p>
                    <a:p>
                      <a:pPr algn="ctr"/>
                      <a:r>
                        <a:rPr lang="en-US" dirty="0">
                          <a:solidFill>
                            <a:schemeClr val="tx1"/>
                          </a:solidFill>
                        </a:rPr>
                        <a:t>PLANNED TARGETS</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rowSpan="2">
                  <a:txBody>
                    <a:bodyPr/>
                    <a:lstStyle/>
                    <a:p>
                      <a:pPr algn="ctr"/>
                      <a:endParaRPr lang="en-US" dirty="0">
                        <a:solidFill>
                          <a:schemeClr val="tx1"/>
                        </a:solidFill>
                      </a:endParaRPr>
                    </a:p>
                    <a:p>
                      <a:pPr algn="ctr"/>
                      <a:r>
                        <a:rPr lang="en-ZA"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chemeClr val="tx1"/>
                          </a:solidFill>
                        </a:rPr>
                        <a:t>ACHIEVED</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rgbClr val="FF0000"/>
                          </a:solidFill>
                        </a:rPr>
                        <a:t>NOT ACHIEVED</a:t>
                      </a:r>
                      <a:endParaRPr lang="en-ZA"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r h="185420">
                <a:tc vMerge="1">
                  <a:txBody>
                    <a:bodyPr/>
                    <a:lstStyle/>
                    <a:p>
                      <a:endParaRPr lang="en-ZA"/>
                    </a:p>
                  </a:txBody>
                  <a:tcPr/>
                </a:tc>
                <a:tc vMerge="1">
                  <a:txBody>
                    <a:bodyPr/>
                    <a:lstStyle/>
                    <a:p>
                      <a:endParaRPr lang="en-ZA"/>
                    </a:p>
                  </a:txBody>
                  <a:tcPr/>
                </a:tc>
                <a:tc>
                  <a:txBody>
                    <a:bodyPr/>
                    <a:lstStyle/>
                    <a:p>
                      <a:pPr algn="ctr"/>
                      <a:r>
                        <a:rPr lang="en-US" b="1" dirty="0">
                          <a:solidFill>
                            <a:schemeClr val="tx1"/>
                          </a:solidFill>
                        </a:rPr>
                        <a:t>4</a:t>
                      </a:r>
                      <a:endParaRPr lang="en-ZA"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b="1" dirty="0">
                          <a:solidFill>
                            <a:srgbClr val="FF0000"/>
                          </a:solidFill>
                        </a:rPr>
                        <a:t>2</a:t>
                      </a:r>
                      <a:endParaRPr lang="en-ZA"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2744330596"/>
                  </a:ext>
                </a:extLst>
              </a:tr>
              <a:tr h="370840">
                <a:tc gridSpan="4">
                  <a:txBody>
                    <a:bodyPr/>
                    <a:lstStyle/>
                    <a:p>
                      <a:pPr>
                        <a:lnSpc>
                          <a:spcPct val="200000"/>
                        </a:lnSpc>
                      </a:pPr>
                      <a:r>
                        <a:rPr lang="en-US" sz="2000" b="1" dirty="0">
                          <a:solidFill>
                            <a:schemeClr val="tx1"/>
                          </a:solidFill>
                        </a:rPr>
                        <a:t>Key Achievements:</a:t>
                      </a:r>
                    </a:p>
                    <a:p>
                      <a:pPr marL="285750" indent="-285750">
                        <a:lnSpc>
                          <a:spcPct val="150000"/>
                        </a:lnSpc>
                        <a:buFont typeface="Arial" panose="020B0604020202020204" pitchFamily="34" charset="0"/>
                        <a:buChar char="•"/>
                      </a:pPr>
                      <a:r>
                        <a:rPr lang="en-ZA" sz="2000" dirty="0">
                          <a:solidFill>
                            <a:schemeClr val="tx1"/>
                          </a:solidFill>
                        </a:rPr>
                        <a:t>5 Districts supported with the implementation of the Infrastructure Delivery Management System </a:t>
                      </a:r>
                    </a:p>
                    <a:p>
                      <a:pPr marL="285750" indent="-285750">
                        <a:lnSpc>
                          <a:spcPct val="150000"/>
                        </a:lnSpc>
                        <a:buFont typeface="Arial" panose="020B0604020202020204" pitchFamily="34" charset="0"/>
                        <a:buChar char="•"/>
                      </a:pPr>
                      <a:r>
                        <a:rPr lang="en-ZA" sz="2000" dirty="0">
                          <a:solidFill>
                            <a:schemeClr val="tx1"/>
                          </a:solidFill>
                        </a:rPr>
                        <a:t>17 districts supported with the utilisation of Framework Contracts</a:t>
                      </a:r>
                    </a:p>
                    <a:p>
                      <a:pPr marL="285750" indent="-285750">
                        <a:lnSpc>
                          <a:spcPct val="150000"/>
                        </a:lnSpc>
                        <a:buFont typeface="Arial" panose="020B0604020202020204" pitchFamily="34" charset="0"/>
                        <a:buChar char="•"/>
                      </a:pPr>
                      <a:r>
                        <a:rPr lang="en-ZA" sz="2000" dirty="0">
                          <a:solidFill>
                            <a:schemeClr val="tx1"/>
                          </a:solidFill>
                        </a:rPr>
                        <a:t>14 Municipalities supported to access private funding to implement infrastructure projects through the Private Sector Participation (PSP) model</a:t>
                      </a:r>
                    </a:p>
                    <a:p>
                      <a:pPr marL="285750" indent="-285750">
                        <a:lnSpc>
                          <a:spcPct val="150000"/>
                        </a:lnSpc>
                        <a:buFont typeface="Arial" panose="020B0604020202020204" pitchFamily="34" charset="0"/>
                        <a:buChar char="•"/>
                      </a:pPr>
                      <a:r>
                        <a:rPr lang="en-ZA" sz="2000" dirty="0">
                          <a:solidFill>
                            <a:schemeClr val="tx1"/>
                          </a:solidFill>
                        </a:rPr>
                        <a:t>5 Water Services Authorities (WSA’s) supported with the integration of priority projects with the municipal IDP projects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alpha val="40000"/>
                      </a:schemeClr>
                    </a:solidFill>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3528942989"/>
                  </a:ext>
                </a:extLst>
              </a:tr>
            </a:tbl>
          </a:graphicData>
        </a:graphic>
      </p:graphicFrame>
    </p:spTree>
    <p:extLst>
      <p:ext uri="{BB962C8B-B14F-4D97-AF65-F5344CB8AC3E}">
        <p14:creationId xmlns:p14="http://schemas.microsoft.com/office/powerpoint/2010/main" val="121407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200025" y="109452"/>
            <a:ext cx="11801475" cy="571585"/>
          </a:xfrm>
          <a:solidFill>
            <a:schemeClr val="accent2"/>
          </a:solidFill>
        </p:spPr>
        <p:txBody>
          <a:bodyPr>
            <a:normAutofit fontScale="90000"/>
          </a:bodyPr>
          <a:lstStyle/>
          <a:p>
            <a:pPr algn="ctr"/>
            <a:r>
              <a:rPr lang="en-GB" sz="2700" b="1" dirty="0">
                <a:solidFill>
                  <a:schemeClr val="tx1"/>
                </a:solidFill>
                <a:latin typeface="+mj-lt"/>
              </a:rPr>
              <a:t>Programme 3: infrastructure delivery management support </a:t>
            </a:r>
            <a:br>
              <a:rPr lang="en-GB" sz="2700" b="1" dirty="0">
                <a:solidFill>
                  <a:schemeClr val="tx1"/>
                </a:solidFill>
                <a:latin typeface="+mj-lt"/>
              </a:rPr>
            </a:br>
            <a:r>
              <a:rPr lang="en-GB" sz="2700" b="1" dirty="0">
                <a:solidFill>
                  <a:schemeClr val="tx1"/>
                </a:solidFill>
                <a:latin typeface="+mj-lt"/>
              </a:rPr>
              <a:t/>
            </a:r>
            <a:br>
              <a:rPr lang="en-GB" sz="27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nvGraphicFramePr>
        <p:xfrm>
          <a:off x="190500" y="713232"/>
          <a:ext cx="11810999" cy="652574"/>
        </p:xfrm>
        <a:graphic>
          <a:graphicData uri="http://schemas.openxmlformats.org/drawingml/2006/table">
            <a:tbl>
              <a:tblPr firstRow="1" bandRow="1">
                <a:tableStyleId>{3C2FFA5D-87B4-456A-9821-1D502468CF0F}</a:tableStyleId>
              </a:tblPr>
              <a:tblGrid>
                <a:gridCol w="11810999">
                  <a:extLst>
                    <a:ext uri="{9D8B030D-6E8A-4147-A177-3AD203B41FA5}">
                      <a16:colId xmlns:a16="http://schemas.microsoft.com/office/drawing/2014/main" val="3994302705"/>
                    </a:ext>
                  </a:extLst>
                </a:gridCol>
              </a:tblGrid>
              <a:tr h="652574">
                <a:tc>
                  <a:txBody>
                    <a:bodyPr/>
                    <a:lstStyle/>
                    <a:p>
                      <a:pPr algn="ctr">
                        <a:lnSpc>
                          <a:spcPct val="100000"/>
                        </a:lnSpc>
                      </a:pPr>
                      <a:r>
                        <a:rPr lang="en-US" sz="2800" b="1" dirty="0">
                          <a:solidFill>
                            <a:srgbClr val="FF0000"/>
                          </a:solidFill>
                        </a:rPr>
                        <a:t>Not Achieved</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bl>
          </a:graphicData>
        </a:graphic>
      </p:graphicFrame>
      <p:graphicFrame>
        <p:nvGraphicFramePr>
          <p:cNvPr id="4" name="Table 4">
            <a:extLst>
              <a:ext uri="{FF2B5EF4-FFF2-40B4-BE49-F238E27FC236}">
                <a16:creationId xmlns:a16="http://schemas.microsoft.com/office/drawing/2014/main" id="{0A7030AD-5662-47CD-92F1-650847A7455B}"/>
              </a:ext>
            </a:extLst>
          </p:cNvPr>
          <p:cNvGraphicFramePr>
            <a:graphicFrameLocks noGrp="1"/>
          </p:cNvGraphicFramePr>
          <p:nvPr>
            <p:extLst>
              <p:ext uri="{D42A27DB-BD31-4B8C-83A1-F6EECF244321}">
                <p14:modId xmlns:p14="http://schemas.microsoft.com/office/powerpoint/2010/main" val="1200667491"/>
              </p:ext>
            </p:extLst>
          </p:nvPr>
        </p:nvGraphicFramePr>
        <p:xfrm>
          <a:off x="178674" y="1200153"/>
          <a:ext cx="11822824" cy="5107559"/>
        </p:xfrm>
        <a:graphic>
          <a:graphicData uri="http://schemas.openxmlformats.org/drawingml/2006/table">
            <a:tbl>
              <a:tblPr firstRow="1" bandRow="1">
                <a:tableStyleId>{5C22544A-7EE6-4342-B048-85BDC9FD1C3A}</a:tableStyleId>
              </a:tblPr>
              <a:tblGrid>
                <a:gridCol w="2802651">
                  <a:extLst>
                    <a:ext uri="{9D8B030D-6E8A-4147-A177-3AD203B41FA5}">
                      <a16:colId xmlns:a16="http://schemas.microsoft.com/office/drawing/2014/main" val="2303648047"/>
                    </a:ext>
                  </a:extLst>
                </a:gridCol>
                <a:gridCol w="1152525">
                  <a:extLst>
                    <a:ext uri="{9D8B030D-6E8A-4147-A177-3AD203B41FA5}">
                      <a16:colId xmlns:a16="http://schemas.microsoft.com/office/drawing/2014/main" val="1105129087"/>
                    </a:ext>
                  </a:extLst>
                </a:gridCol>
                <a:gridCol w="2514600">
                  <a:extLst>
                    <a:ext uri="{9D8B030D-6E8A-4147-A177-3AD203B41FA5}">
                      <a16:colId xmlns:a16="http://schemas.microsoft.com/office/drawing/2014/main" val="4223384225"/>
                    </a:ext>
                  </a:extLst>
                </a:gridCol>
                <a:gridCol w="5353048">
                  <a:extLst>
                    <a:ext uri="{9D8B030D-6E8A-4147-A177-3AD203B41FA5}">
                      <a16:colId xmlns:a16="http://schemas.microsoft.com/office/drawing/2014/main" val="2519600632"/>
                    </a:ext>
                  </a:extLst>
                </a:gridCol>
              </a:tblGrid>
              <a:tr h="604914">
                <a:tc>
                  <a:txBody>
                    <a:bodyPr/>
                    <a:lstStyle/>
                    <a:p>
                      <a:pPr algn="ctr"/>
                      <a:r>
                        <a:rPr lang="en-US" dirty="0">
                          <a:solidFill>
                            <a:schemeClr val="tx1"/>
                          </a:solidFill>
                        </a:rPr>
                        <a:t>Output Indicator</a:t>
                      </a:r>
                      <a:endParaRPr lang="en-ZA" dirty="0">
                        <a:solidFill>
                          <a:schemeClr val="tx1"/>
                        </a:solidFill>
                      </a:endParaRPr>
                    </a:p>
                  </a:txBody>
                  <a:tcPr/>
                </a:tc>
                <a:tc>
                  <a:txBody>
                    <a:bodyPr/>
                    <a:lstStyle/>
                    <a:p>
                      <a:pPr algn="ctr"/>
                      <a:r>
                        <a:rPr lang="en-US" dirty="0">
                          <a:solidFill>
                            <a:schemeClr val="tx1"/>
                          </a:solidFill>
                        </a:rPr>
                        <a:t>Planned Target</a:t>
                      </a:r>
                      <a:endParaRPr lang="en-ZA" dirty="0">
                        <a:solidFill>
                          <a:schemeClr val="tx1"/>
                        </a:solidFill>
                      </a:endParaRPr>
                    </a:p>
                  </a:txBody>
                  <a:tcPr/>
                </a:tc>
                <a:tc>
                  <a:txBody>
                    <a:bodyPr/>
                    <a:lstStyle/>
                    <a:p>
                      <a:pPr algn="ctr"/>
                      <a:r>
                        <a:rPr lang="en-US" dirty="0">
                          <a:solidFill>
                            <a:schemeClr val="tx1"/>
                          </a:solidFill>
                        </a:rPr>
                        <a:t>Actual Achievement</a:t>
                      </a:r>
                      <a:endParaRPr lang="en-ZA" dirty="0">
                        <a:solidFill>
                          <a:schemeClr val="tx1"/>
                        </a:solidFill>
                      </a:endParaRPr>
                    </a:p>
                  </a:txBody>
                  <a:tcPr/>
                </a:tc>
                <a:tc>
                  <a:txBody>
                    <a:bodyPr/>
                    <a:lstStyle/>
                    <a:p>
                      <a:pPr algn="ctr"/>
                      <a:r>
                        <a:rPr lang="en-US" dirty="0">
                          <a:solidFill>
                            <a:schemeClr val="tx1"/>
                          </a:solidFill>
                        </a:rPr>
                        <a:t>Reasons for deviation </a:t>
                      </a:r>
                      <a:endParaRPr lang="en-ZA" dirty="0">
                        <a:solidFill>
                          <a:schemeClr val="tx1"/>
                        </a:solidFill>
                      </a:endParaRPr>
                    </a:p>
                  </a:txBody>
                  <a:tcPr/>
                </a:tc>
                <a:extLst>
                  <a:ext uri="{0D108BD9-81ED-4DB2-BD59-A6C34878D82A}">
                    <a16:rowId xmlns:a16="http://schemas.microsoft.com/office/drawing/2014/main" val="1336820537"/>
                  </a:ext>
                </a:extLst>
              </a:tr>
              <a:tr h="2278073">
                <a:tc>
                  <a:txBody>
                    <a:bodyPr/>
                    <a:lstStyle/>
                    <a:p>
                      <a:pPr algn="just"/>
                      <a:r>
                        <a:rPr lang="en-US" sz="1800" dirty="0"/>
                        <a:t>Number of districts supported with  implementation of long-term infrastructure investment plans </a:t>
                      </a:r>
                      <a:endParaRPr lang="en-ZA" sz="1800" dirty="0"/>
                    </a:p>
                  </a:txBody>
                  <a:tcPr>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5</a:t>
                      </a:r>
                    </a:p>
                  </a:txBody>
                  <a:tcPr marL="68580" marR="68580" marT="0" marB="0">
                    <a:solidFill>
                      <a:schemeClr val="bg2">
                        <a:lumMod val="90000"/>
                      </a:schemeClr>
                    </a:solidFill>
                  </a:tcPr>
                </a:tc>
                <a:tc>
                  <a:txBody>
                    <a:bodyPr/>
                    <a:lstStyle/>
                    <a:p>
                      <a:pPr marL="0" algn="just" defTabSz="914400" rtl="0" eaLnBrk="1" latinLnBrk="0" hangingPunct="1">
                        <a:lnSpc>
                          <a:spcPct val="115000"/>
                        </a:lnSpc>
                        <a:spcAft>
                          <a:spcPts val="1000"/>
                        </a:spcAft>
                      </a:pPr>
                      <a:r>
                        <a:rPr lang="en-US" sz="1800" kern="1200" dirty="0">
                          <a:solidFill>
                            <a:schemeClr val="dk1"/>
                          </a:solidFill>
                          <a:latin typeface="+mn-lt"/>
                          <a:ea typeface="+mn-ea"/>
                          <a:cs typeface="+mn-cs"/>
                        </a:rPr>
                        <a:t>Engagements held with the 5 municipalities, but no plans were developed for the identified municipalities. </a:t>
                      </a:r>
                    </a:p>
                  </a:txBody>
                  <a:tcPr marL="68580" marR="68580" marT="0" marB="0">
                    <a:solidFill>
                      <a:schemeClr val="bg2">
                        <a:lumMod val="90000"/>
                      </a:schemeClr>
                    </a:solidFill>
                  </a:tcPr>
                </a:tc>
                <a:tc>
                  <a:txBody>
                    <a:bodyPr/>
                    <a:lstStyle/>
                    <a:p>
                      <a:pPr marL="0" algn="just" defTabSz="914400" rtl="0" eaLnBrk="1" latinLnBrk="0" hangingPunct="1"/>
                      <a:r>
                        <a:rPr lang="en-US" sz="1800" kern="1200" dirty="0">
                          <a:solidFill>
                            <a:schemeClr val="tx1"/>
                          </a:solidFill>
                          <a:latin typeface="+mn-lt"/>
                          <a:ea typeface="+mn-ea"/>
                          <a:cs typeface="+mn-cs"/>
                        </a:rPr>
                        <a:t>Support was provided to municipalities on the identification of priority projects from their long-term plans and we facilitated engagements with potential funders for implementation of the long-term plans. However, due to the misalignment in the Technical indicator description in the APP, where the means of verification was the number of plans developed, this resulted in non achievement.  </a:t>
                      </a:r>
                      <a:endParaRPr lang="en-ZA" sz="1800" kern="1200" dirty="0">
                        <a:solidFill>
                          <a:schemeClr val="tx1"/>
                        </a:solidFill>
                        <a:latin typeface="+mn-lt"/>
                        <a:ea typeface="+mn-ea"/>
                        <a:cs typeface="+mn-cs"/>
                      </a:endParaRPr>
                    </a:p>
                  </a:txBody>
                  <a:tcPr>
                    <a:solidFill>
                      <a:schemeClr val="bg2">
                        <a:lumMod val="90000"/>
                      </a:schemeClr>
                    </a:solidFill>
                  </a:tcPr>
                </a:tc>
                <a:extLst>
                  <a:ext uri="{0D108BD9-81ED-4DB2-BD59-A6C34878D82A}">
                    <a16:rowId xmlns:a16="http://schemas.microsoft.com/office/drawing/2014/main" val="790108340"/>
                  </a:ext>
                </a:extLst>
              </a:tr>
              <a:tr h="2061628">
                <a:tc>
                  <a:txBody>
                    <a:bodyPr/>
                    <a:lstStyle/>
                    <a:p>
                      <a:pPr marL="0" algn="just" defTabSz="914400" rtl="0" eaLnBrk="1" latinLnBrk="0" hangingPunct="1"/>
                      <a:r>
                        <a:rPr lang="en-US" sz="1800" kern="1200" dirty="0">
                          <a:solidFill>
                            <a:schemeClr val="dk1"/>
                          </a:solidFill>
                          <a:latin typeface="+mn-lt"/>
                          <a:ea typeface="+mn-ea"/>
                          <a:cs typeface="+mn-cs"/>
                        </a:rPr>
                        <a:t>Number of municipalities supported to prepare municipal infrastructure project plans to access funding earmarked for climate change mitigation and adaptation</a:t>
                      </a:r>
                      <a:endParaRPr lang="en-ZA" sz="1800" kern="1200" dirty="0">
                        <a:solidFill>
                          <a:schemeClr val="dk1"/>
                        </a:solidFill>
                        <a:latin typeface="+mn-lt"/>
                        <a:ea typeface="+mn-ea"/>
                        <a:cs typeface="+mn-cs"/>
                      </a:endParaRPr>
                    </a:p>
                  </a:txBody>
                  <a:tcPr>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5</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txBody>
                  <a:tcPr marL="68580" marR="68580" marT="0" marB="0">
                    <a:solidFill>
                      <a:schemeClr val="bg2">
                        <a:lumMod val="90000"/>
                      </a:schemeClr>
                    </a:solidFill>
                  </a:tcPr>
                </a:tc>
                <a:tc>
                  <a:txBody>
                    <a:bodyPr/>
                    <a:lstStyle/>
                    <a:p>
                      <a:pPr marL="0" algn="just" defTabSz="914400" rtl="0" eaLnBrk="1" latinLnBrk="0" hangingPunct="1">
                        <a:lnSpc>
                          <a:spcPct val="115000"/>
                        </a:lnSpc>
                        <a:spcAft>
                          <a:spcPts val="1000"/>
                        </a:spcAft>
                      </a:pPr>
                      <a:r>
                        <a:rPr lang="en-US" sz="1800" kern="1200" dirty="0">
                          <a:solidFill>
                            <a:schemeClr val="dk1"/>
                          </a:solidFill>
                          <a:latin typeface="+mn-lt"/>
                          <a:ea typeface="+mn-ea"/>
                          <a:cs typeface="+mn-cs"/>
                        </a:rPr>
                        <a:t>Engagements held with the 5 municipalities, but no funding agreements have been signed between municipalities and the identified funders. </a:t>
                      </a:r>
                      <a:r>
                        <a:rPr lang="en-ZA" sz="1800" kern="1200" dirty="0">
                          <a:solidFill>
                            <a:schemeClr val="dk1"/>
                          </a:solidFill>
                          <a:latin typeface="+mn-lt"/>
                          <a:ea typeface="+mn-ea"/>
                          <a:cs typeface="+mn-cs"/>
                        </a:rPr>
                        <a:t> </a:t>
                      </a:r>
                    </a:p>
                  </a:txBody>
                  <a:tcPr marL="68580" marR="68580" marT="0" marB="0">
                    <a:solidFill>
                      <a:schemeClr val="bg2">
                        <a:lumMod val="90000"/>
                      </a:schemeClr>
                    </a:solidFill>
                  </a:tcPr>
                </a:tc>
                <a:tc>
                  <a:txBody>
                    <a:bodyPr/>
                    <a:lstStyle/>
                    <a:p>
                      <a:pPr marL="0" algn="just" defTabSz="914400" rtl="0" eaLnBrk="1" latinLnBrk="0" hangingPunct="1"/>
                      <a:r>
                        <a:rPr lang="en-US" sz="1800" kern="1200" dirty="0">
                          <a:solidFill>
                            <a:schemeClr val="tx1"/>
                          </a:solidFill>
                          <a:latin typeface="+mn-lt"/>
                          <a:ea typeface="+mn-ea"/>
                          <a:cs typeface="+mn-cs"/>
                        </a:rPr>
                        <a:t>Numerous engagements with the targeted municipalities and potential funders were conducted. However, the municipalities delayed in the submission of projects that could be considered for preparation for funding access. </a:t>
                      </a:r>
                      <a:endParaRPr lang="en-ZA" sz="1800" kern="1200" dirty="0">
                        <a:solidFill>
                          <a:schemeClr val="tx1"/>
                        </a:solidFill>
                        <a:latin typeface="+mn-lt"/>
                        <a:ea typeface="+mn-ea"/>
                        <a:cs typeface="+mn-cs"/>
                      </a:endParaRPr>
                    </a:p>
                  </a:txBody>
                  <a:tcPr>
                    <a:solidFill>
                      <a:schemeClr val="bg2">
                        <a:lumMod val="90000"/>
                      </a:schemeClr>
                    </a:solidFill>
                  </a:tcPr>
                </a:tc>
                <a:extLst>
                  <a:ext uri="{0D108BD9-81ED-4DB2-BD59-A6C34878D82A}">
                    <a16:rowId xmlns:a16="http://schemas.microsoft.com/office/drawing/2014/main" val="2607541778"/>
                  </a:ext>
                </a:extLst>
              </a:tr>
            </a:tbl>
          </a:graphicData>
        </a:graphic>
      </p:graphicFrame>
    </p:spTree>
    <p:extLst>
      <p:ext uri="{BB962C8B-B14F-4D97-AF65-F5344CB8AC3E}">
        <p14:creationId xmlns:p14="http://schemas.microsoft.com/office/powerpoint/2010/main" val="2242723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498684" y="109452"/>
            <a:ext cx="11205636" cy="571585"/>
          </a:xfrm>
          <a:solidFill>
            <a:schemeClr val="accent2"/>
          </a:solidFill>
        </p:spPr>
        <p:txBody>
          <a:bodyPr>
            <a:normAutofit fontScale="90000"/>
          </a:bodyPr>
          <a:lstStyle/>
          <a:p>
            <a:pPr algn="ctr"/>
            <a:r>
              <a:rPr lang="en-GB" sz="4000" b="1" dirty="0">
                <a:solidFill>
                  <a:schemeClr val="tx1"/>
                </a:solidFill>
                <a:latin typeface="+mj-lt"/>
              </a:rPr>
              <a:t>INSTITUTIONAL RESPONSE</a:t>
            </a:r>
            <a:r>
              <a:rPr lang="en-GB" sz="4000" b="1" dirty="0">
                <a:solidFill>
                  <a:schemeClr val="tx1"/>
                </a:solidFill>
              </a:rPr>
              <a:t> TO </a:t>
            </a:r>
            <a:r>
              <a:rPr lang="en-GB" sz="4000" b="1" dirty="0">
                <a:solidFill>
                  <a:schemeClr val="tx1"/>
                </a:solidFill>
                <a:latin typeface="+mj-lt"/>
              </a:rPr>
              <a:t>COVID-19</a:t>
            </a:r>
            <a:endParaRPr lang="en-ZA" sz="3600" b="1" dirty="0">
              <a:solidFill>
                <a:schemeClr val="accent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870A23-BF89-4A15-8811-30B5B1FDFC53}"/>
              </a:ext>
            </a:extLst>
          </p:cNvPr>
          <p:cNvSpPr txBox="1"/>
          <p:nvPr/>
        </p:nvSpPr>
        <p:spPr>
          <a:xfrm>
            <a:off x="498684" y="561145"/>
            <a:ext cx="11121816" cy="5762796"/>
          </a:xfrm>
          <a:prstGeom prst="rect">
            <a:avLst/>
          </a:prstGeom>
          <a:noFill/>
        </p:spPr>
        <p:txBody>
          <a:bodyPr wrap="square">
            <a:spAutoFit/>
          </a:bodyPr>
          <a:lstStyle/>
          <a:p>
            <a:pPr marL="0" marR="0" lvl="0" indent="0" algn="just" defTabSz="457200" rtl="0" eaLnBrk="0" fontAlgn="base" latinLnBrk="0" hangingPunct="0">
              <a:lnSpc>
                <a:spcPct val="150000"/>
              </a:lnSpc>
              <a:spcBef>
                <a:spcPct val="0"/>
              </a:spcBef>
              <a:spcAft>
                <a:spcPct val="0"/>
              </a:spcAft>
              <a:buClrTx/>
              <a:buSzTx/>
              <a:buFont typeface="Symbol" panose="05050102010706020507" pitchFamily="18" charset="2"/>
              <a:buChar char=""/>
              <a:tabLst/>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ZA" altLang="en-US" sz="1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R109 million </a:t>
            </a:r>
            <a:r>
              <a:rPr kumimoji="0" lang="en-ZA" altLang="en-US" sz="1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(MISA – R48m; DBSA – R41m and KZN </a:t>
            </a:r>
            <a:r>
              <a:rPr kumimoji="0" lang="en-ZA" altLang="en-US" sz="19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Cogta</a:t>
            </a:r>
            <a:r>
              <a:rPr kumimoji="0" lang="en-ZA" altLang="en-US" sz="1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R20m) spend in the 2020/21 FY towards Covid-19 interventions in 7 provinces – EC, FS, KZN,LP, MP, NC &amp;  NW. </a:t>
            </a:r>
          </a:p>
          <a:p>
            <a:pPr marL="0" marR="0" lvl="0" indent="0" algn="just" defTabSz="457200" rtl="0" eaLnBrk="0" fontAlgn="base" latinLnBrk="0" hangingPunct="0">
              <a:lnSpc>
                <a:spcPct val="150000"/>
              </a:lnSpc>
              <a:spcBef>
                <a:spcPct val="0"/>
              </a:spcBef>
              <a:spcAft>
                <a:spcPct val="0"/>
              </a:spcAft>
              <a:buClrTx/>
              <a:buSzTx/>
              <a:buFont typeface="Symbol" panose="05050102010706020507" pitchFamily="18" charset="2"/>
              <a:buChar char=""/>
              <a:tabLst/>
              <a:defRPr/>
            </a:pPr>
            <a:r>
              <a:rPr kumimoji="0" lang="en-ZA" altLang="en-US" sz="1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ZA" altLang="en-US" sz="1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These interventions included amongst others:</a:t>
            </a:r>
          </a:p>
          <a:p>
            <a:pPr lvl="1" algn="just" defTabSz="457200" eaLnBrk="0" fontAlgn="base" hangingPunct="0">
              <a:lnSpc>
                <a:spcPct val="150000"/>
              </a:lnSpc>
              <a:spcBef>
                <a:spcPct val="0"/>
              </a:spcBef>
              <a:spcAft>
                <a:spcPct val="0"/>
              </a:spcAft>
              <a:buFont typeface="Symbol" panose="05050102010706020507" pitchFamily="18" charset="2"/>
              <a:buChar char=""/>
              <a:defRPr/>
            </a:pPr>
            <a:r>
              <a:rPr lang="en-ZA" altLang="en-US" sz="1900" dirty="0">
                <a:solidFill>
                  <a:srgbClr val="000000"/>
                </a:solidFill>
                <a:latin typeface="Arial" panose="020B0604020202020204" pitchFamily="34" charset="0"/>
                <a:ea typeface="Calibri" panose="020F0502020204030204" pitchFamily="34" charset="0"/>
                <a:cs typeface="Times New Roman" panose="02020603050405020304" pitchFamily="18" charset="0"/>
              </a:rPr>
              <a:t> Drilling of boreholes; Purchasing of water tanks; Construction of pump houses; Equipping boreholes with solar power; Refurbishment of existing boreholes; Water Reticulation and upgrading of Wastewater Treatment Works</a:t>
            </a:r>
          </a:p>
          <a:p>
            <a:pPr algn="just" defTabSz="457200" eaLnBrk="0" fontAlgn="base" hangingPunct="0">
              <a:lnSpc>
                <a:spcPct val="150000"/>
              </a:lnSpc>
              <a:spcBef>
                <a:spcPct val="0"/>
              </a:spcBef>
              <a:spcAft>
                <a:spcPct val="0"/>
              </a:spcAft>
              <a:buFont typeface="Symbol" panose="05050102010706020507" pitchFamily="18" charset="2"/>
              <a:buChar char=""/>
              <a:defRPr/>
            </a:pPr>
            <a:r>
              <a:rPr lang="en-US" altLang="en-US" sz="19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altLang="en-US" sz="19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Impact of COVID-19 interventions for 2020/21 FY:</a:t>
            </a:r>
          </a:p>
          <a:p>
            <a:pPr lvl="1" algn="just" defTabSz="457200" eaLnBrk="0" fontAlgn="base" hangingPunct="0">
              <a:lnSpc>
                <a:spcPct val="150000"/>
              </a:lnSpc>
              <a:spcBef>
                <a:spcPct val="0"/>
              </a:spcBef>
              <a:spcAft>
                <a:spcPct val="0"/>
              </a:spcAft>
              <a:buFont typeface="Symbol" panose="05050102010706020507" pitchFamily="18" charset="2"/>
              <a:buChar char=""/>
              <a:defRPr/>
            </a:pPr>
            <a:r>
              <a:rPr lang="en-US" altLang="en-US" sz="1900" dirty="0">
                <a:solidFill>
                  <a:srgbClr val="000000"/>
                </a:solidFill>
                <a:latin typeface="Arial" panose="020B0604020202020204" pitchFamily="34" charset="0"/>
                <a:ea typeface="Calibri" panose="020F0502020204030204" pitchFamily="34" charset="0"/>
                <a:cs typeface="Times New Roman" panose="02020603050405020304" pitchFamily="18" charset="0"/>
              </a:rPr>
              <a:t> Over 52 000 households benefitted with portable water, across 6 districts and 14 local municipalities </a:t>
            </a:r>
          </a:p>
          <a:p>
            <a:pPr algn="just" defTabSz="457200" eaLnBrk="0" fontAlgn="base" hangingPunct="0">
              <a:lnSpc>
                <a:spcPct val="150000"/>
              </a:lnSpc>
              <a:spcBef>
                <a:spcPct val="0"/>
              </a:spcBef>
              <a:spcAft>
                <a:spcPct val="0"/>
              </a:spcAft>
              <a:buFont typeface="Symbol" panose="05050102010706020507" pitchFamily="18" charset="2"/>
              <a:buChar char=""/>
              <a:defRPr/>
            </a:pPr>
            <a:r>
              <a:rPr lang="en-US" altLang="en-US" sz="19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Our 2021/22 FY Covid-19 interventions:</a:t>
            </a:r>
          </a:p>
          <a:p>
            <a:pPr lvl="1" algn="just" defTabSz="457200" eaLnBrk="0" fontAlgn="base" hangingPunct="0">
              <a:lnSpc>
                <a:spcPct val="150000"/>
              </a:lnSpc>
              <a:spcBef>
                <a:spcPct val="0"/>
              </a:spcBef>
              <a:spcAft>
                <a:spcPct val="0"/>
              </a:spcAft>
              <a:buFont typeface="Symbol" panose="05050102010706020507" pitchFamily="18" charset="2"/>
              <a:buChar char=""/>
              <a:defRPr/>
            </a:pPr>
            <a:r>
              <a:rPr lang="en-US" altLang="en-US" sz="1900" dirty="0">
                <a:solidFill>
                  <a:srgbClr val="000000"/>
                </a:solidFill>
                <a:latin typeface="Arial" panose="020B0604020202020204" pitchFamily="34" charset="0"/>
                <a:ea typeface="Calibri" panose="020F0502020204030204" pitchFamily="34" charset="0"/>
                <a:cs typeface="Times New Roman" panose="02020603050405020304" pitchFamily="18" charset="0"/>
              </a:rPr>
              <a:t> The continuation of the drilling and equipping of boreholes in a number of provinces</a:t>
            </a:r>
          </a:p>
          <a:p>
            <a:pPr lvl="1" algn="just" defTabSz="457200" eaLnBrk="0" fontAlgn="base" hangingPunct="0">
              <a:lnSpc>
                <a:spcPct val="150000"/>
              </a:lnSpc>
              <a:spcBef>
                <a:spcPct val="0"/>
              </a:spcBef>
              <a:spcAft>
                <a:spcPct val="0"/>
              </a:spcAft>
              <a:buFont typeface="Symbol" panose="05050102010706020507" pitchFamily="18" charset="2"/>
              <a:buChar char=""/>
              <a:defRPr/>
            </a:pPr>
            <a:r>
              <a:rPr lang="en-US" altLang="en-US" sz="1900" dirty="0">
                <a:solidFill>
                  <a:srgbClr val="000000"/>
                </a:solidFill>
                <a:latin typeface="Arial" panose="020B0604020202020204" pitchFamily="34" charset="0"/>
                <a:ea typeface="Calibri" panose="020F0502020204030204" pitchFamily="34" charset="0"/>
                <a:cs typeface="Times New Roman" panose="02020603050405020304" pitchFamily="18" charset="0"/>
              </a:rPr>
              <a:t> Completion of the </a:t>
            </a:r>
            <a:r>
              <a:rPr lang="en-US" altLang="en-US" sz="19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Emondlo</a:t>
            </a:r>
            <a:r>
              <a:rPr lang="en-US" altLang="en-US" sz="1900" dirty="0">
                <a:solidFill>
                  <a:srgbClr val="000000"/>
                </a:solidFill>
                <a:latin typeface="Arial" panose="020B0604020202020204" pitchFamily="34" charset="0"/>
                <a:ea typeface="Calibri" panose="020F0502020204030204" pitchFamily="34" charset="0"/>
                <a:cs typeface="Times New Roman" panose="02020603050405020304" pitchFamily="18" charset="0"/>
              </a:rPr>
              <a:t> Wastewater Treatment Works in KZN – 4 900 households  expected to benefit. </a:t>
            </a:r>
          </a:p>
        </p:txBody>
      </p:sp>
    </p:spTree>
    <p:extLst>
      <p:ext uri="{BB962C8B-B14F-4D97-AF65-F5344CB8AC3E}">
        <p14:creationId xmlns:p14="http://schemas.microsoft.com/office/powerpoint/2010/main" val="124611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solidFill>
            <a:schemeClr val="accent2"/>
          </a:solidFill>
        </p:spPr>
        <p:txBody>
          <a:bodyPr>
            <a:normAutofit fontScale="90000"/>
          </a:bodyPr>
          <a:lstStyle/>
          <a:p>
            <a:pPr algn="ctr"/>
            <a:r>
              <a:rPr lang="en-US" altLang="en-US" sz="3600" b="1" dirty="0">
                <a:solidFill>
                  <a:schemeClr val="tx1"/>
                </a:solidFill>
                <a:latin typeface="+mj-lt"/>
              </a:rPr>
              <a:t>FINANCIAL POSITION AS AT 31 MARCH 2021</a:t>
            </a: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AF4BD84D-6783-4C73-B30D-1F70515BAA3A}"/>
              </a:ext>
            </a:extLst>
          </p:cNvPr>
          <p:cNvPicPr>
            <a:picLocks noGrp="1" noChangeAspect="1"/>
          </p:cNvPicPr>
          <p:nvPr>
            <p:ph sz="half" idx="2"/>
          </p:nvPr>
        </p:nvPicPr>
        <p:blipFill>
          <a:blip r:embed="rId5"/>
          <a:stretch>
            <a:fillRect/>
          </a:stretch>
        </p:blipFill>
        <p:spPr>
          <a:xfrm>
            <a:off x="498684" y="681037"/>
            <a:ext cx="11205636" cy="5567363"/>
          </a:xfrm>
        </p:spPr>
      </p:pic>
    </p:spTree>
    <p:extLst>
      <p:ext uri="{BB962C8B-B14F-4D97-AF65-F5344CB8AC3E}">
        <p14:creationId xmlns:p14="http://schemas.microsoft.com/office/powerpoint/2010/main" val="290311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498684" y="109452"/>
            <a:ext cx="10883691" cy="571585"/>
          </a:xfrm>
          <a:solidFill>
            <a:schemeClr val="accent2"/>
          </a:solidFill>
        </p:spPr>
        <p:txBody>
          <a:bodyPr>
            <a:normAutofit fontScale="90000"/>
          </a:bodyPr>
          <a:lstStyle/>
          <a:p>
            <a:pPr algn="ctr"/>
            <a:r>
              <a:rPr lang="en-US" sz="3600" b="1" dirty="0">
                <a:solidFill>
                  <a:schemeClr val="tx1"/>
                </a:solidFill>
                <a:latin typeface="+mj-lt"/>
              </a:rPr>
              <a:t>FINANCIAL PERFORMANCE AS AT 31 MARCH 2021</a:t>
            </a:r>
            <a:r>
              <a:rPr lang="en-US" sz="4400" b="1" dirty="0">
                <a:solidFill>
                  <a:schemeClr val="tx1"/>
                </a:solidFill>
                <a:latin typeface="+mj-lt"/>
              </a:rPr>
              <a:t/>
            </a:r>
            <a:br>
              <a:rPr lang="en-US" sz="4400" b="1" dirty="0">
                <a:solidFill>
                  <a:schemeClr val="tx1"/>
                </a:solidFill>
                <a:latin typeface="+mj-lt"/>
              </a:rPr>
            </a:br>
            <a:r>
              <a:rPr lang="en-GB" sz="4400" b="1" dirty="0">
                <a:solidFill>
                  <a:schemeClr val="tx1"/>
                </a:solidFill>
                <a:latin typeface="+mj-lt"/>
              </a:rPr>
              <a:t>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52E2CF37-1B7B-4D80-BB95-037382D85404}"/>
              </a:ext>
            </a:extLst>
          </p:cNvPr>
          <p:cNvPicPr>
            <a:picLocks noGrp="1" noChangeAspect="1"/>
          </p:cNvPicPr>
          <p:nvPr>
            <p:ph sz="half" idx="2"/>
          </p:nvPr>
        </p:nvPicPr>
        <p:blipFill>
          <a:blip r:embed="rId5"/>
          <a:stretch>
            <a:fillRect/>
          </a:stretch>
        </p:blipFill>
        <p:spPr>
          <a:xfrm>
            <a:off x="498684" y="681038"/>
            <a:ext cx="10883691" cy="5576888"/>
          </a:xfrm>
        </p:spPr>
      </p:pic>
    </p:spTree>
    <p:extLst>
      <p:ext uri="{BB962C8B-B14F-4D97-AF65-F5344CB8AC3E}">
        <p14:creationId xmlns:p14="http://schemas.microsoft.com/office/powerpoint/2010/main" val="3754937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498684" y="109452"/>
            <a:ext cx="11205636" cy="776373"/>
          </a:xfrm>
          <a:solidFill>
            <a:schemeClr val="accent2"/>
          </a:solidFill>
        </p:spPr>
        <p:txBody>
          <a:bodyPr>
            <a:normAutofit fontScale="90000"/>
          </a:bodyPr>
          <a:lstStyle/>
          <a:p>
            <a:pPr algn="ctr"/>
            <a:r>
              <a:rPr lang="en-US" sz="3100" b="1" dirty="0">
                <a:solidFill>
                  <a:schemeClr val="tx1"/>
                </a:solidFill>
                <a:latin typeface="+mj-lt"/>
              </a:rPr>
              <a:t>BUDGET VARIANCE REPORT PER COST ITEM AS AT 31 MARCH 2021</a:t>
            </a:r>
            <a:r>
              <a:rPr lang="en-GB" sz="3100" b="1" dirty="0">
                <a:solidFill>
                  <a:schemeClr val="tx1"/>
                </a:solidFill>
                <a:latin typeface="+mj-lt"/>
              </a:rPr>
              <a:t>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E679EC2E-5B3D-4D3A-A682-BDE00D7A23DD}"/>
              </a:ext>
            </a:extLst>
          </p:cNvPr>
          <p:cNvSpPr>
            <a:spLocks noGrp="1"/>
          </p:cNvSpPr>
          <p:nvPr>
            <p:ph sz="half" idx="2"/>
          </p:nvPr>
        </p:nvSpPr>
        <p:spPr/>
        <p:txBody>
          <a:bodyPr/>
          <a:lstStyle/>
          <a:p>
            <a:endParaRPr lang="en-ZA"/>
          </a:p>
        </p:txBody>
      </p:sp>
      <p:pic>
        <p:nvPicPr>
          <p:cNvPr id="6" name="Picture 5">
            <a:extLst>
              <a:ext uri="{FF2B5EF4-FFF2-40B4-BE49-F238E27FC236}">
                <a16:creationId xmlns:a16="http://schemas.microsoft.com/office/drawing/2014/main" id="{22B82E29-20FB-4FF8-8DD4-D8487DA825FF}"/>
              </a:ext>
            </a:extLst>
          </p:cNvPr>
          <p:cNvPicPr>
            <a:picLocks noChangeAspect="1"/>
          </p:cNvPicPr>
          <p:nvPr/>
        </p:nvPicPr>
        <p:blipFill>
          <a:blip r:embed="rId5"/>
          <a:stretch>
            <a:fillRect/>
          </a:stretch>
        </p:blipFill>
        <p:spPr>
          <a:xfrm>
            <a:off x="487681" y="814647"/>
            <a:ext cx="11205635" cy="5431536"/>
          </a:xfrm>
          <a:prstGeom prst="rect">
            <a:avLst/>
          </a:prstGeom>
        </p:spPr>
      </p:pic>
    </p:spTree>
    <p:extLst>
      <p:ext uri="{BB962C8B-B14F-4D97-AF65-F5344CB8AC3E}">
        <p14:creationId xmlns:p14="http://schemas.microsoft.com/office/powerpoint/2010/main" val="105033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solidFill>
            <a:schemeClr val="accent2"/>
          </a:solidFill>
        </p:spPr>
        <p:txBody>
          <a:bodyPr>
            <a:normAutofit fontScale="90000"/>
          </a:bodyPr>
          <a:lstStyle/>
          <a:p>
            <a:pPr algn="ctr"/>
            <a:r>
              <a:rPr lang="en-US" sz="3600" b="1" dirty="0">
                <a:solidFill>
                  <a:schemeClr val="tx1"/>
                </a:solidFill>
                <a:latin typeface="+mj-lt"/>
              </a:rPr>
              <a:t>CASH FLOW /BANK RECON AS AT 31 MARCH 2021</a:t>
            </a:r>
            <a:r>
              <a:rPr lang="en-GB" sz="3600" b="1" dirty="0">
                <a:solidFill>
                  <a:schemeClr val="tx1"/>
                </a:solidFill>
                <a:latin typeface="+mj-lt"/>
              </a:rPr>
              <a:t>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225542DA-7532-4FCA-B897-5676D5C6A554}"/>
              </a:ext>
            </a:extLst>
          </p:cNvPr>
          <p:cNvPicPr>
            <a:picLocks noGrp="1" noChangeAspect="1"/>
          </p:cNvPicPr>
          <p:nvPr>
            <p:ph sz="half" idx="2"/>
          </p:nvPr>
        </p:nvPicPr>
        <p:blipFill>
          <a:blip r:embed="rId5"/>
          <a:stretch>
            <a:fillRect/>
          </a:stretch>
        </p:blipFill>
        <p:spPr>
          <a:xfrm>
            <a:off x="498684" y="681037"/>
            <a:ext cx="11205636" cy="5338763"/>
          </a:xfrm>
        </p:spPr>
      </p:pic>
    </p:spTree>
    <p:extLst>
      <p:ext uri="{BB962C8B-B14F-4D97-AF65-F5344CB8AC3E}">
        <p14:creationId xmlns:p14="http://schemas.microsoft.com/office/powerpoint/2010/main" val="2410495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180975" y="109452"/>
            <a:ext cx="11830050" cy="603780"/>
          </a:xfrm>
          <a:solidFill>
            <a:schemeClr val="accent2"/>
          </a:solidFill>
        </p:spPr>
        <p:txBody>
          <a:bodyPr>
            <a:normAutofit fontScale="90000"/>
          </a:bodyPr>
          <a:lstStyle/>
          <a:p>
            <a:pPr algn="ctr"/>
            <a:r>
              <a:rPr lang="en-US" sz="3100" b="1" dirty="0">
                <a:solidFill>
                  <a:schemeClr val="tx1"/>
                </a:solidFill>
                <a:latin typeface="+mj-lt"/>
              </a:rPr>
              <a:t>FRUITLESS AND WASTEFUL EXPENDITURE AS AT 31 MARCH 2021</a:t>
            </a:r>
            <a:r>
              <a:rPr lang="en-GB" sz="3100" b="1" dirty="0">
                <a:solidFill>
                  <a:schemeClr val="tx1"/>
                </a:solidFill>
                <a:latin typeface="+mj-lt"/>
              </a:rPr>
              <a:t>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450A1B18-EF5E-423F-8E57-C2EB94741E71}"/>
              </a:ext>
            </a:extLst>
          </p:cNvPr>
          <p:cNvPicPr>
            <a:picLocks noGrp="1" noChangeAspect="1"/>
          </p:cNvPicPr>
          <p:nvPr>
            <p:ph sz="half" idx="2"/>
          </p:nvPr>
        </p:nvPicPr>
        <p:blipFill>
          <a:blip r:embed="rId5"/>
          <a:stretch>
            <a:fillRect/>
          </a:stretch>
        </p:blipFill>
        <p:spPr>
          <a:xfrm>
            <a:off x="180975" y="602221"/>
            <a:ext cx="11830050" cy="4461323"/>
          </a:xfrm>
        </p:spPr>
      </p:pic>
      <p:pic>
        <p:nvPicPr>
          <p:cNvPr id="3" name="Picture 2">
            <a:extLst>
              <a:ext uri="{FF2B5EF4-FFF2-40B4-BE49-F238E27FC236}">
                <a16:creationId xmlns:a16="http://schemas.microsoft.com/office/drawing/2014/main" id="{ABA0239F-2F7B-47C4-82C3-432A7D156FED}"/>
              </a:ext>
            </a:extLst>
          </p:cNvPr>
          <p:cNvPicPr>
            <a:picLocks noChangeAspect="1"/>
          </p:cNvPicPr>
          <p:nvPr/>
        </p:nvPicPr>
        <p:blipFill>
          <a:blip r:embed="rId6"/>
          <a:stretch>
            <a:fillRect/>
          </a:stretch>
        </p:blipFill>
        <p:spPr>
          <a:xfrm>
            <a:off x="223837" y="5154446"/>
            <a:ext cx="11744325" cy="1081224"/>
          </a:xfrm>
          <a:prstGeom prst="rect">
            <a:avLst/>
          </a:prstGeom>
        </p:spPr>
      </p:pic>
    </p:spTree>
    <p:extLst>
      <p:ext uri="{BB962C8B-B14F-4D97-AF65-F5344CB8AC3E}">
        <p14:creationId xmlns:p14="http://schemas.microsoft.com/office/powerpoint/2010/main" val="182031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a:solidFill>
            <a:schemeClr val="accent2"/>
          </a:solidFill>
        </p:spPr>
        <p:txBody>
          <a:bodyPr/>
          <a:lstStyle/>
          <a:p>
            <a:pPr algn="ctr"/>
            <a:r>
              <a:rPr lang="en-ZA" sz="2800" b="1" dirty="0">
                <a:solidFill>
                  <a:schemeClr val="tx1"/>
                </a:solidFill>
              </a:rPr>
              <a:t>OUTLINE OF THE PRESENTATION </a:t>
            </a:r>
          </a:p>
        </p:txBody>
      </p:sp>
      <p:pic>
        <p:nvPicPr>
          <p:cNvPr id="5" name="Picture 6">
            <a:extLst>
              <a:ext uri="{FF2B5EF4-FFF2-40B4-BE49-F238E27FC236}">
                <a16:creationId xmlns:a16="http://schemas.microsoft.com/office/drawing/2014/main" id="{58454E24-1466-468C-829F-0A6B0719C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1737" y="6318035"/>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1988BD9-0FFF-4A4B-BBB1-A59667A8A522}"/>
              </a:ext>
            </a:extLst>
          </p:cNvPr>
          <p:cNvPicPr>
            <a:picLocks noChangeAspect="1"/>
          </p:cNvPicPr>
          <p:nvPr/>
        </p:nvPicPr>
        <p:blipFill>
          <a:blip r:embed="rId3"/>
          <a:stretch>
            <a:fillRect/>
          </a:stretch>
        </p:blipFill>
        <p:spPr>
          <a:xfrm>
            <a:off x="498684" y="6175282"/>
            <a:ext cx="2226966" cy="652574"/>
          </a:xfrm>
          <a:prstGeom prst="rect">
            <a:avLst/>
          </a:prstGeom>
        </p:spPr>
      </p:pic>
      <p:pic>
        <p:nvPicPr>
          <p:cNvPr id="4" name="Picture 3"/>
          <p:cNvPicPr>
            <a:picLocks noChangeAspect="1"/>
          </p:cNvPicPr>
          <p:nvPr/>
        </p:nvPicPr>
        <p:blipFill>
          <a:blip r:embed="rId4"/>
          <a:stretch>
            <a:fillRect/>
          </a:stretch>
        </p:blipFill>
        <p:spPr>
          <a:xfrm>
            <a:off x="8909348" y="6075623"/>
            <a:ext cx="1352252" cy="652329"/>
          </a:xfrm>
          <a:prstGeom prst="rect">
            <a:avLst/>
          </a:prstGeom>
        </p:spPr>
      </p:pic>
      <p:graphicFrame>
        <p:nvGraphicFramePr>
          <p:cNvPr id="9" name="Content Placeholder 6">
            <a:extLst>
              <a:ext uri="{FF2B5EF4-FFF2-40B4-BE49-F238E27FC236}">
                <a16:creationId xmlns:a16="http://schemas.microsoft.com/office/drawing/2014/main" id="{5E733629-4ED4-4D70-BF32-025A77585D80}"/>
              </a:ext>
            </a:extLst>
          </p:cNvPr>
          <p:cNvGraphicFramePr>
            <a:graphicFrameLocks noGrp="1"/>
          </p:cNvGraphicFramePr>
          <p:nvPr>
            <p:ph sz="half" idx="2"/>
            <p:extLst>
              <p:ext uri="{D42A27DB-BD31-4B8C-83A1-F6EECF244321}">
                <p14:modId xmlns:p14="http://schemas.microsoft.com/office/powerpoint/2010/main" val="617089638"/>
              </p:ext>
            </p:extLst>
          </p:nvPr>
        </p:nvGraphicFramePr>
        <p:xfrm>
          <a:off x="498475" y="681037"/>
          <a:ext cx="11205636" cy="5394584"/>
        </p:xfrm>
        <a:graphic>
          <a:graphicData uri="http://schemas.openxmlformats.org/drawingml/2006/table">
            <a:tbl>
              <a:tblPr firstRow="1" bandRow="1">
                <a:tableStyleId>{5940675A-B579-460E-94D1-54222C63F5DA}</a:tableStyleId>
              </a:tblPr>
              <a:tblGrid>
                <a:gridCol w="862106">
                  <a:extLst>
                    <a:ext uri="{9D8B030D-6E8A-4147-A177-3AD203B41FA5}">
                      <a16:colId xmlns:a16="http://schemas.microsoft.com/office/drawing/2014/main" val="20000"/>
                    </a:ext>
                  </a:extLst>
                </a:gridCol>
                <a:gridCol w="10343530">
                  <a:extLst>
                    <a:ext uri="{9D8B030D-6E8A-4147-A177-3AD203B41FA5}">
                      <a16:colId xmlns:a16="http://schemas.microsoft.com/office/drawing/2014/main" val="20001"/>
                    </a:ext>
                  </a:extLst>
                </a:gridCol>
              </a:tblGrid>
              <a:tr h="674323">
                <a:tc>
                  <a:txBody>
                    <a:bodyPr/>
                    <a:lstStyle/>
                    <a:p>
                      <a:pPr marL="0" indent="0">
                        <a:lnSpc>
                          <a:spcPct val="150000"/>
                        </a:lnSpc>
                        <a:buFont typeface="+mj-lt"/>
                        <a:buNone/>
                      </a:pPr>
                      <a:r>
                        <a:rPr lang="en-ZA" sz="2400" dirty="0">
                          <a:latin typeface="Arial" panose="020B0604020202020204" pitchFamily="34" charset="0"/>
                          <a:cs typeface="Arial" panose="020B0604020202020204" pitchFamily="34" charset="0"/>
                        </a:rPr>
                        <a:t>1.</a:t>
                      </a:r>
                    </a:p>
                  </a:txBody>
                  <a:tcPr marL="91456" marR="91456" marT="45734" marB="45734">
                    <a:solidFill>
                      <a:schemeClr val="bg1"/>
                    </a:solidFill>
                  </a:tcPr>
                </a:tc>
                <a:tc>
                  <a:txBody>
                    <a:bodyPr/>
                    <a:lstStyle/>
                    <a:p>
                      <a:pPr>
                        <a:lnSpc>
                          <a:spcPct val="150000"/>
                        </a:lnSpc>
                        <a:defRPr/>
                      </a:pPr>
                      <a:r>
                        <a:rPr lang="en-ZA" altLang="en-US" sz="2400" dirty="0">
                          <a:latin typeface="Arial" panose="020B0604020202020204" pitchFamily="34" charset="0"/>
                          <a:cs typeface="Arial" panose="020B0604020202020204" pitchFamily="34" charset="0"/>
                        </a:rPr>
                        <a:t>Purpose</a:t>
                      </a:r>
                    </a:p>
                  </a:txBody>
                  <a:tcPr marL="91456" marR="91456" marT="45734" marB="45734">
                    <a:solidFill>
                      <a:schemeClr val="bg1"/>
                    </a:solidFill>
                  </a:tcPr>
                </a:tc>
                <a:extLst>
                  <a:ext uri="{0D108BD9-81ED-4DB2-BD59-A6C34878D82A}">
                    <a16:rowId xmlns:a16="http://schemas.microsoft.com/office/drawing/2014/main" val="10000"/>
                  </a:ext>
                </a:extLst>
              </a:tr>
              <a:tr h="674323">
                <a:tc>
                  <a:txBody>
                    <a:bodyPr/>
                    <a:lstStyle/>
                    <a:p>
                      <a:pPr marL="0" indent="0">
                        <a:lnSpc>
                          <a:spcPct val="150000"/>
                        </a:lnSpc>
                        <a:buFont typeface="+mj-lt"/>
                        <a:buNone/>
                      </a:pPr>
                      <a:r>
                        <a:rPr lang="en-ZA" sz="2400" dirty="0">
                          <a:latin typeface="Arial" panose="020B0604020202020204" pitchFamily="34" charset="0"/>
                          <a:cs typeface="Arial" panose="020B0604020202020204" pitchFamily="34" charset="0"/>
                        </a:rPr>
                        <a:t>2.</a:t>
                      </a: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ZA" sz="2400" dirty="0">
                          <a:latin typeface="Arial" panose="020B0604020202020204" pitchFamily="34" charset="0"/>
                          <a:cs typeface="Arial" panose="020B0604020202020204" pitchFamily="34" charset="0"/>
                        </a:rPr>
                        <a:t>Vision,</a:t>
                      </a:r>
                      <a:r>
                        <a:rPr lang="en-ZA" sz="2400" baseline="0" dirty="0">
                          <a:latin typeface="Arial" panose="020B0604020202020204" pitchFamily="34" charset="0"/>
                          <a:cs typeface="Arial" panose="020B0604020202020204" pitchFamily="34" charset="0"/>
                        </a:rPr>
                        <a:t> Mission and Mandate</a:t>
                      </a:r>
                      <a:endParaRPr lang="en-ZA" sz="2400" dirty="0">
                        <a:latin typeface="Arial" panose="020B0604020202020204" pitchFamily="34" charset="0"/>
                        <a:cs typeface="Arial" panose="020B0604020202020204" pitchFamily="34" charset="0"/>
                      </a:endParaRPr>
                    </a:p>
                  </a:txBody>
                  <a:tcPr marL="91456" marR="91456" marT="45734" marB="45734"/>
                </a:tc>
                <a:extLst>
                  <a:ext uri="{0D108BD9-81ED-4DB2-BD59-A6C34878D82A}">
                    <a16:rowId xmlns:a16="http://schemas.microsoft.com/office/drawing/2014/main" val="10001"/>
                  </a:ext>
                </a:extLst>
              </a:tr>
              <a:tr h="674323">
                <a:tc>
                  <a:txBody>
                    <a:bodyPr/>
                    <a:lstStyle/>
                    <a:p>
                      <a:pPr marL="0" indent="0">
                        <a:lnSpc>
                          <a:spcPct val="150000"/>
                        </a:lnSpc>
                        <a:buFont typeface="+mj-lt"/>
                        <a:buNone/>
                      </a:pPr>
                      <a:r>
                        <a:rPr lang="en-ZA" sz="2400" dirty="0">
                          <a:latin typeface="Arial" panose="020B0604020202020204" pitchFamily="34" charset="0"/>
                          <a:cs typeface="Arial" panose="020B0604020202020204" pitchFamily="34" charset="0"/>
                        </a:rPr>
                        <a:t>3.</a:t>
                      </a: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ZA" sz="2400" dirty="0">
                          <a:latin typeface="Arial" panose="020B0604020202020204" pitchFamily="34" charset="0"/>
                          <a:cs typeface="Arial" panose="020B0604020202020204" pitchFamily="34" charset="0"/>
                        </a:rPr>
                        <a:t>MISA’s Functions</a:t>
                      </a:r>
                    </a:p>
                  </a:txBody>
                  <a:tcPr marL="91456" marR="91456" marT="45734" marB="45734"/>
                </a:tc>
                <a:extLst>
                  <a:ext uri="{0D108BD9-81ED-4DB2-BD59-A6C34878D82A}">
                    <a16:rowId xmlns:a16="http://schemas.microsoft.com/office/drawing/2014/main" val="10002"/>
                  </a:ext>
                </a:extLst>
              </a:tr>
              <a:tr h="674323">
                <a:tc>
                  <a:txBody>
                    <a:bodyPr/>
                    <a:lstStyle/>
                    <a:p>
                      <a:pPr marL="0" indent="0">
                        <a:lnSpc>
                          <a:spcPct val="150000"/>
                        </a:lnSpc>
                        <a:buFont typeface="+mj-lt"/>
                        <a:buNone/>
                      </a:pPr>
                      <a:r>
                        <a:rPr lang="en-ZA" sz="2400" dirty="0">
                          <a:latin typeface="Arial" panose="020B0604020202020204" pitchFamily="34" charset="0"/>
                          <a:cs typeface="Arial" panose="020B0604020202020204" pitchFamily="34" charset="0"/>
                        </a:rPr>
                        <a:t>4.</a:t>
                      </a: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ZA" sz="2400" dirty="0">
                          <a:latin typeface="Arial" panose="020B0604020202020204" pitchFamily="34" charset="0"/>
                          <a:cs typeface="Arial" panose="020B0604020202020204" pitchFamily="34" charset="0"/>
                        </a:rPr>
                        <a:t>Performance Information by Programme</a:t>
                      </a:r>
                    </a:p>
                  </a:txBody>
                  <a:tcPr marL="91456" marR="91456" marT="45734" marB="45734"/>
                </a:tc>
                <a:extLst>
                  <a:ext uri="{0D108BD9-81ED-4DB2-BD59-A6C34878D82A}">
                    <a16:rowId xmlns:a16="http://schemas.microsoft.com/office/drawing/2014/main" val="10003"/>
                  </a:ext>
                </a:extLst>
              </a:tr>
              <a:tr h="674323">
                <a:tc>
                  <a:txBody>
                    <a:bodyPr/>
                    <a:lstStyle/>
                    <a:p>
                      <a:pPr marL="0" indent="0">
                        <a:lnSpc>
                          <a:spcPct val="150000"/>
                        </a:lnSpc>
                        <a:buFont typeface="+mj-lt"/>
                        <a:buNone/>
                      </a:pPr>
                      <a:r>
                        <a:rPr lang="en-ZA" sz="2400" dirty="0">
                          <a:latin typeface="Arial" panose="020B0604020202020204" pitchFamily="34" charset="0"/>
                          <a:cs typeface="Arial" panose="020B0604020202020204" pitchFamily="34" charset="0"/>
                        </a:rPr>
                        <a:t>5.</a:t>
                      </a: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en-US" sz="2400" dirty="0">
                          <a:latin typeface="Arial" panose="020B0604020202020204" pitchFamily="34" charset="0"/>
                          <a:cs typeface="Arial" panose="020B0604020202020204" pitchFamily="34" charset="0"/>
                        </a:rPr>
                        <a:t>Financial</a:t>
                      </a:r>
                      <a:r>
                        <a:rPr lang="en-US" altLang="en-US" sz="2400" baseline="0" dirty="0">
                          <a:latin typeface="Arial" panose="020B0604020202020204" pitchFamily="34" charset="0"/>
                          <a:cs typeface="Arial" panose="020B0604020202020204" pitchFamily="34" charset="0"/>
                        </a:rPr>
                        <a:t> Performance </a:t>
                      </a:r>
                      <a:endParaRPr lang="en-ZA" altLang="en-US" sz="2400" dirty="0">
                        <a:latin typeface="Arial" panose="020B0604020202020204" pitchFamily="34" charset="0"/>
                        <a:cs typeface="Arial" panose="020B0604020202020204" pitchFamily="34" charset="0"/>
                      </a:endParaRPr>
                    </a:p>
                  </a:txBody>
                  <a:tcPr marL="91456" marR="91456" marT="45734" marB="45734"/>
                </a:tc>
                <a:extLst>
                  <a:ext uri="{0D108BD9-81ED-4DB2-BD59-A6C34878D82A}">
                    <a16:rowId xmlns:a16="http://schemas.microsoft.com/office/drawing/2014/main" val="10004"/>
                  </a:ext>
                </a:extLst>
              </a:tr>
              <a:tr h="674323">
                <a:tc>
                  <a:txBody>
                    <a:bodyPr/>
                    <a:lstStyle/>
                    <a:p>
                      <a:pPr marL="0" indent="0">
                        <a:lnSpc>
                          <a:spcPct val="150000"/>
                        </a:lnSpc>
                        <a:buFont typeface="+mj-lt"/>
                        <a:buNone/>
                      </a:pPr>
                      <a:r>
                        <a:rPr lang="en-ZA" sz="2400" dirty="0">
                          <a:latin typeface="Arial" panose="020B0604020202020204" pitchFamily="34" charset="0"/>
                          <a:cs typeface="Arial" panose="020B0604020202020204" pitchFamily="34" charset="0"/>
                        </a:rPr>
                        <a:t>6.</a:t>
                      </a: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kern="1200" dirty="0">
                          <a:solidFill>
                            <a:schemeClr val="tx1"/>
                          </a:solidFill>
                          <a:latin typeface="Arial" panose="020B0604020202020204" pitchFamily="34" charset="0"/>
                          <a:ea typeface="+mn-ea"/>
                          <a:cs typeface="Arial" panose="020B0604020202020204" pitchFamily="34" charset="0"/>
                        </a:rPr>
                        <a:t>Audit Outcomes</a:t>
                      </a:r>
                      <a:r>
                        <a:rPr lang="en-US" sz="2400" kern="1200" baseline="0" dirty="0">
                          <a:solidFill>
                            <a:schemeClr val="tx1"/>
                          </a:solidFill>
                          <a:latin typeface="Arial" panose="020B0604020202020204" pitchFamily="34" charset="0"/>
                          <a:ea typeface="+mn-ea"/>
                          <a:cs typeface="Arial" panose="020B0604020202020204" pitchFamily="34" charset="0"/>
                        </a:rPr>
                        <a:t>  </a:t>
                      </a:r>
                      <a:endParaRPr lang="en-ZA" sz="2400" kern="1200" dirty="0">
                        <a:solidFill>
                          <a:schemeClr val="tx1"/>
                        </a:solidFill>
                        <a:latin typeface="Arial" panose="020B0604020202020204" pitchFamily="34" charset="0"/>
                        <a:ea typeface="+mn-ea"/>
                        <a:cs typeface="Arial" panose="020B0604020202020204" pitchFamily="34" charset="0"/>
                      </a:endParaRPr>
                    </a:p>
                  </a:txBody>
                  <a:tcPr marL="91456" marR="91456" marT="45734" marB="45734"/>
                </a:tc>
                <a:extLst>
                  <a:ext uri="{0D108BD9-81ED-4DB2-BD59-A6C34878D82A}">
                    <a16:rowId xmlns:a16="http://schemas.microsoft.com/office/drawing/2014/main" val="10005"/>
                  </a:ext>
                </a:extLst>
              </a:tr>
              <a:tr h="674323">
                <a:tc>
                  <a:txBody>
                    <a:bodyPr/>
                    <a:lstStyle/>
                    <a:p>
                      <a:pPr marL="0" indent="0">
                        <a:lnSpc>
                          <a:spcPct val="150000"/>
                        </a:lnSpc>
                        <a:buFont typeface="+mj-lt"/>
                        <a:buNone/>
                      </a:pPr>
                      <a:r>
                        <a:rPr lang="en-US" sz="2400" dirty="0">
                          <a:latin typeface="Arial" panose="020B0604020202020204" pitchFamily="34" charset="0"/>
                          <a:cs typeface="Arial" panose="020B0604020202020204" pitchFamily="34" charset="0"/>
                        </a:rPr>
                        <a:t>7.</a:t>
                      </a:r>
                      <a:endParaRPr lang="en-ZA" sz="2400" dirty="0">
                        <a:latin typeface="Arial" panose="020B0604020202020204" pitchFamily="34" charset="0"/>
                        <a:cs typeface="Arial" panose="020B0604020202020204" pitchFamily="34" charset="0"/>
                      </a:endParaRP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kern="1200" dirty="0">
                          <a:solidFill>
                            <a:schemeClr val="tx1"/>
                          </a:solidFill>
                          <a:latin typeface="Arial" panose="020B0604020202020204" pitchFamily="34" charset="0"/>
                          <a:ea typeface="+mn-ea"/>
                          <a:cs typeface="Arial" panose="020B0604020202020204" pitchFamily="34" charset="0"/>
                        </a:rPr>
                        <a:t>HRM Progress</a:t>
                      </a:r>
                      <a:endParaRPr lang="en-ZA" sz="2400" kern="1200" dirty="0">
                        <a:solidFill>
                          <a:schemeClr val="tx1"/>
                        </a:solidFill>
                        <a:latin typeface="Arial" panose="020B0604020202020204" pitchFamily="34" charset="0"/>
                        <a:ea typeface="+mn-ea"/>
                        <a:cs typeface="Arial" panose="020B0604020202020204" pitchFamily="34" charset="0"/>
                      </a:endParaRPr>
                    </a:p>
                  </a:txBody>
                  <a:tcPr marL="91456" marR="91456" marT="45734" marB="45734"/>
                </a:tc>
                <a:extLst>
                  <a:ext uri="{0D108BD9-81ED-4DB2-BD59-A6C34878D82A}">
                    <a16:rowId xmlns:a16="http://schemas.microsoft.com/office/drawing/2014/main" val="2087281172"/>
                  </a:ext>
                </a:extLst>
              </a:tr>
              <a:tr h="674323">
                <a:tc>
                  <a:txBody>
                    <a:bodyPr/>
                    <a:lstStyle/>
                    <a:p>
                      <a:pPr marL="0" indent="0">
                        <a:lnSpc>
                          <a:spcPct val="150000"/>
                        </a:lnSpc>
                        <a:buFont typeface="+mj-lt"/>
                        <a:buNone/>
                      </a:pPr>
                      <a:r>
                        <a:rPr lang="en-US" sz="2400" dirty="0">
                          <a:latin typeface="Arial" panose="020B0604020202020204" pitchFamily="34" charset="0"/>
                          <a:cs typeface="Arial" panose="020B0604020202020204" pitchFamily="34" charset="0"/>
                        </a:rPr>
                        <a:t>8.</a:t>
                      </a:r>
                      <a:endParaRPr lang="en-ZA" sz="2400" dirty="0">
                        <a:latin typeface="Arial" panose="020B0604020202020204" pitchFamily="34" charset="0"/>
                        <a:cs typeface="Arial" panose="020B0604020202020204" pitchFamily="34" charset="0"/>
                      </a:endParaRP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kern="1200" dirty="0">
                          <a:solidFill>
                            <a:schemeClr val="tx1"/>
                          </a:solidFill>
                          <a:latin typeface="Arial" panose="020B0604020202020204" pitchFamily="34" charset="0"/>
                          <a:ea typeface="+mn-ea"/>
                          <a:cs typeface="Arial" panose="020B0604020202020204" pitchFamily="34" charset="0"/>
                        </a:rPr>
                        <a:t>Conclusion</a:t>
                      </a:r>
                      <a:endParaRPr lang="en-ZA" sz="2400" kern="1200" dirty="0">
                        <a:solidFill>
                          <a:schemeClr val="tx1"/>
                        </a:solidFill>
                        <a:latin typeface="Arial" panose="020B0604020202020204" pitchFamily="34" charset="0"/>
                        <a:ea typeface="+mn-ea"/>
                        <a:cs typeface="Arial" panose="020B0604020202020204" pitchFamily="34" charset="0"/>
                      </a:endParaRPr>
                    </a:p>
                  </a:txBody>
                  <a:tcPr marL="91456" marR="91456" marT="45734" marB="45734"/>
                </a:tc>
                <a:extLst>
                  <a:ext uri="{0D108BD9-81ED-4DB2-BD59-A6C34878D82A}">
                    <a16:rowId xmlns:a16="http://schemas.microsoft.com/office/drawing/2014/main" val="4225675136"/>
                  </a:ext>
                </a:extLst>
              </a:tr>
            </a:tbl>
          </a:graphicData>
        </a:graphic>
      </p:graphicFrame>
    </p:spTree>
    <p:extLst>
      <p:ext uri="{BB962C8B-B14F-4D97-AF65-F5344CB8AC3E}">
        <p14:creationId xmlns:p14="http://schemas.microsoft.com/office/powerpoint/2010/main" val="581316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498684" y="109452"/>
            <a:ext cx="11205636" cy="756312"/>
          </a:xfrm>
          <a:solidFill>
            <a:schemeClr val="accent2"/>
          </a:solidFill>
        </p:spPr>
        <p:txBody>
          <a:bodyPr>
            <a:normAutofit fontScale="90000"/>
          </a:bodyPr>
          <a:lstStyle/>
          <a:p>
            <a:pPr algn="ctr"/>
            <a:r>
              <a:rPr lang="en-US" sz="3100" b="1" dirty="0">
                <a:solidFill>
                  <a:schemeClr val="tx1"/>
                </a:solidFill>
                <a:latin typeface="+mj-lt"/>
              </a:rPr>
              <a:t>PAYMENTS OVER 30 DAYS VS PAYMENTS UNDER 30 DAYS NUMBER OF PAYMENTS 31 MARCH 2020</a:t>
            </a:r>
            <a:r>
              <a:rPr lang="en-GB" sz="3100" b="1" dirty="0">
                <a:solidFill>
                  <a:schemeClr val="tx1"/>
                </a:solidFill>
                <a:latin typeface="+mj-lt"/>
              </a:rPr>
              <a:t>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A5046BF5-2E68-4FDB-B2B6-EF285B98962B}"/>
              </a:ext>
            </a:extLst>
          </p:cNvPr>
          <p:cNvPicPr>
            <a:picLocks noGrp="1" noChangeAspect="1"/>
          </p:cNvPicPr>
          <p:nvPr>
            <p:ph sz="half" idx="2"/>
          </p:nvPr>
        </p:nvPicPr>
        <p:blipFill>
          <a:blip r:embed="rId5"/>
          <a:stretch>
            <a:fillRect/>
          </a:stretch>
        </p:blipFill>
        <p:spPr>
          <a:xfrm>
            <a:off x="498684" y="896278"/>
            <a:ext cx="11205636" cy="5248490"/>
          </a:xfrm>
          <a:prstGeom prst="rect">
            <a:avLst/>
          </a:prstGeom>
        </p:spPr>
      </p:pic>
    </p:spTree>
    <p:extLst>
      <p:ext uri="{BB962C8B-B14F-4D97-AF65-F5344CB8AC3E}">
        <p14:creationId xmlns:p14="http://schemas.microsoft.com/office/powerpoint/2010/main" val="2837223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solidFill>
            <a:schemeClr val="accent2"/>
          </a:solidFill>
        </p:spPr>
        <p:txBody>
          <a:bodyPr>
            <a:normAutofit fontScale="90000"/>
          </a:bodyPr>
          <a:lstStyle/>
          <a:p>
            <a:pPr algn="ctr"/>
            <a:r>
              <a:rPr lang="en-GB" sz="4000" b="1" dirty="0">
                <a:solidFill>
                  <a:schemeClr val="tx1"/>
                </a:solidFill>
                <a:latin typeface="+mj-lt"/>
              </a:rPr>
              <a:t>Three-Year Audit Outcomes Trend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6" name="Content Placeholder 5">
            <a:extLst>
              <a:ext uri="{FF2B5EF4-FFF2-40B4-BE49-F238E27FC236}">
                <a16:creationId xmlns:a16="http://schemas.microsoft.com/office/drawing/2014/main" id="{EDB907BD-905E-4A4A-BC38-D81D7AC8C0F5}"/>
              </a:ext>
            </a:extLst>
          </p:cNvPr>
          <p:cNvGraphicFramePr>
            <a:graphicFrameLocks noGrp="1"/>
          </p:cNvGraphicFramePr>
          <p:nvPr>
            <p:ph sz="half" idx="2"/>
            <p:extLst>
              <p:ext uri="{D42A27DB-BD31-4B8C-83A1-F6EECF244321}">
                <p14:modId xmlns:p14="http://schemas.microsoft.com/office/powerpoint/2010/main" val="4106896844"/>
              </p:ext>
            </p:extLst>
          </p:nvPr>
        </p:nvGraphicFramePr>
        <p:xfrm>
          <a:off x="498685" y="781050"/>
          <a:ext cx="11205635" cy="4692883"/>
        </p:xfrm>
        <a:graphic>
          <a:graphicData uri="http://schemas.openxmlformats.org/drawingml/2006/table">
            <a:tbl>
              <a:tblPr firstRow="1" bandRow="1"/>
              <a:tblGrid>
                <a:gridCol w="2799728">
                  <a:extLst>
                    <a:ext uri="{9D8B030D-6E8A-4147-A177-3AD203B41FA5}">
                      <a16:colId xmlns:a16="http://schemas.microsoft.com/office/drawing/2014/main" val="784766640"/>
                    </a:ext>
                  </a:extLst>
                </a:gridCol>
                <a:gridCol w="2801969">
                  <a:extLst>
                    <a:ext uri="{9D8B030D-6E8A-4147-A177-3AD203B41FA5}">
                      <a16:colId xmlns:a16="http://schemas.microsoft.com/office/drawing/2014/main" val="874494822"/>
                    </a:ext>
                  </a:extLst>
                </a:gridCol>
                <a:gridCol w="2801969">
                  <a:extLst>
                    <a:ext uri="{9D8B030D-6E8A-4147-A177-3AD203B41FA5}">
                      <a16:colId xmlns:a16="http://schemas.microsoft.com/office/drawing/2014/main" val="3624542653"/>
                    </a:ext>
                  </a:extLst>
                </a:gridCol>
                <a:gridCol w="2801969">
                  <a:extLst>
                    <a:ext uri="{9D8B030D-6E8A-4147-A177-3AD203B41FA5}">
                      <a16:colId xmlns:a16="http://schemas.microsoft.com/office/drawing/2014/main" val="2008710619"/>
                    </a:ext>
                  </a:extLst>
                </a:gridCol>
              </a:tblGrid>
              <a:tr h="659269">
                <a:tc gridSpan="4">
                  <a:txBody>
                    <a:bodyPr/>
                    <a:lstStyle/>
                    <a:p>
                      <a:pPr algn="ctr">
                        <a:lnSpc>
                          <a:spcPct val="107000"/>
                        </a:lnSpc>
                        <a:spcAft>
                          <a:spcPts val="800"/>
                        </a:spcAft>
                      </a:pPr>
                      <a:r>
                        <a:rPr lang="en-ZA" sz="2000" b="1" dirty="0">
                          <a:effectLst/>
                          <a:latin typeface="Arial" panose="020B0604020202020204" pitchFamily="34" charset="0"/>
                          <a:ea typeface="Calibri" panose="020F0502020204030204" pitchFamily="34" charset="0"/>
                          <a:cs typeface="Arial" panose="020B0604020202020204" pitchFamily="34" charset="0"/>
                        </a:rPr>
                        <a:t>Audit Opinion</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353002585"/>
                  </a:ext>
                </a:extLst>
              </a:tr>
              <a:tr h="836156">
                <a:tc>
                  <a:txBody>
                    <a:bodyPr/>
                    <a:lstStyle/>
                    <a:p>
                      <a:pPr algn="ctr">
                        <a:lnSpc>
                          <a:spcPct val="107000"/>
                        </a:lnSpc>
                        <a:spcAft>
                          <a:spcPts val="800"/>
                        </a:spcAft>
                      </a:pPr>
                      <a:r>
                        <a:rPr lang="en-ZA"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Audit Area</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1E1"/>
                    </a:solidFill>
                  </a:tcPr>
                </a:tc>
                <a:tc>
                  <a:txBody>
                    <a:bodyPr/>
                    <a:lstStyle/>
                    <a:p>
                      <a:pPr algn="ctr">
                        <a:lnSpc>
                          <a:spcPct val="107000"/>
                        </a:lnSpc>
                        <a:spcAft>
                          <a:spcPts val="800"/>
                        </a:spcAft>
                      </a:pP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2018/19</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1E1"/>
                    </a:solidFill>
                  </a:tcPr>
                </a:tc>
                <a:tc>
                  <a:txBody>
                    <a:bodyPr/>
                    <a:lstStyle/>
                    <a:p>
                      <a:pPr algn="ctr">
                        <a:lnSpc>
                          <a:spcPct val="107000"/>
                        </a:lnSpc>
                        <a:spcAft>
                          <a:spcPts val="800"/>
                        </a:spcAft>
                      </a:pP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2019/20</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1E1"/>
                    </a:solidFill>
                  </a:tcPr>
                </a:tc>
                <a:tc>
                  <a:txBody>
                    <a:bodyPr/>
                    <a:lstStyle/>
                    <a:p>
                      <a:pPr algn="ctr">
                        <a:lnSpc>
                          <a:spcPct val="107000"/>
                        </a:lnSpc>
                        <a:spcAft>
                          <a:spcPts val="800"/>
                        </a:spcAft>
                      </a:pPr>
                      <a:r>
                        <a:rPr lang="en-US" sz="2000" b="1">
                          <a:solidFill>
                            <a:srgbClr val="000000"/>
                          </a:solidFill>
                          <a:effectLst/>
                          <a:latin typeface="Arial" panose="020B0604020202020204" pitchFamily="34" charset="0"/>
                          <a:ea typeface="Calibri" panose="020F0502020204030204" pitchFamily="34" charset="0"/>
                          <a:cs typeface="Arial" panose="020B0604020202020204" pitchFamily="34" charset="0"/>
                        </a:rPr>
                        <a:t>2020/21</a:t>
                      </a:r>
                      <a:endParaRPr lang="en-ZA" sz="200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1E1"/>
                    </a:solidFill>
                  </a:tcPr>
                </a:tc>
                <a:extLst>
                  <a:ext uri="{0D108BD9-81ED-4DB2-BD59-A6C34878D82A}">
                    <a16:rowId xmlns:a16="http://schemas.microsoft.com/office/drawing/2014/main" val="2865951572"/>
                  </a:ext>
                </a:extLst>
              </a:tr>
              <a:tr h="1496785">
                <a:tc>
                  <a:txBody>
                    <a:bodyPr/>
                    <a:lstStyle/>
                    <a:p>
                      <a:pPr algn="ctr">
                        <a:lnSpc>
                          <a:spcPct val="107000"/>
                        </a:lnSpc>
                        <a:spcAft>
                          <a:spcPts val="800"/>
                        </a:spcAft>
                      </a:pPr>
                      <a:r>
                        <a:rPr lang="en-ZA"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Annual Financial Statements</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800"/>
                        </a:spcAft>
                      </a:pPr>
                      <a:r>
                        <a:rPr lang="en-ZA" sz="2000" b="1">
                          <a:solidFill>
                            <a:srgbClr val="000000"/>
                          </a:solidFill>
                          <a:effectLst/>
                          <a:latin typeface="Arial" panose="020B0604020202020204" pitchFamily="34" charset="0"/>
                          <a:ea typeface="Calibri" panose="020F0502020204030204" pitchFamily="34" charset="0"/>
                          <a:cs typeface="Arial" panose="020B0604020202020204" pitchFamily="34" charset="0"/>
                        </a:rPr>
                        <a:t>Clean Audit</a:t>
                      </a:r>
                      <a:endParaRPr lang="en-ZA" sz="20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800"/>
                        </a:spcAft>
                      </a:pPr>
                      <a:r>
                        <a:rPr lang="en-ZA"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Clean Audit</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800"/>
                        </a:spcAft>
                      </a:pPr>
                      <a:r>
                        <a:rPr lang="en-ZA"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Clean Audit</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3662689201"/>
                  </a:ext>
                </a:extLst>
              </a:tr>
              <a:tr h="1700673">
                <a:tc>
                  <a:txBody>
                    <a:bodyPr/>
                    <a:lstStyle/>
                    <a:p>
                      <a:pPr algn="ctr">
                        <a:lnSpc>
                          <a:spcPct val="107000"/>
                        </a:lnSpc>
                        <a:spcAft>
                          <a:spcPts val="800"/>
                        </a:spcAft>
                      </a:pPr>
                      <a:r>
                        <a:rPr lang="en-ZA"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Audit of Predetermined Objectives (</a:t>
                      </a:r>
                      <a:r>
                        <a:rPr lang="en-ZA"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AoPO</a:t>
                      </a:r>
                      <a:r>
                        <a:rPr lang="en-ZA"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800"/>
                        </a:spcAft>
                      </a:pPr>
                      <a:r>
                        <a:rPr lang="en-ZA"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Clean Audit</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800"/>
                        </a:spcAft>
                      </a:pPr>
                      <a:r>
                        <a:rPr lang="en-ZA" sz="2000" b="1">
                          <a:solidFill>
                            <a:srgbClr val="000000"/>
                          </a:solidFill>
                          <a:effectLst/>
                          <a:latin typeface="Arial" panose="020B0604020202020204" pitchFamily="34" charset="0"/>
                          <a:ea typeface="Calibri" panose="020F0502020204030204" pitchFamily="34" charset="0"/>
                          <a:cs typeface="Arial" panose="020B0604020202020204" pitchFamily="34" charset="0"/>
                        </a:rPr>
                        <a:t>Clean Audit</a:t>
                      </a:r>
                      <a:endParaRPr lang="en-ZA" sz="20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800"/>
                        </a:spcAft>
                      </a:pPr>
                      <a:r>
                        <a:rPr lang="en-ZA"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Clean Audit</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extLst>
                  <a:ext uri="{0D108BD9-81ED-4DB2-BD59-A6C34878D82A}">
                    <a16:rowId xmlns:a16="http://schemas.microsoft.com/office/drawing/2014/main" val="3003752012"/>
                  </a:ext>
                </a:extLst>
              </a:tr>
            </a:tbl>
          </a:graphicData>
        </a:graphic>
      </p:graphicFrame>
    </p:spTree>
    <p:extLst>
      <p:ext uri="{BB962C8B-B14F-4D97-AF65-F5344CB8AC3E}">
        <p14:creationId xmlns:p14="http://schemas.microsoft.com/office/powerpoint/2010/main" val="3289247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4" name="Content Placeholder 3">
            <a:extLst>
              <a:ext uri="{FF2B5EF4-FFF2-40B4-BE49-F238E27FC236}">
                <a16:creationId xmlns:a16="http://schemas.microsoft.com/office/drawing/2014/main" id="{FDD0166C-8849-4735-A40C-E03EED0F0D39}"/>
              </a:ext>
            </a:extLst>
          </p:cNvPr>
          <p:cNvSpPr>
            <a:spLocks noGrp="1"/>
          </p:cNvSpPr>
          <p:nvPr>
            <p:ph sz="half" idx="2"/>
          </p:nvPr>
        </p:nvSpPr>
        <p:spPr/>
        <p:txBody>
          <a:bodyPr/>
          <a:lstStyle/>
          <a:p>
            <a:endParaRPr lang="en-ZA" dirty="0"/>
          </a:p>
        </p:txBody>
      </p:sp>
      <p:sp>
        <p:nvSpPr>
          <p:cNvPr id="7" name="Title 6">
            <a:extLst>
              <a:ext uri="{FF2B5EF4-FFF2-40B4-BE49-F238E27FC236}">
                <a16:creationId xmlns:a16="http://schemas.microsoft.com/office/drawing/2014/main" id="{A15D7063-5C2E-4E87-B093-E025D8B8B70E}"/>
              </a:ext>
            </a:extLst>
          </p:cNvPr>
          <p:cNvSpPr>
            <a:spLocks noGrp="1"/>
          </p:cNvSpPr>
          <p:nvPr>
            <p:ph type="title"/>
          </p:nvPr>
        </p:nvSpPr>
        <p:spPr/>
        <p:txBody>
          <a:bodyPr/>
          <a:lstStyle/>
          <a:p>
            <a:endParaRPr lang="en-ZA"/>
          </a:p>
        </p:txBody>
      </p:sp>
      <p:sp>
        <p:nvSpPr>
          <p:cNvPr id="12" name="Title 1">
            <a:extLst>
              <a:ext uri="{FF2B5EF4-FFF2-40B4-BE49-F238E27FC236}">
                <a16:creationId xmlns:a16="http://schemas.microsoft.com/office/drawing/2014/main" id="{886AA793-6678-40CB-906B-E2E235C94B34}"/>
              </a:ext>
            </a:extLst>
          </p:cNvPr>
          <p:cNvSpPr txBox="1">
            <a:spLocks noChangeArrowheads="1"/>
          </p:cNvSpPr>
          <p:nvPr/>
        </p:nvSpPr>
        <p:spPr bwMode="auto">
          <a:xfrm>
            <a:off x="284813" y="76200"/>
            <a:ext cx="11392837" cy="571500"/>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685800" indent="-685800" algn="l" rtl="0" eaLnBrk="0" fontAlgn="base" hangingPunct="0">
              <a:lnSpc>
                <a:spcPct val="90000"/>
              </a:lnSpc>
              <a:spcBef>
                <a:spcPct val="0"/>
              </a:spcBef>
              <a:spcAft>
                <a:spcPct val="0"/>
              </a:spcAft>
              <a:defRPr sz="3300" kern="1200">
                <a:solidFill>
                  <a:schemeClr val="tx1"/>
                </a:solidFill>
                <a:latin typeface="+mj-lt"/>
                <a:ea typeface="+mj-ea"/>
                <a:cs typeface="+mj-cs"/>
                <a:sym typeface="Calibri Light" panose="020F0302020204030204" pitchFamily="34" charset="0"/>
              </a:defRPr>
            </a:lvl1pPr>
            <a:lvl2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2pPr>
            <a:lvl3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3pPr>
            <a:lvl4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4pPr>
            <a:lvl5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5pPr>
            <a:lvl6pPr marL="11430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6pPr>
            <a:lvl7pPr marL="16002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7pPr>
            <a:lvl8pPr marL="20574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8pPr>
            <a:lvl9pPr marL="25146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9pPr>
          </a:lstStyle>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endPar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endParaRPr>
          </a:p>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t>Progress on 2019/20 Audit  Findings </a:t>
            </a:r>
            <a:r>
              <a:rPr kumimoji="0" lang="en-ZA" altLang="en-US" sz="35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t/>
            </a:r>
            <a:br>
              <a:rPr kumimoji="0" lang="en-ZA" altLang="en-US" sz="35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br>
            <a:r>
              <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Calibri Light" panose="020F0302020204030204" pitchFamily="34" charset="0"/>
              </a:rPr>
              <a:t/>
            </a:r>
            <a:br>
              <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Calibri Light" panose="020F0302020204030204" pitchFamily="34" charset="0"/>
              </a:rPr>
            </a:br>
            <a:r>
              <a:rPr kumimoji="0" lang="en-US" altLang="en-US" sz="32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32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ZA" altLang="en-US" sz="3300" b="1" i="0" u="none" strike="noStrike" kern="1200" cap="none" spc="0" normalizeH="0" baseline="0" noProof="0" dirty="0">
                <a:ln>
                  <a:noFill/>
                </a:ln>
                <a:solidFill>
                  <a:srgbClr val="000000"/>
                </a:solidFill>
                <a:effectLst/>
                <a:uLnTx/>
                <a:uFillTx/>
                <a:latin typeface="Century Gothic" panose="020B0502020202020204" pitchFamily="34" charset="0"/>
                <a:ea typeface="SimSun"/>
                <a:cs typeface="+mj-cs"/>
                <a:sym typeface="Calibri Light" panose="020F0302020204030204" pitchFamily="34" charset="0"/>
              </a:rPr>
              <a:t>  </a:t>
            </a:r>
          </a:p>
        </p:txBody>
      </p:sp>
      <p:graphicFrame>
        <p:nvGraphicFramePr>
          <p:cNvPr id="13" name="Table 12">
            <a:extLst>
              <a:ext uri="{FF2B5EF4-FFF2-40B4-BE49-F238E27FC236}">
                <a16:creationId xmlns:a16="http://schemas.microsoft.com/office/drawing/2014/main" id="{3E61A4F6-AED0-496C-ABF5-8F3D5AB8EC15}"/>
              </a:ext>
            </a:extLst>
          </p:cNvPr>
          <p:cNvGraphicFramePr>
            <a:graphicFrameLocks noGrp="1"/>
          </p:cNvGraphicFramePr>
          <p:nvPr>
            <p:extLst>
              <p:ext uri="{D42A27DB-BD31-4B8C-83A1-F6EECF244321}">
                <p14:modId xmlns:p14="http://schemas.microsoft.com/office/powerpoint/2010/main" val="2693550732"/>
              </p:ext>
            </p:extLst>
          </p:nvPr>
        </p:nvGraphicFramePr>
        <p:xfrm>
          <a:off x="311483" y="647709"/>
          <a:ext cx="11392837" cy="5550499"/>
        </p:xfrm>
        <a:graphic>
          <a:graphicData uri="http://schemas.openxmlformats.org/drawingml/2006/table">
            <a:tbl>
              <a:tblPr firstRow="1" bandRow="1"/>
              <a:tblGrid>
                <a:gridCol w="1563037">
                  <a:extLst>
                    <a:ext uri="{9D8B030D-6E8A-4147-A177-3AD203B41FA5}">
                      <a16:colId xmlns:a16="http://schemas.microsoft.com/office/drawing/2014/main" val="20000"/>
                    </a:ext>
                  </a:extLst>
                </a:gridCol>
                <a:gridCol w="7650480">
                  <a:extLst>
                    <a:ext uri="{9D8B030D-6E8A-4147-A177-3AD203B41FA5}">
                      <a16:colId xmlns:a16="http://schemas.microsoft.com/office/drawing/2014/main" val="20001"/>
                    </a:ext>
                  </a:extLst>
                </a:gridCol>
                <a:gridCol w="2179320">
                  <a:extLst>
                    <a:ext uri="{9D8B030D-6E8A-4147-A177-3AD203B41FA5}">
                      <a16:colId xmlns:a16="http://schemas.microsoft.com/office/drawing/2014/main" val="20002"/>
                    </a:ext>
                  </a:extLst>
                </a:gridCol>
              </a:tblGrid>
              <a:tr h="357707">
                <a:tc>
                  <a:txBody>
                    <a:bodyPr/>
                    <a:lstStyle>
                      <a:lvl1pPr marL="0" algn="l" defTabSz="914400" rtl="0" eaLnBrk="1" latinLnBrk="0" hangingPunct="1">
                        <a:defRPr sz="1800" b="1" kern="1200">
                          <a:solidFill>
                            <a:schemeClr val="lt1"/>
                          </a:solidFill>
                          <a:latin typeface="Calibri"/>
                          <a:ea typeface="SimSun"/>
                        </a:defRPr>
                      </a:lvl1pPr>
                      <a:lvl2pPr marL="457200" algn="l" defTabSz="914400" rtl="0" eaLnBrk="1" latinLnBrk="0" hangingPunct="1">
                        <a:defRPr sz="1800" b="1" kern="1200">
                          <a:solidFill>
                            <a:schemeClr val="lt1"/>
                          </a:solidFill>
                          <a:latin typeface="Calibri"/>
                          <a:ea typeface="SimSun"/>
                        </a:defRPr>
                      </a:lvl2pPr>
                      <a:lvl3pPr marL="914400" algn="l" defTabSz="914400" rtl="0" eaLnBrk="1" latinLnBrk="0" hangingPunct="1">
                        <a:defRPr sz="1800" b="1" kern="1200">
                          <a:solidFill>
                            <a:schemeClr val="lt1"/>
                          </a:solidFill>
                          <a:latin typeface="Calibri"/>
                          <a:ea typeface="SimSun"/>
                        </a:defRPr>
                      </a:lvl3pPr>
                      <a:lvl4pPr marL="1371600" algn="l" defTabSz="914400" rtl="0" eaLnBrk="1" latinLnBrk="0" hangingPunct="1">
                        <a:defRPr sz="1800" b="1" kern="1200">
                          <a:solidFill>
                            <a:schemeClr val="lt1"/>
                          </a:solidFill>
                          <a:latin typeface="Calibri"/>
                          <a:ea typeface="SimSun"/>
                        </a:defRPr>
                      </a:lvl4pPr>
                      <a:lvl5pPr marL="1828800" algn="l" defTabSz="914400" rtl="0" eaLnBrk="1" latinLnBrk="0" hangingPunct="1">
                        <a:defRPr sz="1800" b="1" kern="1200">
                          <a:solidFill>
                            <a:schemeClr val="lt1"/>
                          </a:solidFill>
                          <a:latin typeface="Calibri"/>
                          <a:ea typeface="SimSun"/>
                        </a:defRPr>
                      </a:lvl5pPr>
                      <a:lvl6pPr marL="2286000" algn="l" defTabSz="914400" rtl="0" eaLnBrk="1" latinLnBrk="0" hangingPunct="1">
                        <a:defRPr sz="1800" b="1" kern="1200">
                          <a:solidFill>
                            <a:schemeClr val="lt1"/>
                          </a:solidFill>
                          <a:latin typeface="Calibri"/>
                          <a:ea typeface="SimSun"/>
                        </a:defRPr>
                      </a:lvl6pPr>
                      <a:lvl7pPr marL="2743200" algn="l" defTabSz="914400" rtl="0" eaLnBrk="1" latinLnBrk="0" hangingPunct="1">
                        <a:defRPr sz="1800" b="1" kern="1200">
                          <a:solidFill>
                            <a:schemeClr val="lt1"/>
                          </a:solidFill>
                          <a:latin typeface="Calibri"/>
                          <a:ea typeface="SimSun"/>
                        </a:defRPr>
                      </a:lvl7pPr>
                      <a:lvl8pPr marL="3200400" algn="l" defTabSz="914400" rtl="0" eaLnBrk="1" latinLnBrk="0" hangingPunct="1">
                        <a:defRPr sz="1800" b="1" kern="1200">
                          <a:solidFill>
                            <a:schemeClr val="lt1"/>
                          </a:solidFill>
                          <a:latin typeface="Calibri"/>
                          <a:ea typeface="SimSun"/>
                        </a:defRPr>
                      </a:lvl8pPr>
                      <a:lvl9pPr marL="3657600" algn="l" defTabSz="914400" rtl="0" eaLnBrk="1" latinLnBrk="0" hangingPunct="1">
                        <a:defRPr sz="1800" b="1" kern="1200">
                          <a:solidFill>
                            <a:schemeClr val="lt1"/>
                          </a:solidFill>
                          <a:latin typeface="Calibri"/>
                          <a:ea typeface="SimSun"/>
                        </a:defRPr>
                      </a:lvl9pPr>
                    </a:lstStyle>
                    <a:p>
                      <a:pPr algn="ctr"/>
                      <a:r>
                        <a:rPr lang="en-US" sz="2000" dirty="0">
                          <a:solidFill>
                            <a:schemeClr val="tx1"/>
                          </a:solidFill>
                          <a:latin typeface="Arial" panose="020B0604020202020204" pitchFamily="34" charset="0"/>
                          <a:cs typeface="Arial" panose="020B0604020202020204" pitchFamily="34" charset="0"/>
                        </a:rPr>
                        <a:t>Area</a:t>
                      </a: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alibri"/>
                          <a:ea typeface="SimSun"/>
                        </a:defRPr>
                      </a:lvl1pPr>
                      <a:lvl2pPr marL="457200" algn="l" defTabSz="914400" rtl="0" eaLnBrk="1" latinLnBrk="0" hangingPunct="1">
                        <a:defRPr sz="1800" b="1" kern="1200">
                          <a:solidFill>
                            <a:schemeClr val="lt1"/>
                          </a:solidFill>
                          <a:latin typeface="Calibri"/>
                          <a:ea typeface="SimSun"/>
                        </a:defRPr>
                      </a:lvl2pPr>
                      <a:lvl3pPr marL="914400" algn="l" defTabSz="914400" rtl="0" eaLnBrk="1" latinLnBrk="0" hangingPunct="1">
                        <a:defRPr sz="1800" b="1" kern="1200">
                          <a:solidFill>
                            <a:schemeClr val="lt1"/>
                          </a:solidFill>
                          <a:latin typeface="Calibri"/>
                          <a:ea typeface="SimSun"/>
                        </a:defRPr>
                      </a:lvl3pPr>
                      <a:lvl4pPr marL="1371600" algn="l" defTabSz="914400" rtl="0" eaLnBrk="1" latinLnBrk="0" hangingPunct="1">
                        <a:defRPr sz="1800" b="1" kern="1200">
                          <a:solidFill>
                            <a:schemeClr val="lt1"/>
                          </a:solidFill>
                          <a:latin typeface="Calibri"/>
                          <a:ea typeface="SimSun"/>
                        </a:defRPr>
                      </a:lvl4pPr>
                      <a:lvl5pPr marL="1828800" algn="l" defTabSz="914400" rtl="0" eaLnBrk="1" latinLnBrk="0" hangingPunct="1">
                        <a:defRPr sz="1800" b="1" kern="1200">
                          <a:solidFill>
                            <a:schemeClr val="lt1"/>
                          </a:solidFill>
                          <a:latin typeface="Calibri"/>
                          <a:ea typeface="SimSun"/>
                        </a:defRPr>
                      </a:lvl5pPr>
                      <a:lvl6pPr marL="2286000" algn="l" defTabSz="914400" rtl="0" eaLnBrk="1" latinLnBrk="0" hangingPunct="1">
                        <a:defRPr sz="1800" b="1" kern="1200">
                          <a:solidFill>
                            <a:schemeClr val="lt1"/>
                          </a:solidFill>
                          <a:latin typeface="Calibri"/>
                          <a:ea typeface="SimSun"/>
                        </a:defRPr>
                      </a:lvl6pPr>
                      <a:lvl7pPr marL="2743200" algn="l" defTabSz="914400" rtl="0" eaLnBrk="1" latinLnBrk="0" hangingPunct="1">
                        <a:defRPr sz="1800" b="1" kern="1200">
                          <a:solidFill>
                            <a:schemeClr val="lt1"/>
                          </a:solidFill>
                          <a:latin typeface="Calibri"/>
                          <a:ea typeface="SimSun"/>
                        </a:defRPr>
                      </a:lvl7pPr>
                      <a:lvl8pPr marL="3200400" algn="l" defTabSz="914400" rtl="0" eaLnBrk="1" latinLnBrk="0" hangingPunct="1">
                        <a:defRPr sz="1800" b="1" kern="1200">
                          <a:solidFill>
                            <a:schemeClr val="lt1"/>
                          </a:solidFill>
                          <a:latin typeface="Calibri"/>
                          <a:ea typeface="SimSun"/>
                        </a:defRPr>
                      </a:lvl8pPr>
                      <a:lvl9pPr marL="3657600" algn="l" defTabSz="914400" rtl="0" eaLnBrk="1" latinLnBrk="0" hangingPunct="1">
                        <a:defRPr sz="1800" b="1" kern="1200">
                          <a:solidFill>
                            <a:schemeClr val="lt1"/>
                          </a:solidFill>
                          <a:latin typeface="Calibri"/>
                          <a:ea typeface="SimSun"/>
                        </a:defRPr>
                      </a:lvl9pPr>
                    </a:lstStyle>
                    <a:p>
                      <a:pPr algn="ctr"/>
                      <a:r>
                        <a:rPr lang="en-US" sz="2000" dirty="0">
                          <a:solidFill>
                            <a:schemeClr val="tx1"/>
                          </a:solidFill>
                          <a:latin typeface="Arial" panose="020B0604020202020204" pitchFamily="34" charset="0"/>
                          <a:cs typeface="Arial" panose="020B0604020202020204" pitchFamily="34" charset="0"/>
                        </a:rPr>
                        <a:t>Concern/Issue</a:t>
                      </a: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alibri"/>
                          <a:ea typeface="SimSun"/>
                        </a:defRPr>
                      </a:lvl1pPr>
                      <a:lvl2pPr marL="457200" algn="l" defTabSz="914400" rtl="0" eaLnBrk="1" latinLnBrk="0" hangingPunct="1">
                        <a:defRPr sz="1800" b="1" kern="1200">
                          <a:solidFill>
                            <a:schemeClr val="lt1"/>
                          </a:solidFill>
                          <a:latin typeface="Calibri"/>
                          <a:ea typeface="SimSun"/>
                        </a:defRPr>
                      </a:lvl2pPr>
                      <a:lvl3pPr marL="914400" algn="l" defTabSz="914400" rtl="0" eaLnBrk="1" latinLnBrk="0" hangingPunct="1">
                        <a:defRPr sz="1800" b="1" kern="1200">
                          <a:solidFill>
                            <a:schemeClr val="lt1"/>
                          </a:solidFill>
                          <a:latin typeface="Calibri"/>
                          <a:ea typeface="SimSun"/>
                        </a:defRPr>
                      </a:lvl3pPr>
                      <a:lvl4pPr marL="1371600" algn="l" defTabSz="914400" rtl="0" eaLnBrk="1" latinLnBrk="0" hangingPunct="1">
                        <a:defRPr sz="1800" b="1" kern="1200">
                          <a:solidFill>
                            <a:schemeClr val="lt1"/>
                          </a:solidFill>
                          <a:latin typeface="Calibri"/>
                          <a:ea typeface="SimSun"/>
                        </a:defRPr>
                      </a:lvl4pPr>
                      <a:lvl5pPr marL="1828800" algn="l" defTabSz="914400" rtl="0" eaLnBrk="1" latinLnBrk="0" hangingPunct="1">
                        <a:defRPr sz="1800" b="1" kern="1200">
                          <a:solidFill>
                            <a:schemeClr val="lt1"/>
                          </a:solidFill>
                          <a:latin typeface="Calibri"/>
                          <a:ea typeface="SimSun"/>
                        </a:defRPr>
                      </a:lvl5pPr>
                      <a:lvl6pPr marL="2286000" algn="l" defTabSz="914400" rtl="0" eaLnBrk="1" latinLnBrk="0" hangingPunct="1">
                        <a:defRPr sz="1800" b="1" kern="1200">
                          <a:solidFill>
                            <a:schemeClr val="lt1"/>
                          </a:solidFill>
                          <a:latin typeface="Calibri"/>
                          <a:ea typeface="SimSun"/>
                        </a:defRPr>
                      </a:lvl6pPr>
                      <a:lvl7pPr marL="2743200" algn="l" defTabSz="914400" rtl="0" eaLnBrk="1" latinLnBrk="0" hangingPunct="1">
                        <a:defRPr sz="1800" b="1" kern="1200">
                          <a:solidFill>
                            <a:schemeClr val="lt1"/>
                          </a:solidFill>
                          <a:latin typeface="Calibri"/>
                          <a:ea typeface="SimSun"/>
                        </a:defRPr>
                      </a:lvl7pPr>
                      <a:lvl8pPr marL="3200400" algn="l" defTabSz="914400" rtl="0" eaLnBrk="1" latinLnBrk="0" hangingPunct="1">
                        <a:defRPr sz="1800" b="1" kern="1200">
                          <a:solidFill>
                            <a:schemeClr val="lt1"/>
                          </a:solidFill>
                          <a:latin typeface="Calibri"/>
                          <a:ea typeface="SimSun"/>
                        </a:defRPr>
                      </a:lvl8pPr>
                      <a:lvl9pPr marL="3657600" algn="l" defTabSz="914400" rtl="0" eaLnBrk="1" latinLnBrk="0" hangingPunct="1">
                        <a:defRPr sz="1800" b="1" kern="1200">
                          <a:solidFill>
                            <a:schemeClr val="lt1"/>
                          </a:solidFill>
                          <a:latin typeface="Calibri"/>
                          <a:ea typeface="SimSun"/>
                        </a:defRPr>
                      </a:lvl9pPr>
                    </a:lstStyle>
                    <a:p>
                      <a:pPr algn="ctr"/>
                      <a:r>
                        <a:rPr lang="en-US" sz="2000" dirty="0">
                          <a:solidFill>
                            <a:schemeClr val="tx1"/>
                          </a:solidFill>
                          <a:latin typeface="Arial" panose="020B0604020202020204" pitchFamily="34" charset="0"/>
                          <a:cs typeface="Arial" panose="020B0604020202020204" pitchFamily="34" charset="0"/>
                        </a:rPr>
                        <a:t>Progress</a:t>
                      </a:r>
                      <a:r>
                        <a:rPr lang="en-US" sz="2000" baseline="0" dirty="0">
                          <a:solidFill>
                            <a:schemeClr val="tx1"/>
                          </a:solidFill>
                          <a:latin typeface="Arial" panose="020B0604020202020204" pitchFamily="34"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0000"/>
                  </a:ext>
                </a:extLst>
              </a:tr>
              <a:tr h="3089919">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Procurement and Contract Management</a:t>
                      </a:r>
                    </a:p>
                    <a:p>
                      <a:r>
                        <a:rPr lang="en-US" sz="1800" dirty="0">
                          <a:solidFill>
                            <a:schemeClr val="tx1"/>
                          </a:solidFill>
                          <a:latin typeface="Arial" panose="020B0604020202020204" pitchFamily="34" charset="0"/>
                          <a:cs typeface="Arial" panose="020B0604020202020204" pitchFamily="34" charset="0"/>
                        </a:rPr>
                        <a:t> </a:t>
                      </a: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marL="0" marR="0" lvl="0" indent="0" algn="l" defTabSz="685800" rtl="0" eaLnBrk="0" fontAlgn="base" latinLnBrk="0" hangingPunct="0">
                        <a:lnSpc>
                          <a:spcPct val="108000"/>
                        </a:lnSpc>
                        <a:spcBef>
                          <a:spcPct val="0"/>
                        </a:spcBef>
                        <a:spcAft>
                          <a:spcPct val="0"/>
                        </a:spcAft>
                        <a:buClrTx/>
                        <a:buSzTx/>
                        <a:buFont typeface="Arial" panose="020B0604020202020204" pitchFamily="34" charset="0"/>
                        <a:buNone/>
                        <a:tabLst/>
                        <a:defRPr/>
                      </a:pPr>
                      <a:r>
                        <a:rPr kumimoji="0" lang="en-ZA" sz="1800" b="0" i="0" u="none" strike="noStrike" kern="1200" cap="none" spc="0" normalizeH="0" baseline="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Supply chain management – various internal control deficiencies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endParaRPr>
                    </a:p>
                    <a:p>
                      <a:pPr marL="342900" marR="0" lvl="0" indent="-342900" algn="l" defTabSz="685800" rtl="0" eaLnBrk="0" fontAlgn="base" latinLnBrk="0" hangingPunct="0">
                        <a:lnSpc>
                          <a:spcPct val="108000"/>
                        </a:lnSpc>
                        <a:spcBef>
                          <a:spcPct val="0"/>
                        </a:spcBef>
                        <a:spcAft>
                          <a:spcPct val="0"/>
                        </a:spcAft>
                        <a:buClrTx/>
                        <a:buSzTx/>
                        <a:buFont typeface="Arial" panose="020B0604020202020204" pitchFamily="34" charset="0"/>
                        <a:buAutoNum type="arabicParen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Management not being aware that they should maintain evidence of the downtime of the system when attempting to publish the awards on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eTender</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 to support their compliance with the NT Instruction no. 1 of 2019/2020</a:t>
                      </a:r>
                    </a:p>
                    <a:p>
                      <a:pPr marL="342900" marR="0" lvl="0" indent="-342900" algn="l" defTabSz="685800" rtl="0" eaLnBrk="0" fontAlgn="base" latinLnBrk="0" hangingPunct="0">
                        <a:lnSpc>
                          <a:spcPct val="108000"/>
                        </a:lnSpc>
                        <a:spcBef>
                          <a:spcPct val="0"/>
                        </a:spcBef>
                        <a:spcAft>
                          <a:spcPct val="0"/>
                        </a:spcAft>
                        <a:buClrTx/>
                        <a:buSzTx/>
                        <a:buFont typeface="Arial" panose="020B0604020202020204" pitchFamily="34" charset="0"/>
                        <a:buAutoNum type="arabicParen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Management not ensuring that evidence to support the submission to DTI is filed/stored centrally as part of the procurement documentation so that such information is easily obtainable/retrievable</a:t>
                      </a:r>
                    </a:p>
                    <a:p>
                      <a:pPr marL="342900" marR="0" lvl="0" indent="-342900" algn="l" defTabSz="685800" rtl="0" eaLnBrk="0" fontAlgn="base" latinLnBrk="0" hangingPunct="0">
                        <a:lnSpc>
                          <a:spcPct val="108000"/>
                        </a:lnSpc>
                        <a:spcBef>
                          <a:spcPct val="0"/>
                        </a:spcBef>
                        <a:spcAft>
                          <a:spcPct val="0"/>
                        </a:spcAft>
                        <a:buClrTx/>
                        <a:buSzTx/>
                        <a:buFont typeface="Arial" panose="020B0604020202020204" pitchFamily="34" charset="0"/>
                        <a:buAutoNum type="arabicParen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Management not ensuring that adequate supporting evidence is maintained and filed to support the tax verification checks performed</a:t>
                      </a: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rowSpan="4">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These AGSA audit concerns   raised in 2019/20 annual report were implemented in the 2020/21 financial year.  </a:t>
                      </a: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0001"/>
                  </a:ext>
                </a:extLst>
              </a:tr>
              <a:tr h="577845">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IT Cyber security</a:t>
                      </a: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Systems limitation on SAGE VIP and SAGE Pastel to generate user function modification report</a:t>
                      </a:r>
                    </a:p>
                    <a:p>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endParaRP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vMerge="1">
                  <a:txBody>
                    <a:bodyPr/>
                    <a:lstStyle/>
                    <a:p>
                      <a:r>
                        <a:rPr lang="en-US" sz="1400" dirty="0">
                          <a:solidFill>
                            <a:schemeClr val="tx1"/>
                          </a:solidFill>
                          <a:latin typeface="Arial" panose="020B0604020202020204" pitchFamily="34" charset="0"/>
                          <a:cs typeface="Arial" panose="020B0604020202020204" pitchFamily="34" charset="0"/>
                        </a:rPr>
                        <a:t>These AGSA audit concerns   raised in 2019/20 annual report were implemented in the 2020/21 financial year. </a:t>
                      </a:r>
                    </a:p>
                  </a:txBody>
                  <a:tcPr marL="91449" marR="91449"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56301775"/>
                  </a:ext>
                </a:extLst>
              </a:tr>
              <a:tr h="577845">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IT Cyber security</a:t>
                      </a: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r>
                        <a:rPr lang="en-US" sz="1800" dirty="0">
                          <a:solidFill>
                            <a:schemeClr val="tx1"/>
                          </a:solidFill>
                          <a:latin typeface="Arial" panose="020B0604020202020204" pitchFamily="34" charset="0"/>
                          <a:cs typeface="Arial" panose="020B0604020202020204" pitchFamily="34" charset="0"/>
                        </a:rPr>
                        <a:t>Inadequate implementation of IT Disaster Recovery Site</a:t>
                      </a: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vMerge="1">
                  <a:txBody>
                    <a:bodyPr/>
                    <a:lstStyle/>
                    <a:p>
                      <a:endParaRPr lang="en-US" sz="1400" dirty="0">
                        <a:solidFill>
                          <a:schemeClr val="tx1"/>
                        </a:solidFill>
                        <a:latin typeface="Arial" panose="020B0604020202020204" pitchFamily="34" charset="0"/>
                        <a:cs typeface="Arial" panose="020B0604020202020204" pitchFamily="34" charset="0"/>
                      </a:endParaRPr>
                    </a:p>
                  </a:txBody>
                  <a:tcPr marL="91449" marR="91449"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50592373"/>
                  </a:ext>
                </a:extLst>
              </a:tr>
              <a:tr h="509914">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Expenditure</a:t>
                      </a: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marL="0" marR="0" lvl="0" indent="0" algn="l" defTabSz="914400" rtl="0" eaLnBrk="1" fontAlgn="base" latinLnBrk="0" hangingPunct="1">
                        <a:lnSpc>
                          <a:spcPct val="108000"/>
                        </a:lnSpc>
                        <a:spcBef>
                          <a:spcPct val="0"/>
                        </a:spcBef>
                        <a:spcAft>
                          <a:spcPct val="0"/>
                        </a:spcAft>
                        <a:buClrTx/>
                        <a:buSzTx/>
                        <a:buFont typeface="Arial" panose="020B0604020202020204" pitchFamily="34" charset="0"/>
                        <a:buNone/>
                        <a:tabLst/>
                        <a:defRPr/>
                      </a:pPr>
                      <a:r>
                        <a:rPr lang="en-ZA" sz="1800" kern="1200" dirty="0">
                          <a:solidFill>
                            <a:schemeClr val="tx1"/>
                          </a:solidFill>
                          <a:latin typeface="Arial" panose="020B0604020202020204" pitchFamily="34" charset="0"/>
                          <a:ea typeface="+mn-ea"/>
                          <a:cs typeface="Arial" panose="020B0604020202020204" pitchFamily="34" charset="0"/>
                        </a:rPr>
                        <a:t>Payment to supplier not made within 30 days</a:t>
                      </a:r>
                      <a:endParaRPr lang="en-US" altLang="en-US" sz="1800" kern="1200" noProof="0" dirty="0">
                        <a:solidFill>
                          <a:schemeClr val="tx1"/>
                        </a:solidFill>
                        <a:latin typeface="Arial" panose="020B0604020202020204" pitchFamily="34" charset="0"/>
                        <a:ea typeface="+mn-ea"/>
                        <a:cs typeface="Arial" panose="020B0604020202020204" pitchFamily="34" charset="0"/>
                        <a:sym typeface="Calibri" panose="020F0502020204030204" pitchFamily="34" charset="0"/>
                      </a:endParaRPr>
                    </a:p>
                  </a:txBody>
                  <a:tcPr marL="91449" marR="91449" marT="45711" marB="457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vMerge="1">
                  <a:txBody>
                    <a:bodyPr/>
                    <a:lstStyle/>
                    <a:p>
                      <a:endParaRPr lang="en-US" sz="1400" dirty="0">
                        <a:solidFill>
                          <a:schemeClr val="tx1"/>
                        </a:solidFill>
                        <a:latin typeface="Arial" panose="020B0604020202020204" pitchFamily="34" charset="0"/>
                        <a:cs typeface="Arial" panose="020B0604020202020204" pitchFamily="34" charset="0"/>
                      </a:endParaRPr>
                    </a:p>
                  </a:txBody>
                  <a:tcPr marL="91449" marR="91449"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04293599"/>
                  </a:ext>
                </a:extLst>
              </a:tr>
            </a:tbl>
          </a:graphicData>
        </a:graphic>
      </p:graphicFrame>
    </p:spTree>
    <p:extLst>
      <p:ext uri="{BB962C8B-B14F-4D97-AF65-F5344CB8AC3E}">
        <p14:creationId xmlns:p14="http://schemas.microsoft.com/office/powerpoint/2010/main" val="2753830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solidFill>
            <a:schemeClr val="accent2"/>
          </a:solidFill>
        </p:spPr>
        <p:txBody>
          <a:bodyPr>
            <a:normAutofit fontScale="90000"/>
          </a:bodyPr>
          <a:lstStyle/>
          <a:p>
            <a:pPr algn="ctr"/>
            <a:r>
              <a:rPr lang="en-US" sz="4000" b="1" dirty="0">
                <a:solidFill>
                  <a:schemeClr val="tx1"/>
                </a:solidFill>
                <a:latin typeface="+mj-lt"/>
              </a:rPr>
              <a:t>SUMMARY OF AGSA FINDINGS 2020/2021</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AF245F18-4A56-40F7-A4DC-6A1199F6A13C}"/>
              </a:ext>
            </a:extLst>
          </p:cNvPr>
          <p:cNvPicPr>
            <a:picLocks noGrp="1" noChangeAspect="1"/>
          </p:cNvPicPr>
          <p:nvPr>
            <p:ph sz="half" idx="2"/>
          </p:nvPr>
        </p:nvPicPr>
        <p:blipFill>
          <a:blip r:embed="rId5"/>
          <a:stretch>
            <a:fillRect/>
          </a:stretch>
        </p:blipFill>
        <p:spPr>
          <a:xfrm>
            <a:off x="447637" y="681037"/>
            <a:ext cx="11256683" cy="5291137"/>
          </a:xfrm>
        </p:spPr>
      </p:pic>
    </p:spTree>
    <p:extLst>
      <p:ext uri="{BB962C8B-B14F-4D97-AF65-F5344CB8AC3E}">
        <p14:creationId xmlns:p14="http://schemas.microsoft.com/office/powerpoint/2010/main" val="3465286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380999" y="109452"/>
            <a:ext cx="11496675" cy="571585"/>
          </a:xfrm>
          <a:solidFill>
            <a:schemeClr val="accent2"/>
          </a:solidFill>
        </p:spPr>
        <p:txBody>
          <a:bodyPr>
            <a:normAutofit fontScale="90000"/>
          </a:bodyPr>
          <a:lstStyle/>
          <a:p>
            <a:pPr algn="ctr"/>
            <a:r>
              <a:rPr lang="en-GB" sz="4000" b="1" dirty="0">
                <a:solidFill>
                  <a:schemeClr val="tx1"/>
                </a:solidFill>
                <a:latin typeface="+mj-lt"/>
              </a:rPr>
              <a:t>HRM PROGRESS</a:t>
            </a:r>
            <a:endParaRPr lang="en-ZA" sz="3600" b="1" dirty="0">
              <a:solidFill>
                <a:schemeClr val="accent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870A23-BF89-4A15-8811-30B5B1FDFC53}"/>
              </a:ext>
            </a:extLst>
          </p:cNvPr>
          <p:cNvSpPr txBox="1"/>
          <p:nvPr/>
        </p:nvSpPr>
        <p:spPr>
          <a:xfrm>
            <a:off x="314325" y="863023"/>
            <a:ext cx="11389995" cy="4613507"/>
          </a:xfrm>
          <a:prstGeom prst="rect">
            <a:avLst/>
          </a:prstGeom>
          <a:noFill/>
        </p:spPr>
        <p:txBody>
          <a:bodyPr wrap="square">
            <a:spAutoFit/>
          </a:bodyPr>
          <a:lstStyle/>
          <a:p>
            <a:pPr marL="0" marR="0" lvl="0" indent="0" algn="just" defTabSz="457200" rtl="0" eaLnBrk="0" fontAlgn="base" latinLnBrk="0" hangingPunct="0">
              <a:lnSpc>
                <a:spcPct val="150000"/>
              </a:lnSpc>
              <a:spcBef>
                <a:spcPct val="0"/>
              </a:spcBef>
              <a:spcAft>
                <a:spcPct val="0"/>
              </a:spcAft>
              <a:buClrTx/>
              <a:buSzTx/>
              <a:buFont typeface="Symbol" panose="05050102010706020507" pitchFamily="18" charset="2"/>
              <a:buChar char=""/>
              <a:tabLst/>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Approved staff establishment 221, total of 171 were filled and 50 vacant posts as at end of the FY</a:t>
            </a:r>
          </a:p>
          <a:p>
            <a:pPr lvl="1" algn="just" defTabSz="457200" eaLnBrk="0" fontAlgn="base" hangingPunct="0">
              <a:lnSpc>
                <a:spcPct val="200000"/>
              </a:lnSpc>
              <a:spcBef>
                <a:spcPct val="0"/>
              </a:spcBef>
              <a:spcAft>
                <a:spcPct val="0"/>
              </a:spcAft>
              <a:buFont typeface="Symbol" panose="05050102010706020507" pitchFamily="18" charset="2"/>
              <a:buChar char=""/>
              <a:defRPr/>
            </a:pPr>
            <a:r>
              <a:rPr lang="en-ZA" altLang="en-US" sz="2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ZA" altLang="en-US" sz="2000" dirty="0">
                <a:solidFill>
                  <a:srgbClr val="000000"/>
                </a:solidFill>
                <a:latin typeface="Arial" panose="020B0604020202020204" pitchFamily="34" charset="0"/>
                <a:cs typeface="Times New Roman" panose="02020603050405020304" pitchFamily="18" charset="0"/>
              </a:rPr>
              <a:t>Appointments of professionals (engineers) = 82% (69 out of 84 posts); and</a:t>
            </a:r>
          </a:p>
          <a:p>
            <a:pPr lvl="1" algn="just" defTabSz="457200" eaLnBrk="0" fontAlgn="base" hangingPunct="0">
              <a:lnSpc>
                <a:spcPct val="200000"/>
              </a:lnSpc>
              <a:spcBef>
                <a:spcPct val="0"/>
              </a:spcBef>
              <a:spcAft>
                <a:spcPct val="0"/>
              </a:spcAft>
              <a:buFont typeface="Symbol" panose="05050102010706020507" pitchFamily="18" charset="2"/>
              <a:buChar char=""/>
              <a:defRPr/>
            </a:pPr>
            <a:r>
              <a:rPr lang="en-ZA" altLang="en-US" sz="2000" dirty="0">
                <a:solidFill>
                  <a:srgbClr val="000000"/>
                </a:solidFill>
                <a:latin typeface="Arial" panose="020B0604020202020204" pitchFamily="34" charset="0"/>
                <a:cs typeface="Times New Roman" panose="02020603050405020304" pitchFamily="18" charset="0"/>
              </a:rPr>
              <a:t>  SMS appointments = 92% (33 out of 36 posts). </a:t>
            </a:r>
          </a:p>
          <a:p>
            <a:pPr algn="just" defTabSz="457200" eaLnBrk="0" fontAlgn="base" hangingPunct="0">
              <a:lnSpc>
                <a:spcPct val="150000"/>
              </a:lnSpc>
              <a:spcBef>
                <a:spcPct val="0"/>
              </a:spcBef>
              <a:spcAft>
                <a:spcPct val="0"/>
              </a:spcAft>
              <a:buFont typeface="Symbol" panose="05050102010706020507" pitchFamily="18" charset="2"/>
              <a:buChar char=""/>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ZA" altLang="en-US" sz="2000" b="1" dirty="0">
                <a:solidFill>
                  <a:srgbClr val="000000"/>
                </a:solidFill>
                <a:latin typeface="Arial" panose="020B0604020202020204" pitchFamily="34" charset="0"/>
                <a:cs typeface="Times New Roman" panose="02020603050405020304" pitchFamily="18" charset="0"/>
              </a:rPr>
              <a:t>Employment Equity Targets</a:t>
            </a:r>
          </a:p>
          <a:p>
            <a:pPr marL="457200" marR="0" lvl="1" indent="0" algn="just" defTabSz="457200" rtl="0" eaLnBrk="0" fontAlgn="base" latinLnBrk="0" hangingPunct="0">
              <a:lnSpc>
                <a:spcPct val="200000"/>
              </a:lnSpc>
              <a:spcBef>
                <a:spcPct val="0"/>
              </a:spcBef>
              <a:spcAft>
                <a:spcPct val="0"/>
              </a:spcAft>
              <a:buClrTx/>
              <a:buSzTx/>
              <a:buFont typeface="Symbol" panose="05050102010706020507" pitchFamily="18" charset="2"/>
              <a:buChar char=""/>
              <a:tabLst/>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People with disabilities = 1% achievement against the target of 2% </a:t>
            </a:r>
          </a:p>
          <a:p>
            <a:pPr marL="457200" marR="0" lvl="1" indent="0" algn="just" defTabSz="457200" rtl="0" eaLnBrk="0" fontAlgn="base" latinLnBrk="0" hangingPunct="0">
              <a:lnSpc>
                <a:spcPct val="200000"/>
              </a:lnSpc>
              <a:spcBef>
                <a:spcPct val="0"/>
              </a:spcBef>
              <a:spcAft>
                <a:spcPct val="0"/>
              </a:spcAft>
              <a:buClrTx/>
              <a:buSzTx/>
              <a:buFont typeface="Symbol" panose="05050102010706020507" pitchFamily="18" charset="2"/>
              <a:buChar char=""/>
              <a:tabLst/>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Woman at SMS level = 50% achievement against the target of 50% </a:t>
            </a:r>
          </a:p>
          <a:p>
            <a:pPr algn="just" defTabSz="457200" eaLnBrk="0" fontAlgn="base" hangingPunct="0">
              <a:lnSpc>
                <a:spcPct val="200000"/>
              </a:lnSpc>
              <a:spcBef>
                <a:spcPct val="0"/>
              </a:spcBef>
              <a:spcAft>
                <a:spcPct val="0"/>
              </a:spcAft>
              <a:buFont typeface="Symbol" panose="05050102010706020507" pitchFamily="18" charset="2"/>
              <a:buChar char=""/>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Vacancy rate at end of the 2020/21 financial year = 23%, compared to 24% </a:t>
            </a:r>
            <a:r>
              <a:rPr lang="en-ZA" altLang="en-US" sz="2000" dirty="0">
                <a:solidFill>
                  <a:srgbClr val="000000"/>
                </a:solidFill>
                <a:latin typeface="Arial" panose="020B0604020202020204" pitchFamily="34" charset="0"/>
                <a:ea typeface="Calibri" panose="020F0502020204030204" pitchFamily="34" charset="0"/>
                <a:cs typeface="Times New Roman" panose="02020603050405020304" pitchFamily="18" charset="0"/>
              </a:rPr>
              <a:t>a</a:t>
            </a: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 the end of the 	2019/20 financial year. </a:t>
            </a:r>
            <a:endParaRPr lang="en-ZA" altLang="en-US" sz="2000" b="1" dirty="0">
              <a:solidFill>
                <a:srgbClr val="00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05972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solidFill>
            <a:schemeClr val="accent2"/>
          </a:solidFill>
        </p:spPr>
        <p:txBody>
          <a:bodyPr>
            <a:normAutofit fontScale="90000"/>
          </a:bodyPr>
          <a:lstStyle/>
          <a:p>
            <a:pPr algn="ctr"/>
            <a:r>
              <a:rPr lang="en-GB" sz="4000" b="1" dirty="0">
                <a:solidFill>
                  <a:schemeClr val="tx1"/>
                </a:solidFill>
                <a:latin typeface="+mj-lt"/>
              </a:rPr>
              <a:t>RECOMMENDATIONS</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B1CF51E-9686-41C9-8C28-41B822CD482A}"/>
              </a:ext>
            </a:extLst>
          </p:cNvPr>
          <p:cNvSpPr>
            <a:spLocks noGrp="1"/>
          </p:cNvSpPr>
          <p:nvPr>
            <p:ph sz="half" idx="2"/>
          </p:nvPr>
        </p:nvSpPr>
        <p:spPr>
          <a:xfrm>
            <a:off x="481539" y="681037"/>
            <a:ext cx="11205636" cy="5325681"/>
          </a:xfrm>
        </p:spPr>
        <p:txBody>
          <a:bodyPr/>
          <a:lstStyle/>
          <a:p>
            <a:pPr marL="0" indent="0" algn="just">
              <a:lnSpc>
                <a:spcPct val="200000"/>
              </a:lnSpc>
              <a:buNone/>
            </a:pPr>
            <a:r>
              <a:rPr lang="en-US" sz="2400" b="1" dirty="0"/>
              <a:t>For the Committee to note: </a:t>
            </a:r>
          </a:p>
          <a:p>
            <a:pPr algn="just">
              <a:lnSpc>
                <a:spcPct val="150000"/>
              </a:lnSpc>
            </a:pPr>
            <a:r>
              <a:rPr lang="en-US" sz="2400" dirty="0"/>
              <a:t>MISA overall achievement of 81% for the 2020/21 FY. </a:t>
            </a:r>
          </a:p>
          <a:p>
            <a:pPr algn="just">
              <a:lnSpc>
                <a:spcPct val="150000"/>
              </a:lnSpc>
            </a:pPr>
            <a:r>
              <a:rPr lang="en-US" sz="2400" dirty="0"/>
              <a:t>That the agency received an Unqualified Audit Opinion without material findings (Clean Audit) for a third consecutive year. </a:t>
            </a:r>
          </a:p>
          <a:p>
            <a:pPr algn="just">
              <a:lnSpc>
                <a:spcPct val="150000"/>
              </a:lnSpc>
            </a:pPr>
            <a:r>
              <a:rPr lang="en-US" sz="2400" dirty="0"/>
              <a:t>MISA institutional response to the COVID-19 pandemic. </a:t>
            </a:r>
          </a:p>
          <a:p>
            <a:pPr algn="just">
              <a:lnSpc>
                <a:spcPct val="150000"/>
              </a:lnSpc>
            </a:pPr>
            <a:r>
              <a:rPr lang="en-US" sz="2400" dirty="0"/>
              <a:t>Deficiencies identified by the AGSA is addressed by Management through the implementation of remedial actions in the Post Audit Action Plan (PAAP). </a:t>
            </a:r>
          </a:p>
          <a:p>
            <a:pPr algn="just">
              <a:lnSpc>
                <a:spcPct val="150000"/>
              </a:lnSpc>
            </a:pPr>
            <a:r>
              <a:rPr lang="en-US" sz="2400" dirty="0"/>
              <a:t>HRM progress towards staff capacity</a:t>
            </a:r>
          </a:p>
          <a:p>
            <a:endParaRPr lang="en-ZA" dirty="0"/>
          </a:p>
        </p:txBody>
      </p:sp>
    </p:spTree>
    <p:extLst>
      <p:ext uri="{BB962C8B-B14F-4D97-AF65-F5344CB8AC3E}">
        <p14:creationId xmlns:p14="http://schemas.microsoft.com/office/powerpoint/2010/main" val="653839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21F1A1-7023-4870-A53A-69A77256D153}"/>
              </a:ext>
            </a:extLst>
          </p:cNvPr>
          <p:cNvPicPr>
            <a:picLocks noChangeAspect="1"/>
          </p:cNvPicPr>
          <p:nvPr/>
        </p:nvPicPr>
        <p:blipFill>
          <a:blip r:embed="rId2"/>
          <a:stretch>
            <a:fillRect/>
          </a:stretch>
        </p:blipFill>
        <p:spPr>
          <a:xfrm>
            <a:off x="498684" y="6205426"/>
            <a:ext cx="2226966" cy="652574"/>
          </a:xfrm>
          <a:prstGeom prst="rect">
            <a:avLst/>
          </a:prstGeom>
        </p:spPr>
      </p:pic>
    </p:spTree>
    <p:extLst>
      <p:ext uri="{BB962C8B-B14F-4D97-AF65-F5344CB8AC3E}">
        <p14:creationId xmlns:p14="http://schemas.microsoft.com/office/powerpoint/2010/main" val="3225092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498684" y="109452"/>
            <a:ext cx="11205636" cy="571585"/>
          </a:xfrm>
          <a:solidFill>
            <a:schemeClr val="accent2"/>
          </a:solidFill>
        </p:spPr>
        <p:txBody>
          <a:bodyPr>
            <a:normAutofit fontScale="90000"/>
          </a:bodyPr>
          <a:lstStyle/>
          <a:p>
            <a:pPr algn="ctr"/>
            <a:r>
              <a:rPr lang="en-GB" sz="4000" b="1" dirty="0">
                <a:solidFill>
                  <a:schemeClr val="tx1"/>
                </a:solidFill>
                <a:latin typeface="+mj-lt"/>
              </a:rPr>
              <a:t>Purpose </a:t>
            </a:r>
            <a:br>
              <a:rPr lang="en-GB" sz="40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FF5EE05-4C8D-4B54-8356-68619EC84064}"/>
              </a:ext>
            </a:extLst>
          </p:cNvPr>
          <p:cNvSpPr txBox="1"/>
          <p:nvPr/>
        </p:nvSpPr>
        <p:spPr>
          <a:xfrm>
            <a:off x="487680" y="598378"/>
            <a:ext cx="11205636" cy="4544257"/>
          </a:xfrm>
          <a:prstGeom prst="rect">
            <a:avLst/>
          </a:prstGeom>
          <a:noFill/>
        </p:spPr>
        <p:txBody>
          <a:bodyPr wrap="square">
            <a:spAutoFit/>
          </a:bodyPr>
          <a:lstStyle/>
          <a:p>
            <a:pPr marL="0" marR="0" lvl="0" indent="0" algn="just" defTabSz="457200" rtl="0" eaLnBrk="0" fontAlgn="base" latinLnBrk="0" hangingPunct="0">
              <a:lnSpc>
                <a:spcPct val="2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purpose of the presentation is to: </a:t>
            </a:r>
            <a:endPar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457200" rtl="0" eaLnBrk="0" fontAlgn="base" latinLnBrk="0" hangingPunct="0">
              <a:lnSpc>
                <a:spcPct val="250000"/>
              </a:lnSpc>
              <a:spcBef>
                <a:spcPct val="0"/>
              </a:spcBef>
              <a:spcAft>
                <a:spcPct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Brief the Portfolio Committee on Cooperative Governance and Traditional Affairs on the </a:t>
            </a:r>
            <a:r>
              <a:rPr kumimoji="0" lang="en-ZA" sz="2000" b="1" i="0" u="none" strike="noStrike" kern="1200" cap="none" spc="0" normalizeH="0" baseline="0" noProof="0" dirty="0">
                <a:ln>
                  <a:noFill/>
                </a:ln>
                <a:solidFill>
                  <a:srgbClr val="00B050"/>
                </a:solidFill>
                <a:effectLst/>
                <a:uLnTx/>
                <a:uFillTx/>
                <a:latin typeface="Arial" panose="020B0604020202020204" pitchFamily="34" charset="0"/>
                <a:ea typeface="SimSun" panose="02010600030101010101" pitchFamily="2" charset="-122"/>
                <a:cs typeface="Arial" panose="020B0604020202020204" pitchFamily="34" charset="0"/>
              </a:rPr>
              <a:t>2020/21 annual report</a:t>
            </a:r>
            <a:r>
              <a:rPr kumimoji="0" lang="en-ZA" sz="20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ZA"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of the Municipal Infrastructure Support Agent (MISA).</a:t>
            </a:r>
          </a:p>
          <a:p>
            <a:pPr marL="342900" marR="0" lvl="0" indent="-342900" algn="just" defTabSz="457200" rtl="0" eaLnBrk="0" fontAlgn="base" latinLnBrk="0" hangingPunct="0">
              <a:lnSpc>
                <a:spcPct val="250000"/>
              </a:lnSpc>
              <a:spcBef>
                <a:spcPct val="0"/>
              </a:spcBef>
              <a:spcAft>
                <a:spcPct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Give highlights of </a:t>
            </a:r>
            <a:r>
              <a:rPr kumimoji="0" lang="en-ZA" sz="2000" b="1" i="0" u="none" strike="noStrike" kern="1200" cap="none" spc="0" normalizeH="0" baseline="0" noProof="0" dirty="0">
                <a:ln>
                  <a:noFill/>
                </a:ln>
                <a:solidFill>
                  <a:srgbClr val="00B050"/>
                </a:solidFill>
                <a:effectLst/>
                <a:uLnTx/>
                <a:uFillTx/>
                <a:latin typeface="Arial" panose="020B0604020202020204" pitchFamily="34" charset="0"/>
                <a:ea typeface="SimSun" panose="02010600030101010101" pitchFamily="2" charset="-122"/>
                <a:cs typeface="Arial" panose="020B0604020202020204" pitchFamily="34" charset="0"/>
              </a:rPr>
              <a:t>financial performance </a:t>
            </a:r>
            <a:r>
              <a:rPr kumimoji="0" lang="en-ZA"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for the agency in the 2020/21 financial year.</a:t>
            </a:r>
          </a:p>
          <a:p>
            <a:pPr marL="342900" marR="0" lvl="0" indent="-342900" algn="just" defTabSz="457200" rtl="0" eaLnBrk="0" fontAlgn="base" latinLnBrk="0" hangingPunct="0">
              <a:lnSpc>
                <a:spcPct val="250000"/>
              </a:lnSpc>
              <a:spcBef>
                <a:spcPct val="0"/>
              </a:spcBef>
              <a:spcAft>
                <a:spcPct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Present the </a:t>
            </a:r>
            <a:r>
              <a:rPr kumimoji="0" lang="en-ZA" sz="2000" b="1" i="0" u="none" strike="noStrike" kern="1200" cap="none" spc="0" normalizeH="0" baseline="0" noProof="0" dirty="0">
                <a:ln>
                  <a:noFill/>
                </a:ln>
                <a:solidFill>
                  <a:srgbClr val="00B050"/>
                </a:solidFill>
                <a:effectLst/>
                <a:uLnTx/>
                <a:uFillTx/>
                <a:latin typeface="Arial" panose="020B0604020202020204" pitchFamily="34" charset="0"/>
                <a:ea typeface="SimSun" panose="02010600030101010101" pitchFamily="2" charset="-122"/>
                <a:cs typeface="Arial" panose="020B0604020202020204" pitchFamily="34" charset="0"/>
              </a:rPr>
              <a:t>audit outcomes </a:t>
            </a:r>
            <a:r>
              <a:rPr kumimoji="0" lang="en-ZA"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in relation to both the </a:t>
            </a:r>
            <a:r>
              <a:rPr kumimoji="0" lang="en-ZA" sz="2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SimSun" panose="02010600030101010101" pitchFamily="2" charset="-122"/>
                <a:cs typeface="Arial" panose="020B0604020202020204" pitchFamily="34" charset="0"/>
              </a:rPr>
              <a:t>annual financial statements</a:t>
            </a:r>
            <a:r>
              <a:rPr kumimoji="0" lang="en-ZA" sz="20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ZA"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and the </a:t>
            </a:r>
            <a:r>
              <a:rPr kumimoji="0" lang="en-ZA" sz="2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SimSun" panose="02010600030101010101" pitchFamily="2" charset="-122"/>
                <a:cs typeface="Arial" panose="020B0604020202020204" pitchFamily="34" charset="0"/>
              </a:rPr>
              <a:t>audit of predetermined objectives (</a:t>
            </a:r>
            <a:r>
              <a:rPr kumimoji="0" lang="en-ZA" sz="2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SimSun" panose="02010600030101010101" pitchFamily="2" charset="-122"/>
                <a:cs typeface="Arial" panose="020B0604020202020204" pitchFamily="34" charset="0"/>
              </a:rPr>
              <a:t>AoPO</a:t>
            </a:r>
            <a:r>
              <a:rPr kumimoji="0" lang="en-ZA" sz="2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SimSun" panose="02010600030101010101" pitchFamily="2" charset="-122"/>
                <a:cs typeface="Arial" panose="020B0604020202020204" pitchFamily="34" charset="0"/>
              </a:rPr>
              <a:t>).</a:t>
            </a:r>
          </a:p>
        </p:txBody>
      </p:sp>
    </p:spTree>
    <p:extLst>
      <p:ext uri="{BB962C8B-B14F-4D97-AF65-F5344CB8AC3E}">
        <p14:creationId xmlns:p14="http://schemas.microsoft.com/office/powerpoint/2010/main" val="2755808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498684" y="109452"/>
            <a:ext cx="11205636" cy="571585"/>
          </a:xfrm>
          <a:solidFill>
            <a:schemeClr val="accent2"/>
          </a:solidFill>
        </p:spPr>
        <p:txBody>
          <a:bodyPr>
            <a:normAutofit fontScale="90000"/>
          </a:bodyPr>
          <a:lstStyle/>
          <a:p>
            <a:pPr algn="ctr"/>
            <a:r>
              <a:rPr lang="en-GB" sz="4000" b="1" dirty="0">
                <a:solidFill>
                  <a:schemeClr val="tx1"/>
                </a:solidFill>
                <a:latin typeface="+mj-lt"/>
              </a:rPr>
              <a:t>Vision, mission and mandate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endParaRPr lang="en-ZA" sz="3600" b="1" dirty="0">
              <a:solidFill>
                <a:schemeClr val="accent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C895A8E-DA8E-4107-BD02-15D1F23FB39B}"/>
              </a:ext>
            </a:extLst>
          </p:cNvPr>
          <p:cNvSpPr txBox="1"/>
          <p:nvPr/>
        </p:nvSpPr>
        <p:spPr>
          <a:xfrm>
            <a:off x="622509" y="711551"/>
            <a:ext cx="11205636" cy="5340501"/>
          </a:xfrm>
          <a:prstGeom prst="rect">
            <a:avLst/>
          </a:prstGeom>
          <a:noFill/>
        </p:spPr>
        <p:txBody>
          <a:bodyPr wrap="square">
            <a:spAutoFit/>
          </a:bodyPr>
          <a:lstStyle/>
          <a:p>
            <a:pPr marL="0" marR="0" lvl="0" indent="0" algn="ctr" defTabSz="457200" rtl="0" eaLnBrk="0" fontAlgn="base" latinLnBrk="0" hangingPunct="0">
              <a:lnSpc>
                <a:spcPct val="107000"/>
              </a:lnSpc>
              <a:spcBef>
                <a:spcPct val="0"/>
              </a:spcBef>
              <a:spcAft>
                <a:spcPct val="0"/>
              </a:spcAft>
              <a:buClrTx/>
              <a:buSzTx/>
              <a:buFontTx/>
              <a:buNone/>
              <a:tabLst/>
              <a:defRPr/>
            </a:pPr>
            <a:r>
              <a:rPr kumimoji="0" lang="en-ZA" altLang="en-US" sz="24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Our Vision</a:t>
            </a:r>
            <a:endParaRPr kumimoji="0" lang="en-ZA" altLang="en-US" sz="24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0" fontAlgn="base" latinLnBrk="0" hangingPunct="0">
              <a:lnSpc>
                <a:spcPct val="150000"/>
              </a:lnSpc>
              <a:spcBef>
                <a:spcPct val="0"/>
              </a:spcBef>
              <a:spcAft>
                <a:spcPct val="0"/>
              </a:spcAft>
              <a:buClrTx/>
              <a:buSzTx/>
              <a:buFontTx/>
              <a:buNone/>
              <a:tabLst/>
              <a:defRPr/>
            </a:pPr>
            <a:r>
              <a:rPr kumimoji="0" lang="en-ZA" altLang="en-US" sz="2400" b="1" i="0" u="none" strike="noStrike" kern="1200" cap="none" spc="0" normalizeH="0" baseline="0" noProof="0" dirty="0">
                <a:ln>
                  <a:noFill/>
                </a:ln>
                <a:solidFill>
                  <a:srgbClr val="731806"/>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Leaders in Municipal Infrastructure Support.</a:t>
            </a:r>
            <a:endParaRPr kumimoji="0" lang="en-ZA"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7000"/>
              </a:lnSpc>
              <a:spcBef>
                <a:spcPct val="0"/>
              </a:spcBef>
              <a:spcAft>
                <a:spcPct val="0"/>
              </a:spcAft>
              <a:buClrTx/>
              <a:buSzTx/>
              <a:buFontTx/>
              <a:buNone/>
              <a:tabLst/>
              <a:defRPr/>
            </a:pPr>
            <a:r>
              <a:rPr kumimoji="0" lang="en-ZA" altLang="en-US" sz="2400" b="1" i="0" u="none" strike="noStrike" kern="1200" cap="none" spc="0" normalizeH="0" baseline="0" noProof="0" dirty="0">
                <a:ln>
                  <a:noFill/>
                </a:ln>
                <a:solidFill>
                  <a:srgbClr val="731806"/>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ctr" defTabSz="457200" rtl="0" eaLnBrk="0" fontAlgn="base" latinLnBrk="0" hangingPunct="0">
              <a:lnSpc>
                <a:spcPct val="107000"/>
              </a:lnSpc>
              <a:spcBef>
                <a:spcPct val="0"/>
              </a:spcBef>
              <a:spcAft>
                <a:spcPct val="0"/>
              </a:spcAft>
              <a:buClrTx/>
              <a:buSzTx/>
              <a:buFontTx/>
              <a:buNone/>
              <a:tabLst/>
              <a:defRPr/>
            </a:pPr>
            <a:r>
              <a:rPr kumimoji="0" lang="en-ZA" altLang="en-US" sz="24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Mission</a:t>
            </a:r>
            <a:endParaRPr kumimoji="0" lang="en-ZA" altLang="en-US" sz="24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0" fontAlgn="base" latinLnBrk="0" hangingPunct="0">
              <a:lnSpc>
                <a:spcPct val="150000"/>
              </a:lnSpc>
              <a:spcBef>
                <a:spcPct val="0"/>
              </a:spcBef>
              <a:spcAft>
                <a:spcPct val="0"/>
              </a:spcAft>
              <a:buClrTx/>
              <a:buSzTx/>
              <a:buFontTx/>
              <a:buNone/>
              <a:tabLst/>
              <a:defRPr/>
            </a:pPr>
            <a:r>
              <a:rPr kumimoji="0" lang="en-ZA" altLang="en-US" sz="2400" b="1" i="0" u="none" strike="noStrike" kern="1200" cap="none" spc="0" normalizeH="0" baseline="0" noProof="0" dirty="0">
                <a:ln>
                  <a:noFill/>
                </a:ln>
                <a:solidFill>
                  <a:srgbClr val="731806"/>
                </a:solidFill>
                <a:effectLst/>
                <a:uLnTx/>
                <a:uFillTx/>
                <a:latin typeface="Arial" panose="020B0604020202020204" pitchFamily="34" charset="0"/>
                <a:ea typeface="Calibri" panose="020F0502020204030204" pitchFamily="34" charset="0"/>
                <a:cs typeface="Times New Roman" panose="02020603050405020304" pitchFamily="18" charset="0"/>
              </a:rPr>
              <a:t> T</a:t>
            </a: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provide integrated municipal infrastructure support services to municipalities through technical expertise and skills development towards the efficient infrastructure delivery systems, processes and procedures.</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alt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Mandate</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alt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To render Technical Advice and Support to municipalities towards the </a:t>
            </a:r>
            <a:r>
              <a:rPr lang="en-US" alt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optimisation</a:t>
            </a:r>
            <a:r>
              <a:rPr lang="en-US" alt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of municipal infrastructure provision.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680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498684" y="109452"/>
            <a:ext cx="11205636" cy="571585"/>
          </a:xfrm>
          <a:solidFill>
            <a:schemeClr val="accent2"/>
          </a:solidFill>
        </p:spPr>
        <p:txBody>
          <a:bodyPr>
            <a:normAutofit fontScale="90000"/>
          </a:bodyPr>
          <a:lstStyle/>
          <a:p>
            <a:pPr algn="ctr"/>
            <a:r>
              <a:rPr lang="en-GB" sz="4000" b="1" dirty="0">
                <a:solidFill>
                  <a:schemeClr val="tx1"/>
                </a:solidFill>
                <a:latin typeface="+mj-lt"/>
              </a:rPr>
              <a:t>KEY FUNCTIONS OF MISA</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870A23-BF89-4A15-8811-30B5B1FDFC53}"/>
              </a:ext>
            </a:extLst>
          </p:cNvPr>
          <p:cNvSpPr txBox="1"/>
          <p:nvPr/>
        </p:nvSpPr>
        <p:spPr>
          <a:xfrm>
            <a:off x="535092" y="516938"/>
            <a:ext cx="11121816" cy="5536837"/>
          </a:xfrm>
          <a:prstGeom prst="rect">
            <a:avLst/>
          </a:prstGeom>
          <a:noFill/>
        </p:spPr>
        <p:txBody>
          <a:bodyPr wrap="square">
            <a:spAutoFit/>
          </a:bodyPr>
          <a:lstStyle/>
          <a:p>
            <a:pPr marL="0" marR="0" lvl="0" indent="0" algn="just" defTabSz="457200" rtl="0" eaLnBrk="0" fontAlgn="base" latinLnBrk="0" hangingPunct="0">
              <a:lnSpc>
                <a:spcPct val="200000"/>
              </a:lnSpc>
              <a:spcBef>
                <a:spcPct val="0"/>
              </a:spcBef>
              <a:spcAft>
                <a:spcPct val="0"/>
              </a:spcAft>
              <a:buClrTx/>
              <a:buSzTx/>
              <a:buFont typeface="Symbol" panose="05050102010706020507" pitchFamily="18" charset="2"/>
              <a:buChar char=""/>
              <a:tabLst/>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Supporting municipalities to conduct effective infrastructure planning to achieve sustainable service delivery;</a:t>
            </a:r>
          </a:p>
          <a:p>
            <a:pPr marL="0" marR="0" lvl="0" indent="0" algn="just" defTabSz="457200" rtl="0" eaLnBrk="0" fontAlgn="base" latinLnBrk="0" hangingPunct="0">
              <a:lnSpc>
                <a:spcPct val="200000"/>
              </a:lnSpc>
              <a:spcBef>
                <a:spcPct val="0"/>
              </a:spcBef>
              <a:spcAft>
                <a:spcPct val="0"/>
              </a:spcAft>
              <a:buClrTx/>
              <a:buSzTx/>
              <a:buFont typeface="Symbol" panose="05050102010706020507" pitchFamily="18" charset="2"/>
              <a:buChar char=""/>
              <a:tabLst/>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Supporting and assisting municipalities with the implementation of infrastructure projects as determined by the municipal integrated development plans (IDPs);</a:t>
            </a:r>
          </a:p>
          <a:p>
            <a:pPr marL="0" marR="0" lvl="0" indent="0" algn="just" defTabSz="457200" rtl="0" eaLnBrk="0" fontAlgn="base" latinLnBrk="0" hangingPunct="0">
              <a:lnSpc>
                <a:spcPct val="200000"/>
              </a:lnSpc>
              <a:spcBef>
                <a:spcPct val="0"/>
              </a:spcBef>
              <a:spcAft>
                <a:spcPct val="0"/>
              </a:spcAft>
              <a:buClrTx/>
              <a:buSzTx/>
              <a:buFont typeface="Symbol" panose="05050102010706020507" pitchFamily="18" charset="2"/>
              <a:buChar char=""/>
              <a:tabLst/>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Supporting and assisting municipalities with the operation and maintenance of municipal infrastructure;</a:t>
            </a:r>
          </a:p>
          <a:p>
            <a:pPr marL="0" marR="0" lvl="0" indent="0" algn="just" defTabSz="457200" rtl="0" eaLnBrk="0" fontAlgn="base" latinLnBrk="0" hangingPunct="0">
              <a:lnSpc>
                <a:spcPct val="200000"/>
              </a:lnSpc>
              <a:spcBef>
                <a:spcPct val="0"/>
              </a:spcBef>
              <a:spcAft>
                <a:spcPct val="0"/>
              </a:spcAft>
              <a:buClrTx/>
              <a:buSzTx/>
              <a:buFont typeface="Symbol" panose="05050102010706020507" pitchFamily="18" charset="2"/>
              <a:buChar char=""/>
              <a:tabLst/>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Building the capacity of municipalities to undertake effective planning, delivery, operations and management of municipal infrastructure; and </a:t>
            </a:r>
          </a:p>
          <a:p>
            <a:pPr marL="0" marR="0" lvl="0" indent="0" algn="just" defTabSz="457200" rtl="0" eaLnBrk="0" fontAlgn="base" latinLnBrk="0" hangingPunct="0">
              <a:lnSpc>
                <a:spcPct val="200000"/>
              </a:lnSpc>
              <a:spcBef>
                <a:spcPct val="0"/>
              </a:spcBef>
              <a:spcAft>
                <a:spcPct val="0"/>
              </a:spcAft>
              <a:buClrTx/>
              <a:buSzTx/>
              <a:buFont typeface="Symbol" panose="05050102010706020507" pitchFamily="18" charset="2"/>
              <a:buChar char=""/>
              <a:tabLst/>
              <a:defRPr/>
            </a:pPr>
            <a:r>
              <a:rPr kumimoji="0" lang="en-ZA" alt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Performing any function that may be deemed ancillary to those listed above</a:t>
            </a:r>
          </a:p>
        </p:txBody>
      </p:sp>
    </p:spTree>
    <p:extLst>
      <p:ext uri="{BB962C8B-B14F-4D97-AF65-F5344CB8AC3E}">
        <p14:creationId xmlns:p14="http://schemas.microsoft.com/office/powerpoint/2010/main" val="2248371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solidFill>
            <a:schemeClr val="accent2"/>
          </a:solidFill>
        </p:spPr>
        <p:txBody>
          <a:bodyPr>
            <a:normAutofit fontScale="90000"/>
          </a:bodyPr>
          <a:lstStyle/>
          <a:p>
            <a:r>
              <a:rPr lang="en-US" sz="3100" b="1" dirty="0">
                <a:solidFill>
                  <a:schemeClr val="tx1"/>
                </a:solidFill>
                <a:latin typeface="+mj-lt"/>
              </a:rPr>
              <a:t>Summary of Performance against Planned Targets </a:t>
            </a:r>
            <a:r>
              <a:rPr lang="en-US" sz="4400" b="1" dirty="0">
                <a:solidFill>
                  <a:schemeClr val="tx1"/>
                </a:solidFill>
                <a:latin typeface="+mj-lt"/>
              </a:rPr>
              <a:t/>
            </a:r>
            <a:br>
              <a:rPr lang="en-US" sz="4400" b="1" dirty="0">
                <a:solidFill>
                  <a:schemeClr val="tx1"/>
                </a:solidFill>
                <a:latin typeface="+mj-lt"/>
              </a:rPr>
            </a:br>
            <a:r>
              <a:rPr lang="en-GB" sz="4400" b="1" dirty="0">
                <a:solidFill>
                  <a:schemeClr val="tx1"/>
                </a:solidFill>
                <a:latin typeface="+mj-lt"/>
              </a:rPr>
              <a:t>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702DA69-EF57-41E7-929E-BA69AEB03930}"/>
              </a:ext>
            </a:extLst>
          </p:cNvPr>
          <p:cNvSpPr>
            <a:spLocks noGrp="1"/>
          </p:cNvSpPr>
          <p:nvPr>
            <p:ph sz="half" idx="2"/>
          </p:nvPr>
        </p:nvSpPr>
        <p:spPr>
          <a:xfrm>
            <a:off x="493182" y="689583"/>
            <a:ext cx="11205636" cy="5325681"/>
          </a:xfrm>
        </p:spPr>
        <p:txBody>
          <a:bodyPr/>
          <a:lstStyle/>
          <a:p>
            <a:pPr marL="285750" marR="0" lvl="0" indent="-285750" algn="just" defTabSz="457200" rtl="0" eaLnBrk="0" fontAlgn="base" latinLnBrk="0" hangingPunct="0">
              <a:lnSpc>
                <a:spcPct val="150000"/>
              </a:lnSpc>
              <a:spcBef>
                <a:spcPct val="0"/>
              </a:spcBef>
              <a:spcAft>
                <a:spcPct val="0"/>
              </a:spcAft>
              <a:buClrTx/>
              <a:buSzTx/>
              <a:buFont typeface="Symbol" panose="05050102010706020507" pitchFamily="18" charset="2"/>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MISA achieved performance targets for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25</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of the </a:t>
            </a:r>
            <a:r>
              <a:rPr lang="en-US" altLang="en-US" sz="1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31</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alt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output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indicators in the annual performance plan (APP) for 2020/21.</a:t>
            </a:r>
          </a:p>
          <a:p>
            <a:pPr marL="285750" marR="0" lvl="0" indent="-285750" algn="just" defTabSz="457200" rtl="0" eaLnBrk="0" fontAlgn="base" latinLnBrk="0" hangingPunct="0">
              <a:lnSpc>
                <a:spcPct val="150000"/>
              </a:lnSpc>
              <a:spcBef>
                <a:spcPct val="0"/>
              </a:spcBef>
              <a:spcAft>
                <a:spcPct val="0"/>
              </a:spcAft>
              <a:buClrTx/>
              <a:buSzTx/>
              <a:buFont typeface="Symbol" panose="05050102010706020507" pitchFamily="18" charset="2"/>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This overall achievement of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81%</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for 2020/21 performance reflects an improvement in comparison to the achievement of 79% in the previous financial year. </a:t>
            </a:r>
            <a:endParaRPr kumimoji="0" lang="en-ZA"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endParaRPr lang="en-ZA" dirty="0"/>
          </a:p>
        </p:txBody>
      </p:sp>
      <p:pic>
        <p:nvPicPr>
          <p:cNvPr id="4" name="Picture 3">
            <a:extLst>
              <a:ext uri="{FF2B5EF4-FFF2-40B4-BE49-F238E27FC236}">
                <a16:creationId xmlns:a16="http://schemas.microsoft.com/office/drawing/2014/main" id="{5944EF32-FA22-41E9-B726-5F92D71112BC}"/>
              </a:ext>
            </a:extLst>
          </p:cNvPr>
          <p:cNvPicPr>
            <a:picLocks noChangeAspect="1"/>
          </p:cNvPicPr>
          <p:nvPr/>
        </p:nvPicPr>
        <p:blipFill>
          <a:blip r:embed="rId5"/>
          <a:stretch>
            <a:fillRect/>
          </a:stretch>
        </p:blipFill>
        <p:spPr>
          <a:xfrm>
            <a:off x="420671" y="2333625"/>
            <a:ext cx="6068660" cy="3834792"/>
          </a:xfrm>
          <a:prstGeom prst="rect">
            <a:avLst/>
          </a:prstGeom>
        </p:spPr>
      </p:pic>
      <p:pic>
        <p:nvPicPr>
          <p:cNvPr id="5" name="Picture 4">
            <a:extLst>
              <a:ext uri="{FF2B5EF4-FFF2-40B4-BE49-F238E27FC236}">
                <a16:creationId xmlns:a16="http://schemas.microsoft.com/office/drawing/2014/main" id="{19573191-5397-47C4-924B-4A0E057B05A9}"/>
              </a:ext>
            </a:extLst>
          </p:cNvPr>
          <p:cNvPicPr>
            <a:picLocks noChangeAspect="1"/>
          </p:cNvPicPr>
          <p:nvPr/>
        </p:nvPicPr>
        <p:blipFill>
          <a:blip r:embed="rId6"/>
          <a:stretch>
            <a:fillRect/>
          </a:stretch>
        </p:blipFill>
        <p:spPr>
          <a:xfrm>
            <a:off x="6489331" y="2333625"/>
            <a:ext cx="5131169" cy="3811143"/>
          </a:xfrm>
          <a:prstGeom prst="rect">
            <a:avLst/>
          </a:prstGeom>
        </p:spPr>
      </p:pic>
    </p:spTree>
    <p:extLst>
      <p:ext uri="{BB962C8B-B14F-4D97-AF65-F5344CB8AC3E}">
        <p14:creationId xmlns:p14="http://schemas.microsoft.com/office/powerpoint/2010/main" val="2491532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498684" y="109452"/>
            <a:ext cx="11205636" cy="571585"/>
          </a:xfrm>
          <a:solidFill>
            <a:schemeClr val="accent2"/>
          </a:solidFill>
        </p:spPr>
        <p:txBody>
          <a:bodyPr>
            <a:normAutofit fontScale="90000"/>
          </a:bodyPr>
          <a:lstStyle/>
          <a:p>
            <a:pPr algn="ctr"/>
            <a:r>
              <a:rPr lang="en-GB" sz="4000" b="1" dirty="0">
                <a:solidFill>
                  <a:schemeClr val="tx1"/>
                </a:solidFill>
                <a:latin typeface="+mj-lt"/>
              </a:rPr>
              <a:t>PROGRAMME 1: ADMINISTRATION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extLst>
              <p:ext uri="{D42A27DB-BD31-4B8C-83A1-F6EECF244321}">
                <p14:modId xmlns:p14="http://schemas.microsoft.com/office/powerpoint/2010/main" val="1584883464"/>
              </p:ext>
            </p:extLst>
          </p:nvPr>
        </p:nvGraphicFramePr>
        <p:xfrm>
          <a:off x="514350" y="719666"/>
          <a:ext cx="11189969" cy="4119309"/>
        </p:xfrm>
        <a:graphic>
          <a:graphicData uri="http://schemas.openxmlformats.org/drawingml/2006/table">
            <a:tbl>
              <a:tblPr firstRow="1" bandRow="1">
                <a:tableStyleId>{3C2FFA5D-87B4-456A-9821-1D502468CF0F}</a:tableStyleId>
              </a:tblPr>
              <a:tblGrid>
                <a:gridCol w="2785742">
                  <a:extLst>
                    <a:ext uri="{9D8B030D-6E8A-4147-A177-3AD203B41FA5}">
                      <a16:colId xmlns:a16="http://schemas.microsoft.com/office/drawing/2014/main" val="3994302705"/>
                    </a:ext>
                  </a:extLst>
                </a:gridCol>
                <a:gridCol w="2801409">
                  <a:extLst>
                    <a:ext uri="{9D8B030D-6E8A-4147-A177-3AD203B41FA5}">
                      <a16:colId xmlns:a16="http://schemas.microsoft.com/office/drawing/2014/main" val="675777203"/>
                    </a:ext>
                  </a:extLst>
                </a:gridCol>
                <a:gridCol w="2801409">
                  <a:extLst>
                    <a:ext uri="{9D8B030D-6E8A-4147-A177-3AD203B41FA5}">
                      <a16:colId xmlns:a16="http://schemas.microsoft.com/office/drawing/2014/main" val="3094838512"/>
                    </a:ext>
                  </a:extLst>
                </a:gridCol>
                <a:gridCol w="2801409">
                  <a:extLst>
                    <a:ext uri="{9D8B030D-6E8A-4147-A177-3AD203B41FA5}">
                      <a16:colId xmlns:a16="http://schemas.microsoft.com/office/drawing/2014/main" val="442394574"/>
                    </a:ext>
                  </a:extLst>
                </a:gridCol>
              </a:tblGrid>
              <a:tr h="185420">
                <a:tc rowSpan="2">
                  <a:txBody>
                    <a:bodyPr/>
                    <a:lstStyle/>
                    <a:p>
                      <a:pPr algn="ctr"/>
                      <a:endParaRPr lang="en-US" dirty="0">
                        <a:solidFill>
                          <a:schemeClr val="tx1"/>
                        </a:solidFill>
                      </a:endParaRPr>
                    </a:p>
                    <a:p>
                      <a:pPr algn="ctr"/>
                      <a:r>
                        <a:rPr lang="en-US" dirty="0">
                          <a:solidFill>
                            <a:schemeClr val="tx1"/>
                          </a:solidFill>
                        </a:rPr>
                        <a:t>PLANNED TARGETS</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rowSpan="2">
                  <a:txBody>
                    <a:bodyPr/>
                    <a:lstStyle/>
                    <a:p>
                      <a:pPr algn="ctr"/>
                      <a:endParaRPr lang="en-US" dirty="0">
                        <a:solidFill>
                          <a:schemeClr val="tx1"/>
                        </a:solidFill>
                      </a:endParaRPr>
                    </a:p>
                    <a:p>
                      <a:pPr algn="ctr"/>
                      <a:r>
                        <a:rPr lang="en-ZA"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chemeClr val="tx1"/>
                          </a:solidFill>
                        </a:rPr>
                        <a:t>ACHIEVED</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rgbClr val="FF0000"/>
                          </a:solidFill>
                        </a:rPr>
                        <a:t>NOT ACHIEVED</a:t>
                      </a:r>
                      <a:endParaRPr lang="en-ZA"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r h="185420">
                <a:tc vMerge="1">
                  <a:txBody>
                    <a:bodyPr/>
                    <a:lstStyle/>
                    <a:p>
                      <a:endParaRPr lang="en-ZA"/>
                    </a:p>
                  </a:txBody>
                  <a:tcPr/>
                </a:tc>
                <a:tc vMerge="1">
                  <a:txBody>
                    <a:bodyPr/>
                    <a:lstStyle/>
                    <a:p>
                      <a:endParaRPr lang="en-ZA"/>
                    </a:p>
                  </a:txBody>
                  <a:tcPr/>
                </a:tc>
                <a:tc>
                  <a:txBody>
                    <a:bodyPr/>
                    <a:lstStyle/>
                    <a:p>
                      <a:pPr algn="ctr"/>
                      <a:r>
                        <a:rPr lang="en-US" b="1" dirty="0">
                          <a:solidFill>
                            <a:schemeClr val="tx1"/>
                          </a:solidFill>
                        </a:rPr>
                        <a:t>6</a:t>
                      </a:r>
                      <a:endParaRPr lang="en-ZA"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b="1" dirty="0">
                          <a:solidFill>
                            <a:srgbClr val="FF0000"/>
                          </a:solidFill>
                        </a:rPr>
                        <a:t>0</a:t>
                      </a:r>
                      <a:endParaRPr lang="en-ZA"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2744330596"/>
                  </a:ext>
                </a:extLst>
              </a:tr>
              <a:tr h="370840">
                <a:tc gridSpan="4">
                  <a:txBody>
                    <a:bodyPr/>
                    <a:lstStyle/>
                    <a:p>
                      <a:pPr>
                        <a:lnSpc>
                          <a:spcPct val="200000"/>
                        </a:lnSpc>
                      </a:pPr>
                      <a:r>
                        <a:rPr lang="en-US" sz="2000" b="1" dirty="0">
                          <a:solidFill>
                            <a:schemeClr val="tx1"/>
                          </a:solidFill>
                        </a:rPr>
                        <a:t>Key Achievements:</a:t>
                      </a:r>
                    </a:p>
                    <a:p>
                      <a:pPr marL="285750" indent="-285750">
                        <a:lnSpc>
                          <a:spcPct val="200000"/>
                        </a:lnSpc>
                        <a:buFont typeface="Arial" panose="020B0604020202020204" pitchFamily="34" charset="0"/>
                        <a:buChar char="•"/>
                      </a:pPr>
                      <a:r>
                        <a:rPr lang="en-ZA" sz="2000" dirty="0">
                          <a:solidFill>
                            <a:schemeClr val="tx1"/>
                          </a:solidFill>
                        </a:rPr>
                        <a:t>Unqualified audit opinion on our AFS</a:t>
                      </a:r>
                    </a:p>
                    <a:p>
                      <a:pPr marL="285750" indent="-285750">
                        <a:lnSpc>
                          <a:spcPct val="200000"/>
                        </a:lnSpc>
                        <a:buFont typeface="Arial" panose="020B0604020202020204" pitchFamily="34" charset="0"/>
                        <a:buChar char="•"/>
                      </a:pPr>
                      <a:r>
                        <a:rPr lang="en-ZA" sz="2000" dirty="0">
                          <a:solidFill>
                            <a:schemeClr val="tx1"/>
                          </a:solidFill>
                        </a:rPr>
                        <a:t>Implementation of our approved communication strategy; risk and internal audit plans; ICT operational plan; and procurement plan</a:t>
                      </a:r>
                    </a:p>
                    <a:p>
                      <a:pPr marL="285750" indent="-285750">
                        <a:lnSpc>
                          <a:spcPct val="150000"/>
                        </a:lnSpc>
                        <a:buFont typeface="Arial" panose="020B0604020202020204" pitchFamily="34" charset="0"/>
                        <a:buChar char="•"/>
                      </a:pPr>
                      <a:endParaRPr lang="en-ZA" sz="2000" dirty="0">
                        <a:solidFill>
                          <a:schemeClr val="tx1"/>
                        </a:solidFill>
                      </a:endParaRPr>
                    </a:p>
                    <a:p>
                      <a:pPr marL="0" indent="0">
                        <a:lnSpc>
                          <a:spcPct val="150000"/>
                        </a:lnSpc>
                        <a:buFont typeface="Arial" panose="020B0604020202020204" pitchFamily="34" charset="0"/>
                        <a:buNone/>
                      </a:pPr>
                      <a:endParaRPr lang="en-Z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alpha val="40000"/>
                      </a:schemeClr>
                    </a:solidFill>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3528942989"/>
                  </a:ext>
                </a:extLst>
              </a:tr>
            </a:tbl>
          </a:graphicData>
        </a:graphic>
      </p:graphicFrame>
    </p:spTree>
    <p:extLst>
      <p:ext uri="{BB962C8B-B14F-4D97-AF65-F5344CB8AC3E}">
        <p14:creationId xmlns:p14="http://schemas.microsoft.com/office/powerpoint/2010/main" val="762089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228599" y="109452"/>
            <a:ext cx="11782425" cy="571585"/>
          </a:xfrm>
          <a:solidFill>
            <a:schemeClr val="accent2"/>
          </a:solidFill>
        </p:spPr>
        <p:txBody>
          <a:bodyPr>
            <a:normAutofit fontScale="90000"/>
          </a:bodyPr>
          <a:lstStyle/>
          <a:p>
            <a:pPr algn="ctr"/>
            <a:r>
              <a:rPr lang="en-GB" sz="4000" b="1" dirty="0">
                <a:solidFill>
                  <a:schemeClr val="tx1"/>
                </a:solidFill>
                <a:latin typeface="+mj-lt"/>
              </a:rPr>
              <a:t>PROGRAMME 2: TECHNICAL SUPPORT SERVICES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extLst>
              <p:ext uri="{D42A27DB-BD31-4B8C-83A1-F6EECF244321}">
                <p14:modId xmlns:p14="http://schemas.microsoft.com/office/powerpoint/2010/main" val="2881456952"/>
              </p:ext>
            </p:extLst>
          </p:nvPr>
        </p:nvGraphicFramePr>
        <p:xfrm>
          <a:off x="228600" y="639925"/>
          <a:ext cx="11782424" cy="5649028"/>
        </p:xfrm>
        <a:graphic>
          <a:graphicData uri="http://schemas.openxmlformats.org/drawingml/2006/table">
            <a:tbl>
              <a:tblPr firstRow="1" bandRow="1">
                <a:tableStyleId>{3C2FFA5D-87B4-456A-9821-1D502468CF0F}</a:tableStyleId>
              </a:tblPr>
              <a:tblGrid>
                <a:gridCol w="2933234">
                  <a:extLst>
                    <a:ext uri="{9D8B030D-6E8A-4147-A177-3AD203B41FA5}">
                      <a16:colId xmlns:a16="http://schemas.microsoft.com/office/drawing/2014/main" val="3994302705"/>
                    </a:ext>
                  </a:extLst>
                </a:gridCol>
                <a:gridCol w="2949730">
                  <a:extLst>
                    <a:ext uri="{9D8B030D-6E8A-4147-A177-3AD203B41FA5}">
                      <a16:colId xmlns:a16="http://schemas.microsoft.com/office/drawing/2014/main" val="675777203"/>
                    </a:ext>
                  </a:extLst>
                </a:gridCol>
                <a:gridCol w="2949730">
                  <a:extLst>
                    <a:ext uri="{9D8B030D-6E8A-4147-A177-3AD203B41FA5}">
                      <a16:colId xmlns:a16="http://schemas.microsoft.com/office/drawing/2014/main" val="3094838512"/>
                    </a:ext>
                  </a:extLst>
                </a:gridCol>
                <a:gridCol w="2949730">
                  <a:extLst>
                    <a:ext uri="{9D8B030D-6E8A-4147-A177-3AD203B41FA5}">
                      <a16:colId xmlns:a16="http://schemas.microsoft.com/office/drawing/2014/main" val="442394574"/>
                    </a:ext>
                  </a:extLst>
                </a:gridCol>
              </a:tblGrid>
              <a:tr h="344790">
                <a:tc rowSpan="2">
                  <a:txBody>
                    <a:bodyPr/>
                    <a:lstStyle/>
                    <a:p>
                      <a:pPr algn="ctr"/>
                      <a:endParaRPr lang="en-US" dirty="0">
                        <a:solidFill>
                          <a:schemeClr val="tx1"/>
                        </a:solidFill>
                      </a:endParaRPr>
                    </a:p>
                    <a:p>
                      <a:pPr algn="ctr"/>
                      <a:r>
                        <a:rPr lang="en-US" dirty="0">
                          <a:solidFill>
                            <a:schemeClr val="tx1"/>
                          </a:solidFill>
                        </a:rPr>
                        <a:t>PLANNED TARGETS</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rowSpan="2">
                  <a:txBody>
                    <a:bodyPr/>
                    <a:lstStyle/>
                    <a:p>
                      <a:pPr algn="ctr"/>
                      <a:endParaRPr lang="en-US" dirty="0">
                        <a:solidFill>
                          <a:schemeClr val="tx1"/>
                        </a:solidFill>
                      </a:endParaRPr>
                    </a:p>
                    <a:p>
                      <a:pPr algn="ctr"/>
                      <a:r>
                        <a:rPr lang="en-ZA" dirty="0">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chemeClr val="tx1"/>
                          </a:solidFill>
                        </a:rPr>
                        <a:t>ACHIEVED</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rgbClr val="FF0000"/>
                          </a:solidFill>
                        </a:rPr>
                        <a:t>NOT ACHIEVED</a:t>
                      </a:r>
                      <a:endParaRPr lang="en-ZA"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r h="344790">
                <a:tc vMerge="1">
                  <a:txBody>
                    <a:bodyPr/>
                    <a:lstStyle/>
                    <a:p>
                      <a:endParaRPr lang="en-ZA"/>
                    </a:p>
                  </a:txBody>
                  <a:tcPr/>
                </a:tc>
                <a:tc vMerge="1">
                  <a:txBody>
                    <a:bodyPr/>
                    <a:lstStyle/>
                    <a:p>
                      <a:endParaRPr lang="en-ZA"/>
                    </a:p>
                  </a:txBody>
                  <a:tcPr/>
                </a:tc>
                <a:tc>
                  <a:txBody>
                    <a:bodyPr/>
                    <a:lstStyle/>
                    <a:p>
                      <a:pPr algn="ctr"/>
                      <a:r>
                        <a:rPr lang="en-US" b="1" dirty="0">
                          <a:solidFill>
                            <a:schemeClr val="tx1"/>
                          </a:solidFill>
                        </a:rPr>
                        <a:t>15</a:t>
                      </a:r>
                      <a:endParaRPr lang="en-ZA"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b="1" dirty="0">
                          <a:solidFill>
                            <a:srgbClr val="FF0000"/>
                          </a:solidFill>
                        </a:rPr>
                        <a:t>4</a:t>
                      </a:r>
                      <a:endParaRPr lang="en-ZA"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2744330596"/>
                  </a:ext>
                </a:extLst>
              </a:tr>
              <a:tr h="4917508">
                <a:tc gridSpan="4">
                  <a:txBody>
                    <a:bodyPr/>
                    <a:lstStyle/>
                    <a:p>
                      <a:pPr>
                        <a:lnSpc>
                          <a:spcPct val="200000"/>
                        </a:lnSpc>
                      </a:pPr>
                      <a:r>
                        <a:rPr lang="en-US" sz="2000" b="1" dirty="0">
                          <a:solidFill>
                            <a:schemeClr val="tx1"/>
                          </a:solidFill>
                        </a:rPr>
                        <a:t>Key Achievements:</a:t>
                      </a:r>
                    </a:p>
                    <a:p>
                      <a:pPr marL="285750" indent="-285750">
                        <a:lnSpc>
                          <a:spcPct val="150000"/>
                        </a:lnSpc>
                        <a:buFont typeface="Arial" panose="020B0604020202020204" pitchFamily="34" charset="0"/>
                        <a:buChar char="•"/>
                      </a:pPr>
                      <a:r>
                        <a:rPr lang="en-ZA" sz="2000" dirty="0">
                          <a:solidFill>
                            <a:schemeClr val="tx1"/>
                          </a:solidFill>
                        </a:rPr>
                        <a:t>10 Districts supported with development and/or implementation of Water Conservation or Water Demand Management Strategies</a:t>
                      </a:r>
                    </a:p>
                    <a:p>
                      <a:pPr marL="285750" indent="-285750">
                        <a:lnSpc>
                          <a:spcPct val="150000"/>
                        </a:lnSpc>
                        <a:buFont typeface="Arial" panose="020B0604020202020204" pitchFamily="34" charset="0"/>
                        <a:buChar char="•"/>
                      </a:pPr>
                      <a:r>
                        <a:rPr lang="en-ZA" sz="2000" dirty="0">
                          <a:solidFill>
                            <a:schemeClr val="tx1"/>
                          </a:solidFill>
                        </a:rPr>
                        <a:t>30 Districts supported with the implementation of Operations and Maintenance plans</a:t>
                      </a:r>
                    </a:p>
                    <a:p>
                      <a:pPr marL="285750" indent="-285750">
                        <a:lnSpc>
                          <a:spcPct val="150000"/>
                        </a:lnSpc>
                        <a:buFont typeface="Arial" panose="020B0604020202020204" pitchFamily="34" charset="0"/>
                        <a:buChar char="•"/>
                      </a:pPr>
                      <a:r>
                        <a:rPr lang="en-ZA" sz="2000" dirty="0">
                          <a:solidFill>
                            <a:schemeClr val="tx1"/>
                          </a:solidFill>
                        </a:rPr>
                        <a:t>104 apprentices enrolled into our programme; 75 students awarded with bursaries; 123 municipal officials enrolled into Recognition of Prior Learning programmes; and 482 municipal officials trained in municipal infrastructure management</a:t>
                      </a:r>
                    </a:p>
                    <a:p>
                      <a:pPr marL="285750" indent="-285750">
                        <a:lnSpc>
                          <a:spcPct val="150000"/>
                        </a:lnSpc>
                        <a:buFont typeface="Arial" panose="020B0604020202020204" pitchFamily="34" charset="0"/>
                        <a:buChar char="•"/>
                      </a:pPr>
                      <a:r>
                        <a:rPr lang="en-ZA" sz="2000" dirty="0">
                          <a:solidFill>
                            <a:schemeClr val="tx1"/>
                          </a:solidFill>
                        </a:rPr>
                        <a:t>Implemented municipal capacity development plans in 15 municipalities and supported 23 districts with the implementation district-wide infrastructure plans. </a:t>
                      </a:r>
                    </a:p>
                    <a:p>
                      <a:pPr marL="285750" indent="-285750">
                        <a:lnSpc>
                          <a:spcPct val="150000"/>
                        </a:lnSpc>
                        <a:buFont typeface="Arial" panose="020B0604020202020204" pitchFamily="34" charset="0"/>
                        <a:buChar char="•"/>
                      </a:pPr>
                      <a:r>
                        <a:rPr lang="en-US" sz="2000" dirty="0">
                          <a:solidFill>
                            <a:schemeClr val="tx1"/>
                          </a:solidFill>
                        </a:rPr>
                        <a:t>10 Districts supported with implementation of integrated Waste Management Plans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alpha val="40000"/>
                      </a:schemeClr>
                    </a:solidFill>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3528942989"/>
                  </a:ext>
                </a:extLst>
              </a:tr>
            </a:tbl>
          </a:graphicData>
        </a:graphic>
      </p:graphicFrame>
    </p:spTree>
    <p:extLst>
      <p:ext uri="{BB962C8B-B14F-4D97-AF65-F5344CB8AC3E}">
        <p14:creationId xmlns:p14="http://schemas.microsoft.com/office/powerpoint/2010/main" val="1880042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200025" y="109452"/>
            <a:ext cx="11801475" cy="571585"/>
          </a:xfrm>
          <a:solidFill>
            <a:schemeClr val="accent2"/>
          </a:solidFill>
        </p:spPr>
        <p:txBody>
          <a:bodyPr>
            <a:normAutofit fontScale="90000"/>
          </a:bodyPr>
          <a:lstStyle/>
          <a:p>
            <a:pPr algn="ctr"/>
            <a:r>
              <a:rPr lang="en-GB" sz="4000" b="1" dirty="0">
                <a:solidFill>
                  <a:schemeClr val="tx1"/>
                </a:solidFill>
                <a:latin typeface="+mj-lt"/>
              </a:rPr>
              <a:t>PROGRAMME 2: TECHNICAL SUPPORT SERVICES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extLst>
              <p:ext uri="{D42A27DB-BD31-4B8C-83A1-F6EECF244321}">
                <p14:modId xmlns:p14="http://schemas.microsoft.com/office/powerpoint/2010/main" val="3831363805"/>
              </p:ext>
            </p:extLst>
          </p:nvPr>
        </p:nvGraphicFramePr>
        <p:xfrm>
          <a:off x="200026" y="719666"/>
          <a:ext cx="11801473" cy="5490909"/>
        </p:xfrm>
        <a:graphic>
          <a:graphicData uri="http://schemas.openxmlformats.org/drawingml/2006/table">
            <a:tbl>
              <a:tblPr firstRow="1" bandRow="1">
                <a:tableStyleId>{3C2FFA5D-87B4-456A-9821-1D502468CF0F}</a:tableStyleId>
              </a:tblPr>
              <a:tblGrid>
                <a:gridCol w="2937976">
                  <a:extLst>
                    <a:ext uri="{9D8B030D-6E8A-4147-A177-3AD203B41FA5}">
                      <a16:colId xmlns:a16="http://schemas.microsoft.com/office/drawing/2014/main" val="3994302705"/>
                    </a:ext>
                  </a:extLst>
                </a:gridCol>
                <a:gridCol w="2954499">
                  <a:extLst>
                    <a:ext uri="{9D8B030D-6E8A-4147-A177-3AD203B41FA5}">
                      <a16:colId xmlns:a16="http://schemas.microsoft.com/office/drawing/2014/main" val="675777203"/>
                    </a:ext>
                  </a:extLst>
                </a:gridCol>
                <a:gridCol w="2954499">
                  <a:extLst>
                    <a:ext uri="{9D8B030D-6E8A-4147-A177-3AD203B41FA5}">
                      <a16:colId xmlns:a16="http://schemas.microsoft.com/office/drawing/2014/main" val="3094838512"/>
                    </a:ext>
                  </a:extLst>
                </a:gridCol>
                <a:gridCol w="2954499">
                  <a:extLst>
                    <a:ext uri="{9D8B030D-6E8A-4147-A177-3AD203B41FA5}">
                      <a16:colId xmlns:a16="http://schemas.microsoft.com/office/drawing/2014/main" val="442394574"/>
                    </a:ext>
                  </a:extLst>
                </a:gridCol>
              </a:tblGrid>
              <a:tr h="185420">
                <a:tc rowSpan="2">
                  <a:txBody>
                    <a:bodyPr/>
                    <a:lstStyle/>
                    <a:p>
                      <a:pPr algn="ctr"/>
                      <a:endParaRPr lang="en-US" dirty="0">
                        <a:solidFill>
                          <a:schemeClr val="tx1"/>
                        </a:solidFill>
                      </a:endParaRPr>
                    </a:p>
                    <a:p>
                      <a:pPr algn="ctr"/>
                      <a:r>
                        <a:rPr lang="en-US" dirty="0">
                          <a:solidFill>
                            <a:schemeClr val="tx1"/>
                          </a:solidFill>
                        </a:rPr>
                        <a:t>PLANNED TARGETS</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rowSpan="2">
                  <a:txBody>
                    <a:bodyPr/>
                    <a:lstStyle/>
                    <a:p>
                      <a:pPr algn="ctr"/>
                      <a:endParaRPr lang="en-US" dirty="0">
                        <a:solidFill>
                          <a:schemeClr val="tx1"/>
                        </a:solidFill>
                      </a:endParaRPr>
                    </a:p>
                    <a:p>
                      <a:pPr algn="ctr"/>
                      <a:r>
                        <a:rPr lang="en-ZA" dirty="0">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chemeClr val="tx1"/>
                          </a:solidFill>
                        </a:rPr>
                        <a:t>ACHIEVED</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rgbClr val="FF0000"/>
                          </a:solidFill>
                        </a:rPr>
                        <a:t>NOT ACHIEVED</a:t>
                      </a:r>
                      <a:endParaRPr lang="en-ZA"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r h="185420">
                <a:tc vMerge="1">
                  <a:txBody>
                    <a:bodyPr/>
                    <a:lstStyle/>
                    <a:p>
                      <a:endParaRPr lang="en-ZA"/>
                    </a:p>
                  </a:txBody>
                  <a:tcPr/>
                </a:tc>
                <a:tc vMerge="1">
                  <a:txBody>
                    <a:bodyPr/>
                    <a:lstStyle/>
                    <a:p>
                      <a:endParaRPr lang="en-ZA"/>
                    </a:p>
                  </a:txBody>
                  <a:tcPr/>
                </a:tc>
                <a:tc>
                  <a:txBody>
                    <a:bodyPr/>
                    <a:lstStyle/>
                    <a:p>
                      <a:pPr algn="ctr"/>
                      <a:r>
                        <a:rPr lang="en-US" b="1" dirty="0">
                          <a:solidFill>
                            <a:schemeClr val="tx1"/>
                          </a:solidFill>
                        </a:rPr>
                        <a:t>15</a:t>
                      </a:r>
                      <a:endParaRPr lang="en-ZA"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b="1" dirty="0">
                          <a:solidFill>
                            <a:srgbClr val="FF0000"/>
                          </a:solidFill>
                        </a:rPr>
                        <a:t>4</a:t>
                      </a:r>
                      <a:endParaRPr lang="en-ZA"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2744330596"/>
                  </a:ext>
                </a:extLst>
              </a:tr>
              <a:tr h="370840">
                <a:tc gridSpan="4">
                  <a:txBody>
                    <a:bodyPr/>
                    <a:lstStyle/>
                    <a:p>
                      <a:pPr>
                        <a:lnSpc>
                          <a:spcPct val="200000"/>
                        </a:lnSpc>
                      </a:pPr>
                      <a:r>
                        <a:rPr lang="en-US" sz="2000" b="1" dirty="0">
                          <a:solidFill>
                            <a:schemeClr val="tx1"/>
                          </a:solidFill>
                        </a:rPr>
                        <a:t>Key Achievements:</a:t>
                      </a:r>
                    </a:p>
                    <a:p>
                      <a:pPr marL="285750" indent="-285750">
                        <a:lnSpc>
                          <a:spcPct val="150000"/>
                        </a:lnSpc>
                        <a:buFont typeface="Arial" panose="020B0604020202020204" pitchFamily="34" charset="0"/>
                        <a:buChar char="•"/>
                      </a:pPr>
                      <a:r>
                        <a:rPr lang="en-ZA" sz="2000" dirty="0">
                          <a:solidFill>
                            <a:schemeClr val="tx1"/>
                          </a:solidFill>
                        </a:rPr>
                        <a:t>30 Districts supported with implementation of SPLUMA compliant municipal spatial plans, SDF’s and land-use schemes</a:t>
                      </a:r>
                    </a:p>
                    <a:p>
                      <a:pPr marL="285750" indent="-285750">
                        <a:lnSpc>
                          <a:spcPct val="150000"/>
                        </a:lnSpc>
                        <a:buFont typeface="Arial" panose="020B0604020202020204" pitchFamily="34" charset="0"/>
                        <a:buChar char="•"/>
                      </a:pPr>
                      <a:r>
                        <a:rPr lang="en-ZA" sz="2000" dirty="0">
                          <a:solidFill>
                            <a:schemeClr val="tx1"/>
                          </a:solidFill>
                        </a:rPr>
                        <a:t>10 districts supported with implemented standard operating procedures (SOPs)  for reliable water services and 10 districts supported with SOPs for improved household access to sanitation services</a:t>
                      </a:r>
                    </a:p>
                    <a:p>
                      <a:pPr marL="285750" indent="-285750">
                        <a:lnSpc>
                          <a:spcPct val="150000"/>
                        </a:lnSpc>
                        <a:buFont typeface="Arial" panose="020B0604020202020204" pitchFamily="34" charset="0"/>
                        <a:buChar char="•"/>
                      </a:pPr>
                      <a:r>
                        <a:rPr lang="en-ZA" sz="2000" dirty="0">
                          <a:solidFill>
                            <a:schemeClr val="tx1"/>
                          </a:solidFill>
                        </a:rPr>
                        <a:t>8 Districts supported with implementation of a performance monitoring strategy and electricity supply management strategies</a:t>
                      </a:r>
                    </a:p>
                    <a:p>
                      <a:pPr marL="285750" indent="-285750">
                        <a:lnSpc>
                          <a:spcPct val="150000"/>
                        </a:lnSpc>
                        <a:buFont typeface="Arial" panose="020B0604020202020204" pitchFamily="34" charset="0"/>
                        <a:buChar char="•"/>
                      </a:pPr>
                      <a:r>
                        <a:rPr lang="en-ZA" sz="2000" dirty="0">
                          <a:solidFill>
                            <a:schemeClr val="tx1"/>
                          </a:solidFill>
                        </a:rPr>
                        <a:t>3 districts supported with the implementation of the RMSC programme  </a:t>
                      </a:r>
                    </a:p>
                    <a:p>
                      <a:pPr marL="285750" indent="-285750">
                        <a:lnSpc>
                          <a:spcPct val="150000"/>
                        </a:lnSpc>
                        <a:buFont typeface="Arial" panose="020B0604020202020204" pitchFamily="34" charset="0"/>
                        <a:buChar char="•"/>
                      </a:pPr>
                      <a:r>
                        <a:rPr lang="en-ZA" sz="2000" dirty="0">
                          <a:solidFill>
                            <a:schemeClr val="tx1"/>
                          </a:solidFill>
                        </a:rPr>
                        <a:t>Conducted municipal infrastructure functionality assessments and reports developed in 11 districts municipalities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alpha val="40000"/>
                      </a:schemeClr>
                    </a:solidFill>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3528942989"/>
                  </a:ext>
                </a:extLst>
              </a:tr>
            </a:tbl>
          </a:graphicData>
        </a:graphic>
      </p:graphicFrame>
    </p:spTree>
    <p:extLst>
      <p:ext uri="{BB962C8B-B14F-4D97-AF65-F5344CB8AC3E}">
        <p14:creationId xmlns:p14="http://schemas.microsoft.com/office/powerpoint/2010/main" val="3782278807"/>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G Powerpoint Template" id="{24550680-2319-42F4-B276-BE59CE28C02A}" vid="{441FDE87-BB01-47C9-B84D-496513D7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85A8A1C5E2EE4C83B7549C80D7279D" ma:contentTypeVersion="14" ma:contentTypeDescription="Create a new document." ma:contentTypeScope="" ma:versionID="55a46c5bdebc64dd3adf8f4b90b33079">
  <xsd:schema xmlns:xsd="http://www.w3.org/2001/XMLSchema" xmlns:xs="http://www.w3.org/2001/XMLSchema" xmlns:p="http://schemas.microsoft.com/office/2006/metadata/properties" xmlns:ns3="adf207a9-60cb-4ff9-8a37-6b5832682305" xmlns:ns4="f68d7658-3e4a-400b-8231-6e99d115db81" targetNamespace="http://schemas.microsoft.com/office/2006/metadata/properties" ma:root="true" ma:fieldsID="e0296f0a14f19867272e98769df2977f" ns3:_="" ns4:_="">
    <xsd:import namespace="adf207a9-60cb-4ff9-8a37-6b5832682305"/>
    <xsd:import namespace="f68d7658-3e4a-400b-8231-6e99d115db8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207a9-60cb-4ff9-8a37-6b58326823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8d7658-3e4a-400b-8231-6e99d115db8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C3A0A-9452-417B-B940-7D7EF7CC3C1E}">
  <ds:schemaRefs>
    <ds:schemaRef ds:uri="http://schemas.microsoft.com/sharepoint/v3/contenttype/forms"/>
  </ds:schemaRefs>
</ds:datastoreItem>
</file>

<file path=customXml/itemProps2.xml><?xml version="1.0" encoding="utf-8"?>
<ds:datastoreItem xmlns:ds="http://schemas.openxmlformats.org/officeDocument/2006/customXml" ds:itemID="{4D320DDE-FB90-4989-AADC-367703AC8989}">
  <ds:schemaRefs>
    <ds:schemaRef ds:uri="http://www.w3.org/XML/1998/namespace"/>
    <ds:schemaRef ds:uri="http://purl.org/dc/terms/"/>
    <ds:schemaRef ds:uri="http://schemas.openxmlformats.org/package/2006/metadata/core-properties"/>
    <ds:schemaRef ds:uri="adf207a9-60cb-4ff9-8a37-6b5832682305"/>
    <ds:schemaRef ds:uri="http://schemas.microsoft.com/office/infopath/2007/PartnerControls"/>
    <ds:schemaRef ds:uri="http://schemas.microsoft.com/office/2006/documentManagement/types"/>
    <ds:schemaRef ds:uri="http://purl.org/dc/dcmitype/"/>
    <ds:schemaRef ds:uri="f68d7658-3e4a-400b-8231-6e99d115db81"/>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6E5F451-3629-4BF8-BD53-F6EF13C1F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f207a9-60cb-4ff9-8a37-6b5832682305"/>
    <ds:schemaRef ds:uri="f68d7658-3e4a-400b-8231-6e99d115db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DCOG Powerpoint Template</Template>
  <TotalTime>19756</TotalTime>
  <Words>1614</Words>
  <Application>Microsoft Office PowerPoint</Application>
  <PresentationFormat>Widescreen</PresentationFormat>
  <Paragraphs>226</Paragraphs>
  <Slides>26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MS PGothic</vt:lpstr>
      <vt:lpstr>Gill Sans MT</vt:lpstr>
      <vt:lpstr>Arial</vt:lpstr>
      <vt:lpstr>Century Gothic</vt:lpstr>
      <vt:lpstr>Times New Roman</vt:lpstr>
      <vt:lpstr>Symbol</vt:lpstr>
      <vt:lpstr>SimSun</vt:lpstr>
      <vt:lpstr>Copperplate Gothic Bold</vt:lpstr>
      <vt:lpstr>Calibri Light</vt:lpstr>
      <vt:lpstr>Calibri</vt:lpstr>
      <vt:lpstr>Office Theme</vt:lpstr>
      <vt:lpstr>PowerPoint Presentation</vt:lpstr>
      <vt:lpstr>OUTLINE OF THE PRESENTATION </vt:lpstr>
      <vt:lpstr>Purpose     </vt:lpstr>
      <vt:lpstr>Vision, mission and mandate    </vt:lpstr>
      <vt:lpstr>KEY FUNCTIONS OF MISA    </vt:lpstr>
      <vt:lpstr>Summary of Performance against Planned Targets       </vt:lpstr>
      <vt:lpstr>PROGRAMME 1: ADMINISTRATION     </vt:lpstr>
      <vt:lpstr>PROGRAMME 2: TECHNICAL SUPPORT SERVICES     </vt:lpstr>
      <vt:lpstr>PROGRAMME 2: TECHNICAL SUPPORT SERVICES     </vt:lpstr>
      <vt:lpstr>PROGRAMME 2: TECHNICAL SUPPORT SERVICES     </vt:lpstr>
      <vt:lpstr>PROGRAMME 2: TECHNICAL SUPPORT SERVICES     </vt:lpstr>
      <vt:lpstr>Programme 3: infrastructure delivery management support     </vt:lpstr>
      <vt:lpstr>Programme 3: infrastructure delivery management support      </vt:lpstr>
      <vt:lpstr>INSTITUTIONAL RESPONSE TO COVID-19</vt:lpstr>
      <vt:lpstr>FINANCIAL POSITION AS AT 31 MARCH 2021   </vt:lpstr>
      <vt:lpstr>FINANCIAL PERFORMANCE AS AT 31 MARCH 2021      </vt:lpstr>
      <vt:lpstr>BUDGET VARIANCE REPORT PER COST ITEM AS AT 31 MARCH 2021     </vt:lpstr>
      <vt:lpstr>CASH FLOW /BANK RECON AS AT 31 MARCH 2021     </vt:lpstr>
      <vt:lpstr>FRUITLESS AND WASTEFUL EXPENDITURE AS AT 31 MARCH 2021     </vt:lpstr>
      <vt:lpstr>PAYMENTS OVER 30 DAYS VS PAYMENTS UNDER 30 DAYS NUMBER OF PAYMENTS 31 MARCH 2020     </vt:lpstr>
      <vt:lpstr>Three-Year Audit Outcomes Trend      </vt:lpstr>
      <vt:lpstr>PowerPoint Presentation</vt:lpstr>
      <vt:lpstr>SUMMARY OF AGSA FINDINGS 2020/2021    </vt:lpstr>
      <vt:lpstr>HRM PROGRESS</vt:lpstr>
      <vt:lpstr>RECOMMENDATIONS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Lubabalo Luyaba;Luntu Ndalasi</dc:creator>
  <cp:lastModifiedBy>Shereen Cassiem</cp:lastModifiedBy>
  <cp:revision>627</cp:revision>
  <cp:lastPrinted>2021-09-16T09:52:02Z</cp:lastPrinted>
  <dcterms:created xsi:type="dcterms:W3CDTF">2021-02-13T08:50:29Z</dcterms:created>
  <dcterms:modified xsi:type="dcterms:W3CDTF">2021-11-08T04:27:05Z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0x0101007485A8A1C5E2EE4C83B7549C80D7279D</vt:lpwstr>
  </property>
</Properties>
</file>