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9"/>
  </p:notesMasterIdLst>
  <p:handoutMasterIdLst>
    <p:handoutMasterId r:id="rId20"/>
  </p:handoutMasterIdLst>
  <p:sldIdLst>
    <p:sldId id="256" r:id="rId6"/>
    <p:sldId id="1940" r:id="rId7"/>
    <p:sldId id="1941" r:id="rId8"/>
    <p:sldId id="1942" r:id="rId9"/>
    <p:sldId id="1943" r:id="rId10"/>
    <p:sldId id="1944" r:id="rId11"/>
    <p:sldId id="1945" r:id="rId12"/>
    <p:sldId id="1946" r:id="rId13"/>
    <p:sldId id="1947" r:id="rId14"/>
    <p:sldId id="1948" r:id="rId15"/>
    <p:sldId id="1949" r:id="rId16"/>
    <p:sldId id="1950" r:id="rId17"/>
    <p:sldId id="266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thando Mqwabalala" initials="LM" lastIdx="1" clrIdx="0">
    <p:extLst>
      <p:ext uri="{19B8F6BF-5375-455C-9EA6-DF929625EA0E}">
        <p15:presenceInfo xmlns:p15="http://schemas.microsoft.com/office/powerpoint/2012/main" xmlns="" userId="S::LuthandoM@buffalocity.gov.za::17f45915-bcf2-4bba-ade7-ba1208a662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91057" autoAdjust="0"/>
  </p:normalViewPr>
  <p:slideViewPr>
    <p:cSldViewPr snapToGrid="0">
      <p:cViewPr varScale="1">
        <p:scale>
          <a:sx n="66" d="100"/>
          <a:sy n="66" d="100"/>
        </p:scale>
        <p:origin x="-816" y="-108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ndrewm\Downloads\BCM%20data.xlsx" TargetMode="External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Andrewm\Downloads\BCM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/>
          <a:lstStyle/>
          <a:p>
            <a:pPr>
              <a:defRPr/>
            </a:pPr>
            <a:r>
              <a:rPr lang="en-US"/>
              <a:t>GDP-R Total Growth
 Buffalo City</a:t>
            </a:r>
          </a:p>
        </c:rich>
      </c:tx>
      <c:layout>
        <c:manualLayout>
          <c:xMode val="edge"/>
          <c:yMode val="edge"/>
          <c:x val="0.36453839362944873"/>
          <c:y val="7.1090047393364927E-2"/>
        </c:manualLayout>
      </c:layout>
      <c:spPr>
        <a:noFill/>
        <a:ln>
          <a:noFill/>
        </a:ln>
      </c:spPr>
    </c:title>
    <c:plotArea>
      <c:layout>
        <c:manualLayout>
          <c:layoutTarget val="inner"/>
          <c:xMode val="edge"/>
          <c:yMode val="edge"/>
          <c:x val="0.1"/>
          <c:y val="0.14000000000000001"/>
          <c:w val="0.8"/>
          <c:h val="0.75000000000000011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cat>
            <c:strRef>
              <c:f>'\\Storage\Home$\Andiswam\Documents\[ReX96.xlsx]J008_GDPR_tot_growth_data'!$B$2:$B$29</c:f>
              <c:strCache>
                <c:ptCount val="2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  <c:pt idx="27">
                  <c:v>2024</c:v>
                </c:pt>
              </c:strCache>
            </c:strRef>
          </c:cat>
          <c:val>
            <c:numRef>
              <c:f>'\\Storage\Home$\Andiswam\Documents\[ReX96.xlsx]J008_GDPR_tot_growth_data'!$C$2:$C$29</c:f>
              <c:numCache>
                <c:formatCode>General</c:formatCode>
                <c:ptCount val="28"/>
                <c:pt idx="0">
                  <c:v>1.5716637441356401E-2</c:v>
                </c:pt>
                <c:pt idx="1">
                  <c:v>5.0187951174387501E-3</c:v>
                </c:pt>
                <c:pt idx="2">
                  <c:v>2.4371698677977807E-2</c:v>
                </c:pt>
                <c:pt idx="3">
                  <c:v>4.1462543294114501E-2</c:v>
                </c:pt>
                <c:pt idx="4">
                  <c:v>1.5246941307311503E-2</c:v>
                </c:pt>
                <c:pt idx="5">
                  <c:v>-6.581932757736891E-3</c:v>
                </c:pt>
                <c:pt idx="6">
                  <c:v>1.6860203177122803E-2</c:v>
                </c:pt>
                <c:pt idx="7">
                  <c:v>2.1941461151383498E-2</c:v>
                </c:pt>
                <c:pt idx="8">
                  <c:v>3.6853063238561704E-2</c:v>
                </c:pt>
                <c:pt idx="9">
                  <c:v>5.0023578223309599E-2</c:v>
                </c:pt>
                <c:pt idx="10">
                  <c:v>3.5726599079825699E-2</c:v>
                </c:pt>
                <c:pt idx="11">
                  <c:v>2.9013642040503208E-2</c:v>
                </c:pt>
                <c:pt idx="12">
                  <c:v>1.4697421112612704E-3</c:v>
                </c:pt>
                <c:pt idx="13">
                  <c:v>1.7909645339120307E-2</c:v>
                </c:pt>
                <c:pt idx="14">
                  <c:v>3.9568566141457095E-2</c:v>
                </c:pt>
                <c:pt idx="15">
                  <c:v>1.9533242887838101E-2</c:v>
                </c:pt>
                <c:pt idx="16">
                  <c:v>1.6220601609723304E-2</c:v>
                </c:pt>
                <c:pt idx="17">
                  <c:v>1.40931408424707E-2</c:v>
                </c:pt>
                <c:pt idx="18">
                  <c:v>6.9969227601760515E-3</c:v>
                </c:pt>
                <c:pt idx="19">
                  <c:v>1.0121969258159601E-2</c:v>
                </c:pt>
                <c:pt idx="20">
                  <c:v>5.1167845266168986E-3</c:v>
                </c:pt>
                <c:pt idx="21">
                  <c:v>7.0958414180657412E-3</c:v>
                </c:pt>
                <c:pt idx="22">
                  <c:v>2.3480663589181606E-3</c:v>
                </c:pt>
                <c:pt idx="23">
                  <c:v>-7.0227095831212616E-2</c:v>
                </c:pt>
                <c:pt idx="24">
                  <c:v>2.8659936534726007E-2</c:v>
                </c:pt>
                <c:pt idx="25">
                  <c:v>1.7002773659871004E-2</c:v>
                </c:pt>
                <c:pt idx="26">
                  <c:v>2.4562515728047601E-2</c:v>
                </c:pt>
                <c:pt idx="27">
                  <c:v>1.97383209077251E-2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CB-493D-80C7-0BB2B6268DBC}"/>
            </c:ext>
          </c:extLst>
        </c:ser>
        <c:dLbls/>
        <c:gapWidth val="100"/>
        <c:axId val="60537472"/>
        <c:axId val="61211008"/>
      </c:barChart>
      <c:catAx>
        <c:axId val="60537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DDDDDD"/>
            </a:solidFill>
            <a:prstDash val="solid"/>
          </a:ln>
        </c:spPr>
        <c:crossAx val="61211008"/>
        <c:crosses val="autoZero"/>
        <c:auto val="1"/>
        <c:lblAlgn val="ctr"/>
        <c:lblOffset val="100"/>
        <c:tickLblSkip val="2"/>
      </c:catAx>
      <c:valAx>
        <c:axId val="61211008"/>
        <c:scaling>
          <c:orientation val="minMax"/>
        </c:scaling>
        <c:axPos val="l"/>
        <c:majorGridlines>
          <c:spPr>
            <a:ln w="3175">
              <a:noFill/>
              <a:prstDash val="dash"/>
            </a:ln>
          </c:spPr>
        </c:majorGridlines>
        <c:numFmt formatCode="0.0%" sourceLinked="0"/>
        <c:tickLblPos val="nextTo"/>
        <c:spPr>
          <a:ln>
            <a:noFill/>
          </a:ln>
        </c:spPr>
        <c:crossAx val="6053747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blipFill>
      <a:blip xmlns:r="http://schemas.openxmlformats.org/officeDocument/2006/relationships" r:embed="rId1"/>
      <a:stretch/>
    </a:blipFill>
    <a:ln>
      <a:solidFill>
        <a:sysClr val="windowText" lastClr="000000"/>
      </a:solidFill>
    </a:ln>
  </c:spPr>
  <c:txPr>
    <a:bodyPr/>
    <a:lstStyle/>
    <a:p>
      <a:pPr>
        <a:defRPr sz="900"/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BCM GDFI: Gross fixed capital formation - Total</a:t>
            </a:r>
          </a:p>
          <a:p>
            <a:pPr>
              <a:defRPr sz="11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 R millions constant 2010 prices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'[BCM data.xlsx]Investment'!$A$2</c:f>
              <c:strCache>
                <c:ptCount val="1"/>
                <c:pt idx="0">
                  <c:v>GDFI: Gross fixed capital formation - Total R millions constant 2010 prices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D5-4CB4-AAAE-7938D2BAAB88}"/>
                </c:ext>
              </c:extLst>
            </c:dLbl>
            <c:dLbl>
              <c:idx val="24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D5-4CB4-AAAE-7938D2BAAB88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'[BCM data.xlsx]Investment'!$B$1:$Z$1</c:f>
              <c:strCache>
                <c:ptCount val="25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</c:strCache>
            </c:strRef>
          </c:cat>
          <c:val>
            <c:numRef>
              <c:f>'[BCM data.xlsx]Investment'!$B$2:$Z$2</c:f>
              <c:numCache>
                <c:formatCode>#\ ###\ ##0</c:formatCode>
                <c:ptCount val="25"/>
                <c:pt idx="0">
                  <c:v>4119.5830000000014</c:v>
                </c:pt>
                <c:pt idx="1">
                  <c:v>4449.4670000000015</c:v>
                </c:pt>
                <c:pt idx="2">
                  <c:v>4609.5060000000003</c:v>
                </c:pt>
                <c:pt idx="3">
                  <c:v>4673.4069999999992</c:v>
                </c:pt>
                <c:pt idx="4">
                  <c:v>4300.3450000000003</c:v>
                </c:pt>
                <c:pt idx="5">
                  <c:v>4436.3130000000001</c:v>
                </c:pt>
                <c:pt idx="6">
                  <c:v>4476.6130000000003</c:v>
                </c:pt>
                <c:pt idx="7">
                  <c:v>4529.884</c:v>
                </c:pt>
                <c:pt idx="8">
                  <c:v>5024.8610000000017</c:v>
                </c:pt>
                <c:pt idx="9">
                  <c:v>5826.335</c:v>
                </c:pt>
                <c:pt idx="10">
                  <c:v>6498.9210000000003</c:v>
                </c:pt>
                <c:pt idx="11">
                  <c:v>7043.0460000000003</c:v>
                </c:pt>
                <c:pt idx="12">
                  <c:v>7849.857</c:v>
                </c:pt>
                <c:pt idx="13">
                  <c:v>8525.5460000000003</c:v>
                </c:pt>
                <c:pt idx="14">
                  <c:v>7719.9980000000005</c:v>
                </c:pt>
                <c:pt idx="15">
                  <c:v>7278.8850000000002</c:v>
                </c:pt>
                <c:pt idx="16">
                  <c:v>7587.4650000000001</c:v>
                </c:pt>
                <c:pt idx="17">
                  <c:v>7677.1290000000017</c:v>
                </c:pt>
                <c:pt idx="18">
                  <c:v>8013.9460000000008</c:v>
                </c:pt>
                <c:pt idx="19">
                  <c:v>8041.9550000000008</c:v>
                </c:pt>
                <c:pt idx="20">
                  <c:v>8479.4579999999987</c:v>
                </c:pt>
                <c:pt idx="21">
                  <c:v>8213.58</c:v>
                </c:pt>
                <c:pt idx="22">
                  <c:v>8089.92</c:v>
                </c:pt>
                <c:pt idx="23">
                  <c:v>7827.1460000000015</c:v>
                </c:pt>
                <c:pt idx="24">
                  <c:v>7585.7439999999997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D5-4CB4-AAAE-7938D2BAAB88}"/>
            </c:ext>
          </c:extLst>
        </c:ser>
        <c:dLbls/>
        <c:gapWidth val="219"/>
        <c:overlap val="-27"/>
        <c:axId val="61249792"/>
        <c:axId val="61272064"/>
      </c:barChart>
      <c:catAx>
        <c:axId val="612497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72064"/>
        <c:crosses val="autoZero"/>
        <c:auto val="1"/>
        <c:lblAlgn val="ctr"/>
        <c:lblOffset val="100"/>
      </c:catAx>
      <c:valAx>
        <c:axId val="61272064"/>
        <c:scaling>
          <c:orientation val="minMax"/>
        </c:scaling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\ ###\ 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4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ysClr val="window" lastClr="FFFFFF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C4E74-BFEB-4BD1-87A0-69EA374F7E3A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1E8784-488A-41C4-B1B3-CCEE64868F5A}">
      <dgm:prSet phldrT="[Text]"/>
      <dgm:spPr/>
      <dgm:t>
        <a:bodyPr/>
        <a:lstStyle/>
        <a:p>
          <a:r>
            <a:rPr lang="en-ZA" b="1"/>
            <a:t>Vision: Buffalo City: well governed, connected, green and innovative </a:t>
          </a:r>
          <a:endParaRPr lang="en-US" b="1"/>
        </a:p>
      </dgm:t>
    </dgm:pt>
    <dgm:pt modelId="{3544E0C3-276C-4ED0-B810-DA69F5E750BF}" type="parTrans" cxnId="{6FEF697F-68BD-4F81-9DD0-422ACAA8CC7C}">
      <dgm:prSet/>
      <dgm:spPr/>
      <dgm:t>
        <a:bodyPr/>
        <a:lstStyle/>
        <a:p>
          <a:endParaRPr lang="en-US" sz="2000"/>
        </a:p>
      </dgm:t>
    </dgm:pt>
    <dgm:pt modelId="{93926B94-C141-49A7-B9BD-137DCB835FC8}" type="sibTrans" cxnId="{6FEF697F-68BD-4F81-9DD0-422ACAA8CC7C}">
      <dgm:prSet/>
      <dgm:spPr/>
      <dgm:t>
        <a:bodyPr/>
        <a:lstStyle/>
        <a:p>
          <a:endParaRPr lang="en-US"/>
        </a:p>
      </dgm:t>
    </dgm:pt>
    <dgm:pt modelId="{309F81A8-2E24-4503-A305-FCC912B948E7}">
      <dgm:prSet phldrT="[Text]"/>
      <dgm:spPr/>
      <dgm:t>
        <a:bodyPr/>
        <a:lstStyle/>
        <a:p>
          <a:pPr>
            <a:buFont typeface="+mj-lt"/>
            <a:buAutoNum type="arabicPeriod"/>
          </a:pPr>
          <a:r>
            <a:rPr lang="en-ZA" b="1" dirty="0"/>
            <a:t>An innovative and productive city </a:t>
          </a:r>
          <a:endParaRPr lang="en-US" b="1" dirty="0"/>
        </a:p>
      </dgm:t>
    </dgm:pt>
    <dgm:pt modelId="{36F64975-5928-49D3-8589-D6E5308283E5}" type="parTrans" cxnId="{8774D5F9-EFE1-4A1D-9A90-E0F0960BCFAD}">
      <dgm:prSet/>
      <dgm:spPr/>
      <dgm:t>
        <a:bodyPr/>
        <a:lstStyle/>
        <a:p>
          <a:endParaRPr lang="en-US" sz="2000"/>
        </a:p>
      </dgm:t>
    </dgm:pt>
    <dgm:pt modelId="{5A3EC06B-1F78-461F-B244-40D7FFA6ED03}" type="sibTrans" cxnId="{8774D5F9-EFE1-4A1D-9A90-E0F0960BCFAD}">
      <dgm:prSet/>
      <dgm:spPr/>
      <dgm:t>
        <a:bodyPr/>
        <a:lstStyle/>
        <a:p>
          <a:endParaRPr lang="en-US"/>
        </a:p>
      </dgm:t>
    </dgm:pt>
    <dgm:pt modelId="{D91AC1EE-FDE0-4E8F-BFE7-963A67A7568A}">
      <dgm:prSet phldrT="[Text]"/>
      <dgm:spPr/>
      <dgm:t>
        <a:bodyPr/>
        <a:lstStyle/>
        <a:p>
          <a:endParaRPr lang="en-US"/>
        </a:p>
      </dgm:t>
    </dgm:pt>
    <dgm:pt modelId="{F82A7A9A-4E2C-4D1D-88BD-BDBF1D775287}" type="parTrans" cxnId="{D6C44B2B-9FBF-45F3-8E08-3877FC5F08F4}">
      <dgm:prSet/>
      <dgm:spPr/>
      <dgm:t>
        <a:bodyPr/>
        <a:lstStyle/>
        <a:p>
          <a:endParaRPr lang="en-US" sz="2000"/>
        </a:p>
      </dgm:t>
    </dgm:pt>
    <dgm:pt modelId="{CDEC3323-D2A6-42DF-AA58-AD2400B9F0E9}" type="sibTrans" cxnId="{D6C44B2B-9FBF-45F3-8E08-3877FC5F08F4}">
      <dgm:prSet/>
      <dgm:spPr/>
      <dgm:t>
        <a:bodyPr/>
        <a:lstStyle/>
        <a:p>
          <a:endParaRPr lang="en-US"/>
        </a:p>
      </dgm:t>
    </dgm:pt>
    <dgm:pt modelId="{30C95A52-8DD4-44B9-9E47-E99A756F7812}">
      <dgm:prSet/>
      <dgm:spPr/>
      <dgm:t>
        <a:bodyPr/>
        <a:lstStyle/>
        <a:p>
          <a:r>
            <a:rPr lang="en-ZA" b="1"/>
            <a:t>A green city </a:t>
          </a:r>
        </a:p>
      </dgm:t>
    </dgm:pt>
    <dgm:pt modelId="{277BEDD9-08F8-4D48-9240-3D98A2BA49EB}" type="parTrans" cxnId="{2F185796-3CFD-4360-B446-3FC87DF0D911}">
      <dgm:prSet/>
      <dgm:spPr/>
      <dgm:t>
        <a:bodyPr/>
        <a:lstStyle/>
        <a:p>
          <a:endParaRPr lang="en-US" sz="2000"/>
        </a:p>
      </dgm:t>
    </dgm:pt>
    <dgm:pt modelId="{3178C3C5-9831-4843-89F1-0B392237A15E}" type="sibTrans" cxnId="{2F185796-3CFD-4360-B446-3FC87DF0D911}">
      <dgm:prSet/>
      <dgm:spPr/>
      <dgm:t>
        <a:bodyPr/>
        <a:lstStyle/>
        <a:p>
          <a:endParaRPr lang="en-US"/>
        </a:p>
      </dgm:t>
    </dgm:pt>
    <dgm:pt modelId="{9002E94B-A8DC-430F-B205-6F10B0FABA4D}">
      <dgm:prSet/>
      <dgm:spPr/>
      <dgm:t>
        <a:bodyPr/>
        <a:lstStyle/>
        <a:p>
          <a:r>
            <a:rPr lang="en-ZA" b="1"/>
            <a:t>A connected city </a:t>
          </a:r>
        </a:p>
      </dgm:t>
    </dgm:pt>
    <dgm:pt modelId="{CAD1EB62-C3FC-4DA2-B425-D0CB45646286}" type="parTrans" cxnId="{7CD61D05-D049-4669-9D63-D6D5D3B26289}">
      <dgm:prSet/>
      <dgm:spPr/>
      <dgm:t>
        <a:bodyPr/>
        <a:lstStyle/>
        <a:p>
          <a:endParaRPr lang="en-US" sz="2000"/>
        </a:p>
      </dgm:t>
    </dgm:pt>
    <dgm:pt modelId="{376C70B1-7B3A-40F8-92D8-0228FF8A0B00}" type="sibTrans" cxnId="{7CD61D05-D049-4669-9D63-D6D5D3B26289}">
      <dgm:prSet/>
      <dgm:spPr/>
      <dgm:t>
        <a:bodyPr/>
        <a:lstStyle/>
        <a:p>
          <a:endParaRPr lang="en-US"/>
        </a:p>
      </dgm:t>
    </dgm:pt>
    <dgm:pt modelId="{D12EBB9F-00C7-4B90-B629-BB16A9602D15}">
      <dgm:prSet/>
      <dgm:spPr/>
      <dgm:t>
        <a:bodyPr/>
        <a:lstStyle/>
        <a:p>
          <a:r>
            <a:rPr lang="en-ZA" b="1"/>
            <a:t>A spatially transformed city </a:t>
          </a:r>
        </a:p>
      </dgm:t>
    </dgm:pt>
    <dgm:pt modelId="{DACA9147-F09D-49DE-AC6C-F41C84C8A597}" type="parTrans" cxnId="{D3362351-8C7C-4CD9-B00A-FC1F878E08C1}">
      <dgm:prSet/>
      <dgm:spPr/>
      <dgm:t>
        <a:bodyPr/>
        <a:lstStyle/>
        <a:p>
          <a:endParaRPr lang="en-US" sz="2000"/>
        </a:p>
      </dgm:t>
    </dgm:pt>
    <dgm:pt modelId="{8C098960-C500-4716-B5A2-B9175DF5B8F4}" type="sibTrans" cxnId="{D3362351-8C7C-4CD9-B00A-FC1F878E08C1}">
      <dgm:prSet/>
      <dgm:spPr/>
      <dgm:t>
        <a:bodyPr/>
        <a:lstStyle/>
        <a:p>
          <a:endParaRPr lang="en-US"/>
        </a:p>
      </dgm:t>
    </dgm:pt>
    <dgm:pt modelId="{6BC774ED-3632-4268-91D2-723CD166792F}">
      <dgm:prSet/>
      <dgm:spPr/>
      <dgm:t>
        <a:bodyPr/>
        <a:lstStyle/>
        <a:p>
          <a:r>
            <a:rPr lang="en-ZA" b="1"/>
            <a:t>A well governed  city </a:t>
          </a:r>
        </a:p>
      </dgm:t>
    </dgm:pt>
    <dgm:pt modelId="{4A794FD0-F7E3-4E1E-8EF0-B75BDA7DE545}" type="parTrans" cxnId="{6609FC6A-FE77-4032-8689-60FA0C843191}">
      <dgm:prSet/>
      <dgm:spPr/>
      <dgm:t>
        <a:bodyPr/>
        <a:lstStyle/>
        <a:p>
          <a:endParaRPr lang="en-US" sz="2000"/>
        </a:p>
      </dgm:t>
    </dgm:pt>
    <dgm:pt modelId="{BC13E6D2-1CE4-48F5-95AE-976FB13B78A6}" type="sibTrans" cxnId="{6609FC6A-FE77-4032-8689-60FA0C843191}">
      <dgm:prSet/>
      <dgm:spPr/>
      <dgm:t>
        <a:bodyPr/>
        <a:lstStyle/>
        <a:p>
          <a:endParaRPr lang="en-US"/>
        </a:p>
      </dgm:t>
    </dgm:pt>
    <dgm:pt modelId="{DB5415A4-BF92-4D90-8530-800A6D8CDC3B}" type="pres">
      <dgm:prSet presAssocID="{3B9C4E74-BFEB-4BD1-87A0-69EA374F7E3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9E4840-7033-4BAF-98DC-ADA2521DD055}" type="pres">
      <dgm:prSet presAssocID="{3B1E8784-488A-41C4-B1B3-CCEE64868F5A}" presName="centerShape" presStyleLbl="node0" presStyleIdx="0" presStyleCnt="1"/>
      <dgm:spPr/>
      <dgm:t>
        <a:bodyPr/>
        <a:lstStyle/>
        <a:p>
          <a:endParaRPr lang="en-US"/>
        </a:p>
      </dgm:t>
    </dgm:pt>
    <dgm:pt modelId="{5F4DC373-E33E-45C3-8AD5-6A729F37E9D3}" type="pres">
      <dgm:prSet presAssocID="{309F81A8-2E24-4503-A305-FCC912B948E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24A31-A0C8-4E1C-88FB-36B35E5D2D89}" type="pres">
      <dgm:prSet presAssocID="{309F81A8-2E24-4503-A305-FCC912B948E7}" presName="dummy" presStyleCnt="0"/>
      <dgm:spPr/>
    </dgm:pt>
    <dgm:pt modelId="{87DDBDAA-8467-411E-A44B-4FF924ABEA08}" type="pres">
      <dgm:prSet presAssocID="{5A3EC06B-1F78-461F-B244-40D7FFA6ED0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6B4545F-380D-4B44-88E3-02FFF3205B78}" type="pres">
      <dgm:prSet presAssocID="{30C95A52-8DD4-44B9-9E47-E99A756F781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21B53-F349-4D03-87D4-AADF754A8076}" type="pres">
      <dgm:prSet presAssocID="{30C95A52-8DD4-44B9-9E47-E99A756F7812}" presName="dummy" presStyleCnt="0"/>
      <dgm:spPr/>
    </dgm:pt>
    <dgm:pt modelId="{E6CEBEFB-E0B3-4013-A694-65EE662804EF}" type="pres">
      <dgm:prSet presAssocID="{3178C3C5-9831-4843-89F1-0B392237A15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52A08F7-75B3-449E-9948-16CA1026D24D}" type="pres">
      <dgm:prSet presAssocID="{9002E94B-A8DC-430F-B205-6F10B0FABA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8C757-10C4-40B8-9252-F91F66AAE23F}" type="pres">
      <dgm:prSet presAssocID="{9002E94B-A8DC-430F-B205-6F10B0FABA4D}" presName="dummy" presStyleCnt="0"/>
      <dgm:spPr/>
    </dgm:pt>
    <dgm:pt modelId="{22E1F6FE-9831-4A63-9AD5-2A52B43F8FE3}" type="pres">
      <dgm:prSet presAssocID="{376C70B1-7B3A-40F8-92D8-0228FF8A0B0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2B203EF-75F8-4E5E-A437-A6B39A291A7E}" type="pres">
      <dgm:prSet presAssocID="{D12EBB9F-00C7-4B90-B629-BB16A9602D1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85EC0-FAC1-44A2-BD8C-DF44E46DF2E0}" type="pres">
      <dgm:prSet presAssocID="{D12EBB9F-00C7-4B90-B629-BB16A9602D15}" presName="dummy" presStyleCnt="0"/>
      <dgm:spPr/>
    </dgm:pt>
    <dgm:pt modelId="{D141E7C7-E154-455C-8EF5-65F9B2CD6992}" type="pres">
      <dgm:prSet presAssocID="{8C098960-C500-4716-B5A2-B9175DF5B8F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3538EEF-408D-4360-87BF-7060D594707A}" type="pres">
      <dgm:prSet presAssocID="{6BC774ED-3632-4268-91D2-723CD166792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4F324-6BAE-4FAB-B7DA-63DA6EE1E3EE}" type="pres">
      <dgm:prSet presAssocID="{6BC774ED-3632-4268-91D2-723CD166792F}" presName="dummy" presStyleCnt="0"/>
      <dgm:spPr/>
    </dgm:pt>
    <dgm:pt modelId="{DE5C01FC-62C3-4EA5-A6F1-4E0F360CA489}" type="pres">
      <dgm:prSet presAssocID="{BC13E6D2-1CE4-48F5-95AE-976FB13B78A6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7C1AA2D-35CE-4FE1-ADD1-A31B1304B2AA}" type="presOf" srcId="{BC13E6D2-1CE4-48F5-95AE-976FB13B78A6}" destId="{DE5C01FC-62C3-4EA5-A6F1-4E0F360CA489}" srcOrd="0" destOrd="0" presId="urn:microsoft.com/office/officeart/2005/8/layout/radial6"/>
    <dgm:cxn modelId="{375DF671-50B5-4D9B-8415-439AA25B01D0}" type="presOf" srcId="{3178C3C5-9831-4843-89F1-0B392237A15E}" destId="{E6CEBEFB-E0B3-4013-A694-65EE662804EF}" srcOrd="0" destOrd="0" presId="urn:microsoft.com/office/officeart/2005/8/layout/radial6"/>
    <dgm:cxn modelId="{CBF09983-444B-44CE-8941-E48F5B8CA9B2}" type="presOf" srcId="{376C70B1-7B3A-40F8-92D8-0228FF8A0B00}" destId="{22E1F6FE-9831-4A63-9AD5-2A52B43F8FE3}" srcOrd="0" destOrd="0" presId="urn:microsoft.com/office/officeart/2005/8/layout/radial6"/>
    <dgm:cxn modelId="{A05670BD-1210-4AC4-9494-E8F287A5014F}" type="presOf" srcId="{6BC774ED-3632-4268-91D2-723CD166792F}" destId="{53538EEF-408D-4360-87BF-7060D594707A}" srcOrd="0" destOrd="0" presId="urn:microsoft.com/office/officeart/2005/8/layout/radial6"/>
    <dgm:cxn modelId="{FEC745C9-BA28-421A-88FE-D81ECF0CCF71}" type="presOf" srcId="{9002E94B-A8DC-430F-B205-6F10B0FABA4D}" destId="{B52A08F7-75B3-449E-9948-16CA1026D24D}" srcOrd="0" destOrd="0" presId="urn:microsoft.com/office/officeart/2005/8/layout/radial6"/>
    <dgm:cxn modelId="{1D18DB56-AC35-4C73-AA4C-0E2C1B95567C}" type="presOf" srcId="{D12EBB9F-00C7-4B90-B629-BB16A9602D15}" destId="{E2B203EF-75F8-4E5E-A437-A6B39A291A7E}" srcOrd="0" destOrd="0" presId="urn:microsoft.com/office/officeart/2005/8/layout/radial6"/>
    <dgm:cxn modelId="{7CD61D05-D049-4669-9D63-D6D5D3B26289}" srcId="{3B1E8784-488A-41C4-B1B3-CCEE64868F5A}" destId="{9002E94B-A8DC-430F-B205-6F10B0FABA4D}" srcOrd="2" destOrd="0" parTransId="{CAD1EB62-C3FC-4DA2-B425-D0CB45646286}" sibTransId="{376C70B1-7B3A-40F8-92D8-0228FF8A0B00}"/>
    <dgm:cxn modelId="{EA813239-E47D-4D7A-B6EB-133B47770A58}" type="presOf" srcId="{8C098960-C500-4716-B5A2-B9175DF5B8F4}" destId="{D141E7C7-E154-455C-8EF5-65F9B2CD6992}" srcOrd="0" destOrd="0" presId="urn:microsoft.com/office/officeart/2005/8/layout/radial6"/>
    <dgm:cxn modelId="{D3362351-8C7C-4CD9-B00A-FC1F878E08C1}" srcId="{3B1E8784-488A-41C4-B1B3-CCEE64868F5A}" destId="{D12EBB9F-00C7-4B90-B629-BB16A9602D15}" srcOrd="3" destOrd="0" parTransId="{DACA9147-F09D-49DE-AC6C-F41C84C8A597}" sibTransId="{8C098960-C500-4716-B5A2-B9175DF5B8F4}"/>
    <dgm:cxn modelId="{B232D9B0-FBD8-41C4-A18A-01F22C0D3A6A}" type="presOf" srcId="{309F81A8-2E24-4503-A305-FCC912B948E7}" destId="{5F4DC373-E33E-45C3-8AD5-6A729F37E9D3}" srcOrd="0" destOrd="0" presId="urn:microsoft.com/office/officeart/2005/8/layout/radial6"/>
    <dgm:cxn modelId="{8774D5F9-EFE1-4A1D-9A90-E0F0960BCFAD}" srcId="{3B1E8784-488A-41C4-B1B3-CCEE64868F5A}" destId="{309F81A8-2E24-4503-A305-FCC912B948E7}" srcOrd="0" destOrd="0" parTransId="{36F64975-5928-49D3-8589-D6E5308283E5}" sibTransId="{5A3EC06B-1F78-461F-B244-40D7FFA6ED03}"/>
    <dgm:cxn modelId="{E8233524-9ED2-4170-8A9C-566B51664593}" type="presOf" srcId="{5A3EC06B-1F78-461F-B244-40D7FFA6ED03}" destId="{87DDBDAA-8467-411E-A44B-4FF924ABEA08}" srcOrd="0" destOrd="0" presId="urn:microsoft.com/office/officeart/2005/8/layout/radial6"/>
    <dgm:cxn modelId="{2F185796-3CFD-4360-B446-3FC87DF0D911}" srcId="{3B1E8784-488A-41C4-B1B3-CCEE64868F5A}" destId="{30C95A52-8DD4-44B9-9E47-E99A756F7812}" srcOrd="1" destOrd="0" parTransId="{277BEDD9-08F8-4D48-9240-3D98A2BA49EB}" sibTransId="{3178C3C5-9831-4843-89F1-0B392237A15E}"/>
    <dgm:cxn modelId="{6609FC6A-FE77-4032-8689-60FA0C843191}" srcId="{3B1E8784-488A-41C4-B1B3-CCEE64868F5A}" destId="{6BC774ED-3632-4268-91D2-723CD166792F}" srcOrd="4" destOrd="0" parTransId="{4A794FD0-F7E3-4E1E-8EF0-B75BDA7DE545}" sibTransId="{BC13E6D2-1CE4-48F5-95AE-976FB13B78A6}"/>
    <dgm:cxn modelId="{8A485EE0-541A-41D0-85C9-DDAE066306ED}" type="presOf" srcId="{3B1E8784-488A-41C4-B1B3-CCEE64868F5A}" destId="{3E9E4840-7033-4BAF-98DC-ADA2521DD055}" srcOrd="0" destOrd="0" presId="urn:microsoft.com/office/officeart/2005/8/layout/radial6"/>
    <dgm:cxn modelId="{3AB1C914-AF54-4A10-B620-DD9CDF7FF756}" type="presOf" srcId="{3B9C4E74-BFEB-4BD1-87A0-69EA374F7E3A}" destId="{DB5415A4-BF92-4D90-8530-800A6D8CDC3B}" srcOrd="0" destOrd="0" presId="urn:microsoft.com/office/officeart/2005/8/layout/radial6"/>
    <dgm:cxn modelId="{4034BAEA-32A0-4B05-9278-A5A1ED05F807}" type="presOf" srcId="{30C95A52-8DD4-44B9-9E47-E99A756F7812}" destId="{A6B4545F-380D-4B44-88E3-02FFF3205B78}" srcOrd="0" destOrd="0" presId="urn:microsoft.com/office/officeart/2005/8/layout/radial6"/>
    <dgm:cxn modelId="{D6C44B2B-9FBF-45F3-8E08-3877FC5F08F4}" srcId="{3B9C4E74-BFEB-4BD1-87A0-69EA374F7E3A}" destId="{D91AC1EE-FDE0-4E8F-BFE7-963A67A7568A}" srcOrd="1" destOrd="0" parTransId="{F82A7A9A-4E2C-4D1D-88BD-BDBF1D775287}" sibTransId="{CDEC3323-D2A6-42DF-AA58-AD2400B9F0E9}"/>
    <dgm:cxn modelId="{6FEF697F-68BD-4F81-9DD0-422ACAA8CC7C}" srcId="{3B9C4E74-BFEB-4BD1-87A0-69EA374F7E3A}" destId="{3B1E8784-488A-41C4-B1B3-CCEE64868F5A}" srcOrd="0" destOrd="0" parTransId="{3544E0C3-276C-4ED0-B810-DA69F5E750BF}" sibTransId="{93926B94-C141-49A7-B9BD-137DCB835FC8}"/>
    <dgm:cxn modelId="{C6896448-2182-493E-93A3-184D33781A1E}" type="presParOf" srcId="{DB5415A4-BF92-4D90-8530-800A6D8CDC3B}" destId="{3E9E4840-7033-4BAF-98DC-ADA2521DD055}" srcOrd="0" destOrd="0" presId="urn:microsoft.com/office/officeart/2005/8/layout/radial6"/>
    <dgm:cxn modelId="{18D32BF8-FA54-4C14-8B70-5A5B9BD11FAC}" type="presParOf" srcId="{DB5415A4-BF92-4D90-8530-800A6D8CDC3B}" destId="{5F4DC373-E33E-45C3-8AD5-6A729F37E9D3}" srcOrd="1" destOrd="0" presId="urn:microsoft.com/office/officeart/2005/8/layout/radial6"/>
    <dgm:cxn modelId="{CC3C7709-3D68-41B2-9033-BE488445F44E}" type="presParOf" srcId="{DB5415A4-BF92-4D90-8530-800A6D8CDC3B}" destId="{3C124A31-A0C8-4E1C-88FB-36B35E5D2D89}" srcOrd="2" destOrd="0" presId="urn:microsoft.com/office/officeart/2005/8/layout/radial6"/>
    <dgm:cxn modelId="{67425218-5470-4319-8473-5C5C833B57DE}" type="presParOf" srcId="{DB5415A4-BF92-4D90-8530-800A6D8CDC3B}" destId="{87DDBDAA-8467-411E-A44B-4FF924ABEA08}" srcOrd="3" destOrd="0" presId="urn:microsoft.com/office/officeart/2005/8/layout/radial6"/>
    <dgm:cxn modelId="{23415531-FA51-499E-8B5D-5BB46432DE8E}" type="presParOf" srcId="{DB5415A4-BF92-4D90-8530-800A6D8CDC3B}" destId="{A6B4545F-380D-4B44-88E3-02FFF3205B78}" srcOrd="4" destOrd="0" presId="urn:microsoft.com/office/officeart/2005/8/layout/radial6"/>
    <dgm:cxn modelId="{99DB3BC6-99F8-4C93-82B8-7BAFBBD9553D}" type="presParOf" srcId="{DB5415A4-BF92-4D90-8530-800A6D8CDC3B}" destId="{B3221B53-F349-4D03-87D4-AADF754A8076}" srcOrd="5" destOrd="0" presId="urn:microsoft.com/office/officeart/2005/8/layout/radial6"/>
    <dgm:cxn modelId="{35CDCCEA-9634-4D8E-A25A-802579799ED0}" type="presParOf" srcId="{DB5415A4-BF92-4D90-8530-800A6D8CDC3B}" destId="{E6CEBEFB-E0B3-4013-A694-65EE662804EF}" srcOrd="6" destOrd="0" presId="urn:microsoft.com/office/officeart/2005/8/layout/radial6"/>
    <dgm:cxn modelId="{AD5294A7-A876-44F0-80C2-C6F06D3E2751}" type="presParOf" srcId="{DB5415A4-BF92-4D90-8530-800A6D8CDC3B}" destId="{B52A08F7-75B3-449E-9948-16CA1026D24D}" srcOrd="7" destOrd="0" presId="urn:microsoft.com/office/officeart/2005/8/layout/radial6"/>
    <dgm:cxn modelId="{2FC114E3-CCFC-4FF6-A187-FA048CCCCE32}" type="presParOf" srcId="{DB5415A4-BF92-4D90-8530-800A6D8CDC3B}" destId="{0648C757-10C4-40B8-9252-F91F66AAE23F}" srcOrd="8" destOrd="0" presId="urn:microsoft.com/office/officeart/2005/8/layout/radial6"/>
    <dgm:cxn modelId="{6C179E8E-BE77-43C8-B696-1164A2861E15}" type="presParOf" srcId="{DB5415A4-BF92-4D90-8530-800A6D8CDC3B}" destId="{22E1F6FE-9831-4A63-9AD5-2A52B43F8FE3}" srcOrd="9" destOrd="0" presId="urn:microsoft.com/office/officeart/2005/8/layout/radial6"/>
    <dgm:cxn modelId="{9D9AA7F8-1DAE-46B1-8B11-63CCE00F9E01}" type="presParOf" srcId="{DB5415A4-BF92-4D90-8530-800A6D8CDC3B}" destId="{E2B203EF-75F8-4E5E-A437-A6B39A291A7E}" srcOrd="10" destOrd="0" presId="urn:microsoft.com/office/officeart/2005/8/layout/radial6"/>
    <dgm:cxn modelId="{01349207-BCC0-4A8C-B764-1E9D89E9BE91}" type="presParOf" srcId="{DB5415A4-BF92-4D90-8530-800A6D8CDC3B}" destId="{F3685EC0-FAC1-44A2-BD8C-DF44E46DF2E0}" srcOrd="11" destOrd="0" presId="urn:microsoft.com/office/officeart/2005/8/layout/radial6"/>
    <dgm:cxn modelId="{5BCD4A71-0CBC-4E16-96F9-83736D5EA846}" type="presParOf" srcId="{DB5415A4-BF92-4D90-8530-800A6D8CDC3B}" destId="{D141E7C7-E154-455C-8EF5-65F9B2CD6992}" srcOrd="12" destOrd="0" presId="urn:microsoft.com/office/officeart/2005/8/layout/radial6"/>
    <dgm:cxn modelId="{9422F994-F4C6-4062-890C-E02E792B4A29}" type="presParOf" srcId="{DB5415A4-BF92-4D90-8530-800A6D8CDC3B}" destId="{53538EEF-408D-4360-87BF-7060D594707A}" srcOrd="13" destOrd="0" presId="urn:microsoft.com/office/officeart/2005/8/layout/radial6"/>
    <dgm:cxn modelId="{2FB1D51A-22CB-4C90-8FEF-C3750CF69487}" type="presParOf" srcId="{DB5415A4-BF92-4D90-8530-800A6D8CDC3B}" destId="{B564F324-6BAE-4FAB-B7DA-63DA6EE1E3EE}" srcOrd="14" destOrd="0" presId="urn:microsoft.com/office/officeart/2005/8/layout/radial6"/>
    <dgm:cxn modelId="{B820C98C-3439-4626-9700-3C1E2201CC13}" type="presParOf" srcId="{DB5415A4-BF92-4D90-8530-800A6D8CDC3B}" destId="{DE5C01FC-62C3-4EA5-A6F1-4E0F360CA48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5C01FC-62C3-4EA5-A6F1-4E0F360CA489}">
      <dsp:nvSpPr>
        <dsp:cNvPr id="0" name=""/>
        <dsp:cNvSpPr/>
      </dsp:nvSpPr>
      <dsp:spPr>
        <a:xfrm>
          <a:off x="668599" y="573830"/>
          <a:ext cx="3833733" cy="3833733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1E7C7-E154-455C-8EF5-65F9B2CD6992}">
      <dsp:nvSpPr>
        <dsp:cNvPr id="0" name=""/>
        <dsp:cNvSpPr/>
      </dsp:nvSpPr>
      <dsp:spPr>
        <a:xfrm>
          <a:off x="668599" y="573830"/>
          <a:ext cx="3833733" cy="3833733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1F6FE-9831-4A63-9AD5-2A52B43F8FE3}">
      <dsp:nvSpPr>
        <dsp:cNvPr id="0" name=""/>
        <dsp:cNvSpPr/>
      </dsp:nvSpPr>
      <dsp:spPr>
        <a:xfrm>
          <a:off x="668599" y="573830"/>
          <a:ext cx="3833733" cy="3833733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EBEFB-E0B3-4013-A694-65EE662804EF}">
      <dsp:nvSpPr>
        <dsp:cNvPr id="0" name=""/>
        <dsp:cNvSpPr/>
      </dsp:nvSpPr>
      <dsp:spPr>
        <a:xfrm>
          <a:off x="668599" y="573830"/>
          <a:ext cx="3833733" cy="3833733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DDBDAA-8467-411E-A44B-4FF924ABEA08}">
      <dsp:nvSpPr>
        <dsp:cNvPr id="0" name=""/>
        <dsp:cNvSpPr/>
      </dsp:nvSpPr>
      <dsp:spPr>
        <a:xfrm>
          <a:off x="668599" y="573830"/>
          <a:ext cx="3833733" cy="3833733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E4840-7033-4BAF-98DC-ADA2521DD055}">
      <dsp:nvSpPr>
        <dsp:cNvPr id="0" name=""/>
        <dsp:cNvSpPr/>
      </dsp:nvSpPr>
      <dsp:spPr>
        <a:xfrm>
          <a:off x="1704286" y="1609518"/>
          <a:ext cx="1762358" cy="17623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/>
            <a:t>Vision: Buffalo City: well governed, connected, green and innovative </a:t>
          </a:r>
          <a:endParaRPr lang="en-US" sz="1400" b="1" kern="1200"/>
        </a:p>
      </dsp:txBody>
      <dsp:txXfrm>
        <a:off x="1704286" y="1609518"/>
        <a:ext cx="1762358" cy="1762358"/>
      </dsp:txXfrm>
    </dsp:sp>
    <dsp:sp modelId="{5F4DC373-E33E-45C3-8AD5-6A729F37E9D3}">
      <dsp:nvSpPr>
        <dsp:cNvPr id="0" name=""/>
        <dsp:cNvSpPr/>
      </dsp:nvSpPr>
      <dsp:spPr>
        <a:xfrm>
          <a:off x="1968640" y="1416"/>
          <a:ext cx="1233651" cy="12336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en-ZA" sz="1200" b="1" kern="1200" dirty="0"/>
            <a:t>An innovative and productive city </a:t>
          </a:r>
          <a:endParaRPr lang="en-US" sz="1200" b="1" kern="1200" dirty="0"/>
        </a:p>
      </dsp:txBody>
      <dsp:txXfrm>
        <a:off x="1968640" y="1416"/>
        <a:ext cx="1233651" cy="1233651"/>
      </dsp:txXfrm>
    </dsp:sp>
    <dsp:sp modelId="{A6B4545F-380D-4B44-88E3-02FFF3205B78}">
      <dsp:nvSpPr>
        <dsp:cNvPr id="0" name=""/>
        <dsp:cNvSpPr/>
      </dsp:nvSpPr>
      <dsp:spPr>
        <a:xfrm>
          <a:off x="3749451" y="1295251"/>
          <a:ext cx="1233651" cy="1233651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/>
            <a:t>A green city </a:t>
          </a:r>
        </a:p>
      </dsp:txBody>
      <dsp:txXfrm>
        <a:off x="3749451" y="1295251"/>
        <a:ext cx="1233651" cy="1233651"/>
      </dsp:txXfrm>
    </dsp:sp>
    <dsp:sp modelId="{B52A08F7-75B3-449E-9948-16CA1026D24D}">
      <dsp:nvSpPr>
        <dsp:cNvPr id="0" name=""/>
        <dsp:cNvSpPr/>
      </dsp:nvSpPr>
      <dsp:spPr>
        <a:xfrm>
          <a:off x="3069242" y="3388720"/>
          <a:ext cx="1233651" cy="1233651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/>
            <a:t>A connected city </a:t>
          </a:r>
        </a:p>
      </dsp:txBody>
      <dsp:txXfrm>
        <a:off x="3069242" y="3388720"/>
        <a:ext cx="1233651" cy="1233651"/>
      </dsp:txXfrm>
    </dsp:sp>
    <dsp:sp modelId="{E2B203EF-75F8-4E5E-A437-A6B39A291A7E}">
      <dsp:nvSpPr>
        <dsp:cNvPr id="0" name=""/>
        <dsp:cNvSpPr/>
      </dsp:nvSpPr>
      <dsp:spPr>
        <a:xfrm>
          <a:off x="868038" y="3388720"/>
          <a:ext cx="1233651" cy="1233651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/>
            <a:t>A spatially transformed city </a:t>
          </a:r>
        </a:p>
      </dsp:txBody>
      <dsp:txXfrm>
        <a:off x="868038" y="3388720"/>
        <a:ext cx="1233651" cy="1233651"/>
      </dsp:txXfrm>
    </dsp:sp>
    <dsp:sp modelId="{53538EEF-408D-4360-87BF-7060D594707A}">
      <dsp:nvSpPr>
        <dsp:cNvPr id="0" name=""/>
        <dsp:cNvSpPr/>
      </dsp:nvSpPr>
      <dsp:spPr>
        <a:xfrm>
          <a:off x="187829" y="1295251"/>
          <a:ext cx="1233651" cy="123365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200" b="1" kern="1200"/>
            <a:t>A well governed  city </a:t>
          </a:r>
        </a:p>
      </dsp:txBody>
      <dsp:txXfrm>
        <a:off x="187829" y="1295251"/>
        <a:ext cx="1233651" cy="1233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0.37848</cdr:x>
      <cdr:y>0.89602</cdr:y>
    </cdr:from>
    <cdr:to>
      <cdr:x>0.97848</cdr:x>
      <cdr:y>0.93602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46604" y="2881274"/>
          <a:ext cx="4037076" cy="1286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 anchor="t"/>
        <a:lstStyle xmlns:a="http://schemas.openxmlformats.org/drawingml/2006/main"/>
        <a:p xmlns:a="http://schemas.openxmlformats.org/drawingml/2006/main">
          <a:pPr algn="r"/>
          <a:r>
            <a:rPr lang="en-US" sz="800" i="1">
              <a:latin typeface="VERDANA" charset="0"/>
            </a:rPr>
            <a:t>Source: IHS Markit Regional eXplorer version 2070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DF97580E-9D34-4150-9584-AE344D29AC51}" type="datetimeFigureOut">
              <a:rPr lang="en-ZA" smtClean="0"/>
              <a:pPr/>
              <a:t>2021/11/10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4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F794C791-0F91-4B51-BBC8-A8A2F26EE09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21134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E647BFDB-F4C8-4DFC-8452-C016B7EF6F89}" type="datetimeFigureOut">
              <a:rPr lang="en-ZA" smtClean="0"/>
              <a:pPr/>
              <a:t>2021/11/10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4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9F9B3919-7052-4BA9-9624-C986D3857B2F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3827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79E1-3ACC-4379-BCBB-1A20D353CF34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30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C39C-25C4-4173-83BA-54FFF5F45FAA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2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242BE-8CC8-423C-860A-F993A78E1050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850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979E1-3ACC-4379-BCBB-1A20D353CF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11/10/2021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13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38615-1111-42F5-A2C5-51B319A1BD9E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55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5115-D53C-4A52-8652-98F9363F4A5E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19B3-27B7-4739-A05F-0F338EB8427F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87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F52B-C52B-4EDA-A814-A8E32B3D382B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00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86A2-7023-4773-AB1A-DF437929FEEA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54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D4C9-497A-4F4B-90D0-2A496503C404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303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38AE-F1FA-4611-A7AB-E7AD6416B648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11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4690E-DB51-49C1-85F4-E225FAE6F282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4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E0880-F489-41A4-BC18-B2A1E045ECE3}" type="datetime1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4480-D730-D744-967E-18A572EC2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45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2A9FC4C-58E9-4B8F-8665-99172AF3E810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53666"/>
            <a:ext cx="9144000" cy="22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555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88" y="5095515"/>
            <a:ext cx="9144000" cy="18707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612" y="123154"/>
            <a:ext cx="89931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/>
            <a:r>
              <a:rPr lang="en-GB" b="1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BUFFALO CITY SOCIO-ECONOMIC OUTLOOK </a:t>
            </a:r>
          </a:p>
          <a:p>
            <a:pPr lvl="0" algn="ctr" defTabSz="914400"/>
            <a:r>
              <a:rPr lang="en-GB" b="1" kern="0" dirty="0">
                <a:solidFill>
                  <a:srgbClr val="0070C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PRESENTATION TO THE SELECT COMMITTEE ON TRADE AND INDUSTRY, </a:t>
            </a:r>
            <a:r>
              <a:rPr lang="en-GB" b="1" kern="0" dirty="0">
                <a:solidFill>
                  <a:srgbClr val="FFC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ECONOMIC DEVELOPMENT, SMALL BUSINESS DEVELOPMENT, TOURISM, EMPLOYMENT AND LABOUR   </a:t>
            </a:r>
          </a:p>
          <a:p>
            <a:pPr lvl="0" algn="ctr" defTabSz="914400"/>
            <a:endParaRPr lang="en-GB" sz="1600" b="1" kern="0" dirty="0">
              <a:solidFill>
                <a:srgbClr val="0070C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25" y="1440005"/>
            <a:ext cx="8994775" cy="3286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81808E2-6A52-4918-89F5-146256707CEF}"/>
              </a:ext>
            </a:extLst>
          </p:cNvPr>
          <p:cNvSpPr txBox="1"/>
          <p:nvPr/>
        </p:nvSpPr>
        <p:spPr>
          <a:xfrm>
            <a:off x="477520" y="4726183"/>
            <a:ext cx="642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		09 NOVEMBER 2021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768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Service delivery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C73A88F-FB8E-4F71-988A-B6AD2803C755}"/>
              </a:ext>
            </a:extLst>
          </p:cNvPr>
          <p:cNvSpPr txBox="1"/>
          <p:nvPr/>
        </p:nvSpPr>
        <p:spPr>
          <a:xfrm>
            <a:off x="89692" y="1107440"/>
            <a:ext cx="896461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COVID-19 has accelerated digital transition and revealed our shortcomings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BCM has expansive plans for SMART City development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This includes the undersea cable, landing station, hyper-scale data centre, BPO Park, data recovery centre, free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, 5G connectivity, science and technology park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Strong potential growth in global business services sector (Global Business Services), with a number of investors secured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Digital and high end skilling (Digital Skills Hub with Harambee and BPESA, ELIDZ Science Park and MBSA’s Learning Academy)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MBSA establishing ICT hub to service other global plants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Partnership with World Bank (Smart City Strategy)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Need undersea cable and data centre infrastructure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66354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INFRASTRUCTURE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C68C12B-7C46-47CC-92F3-BCB3E4118703}"/>
              </a:ext>
            </a:extLst>
          </p:cNvPr>
          <p:cNvSpPr txBox="1"/>
          <p:nvPr/>
        </p:nvSpPr>
        <p:spPr>
          <a:xfrm>
            <a:off x="89692" y="1087120"/>
            <a:ext cx="8964613" cy="4847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BCMM has invested significantly over past few years - Fleet Street,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Qumza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Highway, Sleeper Site Road,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Quinera-Gonubie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Phase 1 etc  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Shovel ready on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Mdantsane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Access,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Quinera-Gonubie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Phase 2,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Settlers Way Expansion has commenced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Detailed planning done on NW Expressway, and underway with Harbour Arterial Rd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Resources for road projects going forward an issue (very little own revenue as before, need to think about alternative funding utilizing project preparation fund)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Some progress on port development (Transnet have agreed to shared approach to feasibility and business case development with province and city)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Transnet upgrading rail link to NMB (just completed)  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Reeston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Tunnel loan funding secured  </a:t>
            </a:r>
          </a:p>
          <a:p>
            <a:pPr algn="just">
              <a:lnSpc>
                <a:spcPct val="150000"/>
              </a:lnSpc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57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75836D8-AEA3-4207-9B9D-52C21B98F096}"/>
              </a:ext>
            </a:extLst>
          </p:cNvPr>
          <p:cNvSpPr txBox="1"/>
          <p:nvPr/>
        </p:nvSpPr>
        <p:spPr>
          <a:xfrm>
            <a:off x="89692" y="1127760"/>
            <a:ext cx="8964613" cy="3370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We have laid a good basis during this term but now need to build on the stable platform we have created to improve service delivery.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We are targeting being in the top 3 metros for sustainability and financial management; governance; service delivery; administered costs like rates and tariffs; and cutting red-tape (SNDB).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We also need to prioritize Economic Recovery, and increasing the share of the BCMM economy to national investment, growth, jobs and exports.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This will only work if we join up as the three spheres of government </a:t>
            </a:r>
          </a:p>
          <a:p>
            <a:pPr algn="just">
              <a:lnSpc>
                <a:spcPct val="150000"/>
              </a:lnSpc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435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397"/>
          <a:stretch/>
        </p:blipFill>
        <p:spPr>
          <a:xfrm>
            <a:off x="886027" y="781170"/>
            <a:ext cx="7391400" cy="4005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A4480-D730-D744-967E-18A572EC241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36187" y="34722"/>
            <a:ext cx="8891081" cy="908861"/>
          </a:xfrm>
          <a:solidFill>
            <a:srgbClr val="0070C0"/>
          </a:solidFill>
        </p:spPr>
        <p:txBody>
          <a:bodyPr>
            <a:normAutofit/>
          </a:bodyPr>
          <a:lstStyle/>
          <a:p>
            <a:pPr lvl="0" defTabSz="914400" fontAlgn="base">
              <a:spcAft>
                <a:spcPct val="0"/>
              </a:spcAft>
              <a:defRPr/>
            </a:pPr>
            <a:r>
              <a:rPr lang="en-ZA" sz="2800" b="1" kern="0" dirty="0">
                <a:solidFill>
                  <a:srgbClr val="FFFFFF"/>
                </a:solidFill>
                <a:latin typeface="Arial" charset="0"/>
              </a:rPr>
              <a:t>THE END</a:t>
            </a:r>
            <a:endParaRPr lang="xh-ZA" sz="28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35522"/>
            <a:ext cx="9144000" cy="242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550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0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2800" b="1" kern="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kumimoji="0" lang="en-ZA" sz="28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A588FC2D-CE6D-4906-BE1F-2EABD3AF7B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562595895"/>
              </p:ext>
            </p:extLst>
          </p:nvPr>
        </p:nvGraphicFramePr>
        <p:xfrm>
          <a:off x="3720340" y="964621"/>
          <a:ext cx="5170932" cy="465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xmlns="" id="{07AFF975-3846-4B12-85E6-7CE7174E7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2" y="964622"/>
            <a:ext cx="3784218" cy="4370030"/>
          </a:xfrm>
          <a:solidFill>
            <a:srgbClr val="00B0F0"/>
          </a:solidFill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ZA" sz="2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PRIORITIES AS A CITY ARE FRAMED THROUGH OUR 2030 METRO GROWTH AND DEVELOPMENT PLAN </a:t>
            </a:r>
            <a:endParaRPr lang="en-ZA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953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endParaRPr lang="en-ZA" sz="2800" b="1" kern="0" cap="all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ZA" sz="2800" b="1" kern="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Buffalo City Growth 1997-2023         </a:t>
            </a:r>
            <a:br>
              <a:rPr lang="en-ZA" sz="2800" b="1" kern="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800" b="1" kern="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800" b="1" kern="0" cap="al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2800" b="1" kern="0" cap="all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93B7D0F2-7F03-4A5F-BA1E-864D27C297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748652992"/>
              </p:ext>
            </p:extLst>
          </p:nvPr>
        </p:nvGraphicFramePr>
        <p:xfrm>
          <a:off x="0" y="964621"/>
          <a:ext cx="4958080" cy="4257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E7AA88D-900E-437B-BE62-D61208D04E30}"/>
              </a:ext>
            </a:extLst>
          </p:cNvPr>
          <p:cNvSpPr txBox="1"/>
          <p:nvPr/>
        </p:nvSpPr>
        <p:spPr>
          <a:xfrm>
            <a:off x="4958080" y="921990"/>
            <a:ext cx="41410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The BCMM economy mirrors the national economy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Growth levels have been low since 2012 due to global commodities down-cycle which has led to SA economic slump (SA is too dependent on commodities exports as core source of growth)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The economy contracted by 7% in 2020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Prospects for 2021 onwards are better with 4% growth forecast (possibly better in light on new national forecasts), dropping to between 2% and 3% for the MTREF period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We want to pick this up to 3%-5% with the right measures to increase competitiveness and investment 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496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ZA" sz="2800" b="1" kern="0" dirty="0">
              <a:solidFill>
                <a:schemeClr val="bg1"/>
              </a:solidFill>
              <a:ea typeface="ＭＳ Ｐゴシック"/>
            </a:endParaRPr>
          </a:p>
          <a:p>
            <a:r>
              <a:rPr lang="en-ZA" sz="2800" b="1" kern="0" dirty="0">
                <a:solidFill>
                  <a:schemeClr val="bg1"/>
                </a:solidFill>
                <a:ea typeface="ＭＳ Ｐゴシック"/>
              </a:rPr>
              <a:t>BUFFALO CITY INVESTMENT 1995-2019          </a:t>
            </a:r>
            <a:br>
              <a:rPr lang="en-ZA" sz="2800" b="1" kern="0" dirty="0">
                <a:solidFill>
                  <a:schemeClr val="bg1"/>
                </a:solidFill>
                <a:ea typeface="ＭＳ Ｐゴシック"/>
              </a:rPr>
            </a:br>
            <a:r>
              <a:rPr lang="en-ZA" sz="2000" b="1" kern="0" dirty="0">
                <a:solidFill>
                  <a:schemeClr val="bg1"/>
                </a:solidFill>
                <a:latin typeface="Arial"/>
                <a:ea typeface="ＭＳ Ｐゴシック"/>
              </a:rPr>
              <a:t/>
            </a:r>
            <a:br>
              <a:rPr lang="en-ZA" sz="2000" b="1" kern="0" dirty="0">
                <a:solidFill>
                  <a:schemeClr val="bg1"/>
                </a:solidFill>
                <a:latin typeface="Arial"/>
                <a:ea typeface="ＭＳ Ｐゴシック"/>
              </a:rPr>
            </a:br>
            <a:endParaRPr lang="en-ZA" sz="1400" b="1" kern="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683760"/>
            <a:ext cx="9144000" cy="217424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4A4CEE7B-74C3-4DB1-92DE-033E86AF27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924925909"/>
              </p:ext>
            </p:extLst>
          </p:nvPr>
        </p:nvGraphicFramePr>
        <p:xfrm>
          <a:off x="89693" y="968745"/>
          <a:ext cx="4980148" cy="426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0A6A99A2-FFDB-1E4F-82E2-0F22EF9DAEF8}"/>
              </a:ext>
            </a:extLst>
          </p:cNvPr>
          <p:cNvSpPr txBox="1"/>
          <p:nvPr/>
        </p:nvSpPr>
        <p:spPr>
          <a:xfrm>
            <a:off x="5069841" y="964621"/>
            <a:ext cx="3803373" cy="4760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At least until COVID hit, investment levels in Buffalo City have been consistent (around R7.5 billion) despite the weak growth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Partly this has been because of infrastructure investment (counter-cyclical stance of city to invest in CAPEX)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This space has now run out with COVID-19 decreasing the capacity of the metro to sustain own revenue CAPEX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031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ZA" sz="2000" b="1" kern="0" dirty="0">
              <a:solidFill>
                <a:schemeClr val="bg1"/>
              </a:solidFill>
              <a:ea typeface="ＭＳ Ｐゴシック"/>
            </a:endParaRPr>
          </a:p>
          <a:p>
            <a:r>
              <a:rPr lang="en-ZA" sz="2800" b="1" dirty="0">
                <a:solidFill>
                  <a:schemeClr val="bg1"/>
                </a:solidFill>
              </a:rPr>
              <a:t>IMPACT OF COVID-19 ON BCMM’S FINANCIAL POSITION </a:t>
            </a:r>
            <a:r>
              <a:rPr lang="en-ZA" sz="2800" b="1" kern="0" dirty="0">
                <a:solidFill>
                  <a:schemeClr val="bg1"/>
                </a:solidFill>
                <a:ea typeface="ＭＳ Ｐゴシック"/>
              </a:rPr>
              <a:t>         </a:t>
            </a:r>
            <a:r>
              <a:rPr lang="en-ZA" sz="2000" b="1" kern="0" dirty="0">
                <a:solidFill>
                  <a:schemeClr val="bg1"/>
                </a:solidFill>
                <a:ea typeface="ＭＳ Ｐゴシック"/>
              </a:rPr>
              <a:t/>
            </a:r>
            <a:br>
              <a:rPr lang="en-ZA" sz="2000" b="1" kern="0" dirty="0">
                <a:solidFill>
                  <a:schemeClr val="bg1"/>
                </a:solidFill>
                <a:ea typeface="ＭＳ Ｐゴシック"/>
              </a:rPr>
            </a:br>
            <a:r>
              <a:rPr lang="en-ZA" sz="1600" b="1" kern="0" dirty="0">
                <a:solidFill>
                  <a:schemeClr val="bg1"/>
                </a:solidFill>
                <a:latin typeface="Arial"/>
                <a:ea typeface="ＭＳ Ｐゴシック"/>
              </a:rPr>
              <a:t/>
            </a:r>
            <a:br>
              <a:rPr lang="en-ZA" sz="1600" b="1" kern="0" dirty="0">
                <a:solidFill>
                  <a:schemeClr val="bg1"/>
                </a:solidFill>
                <a:latin typeface="Arial"/>
                <a:ea typeface="ＭＳ Ｐゴシック"/>
              </a:rPr>
            </a:br>
            <a:endParaRPr lang="en-ZA" sz="1100" b="1" kern="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pic>
        <p:nvPicPr>
          <p:cNvPr id="6" name="Content Placeholder 7" descr="Chart, line chart&#10;&#10;Description automatically generated">
            <a:extLst>
              <a:ext uri="{FF2B5EF4-FFF2-40B4-BE49-F238E27FC236}">
                <a16:creationId xmlns:a16="http://schemas.microsoft.com/office/drawing/2014/main" xmlns="" id="{0B013F29-8957-4A4E-83C6-9496B2C9AE95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964621"/>
            <a:ext cx="4374751" cy="4227139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4BDA5EA-C2BA-49BE-B74B-64DE10E87063}"/>
              </a:ext>
            </a:extLst>
          </p:cNvPr>
          <p:cNvSpPr txBox="1"/>
          <p:nvPr/>
        </p:nvSpPr>
        <p:spPr>
          <a:xfrm>
            <a:off x="4419600" y="905865"/>
            <a:ext cx="467955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The blue curve shows how since 2017 until 2020 the BCMM was becoming increasingly profitable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2020 was heading towards the 90% collection target which was closely missed in 2019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This would have allowed increasing concessions to be made to citizens and business (lower administered costs) once there had been adequate recovery of cash reserves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These cash reserves (brown curve) had been used since 2016 on CAPEX but were being replenished (as seen in the upward trend since 2019)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The BCMM now finds itself in a difficult position of declining profitability until the economy recovers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This will require firm leadership and cutting the suit to fit the cloth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447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800" b="1" dirty="0">
                <a:solidFill>
                  <a:schemeClr val="bg1"/>
                </a:solidFill>
              </a:rPr>
              <a:t>ECONOMIC RECOVERY AND INVESTMENT PLAN   </a:t>
            </a:r>
            <a:endParaRPr lang="en-ZA" sz="2800" b="1" kern="0" dirty="0">
              <a:solidFill>
                <a:schemeClr val="bg1"/>
              </a:solidFill>
              <a:ea typeface="ＭＳ Ｐゴシック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C5F544-68A3-4749-A4BE-C2B38838A70A}"/>
              </a:ext>
            </a:extLst>
          </p:cNvPr>
          <p:cNvSpPr txBox="1"/>
          <p:nvPr/>
        </p:nvSpPr>
        <p:spPr>
          <a:xfrm>
            <a:off x="0" y="964621"/>
            <a:ext cx="8964613" cy="5217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Aligned to the Economic Recovery and Reconstruction Plan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6 Mission directed goals  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Automotive consolidation and value chain localization (retain MBSA, build on ELIDZ supplier park, establish automotive incubator, shift to auto digital hub)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Diversification towards a future fit economy (digital, green,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agro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-industry, creative economy, tourism)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Inclusivity (township economy, small enterprise support, local procurement, incubator programmes, future skills hub)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Enabling infrastructure (port, roads, water and sanitation, digital)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Investment retention and promotion (red-tape reduction, becoming the cheapest metro to do business, investment centre with automated property application process)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Eco-system co-ordination and partnerships (partnerships with Border Kei Business Chamber around Invest Buffalo City, Business Intelligence, IGR through DDM) </a:t>
            </a:r>
          </a:p>
          <a:p>
            <a:pPr marL="742950" lvl="1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63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AUTOMOTIVE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627B2C0-EB26-4C9C-A640-FAB2CC3FC9A9}"/>
              </a:ext>
            </a:extLst>
          </p:cNvPr>
          <p:cNvSpPr txBox="1"/>
          <p:nvPr/>
        </p:nvSpPr>
        <p:spPr>
          <a:xfrm>
            <a:off x="89692" y="1046480"/>
            <a:ext cx="8964613" cy="4478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have done well on the automotive sector- R13billion MBSA investment, and 30 or so suppliers in the IDZ and other industrial parks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ELIDZ gone from 30% capacity to 75% capacity utilization over past 3 years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need to make sure we win the next MBSA bid which will follow when W206 production ends in 2027 and which be decided around 2023/24.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will mean addressing logistics and port constraints, and building digital capabilities 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Huge opportunities to deepen auto supply chain (for 2</a:t>
            </a:r>
            <a:r>
              <a:rPr lang="en-ZA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and 3</a:t>
            </a:r>
            <a:r>
              <a:rPr lang="en-ZA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tier suppliers - proposal developed by ELIDZ with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dtic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committing 50%, additional 50% funds required).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We are disadvantaged by what we feel is a national perception of NMB as manufacturing and automotive hub of the EC (we need to shift towards a clear narrative of 2 hubs)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67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800" b="1" dirty="0">
                <a:solidFill>
                  <a:schemeClr val="bg1"/>
                </a:solidFill>
              </a:rPr>
              <a:t>TOURISM AND AGRO-PROCESSING  </a:t>
            </a:r>
            <a:endParaRPr lang="en-ZA" sz="2800" b="1" kern="0" dirty="0">
              <a:solidFill>
                <a:schemeClr val="bg1"/>
              </a:solidFill>
              <a:ea typeface="ＭＳ Ｐゴシック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6852D46-3D4A-405F-A1D4-702EAF3DA24B}"/>
              </a:ext>
            </a:extLst>
          </p:cNvPr>
          <p:cNvSpPr txBox="1"/>
          <p:nvPr/>
        </p:nvSpPr>
        <p:spPr>
          <a:xfrm>
            <a:off x="89692" y="1168400"/>
            <a:ext cx="8964613" cy="3370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Before COVID, tourism was on the up, but has now been heavily affected by COVID lockdowns and recession – in the meantime we have invested heavily in the beachfront and water-world (through BCMDA) and expect to see returns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EL based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agro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-processors (Nestle and Sundale) both on expansion plans 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New plans to rejuvenate grain elevator through private partnership are encouraging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Plans for agricultural support infrastructure  - Berlin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agro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-park, cold storage at EL Airport,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Dimbaza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etc – remain at concept and require activation and project preparation support </a:t>
            </a:r>
          </a:p>
          <a:p>
            <a:pPr marL="214313" indent="-2143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713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A4480-D730-D744-967E-18A572EC24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89692" y="73603"/>
            <a:ext cx="8964613" cy="89101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2800" b="1" dirty="0">
                <a:solidFill>
                  <a:schemeClr val="bg1"/>
                </a:solidFill>
              </a:rPr>
              <a:t>GREEN ECONOMY  </a:t>
            </a:r>
            <a:endParaRPr lang="en-ZA" sz="2800" b="1" kern="0" dirty="0">
              <a:solidFill>
                <a:schemeClr val="bg1"/>
              </a:solidFill>
              <a:ea typeface="ＭＳ Ｐゴシック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4559FE3-5D62-4A67-B875-6175EB7D1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" y="4435522"/>
            <a:ext cx="9144000" cy="24224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93C35E7-0B0B-45AF-AC08-5D9F2B9AD59C}"/>
              </a:ext>
            </a:extLst>
          </p:cNvPr>
          <p:cNvSpPr txBox="1"/>
          <p:nvPr/>
        </p:nvSpPr>
        <p:spPr>
          <a:xfrm>
            <a:off x="89692" y="1127760"/>
            <a:ext cx="89646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Lots of progress on green economy developments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Planned IPP (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Thezi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600" dirty="0" err="1">
                <a:latin typeface="Arial" panose="020B0604020202020204" pitchFamily="34" charset="0"/>
                <a:cs typeface="Arial" panose="020B0604020202020204" pitchFamily="34" charset="0"/>
              </a:rPr>
              <a:t>Langa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) awaiting NT approvals; Berlin Green Hub (extension of ELIDZ, photovoltaic, solar panel production for all government buildings and RDP houses);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Energy Storage Systems (Bushveld Energy and Platinum Fuel Cells) including Vanadium Redox Flow Battery manufacturing plant in the ELIDZ ; ELIDZ Wind Farm – a 100% locally designed wind turbine has been designed by a company which now requires to take this innovation to production;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Clariter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R&amp;D facility; Duncan Village buy-back </a:t>
            </a:r>
            <a:r>
              <a:rPr lang="en-US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centres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recycling and re-use (with BCMDA) </a:t>
            </a:r>
            <a:endParaRPr lang="en-Z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2955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84C31D9419F04D9BA748A29DCEF90E" ma:contentTypeVersion="14" ma:contentTypeDescription="Create a new document." ma:contentTypeScope="" ma:versionID="6d60fbd155dffe9555d44c92e0cb9f4b">
  <xsd:schema xmlns:xsd="http://www.w3.org/2001/XMLSchema" xmlns:xs="http://www.w3.org/2001/XMLSchema" xmlns:p="http://schemas.microsoft.com/office/2006/metadata/properties" xmlns:ns3="035612d1-d784-44d3-adb8-7ce8d1f35ab9" xmlns:ns4="f241f774-23de-45e0-8f75-feda0ac4dc99" targetNamespace="http://schemas.microsoft.com/office/2006/metadata/properties" ma:root="true" ma:fieldsID="d0500ea78c91aee4c92af197a7977507" ns3:_="" ns4:_="">
    <xsd:import namespace="035612d1-d784-44d3-adb8-7ce8d1f35ab9"/>
    <xsd:import namespace="f241f774-23de-45e0-8f75-feda0ac4dc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5612d1-d784-44d3-adb8-7ce8d1f35a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1f774-23de-45e0-8f75-feda0ac4dc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A4D6F2-46F8-4EA5-9F67-9855E3BA51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5612d1-d784-44d3-adb8-7ce8d1f35ab9"/>
    <ds:schemaRef ds:uri="f241f774-23de-45e0-8f75-feda0ac4dc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36D3D8-9FB1-4C8C-A5E3-65D4867C62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735F79-7152-4208-95CB-25102E6162BB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  <ds:schemaRef ds:uri="035612d1-d784-44d3-adb8-7ce8d1f35ab9"/>
    <ds:schemaRef ds:uri="f241f774-23de-45e0-8f75-feda0ac4dc99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14735</TotalTime>
  <Words>1228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5_Office Theme</vt:lpstr>
      <vt:lpstr>Slide 1</vt:lpstr>
      <vt:lpstr>OUR PRIORITIES AS A CITY ARE FRAMED THROUGH OUR 2030 METRO GROWTH AND DEVELOPMENT PLAN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Yolanda Mfana</dc:creator>
  <cp:lastModifiedBy>USER</cp:lastModifiedBy>
  <cp:revision>211</cp:revision>
  <cp:lastPrinted>2021-11-09T06:32:17Z</cp:lastPrinted>
  <dcterms:modified xsi:type="dcterms:W3CDTF">2021-11-10T13:03:47Z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0x0101001E84C31D9419F04D9BA748A29DCEF90E</vt:lpwstr>
  </property>
</Properties>
</file>