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charts/chart7.xml" ContentType="application/vnd.openxmlformats-officedocument.drawingml.chart+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heme/themeOverride6.xml" ContentType="application/vnd.openxmlformats-officedocument.themeOverr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Override PartName="/ppt/tags/tag39.xml" ContentType="application/vnd.openxmlformats-officedocument.presentationml.tags+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charts/chart6.xml" ContentType="application/vnd.openxmlformats-officedocument.drawingml.chart+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1"/>
  </p:notesMasterIdLst>
  <p:handoutMasterIdLst>
    <p:handoutMasterId r:id="rId32"/>
  </p:handoutMasterIdLst>
  <p:sldIdLst>
    <p:sldId id="261" r:id="rId2"/>
    <p:sldId id="967" r:id="rId3"/>
    <p:sldId id="947" r:id="rId4"/>
    <p:sldId id="1003" r:id="rId5"/>
    <p:sldId id="1023" r:id="rId6"/>
    <p:sldId id="1016" r:id="rId7"/>
    <p:sldId id="1006" r:id="rId8"/>
    <p:sldId id="951" r:id="rId9"/>
    <p:sldId id="588" r:id="rId10"/>
    <p:sldId id="954" r:id="rId11"/>
    <p:sldId id="1005" r:id="rId12"/>
    <p:sldId id="971" r:id="rId13"/>
    <p:sldId id="484" r:id="rId14"/>
    <p:sldId id="469" r:id="rId15"/>
    <p:sldId id="455" r:id="rId16"/>
    <p:sldId id="446" r:id="rId17"/>
    <p:sldId id="470" r:id="rId18"/>
    <p:sldId id="450" r:id="rId19"/>
    <p:sldId id="451" r:id="rId20"/>
    <p:sldId id="486" r:id="rId21"/>
    <p:sldId id="490" r:id="rId22"/>
    <p:sldId id="487" r:id="rId23"/>
    <p:sldId id="488" r:id="rId24"/>
    <p:sldId id="489" r:id="rId25"/>
    <p:sldId id="471" r:id="rId26"/>
    <p:sldId id="483" r:id="rId27"/>
    <p:sldId id="481" r:id="rId28"/>
    <p:sldId id="965" r:id="rId29"/>
    <p:sldId id="441" r:id="rId30"/>
  </p:sldIdLst>
  <p:sldSz cx="9144000" cy="6858000" type="screen4x3"/>
  <p:notesSz cx="6797675" cy="9926638"/>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9"/>
    <a:srgbClr val="00329B"/>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A9CF7-8A25-437D-A5FD-A1CE01B6F3D3}" v="23" dt="2021-09-28T10:26:01.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p:cViewPr varScale="1">
        <p:scale>
          <a:sx n="73" d="100"/>
          <a:sy n="73" d="100"/>
        </p:scale>
        <p:origin x="-1278" y="-102"/>
      </p:cViewPr>
      <p:guideLst>
        <p:guide orient="horz" pos="3838"/>
        <p:guide orient="horz" pos="890"/>
        <p:guide pos="5602"/>
        <p:guide pos="204"/>
      </p:guideLst>
    </p:cSldViewPr>
  </p:slid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6.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8.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10.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1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1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13.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4.xlsx"/><Relationship Id="rId1" Type="http://schemas.openxmlformats.org/officeDocument/2006/relationships/themeOverride" Target="../theme/themeOverride7.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baseline="0">
                <a:solidFill>
                  <a:schemeClr val="tx1">
                    <a:lumMod val="65000"/>
                    <a:lumOff val="35000"/>
                  </a:schemeClr>
                </a:solidFill>
                <a:latin typeface="+mn-lt"/>
                <a:ea typeface="+mn-ea"/>
                <a:cs typeface="+mn-cs"/>
              </a:defRPr>
            </a:pPr>
            <a:r>
              <a:rPr lang="en-ZA" sz="1400">
                <a:latin typeface="Century Gothic" panose="020B0502020202020204" pitchFamily="34" charset="0"/>
              </a:rPr>
              <a:t>Departments</a:t>
            </a:r>
          </a:p>
        </c:rich>
      </c:tx>
      <c:layout>
        <c:manualLayout>
          <c:xMode val="edge"/>
          <c:yMode val="edge"/>
          <c:x val="0.43294058941248936"/>
          <c:y val="0.88056415464859716"/>
        </c:manualLayout>
      </c:layout>
      <c:spPr>
        <a:noFill/>
        <a:ln>
          <a:noFill/>
        </a:ln>
        <a:effectLst/>
      </c:spPr>
    </c:title>
    <c:plotArea>
      <c:layout>
        <c:manualLayout>
          <c:layoutTarget val="inner"/>
          <c:xMode val="edge"/>
          <c:yMode val="edge"/>
          <c:x val="8.5865537238751552E-2"/>
          <c:y val="0.18199041633557275"/>
          <c:w val="0.89179706177143903"/>
          <c:h val="0.55185789849663291"/>
        </c:manualLayout>
      </c:layout>
      <c:barChart>
        <c:barDir val="col"/>
        <c:grouping val="clustered"/>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w="152400" h="50800" prst="softRound"/>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Sheet1!$B$2:$B$14</c:f>
              <c:numCache>
                <c:formatCode>0</c:formatCode>
                <c:ptCount val="13"/>
                <c:pt idx="0">
                  <c:v>87</c:v>
                </c:pt>
                <c:pt idx="1">
                  <c:v>90</c:v>
                </c:pt>
                <c:pt idx="2">
                  <c:v>92</c:v>
                </c:pt>
                <c:pt idx="3">
                  <c:v>100</c:v>
                </c:pt>
                <c:pt idx="4">
                  <c:v>63</c:v>
                </c:pt>
                <c:pt idx="5">
                  <c:v>41</c:v>
                </c:pt>
                <c:pt idx="6">
                  <c:v>82</c:v>
                </c:pt>
                <c:pt idx="7">
                  <c:v>89</c:v>
                </c:pt>
                <c:pt idx="8">
                  <c:v>81</c:v>
                </c:pt>
                <c:pt idx="9">
                  <c:v>81</c:v>
                </c:pt>
                <c:pt idx="10">
                  <c:v>93</c:v>
                </c:pt>
                <c:pt idx="11">
                  <c:v>52</c:v>
                </c:pt>
                <c:pt idx="12">
                  <c:v>78</c:v>
                </c:pt>
              </c:numCache>
            </c:numRef>
          </c:val>
          <c:extLst xmlns:c16r2="http://schemas.microsoft.com/office/drawing/2015/06/chart">
            <c:ext xmlns:c16="http://schemas.microsoft.com/office/drawing/2014/chart" uri="{C3380CC4-5D6E-409C-BE32-E72D297353CC}">
              <c16:uniqueId val="{00000000-61BA-49BB-81CC-A2D29DB68EF4}"/>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Sheet1!$C$2:$C$14</c:f>
              <c:numCache>
                <c:formatCode>0</c:formatCode>
                <c:ptCount val="13"/>
                <c:pt idx="0">
                  <c:v>9</c:v>
                </c:pt>
                <c:pt idx="1">
                  <c:v>6</c:v>
                </c:pt>
                <c:pt idx="2">
                  <c:v>8</c:v>
                </c:pt>
                <c:pt idx="3">
                  <c:v>0</c:v>
                </c:pt>
                <c:pt idx="4">
                  <c:v>32</c:v>
                </c:pt>
                <c:pt idx="5">
                  <c:v>49</c:v>
                </c:pt>
                <c:pt idx="6">
                  <c:v>6</c:v>
                </c:pt>
                <c:pt idx="7">
                  <c:v>0</c:v>
                </c:pt>
                <c:pt idx="8">
                  <c:v>13</c:v>
                </c:pt>
                <c:pt idx="9">
                  <c:v>10</c:v>
                </c:pt>
                <c:pt idx="10">
                  <c:v>7</c:v>
                </c:pt>
                <c:pt idx="11">
                  <c:v>29</c:v>
                </c:pt>
                <c:pt idx="12">
                  <c:v>0</c:v>
                </c:pt>
              </c:numCache>
            </c:numRef>
          </c:val>
          <c:extLst xmlns:c16r2="http://schemas.microsoft.com/office/drawing/2015/06/chart">
            <c:ext xmlns:c16="http://schemas.microsoft.com/office/drawing/2014/chart" uri="{C3380CC4-5D6E-409C-BE32-E72D297353CC}">
              <c16:uniqueId val="{00000001-61BA-49BB-81CC-A2D29DB68EF4}"/>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Sheet1!$D$2:$D$14</c:f>
              <c:numCache>
                <c:formatCode>0</c:formatCode>
                <c:ptCount val="13"/>
                <c:pt idx="0">
                  <c:v>4</c:v>
                </c:pt>
                <c:pt idx="1">
                  <c:v>3</c:v>
                </c:pt>
                <c:pt idx="2">
                  <c:v>0</c:v>
                </c:pt>
                <c:pt idx="3">
                  <c:v>0</c:v>
                </c:pt>
                <c:pt idx="4">
                  <c:v>4</c:v>
                </c:pt>
                <c:pt idx="5">
                  <c:v>10</c:v>
                </c:pt>
                <c:pt idx="6">
                  <c:v>12</c:v>
                </c:pt>
                <c:pt idx="7">
                  <c:v>11</c:v>
                </c:pt>
                <c:pt idx="8">
                  <c:v>6</c:v>
                </c:pt>
                <c:pt idx="9">
                  <c:v>9</c:v>
                </c:pt>
                <c:pt idx="10">
                  <c:v>0</c:v>
                </c:pt>
                <c:pt idx="11">
                  <c:v>19</c:v>
                </c:pt>
                <c:pt idx="12">
                  <c:v>22</c:v>
                </c:pt>
              </c:numCache>
            </c:numRef>
          </c:val>
          <c:extLst xmlns:c16r2="http://schemas.microsoft.com/office/drawing/2015/06/chart">
            <c:ext xmlns:c16="http://schemas.microsoft.com/office/drawing/2014/chart" uri="{C3380CC4-5D6E-409C-BE32-E72D297353CC}">
              <c16:uniqueId val="{00000002-61BA-49BB-81CC-A2D29DB68EF4}"/>
            </c:ext>
          </c:extLst>
        </c:ser>
        <c:dLbls/>
        <c:axId val="105238528"/>
        <c:axId val="105240064"/>
      </c:barChart>
      <c:lineChart>
        <c:grouping val="standard"/>
        <c:ser>
          <c:idx val="3"/>
          <c:order val="3"/>
          <c:tx>
            <c:strRef>
              <c:f>Sheet1!$E$1</c:f>
              <c:strCache>
                <c:ptCount val="1"/>
                <c:pt idx="0">
                  <c:v>WCG  Departments Average 75 %</c:v>
                </c:pt>
              </c:strCache>
            </c:strRef>
          </c:tx>
          <c:spPr>
            <a:ln w="34925" cap="rnd">
              <a:solidFill>
                <a:schemeClr val="accent5">
                  <a:lumMod val="75000"/>
                </a:schemeClr>
              </a:solidFill>
              <a:round/>
            </a:ln>
            <a:effectLst>
              <a:outerShdw blurRad="40000" dist="23000" dir="5400000" rotWithShape="0">
                <a:srgbClr val="000000">
                  <a:alpha val="33000"/>
                </a:srgbClr>
              </a:outerShdw>
            </a:effectLst>
          </c:spPr>
          <c:marker>
            <c:symbol val="none"/>
          </c:marke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Sheet1!$E$2:$E$14</c:f>
              <c:numCache>
                <c:formatCode>General</c:formatCode>
                <c:ptCount val="13"/>
                <c:pt idx="0">
                  <c:v>75</c:v>
                </c:pt>
                <c:pt idx="1">
                  <c:v>75</c:v>
                </c:pt>
                <c:pt idx="2">
                  <c:v>75</c:v>
                </c:pt>
                <c:pt idx="3">
                  <c:v>75</c:v>
                </c:pt>
                <c:pt idx="4">
                  <c:v>75</c:v>
                </c:pt>
                <c:pt idx="5">
                  <c:v>75</c:v>
                </c:pt>
                <c:pt idx="6">
                  <c:v>75</c:v>
                </c:pt>
                <c:pt idx="7">
                  <c:v>75</c:v>
                </c:pt>
                <c:pt idx="8">
                  <c:v>75</c:v>
                </c:pt>
                <c:pt idx="9">
                  <c:v>75</c:v>
                </c:pt>
                <c:pt idx="10">
                  <c:v>75</c:v>
                </c:pt>
                <c:pt idx="11">
                  <c:v>75</c:v>
                </c:pt>
                <c:pt idx="12">
                  <c:v>75</c:v>
                </c:pt>
              </c:numCache>
            </c:numRef>
          </c:val>
          <c:extLst xmlns:c16r2="http://schemas.microsoft.com/office/drawing/2015/06/chart">
            <c:ext xmlns:c16="http://schemas.microsoft.com/office/drawing/2014/chart" uri="{C3380CC4-5D6E-409C-BE32-E72D297353CC}">
              <c16:uniqueId val="{00000003-61BA-49BB-81CC-A2D29DB68EF4}"/>
            </c:ext>
          </c:extLst>
        </c:ser>
        <c:dLbls/>
        <c:marker val="1"/>
        <c:axId val="105238528"/>
        <c:axId val="105240064"/>
      </c:lineChart>
      <c:catAx>
        <c:axId val="105238528"/>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5240064"/>
        <c:crosses val="autoZero"/>
        <c:auto val="1"/>
        <c:lblAlgn val="ctr"/>
        <c:lblOffset val="100"/>
      </c:catAx>
      <c:valAx>
        <c:axId val="1052400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sz="1000">
                    <a:latin typeface="Century Gothic" panose="020B0502020202020204" pitchFamily="34" charset="0"/>
                  </a:rPr>
                  <a:t>%  of target achieved</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5238528"/>
        <c:crosses val="autoZero"/>
        <c:crossBetween val="between"/>
      </c:valAx>
      <c:spPr>
        <a:noFill/>
        <a:ln>
          <a:noFill/>
        </a:ln>
        <a:effectLst/>
      </c:spPr>
    </c:plotArea>
    <c:legend>
      <c:legendPos val="b"/>
      <c:layout>
        <c:manualLayout>
          <c:xMode val="edge"/>
          <c:yMode val="edge"/>
          <c:x val="6.5898251192368848E-2"/>
          <c:y val="5.0653080129689637E-2"/>
          <c:w val="0.75103982882091369"/>
          <c:h val="0.10208560590543243"/>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ZA" sz="1400">
                <a:latin typeface="Century Gothic" panose="020B0502020202020204" pitchFamily="34" charset="0"/>
              </a:rPr>
              <a:t>Public Entities</a:t>
            </a:r>
            <a:r>
              <a:rPr lang="en-ZA" sz="1400"/>
              <a:t> </a:t>
            </a:r>
          </a:p>
        </c:rich>
      </c:tx>
      <c:layout>
        <c:manualLayout>
          <c:xMode val="edge"/>
          <c:yMode val="edge"/>
          <c:x val="0.44557366016052607"/>
          <c:y val="0.86586274868856183"/>
        </c:manualLayout>
      </c:layout>
      <c:spPr>
        <a:noFill/>
        <a:ln>
          <a:noFill/>
        </a:ln>
        <a:effectLst/>
      </c:spPr>
    </c:title>
    <c:plotArea>
      <c:layout>
        <c:manualLayout>
          <c:layoutTarget val="inner"/>
          <c:xMode val="edge"/>
          <c:yMode val="edge"/>
          <c:x val="9.0024800243008032E-2"/>
          <c:y val="0.18199029840832145"/>
          <c:w val="0.89179706177143891"/>
          <c:h val="0.55185789849663291"/>
        </c:manualLayout>
      </c:layout>
      <c:barChart>
        <c:barDir val="col"/>
        <c:grouping val="clustered"/>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Sheet1!$B$2:$B$9</c:f>
              <c:numCache>
                <c:formatCode>0</c:formatCode>
                <c:ptCount val="8"/>
                <c:pt idx="0">
                  <c:v>92</c:v>
                </c:pt>
                <c:pt idx="1">
                  <c:v>59</c:v>
                </c:pt>
                <c:pt idx="2">
                  <c:v>100</c:v>
                </c:pt>
                <c:pt idx="3">
                  <c:v>100</c:v>
                </c:pt>
                <c:pt idx="4">
                  <c:v>78</c:v>
                </c:pt>
                <c:pt idx="5">
                  <c:v>71</c:v>
                </c:pt>
                <c:pt idx="6">
                  <c:v>100</c:v>
                </c:pt>
                <c:pt idx="7">
                  <c:v>100</c:v>
                </c:pt>
              </c:numCache>
            </c:numRef>
          </c:val>
          <c:extLst xmlns:c16r2="http://schemas.microsoft.com/office/drawing/2015/06/chart">
            <c:ext xmlns:c16="http://schemas.microsoft.com/office/drawing/2014/chart" uri="{C3380CC4-5D6E-409C-BE32-E72D297353CC}">
              <c16:uniqueId val="{00000000-E2AB-443E-8409-473079ABBC83}"/>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Sheet1!$C$2:$C$9</c:f>
              <c:numCache>
                <c:formatCode>0</c:formatCode>
                <c:ptCount val="8"/>
                <c:pt idx="0">
                  <c:v>8</c:v>
                </c:pt>
                <c:pt idx="1">
                  <c:v>41</c:v>
                </c:pt>
                <c:pt idx="2">
                  <c:v>0</c:v>
                </c:pt>
                <c:pt idx="3">
                  <c:v>0</c:v>
                </c:pt>
                <c:pt idx="4">
                  <c:v>0</c:v>
                </c:pt>
                <c:pt idx="5">
                  <c:v>18</c:v>
                </c:pt>
                <c:pt idx="6">
                  <c:v>0</c:v>
                </c:pt>
                <c:pt idx="7">
                  <c:v>0</c:v>
                </c:pt>
              </c:numCache>
            </c:numRef>
          </c:val>
          <c:extLst xmlns:c16r2="http://schemas.microsoft.com/office/drawing/2015/06/chart">
            <c:ext xmlns:c16="http://schemas.microsoft.com/office/drawing/2014/chart" uri="{C3380CC4-5D6E-409C-BE32-E72D297353CC}">
              <c16:uniqueId val="{00000001-E2AB-443E-8409-473079ABBC83}"/>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Sheet1!$D$2:$D$9</c:f>
              <c:numCache>
                <c:formatCode>0</c:formatCode>
                <c:ptCount val="8"/>
                <c:pt idx="0">
                  <c:v>0</c:v>
                </c:pt>
                <c:pt idx="1">
                  <c:v>0</c:v>
                </c:pt>
                <c:pt idx="2">
                  <c:v>0</c:v>
                </c:pt>
                <c:pt idx="3">
                  <c:v>0</c:v>
                </c:pt>
                <c:pt idx="4">
                  <c:v>22</c:v>
                </c:pt>
                <c:pt idx="5">
                  <c:v>12</c:v>
                </c:pt>
                <c:pt idx="6">
                  <c:v>0</c:v>
                </c:pt>
                <c:pt idx="7">
                  <c:v>0</c:v>
                </c:pt>
              </c:numCache>
            </c:numRef>
          </c:val>
          <c:extLst xmlns:c16r2="http://schemas.microsoft.com/office/drawing/2015/06/chart">
            <c:ext xmlns:c16="http://schemas.microsoft.com/office/drawing/2014/chart" uri="{C3380CC4-5D6E-409C-BE32-E72D297353CC}">
              <c16:uniqueId val="{00000002-E2AB-443E-8409-473079ABBC83}"/>
            </c:ext>
          </c:extLst>
        </c:ser>
        <c:dLbls/>
        <c:axId val="106566400"/>
        <c:axId val="106567936"/>
      </c:barChart>
      <c:lineChart>
        <c:grouping val="standard"/>
        <c:ser>
          <c:idx val="3"/>
          <c:order val="3"/>
          <c:tx>
            <c:strRef>
              <c:f>Sheet1!$E$1</c:f>
              <c:strCache>
                <c:ptCount val="1"/>
                <c:pt idx="0">
                  <c:v>WCG  Public Entity Average 77%</c:v>
                </c:pt>
              </c:strCache>
            </c:strRef>
          </c:tx>
          <c:spPr>
            <a:ln w="34925" cap="rnd">
              <a:solidFill>
                <a:schemeClr val="accent5">
                  <a:lumMod val="75000"/>
                </a:schemeClr>
              </a:solidFill>
              <a:round/>
            </a:ln>
            <a:effectLst>
              <a:outerShdw blurRad="40000" dist="23000" dir="5400000" rotWithShape="0">
                <a:srgbClr val="000000">
                  <a:alpha val="35000"/>
                </a:srgbClr>
              </a:outerShdw>
            </a:effectLst>
          </c:spPr>
          <c:marker>
            <c:symbol val="none"/>
          </c:marke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Sheet1!$E$2:$E$9</c:f>
              <c:numCache>
                <c:formatCode>General</c:formatCode>
                <c:ptCount val="8"/>
                <c:pt idx="0">
                  <c:v>77</c:v>
                </c:pt>
                <c:pt idx="1">
                  <c:v>77</c:v>
                </c:pt>
                <c:pt idx="2">
                  <c:v>77</c:v>
                </c:pt>
                <c:pt idx="3">
                  <c:v>77</c:v>
                </c:pt>
                <c:pt idx="4">
                  <c:v>77</c:v>
                </c:pt>
                <c:pt idx="5">
                  <c:v>77</c:v>
                </c:pt>
                <c:pt idx="6">
                  <c:v>77</c:v>
                </c:pt>
                <c:pt idx="7">
                  <c:v>77</c:v>
                </c:pt>
              </c:numCache>
            </c:numRef>
          </c:val>
          <c:extLst xmlns:c16r2="http://schemas.microsoft.com/office/drawing/2015/06/chart">
            <c:ext xmlns:c16="http://schemas.microsoft.com/office/drawing/2014/chart" uri="{C3380CC4-5D6E-409C-BE32-E72D297353CC}">
              <c16:uniqueId val="{00000003-E2AB-443E-8409-473079ABBC83}"/>
            </c:ext>
          </c:extLst>
        </c:ser>
        <c:dLbls/>
        <c:marker val="1"/>
        <c:axId val="106566400"/>
        <c:axId val="106567936"/>
      </c:lineChart>
      <c:catAx>
        <c:axId val="106566400"/>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567936"/>
        <c:crosses val="autoZero"/>
        <c:auto val="1"/>
        <c:lblAlgn val="ctr"/>
        <c:lblOffset val="100"/>
      </c:catAx>
      <c:valAx>
        <c:axId val="10656793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sz="1000">
                    <a:latin typeface="Century Gothic" panose="020B0502020202020204" pitchFamily="34" charset="0"/>
                  </a:rPr>
                  <a:t>%  of target achieved</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566400"/>
        <c:crosses val="autoZero"/>
        <c:crossBetween val="between"/>
      </c:valAx>
      <c:spPr>
        <a:noFill/>
        <a:ln>
          <a:noFill/>
        </a:ln>
        <a:effectLst/>
      </c:spPr>
    </c:plotArea>
    <c:legend>
      <c:legendPos val="b"/>
      <c:layout>
        <c:manualLayout>
          <c:xMode val="edge"/>
          <c:yMode val="edge"/>
          <c:x val="5.2954541965038869E-2"/>
          <c:y val="2.8345659552791488E-2"/>
          <c:w val="0.88957333593153209"/>
          <c:h val="0.14705990068614885"/>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t>Departments</a:t>
            </a:r>
            <a:r>
              <a:rPr lang="en-ZA" baseline="0" dirty="0"/>
              <a:t> </a:t>
            </a:r>
            <a:r>
              <a:rPr lang="en-ZA" dirty="0"/>
              <a:t>Quarter</a:t>
            </a:r>
            <a:r>
              <a:rPr lang="en-ZA" baseline="0" dirty="0"/>
              <a:t> one 2020/21 Performance</a:t>
            </a:r>
            <a:endParaRPr lang="en-US" dirty="0"/>
          </a:p>
        </c:rich>
      </c:tx>
    </c:title>
    <c:plotArea>
      <c:layout>
        <c:manualLayout>
          <c:layoutTarget val="inner"/>
          <c:xMode val="edge"/>
          <c:yMode val="edge"/>
          <c:x val="8.5865537238751552E-2"/>
          <c:y val="0.18199041633557275"/>
          <c:w val="0.89179706177143891"/>
          <c:h val="0.55185789849663291"/>
        </c:manualLayout>
      </c:layout>
      <c:barChart>
        <c:barDir val="col"/>
        <c:grouping val="clustered"/>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w="152400" h="50800" prst="softRound"/>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Sheet1!$B$2:$B$14</c:f>
              <c:numCache>
                <c:formatCode>0</c:formatCode>
                <c:ptCount val="13"/>
                <c:pt idx="0">
                  <c:v>55</c:v>
                </c:pt>
                <c:pt idx="1">
                  <c:v>74</c:v>
                </c:pt>
                <c:pt idx="2">
                  <c:v>69</c:v>
                </c:pt>
                <c:pt idx="3">
                  <c:v>57</c:v>
                </c:pt>
                <c:pt idx="4">
                  <c:v>50</c:v>
                </c:pt>
                <c:pt idx="5">
                  <c:v>14</c:v>
                </c:pt>
                <c:pt idx="6">
                  <c:v>27</c:v>
                </c:pt>
                <c:pt idx="7">
                  <c:v>60</c:v>
                </c:pt>
                <c:pt idx="8">
                  <c:v>13</c:v>
                </c:pt>
                <c:pt idx="9">
                  <c:v>51</c:v>
                </c:pt>
                <c:pt idx="10">
                  <c:v>81</c:v>
                </c:pt>
                <c:pt idx="11">
                  <c:v>29</c:v>
                </c:pt>
                <c:pt idx="12">
                  <c:v>50</c:v>
                </c:pt>
              </c:numCache>
            </c:numRef>
          </c:val>
          <c:extLst xmlns:c16r2="http://schemas.microsoft.com/office/drawing/2015/06/chart">
            <c:ext xmlns:c16="http://schemas.microsoft.com/office/drawing/2014/chart" uri="{C3380CC4-5D6E-409C-BE32-E72D297353CC}">
              <c16:uniqueId val="{00000000-E65B-4EAE-996B-1062B1A5AF4F}"/>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Sheet1!$C$2:$C$14</c:f>
              <c:numCache>
                <c:formatCode>0</c:formatCode>
                <c:ptCount val="13"/>
                <c:pt idx="0">
                  <c:v>18</c:v>
                </c:pt>
                <c:pt idx="1">
                  <c:v>6</c:v>
                </c:pt>
                <c:pt idx="2">
                  <c:v>23</c:v>
                </c:pt>
                <c:pt idx="3">
                  <c:v>0</c:v>
                </c:pt>
                <c:pt idx="4">
                  <c:v>42</c:v>
                </c:pt>
                <c:pt idx="5">
                  <c:v>32</c:v>
                </c:pt>
                <c:pt idx="6">
                  <c:v>0</c:v>
                </c:pt>
                <c:pt idx="7">
                  <c:v>3</c:v>
                </c:pt>
                <c:pt idx="8">
                  <c:v>10</c:v>
                </c:pt>
                <c:pt idx="9">
                  <c:v>16</c:v>
                </c:pt>
                <c:pt idx="10">
                  <c:v>6</c:v>
                </c:pt>
                <c:pt idx="11">
                  <c:v>24</c:v>
                </c:pt>
                <c:pt idx="12">
                  <c:v>8</c:v>
                </c:pt>
              </c:numCache>
            </c:numRef>
          </c:val>
          <c:extLst xmlns:c16r2="http://schemas.microsoft.com/office/drawing/2015/06/chart">
            <c:ext xmlns:c16="http://schemas.microsoft.com/office/drawing/2014/chart" uri="{C3380CC4-5D6E-409C-BE32-E72D297353CC}">
              <c16:uniqueId val="{00000001-E65B-4EAE-996B-1062B1A5AF4F}"/>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Sheet1!$D$2:$D$14</c:f>
              <c:numCache>
                <c:formatCode>0</c:formatCode>
                <c:ptCount val="13"/>
                <c:pt idx="0">
                  <c:v>27</c:v>
                </c:pt>
                <c:pt idx="1">
                  <c:v>19</c:v>
                </c:pt>
                <c:pt idx="2">
                  <c:v>8</c:v>
                </c:pt>
                <c:pt idx="3">
                  <c:v>43</c:v>
                </c:pt>
                <c:pt idx="4">
                  <c:v>8</c:v>
                </c:pt>
                <c:pt idx="5">
                  <c:v>55</c:v>
                </c:pt>
                <c:pt idx="6">
                  <c:v>73</c:v>
                </c:pt>
                <c:pt idx="7">
                  <c:v>37</c:v>
                </c:pt>
                <c:pt idx="8">
                  <c:v>78</c:v>
                </c:pt>
                <c:pt idx="9">
                  <c:v>33</c:v>
                </c:pt>
                <c:pt idx="10">
                  <c:v>13</c:v>
                </c:pt>
                <c:pt idx="11">
                  <c:v>47</c:v>
                </c:pt>
                <c:pt idx="12">
                  <c:v>42</c:v>
                </c:pt>
              </c:numCache>
            </c:numRef>
          </c:val>
          <c:extLst xmlns:c16r2="http://schemas.microsoft.com/office/drawing/2015/06/chart">
            <c:ext xmlns:c16="http://schemas.microsoft.com/office/drawing/2014/chart" uri="{C3380CC4-5D6E-409C-BE32-E72D297353CC}">
              <c16:uniqueId val="{00000002-E65B-4EAE-996B-1062B1A5AF4F}"/>
            </c:ext>
          </c:extLst>
        </c:ser>
        <c:dLbls/>
        <c:axId val="111361024"/>
        <c:axId val="111379200"/>
      </c:barChart>
      <c:lineChart>
        <c:grouping val="standard"/>
        <c:ser>
          <c:idx val="3"/>
          <c:order val="3"/>
          <c:tx>
            <c:strRef>
              <c:f>Sheet1!$E$1</c:f>
              <c:strCache>
                <c:ptCount val="1"/>
                <c:pt idx="0">
                  <c:v>WCG  Departments Average 46 %</c:v>
                </c:pt>
              </c:strCache>
            </c:strRef>
          </c:tx>
          <c:spPr>
            <a:ln w="34925" cap="rnd">
              <a:solidFill>
                <a:schemeClr val="accent5">
                  <a:lumMod val="75000"/>
                </a:schemeClr>
              </a:solidFill>
              <a:round/>
            </a:ln>
            <a:effectLst>
              <a:outerShdw blurRad="40000" dist="23000" dir="5400000" rotWithShape="0">
                <a:srgbClr val="000000">
                  <a:alpha val="33000"/>
                </a:srgbClr>
              </a:outerShdw>
            </a:effectLst>
          </c:spPr>
          <c:marker>
            <c:symbol val="none"/>
          </c:marke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Sheet1!$E$2:$E$14</c:f>
              <c:numCache>
                <c:formatCode>0</c:formatCode>
                <c:ptCount val="13"/>
                <c:pt idx="0">
                  <c:v>46</c:v>
                </c:pt>
                <c:pt idx="1">
                  <c:v>46</c:v>
                </c:pt>
                <c:pt idx="2">
                  <c:v>46</c:v>
                </c:pt>
                <c:pt idx="3">
                  <c:v>46</c:v>
                </c:pt>
                <c:pt idx="4">
                  <c:v>46</c:v>
                </c:pt>
                <c:pt idx="5">
                  <c:v>46</c:v>
                </c:pt>
                <c:pt idx="6">
                  <c:v>46</c:v>
                </c:pt>
                <c:pt idx="7">
                  <c:v>46</c:v>
                </c:pt>
                <c:pt idx="8">
                  <c:v>46</c:v>
                </c:pt>
                <c:pt idx="9">
                  <c:v>46</c:v>
                </c:pt>
                <c:pt idx="10">
                  <c:v>46</c:v>
                </c:pt>
                <c:pt idx="11">
                  <c:v>46</c:v>
                </c:pt>
                <c:pt idx="12">
                  <c:v>46</c:v>
                </c:pt>
              </c:numCache>
            </c:numRef>
          </c:val>
          <c:extLst xmlns:c16r2="http://schemas.microsoft.com/office/drawing/2015/06/chart">
            <c:ext xmlns:c16="http://schemas.microsoft.com/office/drawing/2014/chart" uri="{C3380CC4-5D6E-409C-BE32-E72D297353CC}">
              <c16:uniqueId val="{00000003-E65B-4EAE-996B-1062B1A5AF4F}"/>
            </c:ext>
          </c:extLst>
        </c:ser>
        <c:dLbls/>
        <c:marker val="1"/>
        <c:axId val="111361024"/>
        <c:axId val="111379200"/>
      </c:lineChart>
      <c:catAx>
        <c:axId val="111361024"/>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379200"/>
        <c:crosses val="autoZero"/>
        <c:auto val="1"/>
        <c:lblAlgn val="ctr"/>
        <c:lblOffset val="100"/>
      </c:catAx>
      <c:valAx>
        <c:axId val="1113792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latin typeface="Century Gothic" panose="020B0502020202020204" pitchFamily="34" charset="0"/>
                  </a:rPr>
                  <a:t>%  of target achieved</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361024"/>
        <c:crosses val="autoZero"/>
        <c:crossBetween val="between"/>
      </c:valAx>
      <c:spPr>
        <a:noFill/>
        <a:ln>
          <a:noFill/>
        </a:ln>
        <a:effectLst/>
      </c:spPr>
    </c:plotArea>
    <c:legend>
      <c:legendPos val="b"/>
      <c:layout>
        <c:manualLayout>
          <c:xMode val="edge"/>
          <c:yMode val="edge"/>
          <c:x val="0.10873778163949796"/>
          <c:y val="0.83865064441342896"/>
          <c:w val="0.75103982882091369"/>
          <c:h val="0.10208560590543243"/>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ZA" sz="1800" b="1" i="0" baseline="0" dirty="0">
                <a:effectLst/>
              </a:rPr>
              <a:t>Departments Quarter one 2021/22 Performance</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23397034268695466"/>
          <c:y val="0"/>
        </c:manualLayout>
      </c:layout>
    </c:title>
    <c:plotArea>
      <c:layout>
        <c:manualLayout>
          <c:layoutTarget val="inner"/>
          <c:xMode val="edge"/>
          <c:yMode val="edge"/>
          <c:x val="8.5865537238751552E-2"/>
          <c:y val="0.18199041633557275"/>
          <c:w val="0.89179706177143891"/>
          <c:h val="0.55185789849663291"/>
        </c:manualLayout>
      </c:layout>
      <c:barChart>
        <c:barDir val="col"/>
        <c:grouping val="clustered"/>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w="152400" h="50800" prst="softRound"/>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Sheet1!$B$2:$B$14</c:f>
              <c:numCache>
                <c:formatCode>0</c:formatCode>
                <c:ptCount val="13"/>
                <c:pt idx="0">
                  <c:v>87</c:v>
                </c:pt>
                <c:pt idx="1">
                  <c:v>90</c:v>
                </c:pt>
                <c:pt idx="2">
                  <c:v>92</c:v>
                </c:pt>
                <c:pt idx="3">
                  <c:v>100</c:v>
                </c:pt>
                <c:pt idx="4">
                  <c:v>63</c:v>
                </c:pt>
                <c:pt idx="5">
                  <c:v>41</c:v>
                </c:pt>
                <c:pt idx="6">
                  <c:v>82</c:v>
                </c:pt>
                <c:pt idx="7">
                  <c:v>89</c:v>
                </c:pt>
                <c:pt idx="8">
                  <c:v>81</c:v>
                </c:pt>
                <c:pt idx="9">
                  <c:v>81</c:v>
                </c:pt>
                <c:pt idx="10">
                  <c:v>93</c:v>
                </c:pt>
                <c:pt idx="11">
                  <c:v>52</c:v>
                </c:pt>
                <c:pt idx="12">
                  <c:v>78</c:v>
                </c:pt>
              </c:numCache>
            </c:numRef>
          </c:val>
          <c:extLst xmlns:c16r2="http://schemas.microsoft.com/office/drawing/2015/06/chart">
            <c:ext xmlns:c16="http://schemas.microsoft.com/office/drawing/2014/chart" uri="{C3380CC4-5D6E-409C-BE32-E72D297353CC}">
              <c16:uniqueId val="{00000000-2671-4DEB-A067-13FD1354B96D}"/>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Sheet1!$C$2:$C$14</c:f>
              <c:numCache>
                <c:formatCode>0</c:formatCode>
                <c:ptCount val="13"/>
                <c:pt idx="0">
                  <c:v>9</c:v>
                </c:pt>
                <c:pt idx="1">
                  <c:v>6</c:v>
                </c:pt>
                <c:pt idx="2">
                  <c:v>8</c:v>
                </c:pt>
                <c:pt idx="3">
                  <c:v>0</c:v>
                </c:pt>
                <c:pt idx="4">
                  <c:v>32</c:v>
                </c:pt>
                <c:pt idx="5">
                  <c:v>49</c:v>
                </c:pt>
                <c:pt idx="6">
                  <c:v>6</c:v>
                </c:pt>
                <c:pt idx="7">
                  <c:v>0</c:v>
                </c:pt>
                <c:pt idx="8">
                  <c:v>13</c:v>
                </c:pt>
                <c:pt idx="9">
                  <c:v>10</c:v>
                </c:pt>
                <c:pt idx="10">
                  <c:v>7</c:v>
                </c:pt>
                <c:pt idx="11">
                  <c:v>29</c:v>
                </c:pt>
                <c:pt idx="12">
                  <c:v>0</c:v>
                </c:pt>
              </c:numCache>
            </c:numRef>
          </c:val>
          <c:extLst xmlns:c16r2="http://schemas.microsoft.com/office/drawing/2015/06/chart">
            <c:ext xmlns:c16="http://schemas.microsoft.com/office/drawing/2014/chart" uri="{C3380CC4-5D6E-409C-BE32-E72D297353CC}">
              <c16:uniqueId val="{00000001-2671-4DEB-A067-13FD1354B96D}"/>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Sheet1!$D$2:$D$14</c:f>
              <c:numCache>
                <c:formatCode>0</c:formatCode>
                <c:ptCount val="13"/>
                <c:pt idx="0">
                  <c:v>4</c:v>
                </c:pt>
                <c:pt idx="1">
                  <c:v>3</c:v>
                </c:pt>
                <c:pt idx="2">
                  <c:v>0</c:v>
                </c:pt>
                <c:pt idx="3">
                  <c:v>0</c:v>
                </c:pt>
                <c:pt idx="4">
                  <c:v>4</c:v>
                </c:pt>
                <c:pt idx="5">
                  <c:v>10</c:v>
                </c:pt>
                <c:pt idx="6">
                  <c:v>12</c:v>
                </c:pt>
                <c:pt idx="7">
                  <c:v>11</c:v>
                </c:pt>
                <c:pt idx="8">
                  <c:v>6</c:v>
                </c:pt>
                <c:pt idx="9">
                  <c:v>9</c:v>
                </c:pt>
                <c:pt idx="10">
                  <c:v>0</c:v>
                </c:pt>
                <c:pt idx="11">
                  <c:v>19</c:v>
                </c:pt>
                <c:pt idx="12">
                  <c:v>22</c:v>
                </c:pt>
              </c:numCache>
            </c:numRef>
          </c:val>
          <c:extLst xmlns:c16r2="http://schemas.microsoft.com/office/drawing/2015/06/chart">
            <c:ext xmlns:c16="http://schemas.microsoft.com/office/drawing/2014/chart" uri="{C3380CC4-5D6E-409C-BE32-E72D297353CC}">
              <c16:uniqueId val="{00000002-2671-4DEB-A067-13FD1354B96D}"/>
            </c:ext>
          </c:extLst>
        </c:ser>
        <c:dLbls/>
        <c:axId val="111885696"/>
        <c:axId val="111924352"/>
      </c:barChart>
      <c:lineChart>
        <c:grouping val="standard"/>
        <c:ser>
          <c:idx val="3"/>
          <c:order val="3"/>
          <c:tx>
            <c:strRef>
              <c:f>Sheet1!$E$1</c:f>
              <c:strCache>
                <c:ptCount val="1"/>
                <c:pt idx="0">
                  <c:v>WCG  Departments Average 75 %</c:v>
                </c:pt>
              </c:strCache>
            </c:strRef>
          </c:tx>
          <c:spPr>
            <a:ln w="34925" cap="rnd">
              <a:solidFill>
                <a:schemeClr val="accent5">
                  <a:lumMod val="75000"/>
                </a:schemeClr>
              </a:solidFill>
              <a:round/>
            </a:ln>
            <a:effectLst>
              <a:outerShdw blurRad="40000" dist="23000" dir="5400000" rotWithShape="0">
                <a:srgbClr val="000000">
                  <a:alpha val="33000"/>
                </a:srgbClr>
              </a:outerShdw>
            </a:effectLst>
          </c:spPr>
          <c:marker>
            <c:symbol val="none"/>
          </c:marke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Sheet1!$E$2:$E$14</c:f>
              <c:numCache>
                <c:formatCode>General</c:formatCode>
                <c:ptCount val="13"/>
                <c:pt idx="0">
                  <c:v>75</c:v>
                </c:pt>
                <c:pt idx="1">
                  <c:v>75</c:v>
                </c:pt>
                <c:pt idx="2">
                  <c:v>75</c:v>
                </c:pt>
                <c:pt idx="3">
                  <c:v>75</c:v>
                </c:pt>
                <c:pt idx="4">
                  <c:v>75</c:v>
                </c:pt>
                <c:pt idx="5">
                  <c:v>75</c:v>
                </c:pt>
                <c:pt idx="6">
                  <c:v>75</c:v>
                </c:pt>
                <c:pt idx="7">
                  <c:v>75</c:v>
                </c:pt>
                <c:pt idx="8">
                  <c:v>75</c:v>
                </c:pt>
                <c:pt idx="9">
                  <c:v>75</c:v>
                </c:pt>
                <c:pt idx="10">
                  <c:v>75</c:v>
                </c:pt>
                <c:pt idx="11">
                  <c:v>75</c:v>
                </c:pt>
                <c:pt idx="12">
                  <c:v>75</c:v>
                </c:pt>
              </c:numCache>
            </c:numRef>
          </c:val>
          <c:extLst xmlns:c16r2="http://schemas.microsoft.com/office/drawing/2015/06/chart">
            <c:ext xmlns:c16="http://schemas.microsoft.com/office/drawing/2014/chart" uri="{C3380CC4-5D6E-409C-BE32-E72D297353CC}">
              <c16:uniqueId val="{00000003-2671-4DEB-A067-13FD1354B96D}"/>
            </c:ext>
          </c:extLst>
        </c:ser>
        <c:dLbls/>
        <c:marker val="1"/>
        <c:axId val="111885696"/>
        <c:axId val="111924352"/>
      </c:lineChart>
      <c:catAx>
        <c:axId val="11188569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924352"/>
        <c:crosses val="autoZero"/>
        <c:auto val="1"/>
        <c:lblAlgn val="ctr"/>
        <c:lblOffset val="100"/>
      </c:catAx>
      <c:valAx>
        <c:axId val="11192435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latin typeface="Century Gothic" panose="020B0502020202020204" pitchFamily="34" charset="0"/>
                  </a:rPr>
                  <a:t>%  of target achieved</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885696"/>
        <c:crosses val="autoZero"/>
        <c:crossBetween val="between"/>
      </c:valAx>
      <c:spPr>
        <a:noFill/>
        <a:ln>
          <a:noFill/>
        </a:ln>
        <a:effectLst/>
      </c:spPr>
    </c:plotArea>
    <c:legend>
      <c:legendPos val="b"/>
      <c:layout>
        <c:manualLayout>
          <c:xMode val="edge"/>
          <c:yMode val="edge"/>
          <c:x val="0.12351002447888593"/>
          <c:y val="0.87109760512961265"/>
          <c:w val="0.75103982882091369"/>
          <c:h val="0.10208560590543243"/>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sz="1800" b="1" i="0" u="none" strike="noStrike" baseline="0" dirty="0">
                <a:effectLst/>
              </a:rPr>
              <a:t>Public Entities </a:t>
            </a:r>
            <a:r>
              <a:rPr lang="en-ZA" dirty="0"/>
              <a:t>Quarter</a:t>
            </a:r>
            <a:r>
              <a:rPr lang="en-ZA" baseline="0" dirty="0"/>
              <a:t> one 2020/21 Performance</a:t>
            </a:r>
            <a:endParaRPr lang="en-US" dirty="0"/>
          </a:p>
        </c:rich>
      </c:tx>
    </c:title>
    <c:plotArea>
      <c:layout>
        <c:manualLayout>
          <c:layoutTarget val="inner"/>
          <c:xMode val="edge"/>
          <c:yMode val="edge"/>
          <c:x val="8.5865537238751552E-2"/>
          <c:y val="0.18199041633557275"/>
          <c:w val="0.89179706177143891"/>
          <c:h val="0.55185789849663291"/>
        </c:manualLayout>
      </c:layout>
      <c:barChart>
        <c:barDir val="col"/>
        <c:grouping val="clustered"/>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w="152400" h="50800" prst="softRound"/>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Sheet1!$B$2:$B$9</c:f>
              <c:numCache>
                <c:formatCode>0</c:formatCode>
                <c:ptCount val="8"/>
                <c:pt idx="0">
                  <c:v>54</c:v>
                </c:pt>
                <c:pt idx="1">
                  <c:v>44</c:v>
                </c:pt>
                <c:pt idx="2">
                  <c:v>0</c:v>
                </c:pt>
                <c:pt idx="3">
                  <c:v>33</c:v>
                </c:pt>
                <c:pt idx="4">
                  <c:v>67</c:v>
                </c:pt>
                <c:pt idx="5">
                  <c:v>50</c:v>
                </c:pt>
                <c:pt idx="6">
                  <c:v>0</c:v>
                </c:pt>
                <c:pt idx="7">
                  <c:v>50</c:v>
                </c:pt>
              </c:numCache>
            </c:numRef>
          </c:val>
          <c:extLst xmlns:c16r2="http://schemas.microsoft.com/office/drawing/2015/06/chart">
            <c:ext xmlns:c16="http://schemas.microsoft.com/office/drawing/2014/chart" uri="{C3380CC4-5D6E-409C-BE32-E72D297353CC}">
              <c16:uniqueId val="{00000000-5A42-4DDC-843D-8FBA1C97EE3F}"/>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Sheet1!$C$2:$C$9</c:f>
              <c:numCache>
                <c:formatCode>0</c:formatCode>
                <c:ptCount val="8"/>
                <c:pt idx="0">
                  <c:v>23</c:v>
                </c:pt>
                <c:pt idx="1">
                  <c:v>38</c:v>
                </c:pt>
                <c:pt idx="2">
                  <c:v>0</c:v>
                </c:pt>
                <c:pt idx="3">
                  <c:v>0</c:v>
                </c:pt>
                <c:pt idx="4">
                  <c:v>22</c:v>
                </c:pt>
                <c:pt idx="5">
                  <c:v>7</c:v>
                </c:pt>
                <c:pt idx="6">
                  <c:v>100</c:v>
                </c:pt>
                <c:pt idx="7">
                  <c:v>50</c:v>
                </c:pt>
              </c:numCache>
            </c:numRef>
          </c:val>
          <c:extLst xmlns:c16r2="http://schemas.microsoft.com/office/drawing/2015/06/chart">
            <c:ext xmlns:c16="http://schemas.microsoft.com/office/drawing/2014/chart" uri="{C3380CC4-5D6E-409C-BE32-E72D297353CC}">
              <c16:uniqueId val="{00000001-5A42-4DDC-843D-8FBA1C97EE3F}"/>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Sheet1!$D$2:$D$9</c:f>
              <c:numCache>
                <c:formatCode>0</c:formatCode>
                <c:ptCount val="8"/>
                <c:pt idx="0">
                  <c:v>23</c:v>
                </c:pt>
                <c:pt idx="1">
                  <c:v>19</c:v>
                </c:pt>
                <c:pt idx="2">
                  <c:v>100</c:v>
                </c:pt>
                <c:pt idx="3">
                  <c:v>67</c:v>
                </c:pt>
                <c:pt idx="4">
                  <c:v>11</c:v>
                </c:pt>
                <c:pt idx="5">
                  <c:v>43</c:v>
                </c:pt>
                <c:pt idx="6">
                  <c:v>0</c:v>
                </c:pt>
                <c:pt idx="7">
                  <c:v>0</c:v>
                </c:pt>
              </c:numCache>
            </c:numRef>
          </c:val>
          <c:extLst xmlns:c16r2="http://schemas.microsoft.com/office/drawing/2015/06/chart">
            <c:ext xmlns:c16="http://schemas.microsoft.com/office/drawing/2014/chart" uri="{C3380CC4-5D6E-409C-BE32-E72D297353CC}">
              <c16:uniqueId val="{00000002-5A42-4DDC-843D-8FBA1C97EE3F}"/>
            </c:ext>
          </c:extLst>
        </c:ser>
        <c:dLbls/>
        <c:axId val="111957888"/>
        <c:axId val="111959424"/>
      </c:barChart>
      <c:lineChart>
        <c:grouping val="standard"/>
        <c:ser>
          <c:idx val="3"/>
          <c:order val="3"/>
          <c:tx>
            <c:strRef>
              <c:f>Sheet1!$E$1</c:f>
              <c:strCache>
                <c:ptCount val="1"/>
                <c:pt idx="0">
                  <c:v>WCG  Public Entity Average 49%</c:v>
                </c:pt>
              </c:strCache>
            </c:strRef>
          </c:tx>
          <c:spPr>
            <a:ln w="34925" cap="rnd">
              <a:solidFill>
                <a:schemeClr val="accent5">
                  <a:lumMod val="75000"/>
                </a:schemeClr>
              </a:solidFill>
              <a:round/>
            </a:ln>
            <a:effectLst>
              <a:outerShdw blurRad="40000" dist="23000" dir="5400000" rotWithShape="0">
                <a:srgbClr val="000000">
                  <a:alpha val="33000"/>
                </a:srgbClr>
              </a:outerShdw>
            </a:effectLst>
          </c:spPr>
          <c:marker>
            <c:symbol val="none"/>
          </c:marke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Sheet1!$E$2:$E$9</c:f>
              <c:numCache>
                <c:formatCode>General</c:formatCode>
                <c:ptCount val="8"/>
                <c:pt idx="0">
                  <c:v>49</c:v>
                </c:pt>
                <c:pt idx="1">
                  <c:v>49</c:v>
                </c:pt>
                <c:pt idx="2">
                  <c:v>49</c:v>
                </c:pt>
                <c:pt idx="3">
                  <c:v>49</c:v>
                </c:pt>
                <c:pt idx="4">
                  <c:v>49</c:v>
                </c:pt>
                <c:pt idx="5">
                  <c:v>49</c:v>
                </c:pt>
                <c:pt idx="6">
                  <c:v>49</c:v>
                </c:pt>
                <c:pt idx="7">
                  <c:v>49</c:v>
                </c:pt>
              </c:numCache>
            </c:numRef>
          </c:val>
          <c:extLst xmlns:c16r2="http://schemas.microsoft.com/office/drawing/2015/06/chart">
            <c:ext xmlns:c16="http://schemas.microsoft.com/office/drawing/2014/chart" uri="{C3380CC4-5D6E-409C-BE32-E72D297353CC}">
              <c16:uniqueId val="{00000003-5A42-4DDC-843D-8FBA1C97EE3F}"/>
            </c:ext>
          </c:extLst>
        </c:ser>
        <c:dLbls/>
        <c:marker val="1"/>
        <c:axId val="111957888"/>
        <c:axId val="111959424"/>
      </c:lineChart>
      <c:catAx>
        <c:axId val="111957888"/>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959424"/>
        <c:crosses val="autoZero"/>
        <c:auto val="1"/>
        <c:lblAlgn val="ctr"/>
        <c:lblOffset val="100"/>
      </c:catAx>
      <c:valAx>
        <c:axId val="11195942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latin typeface="Century Gothic" panose="020B0502020202020204" pitchFamily="34" charset="0"/>
                  </a:rPr>
                  <a:t>%  of target achieved</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957888"/>
        <c:crosses val="autoZero"/>
        <c:crossBetween val="between"/>
      </c:valAx>
      <c:spPr>
        <a:noFill/>
        <a:ln>
          <a:noFill/>
        </a:ln>
        <a:effectLst/>
      </c:spPr>
    </c:plotArea>
    <c:legend>
      <c:legendPos val="b"/>
      <c:layout>
        <c:manualLayout>
          <c:xMode val="edge"/>
          <c:yMode val="edge"/>
          <c:x val="0.10873778163949796"/>
          <c:y val="0.83865064441342896"/>
          <c:w val="0.75103982882091369"/>
          <c:h val="0.12062677746567707"/>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ZA" sz="1800" b="1" i="0" u="none" strike="noStrike" baseline="0" dirty="0">
                <a:effectLst/>
              </a:rPr>
              <a:t>Public Entities </a:t>
            </a:r>
            <a:r>
              <a:rPr lang="en-ZA" sz="1800" b="1" i="0" baseline="0" dirty="0">
                <a:effectLst/>
              </a:rPr>
              <a:t>Quarter one 2021/22 Performance</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23397034268695466"/>
          <c:y val="0"/>
        </c:manualLayout>
      </c:layout>
    </c:title>
    <c:plotArea>
      <c:layout>
        <c:manualLayout>
          <c:layoutTarget val="inner"/>
          <c:xMode val="edge"/>
          <c:yMode val="edge"/>
          <c:x val="8.5865537238751552E-2"/>
          <c:y val="0.18199041633557275"/>
          <c:w val="0.89179706177143891"/>
          <c:h val="0.55185789849663291"/>
        </c:manualLayout>
      </c:layout>
      <c:barChart>
        <c:barDir val="col"/>
        <c:grouping val="clustered"/>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w="152400" h="50800" prst="softRound"/>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Sheet1!$B$2:$B$9</c:f>
              <c:numCache>
                <c:formatCode>0</c:formatCode>
                <c:ptCount val="8"/>
                <c:pt idx="0">
                  <c:v>92</c:v>
                </c:pt>
                <c:pt idx="1">
                  <c:v>59</c:v>
                </c:pt>
                <c:pt idx="2">
                  <c:v>100</c:v>
                </c:pt>
                <c:pt idx="3">
                  <c:v>100</c:v>
                </c:pt>
                <c:pt idx="4">
                  <c:v>78</c:v>
                </c:pt>
                <c:pt idx="5">
                  <c:v>71</c:v>
                </c:pt>
                <c:pt idx="6">
                  <c:v>100</c:v>
                </c:pt>
                <c:pt idx="7">
                  <c:v>100</c:v>
                </c:pt>
              </c:numCache>
            </c:numRef>
          </c:val>
          <c:extLst xmlns:c16r2="http://schemas.microsoft.com/office/drawing/2015/06/chart">
            <c:ext xmlns:c16="http://schemas.microsoft.com/office/drawing/2014/chart" uri="{C3380CC4-5D6E-409C-BE32-E72D297353CC}">
              <c16:uniqueId val="{00000000-719B-4116-ACB5-6DDAEFBCDA04}"/>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Sheet1!$C$2:$C$9</c:f>
              <c:numCache>
                <c:formatCode>0</c:formatCode>
                <c:ptCount val="8"/>
                <c:pt idx="0">
                  <c:v>8</c:v>
                </c:pt>
                <c:pt idx="1">
                  <c:v>41</c:v>
                </c:pt>
                <c:pt idx="2">
                  <c:v>0</c:v>
                </c:pt>
                <c:pt idx="3">
                  <c:v>0</c:v>
                </c:pt>
                <c:pt idx="4">
                  <c:v>0</c:v>
                </c:pt>
                <c:pt idx="5">
                  <c:v>18</c:v>
                </c:pt>
                <c:pt idx="6">
                  <c:v>0</c:v>
                </c:pt>
                <c:pt idx="7">
                  <c:v>0</c:v>
                </c:pt>
              </c:numCache>
            </c:numRef>
          </c:val>
          <c:extLst xmlns:c16r2="http://schemas.microsoft.com/office/drawing/2015/06/chart">
            <c:ext xmlns:c16="http://schemas.microsoft.com/office/drawing/2014/chart" uri="{C3380CC4-5D6E-409C-BE32-E72D297353CC}">
              <c16:uniqueId val="{00000001-719B-4116-ACB5-6DDAEFBCDA04}"/>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Sheet1!$D$2:$D$9</c:f>
              <c:numCache>
                <c:formatCode>0</c:formatCode>
                <c:ptCount val="8"/>
                <c:pt idx="0">
                  <c:v>0</c:v>
                </c:pt>
                <c:pt idx="1">
                  <c:v>0</c:v>
                </c:pt>
                <c:pt idx="2">
                  <c:v>0</c:v>
                </c:pt>
                <c:pt idx="3">
                  <c:v>0</c:v>
                </c:pt>
                <c:pt idx="4">
                  <c:v>22</c:v>
                </c:pt>
                <c:pt idx="5">
                  <c:v>12</c:v>
                </c:pt>
                <c:pt idx="6">
                  <c:v>0</c:v>
                </c:pt>
                <c:pt idx="7">
                  <c:v>0</c:v>
                </c:pt>
              </c:numCache>
            </c:numRef>
          </c:val>
          <c:extLst xmlns:c16r2="http://schemas.microsoft.com/office/drawing/2015/06/chart">
            <c:ext xmlns:c16="http://schemas.microsoft.com/office/drawing/2014/chart" uri="{C3380CC4-5D6E-409C-BE32-E72D297353CC}">
              <c16:uniqueId val="{00000002-719B-4116-ACB5-6DDAEFBCDA04}"/>
            </c:ext>
          </c:extLst>
        </c:ser>
        <c:dLbls/>
        <c:axId val="112240896"/>
        <c:axId val="112132096"/>
      </c:barChart>
      <c:lineChart>
        <c:grouping val="standard"/>
        <c:ser>
          <c:idx val="3"/>
          <c:order val="3"/>
          <c:tx>
            <c:strRef>
              <c:f>Sheet1!$E$1</c:f>
              <c:strCache>
                <c:ptCount val="1"/>
                <c:pt idx="0">
                  <c:v>WCG  Public Entity Average 77%</c:v>
                </c:pt>
              </c:strCache>
            </c:strRef>
          </c:tx>
          <c:spPr>
            <a:ln w="34925" cap="rnd">
              <a:solidFill>
                <a:schemeClr val="accent5">
                  <a:lumMod val="75000"/>
                </a:schemeClr>
              </a:solidFill>
              <a:round/>
            </a:ln>
            <a:effectLst>
              <a:outerShdw blurRad="40000" dist="23000" dir="5400000" rotWithShape="0">
                <a:srgbClr val="000000">
                  <a:alpha val="33000"/>
                </a:srgbClr>
              </a:outerShdw>
            </a:effectLst>
          </c:spPr>
          <c:marker>
            <c:symbol val="none"/>
          </c:marker>
          <c:cat>
            <c:strRef>
              <c:f>Sheet1!$A$2:$A$9</c:f>
              <c:strCache>
                <c:ptCount val="8"/>
                <c:pt idx="0">
                  <c:v>WCGRB</c:v>
                </c:pt>
                <c:pt idx="1">
                  <c:v>WCLA</c:v>
                </c:pt>
                <c:pt idx="2">
                  <c:v>WCLC</c:v>
                </c:pt>
                <c:pt idx="3">
                  <c:v>HWC</c:v>
                </c:pt>
                <c:pt idx="4">
                  <c:v>Wesgro</c:v>
                </c:pt>
                <c:pt idx="5">
                  <c:v>Casidra</c:v>
                </c:pt>
                <c:pt idx="6">
                  <c:v>SBIDZ</c:v>
                </c:pt>
                <c:pt idx="7">
                  <c:v>CapeNature</c:v>
                </c:pt>
              </c:strCache>
            </c:strRef>
          </c:cat>
          <c:val>
            <c:numRef>
              <c:f>Sheet1!$E$2:$E$9</c:f>
              <c:numCache>
                <c:formatCode>General</c:formatCode>
                <c:ptCount val="8"/>
                <c:pt idx="0">
                  <c:v>77</c:v>
                </c:pt>
                <c:pt idx="1">
                  <c:v>77</c:v>
                </c:pt>
                <c:pt idx="2">
                  <c:v>77</c:v>
                </c:pt>
                <c:pt idx="3">
                  <c:v>77</c:v>
                </c:pt>
                <c:pt idx="4">
                  <c:v>77</c:v>
                </c:pt>
                <c:pt idx="5">
                  <c:v>77</c:v>
                </c:pt>
                <c:pt idx="6">
                  <c:v>77</c:v>
                </c:pt>
                <c:pt idx="7">
                  <c:v>77</c:v>
                </c:pt>
              </c:numCache>
            </c:numRef>
          </c:val>
          <c:extLst xmlns:c16r2="http://schemas.microsoft.com/office/drawing/2015/06/chart">
            <c:ext xmlns:c16="http://schemas.microsoft.com/office/drawing/2014/chart" uri="{C3380CC4-5D6E-409C-BE32-E72D297353CC}">
              <c16:uniqueId val="{00000003-719B-4116-ACB5-6DDAEFBCDA04}"/>
            </c:ext>
          </c:extLst>
        </c:ser>
        <c:dLbls/>
        <c:marker val="1"/>
        <c:axId val="112240896"/>
        <c:axId val="112132096"/>
      </c:lineChart>
      <c:catAx>
        <c:axId val="11224089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2132096"/>
        <c:crosses val="autoZero"/>
        <c:auto val="1"/>
        <c:lblAlgn val="ctr"/>
        <c:lblOffset val="100"/>
      </c:catAx>
      <c:valAx>
        <c:axId val="11213209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latin typeface="Century Gothic" panose="020B0502020202020204" pitchFamily="34" charset="0"/>
                  </a:rPr>
                  <a:t>%  of target achieved</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2240896"/>
        <c:crosses val="autoZero"/>
        <c:crossBetween val="between"/>
      </c:valAx>
      <c:spPr>
        <a:noFill/>
        <a:ln>
          <a:noFill/>
        </a:ln>
        <a:effectLst/>
      </c:spPr>
    </c:plotArea>
    <c:legend>
      <c:legendPos val="b"/>
      <c:layout>
        <c:manualLayout>
          <c:xMode val="edge"/>
          <c:yMode val="edge"/>
          <c:x val="0.12351002447888593"/>
          <c:y val="0.85148009382513545"/>
          <c:w val="0.75103982882091369"/>
          <c:h val="0.12170312547065111"/>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pivotSource>
    <c:name>[Chart in Microsoft Word]Sheet1!PivotTable2</c:name>
    <c:fmtId val="-1"/>
  </c:pivotSource>
  <c:chart>
    <c:title>
      <c:tx>
        <c:rich>
          <a:bodyPr rot="0" spcFirstLastPara="1" vertOverflow="ellipsis" vert="horz" wrap="square" anchor="ctr" anchorCtr="1"/>
          <a:lstStyle/>
          <a:p>
            <a:pPr algn="ctr">
              <a:defRPr sz="12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200" b="1">
                <a:latin typeface="Century Gothic" panose="020B0502020202020204" pitchFamily="34" charset="0"/>
              </a:rPr>
              <a:t>Number of interventions completed in Q1 and continuing into Q2 2021/22 </a:t>
            </a:r>
          </a:p>
        </c:rich>
      </c:tx>
      <c:layout>
        <c:manualLayout>
          <c:xMode val="edge"/>
          <c:yMode val="edge"/>
          <c:x val="0.15657374251879458"/>
          <c:y val="2.1982527373375284E-2"/>
        </c:manualLayout>
      </c:layout>
      <c:spPr>
        <a:noFill/>
        <a:ln>
          <a:noFill/>
        </a:ln>
        <a:effectLst/>
      </c:spPr>
    </c:title>
    <c:pivotFmts>
      <c:pivotFmt>
        <c:idx val="0"/>
        <c:spPr>
          <a:solidFill>
            <a:schemeClr val="accent1">
              <a:alpha val="85000"/>
            </a:schemeClr>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1"/>
        <c:dLbl>
          <c:idx val="0"/>
          <c:showVal val="1"/>
          <c:extLst xmlns:c16r2="http://schemas.microsoft.com/office/drawing/2015/06/chart">
            <c:ext xmlns:c15="http://schemas.microsoft.com/office/drawing/2012/chart" uri="{CE6537A1-D6FC-4f65-9D91-7224C49458BB}"/>
          </c:extLst>
        </c:dLbl>
      </c:pivotFmt>
      <c:pivotFmt>
        <c:idx val="2"/>
        <c:spPr>
          <a:solidFill>
            <a:schemeClr val="accent1">
              <a:alpha val="85000"/>
            </a:schemeClr>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3"/>
        <c:spPr>
          <a:solidFill>
            <a:srgbClr val="FF0000"/>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4"/>
        <c:spPr>
          <a:solidFill>
            <a:schemeClr val="accent1">
              <a:alpha val="85000"/>
            </a:schemeClr>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5"/>
        <c:spPr>
          <a:solidFill>
            <a:schemeClr val="accent1">
              <a:alpha val="85000"/>
            </a:schemeClr>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6"/>
        <c:spPr>
          <a:solidFill>
            <a:srgbClr val="FF0000"/>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7"/>
        <c:spPr>
          <a:solidFill>
            <a:schemeClr val="accent1">
              <a:alpha val="85000"/>
            </a:schemeClr>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8"/>
        <c:spPr>
          <a:solidFill>
            <a:schemeClr val="accent1">
              <a:alpha val="85000"/>
            </a:schemeClr>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9"/>
        <c:spPr>
          <a:solidFill>
            <a:srgbClr val="FF0000"/>
          </a:solidFill>
          <a:ln w="9525" cap="flat" cmpd="sng" algn="ctr">
            <a:solidFill>
              <a:sysClr val="windowText" lastClr="000000"/>
            </a:solidFill>
            <a:round/>
          </a:ln>
          <a:effectLst/>
          <a:scene3d>
            <a:camera prst="orthographicFront"/>
            <a:lightRig rig="threePt" dir="t"/>
          </a:scene3d>
          <a:sp3d>
            <a:bevelT w="190500" h="381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7.8365227219969247E-2"/>
          <c:y val="0.15960415294949645"/>
          <c:w val="0.91396784776902873"/>
          <c:h val="0.55743474773986579"/>
        </c:manualLayout>
      </c:layout>
      <c:barChart>
        <c:barDir val="col"/>
        <c:grouping val="clustered"/>
        <c:ser>
          <c:idx val="0"/>
          <c:order val="0"/>
          <c:tx>
            <c:strRef>
              <c:f>Sheet1!$B$18:$B$19</c:f>
              <c:strCache>
                <c:ptCount val="1"/>
                <c:pt idx="0">
                  <c:v>Completed</c:v>
                </c:pt>
              </c:strCache>
            </c:strRef>
          </c:tx>
          <c:spPr>
            <a:solidFill>
              <a:schemeClr val="accent1">
                <a:alpha val="85000"/>
              </a:schemeClr>
            </a:solidFill>
            <a:ln w="9525" cap="flat" cmpd="sng" algn="ctr">
              <a:noFill/>
              <a:round/>
            </a:ln>
            <a:effectLst/>
            <a:scene3d>
              <a:camera prst="orthographicFront"/>
              <a:lightRig rig="threePt" dir="t"/>
            </a:scene3d>
            <a:sp3d>
              <a:bevelT w="190500" h="38100"/>
            </a:sp3d>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Sheet1!$A$20:$A$36</c:f>
              <c:strCache>
                <c:ptCount val="16"/>
                <c:pt idx="0">
                  <c:v>CapeNature</c:v>
                </c:pt>
                <c:pt idx="1">
                  <c:v>Casidra</c:v>
                </c:pt>
                <c:pt idx="2">
                  <c:v>DCAS</c:v>
                </c:pt>
                <c:pt idx="3">
                  <c:v>DEA&amp;DP</c:v>
                </c:pt>
                <c:pt idx="4">
                  <c:v>DEDAT</c:v>
                </c:pt>
                <c:pt idx="5">
                  <c:v>DHS</c:v>
                </c:pt>
                <c:pt idx="6">
                  <c:v>DLG</c:v>
                </c:pt>
                <c:pt idx="7">
                  <c:v>DOA</c:v>
                </c:pt>
                <c:pt idx="8">
                  <c:v>DOCS</c:v>
                </c:pt>
                <c:pt idx="9">
                  <c:v>DOH</c:v>
                </c:pt>
                <c:pt idx="10">
                  <c:v>DOTP</c:v>
                </c:pt>
                <c:pt idx="11">
                  <c:v>DSD</c:v>
                </c:pt>
                <c:pt idx="12">
                  <c:v>DTPW</c:v>
                </c:pt>
                <c:pt idx="13">
                  <c:v>WCED</c:v>
                </c:pt>
                <c:pt idx="14">
                  <c:v>WCGRB</c:v>
                </c:pt>
                <c:pt idx="15">
                  <c:v>Wesgro</c:v>
                </c:pt>
              </c:strCache>
            </c:strRef>
          </c:cat>
          <c:val>
            <c:numRef>
              <c:f>Sheet1!$B$20:$B$36</c:f>
              <c:numCache>
                <c:formatCode>General</c:formatCode>
                <c:ptCount val="16"/>
                <c:pt idx="2">
                  <c:v>4</c:v>
                </c:pt>
                <c:pt idx="4">
                  <c:v>1</c:v>
                </c:pt>
                <c:pt idx="6">
                  <c:v>1</c:v>
                </c:pt>
                <c:pt idx="7">
                  <c:v>1</c:v>
                </c:pt>
                <c:pt idx="10">
                  <c:v>2</c:v>
                </c:pt>
                <c:pt idx="11">
                  <c:v>1</c:v>
                </c:pt>
              </c:numCache>
            </c:numRef>
          </c:val>
          <c:extLst xmlns:c16r2="http://schemas.microsoft.com/office/drawing/2015/06/chart">
            <c:ext xmlns:c16="http://schemas.microsoft.com/office/drawing/2014/chart" uri="{C3380CC4-5D6E-409C-BE32-E72D297353CC}">
              <c16:uniqueId val="{00000000-DCF3-4FB0-8819-9D2C66CF5D0E}"/>
            </c:ext>
          </c:extLst>
        </c:ser>
        <c:ser>
          <c:idx val="1"/>
          <c:order val="1"/>
          <c:tx>
            <c:strRef>
              <c:f>Sheet1!$C$18:$C$19</c:f>
              <c:strCache>
                <c:ptCount val="1"/>
                <c:pt idx="0">
                  <c:v>Continuing into Q2 FY2021/22</c:v>
                </c:pt>
              </c:strCache>
            </c:strRef>
          </c:tx>
          <c:spPr>
            <a:solidFill>
              <a:schemeClr val="accent2">
                <a:alpha val="85000"/>
              </a:schemeClr>
            </a:solidFill>
            <a:ln w="9525" cap="flat" cmpd="sng" algn="ctr">
              <a:noFill/>
              <a:round/>
            </a:ln>
            <a:effectLst/>
            <a:scene3d>
              <a:camera prst="orthographicFront"/>
              <a:lightRig rig="threePt" dir="t"/>
            </a:scene3d>
            <a:sp3d>
              <a:bevelT w="190500" h="38100"/>
            </a:sp3d>
          </c:spP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Sheet1!$A$20:$A$36</c:f>
              <c:strCache>
                <c:ptCount val="16"/>
                <c:pt idx="0">
                  <c:v>CapeNature</c:v>
                </c:pt>
                <c:pt idx="1">
                  <c:v>Casidra</c:v>
                </c:pt>
                <c:pt idx="2">
                  <c:v>DCAS</c:v>
                </c:pt>
                <c:pt idx="3">
                  <c:v>DEA&amp;DP</c:v>
                </c:pt>
                <c:pt idx="4">
                  <c:v>DEDAT</c:v>
                </c:pt>
                <c:pt idx="5">
                  <c:v>DHS</c:v>
                </c:pt>
                <c:pt idx="6">
                  <c:v>DLG</c:v>
                </c:pt>
                <c:pt idx="7">
                  <c:v>DOA</c:v>
                </c:pt>
                <c:pt idx="8">
                  <c:v>DOCS</c:v>
                </c:pt>
                <c:pt idx="9">
                  <c:v>DOH</c:v>
                </c:pt>
                <c:pt idx="10">
                  <c:v>DOTP</c:v>
                </c:pt>
                <c:pt idx="11">
                  <c:v>DSD</c:v>
                </c:pt>
                <c:pt idx="12">
                  <c:v>DTPW</c:v>
                </c:pt>
                <c:pt idx="13">
                  <c:v>WCED</c:v>
                </c:pt>
                <c:pt idx="14">
                  <c:v>WCGRB</c:v>
                </c:pt>
                <c:pt idx="15">
                  <c:v>Wesgro</c:v>
                </c:pt>
              </c:strCache>
            </c:strRef>
          </c:cat>
          <c:val>
            <c:numRef>
              <c:f>Sheet1!$C$20:$C$36</c:f>
              <c:numCache>
                <c:formatCode>General</c:formatCode>
                <c:ptCount val="16"/>
                <c:pt idx="0">
                  <c:v>1</c:v>
                </c:pt>
                <c:pt idx="1">
                  <c:v>2</c:v>
                </c:pt>
                <c:pt idx="2">
                  <c:v>1</c:v>
                </c:pt>
                <c:pt idx="3">
                  <c:v>3</c:v>
                </c:pt>
                <c:pt idx="4">
                  <c:v>8</c:v>
                </c:pt>
                <c:pt idx="5">
                  <c:v>1</c:v>
                </c:pt>
                <c:pt idx="6">
                  <c:v>1</c:v>
                </c:pt>
                <c:pt idx="7">
                  <c:v>5</c:v>
                </c:pt>
                <c:pt idx="8">
                  <c:v>1</c:v>
                </c:pt>
                <c:pt idx="9">
                  <c:v>3</c:v>
                </c:pt>
                <c:pt idx="10">
                  <c:v>2</c:v>
                </c:pt>
                <c:pt idx="11">
                  <c:v>3</c:v>
                </c:pt>
                <c:pt idx="12">
                  <c:v>3</c:v>
                </c:pt>
                <c:pt idx="13">
                  <c:v>3</c:v>
                </c:pt>
                <c:pt idx="14">
                  <c:v>1</c:v>
                </c:pt>
                <c:pt idx="15">
                  <c:v>11</c:v>
                </c:pt>
              </c:numCache>
            </c:numRef>
          </c:val>
          <c:extLst xmlns:c16r2="http://schemas.microsoft.com/office/drawing/2015/06/chart">
            <c:ext xmlns:c16="http://schemas.microsoft.com/office/drawing/2014/chart" uri="{C3380CC4-5D6E-409C-BE32-E72D297353CC}">
              <c16:uniqueId val="{00000001-DCF3-4FB0-8819-9D2C66CF5D0E}"/>
            </c:ext>
          </c:extLst>
        </c:ser>
        <c:ser>
          <c:idx val="2"/>
          <c:order val="2"/>
          <c:tx>
            <c:strRef>
              <c:f>Sheet1!$D$18:$D$19</c:f>
              <c:strCache>
                <c:ptCount val="1"/>
                <c:pt idx="0">
                  <c:v>To be deleted due Duplication</c:v>
                </c:pt>
              </c:strCache>
            </c:strRef>
          </c:tx>
          <c:spPr>
            <a:solidFill>
              <a:srgbClr val="FF0000"/>
            </a:solidFill>
            <a:ln w="9525" cap="flat" cmpd="sng" algn="ctr">
              <a:noFill/>
              <a:round/>
            </a:ln>
            <a:effectLst/>
            <a:scene3d>
              <a:camera prst="orthographicFront"/>
              <a:lightRig rig="threePt" dir="t"/>
            </a:scene3d>
            <a:sp3d>
              <a:bevelT w="190500" h="38100"/>
            </a:sp3d>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Sheet1!$A$20:$A$36</c:f>
              <c:strCache>
                <c:ptCount val="16"/>
                <c:pt idx="0">
                  <c:v>CapeNature</c:v>
                </c:pt>
                <c:pt idx="1">
                  <c:v>Casidra</c:v>
                </c:pt>
                <c:pt idx="2">
                  <c:v>DCAS</c:v>
                </c:pt>
                <c:pt idx="3">
                  <c:v>DEA&amp;DP</c:v>
                </c:pt>
                <c:pt idx="4">
                  <c:v>DEDAT</c:v>
                </c:pt>
                <c:pt idx="5">
                  <c:v>DHS</c:v>
                </c:pt>
                <c:pt idx="6">
                  <c:v>DLG</c:v>
                </c:pt>
                <c:pt idx="7">
                  <c:v>DOA</c:v>
                </c:pt>
                <c:pt idx="8">
                  <c:v>DOCS</c:v>
                </c:pt>
                <c:pt idx="9">
                  <c:v>DOH</c:v>
                </c:pt>
                <c:pt idx="10">
                  <c:v>DOTP</c:v>
                </c:pt>
                <c:pt idx="11">
                  <c:v>DSD</c:v>
                </c:pt>
                <c:pt idx="12">
                  <c:v>DTPW</c:v>
                </c:pt>
                <c:pt idx="13">
                  <c:v>WCED</c:v>
                </c:pt>
                <c:pt idx="14">
                  <c:v>WCGRB</c:v>
                </c:pt>
                <c:pt idx="15">
                  <c:v>Wesgro</c:v>
                </c:pt>
              </c:strCache>
            </c:strRef>
          </c:cat>
          <c:val>
            <c:numRef>
              <c:f>Sheet1!$D$20:$D$36</c:f>
              <c:numCache>
                <c:formatCode>General</c:formatCode>
                <c:ptCount val="16"/>
                <c:pt idx="15">
                  <c:v>2</c:v>
                </c:pt>
              </c:numCache>
            </c:numRef>
          </c:val>
          <c:extLst xmlns:c16r2="http://schemas.microsoft.com/office/drawing/2015/06/chart">
            <c:ext xmlns:c16="http://schemas.microsoft.com/office/drawing/2014/chart" uri="{C3380CC4-5D6E-409C-BE32-E72D297353CC}">
              <c16:uniqueId val="{00000002-DCF3-4FB0-8819-9D2C66CF5D0E}"/>
            </c:ext>
          </c:extLst>
        </c:ser>
        <c:dLbls>
          <c:showVal val="1"/>
        </c:dLbls>
        <c:gapWidth val="65"/>
        <c:axId val="112520192"/>
        <c:axId val="112415488"/>
      </c:barChart>
      <c:catAx>
        <c:axId val="11252019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Century Gothic" panose="020B0502020202020204" pitchFamily="34" charset="0"/>
                <a:ea typeface="+mn-ea"/>
                <a:cs typeface="+mn-cs"/>
              </a:defRPr>
            </a:pPr>
            <a:endParaRPr lang="en-US"/>
          </a:p>
        </c:txPr>
        <c:crossAx val="112415488"/>
        <c:crosses val="autoZero"/>
        <c:auto val="1"/>
        <c:lblAlgn val="ctr"/>
        <c:lblOffset val="100"/>
      </c:catAx>
      <c:valAx>
        <c:axId val="1124154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12520192"/>
        <c:crosses val="autoZero"/>
        <c:crossBetween val="between"/>
      </c:valAx>
      <c:spPr>
        <a:noFill/>
        <a:ln>
          <a:noFill/>
        </a:ln>
        <a:effectLst/>
      </c:spPr>
    </c:plotArea>
    <c:legend>
      <c:legendPos val="b"/>
      <c:layout>
        <c:manualLayout>
          <c:xMode val="edge"/>
          <c:yMode val="edge"/>
          <c:x val="9.3412621432677728E-2"/>
          <c:y val="0.89906997585778037"/>
          <c:w val="0.8530619713916423"/>
          <c:h val="0.10092997634554941"/>
        </c:manualLayout>
      </c:layout>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legend>
    <c:plotVisOnly val="1"/>
    <c:dispBlanksAs val="gap"/>
    <c:extLst xmlns:c16r2="http://schemas.microsoft.com/office/drawing/2015/06/char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0.78994</cdr:x>
      <cdr:y>0.25285</cdr:y>
    </cdr:from>
    <cdr:to>
      <cdr:x>1</cdr:x>
      <cdr:y>0.37125</cdr:y>
    </cdr:to>
    <cdr:sp macro="" textlink="">
      <cdr:nvSpPr>
        <cdr:cNvPr id="2" name="TextBox 3">
          <a:extLst xmlns:a="http://schemas.openxmlformats.org/drawingml/2006/main">
            <a:ext uri="{FF2B5EF4-FFF2-40B4-BE49-F238E27FC236}">
              <a16:creationId xmlns:a16="http://schemas.microsoft.com/office/drawing/2014/main" xmlns="" id="{7B034111-1921-48B2-AD65-9865171292DC}"/>
            </a:ext>
          </a:extLst>
        </cdr:cNvPr>
        <cdr:cNvSpPr txBox="1"/>
      </cdr:nvSpPr>
      <cdr:spPr>
        <a:xfrm xmlns:a="http://schemas.openxmlformats.org/drawingml/2006/main">
          <a:off x="6791275" y="1183012"/>
          <a:ext cx="180593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ZA" sz="1000" b="1" dirty="0">
              <a:solidFill>
                <a:schemeClr val="accent5">
                  <a:lumMod val="75000"/>
                </a:schemeClr>
              </a:solidFill>
            </a:rPr>
            <a:t>75%</a:t>
          </a:r>
        </a:p>
        <a:p xmlns:a="http://schemas.openxmlformats.org/drawingml/2006/main">
          <a:pPr algn="ctr"/>
          <a:r>
            <a:rPr lang="en-ZA" sz="1000" b="1" dirty="0">
              <a:solidFill>
                <a:schemeClr val="accent5">
                  <a:lumMod val="75000"/>
                </a:schemeClr>
              </a:solidFill>
            </a:rPr>
            <a:t>WCG Departments</a:t>
          </a:r>
          <a:r>
            <a:rPr lang="en-ZA" sz="1000" b="1" baseline="0" dirty="0">
              <a:solidFill>
                <a:schemeClr val="accent5">
                  <a:lumMod val="75000"/>
                </a:schemeClr>
              </a:solidFill>
            </a:rPr>
            <a:t> </a:t>
          </a:r>
        </a:p>
        <a:p xmlns:a="http://schemas.openxmlformats.org/drawingml/2006/main">
          <a:pPr algn="ctr"/>
          <a:r>
            <a:rPr lang="en-ZA" sz="1000" b="1" dirty="0">
              <a:solidFill>
                <a:schemeClr val="accent5">
                  <a:lumMod val="75000"/>
                </a:schemeClr>
              </a:solidFill>
            </a:rPr>
            <a:t>Average</a:t>
          </a:r>
        </a:p>
      </cdr:txBody>
    </cdr:sp>
  </cdr:relSizeAnchor>
</c:userShapes>
</file>

<file path=ppt/drawings/drawing2.xml><?xml version="1.0" encoding="utf-8"?>
<c:userShapes xmlns:c="http://schemas.openxmlformats.org/drawingml/2006/chart">
  <cdr:relSizeAnchor xmlns:cdr="http://schemas.openxmlformats.org/drawingml/2006/chartDrawing">
    <cdr:from>
      <cdr:x>0.82999</cdr:x>
      <cdr:y>0.16779</cdr:y>
    </cdr:from>
    <cdr:to>
      <cdr:x>1</cdr:x>
      <cdr:y>0.36953</cdr:y>
    </cdr:to>
    <cdr:sp macro="" textlink="">
      <cdr:nvSpPr>
        <cdr:cNvPr id="2" name="TextBox 3"/>
        <cdr:cNvSpPr txBox="1"/>
      </cdr:nvSpPr>
      <cdr:spPr>
        <a:xfrm xmlns:a="http://schemas.openxmlformats.org/drawingml/2006/main">
          <a:off x="6992613" y="783984"/>
          <a:ext cx="1432323" cy="9426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ZA" sz="1000" b="1" dirty="0">
              <a:solidFill>
                <a:schemeClr val="accent5">
                  <a:lumMod val="75000"/>
                </a:schemeClr>
              </a:solidFill>
            </a:rPr>
            <a:t>77%</a:t>
          </a:r>
        </a:p>
        <a:p xmlns:a="http://schemas.openxmlformats.org/drawingml/2006/main">
          <a:pPr algn="ctr"/>
          <a:r>
            <a:rPr lang="en-ZA" sz="1000" b="1" dirty="0">
              <a:solidFill>
                <a:schemeClr val="accent5">
                  <a:lumMod val="75000"/>
                </a:schemeClr>
              </a:solidFill>
            </a:rPr>
            <a:t>WCG Public Entity Average</a:t>
          </a:r>
        </a:p>
      </cdr:txBody>
    </cdr:sp>
  </cdr:relSizeAnchor>
</c:userShapes>
</file>

<file path=ppt/drawings/drawing3.xml><?xml version="1.0" encoding="utf-8"?>
<c:userShapes xmlns:c="http://schemas.openxmlformats.org/drawingml/2006/chart">
  <cdr:relSizeAnchor xmlns:cdr="http://schemas.openxmlformats.org/drawingml/2006/chartDrawing">
    <cdr:from>
      <cdr:x>0.78994</cdr:x>
      <cdr:y>0.25285</cdr:y>
    </cdr:from>
    <cdr:to>
      <cdr:x>1</cdr:x>
      <cdr:y>0.45505</cdr:y>
    </cdr:to>
    <cdr:sp macro="" textlink="">
      <cdr:nvSpPr>
        <cdr:cNvPr id="2" name="TextBox 3">
          <a:extLst xmlns:a="http://schemas.openxmlformats.org/drawingml/2006/main">
            <a:ext uri="{FF2B5EF4-FFF2-40B4-BE49-F238E27FC236}">
              <a16:creationId xmlns:a16="http://schemas.microsoft.com/office/drawing/2014/main" xmlns="" id="{7B034111-1921-48B2-AD65-9865171292DC}"/>
            </a:ext>
          </a:extLst>
        </cdr:cNvPr>
        <cdr:cNvSpPr txBox="1"/>
      </cdr:nvSpPr>
      <cdr:spPr>
        <a:xfrm xmlns:a="http://schemas.openxmlformats.org/drawingml/2006/main">
          <a:off x="6791276" y="692773"/>
          <a:ext cx="1805929"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ZA" sz="1000" b="1" dirty="0">
              <a:solidFill>
                <a:schemeClr val="accent5">
                  <a:lumMod val="75000"/>
                </a:schemeClr>
              </a:solidFill>
            </a:rPr>
            <a:t>46%</a:t>
          </a:r>
        </a:p>
        <a:p xmlns:a="http://schemas.openxmlformats.org/drawingml/2006/main">
          <a:pPr algn="ctr"/>
          <a:r>
            <a:rPr lang="en-ZA" sz="1000" b="1" dirty="0">
              <a:solidFill>
                <a:schemeClr val="accent5">
                  <a:lumMod val="75000"/>
                </a:schemeClr>
              </a:solidFill>
            </a:rPr>
            <a:t>WCG Departments</a:t>
          </a:r>
          <a:r>
            <a:rPr lang="en-ZA" sz="1000" b="1" baseline="0" dirty="0">
              <a:solidFill>
                <a:schemeClr val="accent5">
                  <a:lumMod val="75000"/>
                </a:schemeClr>
              </a:solidFill>
            </a:rPr>
            <a:t> </a:t>
          </a:r>
        </a:p>
        <a:p xmlns:a="http://schemas.openxmlformats.org/drawingml/2006/main">
          <a:pPr algn="ctr"/>
          <a:r>
            <a:rPr lang="en-ZA" sz="1000" b="1" dirty="0">
              <a:solidFill>
                <a:schemeClr val="accent5">
                  <a:lumMod val="75000"/>
                </a:schemeClr>
              </a:solidFill>
            </a:rPr>
            <a:t>Average</a:t>
          </a:r>
        </a:p>
      </cdr:txBody>
    </cdr:sp>
  </cdr:relSizeAnchor>
</c:userShapes>
</file>

<file path=ppt/drawings/drawing4.xml><?xml version="1.0" encoding="utf-8"?>
<c:userShapes xmlns:c="http://schemas.openxmlformats.org/drawingml/2006/chart">
  <cdr:relSizeAnchor xmlns:cdr="http://schemas.openxmlformats.org/drawingml/2006/chartDrawing">
    <cdr:from>
      <cdr:x>0.78994</cdr:x>
      <cdr:y>0.25285</cdr:y>
    </cdr:from>
    <cdr:to>
      <cdr:x>1</cdr:x>
      <cdr:y>0.37125</cdr:y>
    </cdr:to>
    <cdr:sp macro="" textlink="">
      <cdr:nvSpPr>
        <cdr:cNvPr id="2" name="TextBox 3">
          <a:extLst xmlns:a="http://schemas.openxmlformats.org/drawingml/2006/main">
            <a:ext uri="{FF2B5EF4-FFF2-40B4-BE49-F238E27FC236}">
              <a16:creationId xmlns:a16="http://schemas.microsoft.com/office/drawing/2014/main" xmlns="" id="{7B034111-1921-48B2-AD65-9865171292DC}"/>
            </a:ext>
          </a:extLst>
        </cdr:cNvPr>
        <cdr:cNvSpPr txBox="1"/>
      </cdr:nvSpPr>
      <cdr:spPr>
        <a:xfrm xmlns:a="http://schemas.openxmlformats.org/drawingml/2006/main">
          <a:off x="6791275" y="1183012"/>
          <a:ext cx="180593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ZA" sz="1000" b="1" dirty="0">
              <a:solidFill>
                <a:schemeClr val="accent5">
                  <a:lumMod val="75000"/>
                </a:schemeClr>
              </a:solidFill>
            </a:rPr>
            <a:t>75%</a:t>
          </a:r>
        </a:p>
        <a:p xmlns:a="http://schemas.openxmlformats.org/drawingml/2006/main">
          <a:pPr algn="ctr"/>
          <a:r>
            <a:rPr lang="en-ZA" sz="1000" b="1" dirty="0">
              <a:solidFill>
                <a:schemeClr val="accent5">
                  <a:lumMod val="75000"/>
                </a:schemeClr>
              </a:solidFill>
            </a:rPr>
            <a:t>WCG Departments</a:t>
          </a:r>
          <a:r>
            <a:rPr lang="en-ZA" sz="1000" b="1" baseline="0" dirty="0">
              <a:solidFill>
                <a:schemeClr val="accent5">
                  <a:lumMod val="75000"/>
                </a:schemeClr>
              </a:solidFill>
            </a:rPr>
            <a:t> </a:t>
          </a:r>
        </a:p>
        <a:p xmlns:a="http://schemas.openxmlformats.org/drawingml/2006/main">
          <a:pPr algn="ctr"/>
          <a:r>
            <a:rPr lang="en-ZA" sz="1000" b="1" dirty="0">
              <a:solidFill>
                <a:schemeClr val="accent5">
                  <a:lumMod val="75000"/>
                </a:schemeClr>
              </a:solidFill>
            </a:rPr>
            <a:t>Average</a:t>
          </a:r>
        </a:p>
      </cdr:txBody>
    </cdr:sp>
  </cdr:relSizeAnchor>
</c:userShapes>
</file>

<file path=ppt/drawings/drawing5.xml><?xml version="1.0" encoding="utf-8"?>
<c:userShapes xmlns:c="http://schemas.openxmlformats.org/drawingml/2006/chart">
  <cdr:relSizeAnchor xmlns:cdr="http://schemas.openxmlformats.org/drawingml/2006/chartDrawing">
    <cdr:from>
      <cdr:x>0.78994</cdr:x>
      <cdr:y>0.2978</cdr:y>
    </cdr:from>
    <cdr:to>
      <cdr:x>1</cdr:x>
      <cdr:y>0.5</cdr:y>
    </cdr:to>
    <cdr:sp macro="" textlink="">
      <cdr:nvSpPr>
        <cdr:cNvPr id="2" name="TextBox 3">
          <a:extLst xmlns:a="http://schemas.openxmlformats.org/drawingml/2006/main">
            <a:ext uri="{FF2B5EF4-FFF2-40B4-BE49-F238E27FC236}">
              <a16:creationId xmlns:a16="http://schemas.microsoft.com/office/drawing/2014/main" xmlns="" id="{7B034111-1921-48B2-AD65-9865171292DC}"/>
            </a:ext>
          </a:extLst>
        </cdr:cNvPr>
        <cdr:cNvSpPr txBox="1"/>
      </cdr:nvSpPr>
      <cdr:spPr>
        <a:xfrm xmlns:a="http://schemas.openxmlformats.org/drawingml/2006/main">
          <a:off x="6791276" y="815930"/>
          <a:ext cx="1805929"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ZA" sz="1000" b="1" dirty="0">
              <a:solidFill>
                <a:schemeClr val="accent5">
                  <a:lumMod val="75000"/>
                </a:schemeClr>
              </a:solidFill>
            </a:rPr>
            <a:t>49%</a:t>
          </a:r>
        </a:p>
        <a:p xmlns:a="http://schemas.openxmlformats.org/drawingml/2006/main">
          <a:pPr algn="ctr"/>
          <a:r>
            <a:rPr lang="en-ZA" sz="1000" b="1" dirty="0">
              <a:solidFill>
                <a:schemeClr val="accent5">
                  <a:lumMod val="75000"/>
                </a:schemeClr>
              </a:solidFill>
            </a:rPr>
            <a:t>WCG </a:t>
          </a:r>
          <a:r>
            <a:rPr lang="en-ZA" sz="1000" kern="0" dirty="0">
              <a:ea typeface="Times New Roman" panose="02020603050405020304" pitchFamily="18" charset="0"/>
              <a:cs typeface="Times New Roman" panose="02020603050405020304" pitchFamily="18" charset="0"/>
            </a:rPr>
            <a:t>P</a:t>
          </a:r>
          <a:r>
            <a:rPr lang="en-ZA" sz="1000" b="1" kern="0" dirty="0">
              <a:solidFill>
                <a:srgbClr val="003399"/>
              </a:solidFill>
              <a:latin typeface="Century Gothic" pitchFamily="34" charset="0"/>
              <a:ea typeface="Times New Roman" panose="02020603050405020304" pitchFamily="18" charset="0"/>
              <a:cs typeface="Times New Roman" panose="02020603050405020304" pitchFamily="18" charset="0"/>
            </a:rPr>
            <a:t>ublic entities</a:t>
          </a:r>
          <a:r>
            <a:rPr lang="en-ZA" sz="1000" b="1" baseline="0" dirty="0">
              <a:solidFill>
                <a:schemeClr val="accent5">
                  <a:lumMod val="75000"/>
                </a:schemeClr>
              </a:solidFill>
            </a:rPr>
            <a:t> </a:t>
          </a:r>
        </a:p>
        <a:p xmlns:a="http://schemas.openxmlformats.org/drawingml/2006/main">
          <a:pPr algn="ctr"/>
          <a:r>
            <a:rPr lang="en-ZA" sz="1000" b="1" dirty="0">
              <a:solidFill>
                <a:schemeClr val="accent5">
                  <a:lumMod val="75000"/>
                </a:schemeClr>
              </a:solidFill>
            </a:rPr>
            <a:t>Average</a:t>
          </a:r>
        </a:p>
      </cdr:txBody>
    </cdr:sp>
  </cdr:relSizeAnchor>
</c:userShapes>
</file>

<file path=ppt/drawings/drawing6.xml><?xml version="1.0" encoding="utf-8"?>
<c:userShapes xmlns:c="http://schemas.openxmlformats.org/drawingml/2006/chart">
  <cdr:relSizeAnchor xmlns:cdr="http://schemas.openxmlformats.org/drawingml/2006/chartDrawing">
    <cdr:from>
      <cdr:x>0.78994</cdr:x>
      <cdr:y>0.18194</cdr:y>
    </cdr:from>
    <cdr:to>
      <cdr:x>1</cdr:x>
      <cdr:y>0.39588</cdr:y>
    </cdr:to>
    <cdr:sp macro="" textlink="">
      <cdr:nvSpPr>
        <cdr:cNvPr id="2" name="TextBox 3">
          <a:extLst xmlns:a="http://schemas.openxmlformats.org/drawingml/2006/main">
            <a:ext uri="{FF2B5EF4-FFF2-40B4-BE49-F238E27FC236}">
              <a16:creationId xmlns:a16="http://schemas.microsoft.com/office/drawing/2014/main" xmlns="" id="{7B034111-1921-48B2-AD65-9865171292DC}"/>
            </a:ext>
          </a:extLst>
        </cdr:cNvPr>
        <cdr:cNvSpPr txBox="1"/>
      </cdr:nvSpPr>
      <cdr:spPr>
        <a:xfrm xmlns:a="http://schemas.openxmlformats.org/drawingml/2006/main">
          <a:off x="6791276" y="471126"/>
          <a:ext cx="1805929"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ZA" sz="1000" b="1" dirty="0">
              <a:solidFill>
                <a:schemeClr val="accent5">
                  <a:lumMod val="75000"/>
                </a:schemeClr>
              </a:solidFill>
            </a:rPr>
            <a:t>77%</a:t>
          </a:r>
        </a:p>
        <a:p xmlns:a="http://schemas.openxmlformats.org/drawingml/2006/main">
          <a:pPr algn="ctr"/>
          <a:r>
            <a:rPr lang="en-ZA" sz="1000" b="1" dirty="0">
              <a:solidFill>
                <a:schemeClr val="accent5">
                  <a:lumMod val="75000"/>
                </a:schemeClr>
              </a:solidFill>
            </a:rPr>
            <a:t>WCG </a:t>
          </a:r>
          <a:r>
            <a:rPr lang="en-ZA" sz="1000" kern="0" dirty="0">
              <a:ea typeface="Times New Roman" panose="02020603050405020304" pitchFamily="18" charset="0"/>
              <a:cs typeface="Times New Roman" panose="02020603050405020304" pitchFamily="18" charset="0"/>
            </a:rPr>
            <a:t>P</a:t>
          </a:r>
          <a:r>
            <a:rPr lang="en-ZA" sz="1000" b="1" kern="0" dirty="0">
              <a:solidFill>
                <a:srgbClr val="003399"/>
              </a:solidFill>
              <a:latin typeface="Century Gothic" pitchFamily="34" charset="0"/>
              <a:ea typeface="Times New Roman" panose="02020603050405020304" pitchFamily="18" charset="0"/>
              <a:cs typeface="Times New Roman" panose="02020603050405020304" pitchFamily="18" charset="0"/>
            </a:rPr>
            <a:t>ublic Entities</a:t>
          </a:r>
          <a:r>
            <a:rPr lang="en-ZA" sz="1000" b="1" baseline="0" dirty="0">
              <a:solidFill>
                <a:schemeClr val="accent5">
                  <a:lumMod val="75000"/>
                </a:schemeClr>
              </a:solidFill>
            </a:rPr>
            <a:t> </a:t>
          </a:r>
        </a:p>
        <a:p xmlns:a="http://schemas.openxmlformats.org/drawingml/2006/main">
          <a:pPr algn="ctr"/>
          <a:r>
            <a:rPr lang="en-ZA" sz="1000" b="1" dirty="0">
              <a:solidFill>
                <a:schemeClr val="accent5">
                  <a:lumMod val="75000"/>
                </a:schemeClr>
              </a:solidFill>
            </a:rPr>
            <a:t>Average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3177" tIns="46589" rIns="93177" bIns="46589" rtlCol="0"/>
          <a:lstStyle>
            <a:lvl1pPr algn="r">
              <a:defRPr sz="1200"/>
            </a:lvl1pPr>
          </a:lstStyle>
          <a:p>
            <a:fld id="{8BC7F027-379E-4D32-9199-1B8938F68AAE}" type="datetimeFigureOut">
              <a:rPr lang="en-GB" smtClean="0"/>
              <a:pPr/>
              <a:t>01/10/2021</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7" tIns="46589" rIns="93177" bIns="46589"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0B7E7989-31F3-4EB9-8547-909D99F43AE5}" type="datetimeFigureOut">
              <a:rPr lang="en-ZA" smtClean="0"/>
              <a:pPr/>
              <a:t>2021/10/01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404459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pPr/>
              <a:t>4</a:t>
            </a:fld>
            <a:endParaRPr lang="en-ZA"/>
          </a:p>
        </p:txBody>
      </p:sp>
    </p:spTree>
    <p:extLst>
      <p:ext uri="{BB962C8B-B14F-4D97-AF65-F5344CB8AC3E}">
        <p14:creationId xmlns:p14="http://schemas.microsoft.com/office/powerpoint/2010/main" xmlns="" val="150316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3548037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512" y="382908"/>
            <a:ext cx="3656932"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292546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029"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325" y="6309320"/>
            <a:ext cx="1040246"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0.xml"/><Relationship Id="rId1" Type="http://schemas.openxmlformats.org/officeDocument/2006/relationships/vmlDrawing" Target="../drawings/vmlDrawing5.vml"/><Relationship Id="rId4" Type="http://schemas.openxmlformats.org/officeDocument/2006/relationships/package" Target="../embeddings/Microsoft_Office_Excel_Worksheet4.xlsx"/></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Document9.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8.xml"/><Relationship Id="rId1" Type="http://schemas.openxmlformats.org/officeDocument/2006/relationships/vmlDrawing" Target="../drawings/vmlDrawing2.vml"/><Relationship Id="rId4" Type="http://schemas.openxmlformats.org/officeDocument/2006/relationships/package" Target="../embeddings/Microsoft_Office_Excel_Worksheet1.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9.xml"/><Relationship Id="rId1" Type="http://schemas.openxmlformats.org/officeDocument/2006/relationships/vmlDrawing" Target="../drawings/vmlDrawing4.vml"/><Relationship Id="rId5" Type="http://schemas.openxmlformats.org/officeDocument/2006/relationships/package" Target="../embeddings/Microsoft_Office_Excel_Worksheet3.xlsx"/><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endParaRPr lang="en-GB" dirty="0"/>
          </a:p>
          <a:p>
            <a:r>
              <a:rPr lang="en-GB" dirty="0"/>
              <a:t>Presentation to Budget Committee</a:t>
            </a:r>
          </a:p>
          <a:p>
            <a:endParaRPr lang="en-GB" dirty="0"/>
          </a:p>
        </p:txBody>
      </p:sp>
      <p:sp>
        <p:nvSpPr>
          <p:cNvPr id="8" name="Text Placeholder 7"/>
          <p:cNvSpPr>
            <a:spLocks noGrp="1"/>
          </p:cNvSpPr>
          <p:nvPr>
            <p:ph type="body" sz="quarter" idx="11"/>
          </p:nvPr>
        </p:nvSpPr>
        <p:spPr>
          <a:xfrm>
            <a:off x="3635896" y="5398045"/>
            <a:ext cx="3528392" cy="365125"/>
          </a:xfrm>
        </p:spPr>
        <p:txBody>
          <a:bodyPr>
            <a:normAutofit/>
          </a:bodyPr>
          <a:lstStyle/>
          <a:p>
            <a:r>
              <a:rPr lang="en-GB" dirty="0"/>
              <a:t>Provincial Treasury</a:t>
            </a:r>
          </a:p>
        </p:txBody>
      </p:sp>
      <p:sp>
        <p:nvSpPr>
          <p:cNvPr id="11" name="Title 10"/>
          <p:cNvSpPr>
            <a:spLocks noGrp="1"/>
          </p:cNvSpPr>
          <p:nvPr>
            <p:ph type="ctrTitle"/>
          </p:nvPr>
        </p:nvSpPr>
        <p:spPr/>
        <p:txBody>
          <a:bodyPr>
            <a:normAutofit/>
          </a:bodyPr>
          <a:lstStyle/>
          <a:p>
            <a:r>
              <a:rPr lang="en-ZA" dirty="0"/>
              <a:t>DEPARTMENTAL QUARTER ONE BUDGET</a:t>
            </a:r>
            <a:br>
              <a:rPr lang="en-ZA" dirty="0"/>
            </a:br>
            <a:r>
              <a:rPr lang="en-ZA" dirty="0"/>
              <a:t>PERFORMANCE: 2021/22 FINANCIAL YEAR</a:t>
            </a:r>
          </a:p>
        </p:txBody>
      </p:sp>
      <p:sp>
        <p:nvSpPr>
          <p:cNvPr id="2" name="TextBox 1">
            <a:extLst>
              <a:ext uri="{FF2B5EF4-FFF2-40B4-BE49-F238E27FC236}">
                <a16:creationId xmlns:a16="http://schemas.microsoft.com/office/drawing/2014/main" xmlns="" id="{339F6B3E-30EA-4229-9374-B1097CAF7D69}"/>
              </a:ext>
            </a:extLst>
          </p:cNvPr>
          <p:cNvSpPr txBox="1"/>
          <p:nvPr/>
        </p:nvSpPr>
        <p:spPr>
          <a:xfrm>
            <a:off x="7236296" y="5439329"/>
            <a:ext cx="1728192" cy="276999"/>
          </a:xfrm>
          <a:prstGeom prst="rect">
            <a:avLst/>
          </a:prstGeom>
          <a:noFill/>
        </p:spPr>
        <p:txBody>
          <a:bodyPr wrap="square" rtlCol="0">
            <a:spAutoFit/>
          </a:bodyPr>
          <a:lstStyle/>
          <a:p>
            <a:r>
              <a:rPr lang="en-US" sz="1200" dirty="0">
                <a:solidFill>
                  <a:schemeClr val="bg1"/>
                </a:solidFill>
              </a:rPr>
              <a:t>30 September 2021</a:t>
            </a:r>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02051"/>
            <a:ext cx="8597205" cy="559256"/>
          </a:xfrm>
        </p:spPr>
        <p:txBody>
          <a:bodyPr>
            <a:noAutofit/>
          </a:bodyPr>
          <a:lstStyle/>
          <a:p>
            <a:r>
              <a:rPr lang="en-US" dirty="0">
                <a:solidFill>
                  <a:srgbClr val="001489"/>
                </a:solidFill>
              </a:rPr>
              <a:t>Provincial Receipts </a:t>
            </a:r>
            <a:r>
              <a:rPr lang="en-ZA" dirty="0">
                <a:solidFill>
                  <a:srgbClr val="001489"/>
                </a:solidFill>
                <a:latin typeface="Century Gothic"/>
                <a:ea typeface="Times New Roman"/>
                <a:cs typeface="Times New Roman"/>
              </a:rPr>
              <a:t>as of 30 June 2021</a:t>
            </a:r>
            <a:endParaRPr lang="en-GB" dirty="0">
              <a:solidFill>
                <a:srgbClr val="001489"/>
              </a:solidFill>
            </a:endParaRPr>
          </a:p>
        </p:txBody>
      </p:sp>
      <p:sp>
        <p:nvSpPr>
          <p:cNvPr id="8" name="Footer Placeholder 7"/>
          <p:cNvSpPr>
            <a:spLocks noGrp="1"/>
          </p:cNvSpPr>
          <p:nvPr>
            <p:ph type="ftr" sz="quarter" idx="3"/>
          </p:nvPr>
        </p:nvSpPr>
        <p:spPr>
          <a:xfrm>
            <a:off x="4043080" y="6468150"/>
            <a:ext cx="4643720" cy="230832"/>
          </a:xfrm>
        </p:spPr>
        <p:txBody>
          <a:bodyPr/>
          <a:lstStyle/>
          <a:p>
            <a:r>
              <a:rPr lang="en-US" dirty="0"/>
              <a:t>Departmental Q1 Budget Performance 2021/22 Financial  Year </a:t>
            </a:r>
          </a:p>
        </p:txBody>
      </p:sp>
      <p:sp>
        <p:nvSpPr>
          <p:cNvPr id="9" name="Slide Number Placeholder 8"/>
          <p:cNvSpPr>
            <a:spLocks noGrp="1"/>
          </p:cNvSpPr>
          <p:nvPr>
            <p:ph type="sldNum" sz="quarter" idx="4"/>
          </p:nvPr>
        </p:nvSpPr>
        <p:spPr/>
        <p:txBody>
          <a:bodyPr/>
          <a:lstStyle/>
          <a:p>
            <a:fld id="{8406839F-D7A4-4E5D-B93D-768AD4D1DB36}" type="slidenum">
              <a:rPr lang="en-ZA" smtClean="0"/>
              <a:pPr/>
              <a:t>10</a:t>
            </a:fld>
            <a:endParaRPr lang="en-ZA" dirty="0"/>
          </a:p>
        </p:txBody>
      </p:sp>
      <p:graphicFrame>
        <p:nvGraphicFramePr>
          <p:cNvPr id="2" name="Object 1">
            <a:extLst>
              <a:ext uri="{FF2B5EF4-FFF2-40B4-BE49-F238E27FC236}">
                <a16:creationId xmlns:a16="http://schemas.microsoft.com/office/drawing/2014/main" xmlns="" id="{6B325D22-FAC5-41DF-9605-9DCA63C042F6}"/>
              </a:ext>
            </a:extLst>
          </p:cNvPr>
          <p:cNvGraphicFramePr>
            <a:graphicFrameLocks noChangeAspect="1"/>
          </p:cNvGraphicFramePr>
          <p:nvPr>
            <p:extLst>
              <p:ext uri="{D42A27DB-BD31-4B8C-83A1-F6EECF244321}">
                <p14:modId xmlns:p14="http://schemas.microsoft.com/office/powerpoint/2010/main" xmlns="" val="3110246064"/>
              </p:ext>
            </p:extLst>
          </p:nvPr>
        </p:nvGraphicFramePr>
        <p:xfrm>
          <a:off x="406262" y="1052541"/>
          <a:ext cx="8415338" cy="5292725"/>
        </p:xfrm>
        <a:graphic>
          <a:graphicData uri="http://schemas.openxmlformats.org/presentationml/2006/ole">
            <p:oleObj spid="_x0000_s5125" name="Worksheet" r:id="rId4" imgW="7429455" imgH="5543470" progId="Excel.Sheet.12">
              <p:embed/>
            </p:oleObj>
          </a:graphicData>
        </a:graphic>
      </p:graphicFrame>
    </p:spTree>
    <p:custDataLst>
      <p:tags r:id="rId2"/>
    </p:custDataLst>
    <p:extLst>
      <p:ext uri="{BB962C8B-B14F-4D97-AF65-F5344CB8AC3E}">
        <p14:creationId xmlns:p14="http://schemas.microsoft.com/office/powerpoint/2010/main" xmlns="" val="159008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42888"/>
            <a:ext cx="8740080" cy="581024"/>
          </a:xfrm>
        </p:spPr>
        <p:txBody>
          <a:bodyPr anchor="ctr">
            <a:noAutofit/>
          </a:bodyPr>
          <a:lstStyle/>
          <a:p>
            <a:r>
              <a:rPr lang="en-US" dirty="0">
                <a:solidFill>
                  <a:srgbClr val="001489"/>
                </a:solidFill>
              </a:rPr>
              <a:t>Provincial Receipts </a:t>
            </a:r>
            <a:r>
              <a:rPr lang="en-ZA" dirty="0">
                <a:solidFill>
                  <a:srgbClr val="001489"/>
                </a:solidFill>
                <a:latin typeface="Century Gothic"/>
                <a:ea typeface="Times New Roman"/>
                <a:cs typeface="Times New Roman"/>
              </a:rPr>
              <a:t>as of 30 June 2021 </a:t>
            </a:r>
            <a:endParaRPr lang="en-ZA" dirty="0">
              <a:solidFill>
                <a:srgbClr val="001489"/>
              </a:solidFill>
            </a:endParaRPr>
          </a:p>
        </p:txBody>
      </p:sp>
      <p:sp>
        <p:nvSpPr>
          <p:cNvPr id="5" name="Content Placeholder 2"/>
          <p:cNvSpPr txBox="1">
            <a:spLocks/>
          </p:cNvSpPr>
          <p:nvPr/>
        </p:nvSpPr>
        <p:spPr>
          <a:xfrm>
            <a:off x="295275" y="990600"/>
            <a:ext cx="8740080" cy="5334000"/>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tx1"/>
                </a:solidFill>
                <a:latin typeface="Century Gothic" pitchFamily="34" charset="0"/>
                <a:ea typeface="+mn-ea"/>
                <a:cs typeface="+mn-cs"/>
              </a:defRPr>
            </a:lvl1pPr>
            <a:lvl2pPr marL="180975" indent="-180975" algn="l" defTabSz="4572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2pPr>
            <a:lvl3pPr marL="914400" indent="0" algn="l"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lvl="1" indent="-285750" algn="just" defTabSz="914400">
              <a:lnSpc>
                <a:spcPct val="120000"/>
              </a:lnSpc>
              <a:spcBef>
                <a:spcPts val="1000"/>
              </a:spcBef>
              <a:spcAft>
                <a:spcPts val="600"/>
              </a:spcAft>
              <a:buClr>
                <a:srgbClr val="002060"/>
              </a:buClr>
              <a:buBlip>
                <a:blip r:embed="rId3"/>
              </a:buBlip>
            </a:pPr>
            <a:r>
              <a:rPr lang="en-ZA" sz="1600" dirty="0"/>
              <a:t>Provincial own revenue collections of </a:t>
            </a:r>
            <a:r>
              <a:rPr lang="en-US" sz="1600" dirty="0"/>
              <a:t>R514.605 million, or </a:t>
            </a:r>
            <a:r>
              <a:rPr lang="en-US" sz="1600" b="1" dirty="0"/>
              <a:t>20.5 per cent </a:t>
            </a:r>
            <a:r>
              <a:rPr lang="en-US" sz="1600" dirty="0"/>
              <a:t>of the main budget. </a:t>
            </a:r>
          </a:p>
          <a:p>
            <a:pPr marL="285750" lvl="1" indent="-285750" algn="just" defTabSz="914400">
              <a:lnSpc>
                <a:spcPct val="120000"/>
              </a:lnSpc>
              <a:spcBef>
                <a:spcPts val="1000"/>
              </a:spcBef>
              <a:spcAft>
                <a:spcPts val="600"/>
              </a:spcAft>
              <a:buClr>
                <a:srgbClr val="002060"/>
              </a:buClr>
              <a:buBlip>
                <a:blip r:embed="rId3"/>
              </a:buBlip>
            </a:pPr>
            <a:r>
              <a:rPr lang="en-US" sz="1600" b="1" dirty="0"/>
              <a:t>Tax receipts</a:t>
            </a:r>
            <a:r>
              <a:rPr lang="en-US" sz="1600" dirty="0"/>
              <a:t>:</a:t>
            </a:r>
          </a:p>
          <a:p>
            <a:pPr marL="457200" lvl="2" indent="-171450" algn="just" defTabSz="914400">
              <a:lnSpc>
                <a:spcPct val="130000"/>
              </a:lnSpc>
              <a:spcBef>
                <a:spcPts val="1000"/>
              </a:spcBef>
              <a:spcAft>
                <a:spcPts val="600"/>
              </a:spcAft>
              <a:buClr>
                <a:srgbClr val="998F86"/>
              </a:buClr>
              <a:buFont typeface="Arial" pitchFamily="34" charset="0"/>
              <a:buChar char="•"/>
            </a:pPr>
            <a:r>
              <a:rPr lang="en-US" sz="1600" b="1" dirty="0">
                <a:solidFill>
                  <a:schemeClr val="tx1"/>
                </a:solidFill>
                <a:latin typeface="Century Gothic" pitchFamily="34" charset="0"/>
              </a:rPr>
              <a:t>Gambling tax receipts </a:t>
            </a:r>
            <a:r>
              <a:rPr lang="en-US" sz="1600" dirty="0">
                <a:solidFill>
                  <a:schemeClr val="tx1"/>
                </a:solidFill>
                <a:latin typeface="Century Gothic" pitchFamily="34" charset="0"/>
              </a:rPr>
              <a:t>of R177.699 million or 38.1 per cent of the main budget. </a:t>
            </a:r>
          </a:p>
          <a:p>
            <a:pPr marL="457200" lvl="2" indent="-171450" algn="just" defTabSz="914400">
              <a:lnSpc>
                <a:spcPct val="130000"/>
              </a:lnSpc>
              <a:spcBef>
                <a:spcPts val="1000"/>
              </a:spcBef>
              <a:spcAft>
                <a:spcPts val="600"/>
              </a:spcAft>
              <a:buClr>
                <a:srgbClr val="998F86"/>
              </a:buClr>
              <a:buFont typeface="Arial" pitchFamily="34" charset="0"/>
              <a:buChar char="•"/>
            </a:pPr>
            <a:r>
              <a:rPr lang="en-US" sz="1600" dirty="0">
                <a:solidFill>
                  <a:schemeClr val="tx1"/>
                </a:solidFill>
                <a:latin typeface="Century Gothic" pitchFamily="34" charset="0"/>
              </a:rPr>
              <a:t>No </a:t>
            </a:r>
            <a:r>
              <a:rPr lang="en-US" sz="1600" b="1" dirty="0">
                <a:solidFill>
                  <a:schemeClr val="tx1"/>
                </a:solidFill>
                <a:latin typeface="Century Gothic" pitchFamily="34" charset="0"/>
              </a:rPr>
              <a:t>liquor </a:t>
            </a:r>
            <a:r>
              <a:rPr lang="en-US" sz="1600" b="1" dirty="0" err="1">
                <a:solidFill>
                  <a:schemeClr val="tx1"/>
                </a:solidFill>
                <a:latin typeface="Century Gothic" pitchFamily="34" charset="0"/>
              </a:rPr>
              <a:t>licence</a:t>
            </a:r>
            <a:r>
              <a:rPr lang="en-US" sz="1600" b="1" dirty="0">
                <a:solidFill>
                  <a:schemeClr val="tx1"/>
                </a:solidFill>
                <a:latin typeface="Century Gothic" pitchFamily="34" charset="0"/>
              </a:rPr>
              <a:t> fees </a:t>
            </a:r>
            <a:r>
              <a:rPr lang="en-US" sz="1600" dirty="0">
                <a:solidFill>
                  <a:schemeClr val="tx1"/>
                </a:solidFill>
                <a:latin typeface="Century Gothic" pitchFamily="34" charset="0"/>
              </a:rPr>
              <a:t>collected at this stage: typically occurs in final quarter.</a:t>
            </a:r>
          </a:p>
          <a:p>
            <a:pPr marL="285750" lvl="1" indent="-285750" algn="just" defTabSz="914400">
              <a:lnSpc>
                <a:spcPct val="120000"/>
              </a:lnSpc>
              <a:spcBef>
                <a:spcPts val="1000"/>
              </a:spcBef>
              <a:spcAft>
                <a:spcPts val="600"/>
              </a:spcAft>
              <a:buClr>
                <a:srgbClr val="002060"/>
              </a:buClr>
              <a:buBlip>
                <a:blip r:embed="rId3"/>
              </a:buBlip>
            </a:pPr>
            <a:r>
              <a:rPr lang="en-US" sz="1600" b="1" dirty="0"/>
              <a:t>Departmental Own Revenue</a:t>
            </a:r>
            <a:r>
              <a:rPr lang="en-US" sz="1600" dirty="0"/>
              <a:t>:</a:t>
            </a:r>
          </a:p>
          <a:p>
            <a:pPr marL="457200" lvl="2" indent="-171450" algn="just" defTabSz="914400">
              <a:lnSpc>
                <a:spcPct val="130000"/>
              </a:lnSpc>
              <a:spcBef>
                <a:spcPts val="1000"/>
              </a:spcBef>
              <a:spcAft>
                <a:spcPts val="600"/>
              </a:spcAft>
              <a:buClr>
                <a:srgbClr val="998F86"/>
              </a:buClr>
              <a:buFont typeface="Arial" pitchFamily="34" charset="0"/>
              <a:buChar char="•"/>
            </a:pPr>
            <a:r>
              <a:rPr lang="en-US" sz="1600" dirty="0">
                <a:solidFill>
                  <a:schemeClr val="tx1"/>
                </a:solidFill>
                <a:latin typeface="Century Gothic" pitchFamily="34" charset="0"/>
              </a:rPr>
              <a:t>Transport and Public Works collected R366.259 million (18.5 per cent) of main budget, mainly from Motor Vehicle </a:t>
            </a:r>
            <a:r>
              <a:rPr lang="en-US" sz="1600" dirty="0" err="1">
                <a:solidFill>
                  <a:schemeClr val="tx1"/>
                </a:solidFill>
                <a:latin typeface="Century Gothic" pitchFamily="34" charset="0"/>
              </a:rPr>
              <a:t>Licence</a:t>
            </a:r>
            <a:r>
              <a:rPr lang="en-US" sz="1600" dirty="0">
                <a:solidFill>
                  <a:schemeClr val="tx1"/>
                </a:solidFill>
                <a:latin typeface="Century Gothic" pitchFamily="34" charset="0"/>
              </a:rPr>
              <a:t> fees (R272.211 million). </a:t>
            </a:r>
            <a:endParaRPr lang="en-ZA" sz="1600" dirty="0">
              <a:solidFill>
                <a:schemeClr val="tx1"/>
              </a:solidFill>
              <a:latin typeface="Century Gothic" pitchFamily="34" charset="0"/>
            </a:endParaRPr>
          </a:p>
          <a:p>
            <a:pPr marL="457200" lvl="2" indent="-171450" algn="just" defTabSz="914400">
              <a:lnSpc>
                <a:spcPct val="130000"/>
              </a:lnSpc>
              <a:spcBef>
                <a:spcPts val="1000"/>
              </a:spcBef>
              <a:spcAft>
                <a:spcPts val="600"/>
              </a:spcAft>
              <a:buClr>
                <a:srgbClr val="998F86"/>
              </a:buClr>
              <a:buFont typeface="Arial" pitchFamily="34" charset="0"/>
              <a:buChar char="•"/>
            </a:pPr>
            <a:r>
              <a:rPr lang="en-US" sz="1600" dirty="0">
                <a:solidFill>
                  <a:schemeClr val="tx1"/>
                </a:solidFill>
                <a:latin typeface="Century Gothic" pitchFamily="34" charset="0"/>
              </a:rPr>
              <a:t>Health collected R112.112 million (28.3 per cent) of main budget. </a:t>
            </a:r>
          </a:p>
          <a:p>
            <a:pPr marL="715963" lvl="3" indent="-271463" algn="just" defTabSz="914400">
              <a:lnSpc>
                <a:spcPct val="130000"/>
              </a:lnSpc>
              <a:spcBef>
                <a:spcPts val="1000"/>
              </a:spcBef>
              <a:spcAft>
                <a:spcPts val="600"/>
              </a:spcAft>
              <a:buClr>
                <a:srgbClr val="998F86"/>
              </a:buClr>
              <a:buFont typeface="Arial" pitchFamily="34" charset="0"/>
              <a:buChar char="•"/>
            </a:pPr>
            <a:r>
              <a:rPr lang="en-US" sz="1600" dirty="0">
                <a:solidFill>
                  <a:schemeClr val="tx1"/>
                </a:solidFill>
                <a:latin typeface="Century Gothic" pitchFamily="34" charset="0"/>
              </a:rPr>
              <a:t>Slight improvement from June 2020 (R102.189 million). </a:t>
            </a:r>
          </a:p>
          <a:p>
            <a:pPr marL="0" lvl="1" indent="0" algn="just">
              <a:buNone/>
            </a:pPr>
            <a:endParaRPr lang="en-ZA" sz="1800" b="1" dirty="0"/>
          </a:p>
          <a:p>
            <a:pPr marL="342900" indent="-342900" algn="just">
              <a:spcBef>
                <a:spcPts val="1200"/>
              </a:spcBef>
              <a:buFont typeface="Arial" pitchFamily="34" charset="0"/>
              <a:buChar char="•"/>
              <a:defRPr/>
            </a:pPr>
            <a:endParaRPr lang="en-GB" sz="2400" dirty="0"/>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p:txBody>
      </p:sp>
      <p:sp>
        <p:nvSpPr>
          <p:cNvPr id="8" name="Slide Number Placeholder 7"/>
          <p:cNvSpPr>
            <a:spLocks noGrp="1"/>
          </p:cNvSpPr>
          <p:nvPr>
            <p:ph type="sldNum" sz="quarter" idx="4"/>
          </p:nvPr>
        </p:nvSpPr>
        <p:spPr/>
        <p:txBody>
          <a:bodyPr/>
          <a:lstStyle/>
          <a:p>
            <a:fld id="{8406839F-D7A4-4E5D-B93D-768AD4D1DB36}" type="slidenum">
              <a:rPr lang="en-ZA" smtClean="0">
                <a:solidFill>
                  <a:srgbClr val="003399"/>
                </a:solidFill>
              </a:rPr>
              <a:pPr/>
              <a:t>11</a:t>
            </a:fld>
            <a:endParaRPr lang="en-ZA" dirty="0">
              <a:solidFill>
                <a:srgbClr val="003399"/>
              </a:solidFill>
            </a:endParaRPr>
          </a:p>
        </p:txBody>
      </p:sp>
      <p:sp>
        <p:nvSpPr>
          <p:cNvPr id="3" name="Footer Placeholder 2"/>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204528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188" y="1295400"/>
            <a:ext cx="8281291" cy="3933800"/>
          </a:xfrm>
        </p:spPr>
        <p:txBody>
          <a:bodyPr>
            <a:normAutofit/>
          </a:bodyPr>
          <a:lstStyle/>
          <a:p>
            <a:pPr lvl="0"/>
            <a:endParaRPr lang="en-GB" sz="3600" dirty="0"/>
          </a:p>
          <a:p>
            <a:r>
              <a:rPr lang="en-GB" sz="3600" dirty="0"/>
              <a:t>Validated non-financial Quarter 1 </a:t>
            </a:r>
          </a:p>
          <a:p>
            <a:endParaRPr lang="en-GB" sz="3600" dirty="0"/>
          </a:p>
          <a:p>
            <a:pPr>
              <a:lnSpc>
                <a:spcPct val="110000"/>
              </a:lnSpc>
            </a:pPr>
            <a:r>
              <a:rPr lang="en-GB" sz="3600" dirty="0"/>
              <a:t>PERFORMANCE DATA </a:t>
            </a:r>
          </a:p>
          <a:p>
            <a:pPr>
              <a:lnSpc>
                <a:spcPct val="110000"/>
              </a:lnSpc>
            </a:pPr>
            <a:r>
              <a:rPr lang="en-GB" sz="3600" dirty="0"/>
              <a:t>2021/22 financial year for all WCG Organisations</a:t>
            </a:r>
          </a:p>
          <a:p>
            <a:pPr lvl="0"/>
            <a:endParaRPr lang="en-ZA" sz="2600" i="1" dirty="0"/>
          </a:p>
          <a:p>
            <a:endParaRPr lang="en-ZA" dirty="0"/>
          </a:p>
        </p:txBody>
      </p:sp>
      <p:sp>
        <p:nvSpPr>
          <p:cNvPr id="4" name="Slide Number Placeholder 3"/>
          <p:cNvSpPr>
            <a:spLocks noGrp="1"/>
          </p:cNvSpPr>
          <p:nvPr>
            <p:ph type="sldNum" sz="quarter" idx="4294967295"/>
          </p:nvPr>
        </p:nvSpPr>
        <p:spPr>
          <a:xfrm>
            <a:off x="8629650" y="6467475"/>
            <a:ext cx="514350" cy="231775"/>
          </a:xfrm>
        </p:spPr>
        <p:txBody>
          <a:bodyPr/>
          <a:lstStyle/>
          <a:p>
            <a:fld id="{8406839F-D7A4-4E5D-B93D-768AD4D1DB36}" type="slidenum">
              <a:rPr lang="en-ZA" smtClean="0"/>
              <a:pPr/>
              <a:t>12</a:t>
            </a:fld>
            <a:endParaRPr lang="en-ZA" dirty="0"/>
          </a:p>
        </p:txBody>
      </p:sp>
    </p:spTree>
    <p:extLst>
      <p:ext uri="{BB962C8B-B14F-4D97-AF65-F5344CB8AC3E}">
        <p14:creationId xmlns:p14="http://schemas.microsoft.com/office/powerpoint/2010/main" xmlns="" val="315689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itle 1">
            <a:extLst>
              <a:ext uri="{FF2B5EF4-FFF2-40B4-BE49-F238E27FC236}">
                <a16:creationId xmlns:a16="http://schemas.microsoft.com/office/drawing/2014/main" xmlns="" id="{9DAE2369-3E51-44BD-9CD5-7595FE41CAEE}"/>
              </a:ext>
            </a:extLst>
          </p:cNvPr>
          <p:cNvSpPr txBox="1">
            <a:spLocks/>
          </p:cNvSpPr>
          <p:nvPr/>
        </p:nvSpPr>
        <p:spPr>
          <a:xfrm>
            <a:off x="295275" y="116632"/>
            <a:ext cx="8597205" cy="883521"/>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marL="0" marR="0" lvl="0" indent="0" algn="l" defTabSz="914400" rtl="0" eaLnBrk="1" fontAlgn="auto" latinLnBrk="0" hangingPunct="1">
              <a:lnSpc>
                <a:spcPct val="115000"/>
              </a:lnSpc>
              <a:spcBef>
                <a:spcPct val="0"/>
              </a:spcBef>
              <a:spcAft>
                <a:spcPts val="600"/>
              </a:spcAft>
              <a:buClrTx/>
              <a:buSzTx/>
              <a:buFontTx/>
              <a:buNone/>
              <a:tabLst/>
              <a:defRPr/>
            </a:pPr>
            <a:r>
              <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Context of this Quarterly Release  </a:t>
            </a:r>
          </a:p>
        </p:txBody>
      </p:sp>
      <p:sp>
        <p:nvSpPr>
          <p:cNvPr id="4" name="TextBox 3">
            <a:extLst>
              <a:ext uri="{FF2B5EF4-FFF2-40B4-BE49-F238E27FC236}">
                <a16:creationId xmlns:a16="http://schemas.microsoft.com/office/drawing/2014/main" xmlns="" id="{6CB49AC5-6A56-49D4-A0D8-F561A670A230}"/>
              </a:ext>
            </a:extLst>
          </p:cNvPr>
          <p:cNvSpPr txBox="1"/>
          <p:nvPr/>
        </p:nvSpPr>
        <p:spPr>
          <a:xfrm>
            <a:off x="179512" y="1124744"/>
            <a:ext cx="8784976" cy="4763740"/>
          </a:xfrm>
          <a:prstGeom prst="rect">
            <a:avLst/>
          </a:prstGeom>
          <a:noFill/>
        </p:spPr>
        <p:txBody>
          <a:bodyPr wrap="square" rtlCol="0">
            <a:spAutoFit/>
          </a:bodyPr>
          <a:lstStyle/>
          <a:p>
            <a:pPr marL="320040" lvl="0" indent="-320040" algn="just">
              <a:lnSpc>
                <a:spcPct val="120000"/>
              </a:lnSpc>
              <a:spcBef>
                <a:spcPts val="300"/>
              </a:spcBef>
              <a:spcAft>
                <a:spcPts val="1200"/>
              </a:spcAft>
              <a:buBlip>
                <a:blip r:embed="rId2"/>
              </a:buBlip>
              <a:defRPr/>
            </a:pPr>
            <a:r>
              <a:rPr lang="en-ZA" sz="1600" dirty="0">
                <a:latin typeface="Century Gothic" pitchFamily="34" charset="0"/>
              </a:rPr>
              <a:t>Presents the provincial non-performance data for WCG [departments and public entities] for the Quarter 1 validated performance data. </a:t>
            </a:r>
          </a:p>
          <a:p>
            <a:pPr marL="320040" marR="0" indent="-320040" algn="just" fontAlgn="auto">
              <a:lnSpc>
                <a:spcPct val="120000"/>
              </a:lnSpc>
              <a:spcBef>
                <a:spcPts val="300"/>
              </a:spcBef>
              <a:spcAft>
                <a:spcPts val="1200"/>
              </a:spcAft>
              <a:buClrTx/>
              <a:buSzTx/>
              <a:buBlip>
                <a:blip r:embed="rId2"/>
              </a:buBlip>
              <a:tabLst/>
              <a:defRPr/>
            </a:pPr>
            <a:r>
              <a:rPr lang="en-ZA" sz="1600" dirty="0">
                <a:latin typeface="Century Gothic" pitchFamily="34" charset="0"/>
              </a:rPr>
              <a:t>There are two lenses as to how we look at the performance: </a:t>
            </a:r>
          </a:p>
          <a:p>
            <a:pPr marL="640080" lvl="1" indent="-274320" algn="just">
              <a:lnSpc>
                <a:spcPct val="120000"/>
              </a:lnSpc>
              <a:spcBef>
                <a:spcPts val="300"/>
              </a:spcBef>
              <a:spcAft>
                <a:spcPts val="1200"/>
              </a:spcAft>
              <a:buFont typeface="+mj-lt"/>
              <a:buAutoNum type="arabicPeriod"/>
              <a:defRPr/>
            </a:pPr>
            <a:r>
              <a:rPr kumimoji="0" lang="en-ZA" sz="1600" b="0" i="0" u="none" strike="noStrike" kern="1200" cap="none" spc="0" normalizeH="0" baseline="0" noProof="0" dirty="0">
                <a:ln>
                  <a:noFill/>
                </a:ln>
                <a:effectLst/>
                <a:uLnTx/>
                <a:uFillTx/>
                <a:latin typeface="Century Gothic" pitchFamily="34" charset="0"/>
                <a:ea typeface="+mn-ea"/>
                <a:cs typeface="+mn-cs"/>
              </a:rPr>
              <a:t>Provide</a:t>
            </a:r>
            <a:r>
              <a:rPr lang="en-ZA" sz="1600" dirty="0">
                <a:latin typeface="Century Gothic" pitchFamily="34" charset="0"/>
              </a:rPr>
              <a:t> a snapshot primarily on overall performance data in relation to progress against Quarter 1 targets.</a:t>
            </a:r>
          </a:p>
          <a:p>
            <a:pPr marL="640080" lvl="1" indent="-274320" algn="just">
              <a:lnSpc>
                <a:spcPct val="120000"/>
              </a:lnSpc>
              <a:spcBef>
                <a:spcPts val="300"/>
              </a:spcBef>
              <a:spcAft>
                <a:spcPts val="1200"/>
              </a:spcAft>
              <a:buFont typeface="+mj-lt"/>
              <a:buAutoNum type="arabicPeriod"/>
              <a:defRPr/>
            </a:pPr>
            <a:r>
              <a:rPr lang="en-ZA" sz="1600" dirty="0">
                <a:latin typeface="Century Gothic" pitchFamily="34" charset="0"/>
              </a:rPr>
              <a:t>In addition, due to COVID-19, provide a snapshot on progress made for the continued COVID-19 Interventions from 2020/21 and new COVID-19 interventions implemented by organisations during Quarter 1 2021/22.</a:t>
            </a:r>
          </a:p>
          <a:p>
            <a:pPr marL="320040" lvl="0" indent="-320040" algn="just">
              <a:lnSpc>
                <a:spcPct val="120000"/>
              </a:lnSpc>
              <a:spcBef>
                <a:spcPts val="300"/>
              </a:spcBef>
              <a:spcAft>
                <a:spcPts val="1200"/>
              </a:spcAft>
              <a:buBlip>
                <a:blip r:embed="rId2"/>
              </a:buBlip>
              <a:defRPr/>
            </a:pPr>
            <a:r>
              <a:rPr lang="en-ZA" sz="1600" dirty="0">
                <a:latin typeface="Century Gothic" pitchFamily="34" charset="0"/>
              </a:rPr>
              <a:t>Two Important points to note: </a:t>
            </a:r>
          </a:p>
          <a:p>
            <a:pPr marL="640080" lvl="1" indent="-274320" algn="just">
              <a:lnSpc>
                <a:spcPct val="120000"/>
              </a:lnSpc>
              <a:spcBef>
                <a:spcPts val="300"/>
              </a:spcBef>
              <a:spcAft>
                <a:spcPts val="1200"/>
              </a:spcAft>
              <a:buFont typeface="+mj-lt"/>
              <a:buAutoNum type="arabicPeriod"/>
              <a:defRPr/>
            </a:pPr>
            <a:r>
              <a:rPr lang="en-ZA" sz="1600" dirty="0">
                <a:latin typeface="Century Gothic" pitchFamily="34" charset="0"/>
              </a:rPr>
              <a:t>The data shared on C-19 interventions was collated via an online survey and then incorporated into the Quarterly Performance Reporting process. </a:t>
            </a:r>
          </a:p>
          <a:p>
            <a:pPr marL="640080" lvl="1" indent="-274320" algn="just">
              <a:lnSpc>
                <a:spcPct val="120000"/>
              </a:lnSpc>
              <a:spcBef>
                <a:spcPts val="300"/>
              </a:spcBef>
              <a:spcAft>
                <a:spcPts val="1200"/>
              </a:spcAft>
              <a:buFont typeface="+mj-lt"/>
              <a:buAutoNum type="arabicPeriod"/>
              <a:defRPr/>
            </a:pPr>
            <a:r>
              <a:rPr lang="en-ZA" sz="1600" dirty="0">
                <a:latin typeface="Century Gothic" pitchFamily="34" charset="0"/>
              </a:rPr>
              <a:t>Performance data was validated at the time of reporting. </a:t>
            </a:r>
            <a:r>
              <a:rPr lang="en-ZA" sz="1600" dirty="0">
                <a:solidFill>
                  <a:srgbClr val="003399">
                    <a:lumMod val="75000"/>
                  </a:srgbClr>
                </a:solidFill>
                <a:latin typeface="Century Gothic" pitchFamily="34" charset="0"/>
              </a:rPr>
              <a:t> </a:t>
            </a:r>
            <a:endParaRPr lang="en-ZA" sz="1000" dirty="0">
              <a:solidFill>
                <a:srgbClr val="003399">
                  <a:lumMod val="75000"/>
                </a:srgbClr>
              </a:solidFill>
              <a:latin typeface="Century Gothic" pitchFamily="34" charset="0"/>
            </a:endParaRPr>
          </a:p>
        </p:txBody>
      </p:sp>
      <p:sp>
        <p:nvSpPr>
          <p:cNvPr id="5" name="Footer Placeholder 2">
            <a:extLst>
              <a:ext uri="{FF2B5EF4-FFF2-40B4-BE49-F238E27FC236}">
                <a16:creationId xmlns:a16="http://schemas.microsoft.com/office/drawing/2014/main" xmlns="" id="{C10D302A-C13C-4F9F-B395-A93345269E13}"/>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114910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F236BA0-039D-425B-B4C8-AF3FC4F5533E}"/>
              </a:ext>
            </a:extLst>
          </p:cNvPr>
          <p:cNvSpPr>
            <a:spLocks noGrp="1"/>
          </p:cNvSpPr>
          <p:nvPr>
            <p:ph type="body" sz="quarter" idx="12"/>
          </p:nvPr>
        </p:nvSpPr>
        <p:spPr>
          <a:xfrm>
            <a:off x="611560" y="1916832"/>
            <a:ext cx="8281291" cy="2016224"/>
          </a:xfrm>
        </p:spPr>
        <p:txBody>
          <a:bodyPr>
            <a:normAutofit/>
          </a:bodyPr>
          <a:lstStyle/>
          <a:p>
            <a:pPr>
              <a:lnSpc>
                <a:spcPct val="140000"/>
              </a:lnSpc>
            </a:pPr>
            <a:r>
              <a:rPr lang="en-ZA" dirty="0"/>
              <a:t>Departments: Validated Performance for Quarter 1</a:t>
            </a:r>
          </a:p>
        </p:txBody>
      </p:sp>
    </p:spTree>
    <p:extLst>
      <p:ext uri="{BB962C8B-B14F-4D97-AF65-F5344CB8AC3E}">
        <p14:creationId xmlns:p14="http://schemas.microsoft.com/office/powerpoint/2010/main" xmlns="" val="55998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72" y="187427"/>
            <a:ext cx="7934741" cy="559256"/>
          </a:xfrm>
        </p:spPr>
        <p:txBody>
          <a:bodyPr/>
          <a:lstStyle/>
          <a:p>
            <a:r>
              <a:rPr lang="en-US" sz="2000" dirty="0">
                <a:solidFill>
                  <a:srgbClr val="001489"/>
                </a:solidFill>
              </a:rPr>
              <a:t>Achievement: performance indicator targets</a:t>
            </a:r>
            <a:endParaRPr lang="en-ZA" sz="2000" dirty="0">
              <a:solidFill>
                <a:srgbClr val="001489"/>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pPr/>
              <a:t>15</a:t>
            </a:fld>
            <a:endParaRPr lang="en-ZA" dirty="0"/>
          </a:p>
        </p:txBody>
      </p:sp>
      <p:sp>
        <p:nvSpPr>
          <p:cNvPr id="6" name="Rectangle 66"/>
          <p:cNvSpPr>
            <a:spLocks noChangeArrowheads="1"/>
          </p:cNvSpPr>
          <p:nvPr/>
        </p:nvSpPr>
        <p:spPr bwMode="auto">
          <a:xfrm>
            <a:off x="611560" y="718116"/>
            <a:ext cx="10324902" cy="473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9">
            <a:extLst>
              <a:ext uri="{FF2B5EF4-FFF2-40B4-BE49-F238E27FC236}">
                <a16:creationId xmlns:a16="http://schemas.microsoft.com/office/drawing/2014/main" xmlns="" id="{DC944244-9ABA-4BAA-9364-A3F6B963AF74}"/>
              </a:ext>
            </a:extLst>
          </p:cNvPr>
          <p:cNvSpPr>
            <a:spLocks noChangeArrowheads="1"/>
          </p:cNvSpPr>
          <p:nvPr/>
        </p:nvSpPr>
        <p:spPr bwMode="auto">
          <a:xfrm>
            <a:off x="1223168" y="73446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9">
            <a:extLst>
              <a:ext uri="{FF2B5EF4-FFF2-40B4-BE49-F238E27FC236}">
                <a16:creationId xmlns:a16="http://schemas.microsoft.com/office/drawing/2014/main" xmlns="" id="{E28852EE-8770-4346-8197-AE97255BFE66}"/>
              </a:ext>
            </a:extLst>
          </p:cNvPr>
          <p:cNvSpPr/>
          <p:nvPr/>
        </p:nvSpPr>
        <p:spPr>
          <a:xfrm rot="10800000" flipV="1">
            <a:off x="393354" y="5603148"/>
            <a:ext cx="8211093" cy="762901"/>
          </a:xfrm>
          <a:prstGeom prst="rect">
            <a:avLst/>
          </a:prstGeom>
        </p:spPr>
        <p:txBody>
          <a:bodyPr wrap="square">
            <a:spAutoFit/>
          </a:bodyPr>
          <a:lstStyle/>
          <a:p>
            <a:pPr>
              <a:lnSpc>
                <a:spcPct val="107000"/>
              </a:lnSpc>
              <a:spcAft>
                <a:spcPts val="350"/>
              </a:spcAft>
            </a:pPr>
            <a:r>
              <a:rPr lang="en-ZA" sz="800" b="1" i="1" u="sng"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KEY:</a:t>
            </a:r>
            <a:r>
              <a:rPr lang="en-ZA" sz="800" dirty="0">
                <a:latin typeface="Century Gothic" panose="020B0502020202020204" pitchFamily="34" charset="0"/>
                <a:ea typeface="Calibri" panose="020F0502020204030204" pitchFamily="34" charset="0"/>
                <a:cs typeface="Times New Roman" panose="02020603050405020304" pitchFamily="18" charset="0"/>
              </a:rPr>
              <a:t>   </a:t>
            </a:r>
            <a:r>
              <a:rPr lang="en-ZA" sz="800" b="1"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Achieved</a:t>
            </a: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 = 100 per cent or more of target achieved; </a:t>
            </a:r>
            <a:r>
              <a:rPr lang="en-ZA" sz="800" b="1"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Partially Achieved</a:t>
            </a: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 = 50 per cent or more but less than 100 per cent; </a:t>
            </a:r>
            <a:r>
              <a:rPr lang="en-ZA" sz="800" b="1"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Not Achieved</a:t>
            </a: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 = below 50 per cent.</a:t>
            </a:r>
            <a:endParaRPr lang="en-ZA" sz="2000" i="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350"/>
              </a:spcAft>
            </a:pP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NOTE:  Health uses 95 per cent and above to reflect “achieved” due to many of the indicators being demand driven and therefore unpredictable.</a:t>
            </a:r>
            <a:endParaRPr lang="en-ZA" sz="2000" i="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350"/>
              </a:spcAft>
            </a:pP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Due to rounding, percentages do not always add up to 100.</a:t>
            </a:r>
            <a:endParaRPr lang="en-ZA" sz="2000" i="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350"/>
              </a:spcAft>
            </a:pP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  The targets reflected as ” 0” were not taken into account.</a:t>
            </a:r>
            <a:endParaRPr lang="en-ZA" sz="20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xmlns="" id="{4BBDF16C-FF7B-41FC-9257-ABF77AAC5A1F}"/>
              </a:ext>
            </a:extLst>
          </p:cNvPr>
          <p:cNvGraphicFramePr>
            <a:graphicFrameLocks noChangeAspect="1"/>
          </p:cNvGraphicFramePr>
          <p:nvPr>
            <p:extLst>
              <p:ext uri="{D42A27DB-BD31-4B8C-83A1-F6EECF244321}">
                <p14:modId xmlns:p14="http://schemas.microsoft.com/office/powerpoint/2010/main" xmlns="" val="2290378355"/>
              </p:ext>
            </p:extLst>
          </p:nvPr>
        </p:nvGraphicFramePr>
        <p:xfrm>
          <a:off x="419100" y="1030288"/>
          <a:ext cx="8473380" cy="4572860"/>
        </p:xfrm>
        <a:graphic>
          <a:graphicData uri="http://schemas.openxmlformats.org/presentationml/2006/ole">
            <p:oleObj spid="_x0000_s6149" name="Worksheet" r:id="rId3" imgW="6524756" imgH="4095737" progId="Excel.Sheet.12">
              <p:embed/>
            </p:oleObj>
          </a:graphicData>
        </a:graphic>
      </p:graphicFrame>
      <p:sp>
        <p:nvSpPr>
          <p:cNvPr id="8" name="Footer Placeholder 2">
            <a:extLst>
              <a:ext uri="{FF2B5EF4-FFF2-40B4-BE49-F238E27FC236}">
                <a16:creationId xmlns:a16="http://schemas.microsoft.com/office/drawing/2014/main" xmlns="" id="{3ECE4B93-93FD-4184-BF6E-FA8A842E3953}"/>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61048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276CADC-3B1E-4C0A-9464-B7DC3ABB3E34}"/>
              </a:ext>
            </a:extLst>
          </p:cNvPr>
          <p:cNvSpPr>
            <a:spLocks noGrp="1"/>
          </p:cNvSpPr>
          <p:nvPr>
            <p:ph type="sldNum" sz="quarter" idx="4"/>
          </p:nvPr>
        </p:nvSpPr>
        <p:spPr/>
        <p:txBody>
          <a:bodyPr/>
          <a:lstStyle/>
          <a:p>
            <a:fld id="{8406839F-D7A4-4E5D-B93D-768AD4D1DB36}" type="slidenum">
              <a:rPr lang="en-ZA" smtClean="0"/>
              <a:pPr/>
              <a:t>16</a:t>
            </a:fld>
            <a:endParaRPr lang="en-ZA" dirty="0"/>
          </a:p>
        </p:txBody>
      </p:sp>
      <p:sp>
        <p:nvSpPr>
          <p:cNvPr id="2" name="TextBox 1">
            <a:extLst>
              <a:ext uri="{FF2B5EF4-FFF2-40B4-BE49-F238E27FC236}">
                <a16:creationId xmlns:a16="http://schemas.microsoft.com/office/drawing/2014/main" xmlns="" id="{9E293BA7-D590-43D1-8434-A332619E5F6A}"/>
              </a:ext>
            </a:extLst>
          </p:cNvPr>
          <p:cNvSpPr txBox="1"/>
          <p:nvPr/>
        </p:nvSpPr>
        <p:spPr>
          <a:xfrm>
            <a:off x="295274" y="1052736"/>
            <a:ext cx="8597204" cy="338554"/>
          </a:xfrm>
          <a:prstGeom prst="rect">
            <a:avLst/>
          </a:prstGeom>
          <a:solidFill>
            <a:schemeClr val="bg1">
              <a:lumMod val="85000"/>
            </a:schemeClr>
          </a:solidFill>
        </p:spPr>
        <p:txBody>
          <a:bodyPr wrap="square" rtlCol="0">
            <a:spAutoFit/>
          </a:bodyPr>
          <a:lstStyle/>
          <a:p>
            <a:r>
              <a:rPr lang="en-US" sz="1600" b="1" i="1" dirty="0"/>
              <a:t>Includes all performance indicator targets</a:t>
            </a:r>
            <a:endParaRPr lang="en-ZA" sz="1600" b="1" i="1" dirty="0"/>
          </a:p>
        </p:txBody>
      </p:sp>
      <p:sp>
        <p:nvSpPr>
          <p:cNvPr id="7" name="Title 1">
            <a:extLst>
              <a:ext uri="{FF2B5EF4-FFF2-40B4-BE49-F238E27FC236}">
                <a16:creationId xmlns:a16="http://schemas.microsoft.com/office/drawing/2014/main" xmlns="" id="{50F91045-74D1-42B1-909D-1DD75781BAA2}"/>
              </a:ext>
            </a:extLst>
          </p:cNvPr>
          <p:cNvSpPr txBox="1">
            <a:spLocks/>
          </p:cNvSpPr>
          <p:nvPr/>
        </p:nvSpPr>
        <p:spPr>
          <a:xfrm>
            <a:off x="295274" y="200568"/>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r>
              <a:rPr lang="en-US" sz="2000" dirty="0">
                <a:solidFill>
                  <a:srgbClr val="001489"/>
                </a:solidFill>
                <a:latin typeface="+mj-lt"/>
              </a:rPr>
              <a:t>Achievements against WCG departments average</a:t>
            </a:r>
          </a:p>
        </p:txBody>
      </p:sp>
      <p:graphicFrame>
        <p:nvGraphicFramePr>
          <p:cNvPr id="8" name="Chart 7">
            <a:extLst>
              <a:ext uri="{FF2B5EF4-FFF2-40B4-BE49-F238E27FC236}">
                <a16:creationId xmlns:a16="http://schemas.microsoft.com/office/drawing/2014/main" xmlns="" id="{F4FBDBE3-7442-44B6-A19E-0462A9419CF1}"/>
              </a:ext>
            </a:extLst>
          </p:cNvPr>
          <p:cNvGraphicFramePr/>
          <p:nvPr>
            <p:extLst>
              <p:ext uri="{D42A27DB-BD31-4B8C-83A1-F6EECF244321}">
                <p14:modId xmlns:p14="http://schemas.microsoft.com/office/powerpoint/2010/main" xmlns="" val="4168473843"/>
              </p:ext>
            </p:extLst>
          </p:nvPr>
        </p:nvGraphicFramePr>
        <p:xfrm>
          <a:off x="273397" y="1417859"/>
          <a:ext cx="8597205" cy="4678788"/>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2">
            <a:extLst>
              <a:ext uri="{FF2B5EF4-FFF2-40B4-BE49-F238E27FC236}">
                <a16:creationId xmlns:a16="http://schemas.microsoft.com/office/drawing/2014/main" xmlns="" id="{7E77D34A-3B52-4758-B7F4-9C685E982232}"/>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310889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F236BA0-039D-425B-B4C8-AF3FC4F5533E}"/>
              </a:ext>
            </a:extLst>
          </p:cNvPr>
          <p:cNvSpPr>
            <a:spLocks noGrp="1"/>
          </p:cNvSpPr>
          <p:nvPr>
            <p:ph type="body" sz="quarter" idx="12"/>
          </p:nvPr>
        </p:nvSpPr>
        <p:spPr>
          <a:xfrm>
            <a:off x="611188" y="2276872"/>
            <a:ext cx="8281291" cy="1872208"/>
          </a:xfrm>
        </p:spPr>
        <p:txBody>
          <a:bodyPr>
            <a:normAutofit/>
          </a:bodyPr>
          <a:lstStyle/>
          <a:p>
            <a:pPr>
              <a:lnSpc>
                <a:spcPct val="140000"/>
              </a:lnSpc>
            </a:pPr>
            <a:r>
              <a:rPr lang="en-ZA" dirty="0"/>
              <a:t>Public Entities: Validated Performance for Quarter 1</a:t>
            </a:r>
          </a:p>
        </p:txBody>
      </p:sp>
    </p:spTree>
    <p:extLst>
      <p:ext uri="{BB962C8B-B14F-4D97-AF65-F5344CB8AC3E}">
        <p14:creationId xmlns:p14="http://schemas.microsoft.com/office/powerpoint/2010/main" xmlns="" val="341015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18</a:t>
            </a:fld>
            <a:endParaRPr lang="en-ZA" dirty="0"/>
          </a:p>
        </p:txBody>
      </p:sp>
      <p:sp>
        <p:nvSpPr>
          <p:cNvPr id="7" name="Rectangle 78"/>
          <p:cNvSpPr>
            <a:spLocks noChangeArrowheads="1"/>
          </p:cNvSpPr>
          <p:nvPr/>
        </p:nvSpPr>
        <p:spPr bwMode="auto">
          <a:xfrm>
            <a:off x="755575" y="593565"/>
            <a:ext cx="10468175" cy="431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8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43">
            <a:extLst>
              <a:ext uri="{FF2B5EF4-FFF2-40B4-BE49-F238E27FC236}">
                <a16:creationId xmlns:a16="http://schemas.microsoft.com/office/drawing/2014/main" xmlns="" id="{8723A654-6429-48A8-86FD-C839672F00D0}"/>
              </a:ext>
            </a:extLst>
          </p:cNvPr>
          <p:cNvSpPr>
            <a:spLocks noChangeArrowheads="1"/>
          </p:cNvSpPr>
          <p:nvPr/>
        </p:nvSpPr>
        <p:spPr bwMode="auto">
          <a:xfrm>
            <a:off x="961998" y="661305"/>
            <a:ext cx="962322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4" name="Rectangle 3"/>
          <p:cNvSpPr/>
          <p:nvPr/>
        </p:nvSpPr>
        <p:spPr>
          <a:xfrm>
            <a:off x="471166" y="5978526"/>
            <a:ext cx="8201668" cy="377026"/>
          </a:xfrm>
          <a:prstGeom prst="rect">
            <a:avLst/>
          </a:prstGeom>
        </p:spPr>
        <p:txBody>
          <a:bodyPr wrap="square">
            <a:spAutoFit/>
          </a:bodyPr>
          <a:lstStyle/>
          <a:p>
            <a:r>
              <a:rPr lang="en-US" sz="800" dirty="0"/>
              <a:t>KEY: Achieved = 100 per cent or more of target achieved; Partially Achieved = 50 per cent or more but less than 100 per cent; Not Achieved = below 50 per cent.</a:t>
            </a:r>
          </a:p>
          <a:p>
            <a:pPr>
              <a:spcBef>
                <a:spcPts val="300"/>
              </a:spcBef>
            </a:pPr>
            <a:r>
              <a:rPr lang="en-US" sz="800" dirty="0"/>
              <a:t>*  The targets reflected as” 0” were not taken into account </a:t>
            </a:r>
          </a:p>
        </p:txBody>
      </p:sp>
      <p:graphicFrame>
        <p:nvGraphicFramePr>
          <p:cNvPr id="5" name="Object 4">
            <a:extLst>
              <a:ext uri="{FF2B5EF4-FFF2-40B4-BE49-F238E27FC236}">
                <a16:creationId xmlns:a16="http://schemas.microsoft.com/office/drawing/2014/main" xmlns="" id="{5D7DFA8E-B7DB-44FF-8828-46446485E132}"/>
              </a:ext>
            </a:extLst>
          </p:cNvPr>
          <p:cNvGraphicFramePr>
            <a:graphicFrameLocks noChangeAspect="1"/>
          </p:cNvGraphicFramePr>
          <p:nvPr>
            <p:extLst>
              <p:ext uri="{D42A27DB-BD31-4B8C-83A1-F6EECF244321}">
                <p14:modId xmlns:p14="http://schemas.microsoft.com/office/powerpoint/2010/main" xmlns="" val="3798103444"/>
              </p:ext>
            </p:extLst>
          </p:nvPr>
        </p:nvGraphicFramePr>
        <p:xfrm>
          <a:off x="552201" y="1066801"/>
          <a:ext cx="8196262" cy="4911725"/>
        </p:xfrm>
        <a:graphic>
          <a:graphicData uri="http://schemas.openxmlformats.org/presentationml/2006/ole">
            <p:oleObj spid="_x0000_s7173" name="Worksheet" r:id="rId3" imgW="6553140" imgH="4552897" progId="Excel.Sheet.12">
              <p:embed/>
            </p:oleObj>
          </a:graphicData>
        </a:graphic>
      </p:graphicFrame>
      <p:sp>
        <p:nvSpPr>
          <p:cNvPr id="10" name="Title 1">
            <a:extLst>
              <a:ext uri="{FF2B5EF4-FFF2-40B4-BE49-F238E27FC236}">
                <a16:creationId xmlns:a16="http://schemas.microsoft.com/office/drawing/2014/main" xmlns="" id="{EB5DC9AD-4BE0-41C9-85CB-684BC919E22C}"/>
              </a:ext>
            </a:extLst>
          </p:cNvPr>
          <p:cNvSpPr>
            <a:spLocks noGrp="1"/>
          </p:cNvSpPr>
          <p:nvPr>
            <p:ph type="title"/>
          </p:nvPr>
        </p:nvSpPr>
        <p:spPr>
          <a:xfrm>
            <a:off x="546795" y="256309"/>
            <a:ext cx="8597205" cy="559256"/>
          </a:xfrm>
        </p:spPr>
        <p:txBody>
          <a:bodyPr/>
          <a:lstStyle/>
          <a:p>
            <a:r>
              <a:rPr lang="en-US" sz="2000" dirty="0"/>
              <a:t>Achievement: performance indicator targets</a:t>
            </a:r>
            <a:endParaRPr lang="en-ZA" sz="2000" dirty="0"/>
          </a:p>
        </p:txBody>
      </p:sp>
      <p:sp>
        <p:nvSpPr>
          <p:cNvPr id="9" name="Footer Placeholder 2">
            <a:extLst>
              <a:ext uri="{FF2B5EF4-FFF2-40B4-BE49-F238E27FC236}">
                <a16:creationId xmlns:a16="http://schemas.microsoft.com/office/drawing/2014/main" xmlns="" id="{2F852E2F-D5B1-4348-87D8-283EEA7B5A61}"/>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108616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01" y="260648"/>
            <a:ext cx="8597205" cy="559256"/>
          </a:xfrm>
        </p:spPr>
        <p:txBody>
          <a:bodyPr/>
          <a:lstStyle/>
          <a:p>
            <a:r>
              <a:rPr lang="en-US" sz="2000" dirty="0"/>
              <a:t>Public entity results against the WCG public entity average</a:t>
            </a:r>
          </a:p>
        </p:txBody>
      </p:sp>
      <p:sp>
        <p:nvSpPr>
          <p:cNvPr id="3" name="Slide Number Placeholder 2"/>
          <p:cNvSpPr>
            <a:spLocks noGrp="1"/>
          </p:cNvSpPr>
          <p:nvPr>
            <p:ph type="sldNum" sz="quarter" idx="4"/>
          </p:nvPr>
        </p:nvSpPr>
        <p:spPr/>
        <p:txBody>
          <a:bodyPr/>
          <a:lstStyle/>
          <a:p>
            <a:fld id="{8406839F-D7A4-4E5D-B93D-768AD4D1DB36}" type="slidenum">
              <a:rPr lang="en-ZA" smtClean="0"/>
              <a:pPr/>
              <a:t>19</a:t>
            </a:fld>
            <a:endParaRPr lang="en-ZA" dirty="0"/>
          </a:p>
        </p:txBody>
      </p:sp>
      <p:sp>
        <p:nvSpPr>
          <p:cNvPr id="5" name="TextBox 4">
            <a:extLst>
              <a:ext uri="{FF2B5EF4-FFF2-40B4-BE49-F238E27FC236}">
                <a16:creationId xmlns:a16="http://schemas.microsoft.com/office/drawing/2014/main" xmlns="" id="{3A6AF8F5-63C8-4588-9D5D-46661A12646B}"/>
              </a:ext>
            </a:extLst>
          </p:cNvPr>
          <p:cNvSpPr txBox="1"/>
          <p:nvPr/>
        </p:nvSpPr>
        <p:spPr>
          <a:xfrm>
            <a:off x="467544" y="1023123"/>
            <a:ext cx="8597204" cy="338554"/>
          </a:xfrm>
          <a:prstGeom prst="rect">
            <a:avLst/>
          </a:prstGeom>
          <a:solidFill>
            <a:schemeClr val="bg1">
              <a:lumMod val="85000"/>
            </a:schemeClr>
          </a:solidFill>
        </p:spPr>
        <p:txBody>
          <a:bodyPr wrap="square" rtlCol="0">
            <a:spAutoFit/>
          </a:bodyPr>
          <a:lstStyle/>
          <a:p>
            <a:r>
              <a:rPr lang="en-US" sz="1600" b="1" i="1" dirty="0"/>
              <a:t>Includes all performance indicator targets</a:t>
            </a:r>
            <a:endParaRPr lang="en-ZA" sz="1600" b="1" i="1" dirty="0"/>
          </a:p>
        </p:txBody>
      </p:sp>
      <p:graphicFrame>
        <p:nvGraphicFramePr>
          <p:cNvPr id="6" name="Chart 5">
            <a:extLst>
              <a:ext uri="{FF2B5EF4-FFF2-40B4-BE49-F238E27FC236}">
                <a16:creationId xmlns:a16="http://schemas.microsoft.com/office/drawing/2014/main" xmlns="" id="{A101F9F5-775E-4A65-8179-14345DD2A031}"/>
              </a:ext>
            </a:extLst>
          </p:cNvPr>
          <p:cNvGraphicFramePr/>
          <p:nvPr>
            <p:extLst>
              <p:ext uri="{D42A27DB-BD31-4B8C-83A1-F6EECF244321}">
                <p14:modId xmlns:p14="http://schemas.microsoft.com/office/powerpoint/2010/main" xmlns="" val="324844488"/>
              </p:ext>
            </p:extLst>
          </p:nvPr>
        </p:nvGraphicFramePr>
        <p:xfrm>
          <a:off x="467544" y="1396700"/>
          <a:ext cx="8597204" cy="4664312"/>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2">
            <a:extLst>
              <a:ext uri="{FF2B5EF4-FFF2-40B4-BE49-F238E27FC236}">
                <a16:creationId xmlns:a16="http://schemas.microsoft.com/office/drawing/2014/main" xmlns="" id="{04387DCC-6FA0-40A5-9757-08DD8BE9BB91}"/>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89046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sz="quarter" idx="12"/>
          </p:nvPr>
        </p:nvSpPr>
        <p:spPr>
          <a:xfrm>
            <a:off x="611560" y="2060848"/>
            <a:ext cx="8281291" cy="2304256"/>
          </a:xfrm>
        </p:spPr>
        <p:txBody>
          <a:bodyPr>
            <a:noAutofit/>
          </a:bodyPr>
          <a:lstStyle/>
          <a:p>
            <a:pPr>
              <a:lnSpc>
                <a:spcPct val="120000"/>
              </a:lnSpc>
            </a:pPr>
            <a:r>
              <a:rPr lang="en-ZA" dirty="0"/>
              <a:t>Quarter 1 Outcomes </a:t>
            </a:r>
            <a:r>
              <a:rPr lang="en-US" dirty="0"/>
              <a:t>of the 2020/21 Financial Year </a:t>
            </a:r>
            <a:r>
              <a:rPr lang="en-ZA" dirty="0"/>
              <a:t>for Expenditure, Infrastructure and Revenue</a:t>
            </a:r>
          </a:p>
        </p:txBody>
      </p:sp>
    </p:spTree>
    <p:extLst>
      <p:ext uri="{BB962C8B-B14F-4D97-AF65-F5344CB8AC3E}">
        <p14:creationId xmlns:p14="http://schemas.microsoft.com/office/powerpoint/2010/main" xmlns="" val="428900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Title 1">
            <a:extLst>
              <a:ext uri="{FF2B5EF4-FFF2-40B4-BE49-F238E27FC236}">
                <a16:creationId xmlns:a16="http://schemas.microsoft.com/office/drawing/2014/main" xmlns="" id="{57DCA03D-2C94-4B7F-A9E9-870266160EE6}"/>
              </a:ext>
            </a:extLst>
          </p:cNvPr>
          <p:cNvSpPr txBox="1">
            <a:spLocks/>
          </p:cNvSpPr>
          <p:nvPr/>
        </p:nvSpPr>
        <p:spPr>
          <a:xfrm>
            <a:off x="295275" y="73345"/>
            <a:ext cx="8597205" cy="883521"/>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marL="0" marR="0" lvl="0" indent="0" algn="l" defTabSz="914400" rtl="0" eaLnBrk="1" fontAlgn="auto" latinLnBrk="0" hangingPunct="1">
              <a:lnSpc>
                <a:spcPct val="115000"/>
              </a:lnSpc>
              <a:spcBef>
                <a:spcPct val="0"/>
              </a:spcBef>
              <a:spcAft>
                <a:spcPts val="600"/>
              </a:spcAft>
              <a:buClrTx/>
              <a:buSzTx/>
              <a:buFontTx/>
              <a:buNone/>
              <a:tabLst/>
              <a:defRPr/>
            </a:pPr>
            <a:r>
              <a:rPr lang="en-ZA" sz="2000" kern="0" dirty="0">
                <a:solidFill>
                  <a:srgbClr val="001489"/>
                </a:solidFill>
                <a:ea typeface="Times New Roman" panose="02020603050405020304" pitchFamily="18" charset="0"/>
                <a:cs typeface="Times New Roman" panose="02020603050405020304" pitchFamily="18" charset="0"/>
              </a:rPr>
              <a:t>Overarching reasons</a:t>
            </a:r>
            <a:r>
              <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 that influenced performance</a:t>
            </a:r>
          </a:p>
        </p:txBody>
      </p:sp>
      <p:sp>
        <p:nvSpPr>
          <p:cNvPr id="4" name="TextBox 3">
            <a:extLst>
              <a:ext uri="{FF2B5EF4-FFF2-40B4-BE49-F238E27FC236}">
                <a16:creationId xmlns:a16="http://schemas.microsoft.com/office/drawing/2014/main" xmlns="" id="{87DB15CF-C91C-4F3C-A7E5-CFBFAD236ADB}"/>
              </a:ext>
            </a:extLst>
          </p:cNvPr>
          <p:cNvSpPr txBox="1"/>
          <p:nvPr/>
        </p:nvSpPr>
        <p:spPr>
          <a:xfrm>
            <a:off x="295275" y="980728"/>
            <a:ext cx="8597206" cy="1665392"/>
          </a:xfrm>
          <a:prstGeom prst="rect">
            <a:avLst/>
          </a:prstGeom>
          <a:noFill/>
        </p:spPr>
        <p:txBody>
          <a:bodyPr wrap="square" rtlCol="0">
            <a:spAutoFit/>
          </a:bodyPr>
          <a:lstStyle/>
          <a:p>
            <a:pPr lvl="0">
              <a:lnSpc>
                <a:spcPct val="115000"/>
              </a:lnSpc>
              <a:spcBef>
                <a:spcPts val="300"/>
              </a:spcBef>
              <a:defRPr/>
            </a:pPr>
            <a:r>
              <a:rPr lang="en-ZA" sz="1400" dirty="0">
                <a:latin typeface="Century Gothic" pitchFamily="34" charset="0"/>
              </a:rPr>
              <a:t>The following are some of the key reasons reported by organisations that impacted on performance achievements:</a:t>
            </a:r>
          </a:p>
          <a:p>
            <a:pPr lvl="0" algn="just">
              <a:lnSpc>
                <a:spcPct val="115000"/>
              </a:lnSpc>
              <a:spcBef>
                <a:spcPts val="300"/>
              </a:spcBef>
              <a:defRPr/>
            </a:pPr>
            <a:endParaRPr lang="en-US" sz="1300" dirty="0">
              <a:solidFill>
                <a:srgbClr val="003399">
                  <a:lumMod val="75000"/>
                </a:srgbClr>
              </a:solidFill>
              <a:latin typeface="Century Gothic" pitchFamily="34" charset="0"/>
            </a:endParaRPr>
          </a:p>
          <a:p>
            <a:pPr lvl="0" algn="just">
              <a:lnSpc>
                <a:spcPct val="115000"/>
              </a:lnSpc>
              <a:spcBef>
                <a:spcPts val="300"/>
              </a:spcBef>
              <a:defRPr/>
            </a:pPr>
            <a:endParaRPr lang="en-US" sz="500" dirty="0">
              <a:solidFill>
                <a:srgbClr val="003399">
                  <a:lumMod val="75000"/>
                </a:srgbClr>
              </a:solidFill>
              <a:latin typeface="Century Gothic" pitchFamily="34" charset="0"/>
            </a:endParaRPr>
          </a:p>
          <a:p>
            <a:pPr marL="0" marR="0" lvl="0" indent="0" algn="just" defTabSz="914400" rtl="0" eaLnBrk="1" fontAlgn="auto" latinLnBrk="0" hangingPunct="1">
              <a:lnSpc>
                <a:spcPct val="115000"/>
              </a:lnSpc>
              <a:spcBef>
                <a:spcPts val="300"/>
              </a:spcBef>
              <a:spcAft>
                <a:spcPts val="0"/>
              </a:spcAft>
              <a:buClrTx/>
              <a:buSzTx/>
              <a:buFontTx/>
              <a:buNone/>
              <a:tabLst/>
              <a:defRPr/>
            </a:pPr>
            <a:endParaRPr kumimoji="0" lang="en-ZA" sz="1100" b="0" i="0" u="none" strike="noStrike" kern="1200" cap="none" spc="0" normalizeH="0" baseline="0" noProof="0" dirty="0">
              <a:ln>
                <a:noFill/>
              </a:ln>
              <a:solidFill>
                <a:srgbClr val="003399">
                  <a:lumMod val="75000"/>
                </a:srgbClr>
              </a:solidFill>
              <a:effectLst/>
              <a:uLnTx/>
              <a:uFillTx/>
              <a:latin typeface="Century Gothic" pitchFamily="34" charset="0"/>
              <a:ea typeface="+mn-ea"/>
              <a:cs typeface="+mn-cs"/>
            </a:endParaRPr>
          </a:p>
          <a:p>
            <a:pPr marL="0" marR="0" lvl="0" indent="0" algn="just" defTabSz="914400" rtl="0" eaLnBrk="1" fontAlgn="auto" latinLnBrk="0" hangingPunct="1">
              <a:lnSpc>
                <a:spcPct val="115000"/>
              </a:lnSpc>
              <a:spcBef>
                <a:spcPts val="300"/>
              </a:spcBef>
              <a:spcAft>
                <a:spcPts val="0"/>
              </a:spcAft>
              <a:buClrTx/>
              <a:buSzTx/>
              <a:buFontTx/>
              <a:buNone/>
              <a:tabLst/>
              <a:defRPr/>
            </a:pPr>
            <a:endParaRPr kumimoji="0" lang="en-ZA" sz="1100" b="0" i="0" u="none" strike="noStrike" kern="1200" cap="none" spc="0" normalizeH="0" baseline="0" noProof="0" dirty="0">
              <a:ln>
                <a:noFill/>
              </a:ln>
              <a:solidFill>
                <a:srgbClr val="003399">
                  <a:lumMod val="75000"/>
                </a:srgbClr>
              </a:solidFill>
              <a:effectLst/>
              <a:uLnTx/>
              <a:uFillTx/>
              <a:latin typeface="Century Gothic" pitchFamily="34" charset="0"/>
              <a:ea typeface="+mn-ea"/>
              <a:cs typeface="+mn-cs"/>
            </a:endParaRPr>
          </a:p>
          <a:p>
            <a:pPr marL="285750" marR="0" lvl="0" indent="-285750" algn="just" defTabSz="914400" rtl="0" eaLnBrk="1" fontAlgn="auto" latinLnBrk="0" hangingPunct="1">
              <a:lnSpc>
                <a:spcPct val="115000"/>
              </a:lnSpc>
              <a:spcBef>
                <a:spcPts val="30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srgbClr val="003399">
                  <a:lumMod val="75000"/>
                </a:srgbClr>
              </a:solidFill>
              <a:effectLst/>
              <a:uLnTx/>
              <a:uFillTx/>
              <a:latin typeface="Century Gothic" pitchFamily="34" charset="0"/>
              <a:ea typeface="+mn-ea"/>
              <a:cs typeface="+mn-cs"/>
            </a:endParaRPr>
          </a:p>
        </p:txBody>
      </p:sp>
      <p:graphicFrame>
        <p:nvGraphicFramePr>
          <p:cNvPr id="7" name="Object 6">
            <a:extLst>
              <a:ext uri="{FF2B5EF4-FFF2-40B4-BE49-F238E27FC236}">
                <a16:creationId xmlns:a16="http://schemas.microsoft.com/office/drawing/2014/main" xmlns="" id="{EBA704B8-5383-4329-BFC0-12BB11FDD258}"/>
              </a:ext>
            </a:extLst>
          </p:cNvPr>
          <p:cNvGraphicFramePr>
            <a:graphicFrameLocks noChangeAspect="1"/>
          </p:cNvGraphicFramePr>
          <p:nvPr>
            <p:extLst>
              <p:ext uri="{D42A27DB-BD31-4B8C-83A1-F6EECF244321}">
                <p14:modId xmlns:p14="http://schemas.microsoft.com/office/powerpoint/2010/main" xmlns="" val="2561355219"/>
              </p:ext>
            </p:extLst>
          </p:nvPr>
        </p:nvGraphicFramePr>
        <p:xfrm>
          <a:off x="395536" y="1531516"/>
          <a:ext cx="8855645" cy="5159055"/>
        </p:xfrm>
        <a:graphic>
          <a:graphicData uri="http://schemas.openxmlformats.org/presentationml/2006/ole">
            <p:oleObj spid="_x0000_s8197" name="Document" r:id="rId3" imgW="5640616" imgH="3876058" progId="Word.Document.12">
              <p:embed/>
            </p:oleObj>
          </a:graphicData>
        </a:graphic>
      </p:graphicFrame>
      <p:sp>
        <p:nvSpPr>
          <p:cNvPr id="6" name="Footer Placeholder 2">
            <a:extLst>
              <a:ext uri="{FF2B5EF4-FFF2-40B4-BE49-F238E27FC236}">
                <a16:creationId xmlns:a16="http://schemas.microsoft.com/office/drawing/2014/main" xmlns="" id="{FB4C7D72-A6AC-4FD8-B827-161D643150E1}"/>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2788323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F236BA0-039D-425B-B4C8-AF3FC4F5533E}"/>
              </a:ext>
            </a:extLst>
          </p:cNvPr>
          <p:cNvSpPr>
            <a:spLocks noGrp="1"/>
          </p:cNvSpPr>
          <p:nvPr>
            <p:ph type="body" sz="quarter" idx="12"/>
          </p:nvPr>
        </p:nvSpPr>
        <p:spPr>
          <a:xfrm>
            <a:off x="611188" y="2276872"/>
            <a:ext cx="8281291" cy="1728192"/>
          </a:xfrm>
        </p:spPr>
        <p:txBody>
          <a:bodyPr>
            <a:normAutofit/>
          </a:bodyPr>
          <a:lstStyle/>
          <a:p>
            <a:pPr>
              <a:lnSpc>
                <a:spcPct val="140000"/>
              </a:lnSpc>
            </a:pPr>
            <a:r>
              <a:rPr lang="en-ZA" dirty="0"/>
              <a:t>Performance Comparison for Quarter 1</a:t>
            </a:r>
          </a:p>
          <a:p>
            <a:pPr>
              <a:lnSpc>
                <a:spcPct val="140000"/>
              </a:lnSpc>
            </a:pPr>
            <a:r>
              <a:rPr lang="en-ZA" dirty="0"/>
              <a:t>2020/21 vs 2021/22</a:t>
            </a:r>
          </a:p>
        </p:txBody>
      </p:sp>
    </p:spTree>
    <p:extLst>
      <p:ext uri="{BB962C8B-B14F-4D97-AF65-F5344CB8AC3E}">
        <p14:creationId xmlns:p14="http://schemas.microsoft.com/office/powerpoint/2010/main" xmlns="" val="2994359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Title 1">
            <a:extLst>
              <a:ext uri="{FF2B5EF4-FFF2-40B4-BE49-F238E27FC236}">
                <a16:creationId xmlns:a16="http://schemas.microsoft.com/office/drawing/2014/main" xmlns="" id="{57DCA03D-2C94-4B7F-A9E9-870266160EE6}"/>
              </a:ext>
            </a:extLst>
          </p:cNvPr>
          <p:cNvSpPr txBox="1">
            <a:spLocks/>
          </p:cNvSpPr>
          <p:nvPr/>
        </p:nvSpPr>
        <p:spPr>
          <a:xfrm>
            <a:off x="286836" y="4771"/>
            <a:ext cx="8597205" cy="883521"/>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marL="0" marR="0" lvl="0" indent="0" algn="l" defTabSz="914400" rtl="0" eaLnBrk="1" fontAlgn="auto" latinLnBrk="0" hangingPunct="1">
              <a:lnSpc>
                <a:spcPct val="115000"/>
              </a:lnSpc>
              <a:spcBef>
                <a:spcPct val="0"/>
              </a:spcBef>
              <a:spcAft>
                <a:spcPts val="600"/>
              </a:spcAft>
              <a:buClrTx/>
              <a:buSzTx/>
              <a:buFontTx/>
              <a:buNone/>
              <a:tabLst/>
              <a:defRPr/>
            </a:pPr>
            <a:r>
              <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Departmental Performance Comparison for </a:t>
            </a:r>
            <a:r>
              <a:rPr kumimoji="0" lang="en-ZA" sz="2000" b="1" i="0" u="none" strike="noStrike" kern="0" cap="none" spc="0" normalizeH="0" baseline="0" noProof="0" dirty="0" err="1">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Qrt</a:t>
            </a:r>
            <a:r>
              <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 1 - 2020/21 vs 2021/22</a:t>
            </a:r>
          </a:p>
        </p:txBody>
      </p:sp>
      <p:graphicFrame>
        <p:nvGraphicFramePr>
          <p:cNvPr id="5" name="Chart 4">
            <a:extLst>
              <a:ext uri="{FF2B5EF4-FFF2-40B4-BE49-F238E27FC236}">
                <a16:creationId xmlns:a16="http://schemas.microsoft.com/office/drawing/2014/main" xmlns="" id="{4C8BD088-BFFB-468F-81BC-EC9198BEDA77}"/>
              </a:ext>
            </a:extLst>
          </p:cNvPr>
          <p:cNvGraphicFramePr/>
          <p:nvPr/>
        </p:nvGraphicFramePr>
        <p:xfrm>
          <a:off x="295275" y="1016304"/>
          <a:ext cx="8597205" cy="2739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0A111041-6F40-4713-80A9-974F12728F96}"/>
              </a:ext>
            </a:extLst>
          </p:cNvPr>
          <p:cNvGraphicFramePr/>
          <p:nvPr/>
        </p:nvGraphicFramePr>
        <p:xfrm>
          <a:off x="295275" y="3821970"/>
          <a:ext cx="8597205" cy="2589498"/>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a:extLst>
              <a:ext uri="{FF2B5EF4-FFF2-40B4-BE49-F238E27FC236}">
                <a16:creationId xmlns:a16="http://schemas.microsoft.com/office/drawing/2014/main" xmlns="" id="{3B6C2E46-1C70-4DDF-8B66-5534A4345A74}"/>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35050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Title 1">
            <a:extLst>
              <a:ext uri="{FF2B5EF4-FFF2-40B4-BE49-F238E27FC236}">
                <a16:creationId xmlns:a16="http://schemas.microsoft.com/office/drawing/2014/main" xmlns="" id="{57DCA03D-2C94-4B7F-A9E9-870266160EE6}"/>
              </a:ext>
            </a:extLst>
          </p:cNvPr>
          <p:cNvSpPr txBox="1">
            <a:spLocks/>
          </p:cNvSpPr>
          <p:nvPr/>
        </p:nvSpPr>
        <p:spPr>
          <a:xfrm>
            <a:off x="273397" y="51820"/>
            <a:ext cx="8597205" cy="883521"/>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lvl="0">
              <a:lnSpc>
                <a:spcPct val="115000"/>
              </a:lnSpc>
              <a:spcAft>
                <a:spcPts val="600"/>
              </a:spcAft>
              <a:defRPr/>
            </a:pPr>
            <a:r>
              <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Public Entity </a:t>
            </a:r>
            <a:r>
              <a:rPr lang="en-ZA" sz="2000" kern="0" dirty="0">
                <a:solidFill>
                  <a:srgbClr val="001489"/>
                </a:solidFill>
                <a:ea typeface="Times New Roman" panose="02020603050405020304" pitchFamily="18" charset="0"/>
                <a:cs typeface="Times New Roman" panose="02020603050405020304" pitchFamily="18" charset="0"/>
              </a:rPr>
              <a:t>Performance Comparison for </a:t>
            </a:r>
            <a:r>
              <a:rPr lang="en-ZA" sz="2000" kern="0" dirty="0" err="1">
                <a:solidFill>
                  <a:srgbClr val="001489"/>
                </a:solidFill>
                <a:ea typeface="Times New Roman" panose="02020603050405020304" pitchFamily="18" charset="0"/>
                <a:cs typeface="Times New Roman" panose="02020603050405020304" pitchFamily="18" charset="0"/>
              </a:rPr>
              <a:t>Qrt</a:t>
            </a:r>
            <a:r>
              <a:rPr lang="en-ZA" sz="2000" kern="0" dirty="0">
                <a:solidFill>
                  <a:srgbClr val="001489"/>
                </a:solidFill>
                <a:ea typeface="Times New Roman" panose="02020603050405020304" pitchFamily="18" charset="0"/>
                <a:cs typeface="Times New Roman" panose="02020603050405020304" pitchFamily="18" charset="0"/>
              </a:rPr>
              <a:t> 1 - 2020/21 vs 2021/22</a:t>
            </a:r>
            <a:endPar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xmlns="" id="{623D26C0-E83E-430D-B1E0-F24D28FFAD8D}"/>
              </a:ext>
            </a:extLst>
          </p:cNvPr>
          <p:cNvGraphicFramePr/>
          <p:nvPr>
            <p:extLst>
              <p:ext uri="{D42A27DB-BD31-4B8C-83A1-F6EECF244321}">
                <p14:modId xmlns:p14="http://schemas.microsoft.com/office/powerpoint/2010/main" xmlns="" val="3975528955"/>
              </p:ext>
            </p:extLst>
          </p:nvPr>
        </p:nvGraphicFramePr>
        <p:xfrm>
          <a:off x="295275" y="1016304"/>
          <a:ext cx="8597205" cy="2739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FDBD2D86-B74E-433D-8621-916683ADD224}"/>
              </a:ext>
            </a:extLst>
          </p:cNvPr>
          <p:cNvGraphicFramePr/>
          <p:nvPr>
            <p:extLst>
              <p:ext uri="{D42A27DB-BD31-4B8C-83A1-F6EECF244321}">
                <p14:modId xmlns:p14="http://schemas.microsoft.com/office/powerpoint/2010/main" xmlns="" val="3054092431"/>
              </p:ext>
            </p:extLst>
          </p:nvPr>
        </p:nvGraphicFramePr>
        <p:xfrm>
          <a:off x="295275" y="3821970"/>
          <a:ext cx="8597205" cy="258949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a:extLst>
              <a:ext uri="{FF2B5EF4-FFF2-40B4-BE49-F238E27FC236}">
                <a16:creationId xmlns:a16="http://schemas.microsoft.com/office/drawing/2014/main" xmlns="" id="{7BAA0824-1896-4EB0-8F5B-C7FB07D6A02D}"/>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133657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Title 1">
            <a:extLst>
              <a:ext uri="{FF2B5EF4-FFF2-40B4-BE49-F238E27FC236}">
                <a16:creationId xmlns:a16="http://schemas.microsoft.com/office/drawing/2014/main" xmlns="" id="{57DCA03D-2C94-4B7F-A9E9-870266160EE6}"/>
              </a:ext>
            </a:extLst>
          </p:cNvPr>
          <p:cNvSpPr txBox="1">
            <a:spLocks/>
          </p:cNvSpPr>
          <p:nvPr/>
        </p:nvSpPr>
        <p:spPr>
          <a:xfrm>
            <a:off x="266181" y="2264"/>
            <a:ext cx="8597205" cy="883521"/>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marL="0" marR="0" lvl="0" indent="0" algn="l" defTabSz="914400" rtl="0" eaLnBrk="1" fontAlgn="auto" latinLnBrk="0" hangingPunct="1">
              <a:lnSpc>
                <a:spcPct val="115000"/>
              </a:lnSpc>
              <a:spcBef>
                <a:spcPct val="0"/>
              </a:spcBef>
              <a:spcAft>
                <a:spcPts val="600"/>
              </a:spcAft>
              <a:buClrTx/>
              <a:buSzTx/>
              <a:buFontTx/>
              <a:buNone/>
              <a:tabLst/>
              <a:defRPr/>
            </a:pPr>
            <a:r>
              <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Key observations on performance </a:t>
            </a:r>
            <a:r>
              <a:rPr lang="en-ZA" sz="2000" kern="0" dirty="0">
                <a:solidFill>
                  <a:srgbClr val="001489"/>
                </a:solidFill>
                <a:ea typeface="Times New Roman" panose="02020603050405020304" pitchFamily="18" charset="0"/>
                <a:cs typeface="Times New Roman" panose="02020603050405020304" pitchFamily="18" charset="0"/>
              </a:rPr>
              <a:t>c</a:t>
            </a:r>
            <a:r>
              <a:rPr kumimoji="0" lang="en-ZA" sz="2000" b="1" i="0" u="none" strike="noStrike" kern="0" cap="none" spc="0" normalizeH="0" baseline="0" noProof="0" dirty="0" err="1">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omparison</a:t>
            </a:r>
            <a:r>
              <a:rPr kumimoji="0" lang="en-ZA" sz="2000" b="1" i="0" u="none" strike="noStrike" kern="0" cap="none" spc="0" normalizeH="0" baseline="0" noProof="0" dirty="0">
                <a:ln>
                  <a:noFill/>
                </a:ln>
                <a:solidFill>
                  <a:srgbClr val="001489"/>
                </a:solidFill>
                <a:effectLst/>
                <a:uLnTx/>
                <a:uFillTx/>
                <a:latin typeface="Century Gothic" pitchFamily="34" charset="0"/>
                <a:ea typeface="Times New Roman" panose="02020603050405020304" pitchFamily="18" charset="0"/>
                <a:cs typeface="Times New Roman" panose="02020603050405020304" pitchFamily="18" charset="0"/>
              </a:rPr>
              <a:t> – 2020/21 vs 2021/22</a:t>
            </a:r>
          </a:p>
        </p:txBody>
      </p:sp>
      <p:sp>
        <p:nvSpPr>
          <p:cNvPr id="2" name="TextBox 1">
            <a:extLst>
              <a:ext uri="{FF2B5EF4-FFF2-40B4-BE49-F238E27FC236}">
                <a16:creationId xmlns:a16="http://schemas.microsoft.com/office/drawing/2014/main" xmlns="" id="{33279764-C520-405D-8C6B-9112E981A539}"/>
              </a:ext>
            </a:extLst>
          </p:cNvPr>
          <p:cNvSpPr txBox="1"/>
          <p:nvPr/>
        </p:nvSpPr>
        <p:spPr>
          <a:xfrm>
            <a:off x="266180" y="1143615"/>
            <a:ext cx="8770315" cy="4832092"/>
          </a:xfrm>
          <a:prstGeom prst="rect">
            <a:avLst/>
          </a:prstGeom>
          <a:noFill/>
        </p:spPr>
        <p:txBody>
          <a:bodyPr wrap="square" rtlCol="0">
            <a:spAutoFit/>
          </a:bodyPr>
          <a:lstStyle/>
          <a:p>
            <a:pPr lvl="0" algn="just">
              <a:defRPr/>
            </a:pPr>
            <a:r>
              <a:rPr kumimoji="0" lang="en-US" sz="1600" b="1" i="0" u="none" strike="noStrike" kern="1200" cap="none" spc="0" normalizeH="0" baseline="0" noProof="0" dirty="0">
                <a:ln>
                  <a:noFill/>
                </a:ln>
                <a:solidFill>
                  <a:prstClr val="black"/>
                </a:solidFill>
                <a:effectLst/>
                <a:uLnTx/>
                <a:uFillTx/>
                <a:latin typeface="+mj-lt"/>
                <a:ea typeface="+mn-ea"/>
                <a:cs typeface="+mn-cs"/>
              </a:rPr>
              <a:t>Departments:</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a:p>
            <a:pPr lvl="0" algn="just">
              <a:defRPr/>
            </a:pPr>
            <a:endParaRPr lang="en-US" sz="1600" dirty="0">
              <a:solidFill>
                <a:prstClr val="black"/>
              </a:solidFill>
              <a:latin typeface="+mj-lt"/>
            </a:endParaRPr>
          </a:p>
          <a:p>
            <a:pPr marL="285750" lvl="0" indent="-285750" algn="just">
              <a:buBlip>
                <a:blip r:embed="rId2"/>
              </a:buBlip>
              <a:defRPr/>
            </a:pPr>
            <a:r>
              <a:rPr kumimoji="0" lang="en-US" sz="1600" b="0" i="0" u="none" strike="noStrike" kern="1200" cap="none" spc="0" normalizeH="0" baseline="0" noProof="0" dirty="0">
                <a:ln>
                  <a:noFill/>
                </a:ln>
                <a:solidFill>
                  <a:prstClr val="black"/>
                </a:solidFill>
                <a:effectLst/>
                <a:uLnTx/>
                <a:uFillTx/>
                <a:latin typeface="+mj-lt"/>
                <a:ea typeface="+mn-ea"/>
                <a:cs typeface="+mn-cs"/>
              </a:rPr>
              <a:t>A total of </a:t>
            </a:r>
            <a:r>
              <a:rPr kumimoji="0" lang="en-US" sz="1600" b="1" i="0" u="none" strike="noStrike" kern="1200" cap="none" spc="0" normalizeH="0" baseline="0" noProof="0" dirty="0">
                <a:ln>
                  <a:noFill/>
                </a:ln>
                <a:solidFill>
                  <a:prstClr val="black"/>
                </a:solidFill>
                <a:effectLst/>
                <a:uLnTx/>
                <a:uFillTx/>
                <a:latin typeface="+mj-lt"/>
                <a:ea typeface="+mn-ea"/>
                <a:cs typeface="+mn-cs"/>
              </a:rPr>
              <a:t>392</a:t>
            </a:r>
            <a:r>
              <a:rPr kumimoji="0" lang="en-US" sz="1600" b="0" i="0" u="none" strike="noStrike" kern="1200" cap="none" spc="0" normalizeH="0" baseline="0" noProof="0" dirty="0">
                <a:ln>
                  <a:noFill/>
                </a:ln>
                <a:solidFill>
                  <a:prstClr val="black"/>
                </a:solidFill>
                <a:effectLst/>
                <a:uLnTx/>
                <a:uFillTx/>
                <a:latin typeface="+mj-lt"/>
                <a:ea typeface="+mn-ea"/>
                <a:cs typeface="+mn-cs"/>
              </a:rPr>
              <a:t> targets </a:t>
            </a:r>
            <a:r>
              <a:rPr lang="en-US" sz="1600" dirty="0">
                <a:solidFill>
                  <a:prstClr val="black"/>
                </a:solidFill>
                <a:latin typeface="+mj-lt"/>
              </a:rPr>
              <a:t>were recorded in Quarter 1 for both </a:t>
            </a:r>
            <a:r>
              <a:rPr kumimoji="0" lang="en-US" sz="1600" b="0" i="0" u="none" strike="noStrike" kern="1200" cap="none" spc="0" normalizeH="0" baseline="0" noProof="0" dirty="0">
                <a:ln>
                  <a:noFill/>
                </a:ln>
                <a:solidFill>
                  <a:prstClr val="black"/>
                </a:solidFill>
                <a:effectLst/>
                <a:uLnTx/>
                <a:uFillTx/>
                <a:latin typeface="+mj-lt"/>
                <a:ea typeface="+mn-ea"/>
                <a:cs typeface="+mn-cs"/>
              </a:rPr>
              <a:t>2020/21 and 2021/22.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j-lt"/>
              <a:ea typeface="+mn-ea"/>
              <a:cs typeface="+mn-cs"/>
            </a:endParaRPr>
          </a:p>
          <a:p>
            <a:pPr marL="285750" lvl="0" indent="-285750" algn="just">
              <a:buBlip>
                <a:blip r:embed="rId2"/>
              </a:buBlip>
            </a:pPr>
            <a:r>
              <a:rPr lang="en-US" sz="1600" dirty="0">
                <a:solidFill>
                  <a:prstClr val="black"/>
                </a:solidFill>
                <a:latin typeface="+mj-lt"/>
              </a:rPr>
              <a:t>On aggregate </a:t>
            </a:r>
            <a:r>
              <a:rPr lang="en-US" sz="1600" b="1" dirty="0">
                <a:solidFill>
                  <a:prstClr val="black"/>
                </a:solidFill>
                <a:latin typeface="+mj-lt"/>
              </a:rPr>
              <a:t>46</a:t>
            </a:r>
            <a:r>
              <a:rPr lang="en-US" sz="1600" dirty="0">
                <a:solidFill>
                  <a:prstClr val="black"/>
                </a:solidFill>
                <a:latin typeface="+mj-lt"/>
              </a:rPr>
              <a:t>% of targets was achieved during Quarter 1 of 2020/21 and </a:t>
            </a:r>
            <a:r>
              <a:rPr lang="en-US" sz="1600" b="1" dirty="0">
                <a:solidFill>
                  <a:prstClr val="black"/>
                </a:solidFill>
                <a:latin typeface="+mj-lt"/>
              </a:rPr>
              <a:t>75%</a:t>
            </a:r>
            <a:r>
              <a:rPr lang="en-US" sz="1600" dirty="0">
                <a:solidFill>
                  <a:prstClr val="black"/>
                </a:solidFill>
                <a:latin typeface="+mj-lt"/>
              </a:rPr>
              <a:t> of targets were achieved during the same quarter in 2021/22 resulting in a </a:t>
            </a:r>
            <a:r>
              <a:rPr lang="en-US" sz="1600" b="1" dirty="0">
                <a:solidFill>
                  <a:prstClr val="black"/>
                </a:solidFill>
                <a:latin typeface="+mj-lt"/>
              </a:rPr>
              <a:t>29%</a:t>
            </a:r>
            <a:r>
              <a:rPr lang="en-US" sz="1600" dirty="0">
                <a:solidFill>
                  <a:prstClr val="black"/>
                </a:solidFill>
                <a:latin typeface="+mj-lt"/>
              </a:rPr>
              <a:t> increase in performance for 2021/22.  The COVID-19 Pandemic and budget constraints were the key causes for the decrease in performance during 2020/21.</a:t>
            </a:r>
          </a:p>
          <a:p>
            <a:pPr lvl="0" algn="just"/>
            <a:endParaRPr lang="en-US" dirty="0">
              <a:solidFill>
                <a:prstClr val="black"/>
              </a:solidFill>
              <a:latin typeface="+mj-lt"/>
            </a:endParaRPr>
          </a:p>
          <a:p>
            <a:pPr lvl="0" algn="just"/>
            <a:endParaRPr lang="en-US" dirty="0">
              <a:solidFill>
                <a:prstClr val="black"/>
              </a:solidFill>
              <a:latin typeface="+mj-lt"/>
            </a:endParaRPr>
          </a:p>
          <a:p>
            <a:pPr algn="just"/>
            <a:r>
              <a:rPr lang="en-US" sz="1600" b="1" dirty="0">
                <a:solidFill>
                  <a:prstClr val="black"/>
                </a:solidFill>
                <a:latin typeface="+mj-lt"/>
              </a:rPr>
              <a:t>Public Entities:</a:t>
            </a:r>
          </a:p>
          <a:p>
            <a:pPr algn="just"/>
            <a:endParaRPr lang="en-US" sz="1600" b="1" dirty="0">
              <a:solidFill>
                <a:prstClr val="black"/>
              </a:solidFill>
              <a:latin typeface="+mj-lt"/>
            </a:endParaRPr>
          </a:p>
          <a:p>
            <a:pPr marL="285750" lvl="0" indent="-285750" algn="just">
              <a:buBlip>
                <a:blip r:embed="rId2"/>
              </a:buBlip>
              <a:defRPr/>
            </a:pPr>
            <a:r>
              <a:rPr lang="en-US" sz="1600" dirty="0">
                <a:solidFill>
                  <a:prstClr val="black"/>
                </a:solidFill>
                <a:latin typeface="+mj-lt"/>
              </a:rPr>
              <a:t>A total of </a:t>
            </a:r>
            <a:r>
              <a:rPr lang="en-US" sz="1600" b="1" dirty="0">
                <a:solidFill>
                  <a:prstClr val="black"/>
                </a:solidFill>
                <a:latin typeface="+mj-lt"/>
              </a:rPr>
              <a:t>59</a:t>
            </a:r>
            <a:r>
              <a:rPr lang="en-US" sz="1600" dirty="0">
                <a:solidFill>
                  <a:prstClr val="black"/>
                </a:solidFill>
                <a:latin typeface="+mj-lt"/>
              </a:rPr>
              <a:t> targets were recorded in Quarter 1 for 2020/21 and </a:t>
            </a:r>
            <a:r>
              <a:rPr lang="en-US" sz="1600" b="1" dirty="0">
                <a:solidFill>
                  <a:prstClr val="black"/>
                </a:solidFill>
                <a:latin typeface="+mj-lt"/>
              </a:rPr>
              <a:t>65</a:t>
            </a:r>
            <a:r>
              <a:rPr lang="en-US" sz="1600" dirty="0">
                <a:solidFill>
                  <a:prstClr val="black"/>
                </a:solidFill>
                <a:latin typeface="+mj-lt"/>
              </a:rPr>
              <a:t> targets for 2021/22.</a:t>
            </a:r>
          </a:p>
          <a:p>
            <a:pPr algn="just"/>
            <a:endParaRPr lang="en-US" sz="1600" dirty="0">
              <a:solidFill>
                <a:prstClr val="black"/>
              </a:solidFill>
              <a:latin typeface="+mj-lt"/>
            </a:endParaRPr>
          </a:p>
          <a:p>
            <a:pPr marL="285750" indent="-285750" algn="just">
              <a:buBlip>
                <a:blip r:embed="rId2"/>
              </a:buBlip>
            </a:pPr>
            <a:r>
              <a:rPr lang="en-US" sz="1600" dirty="0">
                <a:solidFill>
                  <a:prstClr val="black"/>
                </a:solidFill>
                <a:latin typeface="+mj-lt"/>
              </a:rPr>
              <a:t>On aggregate </a:t>
            </a:r>
            <a:r>
              <a:rPr lang="en-US" sz="1600" b="1" dirty="0">
                <a:solidFill>
                  <a:prstClr val="black"/>
                </a:solidFill>
                <a:latin typeface="+mj-lt"/>
              </a:rPr>
              <a:t>49%</a:t>
            </a:r>
            <a:r>
              <a:rPr lang="en-US" sz="1600" dirty="0">
                <a:solidFill>
                  <a:prstClr val="black"/>
                </a:solidFill>
                <a:latin typeface="+mj-lt"/>
              </a:rPr>
              <a:t> of targets was achieved during Quarter 1 of 2020/21 and </a:t>
            </a:r>
            <a:r>
              <a:rPr lang="en-US" sz="1600" b="1" dirty="0">
                <a:solidFill>
                  <a:prstClr val="black"/>
                </a:solidFill>
                <a:latin typeface="+mj-lt"/>
              </a:rPr>
              <a:t>77%</a:t>
            </a:r>
            <a:r>
              <a:rPr lang="en-US" sz="1600" dirty="0">
                <a:solidFill>
                  <a:prstClr val="black"/>
                </a:solidFill>
                <a:latin typeface="+mj-lt"/>
              </a:rPr>
              <a:t> of targets were achieved during the same quarter in 2021/22 resulting in a </a:t>
            </a:r>
            <a:r>
              <a:rPr lang="en-US" sz="1600" b="1" dirty="0">
                <a:solidFill>
                  <a:prstClr val="black"/>
                </a:solidFill>
                <a:latin typeface="+mj-lt"/>
              </a:rPr>
              <a:t>28%</a:t>
            </a:r>
            <a:r>
              <a:rPr lang="en-US" sz="1600" dirty="0">
                <a:solidFill>
                  <a:prstClr val="black"/>
                </a:solidFill>
                <a:latin typeface="+mj-lt"/>
              </a:rPr>
              <a:t> increase in performance for 2021/22.  The COVID-19 Pandemic and budget constraints were also key causes for the decrease in performance during 2020/21.</a:t>
            </a:r>
          </a:p>
        </p:txBody>
      </p:sp>
      <p:sp>
        <p:nvSpPr>
          <p:cNvPr id="5" name="Footer Placeholder 2">
            <a:extLst>
              <a:ext uri="{FF2B5EF4-FFF2-40B4-BE49-F238E27FC236}">
                <a16:creationId xmlns:a16="http://schemas.microsoft.com/office/drawing/2014/main" xmlns="" id="{61DC8CA6-76CE-44AA-AF8F-004D4585CCBE}"/>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338230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F236BA0-039D-425B-B4C8-AF3FC4F5533E}"/>
              </a:ext>
            </a:extLst>
          </p:cNvPr>
          <p:cNvSpPr>
            <a:spLocks noGrp="1"/>
          </p:cNvSpPr>
          <p:nvPr>
            <p:ph type="body" sz="quarter" idx="12"/>
          </p:nvPr>
        </p:nvSpPr>
        <p:spPr>
          <a:xfrm>
            <a:off x="683568" y="1988840"/>
            <a:ext cx="8281291" cy="1656184"/>
          </a:xfrm>
        </p:spPr>
        <p:txBody>
          <a:bodyPr>
            <a:normAutofit/>
          </a:bodyPr>
          <a:lstStyle/>
          <a:p>
            <a:r>
              <a:rPr lang="en-ZA" sz="3000" dirty="0"/>
              <a:t>Status on COVID-19 Response Interventions by WCG Organisations</a:t>
            </a:r>
          </a:p>
        </p:txBody>
      </p:sp>
    </p:spTree>
    <p:extLst>
      <p:ext uri="{BB962C8B-B14F-4D97-AF65-F5344CB8AC3E}">
        <p14:creationId xmlns:p14="http://schemas.microsoft.com/office/powerpoint/2010/main" xmlns="" val="397017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itle 1">
            <a:extLst>
              <a:ext uri="{FF2B5EF4-FFF2-40B4-BE49-F238E27FC236}">
                <a16:creationId xmlns:a16="http://schemas.microsoft.com/office/drawing/2014/main" xmlns="" id="{9DAE2369-3E51-44BD-9CD5-7595FE41CAEE}"/>
              </a:ext>
            </a:extLst>
          </p:cNvPr>
          <p:cNvSpPr txBox="1">
            <a:spLocks/>
          </p:cNvSpPr>
          <p:nvPr/>
        </p:nvSpPr>
        <p:spPr>
          <a:xfrm>
            <a:off x="251519" y="54679"/>
            <a:ext cx="8597205" cy="883521"/>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lvl="0">
              <a:lnSpc>
                <a:spcPct val="115000"/>
              </a:lnSpc>
              <a:spcAft>
                <a:spcPts val="600"/>
              </a:spcAft>
              <a:defRPr/>
            </a:pPr>
            <a:r>
              <a:rPr lang="en-US" sz="2000" kern="0" dirty="0">
                <a:solidFill>
                  <a:srgbClr val="001489"/>
                </a:solidFill>
                <a:ea typeface="Times New Roman" panose="02020603050405020304" pitchFamily="18" charset="0"/>
                <a:cs typeface="Times New Roman" panose="02020603050405020304" pitchFamily="18" charset="0"/>
              </a:rPr>
              <a:t>C-19 interventions implemented by Organisations</a:t>
            </a:r>
          </a:p>
        </p:txBody>
      </p:sp>
      <p:sp>
        <p:nvSpPr>
          <p:cNvPr id="4" name="TextBox 3">
            <a:extLst>
              <a:ext uri="{FF2B5EF4-FFF2-40B4-BE49-F238E27FC236}">
                <a16:creationId xmlns:a16="http://schemas.microsoft.com/office/drawing/2014/main" xmlns="" id="{6CB49AC5-6A56-49D4-A0D8-F561A670A230}"/>
              </a:ext>
            </a:extLst>
          </p:cNvPr>
          <p:cNvSpPr txBox="1"/>
          <p:nvPr/>
        </p:nvSpPr>
        <p:spPr>
          <a:xfrm>
            <a:off x="251519" y="1017615"/>
            <a:ext cx="8784977" cy="5291705"/>
          </a:xfrm>
          <a:prstGeom prst="rect">
            <a:avLst/>
          </a:prstGeom>
          <a:noFill/>
        </p:spPr>
        <p:txBody>
          <a:bodyPr wrap="square" rtlCol="0">
            <a:spAutoFit/>
          </a:bodyPr>
          <a:lstStyle/>
          <a:p>
            <a:pPr lvl="0" algn="just">
              <a:lnSpc>
                <a:spcPct val="115000"/>
              </a:lnSpc>
              <a:spcBef>
                <a:spcPts val="300"/>
              </a:spcBef>
              <a:defRPr/>
            </a:pPr>
            <a:r>
              <a:rPr lang="en-ZA" sz="1300" dirty="0">
                <a:latin typeface="Century Gothic" pitchFamily="34" charset="0"/>
              </a:rPr>
              <a:t>A total of </a:t>
            </a:r>
            <a:r>
              <a:rPr lang="en-ZA" sz="1300" b="1" dirty="0">
                <a:latin typeface="Century Gothic" pitchFamily="34" charset="0"/>
              </a:rPr>
              <a:t>61</a:t>
            </a:r>
            <a:r>
              <a:rPr lang="en-ZA" sz="1300" dirty="0">
                <a:latin typeface="Century Gothic" pitchFamily="34" charset="0"/>
              </a:rPr>
              <a:t> interventions were reported during Quarter 1. Of the </a:t>
            </a:r>
            <a:r>
              <a:rPr lang="en-ZA" sz="1300" b="1" dirty="0">
                <a:latin typeface="Century Gothic" pitchFamily="34" charset="0"/>
              </a:rPr>
              <a:t>61 </a:t>
            </a:r>
            <a:r>
              <a:rPr lang="en-ZA" sz="1300" dirty="0">
                <a:latin typeface="Century Gothic" pitchFamily="34" charset="0"/>
              </a:rPr>
              <a:t>interventions </a:t>
            </a:r>
            <a:r>
              <a:rPr lang="en-ZA" sz="1300" b="1" dirty="0">
                <a:latin typeface="Century Gothic" pitchFamily="34" charset="0"/>
              </a:rPr>
              <a:t>, 50 or (82%) </a:t>
            </a:r>
            <a:r>
              <a:rPr lang="en-ZA" sz="1300" dirty="0">
                <a:latin typeface="Century Gothic" pitchFamily="34" charset="0"/>
              </a:rPr>
              <a:t>continued from 2020/21 and </a:t>
            </a:r>
            <a:r>
              <a:rPr lang="en-ZA" sz="1300" b="1" dirty="0">
                <a:latin typeface="Century Gothic" pitchFamily="34" charset="0"/>
              </a:rPr>
              <a:t>11 or (18%) </a:t>
            </a:r>
            <a:r>
              <a:rPr lang="en-ZA" sz="1300" dirty="0">
                <a:latin typeface="Century Gothic" pitchFamily="34" charset="0"/>
              </a:rPr>
              <a:t>of these interventions were newly implemented during Quarter 1 by five (5) departments as follows: </a:t>
            </a:r>
            <a:r>
              <a:rPr lang="en-US" sz="1300" dirty="0">
                <a:latin typeface="Century Gothic" pitchFamily="34" charset="0"/>
              </a:rPr>
              <a:t>: </a:t>
            </a:r>
          </a:p>
          <a:p>
            <a:pPr lvl="0" algn="just">
              <a:lnSpc>
                <a:spcPct val="115000"/>
              </a:lnSpc>
              <a:spcBef>
                <a:spcPts val="300"/>
              </a:spcBef>
              <a:defRPr/>
            </a:pPr>
            <a:endParaRPr lang="en-US" sz="500" dirty="0">
              <a:latin typeface="Century Gothic" pitchFamily="34" charset="0"/>
            </a:endParaRPr>
          </a:p>
          <a:p>
            <a:pPr lvl="0" algn="just">
              <a:lnSpc>
                <a:spcPct val="115000"/>
              </a:lnSpc>
              <a:spcBef>
                <a:spcPts val="300"/>
              </a:spcBef>
              <a:defRPr/>
            </a:pPr>
            <a:r>
              <a:rPr lang="en-US" sz="1300" b="1" dirty="0">
                <a:latin typeface="Century Gothic" pitchFamily="34" charset="0"/>
              </a:rPr>
              <a:t>DEDAT</a:t>
            </a:r>
            <a:r>
              <a:rPr lang="en-US" sz="1300" dirty="0">
                <a:latin typeface="Century Gothic" pitchFamily="34" charset="0"/>
              </a:rPr>
              <a:t>:  </a:t>
            </a:r>
          </a:p>
          <a:p>
            <a:pPr marL="800100" lvl="1" indent="-342900" algn="just">
              <a:lnSpc>
                <a:spcPct val="115000"/>
              </a:lnSpc>
              <a:spcBef>
                <a:spcPts val="300"/>
              </a:spcBef>
              <a:buFont typeface="+mj-lt"/>
              <a:buAutoNum type="arabicPeriod"/>
              <a:defRPr/>
            </a:pPr>
            <a:r>
              <a:rPr lang="en-US" sz="1300" dirty="0">
                <a:latin typeface="Century Gothic" pitchFamily="34" charset="0"/>
              </a:rPr>
              <a:t>Private (non-health) Sector Engagement </a:t>
            </a:r>
            <a:r>
              <a:rPr lang="en-US" sz="1300" dirty="0" err="1">
                <a:latin typeface="Century Gothic" pitchFamily="34" charset="0"/>
              </a:rPr>
              <a:t>WCG</a:t>
            </a:r>
            <a:r>
              <a:rPr lang="en-US" sz="1300" dirty="0">
                <a:latin typeface="Century Gothic" pitchFamily="34" charset="0"/>
              </a:rPr>
              <a:t> COVID-19 Vaccine Rollout Programme. </a:t>
            </a:r>
          </a:p>
          <a:p>
            <a:pPr marL="800100" lvl="1" indent="-342900" algn="just">
              <a:lnSpc>
                <a:spcPct val="115000"/>
              </a:lnSpc>
              <a:spcBef>
                <a:spcPts val="300"/>
              </a:spcBef>
              <a:buFont typeface="+mj-lt"/>
              <a:buAutoNum type="arabicPeriod"/>
              <a:defRPr/>
            </a:pPr>
            <a:r>
              <a:rPr lang="en-US" sz="1300" dirty="0">
                <a:latin typeface="Century Gothic" pitchFamily="34" charset="0"/>
              </a:rPr>
              <a:t>Regulatory Interpretation.</a:t>
            </a:r>
          </a:p>
          <a:p>
            <a:pPr marL="800100" lvl="1" indent="-342900" algn="just">
              <a:lnSpc>
                <a:spcPct val="115000"/>
              </a:lnSpc>
              <a:spcBef>
                <a:spcPts val="300"/>
              </a:spcBef>
              <a:buFont typeface="+mj-lt"/>
              <a:buAutoNum type="arabicPeriod"/>
              <a:defRPr/>
            </a:pPr>
            <a:r>
              <a:rPr lang="en-US" sz="1300" dirty="0">
                <a:latin typeface="Century Gothic" pitchFamily="34" charset="0"/>
              </a:rPr>
              <a:t>Facilitate Temporary Employee/Employer Relief Scheme (TERS) payments after direct engagements with the Unemployment Insurance Fund (UIF).  </a:t>
            </a:r>
          </a:p>
          <a:p>
            <a:pPr marL="800100" lvl="1" indent="-342900" algn="just">
              <a:lnSpc>
                <a:spcPct val="115000"/>
              </a:lnSpc>
              <a:spcBef>
                <a:spcPts val="300"/>
              </a:spcBef>
              <a:buFont typeface="+mj-lt"/>
              <a:buAutoNum type="arabicPeriod"/>
              <a:defRPr/>
            </a:pPr>
            <a:r>
              <a:rPr lang="en-US" sz="1300" dirty="0">
                <a:latin typeface="Century Gothic" pitchFamily="34" charset="0"/>
              </a:rPr>
              <a:t>Enhance / expand existing projects, develop infrastructure to benefit the Small, Medium and Micro Enterprises (SMMEs) - Booster Fund 2021.</a:t>
            </a:r>
          </a:p>
          <a:p>
            <a:pPr marL="800100" lvl="1" indent="-342900" algn="just">
              <a:lnSpc>
                <a:spcPct val="115000"/>
              </a:lnSpc>
              <a:spcBef>
                <a:spcPts val="300"/>
              </a:spcBef>
              <a:buFont typeface="+mj-lt"/>
              <a:buAutoNum type="arabicPeriod"/>
              <a:defRPr/>
            </a:pPr>
            <a:r>
              <a:rPr lang="en-US" sz="1300" dirty="0">
                <a:latin typeface="Century Gothic" pitchFamily="34" charset="0"/>
              </a:rPr>
              <a:t>COVID-19 lockdown level 4 regulations survey of the tourism industry.</a:t>
            </a:r>
          </a:p>
          <a:p>
            <a:pPr marL="800100" lvl="1" indent="-342900" algn="just">
              <a:lnSpc>
                <a:spcPct val="115000"/>
              </a:lnSpc>
              <a:spcBef>
                <a:spcPts val="300"/>
              </a:spcBef>
              <a:buFont typeface="+mj-lt"/>
              <a:buAutoNum type="arabicPeriod"/>
              <a:defRPr/>
            </a:pPr>
            <a:r>
              <a:rPr lang="en-US" sz="1300" dirty="0">
                <a:latin typeface="Century Gothic" pitchFamily="34" charset="0"/>
              </a:rPr>
              <a:t>Business Process Outsourcing (BPO) Skills Initiative.</a:t>
            </a:r>
          </a:p>
          <a:p>
            <a:pPr marL="800100" lvl="1" indent="-342900" algn="just">
              <a:lnSpc>
                <a:spcPct val="115000"/>
              </a:lnSpc>
              <a:spcBef>
                <a:spcPts val="300"/>
              </a:spcBef>
              <a:buFont typeface="+mj-lt"/>
              <a:buAutoNum type="arabicPeriod"/>
              <a:defRPr/>
            </a:pPr>
            <a:r>
              <a:rPr lang="en-US" sz="1300" dirty="0">
                <a:latin typeface="Century Gothic" pitchFamily="34" charset="0"/>
              </a:rPr>
              <a:t>Tourism Product Development Fund.</a:t>
            </a:r>
          </a:p>
          <a:p>
            <a:pPr lvl="1" algn="just">
              <a:lnSpc>
                <a:spcPct val="115000"/>
              </a:lnSpc>
              <a:spcBef>
                <a:spcPts val="300"/>
              </a:spcBef>
              <a:defRPr/>
            </a:pPr>
            <a:endParaRPr lang="en-US" sz="800" dirty="0">
              <a:latin typeface="Century Gothic" pitchFamily="34" charset="0"/>
            </a:endParaRPr>
          </a:p>
          <a:p>
            <a:pPr lvl="0" algn="just">
              <a:lnSpc>
                <a:spcPct val="115000"/>
              </a:lnSpc>
              <a:spcBef>
                <a:spcPts val="300"/>
              </a:spcBef>
              <a:defRPr/>
            </a:pPr>
            <a:r>
              <a:rPr lang="en-US" sz="1300" b="1" dirty="0">
                <a:latin typeface="Century Gothic" pitchFamily="34" charset="0"/>
              </a:rPr>
              <a:t>DOTP</a:t>
            </a:r>
            <a:r>
              <a:rPr lang="en-US" sz="1300" dirty="0">
                <a:latin typeface="Century Gothic" pitchFamily="34" charset="0"/>
              </a:rPr>
              <a:t>:  COVID-19 Wave 3 and Vaccination Communication Campaign</a:t>
            </a:r>
          </a:p>
          <a:p>
            <a:pPr lvl="0" algn="just">
              <a:lnSpc>
                <a:spcPct val="115000"/>
              </a:lnSpc>
              <a:spcBef>
                <a:spcPts val="300"/>
              </a:spcBef>
              <a:defRPr/>
            </a:pPr>
            <a:endParaRPr lang="en-US" sz="800" dirty="0">
              <a:latin typeface="Century Gothic" pitchFamily="34" charset="0"/>
            </a:endParaRPr>
          </a:p>
          <a:p>
            <a:pPr lvl="0" algn="just">
              <a:lnSpc>
                <a:spcPct val="115000"/>
              </a:lnSpc>
              <a:spcBef>
                <a:spcPts val="300"/>
              </a:spcBef>
              <a:defRPr/>
            </a:pPr>
            <a:r>
              <a:rPr lang="en-US" sz="1300" b="1" dirty="0">
                <a:latin typeface="Century Gothic" pitchFamily="34" charset="0"/>
              </a:rPr>
              <a:t>DTPW</a:t>
            </a:r>
            <a:r>
              <a:rPr lang="en-US" sz="1300" dirty="0">
                <a:latin typeface="Century Gothic" pitchFamily="34" charset="0"/>
              </a:rPr>
              <a:t>: COVID-19 Quarantine and Isolation Facilities.</a:t>
            </a:r>
          </a:p>
          <a:p>
            <a:pPr lvl="0" algn="just">
              <a:lnSpc>
                <a:spcPct val="115000"/>
              </a:lnSpc>
              <a:spcBef>
                <a:spcPts val="300"/>
              </a:spcBef>
              <a:defRPr/>
            </a:pPr>
            <a:endParaRPr lang="en-US" sz="800" dirty="0">
              <a:latin typeface="Century Gothic" pitchFamily="34" charset="0"/>
            </a:endParaRPr>
          </a:p>
          <a:p>
            <a:pPr lvl="0" algn="just">
              <a:lnSpc>
                <a:spcPct val="115000"/>
              </a:lnSpc>
              <a:spcBef>
                <a:spcPts val="300"/>
              </a:spcBef>
              <a:defRPr/>
            </a:pPr>
            <a:r>
              <a:rPr lang="en-US" sz="1300" b="1" dirty="0">
                <a:latin typeface="Century Gothic" pitchFamily="34" charset="0"/>
              </a:rPr>
              <a:t>DCAS</a:t>
            </a:r>
            <a:r>
              <a:rPr lang="en-US" sz="1300" dirty="0">
                <a:latin typeface="Century Gothic" pitchFamily="34" charset="0"/>
              </a:rPr>
              <a:t>: Conditional Grant for Community Libraries.</a:t>
            </a:r>
          </a:p>
          <a:p>
            <a:pPr lvl="0" algn="just">
              <a:lnSpc>
                <a:spcPct val="115000"/>
              </a:lnSpc>
              <a:spcBef>
                <a:spcPts val="300"/>
              </a:spcBef>
              <a:defRPr/>
            </a:pPr>
            <a:endParaRPr lang="en-US" sz="800" dirty="0">
              <a:latin typeface="Century Gothic" pitchFamily="34" charset="0"/>
            </a:endParaRPr>
          </a:p>
          <a:p>
            <a:pPr lvl="0" algn="just">
              <a:lnSpc>
                <a:spcPct val="115000"/>
              </a:lnSpc>
              <a:spcBef>
                <a:spcPts val="300"/>
              </a:spcBef>
              <a:defRPr/>
            </a:pPr>
            <a:r>
              <a:rPr lang="en-US" sz="1300" b="1" dirty="0">
                <a:latin typeface="Century Gothic" pitchFamily="34" charset="0"/>
              </a:rPr>
              <a:t>DOA</a:t>
            </a:r>
            <a:r>
              <a:rPr lang="en-US" sz="1300" dirty="0">
                <a:latin typeface="Century Gothic" pitchFamily="34" charset="0"/>
              </a:rPr>
              <a:t>: Brand and Producer Support Grant.</a:t>
            </a:r>
          </a:p>
        </p:txBody>
      </p:sp>
      <p:sp>
        <p:nvSpPr>
          <p:cNvPr id="5" name="Footer Placeholder 2">
            <a:extLst>
              <a:ext uri="{FF2B5EF4-FFF2-40B4-BE49-F238E27FC236}">
                <a16:creationId xmlns:a16="http://schemas.microsoft.com/office/drawing/2014/main" xmlns="" id="{C1E51FA6-2B37-4FFC-AB02-1DFBEFAF0E41}"/>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338021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TextBox 6">
            <a:extLst>
              <a:ext uri="{FF2B5EF4-FFF2-40B4-BE49-F238E27FC236}">
                <a16:creationId xmlns:a16="http://schemas.microsoft.com/office/drawing/2014/main" xmlns="" id="{643E3A93-CAF1-4155-94AB-8F99557604C7}"/>
              </a:ext>
            </a:extLst>
          </p:cNvPr>
          <p:cNvSpPr txBox="1"/>
          <p:nvPr/>
        </p:nvSpPr>
        <p:spPr>
          <a:xfrm>
            <a:off x="295275" y="1066828"/>
            <a:ext cx="8597205" cy="477054"/>
          </a:xfrm>
          <a:prstGeom prst="rect">
            <a:avLst/>
          </a:prstGeom>
          <a:noFill/>
        </p:spPr>
        <p:txBody>
          <a:bodyPr wrap="square" rtlCol="0">
            <a:spAutoFit/>
          </a:bodyPr>
          <a:lstStyle/>
          <a:p>
            <a:pPr algn="just">
              <a:spcBef>
                <a:spcPts val="300"/>
              </a:spcBef>
              <a:defRPr/>
            </a:pPr>
            <a:r>
              <a:rPr lang="en-ZA" sz="1250" dirty="0">
                <a:latin typeface="Century Gothic" pitchFamily="34" charset="0"/>
              </a:rPr>
              <a:t>The graph below shows </a:t>
            </a:r>
            <a:r>
              <a:rPr lang="en-US" sz="1250" dirty="0">
                <a:latin typeface="Century Gothic" pitchFamily="34" charset="0"/>
              </a:rPr>
              <a:t>the progress of the COVID-19 Interventions continued from 2020/21 and newly implemented in Quarter 1 2021/22:</a:t>
            </a:r>
            <a:endParaRPr lang="en-ZA" sz="1250" dirty="0">
              <a:latin typeface="Century Gothic" pitchFamily="34" charset="0"/>
            </a:endParaRPr>
          </a:p>
        </p:txBody>
      </p:sp>
      <p:graphicFrame>
        <p:nvGraphicFramePr>
          <p:cNvPr id="8" name="Chart 7">
            <a:extLst>
              <a:ext uri="{FF2B5EF4-FFF2-40B4-BE49-F238E27FC236}">
                <a16:creationId xmlns:a16="http://schemas.microsoft.com/office/drawing/2014/main" xmlns="" id="{49F0EFDF-A83B-4978-BB02-B29CF933A5E6}"/>
              </a:ext>
            </a:extLst>
          </p:cNvPr>
          <p:cNvGraphicFramePr/>
          <p:nvPr>
            <p:extLst>
              <p:ext uri="{D42A27DB-BD31-4B8C-83A1-F6EECF244321}">
                <p14:modId xmlns:p14="http://schemas.microsoft.com/office/powerpoint/2010/main" xmlns="" val="1462366623"/>
              </p:ext>
            </p:extLst>
          </p:nvPr>
        </p:nvGraphicFramePr>
        <p:xfrm>
          <a:off x="334897" y="1590047"/>
          <a:ext cx="8513828" cy="266122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xmlns="" id="{57DCA03D-2C94-4B7F-A9E9-870266160EE6}"/>
              </a:ext>
            </a:extLst>
          </p:cNvPr>
          <p:cNvSpPr txBox="1">
            <a:spLocks/>
          </p:cNvSpPr>
          <p:nvPr/>
        </p:nvSpPr>
        <p:spPr>
          <a:xfrm>
            <a:off x="295275" y="159018"/>
            <a:ext cx="8597205" cy="883521"/>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lvl="0">
              <a:lnSpc>
                <a:spcPct val="115000"/>
              </a:lnSpc>
              <a:spcAft>
                <a:spcPts val="600"/>
              </a:spcAft>
              <a:defRPr/>
            </a:pPr>
            <a:r>
              <a:rPr lang="en-ZA" sz="2000" kern="0" dirty="0">
                <a:solidFill>
                  <a:srgbClr val="001489"/>
                </a:solidFill>
                <a:ea typeface="Times New Roman" panose="02020603050405020304" pitchFamily="18" charset="0"/>
                <a:cs typeface="Times New Roman" panose="02020603050405020304" pitchFamily="18" charset="0"/>
              </a:rPr>
              <a:t>C-19 progress interventions by departments and public entities</a:t>
            </a:r>
          </a:p>
        </p:txBody>
      </p:sp>
      <p:sp>
        <p:nvSpPr>
          <p:cNvPr id="5" name="Rectangle 4">
            <a:extLst>
              <a:ext uri="{FF2B5EF4-FFF2-40B4-BE49-F238E27FC236}">
                <a16:creationId xmlns:a16="http://schemas.microsoft.com/office/drawing/2014/main" xmlns="" id="{0CD4137F-3C39-4ADE-A5DD-31E8FA34B912}"/>
              </a:ext>
            </a:extLst>
          </p:cNvPr>
          <p:cNvSpPr/>
          <p:nvPr/>
        </p:nvSpPr>
        <p:spPr>
          <a:xfrm>
            <a:off x="136240" y="4453171"/>
            <a:ext cx="8911141" cy="1928157"/>
          </a:xfrm>
          <a:prstGeom prst="rect">
            <a:avLst/>
          </a:prstGeom>
        </p:spPr>
        <p:txBody>
          <a:bodyPr wrap="square">
            <a:spAutoFit/>
          </a:bodyPr>
          <a:lstStyle/>
          <a:p>
            <a:pPr marL="285750" indent="-285750" algn="just">
              <a:lnSpc>
                <a:spcPct val="107000"/>
              </a:lnSpc>
              <a:spcAft>
                <a:spcPts val="800"/>
              </a:spcAft>
              <a:buBlip>
                <a:blip r:embed="rId3"/>
              </a:buBlip>
            </a:pPr>
            <a:r>
              <a:rPr lang="en-US" sz="1250" dirty="0">
                <a:latin typeface="Century Gothic" pitchFamily="34" charset="0"/>
              </a:rPr>
              <a:t>From the </a:t>
            </a:r>
            <a:r>
              <a:rPr lang="en-US" sz="1250" b="1" dirty="0">
                <a:latin typeface="Century Gothic" pitchFamily="34" charset="0"/>
              </a:rPr>
              <a:t>50</a:t>
            </a:r>
            <a:r>
              <a:rPr lang="en-US" sz="1250" dirty="0">
                <a:latin typeface="Century Gothic" pitchFamily="34" charset="0"/>
              </a:rPr>
              <a:t> Interventions that were implemented by organisations in the previous financial year (2020/21), </a:t>
            </a:r>
            <a:r>
              <a:rPr lang="en-US" sz="1250" b="1" dirty="0">
                <a:latin typeface="Century Gothic" pitchFamily="34" charset="0"/>
              </a:rPr>
              <a:t>Nine (9) </a:t>
            </a:r>
            <a:r>
              <a:rPr lang="en-US" sz="1250" dirty="0">
                <a:latin typeface="Century Gothic" pitchFamily="34" charset="0"/>
              </a:rPr>
              <a:t>interventions were completed during Quarter 1 and will not continue into Quarter 2. The total of </a:t>
            </a:r>
            <a:r>
              <a:rPr lang="en-US" sz="1250" b="1" dirty="0">
                <a:latin typeface="Century Gothic" pitchFamily="34" charset="0"/>
              </a:rPr>
              <a:t>38</a:t>
            </a:r>
            <a:r>
              <a:rPr lang="en-US" sz="1250" dirty="0">
                <a:latin typeface="Century Gothic" pitchFamily="34" charset="0"/>
              </a:rPr>
              <a:t> interventions will continue through to Quarter 2, and </a:t>
            </a:r>
            <a:r>
              <a:rPr lang="en-US" sz="1250" b="1" dirty="0">
                <a:latin typeface="Century Gothic" pitchFamily="34" charset="0"/>
              </a:rPr>
              <a:t>two (2)</a:t>
            </a:r>
            <a:r>
              <a:rPr lang="en-US" sz="1250" dirty="0">
                <a:latin typeface="Century Gothic" pitchFamily="34" charset="0"/>
              </a:rPr>
              <a:t> interventions implemented in 2020/21 by the public entity, Wesgro, were deleted due to duplication reported in Quarter 1.</a:t>
            </a:r>
          </a:p>
          <a:p>
            <a:pPr marL="285750" indent="-285750" algn="just">
              <a:lnSpc>
                <a:spcPct val="107000"/>
              </a:lnSpc>
              <a:spcAft>
                <a:spcPts val="800"/>
              </a:spcAft>
              <a:buBlip>
                <a:blip r:embed="rId3"/>
              </a:buBlip>
            </a:pPr>
            <a:r>
              <a:rPr lang="en-ZA" sz="1250" dirty="0">
                <a:latin typeface="Century Gothic" pitchFamily="34" charset="0"/>
              </a:rPr>
              <a:t>From the </a:t>
            </a:r>
            <a:r>
              <a:rPr lang="en-ZA" sz="1250" b="1" dirty="0">
                <a:latin typeface="Century Gothic" pitchFamily="34" charset="0"/>
              </a:rPr>
              <a:t>11</a:t>
            </a:r>
            <a:r>
              <a:rPr lang="en-ZA" sz="1250" dirty="0">
                <a:latin typeface="Century Gothic" pitchFamily="34" charset="0"/>
              </a:rPr>
              <a:t> newly implemented interventions for 2021/22, </a:t>
            </a:r>
            <a:r>
              <a:rPr lang="en-ZA" sz="1250" b="1" dirty="0">
                <a:latin typeface="Century Gothic" pitchFamily="34" charset="0"/>
              </a:rPr>
              <a:t>One (1) </a:t>
            </a:r>
            <a:r>
              <a:rPr lang="en-ZA" sz="1250" dirty="0">
                <a:latin typeface="Century Gothic" pitchFamily="34" charset="0"/>
              </a:rPr>
              <a:t>intervention implemented by DEDAT was completed and will not continue to Quarter 2 and </a:t>
            </a:r>
            <a:r>
              <a:rPr lang="en-ZA" sz="1250" b="1" dirty="0">
                <a:latin typeface="Century Gothic" pitchFamily="34" charset="0"/>
              </a:rPr>
              <a:t>ten (10) </a:t>
            </a:r>
            <a:r>
              <a:rPr lang="en-ZA" sz="1250" dirty="0">
                <a:latin typeface="Century Gothic" pitchFamily="34" charset="0"/>
              </a:rPr>
              <a:t>interventions will continue in Quarter 2.</a:t>
            </a:r>
          </a:p>
          <a:p>
            <a:pPr marL="285750" indent="-285750" algn="just">
              <a:lnSpc>
                <a:spcPct val="107000"/>
              </a:lnSpc>
              <a:spcAft>
                <a:spcPts val="800"/>
              </a:spcAft>
              <a:buBlip>
                <a:blip r:embed="rId3"/>
              </a:buBlip>
            </a:pPr>
            <a:r>
              <a:rPr lang="en-US" sz="1250" b="1" dirty="0">
                <a:latin typeface="Century Gothic" pitchFamily="34" charset="0"/>
              </a:rPr>
              <a:t>Ten</a:t>
            </a:r>
            <a:r>
              <a:rPr lang="en-US" sz="1250" dirty="0">
                <a:latin typeface="Century Gothic" pitchFamily="34" charset="0"/>
              </a:rPr>
              <a:t> </a:t>
            </a:r>
            <a:r>
              <a:rPr lang="en-US" sz="1250" b="1" dirty="0">
                <a:latin typeface="Century Gothic" pitchFamily="34" charset="0"/>
              </a:rPr>
              <a:t>(10) </a:t>
            </a:r>
            <a:r>
              <a:rPr lang="en-US" sz="1250" dirty="0">
                <a:latin typeface="Century Gothic" pitchFamily="34" charset="0"/>
              </a:rPr>
              <a:t>of these Interventions were completed in Quarter 1. </a:t>
            </a:r>
            <a:r>
              <a:rPr lang="en-US" sz="1250" b="1" dirty="0">
                <a:latin typeface="Century Gothic" pitchFamily="34" charset="0"/>
              </a:rPr>
              <a:t>49</a:t>
            </a:r>
            <a:r>
              <a:rPr lang="en-US" sz="1250" dirty="0">
                <a:latin typeface="Century Gothic" pitchFamily="34" charset="0"/>
              </a:rPr>
              <a:t> interventions will continue through into Quarter 2 and a total of </a:t>
            </a:r>
            <a:r>
              <a:rPr lang="en-US" sz="1250" b="1" dirty="0">
                <a:latin typeface="Century Gothic" pitchFamily="34" charset="0"/>
              </a:rPr>
              <a:t>two (2)</a:t>
            </a:r>
            <a:r>
              <a:rPr lang="en-US" sz="1250" dirty="0">
                <a:latin typeface="Century Gothic" pitchFamily="34" charset="0"/>
              </a:rPr>
              <a:t> Interventions were removed for Quarter 1.</a:t>
            </a:r>
            <a:endParaRPr lang="en-ZA" sz="1250" dirty="0">
              <a:latin typeface="Century Gothic" pitchFamily="34" charset="0"/>
            </a:endParaRPr>
          </a:p>
        </p:txBody>
      </p:sp>
      <p:sp>
        <p:nvSpPr>
          <p:cNvPr id="10" name="Footer Placeholder 2">
            <a:extLst>
              <a:ext uri="{FF2B5EF4-FFF2-40B4-BE49-F238E27FC236}">
                <a16:creationId xmlns:a16="http://schemas.microsoft.com/office/drawing/2014/main" xmlns="" id="{70AD74EB-6437-4299-AD00-E5286BE13C7F}"/>
              </a:ext>
            </a:extLst>
          </p:cNvPr>
          <p:cNvSpPr>
            <a:spLocks noGrp="1"/>
          </p:cNvSpPr>
          <p:nvPr>
            <p:ph type="ftr" sz="quarter" idx="3"/>
          </p:nvPr>
        </p:nvSpPr>
        <p:spPr>
          <a:xfrm>
            <a:off x="4043080" y="6468150"/>
            <a:ext cx="4415120" cy="230832"/>
          </a:xfrm>
        </p:spPr>
        <p:txBody>
          <a:bodyPr/>
          <a:lstStyle/>
          <a:p>
            <a:r>
              <a:rPr lang="en-US" dirty="0"/>
              <a:t>Departmental Q1 Budget Performance 2021/22 Financial  Year </a:t>
            </a:r>
          </a:p>
        </p:txBody>
      </p:sp>
    </p:spTree>
    <p:extLst>
      <p:ext uri="{BB962C8B-B14F-4D97-AF65-F5344CB8AC3E}">
        <p14:creationId xmlns:p14="http://schemas.microsoft.com/office/powerpoint/2010/main" xmlns="" val="3141841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54463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38164" y="2790758"/>
            <a:ext cx="4608512" cy="266322"/>
          </a:xfrm>
        </p:spPr>
        <p:txBody>
          <a:bodyPr/>
          <a:lstStyle/>
          <a:p>
            <a:r>
              <a:rPr lang="en-ZA" sz="1000" b="0" dirty="0"/>
              <a:t>Chief Director: Provincial Government Public Finance </a:t>
            </a:r>
            <a:r>
              <a:rPr lang="en-US" sz="1000" b="0" dirty="0"/>
              <a:t>(Ms A Pick)</a:t>
            </a:r>
          </a:p>
          <a:p>
            <a:endParaRPr lang="en-GB" dirty="0">
              <a:solidFill>
                <a:srgbClr val="001489"/>
              </a:solidFill>
            </a:endParaRPr>
          </a:p>
        </p:txBody>
      </p:sp>
      <p:sp>
        <p:nvSpPr>
          <p:cNvPr id="8" name="Text Placeholder 7"/>
          <p:cNvSpPr>
            <a:spLocks noGrp="1"/>
          </p:cNvSpPr>
          <p:nvPr>
            <p:ph type="body" sz="quarter" idx="12"/>
          </p:nvPr>
        </p:nvSpPr>
        <p:spPr/>
        <p:txBody>
          <a:bodyPr/>
          <a:lstStyle/>
          <a:p>
            <a:endParaRPr lang="en-ZA" dirty="0"/>
          </a:p>
          <a:p>
            <a:r>
              <a:rPr lang="en-ZA" dirty="0"/>
              <a:t>021 483 4501/8079</a:t>
            </a:r>
          </a:p>
          <a:p>
            <a:endParaRPr lang="en-GB" dirty="0">
              <a:solidFill>
                <a:srgbClr val="001489"/>
              </a:solidFill>
            </a:endParaRPr>
          </a:p>
        </p:txBody>
      </p:sp>
      <p:sp>
        <p:nvSpPr>
          <p:cNvPr id="9" name="Text Placeholder 8"/>
          <p:cNvSpPr>
            <a:spLocks noGrp="1"/>
          </p:cNvSpPr>
          <p:nvPr>
            <p:ph type="body" sz="quarter" idx="13"/>
          </p:nvPr>
        </p:nvSpPr>
        <p:spPr/>
        <p:txBody>
          <a:bodyPr/>
          <a:lstStyle/>
          <a:p>
            <a:endParaRPr lang="en-ZA" dirty="0"/>
          </a:p>
          <a:p>
            <a:r>
              <a:rPr lang="en-ZA" dirty="0"/>
              <a:t>021 483 3639/5477</a:t>
            </a:r>
          </a:p>
          <a:p>
            <a:endParaRPr lang="en-GB" dirty="0">
              <a:solidFill>
                <a:srgbClr val="001489"/>
              </a:solidFill>
            </a:endParaRPr>
          </a:p>
        </p:txBody>
      </p:sp>
      <p:sp>
        <p:nvSpPr>
          <p:cNvPr id="10" name="Text Placeholder 9"/>
          <p:cNvSpPr>
            <a:spLocks noGrp="1"/>
          </p:cNvSpPr>
          <p:nvPr>
            <p:ph type="body" sz="quarter" idx="14"/>
          </p:nvPr>
        </p:nvSpPr>
        <p:spPr/>
        <p:txBody>
          <a:bodyPr/>
          <a:lstStyle/>
          <a:p>
            <a:r>
              <a:rPr lang="en-ZA" dirty="0"/>
              <a:t>Analiese.Pick@westerncape.gov.za</a:t>
            </a:r>
          </a:p>
          <a:p>
            <a:r>
              <a:rPr lang="en-ZA" dirty="0"/>
              <a:t>Zeenat.Ishmail@westerncape.gov.za</a:t>
            </a:r>
            <a:endParaRPr lang="en-GB" dirty="0">
              <a:solidFill>
                <a:srgbClr val="001489"/>
              </a:solidFill>
            </a:endParaRPr>
          </a:p>
        </p:txBody>
      </p:sp>
      <p:sp>
        <p:nvSpPr>
          <p:cNvPr id="11" name="Text Placeholder 6">
            <a:extLst>
              <a:ext uri="{FF2B5EF4-FFF2-40B4-BE49-F238E27FC236}">
                <a16:creationId xmlns:a16="http://schemas.microsoft.com/office/drawing/2014/main" xmlns="" id="{55633F58-E957-4A02-A29C-D245B8E214D4}"/>
              </a:ext>
            </a:extLst>
          </p:cNvPr>
          <p:cNvSpPr>
            <a:spLocks noGrp="1"/>
          </p:cNvSpPr>
          <p:nvPr>
            <p:ph type="body" sz="quarter" idx="11"/>
          </p:nvPr>
        </p:nvSpPr>
        <p:spPr>
          <a:xfrm>
            <a:off x="2338164" y="2966732"/>
            <a:ext cx="4464844" cy="266322"/>
          </a:xfrm>
        </p:spPr>
        <p:txBody>
          <a:bodyPr/>
          <a:lstStyle/>
          <a:p>
            <a:r>
              <a:rPr lang="en-ZA" sz="1000" dirty="0"/>
              <a:t>Chief Director: Strategic Management Information (Ms Z Ishmail)</a:t>
            </a:r>
          </a:p>
        </p:txBody>
      </p:sp>
      <p:sp>
        <p:nvSpPr>
          <p:cNvPr id="12" name="Text Placeholder 2">
            <a:extLst>
              <a:ext uri="{FF2B5EF4-FFF2-40B4-BE49-F238E27FC236}">
                <a16:creationId xmlns:a16="http://schemas.microsoft.com/office/drawing/2014/main" xmlns="" id="{07CD0947-CA75-4CA6-91C1-E8FA5FD93E1A}"/>
              </a:ext>
            </a:extLst>
          </p:cNvPr>
          <p:cNvSpPr>
            <a:spLocks noGrp="1"/>
          </p:cNvSpPr>
          <p:nvPr>
            <p:ph type="body" sz="quarter" idx="15"/>
          </p:nvPr>
        </p:nvSpPr>
        <p:spPr>
          <a:xfrm>
            <a:off x="2834996" y="4386839"/>
            <a:ext cx="3349330" cy="180242"/>
          </a:xfrm>
        </p:spPr>
        <p:txBody>
          <a:bodyPr/>
          <a:lstStyle/>
          <a:p>
            <a:r>
              <a:rPr lang="en-ZA" sz="1000" dirty="0"/>
              <a:t>Legislature Building, 7 Wale Street, Cape Town</a:t>
            </a:r>
          </a:p>
        </p:txBody>
      </p:sp>
    </p:spTree>
    <p:custDataLst>
      <p:tags r:id="rId1"/>
    </p:custDataLst>
    <p:extLst>
      <p:ext uri="{BB962C8B-B14F-4D97-AF65-F5344CB8AC3E}">
        <p14:creationId xmlns:p14="http://schemas.microsoft.com/office/powerpoint/2010/main" xmlns="" val="305604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162491"/>
            <a:ext cx="8597205" cy="559256"/>
          </a:xfrm>
        </p:spPr>
        <p:txBody>
          <a:bodyPr>
            <a:noAutofit/>
          </a:bodyPr>
          <a:lstStyle/>
          <a:p>
            <a:pPr algn="just"/>
            <a:r>
              <a:rPr lang="en-US" dirty="0">
                <a:solidFill>
                  <a:srgbClr val="001489"/>
                </a:solidFill>
              </a:rPr>
              <a:t>Provincial Expenditure as of 30 June 2021</a:t>
            </a:r>
            <a:endParaRPr lang="en-GB" dirty="0">
              <a:solidFill>
                <a:srgbClr val="001489"/>
              </a:solidFill>
            </a:endParaRPr>
          </a:p>
        </p:txBody>
      </p:sp>
      <p:sp>
        <p:nvSpPr>
          <p:cNvPr id="8" name="Footer Placeholder 7"/>
          <p:cNvSpPr>
            <a:spLocks noGrp="1"/>
          </p:cNvSpPr>
          <p:nvPr>
            <p:ph type="ftr" sz="quarter" idx="3"/>
          </p:nvPr>
        </p:nvSpPr>
        <p:spPr>
          <a:xfrm>
            <a:off x="4043080" y="6468150"/>
            <a:ext cx="4482116" cy="230832"/>
          </a:xfrm>
        </p:spPr>
        <p:txBody>
          <a:bodyPr/>
          <a:lstStyle/>
          <a:p>
            <a:r>
              <a:rPr lang="en-US" dirty="0"/>
              <a:t>Departmental Q1 Budget Performance 2021/22 Financial  Year </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3</a:t>
            </a:fld>
            <a:endParaRPr lang="en-ZA" dirty="0"/>
          </a:p>
        </p:txBody>
      </p:sp>
      <p:graphicFrame>
        <p:nvGraphicFramePr>
          <p:cNvPr id="2" name="Object 1">
            <a:extLst>
              <a:ext uri="{FF2B5EF4-FFF2-40B4-BE49-F238E27FC236}">
                <a16:creationId xmlns:a16="http://schemas.microsoft.com/office/drawing/2014/main" xmlns="" id="{3BB51DD4-24A1-4AD5-87AD-C66819FFD615}"/>
              </a:ext>
            </a:extLst>
          </p:cNvPr>
          <p:cNvGraphicFramePr>
            <a:graphicFrameLocks noChangeAspect="1"/>
          </p:cNvGraphicFramePr>
          <p:nvPr>
            <p:extLst>
              <p:ext uri="{D42A27DB-BD31-4B8C-83A1-F6EECF244321}">
                <p14:modId xmlns:p14="http://schemas.microsoft.com/office/powerpoint/2010/main" xmlns="" val="3409942418"/>
              </p:ext>
            </p:extLst>
          </p:nvPr>
        </p:nvGraphicFramePr>
        <p:xfrm>
          <a:off x="446409" y="1052736"/>
          <a:ext cx="8374063" cy="5308600"/>
        </p:xfrm>
        <a:graphic>
          <a:graphicData uri="http://schemas.openxmlformats.org/presentationml/2006/ole">
            <p:oleObj spid="_x0000_s2053" name="Worksheet" r:id="rId4" imgW="11211011" imgH="6305643" progId="Excel.Sheet.12">
              <p:embed/>
            </p:oleObj>
          </a:graphicData>
        </a:graphic>
      </p:graphicFrame>
    </p:spTree>
    <p:custDataLst>
      <p:tags r:id="rId2"/>
    </p:custDataLst>
    <p:extLst>
      <p:ext uri="{BB962C8B-B14F-4D97-AF65-F5344CB8AC3E}">
        <p14:creationId xmlns:p14="http://schemas.microsoft.com/office/powerpoint/2010/main" xmlns="" val="93642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23575"/>
            <a:ext cx="8597205" cy="657224"/>
          </a:xfrm>
        </p:spPr>
        <p:txBody>
          <a:bodyPr>
            <a:noAutofit/>
          </a:bodyPr>
          <a:lstStyle/>
          <a:p>
            <a:r>
              <a:rPr lang="en-US" dirty="0">
                <a:solidFill>
                  <a:srgbClr val="001489"/>
                </a:solidFill>
              </a:rPr>
              <a:t>Provincial Expenditure as of 30 June 2021 </a:t>
            </a:r>
            <a:r>
              <a:rPr lang="en-ZA" dirty="0">
                <a:solidFill>
                  <a:srgbClr val="001489"/>
                </a:solidFill>
                <a:latin typeface="Century Gothic"/>
                <a:ea typeface="Times New Roman"/>
                <a:cs typeface="Times New Roman"/>
              </a:rPr>
              <a:t> </a:t>
            </a:r>
            <a:endParaRPr lang="en-ZA" dirty="0">
              <a:solidFill>
                <a:srgbClr val="001489"/>
              </a:solidFill>
            </a:endParaRPr>
          </a:p>
        </p:txBody>
      </p:sp>
      <p:sp>
        <p:nvSpPr>
          <p:cNvPr id="6" name="Text Placeholder 5"/>
          <p:cNvSpPr>
            <a:spLocks noGrp="1"/>
          </p:cNvSpPr>
          <p:nvPr>
            <p:ph type="body" sz="quarter" idx="10"/>
          </p:nvPr>
        </p:nvSpPr>
        <p:spPr>
          <a:xfrm>
            <a:off x="313978" y="957256"/>
            <a:ext cx="8741221" cy="5424072"/>
          </a:xfrm>
        </p:spPr>
        <p:txBody>
          <a:bodyPr>
            <a:normAutofit fontScale="85000" lnSpcReduction="10000"/>
          </a:bodyPr>
          <a:lstStyle/>
          <a:p>
            <a:pPr marL="320040" lvl="1" indent="-320040">
              <a:lnSpc>
                <a:spcPct val="130000"/>
              </a:lnSpc>
              <a:spcBef>
                <a:spcPts val="600"/>
              </a:spcBef>
              <a:spcAft>
                <a:spcPts val="1200"/>
              </a:spcAft>
            </a:pPr>
            <a:r>
              <a:rPr lang="en-US" sz="1900" dirty="0"/>
              <a:t>2021/22 first quarter spending of </a:t>
            </a:r>
            <a:r>
              <a:rPr lang="en-US" sz="1900" b="1" dirty="0"/>
              <a:t>22.2 per cent </a:t>
            </a:r>
            <a:r>
              <a:rPr lang="en-US" sz="1900" dirty="0"/>
              <a:t>of main budget (or R16.092 billion of R72.614 billion)</a:t>
            </a:r>
          </a:p>
          <a:p>
            <a:pPr marL="320040" lvl="1" indent="-320040">
              <a:lnSpc>
                <a:spcPct val="130000"/>
              </a:lnSpc>
              <a:spcBef>
                <a:spcPts val="600"/>
              </a:spcBef>
              <a:spcAft>
                <a:spcPts val="600"/>
              </a:spcAft>
            </a:pPr>
            <a:r>
              <a:rPr lang="en-US" sz="1900" dirty="0"/>
              <a:t>Based on Q1 trends, </a:t>
            </a:r>
            <a:r>
              <a:rPr lang="en-US" sz="1900" b="1" dirty="0"/>
              <a:t>a net over spending </a:t>
            </a:r>
            <a:r>
              <a:rPr lang="en-US" sz="1900" dirty="0"/>
              <a:t>at year-end of R52.160 million is projected:</a:t>
            </a:r>
          </a:p>
          <a:p>
            <a:pPr marL="444500" lvl="2" indent="-173038" algn="just">
              <a:lnSpc>
                <a:spcPct val="120000"/>
              </a:lnSpc>
              <a:spcBef>
                <a:spcPts val="0"/>
              </a:spcBef>
              <a:buClr>
                <a:srgbClr val="998F86"/>
              </a:buClr>
            </a:pPr>
            <a:r>
              <a:rPr lang="en-ZA" sz="1900" b="1" dirty="0"/>
              <a:t>Health:</a:t>
            </a:r>
            <a:r>
              <a:rPr lang="en-ZA" sz="1900" dirty="0"/>
              <a:t> over expenditure of R54.510 million due to:</a:t>
            </a:r>
          </a:p>
          <a:p>
            <a:pPr marL="630238" lvl="3" indent="-173038" algn="just">
              <a:lnSpc>
                <a:spcPct val="120000"/>
              </a:lnSpc>
              <a:spcBef>
                <a:spcPts val="0"/>
              </a:spcBef>
              <a:buClr>
                <a:srgbClr val="998F86"/>
              </a:buClr>
            </a:pPr>
            <a:r>
              <a:rPr lang="en-ZA" dirty="0"/>
              <a:t>Over expenditure in Programme 2: District Health Services (+R99.711 million) due to “third wave”, anticipated “fourth wave” and vaccination programme. </a:t>
            </a:r>
          </a:p>
          <a:p>
            <a:pPr marL="630238" lvl="3" indent="-173038" algn="just">
              <a:lnSpc>
                <a:spcPct val="120000"/>
              </a:lnSpc>
              <a:spcBef>
                <a:spcPts val="0"/>
              </a:spcBef>
              <a:buClr>
                <a:srgbClr val="998F86"/>
              </a:buClr>
            </a:pPr>
            <a:r>
              <a:rPr lang="en-ZA" dirty="0"/>
              <a:t>Under expenditure in Programme 1: Administration (-R44.343)</a:t>
            </a:r>
          </a:p>
          <a:p>
            <a:pPr marL="630238" lvl="3" indent="-173038" algn="just">
              <a:lnSpc>
                <a:spcPct val="120000"/>
              </a:lnSpc>
              <a:spcBef>
                <a:spcPts val="0"/>
              </a:spcBef>
              <a:buClr>
                <a:srgbClr val="998F86"/>
              </a:buClr>
            </a:pPr>
            <a:r>
              <a:rPr lang="en-ZA" dirty="0"/>
              <a:t>Projections being updated dynamically due to COVID-19 uncertainties</a:t>
            </a:r>
          </a:p>
          <a:p>
            <a:pPr marL="444500" lvl="2" indent="-173038" algn="just">
              <a:lnSpc>
                <a:spcPct val="120000"/>
              </a:lnSpc>
              <a:spcBef>
                <a:spcPts val="600"/>
              </a:spcBef>
              <a:spcAft>
                <a:spcPts val="1200"/>
              </a:spcAft>
              <a:buClr>
                <a:srgbClr val="998F86"/>
              </a:buClr>
            </a:pPr>
            <a:r>
              <a:rPr lang="en-US" sz="1900" b="1" dirty="0"/>
              <a:t>Community Safety:</a:t>
            </a:r>
            <a:r>
              <a:rPr lang="en-US" sz="1900" dirty="0"/>
              <a:t> under spending of R2.350 million due to delays in filling critical vacant posts</a:t>
            </a:r>
            <a:endParaRPr lang="en-US" sz="1900" dirty="0">
              <a:solidFill>
                <a:prstClr val="black"/>
              </a:solidFill>
            </a:endParaRPr>
          </a:p>
          <a:p>
            <a:pPr marL="320040" lvl="1" indent="-320040">
              <a:lnSpc>
                <a:spcPct val="130000"/>
              </a:lnSpc>
              <a:spcBef>
                <a:spcPts val="0"/>
              </a:spcBef>
            </a:pPr>
            <a:r>
              <a:rPr lang="en-US" sz="1900" dirty="0"/>
              <a:t>Note that for reporting purposes:</a:t>
            </a:r>
          </a:p>
          <a:p>
            <a:pPr marL="500040" lvl="2" indent="-320040">
              <a:lnSpc>
                <a:spcPct val="130000"/>
              </a:lnSpc>
              <a:spcBef>
                <a:spcPts val="0"/>
              </a:spcBef>
            </a:pPr>
            <a:r>
              <a:rPr lang="en-US" dirty="0"/>
              <a:t>Main budget (R72.397 billion) adjusted upward, to R72.614 billion, to include approved national conditional grant funding of R216.731 million.</a:t>
            </a:r>
          </a:p>
          <a:p>
            <a:pPr marL="500040" lvl="2" indent="-320040">
              <a:lnSpc>
                <a:spcPct val="130000"/>
              </a:lnSpc>
              <a:spcBef>
                <a:spcPts val="0"/>
              </a:spcBef>
            </a:pPr>
            <a:r>
              <a:rPr lang="en-ZW" dirty="0"/>
              <a:t>Rollover approvals are included in the adjustments column as Votes are incurring this expenditure. </a:t>
            </a:r>
          </a:p>
          <a:p>
            <a:pPr marL="719138" lvl="3" indent="-266700">
              <a:lnSpc>
                <a:spcPct val="130000"/>
              </a:lnSpc>
              <a:spcBef>
                <a:spcPts val="0"/>
              </a:spcBef>
            </a:pPr>
            <a:r>
              <a:rPr lang="en-US" dirty="0"/>
              <a:t>Accounting Officers may spend rollover funds, after approval but before appropriation and for approved purpose(s), as a direct charge (Western Cape Direct Charges Act, 2000). </a:t>
            </a: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a:solidFill>
                <a:srgbClr val="003399"/>
              </a:solidFill>
            </a:endParaRPr>
          </a:p>
        </p:txBody>
      </p:sp>
      <p:sp>
        <p:nvSpPr>
          <p:cNvPr id="4" name="Footer Placeholder 3">
            <a:extLst>
              <a:ext uri="{FF2B5EF4-FFF2-40B4-BE49-F238E27FC236}">
                <a16:creationId xmlns:a16="http://schemas.microsoft.com/office/drawing/2014/main" xmlns="" id="{CCA166E1-D214-4504-9A90-57F52EB14EB4}"/>
              </a:ext>
            </a:extLst>
          </p:cNvPr>
          <p:cNvSpPr>
            <a:spLocks noGrp="1"/>
          </p:cNvSpPr>
          <p:nvPr>
            <p:ph type="ftr" sz="quarter" idx="3"/>
          </p:nvPr>
        </p:nvSpPr>
        <p:spPr>
          <a:xfrm>
            <a:off x="4067944" y="6468150"/>
            <a:ext cx="4138573" cy="230832"/>
          </a:xfrm>
        </p:spPr>
        <p:txBody>
          <a:bodyPr/>
          <a:lstStyle/>
          <a:p>
            <a:r>
              <a:rPr lang="en-US" dirty="0"/>
              <a:t>Departmental Q1 Budget Performance 2021/22 Financial  Year </a:t>
            </a:r>
            <a:endParaRPr lang="en-GB" dirty="0"/>
          </a:p>
        </p:txBody>
      </p:sp>
    </p:spTree>
    <p:extLst>
      <p:ext uri="{BB962C8B-B14F-4D97-AF65-F5344CB8AC3E}">
        <p14:creationId xmlns:p14="http://schemas.microsoft.com/office/powerpoint/2010/main" xmlns="" val="359763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DD81B-1043-4A37-8525-856028FB13E2}"/>
              </a:ext>
            </a:extLst>
          </p:cNvPr>
          <p:cNvSpPr>
            <a:spLocks noGrp="1"/>
          </p:cNvSpPr>
          <p:nvPr>
            <p:ph type="title"/>
          </p:nvPr>
        </p:nvSpPr>
        <p:spPr>
          <a:xfrm>
            <a:off x="395536" y="304800"/>
            <a:ext cx="8496944" cy="559256"/>
          </a:xfrm>
        </p:spPr>
        <p:txBody>
          <a:bodyPr>
            <a:normAutofit/>
          </a:bodyPr>
          <a:lstStyle/>
          <a:p>
            <a:r>
              <a:rPr lang="en-US" sz="2000" dirty="0">
                <a:solidFill>
                  <a:srgbClr val="001489"/>
                </a:solidFill>
              </a:rPr>
              <a:t>Risks not included in Provincial Expenditure as of 30 June 202</a:t>
            </a:r>
            <a:r>
              <a:rPr lang="en-ZA" sz="2000" dirty="0">
                <a:solidFill>
                  <a:srgbClr val="001489"/>
                </a:solidFill>
                <a:latin typeface="Century Gothic"/>
                <a:ea typeface="Times New Roman"/>
                <a:cs typeface="Times New Roman"/>
              </a:rPr>
              <a:t>1 </a:t>
            </a:r>
            <a:endParaRPr lang="en-US" sz="2000" dirty="0">
              <a:solidFill>
                <a:srgbClr val="001489"/>
              </a:solidFill>
            </a:endParaRPr>
          </a:p>
        </p:txBody>
      </p:sp>
      <p:sp>
        <p:nvSpPr>
          <p:cNvPr id="4" name="Slide Number Placeholder 3">
            <a:extLst>
              <a:ext uri="{FF2B5EF4-FFF2-40B4-BE49-F238E27FC236}">
                <a16:creationId xmlns:a16="http://schemas.microsoft.com/office/drawing/2014/main" xmlns="" id="{0CF06D28-09EC-4902-A78C-843F575A9F29}"/>
              </a:ext>
            </a:extLst>
          </p:cNvPr>
          <p:cNvSpPr>
            <a:spLocks noGrp="1"/>
          </p:cNvSpPr>
          <p:nvPr>
            <p:ph type="sldNum" sz="quarter" idx="4"/>
          </p:nvPr>
        </p:nvSpPr>
        <p:spPr/>
        <p:txBody>
          <a:bodyPr/>
          <a:lstStyle/>
          <a:p>
            <a:fld id="{8406839F-D7A4-4E5D-B93D-768AD4D1DB36}" type="slidenum">
              <a:rPr lang="en-ZA" smtClean="0"/>
              <a:pPr/>
              <a:t>5</a:t>
            </a:fld>
            <a:endParaRPr lang="en-ZA" dirty="0"/>
          </a:p>
        </p:txBody>
      </p:sp>
      <p:sp>
        <p:nvSpPr>
          <p:cNvPr id="6" name="Text Placeholder 5">
            <a:extLst>
              <a:ext uri="{FF2B5EF4-FFF2-40B4-BE49-F238E27FC236}">
                <a16:creationId xmlns:a16="http://schemas.microsoft.com/office/drawing/2014/main" xmlns="" id="{F7BF35F2-B3CD-4DAD-BFBB-CEB9E8228B8A}"/>
              </a:ext>
            </a:extLst>
          </p:cNvPr>
          <p:cNvSpPr>
            <a:spLocks noGrp="1"/>
          </p:cNvSpPr>
          <p:nvPr>
            <p:ph type="body" sz="quarter" idx="10"/>
          </p:nvPr>
        </p:nvSpPr>
        <p:spPr>
          <a:xfrm>
            <a:off x="295275" y="990600"/>
            <a:ext cx="8741221" cy="5318720"/>
          </a:xfrm>
        </p:spPr>
        <p:txBody>
          <a:bodyPr>
            <a:normAutofit/>
          </a:bodyPr>
          <a:lstStyle/>
          <a:p>
            <a:pPr marL="460080" lvl="1" indent="-228600" algn="just">
              <a:lnSpc>
                <a:spcPct val="110000"/>
              </a:lnSpc>
              <a:spcBef>
                <a:spcPts val="600"/>
              </a:spcBef>
              <a:spcAft>
                <a:spcPts val="600"/>
              </a:spcAft>
              <a:buClr>
                <a:srgbClr val="998F86"/>
              </a:buClr>
            </a:pPr>
            <a:r>
              <a:rPr lang="en-US" b="1" dirty="0"/>
              <a:t>2021 Wage Agreement:</a:t>
            </a:r>
            <a:r>
              <a:rPr lang="en-US" dirty="0"/>
              <a:t> The estimated additional cost for the Province amounts to R1.455 billion;</a:t>
            </a:r>
            <a:endParaRPr lang="en-ZA" b="1" dirty="0"/>
          </a:p>
          <a:p>
            <a:pPr marL="460080" lvl="1" indent="-228600" algn="just">
              <a:lnSpc>
                <a:spcPct val="110000"/>
              </a:lnSpc>
              <a:spcBef>
                <a:spcPts val="600"/>
              </a:spcBef>
              <a:spcAft>
                <a:spcPts val="600"/>
              </a:spcAft>
              <a:buClr>
                <a:srgbClr val="998F86"/>
              </a:buClr>
            </a:pPr>
            <a:r>
              <a:rPr lang="en-ZA" b="1" dirty="0"/>
              <a:t>Drought:</a:t>
            </a:r>
            <a:r>
              <a:rPr lang="en-ZA" dirty="0"/>
              <a:t> </a:t>
            </a:r>
            <a:r>
              <a:rPr lang="en-US" dirty="0"/>
              <a:t>classified as national disaster on 20 July 2021 in terms of Disaster Management Act (Act 57 of 2002) affecting Central Karoo District, parts of Garden Route and northern parts of West Coast District (Matzikama region);</a:t>
            </a:r>
          </a:p>
          <a:p>
            <a:pPr marL="460080" lvl="1" indent="-228600" algn="just">
              <a:lnSpc>
                <a:spcPct val="110000"/>
              </a:lnSpc>
              <a:spcBef>
                <a:spcPts val="600"/>
              </a:spcBef>
              <a:spcAft>
                <a:spcPts val="600"/>
              </a:spcAft>
              <a:buClr>
                <a:srgbClr val="998F86"/>
              </a:buClr>
            </a:pPr>
            <a:r>
              <a:rPr lang="en-US" b="1" dirty="0"/>
              <a:t>Education:</a:t>
            </a:r>
            <a:r>
              <a:rPr lang="en-US" dirty="0"/>
              <a:t> Increasing trend of learner numbers impacts number of teachers and infrastructure requirements; and</a:t>
            </a:r>
          </a:p>
          <a:p>
            <a:pPr marL="460080" lvl="1" indent="-228600" algn="just">
              <a:lnSpc>
                <a:spcPct val="110000"/>
              </a:lnSpc>
              <a:spcBef>
                <a:spcPts val="600"/>
              </a:spcBef>
              <a:spcAft>
                <a:spcPts val="600"/>
              </a:spcAft>
              <a:buClr>
                <a:srgbClr val="998F86"/>
              </a:buClr>
            </a:pPr>
            <a:r>
              <a:rPr lang="en-US" b="1" dirty="0"/>
              <a:t>Health: </a:t>
            </a:r>
            <a:r>
              <a:rPr lang="en-US" dirty="0"/>
              <a:t> impact and costing of the COVID‑19 expenditure and assumptions beyond December. </a:t>
            </a:r>
          </a:p>
          <a:p>
            <a:pPr marL="820080" lvl="3" indent="-228600" algn="just">
              <a:lnSpc>
                <a:spcPct val="110000"/>
              </a:lnSpc>
              <a:spcBef>
                <a:spcPts val="600"/>
              </a:spcBef>
              <a:spcAft>
                <a:spcPts val="600"/>
              </a:spcAft>
              <a:buClr>
                <a:srgbClr val="998F86"/>
              </a:buClr>
            </a:pPr>
            <a:r>
              <a:rPr lang="en-US" dirty="0"/>
              <a:t>Funding request on vaccination </a:t>
            </a:r>
            <a:r>
              <a:rPr lang="en-US" dirty="0" err="1"/>
              <a:t>programme</a:t>
            </a:r>
            <a:r>
              <a:rPr lang="en-US" dirty="0"/>
              <a:t> submitted to National Treasury.</a:t>
            </a:r>
            <a:endParaRPr lang="en-US" sz="2400" dirty="0">
              <a:solidFill>
                <a:prstClr val="black"/>
              </a:solidFill>
            </a:endParaRPr>
          </a:p>
          <a:p>
            <a:pPr marL="457200" lvl="2" indent="-222250" algn="just">
              <a:lnSpc>
                <a:spcPct val="120000"/>
              </a:lnSpc>
              <a:spcBef>
                <a:spcPts val="1200"/>
              </a:spcBef>
              <a:buClr>
                <a:srgbClr val="998F86"/>
              </a:buClr>
            </a:pPr>
            <a:endParaRPr lang="en-ZA" sz="1500" dirty="0">
              <a:solidFill>
                <a:prstClr val="black"/>
              </a:solidFill>
            </a:endParaRPr>
          </a:p>
          <a:p>
            <a:endParaRPr lang="en-US" dirty="0"/>
          </a:p>
        </p:txBody>
      </p:sp>
      <p:sp>
        <p:nvSpPr>
          <p:cNvPr id="7" name="Footer Placeholder 3">
            <a:extLst>
              <a:ext uri="{FF2B5EF4-FFF2-40B4-BE49-F238E27FC236}">
                <a16:creationId xmlns:a16="http://schemas.microsoft.com/office/drawing/2014/main" xmlns="" id="{A6434924-020C-42D9-8CA2-B06F4621B275}"/>
              </a:ext>
            </a:extLst>
          </p:cNvPr>
          <p:cNvSpPr>
            <a:spLocks noGrp="1"/>
          </p:cNvSpPr>
          <p:nvPr>
            <p:ph type="ftr" sz="quarter" idx="3"/>
          </p:nvPr>
        </p:nvSpPr>
        <p:spPr>
          <a:xfrm>
            <a:off x="4067944" y="6468150"/>
            <a:ext cx="4138573" cy="230832"/>
          </a:xfrm>
        </p:spPr>
        <p:txBody>
          <a:bodyPr/>
          <a:lstStyle/>
          <a:p>
            <a:r>
              <a:rPr lang="en-US" dirty="0"/>
              <a:t>Departmental Q1 Budget Performance 2021/22 Financial  Year </a:t>
            </a:r>
            <a:endParaRPr lang="en-GB" dirty="0"/>
          </a:p>
        </p:txBody>
      </p:sp>
    </p:spTree>
    <p:extLst>
      <p:ext uri="{BB962C8B-B14F-4D97-AF65-F5344CB8AC3E}">
        <p14:creationId xmlns:p14="http://schemas.microsoft.com/office/powerpoint/2010/main" xmlns="" val="225171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31" y="116632"/>
            <a:ext cx="8467725" cy="758161"/>
          </a:xfrm>
        </p:spPr>
        <p:txBody>
          <a:bodyPr/>
          <a:lstStyle/>
          <a:p>
            <a:pPr algn="just"/>
            <a:r>
              <a:rPr lang="en-US" dirty="0">
                <a:solidFill>
                  <a:srgbClr val="001489"/>
                </a:solidFill>
              </a:rPr>
              <a:t>Public Entity </a:t>
            </a:r>
            <a:r>
              <a:rPr lang="en-ZA" dirty="0">
                <a:solidFill>
                  <a:srgbClr val="001489"/>
                </a:solidFill>
                <a:latin typeface="Century Gothic"/>
                <a:ea typeface="Times New Roman"/>
                <a:cs typeface="Times New Roman"/>
              </a:rPr>
              <a:t>Expenditure as of 30 June 2021</a:t>
            </a:r>
            <a:endParaRPr lang="en-ZA" dirty="0">
              <a:solidFill>
                <a:srgbClr val="001489"/>
              </a:solidFill>
            </a:endParaRPr>
          </a:p>
        </p:txBody>
      </p:sp>
      <p:sp>
        <p:nvSpPr>
          <p:cNvPr id="6" name="Slide Number Placeholder 5"/>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3" name="Footer Placeholder 2"/>
          <p:cNvSpPr>
            <a:spLocks noGrp="1"/>
          </p:cNvSpPr>
          <p:nvPr>
            <p:ph type="ftr" sz="quarter" idx="3"/>
          </p:nvPr>
        </p:nvSpPr>
        <p:spPr>
          <a:xfrm>
            <a:off x="4043080" y="6468150"/>
            <a:ext cx="4567520" cy="230832"/>
          </a:xfrm>
        </p:spPr>
        <p:txBody>
          <a:bodyPr/>
          <a:lstStyle/>
          <a:p>
            <a:r>
              <a:rPr lang="en-US" dirty="0"/>
              <a:t>Departmental Q1 Budget Performance 2021/22 Financial  Year </a:t>
            </a:r>
            <a:endParaRPr lang="en-GB" dirty="0"/>
          </a:p>
        </p:txBody>
      </p:sp>
      <p:graphicFrame>
        <p:nvGraphicFramePr>
          <p:cNvPr id="4" name="Object 3">
            <a:extLst>
              <a:ext uri="{FF2B5EF4-FFF2-40B4-BE49-F238E27FC236}">
                <a16:creationId xmlns:a16="http://schemas.microsoft.com/office/drawing/2014/main" xmlns="" id="{B15A6B38-E902-47DD-A1FE-BDC05DEABCE7}"/>
              </a:ext>
            </a:extLst>
          </p:cNvPr>
          <p:cNvGraphicFramePr>
            <a:graphicFrameLocks noChangeAspect="1"/>
          </p:cNvGraphicFramePr>
          <p:nvPr>
            <p:extLst>
              <p:ext uri="{D42A27DB-BD31-4B8C-83A1-F6EECF244321}">
                <p14:modId xmlns:p14="http://schemas.microsoft.com/office/powerpoint/2010/main" xmlns="" val="1282541934"/>
              </p:ext>
            </p:extLst>
          </p:nvPr>
        </p:nvGraphicFramePr>
        <p:xfrm>
          <a:off x="323528" y="1074961"/>
          <a:ext cx="8748713" cy="4874319"/>
        </p:xfrm>
        <a:graphic>
          <a:graphicData uri="http://schemas.openxmlformats.org/presentationml/2006/ole">
            <p:oleObj spid="_x0000_s3077" name="Worksheet" r:id="rId3" imgW="7734135" imgH="3133578" progId="Excel.Sheet.12">
              <p:embed/>
            </p:oleObj>
          </a:graphicData>
        </a:graphic>
      </p:graphicFrame>
    </p:spTree>
    <p:extLst>
      <p:ext uri="{BB962C8B-B14F-4D97-AF65-F5344CB8AC3E}">
        <p14:creationId xmlns:p14="http://schemas.microsoft.com/office/powerpoint/2010/main" xmlns="" val="83612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241CF-083E-4745-A0D0-47544F4F4462}"/>
              </a:ext>
            </a:extLst>
          </p:cNvPr>
          <p:cNvSpPr>
            <a:spLocks noGrp="1"/>
          </p:cNvSpPr>
          <p:nvPr>
            <p:ph type="title"/>
          </p:nvPr>
        </p:nvSpPr>
        <p:spPr>
          <a:xfrm>
            <a:off x="295275" y="188640"/>
            <a:ext cx="8597205" cy="559256"/>
          </a:xfrm>
        </p:spPr>
        <p:txBody>
          <a:bodyPr/>
          <a:lstStyle/>
          <a:p>
            <a:r>
              <a:rPr lang="en-US" dirty="0">
                <a:solidFill>
                  <a:srgbClr val="001489"/>
                </a:solidFill>
              </a:rPr>
              <a:t>Public Entity </a:t>
            </a:r>
            <a:r>
              <a:rPr lang="en-ZA" dirty="0">
                <a:solidFill>
                  <a:srgbClr val="001489"/>
                </a:solidFill>
                <a:latin typeface="Century Gothic"/>
                <a:ea typeface="Times New Roman"/>
                <a:cs typeface="Times New Roman"/>
              </a:rPr>
              <a:t>Expenditure as of 30 June 2021 </a:t>
            </a:r>
            <a:endParaRPr lang="en-GB" dirty="0">
              <a:solidFill>
                <a:srgbClr val="001489"/>
              </a:solidFill>
            </a:endParaRPr>
          </a:p>
        </p:txBody>
      </p:sp>
      <p:sp>
        <p:nvSpPr>
          <p:cNvPr id="3" name="Slide Number Placeholder 2">
            <a:extLst>
              <a:ext uri="{FF2B5EF4-FFF2-40B4-BE49-F238E27FC236}">
                <a16:creationId xmlns:a16="http://schemas.microsoft.com/office/drawing/2014/main" xmlns="" id="{6C075B75-7191-4764-ADDA-B3A3EAC7176E}"/>
              </a:ext>
            </a:extLst>
          </p:cNvPr>
          <p:cNvSpPr>
            <a:spLocks noGrp="1"/>
          </p:cNvSpPr>
          <p:nvPr>
            <p:ph type="sldNum" sz="quarter" idx="4"/>
          </p:nvPr>
        </p:nvSpPr>
        <p:spPr/>
        <p:txBody>
          <a:bodyPr/>
          <a:lstStyle/>
          <a:p>
            <a:fld id="{8406839F-D7A4-4E5D-B93D-768AD4D1DB36}" type="slidenum">
              <a:rPr lang="en-ZA" smtClean="0"/>
              <a:pPr/>
              <a:t>7</a:t>
            </a:fld>
            <a:endParaRPr lang="en-ZA" dirty="0"/>
          </a:p>
        </p:txBody>
      </p:sp>
      <p:sp>
        <p:nvSpPr>
          <p:cNvPr id="4" name="Footer Placeholder 3">
            <a:extLst>
              <a:ext uri="{FF2B5EF4-FFF2-40B4-BE49-F238E27FC236}">
                <a16:creationId xmlns:a16="http://schemas.microsoft.com/office/drawing/2014/main" xmlns="" id="{FC1A1390-0046-498E-89D3-88CFDD9A8C1B}"/>
              </a:ext>
            </a:extLst>
          </p:cNvPr>
          <p:cNvSpPr>
            <a:spLocks noGrp="1"/>
          </p:cNvSpPr>
          <p:nvPr>
            <p:ph type="ftr" sz="quarter" idx="3"/>
          </p:nvPr>
        </p:nvSpPr>
        <p:spPr/>
        <p:txBody>
          <a:bodyPr/>
          <a:lstStyle/>
          <a:p>
            <a:r>
              <a:rPr lang="en-US" dirty="0"/>
              <a:t>Departmental Q1 Budget Performance 2021/22 Financial  Year </a:t>
            </a:r>
            <a:endParaRPr lang="en-GB" dirty="0"/>
          </a:p>
        </p:txBody>
      </p:sp>
      <p:sp>
        <p:nvSpPr>
          <p:cNvPr id="5" name="Text Placeholder 4">
            <a:extLst>
              <a:ext uri="{FF2B5EF4-FFF2-40B4-BE49-F238E27FC236}">
                <a16:creationId xmlns:a16="http://schemas.microsoft.com/office/drawing/2014/main" xmlns="" id="{42796010-AA71-4F40-8390-4326A7A5CE6B}"/>
              </a:ext>
            </a:extLst>
          </p:cNvPr>
          <p:cNvSpPr>
            <a:spLocks noGrp="1"/>
          </p:cNvSpPr>
          <p:nvPr>
            <p:ph type="body" sz="quarter" idx="10"/>
          </p:nvPr>
        </p:nvSpPr>
        <p:spPr>
          <a:xfrm>
            <a:off x="395536" y="1210350"/>
            <a:ext cx="8597205" cy="5257800"/>
          </a:xfrm>
        </p:spPr>
        <p:txBody>
          <a:bodyPr>
            <a:normAutofit/>
          </a:bodyPr>
          <a:lstStyle/>
          <a:p>
            <a:pPr marL="320040" lvl="1" indent="-320040" algn="just">
              <a:lnSpc>
                <a:spcPct val="120000"/>
              </a:lnSpc>
              <a:spcBef>
                <a:spcPts val="600"/>
              </a:spcBef>
              <a:spcAft>
                <a:spcPts val="600"/>
              </a:spcAft>
            </a:pPr>
            <a:r>
              <a:rPr lang="en-US" dirty="0"/>
              <a:t>WCG Public Entities recorded spending 23.5 per cent (R183.984 million) of the main budget </a:t>
            </a:r>
          </a:p>
          <a:p>
            <a:pPr marL="320040" lvl="1" indent="-320040" algn="just">
              <a:lnSpc>
                <a:spcPct val="120000"/>
              </a:lnSpc>
              <a:spcBef>
                <a:spcPts val="600"/>
              </a:spcBef>
              <a:spcAft>
                <a:spcPts val="600"/>
              </a:spcAft>
            </a:pPr>
            <a:r>
              <a:rPr lang="en-US" dirty="0"/>
              <a:t>Net under spending of R7.214 million projected:</a:t>
            </a:r>
          </a:p>
          <a:p>
            <a:pPr marL="640080" lvl="2" indent="-228600" algn="just">
              <a:lnSpc>
                <a:spcPct val="120000"/>
              </a:lnSpc>
              <a:spcBef>
                <a:spcPts val="1000"/>
              </a:spcBef>
              <a:spcAft>
                <a:spcPts val="600"/>
              </a:spcAft>
            </a:pPr>
            <a:r>
              <a:rPr lang="en-US" b="1" dirty="0"/>
              <a:t>Western Cape Nature Conservation Board (CapeNature)</a:t>
            </a:r>
            <a:r>
              <a:rPr lang="en-US" dirty="0"/>
              <a:t>: net under spending of R6.402 million, mainly on Compensation of Employees and Payments for Capital Assets</a:t>
            </a:r>
          </a:p>
        </p:txBody>
      </p:sp>
    </p:spTree>
    <p:extLst>
      <p:ext uri="{BB962C8B-B14F-4D97-AF65-F5344CB8AC3E}">
        <p14:creationId xmlns:p14="http://schemas.microsoft.com/office/powerpoint/2010/main" xmlns="" val="47949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85959"/>
            <a:ext cx="8597205" cy="559256"/>
          </a:xfrm>
        </p:spPr>
        <p:txBody>
          <a:bodyPr>
            <a:normAutofit/>
          </a:bodyPr>
          <a:lstStyle/>
          <a:p>
            <a:r>
              <a:rPr lang="en-US" dirty="0">
                <a:solidFill>
                  <a:srgbClr val="001489"/>
                </a:solidFill>
              </a:rPr>
              <a:t>Infrastructure </a:t>
            </a:r>
            <a:r>
              <a:rPr lang="en-ZA" dirty="0">
                <a:solidFill>
                  <a:srgbClr val="001489"/>
                </a:solidFill>
                <a:latin typeface="Century Gothic"/>
                <a:ea typeface="Times New Roman"/>
                <a:cs typeface="Times New Roman"/>
              </a:rPr>
              <a:t>Expenditure as of 30 June 2021</a:t>
            </a:r>
            <a:endParaRPr lang="en-GB" dirty="0">
              <a:solidFill>
                <a:srgbClr val="001489"/>
              </a:solidFill>
            </a:endParaRPr>
          </a:p>
        </p:txBody>
      </p:sp>
      <p:sp>
        <p:nvSpPr>
          <p:cNvPr id="8" name="Footer Placeholder 7"/>
          <p:cNvSpPr>
            <a:spLocks noGrp="1"/>
          </p:cNvSpPr>
          <p:nvPr>
            <p:ph type="ftr" sz="quarter" idx="3"/>
          </p:nvPr>
        </p:nvSpPr>
        <p:spPr>
          <a:xfrm>
            <a:off x="3991560" y="6468150"/>
            <a:ext cx="4643720" cy="230832"/>
          </a:xfrm>
        </p:spPr>
        <p:txBody>
          <a:bodyPr/>
          <a:lstStyle/>
          <a:p>
            <a:r>
              <a:rPr lang="en-US" dirty="0"/>
              <a:t>Departmental  Q1 Budget Performance 2021/22 Financial  Year </a:t>
            </a:r>
          </a:p>
        </p:txBody>
      </p:sp>
      <p:sp>
        <p:nvSpPr>
          <p:cNvPr id="9" name="Slide Number Placeholder 8"/>
          <p:cNvSpPr>
            <a:spLocks noGrp="1"/>
          </p:cNvSpPr>
          <p:nvPr>
            <p:ph type="sldNum" sz="quarter" idx="4"/>
          </p:nvPr>
        </p:nvSpPr>
        <p:spPr/>
        <p:txBody>
          <a:bodyPr/>
          <a:lstStyle/>
          <a:p>
            <a:fld id="{8406839F-D7A4-4E5D-B93D-768AD4D1DB36}" type="slidenum">
              <a:rPr lang="en-ZA" smtClean="0"/>
              <a:pPr/>
              <a:t>8</a:t>
            </a:fld>
            <a:endParaRPr lang="en-ZA" dirty="0"/>
          </a:p>
        </p:txBody>
      </p:sp>
      <p:sp>
        <p:nvSpPr>
          <p:cNvPr id="4" name="TextBox 3"/>
          <p:cNvSpPr txBox="1"/>
          <p:nvPr/>
        </p:nvSpPr>
        <p:spPr>
          <a:xfrm>
            <a:off x="237859" y="1029891"/>
            <a:ext cx="8696326" cy="676788"/>
          </a:xfrm>
          <a:prstGeom prst="rect">
            <a:avLst/>
          </a:prstGeom>
          <a:noFill/>
        </p:spPr>
        <p:txBody>
          <a:bodyPr wrap="square" rtlCol="0">
            <a:spAutoFit/>
          </a:bodyPr>
          <a:lstStyle/>
          <a:p>
            <a:pPr marL="320040" lvl="1" indent="-320040" algn="just">
              <a:lnSpc>
                <a:spcPct val="110000"/>
              </a:lnSpc>
              <a:spcBef>
                <a:spcPts val="1200"/>
              </a:spcBef>
              <a:buClr>
                <a:srgbClr val="002060"/>
              </a:buClr>
              <a:buBlip>
                <a:blip r:embed="rId4"/>
              </a:buBlip>
            </a:pPr>
            <a:r>
              <a:rPr lang="en-US" dirty="0"/>
              <a:t>Infrastructure Expenditure of R1.511 billion (16.6 per cent) of R9,073 billion main budget.</a:t>
            </a:r>
            <a:endParaRPr lang="en-US" sz="1400" dirty="0">
              <a:latin typeface="Century Gothic" pitchFamily="34" charset="0"/>
            </a:endParaRPr>
          </a:p>
        </p:txBody>
      </p:sp>
      <p:graphicFrame>
        <p:nvGraphicFramePr>
          <p:cNvPr id="2" name="Object 1">
            <a:extLst>
              <a:ext uri="{FF2B5EF4-FFF2-40B4-BE49-F238E27FC236}">
                <a16:creationId xmlns:a16="http://schemas.microsoft.com/office/drawing/2014/main" xmlns="" id="{47CF3722-D7D4-48FA-AF98-C933242558FE}"/>
              </a:ext>
            </a:extLst>
          </p:cNvPr>
          <p:cNvGraphicFramePr>
            <a:graphicFrameLocks noChangeAspect="1"/>
          </p:cNvGraphicFramePr>
          <p:nvPr>
            <p:extLst>
              <p:ext uri="{D42A27DB-BD31-4B8C-83A1-F6EECF244321}">
                <p14:modId xmlns:p14="http://schemas.microsoft.com/office/powerpoint/2010/main" xmlns="" val="37234409"/>
              </p:ext>
            </p:extLst>
          </p:nvPr>
        </p:nvGraphicFramePr>
        <p:xfrm>
          <a:off x="382323" y="1844824"/>
          <a:ext cx="8551862" cy="4438650"/>
        </p:xfrm>
        <a:graphic>
          <a:graphicData uri="http://schemas.openxmlformats.org/presentationml/2006/ole">
            <p:oleObj spid="_x0000_s4101" name="Worksheet" r:id="rId5" imgW="5915036" imgH="2381117" progId="Excel.Sheet.12">
              <p:embed/>
            </p:oleObj>
          </a:graphicData>
        </a:graphic>
      </p:graphicFrame>
    </p:spTree>
    <p:custDataLst>
      <p:tags r:id="rId2"/>
    </p:custDataLst>
    <p:extLst>
      <p:ext uri="{BB962C8B-B14F-4D97-AF65-F5344CB8AC3E}">
        <p14:creationId xmlns:p14="http://schemas.microsoft.com/office/powerpoint/2010/main" xmlns="" val="285515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7EEBEE-9584-4C4A-A525-BE5A97141A64}"/>
              </a:ext>
            </a:extLst>
          </p:cNvPr>
          <p:cNvSpPr>
            <a:spLocks noGrp="1"/>
          </p:cNvSpPr>
          <p:nvPr>
            <p:ph type="title"/>
          </p:nvPr>
        </p:nvSpPr>
        <p:spPr>
          <a:xfrm>
            <a:off x="575039" y="240744"/>
            <a:ext cx="8597205" cy="559256"/>
          </a:xfrm>
        </p:spPr>
        <p:txBody>
          <a:bodyPr/>
          <a:lstStyle/>
          <a:p>
            <a:r>
              <a:rPr lang="en-US" dirty="0">
                <a:solidFill>
                  <a:srgbClr val="001489"/>
                </a:solidFill>
              </a:rPr>
              <a:t>Infrastructure </a:t>
            </a:r>
            <a:r>
              <a:rPr lang="en-ZA" dirty="0">
                <a:solidFill>
                  <a:srgbClr val="001489"/>
                </a:solidFill>
                <a:latin typeface="Century Gothic"/>
                <a:ea typeface="Times New Roman"/>
                <a:cs typeface="Times New Roman"/>
              </a:rPr>
              <a:t>Pipeline as of 30 June 2021</a:t>
            </a:r>
            <a:endParaRPr lang="en-US" dirty="0">
              <a:solidFill>
                <a:srgbClr val="001489"/>
              </a:solidFill>
            </a:endParaRPr>
          </a:p>
        </p:txBody>
      </p:sp>
      <p:sp>
        <p:nvSpPr>
          <p:cNvPr id="3" name="Slide Number Placeholder 2">
            <a:extLst>
              <a:ext uri="{FF2B5EF4-FFF2-40B4-BE49-F238E27FC236}">
                <a16:creationId xmlns:a16="http://schemas.microsoft.com/office/drawing/2014/main" xmlns="" id="{F1AEA1FD-AE03-4E97-A185-E6114FC493C7}"/>
              </a:ext>
            </a:extLst>
          </p:cNvPr>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sp>
        <p:nvSpPr>
          <p:cNvPr id="4" name="Text Placeholder 3">
            <a:extLst>
              <a:ext uri="{FF2B5EF4-FFF2-40B4-BE49-F238E27FC236}">
                <a16:creationId xmlns:a16="http://schemas.microsoft.com/office/drawing/2014/main" xmlns="" id="{E5BC21BC-45E7-40CF-8C11-26420DD001B6}"/>
              </a:ext>
            </a:extLst>
          </p:cNvPr>
          <p:cNvSpPr>
            <a:spLocks noGrp="1"/>
          </p:cNvSpPr>
          <p:nvPr>
            <p:ph type="body" sz="quarter" idx="10"/>
          </p:nvPr>
        </p:nvSpPr>
        <p:spPr>
          <a:xfrm>
            <a:off x="397208" y="5514046"/>
            <a:ext cx="8639289" cy="795274"/>
          </a:xfrm>
        </p:spPr>
        <p:txBody>
          <a:bodyPr>
            <a:normAutofit fontScale="92500" lnSpcReduction="20000"/>
          </a:bodyPr>
          <a:lstStyle/>
          <a:p>
            <a:pPr marL="0" lvl="1" indent="0" algn="just">
              <a:lnSpc>
                <a:spcPct val="130000"/>
              </a:lnSpc>
              <a:buNone/>
            </a:pPr>
            <a:r>
              <a:rPr lang="en-US" sz="1400" b="1" i="1" dirty="0"/>
              <a:t>Note: </a:t>
            </a:r>
            <a:r>
              <a:rPr lang="en-US" sz="1400" i="1" dirty="0" err="1">
                <a:latin typeface="+mn-lt"/>
                <a:cs typeface="Calibri" panose="020F0502020204030204" pitchFamily="34" charset="0"/>
              </a:rPr>
              <a:t>Grabouw</a:t>
            </a:r>
            <a:r>
              <a:rPr lang="en-US" sz="1400" i="1" dirty="0">
                <a:latin typeface="+mn-lt"/>
                <a:cs typeface="Calibri" panose="020F0502020204030204" pitchFamily="34" charset="0"/>
              </a:rPr>
              <a:t> Hillside project </a:t>
            </a:r>
            <a:r>
              <a:rPr lang="en-US" sz="1400" i="1" dirty="0">
                <a:latin typeface="+mn-lt"/>
                <a:ea typeface="Times New Roman" panose="02020603050405020304" pitchFamily="18" charset="0"/>
              </a:rPr>
              <a:t>on hold due to old</a:t>
            </a:r>
            <a:r>
              <a:rPr lang="en-US" sz="1400" i="1" dirty="0">
                <a:latin typeface="+mn-lt"/>
                <a:ea typeface="Calibri" panose="020F0502020204030204" pitchFamily="34" charset="0"/>
                <a:cs typeface="Calibri" panose="020F0502020204030204" pitchFamily="34" charset="0"/>
              </a:rPr>
              <a:t> hostels requiring demolition before services can be constructed. These are currently occupied with elderly residents requiring suitable alternative accommodation. The M</a:t>
            </a:r>
            <a:r>
              <a:rPr lang="en-US" sz="1400" i="1" dirty="0"/>
              <a:t>unicipality is amending the site development plan to accommodate this. </a:t>
            </a:r>
            <a:endParaRPr lang="en-US" sz="1000" b="0" i="1" dirty="0"/>
          </a:p>
        </p:txBody>
      </p:sp>
      <p:pic>
        <p:nvPicPr>
          <p:cNvPr id="5" name="Picture 4">
            <a:extLst>
              <a:ext uri="{FF2B5EF4-FFF2-40B4-BE49-F238E27FC236}">
                <a16:creationId xmlns:a16="http://schemas.microsoft.com/office/drawing/2014/main" xmlns="" id="{FC747130-4F76-46F9-80EF-A6B82088EF29}"/>
              </a:ext>
            </a:extLst>
          </p:cNvPr>
          <p:cNvPicPr>
            <a:picLocks noChangeAspect="1"/>
          </p:cNvPicPr>
          <p:nvPr/>
        </p:nvPicPr>
        <p:blipFill>
          <a:blip r:embed="rId2" cstate="print"/>
          <a:stretch>
            <a:fillRect/>
          </a:stretch>
        </p:blipFill>
        <p:spPr>
          <a:xfrm>
            <a:off x="3684137" y="890482"/>
            <a:ext cx="5441488" cy="4761208"/>
          </a:xfrm>
          <a:prstGeom prst="rect">
            <a:avLst/>
          </a:prstGeom>
        </p:spPr>
      </p:pic>
      <p:sp>
        <p:nvSpPr>
          <p:cNvPr id="6" name="Footer Placeholder 7">
            <a:extLst>
              <a:ext uri="{FF2B5EF4-FFF2-40B4-BE49-F238E27FC236}">
                <a16:creationId xmlns:a16="http://schemas.microsoft.com/office/drawing/2014/main" xmlns="" id="{5F8B60C3-12E9-45DD-901C-97249CCDB13F}"/>
              </a:ext>
            </a:extLst>
          </p:cNvPr>
          <p:cNvSpPr>
            <a:spLocks noGrp="1"/>
          </p:cNvSpPr>
          <p:nvPr>
            <p:ph type="ftr" sz="quarter" idx="3"/>
          </p:nvPr>
        </p:nvSpPr>
        <p:spPr>
          <a:xfrm>
            <a:off x="3991560" y="6468150"/>
            <a:ext cx="4643720" cy="230832"/>
          </a:xfrm>
        </p:spPr>
        <p:txBody>
          <a:bodyPr/>
          <a:lstStyle/>
          <a:p>
            <a:r>
              <a:rPr lang="en-US" dirty="0"/>
              <a:t>Departmental  Q1 Budget Performance 2021/22 Financial  Year </a:t>
            </a:r>
          </a:p>
        </p:txBody>
      </p:sp>
      <p:sp>
        <p:nvSpPr>
          <p:cNvPr id="7" name="Text Placeholder 3">
            <a:extLst>
              <a:ext uri="{FF2B5EF4-FFF2-40B4-BE49-F238E27FC236}">
                <a16:creationId xmlns:a16="http://schemas.microsoft.com/office/drawing/2014/main" xmlns="" id="{BEEF2533-B91F-415B-92F4-E72FED3B3B08}"/>
              </a:ext>
            </a:extLst>
          </p:cNvPr>
          <p:cNvSpPr txBox="1">
            <a:spLocks/>
          </p:cNvSpPr>
          <p:nvPr/>
        </p:nvSpPr>
        <p:spPr>
          <a:xfrm>
            <a:off x="397208" y="980963"/>
            <a:ext cx="3416521" cy="4896073"/>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lnSpc>
                <a:spcPct val="120000"/>
              </a:lnSpc>
              <a:spcBef>
                <a:spcPts val="0"/>
              </a:spcBef>
            </a:pPr>
            <a:r>
              <a:rPr lang="en-US" sz="1800" b="1" dirty="0"/>
              <a:t>589 projects </a:t>
            </a:r>
            <a:r>
              <a:rPr lang="en-US" sz="1800" dirty="0"/>
              <a:t>in project pipeline as at end of June 2021 (Figure1)</a:t>
            </a:r>
          </a:p>
          <a:p>
            <a:pPr marL="465138" lvl="2" indent="-198438">
              <a:lnSpc>
                <a:spcPct val="120000"/>
              </a:lnSpc>
              <a:spcBef>
                <a:spcPts val="0"/>
              </a:spcBef>
            </a:pPr>
            <a:r>
              <a:rPr lang="en-US" dirty="0"/>
              <a:t>49.6 per cent in preparation phase (i.e., project initiation, pre-feasibility, feasibility, design or tender phase) </a:t>
            </a:r>
          </a:p>
          <a:p>
            <a:pPr marL="465138" lvl="2" indent="-198438">
              <a:lnSpc>
                <a:spcPct val="120000"/>
              </a:lnSpc>
              <a:spcBef>
                <a:spcPts val="0"/>
              </a:spcBef>
            </a:pPr>
            <a:r>
              <a:rPr lang="en-US" dirty="0"/>
              <a:t>32.9 per cent in construction, practical completion, or final completion. </a:t>
            </a:r>
          </a:p>
          <a:p>
            <a:pPr marL="465138" lvl="2" indent="-198438">
              <a:lnSpc>
                <a:spcPct val="120000"/>
              </a:lnSpc>
              <a:spcBef>
                <a:spcPts val="0"/>
              </a:spcBef>
            </a:pPr>
            <a:r>
              <a:rPr lang="en-US" dirty="0"/>
              <a:t>102 Packaged programmes and non-infrastructure items excluded from analysis. </a:t>
            </a:r>
          </a:p>
        </p:txBody>
      </p:sp>
    </p:spTree>
    <p:extLst>
      <p:ext uri="{BB962C8B-B14F-4D97-AF65-F5344CB8AC3E}">
        <p14:creationId xmlns:p14="http://schemas.microsoft.com/office/powerpoint/2010/main" xmlns="" val="157622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4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49.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1.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52.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WCG-New PPT Master-01112012</Template>
  <TotalTime>3131</TotalTime>
  <Words>1454</Words>
  <Application>Microsoft Office PowerPoint</Application>
  <PresentationFormat>On-screen Show (4:3)</PresentationFormat>
  <Paragraphs>216</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WCG-PPT Master-121022-amc</vt:lpstr>
      <vt:lpstr>think-cell Slide</vt:lpstr>
      <vt:lpstr>Worksheet</vt:lpstr>
      <vt:lpstr>Document</vt:lpstr>
      <vt:lpstr>DEPARTMENTAL QUARTER ONE BUDGET PERFORMANCE: 2021/22 FINANCIAL YEAR</vt:lpstr>
      <vt:lpstr>Slide 2</vt:lpstr>
      <vt:lpstr>Provincial Expenditure as of 30 June 2021</vt:lpstr>
      <vt:lpstr>Provincial Expenditure as of 30 June 2021  </vt:lpstr>
      <vt:lpstr>Risks not included in Provincial Expenditure as of 30 June 2021 </vt:lpstr>
      <vt:lpstr>Public Entity Expenditure as of 30 June 2021</vt:lpstr>
      <vt:lpstr>Public Entity Expenditure as of 30 June 2021 </vt:lpstr>
      <vt:lpstr>Infrastructure Expenditure as of 30 June 2021</vt:lpstr>
      <vt:lpstr>Infrastructure Pipeline as of 30 June 2021</vt:lpstr>
      <vt:lpstr>Provincial Receipts as of 30 June 2021</vt:lpstr>
      <vt:lpstr>Provincial Receipts as of 30 June 2021 </vt:lpstr>
      <vt:lpstr>Slide 12</vt:lpstr>
      <vt:lpstr>Slide 13</vt:lpstr>
      <vt:lpstr>Slide 14</vt:lpstr>
      <vt:lpstr>Achievement: performance indicator targets</vt:lpstr>
      <vt:lpstr>Slide 16</vt:lpstr>
      <vt:lpstr>Slide 17</vt:lpstr>
      <vt:lpstr>Achievement: performance indicator targets</vt:lpstr>
      <vt:lpstr>Public entity results against the WCG public entity average</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Sylvanus du Plessis</dc:creator>
  <cp:keywords>POTX</cp:keywords>
  <cp:lastModifiedBy>USER</cp:lastModifiedBy>
  <cp:revision>124</cp:revision>
  <cp:lastPrinted>2021-09-16T04:55:58Z</cp:lastPrinted>
  <dcterms:created xsi:type="dcterms:W3CDTF">2017-07-31T06:28:37Z</dcterms:created>
  <dcterms:modified xsi:type="dcterms:W3CDTF">2021-10-01T08:22:18Z</dcterms:modified>
  <cp:category>CI</cp:category>
</cp:coreProperties>
</file>