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57" r:id="rId4"/>
    <p:sldId id="260" r:id="rId5"/>
    <p:sldId id="288" r:id="rId6"/>
  </p:sldIdLst>
  <p:sldSz cx="9906000" cy="6858000" type="A4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7652"/>
  </p:normalViewPr>
  <p:slideViewPr>
    <p:cSldViewPr snapToGrid="0" snapToObjects="1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F21E1-C097-412B-95D8-E49537319060}" type="datetimeFigureOut">
              <a:rPr lang="en-ZA" smtClean="0"/>
              <a:t>2021/09/09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B830B-F070-4741-85A8-54EA48CE0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8095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6ED6-1988-4717-AC50-B25620C8B3F5}" type="datetimeFigureOut">
              <a:rPr lang="en-ZA" smtClean="0"/>
              <a:t>2021/09/09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190625"/>
            <a:ext cx="4645025" cy="3214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4700"/>
            <a:ext cx="5486400" cy="3749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47163"/>
            <a:ext cx="2971800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047163"/>
            <a:ext cx="2971800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6943C-43AF-4728-A87F-1D7795A6C4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935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2EF6-9E1D-4B04-B23C-4875B857FAC0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08A8-486C-48FD-B3BC-855A68ED9648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1092-90C6-47EE-B3F5-970DF54D2498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84CE-DF2C-43F3-98D6-8CC8E62987EA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78CE-862A-459F-A2DC-80979F4D79C6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398-D379-410E-9AAA-7D681A40346A}" type="datetime1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5838-B021-4846-9E85-F911B33C264A}" type="datetime1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5071-F81F-448A-BE18-ED83C8E20314}" type="datetime1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1ED6-C4B0-41D9-AFB6-BEA3A3553E69}" type="datetime1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47A-97AA-4293-8418-8BE90D373511}" type="datetime1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AD65-DBD6-4A9A-B009-6B427ED7C2F3}" type="datetime1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F101-FE88-40F4-8CF2-9539C15F474C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81" y="6052344"/>
            <a:ext cx="9458325" cy="634206"/>
          </a:xfrm>
        </p:spPr>
        <p:txBody>
          <a:bodyPr>
            <a:normAutofit/>
          </a:bodyPr>
          <a:lstStyle/>
          <a:p>
            <a:endParaRPr lang="en-US" sz="1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1" y="1618672"/>
            <a:ext cx="7628466" cy="33773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Section 177 Process</a:t>
            </a:r>
            <a:b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(Removal of Judge)</a:t>
            </a:r>
            <a:r>
              <a:rPr 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CLSO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PRESENTATION TO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PC ON JUSTICE AND CORRECTIONAL SERVICES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9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September 2021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398" y="1533237"/>
            <a:ext cx="8543925" cy="46274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(1) A judge may be removed from office only if—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600" dirty="0" smtClean="0"/>
              <a:t>(</a:t>
            </a:r>
            <a:r>
              <a:rPr lang="en-US" sz="2600" dirty="0"/>
              <a:t>a) the Judicial Service Commission finds that the judge suffers from </a:t>
            </a:r>
            <a:r>
              <a:rPr lang="en-US" sz="2600" dirty="0" smtClean="0"/>
              <a:t>an incapacity</a:t>
            </a:r>
            <a:r>
              <a:rPr lang="en-US" sz="2600" dirty="0"/>
              <a:t>, is grossly incompetent or is guilty of gross </a:t>
            </a:r>
            <a:r>
              <a:rPr lang="en-US" sz="2600" dirty="0" smtClean="0"/>
              <a:t>misconduct; and</a:t>
            </a:r>
            <a:r>
              <a:rPr lang="en-ZA" sz="2600" dirty="0" smtClean="0"/>
              <a:t> </a:t>
            </a:r>
            <a:endParaRPr lang="en-ZA" sz="2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(</a:t>
            </a:r>
            <a:r>
              <a:rPr lang="en-US" sz="2600" b="1" dirty="0">
                <a:solidFill>
                  <a:srgbClr val="FF0000"/>
                </a:solidFill>
              </a:rPr>
              <a:t>b) the National Assembly calls for that judge to be removed, by </a:t>
            </a:r>
            <a:r>
              <a:rPr lang="en-US" sz="2600" b="1" dirty="0" smtClean="0">
                <a:solidFill>
                  <a:srgbClr val="FF0000"/>
                </a:solidFill>
              </a:rPr>
              <a:t>a resolution </a:t>
            </a:r>
            <a:r>
              <a:rPr lang="en-US" sz="2600" b="1" dirty="0">
                <a:solidFill>
                  <a:srgbClr val="FF0000"/>
                </a:solidFill>
              </a:rPr>
              <a:t>adopted with a supporting vote of at least two thirds of </a:t>
            </a:r>
            <a:r>
              <a:rPr lang="en-US" sz="2600" b="1" dirty="0" smtClean="0">
                <a:solidFill>
                  <a:srgbClr val="FF0000"/>
                </a:solidFill>
              </a:rPr>
              <a:t>its </a:t>
            </a:r>
            <a:r>
              <a:rPr lang="en-ZA" sz="2600" b="1" dirty="0" smtClean="0">
                <a:solidFill>
                  <a:srgbClr val="FF0000"/>
                </a:solidFill>
              </a:rPr>
              <a:t>members.</a:t>
            </a:r>
          </a:p>
          <a:p>
            <a:pPr marL="457200" lvl="1" indent="0">
              <a:buNone/>
            </a:pPr>
            <a:endParaRPr lang="en-ZA" sz="2600" dirty="0"/>
          </a:p>
          <a:p>
            <a:pPr marL="0" indent="0">
              <a:buNone/>
            </a:pPr>
            <a:r>
              <a:rPr lang="en-US" dirty="0"/>
              <a:t>(2) The President must remove a judge from office upon adoption of </a:t>
            </a:r>
            <a:r>
              <a:rPr lang="en-US" dirty="0" smtClean="0"/>
              <a:t>a resolution </a:t>
            </a:r>
            <a:r>
              <a:rPr lang="en-US" dirty="0"/>
              <a:t>calling for that judge to be removed.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 The President, on the advice of the Judicial Service Commission, </a:t>
            </a:r>
            <a:r>
              <a:rPr lang="en-US" dirty="0" smtClean="0"/>
              <a:t>may suspend </a:t>
            </a:r>
            <a:r>
              <a:rPr lang="en-US" dirty="0"/>
              <a:t>a judge who is the subject of a procedure in terms of </a:t>
            </a:r>
            <a:r>
              <a:rPr lang="en-US" dirty="0" smtClean="0"/>
              <a:t>subsection </a:t>
            </a:r>
            <a:r>
              <a:rPr lang="en-ZA" dirty="0" smtClean="0"/>
              <a:t>(1).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OVERSIGHT APPROACH</a:t>
            </a:r>
            <a:endParaRPr lang="en-Z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496291"/>
            <a:ext cx="8952489" cy="509847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No </a:t>
            </a:r>
            <a:r>
              <a:rPr lang="en-US" b="1" dirty="0"/>
              <a:t>need for </a:t>
            </a:r>
            <a:r>
              <a:rPr lang="en-US" b="1" dirty="0" err="1"/>
              <a:t>specialised</a:t>
            </a:r>
            <a:r>
              <a:rPr lang="en-US" b="1" dirty="0"/>
              <a:t> </a:t>
            </a:r>
            <a:r>
              <a:rPr lang="en-US" b="1" dirty="0" smtClean="0"/>
              <a:t>rules:</a:t>
            </a:r>
            <a:r>
              <a:rPr lang="en-US" dirty="0" smtClean="0"/>
              <a:t> Section 177 distinguishable from sections 89 and 194.</a:t>
            </a:r>
          </a:p>
          <a:p>
            <a:r>
              <a:rPr lang="en-US" dirty="0" smtClean="0"/>
              <a:t>System of </a:t>
            </a:r>
            <a:r>
              <a:rPr lang="en-US" b="1" dirty="0" smtClean="0"/>
              <a:t>checks and balances:</a:t>
            </a:r>
          </a:p>
          <a:p>
            <a:pPr lvl="1"/>
            <a:r>
              <a:rPr lang="en-US" dirty="0" smtClean="0"/>
              <a:t>NA section 177 role limited.</a:t>
            </a:r>
          </a:p>
          <a:p>
            <a:pPr lvl="1"/>
            <a:r>
              <a:rPr lang="en-US" dirty="0" smtClean="0"/>
              <a:t>Sequential roles stipulated with clear obligations.</a:t>
            </a:r>
          </a:p>
          <a:p>
            <a:r>
              <a:rPr lang="en-US" b="1" dirty="0" smtClean="0"/>
              <a:t>One role-player cannot usurp power of others:</a:t>
            </a:r>
          </a:p>
          <a:p>
            <a:pPr lvl="1"/>
            <a:r>
              <a:rPr lang="en-US" dirty="0" smtClean="0"/>
              <a:t>Separation of powers.</a:t>
            </a:r>
          </a:p>
          <a:p>
            <a:pPr lvl="1"/>
            <a:r>
              <a:rPr lang="en-US" dirty="0" smtClean="0"/>
              <a:t>NA (and by extension its Committees) should not be seen as taking over, duplicating or undermining the section 177 assigned role of the JSC.</a:t>
            </a:r>
          </a:p>
          <a:p>
            <a:r>
              <a:rPr lang="en-US" b="1" dirty="0" smtClean="0"/>
              <a:t>Rationality:</a:t>
            </a:r>
          </a:p>
          <a:p>
            <a:pPr lvl="1"/>
            <a:r>
              <a:rPr lang="en-US" dirty="0" smtClean="0"/>
              <a:t>NA resolution vote.</a:t>
            </a:r>
          </a:p>
          <a:p>
            <a:r>
              <a:rPr lang="en-US" b="1" dirty="0" smtClean="0"/>
              <a:t>Committee consideration &amp; report </a:t>
            </a:r>
            <a:r>
              <a:rPr lang="en-US" dirty="0" smtClean="0"/>
              <a:t>re</a:t>
            </a:r>
            <a:r>
              <a:rPr lang="en-US" b="1" dirty="0" smtClean="0"/>
              <a:t> </a:t>
            </a:r>
            <a:r>
              <a:rPr lang="en-US" dirty="0" smtClean="0"/>
              <a:t>fairness of the JSC procedure:</a:t>
            </a:r>
          </a:p>
          <a:p>
            <a:pPr lvl="1"/>
            <a:r>
              <a:rPr lang="en-US" dirty="0" smtClean="0"/>
              <a:t>General Committee powers and functions</a:t>
            </a:r>
          </a:p>
          <a:p>
            <a:pPr lvl="1"/>
            <a:r>
              <a:rPr lang="en-US" dirty="0" smtClean="0"/>
              <a:t>Determine own process</a:t>
            </a:r>
          </a:p>
          <a:p>
            <a:pPr lvl="1"/>
            <a:r>
              <a:rPr lang="en-US" dirty="0" err="1" smtClean="0"/>
              <a:t>Cf</a:t>
            </a:r>
            <a:r>
              <a:rPr lang="en-US" dirty="0" smtClean="0"/>
              <a:t> magistrates</a:t>
            </a:r>
          </a:p>
        </p:txBody>
      </p:sp>
    </p:spTree>
    <p:extLst>
      <p:ext uri="{BB962C8B-B14F-4D97-AF65-F5344CB8AC3E}">
        <p14:creationId xmlns:p14="http://schemas.microsoft.com/office/powerpoint/2010/main" val="40091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4836" y="2139141"/>
            <a:ext cx="3645432" cy="1873256"/>
          </a:xfrm>
        </p:spPr>
        <p:txBody>
          <a:bodyPr>
            <a:normAutofit/>
          </a:bodyPr>
          <a:lstStyle/>
          <a:p>
            <a:r>
              <a:rPr lang="en-Z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Z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11576</TotalTime>
  <Words>266</Words>
  <Application>Microsoft Office PowerPoint</Application>
  <PresentationFormat>A4 Paper (210x297 mm)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Section 177 Process (Removal of Judge)  CLSO PRESENTATION TO  PC ON JUSTICE AND CORRECTIONAL SERVICES  9 September 2021</vt:lpstr>
      <vt:lpstr>CONSTITUTIONAL FRAMEWORK</vt:lpstr>
      <vt:lpstr>OVERSIGHT APPROACH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Siyabamkela Mthonjeni</cp:lastModifiedBy>
  <cp:revision>165</cp:revision>
  <cp:lastPrinted>2021-08-11T06:37:59Z</cp:lastPrinted>
  <dcterms:created xsi:type="dcterms:W3CDTF">2019-05-28T17:07:42Z</dcterms:created>
  <dcterms:modified xsi:type="dcterms:W3CDTF">2021-09-09T09:00:59Z</dcterms:modified>
</cp:coreProperties>
</file>