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80" r:id="rId6"/>
  </p:sldMasterIdLst>
  <p:sldIdLst>
    <p:sldId id="9779" r:id="rId7"/>
    <p:sldId id="9653" r:id="rId8"/>
    <p:sldId id="9781" r:id="rId9"/>
    <p:sldId id="9782" r:id="rId10"/>
    <p:sldId id="9783" r:id="rId11"/>
    <p:sldId id="9784" r:id="rId12"/>
    <p:sldId id="9786" r:id="rId13"/>
    <p:sldId id="9785" r:id="rId14"/>
    <p:sldId id="9788" r:id="rId15"/>
    <p:sldId id="9787" r:id="rId16"/>
    <p:sldId id="9789" r:id="rId17"/>
    <p:sldId id="9791" r:id="rId18"/>
    <p:sldId id="9792" r:id="rId19"/>
    <p:sldId id="9793" r:id="rId20"/>
    <p:sldId id="9794" r:id="rId21"/>
    <p:sldId id="9795" r:id="rId22"/>
    <p:sldId id="9796" r:id="rId23"/>
    <p:sldId id="9797" r:id="rId24"/>
    <p:sldId id="9798" r:id="rId25"/>
    <p:sldId id="9799" r:id="rId26"/>
    <p:sldId id="9800" r:id="rId27"/>
    <p:sldId id="9801" r:id="rId28"/>
    <p:sldId id="9802" r:id="rId29"/>
    <p:sldId id="9803" r:id="rId30"/>
    <p:sldId id="9805" r:id="rId31"/>
    <p:sldId id="9804" r:id="rId32"/>
    <p:sldId id="32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77F39-DFA9-400F-B0AA-40035E701B5B}" v="162" dt="2021-09-06T07:57:50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image" Target="../media/image1.png"/><Relationship Id="rId4" Type="http://schemas.openxmlformats.org/officeDocument/2006/relationships/tags" Target="../tags/tag11.xml"/><Relationship Id="rId9" Type="http://schemas.openxmlformats.org/officeDocument/2006/relationships/oleObject" Target="../embeddings/oleObject4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6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auto">
          <a:xfrm>
            <a:off x="239185" y="579438"/>
            <a:ext cx="11713633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6" descr="PrasaMetro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0" y="1"/>
            <a:ext cx="12192000" cy="1857375"/>
            <a:chOff x="0" y="0"/>
            <a:chExt cx="9144000" cy="1857364"/>
          </a:xfrm>
        </p:grpSpPr>
        <p:sp>
          <p:nvSpPr>
            <p:cNvPr id="8" name="Rectangle 7"/>
            <p:cNvSpPr/>
            <p:nvPr/>
          </p:nvSpPr>
          <p:spPr>
            <a:xfrm>
              <a:off x="7215188" y="0"/>
              <a:ext cx="1928812" cy="1857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928813" cy="1857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10668000" y="6500814"/>
            <a:ext cx="1524000" cy="357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3"/>
          <p:cNvSpPr/>
          <p:nvPr userDrawn="1"/>
        </p:nvSpPr>
        <p:spPr>
          <a:xfrm>
            <a:off x="0" y="1"/>
            <a:ext cx="12192000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800"/>
          </a:p>
        </p:txBody>
      </p:sp>
      <p:pic>
        <p:nvPicPr>
          <p:cNvPr id="12" name="Picture 3" descr="NewPRASAslide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12240684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4762500" y="5033964"/>
            <a:ext cx="3524251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8286751" y="4857751"/>
            <a:ext cx="13335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9127067" y="5026026"/>
            <a:ext cx="1333500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9429751" y="4643439"/>
            <a:ext cx="13335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79A23-292E-4B72-B283-2FE83ED6CA2D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F4EE-0BE8-49EB-BD2A-EE7039F29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9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DEDF-AB84-49EE-B9AC-A006B64B3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66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B91E-BDF6-41B6-9989-F19297497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97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7665-2BE3-4945-9051-4077D8B1F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8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50A8-C4B4-45AC-9F84-8D0EDB9EA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7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DDDF-4832-4C5C-BC0E-BCFDA495A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6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7"/>
          <a:stretch>
            <a:fillRect/>
          </a:stretch>
        </p:blipFill>
        <p:spPr bwMode="auto">
          <a:xfrm>
            <a:off x="0" y="1265239"/>
            <a:ext cx="121920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362A-B820-4870-98E2-B3F50A142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5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57752-C01B-40F6-9549-5C570D17A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6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22F6A8-9457-45C2-A8E4-AB6D522B1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66" y="151668"/>
            <a:ext cx="9694532" cy="69239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065" y="1253331"/>
            <a:ext cx="5416011" cy="464337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425" y="1261879"/>
            <a:ext cx="5416011" cy="463482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1A7054-1C3C-614D-BAE0-56F68E3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14DDB-EF8D-9C43-927F-4CCC7C5F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C5189-4E83-A542-9149-9225E4D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75853D1-5CFB-2446-B34F-1653B2ACCD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57752-C01B-40F6-9549-5C570D17A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4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6664"/>
            <a:ext cx="1219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auto">
          <a:xfrm>
            <a:off x="239185" y="579438"/>
            <a:ext cx="11713633" cy="0"/>
          </a:xfrm>
          <a:prstGeom prst="line">
            <a:avLst/>
          </a:prstGeom>
          <a:noFill/>
          <a:ln w="25400">
            <a:solidFill>
              <a:srgbClr val="00B7E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 algn="l">
              <a:defRPr lang="en-ZA"/>
            </a:lvl1pPr>
          </a:lstStyle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55116-640A-41A0-9ED6-A5E25C45F4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D3AF4-FB26-43A4-8FF9-754B16D1C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41" y="126512"/>
            <a:ext cx="9882101" cy="67065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41" y="1127187"/>
            <a:ext cx="11483654" cy="509264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4F28-68E3-894A-9AB2-4408AD6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4853-A390-2A4A-8366-F8FCAAC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CB3-C2F8-5245-89BA-72E9FA4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7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A4F06E-79A7-42C9-BD80-FFF90AB27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7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7" y="458947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3B4E-68F5-534B-947F-14034BBB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3B296-AE3E-3646-A36F-7BD92C23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C34-61A6-A544-A7F6-0500F73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E3B18310-EBC1-E349-8540-9A70EC14AB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7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22F6A8-9457-45C2-A8E4-AB6D522B1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69" y="151670"/>
            <a:ext cx="9694532" cy="69239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068" y="1253331"/>
            <a:ext cx="5416011" cy="464337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426" y="1261883"/>
            <a:ext cx="5416011" cy="463482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1A7054-1C3C-614D-BAE0-56F68E3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14DDB-EF8D-9C43-927F-4CCC7C5F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C5189-4E83-A542-9149-9225E4D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75853D1-5CFB-2446-B34F-1653B2ACCD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7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22F6A8-9457-45C2-A8E4-AB6D522B1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69" y="151670"/>
            <a:ext cx="9694532" cy="69239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267" y="1365476"/>
            <a:ext cx="11044535" cy="217566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67" y="3936068"/>
            <a:ext cx="11044535" cy="22059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1A7054-1C3C-614D-BAE0-56F68E3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14DDB-EF8D-9C43-927F-4CCC7C5F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C5189-4E83-A542-9149-9225E4D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75853D1-5CFB-2446-B34F-1653B2ACCD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75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FB654F-64BA-4BFC-96DF-2622D80F1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13" y="177804"/>
            <a:ext cx="9577516" cy="65453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13" y="1167182"/>
            <a:ext cx="5349991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14" y="1847853"/>
            <a:ext cx="5349993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67182"/>
            <a:ext cx="5183188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847853"/>
            <a:ext cx="5349991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54058B-4413-B740-9A1E-0B309E56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701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09C3F2-F8F2-D242-A384-DDBF46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8429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0E6BC-F510-C243-9CBB-D4E3BB2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pPr lvl="1" algn="r">
              <a:defRPr/>
            </a:pPr>
            <a:fld id="{B8E97AC0-2BB7-6B4B-ACA6-1E71C09ED1D0}" type="slidenum">
              <a:rPr lang="en-US" smtClean="0"/>
              <a:pPr lvl="1"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FB654F-64BA-4BFC-96DF-2622D80F1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13" y="177804"/>
            <a:ext cx="9577516" cy="65453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14" y="1182735"/>
            <a:ext cx="3616789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11" y="1847853"/>
            <a:ext cx="3614875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7412" y="1182735"/>
            <a:ext cx="3614875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7412" y="1841664"/>
            <a:ext cx="3614875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54058B-4413-B740-9A1E-0B309E56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701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09C3F2-F8F2-D242-A384-DDBF46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8429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0E6BC-F510-C243-9CBB-D4E3BB2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pPr lvl="1" algn="r">
              <a:defRPr/>
            </a:pPr>
            <a:fld id="{B8E97AC0-2BB7-6B4B-ACA6-1E71C09ED1D0}" type="slidenum">
              <a:rPr lang="en-US" smtClean="0"/>
              <a:pPr lvl="1" algn="r"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B566D3-7A06-4481-9BB8-D6EE67DC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1398" y="1182735"/>
            <a:ext cx="3611604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0918B79-AD0D-48C7-8654-0A6F080576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1398" y="1841664"/>
            <a:ext cx="3614875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203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9AFAFA-6109-2244-8389-9EE29BEB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E5C29-5066-B940-BE62-8E00BC7D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0A6194-0545-D943-9627-3ED84F9E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35E436-B54F-5046-B1B6-C579874771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7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80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32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5" indent="0">
              <a:buNone/>
              <a:defRPr sz="1200"/>
            </a:lvl3pPr>
            <a:lvl4pPr marL="1371576" indent="0">
              <a:buNone/>
              <a:defRPr sz="1000"/>
            </a:lvl4pPr>
            <a:lvl5pPr marL="1828769" indent="0">
              <a:buNone/>
              <a:defRPr sz="1000"/>
            </a:lvl5pPr>
            <a:lvl6pPr marL="2285961" indent="0">
              <a:buNone/>
              <a:defRPr sz="1000"/>
            </a:lvl6pPr>
            <a:lvl7pPr marL="2743154" indent="0">
              <a:buNone/>
              <a:defRPr sz="1000"/>
            </a:lvl7pPr>
            <a:lvl8pPr marL="3200346" indent="0">
              <a:buNone/>
              <a:defRPr sz="1000"/>
            </a:lvl8pPr>
            <a:lvl9pPr marL="36575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7911B0-4AAC-9F47-A176-D32C11F3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880F33-D048-3E48-B4D5-5EF0AA93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B8616-279D-AC41-AD63-FFA4C4DE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F284C17-EC36-9744-B138-69E2F62A3F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82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3" y="987432"/>
            <a:ext cx="6172201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3" indent="0">
              <a:buNone/>
              <a:defRPr sz="2800"/>
            </a:lvl2pPr>
            <a:lvl3pPr marL="914385" indent="0">
              <a:buNone/>
              <a:defRPr sz="2400"/>
            </a:lvl3pPr>
            <a:lvl4pPr marL="1371576" indent="0">
              <a:buNone/>
              <a:defRPr sz="2000"/>
            </a:lvl4pPr>
            <a:lvl5pPr marL="1828769" indent="0">
              <a:buNone/>
              <a:defRPr sz="2000"/>
            </a:lvl5pPr>
            <a:lvl6pPr marL="2285961" indent="0">
              <a:buNone/>
              <a:defRPr sz="2000"/>
            </a:lvl6pPr>
            <a:lvl7pPr marL="2743154" indent="0">
              <a:buNone/>
              <a:defRPr sz="2000"/>
            </a:lvl7pPr>
            <a:lvl8pPr marL="3200346" indent="0">
              <a:buNone/>
              <a:defRPr sz="2000"/>
            </a:lvl8pPr>
            <a:lvl9pPr marL="3657538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5" indent="0">
              <a:buNone/>
              <a:defRPr sz="1200"/>
            </a:lvl3pPr>
            <a:lvl4pPr marL="1371576" indent="0">
              <a:buNone/>
              <a:defRPr sz="1000"/>
            </a:lvl4pPr>
            <a:lvl5pPr marL="1828769" indent="0">
              <a:buNone/>
              <a:defRPr sz="1000"/>
            </a:lvl5pPr>
            <a:lvl6pPr marL="2285961" indent="0">
              <a:buNone/>
              <a:defRPr sz="1000"/>
            </a:lvl6pPr>
            <a:lvl7pPr marL="2743154" indent="0">
              <a:buNone/>
              <a:defRPr sz="1000"/>
            </a:lvl7pPr>
            <a:lvl8pPr marL="3200346" indent="0">
              <a:buNone/>
              <a:defRPr sz="1000"/>
            </a:lvl8pPr>
            <a:lvl9pPr marL="36575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6EBC1D-B589-6D42-841C-A1F42D5F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5B8DB-6BAA-A14C-9E32-EFCFCD41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90863B-5078-9D4E-93F4-194A500A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36FFD7E5-9B52-4143-A293-871BDE1099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D3AF4-FB26-43A4-8FF9-754B16D1C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40" y="126512"/>
            <a:ext cx="9882101" cy="670658"/>
          </a:xfrm>
          <a:prstGeom prst="rect">
            <a:avLst/>
          </a:prstGeom>
        </p:spPr>
        <p:txBody>
          <a:bodyPr/>
          <a:lstStyle>
            <a:lvl1pPr>
              <a:defRPr sz="258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41" y="1127187"/>
            <a:ext cx="11483655" cy="509264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46"/>
            </a:lvl1pPr>
            <a:lvl2pPr>
              <a:spcBef>
                <a:spcPts val="0"/>
              </a:spcBef>
              <a:defRPr sz="1662"/>
            </a:lvl2pPr>
            <a:lvl3pPr>
              <a:spcBef>
                <a:spcPts val="0"/>
              </a:spcBef>
              <a:defRPr sz="1477"/>
            </a:lvl3pPr>
            <a:lvl4pPr>
              <a:spcBef>
                <a:spcPts val="0"/>
              </a:spcBef>
              <a:defRPr sz="1292"/>
            </a:lvl4pPr>
            <a:lvl5pPr>
              <a:spcBef>
                <a:spcPts val="0"/>
              </a:spcBef>
              <a:defRPr sz="129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4F28-68E3-894A-9AB2-4408AD6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92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4853-A390-2A4A-8366-F8FCAAC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3" y="635635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92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CB3-C2F8-5245-89BA-72E9FA4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92"/>
            </a:lvl1pPr>
          </a:lstStyle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54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0D6C-DDC0-0847-9EB8-1F8361D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F4599-6139-0645-96E0-6B807207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55E1-0D03-B741-B167-0A5CBDEF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F15D-BD5B-FD44-A21B-658ED5D7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62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856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BEA0578-C791-4AC8-A10C-A2329A94C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3A090F4-10D4-4233-B6BD-C8CA28D51B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7"/>
          <a:stretch>
            <a:fillRect/>
          </a:stretch>
        </p:blipFill>
        <p:spPr bwMode="auto">
          <a:xfrm>
            <a:off x="0" y="1265239"/>
            <a:ext cx="121920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8A7EF-B03D-4851-8053-AD3D8649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411E-17D3-4C8D-BACD-C6E8C442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15BB-C667-49EF-ABD5-253789EC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5077D-B6BD-4247-A80C-9EF71FC479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490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ASA CRES- white-01.png" descr="/Users/leruosandamela/Desktop/VERSION 2/POWERPOINT/PRASA CRES- white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1200" y="304800"/>
            <a:ext cx="1828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6" descr="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90460" y="5643578"/>
            <a:ext cx="1904971" cy="1071546"/>
          </a:xfrm>
          <a:prstGeom prst="rect">
            <a:avLst/>
          </a:prstGeom>
        </p:spPr>
      </p:pic>
      <p:pic>
        <p:nvPicPr>
          <p:cNvPr id="6" name="Content Placeholder 6" descr="CAPE TOWN STATION.t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000220" y="5643578"/>
            <a:ext cx="2292593" cy="1071570"/>
          </a:xfrm>
          <a:prstGeom prst="rect">
            <a:avLst/>
          </a:prstGeom>
        </p:spPr>
      </p:pic>
      <p:pic>
        <p:nvPicPr>
          <p:cNvPr id="7" name="Content Placeholder 8" descr="VP-2011-04-20-8782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86237" y="5643578"/>
            <a:ext cx="21520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8" descr="Untitled_Panorama1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81753" y="5643578"/>
            <a:ext cx="5238785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8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593528D2-6E5F-43AD-96AA-3F55DE8021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1451" y="149226"/>
            <a:ext cx="11849100" cy="384175"/>
            <a:chOff x="128384" y="149915"/>
            <a:chExt cx="8887231" cy="384016"/>
          </a:xfrm>
        </p:grpSpPr>
        <p:pic>
          <p:nvPicPr>
            <p:cNvPr id="6" name="Picture 7" descr="PowerPoint_blueheader-07.png">
              <a:extLst>
                <a:ext uri="{FF2B5EF4-FFF2-40B4-BE49-F238E27FC236}">
                  <a16:creationId xmlns:a16="http://schemas.microsoft.com/office/drawing/2014/main" id="{F817A804-34F7-4A1B-86E8-0CD6F40396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23"/>
            <a:stretch>
              <a:fillRect/>
            </a:stretch>
          </p:blipFill>
          <p:spPr bwMode="auto">
            <a:xfrm>
              <a:off x="128384" y="149915"/>
              <a:ext cx="2548716" cy="38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PowerPoint_blueheader-07.png">
              <a:extLst>
                <a:ext uri="{FF2B5EF4-FFF2-40B4-BE49-F238E27FC236}">
                  <a16:creationId xmlns:a16="http://schemas.microsoft.com/office/drawing/2014/main" id="{29A05DAE-4ACB-480A-AF64-71083C5E7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12"/>
            <a:stretch>
              <a:fillRect/>
            </a:stretch>
          </p:blipFill>
          <p:spPr bwMode="auto">
            <a:xfrm>
              <a:off x="7888076" y="149915"/>
              <a:ext cx="1127539" cy="38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A06F8B-B5FE-43ED-B5CD-3AF475BAA24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71179" y="1558826"/>
            <a:ext cx="10972799" cy="1588"/>
          </a:xfrm>
          <a:prstGeom prst="line">
            <a:avLst/>
          </a:prstGeom>
          <a:ln>
            <a:solidFill>
              <a:srgbClr val="00B0F0"/>
            </a:solidFill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0BB0AD3D-D95F-40A8-ABF5-07ED7346F55E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664"/>
            <a:ext cx="121920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77" y="2019013"/>
            <a:ext cx="10972800" cy="4190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5"/>
              </a:buClr>
              <a:buFont typeface="Wingdings" pitchFamily="2" charset="2"/>
              <a:buChar char="£"/>
              <a:defRPr sz="1800" baseline="0">
                <a:solidFill>
                  <a:srgbClr val="394449"/>
                </a:solidFill>
                <a:latin typeface="Arial"/>
                <a:cs typeface="Arial"/>
              </a:defRPr>
            </a:lvl1pPr>
            <a:lvl2pPr>
              <a:buClr>
                <a:schemeClr val="accent5"/>
              </a:buClr>
              <a:buFont typeface="Courier New" pitchFamily="49" charset="0"/>
              <a:buChar char="o"/>
              <a:defRPr sz="1600">
                <a:latin typeface="Arial"/>
                <a:cs typeface="Arial"/>
              </a:defRPr>
            </a:lvl2pPr>
            <a:lvl3pPr>
              <a:buClr>
                <a:schemeClr val="accent5"/>
              </a:buClr>
              <a:defRPr sz="1400">
                <a:latin typeface="Arial"/>
                <a:cs typeface="Arial"/>
              </a:defRPr>
            </a:lvl3pPr>
            <a:lvl4pPr>
              <a:buClr>
                <a:schemeClr val="accent5"/>
              </a:buClr>
              <a:defRPr sz="1200"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1177" y="1560414"/>
            <a:ext cx="10972800" cy="4585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39444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78" y="755552"/>
            <a:ext cx="10972799" cy="804862"/>
          </a:xfr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rgbClr val="00A9E2"/>
                </a:solidFill>
                <a:latin typeface="Arial Black" panose="020B0A04020102020204" pitchFamily="34" charset="0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3E72436-3826-406C-8A03-7E6FD99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D66B20-F8CB-4A5B-8A2C-94CFB6F4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E2654C6-8192-4B74-A80E-F6F1D136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8264DB6-6ECF-4F4B-97BF-8B8097A51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3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PT Setup 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9525"/>
            <a:ext cx="122428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10084" y="6248400"/>
            <a:ext cx="2614083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2FF68AE-F2D6-4456-8503-AB2D018ACFFD}" type="slidenum">
              <a:rPr lang="en-US" sz="1200" smtClean="0"/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076960"/>
            <a:ext cx="1043093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4080" y="1868806"/>
            <a:ext cx="10444480" cy="457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4080" y="2489200"/>
            <a:ext cx="10430933" cy="35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94081" y="6248400"/>
            <a:ext cx="6068907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053612"/>
      </p:ext>
    </p:extLst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176" y="5250873"/>
            <a:ext cx="5684625" cy="70615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8B8D-8151-437C-A743-90794E4B7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5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43" y="69272"/>
            <a:ext cx="8355358" cy="62345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07" y="100250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31DD-2923-42CD-B8C9-6A14E5736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243" y="69272"/>
            <a:ext cx="8355358" cy="62345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77355" y="1002507"/>
            <a:ext cx="540540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7341-3A7F-4FA9-B289-8C6668477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18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5243" y="69272"/>
            <a:ext cx="8355358" cy="62345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5244" y="997529"/>
            <a:ext cx="540540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D4E8-6F09-44CD-85B4-64B86EA58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80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1" y="-4763"/>
            <a:ext cx="12238892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5243" y="69272"/>
            <a:ext cx="8355358" cy="62345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59769" y="1000433"/>
            <a:ext cx="540540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4CE0-FD8B-4876-9D6B-CB07717AD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3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6664"/>
            <a:ext cx="12192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239185" y="58739"/>
            <a:ext cx="1171363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63ED2-1B8F-4001-8D52-87C0B8CFB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39185" y="579438"/>
            <a:ext cx="11713633" cy="0"/>
          </a:xfrm>
          <a:prstGeom prst="line">
            <a:avLst/>
          </a:prstGeom>
          <a:noFill/>
          <a:ln w="25400">
            <a:solidFill>
              <a:srgbClr val="00B7E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3193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C0CEADB-BC2B-4890-B665-02F180BF3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69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ABC3D7-1CFF-4ACB-B881-9ADA19E00AA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2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5pPr>
      <a:lvl6pPr marL="45719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6pPr>
      <a:lvl7pPr marL="9143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7pPr>
      <a:lvl8pPr marL="13715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8pPr>
      <a:lvl9pPr marL="18287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7" indent="-228597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0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0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4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6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6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8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7498AA-53BA-4E25-944A-014B27BE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4360"/>
            <a:ext cx="9134136" cy="5949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D6AFC-AAF8-4520-9B0B-F9A3791EFC6D}"/>
              </a:ext>
            </a:extLst>
          </p:cNvPr>
          <p:cNvSpPr txBox="1"/>
          <p:nvPr/>
        </p:nvSpPr>
        <p:spPr>
          <a:xfrm>
            <a:off x="8472264" y="6166013"/>
            <a:ext cx="2195736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ZA" sz="1600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08 September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1007A-5A1F-4F23-9907-5DE10E9305CD}"/>
              </a:ext>
            </a:extLst>
          </p:cNvPr>
          <p:cNvSpPr txBox="1"/>
          <p:nvPr/>
        </p:nvSpPr>
        <p:spPr>
          <a:xfrm>
            <a:off x="5393635" y="4916558"/>
            <a:ext cx="5274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 Progress Report on the Refurbishment of the Rail Infrastructure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Select Committee on Transport, Public Service and Public Works &amp;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695107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 Maintenance Projects Overview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sz="2400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360363" lvl="1" indent="-360363" algn="ctr"/>
            <a:endParaRPr lang="en-GB" sz="1400" dirty="0"/>
          </a:p>
          <a:p>
            <a:pPr marL="0" lvl="1" indent="0" algn="ctr">
              <a:buNone/>
            </a:pPr>
            <a:r>
              <a:rPr lang="en-ZA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 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81F2A77-489F-4C54-9B21-740F5C37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2695"/>
            <a:ext cx="9694532" cy="55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3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B16DB7-B7D7-4DBB-9EFD-C272D22F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74" y="1192695"/>
            <a:ext cx="9838006" cy="53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- Dashboard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24C6A5-D921-403C-B644-2E42095DF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55082"/>
              </p:ext>
            </p:extLst>
          </p:nvPr>
        </p:nvGraphicFramePr>
        <p:xfrm>
          <a:off x="0" y="1192697"/>
          <a:ext cx="12192000" cy="5757604"/>
        </p:xfrm>
        <a:graphic>
          <a:graphicData uri="http://schemas.openxmlformats.org/drawingml/2006/table">
            <a:tbl>
              <a:tblPr/>
              <a:tblGrid>
                <a:gridCol w="1245704">
                  <a:extLst>
                    <a:ext uri="{9D8B030D-6E8A-4147-A177-3AD203B41FA5}">
                      <a16:colId xmlns:a16="http://schemas.microsoft.com/office/drawing/2014/main" val="1489537137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128666036"/>
                    </a:ext>
                  </a:extLst>
                </a:gridCol>
                <a:gridCol w="5830956">
                  <a:extLst>
                    <a:ext uri="{9D8B030D-6E8A-4147-A177-3AD203B41FA5}">
                      <a16:colId xmlns:a16="http://schemas.microsoft.com/office/drawing/2014/main" val="1743412950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val="2391136382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2088875922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4161793998"/>
                    </a:ext>
                  </a:extLst>
                </a:gridCol>
              </a:tblGrid>
              <a:tr h="186380">
                <a:tc rowSpan="2">
                  <a:txBody>
                    <a:bodyPr/>
                    <a:lstStyle/>
                    <a:p>
                      <a:pPr algn="l" rtl="0" fontAlgn="auto"/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Corridor ​</a:t>
                      </a:r>
                      <a:endParaRPr lang="en-ZA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5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</a:t>
                      </a:r>
                      <a:r>
                        <a:rPr lang="en-ZA" sz="5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5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5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67854"/>
                  </a:ext>
                </a:extLst>
              </a:tr>
              <a:tr h="2039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01156"/>
                  </a:ext>
                </a:extLst>
              </a:tr>
              <a:tr h="914641">
                <a:tc rowSpan="5">
                  <a:txBody>
                    <a:bodyPr/>
                    <a:lstStyle/>
                    <a:p>
                      <a:pPr algn="l" rtl="0" fontAlgn="auto"/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Pienaarspoort</a:t>
                      </a: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–PTA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Electrical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(Substations / 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Refurbishment of Rissik,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Koedoespoort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and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Eerste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Fabrieke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subs and Ties​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Refurbishment of OHTE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Pienaarspoort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to Pretoria 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Substations</a:t>
                      </a: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:22 March2022 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OHTE : 24March2022​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Subs &amp; OHTE BEC  Stage : To be finalized by 23 Sept 2021​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Subs : R64m​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OHTE: R44m​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222514"/>
                  </a:ext>
                </a:extLst>
              </a:tr>
              <a:tr h="559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Perway</a:t>
                      </a: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:​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): Screening, Regulation, Tamping and Rail Grinding 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 March 2022​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at Award stage: 30 August2021​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R10.2mil​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4856"/>
                  </a:ext>
                </a:extLst>
              </a:tr>
              <a:tr h="6523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Performance Improvement Works - Supply &amp; Delivery of 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 August2022​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Contracting Stage:30 August2021​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R32.4mil​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06354"/>
                  </a:ext>
                </a:extLst>
              </a:tr>
              <a:tr h="5592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Refurbishment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System : Points, Train Detection System and Signals 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 March 2023​</a:t>
                      </a:r>
                      <a:endParaRPr lang="en-ZA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Awaiting CFST appointment:15 Sep2021​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R91.5mil​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69495"/>
                  </a:ext>
                </a:extLst>
              </a:tr>
              <a:tr h="9146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Rehabilitation of Aerial Optic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fibre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network​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Rehabilitation of underground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fibre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network &amp; Optical Transport network​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Rehabilitation of Public Address Systems, Electronic Display Boards,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RailCom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and Help points​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Rehabilitation of integrated access control systems​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 March 2023​</a:t>
                      </a:r>
                      <a:endParaRPr lang="en-ZA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Design Stage: 15 Sep2021​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R20 mil​</a:t>
                      </a:r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R34 mil​</a:t>
                      </a:r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R34.5 mil​</a:t>
                      </a:r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R19.9 mil​</a:t>
                      </a:r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64440"/>
                  </a:ext>
                </a:extLst>
              </a:tr>
              <a:tr h="1674747"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Stations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Phase 1 of the programme is to achieve functionality of  7 stations 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Phase 2  of the programme is to achieve functionality of  5 stations​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 ABT is planned to be completed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 February 2022​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 May 2022​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 December 2021​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Consultants have been advertised and closing 08 Sep 2021​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 ABT  advert closed 24-Aug-21 and in BEC​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R30.4mil​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R37mil​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R6.6mil​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6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19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– Dashboard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7869B3-C0DE-4107-BDBA-0AB8A849B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35044"/>
              </p:ext>
            </p:extLst>
          </p:nvPr>
        </p:nvGraphicFramePr>
        <p:xfrm>
          <a:off x="0" y="1060174"/>
          <a:ext cx="12191999" cy="5334544"/>
        </p:xfrm>
        <a:graphic>
          <a:graphicData uri="http://schemas.openxmlformats.org/drawingml/2006/table">
            <a:tbl>
              <a:tblPr/>
              <a:tblGrid>
                <a:gridCol w="892238">
                  <a:extLst>
                    <a:ext uri="{9D8B030D-6E8A-4147-A177-3AD203B41FA5}">
                      <a16:colId xmlns:a16="http://schemas.microsoft.com/office/drawing/2014/main" val="1836293045"/>
                    </a:ext>
                  </a:extLst>
                </a:gridCol>
                <a:gridCol w="1575378">
                  <a:extLst>
                    <a:ext uri="{9D8B030D-6E8A-4147-A177-3AD203B41FA5}">
                      <a16:colId xmlns:a16="http://schemas.microsoft.com/office/drawing/2014/main" val="2738858045"/>
                    </a:ext>
                  </a:extLst>
                </a:gridCol>
                <a:gridCol w="5115598">
                  <a:extLst>
                    <a:ext uri="{9D8B030D-6E8A-4147-A177-3AD203B41FA5}">
                      <a16:colId xmlns:a16="http://schemas.microsoft.com/office/drawing/2014/main" val="104647397"/>
                    </a:ext>
                  </a:extLst>
                </a:gridCol>
                <a:gridCol w="1757855">
                  <a:extLst>
                    <a:ext uri="{9D8B030D-6E8A-4147-A177-3AD203B41FA5}">
                      <a16:colId xmlns:a16="http://schemas.microsoft.com/office/drawing/2014/main" val="1983552303"/>
                    </a:ext>
                  </a:extLst>
                </a:gridCol>
                <a:gridCol w="1659221">
                  <a:extLst>
                    <a:ext uri="{9D8B030D-6E8A-4147-A177-3AD203B41FA5}">
                      <a16:colId xmlns:a16="http://schemas.microsoft.com/office/drawing/2014/main" val="70183646"/>
                    </a:ext>
                  </a:extLst>
                </a:gridCol>
                <a:gridCol w="1191709">
                  <a:extLst>
                    <a:ext uri="{9D8B030D-6E8A-4147-A177-3AD203B41FA5}">
                      <a16:colId xmlns:a16="http://schemas.microsoft.com/office/drawing/2014/main" val="3731888817"/>
                    </a:ext>
                  </a:extLst>
                </a:gridCol>
              </a:tblGrid>
              <a:tr h="120807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36133"/>
                  </a:ext>
                </a:extLst>
              </a:tr>
              <a:tr h="2495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25459"/>
                  </a:ext>
                </a:extLst>
              </a:tr>
              <a:tr h="914073">
                <a:tc rowSpan="5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Naledi-JHB </a:t>
                      </a:r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Naledi,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Inhlazane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Dube, New Canada; Braamfontein,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Langlaagte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, New Canada &amp; Dube ,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Langlaagte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Braamfontein Substations​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OHTE Naledi - Johannesburg​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Substations March 2022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 March 2022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 &amp; OHTE BEC  Stage : To be finalized by 23 Sept 2021​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Subs: R133m​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OHTE: R45m​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17252"/>
                  </a:ext>
                </a:extLst>
              </a:tr>
              <a:tr h="5864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 / Infrastructure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2022​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 stage: 30 August2021​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R10.2mil​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20154"/>
                  </a:ext>
                </a:extLst>
              </a:tr>
              <a:tr h="646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 Performance Improvement Works - Supply &amp; Delivery of Rails(Perway Available) :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 Stage:30 August2021​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R48.6mil​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53677"/>
                  </a:ext>
                </a:extLst>
              </a:tr>
              <a:tr h="9140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System(Points, Train Detection &amp; Signals) at : Naledi to New Canada​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(Points, Train Detection &amp; Signals at : New Canada to Johannesburg​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Awaiting CFST appointment​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R51.2mil​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R69.1mil​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73951"/>
                  </a:ext>
                </a:extLst>
              </a:tr>
              <a:tr h="10250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Aerial Optic fibre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underground fibre network &amp; Optical Transport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Public Address Systems, Electronic Display Boards, RailCom and Help points​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integrated access control systems​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requests at PRASA TECH CEO office for approval​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R20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R22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R18.6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R24 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897535"/>
                  </a:ext>
                </a:extLst>
              </a:tr>
              <a:tr h="661232"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stations are planned to be delivered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scope of work includes station and platform lighting, access control, platform resurfacing, functional ticket office, waiting facilities,  yellow lines, etc.​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 September 2022​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 have been advertised and closing 16 Aug 2021 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R56.6mil​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0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7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AD5894-CD11-4B62-8C4E-1B26E746D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47797"/>
              </p:ext>
            </p:extLst>
          </p:nvPr>
        </p:nvGraphicFramePr>
        <p:xfrm>
          <a:off x="1" y="1119136"/>
          <a:ext cx="12191999" cy="5244693"/>
        </p:xfrm>
        <a:graphic>
          <a:graphicData uri="http://schemas.openxmlformats.org/drawingml/2006/table">
            <a:tbl>
              <a:tblPr/>
              <a:tblGrid>
                <a:gridCol w="1505015">
                  <a:extLst>
                    <a:ext uri="{9D8B030D-6E8A-4147-A177-3AD203B41FA5}">
                      <a16:colId xmlns:a16="http://schemas.microsoft.com/office/drawing/2014/main" val="120888785"/>
                    </a:ext>
                  </a:extLst>
                </a:gridCol>
                <a:gridCol w="1532629">
                  <a:extLst>
                    <a:ext uri="{9D8B030D-6E8A-4147-A177-3AD203B41FA5}">
                      <a16:colId xmlns:a16="http://schemas.microsoft.com/office/drawing/2014/main" val="2419826011"/>
                    </a:ext>
                  </a:extLst>
                </a:gridCol>
                <a:gridCol w="4929269">
                  <a:extLst>
                    <a:ext uri="{9D8B030D-6E8A-4147-A177-3AD203B41FA5}">
                      <a16:colId xmlns:a16="http://schemas.microsoft.com/office/drawing/2014/main" val="3149373004"/>
                    </a:ext>
                  </a:extLst>
                </a:gridCol>
                <a:gridCol w="1725934">
                  <a:extLst>
                    <a:ext uri="{9D8B030D-6E8A-4147-A177-3AD203B41FA5}">
                      <a16:colId xmlns:a16="http://schemas.microsoft.com/office/drawing/2014/main" val="2862573831"/>
                    </a:ext>
                  </a:extLst>
                </a:gridCol>
                <a:gridCol w="1422171">
                  <a:extLst>
                    <a:ext uri="{9D8B030D-6E8A-4147-A177-3AD203B41FA5}">
                      <a16:colId xmlns:a16="http://schemas.microsoft.com/office/drawing/2014/main" val="1712299261"/>
                    </a:ext>
                  </a:extLst>
                </a:gridCol>
                <a:gridCol w="1076981">
                  <a:extLst>
                    <a:ext uri="{9D8B030D-6E8A-4147-A177-3AD203B41FA5}">
                      <a16:colId xmlns:a16="http://schemas.microsoft.com/office/drawing/2014/main" val="673583738"/>
                    </a:ext>
                  </a:extLst>
                </a:gridCol>
              </a:tblGrid>
              <a:tr h="234484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94733"/>
                  </a:ext>
                </a:extLst>
              </a:tr>
              <a:tr h="2344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07142"/>
                  </a:ext>
                </a:extLst>
              </a:tr>
              <a:tr h="861377">
                <a:tc rowSpan="5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Leralla- Elandsfontein -JHB 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Leralla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Thembisa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Kaalfontein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Birchleigh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 Kempton Park; Elandsfontein; Knights; Germiston; George Goch Ties and Substations​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OHTE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Leralla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 Johannesburg​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Substations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:22 March2022 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 : 24 March2022​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 &amp; OHTE BEC  Stage : To be finalized by 23 Sept 2021​​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Sub:R238m​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OHTE: R76m​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58562"/>
                  </a:ext>
                </a:extLst>
              </a:tr>
              <a:tr h="6524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2022​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 stage: 30 August2021​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R10.2mil​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86272"/>
                  </a:ext>
                </a:extLst>
              </a:tr>
              <a:tr h="6105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 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 Stage:30 August2021​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R32,6mil​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16919"/>
                  </a:ext>
                </a:extLst>
              </a:tr>
              <a:tr h="8613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the signalling system(Signals, Points &amp; Train Detection System) at : Leralla to Knights​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the Signalling System(Signals, Points &amp; Train Detection System )at :  Knight to Johannesburg​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Awaiting 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CFST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appointment​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R77,2mil​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R77,2mil​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31839"/>
                  </a:ext>
                </a:extLst>
              </a:tr>
              <a:tr h="10226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Aerial Optic fibre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underground fibre network &amp; Optical Transport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Public Address Systems, Electronic Display Boards, RailCom and Help points​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integrated access control systems​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requests at PRASA TECH CEO office for approval​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R25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R31.5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62.2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R33.1 mil​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45397"/>
                  </a:ext>
                </a:extLst>
              </a:tr>
              <a:tr h="747250"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1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to achieve functionality of  7 stations 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2 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to achieve functionality of  9 stations​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February 2022​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Consultants have been advertised and closing 16 Aug 2021 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R21.3mil​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R40.2mil​</a:t>
                      </a:r>
                    </a:p>
                  </a:txBody>
                  <a:tcPr marL="26056" marR="26056" marT="13028" marB="130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01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34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CC62C-25E2-4A12-9B36-69B0AEBFC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61268"/>
              </p:ext>
            </p:extLst>
          </p:nvPr>
        </p:nvGraphicFramePr>
        <p:xfrm>
          <a:off x="53008" y="1084165"/>
          <a:ext cx="12085984" cy="5154942"/>
        </p:xfrm>
        <a:graphic>
          <a:graphicData uri="http://schemas.openxmlformats.org/drawingml/2006/table">
            <a:tbl>
              <a:tblPr/>
              <a:tblGrid>
                <a:gridCol w="1265706">
                  <a:extLst>
                    <a:ext uri="{9D8B030D-6E8A-4147-A177-3AD203B41FA5}">
                      <a16:colId xmlns:a16="http://schemas.microsoft.com/office/drawing/2014/main" val="2335386807"/>
                    </a:ext>
                  </a:extLst>
                </a:gridCol>
                <a:gridCol w="1769042">
                  <a:extLst>
                    <a:ext uri="{9D8B030D-6E8A-4147-A177-3AD203B41FA5}">
                      <a16:colId xmlns:a16="http://schemas.microsoft.com/office/drawing/2014/main" val="1305609967"/>
                    </a:ext>
                  </a:extLst>
                </a:gridCol>
                <a:gridCol w="4911073">
                  <a:extLst>
                    <a:ext uri="{9D8B030D-6E8A-4147-A177-3AD203B41FA5}">
                      <a16:colId xmlns:a16="http://schemas.microsoft.com/office/drawing/2014/main" val="15861724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73995926"/>
                    </a:ext>
                  </a:extLst>
                </a:gridCol>
                <a:gridCol w="1783195">
                  <a:extLst>
                    <a:ext uri="{9D8B030D-6E8A-4147-A177-3AD203B41FA5}">
                      <a16:colId xmlns:a16="http://schemas.microsoft.com/office/drawing/2014/main" val="4122225192"/>
                    </a:ext>
                  </a:extLst>
                </a:gridCol>
                <a:gridCol w="985368">
                  <a:extLst>
                    <a:ext uri="{9D8B030D-6E8A-4147-A177-3AD203B41FA5}">
                      <a16:colId xmlns:a16="http://schemas.microsoft.com/office/drawing/2014/main" val="2001894474"/>
                    </a:ext>
                  </a:extLst>
                </a:gridCol>
              </a:tblGrid>
              <a:tr h="11599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32327"/>
                  </a:ext>
                </a:extLst>
              </a:tr>
              <a:tr h="2321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3705"/>
                  </a:ext>
                </a:extLst>
              </a:tr>
              <a:tr h="856179">
                <a:tc rowSpan="5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Saulsville- PTA 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 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Saulsville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Cor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Delfos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 Mitchell Street, Pretoria Ties and substations​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OHTE on the second line​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Substations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:22 March 2022 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 : 24 March 2022​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 &amp; OHTE BEC  Stage : To be finalized by 23 Sept 2021​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Subs: R29m​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OHTE: R12m​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49329"/>
                  </a:ext>
                </a:extLst>
              </a:tr>
              <a:tr h="6481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2022​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 stage: 30 August2021​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R10.2mil​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57611"/>
                  </a:ext>
                </a:extLst>
              </a:tr>
              <a:tr h="6481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 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 2022​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 Stage: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 August2021​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R18mil​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5563"/>
                  </a:ext>
                </a:extLst>
              </a:tr>
              <a:tr h="4688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(Signals, Points, Train Detection) at :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Saulsville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to Pretoria 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Awaiting CFST appointment​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R42.8mil​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0067"/>
                  </a:ext>
                </a:extLst>
              </a:tr>
              <a:tr h="10346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Aerial Optic fibre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underground fibre network &amp; Optical Transport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Public Address Systems, Electronic Display Boards, RailCom and Help points​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integrated access control systems​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requests at PRASA TECH CEO office for approval​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R10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R17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R13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 mil​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3838"/>
                  </a:ext>
                </a:extLst>
              </a:tr>
              <a:tr h="1022743"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Stations are planned to be delivered on NSIP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station are planned to be delivered on CIP​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January 2022​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2022​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Consultants have been advertised and closing 08 Sep 2021​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CIP tender specification in progress​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R6.5mil​</a:t>
                      </a:r>
                    </a:p>
                  </a:txBody>
                  <a:tcPr marL="24724" marR="24724" marT="12362" marB="1236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4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1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E92A38-0014-400E-9943-F2FAC0E6A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11553"/>
              </p:ext>
            </p:extLst>
          </p:nvPr>
        </p:nvGraphicFramePr>
        <p:xfrm>
          <a:off x="0" y="1096626"/>
          <a:ext cx="12085982" cy="5259727"/>
        </p:xfrm>
        <a:graphic>
          <a:graphicData uri="http://schemas.openxmlformats.org/drawingml/2006/table">
            <a:tbl>
              <a:tblPr/>
              <a:tblGrid>
                <a:gridCol w="1410235">
                  <a:extLst>
                    <a:ext uri="{9D8B030D-6E8A-4147-A177-3AD203B41FA5}">
                      <a16:colId xmlns:a16="http://schemas.microsoft.com/office/drawing/2014/main" val="3548137877"/>
                    </a:ext>
                  </a:extLst>
                </a:gridCol>
                <a:gridCol w="1776352">
                  <a:extLst>
                    <a:ext uri="{9D8B030D-6E8A-4147-A177-3AD203B41FA5}">
                      <a16:colId xmlns:a16="http://schemas.microsoft.com/office/drawing/2014/main" val="1452715005"/>
                    </a:ext>
                  </a:extLst>
                </a:gridCol>
                <a:gridCol w="4623942">
                  <a:extLst>
                    <a:ext uri="{9D8B030D-6E8A-4147-A177-3AD203B41FA5}">
                      <a16:colId xmlns:a16="http://schemas.microsoft.com/office/drawing/2014/main" val="1950156669"/>
                    </a:ext>
                  </a:extLst>
                </a:gridCol>
                <a:gridCol w="1522657">
                  <a:extLst>
                    <a:ext uri="{9D8B030D-6E8A-4147-A177-3AD203B41FA5}">
                      <a16:colId xmlns:a16="http://schemas.microsoft.com/office/drawing/2014/main" val="2251645137"/>
                    </a:ext>
                  </a:extLst>
                </a:gridCol>
                <a:gridCol w="1670774">
                  <a:extLst>
                    <a:ext uri="{9D8B030D-6E8A-4147-A177-3AD203B41FA5}">
                      <a16:colId xmlns:a16="http://schemas.microsoft.com/office/drawing/2014/main" val="689301869"/>
                    </a:ext>
                  </a:extLst>
                </a:gridCol>
                <a:gridCol w="1082022">
                  <a:extLst>
                    <a:ext uri="{9D8B030D-6E8A-4147-A177-3AD203B41FA5}">
                      <a16:colId xmlns:a16="http://schemas.microsoft.com/office/drawing/2014/main" val="734535454"/>
                    </a:ext>
                  </a:extLst>
                </a:gridCol>
              </a:tblGrid>
              <a:tr h="148594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78151"/>
                  </a:ext>
                </a:extLst>
              </a:tr>
              <a:tr h="2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41035"/>
                  </a:ext>
                </a:extLst>
              </a:tr>
              <a:tr h="1040162">
                <a:tc rowSpan="5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PTA- Kaalfontein 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Verweoedburg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Pinedene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and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Oakmoor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Subs​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OHTE Pretoria - 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Kaalfontei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​n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Substations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 March2022 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 : 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24March2022​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 &amp; OHTE BEC  Stage : To be finalized by 23 Sept 2021​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Subs: R53m​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 :R55​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806395"/>
                  </a:ext>
                </a:extLst>
              </a:tr>
              <a:tr h="705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2022​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 stage: 30 August2021​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R10.2mil​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27526"/>
                  </a:ext>
                </a:extLst>
              </a:tr>
              <a:tr h="5943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(Signals, Points &amp; Train Detection System) at : Pretoria to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Kaalfontein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31March 2023​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Awaiting CFST appointment 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R91,5mil​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8236"/>
                  </a:ext>
                </a:extLst>
              </a:tr>
              <a:tr h="126305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Aerial Optic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underground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network &amp; Optical Transport 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Public Address Systems, Electronic Display Boards,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RailCom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and Help points​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integrated access control systems​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31March 2023​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requests at PRASA TECH CEO office for approval​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R20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R38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R15.5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R9,9 mil​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98921"/>
                  </a:ext>
                </a:extLst>
              </a:tr>
              <a:tr h="11516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1 of the programme is to achieve functionality of  3 stations 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2  of the programme is to achieve functionality of  3 stations​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February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 June 2022​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Consultants have been advertised and closing 20 Sep 21​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R13mil​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R13.4mil​</a:t>
                      </a:r>
                    </a:p>
                  </a:txBody>
                  <a:tcPr marL="31305" marR="31305" marT="15652" marB="1565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09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FFDAA2-ACB2-4F42-8A46-99777042C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77167"/>
              </p:ext>
            </p:extLst>
          </p:nvPr>
        </p:nvGraphicFramePr>
        <p:xfrm>
          <a:off x="92766" y="1088270"/>
          <a:ext cx="12099234" cy="5194288"/>
        </p:xfrm>
        <a:graphic>
          <a:graphicData uri="http://schemas.openxmlformats.org/drawingml/2006/table">
            <a:tbl>
              <a:tblPr/>
              <a:tblGrid>
                <a:gridCol w="1056175">
                  <a:extLst>
                    <a:ext uri="{9D8B030D-6E8A-4147-A177-3AD203B41FA5}">
                      <a16:colId xmlns:a16="http://schemas.microsoft.com/office/drawing/2014/main" val="992012589"/>
                    </a:ext>
                  </a:extLst>
                </a:gridCol>
                <a:gridCol w="1671165">
                  <a:extLst>
                    <a:ext uri="{9D8B030D-6E8A-4147-A177-3AD203B41FA5}">
                      <a16:colId xmlns:a16="http://schemas.microsoft.com/office/drawing/2014/main" val="1912123086"/>
                    </a:ext>
                  </a:extLst>
                </a:gridCol>
                <a:gridCol w="4719370">
                  <a:extLst>
                    <a:ext uri="{9D8B030D-6E8A-4147-A177-3AD203B41FA5}">
                      <a16:colId xmlns:a16="http://schemas.microsoft.com/office/drawing/2014/main" val="343553655"/>
                    </a:ext>
                  </a:extLst>
                </a:gridCol>
                <a:gridCol w="1724643">
                  <a:extLst>
                    <a:ext uri="{9D8B030D-6E8A-4147-A177-3AD203B41FA5}">
                      <a16:colId xmlns:a16="http://schemas.microsoft.com/office/drawing/2014/main" val="1821828842"/>
                    </a:ext>
                  </a:extLst>
                </a:gridCol>
                <a:gridCol w="1791488">
                  <a:extLst>
                    <a:ext uri="{9D8B030D-6E8A-4147-A177-3AD203B41FA5}">
                      <a16:colId xmlns:a16="http://schemas.microsoft.com/office/drawing/2014/main" val="3657406981"/>
                    </a:ext>
                  </a:extLst>
                </a:gridCol>
                <a:gridCol w="1136393">
                  <a:extLst>
                    <a:ext uri="{9D8B030D-6E8A-4147-A177-3AD203B41FA5}">
                      <a16:colId xmlns:a16="http://schemas.microsoft.com/office/drawing/2014/main" val="81854207"/>
                    </a:ext>
                  </a:extLst>
                </a:gridCol>
              </a:tblGrid>
              <a:tr h="243217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 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132905"/>
                  </a:ext>
                </a:extLst>
              </a:tr>
              <a:tr h="2432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38176"/>
                  </a:ext>
                </a:extLst>
              </a:tr>
              <a:tr h="1106708">
                <a:tc rowSpan="6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Daveyton –Germiston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the Substations: Alliance,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Dunswart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Boksburg East, Angelo, Van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Ryn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the OHTE :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Daveyton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-Germiston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(Work to be executed subject to </a:t>
                      </a: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Availability)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Substations 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:30 August 2022 ​</a:t>
                      </a: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: :30 August 2022 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 &amp; OHTE BEC  Stage : To be finalized by 23 Sept 2021​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Subs: R88.7mil​</a:t>
                      </a:r>
                    </a:p>
                    <a:p>
                      <a:pPr algn="l" rtl="0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OHTE: R 50mil​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51257"/>
                  </a:ext>
                </a:extLst>
              </a:tr>
              <a:tr h="5058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Recovery Works  (22km of Rail 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</a:t>
                      </a:r>
                      <a:r>
                        <a:rPr lang="en-US" sz="1200" b="1" i="0" u="sng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 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 2022​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 stage: 30 August2021​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R10.2mil​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45457"/>
                  </a:ext>
                </a:extLst>
              </a:tr>
              <a:tr h="6616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 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 Stage:30 August2021​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R61.2mil​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90783"/>
                  </a:ext>
                </a:extLst>
              </a:tr>
              <a:tr h="3941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 the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at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Daveyton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to Germiston 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Awaiting CFST appointment​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R79.5 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45318"/>
                  </a:ext>
                </a:extLst>
              </a:tr>
              <a:tr h="10089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Aerial Optic fibre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underground fibre network &amp; Optical Transport network​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Public Address Systems, Electronic Display Boards, RailCom and Help points​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integrated access control systems​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2023​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requests at PRASA TECH CEO office for approval​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R25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R33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R31.5 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R13.4 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34529"/>
                  </a:ext>
                </a:extLst>
              </a:tr>
              <a:tr h="7777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Stations are planned to be delivered on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NSIP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station are planned to be delivered on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ABT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July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 January 2022​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Consultants advertised  closing 20 Sep 2021​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ABT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advert closes 31 Aug 21​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R24.5mil​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R8mil​</a:t>
                      </a:r>
                    </a:p>
                  </a:txBody>
                  <a:tcPr marL="27027" marR="27027" marT="13513" marB="135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3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02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FBE2B8-9E4D-4C76-A02C-A67F91B43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5571"/>
              </p:ext>
            </p:extLst>
          </p:nvPr>
        </p:nvGraphicFramePr>
        <p:xfrm>
          <a:off x="106017" y="1094828"/>
          <a:ext cx="11979966" cy="4570477"/>
        </p:xfrm>
        <a:graphic>
          <a:graphicData uri="http://schemas.openxmlformats.org/drawingml/2006/table">
            <a:tbl>
              <a:tblPr/>
              <a:tblGrid>
                <a:gridCol w="1092838">
                  <a:extLst>
                    <a:ext uri="{9D8B030D-6E8A-4147-A177-3AD203B41FA5}">
                      <a16:colId xmlns:a16="http://schemas.microsoft.com/office/drawing/2014/main" val="2942150353"/>
                    </a:ext>
                  </a:extLst>
                </a:gridCol>
                <a:gridCol w="1425075">
                  <a:extLst>
                    <a:ext uri="{9D8B030D-6E8A-4147-A177-3AD203B41FA5}">
                      <a16:colId xmlns:a16="http://schemas.microsoft.com/office/drawing/2014/main" val="998008727"/>
                    </a:ext>
                  </a:extLst>
                </a:gridCol>
                <a:gridCol w="4359965">
                  <a:extLst>
                    <a:ext uri="{9D8B030D-6E8A-4147-A177-3AD203B41FA5}">
                      <a16:colId xmlns:a16="http://schemas.microsoft.com/office/drawing/2014/main" val="1368476265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807835373"/>
                    </a:ext>
                  </a:extLst>
                </a:gridCol>
                <a:gridCol w="2266122">
                  <a:extLst>
                    <a:ext uri="{9D8B030D-6E8A-4147-A177-3AD203B41FA5}">
                      <a16:colId xmlns:a16="http://schemas.microsoft.com/office/drawing/2014/main" val="3698413956"/>
                    </a:ext>
                  </a:extLst>
                </a:gridCol>
                <a:gridCol w="1258957">
                  <a:extLst>
                    <a:ext uri="{9D8B030D-6E8A-4147-A177-3AD203B41FA5}">
                      <a16:colId xmlns:a16="http://schemas.microsoft.com/office/drawing/2014/main" val="2618122010"/>
                    </a:ext>
                  </a:extLst>
                </a:gridCol>
              </a:tblGrid>
              <a:tr h="24782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54310"/>
                  </a:ext>
                </a:extLst>
              </a:tr>
              <a:tr h="2478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93668"/>
                  </a:ext>
                </a:extLst>
              </a:tr>
              <a:tr h="681237">
                <a:tc rowSpan="7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Umlazi-Durban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 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vandalised substations: Umbilo and Umlazi​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vandalised switching station at Duffsroad.​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June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 2022​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CFST:17 Sept 2021​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Re-Advertised:03 Sep2021​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R23mil​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41463"/>
                  </a:ext>
                </a:extLst>
              </a:tr>
              <a:tr h="4645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Bridges:rehabilitation:Umlaascanal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bridge, </a:t>
                      </a:r>
                      <a:r>
                        <a:rPr lang="en-GB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Lindokuhle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Umlazi and </a:t>
                      </a:r>
                      <a:r>
                        <a:rPr lang="en-GB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Zwelethu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2023​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CFST:08 Sept 2021​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R82mil​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65647"/>
                  </a:ext>
                </a:extLst>
              </a:tr>
              <a:tr h="4645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Reunion - 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Zwelethu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rehabilitation of formation​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Execution:50% progress​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45859"/>
                  </a:ext>
                </a:extLst>
              </a:tr>
              <a:tr h="618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2022​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 stage: 30 August2021​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R17.3mil​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09611"/>
                  </a:ext>
                </a:extLst>
              </a:tr>
              <a:tr h="5360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 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 Stage:30 August2021​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R27mil​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69529"/>
                  </a:ext>
                </a:extLst>
              </a:tr>
              <a:tr h="2889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 stolen Signal cables between Durban and Congella​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Sept 2022​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CFST: 03 Sep2021​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R16mil​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37436"/>
                  </a:ext>
                </a:extLst>
              </a:tr>
              <a:tr h="2500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underground fiber between Durban and Umlazi​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June 2022​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Specification: 31 August 2021​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05498"/>
                  </a:ext>
                </a:extLst>
              </a:tr>
              <a:tr h="770877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Stations are planned to be delivered on NSIP as part of Priority 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Stations are planned to be delivered on NSIP as part Priority 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station are planned to be delivered on ABT​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July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 January 2022​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Consultants have been advertised and closing on 08-Sep-21​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ABT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advertised and closing on 10-Sep-21​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R88mil​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R51mil 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R8mil​</a:t>
                      </a:r>
                    </a:p>
                  </a:txBody>
                  <a:tcPr marL="30643" marR="30643" marT="15322" marB="1532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5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14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2021/22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E94FB9-1BE9-4D22-A2AD-737AE030A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05270"/>
              </p:ext>
            </p:extLst>
          </p:nvPr>
        </p:nvGraphicFramePr>
        <p:xfrm>
          <a:off x="99391" y="1115922"/>
          <a:ext cx="11993217" cy="5153615"/>
        </p:xfrm>
        <a:graphic>
          <a:graphicData uri="http://schemas.openxmlformats.org/drawingml/2006/table">
            <a:tbl>
              <a:tblPr/>
              <a:tblGrid>
                <a:gridCol w="1205948">
                  <a:extLst>
                    <a:ext uri="{9D8B030D-6E8A-4147-A177-3AD203B41FA5}">
                      <a16:colId xmlns:a16="http://schemas.microsoft.com/office/drawing/2014/main" val="1692149111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2150453105"/>
                    </a:ext>
                  </a:extLst>
                </a:gridCol>
                <a:gridCol w="4823791">
                  <a:extLst>
                    <a:ext uri="{9D8B030D-6E8A-4147-A177-3AD203B41FA5}">
                      <a16:colId xmlns:a16="http://schemas.microsoft.com/office/drawing/2014/main" val="3877387132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1923469965"/>
                    </a:ext>
                  </a:extLst>
                </a:gridCol>
                <a:gridCol w="1802296">
                  <a:extLst>
                    <a:ext uri="{9D8B030D-6E8A-4147-A177-3AD203B41FA5}">
                      <a16:colId xmlns:a16="http://schemas.microsoft.com/office/drawing/2014/main" val="4117837334"/>
                    </a:ext>
                  </a:extLst>
                </a:gridCol>
                <a:gridCol w="1126434">
                  <a:extLst>
                    <a:ext uri="{9D8B030D-6E8A-4147-A177-3AD203B41FA5}">
                      <a16:colId xmlns:a16="http://schemas.microsoft.com/office/drawing/2014/main" val="555751698"/>
                    </a:ext>
                  </a:extLst>
                </a:gridCol>
              </a:tblGrid>
              <a:tr h="238546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20392"/>
                  </a:ext>
                </a:extLst>
              </a:tr>
              <a:tr h="2385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79676"/>
                  </a:ext>
                </a:extLst>
              </a:tr>
              <a:tr h="450419">
                <a:tc rowSpan="7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Kwamashu-Durban</a:t>
                      </a:r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 (Substations / OHTE)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 stolen overhead wires on the Greenwood Park line and Duffsroad - KwaMashu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Sept 2022​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CFST:10 Sep 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R28mil​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29051"/>
                  </a:ext>
                </a:extLst>
              </a:tr>
              <a:tr h="6611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Umgeni footbridge​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 of drainage and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formatio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Thembalihle to KwaMashu and Avoca to Duffs Road.​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Sept 2022​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Jun 2022​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CFST:08 Sep 2021​</a:t>
                      </a:r>
                    </a:p>
                    <a:p>
                      <a:pPr algn="l" rtl="0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CFST:25 Aug 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R3mil​</a:t>
                      </a:r>
                    </a:p>
                    <a:p>
                      <a:pPr algn="l" rtl="0" fontAlgn="base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R6mil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31256"/>
                  </a:ext>
                </a:extLst>
              </a:tr>
              <a:tr h="6622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2021​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 stage: 30 August2021​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R17.3mil​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04419"/>
                  </a:ext>
                </a:extLst>
              </a:tr>
              <a:tr h="5989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 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 Stage:30 August2021​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R16.2 mil​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21989"/>
                  </a:ext>
                </a:extLst>
              </a:tr>
              <a:tr h="9970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 stolen signal equipment at Greenwood Park, Umgeni, Thembalihle and bridge City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Nov 2022​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Specification:​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Greenwood Park: 30 Sept 2021​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Umgeni, Thembalihle and 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 city 03 Sept 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R35mil​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07594"/>
                  </a:ext>
                </a:extLst>
              </a:tr>
              <a:tr h="5064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underground fiber between Durban and KwaMashu​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June 2022​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Project: Specification: 31 August 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R3mil​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52702"/>
                  </a:ext>
                </a:extLst>
              </a:tr>
              <a:tr h="7969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Stations are planned to be delivered on NSIP as part of Priority 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Stations are planned to be delivered on NSIP as part Priority 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station are planned to be delivered on ABT​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 August 2022​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February 2022​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Advert for consultant closing 08 September 2021​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ABT advert closing 02 September 2021​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R30 .8mil​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R18.4mil​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R18.7mil​</a:t>
                      </a:r>
                    </a:p>
                  </a:txBody>
                  <a:tcPr marL="26860" marR="26860" marT="13430" marB="1343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0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4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115" y="1099127"/>
            <a:ext cx="9356758" cy="5257226"/>
          </a:xfrm>
        </p:spPr>
        <p:txBody>
          <a:bodyPr/>
          <a:lstStyle/>
          <a:p>
            <a:pPr marL="800100" lvl="1" indent="-342900">
              <a:buAutoNum type="arabicPeriod"/>
            </a:pPr>
            <a:endParaRPr lang="en-GB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Presidential Projects 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Mabopane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Rehabilitation Programme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b. Central Line Rehabilitation Programme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Other Priority Projects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 Depot Modernisation Project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Service Resumption Plan </a:t>
            </a:r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63827-2A32-4843-ACE4-83FD88C80868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0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BC252F-C563-4526-B7DA-D64C6271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81659"/>
              </p:ext>
            </p:extLst>
          </p:nvPr>
        </p:nvGraphicFramePr>
        <p:xfrm>
          <a:off x="112643" y="1104615"/>
          <a:ext cx="11966713" cy="5155077"/>
        </p:xfrm>
        <a:graphic>
          <a:graphicData uri="http://schemas.openxmlformats.org/drawingml/2006/table">
            <a:tbl>
              <a:tblPr/>
              <a:tblGrid>
                <a:gridCol w="1247232">
                  <a:extLst>
                    <a:ext uri="{9D8B030D-6E8A-4147-A177-3AD203B41FA5}">
                      <a16:colId xmlns:a16="http://schemas.microsoft.com/office/drawing/2014/main" val="3648958479"/>
                    </a:ext>
                  </a:extLst>
                </a:gridCol>
                <a:gridCol w="1434985">
                  <a:extLst>
                    <a:ext uri="{9D8B030D-6E8A-4147-A177-3AD203B41FA5}">
                      <a16:colId xmlns:a16="http://schemas.microsoft.com/office/drawing/2014/main" val="1895793387"/>
                    </a:ext>
                  </a:extLst>
                </a:gridCol>
                <a:gridCol w="4586591">
                  <a:extLst>
                    <a:ext uri="{9D8B030D-6E8A-4147-A177-3AD203B41FA5}">
                      <a16:colId xmlns:a16="http://schemas.microsoft.com/office/drawing/2014/main" val="2606140032"/>
                    </a:ext>
                  </a:extLst>
                </a:gridCol>
                <a:gridCol w="1662974">
                  <a:extLst>
                    <a:ext uri="{9D8B030D-6E8A-4147-A177-3AD203B41FA5}">
                      <a16:colId xmlns:a16="http://schemas.microsoft.com/office/drawing/2014/main" val="1651884305"/>
                    </a:ext>
                  </a:extLst>
                </a:gridCol>
                <a:gridCol w="2145774">
                  <a:extLst>
                    <a:ext uri="{9D8B030D-6E8A-4147-A177-3AD203B41FA5}">
                      <a16:colId xmlns:a16="http://schemas.microsoft.com/office/drawing/2014/main" val="4064591800"/>
                    </a:ext>
                  </a:extLst>
                </a:gridCol>
                <a:gridCol w="889157">
                  <a:extLst>
                    <a:ext uri="{9D8B030D-6E8A-4147-A177-3AD203B41FA5}">
                      <a16:colId xmlns:a16="http://schemas.microsoft.com/office/drawing/2014/main" val="1299944102"/>
                    </a:ext>
                  </a:extLst>
                </a:gridCol>
              </a:tblGrid>
              <a:tr h="254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78808"/>
                  </a:ext>
                </a:extLst>
              </a:tr>
              <a:tr h="456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Scope​</a:t>
                      </a:r>
                    </a:p>
                  </a:txBody>
                  <a:tcPr marL="39921" marR="39921" marT="19960" marB="19960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Scope Details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Schedule/   Time 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Budget​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62892"/>
                  </a:ext>
                </a:extLst>
              </a:tr>
              <a:tr h="593816">
                <a:tc rowSpan="8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Town- Simonstown(Wynburg)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 Distribution Lines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Reinstatement of 11 kV at Steenberg and 33 kV Distribution lines (Thornton to Good Wood)​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Jan2022​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Advertised:10Sep2021​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R1m​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67326"/>
                  </a:ext>
                </a:extLst>
              </a:tr>
              <a:tr h="456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Substations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 of high speed circuit breakers – Diep River sub​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2023​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BAC:30Aug2021​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R6m​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89189"/>
                  </a:ext>
                </a:extLst>
              </a:tr>
              <a:tr h="5938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 and installation of  Substation Safety doors 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March2022​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Awarded: Orders placed : 30 October2022​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R2mil 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59832"/>
                  </a:ext>
                </a:extLst>
              </a:tr>
              <a:tr h="5938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 and Installation of 5MVA Transformer, Rectifier and Wave Filter at False Bay 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2023​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Awarded: Orders placed : 30 March2022​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R4.5mil​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46418"/>
                  </a:ext>
                </a:extLst>
              </a:tr>
              <a:tr h="4625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 and delivery of Track Ballast in the Western Cape Region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March2022​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Awaiting tender briefing:03Sep2021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R1mil​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39153"/>
                  </a:ext>
                </a:extLst>
              </a:tr>
              <a:tr h="4697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Procurement of Ultrasonic Measuring Services : UMC 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Dec2024​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 Stage: 15Sep2021​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R8mil 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78999"/>
                  </a:ext>
                </a:extLst>
              </a:tr>
              <a:tr h="5865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Refurbishment of Perway assets to address RSR Directives​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months :30March2022​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Execution:70% progress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0.7mil​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8511"/>
                  </a:ext>
                </a:extLst>
              </a:tr>
              <a:tr h="6845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Maintenance Services to Augment MO Capacity (WC Region) on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Adhoc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basis 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25April2022​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Awarded: 40% progress​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3.6mil​</a:t>
                      </a:r>
                    </a:p>
                  </a:txBody>
                  <a:tcPr marL="39921" marR="39921" marT="19960" marB="1996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3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40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13F1FF-AFDF-4E56-A595-E954905BF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5857"/>
              </p:ext>
            </p:extLst>
          </p:nvPr>
        </p:nvGraphicFramePr>
        <p:xfrm>
          <a:off x="190121" y="1098101"/>
          <a:ext cx="11669868" cy="4423941"/>
        </p:xfrm>
        <a:graphic>
          <a:graphicData uri="http://schemas.openxmlformats.org/drawingml/2006/table">
            <a:tbl>
              <a:tblPr/>
              <a:tblGrid>
                <a:gridCol w="1223177">
                  <a:extLst>
                    <a:ext uri="{9D8B030D-6E8A-4147-A177-3AD203B41FA5}">
                      <a16:colId xmlns:a16="http://schemas.microsoft.com/office/drawing/2014/main" val="1673844809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887541506"/>
                    </a:ext>
                  </a:extLst>
                </a:gridCol>
                <a:gridCol w="5685183">
                  <a:extLst>
                    <a:ext uri="{9D8B030D-6E8A-4147-A177-3AD203B41FA5}">
                      <a16:colId xmlns:a16="http://schemas.microsoft.com/office/drawing/2014/main" val="629946075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val="1276045085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790612689"/>
                    </a:ext>
                  </a:extLst>
                </a:gridCol>
                <a:gridCol w="1117160">
                  <a:extLst>
                    <a:ext uri="{9D8B030D-6E8A-4147-A177-3AD203B41FA5}">
                      <a16:colId xmlns:a16="http://schemas.microsoft.com/office/drawing/2014/main" val="253689602"/>
                    </a:ext>
                  </a:extLst>
                </a:gridCol>
              </a:tblGrid>
              <a:tr h="211892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9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9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54423"/>
                  </a:ext>
                </a:extLst>
              </a:tr>
              <a:tr h="370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49367"/>
                  </a:ext>
                </a:extLst>
              </a:tr>
              <a:tr h="665298">
                <a:tc rowSpan="5">
                  <a:txBody>
                    <a:bodyPr/>
                    <a:lstStyle/>
                    <a:p>
                      <a:pPr algn="l" rtl="0" fontAlgn="auto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Town- Simonstown(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Wynburg</a:t>
                      </a: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l" rtl="0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(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March 2021​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 stage: 30 August2021​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R15.2mil​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89052"/>
                  </a:ext>
                </a:extLst>
              </a:tr>
              <a:tr h="10064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 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 Stage:30 August2021​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R18mil​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54431"/>
                  </a:ext>
                </a:extLst>
              </a:tr>
              <a:tr h="6886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Manual Screening of Level crossing at various locations within Cape Metrorail Western Cape Region (Cape Town – Woodstock)​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April2022​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Execution:20% progress​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2.1mil​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9308"/>
                  </a:ext>
                </a:extLst>
              </a:tr>
              <a:tr h="6332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Replacement of full Double Slip and Single Slip Turnout sets, and Supply of associated Material in Cape Town Metrorail Region (Cape Town – Woodstock)​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Dec 2023​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  BEC Stage : 30Sep2021​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7.4mil​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53151"/>
                  </a:ext>
                </a:extLst>
              </a:tr>
              <a:tr h="8475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 Bridges in the Metrorail Western Cape Region (Salt River, Kenilworth - Wynberg, Plumstead – Steurhof)​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September 2023​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  BEC Stage : 30Sep2021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12.9mil​</a:t>
                      </a:r>
                    </a:p>
                  </a:txBody>
                  <a:tcPr marL="47817" marR="47817" marT="23908" marB="2390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3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92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0F63C8-96A9-4F37-A7B2-63811A72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8811"/>
              </p:ext>
            </p:extLst>
          </p:nvPr>
        </p:nvGraphicFramePr>
        <p:xfrm>
          <a:off x="92766" y="1192693"/>
          <a:ext cx="11966713" cy="4645677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1613082624"/>
                    </a:ext>
                  </a:extLst>
                </a:gridCol>
                <a:gridCol w="940905">
                  <a:extLst>
                    <a:ext uri="{9D8B030D-6E8A-4147-A177-3AD203B41FA5}">
                      <a16:colId xmlns:a16="http://schemas.microsoft.com/office/drawing/2014/main" val="1904771735"/>
                    </a:ext>
                  </a:extLst>
                </a:gridCol>
                <a:gridCol w="4015408">
                  <a:extLst>
                    <a:ext uri="{9D8B030D-6E8A-4147-A177-3AD203B41FA5}">
                      <a16:colId xmlns:a16="http://schemas.microsoft.com/office/drawing/2014/main" val="2793116771"/>
                    </a:ext>
                  </a:extLst>
                </a:gridCol>
                <a:gridCol w="2199861">
                  <a:extLst>
                    <a:ext uri="{9D8B030D-6E8A-4147-A177-3AD203B41FA5}">
                      <a16:colId xmlns:a16="http://schemas.microsoft.com/office/drawing/2014/main" val="975519186"/>
                    </a:ext>
                  </a:extLst>
                </a:gridCol>
                <a:gridCol w="2610678">
                  <a:extLst>
                    <a:ext uri="{9D8B030D-6E8A-4147-A177-3AD203B41FA5}">
                      <a16:colId xmlns:a16="http://schemas.microsoft.com/office/drawing/2014/main" val="2011657625"/>
                    </a:ext>
                  </a:extLst>
                </a:gridCol>
                <a:gridCol w="980662">
                  <a:extLst>
                    <a:ext uri="{9D8B030D-6E8A-4147-A177-3AD203B41FA5}">
                      <a16:colId xmlns:a16="http://schemas.microsoft.com/office/drawing/2014/main" val="1578068000"/>
                    </a:ext>
                  </a:extLst>
                </a:gridCol>
              </a:tblGrid>
              <a:tr h="125391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18888"/>
                  </a:ext>
                </a:extLst>
              </a:tr>
              <a:tr h="2194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09578"/>
                  </a:ext>
                </a:extLst>
              </a:tr>
              <a:tr h="644985">
                <a:tc rowSpan="7">
                  <a:txBody>
                    <a:bodyPr/>
                    <a:lstStyle/>
                    <a:p>
                      <a:pPr algn="l" rtl="0" fontAlgn="auto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Town- Simonstown</a:t>
                      </a:r>
                    </a:p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Wynburg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 </a:t>
                      </a:r>
                    </a:p>
                    <a:p>
                      <a:pPr algn="l" rtl="0" fontAlgn="base"/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Vandalproofing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Trackside elements (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Signals,Point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Machines, Axle Counters)​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Passed  BEC &amp; still be advertised: 03 Sep2021​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29898"/>
                  </a:ext>
                </a:extLst>
              </a:tr>
              <a:tr h="5015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Spares (Point Machine &amp; LED spares,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Cables)​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CFST :07 Sep2021​</a:t>
                      </a:r>
                    </a:p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00475"/>
                  </a:ext>
                </a:extLst>
              </a:tr>
              <a:tr h="6548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Procurement of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Mission Critical Components​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Confinement Motivation at Legal for vetting :30August2021​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R49mil​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81648"/>
                  </a:ext>
                </a:extLst>
              </a:tr>
              <a:tr h="5956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Upgrade Level Crossings​</a:t>
                      </a: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ZA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Execution: Material Ordered: 08October2021​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R3.5mil​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93709"/>
                  </a:ext>
                </a:extLst>
              </a:tr>
              <a:tr h="4075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Supply, Deliver, and Install PA Adapters for the WC Region​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CFST: 03 Sep2021​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4,8mil​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17642"/>
                  </a:ext>
                </a:extLst>
              </a:tr>
              <a:tr h="4075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Supply, Delivery, Install and Commission of VoIP telephone system​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 CFST:03Sep2021​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2mil​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09936"/>
                  </a:ext>
                </a:extLst>
              </a:tr>
              <a:tr h="8777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stations to be delivered on the NSIP​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 February 2023​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Consultants have been advertised and closing 31 August 2021​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R214 mill​</a:t>
                      </a:r>
                    </a:p>
                  </a:txBody>
                  <a:tcPr marL="27367" marR="27367" marT="13683" marB="1368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5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84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(2021/22)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93285-548E-4BAA-AE03-F84F2AF7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51583"/>
              </p:ext>
            </p:extLst>
          </p:nvPr>
        </p:nvGraphicFramePr>
        <p:xfrm>
          <a:off x="121921" y="688749"/>
          <a:ext cx="11809013" cy="6017583"/>
        </p:xfrm>
        <a:graphic>
          <a:graphicData uri="http://schemas.openxmlformats.org/drawingml/2006/table">
            <a:tbl>
              <a:tblPr/>
              <a:tblGrid>
                <a:gridCol w="1103500">
                  <a:extLst>
                    <a:ext uri="{9D8B030D-6E8A-4147-A177-3AD203B41FA5}">
                      <a16:colId xmlns:a16="http://schemas.microsoft.com/office/drawing/2014/main" val="2447529564"/>
                    </a:ext>
                  </a:extLst>
                </a:gridCol>
                <a:gridCol w="941312">
                  <a:extLst>
                    <a:ext uri="{9D8B030D-6E8A-4147-A177-3AD203B41FA5}">
                      <a16:colId xmlns:a16="http://schemas.microsoft.com/office/drawing/2014/main" val="3935384871"/>
                    </a:ext>
                  </a:extLst>
                </a:gridCol>
                <a:gridCol w="4812253">
                  <a:extLst>
                    <a:ext uri="{9D8B030D-6E8A-4147-A177-3AD203B41FA5}">
                      <a16:colId xmlns:a16="http://schemas.microsoft.com/office/drawing/2014/main" val="2320677360"/>
                    </a:ext>
                  </a:extLst>
                </a:gridCol>
                <a:gridCol w="1411014">
                  <a:extLst>
                    <a:ext uri="{9D8B030D-6E8A-4147-A177-3AD203B41FA5}">
                      <a16:colId xmlns:a16="http://schemas.microsoft.com/office/drawing/2014/main" val="2792939769"/>
                    </a:ext>
                  </a:extLst>
                </a:gridCol>
                <a:gridCol w="2258125">
                  <a:extLst>
                    <a:ext uri="{9D8B030D-6E8A-4147-A177-3AD203B41FA5}">
                      <a16:colId xmlns:a16="http://schemas.microsoft.com/office/drawing/2014/main" val="2348536070"/>
                    </a:ext>
                  </a:extLst>
                </a:gridCol>
                <a:gridCol w="1282809">
                  <a:extLst>
                    <a:ext uri="{9D8B030D-6E8A-4147-A177-3AD203B41FA5}">
                      <a16:colId xmlns:a16="http://schemas.microsoft.com/office/drawing/2014/main" val="1992813418"/>
                    </a:ext>
                  </a:extLst>
                </a:gridCol>
              </a:tblGrid>
              <a:tr h="225036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Corridor</a:t>
                      </a:r>
                      <a:r>
                        <a:rPr lang="en-GB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Implementation Status (RAG)​</a:t>
                      </a:r>
                      <a:endParaRPr lang="en-Z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70043"/>
                  </a:ext>
                </a:extLst>
              </a:tr>
              <a:tr h="2250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Scope​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Scope Details</a:t>
                      </a:r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Schedule/Time 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ZA" sz="14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Budget​</a:t>
                      </a:r>
                      <a:endParaRPr lang="en-ZA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2308"/>
                  </a:ext>
                </a:extLst>
              </a:tr>
              <a:tr h="484203">
                <a:tc rowSpan="12"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Town- Simonstown</a:t>
                      </a:r>
                    </a:p>
                    <a:p>
                      <a:pPr algn="l" rtl="0" fontAlgn="base"/>
                      <a:r>
                        <a:rPr lang="en-ZA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(Athlone )</a:t>
                      </a:r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ZA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OHTE/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Substations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 and Installation of 5MVA Transformer, Rectifier and Wave Filter at Crawford​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2023​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Awarded: Orders placed : 30 March2022​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R4.5mil​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5394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/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Track Machines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): Screening, Regulation, Tamping and Rail Grinding 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​31 March 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 stage: 30 August2021​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R15.2mil​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22287"/>
                  </a:ext>
                </a:extLst>
              </a:tr>
              <a:tr h="5000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Performance Improvement Works - Supply &amp; Delivery of Rails(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Perway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Available) :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48kg/m Rail Replacement on the main line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August2022​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Contracting Stage:30 August2021​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R18mil​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0651"/>
                  </a:ext>
                </a:extLst>
              </a:tr>
              <a:tr h="430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 and Installation of Concrete Universal Sleepers at Various within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MetroRail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( Maitland,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Ndabeni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and 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Hazendal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 April2022​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in Execution:10% 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705635"/>
                  </a:ext>
                </a:extLst>
              </a:tr>
              <a:tr h="4500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Procurement of Ultrasonic Measuring Services :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UMC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Dec 2024​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Award Stage: 30 August2021​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R8mil 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83656"/>
                  </a:ext>
                </a:extLst>
              </a:tr>
              <a:tr h="5100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Vandalproofing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Trackside elements (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Signals,Point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Machines, Axle Counters)​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Passed  BEC &amp; still be advertised: 03 Sep2021​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42335"/>
                  </a:ext>
                </a:extLst>
              </a:tr>
              <a:tr h="4831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 of Maitland Indoor and Outdoor Signalling Equipment​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Passed  BEC &amp; still be advertised: 03 Sep2021​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53540"/>
                  </a:ext>
                </a:extLst>
              </a:tr>
              <a:tr h="430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 Spares (Point Machine &amp; LED spares, Signalling Cables)​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CFST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:07 Sep2021​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R8mil​</a:t>
                      </a:r>
                    </a:p>
                    <a:p>
                      <a:pPr algn="l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41444"/>
                  </a:ext>
                </a:extLst>
              </a:tr>
              <a:tr h="4229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Procurement of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Signalling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Mission Critical Components​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Confinement Motivation at Legal for vetting :30August2021​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R49mil​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05903"/>
                  </a:ext>
                </a:extLst>
              </a:tr>
              <a:tr h="2758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Telecoms 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Supply, Deliver, and Install PA Adapters for the WC Region​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</a:t>
                      </a:r>
                      <a:r>
                        <a:rPr lang="en-ZA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CFST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03 Sep2021​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5mil​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38768"/>
                  </a:ext>
                </a:extLst>
              </a:tr>
              <a:tr h="2601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Supply, Delivery, Install and Commission of VoIP telephone system​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March 2022​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at CFST:03Sep2021​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1.9mil​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7195"/>
                  </a:ext>
                </a:extLst>
              </a:tr>
              <a:tr h="8454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Stations are planned to be delivered on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NSIP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part of Priority 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Stations are planned to be delivered on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NSIP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part Priority 2​</a:t>
                      </a:r>
                    </a:p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 Dec 2021​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 Mar 2023​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Advert for consultants closes 31-Aug-21 and the contractor pre-qualification advert placing on 30 Aug 2021​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R94.1 mil​</a:t>
                      </a:r>
                    </a:p>
                    <a:p>
                      <a:pPr algn="l" rtl="0" fontAlgn="base"/>
                      <a:r>
                        <a:rPr lang="en-ZA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R200 mil​</a:t>
                      </a:r>
                    </a:p>
                  </a:txBody>
                  <a:tcPr marL="20820" marR="20820" marT="10410" marB="1041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5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14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Projects - Progress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</a:rPr>
              <a:t>Focus: Sep21–Mar22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457200" lvl="1" indent="0">
              <a:buNone/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ZA" sz="1600" b="1" u="sng" dirty="0"/>
              <a:t>Projects at Initiation stage</a:t>
            </a:r>
            <a:r>
              <a:rPr lang="en-US" sz="1600" dirty="0"/>
              <a:t>​</a:t>
            </a:r>
          </a:p>
          <a:p>
            <a:r>
              <a:rPr lang="en-ZA" sz="1600" dirty="0" err="1"/>
              <a:t>Culemborg</a:t>
            </a:r>
            <a:r>
              <a:rPr lang="en-ZA" sz="1600" dirty="0"/>
              <a:t>/Bloemfontein to advertise and tenders to close in March 2022.</a:t>
            </a:r>
            <a:r>
              <a:rPr lang="en-US" sz="1600" dirty="0"/>
              <a:t>​</a:t>
            </a:r>
          </a:p>
          <a:p>
            <a:r>
              <a:rPr lang="en-ZA" sz="1600" dirty="0"/>
              <a:t>PE and East London depots, </a:t>
            </a:r>
            <a:r>
              <a:rPr lang="en-ZA" sz="1600" b="1" dirty="0"/>
              <a:t>finalise land transfers</a:t>
            </a:r>
            <a:r>
              <a:rPr lang="en-ZA" sz="1600" dirty="0"/>
              <a:t> and advertise tenders.</a:t>
            </a:r>
            <a:r>
              <a:rPr lang="en-US" sz="1600" dirty="0"/>
              <a:t>​</a:t>
            </a:r>
          </a:p>
          <a:p>
            <a:r>
              <a:rPr lang="en-ZA" sz="1600" dirty="0"/>
              <a:t>Motherwell, Complete approvals for the MOA.</a:t>
            </a:r>
            <a:r>
              <a:rPr lang="en-US" sz="1600" dirty="0"/>
              <a:t>​</a:t>
            </a:r>
          </a:p>
          <a:p>
            <a:endParaRPr lang="en-ZA" sz="1600" dirty="0"/>
          </a:p>
          <a:p>
            <a:r>
              <a:rPr lang="en-ZA" sz="1600" b="1" u="sng" dirty="0"/>
              <a:t>Projects at CFST Stage</a:t>
            </a:r>
            <a:r>
              <a:rPr lang="en-US" sz="1600" dirty="0"/>
              <a:t>​</a:t>
            </a:r>
          </a:p>
          <a:p>
            <a:r>
              <a:rPr lang="en-ZA" sz="1600" dirty="0"/>
              <a:t>Braamfontein/</a:t>
            </a:r>
            <a:r>
              <a:rPr lang="en-ZA" sz="1600" dirty="0" err="1"/>
              <a:t>Benrose</a:t>
            </a:r>
            <a:r>
              <a:rPr lang="en-ZA" sz="1600" dirty="0"/>
              <a:t> &amp; </a:t>
            </a:r>
            <a:r>
              <a:rPr lang="en-ZA" sz="1600" dirty="0" err="1"/>
              <a:t>Wolmerton</a:t>
            </a:r>
            <a:r>
              <a:rPr lang="en-ZA" sz="1600" dirty="0"/>
              <a:t> depots: </a:t>
            </a:r>
            <a:r>
              <a:rPr lang="en-US" sz="1600" dirty="0"/>
              <a:t>​</a:t>
            </a:r>
          </a:p>
          <a:p>
            <a:r>
              <a:rPr lang="en-ZA" sz="1600" dirty="0"/>
              <a:t>Advertise tenders in Sept21 – Nov21</a:t>
            </a:r>
            <a:r>
              <a:rPr lang="en-US" sz="1600" dirty="0"/>
              <a:t>​</a:t>
            </a:r>
          </a:p>
          <a:p>
            <a:r>
              <a:rPr lang="en-ZA" sz="1600" dirty="0"/>
              <a:t>BECs – (Dec21-Jan22), </a:t>
            </a:r>
            <a:r>
              <a:rPr lang="en-US" sz="1600" dirty="0"/>
              <a:t>​</a:t>
            </a:r>
          </a:p>
          <a:p>
            <a:r>
              <a:rPr lang="en-ZA" sz="1600" dirty="0"/>
              <a:t>Award Braamfontein in Feb.22, </a:t>
            </a:r>
            <a:r>
              <a:rPr lang="en-ZA" sz="1600" dirty="0" err="1"/>
              <a:t>Wolmerton</a:t>
            </a:r>
            <a:r>
              <a:rPr lang="en-ZA" sz="1600" dirty="0"/>
              <a:t> Feb22 and </a:t>
            </a:r>
            <a:r>
              <a:rPr lang="en-ZA" sz="1600" dirty="0" err="1"/>
              <a:t>Benrose</a:t>
            </a:r>
            <a:r>
              <a:rPr lang="en-ZA" sz="1600" dirty="0"/>
              <a:t> Jan22. </a:t>
            </a:r>
            <a:r>
              <a:rPr lang="en-US" sz="1600" dirty="0"/>
              <a:t>​</a:t>
            </a:r>
          </a:p>
          <a:p>
            <a:endParaRPr lang="en-ZA" sz="1600" dirty="0"/>
          </a:p>
          <a:p>
            <a:r>
              <a:rPr lang="en-ZA" sz="1600" b="1" u="sng" dirty="0"/>
              <a:t>Projects at BEC Stage</a:t>
            </a:r>
            <a:r>
              <a:rPr lang="en-US" sz="1600" dirty="0"/>
              <a:t>​</a:t>
            </a:r>
          </a:p>
          <a:p>
            <a:r>
              <a:rPr lang="en-ZA" sz="1600" dirty="0" err="1"/>
              <a:t>Paadern</a:t>
            </a:r>
            <a:r>
              <a:rPr lang="en-ZA" sz="1600" dirty="0"/>
              <a:t> Eiland depot, to appoint in Jan22 for work to start in Feb22.</a:t>
            </a:r>
            <a:r>
              <a:rPr lang="en-US" sz="1600" dirty="0"/>
              <a:t>​</a:t>
            </a:r>
          </a:p>
          <a:p>
            <a:r>
              <a:rPr lang="en-ZA" sz="1600" dirty="0"/>
              <a:t>Depot fencing to appoint contractors end of Oct21.</a:t>
            </a:r>
            <a:r>
              <a:rPr lang="en-US" sz="1600" dirty="0"/>
              <a:t>​</a:t>
            </a:r>
          </a:p>
          <a:p>
            <a:endParaRPr lang="en-ZA" sz="1600" dirty="0"/>
          </a:p>
          <a:p>
            <a:r>
              <a:rPr lang="en-ZA" sz="1600" b="1" u="sng" dirty="0">
                <a:solidFill>
                  <a:srgbClr val="FF0000"/>
                </a:solidFill>
              </a:rPr>
              <a:t>Projects awarded (Salt River/Durban Yard/Springfield)</a:t>
            </a:r>
            <a:r>
              <a:rPr lang="en-US" sz="1600" b="1" dirty="0">
                <a:solidFill>
                  <a:srgbClr val="FF0000"/>
                </a:solidFill>
              </a:rPr>
              <a:t>​ (This project has been put on hold due to a court case)</a:t>
            </a:r>
          </a:p>
          <a:p>
            <a:r>
              <a:rPr lang="en-ZA" sz="1600" dirty="0">
                <a:solidFill>
                  <a:srgbClr val="FF0000"/>
                </a:solidFill>
              </a:rPr>
              <a:t>Detailed designs and tender documentation to be completed in Dec21,</a:t>
            </a:r>
            <a:r>
              <a:rPr lang="en-US" sz="1600" dirty="0">
                <a:solidFill>
                  <a:srgbClr val="FF0000"/>
                </a:solidFill>
              </a:rPr>
              <a:t>​</a:t>
            </a:r>
          </a:p>
          <a:p>
            <a:r>
              <a:rPr lang="en-ZA" sz="1600" dirty="0">
                <a:solidFill>
                  <a:srgbClr val="FF0000"/>
                </a:solidFill>
              </a:rPr>
              <a:t>CFST and Approach to market approvals in Jan22. </a:t>
            </a:r>
            <a:r>
              <a:rPr lang="en-US" sz="1600" dirty="0">
                <a:solidFill>
                  <a:srgbClr val="FF0000"/>
                </a:solidFill>
              </a:rPr>
              <a:t>​</a:t>
            </a:r>
          </a:p>
          <a:p>
            <a:r>
              <a:rPr lang="en-ZA" sz="1600" dirty="0">
                <a:solidFill>
                  <a:srgbClr val="FF0000"/>
                </a:solidFill>
              </a:rPr>
              <a:t>Tender advertisements Jan-Mar22.</a:t>
            </a:r>
            <a:r>
              <a:rPr lang="en-US" sz="1600" dirty="0">
                <a:solidFill>
                  <a:srgbClr val="FF0000"/>
                </a:solidFill>
              </a:rPr>
              <a:t>​</a:t>
            </a:r>
          </a:p>
          <a:p>
            <a:pPr marL="0" indent="0">
              <a:buNone/>
            </a:pPr>
            <a:r>
              <a:rPr lang="en-ZA" sz="1600" dirty="0">
                <a:solidFill>
                  <a:srgbClr val="FF0000"/>
                </a:solidFill>
              </a:rPr>
              <a:t>​</a:t>
            </a:r>
          </a:p>
          <a:p>
            <a:endParaRPr lang="en-ZA" sz="1600" dirty="0"/>
          </a:p>
          <a:p>
            <a:endParaRPr lang="en-ZA" sz="1600" dirty="0"/>
          </a:p>
          <a:p>
            <a:pPr marL="457200" lvl="1" indent="0">
              <a:buNone/>
            </a:pPr>
            <a:endParaRPr lang="en-GB" sz="1600" dirty="0"/>
          </a:p>
          <a:p>
            <a:pPr marL="360363" lvl="1" indent="-360363">
              <a:buFont typeface="+mj-lt"/>
              <a:buAutoNum type="arabicPeriod"/>
            </a:pPr>
            <a:endParaRPr lang="en-US" sz="1600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0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17396D-0A79-44A6-AD2A-B3D1F262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" y="1030076"/>
            <a:ext cx="11839903" cy="55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Service Resumption Plan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0" indent="0">
              <a:buNone/>
            </a:pPr>
            <a:r>
              <a:rPr lang="en-ZA" sz="1600" dirty="0">
                <a:solidFill>
                  <a:srgbClr val="FF0000"/>
                </a:solidFill>
              </a:rPr>
              <a:t>​</a:t>
            </a:r>
          </a:p>
          <a:p>
            <a:endParaRPr lang="en-ZA" sz="1600" dirty="0"/>
          </a:p>
          <a:p>
            <a:endParaRPr lang="en-ZA" sz="1600" dirty="0"/>
          </a:p>
          <a:p>
            <a:pPr marL="457200" lvl="1" indent="0">
              <a:buNone/>
            </a:pPr>
            <a:endParaRPr lang="en-GB" sz="1600" dirty="0"/>
          </a:p>
          <a:p>
            <a:pPr marL="360363" lvl="1" indent="-360363">
              <a:buFont typeface="+mj-lt"/>
              <a:buAutoNum type="arabicPeriod"/>
            </a:pPr>
            <a:endParaRPr lang="en-US" sz="1600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96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Corridor Rollout Plan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F9D717D0-0EEA-4B24-B146-FB49AE3F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677"/>
            <a:ext cx="12192000" cy="5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7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:a16="http://schemas.microsoft.com/office/drawing/2014/main" id="{65760707-B3E9-4ED1-9B9E-2A436A6DC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8A340-94BC-40D4-8CA8-79B849B19CA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Mabopane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Rehabilitation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1" y="1166191"/>
            <a:ext cx="10155282" cy="5190162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B4A564F-E137-4702-A50D-FFEFA20D5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74322"/>
              </p:ext>
            </p:extLst>
          </p:nvPr>
        </p:nvGraphicFramePr>
        <p:xfrm>
          <a:off x="261065" y="1166190"/>
          <a:ext cx="11374344" cy="496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448">
                  <a:extLst>
                    <a:ext uri="{9D8B030D-6E8A-4147-A177-3AD203B41FA5}">
                      <a16:colId xmlns:a16="http://schemas.microsoft.com/office/drawing/2014/main" val="3056673625"/>
                    </a:ext>
                  </a:extLst>
                </a:gridCol>
                <a:gridCol w="4563342">
                  <a:extLst>
                    <a:ext uri="{9D8B030D-6E8A-4147-A177-3AD203B41FA5}">
                      <a16:colId xmlns:a16="http://schemas.microsoft.com/office/drawing/2014/main" val="3963790846"/>
                    </a:ext>
                  </a:extLst>
                </a:gridCol>
                <a:gridCol w="3019554">
                  <a:extLst>
                    <a:ext uri="{9D8B030D-6E8A-4147-A177-3AD203B41FA5}">
                      <a16:colId xmlns:a16="http://schemas.microsoft.com/office/drawing/2014/main" val="1010826216"/>
                    </a:ext>
                  </a:extLst>
                </a:gridCol>
              </a:tblGrid>
              <a:tr h="465040">
                <a:tc>
                  <a:txBody>
                    <a:bodyPr/>
                    <a:lstStyle/>
                    <a:p>
                      <a:r>
                        <a:rPr lang="en-US" sz="1600" dirty="0"/>
                        <a:t>Project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50294"/>
                  </a:ext>
                </a:extLst>
              </a:tr>
              <a:tr h="697464">
                <a:tc>
                  <a:txBody>
                    <a:bodyPr/>
                    <a:lstStyle/>
                    <a:p>
                      <a:r>
                        <a:rPr lang="en-US" sz="1600" dirty="0"/>
                        <a:t>Substation Rehabilitation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Made up of 14 Substations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Broken into two (2) WP’s 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70% reduction in Cu content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53614"/>
                  </a:ext>
                </a:extLst>
              </a:tr>
              <a:tr h="697464">
                <a:tc>
                  <a:txBody>
                    <a:bodyPr/>
                    <a:lstStyle/>
                    <a:p>
                      <a:r>
                        <a:rPr lang="en-US" sz="1600" dirty="0"/>
                        <a:t>Rehabilitation of OHTE System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Made up of 160km of OHTE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Broken into Five (5) WP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Reduce copper content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24632"/>
                  </a:ext>
                </a:extLst>
              </a:tr>
              <a:tr h="672568">
                <a:tc>
                  <a:txBody>
                    <a:bodyPr/>
                    <a:lstStyle/>
                    <a:p>
                      <a:r>
                        <a:rPr lang="en-US" sz="1600" dirty="0"/>
                        <a:t>Re-</a:t>
                      </a:r>
                      <a:r>
                        <a:rPr lang="en-US" sz="1600" dirty="0" err="1"/>
                        <a:t>signalling</a:t>
                      </a:r>
                      <a:r>
                        <a:rPr lang="en-US" sz="1600" dirty="0"/>
                        <a:t>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Made up of nine (9) Signaling Stations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 of the Siemens Re-signaling 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Programme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Reduction of copper content</a:t>
                      </a:r>
                    </a:p>
                    <a:p>
                      <a:r>
                        <a:rPr lang="en-US" sz="1600" dirty="0"/>
                        <a:t>Reinforcement of critical content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93974"/>
                  </a:ext>
                </a:extLst>
              </a:tr>
              <a:tr h="697464">
                <a:tc>
                  <a:txBody>
                    <a:bodyPr/>
                    <a:lstStyle/>
                    <a:p>
                      <a:r>
                        <a:rPr lang="en-US" sz="1600" dirty="0"/>
                        <a:t>Train Stations Rehabilitation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Made up of 23 Train stations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Broken into six (6) WPs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63362"/>
                  </a:ext>
                </a:extLst>
              </a:tr>
              <a:tr h="910619">
                <a:tc>
                  <a:txBody>
                    <a:bodyPr/>
                    <a:lstStyle/>
                    <a:p>
                      <a:r>
                        <a:rPr lang="en-US" sz="1600" dirty="0"/>
                        <a:t>Walling and Security </a:t>
                      </a:r>
                      <a:r>
                        <a:rPr lang="en-US" sz="1600" dirty="0" err="1"/>
                        <a:t>Programme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Walling solution: Broken into 16 WPs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Security intervention: Deployment of targeted security interventions for the corridor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89019"/>
                  </a:ext>
                </a:extLst>
              </a:tr>
              <a:tr h="670034">
                <a:tc>
                  <a:txBody>
                    <a:bodyPr/>
                    <a:lstStyle/>
                    <a:p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Street to Street Bridges Projects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Made up of 8 bridges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Divided into 8 WPs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​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2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4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Programme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13" y="1285461"/>
            <a:ext cx="10327560" cy="5070892"/>
          </a:xfrm>
        </p:spPr>
        <p:txBody>
          <a:bodyPr/>
          <a:lstStyle/>
          <a:p>
            <a:pPr marL="800100" lvl="1" indent="-342900">
              <a:buAutoNum type="arabicPeriod"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C93558-31D6-4CC8-936B-6160C401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5" y="1093720"/>
            <a:ext cx="9491633" cy="50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4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Level Remedy Plan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1192695"/>
            <a:ext cx="10354064" cy="5163657"/>
          </a:xfrm>
        </p:spPr>
        <p:txBody>
          <a:bodyPr/>
          <a:lstStyle/>
          <a:p>
            <a:pPr marL="800100" lvl="1" indent="-342900">
              <a:buAutoNum type="arabicPeriod"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CD022C-48B4-4A56-8F0C-321A0581D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18592"/>
              </p:ext>
            </p:extLst>
          </p:nvPr>
        </p:nvGraphicFramePr>
        <p:xfrm>
          <a:off x="55178" y="1058686"/>
          <a:ext cx="12136821" cy="5584749"/>
        </p:xfrm>
        <a:graphic>
          <a:graphicData uri="http://schemas.openxmlformats.org/drawingml/2006/table">
            <a:tbl>
              <a:tblPr/>
              <a:tblGrid>
                <a:gridCol w="2467305">
                  <a:extLst>
                    <a:ext uri="{9D8B030D-6E8A-4147-A177-3AD203B41FA5}">
                      <a16:colId xmlns:a16="http://schemas.microsoft.com/office/drawing/2014/main" val="740744951"/>
                    </a:ext>
                  </a:extLst>
                </a:gridCol>
                <a:gridCol w="4936553">
                  <a:extLst>
                    <a:ext uri="{9D8B030D-6E8A-4147-A177-3AD203B41FA5}">
                      <a16:colId xmlns:a16="http://schemas.microsoft.com/office/drawing/2014/main" val="2845883041"/>
                    </a:ext>
                  </a:extLst>
                </a:gridCol>
                <a:gridCol w="303362">
                  <a:extLst>
                    <a:ext uri="{9D8B030D-6E8A-4147-A177-3AD203B41FA5}">
                      <a16:colId xmlns:a16="http://schemas.microsoft.com/office/drawing/2014/main" val="469030068"/>
                    </a:ext>
                  </a:extLst>
                </a:gridCol>
                <a:gridCol w="2714648">
                  <a:extLst>
                    <a:ext uri="{9D8B030D-6E8A-4147-A177-3AD203B41FA5}">
                      <a16:colId xmlns:a16="http://schemas.microsoft.com/office/drawing/2014/main" val="809166831"/>
                    </a:ext>
                  </a:extLst>
                </a:gridCol>
                <a:gridCol w="1714953">
                  <a:extLst>
                    <a:ext uri="{9D8B030D-6E8A-4147-A177-3AD203B41FA5}">
                      <a16:colId xmlns:a16="http://schemas.microsoft.com/office/drawing/2014/main" val="526398369"/>
                    </a:ext>
                  </a:extLst>
                </a:gridCol>
              </a:tblGrid>
              <a:tr h="2180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NAME​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REMEDY ACTION​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EST. FINISH DATE​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ZA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90803"/>
                  </a:ext>
                </a:extLst>
              </a:tr>
              <a:tr h="4984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OHTE Rehabilitation project​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Acceleration plan (Compress 8 months construction plan into 3 months through shift working)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Nov 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52834"/>
                  </a:ext>
                </a:extLst>
              </a:tr>
              <a:tr h="3115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Substation Rehabilitation project​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Oct 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74381"/>
                  </a:ext>
                </a:extLst>
              </a:tr>
              <a:tr h="8722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Rehabilitation​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service with 22% station availability​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availability to 52% (</a:t>
                      </a: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normal tender process, Turnkey approach)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availability to 100% </a:t>
                      </a: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(Turnkey approach)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Nov 21​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Nov 21​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22​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place​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Advertisement​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72580"/>
                  </a:ext>
                </a:extLst>
              </a:tr>
              <a:tr h="4049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Intervention Project​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security unit for the Now and Post construction before walling Solution​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Advertised​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9394"/>
                  </a:ext>
                </a:extLst>
              </a:tr>
              <a:tr h="311517"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ELECTRICAL TRAIN SERVICE WITH 92% OF AUTOMATED TRAIN AUTHORISATION CAN START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 NOV 2021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87382"/>
                  </a:ext>
                </a:extLst>
              </a:tr>
              <a:tr h="15264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Walling </a:t>
                      </a:r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Unbundle Work Packages (16 WPs) for an accelerated construction phase.​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WP1-3: Walling around 31 strategic buildings​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WP4-14: Corridor Walling (Inc. 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Dewildt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WP15: Security Technology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16: Upgrade of Civil Works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WP17: </a:t>
                      </a:r>
                      <a:r>
                        <a:rPr lang="en-US" sz="1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Wolmerton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Walling​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Staggered (Nov 21 – Jan 21)​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Staggered (Nov 22 – Jul 22)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22 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Staggered (Nov 21 – Jan 21)​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Staggered (Nov 22 – Jul 22)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22 ​</a:t>
                      </a:r>
                      <a:endParaRPr lang="en-ZA"/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Designs Done​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Designs Done​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10209"/>
                  </a:ext>
                </a:extLst>
              </a:tr>
              <a:tr h="2180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Re-signalling Project​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track​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21​</a:t>
                      </a:r>
                      <a:endParaRPr lang="en-ZA" dirty="0"/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81469"/>
                  </a:ext>
                </a:extLst>
              </a:tr>
              <a:tr h="311517"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ELECTRICAL TRAIN SERVICE WITH FULL AUTOMATED TRAIN AUTHORISATION CAN START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END DEC 2021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39738"/>
                  </a:ext>
                </a:extLst>
              </a:tr>
              <a:tr h="3115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to street bridges​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track​</a:t>
                      </a:r>
                      <a:endParaRPr lang="en-GB" dirty="0"/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CFST Approved​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96" marR="27196" marT="13598" marB="1359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4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6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local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labourers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have been appointed.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interns in the build environment have been appointed under KBCE​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SMME's participation: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(1), 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Stenciling (5),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Ablution facilities (5),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 establishment (3),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and transportation and small building works (12).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in total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all contract value was sub-contracted which was a pre-requisite from PRASA in line with regulation 9 of the Preferential Procurement Regulations of PPPFA 2017</a:t>
            </a:r>
          </a:p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6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Line Rehabilitation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1" y="1166191"/>
            <a:ext cx="10155282" cy="5190162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B4A564F-E137-4702-A50D-FFEFA20D5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85079"/>
              </p:ext>
            </p:extLst>
          </p:nvPr>
        </p:nvGraphicFramePr>
        <p:xfrm>
          <a:off x="261065" y="1073427"/>
          <a:ext cx="11374344" cy="551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183">
                  <a:extLst>
                    <a:ext uri="{9D8B030D-6E8A-4147-A177-3AD203B41FA5}">
                      <a16:colId xmlns:a16="http://schemas.microsoft.com/office/drawing/2014/main" val="3056673625"/>
                    </a:ext>
                  </a:extLst>
                </a:gridCol>
                <a:gridCol w="7954161">
                  <a:extLst>
                    <a:ext uri="{9D8B030D-6E8A-4147-A177-3AD203B41FA5}">
                      <a16:colId xmlns:a16="http://schemas.microsoft.com/office/drawing/2014/main" val="3963790846"/>
                    </a:ext>
                  </a:extLst>
                </a:gridCol>
              </a:tblGrid>
              <a:tr h="361938">
                <a:tc>
                  <a:txBody>
                    <a:bodyPr/>
                    <a:lstStyle/>
                    <a:p>
                      <a:r>
                        <a:rPr lang="en-US" sz="1600" dirty="0"/>
                        <a:t>Project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50294"/>
                  </a:ext>
                </a:extLst>
              </a:tr>
              <a:tr h="7871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Substation Rehabilitation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x substation  work packages  out on tender (closing end Sept 2021)</a:t>
                      </a: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Smaller regional project at 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substation underway for Phase 1 to 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and Bellville</a:t>
                      </a: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53614"/>
                  </a:ext>
                </a:extLst>
              </a:tr>
              <a:tr h="7871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Rehabilitation of OHTE System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x contractors appointed for 33kV and 3kV works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Works expected to start in September 2021 (6 month duration)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x 11 kV work packages  out on tender (closing end Sept 2021)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24632"/>
                  </a:ext>
                </a:extLst>
              </a:tr>
              <a:tr h="55392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signalling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Final discussions taking place with Thales 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Maziya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to obtain agreement with them on how to proceed with Central Line Re-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signalling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93974"/>
                  </a:ext>
                </a:extLst>
              </a:tr>
              <a:tr h="7871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Train Stations Rehabilitation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Consultant tender closing on 31 August 2021 so that repair tenders can be professionally scoped and administered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Station repair works estimated to start in November 2021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63362"/>
                  </a:ext>
                </a:extLst>
              </a:tr>
              <a:tr h="7871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Walling Project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Designs completed except for control room locations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work packages proposed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x walling work packages at CFST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89019"/>
                  </a:ext>
                </a:extLst>
              </a:tr>
              <a:tr h="131946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Removal of illegal settlements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Prioritised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Langa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settlement removal</a:t>
                      </a: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Obtained eviction order for 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Langa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settlement only on 28 July 2021</a:t>
                      </a: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ZA" sz="16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Latest estimate to remove all illegal settlements using accelerated approach is beginning </a:t>
                      </a:r>
                      <a:r>
                        <a:rPr lang="en-ZA" sz="16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 October 2021. </a:t>
                      </a: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Matter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escalated to the Executive Mayor to fast-track removal of illegal settlements on the PRASA reserves.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2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30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D4653-5144-4ABE-B415-AF1BEDF5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Line Rehabilitation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1CF4-1D33-407C-BD99-2549952E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6" y="1192695"/>
            <a:ext cx="10450807" cy="516365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360363" lvl="1" indent="-360363">
              <a:buFont typeface="+mj-lt"/>
              <a:buAutoNum type="arabicPeriod"/>
            </a:pPr>
            <a:endParaRPr lang="en-US" dirty="0"/>
          </a:p>
          <a:p>
            <a:pPr marL="360363" lvl="1" indent="-360363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9425-0DD1-4037-BB7B-75948574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4054763-B6C3-4A03-B82D-0F6251B6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1192694"/>
            <a:ext cx="10071652" cy="53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4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B4E-5F29-49D6-AC1C-CD9A6102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 Corridors Recovery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D1C982-A58B-4010-B256-39E3761D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962025"/>
            <a:ext cx="11628014" cy="4391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Reliability Availability of the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railway network ​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safety ​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asset life span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692FF-1A93-46BF-8697-101F0F3A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C47341-3A7F-4FA9-B289-8C6668477109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876ABB-F686-41A1-ABEC-208C725ECD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03852" y="962025"/>
            <a:ext cx="5988148" cy="4933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Objectives </a:t>
            </a:r>
          </a:p>
          <a:p>
            <a:r>
              <a:rPr lang="en-US" dirty="0">
                <a:solidFill>
                  <a:srgbClr val="000000"/>
                </a:solidFill>
                <a:latin typeface="Nunito Sans ExtraLight"/>
              </a:rPr>
              <a:t>Routine Preventative Maintenance (Inspect&amp; Correct) – Time Based ( Short Term)​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Nunito Sans ExtraLight"/>
              </a:rPr>
              <a:t>Capital Intervention (Correct-Major Breakdown ) – Short, Medium &amp; Long-Term Projects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46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Wc.rNAEycyV2GVY4I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Wc.rNAEycyV2GVY4Io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EGtmqpJUe9LK_tK1NR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GAO7aztUWnGkgYxqlF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Wc.rNAEycyV2GVY4I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vnOp6LGUab8M11FtWo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GAO7aztUWnGkgYxqlF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EGtmqpJUe9LK_tK1NR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EGtmqpJUe9LK_tK1NR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UP EXCO Slide" id="{06C54DA9-8FAA-484E-BC0C-5740818E3992}" vid="{6502F611-70E7-334D-A0E1-B92E7624F011}"/>
    </a:ext>
  </a:extLst>
</a:theme>
</file>

<file path=ppt/theme/theme3.xml><?xml version="1.0" encoding="utf-8"?>
<a:theme xmlns:a="http://schemas.openxmlformats.org/drawingml/2006/main" name="2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Bane" id="{BFCE63A3-EA7B-4EE5-9883-B496148CA13A}" vid="{EBBA3246-5392-4FE4-A282-CE6172CC68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7A2BD21D8BF45AEA6B9D48DC1102C" ma:contentTypeVersion="14" ma:contentTypeDescription="Create a new document." ma:contentTypeScope="" ma:versionID="d5d308b2132ab4fd8a5b80446ef9f15b">
  <xsd:schema xmlns:xsd="http://www.w3.org/2001/XMLSchema" xmlns:xs="http://www.w3.org/2001/XMLSchema" xmlns:p="http://schemas.microsoft.com/office/2006/metadata/properties" xmlns:ns3="e6de00b8-cbc4-440b-b0ff-7ff7353ed99f" xmlns:ns4="59311da5-8d3b-49ec-89bb-30f785fb363d" targetNamespace="http://schemas.microsoft.com/office/2006/metadata/properties" ma:root="true" ma:fieldsID="014e13e66a9ad9875e0ec7c87d3b66d1" ns3:_="" ns4:_="">
    <xsd:import namespace="e6de00b8-cbc4-440b-b0ff-7ff7353ed99f"/>
    <xsd:import namespace="59311da5-8d3b-49ec-89bb-30f785fb36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e00b8-cbc4-440b-b0ff-7ff7353ed9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11da5-8d3b-49ec-89bb-30f785fb3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11CD33-63A7-42B4-B426-833EA46E9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e00b8-cbc4-440b-b0ff-7ff7353ed99f"/>
    <ds:schemaRef ds:uri="59311da5-8d3b-49ec-89bb-30f785fb3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00A070-D8A6-4ECC-A8A8-0670E8EAF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F4C53F-67E5-4A43-B73F-3A534674574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9311da5-8d3b-49ec-89bb-30f785fb363d"/>
    <ds:schemaRef ds:uri="http://purl.org/dc/dcmitype/"/>
    <ds:schemaRef ds:uri="e6de00b8-cbc4-440b-b0ff-7ff7353ed99f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4941</Words>
  <Application>Microsoft Office PowerPoint</Application>
  <PresentationFormat>Widescreen</PresentationFormat>
  <Paragraphs>1047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Century Gothic</vt:lpstr>
      <vt:lpstr>Courier New</vt:lpstr>
      <vt:lpstr>Nunito Sans ExtraLight</vt:lpstr>
      <vt:lpstr>Times New Roman</vt:lpstr>
      <vt:lpstr>Wingdings</vt:lpstr>
      <vt:lpstr>1_Office Theme</vt:lpstr>
      <vt:lpstr>8_Office Theme</vt:lpstr>
      <vt:lpstr>2_Office Theme</vt:lpstr>
      <vt:lpstr>think-cell Slide</vt:lpstr>
      <vt:lpstr>PowerPoint Presentation</vt:lpstr>
      <vt:lpstr>Table of Contents</vt:lpstr>
      <vt:lpstr>Mabopane Rehabilitation Programme</vt:lpstr>
      <vt:lpstr>Programme Overview</vt:lpstr>
      <vt:lpstr>High Level Remedy Plan</vt:lpstr>
      <vt:lpstr>Programme Performance</vt:lpstr>
      <vt:lpstr>Central Line Rehabilitation Programme</vt:lpstr>
      <vt:lpstr>Central Line Rehabilitation Programme</vt:lpstr>
      <vt:lpstr>Priority Corridors Recovery</vt:lpstr>
      <vt:lpstr>Infra Maintenance Projects Overview </vt:lpstr>
      <vt:lpstr>Programme Performance</vt:lpstr>
      <vt:lpstr>Project Implementation - Dashboard (2021/22)</vt:lpstr>
      <vt:lpstr>Project Implementation – Dashboard (2021/22)</vt:lpstr>
      <vt:lpstr>Project Implementation (2021/22)</vt:lpstr>
      <vt:lpstr>Project Implementation (2021/22)</vt:lpstr>
      <vt:lpstr>Project Implementation (2021/22)</vt:lpstr>
      <vt:lpstr>Project Implementation  (2021/22)</vt:lpstr>
      <vt:lpstr>Project Implementation (2021/22)</vt:lpstr>
      <vt:lpstr>Project Implementation 2021/22</vt:lpstr>
      <vt:lpstr>Project Implementation (2021/22)</vt:lpstr>
      <vt:lpstr>Project Implementation (2021/22)</vt:lpstr>
      <vt:lpstr>Project Implementation (2021/22)</vt:lpstr>
      <vt:lpstr>Project Implementation (2021/22)</vt:lpstr>
      <vt:lpstr>Depot Modernisation Projects - Progress</vt:lpstr>
      <vt:lpstr>National Service Resumption Plan</vt:lpstr>
      <vt:lpstr>Corridor Rollout Plan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Kagiso Moleme</dc:creator>
  <cp:lastModifiedBy>Tandiwe Mpondo Mpondo</cp:lastModifiedBy>
  <cp:revision>6</cp:revision>
  <dcterms:created xsi:type="dcterms:W3CDTF">2021-09-05T20:13:23Z</dcterms:created>
  <dcterms:modified xsi:type="dcterms:W3CDTF">2021-09-07T07:07:57Z</dcterms:modified>
</cp:coreProperties>
</file>