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sldIdLst>
    <p:sldId id="321" r:id="rId3"/>
    <p:sldId id="411" r:id="rId4"/>
    <p:sldId id="259" r:id="rId5"/>
    <p:sldId id="340" r:id="rId6"/>
    <p:sldId id="341" r:id="rId7"/>
    <p:sldId id="398" r:id="rId8"/>
    <p:sldId id="399" r:id="rId9"/>
    <p:sldId id="344" r:id="rId10"/>
    <p:sldId id="415" r:id="rId11"/>
    <p:sldId id="416" r:id="rId12"/>
    <p:sldId id="417" r:id="rId13"/>
    <p:sldId id="418" r:id="rId14"/>
    <p:sldId id="346" r:id="rId15"/>
    <p:sldId id="379" r:id="rId16"/>
    <p:sldId id="408" r:id="rId17"/>
    <p:sldId id="337" r:id="rId18"/>
    <p:sldId id="378" r:id="rId19"/>
    <p:sldId id="368" r:id="rId20"/>
    <p:sldId id="401" r:id="rId21"/>
    <p:sldId id="369" r:id="rId22"/>
    <p:sldId id="402" r:id="rId23"/>
    <p:sldId id="370" r:id="rId24"/>
    <p:sldId id="403" r:id="rId25"/>
    <p:sldId id="371" r:id="rId26"/>
    <p:sldId id="404" r:id="rId27"/>
    <p:sldId id="372" r:id="rId28"/>
    <p:sldId id="421" r:id="rId29"/>
    <p:sldId id="405" r:id="rId30"/>
    <p:sldId id="406" r:id="rId31"/>
    <p:sldId id="407" r:id="rId32"/>
    <p:sldId id="374" r:id="rId33"/>
    <p:sldId id="409" r:id="rId34"/>
    <p:sldId id="328" r:id="rId35"/>
    <p:sldId id="375" r:id="rId36"/>
    <p:sldId id="350" r:id="rId37"/>
    <p:sldId id="352" r:id="rId38"/>
    <p:sldId id="414" r:id="rId39"/>
    <p:sldId id="354" r:id="rId40"/>
    <p:sldId id="355" r:id="rId41"/>
    <p:sldId id="356" r:id="rId42"/>
    <p:sldId id="353" r:id="rId43"/>
    <p:sldId id="358" r:id="rId44"/>
    <p:sldId id="360" r:id="rId45"/>
    <p:sldId id="377" r:id="rId46"/>
    <p:sldId id="395" r:id="rId47"/>
    <p:sldId id="359" r:id="rId48"/>
    <p:sldId id="392" r:id="rId49"/>
    <p:sldId id="393" r:id="rId50"/>
    <p:sldId id="394" r:id="rId51"/>
    <p:sldId id="410" r:id="rId52"/>
    <p:sldId id="362" r:id="rId53"/>
    <p:sldId id="380" r:id="rId54"/>
    <p:sldId id="381" r:id="rId55"/>
    <p:sldId id="382" r:id="rId56"/>
    <p:sldId id="383" r:id="rId57"/>
    <p:sldId id="384" r:id="rId58"/>
    <p:sldId id="385" r:id="rId59"/>
    <p:sldId id="386" r:id="rId60"/>
    <p:sldId id="363" r:id="rId61"/>
    <p:sldId id="365" r:id="rId62"/>
    <p:sldId id="419" r:id="rId63"/>
    <p:sldId id="420" r:id="rId64"/>
    <p:sldId id="366" r:id="rId65"/>
    <p:sldId id="400" r:id="rId66"/>
    <p:sldId id="389" r:id="rId67"/>
    <p:sldId id="41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illay, Managa" initials="PM" lastIdx="22" clrIdx="0">
    <p:extLst>
      <p:ext uri="{19B8F6BF-5375-455C-9EA6-DF929625EA0E}">
        <p15:presenceInfo xmlns:p15="http://schemas.microsoft.com/office/powerpoint/2012/main" userId="S-1-5-21-1035630543-1431987748-622671684-38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13F"/>
    <a:srgbClr val="961A1D"/>
    <a:srgbClr val="C37228"/>
    <a:srgbClr val="CAA841"/>
    <a:srgbClr val="164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2" autoAdjust="0"/>
    <p:restoredTop sz="76440" autoAdjust="0"/>
  </p:normalViewPr>
  <p:slideViewPr>
    <p:cSldViewPr snapToGrid="0">
      <p:cViewPr varScale="1">
        <p:scale>
          <a:sx n="73" d="100"/>
          <a:sy n="73" d="100"/>
        </p:scale>
        <p:origin x="78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OODLEY.S\Documents\AYHP%20data%20for%202017-2020%20with%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National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1747819359347118"/>
          <c:y val="0.1250656482785247"/>
          <c:w val="0.76508915981381886"/>
          <c:h val="0.53352284985919329"/>
        </c:manualLayout>
      </c:layout>
      <c:barChart>
        <c:barDir val="col"/>
        <c:grouping val="stacked"/>
        <c:varyColors val="0"/>
        <c:ser>
          <c:idx val="0"/>
          <c:order val="0"/>
          <c:tx>
            <c:strRef>
              <c:f>Sheet3!$A$42</c:f>
              <c:strCache>
                <c:ptCount val="1"/>
                <c:pt idx="0">
                  <c:v>10-14 Years</c:v>
                </c:pt>
              </c:strCache>
            </c:strRef>
          </c:tx>
          <c:spPr>
            <a:solidFill>
              <a:schemeClr val="dk1">
                <a:tint val="885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Sheet3!$B$42:$F$42</c:f>
              <c:numCache>
                <c:formatCode>General</c:formatCode>
                <c:ptCount val="5"/>
                <c:pt idx="0">
                  <c:v>2052</c:v>
                </c:pt>
                <c:pt idx="1">
                  <c:v>3247</c:v>
                </c:pt>
                <c:pt idx="2">
                  <c:v>3888</c:v>
                </c:pt>
                <c:pt idx="3">
                  <c:v>3774</c:v>
                </c:pt>
                <c:pt idx="4">
                  <c:v>1053</c:v>
                </c:pt>
              </c:numCache>
            </c:numRef>
          </c:val>
          <c:extLst>
            <c:ext xmlns:c16="http://schemas.microsoft.com/office/drawing/2014/chart" uri="{C3380CC4-5D6E-409C-BE32-E72D297353CC}">
              <c16:uniqueId val="{00000000-AF04-4A83-9787-59C2BAB9F1FA}"/>
            </c:ext>
          </c:extLst>
        </c:ser>
        <c:ser>
          <c:idx val="1"/>
          <c:order val="1"/>
          <c:tx>
            <c:strRef>
              <c:f>Sheet3!$A$43</c:f>
              <c:strCache>
                <c:ptCount val="1"/>
                <c:pt idx="0">
                  <c:v>15-19 Years</c:v>
                </c:pt>
              </c:strCache>
            </c:strRef>
          </c:tx>
          <c:spPr>
            <a:solidFill>
              <a:schemeClr val="dk1">
                <a:tint val="55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Sheet3!$B$43:$F$43</c:f>
              <c:numCache>
                <c:formatCode>General</c:formatCode>
                <c:ptCount val="5"/>
                <c:pt idx="0">
                  <c:v>84669</c:v>
                </c:pt>
                <c:pt idx="1">
                  <c:v>120431</c:v>
                </c:pt>
                <c:pt idx="2">
                  <c:v>125335</c:v>
                </c:pt>
                <c:pt idx="3">
                  <c:v>132612</c:v>
                </c:pt>
                <c:pt idx="4">
                  <c:v>35209</c:v>
                </c:pt>
              </c:numCache>
            </c:numRef>
          </c:val>
          <c:extLst>
            <c:ext xmlns:c16="http://schemas.microsoft.com/office/drawing/2014/chart" uri="{C3380CC4-5D6E-409C-BE32-E72D297353CC}">
              <c16:uniqueId val="{00000001-AF04-4A83-9787-59C2BAB9F1F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20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Western Cape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Sheet3!$A$39</c:f>
              <c:strCache>
                <c:ptCount val="1"/>
                <c:pt idx="0">
                  <c:v>10-14 Years</c:v>
                </c:pt>
              </c:strCache>
            </c:strRef>
          </c:tx>
          <c:spPr>
            <a:solidFill>
              <a:schemeClr val="accent4"/>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Sheet3!$B$39:$F$39</c:f>
              <c:numCache>
                <c:formatCode>General</c:formatCode>
                <c:ptCount val="5"/>
                <c:pt idx="0">
                  <c:v>228</c:v>
                </c:pt>
                <c:pt idx="1">
                  <c:v>320</c:v>
                </c:pt>
                <c:pt idx="2">
                  <c:v>311</c:v>
                </c:pt>
                <c:pt idx="3">
                  <c:v>331</c:v>
                </c:pt>
                <c:pt idx="4">
                  <c:v>91</c:v>
                </c:pt>
              </c:numCache>
            </c:numRef>
          </c:val>
          <c:extLst>
            <c:ext xmlns:c16="http://schemas.microsoft.com/office/drawing/2014/chart" uri="{C3380CC4-5D6E-409C-BE32-E72D297353CC}">
              <c16:uniqueId val="{00000000-3729-4727-92EF-C9AA4877770A}"/>
            </c:ext>
          </c:extLst>
        </c:ser>
        <c:ser>
          <c:idx val="1"/>
          <c:order val="1"/>
          <c:tx>
            <c:strRef>
              <c:f>Sheet3!$A$40</c:f>
              <c:strCache>
                <c:ptCount val="1"/>
                <c:pt idx="0">
                  <c:v>15-19 Years</c:v>
                </c:pt>
              </c:strCache>
            </c:strRef>
          </c:tx>
          <c:spPr>
            <a:solidFill>
              <a:schemeClr val="accent4">
                <a:lumMod val="60000"/>
                <a:lumOff val="40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Sheet3!$B$40:$F$40</c:f>
              <c:numCache>
                <c:formatCode>General</c:formatCode>
                <c:ptCount val="5"/>
                <c:pt idx="0">
                  <c:v>7571</c:v>
                </c:pt>
                <c:pt idx="1">
                  <c:v>10551</c:v>
                </c:pt>
                <c:pt idx="2">
                  <c:v>10884</c:v>
                </c:pt>
                <c:pt idx="3">
                  <c:v>11320</c:v>
                </c:pt>
                <c:pt idx="4">
                  <c:v>2773</c:v>
                </c:pt>
              </c:numCache>
            </c:numRef>
          </c:val>
          <c:extLst>
            <c:ext xmlns:c16="http://schemas.microsoft.com/office/drawing/2014/chart" uri="{C3380CC4-5D6E-409C-BE32-E72D297353CC}">
              <c16:uniqueId val="{00000001-3729-4727-92EF-C9AA4877770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Eastern Cape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Sheet3!$A$15</c:f>
              <c:strCache>
                <c:ptCount val="1"/>
                <c:pt idx="0">
                  <c:v>10-14 Years</c:v>
                </c:pt>
              </c:strCache>
            </c:strRef>
          </c:tx>
          <c:spPr>
            <a:solidFill>
              <a:schemeClr val="accent1">
                <a:shade val="76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Sheet3!$B$15:$F$15</c:f>
              <c:numCache>
                <c:formatCode>General</c:formatCode>
                <c:ptCount val="5"/>
                <c:pt idx="0">
                  <c:v>283</c:v>
                </c:pt>
                <c:pt idx="1">
                  <c:v>397</c:v>
                </c:pt>
                <c:pt idx="2">
                  <c:v>654</c:v>
                </c:pt>
                <c:pt idx="3">
                  <c:v>593</c:v>
                </c:pt>
                <c:pt idx="4">
                  <c:v>160</c:v>
                </c:pt>
              </c:numCache>
            </c:numRef>
          </c:val>
          <c:extLst>
            <c:ext xmlns:c16="http://schemas.microsoft.com/office/drawing/2014/chart" uri="{C3380CC4-5D6E-409C-BE32-E72D297353CC}">
              <c16:uniqueId val="{00000000-29F7-49ED-8E88-44F802869F8E}"/>
            </c:ext>
          </c:extLst>
        </c:ser>
        <c:ser>
          <c:idx val="1"/>
          <c:order val="1"/>
          <c:tx>
            <c:strRef>
              <c:f>Sheet3!$A$16</c:f>
              <c:strCache>
                <c:ptCount val="1"/>
                <c:pt idx="0">
                  <c:v>15-19 Years</c:v>
                </c:pt>
              </c:strCache>
            </c:strRef>
          </c:tx>
          <c:spPr>
            <a:solidFill>
              <a:schemeClr val="accent1">
                <a:lumMod val="60000"/>
                <a:lumOff val="40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Sheet3!$B$16:$F$16</c:f>
              <c:numCache>
                <c:formatCode>General</c:formatCode>
                <c:ptCount val="5"/>
                <c:pt idx="0">
                  <c:v>11207</c:v>
                </c:pt>
                <c:pt idx="1">
                  <c:v>16476</c:v>
                </c:pt>
                <c:pt idx="2">
                  <c:v>17148</c:v>
                </c:pt>
                <c:pt idx="3">
                  <c:v>17455</c:v>
                </c:pt>
                <c:pt idx="4">
                  <c:v>4640</c:v>
                </c:pt>
              </c:numCache>
            </c:numRef>
          </c:val>
          <c:extLst>
            <c:ext xmlns:c16="http://schemas.microsoft.com/office/drawing/2014/chart" uri="{C3380CC4-5D6E-409C-BE32-E72D297353CC}">
              <c16:uniqueId val="{00000001-29F7-49ED-8E88-44F802869F8E}"/>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Free State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Sheet3!$A$18</c:f>
              <c:strCache>
                <c:ptCount val="1"/>
                <c:pt idx="0">
                  <c:v>10-14 Years</c:v>
                </c:pt>
              </c:strCache>
            </c:strRef>
          </c:tx>
          <c:spPr>
            <a:solidFill>
              <a:schemeClr val="accent2">
                <a:shade val="76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Sheet3!$B$18:$F$18</c:f>
              <c:numCache>
                <c:formatCode>General</c:formatCode>
                <c:ptCount val="5"/>
                <c:pt idx="0">
                  <c:v>91</c:v>
                </c:pt>
                <c:pt idx="1">
                  <c:v>161</c:v>
                </c:pt>
                <c:pt idx="2">
                  <c:v>190</c:v>
                </c:pt>
                <c:pt idx="3">
                  <c:v>137</c:v>
                </c:pt>
                <c:pt idx="4">
                  <c:v>31</c:v>
                </c:pt>
              </c:numCache>
            </c:numRef>
          </c:val>
          <c:extLst>
            <c:ext xmlns:c16="http://schemas.microsoft.com/office/drawing/2014/chart" uri="{C3380CC4-5D6E-409C-BE32-E72D297353CC}">
              <c16:uniqueId val="{00000000-DB3F-4129-8F61-997DABADF208}"/>
            </c:ext>
          </c:extLst>
        </c:ser>
        <c:ser>
          <c:idx val="1"/>
          <c:order val="1"/>
          <c:tx>
            <c:strRef>
              <c:f>Sheet3!$A$19</c:f>
              <c:strCache>
                <c:ptCount val="1"/>
                <c:pt idx="0">
                  <c:v>15-19 Years</c:v>
                </c:pt>
              </c:strCache>
            </c:strRef>
          </c:tx>
          <c:spPr>
            <a:solidFill>
              <a:schemeClr val="accent2">
                <a:lumMod val="60000"/>
                <a:lumOff val="40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Sheet3!$B$19:$F$19</c:f>
              <c:numCache>
                <c:formatCode>General</c:formatCode>
                <c:ptCount val="5"/>
                <c:pt idx="0">
                  <c:v>3433</c:v>
                </c:pt>
                <c:pt idx="1">
                  <c:v>5691</c:v>
                </c:pt>
                <c:pt idx="2">
                  <c:v>5927</c:v>
                </c:pt>
                <c:pt idx="3">
                  <c:v>6064</c:v>
                </c:pt>
                <c:pt idx="4">
                  <c:v>1673</c:v>
                </c:pt>
              </c:numCache>
            </c:numRef>
          </c:val>
          <c:extLst>
            <c:ext xmlns:c16="http://schemas.microsoft.com/office/drawing/2014/chart" uri="{C3380CC4-5D6E-409C-BE32-E72D297353CC}">
              <c16:uniqueId val="{00000001-DB3F-4129-8F61-997DABADF208}"/>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Gauteng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Sheet3!$A$21</c:f>
              <c:strCache>
                <c:ptCount val="1"/>
                <c:pt idx="0">
                  <c:v>10-14 Years</c:v>
                </c:pt>
              </c:strCache>
            </c:strRef>
          </c:tx>
          <c:spPr>
            <a:solidFill>
              <a:schemeClr val="accent4">
                <a:shade val="76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Sheet3!$B$21:$F$21</c:f>
              <c:numCache>
                <c:formatCode>General</c:formatCode>
                <c:ptCount val="5"/>
                <c:pt idx="0">
                  <c:v>262</c:v>
                </c:pt>
                <c:pt idx="1">
                  <c:v>286</c:v>
                </c:pt>
                <c:pt idx="2">
                  <c:v>635</c:v>
                </c:pt>
                <c:pt idx="3">
                  <c:v>761</c:v>
                </c:pt>
                <c:pt idx="4">
                  <c:v>130</c:v>
                </c:pt>
              </c:numCache>
            </c:numRef>
          </c:val>
          <c:extLst>
            <c:ext xmlns:c16="http://schemas.microsoft.com/office/drawing/2014/chart" uri="{C3380CC4-5D6E-409C-BE32-E72D297353CC}">
              <c16:uniqueId val="{00000000-547C-4818-A051-54ABE33B8E5B}"/>
            </c:ext>
          </c:extLst>
        </c:ser>
        <c:ser>
          <c:idx val="1"/>
          <c:order val="1"/>
          <c:tx>
            <c:strRef>
              <c:f>Sheet3!$A$22</c:f>
              <c:strCache>
                <c:ptCount val="1"/>
                <c:pt idx="0">
                  <c:v>15-19 Years</c:v>
                </c:pt>
              </c:strCache>
            </c:strRef>
          </c:tx>
          <c:spPr>
            <a:solidFill>
              <a:schemeClr val="accent4">
                <a:lumMod val="60000"/>
                <a:lumOff val="40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Sheet3!$B$22:$F$22</c:f>
              <c:numCache>
                <c:formatCode>General</c:formatCode>
                <c:ptCount val="5"/>
                <c:pt idx="0">
                  <c:v>12998</c:v>
                </c:pt>
                <c:pt idx="1">
                  <c:v>15277</c:v>
                </c:pt>
                <c:pt idx="2">
                  <c:v>14961</c:v>
                </c:pt>
                <c:pt idx="3">
                  <c:v>19110</c:v>
                </c:pt>
                <c:pt idx="4">
                  <c:v>5272</c:v>
                </c:pt>
              </c:numCache>
            </c:numRef>
          </c:val>
          <c:extLst>
            <c:ext xmlns:c16="http://schemas.microsoft.com/office/drawing/2014/chart" uri="{C3380CC4-5D6E-409C-BE32-E72D297353CC}">
              <c16:uniqueId val="{00000001-547C-4818-A051-54ABE33B8E5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KwaZulu-Natal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Sheet3!$A$24</c:f>
              <c:strCache>
                <c:ptCount val="1"/>
                <c:pt idx="0">
                  <c:v>10-14 Years</c:v>
                </c:pt>
              </c:strCache>
            </c:strRef>
          </c:tx>
          <c:spPr>
            <a:solidFill>
              <a:schemeClr val="accent3">
                <a:shade val="76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Sheet3!$B$24:$F$24</c:f>
              <c:numCache>
                <c:formatCode>General</c:formatCode>
                <c:ptCount val="5"/>
                <c:pt idx="0">
                  <c:v>415</c:v>
                </c:pt>
                <c:pt idx="1">
                  <c:v>957</c:v>
                </c:pt>
                <c:pt idx="2">
                  <c:v>744</c:v>
                </c:pt>
                <c:pt idx="3">
                  <c:v>739</c:v>
                </c:pt>
                <c:pt idx="4">
                  <c:v>269</c:v>
                </c:pt>
              </c:numCache>
            </c:numRef>
          </c:val>
          <c:extLst>
            <c:ext xmlns:c16="http://schemas.microsoft.com/office/drawing/2014/chart" uri="{C3380CC4-5D6E-409C-BE32-E72D297353CC}">
              <c16:uniqueId val="{00000000-662E-44B5-8FAE-EDCEDB798015}"/>
            </c:ext>
          </c:extLst>
        </c:ser>
        <c:ser>
          <c:idx val="1"/>
          <c:order val="1"/>
          <c:tx>
            <c:strRef>
              <c:f>Sheet3!$A$25</c:f>
              <c:strCache>
                <c:ptCount val="1"/>
                <c:pt idx="0">
                  <c:v>15-19 Years</c:v>
                </c:pt>
              </c:strCache>
            </c:strRef>
          </c:tx>
          <c:spPr>
            <a:solidFill>
              <a:schemeClr val="accent3">
                <a:lumMod val="60000"/>
                <a:lumOff val="40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Sheet3!$B$25:$F$25</c:f>
              <c:numCache>
                <c:formatCode>General</c:formatCode>
                <c:ptCount val="5"/>
                <c:pt idx="0">
                  <c:v>23769</c:v>
                </c:pt>
                <c:pt idx="1">
                  <c:v>33887</c:v>
                </c:pt>
                <c:pt idx="2">
                  <c:v>35492</c:v>
                </c:pt>
                <c:pt idx="3">
                  <c:v>34407</c:v>
                </c:pt>
                <c:pt idx="4">
                  <c:v>9175</c:v>
                </c:pt>
              </c:numCache>
            </c:numRef>
          </c:val>
          <c:extLst>
            <c:ext xmlns:c16="http://schemas.microsoft.com/office/drawing/2014/chart" uri="{C3380CC4-5D6E-409C-BE32-E72D297353CC}">
              <c16:uniqueId val="{00000001-662E-44B5-8FAE-EDCEDB798015}"/>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Limpopo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Sheet3!$A$27</c:f>
              <c:strCache>
                <c:ptCount val="1"/>
                <c:pt idx="0">
                  <c:v>10-14 Years</c:v>
                </c:pt>
              </c:strCache>
            </c:strRef>
          </c:tx>
          <c:spPr>
            <a:solidFill>
              <a:schemeClr val="accent6">
                <a:shade val="76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Sheet3!$B$27:$F$27</c:f>
              <c:numCache>
                <c:formatCode>General</c:formatCode>
                <c:ptCount val="5"/>
                <c:pt idx="0">
                  <c:v>280</c:v>
                </c:pt>
                <c:pt idx="1">
                  <c:v>382</c:v>
                </c:pt>
                <c:pt idx="2">
                  <c:v>428</c:v>
                </c:pt>
                <c:pt idx="3">
                  <c:v>493</c:v>
                </c:pt>
                <c:pt idx="4">
                  <c:v>127</c:v>
                </c:pt>
              </c:numCache>
            </c:numRef>
          </c:val>
          <c:extLst>
            <c:ext xmlns:c16="http://schemas.microsoft.com/office/drawing/2014/chart" uri="{C3380CC4-5D6E-409C-BE32-E72D297353CC}">
              <c16:uniqueId val="{00000000-295C-4E22-B7B7-DD1BE084292D}"/>
            </c:ext>
          </c:extLst>
        </c:ser>
        <c:ser>
          <c:idx val="1"/>
          <c:order val="1"/>
          <c:tx>
            <c:strRef>
              <c:f>Sheet3!$A$28</c:f>
              <c:strCache>
                <c:ptCount val="1"/>
                <c:pt idx="0">
                  <c:v>15-19 Years</c:v>
                </c:pt>
              </c:strCache>
            </c:strRef>
          </c:tx>
          <c:spPr>
            <a:solidFill>
              <a:schemeClr val="accent6">
                <a:lumMod val="60000"/>
                <a:lumOff val="40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Sheet3!$B$28:$F$28</c:f>
              <c:numCache>
                <c:formatCode>General</c:formatCode>
                <c:ptCount val="5"/>
                <c:pt idx="0">
                  <c:v>11667</c:v>
                </c:pt>
                <c:pt idx="1">
                  <c:v>16219</c:v>
                </c:pt>
                <c:pt idx="2">
                  <c:v>17607</c:v>
                </c:pt>
                <c:pt idx="3">
                  <c:v>18969</c:v>
                </c:pt>
                <c:pt idx="4">
                  <c:v>4635</c:v>
                </c:pt>
              </c:numCache>
            </c:numRef>
          </c:val>
          <c:extLst>
            <c:ext xmlns:c16="http://schemas.microsoft.com/office/drawing/2014/chart" uri="{C3380CC4-5D6E-409C-BE32-E72D297353CC}">
              <c16:uniqueId val="{00000001-295C-4E22-B7B7-DD1BE084292D}"/>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Mpumalanga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Sheet3!$A$30</c:f>
              <c:strCache>
                <c:ptCount val="1"/>
                <c:pt idx="0">
                  <c:v>10-14 Years</c:v>
                </c:pt>
              </c:strCache>
            </c:strRef>
          </c:tx>
          <c:spPr>
            <a:solidFill>
              <a:schemeClr val="accent5">
                <a:shade val="76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Sheet3!$B$30:$F$30</c:f>
              <c:numCache>
                <c:formatCode>General</c:formatCode>
                <c:ptCount val="5"/>
                <c:pt idx="0">
                  <c:v>310</c:v>
                </c:pt>
                <c:pt idx="1">
                  <c:v>498</c:v>
                </c:pt>
                <c:pt idx="2">
                  <c:v>630</c:v>
                </c:pt>
                <c:pt idx="3">
                  <c:v>446</c:v>
                </c:pt>
                <c:pt idx="4">
                  <c:v>144</c:v>
                </c:pt>
              </c:numCache>
            </c:numRef>
          </c:val>
          <c:extLst>
            <c:ext xmlns:c16="http://schemas.microsoft.com/office/drawing/2014/chart" uri="{C3380CC4-5D6E-409C-BE32-E72D297353CC}">
              <c16:uniqueId val="{00000000-2FE5-474F-8922-05F31B34635D}"/>
            </c:ext>
          </c:extLst>
        </c:ser>
        <c:ser>
          <c:idx val="1"/>
          <c:order val="1"/>
          <c:tx>
            <c:strRef>
              <c:f>Sheet3!$A$31</c:f>
              <c:strCache>
                <c:ptCount val="1"/>
                <c:pt idx="0">
                  <c:v>15-19 Years</c:v>
                </c:pt>
              </c:strCache>
            </c:strRef>
          </c:tx>
          <c:spPr>
            <a:solidFill>
              <a:schemeClr val="accent5">
                <a:lumMod val="60000"/>
                <a:lumOff val="40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Sheet3!$B$31:$F$31</c:f>
              <c:numCache>
                <c:formatCode>General</c:formatCode>
                <c:ptCount val="5"/>
                <c:pt idx="0">
                  <c:v>7028</c:v>
                </c:pt>
                <c:pt idx="1">
                  <c:v>11021</c:v>
                </c:pt>
                <c:pt idx="2">
                  <c:v>11511</c:v>
                </c:pt>
                <c:pt idx="3">
                  <c:v>13159</c:v>
                </c:pt>
                <c:pt idx="4">
                  <c:v>3647</c:v>
                </c:pt>
              </c:numCache>
            </c:numRef>
          </c:val>
          <c:extLst>
            <c:ext xmlns:c16="http://schemas.microsoft.com/office/drawing/2014/chart" uri="{C3380CC4-5D6E-409C-BE32-E72D297353CC}">
              <c16:uniqueId val="{00000001-2FE5-474F-8922-05F31B34635D}"/>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Northern Cape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Sheet3!$A$33</c:f>
              <c:strCache>
                <c:ptCount val="1"/>
                <c:pt idx="0">
                  <c:v>10-14 Years</c:v>
                </c:pt>
              </c:strCache>
            </c:strRef>
          </c:tx>
          <c:spPr>
            <a:solidFill>
              <a:schemeClr val="accent3"/>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Sheet3!$B$33:$F$33</c:f>
              <c:numCache>
                <c:formatCode>General</c:formatCode>
                <c:ptCount val="5"/>
                <c:pt idx="0">
                  <c:v>91</c:v>
                </c:pt>
                <c:pt idx="1">
                  <c:v>97</c:v>
                </c:pt>
                <c:pt idx="2">
                  <c:v>140</c:v>
                </c:pt>
                <c:pt idx="3">
                  <c:v>122</c:v>
                </c:pt>
                <c:pt idx="4">
                  <c:v>29</c:v>
                </c:pt>
              </c:numCache>
            </c:numRef>
          </c:val>
          <c:extLst>
            <c:ext xmlns:c16="http://schemas.microsoft.com/office/drawing/2014/chart" uri="{C3380CC4-5D6E-409C-BE32-E72D297353CC}">
              <c16:uniqueId val="{00000000-6059-442F-8DF5-78F53D59B52F}"/>
            </c:ext>
          </c:extLst>
        </c:ser>
        <c:ser>
          <c:idx val="1"/>
          <c:order val="1"/>
          <c:tx>
            <c:strRef>
              <c:f>Sheet3!$A$34</c:f>
              <c:strCache>
                <c:ptCount val="1"/>
                <c:pt idx="0">
                  <c:v>15-19 Years</c:v>
                </c:pt>
              </c:strCache>
            </c:strRef>
          </c:tx>
          <c:spPr>
            <a:solidFill>
              <a:schemeClr val="accent3">
                <a:lumMod val="60000"/>
                <a:lumOff val="40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Sheet3!$B$34:$F$34</c:f>
              <c:numCache>
                <c:formatCode>General</c:formatCode>
                <c:ptCount val="5"/>
                <c:pt idx="0">
                  <c:v>2439</c:v>
                </c:pt>
                <c:pt idx="1">
                  <c:v>3990</c:v>
                </c:pt>
                <c:pt idx="2">
                  <c:v>3917</c:v>
                </c:pt>
                <c:pt idx="3">
                  <c:v>3699</c:v>
                </c:pt>
                <c:pt idx="4">
                  <c:v>990</c:v>
                </c:pt>
              </c:numCache>
            </c:numRef>
          </c:val>
          <c:extLst>
            <c:ext xmlns:c16="http://schemas.microsoft.com/office/drawing/2014/chart" uri="{C3380CC4-5D6E-409C-BE32-E72D297353CC}">
              <c16:uniqueId val="{00000001-6059-442F-8DF5-78F53D59B52F}"/>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North West </a:t>
            </a:r>
            <a:r>
              <a:rPr lang="en-US" dirty="0" smtClean="0"/>
              <a:t>Deliveries </a:t>
            </a:r>
            <a:r>
              <a:rPr lang="en-US" dirty="0"/>
              <a:t>in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Sheet3!$A$36</c:f>
              <c:strCache>
                <c:ptCount val="1"/>
                <c:pt idx="0">
                  <c:v>10-14 Years</c:v>
                </c:pt>
              </c:strCache>
            </c:strRef>
          </c:tx>
          <c:spPr>
            <a:solidFill>
              <a:schemeClr val="accent2"/>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Sheet3!$B$36:$F$36</c:f>
              <c:numCache>
                <c:formatCode>General</c:formatCode>
                <c:ptCount val="5"/>
                <c:pt idx="0">
                  <c:v>92</c:v>
                </c:pt>
                <c:pt idx="1">
                  <c:v>149</c:v>
                </c:pt>
                <c:pt idx="2">
                  <c:v>156</c:v>
                </c:pt>
                <c:pt idx="3">
                  <c:v>152</c:v>
                </c:pt>
                <c:pt idx="4">
                  <c:v>72</c:v>
                </c:pt>
              </c:numCache>
            </c:numRef>
          </c:val>
          <c:extLst>
            <c:ext xmlns:c16="http://schemas.microsoft.com/office/drawing/2014/chart" uri="{C3380CC4-5D6E-409C-BE32-E72D297353CC}">
              <c16:uniqueId val="{00000000-7723-4E9D-885D-1E94BCB1B10A}"/>
            </c:ext>
          </c:extLst>
        </c:ser>
        <c:ser>
          <c:idx val="1"/>
          <c:order val="1"/>
          <c:tx>
            <c:strRef>
              <c:f>Sheet3!$A$37</c:f>
              <c:strCache>
                <c:ptCount val="1"/>
                <c:pt idx="0">
                  <c:v>15-19 Years</c:v>
                </c:pt>
              </c:strCache>
            </c:strRef>
          </c:tx>
          <c:spPr>
            <a:solidFill>
              <a:schemeClr val="accent2">
                <a:lumMod val="60000"/>
                <a:lumOff val="40000"/>
              </a:schemeClr>
            </a:solidFill>
            <a:ln>
              <a:noFill/>
            </a:ln>
            <a:effectLst/>
          </c:spPr>
          <c:invertIfNegative val="0"/>
          <c:cat>
            <c:strRef>
              <c:f>Sheet3!$B$14:$F$14</c:f>
              <c:strCache>
                <c:ptCount val="5"/>
                <c:pt idx="0">
                  <c:v>2017</c:v>
                </c:pt>
                <c:pt idx="1">
                  <c:v>2018</c:v>
                </c:pt>
                <c:pt idx="2">
                  <c:v>2019</c:v>
                </c:pt>
                <c:pt idx="3">
                  <c:v>2020</c:v>
                </c:pt>
                <c:pt idx="4">
                  <c:v>2021 Q1</c:v>
                </c:pt>
              </c:strCache>
            </c:strRef>
          </c:cat>
          <c:val>
            <c:numRef>
              <c:f>Sheet3!$B$37:$F$37</c:f>
              <c:numCache>
                <c:formatCode>General</c:formatCode>
                <c:ptCount val="5"/>
                <c:pt idx="0">
                  <c:v>4557</c:v>
                </c:pt>
                <c:pt idx="1">
                  <c:v>7319</c:v>
                </c:pt>
                <c:pt idx="2">
                  <c:v>7888</c:v>
                </c:pt>
                <c:pt idx="3">
                  <c:v>8429</c:v>
                </c:pt>
                <c:pt idx="4">
                  <c:v>2404</c:v>
                </c:pt>
              </c:numCache>
            </c:numRef>
          </c:val>
          <c:extLst>
            <c:ext xmlns:c16="http://schemas.microsoft.com/office/drawing/2014/chart" uri="{C3380CC4-5D6E-409C-BE32-E72D297353CC}">
              <c16:uniqueId val="{00000001-7723-4E9D-885D-1E94BCB1B10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035805167"/>
        <c:axId val="2035805999"/>
      </c:barChart>
      <c:catAx>
        <c:axId val="20358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999"/>
        <c:crosses val="autoZero"/>
        <c:auto val="1"/>
        <c:lblAlgn val="ctr"/>
        <c:lblOffset val="100"/>
        <c:noMultiLvlLbl val="0"/>
      </c:catAx>
      <c:valAx>
        <c:axId val="2035805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58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Reversed" id="23">
  <a:schemeClr val="accent3"/>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FB48D-04A0-4FCA-A577-3C52C2CEFBED}"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793750D5-4B63-49CC-A9CB-E252BADD4A18}">
      <dgm:prSet custT="1"/>
      <dgm:spPr>
        <a:solidFill>
          <a:srgbClr val="961A1D"/>
        </a:solidFill>
      </dgm:spPr>
      <dgm:t>
        <a:bodyPr/>
        <a:lstStyle/>
        <a:p>
          <a:pPr rtl="0"/>
          <a:r>
            <a:rPr lang="en-US" sz="1600" dirty="0" smtClean="0"/>
            <a:t>20 – 34 % of children experience contact violence before the age of 18</a:t>
          </a:r>
          <a:endParaRPr lang="en-US" sz="1600" dirty="0"/>
        </a:p>
      </dgm:t>
    </dgm:pt>
    <dgm:pt modelId="{5F2629DB-4BFE-4FBF-8C29-4E6CE979359D}" type="parTrans" cxnId="{5C5BE2C8-324E-4947-993B-F4455056D980}">
      <dgm:prSet custT="1"/>
      <dgm:spPr/>
      <dgm:t>
        <a:bodyPr/>
        <a:lstStyle/>
        <a:p>
          <a:endParaRPr lang="en-US" sz="700"/>
        </a:p>
      </dgm:t>
    </dgm:pt>
    <dgm:pt modelId="{62C2ABD5-8D19-4428-8FF0-E551A85AECE1}" type="sibTrans" cxnId="{5C5BE2C8-324E-4947-993B-F4455056D980}">
      <dgm:prSet/>
      <dgm:spPr/>
      <dgm:t>
        <a:bodyPr/>
        <a:lstStyle/>
        <a:p>
          <a:endParaRPr lang="en-US"/>
        </a:p>
      </dgm:t>
    </dgm:pt>
    <dgm:pt modelId="{D1BF4FDE-43AC-44AA-991B-93F7DF090DE6}">
      <dgm:prSet custT="1"/>
      <dgm:spPr>
        <a:solidFill>
          <a:schemeClr val="accent4"/>
        </a:solidFill>
      </dgm:spPr>
      <dgm:t>
        <a:bodyPr/>
        <a:lstStyle/>
        <a:p>
          <a:pPr rtl="0"/>
          <a:r>
            <a:rPr lang="en-US" sz="3200" dirty="0" smtClean="0"/>
            <a:t>CHILD ABUSE</a:t>
          </a:r>
          <a:endParaRPr lang="en-US" sz="3200" dirty="0"/>
        </a:p>
      </dgm:t>
    </dgm:pt>
    <dgm:pt modelId="{3DB2307A-0FBE-4CF4-BD5D-22F9C22EBF06}" type="parTrans" cxnId="{2D6FAD03-F697-466F-9A3A-A450270CF669}">
      <dgm:prSet/>
      <dgm:spPr/>
      <dgm:t>
        <a:bodyPr/>
        <a:lstStyle/>
        <a:p>
          <a:endParaRPr lang="en-US"/>
        </a:p>
      </dgm:t>
    </dgm:pt>
    <dgm:pt modelId="{F310BAFA-0C7B-4F14-B6DA-B1DFCA317975}" type="sibTrans" cxnId="{2D6FAD03-F697-466F-9A3A-A450270CF669}">
      <dgm:prSet/>
      <dgm:spPr/>
      <dgm:t>
        <a:bodyPr/>
        <a:lstStyle/>
        <a:p>
          <a:endParaRPr lang="en-US"/>
        </a:p>
      </dgm:t>
    </dgm:pt>
    <dgm:pt modelId="{147A8EED-15F7-4277-B24F-2D7E15619E7E}">
      <dgm:prSet custT="1"/>
      <dgm:spPr>
        <a:solidFill>
          <a:srgbClr val="11813F"/>
        </a:solidFill>
      </dgm:spPr>
      <dgm:t>
        <a:bodyPr/>
        <a:lstStyle/>
        <a:p>
          <a:pPr rtl="0"/>
          <a:r>
            <a:rPr lang="en-US" sz="1600" dirty="0" smtClean="0"/>
            <a:t>12% of children report neglect</a:t>
          </a:r>
          <a:endParaRPr lang="en-US" sz="1600" dirty="0"/>
        </a:p>
      </dgm:t>
    </dgm:pt>
    <dgm:pt modelId="{C9CBF5AD-C7CD-4610-B44B-5CBD4DD25CA3}" type="parTrans" cxnId="{5A5DA80A-F0A1-4B47-B96A-7D7835EBB06E}">
      <dgm:prSet custT="1"/>
      <dgm:spPr/>
      <dgm:t>
        <a:bodyPr/>
        <a:lstStyle/>
        <a:p>
          <a:endParaRPr lang="en-US" sz="700"/>
        </a:p>
      </dgm:t>
    </dgm:pt>
    <dgm:pt modelId="{DB67591B-A680-49A2-B0F7-F5B7F5A8E97B}" type="sibTrans" cxnId="{5A5DA80A-F0A1-4B47-B96A-7D7835EBB06E}">
      <dgm:prSet/>
      <dgm:spPr/>
      <dgm:t>
        <a:bodyPr/>
        <a:lstStyle/>
        <a:p>
          <a:endParaRPr lang="en-US"/>
        </a:p>
      </dgm:t>
    </dgm:pt>
    <dgm:pt modelId="{1AFEE8F2-6242-4509-B354-A64912EAB910}">
      <dgm:prSet custT="1"/>
      <dgm:spPr>
        <a:solidFill>
          <a:srgbClr val="1649FF"/>
        </a:solidFill>
      </dgm:spPr>
      <dgm:t>
        <a:bodyPr/>
        <a:lstStyle/>
        <a:p>
          <a:pPr rtl="0"/>
          <a:r>
            <a:rPr lang="en-US" sz="1600" dirty="0" smtClean="0"/>
            <a:t>16% of children report emotional abuse</a:t>
          </a:r>
          <a:endParaRPr lang="en-US" sz="1600" dirty="0"/>
        </a:p>
      </dgm:t>
    </dgm:pt>
    <dgm:pt modelId="{1659C4E2-4D2E-4901-BC96-F35D3803F8C8}" type="parTrans" cxnId="{81978605-A30C-46ED-AC93-C13091E00195}">
      <dgm:prSet custT="1"/>
      <dgm:spPr/>
      <dgm:t>
        <a:bodyPr/>
        <a:lstStyle/>
        <a:p>
          <a:endParaRPr lang="en-US" sz="700"/>
        </a:p>
      </dgm:t>
    </dgm:pt>
    <dgm:pt modelId="{0C485A69-78A5-47F5-AA58-714402BC5A5D}" type="sibTrans" cxnId="{81978605-A30C-46ED-AC93-C13091E00195}">
      <dgm:prSet/>
      <dgm:spPr/>
      <dgm:t>
        <a:bodyPr/>
        <a:lstStyle/>
        <a:p>
          <a:endParaRPr lang="en-US"/>
        </a:p>
      </dgm:t>
    </dgm:pt>
    <dgm:pt modelId="{D8C06837-4E73-4C79-B47D-CDB2AF39925A}">
      <dgm:prSet custT="1"/>
      <dgm:spPr>
        <a:solidFill>
          <a:srgbClr val="CAA841"/>
        </a:solidFill>
      </dgm:spPr>
      <dgm:t>
        <a:bodyPr/>
        <a:lstStyle/>
        <a:p>
          <a:pPr rtl="0"/>
          <a:r>
            <a:rPr lang="en-US" sz="1600" dirty="0" smtClean="0"/>
            <a:t>Cases of attempted rape against children increased by 4,3% from 2018/19 to 2019/20</a:t>
          </a:r>
          <a:endParaRPr lang="en-US" sz="1600" dirty="0"/>
        </a:p>
      </dgm:t>
    </dgm:pt>
    <dgm:pt modelId="{A7146C9E-C759-4BA2-AF96-C0E7524078C0}" type="parTrans" cxnId="{C666E8B6-23F2-4ECE-857C-60C2A9817B44}">
      <dgm:prSet custT="1"/>
      <dgm:spPr/>
      <dgm:t>
        <a:bodyPr/>
        <a:lstStyle/>
        <a:p>
          <a:endParaRPr lang="en-US" sz="700"/>
        </a:p>
      </dgm:t>
    </dgm:pt>
    <dgm:pt modelId="{F707811C-9EE7-4DFB-B897-A093F913113B}" type="sibTrans" cxnId="{C666E8B6-23F2-4ECE-857C-60C2A9817B44}">
      <dgm:prSet/>
      <dgm:spPr/>
      <dgm:t>
        <a:bodyPr/>
        <a:lstStyle/>
        <a:p>
          <a:endParaRPr lang="en-US"/>
        </a:p>
      </dgm:t>
    </dgm:pt>
    <dgm:pt modelId="{CDC1045F-6049-4606-8785-927D2B0B7C9B}">
      <dgm:prSet custT="1"/>
      <dgm:spPr>
        <a:solidFill>
          <a:srgbClr val="C37228"/>
        </a:solidFill>
      </dgm:spPr>
      <dgm:t>
        <a:bodyPr/>
        <a:lstStyle/>
        <a:p>
          <a:pPr rtl="0"/>
          <a:r>
            <a:rPr lang="en-US" sz="1600" b="1" u="sng" dirty="0" smtClean="0"/>
            <a:t>17 118</a:t>
          </a:r>
          <a:r>
            <a:rPr lang="en-US" sz="1600" dirty="0" smtClean="0"/>
            <a:t> cases of rape against children were reported in 2019/20</a:t>
          </a:r>
          <a:endParaRPr lang="en-US" sz="1600" dirty="0"/>
        </a:p>
      </dgm:t>
    </dgm:pt>
    <dgm:pt modelId="{CF035F82-97FB-48B4-AA55-1D6F5D567678}" type="parTrans" cxnId="{5691E08F-703E-41BA-B106-C75E41DE0504}">
      <dgm:prSet custT="1"/>
      <dgm:spPr/>
      <dgm:t>
        <a:bodyPr/>
        <a:lstStyle/>
        <a:p>
          <a:endParaRPr lang="en-US" sz="700"/>
        </a:p>
      </dgm:t>
    </dgm:pt>
    <dgm:pt modelId="{25C6948D-7804-46F6-80BC-460E7ADE3056}" type="sibTrans" cxnId="{5691E08F-703E-41BA-B106-C75E41DE0504}">
      <dgm:prSet/>
      <dgm:spPr/>
      <dgm:t>
        <a:bodyPr/>
        <a:lstStyle/>
        <a:p>
          <a:endParaRPr lang="en-US"/>
        </a:p>
      </dgm:t>
    </dgm:pt>
    <dgm:pt modelId="{600A2D86-323B-447C-B9B3-30133B84A0A9}" type="pres">
      <dgm:prSet presAssocID="{6B5FB48D-04A0-4FCA-A577-3C52C2CEFBED}" presName="Name0" presStyleCnt="0">
        <dgm:presLayoutVars>
          <dgm:chMax val="1"/>
          <dgm:chPref val="1"/>
          <dgm:dir/>
          <dgm:animOne val="branch"/>
          <dgm:animLvl val="lvl"/>
        </dgm:presLayoutVars>
      </dgm:prSet>
      <dgm:spPr/>
      <dgm:t>
        <a:bodyPr/>
        <a:lstStyle/>
        <a:p>
          <a:endParaRPr lang="en-US"/>
        </a:p>
      </dgm:t>
    </dgm:pt>
    <dgm:pt modelId="{29F8BCF0-A165-40AF-8AC6-DB5858EC98C3}" type="pres">
      <dgm:prSet presAssocID="{D1BF4FDE-43AC-44AA-991B-93F7DF090DE6}" presName="singleCycle" presStyleCnt="0"/>
      <dgm:spPr/>
    </dgm:pt>
    <dgm:pt modelId="{0703E3EE-6115-445C-BA9F-F43FD112D559}" type="pres">
      <dgm:prSet presAssocID="{D1BF4FDE-43AC-44AA-991B-93F7DF090DE6}" presName="singleCenter" presStyleLbl="node1" presStyleIdx="0" presStyleCnt="6" custScaleX="113689" custScaleY="113438" custLinFactNeighborY="-4356">
        <dgm:presLayoutVars>
          <dgm:chMax val="7"/>
          <dgm:chPref val="7"/>
        </dgm:presLayoutVars>
      </dgm:prSet>
      <dgm:spPr/>
      <dgm:t>
        <a:bodyPr/>
        <a:lstStyle/>
        <a:p>
          <a:endParaRPr lang="en-US"/>
        </a:p>
      </dgm:t>
    </dgm:pt>
    <dgm:pt modelId="{B8FC9A84-4711-433D-8D8D-4C5A8C6FF45D}" type="pres">
      <dgm:prSet presAssocID="{5F2629DB-4BFE-4FBF-8C29-4E6CE979359D}" presName="Name56" presStyleLbl="parChTrans1D2" presStyleIdx="0" presStyleCnt="5"/>
      <dgm:spPr/>
      <dgm:t>
        <a:bodyPr/>
        <a:lstStyle/>
        <a:p>
          <a:endParaRPr lang="en-US"/>
        </a:p>
      </dgm:t>
    </dgm:pt>
    <dgm:pt modelId="{6D540CC0-0A1D-4C43-9130-72DCC1D9BFB9}" type="pres">
      <dgm:prSet presAssocID="{793750D5-4B63-49CC-A9CB-E252BADD4A18}" presName="text0" presStyleLbl="node1" presStyleIdx="1" presStyleCnt="6" custScaleX="182583" custScaleY="164947">
        <dgm:presLayoutVars>
          <dgm:bulletEnabled val="1"/>
        </dgm:presLayoutVars>
      </dgm:prSet>
      <dgm:spPr/>
      <dgm:t>
        <a:bodyPr/>
        <a:lstStyle/>
        <a:p>
          <a:endParaRPr lang="en-US"/>
        </a:p>
      </dgm:t>
    </dgm:pt>
    <dgm:pt modelId="{99F39CF9-3D1C-4E91-96B9-8CF7614B8934}" type="pres">
      <dgm:prSet presAssocID="{C9CBF5AD-C7CD-4610-B44B-5CBD4DD25CA3}" presName="Name56" presStyleLbl="parChTrans1D2" presStyleIdx="1" presStyleCnt="5"/>
      <dgm:spPr/>
      <dgm:t>
        <a:bodyPr/>
        <a:lstStyle/>
        <a:p>
          <a:endParaRPr lang="en-US"/>
        </a:p>
      </dgm:t>
    </dgm:pt>
    <dgm:pt modelId="{803F08AF-FBE5-409A-A6A8-D7640B7E9D8C}" type="pres">
      <dgm:prSet presAssocID="{147A8EED-15F7-4277-B24F-2D7E15619E7E}" presName="text0" presStyleLbl="node1" presStyleIdx="2" presStyleCnt="6" custScaleX="182583" custScaleY="164947">
        <dgm:presLayoutVars>
          <dgm:bulletEnabled val="1"/>
        </dgm:presLayoutVars>
      </dgm:prSet>
      <dgm:spPr/>
      <dgm:t>
        <a:bodyPr/>
        <a:lstStyle/>
        <a:p>
          <a:endParaRPr lang="en-US"/>
        </a:p>
      </dgm:t>
    </dgm:pt>
    <dgm:pt modelId="{E1C9B241-362E-4E20-903F-4E82C287D7F5}" type="pres">
      <dgm:prSet presAssocID="{1659C4E2-4D2E-4901-BC96-F35D3803F8C8}" presName="Name56" presStyleLbl="parChTrans1D2" presStyleIdx="2" presStyleCnt="5"/>
      <dgm:spPr/>
      <dgm:t>
        <a:bodyPr/>
        <a:lstStyle/>
        <a:p>
          <a:endParaRPr lang="en-US"/>
        </a:p>
      </dgm:t>
    </dgm:pt>
    <dgm:pt modelId="{B1E8784F-8E44-4D38-A911-58226FA7ACE6}" type="pres">
      <dgm:prSet presAssocID="{1AFEE8F2-6242-4509-B354-A64912EAB910}" presName="text0" presStyleLbl="node1" presStyleIdx="3" presStyleCnt="6" custScaleX="182583" custScaleY="164947">
        <dgm:presLayoutVars>
          <dgm:bulletEnabled val="1"/>
        </dgm:presLayoutVars>
      </dgm:prSet>
      <dgm:spPr/>
      <dgm:t>
        <a:bodyPr/>
        <a:lstStyle/>
        <a:p>
          <a:endParaRPr lang="en-US"/>
        </a:p>
      </dgm:t>
    </dgm:pt>
    <dgm:pt modelId="{F9D665FE-3188-4281-A202-E361AB2C1EAA}" type="pres">
      <dgm:prSet presAssocID="{A7146C9E-C759-4BA2-AF96-C0E7524078C0}" presName="Name56" presStyleLbl="parChTrans1D2" presStyleIdx="3" presStyleCnt="5"/>
      <dgm:spPr/>
      <dgm:t>
        <a:bodyPr/>
        <a:lstStyle/>
        <a:p>
          <a:endParaRPr lang="en-US"/>
        </a:p>
      </dgm:t>
    </dgm:pt>
    <dgm:pt modelId="{69E61F2B-C37E-47E8-84CD-E069134CC0C6}" type="pres">
      <dgm:prSet presAssocID="{D8C06837-4E73-4C79-B47D-CDB2AF39925A}" presName="text0" presStyleLbl="node1" presStyleIdx="4" presStyleCnt="6" custScaleX="182583" custScaleY="164947">
        <dgm:presLayoutVars>
          <dgm:bulletEnabled val="1"/>
        </dgm:presLayoutVars>
      </dgm:prSet>
      <dgm:spPr/>
      <dgm:t>
        <a:bodyPr/>
        <a:lstStyle/>
        <a:p>
          <a:endParaRPr lang="en-US"/>
        </a:p>
      </dgm:t>
    </dgm:pt>
    <dgm:pt modelId="{CEBB6209-034E-4AD7-BD69-F9B513CFCBEA}" type="pres">
      <dgm:prSet presAssocID="{CF035F82-97FB-48B4-AA55-1D6F5D567678}" presName="Name56" presStyleLbl="parChTrans1D2" presStyleIdx="4" presStyleCnt="5"/>
      <dgm:spPr/>
      <dgm:t>
        <a:bodyPr/>
        <a:lstStyle/>
        <a:p>
          <a:endParaRPr lang="en-US"/>
        </a:p>
      </dgm:t>
    </dgm:pt>
    <dgm:pt modelId="{EB032358-5FC9-40E5-A9F5-8FB92D1D493D}" type="pres">
      <dgm:prSet presAssocID="{CDC1045F-6049-4606-8785-927D2B0B7C9B}" presName="text0" presStyleLbl="node1" presStyleIdx="5" presStyleCnt="6" custScaleX="182583" custScaleY="164947">
        <dgm:presLayoutVars>
          <dgm:bulletEnabled val="1"/>
        </dgm:presLayoutVars>
      </dgm:prSet>
      <dgm:spPr/>
      <dgm:t>
        <a:bodyPr/>
        <a:lstStyle/>
        <a:p>
          <a:endParaRPr lang="en-US"/>
        </a:p>
      </dgm:t>
    </dgm:pt>
  </dgm:ptLst>
  <dgm:cxnLst>
    <dgm:cxn modelId="{C666E8B6-23F2-4ECE-857C-60C2A9817B44}" srcId="{D1BF4FDE-43AC-44AA-991B-93F7DF090DE6}" destId="{D8C06837-4E73-4C79-B47D-CDB2AF39925A}" srcOrd="3" destOrd="0" parTransId="{A7146C9E-C759-4BA2-AF96-C0E7524078C0}" sibTransId="{F707811C-9EE7-4DFB-B897-A093F913113B}"/>
    <dgm:cxn modelId="{111D3C6C-C6E8-4EB0-8B45-CCC6A828D0D0}" type="presOf" srcId="{793750D5-4B63-49CC-A9CB-E252BADD4A18}" destId="{6D540CC0-0A1D-4C43-9130-72DCC1D9BFB9}" srcOrd="0" destOrd="0" presId="urn:microsoft.com/office/officeart/2008/layout/RadialCluster"/>
    <dgm:cxn modelId="{7FF3731B-D549-4E32-8A81-8700DCFDE612}" type="presOf" srcId="{6B5FB48D-04A0-4FCA-A577-3C52C2CEFBED}" destId="{600A2D86-323B-447C-B9B3-30133B84A0A9}" srcOrd="0" destOrd="0" presId="urn:microsoft.com/office/officeart/2008/layout/RadialCluster"/>
    <dgm:cxn modelId="{03E673A5-A68F-4899-A77E-3B811CD94EB9}" type="presOf" srcId="{1AFEE8F2-6242-4509-B354-A64912EAB910}" destId="{B1E8784F-8E44-4D38-A911-58226FA7ACE6}" srcOrd="0" destOrd="0" presId="urn:microsoft.com/office/officeart/2008/layout/RadialCluster"/>
    <dgm:cxn modelId="{5A5DA80A-F0A1-4B47-B96A-7D7835EBB06E}" srcId="{D1BF4FDE-43AC-44AA-991B-93F7DF090DE6}" destId="{147A8EED-15F7-4277-B24F-2D7E15619E7E}" srcOrd="1" destOrd="0" parTransId="{C9CBF5AD-C7CD-4610-B44B-5CBD4DD25CA3}" sibTransId="{DB67591B-A680-49A2-B0F7-F5B7F5A8E97B}"/>
    <dgm:cxn modelId="{5BB3569C-819A-4355-A045-454F983B4FCA}" type="presOf" srcId="{CDC1045F-6049-4606-8785-927D2B0B7C9B}" destId="{EB032358-5FC9-40E5-A9F5-8FB92D1D493D}" srcOrd="0" destOrd="0" presId="urn:microsoft.com/office/officeart/2008/layout/RadialCluster"/>
    <dgm:cxn modelId="{A0CCBCD4-580E-4312-AB9D-B216B361E281}" type="presOf" srcId="{C9CBF5AD-C7CD-4610-B44B-5CBD4DD25CA3}" destId="{99F39CF9-3D1C-4E91-96B9-8CF7614B8934}" srcOrd="0" destOrd="0" presId="urn:microsoft.com/office/officeart/2008/layout/RadialCluster"/>
    <dgm:cxn modelId="{5691E08F-703E-41BA-B106-C75E41DE0504}" srcId="{D1BF4FDE-43AC-44AA-991B-93F7DF090DE6}" destId="{CDC1045F-6049-4606-8785-927D2B0B7C9B}" srcOrd="4" destOrd="0" parTransId="{CF035F82-97FB-48B4-AA55-1D6F5D567678}" sibTransId="{25C6948D-7804-46F6-80BC-460E7ADE3056}"/>
    <dgm:cxn modelId="{4F5F9489-A68F-4370-AD18-B7C18C1E56EC}" type="presOf" srcId="{1659C4E2-4D2E-4901-BC96-F35D3803F8C8}" destId="{E1C9B241-362E-4E20-903F-4E82C287D7F5}" srcOrd="0" destOrd="0" presId="urn:microsoft.com/office/officeart/2008/layout/RadialCluster"/>
    <dgm:cxn modelId="{5C5BE2C8-324E-4947-993B-F4455056D980}" srcId="{D1BF4FDE-43AC-44AA-991B-93F7DF090DE6}" destId="{793750D5-4B63-49CC-A9CB-E252BADD4A18}" srcOrd="0" destOrd="0" parTransId="{5F2629DB-4BFE-4FBF-8C29-4E6CE979359D}" sibTransId="{62C2ABD5-8D19-4428-8FF0-E551A85AECE1}"/>
    <dgm:cxn modelId="{B2AE73F9-9277-4F6E-96F7-6323B5AAA28E}" type="presOf" srcId="{5F2629DB-4BFE-4FBF-8C29-4E6CE979359D}" destId="{B8FC9A84-4711-433D-8D8D-4C5A8C6FF45D}" srcOrd="0" destOrd="0" presId="urn:microsoft.com/office/officeart/2008/layout/RadialCluster"/>
    <dgm:cxn modelId="{DECCC556-1809-4959-8377-F3694F9C1714}" type="presOf" srcId="{CF035F82-97FB-48B4-AA55-1D6F5D567678}" destId="{CEBB6209-034E-4AD7-BD69-F9B513CFCBEA}" srcOrd="0" destOrd="0" presId="urn:microsoft.com/office/officeart/2008/layout/RadialCluster"/>
    <dgm:cxn modelId="{8C1E350C-4159-40E7-BCBC-A2155E0595E0}" type="presOf" srcId="{D8C06837-4E73-4C79-B47D-CDB2AF39925A}" destId="{69E61F2B-C37E-47E8-84CD-E069134CC0C6}" srcOrd="0" destOrd="0" presId="urn:microsoft.com/office/officeart/2008/layout/RadialCluster"/>
    <dgm:cxn modelId="{FF110D85-5A79-492D-8D0C-2A54ACEB499C}" type="presOf" srcId="{147A8EED-15F7-4277-B24F-2D7E15619E7E}" destId="{803F08AF-FBE5-409A-A6A8-D7640B7E9D8C}" srcOrd="0" destOrd="0" presId="urn:microsoft.com/office/officeart/2008/layout/RadialCluster"/>
    <dgm:cxn modelId="{32A04EA3-AE45-48CB-AFBD-45C3E7A07EB0}" type="presOf" srcId="{A7146C9E-C759-4BA2-AF96-C0E7524078C0}" destId="{F9D665FE-3188-4281-A202-E361AB2C1EAA}" srcOrd="0" destOrd="0" presId="urn:microsoft.com/office/officeart/2008/layout/RadialCluster"/>
    <dgm:cxn modelId="{81978605-A30C-46ED-AC93-C13091E00195}" srcId="{D1BF4FDE-43AC-44AA-991B-93F7DF090DE6}" destId="{1AFEE8F2-6242-4509-B354-A64912EAB910}" srcOrd="2" destOrd="0" parTransId="{1659C4E2-4D2E-4901-BC96-F35D3803F8C8}" sibTransId="{0C485A69-78A5-47F5-AA58-714402BC5A5D}"/>
    <dgm:cxn modelId="{2D6FAD03-F697-466F-9A3A-A450270CF669}" srcId="{6B5FB48D-04A0-4FCA-A577-3C52C2CEFBED}" destId="{D1BF4FDE-43AC-44AA-991B-93F7DF090DE6}" srcOrd="0" destOrd="0" parTransId="{3DB2307A-0FBE-4CF4-BD5D-22F9C22EBF06}" sibTransId="{F310BAFA-0C7B-4F14-B6DA-B1DFCA317975}"/>
    <dgm:cxn modelId="{587C256D-40AC-4ED0-8F5A-DAC1F8D2A031}" type="presOf" srcId="{D1BF4FDE-43AC-44AA-991B-93F7DF090DE6}" destId="{0703E3EE-6115-445C-BA9F-F43FD112D559}" srcOrd="0" destOrd="0" presId="urn:microsoft.com/office/officeart/2008/layout/RadialCluster"/>
    <dgm:cxn modelId="{2270C832-D5F9-4D10-8EF3-0DA35E3ECE97}" type="presParOf" srcId="{600A2D86-323B-447C-B9B3-30133B84A0A9}" destId="{29F8BCF0-A165-40AF-8AC6-DB5858EC98C3}" srcOrd="0" destOrd="0" presId="urn:microsoft.com/office/officeart/2008/layout/RadialCluster"/>
    <dgm:cxn modelId="{0815E3A9-75FF-4481-A3B8-CDA88DB65D2A}" type="presParOf" srcId="{29F8BCF0-A165-40AF-8AC6-DB5858EC98C3}" destId="{0703E3EE-6115-445C-BA9F-F43FD112D559}" srcOrd="0" destOrd="0" presId="urn:microsoft.com/office/officeart/2008/layout/RadialCluster"/>
    <dgm:cxn modelId="{37831580-4218-4498-9F73-922F7CD56F8C}" type="presParOf" srcId="{29F8BCF0-A165-40AF-8AC6-DB5858EC98C3}" destId="{B8FC9A84-4711-433D-8D8D-4C5A8C6FF45D}" srcOrd="1" destOrd="0" presId="urn:microsoft.com/office/officeart/2008/layout/RadialCluster"/>
    <dgm:cxn modelId="{C8E4118D-7C8F-4B2D-9A95-FD5F98F2A167}" type="presParOf" srcId="{29F8BCF0-A165-40AF-8AC6-DB5858EC98C3}" destId="{6D540CC0-0A1D-4C43-9130-72DCC1D9BFB9}" srcOrd="2" destOrd="0" presId="urn:microsoft.com/office/officeart/2008/layout/RadialCluster"/>
    <dgm:cxn modelId="{2B65D51A-DF42-4B41-BCAD-F6DC22197A90}" type="presParOf" srcId="{29F8BCF0-A165-40AF-8AC6-DB5858EC98C3}" destId="{99F39CF9-3D1C-4E91-96B9-8CF7614B8934}" srcOrd="3" destOrd="0" presId="urn:microsoft.com/office/officeart/2008/layout/RadialCluster"/>
    <dgm:cxn modelId="{352D5C4D-541A-4180-A439-E989584995F8}" type="presParOf" srcId="{29F8BCF0-A165-40AF-8AC6-DB5858EC98C3}" destId="{803F08AF-FBE5-409A-A6A8-D7640B7E9D8C}" srcOrd="4" destOrd="0" presId="urn:microsoft.com/office/officeart/2008/layout/RadialCluster"/>
    <dgm:cxn modelId="{7FF5A11F-ED05-4D59-87D0-6C8AED033E33}" type="presParOf" srcId="{29F8BCF0-A165-40AF-8AC6-DB5858EC98C3}" destId="{E1C9B241-362E-4E20-903F-4E82C287D7F5}" srcOrd="5" destOrd="0" presId="urn:microsoft.com/office/officeart/2008/layout/RadialCluster"/>
    <dgm:cxn modelId="{D112C123-8855-43BF-894F-837D51CDAAB8}" type="presParOf" srcId="{29F8BCF0-A165-40AF-8AC6-DB5858EC98C3}" destId="{B1E8784F-8E44-4D38-A911-58226FA7ACE6}" srcOrd="6" destOrd="0" presId="urn:microsoft.com/office/officeart/2008/layout/RadialCluster"/>
    <dgm:cxn modelId="{ED47A983-8F7A-4887-80A9-F7A056B2FFD9}" type="presParOf" srcId="{29F8BCF0-A165-40AF-8AC6-DB5858EC98C3}" destId="{F9D665FE-3188-4281-A202-E361AB2C1EAA}" srcOrd="7" destOrd="0" presId="urn:microsoft.com/office/officeart/2008/layout/RadialCluster"/>
    <dgm:cxn modelId="{0A90DAD3-5026-4F66-9A7E-1ED95D0A4344}" type="presParOf" srcId="{29F8BCF0-A165-40AF-8AC6-DB5858EC98C3}" destId="{69E61F2B-C37E-47E8-84CD-E069134CC0C6}" srcOrd="8" destOrd="0" presId="urn:microsoft.com/office/officeart/2008/layout/RadialCluster"/>
    <dgm:cxn modelId="{0BAB7DC7-489A-4666-B01E-77DD6FC9F5A0}" type="presParOf" srcId="{29F8BCF0-A165-40AF-8AC6-DB5858EC98C3}" destId="{CEBB6209-034E-4AD7-BD69-F9B513CFCBEA}" srcOrd="9" destOrd="0" presId="urn:microsoft.com/office/officeart/2008/layout/RadialCluster"/>
    <dgm:cxn modelId="{BCF815B1-7ACA-4097-9FEB-1C59892BCCBD}" type="presParOf" srcId="{29F8BCF0-A165-40AF-8AC6-DB5858EC98C3}" destId="{EB032358-5FC9-40E5-A9F5-8FB92D1D493D}"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58AF5D-409B-4F6B-8FF6-5E3096DBB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B46DBB-3938-4569-854D-C3C94B86F308}">
      <dgm:prSet custT="1"/>
      <dgm:spPr>
        <a:solidFill>
          <a:schemeClr val="accent3">
            <a:lumMod val="20000"/>
            <a:lumOff val="80000"/>
          </a:schemeClr>
        </a:solidFill>
      </dgm:spPr>
      <dgm:t>
        <a:bodyPr/>
        <a:lstStyle/>
        <a:p>
          <a:pPr rtl="0"/>
          <a:r>
            <a:rPr lang="en-US" sz="1600" dirty="0" smtClean="0">
              <a:solidFill>
                <a:schemeClr val="bg1">
                  <a:lumMod val="65000"/>
                </a:schemeClr>
              </a:solidFill>
            </a:rPr>
            <a:t>Adolescents require </a:t>
          </a:r>
          <a:r>
            <a:rPr lang="en-US" sz="1600" b="1" dirty="0" smtClean="0">
              <a:solidFill>
                <a:schemeClr val="bg1">
                  <a:lumMod val="65000"/>
                </a:schemeClr>
              </a:solidFill>
            </a:rPr>
            <a:t>comprehensive, wrap-around services </a:t>
          </a:r>
          <a:r>
            <a:rPr lang="en-US" sz="1600" dirty="0" smtClean="0">
              <a:solidFill>
                <a:schemeClr val="bg1">
                  <a:lumMod val="65000"/>
                </a:schemeClr>
              </a:solidFill>
            </a:rPr>
            <a:t>with multiple entry points across the age-continuum. </a:t>
          </a:r>
          <a:endParaRPr lang="en-US" sz="1600" dirty="0">
            <a:solidFill>
              <a:schemeClr val="bg1">
                <a:lumMod val="65000"/>
              </a:schemeClr>
            </a:solidFill>
          </a:endParaRPr>
        </a:p>
      </dgm:t>
    </dgm:pt>
    <dgm:pt modelId="{876C5DD2-1D8D-49A3-AF83-85E195AB9A11}" type="parTrans" cxnId="{5C8094A0-F79B-4AFF-88EA-422FE3C44719}">
      <dgm:prSet/>
      <dgm:spPr/>
      <dgm:t>
        <a:bodyPr/>
        <a:lstStyle/>
        <a:p>
          <a:endParaRPr lang="en-US" sz="6000">
            <a:solidFill>
              <a:schemeClr val="tx1"/>
            </a:solidFill>
          </a:endParaRPr>
        </a:p>
      </dgm:t>
    </dgm:pt>
    <dgm:pt modelId="{08E23584-3A8A-49C1-91D0-6395FB974D12}" type="sibTrans" cxnId="{5C8094A0-F79B-4AFF-88EA-422FE3C44719}">
      <dgm:prSet/>
      <dgm:spPr/>
      <dgm:t>
        <a:bodyPr/>
        <a:lstStyle/>
        <a:p>
          <a:endParaRPr lang="en-US" sz="6000">
            <a:solidFill>
              <a:schemeClr val="tx1"/>
            </a:solidFill>
          </a:endParaRPr>
        </a:p>
      </dgm:t>
    </dgm:pt>
    <dgm:pt modelId="{B4F69426-2F17-4196-AE78-271629C116F6}">
      <dgm:prSet custT="1"/>
      <dgm:spPr>
        <a:solidFill>
          <a:schemeClr val="accent3">
            <a:lumMod val="20000"/>
            <a:lumOff val="80000"/>
          </a:schemeClr>
        </a:solidFill>
      </dgm:spPr>
      <dgm:t>
        <a:bodyPr/>
        <a:lstStyle/>
        <a:p>
          <a:pPr rtl="0"/>
          <a:r>
            <a:rPr lang="en-US" sz="1600" b="1" dirty="0" smtClean="0">
              <a:solidFill>
                <a:schemeClr val="bg1">
                  <a:lumMod val="65000"/>
                </a:schemeClr>
              </a:solidFill>
            </a:rPr>
            <a:t>CSE</a:t>
          </a:r>
          <a:r>
            <a:rPr lang="en-US" sz="1600" dirty="0" smtClean="0">
              <a:solidFill>
                <a:schemeClr val="bg1">
                  <a:lumMod val="65000"/>
                </a:schemeClr>
              </a:solidFill>
            </a:rPr>
            <a:t> drives </a:t>
          </a:r>
          <a:r>
            <a:rPr lang="en-US" sz="1600" b="1" dirty="0" smtClean="0">
              <a:solidFill>
                <a:schemeClr val="bg1">
                  <a:lumMod val="65000"/>
                </a:schemeClr>
              </a:solidFill>
            </a:rPr>
            <a:t>demand creation </a:t>
          </a:r>
          <a:r>
            <a:rPr lang="en-US" sz="1600" dirty="0" smtClean="0">
              <a:solidFill>
                <a:schemeClr val="bg1">
                  <a:lumMod val="65000"/>
                </a:schemeClr>
              </a:solidFill>
            </a:rPr>
            <a:t>and </a:t>
          </a:r>
          <a:r>
            <a:rPr lang="en-US" sz="1600" b="1" dirty="0" smtClean="0">
              <a:solidFill>
                <a:schemeClr val="bg1">
                  <a:lumMod val="65000"/>
                </a:schemeClr>
              </a:solidFill>
            </a:rPr>
            <a:t>improves uptake </a:t>
          </a:r>
          <a:r>
            <a:rPr lang="en-US" sz="1600" dirty="0" smtClean="0">
              <a:solidFill>
                <a:schemeClr val="bg1">
                  <a:lumMod val="65000"/>
                </a:schemeClr>
              </a:solidFill>
            </a:rPr>
            <a:t>of SRHS </a:t>
          </a:r>
        </a:p>
        <a:p>
          <a:pPr rtl="0"/>
          <a:r>
            <a:rPr lang="en-US" sz="1600" dirty="0" smtClean="0">
              <a:solidFill>
                <a:schemeClr val="bg1">
                  <a:lumMod val="65000"/>
                </a:schemeClr>
              </a:solidFill>
            </a:rPr>
            <a:t>It should be </a:t>
          </a:r>
          <a:r>
            <a:rPr lang="en-US" sz="1600" b="1" dirty="0" smtClean="0">
              <a:solidFill>
                <a:schemeClr val="bg1">
                  <a:lumMod val="65000"/>
                </a:schemeClr>
              </a:solidFill>
            </a:rPr>
            <a:t>offered in tandem </a:t>
          </a:r>
          <a:r>
            <a:rPr lang="en-US" sz="1600" dirty="0" smtClean="0">
              <a:solidFill>
                <a:schemeClr val="bg1">
                  <a:lumMod val="65000"/>
                </a:schemeClr>
              </a:solidFill>
            </a:rPr>
            <a:t>with differentiated models of adolescent healthcare.</a:t>
          </a:r>
          <a:endParaRPr lang="en-US" sz="1600" dirty="0">
            <a:solidFill>
              <a:schemeClr val="bg1">
                <a:lumMod val="65000"/>
              </a:schemeClr>
            </a:solidFill>
          </a:endParaRPr>
        </a:p>
      </dgm:t>
    </dgm:pt>
    <dgm:pt modelId="{267F534E-EE6F-492D-A4F9-EBF3473495A7}" type="parTrans" cxnId="{574F0EA1-0C1F-4710-8444-9A2C969C8008}">
      <dgm:prSet/>
      <dgm:spPr/>
      <dgm:t>
        <a:bodyPr/>
        <a:lstStyle/>
        <a:p>
          <a:endParaRPr lang="en-US" sz="6000">
            <a:solidFill>
              <a:schemeClr val="tx1"/>
            </a:solidFill>
          </a:endParaRPr>
        </a:p>
      </dgm:t>
    </dgm:pt>
    <dgm:pt modelId="{3504E316-49C1-405D-B9E7-7FB6BCAAC198}" type="sibTrans" cxnId="{574F0EA1-0C1F-4710-8444-9A2C969C8008}">
      <dgm:prSet/>
      <dgm:spPr/>
      <dgm:t>
        <a:bodyPr/>
        <a:lstStyle/>
        <a:p>
          <a:endParaRPr lang="en-US" sz="6000">
            <a:solidFill>
              <a:schemeClr val="tx1"/>
            </a:solidFill>
          </a:endParaRPr>
        </a:p>
      </dgm:t>
    </dgm:pt>
    <dgm:pt modelId="{123BD156-4696-434B-8A39-116BF05AE650}">
      <dgm:prSet custT="1"/>
      <dgm:spPr>
        <a:solidFill>
          <a:schemeClr val="accent3">
            <a:lumMod val="20000"/>
            <a:lumOff val="80000"/>
          </a:schemeClr>
        </a:solidFill>
      </dgm:spPr>
      <dgm:t>
        <a:bodyPr/>
        <a:lstStyle/>
        <a:p>
          <a:pPr rtl="0"/>
          <a:r>
            <a:rPr lang="en-US" sz="1600" b="1" dirty="0" smtClean="0">
              <a:solidFill>
                <a:schemeClr val="bg1">
                  <a:lumMod val="65000"/>
                </a:schemeClr>
              </a:solidFill>
            </a:rPr>
            <a:t>School health programmes </a:t>
          </a:r>
          <a:r>
            <a:rPr lang="en-US" sz="1600" dirty="0" smtClean="0">
              <a:solidFill>
                <a:schemeClr val="bg1">
                  <a:lumMod val="65000"/>
                </a:schemeClr>
              </a:solidFill>
            </a:rPr>
            <a:t>are an effective, feasible, safe and acceptable way to reach adolescents of school-going age. </a:t>
          </a:r>
          <a:endParaRPr lang="en-US" sz="1600" dirty="0">
            <a:solidFill>
              <a:schemeClr val="bg1">
                <a:lumMod val="65000"/>
              </a:schemeClr>
            </a:solidFill>
          </a:endParaRPr>
        </a:p>
      </dgm:t>
    </dgm:pt>
    <dgm:pt modelId="{28F098C0-9DA3-4046-8993-F7DADC052EF9}" type="parTrans" cxnId="{C1778557-A9FF-4398-A5EB-04F45DCB1814}">
      <dgm:prSet/>
      <dgm:spPr/>
      <dgm:t>
        <a:bodyPr/>
        <a:lstStyle/>
        <a:p>
          <a:endParaRPr lang="en-US" sz="6000">
            <a:solidFill>
              <a:schemeClr val="tx1"/>
            </a:solidFill>
          </a:endParaRPr>
        </a:p>
      </dgm:t>
    </dgm:pt>
    <dgm:pt modelId="{65EB233B-8B4D-4B3A-A1DB-D624627D706A}" type="sibTrans" cxnId="{C1778557-A9FF-4398-A5EB-04F45DCB1814}">
      <dgm:prSet/>
      <dgm:spPr/>
      <dgm:t>
        <a:bodyPr/>
        <a:lstStyle/>
        <a:p>
          <a:endParaRPr lang="en-US" sz="6000">
            <a:solidFill>
              <a:schemeClr val="tx1"/>
            </a:solidFill>
          </a:endParaRPr>
        </a:p>
      </dgm:t>
    </dgm:pt>
    <dgm:pt modelId="{BEF1EE4B-6DB4-4CDE-B3AB-CC55EF9D4198}">
      <dgm:prSet custT="1"/>
      <dgm:spPr>
        <a:solidFill>
          <a:schemeClr val="accent3">
            <a:lumMod val="60000"/>
            <a:lumOff val="40000"/>
          </a:schemeClr>
        </a:solidFill>
      </dgm:spPr>
      <dgm:t>
        <a:bodyPr/>
        <a:lstStyle/>
        <a:p>
          <a:pPr rtl="0"/>
          <a:r>
            <a:rPr lang="en-US" sz="1600" b="1" dirty="0" smtClean="0">
              <a:solidFill>
                <a:schemeClr val="tx1"/>
              </a:solidFill>
            </a:rPr>
            <a:t>Engagement</a:t>
          </a:r>
          <a:r>
            <a:rPr lang="en-US" sz="1600" dirty="0" smtClean="0">
              <a:solidFill>
                <a:schemeClr val="tx1"/>
              </a:solidFill>
            </a:rPr>
            <a:t> with teachers, parents, caregivers </a:t>
          </a:r>
          <a:r>
            <a:rPr lang="en-US" sz="1600" b="1" dirty="0" smtClean="0">
              <a:solidFill>
                <a:schemeClr val="tx1"/>
              </a:solidFill>
            </a:rPr>
            <a:t>improves acceptability </a:t>
          </a:r>
          <a:r>
            <a:rPr lang="en-US" sz="1600" dirty="0" smtClean="0">
              <a:solidFill>
                <a:schemeClr val="tx1"/>
              </a:solidFill>
            </a:rPr>
            <a:t>of school health programmes and CSE.</a:t>
          </a:r>
          <a:endParaRPr lang="en-US" sz="1600" dirty="0">
            <a:solidFill>
              <a:schemeClr val="tx1"/>
            </a:solidFill>
          </a:endParaRPr>
        </a:p>
      </dgm:t>
    </dgm:pt>
    <dgm:pt modelId="{6AD69605-EAB8-448D-89BF-05D0D0412845}" type="parTrans" cxnId="{5A1D6426-1B0C-4C17-9A0C-400B22EE8371}">
      <dgm:prSet/>
      <dgm:spPr/>
      <dgm:t>
        <a:bodyPr/>
        <a:lstStyle/>
        <a:p>
          <a:endParaRPr lang="en-US" sz="6000">
            <a:solidFill>
              <a:schemeClr val="tx1"/>
            </a:solidFill>
          </a:endParaRPr>
        </a:p>
      </dgm:t>
    </dgm:pt>
    <dgm:pt modelId="{2B2DBE5E-6568-442C-9C03-BB42E11F4423}" type="sibTrans" cxnId="{5A1D6426-1B0C-4C17-9A0C-400B22EE8371}">
      <dgm:prSet/>
      <dgm:spPr/>
      <dgm:t>
        <a:bodyPr/>
        <a:lstStyle/>
        <a:p>
          <a:endParaRPr lang="en-US" sz="6000">
            <a:solidFill>
              <a:schemeClr val="tx1"/>
            </a:solidFill>
          </a:endParaRPr>
        </a:p>
      </dgm:t>
    </dgm:pt>
    <dgm:pt modelId="{A2353D02-B0A6-4011-BCB6-C7C49E08F791}">
      <dgm:prSet custT="1"/>
      <dgm:spPr>
        <a:solidFill>
          <a:schemeClr val="accent3">
            <a:lumMod val="20000"/>
            <a:lumOff val="80000"/>
          </a:schemeClr>
        </a:solidFill>
      </dgm:spPr>
      <dgm:t>
        <a:bodyPr/>
        <a:lstStyle/>
        <a:p>
          <a:pPr rtl="0"/>
          <a:r>
            <a:rPr lang="en-US" sz="1600" b="1" dirty="0" smtClean="0">
              <a:solidFill>
                <a:schemeClr val="bg1">
                  <a:lumMod val="65000"/>
                </a:schemeClr>
              </a:solidFill>
            </a:rPr>
            <a:t>HIV education programmes </a:t>
          </a:r>
          <a:r>
            <a:rPr lang="en-US" sz="1600" dirty="0" smtClean="0">
              <a:solidFill>
                <a:schemeClr val="bg1">
                  <a:lumMod val="65000"/>
                </a:schemeClr>
              </a:solidFill>
            </a:rPr>
            <a:t>need to adopt a </a:t>
          </a:r>
          <a:r>
            <a:rPr lang="en-US" sz="1600" b="1" dirty="0" smtClean="0">
              <a:solidFill>
                <a:schemeClr val="bg1">
                  <a:lumMod val="65000"/>
                </a:schemeClr>
              </a:solidFill>
            </a:rPr>
            <a:t>public health approach</a:t>
          </a:r>
          <a:r>
            <a:rPr lang="en-US" sz="1600" dirty="0" smtClean="0">
              <a:solidFill>
                <a:schemeClr val="bg1">
                  <a:lumMod val="65000"/>
                </a:schemeClr>
              </a:solidFill>
            </a:rPr>
            <a:t>, and include an approach based on gender norms and power dynamics. </a:t>
          </a:r>
          <a:endParaRPr lang="en-US" sz="1600" dirty="0">
            <a:solidFill>
              <a:schemeClr val="bg1">
                <a:lumMod val="65000"/>
              </a:schemeClr>
            </a:solidFill>
          </a:endParaRPr>
        </a:p>
      </dgm:t>
    </dgm:pt>
    <dgm:pt modelId="{F5AF0E61-F351-4710-BEBB-4B39EEAC3684}" type="parTrans" cxnId="{600D7D90-519B-455E-BEA2-E007D8FE19F5}">
      <dgm:prSet/>
      <dgm:spPr/>
      <dgm:t>
        <a:bodyPr/>
        <a:lstStyle/>
        <a:p>
          <a:endParaRPr lang="en-US" sz="6000">
            <a:solidFill>
              <a:schemeClr val="tx1"/>
            </a:solidFill>
          </a:endParaRPr>
        </a:p>
      </dgm:t>
    </dgm:pt>
    <dgm:pt modelId="{0AC49500-7793-485D-AE12-4F659E522139}" type="sibTrans" cxnId="{600D7D90-519B-455E-BEA2-E007D8FE19F5}">
      <dgm:prSet/>
      <dgm:spPr/>
      <dgm:t>
        <a:bodyPr/>
        <a:lstStyle/>
        <a:p>
          <a:endParaRPr lang="en-US" sz="6000">
            <a:solidFill>
              <a:schemeClr val="tx1"/>
            </a:solidFill>
          </a:endParaRPr>
        </a:p>
      </dgm:t>
    </dgm:pt>
    <dgm:pt modelId="{AEF639F6-8580-4E83-A685-1BA98D4BA413}">
      <dgm:prSet custT="1"/>
      <dgm:spPr>
        <a:solidFill>
          <a:schemeClr val="accent3">
            <a:lumMod val="20000"/>
            <a:lumOff val="80000"/>
          </a:schemeClr>
        </a:solidFill>
      </dgm:spPr>
      <dgm:t>
        <a:bodyPr/>
        <a:lstStyle/>
        <a:p>
          <a:pPr rtl="0"/>
          <a:r>
            <a:rPr lang="en-US" sz="1600" b="1" dirty="0" smtClean="0">
              <a:solidFill>
                <a:schemeClr val="bg1">
                  <a:lumMod val="65000"/>
                </a:schemeClr>
              </a:solidFill>
            </a:rPr>
            <a:t>Young men and boys cannot be left out of programmes that aim to achieve HIV prevention or improved SRH outcomes among young women and girls. </a:t>
          </a:r>
        </a:p>
      </dgm:t>
    </dgm:pt>
    <dgm:pt modelId="{AEEF98DC-7909-4239-B827-F44104497F07}" type="parTrans" cxnId="{48054F5A-4991-4486-BB3F-796BA0C44343}">
      <dgm:prSet/>
      <dgm:spPr/>
      <dgm:t>
        <a:bodyPr/>
        <a:lstStyle/>
        <a:p>
          <a:endParaRPr lang="en-US" sz="6000">
            <a:solidFill>
              <a:schemeClr val="tx1"/>
            </a:solidFill>
          </a:endParaRPr>
        </a:p>
      </dgm:t>
    </dgm:pt>
    <dgm:pt modelId="{11E123A4-E76C-44C6-A978-DB075ECAA2A5}" type="sibTrans" cxnId="{48054F5A-4991-4486-BB3F-796BA0C44343}">
      <dgm:prSet/>
      <dgm:spPr/>
      <dgm:t>
        <a:bodyPr/>
        <a:lstStyle/>
        <a:p>
          <a:endParaRPr lang="en-US" sz="6000">
            <a:solidFill>
              <a:schemeClr val="tx1"/>
            </a:solidFill>
          </a:endParaRPr>
        </a:p>
      </dgm:t>
    </dgm:pt>
    <dgm:pt modelId="{DD6C8D6B-0186-4EBA-8854-58B718B577BC}">
      <dgm:prSet custT="1"/>
      <dgm:spPr>
        <a:solidFill>
          <a:schemeClr val="accent3">
            <a:lumMod val="20000"/>
            <a:lumOff val="80000"/>
          </a:schemeClr>
        </a:solidFill>
      </dgm:spPr>
      <dgm:t>
        <a:bodyPr/>
        <a:lstStyle/>
        <a:p>
          <a:pPr rtl="0"/>
          <a:r>
            <a:rPr lang="en-US" sz="1600" dirty="0" smtClean="0">
              <a:solidFill>
                <a:schemeClr val="bg1">
                  <a:lumMod val="65000"/>
                </a:schemeClr>
              </a:solidFill>
            </a:rPr>
            <a:t>Programmes should be deployed in tandem, and focus on aspects of </a:t>
          </a:r>
          <a:r>
            <a:rPr lang="en-US" sz="1600" b="1" dirty="0" smtClean="0">
              <a:solidFill>
                <a:schemeClr val="bg1">
                  <a:lumMod val="65000"/>
                </a:schemeClr>
              </a:solidFill>
            </a:rPr>
            <a:t>gender norms </a:t>
          </a:r>
          <a:r>
            <a:rPr lang="en-US" sz="1600" dirty="0" smtClean="0">
              <a:solidFill>
                <a:schemeClr val="bg1">
                  <a:lumMod val="65000"/>
                </a:schemeClr>
              </a:solidFill>
            </a:rPr>
            <a:t>and the prevention of </a:t>
          </a:r>
          <a:r>
            <a:rPr lang="en-US" sz="1600" b="1" dirty="0" smtClean="0">
              <a:solidFill>
                <a:schemeClr val="bg1">
                  <a:lumMod val="65000"/>
                </a:schemeClr>
              </a:solidFill>
            </a:rPr>
            <a:t>gender-based violence</a:t>
          </a:r>
          <a:r>
            <a:rPr lang="en-US" sz="1600" dirty="0" smtClean="0">
              <a:solidFill>
                <a:schemeClr val="bg1">
                  <a:lumMod val="65000"/>
                </a:schemeClr>
              </a:solidFill>
            </a:rPr>
            <a:t>. </a:t>
          </a:r>
          <a:endParaRPr lang="en-US" sz="1600" dirty="0">
            <a:solidFill>
              <a:schemeClr val="bg1">
                <a:lumMod val="65000"/>
              </a:schemeClr>
            </a:solidFill>
          </a:endParaRPr>
        </a:p>
      </dgm:t>
    </dgm:pt>
    <dgm:pt modelId="{B9B1BAC9-6438-494B-8034-CE18B2C60727}" type="parTrans" cxnId="{14039DC1-ACBD-46DB-ADC4-CAF0FC174FFF}">
      <dgm:prSet/>
      <dgm:spPr/>
      <dgm:t>
        <a:bodyPr/>
        <a:lstStyle/>
        <a:p>
          <a:endParaRPr lang="en-US" sz="6000">
            <a:solidFill>
              <a:schemeClr val="tx1"/>
            </a:solidFill>
          </a:endParaRPr>
        </a:p>
      </dgm:t>
    </dgm:pt>
    <dgm:pt modelId="{23C2F427-0E61-42C8-8C2A-B7B9ACE81F73}" type="sibTrans" cxnId="{14039DC1-ACBD-46DB-ADC4-CAF0FC174FFF}">
      <dgm:prSet/>
      <dgm:spPr/>
      <dgm:t>
        <a:bodyPr/>
        <a:lstStyle/>
        <a:p>
          <a:endParaRPr lang="en-US" sz="6000">
            <a:solidFill>
              <a:schemeClr val="tx1"/>
            </a:solidFill>
          </a:endParaRPr>
        </a:p>
      </dgm:t>
    </dgm:pt>
    <dgm:pt modelId="{27791D83-BF5E-4891-BAA0-62B4AFE758DB}" type="pres">
      <dgm:prSet presAssocID="{F858AF5D-409B-4F6B-8FF6-5E3096DBB569}" presName="linear" presStyleCnt="0">
        <dgm:presLayoutVars>
          <dgm:animLvl val="lvl"/>
          <dgm:resizeHandles val="exact"/>
        </dgm:presLayoutVars>
      </dgm:prSet>
      <dgm:spPr/>
      <dgm:t>
        <a:bodyPr/>
        <a:lstStyle/>
        <a:p>
          <a:endParaRPr lang="en-US"/>
        </a:p>
      </dgm:t>
    </dgm:pt>
    <dgm:pt modelId="{975D0308-E671-46F1-853B-010B1A5C28A6}" type="pres">
      <dgm:prSet presAssocID="{6FB46DBB-3938-4569-854D-C3C94B86F308}" presName="parentText" presStyleLbl="node1" presStyleIdx="0" presStyleCnt="7">
        <dgm:presLayoutVars>
          <dgm:chMax val="0"/>
          <dgm:bulletEnabled val="1"/>
        </dgm:presLayoutVars>
      </dgm:prSet>
      <dgm:spPr/>
      <dgm:t>
        <a:bodyPr/>
        <a:lstStyle/>
        <a:p>
          <a:endParaRPr lang="en-US"/>
        </a:p>
      </dgm:t>
    </dgm:pt>
    <dgm:pt modelId="{5592CE7A-C649-4258-9039-2F5B02046541}" type="pres">
      <dgm:prSet presAssocID="{08E23584-3A8A-49C1-91D0-6395FB974D12}" presName="spacer" presStyleCnt="0"/>
      <dgm:spPr/>
    </dgm:pt>
    <dgm:pt modelId="{51905E90-C0F9-4541-A764-4D2DF4CCB329}" type="pres">
      <dgm:prSet presAssocID="{B4F69426-2F17-4196-AE78-271629C116F6}" presName="parentText" presStyleLbl="node1" presStyleIdx="1" presStyleCnt="7">
        <dgm:presLayoutVars>
          <dgm:chMax val="0"/>
          <dgm:bulletEnabled val="1"/>
        </dgm:presLayoutVars>
      </dgm:prSet>
      <dgm:spPr/>
      <dgm:t>
        <a:bodyPr/>
        <a:lstStyle/>
        <a:p>
          <a:endParaRPr lang="en-US"/>
        </a:p>
      </dgm:t>
    </dgm:pt>
    <dgm:pt modelId="{67E2E339-623D-46B7-9559-5B5F06A0C41B}" type="pres">
      <dgm:prSet presAssocID="{3504E316-49C1-405D-B9E7-7FB6BCAAC198}" presName="spacer" presStyleCnt="0"/>
      <dgm:spPr/>
    </dgm:pt>
    <dgm:pt modelId="{14A41BD3-EEC3-47C0-A1FD-E6D5232201A0}" type="pres">
      <dgm:prSet presAssocID="{123BD156-4696-434B-8A39-116BF05AE650}" presName="parentText" presStyleLbl="node1" presStyleIdx="2" presStyleCnt="7">
        <dgm:presLayoutVars>
          <dgm:chMax val="0"/>
          <dgm:bulletEnabled val="1"/>
        </dgm:presLayoutVars>
      </dgm:prSet>
      <dgm:spPr/>
      <dgm:t>
        <a:bodyPr/>
        <a:lstStyle/>
        <a:p>
          <a:endParaRPr lang="en-US"/>
        </a:p>
      </dgm:t>
    </dgm:pt>
    <dgm:pt modelId="{8D81D429-7B66-4A48-8378-81B48A0908A6}" type="pres">
      <dgm:prSet presAssocID="{65EB233B-8B4D-4B3A-A1DB-D624627D706A}" presName="spacer" presStyleCnt="0"/>
      <dgm:spPr/>
    </dgm:pt>
    <dgm:pt modelId="{1869B0FE-A7D8-43D7-8360-5C207E41ADAD}" type="pres">
      <dgm:prSet presAssocID="{BEF1EE4B-6DB4-4CDE-B3AB-CC55EF9D4198}" presName="parentText" presStyleLbl="node1" presStyleIdx="3" presStyleCnt="7">
        <dgm:presLayoutVars>
          <dgm:chMax val="0"/>
          <dgm:bulletEnabled val="1"/>
        </dgm:presLayoutVars>
      </dgm:prSet>
      <dgm:spPr/>
      <dgm:t>
        <a:bodyPr/>
        <a:lstStyle/>
        <a:p>
          <a:endParaRPr lang="en-US"/>
        </a:p>
      </dgm:t>
    </dgm:pt>
    <dgm:pt modelId="{3EC0F285-BF2D-4281-A0D3-1D59177DE40F}" type="pres">
      <dgm:prSet presAssocID="{2B2DBE5E-6568-442C-9C03-BB42E11F4423}" presName="spacer" presStyleCnt="0"/>
      <dgm:spPr/>
    </dgm:pt>
    <dgm:pt modelId="{821CA8B4-D3C5-4828-BA15-784AA9702D12}" type="pres">
      <dgm:prSet presAssocID="{A2353D02-B0A6-4011-BCB6-C7C49E08F791}" presName="parentText" presStyleLbl="node1" presStyleIdx="4" presStyleCnt="7">
        <dgm:presLayoutVars>
          <dgm:chMax val="0"/>
          <dgm:bulletEnabled val="1"/>
        </dgm:presLayoutVars>
      </dgm:prSet>
      <dgm:spPr/>
      <dgm:t>
        <a:bodyPr/>
        <a:lstStyle/>
        <a:p>
          <a:endParaRPr lang="en-US"/>
        </a:p>
      </dgm:t>
    </dgm:pt>
    <dgm:pt modelId="{BF8B1CFE-4A16-4FBA-BF72-221A181E7091}" type="pres">
      <dgm:prSet presAssocID="{0AC49500-7793-485D-AE12-4F659E522139}" presName="spacer" presStyleCnt="0"/>
      <dgm:spPr/>
    </dgm:pt>
    <dgm:pt modelId="{9603D599-3C40-48FE-B81E-F8005056FFBB}" type="pres">
      <dgm:prSet presAssocID="{AEF639F6-8580-4E83-A685-1BA98D4BA413}" presName="parentText" presStyleLbl="node1" presStyleIdx="5" presStyleCnt="7">
        <dgm:presLayoutVars>
          <dgm:chMax val="0"/>
          <dgm:bulletEnabled val="1"/>
        </dgm:presLayoutVars>
      </dgm:prSet>
      <dgm:spPr/>
      <dgm:t>
        <a:bodyPr/>
        <a:lstStyle/>
        <a:p>
          <a:endParaRPr lang="en-US"/>
        </a:p>
      </dgm:t>
    </dgm:pt>
    <dgm:pt modelId="{ACE3EF11-31E9-4233-88C4-B16D770E10E0}" type="pres">
      <dgm:prSet presAssocID="{11E123A4-E76C-44C6-A978-DB075ECAA2A5}" presName="spacer" presStyleCnt="0"/>
      <dgm:spPr/>
    </dgm:pt>
    <dgm:pt modelId="{5FB7461E-AAEC-4149-98A1-2E2E0E198893}" type="pres">
      <dgm:prSet presAssocID="{DD6C8D6B-0186-4EBA-8854-58B718B577BC}" presName="parentText" presStyleLbl="node1" presStyleIdx="6" presStyleCnt="7">
        <dgm:presLayoutVars>
          <dgm:chMax val="0"/>
          <dgm:bulletEnabled val="1"/>
        </dgm:presLayoutVars>
      </dgm:prSet>
      <dgm:spPr/>
      <dgm:t>
        <a:bodyPr/>
        <a:lstStyle/>
        <a:p>
          <a:endParaRPr lang="en-US"/>
        </a:p>
      </dgm:t>
    </dgm:pt>
  </dgm:ptLst>
  <dgm:cxnLst>
    <dgm:cxn modelId="{C1778557-A9FF-4398-A5EB-04F45DCB1814}" srcId="{F858AF5D-409B-4F6B-8FF6-5E3096DBB569}" destId="{123BD156-4696-434B-8A39-116BF05AE650}" srcOrd="2" destOrd="0" parTransId="{28F098C0-9DA3-4046-8993-F7DADC052EF9}" sibTransId="{65EB233B-8B4D-4B3A-A1DB-D624627D706A}"/>
    <dgm:cxn modelId="{5A1D6426-1B0C-4C17-9A0C-400B22EE8371}" srcId="{F858AF5D-409B-4F6B-8FF6-5E3096DBB569}" destId="{BEF1EE4B-6DB4-4CDE-B3AB-CC55EF9D4198}" srcOrd="3" destOrd="0" parTransId="{6AD69605-EAB8-448D-89BF-05D0D0412845}" sibTransId="{2B2DBE5E-6568-442C-9C03-BB42E11F4423}"/>
    <dgm:cxn modelId="{574F0EA1-0C1F-4710-8444-9A2C969C8008}" srcId="{F858AF5D-409B-4F6B-8FF6-5E3096DBB569}" destId="{B4F69426-2F17-4196-AE78-271629C116F6}" srcOrd="1" destOrd="0" parTransId="{267F534E-EE6F-492D-A4F9-EBF3473495A7}" sibTransId="{3504E316-49C1-405D-B9E7-7FB6BCAAC198}"/>
    <dgm:cxn modelId="{91BA708A-26CA-440D-91DF-18AC3F989823}" type="presOf" srcId="{6FB46DBB-3938-4569-854D-C3C94B86F308}" destId="{975D0308-E671-46F1-853B-010B1A5C28A6}" srcOrd="0" destOrd="0" presId="urn:microsoft.com/office/officeart/2005/8/layout/vList2"/>
    <dgm:cxn modelId="{053B0808-A1D8-4673-BC82-12982D65BE11}" type="presOf" srcId="{DD6C8D6B-0186-4EBA-8854-58B718B577BC}" destId="{5FB7461E-AAEC-4149-98A1-2E2E0E198893}" srcOrd="0" destOrd="0" presId="urn:microsoft.com/office/officeart/2005/8/layout/vList2"/>
    <dgm:cxn modelId="{F6F4B9DC-8CC5-4EB8-BD17-1E2EE8439D48}" type="presOf" srcId="{123BD156-4696-434B-8A39-116BF05AE650}" destId="{14A41BD3-EEC3-47C0-A1FD-E6D5232201A0}" srcOrd="0" destOrd="0" presId="urn:microsoft.com/office/officeart/2005/8/layout/vList2"/>
    <dgm:cxn modelId="{48054F5A-4991-4486-BB3F-796BA0C44343}" srcId="{F858AF5D-409B-4F6B-8FF6-5E3096DBB569}" destId="{AEF639F6-8580-4E83-A685-1BA98D4BA413}" srcOrd="5" destOrd="0" parTransId="{AEEF98DC-7909-4239-B827-F44104497F07}" sibTransId="{11E123A4-E76C-44C6-A978-DB075ECAA2A5}"/>
    <dgm:cxn modelId="{49103A12-2781-4504-84D2-0EEE4C1C982E}" type="presOf" srcId="{F858AF5D-409B-4F6B-8FF6-5E3096DBB569}" destId="{27791D83-BF5E-4891-BAA0-62B4AFE758DB}" srcOrd="0" destOrd="0" presId="urn:microsoft.com/office/officeart/2005/8/layout/vList2"/>
    <dgm:cxn modelId="{5C8094A0-F79B-4AFF-88EA-422FE3C44719}" srcId="{F858AF5D-409B-4F6B-8FF6-5E3096DBB569}" destId="{6FB46DBB-3938-4569-854D-C3C94B86F308}" srcOrd="0" destOrd="0" parTransId="{876C5DD2-1D8D-49A3-AF83-85E195AB9A11}" sibTransId="{08E23584-3A8A-49C1-91D0-6395FB974D12}"/>
    <dgm:cxn modelId="{A4BEB932-1E84-43C4-BF17-6CEB3654266C}" type="presOf" srcId="{A2353D02-B0A6-4011-BCB6-C7C49E08F791}" destId="{821CA8B4-D3C5-4828-BA15-784AA9702D12}" srcOrd="0" destOrd="0" presId="urn:microsoft.com/office/officeart/2005/8/layout/vList2"/>
    <dgm:cxn modelId="{2821BED5-2188-42FB-91C3-30D4453C940D}" type="presOf" srcId="{B4F69426-2F17-4196-AE78-271629C116F6}" destId="{51905E90-C0F9-4541-A764-4D2DF4CCB329}" srcOrd="0" destOrd="0" presId="urn:microsoft.com/office/officeart/2005/8/layout/vList2"/>
    <dgm:cxn modelId="{14039DC1-ACBD-46DB-ADC4-CAF0FC174FFF}" srcId="{F858AF5D-409B-4F6B-8FF6-5E3096DBB569}" destId="{DD6C8D6B-0186-4EBA-8854-58B718B577BC}" srcOrd="6" destOrd="0" parTransId="{B9B1BAC9-6438-494B-8034-CE18B2C60727}" sibTransId="{23C2F427-0E61-42C8-8C2A-B7B9ACE81F73}"/>
    <dgm:cxn modelId="{DA211813-7F9E-4282-8C7C-213924A03C31}" type="presOf" srcId="{AEF639F6-8580-4E83-A685-1BA98D4BA413}" destId="{9603D599-3C40-48FE-B81E-F8005056FFBB}" srcOrd="0" destOrd="0" presId="urn:microsoft.com/office/officeart/2005/8/layout/vList2"/>
    <dgm:cxn modelId="{F60F1080-37A3-4AE4-B207-D8A23C5754DD}" type="presOf" srcId="{BEF1EE4B-6DB4-4CDE-B3AB-CC55EF9D4198}" destId="{1869B0FE-A7D8-43D7-8360-5C207E41ADAD}" srcOrd="0" destOrd="0" presId="urn:microsoft.com/office/officeart/2005/8/layout/vList2"/>
    <dgm:cxn modelId="{600D7D90-519B-455E-BEA2-E007D8FE19F5}" srcId="{F858AF5D-409B-4F6B-8FF6-5E3096DBB569}" destId="{A2353D02-B0A6-4011-BCB6-C7C49E08F791}" srcOrd="4" destOrd="0" parTransId="{F5AF0E61-F351-4710-BEBB-4B39EEAC3684}" sibTransId="{0AC49500-7793-485D-AE12-4F659E522139}"/>
    <dgm:cxn modelId="{056248D7-2B55-4CA2-9C5C-B0694E3B09E8}" type="presParOf" srcId="{27791D83-BF5E-4891-BAA0-62B4AFE758DB}" destId="{975D0308-E671-46F1-853B-010B1A5C28A6}" srcOrd="0" destOrd="0" presId="urn:microsoft.com/office/officeart/2005/8/layout/vList2"/>
    <dgm:cxn modelId="{E6DD28DD-5D3E-447D-A0CF-EB7BC7719C12}" type="presParOf" srcId="{27791D83-BF5E-4891-BAA0-62B4AFE758DB}" destId="{5592CE7A-C649-4258-9039-2F5B02046541}" srcOrd="1" destOrd="0" presId="urn:microsoft.com/office/officeart/2005/8/layout/vList2"/>
    <dgm:cxn modelId="{FB370C30-1F0D-4DFF-B1BA-8C7AC3B9454F}" type="presParOf" srcId="{27791D83-BF5E-4891-BAA0-62B4AFE758DB}" destId="{51905E90-C0F9-4541-A764-4D2DF4CCB329}" srcOrd="2" destOrd="0" presId="urn:microsoft.com/office/officeart/2005/8/layout/vList2"/>
    <dgm:cxn modelId="{6944C4D7-357C-48CC-B4E6-C972E8ED6077}" type="presParOf" srcId="{27791D83-BF5E-4891-BAA0-62B4AFE758DB}" destId="{67E2E339-623D-46B7-9559-5B5F06A0C41B}" srcOrd="3" destOrd="0" presId="urn:microsoft.com/office/officeart/2005/8/layout/vList2"/>
    <dgm:cxn modelId="{1F926DC3-FDB0-4F6A-B624-08B5D5639781}" type="presParOf" srcId="{27791D83-BF5E-4891-BAA0-62B4AFE758DB}" destId="{14A41BD3-EEC3-47C0-A1FD-E6D5232201A0}" srcOrd="4" destOrd="0" presId="urn:microsoft.com/office/officeart/2005/8/layout/vList2"/>
    <dgm:cxn modelId="{D4AE26DE-7BA4-4C1F-8769-611BE7EB25F2}" type="presParOf" srcId="{27791D83-BF5E-4891-BAA0-62B4AFE758DB}" destId="{8D81D429-7B66-4A48-8378-81B48A0908A6}" srcOrd="5" destOrd="0" presId="urn:microsoft.com/office/officeart/2005/8/layout/vList2"/>
    <dgm:cxn modelId="{CE7E066E-79D2-4494-82BA-EEB92513E41A}" type="presParOf" srcId="{27791D83-BF5E-4891-BAA0-62B4AFE758DB}" destId="{1869B0FE-A7D8-43D7-8360-5C207E41ADAD}" srcOrd="6" destOrd="0" presId="urn:microsoft.com/office/officeart/2005/8/layout/vList2"/>
    <dgm:cxn modelId="{D63EE4AF-0894-469B-899F-D213B5C0B2ED}" type="presParOf" srcId="{27791D83-BF5E-4891-BAA0-62B4AFE758DB}" destId="{3EC0F285-BF2D-4281-A0D3-1D59177DE40F}" srcOrd="7" destOrd="0" presId="urn:microsoft.com/office/officeart/2005/8/layout/vList2"/>
    <dgm:cxn modelId="{F2196DE1-59EE-43D4-A101-029D185D2FFE}" type="presParOf" srcId="{27791D83-BF5E-4891-BAA0-62B4AFE758DB}" destId="{821CA8B4-D3C5-4828-BA15-784AA9702D12}" srcOrd="8" destOrd="0" presId="urn:microsoft.com/office/officeart/2005/8/layout/vList2"/>
    <dgm:cxn modelId="{6D402327-54E0-4CD2-B23C-D5858C2E4232}" type="presParOf" srcId="{27791D83-BF5E-4891-BAA0-62B4AFE758DB}" destId="{BF8B1CFE-4A16-4FBA-BF72-221A181E7091}" srcOrd="9" destOrd="0" presId="urn:microsoft.com/office/officeart/2005/8/layout/vList2"/>
    <dgm:cxn modelId="{DBF2801C-852F-41E5-B4AC-FFCFA2D078DE}" type="presParOf" srcId="{27791D83-BF5E-4891-BAA0-62B4AFE758DB}" destId="{9603D599-3C40-48FE-B81E-F8005056FFBB}" srcOrd="10" destOrd="0" presId="urn:microsoft.com/office/officeart/2005/8/layout/vList2"/>
    <dgm:cxn modelId="{08BB1DBF-CAD1-4C53-BAE8-230A299FCB56}" type="presParOf" srcId="{27791D83-BF5E-4891-BAA0-62B4AFE758DB}" destId="{ACE3EF11-31E9-4233-88C4-B16D770E10E0}" srcOrd="11" destOrd="0" presId="urn:microsoft.com/office/officeart/2005/8/layout/vList2"/>
    <dgm:cxn modelId="{2438C1C1-7130-4D41-A37B-3D970A2EFD16}" type="presParOf" srcId="{27791D83-BF5E-4891-BAA0-62B4AFE758DB}" destId="{5FB7461E-AAEC-4149-98A1-2E2E0E19889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58AF5D-409B-4F6B-8FF6-5E3096DBB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B46DBB-3938-4569-854D-C3C94B86F308}">
      <dgm:prSet custT="1"/>
      <dgm:spPr>
        <a:solidFill>
          <a:schemeClr val="accent3">
            <a:lumMod val="20000"/>
            <a:lumOff val="80000"/>
          </a:schemeClr>
        </a:solidFill>
      </dgm:spPr>
      <dgm:t>
        <a:bodyPr/>
        <a:lstStyle/>
        <a:p>
          <a:pPr rtl="0"/>
          <a:r>
            <a:rPr lang="en-US" sz="1600" dirty="0" smtClean="0">
              <a:solidFill>
                <a:schemeClr val="bg1">
                  <a:lumMod val="65000"/>
                </a:schemeClr>
              </a:solidFill>
            </a:rPr>
            <a:t>Adolescents require </a:t>
          </a:r>
          <a:r>
            <a:rPr lang="en-US" sz="1600" b="1" dirty="0" smtClean="0">
              <a:solidFill>
                <a:schemeClr val="bg1">
                  <a:lumMod val="65000"/>
                </a:schemeClr>
              </a:solidFill>
            </a:rPr>
            <a:t>comprehensive, wrap-around services </a:t>
          </a:r>
          <a:r>
            <a:rPr lang="en-US" sz="1600" dirty="0" smtClean="0">
              <a:solidFill>
                <a:schemeClr val="bg1">
                  <a:lumMod val="65000"/>
                </a:schemeClr>
              </a:solidFill>
            </a:rPr>
            <a:t>with multiple entry points across the age-continuum. </a:t>
          </a:r>
          <a:endParaRPr lang="en-US" sz="1600" dirty="0">
            <a:solidFill>
              <a:schemeClr val="bg1">
                <a:lumMod val="65000"/>
              </a:schemeClr>
            </a:solidFill>
          </a:endParaRPr>
        </a:p>
      </dgm:t>
    </dgm:pt>
    <dgm:pt modelId="{876C5DD2-1D8D-49A3-AF83-85E195AB9A11}" type="parTrans" cxnId="{5C8094A0-F79B-4AFF-88EA-422FE3C44719}">
      <dgm:prSet/>
      <dgm:spPr/>
      <dgm:t>
        <a:bodyPr/>
        <a:lstStyle/>
        <a:p>
          <a:endParaRPr lang="en-US" sz="6000">
            <a:solidFill>
              <a:schemeClr val="tx1"/>
            </a:solidFill>
          </a:endParaRPr>
        </a:p>
      </dgm:t>
    </dgm:pt>
    <dgm:pt modelId="{08E23584-3A8A-49C1-91D0-6395FB974D12}" type="sibTrans" cxnId="{5C8094A0-F79B-4AFF-88EA-422FE3C44719}">
      <dgm:prSet/>
      <dgm:spPr/>
      <dgm:t>
        <a:bodyPr/>
        <a:lstStyle/>
        <a:p>
          <a:endParaRPr lang="en-US" sz="6000">
            <a:solidFill>
              <a:schemeClr val="tx1"/>
            </a:solidFill>
          </a:endParaRPr>
        </a:p>
      </dgm:t>
    </dgm:pt>
    <dgm:pt modelId="{B4F69426-2F17-4196-AE78-271629C116F6}">
      <dgm:prSet custT="1"/>
      <dgm:spPr>
        <a:solidFill>
          <a:schemeClr val="accent3">
            <a:lumMod val="20000"/>
            <a:lumOff val="80000"/>
          </a:schemeClr>
        </a:solidFill>
      </dgm:spPr>
      <dgm:t>
        <a:bodyPr/>
        <a:lstStyle/>
        <a:p>
          <a:pPr rtl="0"/>
          <a:r>
            <a:rPr lang="en-US" sz="1600" b="1" dirty="0" smtClean="0">
              <a:solidFill>
                <a:schemeClr val="bg1">
                  <a:lumMod val="65000"/>
                </a:schemeClr>
              </a:solidFill>
            </a:rPr>
            <a:t>CSE</a:t>
          </a:r>
          <a:r>
            <a:rPr lang="en-US" sz="1600" dirty="0" smtClean="0">
              <a:solidFill>
                <a:schemeClr val="bg1">
                  <a:lumMod val="65000"/>
                </a:schemeClr>
              </a:solidFill>
            </a:rPr>
            <a:t> drives </a:t>
          </a:r>
          <a:r>
            <a:rPr lang="en-US" sz="1600" b="1" dirty="0" smtClean="0">
              <a:solidFill>
                <a:schemeClr val="bg1">
                  <a:lumMod val="65000"/>
                </a:schemeClr>
              </a:solidFill>
            </a:rPr>
            <a:t>demand creation </a:t>
          </a:r>
          <a:r>
            <a:rPr lang="en-US" sz="1600" dirty="0" smtClean="0">
              <a:solidFill>
                <a:schemeClr val="bg1">
                  <a:lumMod val="65000"/>
                </a:schemeClr>
              </a:solidFill>
            </a:rPr>
            <a:t>and </a:t>
          </a:r>
          <a:r>
            <a:rPr lang="en-US" sz="1600" b="1" dirty="0" smtClean="0">
              <a:solidFill>
                <a:schemeClr val="bg1">
                  <a:lumMod val="65000"/>
                </a:schemeClr>
              </a:solidFill>
            </a:rPr>
            <a:t>improves uptake </a:t>
          </a:r>
          <a:r>
            <a:rPr lang="en-US" sz="1600" dirty="0" smtClean="0">
              <a:solidFill>
                <a:schemeClr val="bg1">
                  <a:lumMod val="65000"/>
                </a:schemeClr>
              </a:solidFill>
            </a:rPr>
            <a:t>of SRHS </a:t>
          </a:r>
        </a:p>
        <a:p>
          <a:pPr rtl="0"/>
          <a:r>
            <a:rPr lang="en-US" sz="1600" dirty="0" smtClean="0">
              <a:solidFill>
                <a:schemeClr val="bg1">
                  <a:lumMod val="65000"/>
                </a:schemeClr>
              </a:solidFill>
            </a:rPr>
            <a:t>It should be </a:t>
          </a:r>
          <a:r>
            <a:rPr lang="en-US" sz="1600" b="1" dirty="0" smtClean="0">
              <a:solidFill>
                <a:schemeClr val="bg1">
                  <a:lumMod val="65000"/>
                </a:schemeClr>
              </a:solidFill>
            </a:rPr>
            <a:t>offered in tandem </a:t>
          </a:r>
          <a:r>
            <a:rPr lang="en-US" sz="1600" dirty="0" smtClean="0">
              <a:solidFill>
                <a:schemeClr val="bg1">
                  <a:lumMod val="65000"/>
                </a:schemeClr>
              </a:solidFill>
            </a:rPr>
            <a:t>with differentiated models of adolescent healthcare.</a:t>
          </a:r>
          <a:endParaRPr lang="en-US" sz="1600" dirty="0">
            <a:solidFill>
              <a:schemeClr val="bg1">
                <a:lumMod val="65000"/>
              </a:schemeClr>
            </a:solidFill>
          </a:endParaRPr>
        </a:p>
      </dgm:t>
    </dgm:pt>
    <dgm:pt modelId="{267F534E-EE6F-492D-A4F9-EBF3473495A7}" type="parTrans" cxnId="{574F0EA1-0C1F-4710-8444-9A2C969C8008}">
      <dgm:prSet/>
      <dgm:spPr/>
      <dgm:t>
        <a:bodyPr/>
        <a:lstStyle/>
        <a:p>
          <a:endParaRPr lang="en-US" sz="6000">
            <a:solidFill>
              <a:schemeClr val="tx1"/>
            </a:solidFill>
          </a:endParaRPr>
        </a:p>
      </dgm:t>
    </dgm:pt>
    <dgm:pt modelId="{3504E316-49C1-405D-B9E7-7FB6BCAAC198}" type="sibTrans" cxnId="{574F0EA1-0C1F-4710-8444-9A2C969C8008}">
      <dgm:prSet/>
      <dgm:spPr/>
      <dgm:t>
        <a:bodyPr/>
        <a:lstStyle/>
        <a:p>
          <a:endParaRPr lang="en-US" sz="6000">
            <a:solidFill>
              <a:schemeClr val="tx1"/>
            </a:solidFill>
          </a:endParaRPr>
        </a:p>
      </dgm:t>
    </dgm:pt>
    <dgm:pt modelId="{123BD156-4696-434B-8A39-116BF05AE650}">
      <dgm:prSet custT="1"/>
      <dgm:spPr>
        <a:solidFill>
          <a:schemeClr val="accent3">
            <a:lumMod val="20000"/>
            <a:lumOff val="80000"/>
          </a:schemeClr>
        </a:solidFill>
      </dgm:spPr>
      <dgm:t>
        <a:bodyPr/>
        <a:lstStyle/>
        <a:p>
          <a:pPr rtl="0"/>
          <a:r>
            <a:rPr lang="en-US" sz="1600" b="1" dirty="0" smtClean="0">
              <a:solidFill>
                <a:schemeClr val="bg1">
                  <a:lumMod val="65000"/>
                </a:schemeClr>
              </a:solidFill>
            </a:rPr>
            <a:t>School health programmes </a:t>
          </a:r>
          <a:r>
            <a:rPr lang="en-US" sz="1600" dirty="0" smtClean="0">
              <a:solidFill>
                <a:schemeClr val="bg1">
                  <a:lumMod val="65000"/>
                </a:schemeClr>
              </a:solidFill>
            </a:rPr>
            <a:t>are an effective, feasible, safe and acceptable way to reach adolescents of school-going age. </a:t>
          </a:r>
          <a:endParaRPr lang="en-US" sz="1600" dirty="0">
            <a:solidFill>
              <a:schemeClr val="bg1">
                <a:lumMod val="65000"/>
              </a:schemeClr>
            </a:solidFill>
          </a:endParaRPr>
        </a:p>
      </dgm:t>
    </dgm:pt>
    <dgm:pt modelId="{28F098C0-9DA3-4046-8993-F7DADC052EF9}" type="parTrans" cxnId="{C1778557-A9FF-4398-A5EB-04F45DCB1814}">
      <dgm:prSet/>
      <dgm:spPr/>
      <dgm:t>
        <a:bodyPr/>
        <a:lstStyle/>
        <a:p>
          <a:endParaRPr lang="en-US" sz="6000">
            <a:solidFill>
              <a:schemeClr val="tx1"/>
            </a:solidFill>
          </a:endParaRPr>
        </a:p>
      </dgm:t>
    </dgm:pt>
    <dgm:pt modelId="{65EB233B-8B4D-4B3A-A1DB-D624627D706A}" type="sibTrans" cxnId="{C1778557-A9FF-4398-A5EB-04F45DCB1814}">
      <dgm:prSet/>
      <dgm:spPr/>
      <dgm:t>
        <a:bodyPr/>
        <a:lstStyle/>
        <a:p>
          <a:endParaRPr lang="en-US" sz="6000">
            <a:solidFill>
              <a:schemeClr val="tx1"/>
            </a:solidFill>
          </a:endParaRPr>
        </a:p>
      </dgm:t>
    </dgm:pt>
    <dgm:pt modelId="{BEF1EE4B-6DB4-4CDE-B3AB-CC55EF9D4198}">
      <dgm:prSet custT="1"/>
      <dgm:spPr>
        <a:solidFill>
          <a:schemeClr val="accent3">
            <a:lumMod val="20000"/>
            <a:lumOff val="80000"/>
          </a:schemeClr>
        </a:solidFill>
      </dgm:spPr>
      <dgm:t>
        <a:bodyPr/>
        <a:lstStyle/>
        <a:p>
          <a:pPr rtl="0"/>
          <a:r>
            <a:rPr lang="en-US" sz="1600" b="1" dirty="0" smtClean="0">
              <a:solidFill>
                <a:schemeClr val="bg1">
                  <a:lumMod val="65000"/>
                </a:schemeClr>
              </a:solidFill>
            </a:rPr>
            <a:t>Engagement</a:t>
          </a:r>
          <a:r>
            <a:rPr lang="en-US" sz="1600" dirty="0" smtClean="0">
              <a:solidFill>
                <a:schemeClr val="bg1">
                  <a:lumMod val="65000"/>
                </a:schemeClr>
              </a:solidFill>
            </a:rPr>
            <a:t> with teachers, parents, caregivers </a:t>
          </a:r>
          <a:r>
            <a:rPr lang="en-US" sz="1600" b="1" dirty="0" smtClean="0">
              <a:solidFill>
                <a:schemeClr val="bg1">
                  <a:lumMod val="65000"/>
                </a:schemeClr>
              </a:solidFill>
            </a:rPr>
            <a:t>improves acceptability </a:t>
          </a:r>
          <a:r>
            <a:rPr lang="en-US" sz="1600" dirty="0" smtClean="0">
              <a:solidFill>
                <a:schemeClr val="bg1">
                  <a:lumMod val="65000"/>
                </a:schemeClr>
              </a:solidFill>
            </a:rPr>
            <a:t>of school health programmes and CSE.</a:t>
          </a:r>
          <a:endParaRPr lang="en-US" sz="1600" dirty="0">
            <a:solidFill>
              <a:schemeClr val="bg1">
                <a:lumMod val="65000"/>
              </a:schemeClr>
            </a:solidFill>
          </a:endParaRPr>
        </a:p>
      </dgm:t>
    </dgm:pt>
    <dgm:pt modelId="{6AD69605-EAB8-448D-89BF-05D0D0412845}" type="parTrans" cxnId="{5A1D6426-1B0C-4C17-9A0C-400B22EE8371}">
      <dgm:prSet/>
      <dgm:spPr/>
      <dgm:t>
        <a:bodyPr/>
        <a:lstStyle/>
        <a:p>
          <a:endParaRPr lang="en-US" sz="6000">
            <a:solidFill>
              <a:schemeClr val="tx1"/>
            </a:solidFill>
          </a:endParaRPr>
        </a:p>
      </dgm:t>
    </dgm:pt>
    <dgm:pt modelId="{2B2DBE5E-6568-442C-9C03-BB42E11F4423}" type="sibTrans" cxnId="{5A1D6426-1B0C-4C17-9A0C-400B22EE8371}">
      <dgm:prSet/>
      <dgm:spPr/>
      <dgm:t>
        <a:bodyPr/>
        <a:lstStyle/>
        <a:p>
          <a:endParaRPr lang="en-US" sz="6000">
            <a:solidFill>
              <a:schemeClr val="tx1"/>
            </a:solidFill>
          </a:endParaRPr>
        </a:p>
      </dgm:t>
    </dgm:pt>
    <dgm:pt modelId="{A2353D02-B0A6-4011-BCB6-C7C49E08F791}">
      <dgm:prSet custT="1"/>
      <dgm:spPr>
        <a:solidFill>
          <a:schemeClr val="accent3">
            <a:lumMod val="60000"/>
            <a:lumOff val="40000"/>
          </a:schemeClr>
        </a:solidFill>
      </dgm:spPr>
      <dgm:t>
        <a:bodyPr/>
        <a:lstStyle/>
        <a:p>
          <a:pPr rtl="0"/>
          <a:r>
            <a:rPr lang="en-US" sz="1600" b="1" dirty="0" smtClean="0">
              <a:solidFill>
                <a:schemeClr val="tx1"/>
              </a:solidFill>
            </a:rPr>
            <a:t>HIV education programmes </a:t>
          </a:r>
          <a:r>
            <a:rPr lang="en-US" sz="1600" dirty="0" smtClean="0">
              <a:solidFill>
                <a:schemeClr val="tx1"/>
              </a:solidFill>
            </a:rPr>
            <a:t>need to adopt a </a:t>
          </a:r>
          <a:r>
            <a:rPr lang="en-US" sz="1600" b="1" dirty="0" smtClean="0">
              <a:solidFill>
                <a:schemeClr val="tx1"/>
              </a:solidFill>
            </a:rPr>
            <a:t>public health approach</a:t>
          </a:r>
          <a:r>
            <a:rPr lang="en-US" sz="1600" dirty="0" smtClean="0">
              <a:solidFill>
                <a:schemeClr val="tx1"/>
              </a:solidFill>
            </a:rPr>
            <a:t>, and include an approach based on gender norms and power dynamics. </a:t>
          </a:r>
          <a:endParaRPr lang="en-US" sz="1600" dirty="0">
            <a:solidFill>
              <a:schemeClr val="tx1"/>
            </a:solidFill>
          </a:endParaRPr>
        </a:p>
      </dgm:t>
    </dgm:pt>
    <dgm:pt modelId="{F5AF0E61-F351-4710-BEBB-4B39EEAC3684}" type="parTrans" cxnId="{600D7D90-519B-455E-BEA2-E007D8FE19F5}">
      <dgm:prSet/>
      <dgm:spPr/>
      <dgm:t>
        <a:bodyPr/>
        <a:lstStyle/>
        <a:p>
          <a:endParaRPr lang="en-US" sz="6000">
            <a:solidFill>
              <a:schemeClr val="tx1"/>
            </a:solidFill>
          </a:endParaRPr>
        </a:p>
      </dgm:t>
    </dgm:pt>
    <dgm:pt modelId="{0AC49500-7793-485D-AE12-4F659E522139}" type="sibTrans" cxnId="{600D7D90-519B-455E-BEA2-E007D8FE19F5}">
      <dgm:prSet/>
      <dgm:spPr/>
      <dgm:t>
        <a:bodyPr/>
        <a:lstStyle/>
        <a:p>
          <a:endParaRPr lang="en-US" sz="6000">
            <a:solidFill>
              <a:schemeClr val="tx1"/>
            </a:solidFill>
          </a:endParaRPr>
        </a:p>
      </dgm:t>
    </dgm:pt>
    <dgm:pt modelId="{AEF639F6-8580-4E83-A685-1BA98D4BA413}">
      <dgm:prSet custT="1"/>
      <dgm:spPr>
        <a:solidFill>
          <a:schemeClr val="accent3">
            <a:lumMod val="20000"/>
            <a:lumOff val="80000"/>
          </a:schemeClr>
        </a:solidFill>
      </dgm:spPr>
      <dgm:t>
        <a:bodyPr/>
        <a:lstStyle/>
        <a:p>
          <a:pPr rtl="0"/>
          <a:r>
            <a:rPr lang="en-US" sz="1600" b="1" dirty="0" smtClean="0">
              <a:solidFill>
                <a:schemeClr val="bg1">
                  <a:lumMod val="65000"/>
                </a:schemeClr>
              </a:solidFill>
            </a:rPr>
            <a:t>Young men and boys cannot be left out of programmes that aim to achieve HIV prevention or improved SRH outcomes among young women and girls. </a:t>
          </a:r>
        </a:p>
      </dgm:t>
    </dgm:pt>
    <dgm:pt modelId="{AEEF98DC-7909-4239-B827-F44104497F07}" type="parTrans" cxnId="{48054F5A-4991-4486-BB3F-796BA0C44343}">
      <dgm:prSet/>
      <dgm:spPr/>
      <dgm:t>
        <a:bodyPr/>
        <a:lstStyle/>
        <a:p>
          <a:endParaRPr lang="en-US" sz="6000">
            <a:solidFill>
              <a:schemeClr val="tx1"/>
            </a:solidFill>
          </a:endParaRPr>
        </a:p>
      </dgm:t>
    </dgm:pt>
    <dgm:pt modelId="{11E123A4-E76C-44C6-A978-DB075ECAA2A5}" type="sibTrans" cxnId="{48054F5A-4991-4486-BB3F-796BA0C44343}">
      <dgm:prSet/>
      <dgm:spPr/>
      <dgm:t>
        <a:bodyPr/>
        <a:lstStyle/>
        <a:p>
          <a:endParaRPr lang="en-US" sz="6000">
            <a:solidFill>
              <a:schemeClr val="tx1"/>
            </a:solidFill>
          </a:endParaRPr>
        </a:p>
      </dgm:t>
    </dgm:pt>
    <dgm:pt modelId="{DD6C8D6B-0186-4EBA-8854-58B718B577BC}">
      <dgm:prSet custT="1"/>
      <dgm:spPr>
        <a:solidFill>
          <a:schemeClr val="accent3">
            <a:lumMod val="20000"/>
            <a:lumOff val="80000"/>
          </a:schemeClr>
        </a:solidFill>
      </dgm:spPr>
      <dgm:t>
        <a:bodyPr/>
        <a:lstStyle/>
        <a:p>
          <a:pPr rtl="0"/>
          <a:r>
            <a:rPr lang="en-US" sz="1600" dirty="0" smtClean="0">
              <a:solidFill>
                <a:schemeClr val="bg1">
                  <a:lumMod val="65000"/>
                </a:schemeClr>
              </a:solidFill>
            </a:rPr>
            <a:t>Programmes should be deployed in tandem, and focus on aspects of </a:t>
          </a:r>
          <a:r>
            <a:rPr lang="en-US" sz="1600" b="1" dirty="0" smtClean="0">
              <a:solidFill>
                <a:schemeClr val="bg1">
                  <a:lumMod val="65000"/>
                </a:schemeClr>
              </a:solidFill>
            </a:rPr>
            <a:t>gender norms </a:t>
          </a:r>
          <a:r>
            <a:rPr lang="en-US" sz="1600" dirty="0" smtClean="0">
              <a:solidFill>
                <a:schemeClr val="bg1">
                  <a:lumMod val="65000"/>
                </a:schemeClr>
              </a:solidFill>
            </a:rPr>
            <a:t>and the prevention of </a:t>
          </a:r>
          <a:r>
            <a:rPr lang="en-US" sz="1600" b="1" dirty="0" smtClean="0">
              <a:solidFill>
                <a:schemeClr val="bg1">
                  <a:lumMod val="65000"/>
                </a:schemeClr>
              </a:solidFill>
            </a:rPr>
            <a:t>gender-based violence</a:t>
          </a:r>
          <a:r>
            <a:rPr lang="en-US" sz="1600" dirty="0" smtClean="0">
              <a:solidFill>
                <a:schemeClr val="bg1">
                  <a:lumMod val="65000"/>
                </a:schemeClr>
              </a:solidFill>
            </a:rPr>
            <a:t>. </a:t>
          </a:r>
          <a:endParaRPr lang="en-US" sz="1600" dirty="0">
            <a:solidFill>
              <a:schemeClr val="bg1">
                <a:lumMod val="65000"/>
              </a:schemeClr>
            </a:solidFill>
          </a:endParaRPr>
        </a:p>
      </dgm:t>
    </dgm:pt>
    <dgm:pt modelId="{B9B1BAC9-6438-494B-8034-CE18B2C60727}" type="parTrans" cxnId="{14039DC1-ACBD-46DB-ADC4-CAF0FC174FFF}">
      <dgm:prSet/>
      <dgm:spPr/>
      <dgm:t>
        <a:bodyPr/>
        <a:lstStyle/>
        <a:p>
          <a:endParaRPr lang="en-US" sz="6000">
            <a:solidFill>
              <a:schemeClr val="tx1"/>
            </a:solidFill>
          </a:endParaRPr>
        </a:p>
      </dgm:t>
    </dgm:pt>
    <dgm:pt modelId="{23C2F427-0E61-42C8-8C2A-B7B9ACE81F73}" type="sibTrans" cxnId="{14039DC1-ACBD-46DB-ADC4-CAF0FC174FFF}">
      <dgm:prSet/>
      <dgm:spPr/>
      <dgm:t>
        <a:bodyPr/>
        <a:lstStyle/>
        <a:p>
          <a:endParaRPr lang="en-US" sz="6000">
            <a:solidFill>
              <a:schemeClr val="tx1"/>
            </a:solidFill>
          </a:endParaRPr>
        </a:p>
      </dgm:t>
    </dgm:pt>
    <dgm:pt modelId="{27791D83-BF5E-4891-BAA0-62B4AFE758DB}" type="pres">
      <dgm:prSet presAssocID="{F858AF5D-409B-4F6B-8FF6-5E3096DBB569}" presName="linear" presStyleCnt="0">
        <dgm:presLayoutVars>
          <dgm:animLvl val="lvl"/>
          <dgm:resizeHandles val="exact"/>
        </dgm:presLayoutVars>
      </dgm:prSet>
      <dgm:spPr/>
      <dgm:t>
        <a:bodyPr/>
        <a:lstStyle/>
        <a:p>
          <a:endParaRPr lang="en-US"/>
        </a:p>
      </dgm:t>
    </dgm:pt>
    <dgm:pt modelId="{975D0308-E671-46F1-853B-010B1A5C28A6}" type="pres">
      <dgm:prSet presAssocID="{6FB46DBB-3938-4569-854D-C3C94B86F308}" presName="parentText" presStyleLbl="node1" presStyleIdx="0" presStyleCnt="7">
        <dgm:presLayoutVars>
          <dgm:chMax val="0"/>
          <dgm:bulletEnabled val="1"/>
        </dgm:presLayoutVars>
      </dgm:prSet>
      <dgm:spPr/>
      <dgm:t>
        <a:bodyPr/>
        <a:lstStyle/>
        <a:p>
          <a:endParaRPr lang="en-US"/>
        </a:p>
      </dgm:t>
    </dgm:pt>
    <dgm:pt modelId="{5592CE7A-C649-4258-9039-2F5B02046541}" type="pres">
      <dgm:prSet presAssocID="{08E23584-3A8A-49C1-91D0-6395FB974D12}" presName="spacer" presStyleCnt="0"/>
      <dgm:spPr/>
    </dgm:pt>
    <dgm:pt modelId="{51905E90-C0F9-4541-A764-4D2DF4CCB329}" type="pres">
      <dgm:prSet presAssocID="{B4F69426-2F17-4196-AE78-271629C116F6}" presName="parentText" presStyleLbl="node1" presStyleIdx="1" presStyleCnt="7">
        <dgm:presLayoutVars>
          <dgm:chMax val="0"/>
          <dgm:bulletEnabled val="1"/>
        </dgm:presLayoutVars>
      </dgm:prSet>
      <dgm:spPr/>
      <dgm:t>
        <a:bodyPr/>
        <a:lstStyle/>
        <a:p>
          <a:endParaRPr lang="en-US"/>
        </a:p>
      </dgm:t>
    </dgm:pt>
    <dgm:pt modelId="{67E2E339-623D-46B7-9559-5B5F06A0C41B}" type="pres">
      <dgm:prSet presAssocID="{3504E316-49C1-405D-B9E7-7FB6BCAAC198}" presName="spacer" presStyleCnt="0"/>
      <dgm:spPr/>
    </dgm:pt>
    <dgm:pt modelId="{14A41BD3-EEC3-47C0-A1FD-E6D5232201A0}" type="pres">
      <dgm:prSet presAssocID="{123BD156-4696-434B-8A39-116BF05AE650}" presName="parentText" presStyleLbl="node1" presStyleIdx="2" presStyleCnt="7">
        <dgm:presLayoutVars>
          <dgm:chMax val="0"/>
          <dgm:bulletEnabled val="1"/>
        </dgm:presLayoutVars>
      </dgm:prSet>
      <dgm:spPr/>
      <dgm:t>
        <a:bodyPr/>
        <a:lstStyle/>
        <a:p>
          <a:endParaRPr lang="en-US"/>
        </a:p>
      </dgm:t>
    </dgm:pt>
    <dgm:pt modelId="{8D81D429-7B66-4A48-8378-81B48A0908A6}" type="pres">
      <dgm:prSet presAssocID="{65EB233B-8B4D-4B3A-A1DB-D624627D706A}" presName="spacer" presStyleCnt="0"/>
      <dgm:spPr/>
    </dgm:pt>
    <dgm:pt modelId="{1869B0FE-A7D8-43D7-8360-5C207E41ADAD}" type="pres">
      <dgm:prSet presAssocID="{BEF1EE4B-6DB4-4CDE-B3AB-CC55EF9D4198}" presName="parentText" presStyleLbl="node1" presStyleIdx="3" presStyleCnt="7">
        <dgm:presLayoutVars>
          <dgm:chMax val="0"/>
          <dgm:bulletEnabled val="1"/>
        </dgm:presLayoutVars>
      </dgm:prSet>
      <dgm:spPr/>
      <dgm:t>
        <a:bodyPr/>
        <a:lstStyle/>
        <a:p>
          <a:endParaRPr lang="en-US"/>
        </a:p>
      </dgm:t>
    </dgm:pt>
    <dgm:pt modelId="{3EC0F285-BF2D-4281-A0D3-1D59177DE40F}" type="pres">
      <dgm:prSet presAssocID="{2B2DBE5E-6568-442C-9C03-BB42E11F4423}" presName="spacer" presStyleCnt="0"/>
      <dgm:spPr/>
    </dgm:pt>
    <dgm:pt modelId="{821CA8B4-D3C5-4828-BA15-784AA9702D12}" type="pres">
      <dgm:prSet presAssocID="{A2353D02-B0A6-4011-BCB6-C7C49E08F791}" presName="parentText" presStyleLbl="node1" presStyleIdx="4" presStyleCnt="7">
        <dgm:presLayoutVars>
          <dgm:chMax val="0"/>
          <dgm:bulletEnabled val="1"/>
        </dgm:presLayoutVars>
      </dgm:prSet>
      <dgm:spPr/>
      <dgm:t>
        <a:bodyPr/>
        <a:lstStyle/>
        <a:p>
          <a:endParaRPr lang="en-US"/>
        </a:p>
      </dgm:t>
    </dgm:pt>
    <dgm:pt modelId="{BF8B1CFE-4A16-4FBA-BF72-221A181E7091}" type="pres">
      <dgm:prSet presAssocID="{0AC49500-7793-485D-AE12-4F659E522139}" presName="spacer" presStyleCnt="0"/>
      <dgm:spPr/>
    </dgm:pt>
    <dgm:pt modelId="{9603D599-3C40-48FE-B81E-F8005056FFBB}" type="pres">
      <dgm:prSet presAssocID="{AEF639F6-8580-4E83-A685-1BA98D4BA413}" presName="parentText" presStyleLbl="node1" presStyleIdx="5" presStyleCnt="7">
        <dgm:presLayoutVars>
          <dgm:chMax val="0"/>
          <dgm:bulletEnabled val="1"/>
        </dgm:presLayoutVars>
      </dgm:prSet>
      <dgm:spPr/>
      <dgm:t>
        <a:bodyPr/>
        <a:lstStyle/>
        <a:p>
          <a:endParaRPr lang="en-US"/>
        </a:p>
      </dgm:t>
    </dgm:pt>
    <dgm:pt modelId="{ACE3EF11-31E9-4233-88C4-B16D770E10E0}" type="pres">
      <dgm:prSet presAssocID="{11E123A4-E76C-44C6-A978-DB075ECAA2A5}" presName="spacer" presStyleCnt="0"/>
      <dgm:spPr/>
    </dgm:pt>
    <dgm:pt modelId="{5FB7461E-AAEC-4149-98A1-2E2E0E198893}" type="pres">
      <dgm:prSet presAssocID="{DD6C8D6B-0186-4EBA-8854-58B718B577BC}" presName="parentText" presStyleLbl="node1" presStyleIdx="6" presStyleCnt="7">
        <dgm:presLayoutVars>
          <dgm:chMax val="0"/>
          <dgm:bulletEnabled val="1"/>
        </dgm:presLayoutVars>
      </dgm:prSet>
      <dgm:spPr/>
      <dgm:t>
        <a:bodyPr/>
        <a:lstStyle/>
        <a:p>
          <a:endParaRPr lang="en-US"/>
        </a:p>
      </dgm:t>
    </dgm:pt>
  </dgm:ptLst>
  <dgm:cxnLst>
    <dgm:cxn modelId="{C1778557-A9FF-4398-A5EB-04F45DCB1814}" srcId="{F858AF5D-409B-4F6B-8FF6-5E3096DBB569}" destId="{123BD156-4696-434B-8A39-116BF05AE650}" srcOrd="2" destOrd="0" parTransId="{28F098C0-9DA3-4046-8993-F7DADC052EF9}" sibTransId="{65EB233B-8B4D-4B3A-A1DB-D624627D706A}"/>
    <dgm:cxn modelId="{5A1D6426-1B0C-4C17-9A0C-400B22EE8371}" srcId="{F858AF5D-409B-4F6B-8FF6-5E3096DBB569}" destId="{BEF1EE4B-6DB4-4CDE-B3AB-CC55EF9D4198}" srcOrd="3" destOrd="0" parTransId="{6AD69605-EAB8-448D-89BF-05D0D0412845}" sibTransId="{2B2DBE5E-6568-442C-9C03-BB42E11F4423}"/>
    <dgm:cxn modelId="{574F0EA1-0C1F-4710-8444-9A2C969C8008}" srcId="{F858AF5D-409B-4F6B-8FF6-5E3096DBB569}" destId="{B4F69426-2F17-4196-AE78-271629C116F6}" srcOrd="1" destOrd="0" parTransId="{267F534E-EE6F-492D-A4F9-EBF3473495A7}" sibTransId="{3504E316-49C1-405D-B9E7-7FB6BCAAC198}"/>
    <dgm:cxn modelId="{91BA708A-26CA-440D-91DF-18AC3F989823}" type="presOf" srcId="{6FB46DBB-3938-4569-854D-C3C94B86F308}" destId="{975D0308-E671-46F1-853B-010B1A5C28A6}" srcOrd="0" destOrd="0" presId="urn:microsoft.com/office/officeart/2005/8/layout/vList2"/>
    <dgm:cxn modelId="{053B0808-A1D8-4673-BC82-12982D65BE11}" type="presOf" srcId="{DD6C8D6B-0186-4EBA-8854-58B718B577BC}" destId="{5FB7461E-AAEC-4149-98A1-2E2E0E198893}" srcOrd="0" destOrd="0" presId="urn:microsoft.com/office/officeart/2005/8/layout/vList2"/>
    <dgm:cxn modelId="{F6F4B9DC-8CC5-4EB8-BD17-1E2EE8439D48}" type="presOf" srcId="{123BD156-4696-434B-8A39-116BF05AE650}" destId="{14A41BD3-EEC3-47C0-A1FD-E6D5232201A0}" srcOrd="0" destOrd="0" presId="urn:microsoft.com/office/officeart/2005/8/layout/vList2"/>
    <dgm:cxn modelId="{48054F5A-4991-4486-BB3F-796BA0C44343}" srcId="{F858AF5D-409B-4F6B-8FF6-5E3096DBB569}" destId="{AEF639F6-8580-4E83-A685-1BA98D4BA413}" srcOrd="5" destOrd="0" parTransId="{AEEF98DC-7909-4239-B827-F44104497F07}" sibTransId="{11E123A4-E76C-44C6-A978-DB075ECAA2A5}"/>
    <dgm:cxn modelId="{49103A12-2781-4504-84D2-0EEE4C1C982E}" type="presOf" srcId="{F858AF5D-409B-4F6B-8FF6-5E3096DBB569}" destId="{27791D83-BF5E-4891-BAA0-62B4AFE758DB}" srcOrd="0" destOrd="0" presId="urn:microsoft.com/office/officeart/2005/8/layout/vList2"/>
    <dgm:cxn modelId="{5C8094A0-F79B-4AFF-88EA-422FE3C44719}" srcId="{F858AF5D-409B-4F6B-8FF6-5E3096DBB569}" destId="{6FB46DBB-3938-4569-854D-C3C94B86F308}" srcOrd="0" destOrd="0" parTransId="{876C5DD2-1D8D-49A3-AF83-85E195AB9A11}" sibTransId="{08E23584-3A8A-49C1-91D0-6395FB974D12}"/>
    <dgm:cxn modelId="{A4BEB932-1E84-43C4-BF17-6CEB3654266C}" type="presOf" srcId="{A2353D02-B0A6-4011-BCB6-C7C49E08F791}" destId="{821CA8B4-D3C5-4828-BA15-784AA9702D12}" srcOrd="0" destOrd="0" presId="urn:microsoft.com/office/officeart/2005/8/layout/vList2"/>
    <dgm:cxn modelId="{2821BED5-2188-42FB-91C3-30D4453C940D}" type="presOf" srcId="{B4F69426-2F17-4196-AE78-271629C116F6}" destId="{51905E90-C0F9-4541-A764-4D2DF4CCB329}" srcOrd="0" destOrd="0" presId="urn:microsoft.com/office/officeart/2005/8/layout/vList2"/>
    <dgm:cxn modelId="{14039DC1-ACBD-46DB-ADC4-CAF0FC174FFF}" srcId="{F858AF5D-409B-4F6B-8FF6-5E3096DBB569}" destId="{DD6C8D6B-0186-4EBA-8854-58B718B577BC}" srcOrd="6" destOrd="0" parTransId="{B9B1BAC9-6438-494B-8034-CE18B2C60727}" sibTransId="{23C2F427-0E61-42C8-8C2A-B7B9ACE81F73}"/>
    <dgm:cxn modelId="{DA211813-7F9E-4282-8C7C-213924A03C31}" type="presOf" srcId="{AEF639F6-8580-4E83-A685-1BA98D4BA413}" destId="{9603D599-3C40-48FE-B81E-F8005056FFBB}" srcOrd="0" destOrd="0" presId="urn:microsoft.com/office/officeart/2005/8/layout/vList2"/>
    <dgm:cxn modelId="{F60F1080-37A3-4AE4-B207-D8A23C5754DD}" type="presOf" srcId="{BEF1EE4B-6DB4-4CDE-B3AB-CC55EF9D4198}" destId="{1869B0FE-A7D8-43D7-8360-5C207E41ADAD}" srcOrd="0" destOrd="0" presId="urn:microsoft.com/office/officeart/2005/8/layout/vList2"/>
    <dgm:cxn modelId="{600D7D90-519B-455E-BEA2-E007D8FE19F5}" srcId="{F858AF5D-409B-4F6B-8FF6-5E3096DBB569}" destId="{A2353D02-B0A6-4011-BCB6-C7C49E08F791}" srcOrd="4" destOrd="0" parTransId="{F5AF0E61-F351-4710-BEBB-4B39EEAC3684}" sibTransId="{0AC49500-7793-485D-AE12-4F659E522139}"/>
    <dgm:cxn modelId="{056248D7-2B55-4CA2-9C5C-B0694E3B09E8}" type="presParOf" srcId="{27791D83-BF5E-4891-BAA0-62B4AFE758DB}" destId="{975D0308-E671-46F1-853B-010B1A5C28A6}" srcOrd="0" destOrd="0" presId="urn:microsoft.com/office/officeart/2005/8/layout/vList2"/>
    <dgm:cxn modelId="{E6DD28DD-5D3E-447D-A0CF-EB7BC7719C12}" type="presParOf" srcId="{27791D83-BF5E-4891-BAA0-62B4AFE758DB}" destId="{5592CE7A-C649-4258-9039-2F5B02046541}" srcOrd="1" destOrd="0" presId="urn:microsoft.com/office/officeart/2005/8/layout/vList2"/>
    <dgm:cxn modelId="{FB370C30-1F0D-4DFF-B1BA-8C7AC3B9454F}" type="presParOf" srcId="{27791D83-BF5E-4891-BAA0-62B4AFE758DB}" destId="{51905E90-C0F9-4541-A764-4D2DF4CCB329}" srcOrd="2" destOrd="0" presId="urn:microsoft.com/office/officeart/2005/8/layout/vList2"/>
    <dgm:cxn modelId="{6944C4D7-357C-48CC-B4E6-C972E8ED6077}" type="presParOf" srcId="{27791D83-BF5E-4891-BAA0-62B4AFE758DB}" destId="{67E2E339-623D-46B7-9559-5B5F06A0C41B}" srcOrd="3" destOrd="0" presId="urn:microsoft.com/office/officeart/2005/8/layout/vList2"/>
    <dgm:cxn modelId="{1F926DC3-FDB0-4F6A-B624-08B5D5639781}" type="presParOf" srcId="{27791D83-BF5E-4891-BAA0-62B4AFE758DB}" destId="{14A41BD3-EEC3-47C0-A1FD-E6D5232201A0}" srcOrd="4" destOrd="0" presId="urn:microsoft.com/office/officeart/2005/8/layout/vList2"/>
    <dgm:cxn modelId="{D4AE26DE-7BA4-4C1F-8769-611BE7EB25F2}" type="presParOf" srcId="{27791D83-BF5E-4891-BAA0-62B4AFE758DB}" destId="{8D81D429-7B66-4A48-8378-81B48A0908A6}" srcOrd="5" destOrd="0" presId="urn:microsoft.com/office/officeart/2005/8/layout/vList2"/>
    <dgm:cxn modelId="{CE7E066E-79D2-4494-82BA-EEB92513E41A}" type="presParOf" srcId="{27791D83-BF5E-4891-BAA0-62B4AFE758DB}" destId="{1869B0FE-A7D8-43D7-8360-5C207E41ADAD}" srcOrd="6" destOrd="0" presId="urn:microsoft.com/office/officeart/2005/8/layout/vList2"/>
    <dgm:cxn modelId="{D63EE4AF-0894-469B-899F-D213B5C0B2ED}" type="presParOf" srcId="{27791D83-BF5E-4891-BAA0-62B4AFE758DB}" destId="{3EC0F285-BF2D-4281-A0D3-1D59177DE40F}" srcOrd="7" destOrd="0" presId="urn:microsoft.com/office/officeart/2005/8/layout/vList2"/>
    <dgm:cxn modelId="{F2196DE1-59EE-43D4-A101-029D185D2FFE}" type="presParOf" srcId="{27791D83-BF5E-4891-BAA0-62B4AFE758DB}" destId="{821CA8B4-D3C5-4828-BA15-784AA9702D12}" srcOrd="8" destOrd="0" presId="urn:microsoft.com/office/officeart/2005/8/layout/vList2"/>
    <dgm:cxn modelId="{6D402327-54E0-4CD2-B23C-D5858C2E4232}" type="presParOf" srcId="{27791D83-BF5E-4891-BAA0-62B4AFE758DB}" destId="{BF8B1CFE-4A16-4FBA-BF72-221A181E7091}" srcOrd="9" destOrd="0" presId="urn:microsoft.com/office/officeart/2005/8/layout/vList2"/>
    <dgm:cxn modelId="{DBF2801C-852F-41E5-B4AC-FFCFA2D078DE}" type="presParOf" srcId="{27791D83-BF5E-4891-BAA0-62B4AFE758DB}" destId="{9603D599-3C40-48FE-B81E-F8005056FFBB}" srcOrd="10" destOrd="0" presId="urn:microsoft.com/office/officeart/2005/8/layout/vList2"/>
    <dgm:cxn modelId="{08BB1DBF-CAD1-4C53-BAE8-230A299FCB56}" type="presParOf" srcId="{27791D83-BF5E-4891-BAA0-62B4AFE758DB}" destId="{ACE3EF11-31E9-4233-88C4-B16D770E10E0}" srcOrd="11" destOrd="0" presId="urn:microsoft.com/office/officeart/2005/8/layout/vList2"/>
    <dgm:cxn modelId="{2438C1C1-7130-4D41-A37B-3D970A2EFD16}" type="presParOf" srcId="{27791D83-BF5E-4891-BAA0-62B4AFE758DB}" destId="{5FB7461E-AAEC-4149-98A1-2E2E0E198893}" srcOrd="1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58AF5D-409B-4F6B-8FF6-5E3096DBB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B46DBB-3938-4569-854D-C3C94B86F308}">
      <dgm:prSet custT="1"/>
      <dgm:spPr>
        <a:solidFill>
          <a:schemeClr val="accent3">
            <a:lumMod val="20000"/>
            <a:lumOff val="80000"/>
          </a:schemeClr>
        </a:solidFill>
      </dgm:spPr>
      <dgm:t>
        <a:bodyPr/>
        <a:lstStyle/>
        <a:p>
          <a:pPr rtl="0"/>
          <a:r>
            <a:rPr lang="en-US" sz="1600" dirty="0" smtClean="0">
              <a:solidFill>
                <a:schemeClr val="bg1">
                  <a:lumMod val="65000"/>
                </a:schemeClr>
              </a:solidFill>
            </a:rPr>
            <a:t>Adolescents require </a:t>
          </a:r>
          <a:r>
            <a:rPr lang="en-US" sz="1600" b="1" dirty="0" smtClean="0">
              <a:solidFill>
                <a:schemeClr val="bg1">
                  <a:lumMod val="65000"/>
                </a:schemeClr>
              </a:solidFill>
            </a:rPr>
            <a:t>comprehensive, wrap-around services </a:t>
          </a:r>
          <a:r>
            <a:rPr lang="en-US" sz="1600" dirty="0" smtClean="0">
              <a:solidFill>
                <a:schemeClr val="bg1">
                  <a:lumMod val="65000"/>
                </a:schemeClr>
              </a:solidFill>
            </a:rPr>
            <a:t>with multiple entry points across the age-continuum. </a:t>
          </a:r>
          <a:endParaRPr lang="en-US" sz="1600" dirty="0">
            <a:solidFill>
              <a:schemeClr val="bg1">
                <a:lumMod val="65000"/>
              </a:schemeClr>
            </a:solidFill>
          </a:endParaRPr>
        </a:p>
      </dgm:t>
    </dgm:pt>
    <dgm:pt modelId="{876C5DD2-1D8D-49A3-AF83-85E195AB9A11}" type="parTrans" cxnId="{5C8094A0-F79B-4AFF-88EA-422FE3C44719}">
      <dgm:prSet/>
      <dgm:spPr/>
      <dgm:t>
        <a:bodyPr/>
        <a:lstStyle/>
        <a:p>
          <a:endParaRPr lang="en-US" sz="6000">
            <a:solidFill>
              <a:schemeClr val="tx1"/>
            </a:solidFill>
          </a:endParaRPr>
        </a:p>
      </dgm:t>
    </dgm:pt>
    <dgm:pt modelId="{08E23584-3A8A-49C1-91D0-6395FB974D12}" type="sibTrans" cxnId="{5C8094A0-F79B-4AFF-88EA-422FE3C44719}">
      <dgm:prSet/>
      <dgm:spPr/>
      <dgm:t>
        <a:bodyPr/>
        <a:lstStyle/>
        <a:p>
          <a:endParaRPr lang="en-US" sz="6000">
            <a:solidFill>
              <a:schemeClr val="tx1"/>
            </a:solidFill>
          </a:endParaRPr>
        </a:p>
      </dgm:t>
    </dgm:pt>
    <dgm:pt modelId="{B4F69426-2F17-4196-AE78-271629C116F6}">
      <dgm:prSet custT="1"/>
      <dgm:spPr>
        <a:solidFill>
          <a:schemeClr val="accent3">
            <a:lumMod val="20000"/>
            <a:lumOff val="80000"/>
          </a:schemeClr>
        </a:solidFill>
      </dgm:spPr>
      <dgm:t>
        <a:bodyPr/>
        <a:lstStyle/>
        <a:p>
          <a:pPr rtl="0"/>
          <a:r>
            <a:rPr lang="en-US" sz="1600" b="1" dirty="0" smtClean="0">
              <a:solidFill>
                <a:schemeClr val="bg1">
                  <a:lumMod val="65000"/>
                </a:schemeClr>
              </a:solidFill>
            </a:rPr>
            <a:t>CSE</a:t>
          </a:r>
          <a:r>
            <a:rPr lang="en-US" sz="1600" dirty="0" smtClean="0">
              <a:solidFill>
                <a:schemeClr val="bg1">
                  <a:lumMod val="65000"/>
                </a:schemeClr>
              </a:solidFill>
            </a:rPr>
            <a:t> drives </a:t>
          </a:r>
          <a:r>
            <a:rPr lang="en-US" sz="1600" b="1" dirty="0" smtClean="0">
              <a:solidFill>
                <a:schemeClr val="bg1">
                  <a:lumMod val="65000"/>
                </a:schemeClr>
              </a:solidFill>
            </a:rPr>
            <a:t>demand creation </a:t>
          </a:r>
          <a:r>
            <a:rPr lang="en-US" sz="1600" dirty="0" smtClean="0">
              <a:solidFill>
                <a:schemeClr val="bg1">
                  <a:lumMod val="65000"/>
                </a:schemeClr>
              </a:solidFill>
            </a:rPr>
            <a:t>and </a:t>
          </a:r>
          <a:r>
            <a:rPr lang="en-US" sz="1600" b="1" dirty="0" smtClean="0">
              <a:solidFill>
                <a:schemeClr val="bg1">
                  <a:lumMod val="65000"/>
                </a:schemeClr>
              </a:solidFill>
            </a:rPr>
            <a:t>improves uptake </a:t>
          </a:r>
          <a:r>
            <a:rPr lang="en-US" sz="1600" dirty="0" smtClean="0">
              <a:solidFill>
                <a:schemeClr val="bg1">
                  <a:lumMod val="65000"/>
                </a:schemeClr>
              </a:solidFill>
            </a:rPr>
            <a:t>of SRHS </a:t>
          </a:r>
        </a:p>
        <a:p>
          <a:pPr rtl="0"/>
          <a:r>
            <a:rPr lang="en-US" sz="1600" dirty="0" smtClean="0">
              <a:solidFill>
                <a:schemeClr val="bg1">
                  <a:lumMod val="65000"/>
                </a:schemeClr>
              </a:solidFill>
            </a:rPr>
            <a:t>It should be </a:t>
          </a:r>
          <a:r>
            <a:rPr lang="en-US" sz="1600" b="1" dirty="0" smtClean="0">
              <a:solidFill>
                <a:schemeClr val="bg1">
                  <a:lumMod val="65000"/>
                </a:schemeClr>
              </a:solidFill>
            </a:rPr>
            <a:t>offered in tandem </a:t>
          </a:r>
          <a:r>
            <a:rPr lang="en-US" sz="1600" dirty="0" smtClean="0">
              <a:solidFill>
                <a:schemeClr val="bg1">
                  <a:lumMod val="65000"/>
                </a:schemeClr>
              </a:solidFill>
            </a:rPr>
            <a:t>with differentiated models of adolescent healthcare.</a:t>
          </a:r>
          <a:endParaRPr lang="en-US" sz="1600" dirty="0">
            <a:solidFill>
              <a:schemeClr val="bg1">
                <a:lumMod val="65000"/>
              </a:schemeClr>
            </a:solidFill>
          </a:endParaRPr>
        </a:p>
      </dgm:t>
    </dgm:pt>
    <dgm:pt modelId="{267F534E-EE6F-492D-A4F9-EBF3473495A7}" type="parTrans" cxnId="{574F0EA1-0C1F-4710-8444-9A2C969C8008}">
      <dgm:prSet/>
      <dgm:spPr/>
      <dgm:t>
        <a:bodyPr/>
        <a:lstStyle/>
        <a:p>
          <a:endParaRPr lang="en-US" sz="6000">
            <a:solidFill>
              <a:schemeClr val="tx1"/>
            </a:solidFill>
          </a:endParaRPr>
        </a:p>
      </dgm:t>
    </dgm:pt>
    <dgm:pt modelId="{3504E316-49C1-405D-B9E7-7FB6BCAAC198}" type="sibTrans" cxnId="{574F0EA1-0C1F-4710-8444-9A2C969C8008}">
      <dgm:prSet/>
      <dgm:spPr/>
      <dgm:t>
        <a:bodyPr/>
        <a:lstStyle/>
        <a:p>
          <a:endParaRPr lang="en-US" sz="6000">
            <a:solidFill>
              <a:schemeClr val="tx1"/>
            </a:solidFill>
          </a:endParaRPr>
        </a:p>
      </dgm:t>
    </dgm:pt>
    <dgm:pt modelId="{123BD156-4696-434B-8A39-116BF05AE650}">
      <dgm:prSet custT="1"/>
      <dgm:spPr>
        <a:solidFill>
          <a:schemeClr val="accent3">
            <a:lumMod val="20000"/>
            <a:lumOff val="80000"/>
          </a:schemeClr>
        </a:solidFill>
      </dgm:spPr>
      <dgm:t>
        <a:bodyPr/>
        <a:lstStyle/>
        <a:p>
          <a:pPr rtl="0"/>
          <a:r>
            <a:rPr lang="en-US" sz="1600" b="1" dirty="0" smtClean="0">
              <a:solidFill>
                <a:schemeClr val="bg1">
                  <a:lumMod val="65000"/>
                </a:schemeClr>
              </a:solidFill>
            </a:rPr>
            <a:t>School health programmes </a:t>
          </a:r>
          <a:r>
            <a:rPr lang="en-US" sz="1600" dirty="0" smtClean="0">
              <a:solidFill>
                <a:schemeClr val="bg1">
                  <a:lumMod val="65000"/>
                </a:schemeClr>
              </a:solidFill>
            </a:rPr>
            <a:t>are an effective, feasible, safe and acceptable way to reach adolescents of school-going age. </a:t>
          </a:r>
          <a:endParaRPr lang="en-US" sz="1600" dirty="0">
            <a:solidFill>
              <a:schemeClr val="bg1">
                <a:lumMod val="65000"/>
              </a:schemeClr>
            </a:solidFill>
          </a:endParaRPr>
        </a:p>
      </dgm:t>
    </dgm:pt>
    <dgm:pt modelId="{28F098C0-9DA3-4046-8993-F7DADC052EF9}" type="parTrans" cxnId="{C1778557-A9FF-4398-A5EB-04F45DCB1814}">
      <dgm:prSet/>
      <dgm:spPr/>
      <dgm:t>
        <a:bodyPr/>
        <a:lstStyle/>
        <a:p>
          <a:endParaRPr lang="en-US" sz="6000">
            <a:solidFill>
              <a:schemeClr val="tx1"/>
            </a:solidFill>
          </a:endParaRPr>
        </a:p>
      </dgm:t>
    </dgm:pt>
    <dgm:pt modelId="{65EB233B-8B4D-4B3A-A1DB-D624627D706A}" type="sibTrans" cxnId="{C1778557-A9FF-4398-A5EB-04F45DCB1814}">
      <dgm:prSet/>
      <dgm:spPr/>
      <dgm:t>
        <a:bodyPr/>
        <a:lstStyle/>
        <a:p>
          <a:endParaRPr lang="en-US" sz="6000">
            <a:solidFill>
              <a:schemeClr val="tx1"/>
            </a:solidFill>
          </a:endParaRPr>
        </a:p>
      </dgm:t>
    </dgm:pt>
    <dgm:pt modelId="{BEF1EE4B-6DB4-4CDE-B3AB-CC55EF9D4198}">
      <dgm:prSet custT="1"/>
      <dgm:spPr>
        <a:solidFill>
          <a:schemeClr val="accent3">
            <a:lumMod val="20000"/>
            <a:lumOff val="80000"/>
          </a:schemeClr>
        </a:solidFill>
      </dgm:spPr>
      <dgm:t>
        <a:bodyPr/>
        <a:lstStyle/>
        <a:p>
          <a:pPr rtl="0"/>
          <a:r>
            <a:rPr lang="en-US" sz="1600" b="1" dirty="0" smtClean="0">
              <a:solidFill>
                <a:schemeClr val="bg1">
                  <a:lumMod val="65000"/>
                </a:schemeClr>
              </a:solidFill>
            </a:rPr>
            <a:t>Engagement</a:t>
          </a:r>
          <a:r>
            <a:rPr lang="en-US" sz="1600" dirty="0" smtClean="0">
              <a:solidFill>
                <a:schemeClr val="bg1">
                  <a:lumMod val="65000"/>
                </a:schemeClr>
              </a:solidFill>
            </a:rPr>
            <a:t> with teachers, parents, caregivers </a:t>
          </a:r>
          <a:r>
            <a:rPr lang="en-US" sz="1600" b="1" dirty="0" smtClean="0">
              <a:solidFill>
                <a:schemeClr val="bg1">
                  <a:lumMod val="65000"/>
                </a:schemeClr>
              </a:solidFill>
            </a:rPr>
            <a:t>improves acceptability </a:t>
          </a:r>
          <a:r>
            <a:rPr lang="en-US" sz="1600" dirty="0" smtClean="0">
              <a:solidFill>
                <a:schemeClr val="bg1">
                  <a:lumMod val="65000"/>
                </a:schemeClr>
              </a:solidFill>
            </a:rPr>
            <a:t>of school health programmes and CSE.</a:t>
          </a:r>
          <a:endParaRPr lang="en-US" sz="1600" dirty="0">
            <a:solidFill>
              <a:schemeClr val="bg1">
                <a:lumMod val="65000"/>
              </a:schemeClr>
            </a:solidFill>
          </a:endParaRPr>
        </a:p>
      </dgm:t>
    </dgm:pt>
    <dgm:pt modelId="{6AD69605-EAB8-448D-89BF-05D0D0412845}" type="parTrans" cxnId="{5A1D6426-1B0C-4C17-9A0C-400B22EE8371}">
      <dgm:prSet/>
      <dgm:spPr/>
      <dgm:t>
        <a:bodyPr/>
        <a:lstStyle/>
        <a:p>
          <a:endParaRPr lang="en-US" sz="6000">
            <a:solidFill>
              <a:schemeClr val="tx1"/>
            </a:solidFill>
          </a:endParaRPr>
        </a:p>
      </dgm:t>
    </dgm:pt>
    <dgm:pt modelId="{2B2DBE5E-6568-442C-9C03-BB42E11F4423}" type="sibTrans" cxnId="{5A1D6426-1B0C-4C17-9A0C-400B22EE8371}">
      <dgm:prSet/>
      <dgm:spPr/>
      <dgm:t>
        <a:bodyPr/>
        <a:lstStyle/>
        <a:p>
          <a:endParaRPr lang="en-US" sz="6000">
            <a:solidFill>
              <a:schemeClr val="tx1"/>
            </a:solidFill>
          </a:endParaRPr>
        </a:p>
      </dgm:t>
    </dgm:pt>
    <dgm:pt modelId="{A2353D02-B0A6-4011-BCB6-C7C49E08F791}">
      <dgm:prSet custT="1"/>
      <dgm:spPr>
        <a:solidFill>
          <a:schemeClr val="accent3">
            <a:lumMod val="20000"/>
            <a:lumOff val="80000"/>
          </a:schemeClr>
        </a:solidFill>
      </dgm:spPr>
      <dgm:t>
        <a:bodyPr/>
        <a:lstStyle/>
        <a:p>
          <a:pPr rtl="0"/>
          <a:r>
            <a:rPr lang="en-US" sz="1600" b="1" dirty="0" smtClean="0">
              <a:solidFill>
                <a:schemeClr val="bg1">
                  <a:lumMod val="65000"/>
                </a:schemeClr>
              </a:solidFill>
            </a:rPr>
            <a:t>HIV education programmes </a:t>
          </a:r>
          <a:r>
            <a:rPr lang="en-US" sz="1600" dirty="0" smtClean="0">
              <a:solidFill>
                <a:schemeClr val="bg1">
                  <a:lumMod val="65000"/>
                </a:schemeClr>
              </a:solidFill>
            </a:rPr>
            <a:t>need to adopt a </a:t>
          </a:r>
          <a:r>
            <a:rPr lang="en-US" sz="1600" b="1" dirty="0" smtClean="0">
              <a:solidFill>
                <a:schemeClr val="bg1">
                  <a:lumMod val="65000"/>
                </a:schemeClr>
              </a:solidFill>
            </a:rPr>
            <a:t>public health approach</a:t>
          </a:r>
          <a:r>
            <a:rPr lang="en-US" sz="1600" dirty="0" smtClean="0">
              <a:solidFill>
                <a:schemeClr val="bg1">
                  <a:lumMod val="65000"/>
                </a:schemeClr>
              </a:solidFill>
            </a:rPr>
            <a:t>, and include an approach based on gender norms and power dynamics. </a:t>
          </a:r>
          <a:endParaRPr lang="en-US" sz="1600" dirty="0">
            <a:solidFill>
              <a:schemeClr val="bg1">
                <a:lumMod val="65000"/>
              </a:schemeClr>
            </a:solidFill>
          </a:endParaRPr>
        </a:p>
      </dgm:t>
    </dgm:pt>
    <dgm:pt modelId="{F5AF0E61-F351-4710-BEBB-4B39EEAC3684}" type="parTrans" cxnId="{600D7D90-519B-455E-BEA2-E007D8FE19F5}">
      <dgm:prSet/>
      <dgm:spPr/>
      <dgm:t>
        <a:bodyPr/>
        <a:lstStyle/>
        <a:p>
          <a:endParaRPr lang="en-US" sz="6000">
            <a:solidFill>
              <a:schemeClr val="tx1"/>
            </a:solidFill>
          </a:endParaRPr>
        </a:p>
      </dgm:t>
    </dgm:pt>
    <dgm:pt modelId="{0AC49500-7793-485D-AE12-4F659E522139}" type="sibTrans" cxnId="{600D7D90-519B-455E-BEA2-E007D8FE19F5}">
      <dgm:prSet/>
      <dgm:spPr/>
      <dgm:t>
        <a:bodyPr/>
        <a:lstStyle/>
        <a:p>
          <a:endParaRPr lang="en-US" sz="6000">
            <a:solidFill>
              <a:schemeClr val="tx1"/>
            </a:solidFill>
          </a:endParaRPr>
        </a:p>
      </dgm:t>
    </dgm:pt>
    <dgm:pt modelId="{AEF639F6-8580-4E83-A685-1BA98D4BA413}">
      <dgm:prSet custT="1"/>
      <dgm:spPr>
        <a:solidFill>
          <a:schemeClr val="accent3">
            <a:lumMod val="60000"/>
            <a:lumOff val="40000"/>
          </a:schemeClr>
        </a:solidFill>
      </dgm:spPr>
      <dgm:t>
        <a:bodyPr/>
        <a:lstStyle/>
        <a:p>
          <a:pPr rtl="0"/>
          <a:r>
            <a:rPr lang="en-US" sz="1600" b="1" dirty="0" smtClean="0">
              <a:solidFill>
                <a:schemeClr val="tx1"/>
              </a:solidFill>
            </a:rPr>
            <a:t>Young men and boys cannot be left out of programmes that aim to achieve HIV prevention or improved SRH outcomes among young women and girls. </a:t>
          </a:r>
        </a:p>
      </dgm:t>
    </dgm:pt>
    <dgm:pt modelId="{AEEF98DC-7909-4239-B827-F44104497F07}" type="parTrans" cxnId="{48054F5A-4991-4486-BB3F-796BA0C44343}">
      <dgm:prSet/>
      <dgm:spPr/>
      <dgm:t>
        <a:bodyPr/>
        <a:lstStyle/>
        <a:p>
          <a:endParaRPr lang="en-US" sz="6000">
            <a:solidFill>
              <a:schemeClr val="tx1"/>
            </a:solidFill>
          </a:endParaRPr>
        </a:p>
      </dgm:t>
    </dgm:pt>
    <dgm:pt modelId="{11E123A4-E76C-44C6-A978-DB075ECAA2A5}" type="sibTrans" cxnId="{48054F5A-4991-4486-BB3F-796BA0C44343}">
      <dgm:prSet/>
      <dgm:spPr/>
      <dgm:t>
        <a:bodyPr/>
        <a:lstStyle/>
        <a:p>
          <a:endParaRPr lang="en-US" sz="6000">
            <a:solidFill>
              <a:schemeClr val="tx1"/>
            </a:solidFill>
          </a:endParaRPr>
        </a:p>
      </dgm:t>
    </dgm:pt>
    <dgm:pt modelId="{DD6C8D6B-0186-4EBA-8854-58B718B577BC}">
      <dgm:prSet custT="1"/>
      <dgm:spPr>
        <a:solidFill>
          <a:schemeClr val="accent3">
            <a:lumMod val="20000"/>
            <a:lumOff val="80000"/>
          </a:schemeClr>
        </a:solidFill>
      </dgm:spPr>
      <dgm:t>
        <a:bodyPr/>
        <a:lstStyle/>
        <a:p>
          <a:pPr rtl="0"/>
          <a:r>
            <a:rPr lang="en-US" sz="1600" dirty="0" smtClean="0">
              <a:solidFill>
                <a:schemeClr val="bg1">
                  <a:lumMod val="65000"/>
                </a:schemeClr>
              </a:solidFill>
            </a:rPr>
            <a:t>Programmes should be deployed in tandem, and focus on aspects of </a:t>
          </a:r>
          <a:r>
            <a:rPr lang="en-US" sz="1600" b="1" dirty="0" smtClean="0">
              <a:solidFill>
                <a:schemeClr val="bg1">
                  <a:lumMod val="65000"/>
                </a:schemeClr>
              </a:solidFill>
            </a:rPr>
            <a:t>gender norms </a:t>
          </a:r>
          <a:r>
            <a:rPr lang="en-US" sz="1600" dirty="0" smtClean="0">
              <a:solidFill>
                <a:schemeClr val="bg1">
                  <a:lumMod val="65000"/>
                </a:schemeClr>
              </a:solidFill>
            </a:rPr>
            <a:t>and the prevention of </a:t>
          </a:r>
          <a:r>
            <a:rPr lang="en-US" sz="1600" b="1" dirty="0" smtClean="0">
              <a:solidFill>
                <a:schemeClr val="bg1">
                  <a:lumMod val="65000"/>
                </a:schemeClr>
              </a:solidFill>
            </a:rPr>
            <a:t>gender-based violence</a:t>
          </a:r>
          <a:r>
            <a:rPr lang="en-US" sz="1600" dirty="0" smtClean="0">
              <a:solidFill>
                <a:schemeClr val="bg1">
                  <a:lumMod val="65000"/>
                </a:schemeClr>
              </a:solidFill>
            </a:rPr>
            <a:t>. </a:t>
          </a:r>
          <a:endParaRPr lang="en-US" sz="1600" dirty="0">
            <a:solidFill>
              <a:schemeClr val="bg1">
                <a:lumMod val="65000"/>
              </a:schemeClr>
            </a:solidFill>
          </a:endParaRPr>
        </a:p>
      </dgm:t>
    </dgm:pt>
    <dgm:pt modelId="{B9B1BAC9-6438-494B-8034-CE18B2C60727}" type="parTrans" cxnId="{14039DC1-ACBD-46DB-ADC4-CAF0FC174FFF}">
      <dgm:prSet/>
      <dgm:spPr/>
      <dgm:t>
        <a:bodyPr/>
        <a:lstStyle/>
        <a:p>
          <a:endParaRPr lang="en-US" sz="6000">
            <a:solidFill>
              <a:schemeClr val="tx1"/>
            </a:solidFill>
          </a:endParaRPr>
        </a:p>
      </dgm:t>
    </dgm:pt>
    <dgm:pt modelId="{23C2F427-0E61-42C8-8C2A-B7B9ACE81F73}" type="sibTrans" cxnId="{14039DC1-ACBD-46DB-ADC4-CAF0FC174FFF}">
      <dgm:prSet/>
      <dgm:spPr/>
      <dgm:t>
        <a:bodyPr/>
        <a:lstStyle/>
        <a:p>
          <a:endParaRPr lang="en-US" sz="6000">
            <a:solidFill>
              <a:schemeClr val="tx1"/>
            </a:solidFill>
          </a:endParaRPr>
        </a:p>
      </dgm:t>
    </dgm:pt>
    <dgm:pt modelId="{27791D83-BF5E-4891-BAA0-62B4AFE758DB}" type="pres">
      <dgm:prSet presAssocID="{F858AF5D-409B-4F6B-8FF6-5E3096DBB569}" presName="linear" presStyleCnt="0">
        <dgm:presLayoutVars>
          <dgm:animLvl val="lvl"/>
          <dgm:resizeHandles val="exact"/>
        </dgm:presLayoutVars>
      </dgm:prSet>
      <dgm:spPr/>
      <dgm:t>
        <a:bodyPr/>
        <a:lstStyle/>
        <a:p>
          <a:endParaRPr lang="en-US"/>
        </a:p>
      </dgm:t>
    </dgm:pt>
    <dgm:pt modelId="{975D0308-E671-46F1-853B-010B1A5C28A6}" type="pres">
      <dgm:prSet presAssocID="{6FB46DBB-3938-4569-854D-C3C94B86F308}" presName="parentText" presStyleLbl="node1" presStyleIdx="0" presStyleCnt="7">
        <dgm:presLayoutVars>
          <dgm:chMax val="0"/>
          <dgm:bulletEnabled val="1"/>
        </dgm:presLayoutVars>
      </dgm:prSet>
      <dgm:spPr/>
      <dgm:t>
        <a:bodyPr/>
        <a:lstStyle/>
        <a:p>
          <a:endParaRPr lang="en-US"/>
        </a:p>
      </dgm:t>
    </dgm:pt>
    <dgm:pt modelId="{5592CE7A-C649-4258-9039-2F5B02046541}" type="pres">
      <dgm:prSet presAssocID="{08E23584-3A8A-49C1-91D0-6395FB974D12}" presName="spacer" presStyleCnt="0"/>
      <dgm:spPr/>
    </dgm:pt>
    <dgm:pt modelId="{51905E90-C0F9-4541-A764-4D2DF4CCB329}" type="pres">
      <dgm:prSet presAssocID="{B4F69426-2F17-4196-AE78-271629C116F6}" presName="parentText" presStyleLbl="node1" presStyleIdx="1" presStyleCnt="7">
        <dgm:presLayoutVars>
          <dgm:chMax val="0"/>
          <dgm:bulletEnabled val="1"/>
        </dgm:presLayoutVars>
      </dgm:prSet>
      <dgm:spPr/>
      <dgm:t>
        <a:bodyPr/>
        <a:lstStyle/>
        <a:p>
          <a:endParaRPr lang="en-US"/>
        </a:p>
      </dgm:t>
    </dgm:pt>
    <dgm:pt modelId="{67E2E339-623D-46B7-9559-5B5F06A0C41B}" type="pres">
      <dgm:prSet presAssocID="{3504E316-49C1-405D-B9E7-7FB6BCAAC198}" presName="spacer" presStyleCnt="0"/>
      <dgm:spPr/>
    </dgm:pt>
    <dgm:pt modelId="{14A41BD3-EEC3-47C0-A1FD-E6D5232201A0}" type="pres">
      <dgm:prSet presAssocID="{123BD156-4696-434B-8A39-116BF05AE650}" presName="parentText" presStyleLbl="node1" presStyleIdx="2" presStyleCnt="7">
        <dgm:presLayoutVars>
          <dgm:chMax val="0"/>
          <dgm:bulletEnabled val="1"/>
        </dgm:presLayoutVars>
      </dgm:prSet>
      <dgm:spPr/>
      <dgm:t>
        <a:bodyPr/>
        <a:lstStyle/>
        <a:p>
          <a:endParaRPr lang="en-US"/>
        </a:p>
      </dgm:t>
    </dgm:pt>
    <dgm:pt modelId="{8D81D429-7B66-4A48-8378-81B48A0908A6}" type="pres">
      <dgm:prSet presAssocID="{65EB233B-8B4D-4B3A-A1DB-D624627D706A}" presName="spacer" presStyleCnt="0"/>
      <dgm:spPr/>
    </dgm:pt>
    <dgm:pt modelId="{1869B0FE-A7D8-43D7-8360-5C207E41ADAD}" type="pres">
      <dgm:prSet presAssocID="{BEF1EE4B-6DB4-4CDE-B3AB-CC55EF9D4198}" presName="parentText" presStyleLbl="node1" presStyleIdx="3" presStyleCnt="7">
        <dgm:presLayoutVars>
          <dgm:chMax val="0"/>
          <dgm:bulletEnabled val="1"/>
        </dgm:presLayoutVars>
      </dgm:prSet>
      <dgm:spPr/>
      <dgm:t>
        <a:bodyPr/>
        <a:lstStyle/>
        <a:p>
          <a:endParaRPr lang="en-US"/>
        </a:p>
      </dgm:t>
    </dgm:pt>
    <dgm:pt modelId="{3EC0F285-BF2D-4281-A0D3-1D59177DE40F}" type="pres">
      <dgm:prSet presAssocID="{2B2DBE5E-6568-442C-9C03-BB42E11F4423}" presName="spacer" presStyleCnt="0"/>
      <dgm:spPr/>
    </dgm:pt>
    <dgm:pt modelId="{821CA8B4-D3C5-4828-BA15-784AA9702D12}" type="pres">
      <dgm:prSet presAssocID="{A2353D02-B0A6-4011-BCB6-C7C49E08F791}" presName="parentText" presStyleLbl="node1" presStyleIdx="4" presStyleCnt="7">
        <dgm:presLayoutVars>
          <dgm:chMax val="0"/>
          <dgm:bulletEnabled val="1"/>
        </dgm:presLayoutVars>
      </dgm:prSet>
      <dgm:spPr/>
      <dgm:t>
        <a:bodyPr/>
        <a:lstStyle/>
        <a:p>
          <a:endParaRPr lang="en-US"/>
        </a:p>
      </dgm:t>
    </dgm:pt>
    <dgm:pt modelId="{BF8B1CFE-4A16-4FBA-BF72-221A181E7091}" type="pres">
      <dgm:prSet presAssocID="{0AC49500-7793-485D-AE12-4F659E522139}" presName="spacer" presStyleCnt="0"/>
      <dgm:spPr/>
    </dgm:pt>
    <dgm:pt modelId="{9603D599-3C40-48FE-B81E-F8005056FFBB}" type="pres">
      <dgm:prSet presAssocID="{AEF639F6-8580-4E83-A685-1BA98D4BA413}" presName="parentText" presStyleLbl="node1" presStyleIdx="5" presStyleCnt="7">
        <dgm:presLayoutVars>
          <dgm:chMax val="0"/>
          <dgm:bulletEnabled val="1"/>
        </dgm:presLayoutVars>
      </dgm:prSet>
      <dgm:spPr/>
      <dgm:t>
        <a:bodyPr/>
        <a:lstStyle/>
        <a:p>
          <a:endParaRPr lang="en-US"/>
        </a:p>
      </dgm:t>
    </dgm:pt>
    <dgm:pt modelId="{ACE3EF11-31E9-4233-88C4-B16D770E10E0}" type="pres">
      <dgm:prSet presAssocID="{11E123A4-E76C-44C6-A978-DB075ECAA2A5}" presName="spacer" presStyleCnt="0"/>
      <dgm:spPr/>
    </dgm:pt>
    <dgm:pt modelId="{5FB7461E-AAEC-4149-98A1-2E2E0E198893}" type="pres">
      <dgm:prSet presAssocID="{DD6C8D6B-0186-4EBA-8854-58B718B577BC}" presName="parentText" presStyleLbl="node1" presStyleIdx="6" presStyleCnt="7">
        <dgm:presLayoutVars>
          <dgm:chMax val="0"/>
          <dgm:bulletEnabled val="1"/>
        </dgm:presLayoutVars>
      </dgm:prSet>
      <dgm:spPr/>
      <dgm:t>
        <a:bodyPr/>
        <a:lstStyle/>
        <a:p>
          <a:endParaRPr lang="en-US"/>
        </a:p>
      </dgm:t>
    </dgm:pt>
  </dgm:ptLst>
  <dgm:cxnLst>
    <dgm:cxn modelId="{C1778557-A9FF-4398-A5EB-04F45DCB1814}" srcId="{F858AF5D-409B-4F6B-8FF6-5E3096DBB569}" destId="{123BD156-4696-434B-8A39-116BF05AE650}" srcOrd="2" destOrd="0" parTransId="{28F098C0-9DA3-4046-8993-F7DADC052EF9}" sibTransId="{65EB233B-8B4D-4B3A-A1DB-D624627D706A}"/>
    <dgm:cxn modelId="{5A1D6426-1B0C-4C17-9A0C-400B22EE8371}" srcId="{F858AF5D-409B-4F6B-8FF6-5E3096DBB569}" destId="{BEF1EE4B-6DB4-4CDE-B3AB-CC55EF9D4198}" srcOrd="3" destOrd="0" parTransId="{6AD69605-EAB8-448D-89BF-05D0D0412845}" sibTransId="{2B2DBE5E-6568-442C-9C03-BB42E11F4423}"/>
    <dgm:cxn modelId="{574F0EA1-0C1F-4710-8444-9A2C969C8008}" srcId="{F858AF5D-409B-4F6B-8FF6-5E3096DBB569}" destId="{B4F69426-2F17-4196-AE78-271629C116F6}" srcOrd="1" destOrd="0" parTransId="{267F534E-EE6F-492D-A4F9-EBF3473495A7}" sibTransId="{3504E316-49C1-405D-B9E7-7FB6BCAAC198}"/>
    <dgm:cxn modelId="{91BA708A-26CA-440D-91DF-18AC3F989823}" type="presOf" srcId="{6FB46DBB-3938-4569-854D-C3C94B86F308}" destId="{975D0308-E671-46F1-853B-010B1A5C28A6}" srcOrd="0" destOrd="0" presId="urn:microsoft.com/office/officeart/2005/8/layout/vList2"/>
    <dgm:cxn modelId="{053B0808-A1D8-4673-BC82-12982D65BE11}" type="presOf" srcId="{DD6C8D6B-0186-4EBA-8854-58B718B577BC}" destId="{5FB7461E-AAEC-4149-98A1-2E2E0E198893}" srcOrd="0" destOrd="0" presId="urn:microsoft.com/office/officeart/2005/8/layout/vList2"/>
    <dgm:cxn modelId="{F6F4B9DC-8CC5-4EB8-BD17-1E2EE8439D48}" type="presOf" srcId="{123BD156-4696-434B-8A39-116BF05AE650}" destId="{14A41BD3-EEC3-47C0-A1FD-E6D5232201A0}" srcOrd="0" destOrd="0" presId="urn:microsoft.com/office/officeart/2005/8/layout/vList2"/>
    <dgm:cxn modelId="{48054F5A-4991-4486-BB3F-796BA0C44343}" srcId="{F858AF5D-409B-4F6B-8FF6-5E3096DBB569}" destId="{AEF639F6-8580-4E83-A685-1BA98D4BA413}" srcOrd="5" destOrd="0" parTransId="{AEEF98DC-7909-4239-B827-F44104497F07}" sibTransId="{11E123A4-E76C-44C6-A978-DB075ECAA2A5}"/>
    <dgm:cxn modelId="{49103A12-2781-4504-84D2-0EEE4C1C982E}" type="presOf" srcId="{F858AF5D-409B-4F6B-8FF6-5E3096DBB569}" destId="{27791D83-BF5E-4891-BAA0-62B4AFE758DB}" srcOrd="0" destOrd="0" presId="urn:microsoft.com/office/officeart/2005/8/layout/vList2"/>
    <dgm:cxn modelId="{5C8094A0-F79B-4AFF-88EA-422FE3C44719}" srcId="{F858AF5D-409B-4F6B-8FF6-5E3096DBB569}" destId="{6FB46DBB-3938-4569-854D-C3C94B86F308}" srcOrd="0" destOrd="0" parTransId="{876C5DD2-1D8D-49A3-AF83-85E195AB9A11}" sibTransId="{08E23584-3A8A-49C1-91D0-6395FB974D12}"/>
    <dgm:cxn modelId="{A4BEB932-1E84-43C4-BF17-6CEB3654266C}" type="presOf" srcId="{A2353D02-B0A6-4011-BCB6-C7C49E08F791}" destId="{821CA8B4-D3C5-4828-BA15-784AA9702D12}" srcOrd="0" destOrd="0" presId="urn:microsoft.com/office/officeart/2005/8/layout/vList2"/>
    <dgm:cxn modelId="{2821BED5-2188-42FB-91C3-30D4453C940D}" type="presOf" srcId="{B4F69426-2F17-4196-AE78-271629C116F6}" destId="{51905E90-C0F9-4541-A764-4D2DF4CCB329}" srcOrd="0" destOrd="0" presId="urn:microsoft.com/office/officeart/2005/8/layout/vList2"/>
    <dgm:cxn modelId="{14039DC1-ACBD-46DB-ADC4-CAF0FC174FFF}" srcId="{F858AF5D-409B-4F6B-8FF6-5E3096DBB569}" destId="{DD6C8D6B-0186-4EBA-8854-58B718B577BC}" srcOrd="6" destOrd="0" parTransId="{B9B1BAC9-6438-494B-8034-CE18B2C60727}" sibTransId="{23C2F427-0E61-42C8-8C2A-B7B9ACE81F73}"/>
    <dgm:cxn modelId="{DA211813-7F9E-4282-8C7C-213924A03C31}" type="presOf" srcId="{AEF639F6-8580-4E83-A685-1BA98D4BA413}" destId="{9603D599-3C40-48FE-B81E-F8005056FFBB}" srcOrd="0" destOrd="0" presId="urn:microsoft.com/office/officeart/2005/8/layout/vList2"/>
    <dgm:cxn modelId="{F60F1080-37A3-4AE4-B207-D8A23C5754DD}" type="presOf" srcId="{BEF1EE4B-6DB4-4CDE-B3AB-CC55EF9D4198}" destId="{1869B0FE-A7D8-43D7-8360-5C207E41ADAD}" srcOrd="0" destOrd="0" presId="urn:microsoft.com/office/officeart/2005/8/layout/vList2"/>
    <dgm:cxn modelId="{600D7D90-519B-455E-BEA2-E007D8FE19F5}" srcId="{F858AF5D-409B-4F6B-8FF6-5E3096DBB569}" destId="{A2353D02-B0A6-4011-BCB6-C7C49E08F791}" srcOrd="4" destOrd="0" parTransId="{F5AF0E61-F351-4710-BEBB-4B39EEAC3684}" sibTransId="{0AC49500-7793-485D-AE12-4F659E522139}"/>
    <dgm:cxn modelId="{056248D7-2B55-4CA2-9C5C-B0694E3B09E8}" type="presParOf" srcId="{27791D83-BF5E-4891-BAA0-62B4AFE758DB}" destId="{975D0308-E671-46F1-853B-010B1A5C28A6}" srcOrd="0" destOrd="0" presId="urn:microsoft.com/office/officeart/2005/8/layout/vList2"/>
    <dgm:cxn modelId="{E6DD28DD-5D3E-447D-A0CF-EB7BC7719C12}" type="presParOf" srcId="{27791D83-BF5E-4891-BAA0-62B4AFE758DB}" destId="{5592CE7A-C649-4258-9039-2F5B02046541}" srcOrd="1" destOrd="0" presId="urn:microsoft.com/office/officeart/2005/8/layout/vList2"/>
    <dgm:cxn modelId="{FB370C30-1F0D-4DFF-B1BA-8C7AC3B9454F}" type="presParOf" srcId="{27791D83-BF5E-4891-BAA0-62B4AFE758DB}" destId="{51905E90-C0F9-4541-A764-4D2DF4CCB329}" srcOrd="2" destOrd="0" presId="urn:microsoft.com/office/officeart/2005/8/layout/vList2"/>
    <dgm:cxn modelId="{6944C4D7-357C-48CC-B4E6-C972E8ED6077}" type="presParOf" srcId="{27791D83-BF5E-4891-BAA0-62B4AFE758DB}" destId="{67E2E339-623D-46B7-9559-5B5F06A0C41B}" srcOrd="3" destOrd="0" presId="urn:microsoft.com/office/officeart/2005/8/layout/vList2"/>
    <dgm:cxn modelId="{1F926DC3-FDB0-4F6A-B624-08B5D5639781}" type="presParOf" srcId="{27791D83-BF5E-4891-BAA0-62B4AFE758DB}" destId="{14A41BD3-EEC3-47C0-A1FD-E6D5232201A0}" srcOrd="4" destOrd="0" presId="urn:microsoft.com/office/officeart/2005/8/layout/vList2"/>
    <dgm:cxn modelId="{D4AE26DE-7BA4-4C1F-8769-611BE7EB25F2}" type="presParOf" srcId="{27791D83-BF5E-4891-BAA0-62B4AFE758DB}" destId="{8D81D429-7B66-4A48-8378-81B48A0908A6}" srcOrd="5" destOrd="0" presId="urn:microsoft.com/office/officeart/2005/8/layout/vList2"/>
    <dgm:cxn modelId="{CE7E066E-79D2-4494-82BA-EEB92513E41A}" type="presParOf" srcId="{27791D83-BF5E-4891-BAA0-62B4AFE758DB}" destId="{1869B0FE-A7D8-43D7-8360-5C207E41ADAD}" srcOrd="6" destOrd="0" presId="urn:microsoft.com/office/officeart/2005/8/layout/vList2"/>
    <dgm:cxn modelId="{D63EE4AF-0894-469B-899F-D213B5C0B2ED}" type="presParOf" srcId="{27791D83-BF5E-4891-BAA0-62B4AFE758DB}" destId="{3EC0F285-BF2D-4281-A0D3-1D59177DE40F}" srcOrd="7" destOrd="0" presId="urn:microsoft.com/office/officeart/2005/8/layout/vList2"/>
    <dgm:cxn modelId="{F2196DE1-59EE-43D4-A101-029D185D2FFE}" type="presParOf" srcId="{27791D83-BF5E-4891-BAA0-62B4AFE758DB}" destId="{821CA8B4-D3C5-4828-BA15-784AA9702D12}" srcOrd="8" destOrd="0" presId="urn:microsoft.com/office/officeart/2005/8/layout/vList2"/>
    <dgm:cxn modelId="{6D402327-54E0-4CD2-B23C-D5858C2E4232}" type="presParOf" srcId="{27791D83-BF5E-4891-BAA0-62B4AFE758DB}" destId="{BF8B1CFE-4A16-4FBA-BF72-221A181E7091}" srcOrd="9" destOrd="0" presId="urn:microsoft.com/office/officeart/2005/8/layout/vList2"/>
    <dgm:cxn modelId="{DBF2801C-852F-41E5-B4AC-FFCFA2D078DE}" type="presParOf" srcId="{27791D83-BF5E-4891-BAA0-62B4AFE758DB}" destId="{9603D599-3C40-48FE-B81E-F8005056FFBB}" srcOrd="10" destOrd="0" presId="urn:microsoft.com/office/officeart/2005/8/layout/vList2"/>
    <dgm:cxn modelId="{08BB1DBF-CAD1-4C53-BAE8-230A299FCB56}" type="presParOf" srcId="{27791D83-BF5E-4891-BAA0-62B4AFE758DB}" destId="{ACE3EF11-31E9-4233-88C4-B16D770E10E0}" srcOrd="11" destOrd="0" presId="urn:microsoft.com/office/officeart/2005/8/layout/vList2"/>
    <dgm:cxn modelId="{2438C1C1-7130-4D41-A37B-3D970A2EFD16}" type="presParOf" srcId="{27791D83-BF5E-4891-BAA0-62B4AFE758DB}" destId="{5FB7461E-AAEC-4149-98A1-2E2E0E19889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58AF5D-409B-4F6B-8FF6-5E3096DBB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B46DBB-3938-4569-854D-C3C94B86F308}">
      <dgm:prSet custT="1"/>
      <dgm:spPr>
        <a:solidFill>
          <a:schemeClr val="accent3">
            <a:lumMod val="20000"/>
            <a:lumOff val="80000"/>
          </a:schemeClr>
        </a:solidFill>
      </dgm:spPr>
      <dgm:t>
        <a:bodyPr/>
        <a:lstStyle/>
        <a:p>
          <a:pPr rtl="0"/>
          <a:r>
            <a:rPr lang="en-US" sz="1600" dirty="0" smtClean="0">
              <a:solidFill>
                <a:schemeClr val="bg1">
                  <a:lumMod val="65000"/>
                </a:schemeClr>
              </a:solidFill>
            </a:rPr>
            <a:t>Adolescents require </a:t>
          </a:r>
          <a:r>
            <a:rPr lang="en-US" sz="1600" b="1" dirty="0" smtClean="0">
              <a:solidFill>
                <a:schemeClr val="bg1">
                  <a:lumMod val="65000"/>
                </a:schemeClr>
              </a:solidFill>
            </a:rPr>
            <a:t>comprehensive, wrap-around services </a:t>
          </a:r>
          <a:r>
            <a:rPr lang="en-US" sz="1600" dirty="0" smtClean="0">
              <a:solidFill>
                <a:schemeClr val="bg1">
                  <a:lumMod val="65000"/>
                </a:schemeClr>
              </a:solidFill>
            </a:rPr>
            <a:t>with multiple entry points across the age-continuum. </a:t>
          </a:r>
          <a:endParaRPr lang="en-US" sz="1600" dirty="0">
            <a:solidFill>
              <a:schemeClr val="bg1">
                <a:lumMod val="65000"/>
              </a:schemeClr>
            </a:solidFill>
          </a:endParaRPr>
        </a:p>
      </dgm:t>
    </dgm:pt>
    <dgm:pt modelId="{876C5DD2-1D8D-49A3-AF83-85E195AB9A11}" type="parTrans" cxnId="{5C8094A0-F79B-4AFF-88EA-422FE3C44719}">
      <dgm:prSet/>
      <dgm:spPr/>
      <dgm:t>
        <a:bodyPr/>
        <a:lstStyle/>
        <a:p>
          <a:endParaRPr lang="en-US" sz="6000">
            <a:solidFill>
              <a:schemeClr val="tx1"/>
            </a:solidFill>
          </a:endParaRPr>
        </a:p>
      </dgm:t>
    </dgm:pt>
    <dgm:pt modelId="{08E23584-3A8A-49C1-91D0-6395FB974D12}" type="sibTrans" cxnId="{5C8094A0-F79B-4AFF-88EA-422FE3C44719}">
      <dgm:prSet/>
      <dgm:spPr/>
      <dgm:t>
        <a:bodyPr/>
        <a:lstStyle/>
        <a:p>
          <a:endParaRPr lang="en-US" sz="6000">
            <a:solidFill>
              <a:schemeClr val="tx1"/>
            </a:solidFill>
          </a:endParaRPr>
        </a:p>
      </dgm:t>
    </dgm:pt>
    <dgm:pt modelId="{B4F69426-2F17-4196-AE78-271629C116F6}">
      <dgm:prSet custT="1"/>
      <dgm:spPr>
        <a:solidFill>
          <a:schemeClr val="accent3">
            <a:lumMod val="20000"/>
            <a:lumOff val="80000"/>
          </a:schemeClr>
        </a:solidFill>
      </dgm:spPr>
      <dgm:t>
        <a:bodyPr/>
        <a:lstStyle/>
        <a:p>
          <a:pPr rtl="0"/>
          <a:r>
            <a:rPr lang="en-US" sz="1600" b="1" dirty="0" smtClean="0">
              <a:solidFill>
                <a:schemeClr val="bg1">
                  <a:lumMod val="65000"/>
                </a:schemeClr>
              </a:solidFill>
            </a:rPr>
            <a:t>CSE</a:t>
          </a:r>
          <a:r>
            <a:rPr lang="en-US" sz="1600" dirty="0" smtClean="0">
              <a:solidFill>
                <a:schemeClr val="bg1">
                  <a:lumMod val="65000"/>
                </a:schemeClr>
              </a:solidFill>
            </a:rPr>
            <a:t> drives </a:t>
          </a:r>
          <a:r>
            <a:rPr lang="en-US" sz="1600" b="1" dirty="0" smtClean="0">
              <a:solidFill>
                <a:schemeClr val="bg1">
                  <a:lumMod val="65000"/>
                </a:schemeClr>
              </a:solidFill>
            </a:rPr>
            <a:t>demand creation </a:t>
          </a:r>
          <a:r>
            <a:rPr lang="en-US" sz="1600" dirty="0" smtClean="0">
              <a:solidFill>
                <a:schemeClr val="bg1">
                  <a:lumMod val="65000"/>
                </a:schemeClr>
              </a:solidFill>
            </a:rPr>
            <a:t>and </a:t>
          </a:r>
          <a:r>
            <a:rPr lang="en-US" sz="1600" b="1" dirty="0" smtClean="0">
              <a:solidFill>
                <a:schemeClr val="bg1">
                  <a:lumMod val="65000"/>
                </a:schemeClr>
              </a:solidFill>
            </a:rPr>
            <a:t>improves uptake </a:t>
          </a:r>
          <a:r>
            <a:rPr lang="en-US" sz="1600" dirty="0" smtClean="0">
              <a:solidFill>
                <a:schemeClr val="bg1">
                  <a:lumMod val="65000"/>
                </a:schemeClr>
              </a:solidFill>
            </a:rPr>
            <a:t>of SRHS </a:t>
          </a:r>
        </a:p>
        <a:p>
          <a:pPr rtl="0"/>
          <a:r>
            <a:rPr lang="en-US" sz="1600" dirty="0" smtClean="0">
              <a:solidFill>
                <a:schemeClr val="bg1">
                  <a:lumMod val="65000"/>
                </a:schemeClr>
              </a:solidFill>
            </a:rPr>
            <a:t>It should be </a:t>
          </a:r>
          <a:r>
            <a:rPr lang="en-US" sz="1600" b="1" dirty="0" smtClean="0">
              <a:solidFill>
                <a:schemeClr val="bg1">
                  <a:lumMod val="65000"/>
                </a:schemeClr>
              </a:solidFill>
            </a:rPr>
            <a:t>offered in tandem </a:t>
          </a:r>
          <a:r>
            <a:rPr lang="en-US" sz="1600" dirty="0" smtClean="0">
              <a:solidFill>
                <a:schemeClr val="bg1">
                  <a:lumMod val="65000"/>
                </a:schemeClr>
              </a:solidFill>
            </a:rPr>
            <a:t>with differentiated models of adolescent healthcare.</a:t>
          </a:r>
          <a:endParaRPr lang="en-US" sz="1600" dirty="0">
            <a:solidFill>
              <a:schemeClr val="bg1">
                <a:lumMod val="65000"/>
              </a:schemeClr>
            </a:solidFill>
          </a:endParaRPr>
        </a:p>
      </dgm:t>
    </dgm:pt>
    <dgm:pt modelId="{267F534E-EE6F-492D-A4F9-EBF3473495A7}" type="parTrans" cxnId="{574F0EA1-0C1F-4710-8444-9A2C969C8008}">
      <dgm:prSet/>
      <dgm:spPr/>
      <dgm:t>
        <a:bodyPr/>
        <a:lstStyle/>
        <a:p>
          <a:endParaRPr lang="en-US" sz="6000">
            <a:solidFill>
              <a:schemeClr val="tx1"/>
            </a:solidFill>
          </a:endParaRPr>
        </a:p>
      </dgm:t>
    </dgm:pt>
    <dgm:pt modelId="{3504E316-49C1-405D-B9E7-7FB6BCAAC198}" type="sibTrans" cxnId="{574F0EA1-0C1F-4710-8444-9A2C969C8008}">
      <dgm:prSet/>
      <dgm:spPr/>
      <dgm:t>
        <a:bodyPr/>
        <a:lstStyle/>
        <a:p>
          <a:endParaRPr lang="en-US" sz="6000">
            <a:solidFill>
              <a:schemeClr val="tx1"/>
            </a:solidFill>
          </a:endParaRPr>
        </a:p>
      </dgm:t>
    </dgm:pt>
    <dgm:pt modelId="{123BD156-4696-434B-8A39-116BF05AE650}">
      <dgm:prSet custT="1"/>
      <dgm:spPr>
        <a:solidFill>
          <a:schemeClr val="accent3">
            <a:lumMod val="20000"/>
            <a:lumOff val="80000"/>
          </a:schemeClr>
        </a:solidFill>
      </dgm:spPr>
      <dgm:t>
        <a:bodyPr/>
        <a:lstStyle/>
        <a:p>
          <a:pPr rtl="0"/>
          <a:r>
            <a:rPr lang="en-US" sz="1600" b="1" dirty="0" smtClean="0">
              <a:solidFill>
                <a:schemeClr val="bg1">
                  <a:lumMod val="65000"/>
                </a:schemeClr>
              </a:solidFill>
            </a:rPr>
            <a:t>School health programmes </a:t>
          </a:r>
          <a:r>
            <a:rPr lang="en-US" sz="1600" dirty="0" smtClean="0">
              <a:solidFill>
                <a:schemeClr val="bg1">
                  <a:lumMod val="65000"/>
                </a:schemeClr>
              </a:solidFill>
            </a:rPr>
            <a:t>are an effective, feasible, safe and acceptable way to reach adolescents of school-going age. </a:t>
          </a:r>
          <a:endParaRPr lang="en-US" sz="1600" dirty="0">
            <a:solidFill>
              <a:schemeClr val="bg1">
                <a:lumMod val="65000"/>
              </a:schemeClr>
            </a:solidFill>
          </a:endParaRPr>
        </a:p>
      </dgm:t>
    </dgm:pt>
    <dgm:pt modelId="{28F098C0-9DA3-4046-8993-F7DADC052EF9}" type="parTrans" cxnId="{C1778557-A9FF-4398-A5EB-04F45DCB1814}">
      <dgm:prSet/>
      <dgm:spPr/>
      <dgm:t>
        <a:bodyPr/>
        <a:lstStyle/>
        <a:p>
          <a:endParaRPr lang="en-US" sz="6000">
            <a:solidFill>
              <a:schemeClr val="tx1"/>
            </a:solidFill>
          </a:endParaRPr>
        </a:p>
      </dgm:t>
    </dgm:pt>
    <dgm:pt modelId="{65EB233B-8B4D-4B3A-A1DB-D624627D706A}" type="sibTrans" cxnId="{C1778557-A9FF-4398-A5EB-04F45DCB1814}">
      <dgm:prSet/>
      <dgm:spPr/>
      <dgm:t>
        <a:bodyPr/>
        <a:lstStyle/>
        <a:p>
          <a:endParaRPr lang="en-US" sz="6000">
            <a:solidFill>
              <a:schemeClr val="tx1"/>
            </a:solidFill>
          </a:endParaRPr>
        </a:p>
      </dgm:t>
    </dgm:pt>
    <dgm:pt modelId="{BEF1EE4B-6DB4-4CDE-B3AB-CC55EF9D4198}">
      <dgm:prSet custT="1"/>
      <dgm:spPr>
        <a:solidFill>
          <a:schemeClr val="accent3">
            <a:lumMod val="20000"/>
            <a:lumOff val="80000"/>
          </a:schemeClr>
        </a:solidFill>
      </dgm:spPr>
      <dgm:t>
        <a:bodyPr/>
        <a:lstStyle/>
        <a:p>
          <a:pPr rtl="0"/>
          <a:r>
            <a:rPr lang="en-US" sz="1600" b="1" dirty="0" smtClean="0">
              <a:solidFill>
                <a:schemeClr val="bg1">
                  <a:lumMod val="65000"/>
                </a:schemeClr>
              </a:solidFill>
            </a:rPr>
            <a:t>Engagement</a:t>
          </a:r>
          <a:r>
            <a:rPr lang="en-US" sz="1600" dirty="0" smtClean="0">
              <a:solidFill>
                <a:schemeClr val="bg1">
                  <a:lumMod val="65000"/>
                </a:schemeClr>
              </a:solidFill>
            </a:rPr>
            <a:t> with teachers, parents, caregivers </a:t>
          </a:r>
          <a:r>
            <a:rPr lang="en-US" sz="1600" b="1" dirty="0" smtClean="0">
              <a:solidFill>
                <a:schemeClr val="bg1">
                  <a:lumMod val="65000"/>
                </a:schemeClr>
              </a:solidFill>
            </a:rPr>
            <a:t>improves acceptability </a:t>
          </a:r>
          <a:r>
            <a:rPr lang="en-US" sz="1600" dirty="0" smtClean="0">
              <a:solidFill>
                <a:schemeClr val="bg1">
                  <a:lumMod val="65000"/>
                </a:schemeClr>
              </a:solidFill>
            </a:rPr>
            <a:t>of school health programmes and CSE.</a:t>
          </a:r>
          <a:endParaRPr lang="en-US" sz="1600" dirty="0">
            <a:solidFill>
              <a:schemeClr val="bg1">
                <a:lumMod val="65000"/>
              </a:schemeClr>
            </a:solidFill>
          </a:endParaRPr>
        </a:p>
      </dgm:t>
    </dgm:pt>
    <dgm:pt modelId="{6AD69605-EAB8-448D-89BF-05D0D0412845}" type="parTrans" cxnId="{5A1D6426-1B0C-4C17-9A0C-400B22EE8371}">
      <dgm:prSet/>
      <dgm:spPr/>
      <dgm:t>
        <a:bodyPr/>
        <a:lstStyle/>
        <a:p>
          <a:endParaRPr lang="en-US" sz="6000">
            <a:solidFill>
              <a:schemeClr val="tx1"/>
            </a:solidFill>
          </a:endParaRPr>
        </a:p>
      </dgm:t>
    </dgm:pt>
    <dgm:pt modelId="{2B2DBE5E-6568-442C-9C03-BB42E11F4423}" type="sibTrans" cxnId="{5A1D6426-1B0C-4C17-9A0C-400B22EE8371}">
      <dgm:prSet/>
      <dgm:spPr/>
      <dgm:t>
        <a:bodyPr/>
        <a:lstStyle/>
        <a:p>
          <a:endParaRPr lang="en-US" sz="6000">
            <a:solidFill>
              <a:schemeClr val="tx1"/>
            </a:solidFill>
          </a:endParaRPr>
        </a:p>
      </dgm:t>
    </dgm:pt>
    <dgm:pt modelId="{A2353D02-B0A6-4011-BCB6-C7C49E08F791}">
      <dgm:prSet custT="1"/>
      <dgm:spPr>
        <a:solidFill>
          <a:schemeClr val="accent3">
            <a:lumMod val="20000"/>
            <a:lumOff val="80000"/>
          </a:schemeClr>
        </a:solidFill>
      </dgm:spPr>
      <dgm:t>
        <a:bodyPr/>
        <a:lstStyle/>
        <a:p>
          <a:pPr rtl="0"/>
          <a:r>
            <a:rPr lang="en-US" sz="1600" b="1" dirty="0" smtClean="0">
              <a:solidFill>
                <a:schemeClr val="bg1">
                  <a:lumMod val="65000"/>
                </a:schemeClr>
              </a:solidFill>
            </a:rPr>
            <a:t>HIV education programmes </a:t>
          </a:r>
          <a:r>
            <a:rPr lang="en-US" sz="1600" dirty="0" smtClean="0">
              <a:solidFill>
                <a:schemeClr val="bg1">
                  <a:lumMod val="65000"/>
                </a:schemeClr>
              </a:solidFill>
            </a:rPr>
            <a:t>need to adopt a </a:t>
          </a:r>
          <a:r>
            <a:rPr lang="en-US" sz="1600" b="1" dirty="0" smtClean="0">
              <a:solidFill>
                <a:schemeClr val="bg1">
                  <a:lumMod val="65000"/>
                </a:schemeClr>
              </a:solidFill>
            </a:rPr>
            <a:t>public health approach</a:t>
          </a:r>
          <a:r>
            <a:rPr lang="en-US" sz="1600" dirty="0" smtClean="0">
              <a:solidFill>
                <a:schemeClr val="bg1">
                  <a:lumMod val="65000"/>
                </a:schemeClr>
              </a:solidFill>
            </a:rPr>
            <a:t>, and include an approach based on gender norms and power dynamics. </a:t>
          </a:r>
          <a:endParaRPr lang="en-US" sz="1600" dirty="0">
            <a:solidFill>
              <a:schemeClr val="bg1">
                <a:lumMod val="65000"/>
              </a:schemeClr>
            </a:solidFill>
          </a:endParaRPr>
        </a:p>
      </dgm:t>
    </dgm:pt>
    <dgm:pt modelId="{F5AF0E61-F351-4710-BEBB-4B39EEAC3684}" type="parTrans" cxnId="{600D7D90-519B-455E-BEA2-E007D8FE19F5}">
      <dgm:prSet/>
      <dgm:spPr/>
      <dgm:t>
        <a:bodyPr/>
        <a:lstStyle/>
        <a:p>
          <a:endParaRPr lang="en-US" sz="6000">
            <a:solidFill>
              <a:schemeClr val="tx1"/>
            </a:solidFill>
          </a:endParaRPr>
        </a:p>
      </dgm:t>
    </dgm:pt>
    <dgm:pt modelId="{0AC49500-7793-485D-AE12-4F659E522139}" type="sibTrans" cxnId="{600D7D90-519B-455E-BEA2-E007D8FE19F5}">
      <dgm:prSet/>
      <dgm:spPr/>
      <dgm:t>
        <a:bodyPr/>
        <a:lstStyle/>
        <a:p>
          <a:endParaRPr lang="en-US" sz="6000">
            <a:solidFill>
              <a:schemeClr val="tx1"/>
            </a:solidFill>
          </a:endParaRPr>
        </a:p>
      </dgm:t>
    </dgm:pt>
    <dgm:pt modelId="{AEF639F6-8580-4E83-A685-1BA98D4BA413}">
      <dgm:prSet custT="1"/>
      <dgm:spPr>
        <a:solidFill>
          <a:schemeClr val="accent3">
            <a:lumMod val="20000"/>
            <a:lumOff val="80000"/>
          </a:schemeClr>
        </a:solidFill>
      </dgm:spPr>
      <dgm:t>
        <a:bodyPr/>
        <a:lstStyle/>
        <a:p>
          <a:pPr rtl="0"/>
          <a:r>
            <a:rPr lang="en-US" sz="1600" b="1" dirty="0" smtClean="0">
              <a:solidFill>
                <a:schemeClr val="bg1">
                  <a:lumMod val="65000"/>
                </a:schemeClr>
              </a:solidFill>
            </a:rPr>
            <a:t>Young men and boys cannot be left out of programmes that aim to achieve HIV prevention or improved SRH outcomes among young women and girls. </a:t>
          </a:r>
        </a:p>
      </dgm:t>
    </dgm:pt>
    <dgm:pt modelId="{AEEF98DC-7909-4239-B827-F44104497F07}" type="parTrans" cxnId="{48054F5A-4991-4486-BB3F-796BA0C44343}">
      <dgm:prSet/>
      <dgm:spPr/>
      <dgm:t>
        <a:bodyPr/>
        <a:lstStyle/>
        <a:p>
          <a:endParaRPr lang="en-US" sz="6000">
            <a:solidFill>
              <a:schemeClr val="tx1"/>
            </a:solidFill>
          </a:endParaRPr>
        </a:p>
      </dgm:t>
    </dgm:pt>
    <dgm:pt modelId="{11E123A4-E76C-44C6-A978-DB075ECAA2A5}" type="sibTrans" cxnId="{48054F5A-4991-4486-BB3F-796BA0C44343}">
      <dgm:prSet/>
      <dgm:spPr/>
      <dgm:t>
        <a:bodyPr/>
        <a:lstStyle/>
        <a:p>
          <a:endParaRPr lang="en-US" sz="6000">
            <a:solidFill>
              <a:schemeClr val="tx1"/>
            </a:solidFill>
          </a:endParaRPr>
        </a:p>
      </dgm:t>
    </dgm:pt>
    <dgm:pt modelId="{DD6C8D6B-0186-4EBA-8854-58B718B577BC}">
      <dgm:prSet custT="1"/>
      <dgm:spPr>
        <a:solidFill>
          <a:schemeClr val="accent3">
            <a:lumMod val="60000"/>
            <a:lumOff val="40000"/>
          </a:schemeClr>
        </a:solidFill>
      </dgm:spPr>
      <dgm:t>
        <a:bodyPr/>
        <a:lstStyle/>
        <a:p>
          <a:pPr rtl="0"/>
          <a:r>
            <a:rPr lang="en-US" sz="1600" dirty="0" smtClean="0">
              <a:solidFill>
                <a:schemeClr val="tx1"/>
              </a:solidFill>
            </a:rPr>
            <a:t>Programmes should be deployed in tandem, and focus on aspects of </a:t>
          </a:r>
          <a:r>
            <a:rPr lang="en-US" sz="1600" b="1" dirty="0" smtClean="0">
              <a:solidFill>
                <a:schemeClr val="tx1"/>
              </a:solidFill>
            </a:rPr>
            <a:t>gender norms </a:t>
          </a:r>
          <a:r>
            <a:rPr lang="en-US" sz="1600" dirty="0" smtClean="0">
              <a:solidFill>
                <a:schemeClr val="tx1"/>
              </a:solidFill>
            </a:rPr>
            <a:t>and the prevention of </a:t>
          </a:r>
          <a:r>
            <a:rPr lang="en-US" sz="1600" b="1" dirty="0" smtClean="0">
              <a:solidFill>
                <a:schemeClr val="tx1"/>
              </a:solidFill>
            </a:rPr>
            <a:t>gender-based violence</a:t>
          </a:r>
          <a:r>
            <a:rPr lang="en-US" sz="1600" dirty="0" smtClean="0">
              <a:solidFill>
                <a:schemeClr val="tx1"/>
              </a:solidFill>
            </a:rPr>
            <a:t>. </a:t>
          </a:r>
          <a:endParaRPr lang="en-US" sz="1600" dirty="0">
            <a:solidFill>
              <a:schemeClr val="tx1"/>
            </a:solidFill>
          </a:endParaRPr>
        </a:p>
      </dgm:t>
    </dgm:pt>
    <dgm:pt modelId="{B9B1BAC9-6438-494B-8034-CE18B2C60727}" type="parTrans" cxnId="{14039DC1-ACBD-46DB-ADC4-CAF0FC174FFF}">
      <dgm:prSet/>
      <dgm:spPr/>
      <dgm:t>
        <a:bodyPr/>
        <a:lstStyle/>
        <a:p>
          <a:endParaRPr lang="en-US" sz="6000">
            <a:solidFill>
              <a:schemeClr val="tx1"/>
            </a:solidFill>
          </a:endParaRPr>
        </a:p>
      </dgm:t>
    </dgm:pt>
    <dgm:pt modelId="{23C2F427-0E61-42C8-8C2A-B7B9ACE81F73}" type="sibTrans" cxnId="{14039DC1-ACBD-46DB-ADC4-CAF0FC174FFF}">
      <dgm:prSet/>
      <dgm:spPr/>
      <dgm:t>
        <a:bodyPr/>
        <a:lstStyle/>
        <a:p>
          <a:endParaRPr lang="en-US" sz="6000">
            <a:solidFill>
              <a:schemeClr val="tx1"/>
            </a:solidFill>
          </a:endParaRPr>
        </a:p>
      </dgm:t>
    </dgm:pt>
    <dgm:pt modelId="{27791D83-BF5E-4891-BAA0-62B4AFE758DB}" type="pres">
      <dgm:prSet presAssocID="{F858AF5D-409B-4F6B-8FF6-5E3096DBB569}" presName="linear" presStyleCnt="0">
        <dgm:presLayoutVars>
          <dgm:animLvl val="lvl"/>
          <dgm:resizeHandles val="exact"/>
        </dgm:presLayoutVars>
      </dgm:prSet>
      <dgm:spPr/>
      <dgm:t>
        <a:bodyPr/>
        <a:lstStyle/>
        <a:p>
          <a:endParaRPr lang="en-US"/>
        </a:p>
      </dgm:t>
    </dgm:pt>
    <dgm:pt modelId="{975D0308-E671-46F1-853B-010B1A5C28A6}" type="pres">
      <dgm:prSet presAssocID="{6FB46DBB-3938-4569-854D-C3C94B86F308}" presName="parentText" presStyleLbl="node1" presStyleIdx="0" presStyleCnt="7">
        <dgm:presLayoutVars>
          <dgm:chMax val="0"/>
          <dgm:bulletEnabled val="1"/>
        </dgm:presLayoutVars>
      </dgm:prSet>
      <dgm:spPr/>
      <dgm:t>
        <a:bodyPr/>
        <a:lstStyle/>
        <a:p>
          <a:endParaRPr lang="en-US"/>
        </a:p>
      </dgm:t>
    </dgm:pt>
    <dgm:pt modelId="{5592CE7A-C649-4258-9039-2F5B02046541}" type="pres">
      <dgm:prSet presAssocID="{08E23584-3A8A-49C1-91D0-6395FB974D12}" presName="spacer" presStyleCnt="0"/>
      <dgm:spPr/>
    </dgm:pt>
    <dgm:pt modelId="{51905E90-C0F9-4541-A764-4D2DF4CCB329}" type="pres">
      <dgm:prSet presAssocID="{B4F69426-2F17-4196-AE78-271629C116F6}" presName="parentText" presStyleLbl="node1" presStyleIdx="1" presStyleCnt="7">
        <dgm:presLayoutVars>
          <dgm:chMax val="0"/>
          <dgm:bulletEnabled val="1"/>
        </dgm:presLayoutVars>
      </dgm:prSet>
      <dgm:spPr/>
      <dgm:t>
        <a:bodyPr/>
        <a:lstStyle/>
        <a:p>
          <a:endParaRPr lang="en-US"/>
        </a:p>
      </dgm:t>
    </dgm:pt>
    <dgm:pt modelId="{67E2E339-623D-46B7-9559-5B5F06A0C41B}" type="pres">
      <dgm:prSet presAssocID="{3504E316-49C1-405D-B9E7-7FB6BCAAC198}" presName="spacer" presStyleCnt="0"/>
      <dgm:spPr/>
    </dgm:pt>
    <dgm:pt modelId="{14A41BD3-EEC3-47C0-A1FD-E6D5232201A0}" type="pres">
      <dgm:prSet presAssocID="{123BD156-4696-434B-8A39-116BF05AE650}" presName="parentText" presStyleLbl="node1" presStyleIdx="2" presStyleCnt="7">
        <dgm:presLayoutVars>
          <dgm:chMax val="0"/>
          <dgm:bulletEnabled val="1"/>
        </dgm:presLayoutVars>
      </dgm:prSet>
      <dgm:spPr/>
      <dgm:t>
        <a:bodyPr/>
        <a:lstStyle/>
        <a:p>
          <a:endParaRPr lang="en-US"/>
        </a:p>
      </dgm:t>
    </dgm:pt>
    <dgm:pt modelId="{8D81D429-7B66-4A48-8378-81B48A0908A6}" type="pres">
      <dgm:prSet presAssocID="{65EB233B-8B4D-4B3A-A1DB-D624627D706A}" presName="spacer" presStyleCnt="0"/>
      <dgm:spPr/>
    </dgm:pt>
    <dgm:pt modelId="{1869B0FE-A7D8-43D7-8360-5C207E41ADAD}" type="pres">
      <dgm:prSet presAssocID="{BEF1EE4B-6DB4-4CDE-B3AB-CC55EF9D4198}" presName="parentText" presStyleLbl="node1" presStyleIdx="3" presStyleCnt="7">
        <dgm:presLayoutVars>
          <dgm:chMax val="0"/>
          <dgm:bulletEnabled val="1"/>
        </dgm:presLayoutVars>
      </dgm:prSet>
      <dgm:spPr/>
      <dgm:t>
        <a:bodyPr/>
        <a:lstStyle/>
        <a:p>
          <a:endParaRPr lang="en-US"/>
        </a:p>
      </dgm:t>
    </dgm:pt>
    <dgm:pt modelId="{3EC0F285-BF2D-4281-A0D3-1D59177DE40F}" type="pres">
      <dgm:prSet presAssocID="{2B2DBE5E-6568-442C-9C03-BB42E11F4423}" presName="spacer" presStyleCnt="0"/>
      <dgm:spPr/>
    </dgm:pt>
    <dgm:pt modelId="{821CA8B4-D3C5-4828-BA15-784AA9702D12}" type="pres">
      <dgm:prSet presAssocID="{A2353D02-B0A6-4011-BCB6-C7C49E08F791}" presName="parentText" presStyleLbl="node1" presStyleIdx="4" presStyleCnt="7">
        <dgm:presLayoutVars>
          <dgm:chMax val="0"/>
          <dgm:bulletEnabled val="1"/>
        </dgm:presLayoutVars>
      </dgm:prSet>
      <dgm:spPr/>
      <dgm:t>
        <a:bodyPr/>
        <a:lstStyle/>
        <a:p>
          <a:endParaRPr lang="en-US"/>
        </a:p>
      </dgm:t>
    </dgm:pt>
    <dgm:pt modelId="{BF8B1CFE-4A16-4FBA-BF72-221A181E7091}" type="pres">
      <dgm:prSet presAssocID="{0AC49500-7793-485D-AE12-4F659E522139}" presName="spacer" presStyleCnt="0"/>
      <dgm:spPr/>
    </dgm:pt>
    <dgm:pt modelId="{9603D599-3C40-48FE-B81E-F8005056FFBB}" type="pres">
      <dgm:prSet presAssocID="{AEF639F6-8580-4E83-A685-1BA98D4BA413}" presName="parentText" presStyleLbl="node1" presStyleIdx="5" presStyleCnt="7">
        <dgm:presLayoutVars>
          <dgm:chMax val="0"/>
          <dgm:bulletEnabled val="1"/>
        </dgm:presLayoutVars>
      </dgm:prSet>
      <dgm:spPr/>
      <dgm:t>
        <a:bodyPr/>
        <a:lstStyle/>
        <a:p>
          <a:endParaRPr lang="en-US"/>
        </a:p>
      </dgm:t>
    </dgm:pt>
    <dgm:pt modelId="{ACE3EF11-31E9-4233-88C4-B16D770E10E0}" type="pres">
      <dgm:prSet presAssocID="{11E123A4-E76C-44C6-A978-DB075ECAA2A5}" presName="spacer" presStyleCnt="0"/>
      <dgm:spPr/>
    </dgm:pt>
    <dgm:pt modelId="{5FB7461E-AAEC-4149-98A1-2E2E0E198893}" type="pres">
      <dgm:prSet presAssocID="{DD6C8D6B-0186-4EBA-8854-58B718B577BC}" presName="parentText" presStyleLbl="node1" presStyleIdx="6" presStyleCnt="7">
        <dgm:presLayoutVars>
          <dgm:chMax val="0"/>
          <dgm:bulletEnabled val="1"/>
        </dgm:presLayoutVars>
      </dgm:prSet>
      <dgm:spPr/>
      <dgm:t>
        <a:bodyPr/>
        <a:lstStyle/>
        <a:p>
          <a:endParaRPr lang="en-US"/>
        </a:p>
      </dgm:t>
    </dgm:pt>
  </dgm:ptLst>
  <dgm:cxnLst>
    <dgm:cxn modelId="{C1778557-A9FF-4398-A5EB-04F45DCB1814}" srcId="{F858AF5D-409B-4F6B-8FF6-5E3096DBB569}" destId="{123BD156-4696-434B-8A39-116BF05AE650}" srcOrd="2" destOrd="0" parTransId="{28F098C0-9DA3-4046-8993-F7DADC052EF9}" sibTransId="{65EB233B-8B4D-4B3A-A1DB-D624627D706A}"/>
    <dgm:cxn modelId="{5A1D6426-1B0C-4C17-9A0C-400B22EE8371}" srcId="{F858AF5D-409B-4F6B-8FF6-5E3096DBB569}" destId="{BEF1EE4B-6DB4-4CDE-B3AB-CC55EF9D4198}" srcOrd="3" destOrd="0" parTransId="{6AD69605-EAB8-448D-89BF-05D0D0412845}" sibTransId="{2B2DBE5E-6568-442C-9C03-BB42E11F4423}"/>
    <dgm:cxn modelId="{574F0EA1-0C1F-4710-8444-9A2C969C8008}" srcId="{F858AF5D-409B-4F6B-8FF6-5E3096DBB569}" destId="{B4F69426-2F17-4196-AE78-271629C116F6}" srcOrd="1" destOrd="0" parTransId="{267F534E-EE6F-492D-A4F9-EBF3473495A7}" sibTransId="{3504E316-49C1-405D-B9E7-7FB6BCAAC198}"/>
    <dgm:cxn modelId="{91BA708A-26CA-440D-91DF-18AC3F989823}" type="presOf" srcId="{6FB46DBB-3938-4569-854D-C3C94B86F308}" destId="{975D0308-E671-46F1-853B-010B1A5C28A6}" srcOrd="0" destOrd="0" presId="urn:microsoft.com/office/officeart/2005/8/layout/vList2"/>
    <dgm:cxn modelId="{053B0808-A1D8-4673-BC82-12982D65BE11}" type="presOf" srcId="{DD6C8D6B-0186-4EBA-8854-58B718B577BC}" destId="{5FB7461E-AAEC-4149-98A1-2E2E0E198893}" srcOrd="0" destOrd="0" presId="urn:microsoft.com/office/officeart/2005/8/layout/vList2"/>
    <dgm:cxn modelId="{F6F4B9DC-8CC5-4EB8-BD17-1E2EE8439D48}" type="presOf" srcId="{123BD156-4696-434B-8A39-116BF05AE650}" destId="{14A41BD3-EEC3-47C0-A1FD-E6D5232201A0}" srcOrd="0" destOrd="0" presId="urn:microsoft.com/office/officeart/2005/8/layout/vList2"/>
    <dgm:cxn modelId="{48054F5A-4991-4486-BB3F-796BA0C44343}" srcId="{F858AF5D-409B-4F6B-8FF6-5E3096DBB569}" destId="{AEF639F6-8580-4E83-A685-1BA98D4BA413}" srcOrd="5" destOrd="0" parTransId="{AEEF98DC-7909-4239-B827-F44104497F07}" sibTransId="{11E123A4-E76C-44C6-A978-DB075ECAA2A5}"/>
    <dgm:cxn modelId="{49103A12-2781-4504-84D2-0EEE4C1C982E}" type="presOf" srcId="{F858AF5D-409B-4F6B-8FF6-5E3096DBB569}" destId="{27791D83-BF5E-4891-BAA0-62B4AFE758DB}" srcOrd="0" destOrd="0" presId="urn:microsoft.com/office/officeart/2005/8/layout/vList2"/>
    <dgm:cxn modelId="{5C8094A0-F79B-4AFF-88EA-422FE3C44719}" srcId="{F858AF5D-409B-4F6B-8FF6-5E3096DBB569}" destId="{6FB46DBB-3938-4569-854D-C3C94B86F308}" srcOrd="0" destOrd="0" parTransId="{876C5DD2-1D8D-49A3-AF83-85E195AB9A11}" sibTransId="{08E23584-3A8A-49C1-91D0-6395FB974D12}"/>
    <dgm:cxn modelId="{A4BEB932-1E84-43C4-BF17-6CEB3654266C}" type="presOf" srcId="{A2353D02-B0A6-4011-BCB6-C7C49E08F791}" destId="{821CA8B4-D3C5-4828-BA15-784AA9702D12}" srcOrd="0" destOrd="0" presId="urn:microsoft.com/office/officeart/2005/8/layout/vList2"/>
    <dgm:cxn modelId="{2821BED5-2188-42FB-91C3-30D4453C940D}" type="presOf" srcId="{B4F69426-2F17-4196-AE78-271629C116F6}" destId="{51905E90-C0F9-4541-A764-4D2DF4CCB329}" srcOrd="0" destOrd="0" presId="urn:microsoft.com/office/officeart/2005/8/layout/vList2"/>
    <dgm:cxn modelId="{14039DC1-ACBD-46DB-ADC4-CAF0FC174FFF}" srcId="{F858AF5D-409B-4F6B-8FF6-5E3096DBB569}" destId="{DD6C8D6B-0186-4EBA-8854-58B718B577BC}" srcOrd="6" destOrd="0" parTransId="{B9B1BAC9-6438-494B-8034-CE18B2C60727}" sibTransId="{23C2F427-0E61-42C8-8C2A-B7B9ACE81F73}"/>
    <dgm:cxn modelId="{DA211813-7F9E-4282-8C7C-213924A03C31}" type="presOf" srcId="{AEF639F6-8580-4E83-A685-1BA98D4BA413}" destId="{9603D599-3C40-48FE-B81E-F8005056FFBB}" srcOrd="0" destOrd="0" presId="urn:microsoft.com/office/officeart/2005/8/layout/vList2"/>
    <dgm:cxn modelId="{F60F1080-37A3-4AE4-B207-D8A23C5754DD}" type="presOf" srcId="{BEF1EE4B-6DB4-4CDE-B3AB-CC55EF9D4198}" destId="{1869B0FE-A7D8-43D7-8360-5C207E41ADAD}" srcOrd="0" destOrd="0" presId="urn:microsoft.com/office/officeart/2005/8/layout/vList2"/>
    <dgm:cxn modelId="{600D7D90-519B-455E-BEA2-E007D8FE19F5}" srcId="{F858AF5D-409B-4F6B-8FF6-5E3096DBB569}" destId="{A2353D02-B0A6-4011-BCB6-C7C49E08F791}" srcOrd="4" destOrd="0" parTransId="{F5AF0E61-F351-4710-BEBB-4B39EEAC3684}" sibTransId="{0AC49500-7793-485D-AE12-4F659E522139}"/>
    <dgm:cxn modelId="{056248D7-2B55-4CA2-9C5C-B0694E3B09E8}" type="presParOf" srcId="{27791D83-BF5E-4891-BAA0-62B4AFE758DB}" destId="{975D0308-E671-46F1-853B-010B1A5C28A6}" srcOrd="0" destOrd="0" presId="urn:microsoft.com/office/officeart/2005/8/layout/vList2"/>
    <dgm:cxn modelId="{E6DD28DD-5D3E-447D-A0CF-EB7BC7719C12}" type="presParOf" srcId="{27791D83-BF5E-4891-BAA0-62B4AFE758DB}" destId="{5592CE7A-C649-4258-9039-2F5B02046541}" srcOrd="1" destOrd="0" presId="urn:microsoft.com/office/officeart/2005/8/layout/vList2"/>
    <dgm:cxn modelId="{FB370C30-1F0D-4DFF-B1BA-8C7AC3B9454F}" type="presParOf" srcId="{27791D83-BF5E-4891-BAA0-62B4AFE758DB}" destId="{51905E90-C0F9-4541-A764-4D2DF4CCB329}" srcOrd="2" destOrd="0" presId="urn:microsoft.com/office/officeart/2005/8/layout/vList2"/>
    <dgm:cxn modelId="{6944C4D7-357C-48CC-B4E6-C972E8ED6077}" type="presParOf" srcId="{27791D83-BF5E-4891-BAA0-62B4AFE758DB}" destId="{67E2E339-623D-46B7-9559-5B5F06A0C41B}" srcOrd="3" destOrd="0" presId="urn:microsoft.com/office/officeart/2005/8/layout/vList2"/>
    <dgm:cxn modelId="{1F926DC3-FDB0-4F6A-B624-08B5D5639781}" type="presParOf" srcId="{27791D83-BF5E-4891-BAA0-62B4AFE758DB}" destId="{14A41BD3-EEC3-47C0-A1FD-E6D5232201A0}" srcOrd="4" destOrd="0" presId="urn:microsoft.com/office/officeart/2005/8/layout/vList2"/>
    <dgm:cxn modelId="{D4AE26DE-7BA4-4C1F-8769-611BE7EB25F2}" type="presParOf" srcId="{27791D83-BF5E-4891-BAA0-62B4AFE758DB}" destId="{8D81D429-7B66-4A48-8378-81B48A0908A6}" srcOrd="5" destOrd="0" presId="urn:microsoft.com/office/officeart/2005/8/layout/vList2"/>
    <dgm:cxn modelId="{CE7E066E-79D2-4494-82BA-EEB92513E41A}" type="presParOf" srcId="{27791D83-BF5E-4891-BAA0-62B4AFE758DB}" destId="{1869B0FE-A7D8-43D7-8360-5C207E41ADAD}" srcOrd="6" destOrd="0" presId="urn:microsoft.com/office/officeart/2005/8/layout/vList2"/>
    <dgm:cxn modelId="{D63EE4AF-0894-469B-899F-D213B5C0B2ED}" type="presParOf" srcId="{27791D83-BF5E-4891-BAA0-62B4AFE758DB}" destId="{3EC0F285-BF2D-4281-A0D3-1D59177DE40F}" srcOrd="7" destOrd="0" presId="urn:microsoft.com/office/officeart/2005/8/layout/vList2"/>
    <dgm:cxn modelId="{F2196DE1-59EE-43D4-A101-029D185D2FFE}" type="presParOf" srcId="{27791D83-BF5E-4891-BAA0-62B4AFE758DB}" destId="{821CA8B4-D3C5-4828-BA15-784AA9702D12}" srcOrd="8" destOrd="0" presId="urn:microsoft.com/office/officeart/2005/8/layout/vList2"/>
    <dgm:cxn modelId="{6D402327-54E0-4CD2-B23C-D5858C2E4232}" type="presParOf" srcId="{27791D83-BF5E-4891-BAA0-62B4AFE758DB}" destId="{BF8B1CFE-4A16-4FBA-BF72-221A181E7091}" srcOrd="9" destOrd="0" presId="urn:microsoft.com/office/officeart/2005/8/layout/vList2"/>
    <dgm:cxn modelId="{DBF2801C-852F-41E5-B4AC-FFCFA2D078DE}" type="presParOf" srcId="{27791D83-BF5E-4891-BAA0-62B4AFE758DB}" destId="{9603D599-3C40-48FE-B81E-F8005056FFBB}" srcOrd="10" destOrd="0" presId="urn:microsoft.com/office/officeart/2005/8/layout/vList2"/>
    <dgm:cxn modelId="{08BB1DBF-CAD1-4C53-BAE8-230A299FCB56}" type="presParOf" srcId="{27791D83-BF5E-4891-BAA0-62B4AFE758DB}" destId="{ACE3EF11-31E9-4233-88C4-B16D770E10E0}" srcOrd="11" destOrd="0" presId="urn:microsoft.com/office/officeart/2005/8/layout/vList2"/>
    <dgm:cxn modelId="{2438C1C1-7130-4D41-A37B-3D970A2EFD16}" type="presParOf" srcId="{27791D83-BF5E-4891-BAA0-62B4AFE758DB}" destId="{5FB7461E-AAEC-4149-98A1-2E2E0E19889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8FEE3C-D1E0-49B2-803C-1ED278EE2590}"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en-US"/>
        </a:p>
      </dgm:t>
    </dgm:pt>
    <dgm:pt modelId="{B1650B59-6B01-48DC-A00E-B78F3742C58D}">
      <dgm:prSet/>
      <dgm:spPr/>
      <dgm:t>
        <a:bodyPr/>
        <a:lstStyle/>
        <a:p>
          <a:pPr rtl="0"/>
          <a:r>
            <a:rPr lang="en-US" dirty="0" smtClean="0"/>
            <a:t>1) SLPs (grade 4-12) developed as teaching and learning support material</a:t>
          </a:r>
          <a:endParaRPr lang="en-US" dirty="0"/>
        </a:p>
      </dgm:t>
    </dgm:pt>
    <dgm:pt modelId="{F387ED6B-0B38-4CCC-9140-F0E7269DEB41}" type="parTrans" cxnId="{32280B1C-979F-43E4-B55F-1C54CF2F0060}">
      <dgm:prSet/>
      <dgm:spPr/>
      <dgm:t>
        <a:bodyPr/>
        <a:lstStyle/>
        <a:p>
          <a:endParaRPr lang="en-US"/>
        </a:p>
      </dgm:t>
    </dgm:pt>
    <dgm:pt modelId="{1E8C05AA-9326-4499-8E92-D2DB9E5511B9}" type="sibTrans" cxnId="{32280B1C-979F-43E4-B55F-1C54CF2F0060}">
      <dgm:prSet/>
      <dgm:spPr/>
      <dgm:t>
        <a:bodyPr/>
        <a:lstStyle/>
        <a:p>
          <a:endParaRPr lang="en-US"/>
        </a:p>
      </dgm:t>
    </dgm:pt>
    <dgm:pt modelId="{F09B3F73-5D0E-4BEB-99B6-6871D8E6FD7E}">
      <dgm:prSet/>
      <dgm:spPr/>
      <dgm:t>
        <a:bodyPr/>
        <a:lstStyle/>
        <a:p>
          <a:pPr rtl="0"/>
          <a:r>
            <a:rPr lang="en-US" dirty="0" smtClean="0"/>
            <a:t>2) Manuals developed and distributed to capacitate </a:t>
          </a:r>
          <a:r>
            <a:rPr lang="en-US" b="1" dirty="0" smtClean="0"/>
            <a:t>educators</a:t>
          </a:r>
          <a:r>
            <a:rPr lang="en-US" dirty="0" smtClean="0"/>
            <a:t> to use the SLPs and implement CSE effectively in the classroom</a:t>
          </a:r>
          <a:endParaRPr lang="en-US" dirty="0"/>
        </a:p>
      </dgm:t>
    </dgm:pt>
    <dgm:pt modelId="{2EBB79B8-5919-4910-9345-20FCAD51CE06}" type="parTrans" cxnId="{F428E00D-0286-4677-9F9A-4FE33B7DFA6D}">
      <dgm:prSet/>
      <dgm:spPr/>
      <dgm:t>
        <a:bodyPr/>
        <a:lstStyle/>
        <a:p>
          <a:endParaRPr lang="en-US"/>
        </a:p>
      </dgm:t>
    </dgm:pt>
    <dgm:pt modelId="{8B825A18-86D9-4931-8CF0-9DD64EAFA052}" type="sibTrans" cxnId="{F428E00D-0286-4677-9F9A-4FE33B7DFA6D}">
      <dgm:prSet/>
      <dgm:spPr/>
      <dgm:t>
        <a:bodyPr/>
        <a:lstStyle/>
        <a:p>
          <a:endParaRPr lang="en-US"/>
        </a:p>
      </dgm:t>
    </dgm:pt>
    <dgm:pt modelId="{B5AF9CB0-D8F0-48A0-A520-C03B93D255E5}">
      <dgm:prSet/>
      <dgm:spPr/>
      <dgm:t>
        <a:bodyPr/>
        <a:lstStyle/>
        <a:p>
          <a:pPr rtl="0"/>
          <a:r>
            <a:rPr lang="en-US" dirty="0" smtClean="0"/>
            <a:t>3) Manuals developed and distributed to capacitate </a:t>
          </a:r>
          <a:r>
            <a:rPr lang="en-US" b="1" dirty="0" smtClean="0"/>
            <a:t>school governing bodies </a:t>
          </a:r>
          <a:r>
            <a:rPr lang="en-US" dirty="0" smtClean="0"/>
            <a:t>to support the implementation of CSE in schools</a:t>
          </a:r>
          <a:endParaRPr lang="en-US" dirty="0"/>
        </a:p>
      </dgm:t>
    </dgm:pt>
    <dgm:pt modelId="{B94FB01F-4B28-4DA5-A16B-3EA676801995}" type="parTrans" cxnId="{D1CCB86B-A314-4402-B568-82F5DD1CF0CE}">
      <dgm:prSet/>
      <dgm:spPr/>
      <dgm:t>
        <a:bodyPr/>
        <a:lstStyle/>
        <a:p>
          <a:endParaRPr lang="en-US"/>
        </a:p>
      </dgm:t>
    </dgm:pt>
    <dgm:pt modelId="{1AF7F580-6F85-4288-9833-589BE2EF384C}" type="sibTrans" cxnId="{D1CCB86B-A314-4402-B568-82F5DD1CF0CE}">
      <dgm:prSet/>
      <dgm:spPr/>
      <dgm:t>
        <a:bodyPr/>
        <a:lstStyle/>
        <a:p>
          <a:endParaRPr lang="en-US"/>
        </a:p>
      </dgm:t>
    </dgm:pt>
    <dgm:pt modelId="{CA6B0ED0-C9DD-400F-A5FF-2B443436F0FC}">
      <dgm:prSet/>
      <dgm:spPr/>
      <dgm:t>
        <a:bodyPr/>
        <a:lstStyle/>
        <a:p>
          <a:pPr rtl="0"/>
          <a:r>
            <a:rPr lang="en-US" dirty="0" smtClean="0"/>
            <a:t>4) Manuals developed and distributed to capacitate </a:t>
          </a:r>
          <a:r>
            <a:rPr lang="en-US" b="1" dirty="0" smtClean="0"/>
            <a:t>school management teams and subject officials </a:t>
          </a:r>
          <a:r>
            <a:rPr lang="en-US" dirty="0" smtClean="0"/>
            <a:t>to support the implementation of CSE in schools</a:t>
          </a:r>
          <a:endParaRPr lang="en-US" dirty="0"/>
        </a:p>
      </dgm:t>
    </dgm:pt>
    <dgm:pt modelId="{363E6571-BF21-4CDB-8224-A0AC328DF9E8}" type="parTrans" cxnId="{54AB302F-726C-4F83-B615-727316CD9305}">
      <dgm:prSet/>
      <dgm:spPr/>
      <dgm:t>
        <a:bodyPr/>
        <a:lstStyle/>
        <a:p>
          <a:endParaRPr lang="en-US"/>
        </a:p>
      </dgm:t>
    </dgm:pt>
    <dgm:pt modelId="{46F57461-7F04-4A16-80F2-35A477E9CFDD}" type="sibTrans" cxnId="{54AB302F-726C-4F83-B615-727316CD9305}">
      <dgm:prSet/>
      <dgm:spPr/>
      <dgm:t>
        <a:bodyPr/>
        <a:lstStyle/>
        <a:p>
          <a:endParaRPr lang="en-US"/>
        </a:p>
      </dgm:t>
    </dgm:pt>
    <dgm:pt modelId="{F274647F-9FF4-46F1-92F7-F497B1EF1F8E}" type="pres">
      <dgm:prSet presAssocID="{D58FEE3C-D1E0-49B2-803C-1ED278EE2590}" presName="matrix" presStyleCnt="0">
        <dgm:presLayoutVars>
          <dgm:chMax val="1"/>
          <dgm:dir/>
          <dgm:resizeHandles val="exact"/>
        </dgm:presLayoutVars>
      </dgm:prSet>
      <dgm:spPr/>
      <dgm:t>
        <a:bodyPr/>
        <a:lstStyle/>
        <a:p>
          <a:endParaRPr lang="en-US"/>
        </a:p>
      </dgm:t>
    </dgm:pt>
    <dgm:pt modelId="{31353B48-6EF9-43D5-BEFC-FC2456436392}" type="pres">
      <dgm:prSet presAssocID="{D58FEE3C-D1E0-49B2-803C-1ED278EE2590}" presName="diamond" presStyleLbl="bgShp" presStyleIdx="0" presStyleCnt="1"/>
      <dgm:spPr/>
    </dgm:pt>
    <dgm:pt modelId="{54EDA14F-15DC-468A-8E7F-49DBB9C70121}" type="pres">
      <dgm:prSet presAssocID="{D58FEE3C-D1E0-49B2-803C-1ED278EE2590}" presName="quad1" presStyleLbl="node1" presStyleIdx="0" presStyleCnt="4">
        <dgm:presLayoutVars>
          <dgm:chMax val="0"/>
          <dgm:chPref val="0"/>
          <dgm:bulletEnabled val="1"/>
        </dgm:presLayoutVars>
      </dgm:prSet>
      <dgm:spPr/>
      <dgm:t>
        <a:bodyPr/>
        <a:lstStyle/>
        <a:p>
          <a:endParaRPr lang="en-US"/>
        </a:p>
      </dgm:t>
    </dgm:pt>
    <dgm:pt modelId="{2A7169C0-2FDE-4D71-9C62-CDC43BD8ACD4}" type="pres">
      <dgm:prSet presAssocID="{D58FEE3C-D1E0-49B2-803C-1ED278EE2590}" presName="quad2" presStyleLbl="node1" presStyleIdx="1" presStyleCnt="4">
        <dgm:presLayoutVars>
          <dgm:chMax val="0"/>
          <dgm:chPref val="0"/>
          <dgm:bulletEnabled val="1"/>
        </dgm:presLayoutVars>
      </dgm:prSet>
      <dgm:spPr/>
      <dgm:t>
        <a:bodyPr/>
        <a:lstStyle/>
        <a:p>
          <a:endParaRPr lang="en-US"/>
        </a:p>
      </dgm:t>
    </dgm:pt>
    <dgm:pt modelId="{1094D3CC-1FBC-4B5D-ACF5-C40DB9D0A8D1}" type="pres">
      <dgm:prSet presAssocID="{D58FEE3C-D1E0-49B2-803C-1ED278EE2590}" presName="quad3" presStyleLbl="node1" presStyleIdx="2" presStyleCnt="4">
        <dgm:presLayoutVars>
          <dgm:chMax val="0"/>
          <dgm:chPref val="0"/>
          <dgm:bulletEnabled val="1"/>
        </dgm:presLayoutVars>
      </dgm:prSet>
      <dgm:spPr/>
      <dgm:t>
        <a:bodyPr/>
        <a:lstStyle/>
        <a:p>
          <a:endParaRPr lang="en-US"/>
        </a:p>
      </dgm:t>
    </dgm:pt>
    <dgm:pt modelId="{EBF2C2A5-181B-4A01-9464-2D61F57EA356}" type="pres">
      <dgm:prSet presAssocID="{D58FEE3C-D1E0-49B2-803C-1ED278EE2590}" presName="quad4" presStyleLbl="node1" presStyleIdx="3" presStyleCnt="4">
        <dgm:presLayoutVars>
          <dgm:chMax val="0"/>
          <dgm:chPref val="0"/>
          <dgm:bulletEnabled val="1"/>
        </dgm:presLayoutVars>
      </dgm:prSet>
      <dgm:spPr/>
      <dgm:t>
        <a:bodyPr/>
        <a:lstStyle/>
        <a:p>
          <a:endParaRPr lang="en-US"/>
        </a:p>
      </dgm:t>
    </dgm:pt>
  </dgm:ptLst>
  <dgm:cxnLst>
    <dgm:cxn modelId="{D1CCB86B-A314-4402-B568-82F5DD1CF0CE}" srcId="{D58FEE3C-D1E0-49B2-803C-1ED278EE2590}" destId="{B5AF9CB0-D8F0-48A0-A520-C03B93D255E5}" srcOrd="2" destOrd="0" parTransId="{B94FB01F-4B28-4DA5-A16B-3EA676801995}" sibTransId="{1AF7F580-6F85-4288-9833-589BE2EF384C}"/>
    <dgm:cxn modelId="{A30D03BC-78AE-4897-92FE-8E226D73284A}" type="presOf" srcId="{B1650B59-6B01-48DC-A00E-B78F3742C58D}" destId="{54EDA14F-15DC-468A-8E7F-49DBB9C70121}" srcOrd="0" destOrd="0" presId="urn:microsoft.com/office/officeart/2005/8/layout/matrix3"/>
    <dgm:cxn modelId="{54AB302F-726C-4F83-B615-727316CD9305}" srcId="{D58FEE3C-D1E0-49B2-803C-1ED278EE2590}" destId="{CA6B0ED0-C9DD-400F-A5FF-2B443436F0FC}" srcOrd="3" destOrd="0" parTransId="{363E6571-BF21-4CDB-8224-A0AC328DF9E8}" sibTransId="{46F57461-7F04-4A16-80F2-35A477E9CFDD}"/>
    <dgm:cxn modelId="{022AEA6C-E316-42AB-9F77-A2E25D479BA1}" type="presOf" srcId="{CA6B0ED0-C9DD-400F-A5FF-2B443436F0FC}" destId="{EBF2C2A5-181B-4A01-9464-2D61F57EA356}" srcOrd="0" destOrd="0" presId="urn:microsoft.com/office/officeart/2005/8/layout/matrix3"/>
    <dgm:cxn modelId="{F428E00D-0286-4677-9F9A-4FE33B7DFA6D}" srcId="{D58FEE3C-D1E0-49B2-803C-1ED278EE2590}" destId="{F09B3F73-5D0E-4BEB-99B6-6871D8E6FD7E}" srcOrd="1" destOrd="0" parTransId="{2EBB79B8-5919-4910-9345-20FCAD51CE06}" sibTransId="{8B825A18-86D9-4931-8CF0-9DD64EAFA052}"/>
    <dgm:cxn modelId="{32280B1C-979F-43E4-B55F-1C54CF2F0060}" srcId="{D58FEE3C-D1E0-49B2-803C-1ED278EE2590}" destId="{B1650B59-6B01-48DC-A00E-B78F3742C58D}" srcOrd="0" destOrd="0" parTransId="{F387ED6B-0B38-4CCC-9140-F0E7269DEB41}" sibTransId="{1E8C05AA-9326-4499-8E92-D2DB9E5511B9}"/>
    <dgm:cxn modelId="{8CF02E16-FFB2-4393-8EA0-3FD40DD7CF64}" type="presOf" srcId="{F09B3F73-5D0E-4BEB-99B6-6871D8E6FD7E}" destId="{2A7169C0-2FDE-4D71-9C62-CDC43BD8ACD4}" srcOrd="0" destOrd="0" presId="urn:microsoft.com/office/officeart/2005/8/layout/matrix3"/>
    <dgm:cxn modelId="{5F0A553B-DCC8-4DB9-8999-C18EAB065E84}" type="presOf" srcId="{D58FEE3C-D1E0-49B2-803C-1ED278EE2590}" destId="{F274647F-9FF4-46F1-92F7-F497B1EF1F8E}" srcOrd="0" destOrd="0" presId="urn:microsoft.com/office/officeart/2005/8/layout/matrix3"/>
    <dgm:cxn modelId="{9A391F45-4CB6-4386-9EB4-A808960CCDDE}" type="presOf" srcId="{B5AF9CB0-D8F0-48A0-A520-C03B93D255E5}" destId="{1094D3CC-1FBC-4B5D-ACF5-C40DB9D0A8D1}" srcOrd="0" destOrd="0" presId="urn:microsoft.com/office/officeart/2005/8/layout/matrix3"/>
    <dgm:cxn modelId="{8F23771F-6C9E-4115-92DB-3D12B02A7C6C}" type="presParOf" srcId="{F274647F-9FF4-46F1-92F7-F497B1EF1F8E}" destId="{31353B48-6EF9-43D5-BEFC-FC2456436392}" srcOrd="0" destOrd="0" presId="urn:microsoft.com/office/officeart/2005/8/layout/matrix3"/>
    <dgm:cxn modelId="{B9AE894A-BBDF-49AB-A2E2-4F6D04C9D041}" type="presParOf" srcId="{F274647F-9FF4-46F1-92F7-F497B1EF1F8E}" destId="{54EDA14F-15DC-468A-8E7F-49DBB9C70121}" srcOrd="1" destOrd="0" presId="urn:microsoft.com/office/officeart/2005/8/layout/matrix3"/>
    <dgm:cxn modelId="{81F8AB57-28BA-46AB-8A32-35CC87E0F0D0}" type="presParOf" srcId="{F274647F-9FF4-46F1-92F7-F497B1EF1F8E}" destId="{2A7169C0-2FDE-4D71-9C62-CDC43BD8ACD4}" srcOrd="2" destOrd="0" presId="urn:microsoft.com/office/officeart/2005/8/layout/matrix3"/>
    <dgm:cxn modelId="{D19E2E0A-5092-47A5-B28F-C6D99B000E5C}" type="presParOf" srcId="{F274647F-9FF4-46F1-92F7-F497B1EF1F8E}" destId="{1094D3CC-1FBC-4B5D-ACF5-C40DB9D0A8D1}" srcOrd="3" destOrd="0" presId="urn:microsoft.com/office/officeart/2005/8/layout/matrix3"/>
    <dgm:cxn modelId="{B0F277D3-7A2F-4BC6-AE58-1B1A5066BA1E}" type="presParOf" srcId="{F274647F-9FF4-46F1-92F7-F497B1EF1F8E}" destId="{EBF2C2A5-181B-4A01-9464-2D61F57EA35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1D801FB-50FF-4B59-863B-8E0B19C49D24}"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US"/>
        </a:p>
      </dgm:t>
    </dgm:pt>
    <dgm:pt modelId="{A8B5E500-B5E9-48DA-AEB8-61F2E64F9BE2}">
      <dgm:prSet/>
      <dgm:spPr/>
      <dgm:t>
        <a:bodyPr/>
        <a:lstStyle/>
        <a:p>
          <a:pPr rtl="0"/>
          <a:r>
            <a:rPr lang="en-US" dirty="0" smtClean="0"/>
            <a:t>Encourage schools to </a:t>
          </a:r>
          <a:r>
            <a:rPr lang="en-US" b="1" dirty="0" smtClean="0"/>
            <a:t>report pregnancy/rape/abuse</a:t>
          </a:r>
        </a:p>
        <a:p>
          <a:pPr rtl="0"/>
          <a:r>
            <a:rPr lang="en-US" b="0" dirty="0" smtClean="0"/>
            <a:t>(as per the Protocol for the Management and Reporting of Sexual Abuse and Harassment in Schools)</a:t>
          </a:r>
          <a:endParaRPr lang="en-US" b="0" dirty="0"/>
        </a:p>
      </dgm:t>
    </dgm:pt>
    <dgm:pt modelId="{CBD54300-1F72-48AF-B2F4-4F67F9C11110}" type="parTrans" cxnId="{519B6FBB-5D82-4F11-A58C-D3F222DA729C}">
      <dgm:prSet/>
      <dgm:spPr/>
      <dgm:t>
        <a:bodyPr/>
        <a:lstStyle/>
        <a:p>
          <a:endParaRPr lang="en-US">
            <a:solidFill>
              <a:schemeClr val="tx1"/>
            </a:solidFill>
          </a:endParaRPr>
        </a:p>
      </dgm:t>
    </dgm:pt>
    <dgm:pt modelId="{817AFED8-535B-4A3B-81C3-4E64AEDC18AE}" type="sibTrans" cxnId="{519B6FBB-5D82-4F11-A58C-D3F222DA729C}">
      <dgm:prSet/>
      <dgm:spPr/>
      <dgm:t>
        <a:bodyPr/>
        <a:lstStyle/>
        <a:p>
          <a:endParaRPr lang="en-US">
            <a:solidFill>
              <a:schemeClr val="tx1"/>
            </a:solidFill>
          </a:endParaRPr>
        </a:p>
      </dgm:t>
    </dgm:pt>
    <dgm:pt modelId="{EF209A53-E6FA-4C36-AA6B-21661A17731A}">
      <dgm:prSet/>
      <dgm:spPr/>
      <dgm:t>
        <a:bodyPr/>
        <a:lstStyle/>
        <a:p>
          <a:pPr rtl="0"/>
          <a:r>
            <a:rPr lang="en-US" dirty="0" smtClean="0"/>
            <a:t>Improve implementation of </a:t>
          </a:r>
          <a:r>
            <a:rPr lang="en-US" b="1" dirty="0" smtClean="0"/>
            <a:t>policy and guidelines </a:t>
          </a:r>
          <a:r>
            <a:rPr lang="en-US" dirty="0" smtClean="0"/>
            <a:t>(governance and accountability)</a:t>
          </a:r>
          <a:endParaRPr lang="en-US" dirty="0"/>
        </a:p>
      </dgm:t>
    </dgm:pt>
    <dgm:pt modelId="{936F5029-BD60-46A8-B5ED-6B4D284BE524}" type="parTrans" cxnId="{E116FCA7-70DF-46E4-A7C1-3C510B503BD5}">
      <dgm:prSet/>
      <dgm:spPr/>
      <dgm:t>
        <a:bodyPr/>
        <a:lstStyle/>
        <a:p>
          <a:endParaRPr lang="en-US">
            <a:solidFill>
              <a:schemeClr val="tx1"/>
            </a:solidFill>
          </a:endParaRPr>
        </a:p>
      </dgm:t>
    </dgm:pt>
    <dgm:pt modelId="{904F98EB-BA12-403A-9AA2-46928B25B43D}" type="sibTrans" cxnId="{E116FCA7-70DF-46E4-A7C1-3C510B503BD5}">
      <dgm:prSet/>
      <dgm:spPr/>
      <dgm:t>
        <a:bodyPr/>
        <a:lstStyle/>
        <a:p>
          <a:endParaRPr lang="en-US">
            <a:solidFill>
              <a:schemeClr val="tx1"/>
            </a:solidFill>
          </a:endParaRPr>
        </a:p>
      </dgm:t>
    </dgm:pt>
    <dgm:pt modelId="{2F12ED85-55B5-42D0-B31A-1C36D0AB3369}">
      <dgm:prSet/>
      <dgm:spPr/>
      <dgm:t>
        <a:bodyPr/>
        <a:lstStyle/>
        <a:p>
          <a:pPr rtl="0"/>
          <a:r>
            <a:rPr lang="en-US" dirty="0" smtClean="0"/>
            <a:t>Create </a:t>
          </a:r>
          <a:r>
            <a:rPr lang="en-US" b="1" dirty="0" smtClean="0"/>
            <a:t>partnerships for a multi-sectoral approach </a:t>
          </a:r>
          <a:r>
            <a:rPr lang="en-US" dirty="0" smtClean="0"/>
            <a:t>– between government departments and civil society</a:t>
          </a:r>
          <a:endParaRPr lang="en-US" dirty="0"/>
        </a:p>
      </dgm:t>
    </dgm:pt>
    <dgm:pt modelId="{1C27506A-1FE6-45F3-868F-35501191D715}" type="parTrans" cxnId="{2449CE45-FB15-46C9-BD2B-A75AFA27320F}">
      <dgm:prSet/>
      <dgm:spPr/>
      <dgm:t>
        <a:bodyPr/>
        <a:lstStyle/>
        <a:p>
          <a:endParaRPr lang="en-US">
            <a:solidFill>
              <a:schemeClr val="tx1"/>
            </a:solidFill>
          </a:endParaRPr>
        </a:p>
      </dgm:t>
    </dgm:pt>
    <dgm:pt modelId="{5CEA1E9C-9E2A-4EBD-A6F7-8F50E84EA3F1}" type="sibTrans" cxnId="{2449CE45-FB15-46C9-BD2B-A75AFA27320F}">
      <dgm:prSet/>
      <dgm:spPr/>
      <dgm:t>
        <a:bodyPr/>
        <a:lstStyle/>
        <a:p>
          <a:endParaRPr lang="en-US">
            <a:solidFill>
              <a:schemeClr val="tx1"/>
            </a:solidFill>
          </a:endParaRPr>
        </a:p>
      </dgm:t>
    </dgm:pt>
    <dgm:pt modelId="{9D9B99B8-D222-4D48-BA61-07F617ADE197}">
      <dgm:prSet/>
      <dgm:spPr/>
      <dgm:t>
        <a:bodyPr/>
        <a:lstStyle/>
        <a:p>
          <a:pPr rtl="0"/>
          <a:r>
            <a:rPr lang="en-US" b="1" dirty="0" smtClean="0"/>
            <a:t>Reduce child abuse in schools </a:t>
          </a:r>
          <a:r>
            <a:rPr lang="en-US" dirty="0" smtClean="0"/>
            <a:t>– encourage reporting, ensure implementation of policies and protocols in place to ensure prevention</a:t>
          </a:r>
          <a:endParaRPr lang="en-US" dirty="0"/>
        </a:p>
      </dgm:t>
    </dgm:pt>
    <dgm:pt modelId="{EF59A0FC-E149-4BF4-B371-585EC21BA0DD}" type="parTrans" cxnId="{F628E986-AD8F-489C-AE72-2960EE9BFA1B}">
      <dgm:prSet/>
      <dgm:spPr/>
      <dgm:t>
        <a:bodyPr/>
        <a:lstStyle/>
        <a:p>
          <a:endParaRPr lang="en-US">
            <a:solidFill>
              <a:schemeClr val="tx1"/>
            </a:solidFill>
          </a:endParaRPr>
        </a:p>
      </dgm:t>
    </dgm:pt>
    <dgm:pt modelId="{D95D171A-FF23-464E-B6D6-08E0959F9AFF}" type="sibTrans" cxnId="{F628E986-AD8F-489C-AE72-2960EE9BFA1B}">
      <dgm:prSet/>
      <dgm:spPr/>
      <dgm:t>
        <a:bodyPr/>
        <a:lstStyle/>
        <a:p>
          <a:endParaRPr lang="en-US">
            <a:solidFill>
              <a:schemeClr val="tx1"/>
            </a:solidFill>
          </a:endParaRPr>
        </a:p>
      </dgm:t>
    </dgm:pt>
    <dgm:pt modelId="{9A25AF2B-C033-4118-8EA6-12844E063BA5}">
      <dgm:prSet/>
      <dgm:spPr>
        <a:ln>
          <a:solidFill>
            <a:srgbClr val="11813F"/>
          </a:solidFill>
        </a:ln>
      </dgm:spPr>
      <dgm:t>
        <a:bodyPr/>
        <a:lstStyle/>
        <a:p>
          <a:pPr rtl="0"/>
          <a:r>
            <a:rPr lang="en-US" b="1" dirty="0" smtClean="0"/>
            <a:t>DBE POLICY ON THE PREVENTION AND MANAGEMENT OF LEARNER PREGNANCY IN SCHOOLS </a:t>
          </a:r>
          <a:r>
            <a:rPr lang="en-US" dirty="0" smtClean="0"/>
            <a:t>– ensure that schooling is not interrupted if a girl falls pregnant</a:t>
          </a:r>
          <a:endParaRPr lang="en-US" dirty="0"/>
        </a:p>
      </dgm:t>
    </dgm:pt>
    <dgm:pt modelId="{D4B2D889-80D4-4F02-BE9B-40AD7B3F20B8}" type="parTrans" cxnId="{DFECBFDA-6310-43F5-AACA-9EE7429621D0}">
      <dgm:prSet/>
      <dgm:spPr/>
      <dgm:t>
        <a:bodyPr/>
        <a:lstStyle/>
        <a:p>
          <a:endParaRPr lang="en-US">
            <a:solidFill>
              <a:schemeClr val="tx1"/>
            </a:solidFill>
          </a:endParaRPr>
        </a:p>
      </dgm:t>
    </dgm:pt>
    <dgm:pt modelId="{C170C417-04B4-43C7-A88B-B181EAF4CD85}" type="sibTrans" cxnId="{DFECBFDA-6310-43F5-AACA-9EE7429621D0}">
      <dgm:prSet/>
      <dgm:spPr/>
      <dgm:t>
        <a:bodyPr/>
        <a:lstStyle/>
        <a:p>
          <a:endParaRPr lang="en-US">
            <a:solidFill>
              <a:schemeClr val="tx1"/>
            </a:solidFill>
          </a:endParaRPr>
        </a:p>
      </dgm:t>
    </dgm:pt>
    <dgm:pt modelId="{4ADB44D0-70AB-47DA-992E-58FF9F0E6DCC}" type="pres">
      <dgm:prSet presAssocID="{01D801FB-50FF-4B59-863B-8E0B19C49D24}" presName="CompostProcess" presStyleCnt="0">
        <dgm:presLayoutVars>
          <dgm:dir/>
          <dgm:resizeHandles val="exact"/>
        </dgm:presLayoutVars>
      </dgm:prSet>
      <dgm:spPr/>
      <dgm:t>
        <a:bodyPr/>
        <a:lstStyle/>
        <a:p>
          <a:endParaRPr lang="en-US"/>
        </a:p>
      </dgm:t>
    </dgm:pt>
    <dgm:pt modelId="{D7088D3D-F218-4613-84FB-8D1838E14F03}" type="pres">
      <dgm:prSet presAssocID="{01D801FB-50FF-4B59-863B-8E0B19C49D24}" presName="arrow" presStyleLbl="bgShp" presStyleIdx="0" presStyleCnt="1"/>
      <dgm:spPr/>
      <dgm:t>
        <a:bodyPr/>
        <a:lstStyle/>
        <a:p>
          <a:endParaRPr lang="en-US"/>
        </a:p>
      </dgm:t>
    </dgm:pt>
    <dgm:pt modelId="{A09D1265-180A-4B96-9C92-96AD5BEFE5E0}" type="pres">
      <dgm:prSet presAssocID="{01D801FB-50FF-4B59-863B-8E0B19C49D24}" presName="linearProcess" presStyleCnt="0"/>
      <dgm:spPr/>
      <dgm:t>
        <a:bodyPr/>
        <a:lstStyle/>
        <a:p>
          <a:endParaRPr lang="en-US"/>
        </a:p>
      </dgm:t>
    </dgm:pt>
    <dgm:pt modelId="{5B136B6E-7D6A-4A3B-BC53-6DA2BB288395}" type="pres">
      <dgm:prSet presAssocID="{A8B5E500-B5E9-48DA-AEB8-61F2E64F9BE2}" presName="textNode" presStyleLbl="node1" presStyleIdx="0" presStyleCnt="5">
        <dgm:presLayoutVars>
          <dgm:bulletEnabled val="1"/>
        </dgm:presLayoutVars>
      </dgm:prSet>
      <dgm:spPr/>
      <dgm:t>
        <a:bodyPr/>
        <a:lstStyle/>
        <a:p>
          <a:endParaRPr lang="en-US"/>
        </a:p>
      </dgm:t>
    </dgm:pt>
    <dgm:pt modelId="{75DBF3DB-7753-48FE-A5EE-109D19D566E4}" type="pres">
      <dgm:prSet presAssocID="{817AFED8-535B-4A3B-81C3-4E64AEDC18AE}" presName="sibTrans" presStyleCnt="0"/>
      <dgm:spPr/>
      <dgm:t>
        <a:bodyPr/>
        <a:lstStyle/>
        <a:p>
          <a:endParaRPr lang="en-US"/>
        </a:p>
      </dgm:t>
    </dgm:pt>
    <dgm:pt modelId="{C9AA4BF2-B650-4F72-91A9-C918FF36322B}" type="pres">
      <dgm:prSet presAssocID="{EF209A53-E6FA-4C36-AA6B-21661A17731A}" presName="textNode" presStyleLbl="node1" presStyleIdx="1" presStyleCnt="5">
        <dgm:presLayoutVars>
          <dgm:bulletEnabled val="1"/>
        </dgm:presLayoutVars>
      </dgm:prSet>
      <dgm:spPr/>
      <dgm:t>
        <a:bodyPr/>
        <a:lstStyle/>
        <a:p>
          <a:endParaRPr lang="en-US"/>
        </a:p>
      </dgm:t>
    </dgm:pt>
    <dgm:pt modelId="{5D1B8B47-14A7-47CE-9BC1-EC77D5D8557B}" type="pres">
      <dgm:prSet presAssocID="{904F98EB-BA12-403A-9AA2-46928B25B43D}" presName="sibTrans" presStyleCnt="0"/>
      <dgm:spPr/>
      <dgm:t>
        <a:bodyPr/>
        <a:lstStyle/>
        <a:p>
          <a:endParaRPr lang="en-US"/>
        </a:p>
      </dgm:t>
    </dgm:pt>
    <dgm:pt modelId="{A264F064-1970-48AA-8885-36D2A92C269D}" type="pres">
      <dgm:prSet presAssocID="{2F12ED85-55B5-42D0-B31A-1C36D0AB3369}" presName="textNode" presStyleLbl="node1" presStyleIdx="2" presStyleCnt="5">
        <dgm:presLayoutVars>
          <dgm:bulletEnabled val="1"/>
        </dgm:presLayoutVars>
      </dgm:prSet>
      <dgm:spPr/>
      <dgm:t>
        <a:bodyPr/>
        <a:lstStyle/>
        <a:p>
          <a:endParaRPr lang="en-US"/>
        </a:p>
      </dgm:t>
    </dgm:pt>
    <dgm:pt modelId="{C4EF953D-8695-406D-A575-691BC4EFF2D6}" type="pres">
      <dgm:prSet presAssocID="{5CEA1E9C-9E2A-4EBD-A6F7-8F50E84EA3F1}" presName="sibTrans" presStyleCnt="0"/>
      <dgm:spPr/>
      <dgm:t>
        <a:bodyPr/>
        <a:lstStyle/>
        <a:p>
          <a:endParaRPr lang="en-US"/>
        </a:p>
      </dgm:t>
    </dgm:pt>
    <dgm:pt modelId="{6EBF602B-F984-4D31-B7D0-1F6391E4C539}" type="pres">
      <dgm:prSet presAssocID="{9D9B99B8-D222-4D48-BA61-07F617ADE197}" presName="textNode" presStyleLbl="node1" presStyleIdx="3" presStyleCnt="5">
        <dgm:presLayoutVars>
          <dgm:bulletEnabled val="1"/>
        </dgm:presLayoutVars>
      </dgm:prSet>
      <dgm:spPr/>
      <dgm:t>
        <a:bodyPr/>
        <a:lstStyle/>
        <a:p>
          <a:endParaRPr lang="en-US"/>
        </a:p>
      </dgm:t>
    </dgm:pt>
    <dgm:pt modelId="{2FCCD3C5-C934-4AD0-B88B-84DEE877DF2C}" type="pres">
      <dgm:prSet presAssocID="{D95D171A-FF23-464E-B6D6-08E0959F9AFF}" presName="sibTrans" presStyleCnt="0"/>
      <dgm:spPr/>
      <dgm:t>
        <a:bodyPr/>
        <a:lstStyle/>
        <a:p>
          <a:endParaRPr lang="en-US"/>
        </a:p>
      </dgm:t>
    </dgm:pt>
    <dgm:pt modelId="{7C9BDA1A-BFF4-4F91-99B7-D6572A82E086}" type="pres">
      <dgm:prSet presAssocID="{9A25AF2B-C033-4118-8EA6-12844E063BA5}" presName="textNode" presStyleLbl="node1" presStyleIdx="4" presStyleCnt="5">
        <dgm:presLayoutVars>
          <dgm:bulletEnabled val="1"/>
        </dgm:presLayoutVars>
      </dgm:prSet>
      <dgm:spPr/>
      <dgm:t>
        <a:bodyPr/>
        <a:lstStyle/>
        <a:p>
          <a:endParaRPr lang="en-US"/>
        </a:p>
      </dgm:t>
    </dgm:pt>
  </dgm:ptLst>
  <dgm:cxnLst>
    <dgm:cxn modelId="{C9A8751A-3630-4E83-AB5B-3D32499CBBBD}" type="presOf" srcId="{EF209A53-E6FA-4C36-AA6B-21661A17731A}" destId="{C9AA4BF2-B650-4F72-91A9-C918FF36322B}" srcOrd="0" destOrd="0" presId="urn:microsoft.com/office/officeart/2005/8/layout/hProcess9"/>
    <dgm:cxn modelId="{93C75A6D-F469-4897-9F78-37C1C2A2F39C}" type="presOf" srcId="{9D9B99B8-D222-4D48-BA61-07F617ADE197}" destId="{6EBF602B-F984-4D31-B7D0-1F6391E4C539}" srcOrd="0" destOrd="0" presId="urn:microsoft.com/office/officeart/2005/8/layout/hProcess9"/>
    <dgm:cxn modelId="{5C785433-1479-4809-BCF9-4FDF6ADA31BD}" type="presOf" srcId="{A8B5E500-B5E9-48DA-AEB8-61F2E64F9BE2}" destId="{5B136B6E-7D6A-4A3B-BC53-6DA2BB288395}" srcOrd="0" destOrd="0" presId="urn:microsoft.com/office/officeart/2005/8/layout/hProcess9"/>
    <dgm:cxn modelId="{E116FCA7-70DF-46E4-A7C1-3C510B503BD5}" srcId="{01D801FB-50FF-4B59-863B-8E0B19C49D24}" destId="{EF209A53-E6FA-4C36-AA6B-21661A17731A}" srcOrd="1" destOrd="0" parTransId="{936F5029-BD60-46A8-B5ED-6B4D284BE524}" sibTransId="{904F98EB-BA12-403A-9AA2-46928B25B43D}"/>
    <dgm:cxn modelId="{905D67A6-AD06-4360-8DB3-8C1633517B41}" type="presOf" srcId="{9A25AF2B-C033-4118-8EA6-12844E063BA5}" destId="{7C9BDA1A-BFF4-4F91-99B7-D6572A82E086}" srcOrd="0" destOrd="0" presId="urn:microsoft.com/office/officeart/2005/8/layout/hProcess9"/>
    <dgm:cxn modelId="{F628E986-AD8F-489C-AE72-2960EE9BFA1B}" srcId="{01D801FB-50FF-4B59-863B-8E0B19C49D24}" destId="{9D9B99B8-D222-4D48-BA61-07F617ADE197}" srcOrd="3" destOrd="0" parTransId="{EF59A0FC-E149-4BF4-B371-585EC21BA0DD}" sibTransId="{D95D171A-FF23-464E-B6D6-08E0959F9AFF}"/>
    <dgm:cxn modelId="{2449CE45-FB15-46C9-BD2B-A75AFA27320F}" srcId="{01D801FB-50FF-4B59-863B-8E0B19C49D24}" destId="{2F12ED85-55B5-42D0-B31A-1C36D0AB3369}" srcOrd="2" destOrd="0" parTransId="{1C27506A-1FE6-45F3-868F-35501191D715}" sibTransId="{5CEA1E9C-9E2A-4EBD-A6F7-8F50E84EA3F1}"/>
    <dgm:cxn modelId="{519B6FBB-5D82-4F11-A58C-D3F222DA729C}" srcId="{01D801FB-50FF-4B59-863B-8E0B19C49D24}" destId="{A8B5E500-B5E9-48DA-AEB8-61F2E64F9BE2}" srcOrd="0" destOrd="0" parTransId="{CBD54300-1F72-48AF-B2F4-4F67F9C11110}" sibTransId="{817AFED8-535B-4A3B-81C3-4E64AEDC18AE}"/>
    <dgm:cxn modelId="{DFECBFDA-6310-43F5-AACA-9EE7429621D0}" srcId="{01D801FB-50FF-4B59-863B-8E0B19C49D24}" destId="{9A25AF2B-C033-4118-8EA6-12844E063BA5}" srcOrd="4" destOrd="0" parTransId="{D4B2D889-80D4-4F02-BE9B-40AD7B3F20B8}" sibTransId="{C170C417-04B4-43C7-A88B-B181EAF4CD85}"/>
    <dgm:cxn modelId="{9A7E55FD-336D-4307-8DDA-C39C8734C392}" type="presOf" srcId="{2F12ED85-55B5-42D0-B31A-1C36D0AB3369}" destId="{A264F064-1970-48AA-8885-36D2A92C269D}" srcOrd="0" destOrd="0" presId="urn:microsoft.com/office/officeart/2005/8/layout/hProcess9"/>
    <dgm:cxn modelId="{06F0CC03-13A0-4F1B-AA88-D95B616D06B7}" type="presOf" srcId="{01D801FB-50FF-4B59-863B-8E0B19C49D24}" destId="{4ADB44D0-70AB-47DA-992E-58FF9F0E6DCC}" srcOrd="0" destOrd="0" presId="urn:microsoft.com/office/officeart/2005/8/layout/hProcess9"/>
    <dgm:cxn modelId="{CB9D7F39-2461-4FAB-8C11-4474DBF0BBA5}" type="presParOf" srcId="{4ADB44D0-70AB-47DA-992E-58FF9F0E6DCC}" destId="{D7088D3D-F218-4613-84FB-8D1838E14F03}" srcOrd="0" destOrd="0" presId="urn:microsoft.com/office/officeart/2005/8/layout/hProcess9"/>
    <dgm:cxn modelId="{706C7FDF-EF8D-42B3-AD00-002A3B7B93B9}" type="presParOf" srcId="{4ADB44D0-70AB-47DA-992E-58FF9F0E6DCC}" destId="{A09D1265-180A-4B96-9C92-96AD5BEFE5E0}" srcOrd="1" destOrd="0" presId="urn:microsoft.com/office/officeart/2005/8/layout/hProcess9"/>
    <dgm:cxn modelId="{DF59A8DC-A799-48E0-A160-508C049034BE}" type="presParOf" srcId="{A09D1265-180A-4B96-9C92-96AD5BEFE5E0}" destId="{5B136B6E-7D6A-4A3B-BC53-6DA2BB288395}" srcOrd="0" destOrd="0" presId="urn:microsoft.com/office/officeart/2005/8/layout/hProcess9"/>
    <dgm:cxn modelId="{55FC6211-B429-4143-9FB5-26C8DC797A34}" type="presParOf" srcId="{A09D1265-180A-4B96-9C92-96AD5BEFE5E0}" destId="{75DBF3DB-7753-48FE-A5EE-109D19D566E4}" srcOrd="1" destOrd="0" presId="urn:microsoft.com/office/officeart/2005/8/layout/hProcess9"/>
    <dgm:cxn modelId="{64120B87-DEAC-4661-8933-0A4172A942D6}" type="presParOf" srcId="{A09D1265-180A-4B96-9C92-96AD5BEFE5E0}" destId="{C9AA4BF2-B650-4F72-91A9-C918FF36322B}" srcOrd="2" destOrd="0" presId="urn:microsoft.com/office/officeart/2005/8/layout/hProcess9"/>
    <dgm:cxn modelId="{8A221AA2-9B12-4B01-BDC7-4B735A07CE05}" type="presParOf" srcId="{A09D1265-180A-4B96-9C92-96AD5BEFE5E0}" destId="{5D1B8B47-14A7-47CE-9BC1-EC77D5D8557B}" srcOrd="3" destOrd="0" presId="urn:microsoft.com/office/officeart/2005/8/layout/hProcess9"/>
    <dgm:cxn modelId="{464BC253-0F4F-400D-A6A6-BB5562821442}" type="presParOf" srcId="{A09D1265-180A-4B96-9C92-96AD5BEFE5E0}" destId="{A264F064-1970-48AA-8885-36D2A92C269D}" srcOrd="4" destOrd="0" presId="urn:microsoft.com/office/officeart/2005/8/layout/hProcess9"/>
    <dgm:cxn modelId="{D6F0A883-505F-4D92-AF03-96B79236314C}" type="presParOf" srcId="{A09D1265-180A-4B96-9C92-96AD5BEFE5E0}" destId="{C4EF953D-8695-406D-A575-691BC4EFF2D6}" srcOrd="5" destOrd="0" presId="urn:microsoft.com/office/officeart/2005/8/layout/hProcess9"/>
    <dgm:cxn modelId="{CA1BE81A-6408-4D01-B2AB-7EADE66852C2}" type="presParOf" srcId="{A09D1265-180A-4B96-9C92-96AD5BEFE5E0}" destId="{6EBF602B-F984-4D31-B7D0-1F6391E4C539}" srcOrd="6" destOrd="0" presId="urn:microsoft.com/office/officeart/2005/8/layout/hProcess9"/>
    <dgm:cxn modelId="{AACCF3C9-DACE-48E9-97C3-CDFCEA988401}" type="presParOf" srcId="{A09D1265-180A-4B96-9C92-96AD5BEFE5E0}" destId="{2FCCD3C5-C934-4AD0-B88B-84DEE877DF2C}" srcOrd="7" destOrd="0" presId="urn:microsoft.com/office/officeart/2005/8/layout/hProcess9"/>
    <dgm:cxn modelId="{C27D7542-8654-458A-8136-F727DC4B8C7F}" type="presParOf" srcId="{A09D1265-180A-4B96-9C92-96AD5BEFE5E0}" destId="{7C9BDA1A-BFF4-4F91-99B7-D6572A82E08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00ED6B2-2EF8-4CAF-8FEC-3E1BF7523112}"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en-US"/>
        </a:p>
      </dgm:t>
    </dgm:pt>
    <dgm:pt modelId="{DFE010C3-981A-40AD-867B-8BC3D6C30E1F}">
      <dgm:prSet custT="1"/>
      <dgm:spPr>
        <a:ln>
          <a:solidFill>
            <a:srgbClr val="11813F"/>
          </a:solidFill>
        </a:ln>
      </dgm:spPr>
      <dgm:t>
        <a:bodyPr/>
        <a:lstStyle/>
        <a:p>
          <a:pPr rtl="0"/>
          <a:r>
            <a:rPr lang="en-US" sz="1600" dirty="0" smtClean="0"/>
            <a:t>Fertility is declining – but </a:t>
          </a:r>
          <a:r>
            <a:rPr lang="en-US" sz="1600" b="1" dirty="0" smtClean="0">
              <a:solidFill>
                <a:srgbClr val="11813F"/>
              </a:solidFill>
            </a:rPr>
            <a:t>rates of learner pregnancy remain high</a:t>
          </a:r>
          <a:r>
            <a:rPr lang="en-US" sz="1600" dirty="0" smtClean="0"/>
            <a:t>.</a:t>
          </a:r>
          <a:endParaRPr lang="en-US" sz="1600" dirty="0"/>
        </a:p>
      </dgm:t>
    </dgm:pt>
    <dgm:pt modelId="{DF848319-9C89-458E-B4C9-9F1BCF3C071C}" type="parTrans" cxnId="{522828D4-AA66-41A1-BE0E-1238BA3962A2}">
      <dgm:prSet/>
      <dgm:spPr/>
      <dgm:t>
        <a:bodyPr/>
        <a:lstStyle/>
        <a:p>
          <a:endParaRPr lang="en-US" sz="2400"/>
        </a:p>
      </dgm:t>
    </dgm:pt>
    <dgm:pt modelId="{BE881EEC-FFC5-49CF-864D-75FB2254BF61}" type="sibTrans" cxnId="{522828D4-AA66-41A1-BE0E-1238BA3962A2}">
      <dgm:prSet custT="1"/>
      <dgm:spPr/>
      <dgm:t>
        <a:bodyPr/>
        <a:lstStyle/>
        <a:p>
          <a:endParaRPr lang="en-US" sz="1100" dirty="0"/>
        </a:p>
      </dgm:t>
    </dgm:pt>
    <dgm:pt modelId="{D8522E9C-48E6-4B22-A53E-95770C0FC155}">
      <dgm:prSet custT="1"/>
      <dgm:spPr>
        <a:ln>
          <a:solidFill>
            <a:srgbClr val="11813F"/>
          </a:solidFill>
        </a:ln>
      </dgm:spPr>
      <dgm:t>
        <a:bodyPr/>
        <a:lstStyle/>
        <a:p>
          <a:pPr rtl="0"/>
          <a:r>
            <a:rPr lang="en-US" sz="1600" b="1" dirty="0" smtClean="0">
              <a:solidFill>
                <a:srgbClr val="11813F"/>
              </a:solidFill>
            </a:rPr>
            <a:t>HIV incidence </a:t>
          </a:r>
          <a:r>
            <a:rPr lang="en-US" sz="1600" dirty="0" smtClean="0"/>
            <a:t>rates have also </a:t>
          </a:r>
          <a:r>
            <a:rPr lang="en-US" sz="1600" b="1" dirty="0" smtClean="0">
              <a:solidFill>
                <a:srgbClr val="11813F"/>
              </a:solidFill>
            </a:rPr>
            <a:t>reduced</a:t>
          </a:r>
          <a:r>
            <a:rPr lang="en-US" sz="1600" dirty="0" smtClean="0"/>
            <a:t> from 0,85% (2012) to 0,48% (2017), and the number of new HIV infections per year decreased by nearly 40%. However, the statistics still </a:t>
          </a:r>
          <a:r>
            <a:rPr lang="en-US" sz="1600" dirty="0" smtClean="0">
              <a:solidFill>
                <a:srgbClr val="11813F"/>
              </a:solidFill>
            </a:rPr>
            <a:t>show </a:t>
          </a:r>
          <a:r>
            <a:rPr lang="en-US" sz="1600" b="1" dirty="0" smtClean="0">
              <a:solidFill>
                <a:srgbClr val="11813F"/>
              </a:solidFill>
            </a:rPr>
            <a:t>significantly higher rates</a:t>
          </a:r>
          <a:r>
            <a:rPr lang="en-US" sz="1600" dirty="0" smtClean="0">
              <a:solidFill>
                <a:srgbClr val="11813F"/>
              </a:solidFill>
            </a:rPr>
            <a:t> among </a:t>
          </a:r>
          <a:r>
            <a:rPr lang="en-US" sz="1600" b="1" dirty="0" smtClean="0">
              <a:solidFill>
                <a:srgbClr val="11813F"/>
              </a:solidFill>
            </a:rPr>
            <a:t>young women</a:t>
          </a:r>
          <a:r>
            <a:rPr lang="en-US" sz="1600" dirty="0" smtClean="0">
              <a:solidFill>
                <a:srgbClr val="11813F"/>
              </a:solidFill>
            </a:rPr>
            <a:t>. </a:t>
          </a:r>
          <a:r>
            <a:rPr lang="en-US" sz="1600" baseline="30000" dirty="0" smtClean="0"/>
            <a:t>7</a:t>
          </a:r>
          <a:endParaRPr lang="en-US" sz="1600" dirty="0"/>
        </a:p>
      </dgm:t>
    </dgm:pt>
    <dgm:pt modelId="{D291A16A-9060-4FBD-8925-25D07E3BAC5F}" type="parTrans" cxnId="{EC2D8BEF-5CAA-4CCD-AAFA-E43CB895DBCD}">
      <dgm:prSet/>
      <dgm:spPr/>
      <dgm:t>
        <a:bodyPr/>
        <a:lstStyle/>
        <a:p>
          <a:endParaRPr lang="en-US" sz="2400"/>
        </a:p>
      </dgm:t>
    </dgm:pt>
    <dgm:pt modelId="{972D6D55-06F8-4D74-81B1-2414FC191E56}" type="sibTrans" cxnId="{EC2D8BEF-5CAA-4CCD-AAFA-E43CB895DBCD}">
      <dgm:prSet custT="1"/>
      <dgm:spPr/>
      <dgm:t>
        <a:bodyPr/>
        <a:lstStyle/>
        <a:p>
          <a:endParaRPr lang="en-US" sz="1100" dirty="0"/>
        </a:p>
      </dgm:t>
    </dgm:pt>
    <dgm:pt modelId="{3CC005D6-7393-423B-B658-139A5BB1DEF3}">
      <dgm:prSet custT="1"/>
      <dgm:spPr>
        <a:ln>
          <a:solidFill>
            <a:srgbClr val="11813F"/>
          </a:solidFill>
        </a:ln>
      </dgm:spPr>
      <dgm:t>
        <a:bodyPr/>
        <a:lstStyle/>
        <a:p>
          <a:pPr rtl="0"/>
          <a:r>
            <a:rPr lang="en-US" sz="1600" dirty="0" smtClean="0"/>
            <a:t>There is a </a:t>
          </a:r>
          <a:r>
            <a:rPr lang="en-US" sz="1600" b="1" dirty="0" smtClean="0">
              <a:solidFill>
                <a:srgbClr val="11813F"/>
              </a:solidFill>
            </a:rPr>
            <a:t>need to address structural barriers</a:t>
          </a:r>
          <a:r>
            <a:rPr lang="en-US" sz="1600" dirty="0" smtClean="0">
              <a:solidFill>
                <a:srgbClr val="11813F"/>
              </a:solidFill>
            </a:rPr>
            <a:t>,</a:t>
          </a:r>
          <a:r>
            <a:rPr lang="en-US" sz="1600" dirty="0" smtClean="0"/>
            <a:t> issues of </a:t>
          </a:r>
          <a:r>
            <a:rPr lang="en-US" sz="1600" b="1" dirty="0" smtClean="0">
              <a:solidFill>
                <a:srgbClr val="11813F"/>
              </a:solidFill>
            </a:rPr>
            <a:t>poverty</a:t>
          </a:r>
          <a:r>
            <a:rPr lang="en-US" sz="1600" dirty="0" smtClean="0"/>
            <a:t>, and particularly issues of </a:t>
          </a:r>
          <a:r>
            <a:rPr lang="en-US" sz="1600" b="1" dirty="0" smtClean="0">
              <a:solidFill>
                <a:srgbClr val="11813F"/>
              </a:solidFill>
            </a:rPr>
            <a:t>rape</a:t>
          </a:r>
          <a:r>
            <a:rPr lang="en-US" sz="1600" b="1" dirty="0" smtClean="0"/>
            <a:t>, </a:t>
          </a:r>
          <a:r>
            <a:rPr lang="en-US" sz="1600" b="1" dirty="0" smtClean="0">
              <a:solidFill>
                <a:srgbClr val="11813F"/>
              </a:solidFill>
            </a:rPr>
            <a:t>GBV</a:t>
          </a:r>
          <a:r>
            <a:rPr lang="en-US" sz="1600" b="1" dirty="0" smtClean="0"/>
            <a:t> </a:t>
          </a:r>
          <a:r>
            <a:rPr lang="en-US" sz="1600" dirty="0" smtClean="0"/>
            <a:t>and transactional sex</a:t>
          </a:r>
          <a:endParaRPr lang="en-US" sz="1600" dirty="0"/>
        </a:p>
      </dgm:t>
    </dgm:pt>
    <dgm:pt modelId="{EADD4EC0-4D07-4E0E-883D-45A3F8F48D3B}" type="parTrans" cxnId="{5A8FEAD6-D375-45E3-AA63-35CAAF4E1585}">
      <dgm:prSet/>
      <dgm:spPr/>
      <dgm:t>
        <a:bodyPr/>
        <a:lstStyle/>
        <a:p>
          <a:endParaRPr lang="en-US" sz="2400"/>
        </a:p>
      </dgm:t>
    </dgm:pt>
    <dgm:pt modelId="{CA309B43-5110-4071-A69A-7F5416AE15A4}" type="sibTrans" cxnId="{5A8FEAD6-D375-45E3-AA63-35CAAF4E1585}">
      <dgm:prSet custT="1"/>
      <dgm:spPr/>
      <dgm:t>
        <a:bodyPr/>
        <a:lstStyle/>
        <a:p>
          <a:endParaRPr lang="en-US" sz="1100" dirty="0"/>
        </a:p>
      </dgm:t>
    </dgm:pt>
    <dgm:pt modelId="{41472C89-6321-432C-989F-B845725C11AB}">
      <dgm:prSet custT="1"/>
      <dgm:spPr>
        <a:ln>
          <a:solidFill>
            <a:srgbClr val="11813F"/>
          </a:solidFill>
        </a:ln>
      </dgm:spPr>
      <dgm:t>
        <a:bodyPr/>
        <a:lstStyle/>
        <a:p>
          <a:pPr rtl="0"/>
          <a:r>
            <a:rPr lang="en-US" sz="1600" dirty="0" smtClean="0"/>
            <a:t>Ensuring </a:t>
          </a:r>
          <a:r>
            <a:rPr lang="en-US" sz="1600" b="1" dirty="0" smtClean="0">
              <a:solidFill>
                <a:srgbClr val="11813F"/>
              </a:solidFill>
            </a:rPr>
            <a:t>retention of children </a:t>
          </a:r>
          <a:r>
            <a:rPr lang="en-US" sz="1600" dirty="0" smtClean="0"/>
            <a:t>in school, and reducing rates of drop-out is </a:t>
          </a:r>
          <a:r>
            <a:rPr lang="en-US" sz="1600" b="1" dirty="0" smtClean="0">
              <a:solidFill>
                <a:srgbClr val="11813F"/>
              </a:solidFill>
            </a:rPr>
            <a:t>key</a:t>
          </a:r>
          <a:r>
            <a:rPr lang="en-US" sz="1600" dirty="0" smtClean="0"/>
            <a:t> </a:t>
          </a:r>
          <a:endParaRPr lang="en-US" sz="1600" dirty="0"/>
        </a:p>
      </dgm:t>
    </dgm:pt>
    <dgm:pt modelId="{D650289C-209D-4626-B30B-68DAE95D790D}" type="parTrans" cxnId="{282BB39F-ECD9-4F33-85B6-684C465FA044}">
      <dgm:prSet/>
      <dgm:spPr/>
      <dgm:t>
        <a:bodyPr/>
        <a:lstStyle/>
        <a:p>
          <a:endParaRPr lang="en-US" sz="2400"/>
        </a:p>
      </dgm:t>
    </dgm:pt>
    <dgm:pt modelId="{795A35F3-788C-4B92-918F-37E948C710A7}" type="sibTrans" cxnId="{282BB39F-ECD9-4F33-85B6-684C465FA044}">
      <dgm:prSet custT="1"/>
      <dgm:spPr/>
      <dgm:t>
        <a:bodyPr/>
        <a:lstStyle/>
        <a:p>
          <a:endParaRPr lang="en-US" sz="1100" dirty="0"/>
        </a:p>
      </dgm:t>
    </dgm:pt>
    <dgm:pt modelId="{452299A5-20B9-4D62-930D-6EFAEB0F0D6F}">
      <dgm:prSet custT="1"/>
      <dgm:spPr>
        <a:ln>
          <a:solidFill>
            <a:srgbClr val="11813F"/>
          </a:solidFill>
        </a:ln>
      </dgm:spPr>
      <dgm:t>
        <a:bodyPr/>
        <a:lstStyle/>
        <a:p>
          <a:pPr rtl="0"/>
          <a:r>
            <a:rPr lang="en-US" sz="1600" dirty="0" smtClean="0"/>
            <a:t>Accelerate the implementation of</a:t>
          </a:r>
          <a:r>
            <a:rPr lang="en-US" sz="1600" b="0" dirty="0" smtClean="0">
              <a:solidFill>
                <a:schemeClr val="tx1"/>
              </a:solidFill>
            </a:rPr>
            <a:t> the</a:t>
          </a:r>
          <a:r>
            <a:rPr lang="en-US" sz="1600" b="1" dirty="0" smtClean="0">
              <a:solidFill>
                <a:srgbClr val="11813F"/>
              </a:solidFill>
            </a:rPr>
            <a:t> DBE Policy on the Prevention and Management of Learner Pregnancy in Schools</a:t>
          </a:r>
          <a:r>
            <a:rPr lang="en-US" sz="1600" b="1" dirty="0" smtClean="0"/>
            <a:t> </a:t>
          </a:r>
        </a:p>
        <a:p>
          <a:pPr rtl="0"/>
          <a:r>
            <a:rPr lang="en-US" sz="1050" dirty="0" smtClean="0"/>
            <a:t>Policy addresses the issues surrounding what happens if a girl falls pregnant, ensures that girls come back to complete their schooling after giving birth, and reduces the chance of becoming pregnant again</a:t>
          </a:r>
          <a:endParaRPr lang="en-US" sz="1600" dirty="0"/>
        </a:p>
      </dgm:t>
    </dgm:pt>
    <dgm:pt modelId="{F9B54617-DD2F-46C0-9AAF-2024CB9C70CE}" type="parTrans" cxnId="{B3A33430-2780-4B82-9922-582FFA434905}">
      <dgm:prSet/>
      <dgm:spPr/>
      <dgm:t>
        <a:bodyPr/>
        <a:lstStyle/>
        <a:p>
          <a:endParaRPr lang="en-US" sz="2400"/>
        </a:p>
      </dgm:t>
    </dgm:pt>
    <dgm:pt modelId="{EB4FF962-203E-4FB7-9CC4-D9C182CDD21F}" type="sibTrans" cxnId="{B3A33430-2780-4B82-9922-582FFA434905}">
      <dgm:prSet/>
      <dgm:spPr/>
      <dgm:t>
        <a:bodyPr/>
        <a:lstStyle/>
        <a:p>
          <a:endParaRPr lang="en-US" sz="2400"/>
        </a:p>
      </dgm:t>
    </dgm:pt>
    <dgm:pt modelId="{E13A7F2F-7AAC-4CC9-B8EE-1A86DB754CB9}" type="pres">
      <dgm:prSet presAssocID="{300ED6B2-2EF8-4CAF-8FEC-3E1BF7523112}" presName="Name0" presStyleCnt="0">
        <dgm:presLayoutVars>
          <dgm:dir/>
          <dgm:resizeHandles val="exact"/>
        </dgm:presLayoutVars>
      </dgm:prSet>
      <dgm:spPr/>
      <dgm:t>
        <a:bodyPr/>
        <a:lstStyle/>
        <a:p>
          <a:endParaRPr lang="en-US"/>
        </a:p>
      </dgm:t>
    </dgm:pt>
    <dgm:pt modelId="{8D68DBD4-45A9-44B0-B542-D105C6B7E451}" type="pres">
      <dgm:prSet presAssocID="{DFE010C3-981A-40AD-867B-8BC3D6C30E1F}" presName="node" presStyleLbl="node1" presStyleIdx="0" presStyleCnt="5">
        <dgm:presLayoutVars>
          <dgm:bulletEnabled val="1"/>
        </dgm:presLayoutVars>
      </dgm:prSet>
      <dgm:spPr/>
      <dgm:t>
        <a:bodyPr/>
        <a:lstStyle/>
        <a:p>
          <a:endParaRPr lang="en-US"/>
        </a:p>
      </dgm:t>
    </dgm:pt>
    <dgm:pt modelId="{58514727-A48A-4EB4-A999-832B25E861B6}" type="pres">
      <dgm:prSet presAssocID="{BE881EEC-FFC5-49CF-864D-75FB2254BF61}" presName="sibTrans" presStyleLbl="sibTrans2D1" presStyleIdx="0" presStyleCnt="4"/>
      <dgm:spPr/>
      <dgm:t>
        <a:bodyPr/>
        <a:lstStyle/>
        <a:p>
          <a:endParaRPr lang="en-US"/>
        </a:p>
      </dgm:t>
    </dgm:pt>
    <dgm:pt modelId="{164509D0-AB03-45C5-9510-DCF487B2F361}" type="pres">
      <dgm:prSet presAssocID="{BE881EEC-FFC5-49CF-864D-75FB2254BF61}" presName="connectorText" presStyleLbl="sibTrans2D1" presStyleIdx="0" presStyleCnt="4"/>
      <dgm:spPr/>
      <dgm:t>
        <a:bodyPr/>
        <a:lstStyle/>
        <a:p>
          <a:endParaRPr lang="en-US"/>
        </a:p>
      </dgm:t>
    </dgm:pt>
    <dgm:pt modelId="{C183B633-F786-48E2-B8B5-9E63EB56BAFB}" type="pres">
      <dgm:prSet presAssocID="{D8522E9C-48E6-4B22-A53E-95770C0FC155}" presName="node" presStyleLbl="node1" presStyleIdx="1" presStyleCnt="5" custScaleX="151569">
        <dgm:presLayoutVars>
          <dgm:bulletEnabled val="1"/>
        </dgm:presLayoutVars>
      </dgm:prSet>
      <dgm:spPr/>
      <dgm:t>
        <a:bodyPr/>
        <a:lstStyle/>
        <a:p>
          <a:endParaRPr lang="en-US"/>
        </a:p>
      </dgm:t>
    </dgm:pt>
    <dgm:pt modelId="{ACB89935-55A2-4E93-985D-1292A0112ED8}" type="pres">
      <dgm:prSet presAssocID="{972D6D55-06F8-4D74-81B1-2414FC191E56}" presName="sibTrans" presStyleLbl="sibTrans2D1" presStyleIdx="1" presStyleCnt="4"/>
      <dgm:spPr/>
      <dgm:t>
        <a:bodyPr/>
        <a:lstStyle/>
        <a:p>
          <a:endParaRPr lang="en-US"/>
        </a:p>
      </dgm:t>
    </dgm:pt>
    <dgm:pt modelId="{C06E8EB8-1738-4D5F-8F5C-8BFE2EA8C5A5}" type="pres">
      <dgm:prSet presAssocID="{972D6D55-06F8-4D74-81B1-2414FC191E56}" presName="connectorText" presStyleLbl="sibTrans2D1" presStyleIdx="1" presStyleCnt="4"/>
      <dgm:spPr/>
      <dgm:t>
        <a:bodyPr/>
        <a:lstStyle/>
        <a:p>
          <a:endParaRPr lang="en-US"/>
        </a:p>
      </dgm:t>
    </dgm:pt>
    <dgm:pt modelId="{141B8441-F4F5-4FDD-9BC0-8E3DD388FF50}" type="pres">
      <dgm:prSet presAssocID="{3CC005D6-7393-423B-B658-139A5BB1DEF3}" presName="node" presStyleLbl="node1" presStyleIdx="2" presStyleCnt="5" custScaleX="118528">
        <dgm:presLayoutVars>
          <dgm:bulletEnabled val="1"/>
        </dgm:presLayoutVars>
      </dgm:prSet>
      <dgm:spPr/>
      <dgm:t>
        <a:bodyPr/>
        <a:lstStyle/>
        <a:p>
          <a:endParaRPr lang="en-US"/>
        </a:p>
      </dgm:t>
    </dgm:pt>
    <dgm:pt modelId="{FC614741-A858-4B1A-872C-DD3DF845074F}" type="pres">
      <dgm:prSet presAssocID="{CA309B43-5110-4071-A69A-7F5416AE15A4}" presName="sibTrans" presStyleLbl="sibTrans2D1" presStyleIdx="2" presStyleCnt="4"/>
      <dgm:spPr/>
      <dgm:t>
        <a:bodyPr/>
        <a:lstStyle/>
        <a:p>
          <a:endParaRPr lang="en-US"/>
        </a:p>
      </dgm:t>
    </dgm:pt>
    <dgm:pt modelId="{A3423BBD-BEE7-44AC-AA5F-FBAFA4D37F83}" type="pres">
      <dgm:prSet presAssocID="{CA309B43-5110-4071-A69A-7F5416AE15A4}" presName="connectorText" presStyleLbl="sibTrans2D1" presStyleIdx="2" presStyleCnt="4"/>
      <dgm:spPr/>
      <dgm:t>
        <a:bodyPr/>
        <a:lstStyle/>
        <a:p>
          <a:endParaRPr lang="en-US"/>
        </a:p>
      </dgm:t>
    </dgm:pt>
    <dgm:pt modelId="{87F903E7-109D-4E6A-A00A-EBE3826DD5BF}" type="pres">
      <dgm:prSet presAssocID="{41472C89-6321-432C-989F-B845725C11AB}" presName="node" presStyleLbl="node1" presStyleIdx="3" presStyleCnt="5" custScaleX="119262">
        <dgm:presLayoutVars>
          <dgm:bulletEnabled val="1"/>
        </dgm:presLayoutVars>
      </dgm:prSet>
      <dgm:spPr/>
      <dgm:t>
        <a:bodyPr/>
        <a:lstStyle/>
        <a:p>
          <a:endParaRPr lang="en-US"/>
        </a:p>
      </dgm:t>
    </dgm:pt>
    <dgm:pt modelId="{1EBBAFA5-79B7-4C0A-BBBE-63783B2D6B6F}" type="pres">
      <dgm:prSet presAssocID="{795A35F3-788C-4B92-918F-37E948C710A7}" presName="sibTrans" presStyleLbl="sibTrans2D1" presStyleIdx="3" presStyleCnt="4"/>
      <dgm:spPr/>
      <dgm:t>
        <a:bodyPr/>
        <a:lstStyle/>
        <a:p>
          <a:endParaRPr lang="en-US"/>
        </a:p>
      </dgm:t>
    </dgm:pt>
    <dgm:pt modelId="{7A9E79A0-B2D8-436E-A2B1-AC6E3A16AAED}" type="pres">
      <dgm:prSet presAssocID="{795A35F3-788C-4B92-918F-37E948C710A7}" presName="connectorText" presStyleLbl="sibTrans2D1" presStyleIdx="3" presStyleCnt="4"/>
      <dgm:spPr/>
      <dgm:t>
        <a:bodyPr/>
        <a:lstStyle/>
        <a:p>
          <a:endParaRPr lang="en-US"/>
        </a:p>
      </dgm:t>
    </dgm:pt>
    <dgm:pt modelId="{18D1724A-70C3-4B4D-8F0C-725B9FB4354D}" type="pres">
      <dgm:prSet presAssocID="{452299A5-20B9-4D62-930D-6EFAEB0F0D6F}" presName="node" presStyleLbl="node1" presStyleIdx="4" presStyleCnt="5" custScaleX="158509">
        <dgm:presLayoutVars>
          <dgm:bulletEnabled val="1"/>
        </dgm:presLayoutVars>
      </dgm:prSet>
      <dgm:spPr/>
      <dgm:t>
        <a:bodyPr/>
        <a:lstStyle/>
        <a:p>
          <a:endParaRPr lang="en-US"/>
        </a:p>
      </dgm:t>
    </dgm:pt>
  </dgm:ptLst>
  <dgm:cxnLst>
    <dgm:cxn modelId="{6BD2792F-38E8-40E7-AF6F-0DB42423F2DE}" type="presOf" srcId="{452299A5-20B9-4D62-930D-6EFAEB0F0D6F}" destId="{18D1724A-70C3-4B4D-8F0C-725B9FB4354D}" srcOrd="0" destOrd="0" presId="urn:microsoft.com/office/officeart/2005/8/layout/process1"/>
    <dgm:cxn modelId="{FB842F1F-7B57-4D60-8294-FE3BEA7DDB80}" type="presOf" srcId="{CA309B43-5110-4071-A69A-7F5416AE15A4}" destId="{A3423BBD-BEE7-44AC-AA5F-FBAFA4D37F83}" srcOrd="1" destOrd="0" presId="urn:microsoft.com/office/officeart/2005/8/layout/process1"/>
    <dgm:cxn modelId="{11469CAF-94B0-4ABF-8F3C-7EE1B070065B}" type="presOf" srcId="{DFE010C3-981A-40AD-867B-8BC3D6C30E1F}" destId="{8D68DBD4-45A9-44B0-B542-D105C6B7E451}" srcOrd="0" destOrd="0" presId="urn:microsoft.com/office/officeart/2005/8/layout/process1"/>
    <dgm:cxn modelId="{13C46B98-C5F7-4400-9795-C82487B8CE32}" type="presOf" srcId="{3CC005D6-7393-423B-B658-139A5BB1DEF3}" destId="{141B8441-F4F5-4FDD-9BC0-8E3DD388FF50}" srcOrd="0" destOrd="0" presId="urn:microsoft.com/office/officeart/2005/8/layout/process1"/>
    <dgm:cxn modelId="{E54BE315-FAC7-447A-B3C3-94BB9A2C5C1F}" type="presOf" srcId="{D8522E9C-48E6-4B22-A53E-95770C0FC155}" destId="{C183B633-F786-48E2-B8B5-9E63EB56BAFB}" srcOrd="0" destOrd="0" presId="urn:microsoft.com/office/officeart/2005/8/layout/process1"/>
    <dgm:cxn modelId="{EC2D8BEF-5CAA-4CCD-AAFA-E43CB895DBCD}" srcId="{300ED6B2-2EF8-4CAF-8FEC-3E1BF7523112}" destId="{D8522E9C-48E6-4B22-A53E-95770C0FC155}" srcOrd="1" destOrd="0" parTransId="{D291A16A-9060-4FBD-8925-25D07E3BAC5F}" sibTransId="{972D6D55-06F8-4D74-81B1-2414FC191E56}"/>
    <dgm:cxn modelId="{1EB19FA8-CBFF-4CB5-97A1-3FCA2A3EF057}" type="presOf" srcId="{972D6D55-06F8-4D74-81B1-2414FC191E56}" destId="{C06E8EB8-1738-4D5F-8F5C-8BFE2EA8C5A5}" srcOrd="1" destOrd="0" presId="urn:microsoft.com/office/officeart/2005/8/layout/process1"/>
    <dgm:cxn modelId="{B4564383-3A98-4D70-94D2-FDDD71A1D5F1}" type="presOf" srcId="{795A35F3-788C-4B92-918F-37E948C710A7}" destId="{7A9E79A0-B2D8-436E-A2B1-AC6E3A16AAED}" srcOrd="1" destOrd="0" presId="urn:microsoft.com/office/officeart/2005/8/layout/process1"/>
    <dgm:cxn modelId="{522828D4-AA66-41A1-BE0E-1238BA3962A2}" srcId="{300ED6B2-2EF8-4CAF-8FEC-3E1BF7523112}" destId="{DFE010C3-981A-40AD-867B-8BC3D6C30E1F}" srcOrd="0" destOrd="0" parTransId="{DF848319-9C89-458E-B4C9-9F1BCF3C071C}" sibTransId="{BE881EEC-FFC5-49CF-864D-75FB2254BF61}"/>
    <dgm:cxn modelId="{B3A33430-2780-4B82-9922-582FFA434905}" srcId="{300ED6B2-2EF8-4CAF-8FEC-3E1BF7523112}" destId="{452299A5-20B9-4D62-930D-6EFAEB0F0D6F}" srcOrd="4" destOrd="0" parTransId="{F9B54617-DD2F-46C0-9AAF-2024CB9C70CE}" sibTransId="{EB4FF962-203E-4FB7-9CC4-D9C182CDD21F}"/>
    <dgm:cxn modelId="{4C4DC117-A16E-421A-9C08-58604E2466E5}" type="presOf" srcId="{300ED6B2-2EF8-4CAF-8FEC-3E1BF7523112}" destId="{E13A7F2F-7AAC-4CC9-B8EE-1A86DB754CB9}" srcOrd="0" destOrd="0" presId="urn:microsoft.com/office/officeart/2005/8/layout/process1"/>
    <dgm:cxn modelId="{053C1DB9-670A-48B0-9B3A-63C75864919E}" type="presOf" srcId="{CA309B43-5110-4071-A69A-7F5416AE15A4}" destId="{FC614741-A858-4B1A-872C-DD3DF845074F}" srcOrd="0" destOrd="0" presId="urn:microsoft.com/office/officeart/2005/8/layout/process1"/>
    <dgm:cxn modelId="{5A8FEAD6-D375-45E3-AA63-35CAAF4E1585}" srcId="{300ED6B2-2EF8-4CAF-8FEC-3E1BF7523112}" destId="{3CC005D6-7393-423B-B658-139A5BB1DEF3}" srcOrd="2" destOrd="0" parTransId="{EADD4EC0-4D07-4E0E-883D-45A3F8F48D3B}" sibTransId="{CA309B43-5110-4071-A69A-7F5416AE15A4}"/>
    <dgm:cxn modelId="{05A73618-811D-4668-AD2D-CA753813476D}" type="presOf" srcId="{BE881EEC-FFC5-49CF-864D-75FB2254BF61}" destId="{58514727-A48A-4EB4-A999-832B25E861B6}" srcOrd="0" destOrd="0" presId="urn:microsoft.com/office/officeart/2005/8/layout/process1"/>
    <dgm:cxn modelId="{530476E5-F3BA-4DAA-99B6-A0A15EF5DEE6}" type="presOf" srcId="{795A35F3-788C-4B92-918F-37E948C710A7}" destId="{1EBBAFA5-79B7-4C0A-BBBE-63783B2D6B6F}" srcOrd="0" destOrd="0" presId="urn:microsoft.com/office/officeart/2005/8/layout/process1"/>
    <dgm:cxn modelId="{A9E54051-C271-4B92-BB77-3915316071DD}" type="presOf" srcId="{41472C89-6321-432C-989F-B845725C11AB}" destId="{87F903E7-109D-4E6A-A00A-EBE3826DD5BF}" srcOrd="0" destOrd="0" presId="urn:microsoft.com/office/officeart/2005/8/layout/process1"/>
    <dgm:cxn modelId="{31158760-2092-4186-B57B-9E2B0A712A82}" type="presOf" srcId="{972D6D55-06F8-4D74-81B1-2414FC191E56}" destId="{ACB89935-55A2-4E93-985D-1292A0112ED8}" srcOrd="0" destOrd="0" presId="urn:microsoft.com/office/officeart/2005/8/layout/process1"/>
    <dgm:cxn modelId="{282BB39F-ECD9-4F33-85B6-684C465FA044}" srcId="{300ED6B2-2EF8-4CAF-8FEC-3E1BF7523112}" destId="{41472C89-6321-432C-989F-B845725C11AB}" srcOrd="3" destOrd="0" parTransId="{D650289C-209D-4626-B30B-68DAE95D790D}" sibTransId="{795A35F3-788C-4B92-918F-37E948C710A7}"/>
    <dgm:cxn modelId="{2D01A904-EF69-43C1-8238-F495442B8F1C}" type="presOf" srcId="{BE881EEC-FFC5-49CF-864D-75FB2254BF61}" destId="{164509D0-AB03-45C5-9510-DCF487B2F361}" srcOrd="1" destOrd="0" presId="urn:microsoft.com/office/officeart/2005/8/layout/process1"/>
    <dgm:cxn modelId="{F43315B2-BFF0-47C0-A22D-F60E9AAE3D35}" type="presParOf" srcId="{E13A7F2F-7AAC-4CC9-B8EE-1A86DB754CB9}" destId="{8D68DBD4-45A9-44B0-B542-D105C6B7E451}" srcOrd="0" destOrd="0" presId="urn:microsoft.com/office/officeart/2005/8/layout/process1"/>
    <dgm:cxn modelId="{07C18629-B03D-468B-8F8E-89C72E68FDEB}" type="presParOf" srcId="{E13A7F2F-7AAC-4CC9-B8EE-1A86DB754CB9}" destId="{58514727-A48A-4EB4-A999-832B25E861B6}" srcOrd="1" destOrd="0" presId="urn:microsoft.com/office/officeart/2005/8/layout/process1"/>
    <dgm:cxn modelId="{37A24033-1885-4F21-B0A4-40A134F211F2}" type="presParOf" srcId="{58514727-A48A-4EB4-A999-832B25E861B6}" destId="{164509D0-AB03-45C5-9510-DCF487B2F361}" srcOrd="0" destOrd="0" presId="urn:microsoft.com/office/officeart/2005/8/layout/process1"/>
    <dgm:cxn modelId="{080D5264-C69F-496B-B393-CF179FFA09B0}" type="presParOf" srcId="{E13A7F2F-7AAC-4CC9-B8EE-1A86DB754CB9}" destId="{C183B633-F786-48E2-B8B5-9E63EB56BAFB}" srcOrd="2" destOrd="0" presId="urn:microsoft.com/office/officeart/2005/8/layout/process1"/>
    <dgm:cxn modelId="{3307D4A9-B175-4536-84BC-798F9D903F5E}" type="presParOf" srcId="{E13A7F2F-7AAC-4CC9-B8EE-1A86DB754CB9}" destId="{ACB89935-55A2-4E93-985D-1292A0112ED8}" srcOrd="3" destOrd="0" presId="urn:microsoft.com/office/officeart/2005/8/layout/process1"/>
    <dgm:cxn modelId="{F3842C1D-DD56-41EF-B9C1-D753800B3875}" type="presParOf" srcId="{ACB89935-55A2-4E93-985D-1292A0112ED8}" destId="{C06E8EB8-1738-4D5F-8F5C-8BFE2EA8C5A5}" srcOrd="0" destOrd="0" presId="urn:microsoft.com/office/officeart/2005/8/layout/process1"/>
    <dgm:cxn modelId="{864771EF-916D-428B-8B96-BDED7A61906C}" type="presParOf" srcId="{E13A7F2F-7AAC-4CC9-B8EE-1A86DB754CB9}" destId="{141B8441-F4F5-4FDD-9BC0-8E3DD388FF50}" srcOrd="4" destOrd="0" presId="urn:microsoft.com/office/officeart/2005/8/layout/process1"/>
    <dgm:cxn modelId="{C5C727D2-62BC-4B07-9EC2-A31A315010B8}" type="presParOf" srcId="{E13A7F2F-7AAC-4CC9-B8EE-1A86DB754CB9}" destId="{FC614741-A858-4B1A-872C-DD3DF845074F}" srcOrd="5" destOrd="0" presId="urn:microsoft.com/office/officeart/2005/8/layout/process1"/>
    <dgm:cxn modelId="{3D6F19F4-99FC-485D-8713-FE641CD239BF}" type="presParOf" srcId="{FC614741-A858-4B1A-872C-DD3DF845074F}" destId="{A3423BBD-BEE7-44AC-AA5F-FBAFA4D37F83}" srcOrd="0" destOrd="0" presId="urn:microsoft.com/office/officeart/2005/8/layout/process1"/>
    <dgm:cxn modelId="{A638CE75-E88E-476D-9FD0-35DC8078B44C}" type="presParOf" srcId="{E13A7F2F-7AAC-4CC9-B8EE-1A86DB754CB9}" destId="{87F903E7-109D-4E6A-A00A-EBE3826DD5BF}" srcOrd="6" destOrd="0" presId="urn:microsoft.com/office/officeart/2005/8/layout/process1"/>
    <dgm:cxn modelId="{9707C8F1-C006-4026-9403-AC391CE35B91}" type="presParOf" srcId="{E13A7F2F-7AAC-4CC9-B8EE-1A86DB754CB9}" destId="{1EBBAFA5-79B7-4C0A-BBBE-63783B2D6B6F}" srcOrd="7" destOrd="0" presId="urn:microsoft.com/office/officeart/2005/8/layout/process1"/>
    <dgm:cxn modelId="{6348590B-237F-4B9C-AE3B-89CF31FEED23}" type="presParOf" srcId="{1EBBAFA5-79B7-4C0A-BBBE-63783B2D6B6F}" destId="{7A9E79A0-B2D8-436E-A2B1-AC6E3A16AAED}" srcOrd="0" destOrd="0" presId="urn:microsoft.com/office/officeart/2005/8/layout/process1"/>
    <dgm:cxn modelId="{444C26A8-42B3-437C-A607-40D0FD5E2F16}" type="presParOf" srcId="{E13A7F2F-7AAC-4CC9-B8EE-1A86DB754CB9}" destId="{18D1724A-70C3-4B4D-8F0C-725B9FB4354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F3BA0-BB8C-4D35-BE40-0A17DA1ABA3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E8D6C62B-32E7-4BE6-B7BA-35402675DD60}">
      <dgm:prSet phldrT="[Text]" custT="1"/>
      <dgm:spPr/>
      <dgm:t>
        <a:bodyPr/>
        <a:lstStyle/>
        <a:p>
          <a:r>
            <a:rPr lang="en-US" sz="2400" dirty="0" smtClean="0"/>
            <a:t>- Economic barriers</a:t>
          </a:r>
          <a:br>
            <a:rPr lang="en-US" sz="2400" dirty="0" smtClean="0"/>
          </a:br>
          <a:r>
            <a:rPr lang="en-US" sz="2400" dirty="0" smtClean="0"/>
            <a:t>- Poor school performance</a:t>
          </a:r>
          <a:br>
            <a:rPr lang="en-US" sz="2400" dirty="0" smtClean="0"/>
          </a:br>
          <a:r>
            <a:rPr lang="en-US" sz="2400" dirty="0" smtClean="0"/>
            <a:t>- Poverty</a:t>
          </a:r>
          <a:br>
            <a:rPr lang="en-US" sz="2400" dirty="0" smtClean="0"/>
          </a:br>
          <a:r>
            <a:rPr lang="en-US" sz="2400" dirty="0" smtClean="0"/>
            <a:t>- Single parent/child-headed household</a:t>
          </a:r>
          <a:br>
            <a:rPr lang="en-US" sz="2400" dirty="0" smtClean="0"/>
          </a:br>
          <a:r>
            <a:rPr lang="en-US" sz="2400" dirty="0" smtClean="0"/>
            <a:t>- Poor access to health services/contraceptives</a:t>
          </a:r>
          <a:br>
            <a:rPr lang="en-US" sz="2400" dirty="0" smtClean="0"/>
          </a:br>
          <a:r>
            <a:rPr lang="en-US" sz="2400" dirty="0" smtClean="0"/>
            <a:t>- Power imbalances in relationships</a:t>
          </a:r>
          <a:br>
            <a:rPr lang="en-US" sz="2400" dirty="0" smtClean="0"/>
          </a:br>
          <a:r>
            <a:rPr lang="en-US" sz="2400" dirty="0" smtClean="0"/>
            <a:t>- Multiple sexual partners</a:t>
          </a:r>
        </a:p>
        <a:p>
          <a:r>
            <a:rPr lang="en-US" sz="2400" dirty="0" smtClean="0"/>
            <a:t>- Bio-medical drivers</a:t>
          </a:r>
        </a:p>
        <a:p>
          <a:r>
            <a:rPr lang="en-US" sz="2400" b="1" dirty="0" smtClean="0">
              <a:solidFill>
                <a:srgbClr val="961A1D"/>
              </a:solidFill>
            </a:rPr>
            <a:t>- GAPS IN CSE KNOWLEDGE</a:t>
          </a:r>
          <a:endParaRPr lang="en-US" sz="2400" dirty="0"/>
        </a:p>
      </dgm:t>
    </dgm:pt>
    <dgm:pt modelId="{A096742D-D9CF-429A-B89D-48B444140580}" type="parTrans" cxnId="{136C73B4-A602-4609-9F70-48FE72E895C1}">
      <dgm:prSet/>
      <dgm:spPr/>
      <dgm:t>
        <a:bodyPr/>
        <a:lstStyle/>
        <a:p>
          <a:endParaRPr lang="en-US"/>
        </a:p>
      </dgm:t>
    </dgm:pt>
    <dgm:pt modelId="{E27550AD-66EA-4173-9683-4CCB6018BFDF}" type="sibTrans" cxnId="{136C73B4-A602-4609-9F70-48FE72E895C1}">
      <dgm:prSet/>
      <dgm:spPr/>
      <dgm:t>
        <a:bodyPr/>
        <a:lstStyle/>
        <a:p>
          <a:endParaRPr lang="en-US"/>
        </a:p>
      </dgm:t>
    </dgm:pt>
    <dgm:pt modelId="{39E3BEE4-ED31-422E-84AF-FA21EE7BE26D}">
      <dgm:prSet phldrT="[Text]"/>
      <dgm:spPr/>
      <dgm:t>
        <a:bodyPr/>
        <a:lstStyle/>
        <a:p>
          <a:r>
            <a:rPr lang="en-US" b="1" dirty="0" smtClean="0"/>
            <a:t>AGYWs</a:t>
          </a:r>
          <a:endParaRPr lang="en-US" b="1" dirty="0"/>
        </a:p>
      </dgm:t>
    </dgm:pt>
    <dgm:pt modelId="{6C45EDA4-3714-464B-8154-07FFC4D99F01}" type="parTrans" cxnId="{B0B6A046-AC91-41D5-9C6C-68D4457D07B4}">
      <dgm:prSet/>
      <dgm:spPr/>
      <dgm:t>
        <a:bodyPr/>
        <a:lstStyle/>
        <a:p>
          <a:endParaRPr lang="en-US"/>
        </a:p>
      </dgm:t>
    </dgm:pt>
    <dgm:pt modelId="{716D76E7-A2E3-4468-8FC2-EB871389C5F5}" type="sibTrans" cxnId="{B0B6A046-AC91-41D5-9C6C-68D4457D07B4}">
      <dgm:prSet/>
      <dgm:spPr/>
      <dgm:t>
        <a:bodyPr/>
        <a:lstStyle/>
        <a:p>
          <a:endParaRPr lang="en-US"/>
        </a:p>
      </dgm:t>
    </dgm:pt>
    <dgm:pt modelId="{990B9E6F-F72A-425E-88B4-816248D851C6}">
      <dgm:prSet phldrT="[Text]"/>
      <dgm:spPr/>
      <dgm:t>
        <a:bodyPr/>
        <a:lstStyle/>
        <a:p>
          <a:r>
            <a:rPr lang="en-US" b="1" dirty="0" smtClean="0"/>
            <a:t>PREGNANCY RATES</a:t>
          </a:r>
          <a:endParaRPr lang="en-US" b="1" dirty="0"/>
        </a:p>
      </dgm:t>
    </dgm:pt>
    <dgm:pt modelId="{71209639-5A66-4390-BD99-1023A3B92278}" type="parTrans" cxnId="{D071F696-1D0D-449B-8B62-62F3CEFA1ABE}">
      <dgm:prSet/>
      <dgm:spPr/>
      <dgm:t>
        <a:bodyPr/>
        <a:lstStyle/>
        <a:p>
          <a:endParaRPr lang="en-US"/>
        </a:p>
      </dgm:t>
    </dgm:pt>
    <dgm:pt modelId="{2B710200-F4E7-4083-BFA2-FE7C06232862}" type="sibTrans" cxnId="{D071F696-1D0D-449B-8B62-62F3CEFA1ABE}">
      <dgm:prSet/>
      <dgm:spPr/>
      <dgm:t>
        <a:bodyPr/>
        <a:lstStyle/>
        <a:p>
          <a:endParaRPr lang="en-US"/>
        </a:p>
      </dgm:t>
    </dgm:pt>
    <dgm:pt modelId="{5BF5AD73-366A-4CE5-99F1-6D6FEA2BCCFA}" type="pres">
      <dgm:prSet presAssocID="{34AF3BA0-BB8C-4D35-BE40-0A17DA1ABA36}" presName="composite" presStyleCnt="0">
        <dgm:presLayoutVars>
          <dgm:chMax val="1"/>
          <dgm:dir/>
          <dgm:resizeHandles val="exact"/>
        </dgm:presLayoutVars>
      </dgm:prSet>
      <dgm:spPr/>
      <dgm:t>
        <a:bodyPr/>
        <a:lstStyle/>
        <a:p>
          <a:endParaRPr lang="en-US"/>
        </a:p>
      </dgm:t>
    </dgm:pt>
    <dgm:pt modelId="{FC4D6901-A251-4414-B508-2A65BAB59E48}" type="pres">
      <dgm:prSet presAssocID="{34AF3BA0-BB8C-4D35-BE40-0A17DA1ABA36}" presName="radial" presStyleCnt="0">
        <dgm:presLayoutVars>
          <dgm:animLvl val="ctr"/>
        </dgm:presLayoutVars>
      </dgm:prSet>
      <dgm:spPr/>
    </dgm:pt>
    <dgm:pt modelId="{7398D3B5-493A-4408-AD63-7D0693515F44}" type="pres">
      <dgm:prSet presAssocID="{E8D6C62B-32E7-4BE6-B7BA-35402675DD60}" presName="centerShape" presStyleLbl="vennNode1" presStyleIdx="0" presStyleCnt="3" custScaleX="147580" custScaleY="146210"/>
      <dgm:spPr/>
      <dgm:t>
        <a:bodyPr/>
        <a:lstStyle/>
        <a:p>
          <a:endParaRPr lang="en-US"/>
        </a:p>
      </dgm:t>
    </dgm:pt>
    <dgm:pt modelId="{4FEACE67-71A6-495F-A073-E6B38ED8C795}" type="pres">
      <dgm:prSet presAssocID="{39E3BEE4-ED31-422E-84AF-FA21EE7BE26D}" presName="node" presStyleLbl="vennNode1" presStyleIdx="1" presStyleCnt="3" custScaleX="83957" custScaleY="86182" custRadScaleRad="131825" custRadScaleInc="59972">
        <dgm:presLayoutVars>
          <dgm:bulletEnabled val="1"/>
        </dgm:presLayoutVars>
      </dgm:prSet>
      <dgm:spPr/>
      <dgm:t>
        <a:bodyPr/>
        <a:lstStyle/>
        <a:p>
          <a:endParaRPr lang="en-US"/>
        </a:p>
      </dgm:t>
    </dgm:pt>
    <dgm:pt modelId="{DE25515A-ED7A-41E6-AF63-4BF6D322D998}" type="pres">
      <dgm:prSet presAssocID="{990B9E6F-F72A-425E-88B4-816248D851C6}" presName="node" presStyleLbl="vennNode1" presStyleIdx="2" presStyleCnt="3" custScaleX="82372" custScaleY="83008" custRadScaleRad="133152" custRadScaleInc="72035">
        <dgm:presLayoutVars>
          <dgm:bulletEnabled val="1"/>
        </dgm:presLayoutVars>
      </dgm:prSet>
      <dgm:spPr/>
      <dgm:t>
        <a:bodyPr/>
        <a:lstStyle/>
        <a:p>
          <a:endParaRPr lang="en-US"/>
        </a:p>
      </dgm:t>
    </dgm:pt>
  </dgm:ptLst>
  <dgm:cxnLst>
    <dgm:cxn modelId="{85F3A45A-0A17-4649-869B-64C73FCEA98A}" type="presOf" srcId="{39E3BEE4-ED31-422E-84AF-FA21EE7BE26D}" destId="{4FEACE67-71A6-495F-A073-E6B38ED8C795}" srcOrd="0" destOrd="0" presId="urn:microsoft.com/office/officeart/2005/8/layout/radial3"/>
    <dgm:cxn modelId="{D071F696-1D0D-449B-8B62-62F3CEFA1ABE}" srcId="{E8D6C62B-32E7-4BE6-B7BA-35402675DD60}" destId="{990B9E6F-F72A-425E-88B4-816248D851C6}" srcOrd="1" destOrd="0" parTransId="{71209639-5A66-4390-BD99-1023A3B92278}" sibTransId="{2B710200-F4E7-4083-BFA2-FE7C06232862}"/>
    <dgm:cxn modelId="{136C73B4-A602-4609-9F70-48FE72E895C1}" srcId="{34AF3BA0-BB8C-4D35-BE40-0A17DA1ABA36}" destId="{E8D6C62B-32E7-4BE6-B7BA-35402675DD60}" srcOrd="0" destOrd="0" parTransId="{A096742D-D9CF-429A-B89D-48B444140580}" sibTransId="{E27550AD-66EA-4173-9683-4CCB6018BFDF}"/>
    <dgm:cxn modelId="{1E975DB4-5AA5-4B8B-BAE2-E90525347459}" type="presOf" srcId="{990B9E6F-F72A-425E-88B4-816248D851C6}" destId="{DE25515A-ED7A-41E6-AF63-4BF6D322D998}" srcOrd="0" destOrd="0" presId="urn:microsoft.com/office/officeart/2005/8/layout/radial3"/>
    <dgm:cxn modelId="{6FD549E7-35F0-48BF-912F-B2FF67D8C6BC}" type="presOf" srcId="{34AF3BA0-BB8C-4D35-BE40-0A17DA1ABA36}" destId="{5BF5AD73-366A-4CE5-99F1-6D6FEA2BCCFA}" srcOrd="0" destOrd="0" presId="urn:microsoft.com/office/officeart/2005/8/layout/radial3"/>
    <dgm:cxn modelId="{27F51847-BB49-42F4-B036-BBB52988DDE3}" type="presOf" srcId="{E8D6C62B-32E7-4BE6-B7BA-35402675DD60}" destId="{7398D3B5-493A-4408-AD63-7D0693515F44}" srcOrd="0" destOrd="0" presId="urn:microsoft.com/office/officeart/2005/8/layout/radial3"/>
    <dgm:cxn modelId="{B0B6A046-AC91-41D5-9C6C-68D4457D07B4}" srcId="{E8D6C62B-32E7-4BE6-B7BA-35402675DD60}" destId="{39E3BEE4-ED31-422E-84AF-FA21EE7BE26D}" srcOrd="0" destOrd="0" parTransId="{6C45EDA4-3714-464B-8154-07FFC4D99F01}" sibTransId="{716D76E7-A2E3-4468-8FC2-EB871389C5F5}"/>
    <dgm:cxn modelId="{22E37DA0-FE77-499D-8ADA-A8C05B3E6841}" type="presParOf" srcId="{5BF5AD73-366A-4CE5-99F1-6D6FEA2BCCFA}" destId="{FC4D6901-A251-4414-B508-2A65BAB59E48}" srcOrd="0" destOrd="0" presId="urn:microsoft.com/office/officeart/2005/8/layout/radial3"/>
    <dgm:cxn modelId="{8955F96F-AB41-494C-B507-700EA78F20E6}" type="presParOf" srcId="{FC4D6901-A251-4414-B508-2A65BAB59E48}" destId="{7398D3B5-493A-4408-AD63-7D0693515F44}" srcOrd="0" destOrd="0" presId="urn:microsoft.com/office/officeart/2005/8/layout/radial3"/>
    <dgm:cxn modelId="{E701914B-79A7-4B19-A6B7-A86AA6671909}" type="presParOf" srcId="{FC4D6901-A251-4414-B508-2A65BAB59E48}" destId="{4FEACE67-71A6-495F-A073-E6B38ED8C795}" srcOrd="1" destOrd="0" presId="urn:microsoft.com/office/officeart/2005/8/layout/radial3"/>
    <dgm:cxn modelId="{1AD08AA9-5646-41EC-8216-335A38A09B99}" type="presParOf" srcId="{FC4D6901-A251-4414-B508-2A65BAB59E48}" destId="{DE25515A-ED7A-41E6-AF63-4BF6D322D998}"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207CA1-DDC0-4BBD-ACE4-0CF29CBE7BAB}" type="doc">
      <dgm:prSet loTypeId="urn:microsoft.com/office/officeart/2005/8/layout/process1" loCatId="process" qsTypeId="urn:microsoft.com/office/officeart/2005/8/quickstyle/simple1" qsCatId="simple" csTypeId="urn:microsoft.com/office/officeart/2005/8/colors/accent4_1" csCatId="accent4" phldr="1"/>
      <dgm:spPr/>
      <dgm:t>
        <a:bodyPr/>
        <a:lstStyle/>
        <a:p>
          <a:endParaRPr lang="en-US"/>
        </a:p>
      </dgm:t>
    </dgm:pt>
    <dgm:pt modelId="{7C156511-3F2E-45B4-8949-45EC1F12E7CE}">
      <dgm:prSet/>
      <dgm:spPr>
        <a:ln>
          <a:solidFill>
            <a:srgbClr val="961A1D"/>
          </a:solidFill>
        </a:ln>
      </dgm:spPr>
      <dgm:t>
        <a:bodyPr/>
        <a:lstStyle/>
        <a:p>
          <a:pPr rtl="0"/>
          <a:r>
            <a:rPr lang="en-ZA" dirty="0" smtClean="0"/>
            <a:t>Offers an </a:t>
          </a:r>
          <a:r>
            <a:rPr lang="en-ZA" b="1" dirty="0" smtClean="0"/>
            <a:t>age-tailored</a:t>
          </a:r>
          <a:r>
            <a:rPr lang="en-ZA" dirty="0" smtClean="0"/>
            <a:t> combination prevention programme for AGYW aged 10-19. </a:t>
          </a:r>
          <a:endParaRPr lang="en-US" dirty="0"/>
        </a:p>
      </dgm:t>
    </dgm:pt>
    <dgm:pt modelId="{C1CC478F-7F26-4B95-99F9-85CC1657DB78}" type="parTrans" cxnId="{B5314277-28E9-41AD-A581-5BB248BCF515}">
      <dgm:prSet/>
      <dgm:spPr/>
      <dgm:t>
        <a:bodyPr/>
        <a:lstStyle/>
        <a:p>
          <a:endParaRPr lang="en-US"/>
        </a:p>
      </dgm:t>
    </dgm:pt>
    <dgm:pt modelId="{B71F2AE2-0B0C-49E8-A63C-FFB357D4605D}" type="sibTrans" cxnId="{B5314277-28E9-41AD-A581-5BB248BCF515}">
      <dgm:prSet/>
      <dgm:spPr/>
      <dgm:t>
        <a:bodyPr/>
        <a:lstStyle/>
        <a:p>
          <a:endParaRPr lang="en-US" dirty="0"/>
        </a:p>
      </dgm:t>
    </dgm:pt>
    <dgm:pt modelId="{6A01DCCA-F171-4C22-9EC0-B2E57BD9C95D}">
      <dgm:prSet/>
      <dgm:spPr>
        <a:ln>
          <a:solidFill>
            <a:srgbClr val="C37228"/>
          </a:solidFill>
        </a:ln>
      </dgm:spPr>
      <dgm:t>
        <a:bodyPr/>
        <a:lstStyle/>
        <a:p>
          <a:pPr rtl="0"/>
          <a:r>
            <a:rPr lang="en-ZA" dirty="0" smtClean="0"/>
            <a:t>The programme targets AGYW, </a:t>
          </a:r>
          <a:r>
            <a:rPr lang="en-ZA" b="1" dirty="0" smtClean="0"/>
            <a:t>in and out of school</a:t>
          </a:r>
          <a:r>
            <a:rPr lang="en-ZA" dirty="0" smtClean="0"/>
            <a:t>, but will not deny service provision to other populations who are engaged by the programme (i.e. ABYM in-school). </a:t>
          </a:r>
          <a:endParaRPr lang="en-US" dirty="0"/>
        </a:p>
      </dgm:t>
    </dgm:pt>
    <dgm:pt modelId="{EBCB0B33-C2C4-4462-94EE-319568B1E497}" type="parTrans" cxnId="{9C88410C-A326-4CBD-8AE9-1072523B80B3}">
      <dgm:prSet/>
      <dgm:spPr/>
      <dgm:t>
        <a:bodyPr/>
        <a:lstStyle/>
        <a:p>
          <a:endParaRPr lang="en-US"/>
        </a:p>
      </dgm:t>
    </dgm:pt>
    <dgm:pt modelId="{0ABC42CA-06BC-44C1-8D97-4D065C5F775E}" type="sibTrans" cxnId="{9C88410C-A326-4CBD-8AE9-1072523B80B3}">
      <dgm:prSet/>
      <dgm:spPr/>
      <dgm:t>
        <a:bodyPr/>
        <a:lstStyle/>
        <a:p>
          <a:endParaRPr lang="en-US" dirty="0"/>
        </a:p>
      </dgm:t>
    </dgm:pt>
    <dgm:pt modelId="{86506016-5922-4C3D-8ABF-F85ACCDF5DD2}">
      <dgm:prSet/>
      <dgm:spPr>
        <a:ln>
          <a:solidFill>
            <a:srgbClr val="CAA841"/>
          </a:solidFill>
        </a:ln>
      </dgm:spPr>
      <dgm:t>
        <a:bodyPr/>
        <a:lstStyle/>
        <a:p>
          <a:pPr rtl="0"/>
          <a:r>
            <a:rPr lang="en-ZA" dirty="0" smtClean="0"/>
            <a:t>An adolescent girl or young women will be introduced to the </a:t>
          </a:r>
          <a:r>
            <a:rPr lang="en-ZA" b="1" dirty="0" smtClean="0"/>
            <a:t>programme</a:t>
          </a:r>
          <a:r>
            <a:rPr lang="en-ZA" dirty="0" smtClean="0"/>
            <a:t> through a number of entry points from where she would be </a:t>
          </a:r>
          <a:r>
            <a:rPr lang="en-ZA" b="1" dirty="0" smtClean="0"/>
            <a:t>receiving services </a:t>
          </a:r>
          <a:r>
            <a:rPr lang="en-ZA" dirty="0" smtClean="0"/>
            <a:t>via two main service components called the </a:t>
          </a:r>
          <a:r>
            <a:rPr lang="en-ZA" b="1" dirty="0" smtClean="0"/>
            <a:t>Core Service and Layered Services</a:t>
          </a:r>
          <a:r>
            <a:rPr lang="en-ZA" dirty="0" smtClean="0"/>
            <a:t>.</a:t>
          </a:r>
          <a:endParaRPr lang="en-US" dirty="0"/>
        </a:p>
      </dgm:t>
    </dgm:pt>
    <dgm:pt modelId="{0EAC0636-0285-4CA6-AD65-7BA4D7E53387}" type="parTrans" cxnId="{5CA75719-AEFB-49DE-82C3-00DC2F4ED479}">
      <dgm:prSet/>
      <dgm:spPr/>
      <dgm:t>
        <a:bodyPr/>
        <a:lstStyle/>
        <a:p>
          <a:endParaRPr lang="en-US"/>
        </a:p>
      </dgm:t>
    </dgm:pt>
    <dgm:pt modelId="{868FBC74-1EBE-4BDE-9CF6-439BA55D6EBC}" type="sibTrans" cxnId="{5CA75719-AEFB-49DE-82C3-00DC2F4ED479}">
      <dgm:prSet/>
      <dgm:spPr/>
      <dgm:t>
        <a:bodyPr/>
        <a:lstStyle/>
        <a:p>
          <a:endParaRPr lang="en-US" dirty="0"/>
        </a:p>
      </dgm:t>
    </dgm:pt>
    <dgm:pt modelId="{9393DA44-9C3A-4483-BED7-891D5266F684}">
      <dgm:prSet/>
      <dgm:spPr>
        <a:ln>
          <a:solidFill>
            <a:srgbClr val="CAA841"/>
          </a:solidFill>
        </a:ln>
      </dgm:spPr>
      <dgm:t>
        <a:bodyPr/>
        <a:lstStyle/>
        <a:p>
          <a:pPr rtl="0"/>
          <a:r>
            <a:rPr lang="en-ZA" dirty="0" smtClean="0"/>
            <a:t>She would first receive the Core Service and then follow a path of receiving additional services layered over time as required. </a:t>
          </a:r>
          <a:endParaRPr lang="en-US" dirty="0"/>
        </a:p>
      </dgm:t>
    </dgm:pt>
    <dgm:pt modelId="{6A1D8C90-5015-4D31-A388-80BDBE5A3E35}" type="parTrans" cxnId="{ABF63EEB-5175-43AA-ACCF-B8E1415955E6}">
      <dgm:prSet/>
      <dgm:spPr/>
      <dgm:t>
        <a:bodyPr/>
        <a:lstStyle/>
        <a:p>
          <a:endParaRPr lang="en-US"/>
        </a:p>
      </dgm:t>
    </dgm:pt>
    <dgm:pt modelId="{542D9DBA-8C19-43C0-862E-92B9C6A54EC0}" type="sibTrans" cxnId="{ABF63EEB-5175-43AA-ACCF-B8E1415955E6}">
      <dgm:prSet/>
      <dgm:spPr/>
      <dgm:t>
        <a:bodyPr/>
        <a:lstStyle/>
        <a:p>
          <a:endParaRPr lang="en-US"/>
        </a:p>
      </dgm:t>
    </dgm:pt>
    <dgm:pt modelId="{5EB5FA79-4E18-406D-9619-52703864247C}">
      <dgm:prSet/>
      <dgm:spPr>
        <a:ln>
          <a:solidFill>
            <a:srgbClr val="11813F"/>
          </a:solidFill>
        </a:ln>
      </dgm:spPr>
      <dgm:t>
        <a:bodyPr/>
        <a:lstStyle/>
        <a:p>
          <a:pPr rtl="0"/>
          <a:r>
            <a:rPr lang="en-US" dirty="0" smtClean="0"/>
            <a:t>The </a:t>
          </a:r>
          <a:r>
            <a:rPr lang="en-US" b="1" dirty="0" smtClean="0"/>
            <a:t>layered services </a:t>
          </a:r>
          <a:r>
            <a:rPr lang="en-US" dirty="0" smtClean="0"/>
            <a:t>are not necessarily provided in specific order but </a:t>
          </a:r>
          <a:r>
            <a:rPr lang="en-US" b="1" dirty="0" smtClean="0"/>
            <a:t>dependent on the needs </a:t>
          </a:r>
          <a:r>
            <a:rPr lang="en-US" dirty="0" smtClean="0"/>
            <a:t>of the Learner.</a:t>
          </a:r>
          <a:endParaRPr lang="en-US" dirty="0"/>
        </a:p>
      </dgm:t>
    </dgm:pt>
    <dgm:pt modelId="{AE957D83-F3D1-4212-B34C-707A58322B34}" type="parTrans" cxnId="{AD0AF35C-ECC9-4C2F-8357-3623ADB89590}">
      <dgm:prSet/>
      <dgm:spPr/>
      <dgm:t>
        <a:bodyPr/>
        <a:lstStyle/>
        <a:p>
          <a:endParaRPr lang="en-US"/>
        </a:p>
      </dgm:t>
    </dgm:pt>
    <dgm:pt modelId="{8A9B7771-CEEE-4D27-BC37-B1047C7FF51B}" type="sibTrans" cxnId="{AD0AF35C-ECC9-4C2F-8357-3623ADB89590}">
      <dgm:prSet/>
      <dgm:spPr/>
      <dgm:t>
        <a:bodyPr/>
        <a:lstStyle/>
        <a:p>
          <a:endParaRPr lang="en-US"/>
        </a:p>
      </dgm:t>
    </dgm:pt>
    <dgm:pt modelId="{5DB4F86C-D73B-41A5-B2C6-1535251D491B}" type="pres">
      <dgm:prSet presAssocID="{F2207CA1-DDC0-4BBD-ACE4-0CF29CBE7BAB}" presName="Name0" presStyleCnt="0">
        <dgm:presLayoutVars>
          <dgm:dir/>
          <dgm:resizeHandles val="exact"/>
        </dgm:presLayoutVars>
      </dgm:prSet>
      <dgm:spPr/>
      <dgm:t>
        <a:bodyPr/>
        <a:lstStyle/>
        <a:p>
          <a:endParaRPr lang="en-US"/>
        </a:p>
      </dgm:t>
    </dgm:pt>
    <dgm:pt modelId="{7745B2C3-7ABF-4466-A9DD-48C8FD1189AE}" type="pres">
      <dgm:prSet presAssocID="{7C156511-3F2E-45B4-8949-45EC1F12E7CE}" presName="node" presStyleLbl="node1" presStyleIdx="0" presStyleCnt="4">
        <dgm:presLayoutVars>
          <dgm:bulletEnabled val="1"/>
        </dgm:presLayoutVars>
      </dgm:prSet>
      <dgm:spPr/>
      <dgm:t>
        <a:bodyPr/>
        <a:lstStyle/>
        <a:p>
          <a:endParaRPr lang="en-US"/>
        </a:p>
      </dgm:t>
    </dgm:pt>
    <dgm:pt modelId="{76C71B5F-80EC-4781-8E45-DC605E752137}" type="pres">
      <dgm:prSet presAssocID="{B71F2AE2-0B0C-49E8-A63C-FFB357D4605D}" presName="sibTrans" presStyleLbl="sibTrans2D1" presStyleIdx="0" presStyleCnt="3"/>
      <dgm:spPr/>
      <dgm:t>
        <a:bodyPr/>
        <a:lstStyle/>
        <a:p>
          <a:endParaRPr lang="en-US"/>
        </a:p>
      </dgm:t>
    </dgm:pt>
    <dgm:pt modelId="{30BD754F-DBE6-4369-98E1-F5207611147B}" type="pres">
      <dgm:prSet presAssocID="{B71F2AE2-0B0C-49E8-A63C-FFB357D4605D}" presName="connectorText" presStyleLbl="sibTrans2D1" presStyleIdx="0" presStyleCnt="3"/>
      <dgm:spPr/>
      <dgm:t>
        <a:bodyPr/>
        <a:lstStyle/>
        <a:p>
          <a:endParaRPr lang="en-US"/>
        </a:p>
      </dgm:t>
    </dgm:pt>
    <dgm:pt modelId="{F590AC53-5950-4F3F-A847-8A55798A4F19}" type="pres">
      <dgm:prSet presAssocID="{6A01DCCA-F171-4C22-9EC0-B2E57BD9C95D}" presName="node" presStyleLbl="node1" presStyleIdx="1" presStyleCnt="4">
        <dgm:presLayoutVars>
          <dgm:bulletEnabled val="1"/>
        </dgm:presLayoutVars>
      </dgm:prSet>
      <dgm:spPr/>
      <dgm:t>
        <a:bodyPr/>
        <a:lstStyle/>
        <a:p>
          <a:endParaRPr lang="en-US"/>
        </a:p>
      </dgm:t>
    </dgm:pt>
    <dgm:pt modelId="{B91B1D78-D54F-4DE7-98C2-57C8ECD593CE}" type="pres">
      <dgm:prSet presAssocID="{0ABC42CA-06BC-44C1-8D97-4D065C5F775E}" presName="sibTrans" presStyleLbl="sibTrans2D1" presStyleIdx="1" presStyleCnt="3"/>
      <dgm:spPr/>
      <dgm:t>
        <a:bodyPr/>
        <a:lstStyle/>
        <a:p>
          <a:endParaRPr lang="en-US"/>
        </a:p>
      </dgm:t>
    </dgm:pt>
    <dgm:pt modelId="{40F401ED-60E5-4BC9-8277-E3632E96EFE6}" type="pres">
      <dgm:prSet presAssocID="{0ABC42CA-06BC-44C1-8D97-4D065C5F775E}" presName="connectorText" presStyleLbl="sibTrans2D1" presStyleIdx="1" presStyleCnt="3"/>
      <dgm:spPr/>
      <dgm:t>
        <a:bodyPr/>
        <a:lstStyle/>
        <a:p>
          <a:endParaRPr lang="en-US"/>
        </a:p>
      </dgm:t>
    </dgm:pt>
    <dgm:pt modelId="{447CE332-C02B-4A95-92B5-CE906CC42708}" type="pres">
      <dgm:prSet presAssocID="{86506016-5922-4C3D-8ABF-F85ACCDF5DD2}" presName="node" presStyleLbl="node1" presStyleIdx="2" presStyleCnt="4">
        <dgm:presLayoutVars>
          <dgm:bulletEnabled val="1"/>
        </dgm:presLayoutVars>
      </dgm:prSet>
      <dgm:spPr/>
      <dgm:t>
        <a:bodyPr/>
        <a:lstStyle/>
        <a:p>
          <a:endParaRPr lang="en-US"/>
        </a:p>
      </dgm:t>
    </dgm:pt>
    <dgm:pt modelId="{43FED07B-0F3E-4DD5-8F4E-FDF6EB515B73}" type="pres">
      <dgm:prSet presAssocID="{868FBC74-1EBE-4BDE-9CF6-439BA55D6EBC}" presName="sibTrans" presStyleLbl="sibTrans2D1" presStyleIdx="2" presStyleCnt="3"/>
      <dgm:spPr/>
      <dgm:t>
        <a:bodyPr/>
        <a:lstStyle/>
        <a:p>
          <a:endParaRPr lang="en-US"/>
        </a:p>
      </dgm:t>
    </dgm:pt>
    <dgm:pt modelId="{A1633DC6-D6F3-4A66-A67E-1697E4FD8842}" type="pres">
      <dgm:prSet presAssocID="{868FBC74-1EBE-4BDE-9CF6-439BA55D6EBC}" presName="connectorText" presStyleLbl="sibTrans2D1" presStyleIdx="2" presStyleCnt="3"/>
      <dgm:spPr/>
      <dgm:t>
        <a:bodyPr/>
        <a:lstStyle/>
        <a:p>
          <a:endParaRPr lang="en-US"/>
        </a:p>
      </dgm:t>
    </dgm:pt>
    <dgm:pt modelId="{AB2D66EC-B754-49DD-A817-ECEBD6D7A8F5}" type="pres">
      <dgm:prSet presAssocID="{5EB5FA79-4E18-406D-9619-52703864247C}" presName="node" presStyleLbl="node1" presStyleIdx="3" presStyleCnt="4">
        <dgm:presLayoutVars>
          <dgm:bulletEnabled val="1"/>
        </dgm:presLayoutVars>
      </dgm:prSet>
      <dgm:spPr/>
      <dgm:t>
        <a:bodyPr/>
        <a:lstStyle/>
        <a:p>
          <a:endParaRPr lang="en-US"/>
        </a:p>
      </dgm:t>
    </dgm:pt>
  </dgm:ptLst>
  <dgm:cxnLst>
    <dgm:cxn modelId="{46D4DE9C-DE9C-4E17-BD0C-5B0D63901B99}" type="presOf" srcId="{B71F2AE2-0B0C-49E8-A63C-FFB357D4605D}" destId="{76C71B5F-80EC-4781-8E45-DC605E752137}" srcOrd="0" destOrd="0" presId="urn:microsoft.com/office/officeart/2005/8/layout/process1"/>
    <dgm:cxn modelId="{1FB3AA2F-BFE8-42B4-AB8D-62ED8851CCA9}" type="presOf" srcId="{0ABC42CA-06BC-44C1-8D97-4D065C5F775E}" destId="{40F401ED-60E5-4BC9-8277-E3632E96EFE6}" srcOrd="1" destOrd="0" presId="urn:microsoft.com/office/officeart/2005/8/layout/process1"/>
    <dgm:cxn modelId="{8136CB15-2BD0-480B-A2B0-37B10BA33584}" type="presOf" srcId="{B71F2AE2-0B0C-49E8-A63C-FFB357D4605D}" destId="{30BD754F-DBE6-4369-98E1-F5207611147B}" srcOrd="1" destOrd="0" presId="urn:microsoft.com/office/officeart/2005/8/layout/process1"/>
    <dgm:cxn modelId="{09214839-F6FA-4104-8FC8-EBA706C84891}" type="presOf" srcId="{6A01DCCA-F171-4C22-9EC0-B2E57BD9C95D}" destId="{F590AC53-5950-4F3F-A847-8A55798A4F19}" srcOrd="0" destOrd="0" presId="urn:microsoft.com/office/officeart/2005/8/layout/process1"/>
    <dgm:cxn modelId="{BF474F02-CE0A-49AD-9208-ED53599B1487}" type="presOf" srcId="{7C156511-3F2E-45B4-8949-45EC1F12E7CE}" destId="{7745B2C3-7ABF-4466-A9DD-48C8FD1189AE}" srcOrd="0" destOrd="0" presId="urn:microsoft.com/office/officeart/2005/8/layout/process1"/>
    <dgm:cxn modelId="{AD0AF35C-ECC9-4C2F-8357-3623ADB89590}" srcId="{F2207CA1-DDC0-4BBD-ACE4-0CF29CBE7BAB}" destId="{5EB5FA79-4E18-406D-9619-52703864247C}" srcOrd="3" destOrd="0" parTransId="{AE957D83-F3D1-4212-B34C-707A58322B34}" sibTransId="{8A9B7771-CEEE-4D27-BC37-B1047C7FF51B}"/>
    <dgm:cxn modelId="{B5314277-28E9-41AD-A581-5BB248BCF515}" srcId="{F2207CA1-DDC0-4BBD-ACE4-0CF29CBE7BAB}" destId="{7C156511-3F2E-45B4-8949-45EC1F12E7CE}" srcOrd="0" destOrd="0" parTransId="{C1CC478F-7F26-4B95-99F9-85CC1657DB78}" sibTransId="{B71F2AE2-0B0C-49E8-A63C-FFB357D4605D}"/>
    <dgm:cxn modelId="{1D55C3DD-0699-4F2D-BA79-0D091086CC07}" type="presOf" srcId="{0ABC42CA-06BC-44C1-8D97-4D065C5F775E}" destId="{B91B1D78-D54F-4DE7-98C2-57C8ECD593CE}" srcOrd="0" destOrd="0" presId="urn:microsoft.com/office/officeart/2005/8/layout/process1"/>
    <dgm:cxn modelId="{771CFE2A-BE28-4056-A82B-EF9044878210}" type="presOf" srcId="{F2207CA1-DDC0-4BBD-ACE4-0CF29CBE7BAB}" destId="{5DB4F86C-D73B-41A5-B2C6-1535251D491B}" srcOrd="0" destOrd="0" presId="urn:microsoft.com/office/officeart/2005/8/layout/process1"/>
    <dgm:cxn modelId="{ABF63EEB-5175-43AA-ACCF-B8E1415955E6}" srcId="{86506016-5922-4C3D-8ABF-F85ACCDF5DD2}" destId="{9393DA44-9C3A-4483-BED7-891D5266F684}" srcOrd="0" destOrd="0" parTransId="{6A1D8C90-5015-4D31-A388-80BDBE5A3E35}" sibTransId="{542D9DBA-8C19-43C0-862E-92B9C6A54EC0}"/>
    <dgm:cxn modelId="{D99DFF11-2F3C-4C42-AA10-07166D80B755}" type="presOf" srcId="{86506016-5922-4C3D-8ABF-F85ACCDF5DD2}" destId="{447CE332-C02B-4A95-92B5-CE906CC42708}" srcOrd="0" destOrd="0" presId="urn:microsoft.com/office/officeart/2005/8/layout/process1"/>
    <dgm:cxn modelId="{7FDBB060-CD1A-489E-BC4A-61DA792FDF28}" type="presOf" srcId="{868FBC74-1EBE-4BDE-9CF6-439BA55D6EBC}" destId="{A1633DC6-D6F3-4A66-A67E-1697E4FD8842}" srcOrd="1" destOrd="0" presId="urn:microsoft.com/office/officeart/2005/8/layout/process1"/>
    <dgm:cxn modelId="{AC19DA72-A55C-421A-9D45-0DFBB20D01F6}" type="presOf" srcId="{868FBC74-1EBE-4BDE-9CF6-439BA55D6EBC}" destId="{43FED07B-0F3E-4DD5-8F4E-FDF6EB515B73}" srcOrd="0" destOrd="0" presId="urn:microsoft.com/office/officeart/2005/8/layout/process1"/>
    <dgm:cxn modelId="{5F9B5D3E-CD65-48F5-8DB7-0A73937B90EE}" type="presOf" srcId="{9393DA44-9C3A-4483-BED7-891D5266F684}" destId="{447CE332-C02B-4A95-92B5-CE906CC42708}" srcOrd="0" destOrd="1" presId="urn:microsoft.com/office/officeart/2005/8/layout/process1"/>
    <dgm:cxn modelId="{27AF5A57-C486-43BB-82E5-779616BD8672}" type="presOf" srcId="{5EB5FA79-4E18-406D-9619-52703864247C}" destId="{AB2D66EC-B754-49DD-A817-ECEBD6D7A8F5}" srcOrd="0" destOrd="0" presId="urn:microsoft.com/office/officeart/2005/8/layout/process1"/>
    <dgm:cxn modelId="{9C88410C-A326-4CBD-8AE9-1072523B80B3}" srcId="{F2207CA1-DDC0-4BBD-ACE4-0CF29CBE7BAB}" destId="{6A01DCCA-F171-4C22-9EC0-B2E57BD9C95D}" srcOrd="1" destOrd="0" parTransId="{EBCB0B33-C2C4-4462-94EE-319568B1E497}" sibTransId="{0ABC42CA-06BC-44C1-8D97-4D065C5F775E}"/>
    <dgm:cxn modelId="{5CA75719-AEFB-49DE-82C3-00DC2F4ED479}" srcId="{F2207CA1-DDC0-4BBD-ACE4-0CF29CBE7BAB}" destId="{86506016-5922-4C3D-8ABF-F85ACCDF5DD2}" srcOrd="2" destOrd="0" parTransId="{0EAC0636-0285-4CA6-AD65-7BA4D7E53387}" sibTransId="{868FBC74-1EBE-4BDE-9CF6-439BA55D6EBC}"/>
    <dgm:cxn modelId="{0C15C9DF-AB91-4B06-AE8A-2F788C56BFAA}" type="presParOf" srcId="{5DB4F86C-D73B-41A5-B2C6-1535251D491B}" destId="{7745B2C3-7ABF-4466-A9DD-48C8FD1189AE}" srcOrd="0" destOrd="0" presId="urn:microsoft.com/office/officeart/2005/8/layout/process1"/>
    <dgm:cxn modelId="{C1B0FC8A-6800-4B23-9F34-CB4BB5593FB6}" type="presParOf" srcId="{5DB4F86C-D73B-41A5-B2C6-1535251D491B}" destId="{76C71B5F-80EC-4781-8E45-DC605E752137}" srcOrd="1" destOrd="0" presId="urn:microsoft.com/office/officeart/2005/8/layout/process1"/>
    <dgm:cxn modelId="{350806CF-8595-4D38-AA5C-F16CDBCAC5B0}" type="presParOf" srcId="{76C71B5F-80EC-4781-8E45-DC605E752137}" destId="{30BD754F-DBE6-4369-98E1-F5207611147B}" srcOrd="0" destOrd="0" presId="urn:microsoft.com/office/officeart/2005/8/layout/process1"/>
    <dgm:cxn modelId="{2D324060-30AB-4DC5-8A22-4B2103E11487}" type="presParOf" srcId="{5DB4F86C-D73B-41A5-B2C6-1535251D491B}" destId="{F590AC53-5950-4F3F-A847-8A55798A4F19}" srcOrd="2" destOrd="0" presId="urn:microsoft.com/office/officeart/2005/8/layout/process1"/>
    <dgm:cxn modelId="{130A914D-6FF4-4664-BAB9-86788FB47DB8}" type="presParOf" srcId="{5DB4F86C-D73B-41A5-B2C6-1535251D491B}" destId="{B91B1D78-D54F-4DE7-98C2-57C8ECD593CE}" srcOrd="3" destOrd="0" presId="urn:microsoft.com/office/officeart/2005/8/layout/process1"/>
    <dgm:cxn modelId="{E1B12E90-11F3-4AD7-A45A-ECEFBB6D9109}" type="presParOf" srcId="{B91B1D78-D54F-4DE7-98C2-57C8ECD593CE}" destId="{40F401ED-60E5-4BC9-8277-E3632E96EFE6}" srcOrd="0" destOrd="0" presId="urn:microsoft.com/office/officeart/2005/8/layout/process1"/>
    <dgm:cxn modelId="{CE2C8109-BED5-4C13-9557-6F69F275659B}" type="presParOf" srcId="{5DB4F86C-D73B-41A5-B2C6-1535251D491B}" destId="{447CE332-C02B-4A95-92B5-CE906CC42708}" srcOrd="4" destOrd="0" presId="urn:microsoft.com/office/officeart/2005/8/layout/process1"/>
    <dgm:cxn modelId="{E8F12C4F-5D5A-438B-8F1B-5C130669E2A1}" type="presParOf" srcId="{5DB4F86C-D73B-41A5-B2C6-1535251D491B}" destId="{43FED07B-0F3E-4DD5-8F4E-FDF6EB515B73}" srcOrd="5" destOrd="0" presId="urn:microsoft.com/office/officeart/2005/8/layout/process1"/>
    <dgm:cxn modelId="{48D108FF-B143-4437-9EFF-2BFA8B18B889}" type="presParOf" srcId="{43FED07B-0F3E-4DD5-8F4E-FDF6EB515B73}" destId="{A1633DC6-D6F3-4A66-A67E-1697E4FD8842}" srcOrd="0" destOrd="0" presId="urn:microsoft.com/office/officeart/2005/8/layout/process1"/>
    <dgm:cxn modelId="{EF95AD05-6503-4C82-BE86-837733E052A8}" type="presParOf" srcId="{5DB4F86C-D73B-41A5-B2C6-1535251D491B}" destId="{AB2D66EC-B754-49DD-A817-ECEBD6D7A8F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0D002B-FB7A-4BE3-82A2-1267B0C93D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7DFF8B-918B-4DBE-958C-44B0E7C68C29}">
      <dgm:prSet/>
      <dgm:spPr>
        <a:solidFill>
          <a:srgbClr val="11813F"/>
        </a:solidFill>
      </dgm:spPr>
      <dgm:t>
        <a:bodyPr/>
        <a:lstStyle/>
        <a:p>
          <a:pPr rtl="0"/>
          <a:r>
            <a:rPr lang="en-US" dirty="0" smtClean="0"/>
            <a:t>Increase </a:t>
          </a:r>
          <a:r>
            <a:rPr lang="en-US" b="1" dirty="0" smtClean="0"/>
            <a:t>retention</a:t>
          </a:r>
          <a:r>
            <a:rPr lang="en-US" dirty="0" smtClean="0"/>
            <a:t> in school</a:t>
          </a:r>
          <a:endParaRPr lang="en-US" dirty="0"/>
        </a:p>
      </dgm:t>
    </dgm:pt>
    <dgm:pt modelId="{D22458D4-0B4E-48DE-95B2-A2FB5BA88D88}" type="parTrans" cxnId="{6BF0FF11-0BD1-4295-870E-282F31F3BFE1}">
      <dgm:prSet/>
      <dgm:spPr/>
      <dgm:t>
        <a:bodyPr/>
        <a:lstStyle/>
        <a:p>
          <a:endParaRPr lang="en-US"/>
        </a:p>
      </dgm:t>
    </dgm:pt>
    <dgm:pt modelId="{741500BB-AB17-4DA7-9DBE-026D3D7BE33C}" type="sibTrans" cxnId="{6BF0FF11-0BD1-4295-870E-282F31F3BFE1}">
      <dgm:prSet/>
      <dgm:spPr/>
      <dgm:t>
        <a:bodyPr/>
        <a:lstStyle/>
        <a:p>
          <a:endParaRPr lang="en-US"/>
        </a:p>
      </dgm:t>
    </dgm:pt>
    <dgm:pt modelId="{B7AE3846-7D38-42D2-B397-5FFD7D5A85D8}">
      <dgm:prSet/>
      <dgm:spPr>
        <a:solidFill>
          <a:srgbClr val="11813F"/>
        </a:solidFill>
      </dgm:spPr>
      <dgm:t>
        <a:bodyPr/>
        <a:lstStyle/>
        <a:p>
          <a:pPr rtl="0"/>
          <a:r>
            <a:rPr lang="en-US" dirty="0" smtClean="0"/>
            <a:t>Decrease </a:t>
          </a:r>
          <a:r>
            <a:rPr lang="en-US" b="1" dirty="0" smtClean="0"/>
            <a:t>HIV incidence</a:t>
          </a:r>
          <a:endParaRPr lang="en-US" dirty="0"/>
        </a:p>
      </dgm:t>
    </dgm:pt>
    <dgm:pt modelId="{95EDF7B6-4014-4CEA-A16E-12AEBB4461DA}" type="parTrans" cxnId="{27AC77EE-BF3E-43F7-9691-1EAFE22681CB}">
      <dgm:prSet/>
      <dgm:spPr/>
      <dgm:t>
        <a:bodyPr/>
        <a:lstStyle/>
        <a:p>
          <a:endParaRPr lang="en-US"/>
        </a:p>
      </dgm:t>
    </dgm:pt>
    <dgm:pt modelId="{00F7DEE4-61AD-4E33-BDB4-116F982E50AA}" type="sibTrans" cxnId="{27AC77EE-BF3E-43F7-9691-1EAFE22681CB}">
      <dgm:prSet/>
      <dgm:spPr/>
      <dgm:t>
        <a:bodyPr/>
        <a:lstStyle/>
        <a:p>
          <a:endParaRPr lang="en-US"/>
        </a:p>
      </dgm:t>
    </dgm:pt>
    <dgm:pt modelId="{3ABA9365-2BD5-4054-85F5-83E88BB6E59F}">
      <dgm:prSet/>
      <dgm:spPr>
        <a:solidFill>
          <a:srgbClr val="11813F"/>
        </a:solidFill>
      </dgm:spPr>
      <dgm:t>
        <a:bodyPr/>
        <a:lstStyle/>
        <a:p>
          <a:pPr rtl="0"/>
          <a:r>
            <a:rPr lang="en-US" dirty="0" smtClean="0"/>
            <a:t>Decrease </a:t>
          </a:r>
          <a:r>
            <a:rPr lang="en-US" b="1" dirty="0" smtClean="0"/>
            <a:t>teenage pregnancy</a:t>
          </a:r>
          <a:endParaRPr lang="en-US" dirty="0"/>
        </a:p>
      </dgm:t>
    </dgm:pt>
    <dgm:pt modelId="{1D1860B7-FC8A-4F60-A80D-F7864DCA2C98}" type="parTrans" cxnId="{CE43F6D6-4B62-4A5B-B074-CE43C2B2E57F}">
      <dgm:prSet/>
      <dgm:spPr/>
      <dgm:t>
        <a:bodyPr/>
        <a:lstStyle/>
        <a:p>
          <a:endParaRPr lang="en-US"/>
        </a:p>
      </dgm:t>
    </dgm:pt>
    <dgm:pt modelId="{02ACCFB6-5F9B-48E5-9F06-07D934FC59FE}" type="sibTrans" cxnId="{CE43F6D6-4B62-4A5B-B074-CE43C2B2E57F}">
      <dgm:prSet/>
      <dgm:spPr/>
      <dgm:t>
        <a:bodyPr/>
        <a:lstStyle/>
        <a:p>
          <a:endParaRPr lang="en-US"/>
        </a:p>
      </dgm:t>
    </dgm:pt>
    <dgm:pt modelId="{726BE8F0-F82A-4DF5-B584-54663F3A7C1C}">
      <dgm:prSet/>
      <dgm:spPr>
        <a:solidFill>
          <a:srgbClr val="11813F"/>
        </a:solidFill>
      </dgm:spPr>
      <dgm:t>
        <a:bodyPr/>
        <a:lstStyle/>
        <a:p>
          <a:pPr rtl="0"/>
          <a:r>
            <a:rPr lang="en-US" dirty="0" smtClean="0"/>
            <a:t>Decrease </a:t>
          </a:r>
          <a:r>
            <a:rPr lang="en-US" b="1" dirty="0" smtClean="0"/>
            <a:t>gender based violence</a:t>
          </a:r>
          <a:endParaRPr lang="en-US" dirty="0"/>
        </a:p>
      </dgm:t>
    </dgm:pt>
    <dgm:pt modelId="{0B21C2A9-EB90-4229-8C68-042AA0079F32}" type="parTrans" cxnId="{9A77632C-2002-47BC-AB73-48FF2D768659}">
      <dgm:prSet/>
      <dgm:spPr/>
      <dgm:t>
        <a:bodyPr/>
        <a:lstStyle/>
        <a:p>
          <a:endParaRPr lang="en-US"/>
        </a:p>
      </dgm:t>
    </dgm:pt>
    <dgm:pt modelId="{A8B8298D-488D-4FFB-B56D-C864222CBA9C}" type="sibTrans" cxnId="{9A77632C-2002-47BC-AB73-48FF2D768659}">
      <dgm:prSet/>
      <dgm:spPr/>
      <dgm:t>
        <a:bodyPr/>
        <a:lstStyle/>
        <a:p>
          <a:endParaRPr lang="en-US"/>
        </a:p>
      </dgm:t>
    </dgm:pt>
    <dgm:pt modelId="{11F28E36-A917-4222-B90B-0F36385A6D07}">
      <dgm:prSet/>
      <dgm:spPr>
        <a:solidFill>
          <a:srgbClr val="11813F"/>
        </a:solidFill>
      </dgm:spPr>
      <dgm:t>
        <a:bodyPr/>
        <a:lstStyle/>
        <a:p>
          <a:pPr rtl="0"/>
          <a:r>
            <a:rPr lang="en-US" dirty="0" smtClean="0"/>
            <a:t>Increase </a:t>
          </a:r>
          <a:r>
            <a:rPr lang="en-US" b="1" dirty="0" smtClean="0"/>
            <a:t>economic opportunities</a:t>
          </a:r>
          <a:endParaRPr lang="en-US" dirty="0"/>
        </a:p>
      </dgm:t>
    </dgm:pt>
    <dgm:pt modelId="{D254D18A-9CD7-4B73-9719-3DD21C365A97}" type="parTrans" cxnId="{16560770-8C62-4B01-8FAB-B1A064B80D06}">
      <dgm:prSet/>
      <dgm:spPr/>
      <dgm:t>
        <a:bodyPr/>
        <a:lstStyle/>
        <a:p>
          <a:endParaRPr lang="en-US"/>
        </a:p>
      </dgm:t>
    </dgm:pt>
    <dgm:pt modelId="{0FC4BAA3-E1BB-4B8D-BF6B-DEA226F58209}" type="sibTrans" cxnId="{16560770-8C62-4B01-8FAB-B1A064B80D06}">
      <dgm:prSet/>
      <dgm:spPr/>
      <dgm:t>
        <a:bodyPr/>
        <a:lstStyle/>
        <a:p>
          <a:endParaRPr lang="en-US"/>
        </a:p>
      </dgm:t>
    </dgm:pt>
    <dgm:pt modelId="{CA85ECB0-FA8E-4230-A50F-BE596FF6F27C}" type="pres">
      <dgm:prSet presAssocID="{CA0D002B-FB7A-4BE3-82A2-1267B0C93DB6}" presName="linear" presStyleCnt="0">
        <dgm:presLayoutVars>
          <dgm:animLvl val="lvl"/>
          <dgm:resizeHandles val="exact"/>
        </dgm:presLayoutVars>
      </dgm:prSet>
      <dgm:spPr/>
      <dgm:t>
        <a:bodyPr/>
        <a:lstStyle/>
        <a:p>
          <a:endParaRPr lang="en-US"/>
        </a:p>
      </dgm:t>
    </dgm:pt>
    <dgm:pt modelId="{5E1FDC16-2003-4028-8A2A-0B423A67C86F}" type="pres">
      <dgm:prSet presAssocID="{247DFF8B-918B-4DBE-958C-44B0E7C68C29}" presName="parentText" presStyleLbl="node1" presStyleIdx="0" presStyleCnt="5">
        <dgm:presLayoutVars>
          <dgm:chMax val="0"/>
          <dgm:bulletEnabled val="1"/>
        </dgm:presLayoutVars>
      </dgm:prSet>
      <dgm:spPr/>
      <dgm:t>
        <a:bodyPr/>
        <a:lstStyle/>
        <a:p>
          <a:endParaRPr lang="en-US"/>
        </a:p>
      </dgm:t>
    </dgm:pt>
    <dgm:pt modelId="{9F1AAF36-1AA1-4E21-B9F1-FA0543BCCEDD}" type="pres">
      <dgm:prSet presAssocID="{741500BB-AB17-4DA7-9DBE-026D3D7BE33C}" presName="spacer" presStyleCnt="0"/>
      <dgm:spPr/>
    </dgm:pt>
    <dgm:pt modelId="{6395F6FF-A523-4905-B991-93DC127E6E93}" type="pres">
      <dgm:prSet presAssocID="{B7AE3846-7D38-42D2-B397-5FFD7D5A85D8}" presName="parentText" presStyleLbl="node1" presStyleIdx="1" presStyleCnt="5">
        <dgm:presLayoutVars>
          <dgm:chMax val="0"/>
          <dgm:bulletEnabled val="1"/>
        </dgm:presLayoutVars>
      </dgm:prSet>
      <dgm:spPr/>
      <dgm:t>
        <a:bodyPr/>
        <a:lstStyle/>
        <a:p>
          <a:endParaRPr lang="en-US"/>
        </a:p>
      </dgm:t>
    </dgm:pt>
    <dgm:pt modelId="{C5372D0A-3B29-4BB9-BD2F-50E2A82F9EE8}" type="pres">
      <dgm:prSet presAssocID="{00F7DEE4-61AD-4E33-BDB4-116F982E50AA}" presName="spacer" presStyleCnt="0"/>
      <dgm:spPr/>
    </dgm:pt>
    <dgm:pt modelId="{87D361AE-93F0-4AEC-908C-F6F2B5CB9735}" type="pres">
      <dgm:prSet presAssocID="{3ABA9365-2BD5-4054-85F5-83E88BB6E59F}" presName="parentText" presStyleLbl="node1" presStyleIdx="2" presStyleCnt="5">
        <dgm:presLayoutVars>
          <dgm:chMax val="0"/>
          <dgm:bulletEnabled val="1"/>
        </dgm:presLayoutVars>
      </dgm:prSet>
      <dgm:spPr/>
      <dgm:t>
        <a:bodyPr/>
        <a:lstStyle/>
        <a:p>
          <a:endParaRPr lang="en-US"/>
        </a:p>
      </dgm:t>
    </dgm:pt>
    <dgm:pt modelId="{3F906FB8-C079-406A-BE0D-403819B17DA8}" type="pres">
      <dgm:prSet presAssocID="{02ACCFB6-5F9B-48E5-9F06-07D934FC59FE}" presName="spacer" presStyleCnt="0"/>
      <dgm:spPr/>
    </dgm:pt>
    <dgm:pt modelId="{E4B6A8C9-3598-46F2-9CE4-49E215C134AE}" type="pres">
      <dgm:prSet presAssocID="{726BE8F0-F82A-4DF5-B584-54663F3A7C1C}" presName="parentText" presStyleLbl="node1" presStyleIdx="3" presStyleCnt="5">
        <dgm:presLayoutVars>
          <dgm:chMax val="0"/>
          <dgm:bulletEnabled val="1"/>
        </dgm:presLayoutVars>
      </dgm:prSet>
      <dgm:spPr/>
      <dgm:t>
        <a:bodyPr/>
        <a:lstStyle/>
        <a:p>
          <a:endParaRPr lang="en-US"/>
        </a:p>
      </dgm:t>
    </dgm:pt>
    <dgm:pt modelId="{523A2BE7-0D5E-4699-9A9D-AE86DF42579A}" type="pres">
      <dgm:prSet presAssocID="{A8B8298D-488D-4FFB-B56D-C864222CBA9C}" presName="spacer" presStyleCnt="0"/>
      <dgm:spPr/>
    </dgm:pt>
    <dgm:pt modelId="{E8964CDE-F2B6-435B-8F26-34C189BEB641}" type="pres">
      <dgm:prSet presAssocID="{11F28E36-A917-4222-B90B-0F36385A6D07}" presName="parentText" presStyleLbl="node1" presStyleIdx="4" presStyleCnt="5">
        <dgm:presLayoutVars>
          <dgm:chMax val="0"/>
          <dgm:bulletEnabled val="1"/>
        </dgm:presLayoutVars>
      </dgm:prSet>
      <dgm:spPr/>
      <dgm:t>
        <a:bodyPr/>
        <a:lstStyle/>
        <a:p>
          <a:endParaRPr lang="en-US"/>
        </a:p>
      </dgm:t>
    </dgm:pt>
  </dgm:ptLst>
  <dgm:cxnLst>
    <dgm:cxn modelId="{16560770-8C62-4B01-8FAB-B1A064B80D06}" srcId="{CA0D002B-FB7A-4BE3-82A2-1267B0C93DB6}" destId="{11F28E36-A917-4222-B90B-0F36385A6D07}" srcOrd="4" destOrd="0" parTransId="{D254D18A-9CD7-4B73-9719-3DD21C365A97}" sibTransId="{0FC4BAA3-E1BB-4B8D-BF6B-DEA226F58209}"/>
    <dgm:cxn modelId="{166E70E3-0974-443C-B66E-6B94F55B25AF}" type="presOf" srcId="{247DFF8B-918B-4DBE-958C-44B0E7C68C29}" destId="{5E1FDC16-2003-4028-8A2A-0B423A67C86F}" srcOrd="0" destOrd="0" presId="urn:microsoft.com/office/officeart/2005/8/layout/vList2"/>
    <dgm:cxn modelId="{41AABD0E-07DC-494D-A8EC-F5368AD94B97}" type="presOf" srcId="{11F28E36-A917-4222-B90B-0F36385A6D07}" destId="{E8964CDE-F2B6-435B-8F26-34C189BEB641}" srcOrd="0" destOrd="0" presId="urn:microsoft.com/office/officeart/2005/8/layout/vList2"/>
    <dgm:cxn modelId="{CE43F6D6-4B62-4A5B-B074-CE43C2B2E57F}" srcId="{CA0D002B-FB7A-4BE3-82A2-1267B0C93DB6}" destId="{3ABA9365-2BD5-4054-85F5-83E88BB6E59F}" srcOrd="2" destOrd="0" parTransId="{1D1860B7-FC8A-4F60-A80D-F7864DCA2C98}" sibTransId="{02ACCFB6-5F9B-48E5-9F06-07D934FC59FE}"/>
    <dgm:cxn modelId="{B72D7F34-6072-48CF-B2D8-E227310B7300}" type="presOf" srcId="{B7AE3846-7D38-42D2-B397-5FFD7D5A85D8}" destId="{6395F6FF-A523-4905-B991-93DC127E6E93}" srcOrd="0" destOrd="0" presId="urn:microsoft.com/office/officeart/2005/8/layout/vList2"/>
    <dgm:cxn modelId="{3C0165EB-B0E9-41F8-8E3D-CC4BB56F6163}" type="presOf" srcId="{CA0D002B-FB7A-4BE3-82A2-1267B0C93DB6}" destId="{CA85ECB0-FA8E-4230-A50F-BE596FF6F27C}" srcOrd="0" destOrd="0" presId="urn:microsoft.com/office/officeart/2005/8/layout/vList2"/>
    <dgm:cxn modelId="{27AC77EE-BF3E-43F7-9691-1EAFE22681CB}" srcId="{CA0D002B-FB7A-4BE3-82A2-1267B0C93DB6}" destId="{B7AE3846-7D38-42D2-B397-5FFD7D5A85D8}" srcOrd="1" destOrd="0" parTransId="{95EDF7B6-4014-4CEA-A16E-12AEBB4461DA}" sibTransId="{00F7DEE4-61AD-4E33-BDB4-116F982E50AA}"/>
    <dgm:cxn modelId="{AABECADC-A2E7-4E75-B3A9-F82657CAA446}" type="presOf" srcId="{726BE8F0-F82A-4DF5-B584-54663F3A7C1C}" destId="{E4B6A8C9-3598-46F2-9CE4-49E215C134AE}" srcOrd="0" destOrd="0" presId="urn:microsoft.com/office/officeart/2005/8/layout/vList2"/>
    <dgm:cxn modelId="{9A77632C-2002-47BC-AB73-48FF2D768659}" srcId="{CA0D002B-FB7A-4BE3-82A2-1267B0C93DB6}" destId="{726BE8F0-F82A-4DF5-B584-54663F3A7C1C}" srcOrd="3" destOrd="0" parTransId="{0B21C2A9-EB90-4229-8C68-042AA0079F32}" sibTransId="{A8B8298D-488D-4FFB-B56D-C864222CBA9C}"/>
    <dgm:cxn modelId="{65D28566-FD85-4FFB-9382-30C23D22B12D}" type="presOf" srcId="{3ABA9365-2BD5-4054-85F5-83E88BB6E59F}" destId="{87D361AE-93F0-4AEC-908C-F6F2B5CB9735}" srcOrd="0" destOrd="0" presId="urn:microsoft.com/office/officeart/2005/8/layout/vList2"/>
    <dgm:cxn modelId="{6BF0FF11-0BD1-4295-870E-282F31F3BFE1}" srcId="{CA0D002B-FB7A-4BE3-82A2-1267B0C93DB6}" destId="{247DFF8B-918B-4DBE-958C-44B0E7C68C29}" srcOrd="0" destOrd="0" parTransId="{D22458D4-0B4E-48DE-95B2-A2FB5BA88D88}" sibTransId="{741500BB-AB17-4DA7-9DBE-026D3D7BE33C}"/>
    <dgm:cxn modelId="{47ECBDF7-817A-452A-82E5-31B6DA057C09}" type="presParOf" srcId="{CA85ECB0-FA8E-4230-A50F-BE596FF6F27C}" destId="{5E1FDC16-2003-4028-8A2A-0B423A67C86F}" srcOrd="0" destOrd="0" presId="urn:microsoft.com/office/officeart/2005/8/layout/vList2"/>
    <dgm:cxn modelId="{5178E570-6AD8-4440-9D7D-1464F31AC859}" type="presParOf" srcId="{CA85ECB0-FA8E-4230-A50F-BE596FF6F27C}" destId="{9F1AAF36-1AA1-4E21-B9F1-FA0543BCCEDD}" srcOrd="1" destOrd="0" presId="urn:microsoft.com/office/officeart/2005/8/layout/vList2"/>
    <dgm:cxn modelId="{61616AA2-97F3-47C0-AF83-4906E5EDBA9C}" type="presParOf" srcId="{CA85ECB0-FA8E-4230-A50F-BE596FF6F27C}" destId="{6395F6FF-A523-4905-B991-93DC127E6E93}" srcOrd="2" destOrd="0" presId="urn:microsoft.com/office/officeart/2005/8/layout/vList2"/>
    <dgm:cxn modelId="{25299EB5-278D-4CB0-9DEC-D453D7F2854D}" type="presParOf" srcId="{CA85ECB0-FA8E-4230-A50F-BE596FF6F27C}" destId="{C5372D0A-3B29-4BB9-BD2F-50E2A82F9EE8}" srcOrd="3" destOrd="0" presId="urn:microsoft.com/office/officeart/2005/8/layout/vList2"/>
    <dgm:cxn modelId="{DB4D4E84-E0F0-4FF0-9A23-1E221A27577F}" type="presParOf" srcId="{CA85ECB0-FA8E-4230-A50F-BE596FF6F27C}" destId="{87D361AE-93F0-4AEC-908C-F6F2B5CB9735}" srcOrd="4" destOrd="0" presId="urn:microsoft.com/office/officeart/2005/8/layout/vList2"/>
    <dgm:cxn modelId="{86668E43-CBB7-4586-B8C6-4B489343C6A2}" type="presParOf" srcId="{CA85ECB0-FA8E-4230-A50F-BE596FF6F27C}" destId="{3F906FB8-C079-406A-BE0D-403819B17DA8}" srcOrd="5" destOrd="0" presId="urn:microsoft.com/office/officeart/2005/8/layout/vList2"/>
    <dgm:cxn modelId="{CF7DB7D7-1B58-43FB-B5D1-E424A869AAD5}" type="presParOf" srcId="{CA85ECB0-FA8E-4230-A50F-BE596FF6F27C}" destId="{E4B6A8C9-3598-46F2-9CE4-49E215C134AE}" srcOrd="6" destOrd="0" presId="urn:microsoft.com/office/officeart/2005/8/layout/vList2"/>
    <dgm:cxn modelId="{72EF5AF5-0C74-40E4-8C72-96CB5554F963}" type="presParOf" srcId="{CA85ECB0-FA8E-4230-A50F-BE596FF6F27C}" destId="{523A2BE7-0D5E-4699-9A9D-AE86DF42579A}" srcOrd="7" destOrd="0" presId="urn:microsoft.com/office/officeart/2005/8/layout/vList2"/>
    <dgm:cxn modelId="{F913663D-9887-4A25-8CB5-4D6E989DED63}" type="presParOf" srcId="{CA85ECB0-FA8E-4230-A50F-BE596FF6F27C}" destId="{E8964CDE-F2B6-435B-8F26-34C189BEB641}"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5218BA-72EB-41FE-8D49-7E3101FD209C}" type="doc">
      <dgm:prSet loTypeId="urn:microsoft.com/office/officeart/2005/8/layout/chevron2" loCatId="process" qsTypeId="urn:microsoft.com/office/officeart/2005/8/quickstyle/simple1" qsCatId="simple" csTypeId="urn:microsoft.com/office/officeart/2005/8/colors/accent3_1" csCatId="accent3" phldr="1"/>
      <dgm:spPr/>
      <dgm:t>
        <a:bodyPr/>
        <a:lstStyle/>
        <a:p>
          <a:endParaRPr lang="en-US"/>
        </a:p>
      </dgm:t>
    </dgm:pt>
    <dgm:pt modelId="{C126AC97-F6D7-4EE1-B0C4-BA2C58E32E90}">
      <dgm:prSet/>
      <dgm:spPr>
        <a:ln>
          <a:solidFill>
            <a:srgbClr val="11813F"/>
          </a:solidFill>
        </a:ln>
      </dgm:spPr>
      <dgm:t>
        <a:bodyPr/>
        <a:lstStyle/>
        <a:p>
          <a:pPr rtl="0"/>
          <a:r>
            <a:rPr lang="en-US" b="1" i="0" baseline="0" dirty="0" smtClean="0"/>
            <a:t>GOAL 1:</a:t>
          </a:r>
          <a:endParaRPr lang="en-US" dirty="0"/>
        </a:p>
      </dgm:t>
    </dgm:pt>
    <dgm:pt modelId="{ACCE5E21-AEEB-4E62-BE79-9C76B5967406}" type="parTrans" cxnId="{602E98A0-F479-4679-8043-1C595F3639FE}">
      <dgm:prSet/>
      <dgm:spPr/>
      <dgm:t>
        <a:bodyPr/>
        <a:lstStyle/>
        <a:p>
          <a:endParaRPr lang="en-US"/>
        </a:p>
      </dgm:t>
    </dgm:pt>
    <dgm:pt modelId="{7AF190AB-152C-46FC-8E0C-3C7DB87BF312}" type="sibTrans" cxnId="{602E98A0-F479-4679-8043-1C595F3639FE}">
      <dgm:prSet/>
      <dgm:spPr/>
      <dgm:t>
        <a:bodyPr/>
        <a:lstStyle/>
        <a:p>
          <a:endParaRPr lang="en-US"/>
        </a:p>
      </dgm:t>
    </dgm:pt>
    <dgm:pt modelId="{0648E122-2BD2-4328-94B2-E2A06BB0946C}">
      <dgm:prSet/>
      <dgm:spPr>
        <a:ln>
          <a:solidFill>
            <a:srgbClr val="11813F"/>
          </a:solidFill>
        </a:ln>
      </dgm:spPr>
      <dgm:t>
        <a:bodyPr/>
        <a:lstStyle/>
        <a:p>
          <a:pPr rtl="0"/>
          <a:r>
            <a:rPr lang="en-US" b="1" i="0" baseline="0" dirty="0" smtClean="0"/>
            <a:t> </a:t>
          </a:r>
          <a:r>
            <a:rPr lang="en-US" b="0" i="0" baseline="0" dirty="0" smtClean="0"/>
            <a:t>Accelerate </a:t>
          </a:r>
          <a:r>
            <a:rPr lang="en-US" b="1" i="0" baseline="0" dirty="0" smtClean="0"/>
            <a:t>prevention</a:t>
          </a:r>
          <a:r>
            <a:rPr lang="en-US" b="0" i="0" baseline="0" dirty="0" smtClean="0"/>
            <a:t> to reduce new HIV and TB infections and STIs.</a:t>
          </a:r>
          <a:endParaRPr lang="en-US" dirty="0"/>
        </a:p>
      </dgm:t>
    </dgm:pt>
    <dgm:pt modelId="{51E2518D-E5A3-4C7E-BE3C-A958F0D0B7CA}" type="parTrans" cxnId="{943BB448-C3EE-40AC-856E-08B7F0A76643}">
      <dgm:prSet/>
      <dgm:spPr/>
      <dgm:t>
        <a:bodyPr/>
        <a:lstStyle/>
        <a:p>
          <a:endParaRPr lang="en-US"/>
        </a:p>
      </dgm:t>
    </dgm:pt>
    <dgm:pt modelId="{B526AEDC-B6F2-4E56-BF6E-F950D751712C}" type="sibTrans" cxnId="{943BB448-C3EE-40AC-856E-08B7F0A76643}">
      <dgm:prSet/>
      <dgm:spPr/>
      <dgm:t>
        <a:bodyPr/>
        <a:lstStyle/>
        <a:p>
          <a:endParaRPr lang="en-US"/>
        </a:p>
      </dgm:t>
    </dgm:pt>
    <dgm:pt modelId="{F1058383-2783-4801-9ACB-FFF24F741C97}">
      <dgm:prSet/>
      <dgm:spPr>
        <a:ln>
          <a:solidFill>
            <a:srgbClr val="11813F"/>
          </a:solidFill>
        </a:ln>
      </dgm:spPr>
      <dgm:t>
        <a:bodyPr/>
        <a:lstStyle/>
        <a:p>
          <a:pPr rtl="0"/>
          <a:r>
            <a:rPr lang="en-US" b="0" i="0" baseline="0" dirty="0" smtClean="0"/>
            <a:t>Reach all key and vulnerable populations with customized and </a:t>
          </a:r>
          <a:r>
            <a:rPr lang="en-US" b="1" i="0" baseline="0" dirty="0" smtClean="0"/>
            <a:t>targeted interventions</a:t>
          </a:r>
          <a:r>
            <a:rPr lang="en-US" b="0" i="0" baseline="0" dirty="0" smtClean="0"/>
            <a:t>.</a:t>
          </a:r>
          <a:endParaRPr lang="en-US" dirty="0"/>
        </a:p>
      </dgm:t>
    </dgm:pt>
    <dgm:pt modelId="{ABC86D8F-F578-4644-BA7F-4B0B90904668}" type="parTrans" cxnId="{1FAA7FE7-F4FE-46C1-B22A-08EFFDE63A50}">
      <dgm:prSet/>
      <dgm:spPr/>
      <dgm:t>
        <a:bodyPr/>
        <a:lstStyle/>
        <a:p>
          <a:endParaRPr lang="en-US"/>
        </a:p>
      </dgm:t>
    </dgm:pt>
    <dgm:pt modelId="{4FFB619F-7A79-401E-8E8E-DD42CDA941AD}" type="sibTrans" cxnId="{1FAA7FE7-F4FE-46C1-B22A-08EFFDE63A50}">
      <dgm:prSet/>
      <dgm:spPr/>
      <dgm:t>
        <a:bodyPr/>
        <a:lstStyle/>
        <a:p>
          <a:endParaRPr lang="en-US"/>
        </a:p>
      </dgm:t>
    </dgm:pt>
    <dgm:pt modelId="{D694E49C-6FCE-4300-87BE-3BCA3BE09CED}">
      <dgm:prSet/>
      <dgm:spPr>
        <a:ln>
          <a:solidFill>
            <a:srgbClr val="11813F"/>
          </a:solidFill>
        </a:ln>
      </dgm:spPr>
      <dgm:t>
        <a:bodyPr/>
        <a:lstStyle/>
        <a:p>
          <a:pPr rtl="0"/>
          <a:r>
            <a:rPr lang="en-US" b="0" i="0" baseline="0" dirty="0" smtClean="0"/>
            <a:t>Address the </a:t>
          </a:r>
          <a:r>
            <a:rPr lang="en-US" b="1" i="0" baseline="0" dirty="0" smtClean="0"/>
            <a:t>social and structural drivers</a:t>
          </a:r>
          <a:r>
            <a:rPr lang="en-US" b="0" i="0" baseline="0" dirty="0" smtClean="0"/>
            <a:t> of HIV, TB and STIs, and link these efforts to the National Development Plan (NDP).</a:t>
          </a:r>
          <a:endParaRPr lang="en-US" dirty="0"/>
        </a:p>
      </dgm:t>
    </dgm:pt>
    <dgm:pt modelId="{7C3C88A4-706E-4060-839B-28A8A2ADA053}" type="parTrans" cxnId="{594228A2-04DF-4536-A187-E1E6AFEBA896}">
      <dgm:prSet/>
      <dgm:spPr/>
      <dgm:t>
        <a:bodyPr/>
        <a:lstStyle/>
        <a:p>
          <a:endParaRPr lang="en-US"/>
        </a:p>
      </dgm:t>
    </dgm:pt>
    <dgm:pt modelId="{B7E2C269-6D68-4391-9B76-99F80CDF7ED1}" type="sibTrans" cxnId="{594228A2-04DF-4536-A187-E1E6AFEBA896}">
      <dgm:prSet/>
      <dgm:spPr/>
      <dgm:t>
        <a:bodyPr/>
        <a:lstStyle/>
        <a:p>
          <a:endParaRPr lang="en-US"/>
        </a:p>
      </dgm:t>
    </dgm:pt>
    <dgm:pt modelId="{36820B6E-AA22-48BB-90B0-73A12D5A6683}">
      <dgm:prSet/>
      <dgm:spPr>
        <a:ln>
          <a:solidFill>
            <a:srgbClr val="11813F"/>
          </a:solidFill>
        </a:ln>
      </dgm:spPr>
      <dgm:t>
        <a:bodyPr/>
        <a:lstStyle/>
        <a:p>
          <a:r>
            <a:rPr lang="en-US" b="1" i="0" baseline="0" dirty="0" smtClean="0"/>
            <a:t>GOAL 3:</a:t>
          </a:r>
          <a:endParaRPr lang="en-US" dirty="0"/>
        </a:p>
      </dgm:t>
    </dgm:pt>
    <dgm:pt modelId="{E5007B0A-F52F-4658-B093-D3056A3F20B3}" type="parTrans" cxnId="{75CECC29-8E6D-4690-BDBE-B3C53E27545E}">
      <dgm:prSet/>
      <dgm:spPr/>
      <dgm:t>
        <a:bodyPr/>
        <a:lstStyle/>
        <a:p>
          <a:endParaRPr lang="en-US"/>
        </a:p>
      </dgm:t>
    </dgm:pt>
    <dgm:pt modelId="{4B6A4DC0-419C-48C6-BE9D-A47E75666957}" type="sibTrans" cxnId="{75CECC29-8E6D-4690-BDBE-B3C53E27545E}">
      <dgm:prSet/>
      <dgm:spPr/>
      <dgm:t>
        <a:bodyPr/>
        <a:lstStyle/>
        <a:p>
          <a:endParaRPr lang="en-US"/>
        </a:p>
      </dgm:t>
    </dgm:pt>
    <dgm:pt modelId="{677FE23D-B4F9-4CCE-8C8A-ED490541DC23}">
      <dgm:prSet/>
      <dgm:spPr>
        <a:ln>
          <a:solidFill>
            <a:srgbClr val="11813F"/>
          </a:solidFill>
        </a:ln>
      </dgm:spPr>
      <dgm:t>
        <a:bodyPr/>
        <a:lstStyle/>
        <a:p>
          <a:r>
            <a:rPr lang="en-US" b="1" i="0" baseline="0" dirty="0" smtClean="0"/>
            <a:t>GOAL 4:</a:t>
          </a:r>
          <a:endParaRPr lang="en-US" dirty="0"/>
        </a:p>
      </dgm:t>
    </dgm:pt>
    <dgm:pt modelId="{9D59F47D-8F67-468A-8AD4-3DEA633F207D}" type="parTrans" cxnId="{5BC27788-6914-4106-8FD9-4D4CABA12293}">
      <dgm:prSet/>
      <dgm:spPr/>
      <dgm:t>
        <a:bodyPr/>
        <a:lstStyle/>
        <a:p>
          <a:endParaRPr lang="en-US"/>
        </a:p>
      </dgm:t>
    </dgm:pt>
    <dgm:pt modelId="{9BD178FF-F493-45DC-847B-83A545D4BA6A}" type="sibTrans" cxnId="{5BC27788-6914-4106-8FD9-4D4CABA12293}">
      <dgm:prSet/>
      <dgm:spPr/>
      <dgm:t>
        <a:bodyPr/>
        <a:lstStyle/>
        <a:p>
          <a:endParaRPr lang="en-US"/>
        </a:p>
      </dgm:t>
    </dgm:pt>
    <dgm:pt modelId="{5F1C6DAB-1DCE-4967-8C2E-7C1AC17C0A3C}">
      <dgm:prSet/>
      <dgm:spPr>
        <a:ln>
          <a:solidFill>
            <a:srgbClr val="11813F"/>
          </a:solidFill>
        </a:ln>
      </dgm:spPr>
      <dgm:t>
        <a:bodyPr/>
        <a:lstStyle/>
        <a:p>
          <a:pPr rtl="0"/>
          <a:r>
            <a:rPr lang="en-US" dirty="0" smtClean="0"/>
            <a:t>* DBE HIV Policy</a:t>
          </a:r>
          <a:endParaRPr lang="en-US" dirty="0"/>
        </a:p>
      </dgm:t>
    </dgm:pt>
    <dgm:pt modelId="{34988665-4A5A-4454-8E87-59DBCA80619C}" type="parTrans" cxnId="{4D1C4167-22F9-4AE2-A178-763FB8A25738}">
      <dgm:prSet/>
      <dgm:spPr/>
      <dgm:t>
        <a:bodyPr/>
        <a:lstStyle/>
        <a:p>
          <a:endParaRPr lang="en-US"/>
        </a:p>
      </dgm:t>
    </dgm:pt>
    <dgm:pt modelId="{66E2D069-8F57-4563-B829-CAD0C3C6CC7C}" type="sibTrans" cxnId="{4D1C4167-22F9-4AE2-A178-763FB8A25738}">
      <dgm:prSet/>
      <dgm:spPr/>
      <dgm:t>
        <a:bodyPr/>
        <a:lstStyle/>
        <a:p>
          <a:endParaRPr lang="en-US"/>
        </a:p>
      </dgm:t>
    </dgm:pt>
    <dgm:pt modelId="{200943F3-913F-44D9-957D-148D0786A186}" type="pres">
      <dgm:prSet presAssocID="{6E5218BA-72EB-41FE-8D49-7E3101FD209C}" presName="linearFlow" presStyleCnt="0">
        <dgm:presLayoutVars>
          <dgm:dir/>
          <dgm:animLvl val="lvl"/>
          <dgm:resizeHandles val="exact"/>
        </dgm:presLayoutVars>
      </dgm:prSet>
      <dgm:spPr/>
      <dgm:t>
        <a:bodyPr/>
        <a:lstStyle/>
        <a:p>
          <a:endParaRPr lang="en-US"/>
        </a:p>
      </dgm:t>
    </dgm:pt>
    <dgm:pt modelId="{D7DB443C-6780-4621-9FB6-C0007F642378}" type="pres">
      <dgm:prSet presAssocID="{C126AC97-F6D7-4EE1-B0C4-BA2C58E32E90}" presName="composite" presStyleCnt="0"/>
      <dgm:spPr/>
    </dgm:pt>
    <dgm:pt modelId="{6C2D8A45-38A9-4006-A202-074760F0F5F2}" type="pres">
      <dgm:prSet presAssocID="{C126AC97-F6D7-4EE1-B0C4-BA2C58E32E90}" presName="parentText" presStyleLbl="alignNode1" presStyleIdx="0" presStyleCnt="3">
        <dgm:presLayoutVars>
          <dgm:chMax val="1"/>
          <dgm:bulletEnabled val="1"/>
        </dgm:presLayoutVars>
      </dgm:prSet>
      <dgm:spPr/>
      <dgm:t>
        <a:bodyPr/>
        <a:lstStyle/>
        <a:p>
          <a:endParaRPr lang="en-US"/>
        </a:p>
      </dgm:t>
    </dgm:pt>
    <dgm:pt modelId="{11BF5E95-ADC7-40B3-9C06-03F496806978}" type="pres">
      <dgm:prSet presAssocID="{C126AC97-F6D7-4EE1-B0C4-BA2C58E32E90}" presName="descendantText" presStyleLbl="alignAcc1" presStyleIdx="0" presStyleCnt="3">
        <dgm:presLayoutVars>
          <dgm:bulletEnabled val="1"/>
        </dgm:presLayoutVars>
      </dgm:prSet>
      <dgm:spPr/>
      <dgm:t>
        <a:bodyPr/>
        <a:lstStyle/>
        <a:p>
          <a:endParaRPr lang="en-US"/>
        </a:p>
      </dgm:t>
    </dgm:pt>
    <dgm:pt modelId="{4DBB68E6-C135-4225-B2C7-92539EEF4FFA}" type="pres">
      <dgm:prSet presAssocID="{7AF190AB-152C-46FC-8E0C-3C7DB87BF312}" presName="sp" presStyleCnt="0"/>
      <dgm:spPr/>
    </dgm:pt>
    <dgm:pt modelId="{822F349E-4291-46BD-8635-22E472EAA5FD}" type="pres">
      <dgm:prSet presAssocID="{36820B6E-AA22-48BB-90B0-73A12D5A6683}" presName="composite" presStyleCnt="0"/>
      <dgm:spPr/>
    </dgm:pt>
    <dgm:pt modelId="{A546657D-B2A3-46BF-9FCF-9ADF823BC0D0}" type="pres">
      <dgm:prSet presAssocID="{36820B6E-AA22-48BB-90B0-73A12D5A6683}" presName="parentText" presStyleLbl="alignNode1" presStyleIdx="1" presStyleCnt="3">
        <dgm:presLayoutVars>
          <dgm:chMax val="1"/>
          <dgm:bulletEnabled val="1"/>
        </dgm:presLayoutVars>
      </dgm:prSet>
      <dgm:spPr/>
      <dgm:t>
        <a:bodyPr/>
        <a:lstStyle/>
        <a:p>
          <a:endParaRPr lang="en-US"/>
        </a:p>
      </dgm:t>
    </dgm:pt>
    <dgm:pt modelId="{7096EAD2-B9C4-440D-B108-963AFA163075}" type="pres">
      <dgm:prSet presAssocID="{36820B6E-AA22-48BB-90B0-73A12D5A6683}" presName="descendantText" presStyleLbl="alignAcc1" presStyleIdx="1" presStyleCnt="3">
        <dgm:presLayoutVars>
          <dgm:bulletEnabled val="1"/>
        </dgm:presLayoutVars>
      </dgm:prSet>
      <dgm:spPr/>
      <dgm:t>
        <a:bodyPr/>
        <a:lstStyle/>
        <a:p>
          <a:endParaRPr lang="en-US"/>
        </a:p>
      </dgm:t>
    </dgm:pt>
    <dgm:pt modelId="{E9C060F5-17D9-4412-8E4E-09065CD78B26}" type="pres">
      <dgm:prSet presAssocID="{4B6A4DC0-419C-48C6-BE9D-A47E75666957}" presName="sp" presStyleCnt="0"/>
      <dgm:spPr/>
    </dgm:pt>
    <dgm:pt modelId="{FB7CB7FB-70C8-40D7-9B6B-48AFABE701BE}" type="pres">
      <dgm:prSet presAssocID="{677FE23D-B4F9-4CCE-8C8A-ED490541DC23}" presName="composite" presStyleCnt="0"/>
      <dgm:spPr/>
    </dgm:pt>
    <dgm:pt modelId="{28F6CA2A-ED31-4A1F-9447-E8C61EB10B0E}" type="pres">
      <dgm:prSet presAssocID="{677FE23D-B4F9-4CCE-8C8A-ED490541DC23}" presName="parentText" presStyleLbl="alignNode1" presStyleIdx="2" presStyleCnt="3">
        <dgm:presLayoutVars>
          <dgm:chMax val="1"/>
          <dgm:bulletEnabled val="1"/>
        </dgm:presLayoutVars>
      </dgm:prSet>
      <dgm:spPr/>
      <dgm:t>
        <a:bodyPr/>
        <a:lstStyle/>
        <a:p>
          <a:endParaRPr lang="en-US"/>
        </a:p>
      </dgm:t>
    </dgm:pt>
    <dgm:pt modelId="{EBCDA909-439A-4D4F-A27B-ECB4E1F1580E}" type="pres">
      <dgm:prSet presAssocID="{677FE23D-B4F9-4CCE-8C8A-ED490541DC23}" presName="descendantText" presStyleLbl="alignAcc1" presStyleIdx="2" presStyleCnt="3">
        <dgm:presLayoutVars>
          <dgm:bulletEnabled val="1"/>
        </dgm:presLayoutVars>
      </dgm:prSet>
      <dgm:spPr/>
      <dgm:t>
        <a:bodyPr/>
        <a:lstStyle/>
        <a:p>
          <a:endParaRPr lang="en-US"/>
        </a:p>
      </dgm:t>
    </dgm:pt>
  </dgm:ptLst>
  <dgm:cxnLst>
    <dgm:cxn modelId="{1392A776-150A-4CF9-B0EC-90A027FB6547}" type="presOf" srcId="{5F1C6DAB-1DCE-4967-8C2E-7C1AC17C0A3C}" destId="{EBCDA909-439A-4D4F-A27B-ECB4E1F1580E}" srcOrd="0" destOrd="1" presId="urn:microsoft.com/office/officeart/2005/8/layout/chevron2"/>
    <dgm:cxn modelId="{602E98A0-F479-4679-8043-1C595F3639FE}" srcId="{6E5218BA-72EB-41FE-8D49-7E3101FD209C}" destId="{C126AC97-F6D7-4EE1-B0C4-BA2C58E32E90}" srcOrd="0" destOrd="0" parTransId="{ACCE5E21-AEEB-4E62-BE79-9C76B5967406}" sibTransId="{7AF190AB-152C-46FC-8E0C-3C7DB87BF312}"/>
    <dgm:cxn modelId="{8602E1B9-D52C-4994-90B3-324226D506DA}" type="presOf" srcId="{C126AC97-F6D7-4EE1-B0C4-BA2C58E32E90}" destId="{6C2D8A45-38A9-4006-A202-074760F0F5F2}" srcOrd="0" destOrd="0" presId="urn:microsoft.com/office/officeart/2005/8/layout/chevron2"/>
    <dgm:cxn modelId="{943BB448-C3EE-40AC-856E-08B7F0A76643}" srcId="{C126AC97-F6D7-4EE1-B0C4-BA2C58E32E90}" destId="{0648E122-2BD2-4328-94B2-E2A06BB0946C}" srcOrd="0" destOrd="0" parTransId="{51E2518D-E5A3-4C7E-BE3C-A958F0D0B7CA}" sibTransId="{B526AEDC-B6F2-4E56-BF6E-F950D751712C}"/>
    <dgm:cxn modelId="{54CA3E31-66EC-4E66-9142-2AB1BFDB9DFE}" type="presOf" srcId="{6E5218BA-72EB-41FE-8D49-7E3101FD209C}" destId="{200943F3-913F-44D9-957D-148D0786A186}" srcOrd="0" destOrd="0" presId="urn:microsoft.com/office/officeart/2005/8/layout/chevron2"/>
    <dgm:cxn modelId="{594228A2-04DF-4536-A187-E1E6AFEBA896}" srcId="{677FE23D-B4F9-4CCE-8C8A-ED490541DC23}" destId="{D694E49C-6FCE-4300-87BE-3BCA3BE09CED}" srcOrd="0" destOrd="0" parTransId="{7C3C88A4-706E-4060-839B-28A8A2ADA053}" sibTransId="{B7E2C269-6D68-4391-9B76-99F80CDF7ED1}"/>
    <dgm:cxn modelId="{1FAA7FE7-F4FE-46C1-B22A-08EFFDE63A50}" srcId="{36820B6E-AA22-48BB-90B0-73A12D5A6683}" destId="{F1058383-2783-4801-9ACB-FFF24F741C97}" srcOrd="0" destOrd="0" parTransId="{ABC86D8F-F578-4644-BA7F-4B0B90904668}" sibTransId="{4FFB619F-7A79-401E-8E8E-DD42CDA941AD}"/>
    <dgm:cxn modelId="{ED685906-CFCB-44ED-9ADC-BB2CD6A8DC4C}" type="presOf" srcId="{677FE23D-B4F9-4CCE-8C8A-ED490541DC23}" destId="{28F6CA2A-ED31-4A1F-9447-E8C61EB10B0E}" srcOrd="0" destOrd="0" presId="urn:microsoft.com/office/officeart/2005/8/layout/chevron2"/>
    <dgm:cxn modelId="{1B3640C6-4935-4655-B67C-714B065F4C28}" type="presOf" srcId="{D694E49C-6FCE-4300-87BE-3BCA3BE09CED}" destId="{EBCDA909-439A-4D4F-A27B-ECB4E1F1580E}" srcOrd="0" destOrd="0" presId="urn:microsoft.com/office/officeart/2005/8/layout/chevron2"/>
    <dgm:cxn modelId="{4D1C4167-22F9-4AE2-A178-763FB8A25738}" srcId="{677FE23D-B4F9-4CCE-8C8A-ED490541DC23}" destId="{5F1C6DAB-1DCE-4967-8C2E-7C1AC17C0A3C}" srcOrd="1" destOrd="0" parTransId="{34988665-4A5A-4454-8E87-59DBCA80619C}" sibTransId="{66E2D069-8F57-4563-B829-CAD0C3C6CC7C}"/>
    <dgm:cxn modelId="{CFE94FE1-A6FD-41E3-A28E-162B77EB9199}" type="presOf" srcId="{0648E122-2BD2-4328-94B2-E2A06BB0946C}" destId="{11BF5E95-ADC7-40B3-9C06-03F496806978}" srcOrd="0" destOrd="0" presId="urn:microsoft.com/office/officeart/2005/8/layout/chevron2"/>
    <dgm:cxn modelId="{5BC27788-6914-4106-8FD9-4D4CABA12293}" srcId="{6E5218BA-72EB-41FE-8D49-7E3101FD209C}" destId="{677FE23D-B4F9-4CCE-8C8A-ED490541DC23}" srcOrd="2" destOrd="0" parTransId="{9D59F47D-8F67-468A-8AD4-3DEA633F207D}" sibTransId="{9BD178FF-F493-45DC-847B-83A545D4BA6A}"/>
    <dgm:cxn modelId="{67BDB524-821A-47E8-9036-EF805501AE11}" type="presOf" srcId="{36820B6E-AA22-48BB-90B0-73A12D5A6683}" destId="{A546657D-B2A3-46BF-9FCF-9ADF823BC0D0}" srcOrd="0" destOrd="0" presId="urn:microsoft.com/office/officeart/2005/8/layout/chevron2"/>
    <dgm:cxn modelId="{75CECC29-8E6D-4690-BDBE-B3C53E27545E}" srcId="{6E5218BA-72EB-41FE-8D49-7E3101FD209C}" destId="{36820B6E-AA22-48BB-90B0-73A12D5A6683}" srcOrd="1" destOrd="0" parTransId="{E5007B0A-F52F-4658-B093-D3056A3F20B3}" sibTransId="{4B6A4DC0-419C-48C6-BE9D-A47E75666957}"/>
    <dgm:cxn modelId="{BFBE7995-421F-49DF-B807-1780F8CD03BA}" type="presOf" srcId="{F1058383-2783-4801-9ACB-FFF24F741C97}" destId="{7096EAD2-B9C4-440D-B108-963AFA163075}" srcOrd="0" destOrd="0" presId="urn:microsoft.com/office/officeart/2005/8/layout/chevron2"/>
    <dgm:cxn modelId="{0460B564-A861-4CA9-8711-490DA84AD4E4}" type="presParOf" srcId="{200943F3-913F-44D9-957D-148D0786A186}" destId="{D7DB443C-6780-4621-9FB6-C0007F642378}" srcOrd="0" destOrd="0" presId="urn:microsoft.com/office/officeart/2005/8/layout/chevron2"/>
    <dgm:cxn modelId="{A18D88C9-BE23-4B21-A60F-FDC6DADAE2FD}" type="presParOf" srcId="{D7DB443C-6780-4621-9FB6-C0007F642378}" destId="{6C2D8A45-38A9-4006-A202-074760F0F5F2}" srcOrd="0" destOrd="0" presId="urn:microsoft.com/office/officeart/2005/8/layout/chevron2"/>
    <dgm:cxn modelId="{DF91E5D5-B340-41CE-B74A-0D5F784DD066}" type="presParOf" srcId="{D7DB443C-6780-4621-9FB6-C0007F642378}" destId="{11BF5E95-ADC7-40B3-9C06-03F496806978}" srcOrd="1" destOrd="0" presId="urn:microsoft.com/office/officeart/2005/8/layout/chevron2"/>
    <dgm:cxn modelId="{3BDABA63-B4D7-4CAE-A4EF-828ACCC536FE}" type="presParOf" srcId="{200943F3-913F-44D9-957D-148D0786A186}" destId="{4DBB68E6-C135-4225-B2C7-92539EEF4FFA}" srcOrd="1" destOrd="0" presId="urn:microsoft.com/office/officeart/2005/8/layout/chevron2"/>
    <dgm:cxn modelId="{1DA847BF-15B8-48F5-A724-C91B72DFA352}" type="presParOf" srcId="{200943F3-913F-44D9-957D-148D0786A186}" destId="{822F349E-4291-46BD-8635-22E472EAA5FD}" srcOrd="2" destOrd="0" presId="urn:microsoft.com/office/officeart/2005/8/layout/chevron2"/>
    <dgm:cxn modelId="{8757057C-95CF-4D31-839B-A483CE75E9D9}" type="presParOf" srcId="{822F349E-4291-46BD-8635-22E472EAA5FD}" destId="{A546657D-B2A3-46BF-9FCF-9ADF823BC0D0}" srcOrd="0" destOrd="0" presId="urn:microsoft.com/office/officeart/2005/8/layout/chevron2"/>
    <dgm:cxn modelId="{F89D1706-DEC6-4755-8DF9-5B76FC2618A7}" type="presParOf" srcId="{822F349E-4291-46BD-8635-22E472EAA5FD}" destId="{7096EAD2-B9C4-440D-B108-963AFA163075}" srcOrd="1" destOrd="0" presId="urn:microsoft.com/office/officeart/2005/8/layout/chevron2"/>
    <dgm:cxn modelId="{76E8298F-BE4E-46D3-B8D7-C3235CA342D1}" type="presParOf" srcId="{200943F3-913F-44D9-957D-148D0786A186}" destId="{E9C060F5-17D9-4412-8E4E-09065CD78B26}" srcOrd="3" destOrd="0" presId="urn:microsoft.com/office/officeart/2005/8/layout/chevron2"/>
    <dgm:cxn modelId="{15423442-939B-4FC8-A0E9-D55630C27636}" type="presParOf" srcId="{200943F3-913F-44D9-957D-148D0786A186}" destId="{FB7CB7FB-70C8-40D7-9B6B-48AFABE701BE}" srcOrd="4" destOrd="0" presId="urn:microsoft.com/office/officeart/2005/8/layout/chevron2"/>
    <dgm:cxn modelId="{F61A1B05-B42F-4CF4-AC5F-C8C0A87678B6}" type="presParOf" srcId="{FB7CB7FB-70C8-40D7-9B6B-48AFABE701BE}" destId="{28F6CA2A-ED31-4A1F-9447-E8C61EB10B0E}" srcOrd="0" destOrd="0" presId="urn:microsoft.com/office/officeart/2005/8/layout/chevron2"/>
    <dgm:cxn modelId="{D0F18629-45EE-4B74-9EF2-9C0EBEAF973C}" type="presParOf" srcId="{FB7CB7FB-70C8-40D7-9B6B-48AFABE701BE}" destId="{EBCDA909-439A-4D4F-A27B-ECB4E1F1580E}" srcOrd="1" destOrd="0" presId="urn:microsoft.com/office/officeart/2005/8/layout/chevron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EB8CE6-DFF5-42DE-8140-20E85D72712B}"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C900D60A-3011-42C2-BEBF-20BC1603F606}">
      <dgm:prSet custT="1"/>
      <dgm:spPr/>
      <dgm:t>
        <a:bodyPr/>
        <a:lstStyle/>
        <a:p>
          <a:pPr rtl="0"/>
          <a:r>
            <a:rPr lang="en-US" sz="1200" i="0" dirty="0" smtClean="0">
              <a:latin typeface="Calibri Light" panose="020F0302020204030204" pitchFamily="34" charset="0"/>
              <a:cs typeface="Calibri Light" panose="020F0302020204030204" pitchFamily="34" charset="0"/>
            </a:rPr>
            <a:t>Realize their health, well-being and dignity </a:t>
          </a:r>
          <a:endParaRPr lang="en-US" sz="1200" i="0" dirty="0">
            <a:latin typeface="Calibri Light" panose="020F0302020204030204" pitchFamily="34" charset="0"/>
            <a:cs typeface="Calibri Light" panose="020F0302020204030204" pitchFamily="34" charset="0"/>
          </a:endParaRPr>
        </a:p>
      </dgm:t>
    </dgm:pt>
    <dgm:pt modelId="{DBCCFE0A-1BB1-4774-A9E9-46F3F5941686}" type="parTrans" cxnId="{E6E4BECB-4737-4F76-B62F-DAFC44496E1C}">
      <dgm:prSet/>
      <dgm:spPr/>
      <dgm:t>
        <a:bodyPr/>
        <a:lstStyle/>
        <a:p>
          <a:endParaRPr lang="en-US" sz="2400"/>
        </a:p>
      </dgm:t>
    </dgm:pt>
    <dgm:pt modelId="{EDCD4898-A61A-4191-89E5-558678D189B8}" type="sibTrans" cxnId="{E6E4BECB-4737-4F76-B62F-DAFC44496E1C}">
      <dgm:prSet/>
      <dgm:spPr/>
      <dgm:t>
        <a:bodyPr/>
        <a:lstStyle/>
        <a:p>
          <a:endParaRPr lang="en-US" sz="2400"/>
        </a:p>
      </dgm:t>
    </dgm:pt>
    <dgm:pt modelId="{C9C3DE09-8C8D-4CF6-B620-614869B9CA0B}">
      <dgm:prSet custT="1"/>
      <dgm:spPr/>
      <dgm:t>
        <a:bodyPr/>
        <a:lstStyle/>
        <a:p>
          <a:pPr rtl="0"/>
          <a:r>
            <a:rPr lang="en-US" sz="1200" i="0" dirty="0" smtClean="0">
              <a:latin typeface="Calibri Light" panose="020F0302020204030204" pitchFamily="34" charset="0"/>
              <a:cs typeface="Calibri Light" panose="020F0302020204030204" pitchFamily="34" charset="0"/>
            </a:rPr>
            <a:t>Develop respectful social and sexual relationships</a:t>
          </a:r>
          <a:endParaRPr lang="en-US" sz="1200" i="0" dirty="0">
            <a:latin typeface="Calibri Light" panose="020F0302020204030204" pitchFamily="34" charset="0"/>
            <a:cs typeface="Calibri Light" panose="020F0302020204030204" pitchFamily="34" charset="0"/>
          </a:endParaRPr>
        </a:p>
      </dgm:t>
    </dgm:pt>
    <dgm:pt modelId="{577D1754-283E-4AC3-8507-9AA4ECDB2810}" type="parTrans" cxnId="{29CAFAC5-0562-4520-ADE7-30820BF6302F}">
      <dgm:prSet/>
      <dgm:spPr/>
      <dgm:t>
        <a:bodyPr/>
        <a:lstStyle/>
        <a:p>
          <a:endParaRPr lang="en-US" sz="2400"/>
        </a:p>
      </dgm:t>
    </dgm:pt>
    <dgm:pt modelId="{34BD5E6F-A09F-4513-9341-EEF9CC06C44B}" type="sibTrans" cxnId="{29CAFAC5-0562-4520-ADE7-30820BF6302F}">
      <dgm:prSet/>
      <dgm:spPr/>
      <dgm:t>
        <a:bodyPr/>
        <a:lstStyle/>
        <a:p>
          <a:endParaRPr lang="en-US" sz="2400"/>
        </a:p>
      </dgm:t>
    </dgm:pt>
    <dgm:pt modelId="{16D8D07F-3635-4352-949A-44460C35F029}">
      <dgm:prSet custT="1"/>
      <dgm:spPr/>
      <dgm:t>
        <a:bodyPr/>
        <a:lstStyle/>
        <a:p>
          <a:pPr rtl="0"/>
          <a:r>
            <a:rPr lang="en-US" sz="1200" i="0" dirty="0" smtClean="0">
              <a:latin typeface="Calibri Light" panose="020F0302020204030204" pitchFamily="34" charset="0"/>
              <a:cs typeface="Calibri Light" panose="020F0302020204030204" pitchFamily="34" charset="0"/>
            </a:rPr>
            <a:t>Consider how their choices affect their own well-being and that of others</a:t>
          </a:r>
          <a:endParaRPr lang="en-US" sz="1200" i="0" dirty="0">
            <a:latin typeface="Calibri Light" panose="020F0302020204030204" pitchFamily="34" charset="0"/>
            <a:cs typeface="Calibri Light" panose="020F0302020204030204" pitchFamily="34" charset="0"/>
          </a:endParaRPr>
        </a:p>
      </dgm:t>
    </dgm:pt>
    <dgm:pt modelId="{A5106F4F-271A-4B68-B494-11702C04FF18}" type="parTrans" cxnId="{4DA270C2-987F-4154-89AF-29B31A70F87E}">
      <dgm:prSet/>
      <dgm:spPr/>
      <dgm:t>
        <a:bodyPr/>
        <a:lstStyle/>
        <a:p>
          <a:endParaRPr lang="en-US" sz="2400"/>
        </a:p>
      </dgm:t>
    </dgm:pt>
    <dgm:pt modelId="{830F6BE8-CC85-4B42-B1C2-E95505DF42C5}" type="sibTrans" cxnId="{4DA270C2-987F-4154-89AF-29B31A70F87E}">
      <dgm:prSet/>
      <dgm:spPr/>
      <dgm:t>
        <a:bodyPr/>
        <a:lstStyle/>
        <a:p>
          <a:endParaRPr lang="en-US" sz="2400"/>
        </a:p>
      </dgm:t>
    </dgm:pt>
    <dgm:pt modelId="{E6D85169-BAF4-4561-AD43-B15766B32728}">
      <dgm:prSet custT="1"/>
      <dgm:spPr/>
      <dgm:t>
        <a:bodyPr/>
        <a:lstStyle/>
        <a:p>
          <a:pPr rtl="0"/>
          <a:r>
            <a:rPr lang="en-US" sz="1200" i="0" dirty="0" smtClean="0">
              <a:latin typeface="Calibri Light" panose="020F0302020204030204" pitchFamily="34" charset="0"/>
              <a:cs typeface="Calibri Light" panose="020F0302020204030204" pitchFamily="34" charset="0"/>
            </a:rPr>
            <a:t>Understand and ensure the protection of their rights throughout their lives.</a:t>
          </a:r>
          <a:endParaRPr lang="en-US" sz="1200" i="0" dirty="0">
            <a:latin typeface="Calibri Light" panose="020F0302020204030204" pitchFamily="34" charset="0"/>
            <a:cs typeface="Calibri Light" panose="020F0302020204030204" pitchFamily="34" charset="0"/>
          </a:endParaRPr>
        </a:p>
      </dgm:t>
    </dgm:pt>
    <dgm:pt modelId="{CC947164-46CD-419C-92D2-79E5393DCC28}" type="parTrans" cxnId="{F8A303CA-D7BA-46A1-BF2A-4BCBB748C10A}">
      <dgm:prSet/>
      <dgm:spPr/>
      <dgm:t>
        <a:bodyPr/>
        <a:lstStyle/>
        <a:p>
          <a:endParaRPr lang="en-US" sz="2400"/>
        </a:p>
      </dgm:t>
    </dgm:pt>
    <dgm:pt modelId="{19570554-479C-4362-AB81-DA523E201D1D}" type="sibTrans" cxnId="{F8A303CA-D7BA-46A1-BF2A-4BCBB748C10A}">
      <dgm:prSet/>
      <dgm:spPr/>
      <dgm:t>
        <a:bodyPr/>
        <a:lstStyle/>
        <a:p>
          <a:endParaRPr lang="en-US" sz="2400"/>
        </a:p>
      </dgm:t>
    </dgm:pt>
    <dgm:pt modelId="{41763FE5-EA65-42F4-93E1-8F38800C7F10}" type="pres">
      <dgm:prSet presAssocID="{DEEB8CE6-DFF5-42DE-8140-20E85D72712B}" presName="Name0" presStyleCnt="0">
        <dgm:presLayoutVars>
          <dgm:chMax val="7"/>
          <dgm:chPref val="7"/>
          <dgm:dir/>
          <dgm:animLvl val="lvl"/>
        </dgm:presLayoutVars>
      </dgm:prSet>
      <dgm:spPr/>
      <dgm:t>
        <a:bodyPr/>
        <a:lstStyle/>
        <a:p>
          <a:endParaRPr lang="en-US"/>
        </a:p>
      </dgm:t>
    </dgm:pt>
    <dgm:pt modelId="{2F766840-0ACE-4889-8381-98CC536ABD91}" type="pres">
      <dgm:prSet presAssocID="{C900D60A-3011-42C2-BEBF-20BC1603F606}" presName="Accent1" presStyleCnt="0"/>
      <dgm:spPr/>
    </dgm:pt>
    <dgm:pt modelId="{D8DD60AE-FE24-489B-BFF0-9977E6CB209F}" type="pres">
      <dgm:prSet presAssocID="{C900D60A-3011-42C2-BEBF-20BC1603F606}" presName="Accent" presStyleLbl="node1" presStyleIdx="0" presStyleCnt="4" custScaleX="124075" custScaleY="96242" custLinFactNeighborY="4091"/>
      <dgm:spPr>
        <a:solidFill>
          <a:srgbClr val="961A1D"/>
        </a:solidFill>
      </dgm:spPr>
    </dgm:pt>
    <dgm:pt modelId="{2E35946A-8529-4CAB-837D-0D1021A33F6C}" type="pres">
      <dgm:prSet presAssocID="{C900D60A-3011-42C2-BEBF-20BC1603F606}" presName="Parent1" presStyleLbl="revTx" presStyleIdx="0" presStyleCnt="4" custScaleX="119258" custScaleY="115018" custLinFactNeighborX="6152" custLinFactNeighborY="-22922">
        <dgm:presLayoutVars>
          <dgm:chMax val="1"/>
          <dgm:chPref val="1"/>
          <dgm:bulletEnabled val="1"/>
        </dgm:presLayoutVars>
      </dgm:prSet>
      <dgm:spPr/>
      <dgm:t>
        <a:bodyPr/>
        <a:lstStyle/>
        <a:p>
          <a:endParaRPr lang="en-US"/>
        </a:p>
      </dgm:t>
    </dgm:pt>
    <dgm:pt modelId="{ABE287DD-9B1F-4C9E-99E9-64DAD012C7EB}" type="pres">
      <dgm:prSet presAssocID="{C9C3DE09-8C8D-4CF6-B620-614869B9CA0B}" presName="Accent2" presStyleCnt="0"/>
      <dgm:spPr/>
    </dgm:pt>
    <dgm:pt modelId="{9E1C1A67-5911-489D-AB72-5AC5E8EFC53A}" type="pres">
      <dgm:prSet presAssocID="{C9C3DE09-8C8D-4CF6-B620-614869B9CA0B}" presName="Accent" presStyleLbl="node1" presStyleIdx="1" presStyleCnt="4" custScaleX="137661" custScaleY="115018"/>
      <dgm:spPr>
        <a:solidFill>
          <a:srgbClr val="961A1D"/>
        </a:solidFill>
      </dgm:spPr>
    </dgm:pt>
    <dgm:pt modelId="{11D6B3A5-163F-4D49-AF00-3362F4EC1D58}" type="pres">
      <dgm:prSet presAssocID="{C9C3DE09-8C8D-4CF6-B620-614869B9CA0B}" presName="Parent2" presStyleLbl="revTx" presStyleIdx="1" presStyleCnt="4" custScaleX="119258" custScaleY="115018" custLinFactNeighborX="-12498" custLinFactNeighborY="-26896">
        <dgm:presLayoutVars>
          <dgm:chMax val="1"/>
          <dgm:chPref val="1"/>
          <dgm:bulletEnabled val="1"/>
        </dgm:presLayoutVars>
      </dgm:prSet>
      <dgm:spPr/>
      <dgm:t>
        <a:bodyPr/>
        <a:lstStyle/>
        <a:p>
          <a:endParaRPr lang="en-US"/>
        </a:p>
      </dgm:t>
    </dgm:pt>
    <dgm:pt modelId="{A2A5952B-081E-4271-ABE9-8C06479F95A7}" type="pres">
      <dgm:prSet presAssocID="{16D8D07F-3635-4352-949A-44460C35F029}" presName="Accent3" presStyleCnt="0"/>
      <dgm:spPr/>
    </dgm:pt>
    <dgm:pt modelId="{EEFC89E9-06DD-4300-8990-AC19F86AC9B7}" type="pres">
      <dgm:prSet presAssocID="{16D8D07F-3635-4352-949A-44460C35F029}" presName="Accent" presStyleLbl="node1" presStyleIdx="2" presStyleCnt="4" custScaleX="158330" custScaleY="115018"/>
      <dgm:spPr>
        <a:solidFill>
          <a:srgbClr val="961A1D"/>
        </a:solidFill>
      </dgm:spPr>
    </dgm:pt>
    <dgm:pt modelId="{D3113E8A-98F9-4699-9B1D-71EF39D9FB3B}" type="pres">
      <dgm:prSet presAssocID="{16D8D07F-3635-4352-949A-44460C35F029}" presName="Parent3" presStyleLbl="revTx" presStyleIdx="2" presStyleCnt="4" custScaleX="140966" custScaleY="150820" custLinFactNeighborX="26936" custLinFactNeighborY="-8288">
        <dgm:presLayoutVars>
          <dgm:chMax val="1"/>
          <dgm:chPref val="1"/>
          <dgm:bulletEnabled val="1"/>
        </dgm:presLayoutVars>
      </dgm:prSet>
      <dgm:spPr/>
      <dgm:t>
        <a:bodyPr/>
        <a:lstStyle/>
        <a:p>
          <a:endParaRPr lang="en-US"/>
        </a:p>
      </dgm:t>
    </dgm:pt>
    <dgm:pt modelId="{15ED41AA-F6DC-4E90-9AFC-47FE45517A7D}" type="pres">
      <dgm:prSet presAssocID="{E6D85169-BAF4-4561-AD43-B15766B32728}" presName="Accent4" presStyleCnt="0"/>
      <dgm:spPr/>
    </dgm:pt>
    <dgm:pt modelId="{19183591-CB53-4FCC-B175-8984E71709ED}" type="pres">
      <dgm:prSet presAssocID="{E6D85169-BAF4-4561-AD43-B15766B32728}" presName="Accent" presStyleLbl="node1" presStyleIdx="3" presStyleCnt="4" custScaleX="133434" custScaleY="99722"/>
      <dgm:spPr>
        <a:solidFill>
          <a:srgbClr val="961A1D"/>
        </a:solidFill>
      </dgm:spPr>
    </dgm:pt>
    <dgm:pt modelId="{BADD42A0-8BF6-4843-B7D8-D3BFE0B4BAE8}" type="pres">
      <dgm:prSet presAssocID="{E6D85169-BAF4-4561-AD43-B15766B32728}" presName="Parent4" presStyleLbl="revTx" presStyleIdx="3" presStyleCnt="4" custScaleX="119258" custScaleY="146397" custLinFactNeighborX="-14504" custLinFactNeighborY="3060">
        <dgm:presLayoutVars>
          <dgm:chMax val="1"/>
          <dgm:chPref val="1"/>
          <dgm:bulletEnabled val="1"/>
        </dgm:presLayoutVars>
      </dgm:prSet>
      <dgm:spPr/>
      <dgm:t>
        <a:bodyPr/>
        <a:lstStyle/>
        <a:p>
          <a:endParaRPr lang="en-US"/>
        </a:p>
      </dgm:t>
    </dgm:pt>
  </dgm:ptLst>
  <dgm:cxnLst>
    <dgm:cxn modelId="{DAC18829-2AA2-4BC8-850B-0DD227391F79}" type="presOf" srcId="{E6D85169-BAF4-4561-AD43-B15766B32728}" destId="{BADD42A0-8BF6-4843-B7D8-D3BFE0B4BAE8}" srcOrd="0" destOrd="0" presId="urn:microsoft.com/office/officeart/2009/layout/CircleArrowProcess"/>
    <dgm:cxn modelId="{4DA270C2-987F-4154-89AF-29B31A70F87E}" srcId="{DEEB8CE6-DFF5-42DE-8140-20E85D72712B}" destId="{16D8D07F-3635-4352-949A-44460C35F029}" srcOrd="2" destOrd="0" parTransId="{A5106F4F-271A-4B68-B494-11702C04FF18}" sibTransId="{830F6BE8-CC85-4B42-B1C2-E95505DF42C5}"/>
    <dgm:cxn modelId="{29CAFAC5-0562-4520-ADE7-30820BF6302F}" srcId="{DEEB8CE6-DFF5-42DE-8140-20E85D72712B}" destId="{C9C3DE09-8C8D-4CF6-B620-614869B9CA0B}" srcOrd="1" destOrd="0" parTransId="{577D1754-283E-4AC3-8507-9AA4ECDB2810}" sibTransId="{34BD5E6F-A09F-4513-9341-EEF9CC06C44B}"/>
    <dgm:cxn modelId="{E6E4BECB-4737-4F76-B62F-DAFC44496E1C}" srcId="{DEEB8CE6-DFF5-42DE-8140-20E85D72712B}" destId="{C900D60A-3011-42C2-BEBF-20BC1603F606}" srcOrd="0" destOrd="0" parTransId="{DBCCFE0A-1BB1-4774-A9E9-46F3F5941686}" sibTransId="{EDCD4898-A61A-4191-89E5-558678D189B8}"/>
    <dgm:cxn modelId="{8A29E3A4-B80D-4C13-9CC0-CA3A2BBE4B69}" type="presOf" srcId="{DEEB8CE6-DFF5-42DE-8140-20E85D72712B}" destId="{41763FE5-EA65-42F4-93E1-8F38800C7F10}" srcOrd="0" destOrd="0" presId="urn:microsoft.com/office/officeart/2009/layout/CircleArrowProcess"/>
    <dgm:cxn modelId="{F8A303CA-D7BA-46A1-BF2A-4BCBB748C10A}" srcId="{DEEB8CE6-DFF5-42DE-8140-20E85D72712B}" destId="{E6D85169-BAF4-4561-AD43-B15766B32728}" srcOrd="3" destOrd="0" parTransId="{CC947164-46CD-419C-92D2-79E5393DCC28}" sibTransId="{19570554-479C-4362-AB81-DA523E201D1D}"/>
    <dgm:cxn modelId="{12DD342D-EFB2-4EE2-A861-77059D1C55DD}" type="presOf" srcId="{C9C3DE09-8C8D-4CF6-B620-614869B9CA0B}" destId="{11D6B3A5-163F-4D49-AF00-3362F4EC1D58}" srcOrd="0" destOrd="0" presId="urn:microsoft.com/office/officeart/2009/layout/CircleArrowProcess"/>
    <dgm:cxn modelId="{30CC1D5F-D213-46E5-A0CB-9FEB2376EDA9}" type="presOf" srcId="{16D8D07F-3635-4352-949A-44460C35F029}" destId="{D3113E8A-98F9-4699-9B1D-71EF39D9FB3B}" srcOrd="0" destOrd="0" presId="urn:microsoft.com/office/officeart/2009/layout/CircleArrowProcess"/>
    <dgm:cxn modelId="{4373EC73-B288-421B-9D11-4C5B82A3EA11}" type="presOf" srcId="{C900D60A-3011-42C2-BEBF-20BC1603F606}" destId="{2E35946A-8529-4CAB-837D-0D1021A33F6C}" srcOrd="0" destOrd="0" presId="urn:microsoft.com/office/officeart/2009/layout/CircleArrowProcess"/>
    <dgm:cxn modelId="{7F9646D2-2D9B-4488-BF30-F2B5993E7C94}" type="presParOf" srcId="{41763FE5-EA65-42F4-93E1-8F38800C7F10}" destId="{2F766840-0ACE-4889-8381-98CC536ABD91}" srcOrd="0" destOrd="0" presId="urn:microsoft.com/office/officeart/2009/layout/CircleArrowProcess"/>
    <dgm:cxn modelId="{85958546-9D4B-418F-B812-38F1E53482E3}" type="presParOf" srcId="{2F766840-0ACE-4889-8381-98CC536ABD91}" destId="{D8DD60AE-FE24-489B-BFF0-9977E6CB209F}" srcOrd="0" destOrd="0" presId="urn:microsoft.com/office/officeart/2009/layout/CircleArrowProcess"/>
    <dgm:cxn modelId="{D8421F28-F6C3-4BAF-83A0-84F19531783C}" type="presParOf" srcId="{41763FE5-EA65-42F4-93E1-8F38800C7F10}" destId="{2E35946A-8529-4CAB-837D-0D1021A33F6C}" srcOrd="1" destOrd="0" presId="urn:microsoft.com/office/officeart/2009/layout/CircleArrowProcess"/>
    <dgm:cxn modelId="{DE4C4A03-05CA-4B14-BCB7-42E091D2C4B1}" type="presParOf" srcId="{41763FE5-EA65-42F4-93E1-8F38800C7F10}" destId="{ABE287DD-9B1F-4C9E-99E9-64DAD012C7EB}" srcOrd="2" destOrd="0" presId="urn:microsoft.com/office/officeart/2009/layout/CircleArrowProcess"/>
    <dgm:cxn modelId="{61E06D43-B43E-47C2-BF89-47B77267DA24}" type="presParOf" srcId="{ABE287DD-9B1F-4C9E-99E9-64DAD012C7EB}" destId="{9E1C1A67-5911-489D-AB72-5AC5E8EFC53A}" srcOrd="0" destOrd="0" presId="urn:microsoft.com/office/officeart/2009/layout/CircleArrowProcess"/>
    <dgm:cxn modelId="{946E4DA6-B699-4AFB-AE95-C59A4D802366}" type="presParOf" srcId="{41763FE5-EA65-42F4-93E1-8F38800C7F10}" destId="{11D6B3A5-163F-4D49-AF00-3362F4EC1D58}" srcOrd="3" destOrd="0" presId="urn:microsoft.com/office/officeart/2009/layout/CircleArrowProcess"/>
    <dgm:cxn modelId="{83A5445D-38BB-4621-978A-7E933CA69365}" type="presParOf" srcId="{41763FE5-EA65-42F4-93E1-8F38800C7F10}" destId="{A2A5952B-081E-4271-ABE9-8C06479F95A7}" srcOrd="4" destOrd="0" presId="urn:microsoft.com/office/officeart/2009/layout/CircleArrowProcess"/>
    <dgm:cxn modelId="{2FA4988F-7A48-48EE-805F-75E762AEB361}" type="presParOf" srcId="{A2A5952B-081E-4271-ABE9-8C06479F95A7}" destId="{EEFC89E9-06DD-4300-8990-AC19F86AC9B7}" srcOrd="0" destOrd="0" presId="urn:microsoft.com/office/officeart/2009/layout/CircleArrowProcess"/>
    <dgm:cxn modelId="{07C3B3CB-3B72-4CDE-8F42-5D4307A987CE}" type="presParOf" srcId="{41763FE5-EA65-42F4-93E1-8F38800C7F10}" destId="{D3113E8A-98F9-4699-9B1D-71EF39D9FB3B}" srcOrd="5" destOrd="0" presId="urn:microsoft.com/office/officeart/2009/layout/CircleArrowProcess"/>
    <dgm:cxn modelId="{20F92B16-16F2-4CCB-AE62-BBD66D859922}" type="presParOf" srcId="{41763FE5-EA65-42F4-93E1-8F38800C7F10}" destId="{15ED41AA-F6DC-4E90-9AFC-47FE45517A7D}" srcOrd="6" destOrd="0" presId="urn:microsoft.com/office/officeart/2009/layout/CircleArrowProcess"/>
    <dgm:cxn modelId="{C16C5E1F-1465-4242-9244-E6A4F1BFB4DA}" type="presParOf" srcId="{15ED41AA-F6DC-4E90-9AFC-47FE45517A7D}" destId="{19183591-CB53-4FCC-B175-8984E71709ED}" srcOrd="0" destOrd="0" presId="urn:microsoft.com/office/officeart/2009/layout/CircleArrowProcess"/>
    <dgm:cxn modelId="{63480C03-3747-44AE-9867-2303CF60C45C}" type="presParOf" srcId="{41763FE5-EA65-42F4-93E1-8F38800C7F10}" destId="{BADD42A0-8BF6-4843-B7D8-D3BFE0B4BAE8}"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58AF5D-409B-4F6B-8FF6-5E3096DBB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B46DBB-3938-4569-854D-C3C94B86F308}">
      <dgm:prSet custT="1"/>
      <dgm:spPr>
        <a:solidFill>
          <a:schemeClr val="accent3">
            <a:lumMod val="60000"/>
            <a:lumOff val="40000"/>
          </a:schemeClr>
        </a:solidFill>
      </dgm:spPr>
      <dgm:t>
        <a:bodyPr/>
        <a:lstStyle/>
        <a:p>
          <a:pPr rtl="0"/>
          <a:r>
            <a:rPr lang="en-US" sz="1600" dirty="0" smtClean="0">
              <a:solidFill>
                <a:schemeClr val="tx1"/>
              </a:solidFill>
            </a:rPr>
            <a:t>Adolescents require </a:t>
          </a:r>
          <a:r>
            <a:rPr lang="en-US" sz="1600" b="1" dirty="0" smtClean="0">
              <a:solidFill>
                <a:schemeClr val="tx1"/>
              </a:solidFill>
            </a:rPr>
            <a:t>comprehensive, wrap-around services </a:t>
          </a:r>
          <a:r>
            <a:rPr lang="en-US" sz="1600" dirty="0" smtClean="0">
              <a:solidFill>
                <a:schemeClr val="tx1"/>
              </a:solidFill>
            </a:rPr>
            <a:t>with multiple entry points across the age-continuum. </a:t>
          </a:r>
          <a:endParaRPr lang="en-US" sz="1600" dirty="0">
            <a:solidFill>
              <a:schemeClr val="tx1"/>
            </a:solidFill>
          </a:endParaRPr>
        </a:p>
      </dgm:t>
    </dgm:pt>
    <dgm:pt modelId="{876C5DD2-1D8D-49A3-AF83-85E195AB9A11}" type="parTrans" cxnId="{5C8094A0-F79B-4AFF-88EA-422FE3C44719}">
      <dgm:prSet/>
      <dgm:spPr/>
      <dgm:t>
        <a:bodyPr/>
        <a:lstStyle/>
        <a:p>
          <a:endParaRPr lang="en-US" sz="6000">
            <a:solidFill>
              <a:schemeClr val="tx1"/>
            </a:solidFill>
          </a:endParaRPr>
        </a:p>
      </dgm:t>
    </dgm:pt>
    <dgm:pt modelId="{08E23584-3A8A-49C1-91D0-6395FB974D12}" type="sibTrans" cxnId="{5C8094A0-F79B-4AFF-88EA-422FE3C44719}">
      <dgm:prSet/>
      <dgm:spPr/>
      <dgm:t>
        <a:bodyPr/>
        <a:lstStyle/>
        <a:p>
          <a:endParaRPr lang="en-US" sz="6000">
            <a:solidFill>
              <a:schemeClr val="tx1"/>
            </a:solidFill>
          </a:endParaRPr>
        </a:p>
      </dgm:t>
    </dgm:pt>
    <dgm:pt modelId="{B4F69426-2F17-4196-AE78-271629C116F6}">
      <dgm:prSet custT="1"/>
      <dgm:spPr>
        <a:solidFill>
          <a:schemeClr val="accent3">
            <a:lumMod val="20000"/>
            <a:lumOff val="80000"/>
          </a:schemeClr>
        </a:solidFill>
      </dgm:spPr>
      <dgm:t>
        <a:bodyPr/>
        <a:lstStyle/>
        <a:p>
          <a:pPr rtl="0"/>
          <a:r>
            <a:rPr lang="en-US" sz="1600" b="1" dirty="0" smtClean="0">
              <a:solidFill>
                <a:schemeClr val="bg1">
                  <a:lumMod val="65000"/>
                </a:schemeClr>
              </a:solidFill>
            </a:rPr>
            <a:t>CSE</a:t>
          </a:r>
          <a:r>
            <a:rPr lang="en-US" sz="1600" dirty="0" smtClean="0">
              <a:solidFill>
                <a:schemeClr val="bg1">
                  <a:lumMod val="65000"/>
                </a:schemeClr>
              </a:solidFill>
            </a:rPr>
            <a:t> drives </a:t>
          </a:r>
          <a:r>
            <a:rPr lang="en-US" sz="1600" b="1" dirty="0" smtClean="0">
              <a:solidFill>
                <a:schemeClr val="bg1">
                  <a:lumMod val="65000"/>
                </a:schemeClr>
              </a:solidFill>
            </a:rPr>
            <a:t>demand creation </a:t>
          </a:r>
          <a:r>
            <a:rPr lang="en-US" sz="1600" dirty="0" smtClean="0">
              <a:solidFill>
                <a:schemeClr val="bg1">
                  <a:lumMod val="65000"/>
                </a:schemeClr>
              </a:solidFill>
            </a:rPr>
            <a:t>and </a:t>
          </a:r>
          <a:r>
            <a:rPr lang="en-US" sz="1600" b="1" dirty="0" smtClean="0">
              <a:solidFill>
                <a:schemeClr val="bg1">
                  <a:lumMod val="65000"/>
                </a:schemeClr>
              </a:solidFill>
            </a:rPr>
            <a:t>improves uptake </a:t>
          </a:r>
          <a:r>
            <a:rPr lang="en-US" sz="1600" dirty="0" smtClean="0">
              <a:solidFill>
                <a:schemeClr val="bg1">
                  <a:lumMod val="65000"/>
                </a:schemeClr>
              </a:solidFill>
            </a:rPr>
            <a:t>of SRHS </a:t>
          </a:r>
        </a:p>
        <a:p>
          <a:pPr rtl="0"/>
          <a:r>
            <a:rPr lang="en-US" sz="1600" dirty="0" smtClean="0">
              <a:solidFill>
                <a:schemeClr val="bg1">
                  <a:lumMod val="65000"/>
                </a:schemeClr>
              </a:solidFill>
            </a:rPr>
            <a:t>It should be </a:t>
          </a:r>
          <a:r>
            <a:rPr lang="en-US" sz="1600" b="1" dirty="0" smtClean="0">
              <a:solidFill>
                <a:schemeClr val="bg1">
                  <a:lumMod val="65000"/>
                </a:schemeClr>
              </a:solidFill>
            </a:rPr>
            <a:t>offered in tandem </a:t>
          </a:r>
          <a:r>
            <a:rPr lang="en-US" sz="1600" dirty="0" smtClean="0">
              <a:solidFill>
                <a:schemeClr val="bg1">
                  <a:lumMod val="65000"/>
                </a:schemeClr>
              </a:solidFill>
            </a:rPr>
            <a:t>with differentiated models of adolescent healthcare.</a:t>
          </a:r>
          <a:endParaRPr lang="en-US" sz="1600" dirty="0">
            <a:solidFill>
              <a:schemeClr val="bg1">
                <a:lumMod val="65000"/>
              </a:schemeClr>
            </a:solidFill>
          </a:endParaRPr>
        </a:p>
      </dgm:t>
    </dgm:pt>
    <dgm:pt modelId="{267F534E-EE6F-492D-A4F9-EBF3473495A7}" type="parTrans" cxnId="{574F0EA1-0C1F-4710-8444-9A2C969C8008}">
      <dgm:prSet/>
      <dgm:spPr/>
      <dgm:t>
        <a:bodyPr/>
        <a:lstStyle/>
        <a:p>
          <a:endParaRPr lang="en-US" sz="6000">
            <a:solidFill>
              <a:schemeClr val="tx1"/>
            </a:solidFill>
          </a:endParaRPr>
        </a:p>
      </dgm:t>
    </dgm:pt>
    <dgm:pt modelId="{3504E316-49C1-405D-B9E7-7FB6BCAAC198}" type="sibTrans" cxnId="{574F0EA1-0C1F-4710-8444-9A2C969C8008}">
      <dgm:prSet/>
      <dgm:spPr/>
      <dgm:t>
        <a:bodyPr/>
        <a:lstStyle/>
        <a:p>
          <a:endParaRPr lang="en-US" sz="6000">
            <a:solidFill>
              <a:schemeClr val="tx1"/>
            </a:solidFill>
          </a:endParaRPr>
        </a:p>
      </dgm:t>
    </dgm:pt>
    <dgm:pt modelId="{123BD156-4696-434B-8A39-116BF05AE650}">
      <dgm:prSet custT="1"/>
      <dgm:spPr>
        <a:solidFill>
          <a:schemeClr val="accent3">
            <a:lumMod val="20000"/>
            <a:lumOff val="80000"/>
          </a:schemeClr>
        </a:solidFill>
      </dgm:spPr>
      <dgm:t>
        <a:bodyPr/>
        <a:lstStyle/>
        <a:p>
          <a:pPr rtl="0"/>
          <a:r>
            <a:rPr lang="en-US" sz="1600" b="1" dirty="0" smtClean="0">
              <a:solidFill>
                <a:schemeClr val="bg1">
                  <a:lumMod val="65000"/>
                </a:schemeClr>
              </a:solidFill>
            </a:rPr>
            <a:t>School health programmes </a:t>
          </a:r>
          <a:r>
            <a:rPr lang="en-US" sz="1600" dirty="0" smtClean="0">
              <a:solidFill>
                <a:schemeClr val="bg1">
                  <a:lumMod val="65000"/>
                </a:schemeClr>
              </a:solidFill>
            </a:rPr>
            <a:t>are an effective, feasible, safe and acceptable way to reach adolescents of school-going age. </a:t>
          </a:r>
          <a:endParaRPr lang="en-US" sz="1600" dirty="0">
            <a:solidFill>
              <a:schemeClr val="bg1">
                <a:lumMod val="65000"/>
              </a:schemeClr>
            </a:solidFill>
          </a:endParaRPr>
        </a:p>
      </dgm:t>
    </dgm:pt>
    <dgm:pt modelId="{28F098C0-9DA3-4046-8993-F7DADC052EF9}" type="parTrans" cxnId="{C1778557-A9FF-4398-A5EB-04F45DCB1814}">
      <dgm:prSet/>
      <dgm:spPr/>
      <dgm:t>
        <a:bodyPr/>
        <a:lstStyle/>
        <a:p>
          <a:endParaRPr lang="en-US" sz="6000">
            <a:solidFill>
              <a:schemeClr val="tx1"/>
            </a:solidFill>
          </a:endParaRPr>
        </a:p>
      </dgm:t>
    </dgm:pt>
    <dgm:pt modelId="{65EB233B-8B4D-4B3A-A1DB-D624627D706A}" type="sibTrans" cxnId="{C1778557-A9FF-4398-A5EB-04F45DCB1814}">
      <dgm:prSet/>
      <dgm:spPr/>
      <dgm:t>
        <a:bodyPr/>
        <a:lstStyle/>
        <a:p>
          <a:endParaRPr lang="en-US" sz="6000">
            <a:solidFill>
              <a:schemeClr val="tx1"/>
            </a:solidFill>
          </a:endParaRPr>
        </a:p>
      </dgm:t>
    </dgm:pt>
    <dgm:pt modelId="{BEF1EE4B-6DB4-4CDE-B3AB-CC55EF9D4198}">
      <dgm:prSet custT="1"/>
      <dgm:spPr>
        <a:solidFill>
          <a:schemeClr val="accent3">
            <a:lumMod val="20000"/>
            <a:lumOff val="80000"/>
          </a:schemeClr>
        </a:solidFill>
      </dgm:spPr>
      <dgm:t>
        <a:bodyPr/>
        <a:lstStyle/>
        <a:p>
          <a:pPr rtl="0"/>
          <a:r>
            <a:rPr lang="en-US" sz="1600" b="1" dirty="0" smtClean="0">
              <a:solidFill>
                <a:schemeClr val="bg1">
                  <a:lumMod val="65000"/>
                </a:schemeClr>
              </a:solidFill>
            </a:rPr>
            <a:t>Engagement</a:t>
          </a:r>
          <a:r>
            <a:rPr lang="en-US" sz="1600" dirty="0" smtClean="0">
              <a:solidFill>
                <a:schemeClr val="bg1">
                  <a:lumMod val="65000"/>
                </a:schemeClr>
              </a:solidFill>
            </a:rPr>
            <a:t> with teachers, parents, caregivers </a:t>
          </a:r>
          <a:r>
            <a:rPr lang="en-US" sz="1600" b="1" dirty="0" smtClean="0">
              <a:solidFill>
                <a:schemeClr val="bg1">
                  <a:lumMod val="65000"/>
                </a:schemeClr>
              </a:solidFill>
            </a:rPr>
            <a:t>improves acceptability </a:t>
          </a:r>
          <a:r>
            <a:rPr lang="en-US" sz="1600" dirty="0" smtClean="0">
              <a:solidFill>
                <a:schemeClr val="bg1">
                  <a:lumMod val="65000"/>
                </a:schemeClr>
              </a:solidFill>
            </a:rPr>
            <a:t>of school health programmes and CSE.</a:t>
          </a:r>
          <a:endParaRPr lang="en-US" sz="1600" dirty="0">
            <a:solidFill>
              <a:schemeClr val="bg1">
                <a:lumMod val="65000"/>
              </a:schemeClr>
            </a:solidFill>
          </a:endParaRPr>
        </a:p>
      </dgm:t>
    </dgm:pt>
    <dgm:pt modelId="{6AD69605-EAB8-448D-89BF-05D0D0412845}" type="parTrans" cxnId="{5A1D6426-1B0C-4C17-9A0C-400B22EE8371}">
      <dgm:prSet/>
      <dgm:spPr/>
      <dgm:t>
        <a:bodyPr/>
        <a:lstStyle/>
        <a:p>
          <a:endParaRPr lang="en-US" sz="6000">
            <a:solidFill>
              <a:schemeClr val="tx1"/>
            </a:solidFill>
          </a:endParaRPr>
        </a:p>
      </dgm:t>
    </dgm:pt>
    <dgm:pt modelId="{2B2DBE5E-6568-442C-9C03-BB42E11F4423}" type="sibTrans" cxnId="{5A1D6426-1B0C-4C17-9A0C-400B22EE8371}">
      <dgm:prSet/>
      <dgm:spPr/>
      <dgm:t>
        <a:bodyPr/>
        <a:lstStyle/>
        <a:p>
          <a:endParaRPr lang="en-US" sz="6000">
            <a:solidFill>
              <a:schemeClr val="tx1"/>
            </a:solidFill>
          </a:endParaRPr>
        </a:p>
      </dgm:t>
    </dgm:pt>
    <dgm:pt modelId="{A2353D02-B0A6-4011-BCB6-C7C49E08F791}">
      <dgm:prSet custT="1"/>
      <dgm:spPr>
        <a:solidFill>
          <a:schemeClr val="accent3">
            <a:lumMod val="20000"/>
            <a:lumOff val="80000"/>
          </a:schemeClr>
        </a:solidFill>
      </dgm:spPr>
      <dgm:t>
        <a:bodyPr/>
        <a:lstStyle/>
        <a:p>
          <a:pPr rtl="0"/>
          <a:r>
            <a:rPr lang="en-US" sz="1600" b="1" dirty="0" smtClean="0">
              <a:solidFill>
                <a:schemeClr val="bg1">
                  <a:lumMod val="65000"/>
                </a:schemeClr>
              </a:solidFill>
            </a:rPr>
            <a:t>HIV education programmes </a:t>
          </a:r>
          <a:r>
            <a:rPr lang="en-US" sz="1600" dirty="0" smtClean="0">
              <a:solidFill>
                <a:schemeClr val="bg1">
                  <a:lumMod val="65000"/>
                </a:schemeClr>
              </a:solidFill>
            </a:rPr>
            <a:t>need to adopt a </a:t>
          </a:r>
          <a:r>
            <a:rPr lang="en-US" sz="1600" b="1" dirty="0" smtClean="0">
              <a:solidFill>
                <a:schemeClr val="bg1">
                  <a:lumMod val="65000"/>
                </a:schemeClr>
              </a:solidFill>
            </a:rPr>
            <a:t>public health approach</a:t>
          </a:r>
          <a:r>
            <a:rPr lang="en-US" sz="1600" dirty="0" smtClean="0">
              <a:solidFill>
                <a:schemeClr val="bg1">
                  <a:lumMod val="65000"/>
                </a:schemeClr>
              </a:solidFill>
            </a:rPr>
            <a:t>, and include an approach based on gender norms and power dynamics. </a:t>
          </a:r>
          <a:endParaRPr lang="en-US" sz="1600" dirty="0">
            <a:solidFill>
              <a:schemeClr val="bg1">
                <a:lumMod val="65000"/>
              </a:schemeClr>
            </a:solidFill>
          </a:endParaRPr>
        </a:p>
      </dgm:t>
    </dgm:pt>
    <dgm:pt modelId="{F5AF0E61-F351-4710-BEBB-4B39EEAC3684}" type="parTrans" cxnId="{600D7D90-519B-455E-BEA2-E007D8FE19F5}">
      <dgm:prSet/>
      <dgm:spPr/>
      <dgm:t>
        <a:bodyPr/>
        <a:lstStyle/>
        <a:p>
          <a:endParaRPr lang="en-US" sz="6000">
            <a:solidFill>
              <a:schemeClr val="tx1"/>
            </a:solidFill>
          </a:endParaRPr>
        </a:p>
      </dgm:t>
    </dgm:pt>
    <dgm:pt modelId="{0AC49500-7793-485D-AE12-4F659E522139}" type="sibTrans" cxnId="{600D7D90-519B-455E-BEA2-E007D8FE19F5}">
      <dgm:prSet/>
      <dgm:spPr/>
      <dgm:t>
        <a:bodyPr/>
        <a:lstStyle/>
        <a:p>
          <a:endParaRPr lang="en-US" sz="6000">
            <a:solidFill>
              <a:schemeClr val="tx1"/>
            </a:solidFill>
          </a:endParaRPr>
        </a:p>
      </dgm:t>
    </dgm:pt>
    <dgm:pt modelId="{AEF639F6-8580-4E83-A685-1BA98D4BA413}">
      <dgm:prSet custT="1"/>
      <dgm:spPr>
        <a:solidFill>
          <a:schemeClr val="accent3">
            <a:lumMod val="20000"/>
            <a:lumOff val="80000"/>
          </a:schemeClr>
        </a:solidFill>
      </dgm:spPr>
      <dgm:t>
        <a:bodyPr/>
        <a:lstStyle/>
        <a:p>
          <a:pPr rtl="0"/>
          <a:r>
            <a:rPr lang="en-US" sz="1600" b="1" dirty="0" smtClean="0">
              <a:solidFill>
                <a:schemeClr val="bg1">
                  <a:lumMod val="65000"/>
                </a:schemeClr>
              </a:solidFill>
            </a:rPr>
            <a:t>Young men and boys cannot be left out of programmes that aim to achieve HIV prevention or improved SRH outcomes among young women and girls. </a:t>
          </a:r>
        </a:p>
      </dgm:t>
    </dgm:pt>
    <dgm:pt modelId="{AEEF98DC-7909-4239-B827-F44104497F07}" type="parTrans" cxnId="{48054F5A-4991-4486-BB3F-796BA0C44343}">
      <dgm:prSet/>
      <dgm:spPr/>
      <dgm:t>
        <a:bodyPr/>
        <a:lstStyle/>
        <a:p>
          <a:endParaRPr lang="en-US" sz="6000">
            <a:solidFill>
              <a:schemeClr val="tx1"/>
            </a:solidFill>
          </a:endParaRPr>
        </a:p>
      </dgm:t>
    </dgm:pt>
    <dgm:pt modelId="{11E123A4-E76C-44C6-A978-DB075ECAA2A5}" type="sibTrans" cxnId="{48054F5A-4991-4486-BB3F-796BA0C44343}">
      <dgm:prSet/>
      <dgm:spPr/>
      <dgm:t>
        <a:bodyPr/>
        <a:lstStyle/>
        <a:p>
          <a:endParaRPr lang="en-US" sz="6000">
            <a:solidFill>
              <a:schemeClr val="tx1"/>
            </a:solidFill>
          </a:endParaRPr>
        </a:p>
      </dgm:t>
    </dgm:pt>
    <dgm:pt modelId="{DD6C8D6B-0186-4EBA-8854-58B718B577BC}">
      <dgm:prSet custT="1"/>
      <dgm:spPr>
        <a:solidFill>
          <a:schemeClr val="accent3">
            <a:lumMod val="20000"/>
            <a:lumOff val="80000"/>
          </a:schemeClr>
        </a:solidFill>
      </dgm:spPr>
      <dgm:t>
        <a:bodyPr/>
        <a:lstStyle/>
        <a:p>
          <a:pPr rtl="0"/>
          <a:r>
            <a:rPr lang="en-US" sz="1600" dirty="0" smtClean="0">
              <a:solidFill>
                <a:schemeClr val="bg1">
                  <a:lumMod val="65000"/>
                </a:schemeClr>
              </a:solidFill>
            </a:rPr>
            <a:t>Programmes should be deployed in tandem, and focus on aspects of </a:t>
          </a:r>
          <a:r>
            <a:rPr lang="en-US" sz="1600" b="1" dirty="0" smtClean="0">
              <a:solidFill>
                <a:schemeClr val="bg1">
                  <a:lumMod val="65000"/>
                </a:schemeClr>
              </a:solidFill>
            </a:rPr>
            <a:t>gender norms </a:t>
          </a:r>
          <a:r>
            <a:rPr lang="en-US" sz="1600" dirty="0" smtClean="0">
              <a:solidFill>
                <a:schemeClr val="bg1">
                  <a:lumMod val="65000"/>
                </a:schemeClr>
              </a:solidFill>
            </a:rPr>
            <a:t>and the prevention of </a:t>
          </a:r>
          <a:r>
            <a:rPr lang="en-US" sz="1600" b="1" dirty="0" smtClean="0">
              <a:solidFill>
                <a:schemeClr val="bg1">
                  <a:lumMod val="65000"/>
                </a:schemeClr>
              </a:solidFill>
            </a:rPr>
            <a:t>gender-based violence</a:t>
          </a:r>
          <a:r>
            <a:rPr lang="en-US" sz="1600" dirty="0" smtClean="0">
              <a:solidFill>
                <a:schemeClr val="bg1">
                  <a:lumMod val="65000"/>
                </a:schemeClr>
              </a:solidFill>
            </a:rPr>
            <a:t>. </a:t>
          </a:r>
          <a:endParaRPr lang="en-US" sz="1600" dirty="0">
            <a:solidFill>
              <a:schemeClr val="bg1">
                <a:lumMod val="65000"/>
              </a:schemeClr>
            </a:solidFill>
          </a:endParaRPr>
        </a:p>
      </dgm:t>
    </dgm:pt>
    <dgm:pt modelId="{B9B1BAC9-6438-494B-8034-CE18B2C60727}" type="parTrans" cxnId="{14039DC1-ACBD-46DB-ADC4-CAF0FC174FFF}">
      <dgm:prSet/>
      <dgm:spPr/>
      <dgm:t>
        <a:bodyPr/>
        <a:lstStyle/>
        <a:p>
          <a:endParaRPr lang="en-US" sz="6000">
            <a:solidFill>
              <a:schemeClr val="tx1"/>
            </a:solidFill>
          </a:endParaRPr>
        </a:p>
      </dgm:t>
    </dgm:pt>
    <dgm:pt modelId="{23C2F427-0E61-42C8-8C2A-B7B9ACE81F73}" type="sibTrans" cxnId="{14039DC1-ACBD-46DB-ADC4-CAF0FC174FFF}">
      <dgm:prSet/>
      <dgm:spPr/>
      <dgm:t>
        <a:bodyPr/>
        <a:lstStyle/>
        <a:p>
          <a:endParaRPr lang="en-US" sz="6000">
            <a:solidFill>
              <a:schemeClr val="tx1"/>
            </a:solidFill>
          </a:endParaRPr>
        </a:p>
      </dgm:t>
    </dgm:pt>
    <dgm:pt modelId="{27791D83-BF5E-4891-BAA0-62B4AFE758DB}" type="pres">
      <dgm:prSet presAssocID="{F858AF5D-409B-4F6B-8FF6-5E3096DBB569}" presName="linear" presStyleCnt="0">
        <dgm:presLayoutVars>
          <dgm:animLvl val="lvl"/>
          <dgm:resizeHandles val="exact"/>
        </dgm:presLayoutVars>
      </dgm:prSet>
      <dgm:spPr/>
      <dgm:t>
        <a:bodyPr/>
        <a:lstStyle/>
        <a:p>
          <a:endParaRPr lang="en-US"/>
        </a:p>
      </dgm:t>
    </dgm:pt>
    <dgm:pt modelId="{975D0308-E671-46F1-853B-010B1A5C28A6}" type="pres">
      <dgm:prSet presAssocID="{6FB46DBB-3938-4569-854D-C3C94B86F308}" presName="parentText" presStyleLbl="node1" presStyleIdx="0" presStyleCnt="7">
        <dgm:presLayoutVars>
          <dgm:chMax val="0"/>
          <dgm:bulletEnabled val="1"/>
        </dgm:presLayoutVars>
      </dgm:prSet>
      <dgm:spPr/>
      <dgm:t>
        <a:bodyPr/>
        <a:lstStyle/>
        <a:p>
          <a:endParaRPr lang="en-US"/>
        </a:p>
      </dgm:t>
    </dgm:pt>
    <dgm:pt modelId="{5592CE7A-C649-4258-9039-2F5B02046541}" type="pres">
      <dgm:prSet presAssocID="{08E23584-3A8A-49C1-91D0-6395FB974D12}" presName="spacer" presStyleCnt="0"/>
      <dgm:spPr/>
    </dgm:pt>
    <dgm:pt modelId="{51905E90-C0F9-4541-A764-4D2DF4CCB329}" type="pres">
      <dgm:prSet presAssocID="{B4F69426-2F17-4196-AE78-271629C116F6}" presName="parentText" presStyleLbl="node1" presStyleIdx="1" presStyleCnt="7">
        <dgm:presLayoutVars>
          <dgm:chMax val="0"/>
          <dgm:bulletEnabled val="1"/>
        </dgm:presLayoutVars>
      </dgm:prSet>
      <dgm:spPr/>
      <dgm:t>
        <a:bodyPr/>
        <a:lstStyle/>
        <a:p>
          <a:endParaRPr lang="en-US"/>
        </a:p>
      </dgm:t>
    </dgm:pt>
    <dgm:pt modelId="{67E2E339-623D-46B7-9559-5B5F06A0C41B}" type="pres">
      <dgm:prSet presAssocID="{3504E316-49C1-405D-B9E7-7FB6BCAAC198}" presName="spacer" presStyleCnt="0"/>
      <dgm:spPr/>
    </dgm:pt>
    <dgm:pt modelId="{14A41BD3-EEC3-47C0-A1FD-E6D5232201A0}" type="pres">
      <dgm:prSet presAssocID="{123BD156-4696-434B-8A39-116BF05AE650}" presName="parentText" presStyleLbl="node1" presStyleIdx="2" presStyleCnt="7">
        <dgm:presLayoutVars>
          <dgm:chMax val="0"/>
          <dgm:bulletEnabled val="1"/>
        </dgm:presLayoutVars>
      </dgm:prSet>
      <dgm:spPr/>
      <dgm:t>
        <a:bodyPr/>
        <a:lstStyle/>
        <a:p>
          <a:endParaRPr lang="en-US"/>
        </a:p>
      </dgm:t>
    </dgm:pt>
    <dgm:pt modelId="{8D81D429-7B66-4A48-8378-81B48A0908A6}" type="pres">
      <dgm:prSet presAssocID="{65EB233B-8B4D-4B3A-A1DB-D624627D706A}" presName="spacer" presStyleCnt="0"/>
      <dgm:spPr/>
    </dgm:pt>
    <dgm:pt modelId="{1869B0FE-A7D8-43D7-8360-5C207E41ADAD}" type="pres">
      <dgm:prSet presAssocID="{BEF1EE4B-6DB4-4CDE-B3AB-CC55EF9D4198}" presName="parentText" presStyleLbl="node1" presStyleIdx="3" presStyleCnt="7">
        <dgm:presLayoutVars>
          <dgm:chMax val="0"/>
          <dgm:bulletEnabled val="1"/>
        </dgm:presLayoutVars>
      </dgm:prSet>
      <dgm:spPr/>
      <dgm:t>
        <a:bodyPr/>
        <a:lstStyle/>
        <a:p>
          <a:endParaRPr lang="en-US"/>
        </a:p>
      </dgm:t>
    </dgm:pt>
    <dgm:pt modelId="{3EC0F285-BF2D-4281-A0D3-1D59177DE40F}" type="pres">
      <dgm:prSet presAssocID="{2B2DBE5E-6568-442C-9C03-BB42E11F4423}" presName="spacer" presStyleCnt="0"/>
      <dgm:spPr/>
    </dgm:pt>
    <dgm:pt modelId="{821CA8B4-D3C5-4828-BA15-784AA9702D12}" type="pres">
      <dgm:prSet presAssocID="{A2353D02-B0A6-4011-BCB6-C7C49E08F791}" presName="parentText" presStyleLbl="node1" presStyleIdx="4" presStyleCnt="7">
        <dgm:presLayoutVars>
          <dgm:chMax val="0"/>
          <dgm:bulletEnabled val="1"/>
        </dgm:presLayoutVars>
      </dgm:prSet>
      <dgm:spPr/>
      <dgm:t>
        <a:bodyPr/>
        <a:lstStyle/>
        <a:p>
          <a:endParaRPr lang="en-US"/>
        </a:p>
      </dgm:t>
    </dgm:pt>
    <dgm:pt modelId="{BF8B1CFE-4A16-4FBA-BF72-221A181E7091}" type="pres">
      <dgm:prSet presAssocID="{0AC49500-7793-485D-AE12-4F659E522139}" presName="spacer" presStyleCnt="0"/>
      <dgm:spPr/>
    </dgm:pt>
    <dgm:pt modelId="{9603D599-3C40-48FE-B81E-F8005056FFBB}" type="pres">
      <dgm:prSet presAssocID="{AEF639F6-8580-4E83-A685-1BA98D4BA413}" presName="parentText" presStyleLbl="node1" presStyleIdx="5" presStyleCnt="7">
        <dgm:presLayoutVars>
          <dgm:chMax val="0"/>
          <dgm:bulletEnabled val="1"/>
        </dgm:presLayoutVars>
      </dgm:prSet>
      <dgm:spPr/>
      <dgm:t>
        <a:bodyPr/>
        <a:lstStyle/>
        <a:p>
          <a:endParaRPr lang="en-US"/>
        </a:p>
      </dgm:t>
    </dgm:pt>
    <dgm:pt modelId="{ACE3EF11-31E9-4233-88C4-B16D770E10E0}" type="pres">
      <dgm:prSet presAssocID="{11E123A4-E76C-44C6-A978-DB075ECAA2A5}" presName="spacer" presStyleCnt="0"/>
      <dgm:spPr/>
    </dgm:pt>
    <dgm:pt modelId="{5FB7461E-AAEC-4149-98A1-2E2E0E198893}" type="pres">
      <dgm:prSet presAssocID="{DD6C8D6B-0186-4EBA-8854-58B718B577BC}" presName="parentText" presStyleLbl="node1" presStyleIdx="6" presStyleCnt="7">
        <dgm:presLayoutVars>
          <dgm:chMax val="0"/>
          <dgm:bulletEnabled val="1"/>
        </dgm:presLayoutVars>
      </dgm:prSet>
      <dgm:spPr/>
      <dgm:t>
        <a:bodyPr/>
        <a:lstStyle/>
        <a:p>
          <a:endParaRPr lang="en-US"/>
        </a:p>
      </dgm:t>
    </dgm:pt>
  </dgm:ptLst>
  <dgm:cxnLst>
    <dgm:cxn modelId="{C1778557-A9FF-4398-A5EB-04F45DCB1814}" srcId="{F858AF5D-409B-4F6B-8FF6-5E3096DBB569}" destId="{123BD156-4696-434B-8A39-116BF05AE650}" srcOrd="2" destOrd="0" parTransId="{28F098C0-9DA3-4046-8993-F7DADC052EF9}" sibTransId="{65EB233B-8B4D-4B3A-A1DB-D624627D706A}"/>
    <dgm:cxn modelId="{5A1D6426-1B0C-4C17-9A0C-400B22EE8371}" srcId="{F858AF5D-409B-4F6B-8FF6-5E3096DBB569}" destId="{BEF1EE4B-6DB4-4CDE-B3AB-CC55EF9D4198}" srcOrd="3" destOrd="0" parTransId="{6AD69605-EAB8-448D-89BF-05D0D0412845}" sibTransId="{2B2DBE5E-6568-442C-9C03-BB42E11F4423}"/>
    <dgm:cxn modelId="{574F0EA1-0C1F-4710-8444-9A2C969C8008}" srcId="{F858AF5D-409B-4F6B-8FF6-5E3096DBB569}" destId="{B4F69426-2F17-4196-AE78-271629C116F6}" srcOrd="1" destOrd="0" parTransId="{267F534E-EE6F-492D-A4F9-EBF3473495A7}" sibTransId="{3504E316-49C1-405D-B9E7-7FB6BCAAC198}"/>
    <dgm:cxn modelId="{91BA708A-26CA-440D-91DF-18AC3F989823}" type="presOf" srcId="{6FB46DBB-3938-4569-854D-C3C94B86F308}" destId="{975D0308-E671-46F1-853B-010B1A5C28A6}" srcOrd="0" destOrd="0" presId="urn:microsoft.com/office/officeart/2005/8/layout/vList2"/>
    <dgm:cxn modelId="{053B0808-A1D8-4673-BC82-12982D65BE11}" type="presOf" srcId="{DD6C8D6B-0186-4EBA-8854-58B718B577BC}" destId="{5FB7461E-AAEC-4149-98A1-2E2E0E198893}" srcOrd="0" destOrd="0" presId="urn:microsoft.com/office/officeart/2005/8/layout/vList2"/>
    <dgm:cxn modelId="{F6F4B9DC-8CC5-4EB8-BD17-1E2EE8439D48}" type="presOf" srcId="{123BD156-4696-434B-8A39-116BF05AE650}" destId="{14A41BD3-EEC3-47C0-A1FD-E6D5232201A0}" srcOrd="0" destOrd="0" presId="urn:microsoft.com/office/officeart/2005/8/layout/vList2"/>
    <dgm:cxn modelId="{48054F5A-4991-4486-BB3F-796BA0C44343}" srcId="{F858AF5D-409B-4F6B-8FF6-5E3096DBB569}" destId="{AEF639F6-8580-4E83-A685-1BA98D4BA413}" srcOrd="5" destOrd="0" parTransId="{AEEF98DC-7909-4239-B827-F44104497F07}" sibTransId="{11E123A4-E76C-44C6-A978-DB075ECAA2A5}"/>
    <dgm:cxn modelId="{49103A12-2781-4504-84D2-0EEE4C1C982E}" type="presOf" srcId="{F858AF5D-409B-4F6B-8FF6-5E3096DBB569}" destId="{27791D83-BF5E-4891-BAA0-62B4AFE758DB}" srcOrd="0" destOrd="0" presId="urn:microsoft.com/office/officeart/2005/8/layout/vList2"/>
    <dgm:cxn modelId="{5C8094A0-F79B-4AFF-88EA-422FE3C44719}" srcId="{F858AF5D-409B-4F6B-8FF6-5E3096DBB569}" destId="{6FB46DBB-3938-4569-854D-C3C94B86F308}" srcOrd="0" destOrd="0" parTransId="{876C5DD2-1D8D-49A3-AF83-85E195AB9A11}" sibTransId="{08E23584-3A8A-49C1-91D0-6395FB974D12}"/>
    <dgm:cxn modelId="{A4BEB932-1E84-43C4-BF17-6CEB3654266C}" type="presOf" srcId="{A2353D02-B0A6-4011-BCB6-C7C49E08F791}" destId="{821CA8B4-D3C5-4828-BA15-784AA9702D12}" srcOrd="0" destOrd="0" presId="urn:microsoft.com/office/officeart/2005/8/layout/vList2"/>
    <dgm:cxn modelId="{2821BED5-2188-42FB-91C3-30D4453C940D}" type="presOf" srcId="{B4F69426-2F17-4196-AE78-271629C116F6}" destId="{51905E90-C0F9-4541-A764-4D2DF4CCB329}" srcOrd="0" destOrd="0" presId="urn:microsoft.com/office/officeart/2005/8/layout/vList2"/>
    <dgm:cxn modelId="{14039DC1-ACBD-46DB-ADC4-CAF0FC174FFF}" srcId="{F858AF5D-409B-4F6B-8FF6-5E3096DBB569}" destId="{DD6C8D6B-0186-4EBA-8854-58B718B577BC}" srcOrd="6" destOrd="0" parTransId="{B9B1BAC9-6438-494B-8034-CE18B2C60727}" sibTransId="{23C2F427-0E61-42C8-8C2A-B7B9ACE81F73}"/>
    <dgm:cxn modelId="{DA211813-7F9E-4282-8C7C-213924A03C31}" type="presOf" srcId="{AEF639F6-8580-4E83-A685-1BA98D4BA413}" destId="{9603D599-3C40-48FE-B81E-F8005056FFBB}" srcOrd="0" destOrd="0" presId="urn:microsoft.com/office/officeart/2005/8/layout/vList2"/>
    <dgm:cxn modelId="{F60F1080-37A3-4AE4-B207-D8A23C5754DD}" type="presOf" srcId="{BEF1EE4B-6DB4-4CDE-B3AB-CC55EF9D4198}" destId="{1869B0FE-A7D8-43D7-8360-5C207E41ADAD}" srcOrd="0" destOrd="0" presId="urn:microsoft.com/office/officeart/2005/8/layout/vList2"/>
    <dgm:cxn modelId="{600D7D90-519B-455E-BEA2-E007D8FE19F5}" srcId="{F858AF5D-409B-4F6B-8FF6-5E3096DBB569}" destId="{A2353D02-B0A6-4011-BCB6-C7C49E08F791}" srcOrd="4" destOrd="0" parTransId="{F5AF0E61-F351-4710-BEBB-4B39EEAC3684}" sibTransId="{0AC49500-7793-485D-AE12-4F659E522139}"/>
    <dgm:cxn modelId="{056248D7-2B55-4CA2-9C5C-B0694E3B09E8}" type="presParOf" srcId="{27791D83-BF5E-4891-BAA0-62B4AFE758DB}" destId="{975D0308-E671-46F1-853B-010B1A5C28A6}" srcOrd="0" destOrd="0" presId="urn:microsoft.com/office/officeart/2005/8/layout/vList2"/>
    <dgm:cxn modelId="{E6DD28DD-5D3E-447D-A0CF-EB7BC7719C12}" type="presParOf" srcId="{27791D83-BF5E-4891-BAA0-62B4AFE758DB}" destId="{5592CE7A-C649-4258-9039-2F5B02046541}" srcOrd="1" destOrd="0" presId="urn:microsoft.com/office/officeart/2005/8/layout/vList2"/>
    <dgm:cxn modelId="{FB370C30-1F0D-4DFF-B1BA-8C7AC3B9454F}" type="presParOf" srcId="{27791D83-BF5E-4891-BAA0-62B4AFE758DB}" destId="{51905E90-C0F9-4541-A764-4D2DF4CCB329}" srcOrd="2" destOrd="0" presId="urn:microsoft.com/office/officeart/2005/8/layout/vList2"/>
    <dgm:cxn modelId="{6944C4D7-357C-48CC-B4E6-C972E8ED6077}" type="presParOf" srcId="{27791D83-BF5E-4891-BAA0-62B4AFE758DB}" destId="{67E2E339-623D-46B7-9559-5B5F06A0C41B}" srcOrd="3" destOrd="0" presId="urn:microsoft.com/office/officeart/2005/8/layout/vList2"/>
    <dgm:cxn modelId="{1F926DC3-FDB0-4F6A-B624-08B5D5639781}" type="presParOf" srcId="{27791D83-BF5E-4891-BAA0-62B4AFE758DB}" destId="{14A41BD3-EEC3-47C0-A1FD-E6D5232201A0}" srcOrd="4" destOrd="0" presId="urn:microsoft.com/office/officeart/2005/8/layout/vList2"/>
    <dgm:cxn modelId="{D4AE26DE-7BA4-4C1F-8769-611BE7EB25F2}" type="presParOf" srcId="{27791D83-BF5E-4891-BAA0-62B4AFE758DB}" destId="{8D81D429-7B66-4A48-8378-81B48A0908A6}" srcOrd="5" destOrd="0" presId="urn:microsoft.com/office/officeart/2005/8/layout/vList2"/>
    <dgm:cxn modelId="{CE7E066E-79D2-4494-82BA-EEB92513E41A}" type="presParOf" srcId="{27791D83-BF5E-4891-BAA0-62B4AFE758DB}" destId="{1869B0FE-A7D8-43D7-8360-5C207E41ADAD}" srcOrd="6" destOrd="0" presId="urn:microsoft.com/office/officeart/2005/8/layout/vList2"/>
    <dgm:cxn modelId="{D63EE4AF-0894-469B-899F-D213B5C0B2ED}" type="presParOf" srcId="{27791D83-BF5E-4891-BAA0-62B4AFE758DB}" destId="{3EC0F285-BF2D-4281-A0D3-1D59177DE40F}" srcOrd="7" destOrd="0" presId="urn:microsoft.com/office/officeart/2005/8/layout/vList2"/>
    <dgm:cxn modelId="{F2196DE1-59EE-43D4-A101-029D185D2FFE}" type="presParOf" srcId="{27791D83-BF5E-4891-BAA0-62B4AFE758DB}" destId="{821CA8B4-D3C5-4828-BA15-784AA9702D12}" srcOrd="8" destOrd="0" presId="urn:microsoft.com/office/officeart/2005/8/layout/vList2"/>
    <dgm:cxn modelId="{6D402327-54E0-4CD2-B23C-D5858C2E4232}" type="presParOf" srcId="{27791D83-BF5E-4891-BAA0-62B4AFE758DB}" destId="{BF8B1CFE-4A16-4FBA-BF72-221A181E7091}" srcOrd="9" destOrd="0" presId="urn:microsoft.com/office/officeart/2005/8/layout/vList2"/>
    <dgm:cxn modelId="{DBF2801C-852F-41E5-B4AC-FFCFA2D078DE}" type="presParOf" srcId="{27791D83-BF5E-4891-BAA0-62B4AFE758DB}" destId="{9603D599-3C40-48FE-B81E-F8005056FFBB}" srcOrd="10" destOrd="0" presId="urn:microsoft.com/office/officeart/2005/8/layout/vList2"/>
    <dgm:cxn modelId="{08BB1DBF-CAD1-4C53-BAE8-230A299FCB56}" type="presParOf" srcId="{27791D83-BF5E-4891-BAA0-62B4AFE758DB}" destId="{ACE3EF11-31E9-4233-88C4-B16D770E10E0}" srcOrd="11" destOrd="0" presId="urn:microsoft.com/office/officeart/2005/8/layout/vList2"/>
    <dgm:cxn modelId="{2438C1C1-7130-4D41-A37B-3D970A2EFD16}" type="presParOf" srcId="{27791D83-BF5E-4891-BAA0-62B4AFE758DB}" destId="{5FB7461E-AAEC-4149-98A1-2E2E0E19889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58AF5D-409B-4F6B-8FF6-5E3096DBB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B46DBB-3938-4569-854D-C3C94B86F308}">
      <dgm:prSet custT="1"/>
      <dgm:spPr>
        <a:solidFill>
          <a:schemeClr val="accent3">
            <a:lumMod val="20000"/>
            <a:lumOff val="80000"/>
          </a:schemeClr>
        </a:solidFill>
      </dgm:spPr>
      <dgm:t>
        <a:bodyPr/>
        <a:lstStyle/>
        <a:p>
          <a:pPr rtl="0"/>
          <a:r>
            <a:rPr lang="en-US" sz="1600" dirty="0" smtClean="0">
              <a:solidFill>
                <a:schemeClr val="bg1">
                  <a:lumMod val="65000"/>
                </a:schemeClr>
              </a:solidFill>
            </a:rPr>
            <a:t>Adolescents require </a:t>
          </a:r>
          <a:r>
            <a:rPr lang="en-US" sz="1600" b="1" dirty="0" smtClean="0">
              <a:solidFill>
                <a:schemeClr val="bg1">
                  <a:lumMod val="65000"/>
                </a:schemeClr>
              </a:solidFill>
            </a:rPr>
            <a:t>comprehensive, wrap-around services </a:t>
          </a:r>
          <a:r>
            <a:rPr lang="en-US" sz="1600" dirty="0" smtClean="0">
              <a:solidFill>
                <a:schemeClr val="bg1">
                  <a:lumMod val="65000"/>
                </a:schemeClr>
              </a:solidFill>
            </a:rPr>
            <a:t>with multiple entry points across the age-continuum. </a:t>
          </a:r>
          <a:endParaRPr lang="en-US" sz="1600" dirty="0">
            <a:solidFill>
              <a:schemeClr val="bg1">
                <a:lumMod val="65000"/>
              </a:schemeClr>
            </a:solidFill>
          </a:endParaRPr>
        </a:p>
      </dgm:t>
    </dgm:pt>
    <dgm:pt modelId="{876C5DD2-1D8D-49A3-AF83-85E195AB9A11}" type="parTrans" cxnId="{5C8094A0-F79B-4AFF-88EA-422FE3C44719}">
      <dgm:prSet/>
      <dgm:spPr/>
      <dgm:t>
        <a:bodyPr/>
        <a:lstStyle/>
        <a:p>
          <a:endParaRPr lang="en-US" sz="6000">
            <a:solidFill>
              <a:schemeClr val="tx1"/>
            </a:solidFill>
          </a:endParaRPr>
        </a:p>
      </dgm:t>
    </dgm:pt>
    <dgm:pt modelId="{08E23584-3A8A-49C1-91D0-6395FB974D12}" type="sibTrans" cxnId="{5C8094A0-F79B-4AFF-88EA-422FE3C44719}">
      <dgm:prSet/>
      <dgm:spPr/>
      <dgm:t>
        <a:bodyPr/>
        <a:lstStyle/>
        <a:p>
          <a:endParaRPr lang="en-US" sz="6000">
            <a:solidFill>
              <a:schemeClr val="tx1"/>
            </a:solidFill>
          </a:endParaRPr>
        </a:p>
      </dgm:t>
    </dgm:pt>
    <dgm:pt modelId="{B4F69426-2F17-4196-AE78-271629C116F6}">
      <dgm:prSet custT="1"/>
      <dgm:spPr>
        <a:solidFill>
          <a:schemeClr val="accent3">
            <a:lumMod val="60000"/>
            <a:lumOff val="40000"/>
          </a:schemeClr>
        </a:solidFill>
      </dgm:spPr>
      <dgm:t>
        <a:bodyPr/>
        <a:lstStyle/>
        <a:p>
          <a:pPr rtl="0"/>
          <a:r>
            <a:rPr lang="en-US" sz="1600" b="1" dirty="0" smtClean="0">
              <a:solidFill>
                <a:schemeClr val="tx1"/>
              </a:solidFill>
            </a:rPr>
            <a:t>CSE</a:t>
          </a:r>
          <a:r>
            <a:rPr lang="en-US" sz="1600" dirty="0" smtClean="0">
              <a:solidFill>
                <a:schemeClr val="tx1"/>
              </a:solidFill>
            </a:rPr>
            <a:t> drives </a:t>
          </a:r>
          <a:r>
            <a:rPr lang="en-US" sz="1600" b="1" dirty="0" smtClean="0">
              <a:solidFill>
                <a:schemeClr val="tx1"/>
              </a:solidFill>
            </a:rPr>
            <a:t>demand creation </a:t>
          </a:r>
          <a:r>
            <a:rPr lang="en-US" sz="1600" dirty="0" smtClean="0">
              <a:solidFill>
                <a:schemeClr val="tx1"/>
              </a:solidFill>
            </a:rPr>
            <a:t>and </a:t>
          </a:r>
          <a:r>
            <a:rPr lang="en-US" sz="1600" b="1" dirty="0" smtClean="0">
              <a:solidFill>
                <a:schemeClr val="tx1"/>
              </a:solidFill>
            </a:rPr>
            <a:t>improves uptake </a:t>
          </a:r>
          <a:r>
            <a:rPr lang="en-US" sz="1600" dirty="0" smtClean="0">
              <a:solidFill>
                <a:schemeClr val="tx1"/>
              </a:solidFill>
            </a:rPr>
            <a:t>of SRHS </a:t>
          </a:r>
        </a:p>
        <a:p>
          <a:pPr rtl="0"/>
          <a:r>
            <a:rPr lang="en-US" sz="1600" dirty="0" smtClean="0">
              <a:solidFill>
                <a:schemeClr val="tx1"/>
              </a:solidFill>
            </a:rPr>
            <a:t>It should be </a:t>
          </a:r>
          <a:r>
            <a:rPr lang="en-US" sz="1600" b="1" dirty="0" smtClean="0">
              <a:solidFill>
                <a:schemeClr val="tx1"/>
              </a:solidFill>
            </a:rPr>
            <a:t>offered in tandem </a:t>
          </a:r>
          <a:r>
            <a:rPr lang="en-US" sz="1600" dirty="0" smtClean="0">
              <a:solidFill>
                <a:schemeClr val="tx1"/>
              </a:solidFill>
            </a:rPr>
            <a:t>with differentiated models of adolescent healthcare.</a:t>
          </a:r>
          <a:endParaRPr lang="en-US" sz="1600" dirty="0">
            <a:solidFill>
              <a:schemeClr val="tx1"/>
            </a:solidFill>
          </a:endParaRPr>
        </a:p>
      </dgm:t>
    </dgm:pt>
    <dgm:pt modelId="{267F534E-EE6F-492D-A4F9-EBF3473495A7}" type="parTrans" cxnId="{574F0EA1-0C1F-4710-8444-9A2C969C8008}">
      <dgm:prSet/>
      <dgm:spPr/>
      <dgm:t>
        <a:bodyPr/>
        <a:lstStyle/>
        <a:p>
          <a:endParaRPr lang="en-US" sz="6000">
            <a:solidFill>
              <a:schemeClr val="tx1"/>
            </a:solidFill>
          </a:endParaRPr>
        </a:p>
      </dgm:t>
    </dgm:pt>
    <dgm:pt modelId="{3504E316-49C1-405D-B9E7-7FB6BCAAC198}" type="sibTrans" cxnId="{574F0EA1-0C1F-4710-8444-9A2C969C8008}">
      <dgm:prSet/>
      <dgm:spPr/>
      <dgm:t>
        <a:bodyPr/>
        <a:lstStyle/>
        <a:p>
          <a:endParaRPr lang="en-US" sz="6000">
            <a:solidFill>
              <a:schemeClr val="tx1"/>
            </a:solidFill>
          </a:endParaRPr>
        </a:p>
      </dgm:t>
    </dgm:pt>
    <dgm:pt modelId="{123BD156-4696-434B-8A39-116BF05AE650}">
      <dgm:prSet custT="1"/>
      <dgm:spPr>
        <a:solidFill>
          <a:schemeClr val="accent3">
            <a:lumMod val="20000"/>
            <a:lumOff val="80000"/>
          </a:schemeClr>
        </a:solidFill>
      </dgm:spPr>
      <dgm:t>
        <a:bodyPr/>
        <a:lstStyle/>
        <a:p>
          <a:pPr rtl="0"/>
          <a:r>
            <a:rPr lang="en-US" sz="1600" b="1" dirty="0" smtClean="0">
              <a:solidFill>
                <a:schemeClr val="bg1">
                  <a:lumMod val="65000"/>
                </a:schemeClr>
              </a:solidFill>
            </a:rPr>
            <a:t>School health programmes </a:t>
          </a:r>
          <a:r>
            <a:rPr lang="en-US" sz="1600" dirty="0" smtClean="0">
              <a:solidFill>
                <a:schemeClr val="bg1">
                  <a:lumMod val="65000"/>
                </a:schemeClr>
              </a:solidFill>
            </a:rPr>
            <a:t>are an effective, feasible, safe and acceptable way to reach adolescents of school-going age. </a:t>
          </a:r>
          <a:endParaRPr lang="en-US" sz="1600" dirty="0">
            <a:solidFill>
              <a:schemeClr val="bg1">
                <a:lumMod val="65000"/>
              </a:schemeClr>
            </a:solidFill>
          </a:endParaRPr>
        </a:p>
      </dgm:t>
    </dgm:pt>
    <dgm:pt modelId="{28F098C0-9DA3-4046-8993-F7DADC052EF9}" type="parTrans" cxnId="{C1778557-A9FF-4398-A5EB-04F45DCB1814}">
      <dgm:prSet/>
      <dgm:spPr/>
      <dgm:t>
        <a:bodyPr/>
        <a:lstStyle/>
        <a:p>
          <a:endParaRPr lang="en-US" sz="6000">
            <a:solidFill>
              <a:schemeClr val="tx1"/>
            </a:solidFill>
          </a:endParaRPr>
        </a:p>
      </dgm:t>
    </dgm:pt>
    <dgm:pt modelId="{65EB233B-8B4D-4B3A-A1DB-D624627D706A}" type="sibTrans" cxnId="{C1778557-A9FF-4398-A5EB-04F45DCB1814}">
      <dgm:prSet/>
      <dgm:spPr/>
      <dgm:t>
        <a:bodyPr/>
        <a:lstStyle/>
        <a:p>
          <a:endParaRPr lang="en-US" sz="6000">
            <a:solidFill>
              <a:schemeClr val="tx1"/>
            </a:solidFill>
          </a:endParaRPr>
        </a:p>
      </dgm:t>
    </dgm:pt>
    <dgm:pt modelId="{BEF1EE4B-6DB4-4CDE-B3AB-CC55EF9D4198}">
      <dgm:prSet custT="1"/>
      <dgm:spPr>
        <a:solidFill>
          <a:schemeClr val="accent3">
            <a:lumMod val="20000"/>
            <a:lumOff val="80000"/>
          </a:schemeClr>
        </a:solidFill>
      </dgm:spPr>
      <dgm:t>
        <a:bodyPr/>
        <a:lstStyle/>
        <a:p>
          <a:pPr rtl="0"/>
          <a:r>
            <a:rPr lang="en-US" sz="1600" b="1" dirty="0" smtClean="0">
              <a:solidFill>
                <a:schemeClr val="bg1">
                  <a:lumMod val="65000"/>
                </a:schemeClr>
              </a:solidFill>
            </a:rPr>
            <a:t>Engagement</a:t>
          </a:r>
          <a:r>
            <a:rPr lang="en-US" sz="1600" dirty="0" smtClean="0">
              <a:solidFill>
                <a:schemeClr val="bg1">
                  <a:lumMod val="65000"/>
                </a:schemeClr>
              </a:solidFill>
            </a:rPr>
            <a:t> with teachers, parents, caregivers </a:t>
          </a:r>
          <a:r>
            <a:rPr lang="en-US" sz="1600" b="1" dirty="0" smtClean="0">
              <a:solidFill>
                <a:schemeClr val="bg1">
                  <a:lumMod val="65000"/>
                </a:schemeClr>
              </a:solidFill>
            </a:rPr>
            <a:t>improves acceptability </a:t>
          </a:r>
          <a:r>
            <a:rPr lang="en-US" sz="1600" dirty="0" smtClean="0">
              <a:solidFill>
                <a:schemeClr val="bg1">
                  <a:lumMod val="65000"/>
                </a:schemeClr>
              </a:solidFill>
            </a:rPr>
            <a:t>of school health programmes and CSE.</a:t>
          </a:r>
          <a:endParaRPr lang="en-US" sz="1600" dirty="0">
            <a:solidFill>
              <a:schemeClr val="bg1">
                <a:lumMod val="65000"/>
              </a:schemeClr>
            </a:solidFill>
          </a:endParaRPr>
        </a:p>
      </dgm:t>
    </dgm:pt>
    <dgm:pt modelId="{6AD69605-EAB8-448D-89BF-05D0D0412845}" type="parTrans" cxnId="{5A1D6426-1B0C-4C17-9A0C-400B22EE8371}">
      <dgm:prSet/>
      <dgm:spPr/>
      <dgm:t>
        <a:bodyPr/>
        <a:lstStyle/>
        <a:p>
          <a:endParaRPr lang="en-US" sz="6000">
            <a:solidFill>
              <a:schemeClr val="tx1"/>
            </a:solidFill>
          </a:endParaRPr>
        </a:p>
      </dgm:t>
    </dgm:pt>
    <dgm:pt modelId="{2B2DBE5E-6568-442C-9C03-BB42E11F4423}" type="sibTrans" cxnId="{5A1D6426-1B0C-4C17-9A0C-400B22EE8371}">
      <dgm:prSet/>
      <dgm:spPr/>
      <dgm:t>
        <a:bodyPr/>
        <a:lstStyle/>
        <a:p>
          <a:endParaRPr lang="en-US" sz="6000">
            <a:solidFill>
              <a:schemeClr val="tx1"/>
            </a:solidFill>
          </a:endParaRPr>
        </a:p>
      </dgm:t>
    </dgm:pt>
    <dgm:pt modelId="{A2353D02-B0A6-4011-BCB6-C7C49E08F791}">
      <dgm:prSet custT="1"/>
      <dgm:spPr>
        <a:solidFill>
          <a:schemeClr val="accent3">
            <a:lumMod val="20000"/>
            <a:lumOff val="80000"/>
          </a:schemeClr>
        </a:solidFill>
      </dgm:spPr>
      <dgm:t>
        <a:bodyPr/>
        <a:lstStyle/>
        <a:p>
          <a:pPr rtl="0"/>
          <a:r>
            <a:rPr lang="en-US" sz="1600" b="1" dirty="0" smtClean="0">
              <a:solidFill>
                <a:schemeClr val="bg1">
                  <a:lumMod val="65000"/>
                </a:schemeClr>
              </a:solidFill>
            </a:rPr>
            <a:t>HIV education programmes </a:t>
          </a:r>
          <a:r>
            <a:rPr lang="en-US" sz="1600" dirty="0" smtClean="0">
              <a:solidFill>
                <a:schemeClr val="bg1">
                  <a:lumMod val="65000"/>
                </a:schemeClr>
              </a:solidFill>
            </a:rPr>
            <a:t>need to adopt a </a:t>
          </a:r>
          <a:r>
            <a:rPr lang="en-US" sz="1600" b="1" dirty="0" smtClean="0">
              <a:solidFill>
                <a:schemeClr val="bg1">
                  <a:lumMod val="65000"/>
                </a:schemeClr>
              </a:solidFill>
            </a:rPr>
            <a:t>public health approach</a:t>
          </a:r>
          <a:r>
            <a:rPr lang="en-US" sz="1600" dirty="0" smtClean="0">
              <a:solidFill>
                <a:schemeClr val="bg1">
                  <a:lumMod val="65000"/>
                </a:schemeClr>
              </a:solidFill>
            </a:rPr>
            <a:t>, and include an approach based on gender norms and power dynamics. </a:t>
          </a:r>
          <a:endParaRPr lang="en-US" sz="1600" dirty="0">
            <a:solidFill>
              <a:schemeClr val="bg1">
                <a:lumMod val="65000"/>
              </a:schemeClr>
            </a:solidFill>
          </a:endParaRPr>
        </a:p>
      </dgm:t>
    </dgm:pt>
    <dgm:pt modelId="{F5AF0E61-F351-4710-BEBB-4B39EEAC3684}" type="parTrans" cxnId="{600D7D90-519B-455E-BEA2-E007D8FE19F5}">
      <dgm:prSet/>
      <dgm:spPr/>
      <dgm:t>
        <a:bodyPr/>
        <a:lstStyle/>
        <a:p>
          <a:endParaRPr lang="en-US" sz="6000">
            <a:solidFill>
              <a:schemeClr val="tx1"/>
            </a:solidFill>
          </a:endParaRPr>
        </a:p>
      </dgm:t>
    </dgm:pt>
    <dgm:pt modelId="{0AC49500-7793-485D-AE12-4F659E522139}" type="sibTrans" cxnId="{600D7D90-519B-455E-BEA2-E007D8FE19F5}">
      <dgm:prSet/>
      <dgm:spPr/>
      <dgm:t>
        <a:bodyPr/>
        <a:lstStyle/>
        <a:p>
          <a:endParaRPr lang="en-US" sz="6000">
            <a:solidFill>
              <a:schemeClr val="tx1"/>
            </a:solidFill>
          </a:endParaRPr>
        </a:p>
      </dgm:t>
    </dgm:pt>
    <dgm:pt modelId="{AEF639F6-8580-4E83-A685-1BA98D4BA413}">
      <dgm:prSet custT="1"/>
      <dgm:spPr>
        <a:solidFill>
          <a:schemeClr val="accent3">
            <a:lumMod val="20000"/>
            <a:lumOff val="80000"/>
          </a:schemeClr>
        </a:solidFill>
      </dgm:spPr>
      <dgm:t>
        <a:bodyPr/>
        <a:lstStyle/>
        <a:p>
          <a:pPr rtl="0"/>
          <a:r>
            <a:rPr lang="en-US" sz="1600" b="1" dirty="0" smtClean="0">
              <a:solidFill>
                <a:schemeClr val="bg1">
                  <a:lumMod val="65000"/>
                </a:schemeClr>
              </a:solidFill>
            </a:rPr>
            <a:t>Young men and boys cannot be left out of programmes that aim to achieve HIV prevention or improved SRH outcomes among young women and girls. </a:t>
          </a:r>
        </a:p>
      </dgm:t>
    </dgm:pt>
    <dgm:pt modelId="{AEEF98DC-7909-4239-B827-F44104497F07}" type="parTrans" cxnId="{48054F5A-4991-4486-BB3F-796BA0C44343}">
      <dgm:prSet/>
      <dgm:spPr/>
      <dgm:t>
        <a:bodyPr/>
        <a:lstStyle/>
        <a:p>
          <a:endParaRPr lang="en-US" sz="6000">
            <a:solidFill>
              <a:schemeClr val="tx1"/>
            </a:solidFill>
          </a:endParaRPr>
        </a:p>
      </dgm:t>
    </dgm:pt>
    <dgm:pt modelId="{11E123A4-E76C-44C6-A978-DB075ECAA2A5}" type="sibTrans" cxnId="{48054F5A-4991-4486-BB3F-796BA0C44343}">
      <dgm:prSet/>
      <dgm:spPr/>
      <dgm:t>
        <a:bodyPr/>
        <a:lstStyle/>
        <a:p>
          <a:endParaRPr lang="en-US" sz="6000">
            <a:solidFill>
              <a:schemeClr val="tx1"/>
            </a:solidFill>
          </a:endParaRPr>
        </a:p>
      </dgm:t>
    </dgm:pt>
    <dgm:pt modelId="{DD6C8D6B-0186-4EBA-8854-58B718B577BC}">
      <dgm:prSet custT="1"/>
      <dgm:spPr>
        <a:solidFill>
          <a:schemeClr val="accent3">
            <a:lumMod val="20000"/>
            <a:lumOff val="80000"/>
          </a:schemeClr>
        </a:solidFill>
      </dgm:spPr>
      <dgm:t>
        <a:bodyPr/>
        <a:lstStyle/>
        <a:p>
          <a:pPr rtl="0"/>
          <a:r>
            <a:rPr lang="en-US" sz="1600" dirty="0" smtClean="0">
              <a:solidFill>
                <a:schemeClr val="bg1">
                  <a:lumMod val="65000"/>
                </a:schemeClr>
              </a:solidFill>
            </a:rPr>
            <a:t>Programmes should be deployed in tandem, and focus on aspects of </a:t>
          </a:r>
          <a:r>
            <a:rPr lang="en-US" sz="1600" b="1" dirty="0" smtClean="0">
              <a:solidFill>
                <a:schemeClr val="bg1">
                  <a:lumMod val="65000"/>
                </a:schemeClr>
              </a:solidFill>
            </a:rPr>
            <a:t>gender norms </a:t>
          </a:r>
          <a:r>
            <a:rPr lang="en-US" sz="1600" dirty="0" smtClean="0">
              <a:solidFill>
                <a:schemeClr val="bg1">
                  <a:lumMod val="65000"/>
                </a:schemeClr>
              </a:solidFill>
            </a:rPr>
            <a:t>and the prevention of </a:t>
          </a:r>
          <a:r>
            <a:rPr lang="en-US" sz="1600" b="1" dirty="0" smtClean="0">
              <a:solidFill>
                <a:schemeClr val="bg1">
                  <a:lumMod val="65000"/>
                </a:schemeClr>
              </a:solidFill>
            </a:rPr>
            <a:t>gender-based violence</a:t>
          </a:r>
          <a:r>
            <a:rPr lang="en-US" sz="1600" dirty="0" smtClean="0">
              <a:solidFill>
                <a:schemeClr val="bg1">
                  <a:lumMod val="65000"/>
                </a:schemeClr>
              </a:solidFill>
            </a:rPr>
            <a:t>. </a:t>
          </a:r>
          <a:endParaRPr lang="en-US" sz="1600" dirty="0">
            <a:solidFill>
              <a:schemeClr val="bg1">
                <a:lumMod val="65000"/>
              </a:schemeClr>
            </a:solidFill>
          </a:endParaRPr>
        </a:p>
      </dgm:t>
    </dgm:pt>
    <dgm:pt modelId="{B9B1BAC9-6438-494B-8034-CE18B2C60727}" type="parTrans" cxnId="{14039DC1-ACBD-46DB-ADC4-CAF0FC174FFF}">
      <dgm:prSet/>
      <dgm:spPr/>
      <dgm:t>
        <a:bodyPr/>
        <a:lstStyle/>
        <a:p>
          <a:endParaRPr lang="en-US" sz="6000">
            <a:solidFill>
              <a:schemeClr val="tx1"/>
            </a:solidFill>
          </a:endParaRPr>
        </a:p>
      </dgm:t>
    </dgm:pt>
    <dgm:pt modelId="{23C2F427-0E61-42C8-8C2A-B7B9ACE81F73}" type="sibTrans" cxnId="{14039DC1-ACBD-46DB-ADC4-CAF0FC174FFF}">
      <dgm:prSet/>
      <dgm:spPr/>
      <dgm:t>
        <a:bodyPr/>
        <a:lstStyle/>
        <a:p>
          <a:endParaRPr lang="en-US" sz="6000">
            <a:solidFill>
              <a:schemeClr val="tx1"/>
            </a:solidFill>
          </a:endParaRPr>
        </a:p>
      </dgm:t>
    </dgm:pt>
    <dgm:pt modelId="{27791D83-BF5E-4891-BAA0-62B4AFE758DB}" type="pres">
      <dgm:prSet presAssocID="{F858AF5D-409B-4F6B-8FF6-5E3096DBB569}" presName="linear" presStyleCnt="0">
        <dgm:presLayoutVars>
          <dgm:animLvl val="lvl"/>
          <dgm:resizeHandles val="exact"/>
        </dgm:presLayoutVars>
      </dgm:prSet>
      <dgm:spPr/>
      <dgm:t>
        <a:bodyPr/>
        <a:lstStyle/>
        <a:p>
          <a:endParaRPr lang="en-US"/>
        </a:p>
      </dgm:t>
    </dgm:pt>
    <dgm:pt modelId="{975D0308-E671-46F1-853B-010B1A5C28A6}" type="pres">
      <dgm:prSet presAssocID="{6FB46DBB-3938-4569-854D-C3C94B86F308}" presName="parentText" presStyleLbl="node1" presStyleIdx="0" presStyleCnt="7">
        <dgm:presLayoutVars>
          <dgm:chMax val="0"/>
          <dgm:bulletEnabled val="1"/>
        </dgm:presLayoutVars>
      </dgm:prSet>
      <dgm:spPr/>
      <dgm:t>
        <a:bodyPr/>
        <a:lstStyle/>
        <a:p>
          <a:endParaRPr lang="en-US"/>
        </a:p>
      </dgm:t>
    </dgm:pt>
    <dgm:pt modelId="{5592CE7A-C649-4258-9039-2F5B02046541}" type="pres">
      <dgm:prSet presAssocID="{08E23584-3A8A-49C1-91D0-6395FB974D12}" presName="spacer" presStyleCnt="0"/>
      <dgm:spPr/>
    </dgm:pt>
    <dgm:pt modelId="{51905E90-C0F9-4541-A764-4D2DF4CCB329}" type="pres">
      <dgm:prSet presAssocID="{B4F69426-2F17-4196-AE78-271629C116F6}" presName="parentText" presStyleLbl="node1" presStyleIdx="1" presStyleCnt="7">
        <dgm:presLayoutVars>
          <dgm:chMax val="0"/>
          <dgm:bulletEnabled val="1"/>
        </dgm:presLayoutVars>
      </dgm:prSet>
      <dgm:spPr/>
      <dgm:t>
        <a:bodyPr/>
        <a:lstStyle/>
        <a:p>
          <a:endParaRPr lang="en-US"/>
        </a:p>
      </dgm:t>
    </dgm:pt>
    <dgm:pt modelId="{67E2E339-623D-46B7-9559-5B5F06A0C41B}" type="pres">
      <dgm:prSet presAssocID="{3504E316-49C1-405D-B9E7-7FB6BCAAC198}" presName="spacer" presStyleCnt="0"/>
      <dgm:spPr/>
    </dgm:pt>
    <dgm:pt modelId="{14A41BD3-EEC3-47C0-A1FD-E6D5232201A0}" type="pres">
      <dgm:prSet presAssocID="{123BD156-4696-434B-8A39-116BF05AE650}" presName="parentText" presStyleLbl="node1" presStyleIdx="2" presStyleCnt="7">
        <dgm:presLayoutVars>
          <dgm:chMax val="0"/>
          <dgm:bulletEnabled val="1"/>
        </dgm:presLayoutVars>
      </dgm:prSet>
      <dgm:spPr/>
      <dgm:t>
        <a:bodyPr/>
        <a:lstStyle/>
        <a:p>
          <a:endParaRPr lang="en-US"/>
        </a:p>
      </dgm:t>
    </dgm:pt>
    <dgm:pt modelId="{8D81D429-7B66-4A48-8378-81B48A0908A6}" type="pres">
      <dgm:prSet presAssocID="{65EB233B-8B4D-4B3A-A1DB-D624627D706A}" presName="spacer" presStyleCnt="0"/>
      <dgm:spPr/>
    </dgm:pt>
    <dgm:pt modelId="{1869B0FE-A7D8-43D7-8360-5C207E41ADAD}" type="pres">
      <dgm:prSet presAssocID="{BEF1EE4B-6DB4-4CDE-B3AB-CC55EF9D4198}" presName="parentText" presStyleLbl="node1" presStyleIdx="3" presStyleCnt="7">
        <dgm:presLayoutVars>
          <dgm:chMax val="0"/>
          <dgm:bulletEnabled val="1"/>
        </dgm:presLayoutVars>
      </dgm:prSet>
      <dgm:spPr/>
      <dgm:t>
        <a:bodyPr/>
        <a:lstStyle/>
        <a:p>
          <a:endParaRPr lang="en-US"/>
        </a:p>
      </dgm:t>
    </dgm:pt>
    <dgm:pt modelId="{3EC0F285-BF2D-4281-A0D3-1D59177DE40F}" type="pres">
      <dgm:prSet presAssocID="{2B2DBE5E-6568-442C-9C03-BB42E11F4423}" presName="spacer" presStyleCnt="0"/>
      <dgm:spPr/>
    </dgm:pt>
    <dgm:pt modelId="{821CA8B4-D3C5-4828-BA15-784AA9702D12}" type="pres">
      <dgm:prSet presAssocID="{A2353D02-B0A6-4011-BCB6-C7C49E08F791}" presName="parentText" presStyleLbl="node1" presStyleIdx="4" presStyleCnt="7">
        <dgm:presLayoutVars>
          <dgm:chMax val="0"/>
          <dgm:bulletEnabled val="1"/>
        </dgm:presLayoutVars>
      </dgm:prSet>
      <dgm:spPr/>
      <dgm:t>
        <a:bodyPr/>
        <a:lstStyle/>
        <a:p>
          <a:endParaRPr lang="en-US"/>
        </a:p>
      </dgm:t>
    </dgm:pt>
    <dgm:pt modelId="{BF8B1CFE-4A16-4FBA-BF72-221A181E7091}" type="pres">
      <dgm:prSet presAssocID="{0AC49500-7793-485D-AE12-4F659E522139}" presName="spacer" presStyleCnt="0"/>
      <dgm:spPr/>
    </dgm:pt>
    <dgm:pt modelId="{9603D599-3C40-48FE-B81E-F8005056FFBB}" type="pres">
      <dgm:prSet presAssocID="{AEF639F6-8580-4E83-A685-1BA98D4BA413}" presName="parentText" presStyleLbl="node1" presStyleIdx="5" presStyleCnt="7">
        <dgm:presLayoutVars>
          <dgm:chMax val="0"/>
          <dgm:bulletEnabled val="1"/>
        </dgm:presLayoutVars>
      </dgm:prSet>
      <dgm:spPr/>
      <dgm:t>
        <a:bodyPr/>
        <a:lstStyle/>
        <a:p>
          <a:endParaRPr lang="en-US"/>
        </a:p>
      </dgm:t>
    </dgm:pt>
    <dgm:pt modelId="{ACE3EF11-31E9-4233-88C4-B16D770E10E0}" type="pres">
      <dgm:prSet presAssocID="{11E123A4-E76C-44C6-A978-DB075ECAA2A5}" presName="spacer" presStyleCnt="0"/>
      <dgm:spPr/>
    </dgm:pt>
    <dgm:pt modelId="{5FB7461E-AAEC-4149-98A1-2E2E0E198893}" type="pres">
      <dgm:prSet presAssocID="{DD6C8D6B-0186-4EBA-8854-58B718B577BC}" presName="parentText" presStyleLbl="node1" presStyleIdx="6" presStyleCnt="7">
        <dgm:presLayoutVars>
          <dgm:chMax val="0"/>
          <dgm:bulletEnabled val="1"/>
        </dgm:presLayoutVars>
      </dgm:prSet>
      <dgm:spPr/>
      <dgm:t>
        <a:bodyPr/>
        <a:lstStyle/>
        <a:p>
          <a:endParaRPr lang="en-US"/>
        </a:p>
      </dgm:t>
    </dgm:pt>
  </dgm:ptLst>
  <dgm:cxnLst>
    <dgm:cxn modelId="{C1778557-A9FF-4398-A5EB-04F45DCB1814}" srcId="{F858AF5D-409B-4F6B-8FF6-5E3096DBB569}" destId="{123BD156-4696-434B-8A39-116BF05AE650}" srcOrd="2" destOrd="0" parTransId="{28F098C0-9DA3-4046-8993-F7DADC052EF9}" sibTransId="{65EB233B-8B4D-4B3A-A1DB-D624627D706A}"/>
    <dgm:cxn modelId="{5A1D6426-1B0C-4C17-9A0C-400B22EE8371}" srcId="{F858AF5D-409B-4F6B-8FF6-5E3096DBB569}" destId="{BEF1EE4B-6DB4-4CDE-B3AB-CC55EF9D4198}" srcOrd="3" destOrd="0" parTransId="{6AD69605-EAB8-448D-89BF-05D0D0412845}" sibTransId="{2B2DBE5E-6568-442C-9C03-BB42E11F4423}"/>
    <dgm:cxn modelId="{574F0EA1-0C1F-4710-8444-9A2C969C8008}" srcId="{F858AF5D-409B-4F6B-8FF6-5E3096DBB569}" destId="{B4F69426-2F17-4196-AE78-271629C116F6}" srcOrd="1" destOrd="0" parTransId="{267F534E-EE6F-492D-A4F9-EBF3473495A7}" sibTransId="{3504E316-49C1-405D-B9E7-7FB6BCAAC198}"/>
    <dgm:cxn modelId="{91BA708A-26CA-440D-91DF-18AC3F989823}" type="presOf" srcId="{6FB46DBB-3938-4569-854D-C3C94B86F308}" destId="{975D0308-E671-46F1-853B-010B1A5C28A6}" srcOrd="0" destOrd="0" presId="urn:microsoft.com/office/officeart/2005/8/layout/vList2"/>
    <dgm:cxn modelId="{053B0808-A1D8-4673-BC82-12982D65BE11}" type="presOf" srcId="{DD6C8D6B-0186-4EBA-8854-58B718B577BC}" destId="{5FB7461E-AAEC-4149-98A1-2E2E0E198893}" srcOrd="0" destOrd="0" presId="urn:microsoft.com/office/officeart/2005/8/layout/vList2"/>
    <dgm:cxn modelId="{F6F4B9DC-8CC5-4EB8-BD17-1E2EE8439D48}" type="presOf" srcId="{123BD156-4696-434B-8A39-116BF05AE650}" destId="{14A41BD3-EEC3-47C0-A1FD-E6D5232201A0}" srcOrd="0" destOrd="0" presId="urn:microsoft.com/office/officeart/2005/8/layout/vList2"/>
    <dgm:cxn modelId="{48054F5A-4991-4486-BB3F-796BA0C44343}" srcId="{F858AF5D-409B-4F6B-8FF6-5E3096DBB569}" destId="{AEF639F6-8580-4E83-A685-1BA98D4BA413}" srcOrd="5" destOrd="0" parTransId="{AEEF98DC-7909-4239-B827-F44104497F07}" sibTransId="{11E123A4-E76C-44C6-A978-DB075ECAA2A5}"/>
    <dgm:cxn modelId="{49103A12-2781-4504-84D2-0EEE4C1C982E}" type="presOf" srcId="{F858AF5D-409B-4F6B-8FF6-5E3096DBB569}" destId="{27791D83-BF5E-4891-BAA0-62B4AFE758DB}" srcOrd="0" destOrd="0" presId="urn:microsoft.com/office/officeart/2005/8/layout/vList2"/>
    <dgm:cxn modelId="{5C8094A0-F79B-4AFF-88EA-422FE3C44719}" srcId="{F858AF5D-409B-4F6B-8FF6-5E3096DBB569}" destId="{6FB46DBB-3938-4569-854D-C3C94B86F308}" srcOrd="0" destOrd="0" parTransId="{876C5DD2-1D8D-49A3-AF83-85E195AB9A11}" sibTransId="{08E23584-3A8A-49C1-91D0-6395FB974D12}"/>
    <dgm:cxn modelId="{A4BEB932-1E84-43C4-BF17-6CEB3654266C}" type="presOf" srcId="{A2353D02-B0A6-4011-BCB6-C7C49E08F791}" destId="{821CA8B4-D3C5-4828-BA15-784AA9702D12}" srcOrd="0" destOrd="0" presId="urn:microsoft.com/office/officeart/2005/8/layout/vList2"/>
    <dgm:cxn modelId="{2821BED5-2188-42FB-91C3-30D4453C940D}" type="presOf" srcId="{B4F69426-2F17-4196-AE78-271629C116F6}" destId="{51905E90-C0F9-4541-A764-4D2DF4CCB329}" srcOrd="0" destOrd="0" presId="urn:microsoft.com/office/officeart/2005/8/layout/vList2"/>
    <dgm:cxn modelId="{14039DC1-ACBD-46DB-ADC4-CAF0FC174FFF}" srcId="{F858AF5D-409B-4F6B-8FF6-5E3096DBB569}" destId="{DD6C8D6B-0186-4EBA-8854-58B718B577BC}" srcOrd="6" destOrd="0" parTransId="{B9B1BAC9-6438-494B-8034-CE18B2C60727}" sibTransId="{23C2F427-0E61-42C8-8C2A-B7B9ACE81F73}"/>
    <dgm:cxn modelId="{DA211813-7F9E-4282-8C7C-213924A03C31}" type="presOf" srcId="{AEF639F6-8580-4E83-A685-1BA98D4BA413}" destId="{9603D599-3C40-48FE-B81E-F8005056FFBB}" srcOrd="0" destOrd="0" presId="urn:microsoft.com/office/officeart/2005/8/layout/vList2"/>
    <dgm:cxn modelId="{F60F1080-37A3-4AE4-B207-D8A23C5754DD}" type="presOf" srcId="{BEF1EE4B-6DB4-4CDE-B3AB-CC55EF9D4198}" destId="{1869B0FE-A7D8-43D7-8360-5C207E41ADAD}" srcOrd="0" destOrd="0" presId="urn:microsoft.com/office/officeart/2005/8/layout/vList2"/>
    <dgm:cxn modelId="{600D7D90-519B-455E-BEA2-E007D8FE19F5}" srcId="{F858AF5D-409B-4F6B-8FF6-5E3096DBB569}" destId="{A2353D02-B0A6-4011-BCB6-C7C49E08F791}" srcOrd="4" destOrd="0" parTransId="{F5AF0E61-F351-4710-BEBB-4B39EEAC3684}" sibTransId="{0AC49500-7793-485D-AE12-4F659E522139}"/>
    <dgm:cxn modelId="{056248D7-2B55-4CA2-9C5C-B0694E3B09E8}" type="presParOf" srcId="{27791D83-BF5E-4891-BAA0-62B4AFE758DB}" destId="{975D0308-E671-46F1-853B-010B1A5C28A6}" srcOrd="0" destOrd="0" presId="urn:microsoft.com/office/officeart/2005/8/layout/vList2"/>
    <dgm:cxn modelId="{E6DD28DD-5D3E-447D-A0CF-EB7BC7719C12}" type="presParOf" srcId="{27791D83-BF5E-4891-BAA0-62B4AFE758DB}" destId="{5592CE7A-C649-4258-9039-2F5B02046541}" srcOrd="1" destOrd="0" presId="urn:microsoft.com/office/officeart/2005/8/layout/vList2"/>
    <dgm:cxn modelId="{FB370C30-1F0D-4DFF-B1BA-8C7AC3B9454F}" type="presParOf" srcId="{27791D83-BF5E-4891-BAA0-62B4AFE758DB}" destId="{51905E90-C0F9-4541-A764-4D2DF4CCB329}" srcOrd="2" destOrd="0" presId="urn:microsoft.com/office/officeart/2005/8/layout/vList2"/>
    <dgm:cxn modelId="{6944C4D7-357C-48CC-B4E6-C972E8ED6077}" type="presParOf" srcId="{27791D83-BF5E-4891-BAA0-62B4AFE758DB}" destId="{67E2E339-623D-46B7-9559-5B5F06A0C41B}" srcOrd="3" destOrd="0" presId="urn:microsoft.com/office/officeart/2005/8/layout/vList2"/>
    <dgm:cxn modelId="{1F926DC3-FDB0-4F6A-B624-08B5D5639781}" type="presParOf" srcId="{27791D83-BF5E-4891-BAA0-62B4AFE758DB}" destId="{14A41BD3-EEC3-47C0-A1FD-E6D5232201A0}" srcOrd="4" destOrd="0" presId="urn:microsoft.com/office/officeart/2005/8/layout/vList2"/>
    <dgm:cxn modelId="{D4AE26DE-7BA4-4C1F-8769-611BE7EB25F2}" type="presParOf" srcId="{27791D83-BF5E-4891-BAA0-62B4AFE758DB}" destId="{8D81D429-7B66-4A48-8378-81B48A0908A6}" srcOrd="5" destOrd="0" presId="urn:microsoft.com/office/officeart/2005/8/layout/vList2"/>
    <dgm:cxn modelId="{CE7E066E-79D2-4494-82BA-EEB92513E41A}" type="presParOf" srcId="{27791D83-BF5E-4891-BAA0-62B4AFE758DB}" destId="{1869B0FE-A7D8-43D7-8360-5C207E41ADAD}" srcOrd="6" destOrd="0" presId="urn:microsoft.com/office/officeart/2005/8/layout/vList2"/>
    <dgm:cxn modelId="{D63EE4AF-0894-469B-899F-D213B5C0B2ED}" type="presParOf" srcId="{27791D83-BF5E-4891-BAA0-62B4AFE758DB}" destId="{3EC0F285-BF2D-4281-A0D3-1D59177DE40F}" srcOrd="7" destOrd="0" presId="urn:microsoft.com/office/officeart/2005/8/layout/vList2"/>
    <dgm:cxn modelId="{F2196DE1-59EE-43D4-A101-029D185D2FFE}" type="presParOf" srcId="{27791D83-BF5E-4891-BAA0-62B4AFE758DB}" destId="{821CA8B4-D3C5-4828-BA15-784AA9702D12}" srcOrd="8" destOrd="0" presId="urn:microsoft.com/office/officeart/2005/8/layout/vList2"/>
    <dgm:cxn modelId="{6D402327-54E0-4CD2-B23C-D5858C2E4232}" type="presParOf" srcId="{27791D83-BF5E-4891-BAA0-62B4AFE758DB}" destId="{BF8B1CFE-4A16-4FBA-BF72-221A181E7091}" srcOrd="9" destOrd="0" presId="urn:microsoft.com/office/officeart/2005/8/layout/vList2"/>
    <dgm:cxn modelId="{DBF2801C-852F-41E5-B4AC-FFCFA2D078DE}" type="presParOf" srcId="{27791D83-BF5E-4891-BAA0-62B4AFE758DB}" destId="{9603D599-3C40-48FE-B81E-F8005056FFBB}" srcOrd="10" destOrd="0" presId="urn:microsoft.com/office/officeart/2005/8/layout/vList2"/>
    <dgm:cxn modelId="{08BB1DBF-CAD1-4C53-BAE8-230A299FCB56}" type="presParOf" srcId="{27791D83-BF5E-4891-BAA0-62B4AFE758DB}" destId="{ACE3EF11-31E9-4233-88C4-B16D770E10E0}" srcOrd="11" destOrd="0" presId="urn:microsoft.com/office/officeart/2005/8/layout/vList2"/>
    <dgm:cxn modelId="{2438C1C1-7130-4D41-A37B-3D970A2EFD16}" type="presParOf" srcId="{27791D83-BF5E-4891-BAA0-62B4AFE758DB}" destId="{5FB7461E-AAEC-4149-98A1-2E2E0E19889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58AF5D-409B-4F6B-8FF6-5E3096DBB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B46DBB-3938-4569-854D-C3C94B86F308}">
      <dgm:prSet custT="1"/>
      <dgm:spPr>
        <a:solidFill>
          <a:schemeClr val="accent3">
            <a:lumMod val="20000"/>
            <a:lumOff val="80000"/>
          </a:schemeClr>
        </a:solidFill>
      </dgm:spPr>
      <dgm:t>
        <a:bodyPr/>
        <a:lstStyle/>
        <a:p>
          <a:pPr rtl="0"/>
          <a:r>
            <a:rPr lang="en-US" sz="1600" dirty="0" smtClean="0">
              <a:solidFill>
                <a:schemeClr val="bg1">
                  <a:lumMod val="65000"/>
                </a:schemeClr>
              </a:solidFill>
            </a:rPr>
            <a:t>Adolescents require </a:t>
          </a:r>
          <a:r>
            <a:rPr lang="en-US" sz="1600" b="1" dirty="0" smtClean="0">
              <a:solidFill>
                <a:schemeClr val="bg1">
                  <a:lumMod val="65000"/>
                </a:schemeClr>
              </a:solidFill>
            </a:rPr>
            <a:t>comprehensive, wrap-around services </a:t>
          </a:r>
          <a:r>
            <a:rPr lang="en-US" sz="1600" dirty="0" smtClean="0">
              <a:solidFill>
                <a:schemeClr val="bg1">
                  <a:lumMod val="65000"/>
                </a:schemeClr>
              </a:solidFill>
            </a:rPr>
            <a:t>with multiple entry points across the age-continuum. </a:t>
          </a:r>
          <a:endParaRPr lang="en-US" sz="1600" dirty="0">
            <a:solidFill>
              <a:schemeClr val="bg1">
                <a:lumMod val="65000"/>
              </a:schemeClr>
            </a:solidFill>
          </a:endParaRPr>
        </a:p>
      </dgm:t>
    </dgm:pt>
    <dgm:pt modelId="{876C5DD2-1D8D-49A3-AF83-85E195AB9A11}" type="parTrans" cxnId="{5C8094A0-F79B-4AFF-88EA-422FE3C44719}">
      <dgm:prSet/>
      <dgm:spPr/>
      <dgm:t>
        <a:bodyPr/>
        <a:lstStyle/>
        <a:p>
          <a:endParaRPr lang="en-US" sz="6000">
            <a:solidFill>
              <a:schemeClr val="tx1"/>
            </a:solidFill>
          </a:endParaRPr>
        </a:p>
      </dgm:t>
    </dgm:pt>
    <dgm:pt modelId="{08E23584-3A8A-49C1-91D0-6395FB974D12}" type="sibTrans" cxnId="{5C8094A0-F79B-4AFF-88EA-422FE3C44719}">
      <dgm:prSet/>
      <dgm:spPr/>
      <dgm:t>
        <a:bodyPr/>
        <a:lstStyle/>
        <a:p>
          <a:endParaRPr lang="en-US" sz="6000">
            <a:solidFill>
              <a:schemeClr val="tx1"/>
            </a:solidFill>
          </a:endParaRPr>
        </a:p>
      </dgm:t>
    </dgm:pt>
    <dgm:pt modelId="{B4F69426-2F17-4196-AE78-271629C116F6}">
      <dgm:prSet custT="1"/>
      <dgm:spPr>
        <a:solidFill>
          <a:schemeClr val="accent3">
            <a:lumMod val="20000"/>
            <a:lumOff val="80000"/>
          </a:schemeClr>
        </a:solidFill>
      </dgm:spPr>
      <dgm:t>
        <a:bodyPr/>
        <a:lstStyle/>
        <a:p>
          <a:pPr rtl="0"/>
          <a:r>
            <a:rPr lang="en-US" sz="1600" b="1" dirty="0" smtClean="0">
              <a:solidFill>
                <a:schemeClr val="bg1">
                  <a:lumMod val="65000"/>
                </a:schemeClr>
              </a:solidFill>
            </a:rPr>
            <a:t>CSE</a:t>
          </a:r>
          <a:r>
            <a:rPr lang="en-US" sz="1600" dirty="0" smtClean="0">
              <a:solidFill>
                <a:schemeClr val="bg1">
                  <a:lumMod val="65000"/>
                </a:schemeClr>
              </a:solidFill>
            </a:rPr>
            <a:t> drives </a:t>
          </a:r>
          <a:r>
            <a:rPr lang="en-US" sz="1600" b="1" dirty="0" smtClean="0">
              <a:solidFill>
                <a:schemeClr val="bg1">
                  <a:lumMod val="65000"/>
                </a:schemeClr>
              </a:solidFill>
            </a:rPr>
            <a:t>demand creation </a:t>
          </a:r>
          <a:r>
            <a:rPr lang="en-US" sz="1600" dirty="0" smtClean="0">
              <a:solidFill>
                <a:schemeClr val="bg1">
                  <a:lumMod val="65000"/>
                </a:schemeClr>
              </a:solidFill>
            </a:rPr>
            <a:t>and </a:t>
          </a:r>
          <a:r>
            <a:rPr lang="en-US" sz="1600" b="1" dirty="0" smtClean="0">
              <a:solidFill>
                <a:schemeClr val="bg1">
                  <a:lumMod val="65000"/>
                </a:schemeClr>
              </a:solidFill>
            </a:rPr>
            <a:t>improves uptake </a:t>
          </a:r>
          <a:r>
            <a:rPr lang="en-US" sz="1600" dirty="0" smtClean="0">
              <a:solidFill>
                <a:schemeClr val="bg1">
                  <a:lumMod val="65000"/>
                </a:schemeClr>
              </a:solidFill>
            </a:rPr>
            <a:t>of SRHS </a:t>
          </a:r>
        </a:p>
        <a:p>
          <a:pPr rtl="0"/>
          <a:r>
            <a:rPr lang="en-US" sz="1600" dirty="0" smtClean="0">
              <a:solidFill>
                <a:schemeClr val="bg1">
                  <a:lumMod val="65000"/>
                </a:schemeClr>
              </a:solidFill>
            </a:rPr>
            <a:t>It should be </a:t>
          </a:r>
          <a:r>
            <a:rPr lang="en-US" sz="1600" b="1" dirty="0" smtClean="0">
              <a:solidFill>
                <a:schemeClr val="bg1">
                  <a:lumMod val="65000"/>
                </a:schemeClr>
              </a:solidFill>
            </a:rPr>
            <a:t>offered in tandem </a:t>
          </a:r>
          <a:r>
            <a:rPr lang="en-US" sz="1600" dirty="0" smtClean="0">
              <a:solidFill>
                <a:schemeClr val="bg1">
                  <a:lumMod val="65000"/>
                </a:schemeClr>
              </a:solidFill>
            </a:rPr>
            <a:t>with differentiated models of adolescent healthcare.</a:t>
          </a:r>
          <a:endParaRPr lang="en-US" sz="1600" dirty="0">
            <a:solidFill>
              <a:schemeClr val="bg1">
                <a:lumMod val="65000"/>
              </a:schemeClr>
            </a:solidFill>
          </a:endParaRPr>
        </a:p>
      </dgm:t>
    </dgm:pt>
    <dgm:pt modelId="{267F534E-EE6F-492D-A4F9-EBF3473495A7}" type="parTrans" cxnId="{574F0EA1-0C1F-4710-8444-9A2C969C8008}">
      <dgm:prSet/>
      <dgm:spPr/>
      <dgm:t>
        <a:bodyPr/>
        <a:lstStyle/>
        <a:p>
          <a:endParaRPr lang="en-US" sz="6000">
            <a:solidFill>
              <a:schemeClr val="tx1"/>
            </a:solidFill>
          </a:endParaRPr>
        </a:p>
      </dgm:t>
    </dgm:pt>
    <dgm:pt modelId="{3504E316-49C1-405D-B9E7-7FB6BCAAC198}" type="sibTrans" cxnId="{574F0EA1-0C1F-4710-8444-9A2C969C8008}">
      <dgm:prSet/>
      <dgm:spPr/>
      <dgm:t>
        <a:bodyPr/>
        <a:lstStyle/>
        <a:p>
          <a:endParaRPr lang="en-US" sz="6000">
            <a:solidFill>
              <a:schemeClr val="tx1"/>
            </a:solidFill>
          </a:endParaRPr>
        </a:p>
      </dgm:t>
    </dgm:pt>
    <dgm:pt modelId="{123BD156-4696-434B-8A39-116BF05AE650}">
      <dgm:prSet custT="1"/>
      <dgm:spPr>
        <a:solidFill>
          <a:schemeClr val="accent3">
            <a:lumMod val="60000"/>
            <a:lumOff val="40000"/>
          </a:schemeClr>
        </a:solidFill>
      </dgm:spPr>
      <dgm:t>
        <a:bodyPr/>
        <a:lstStyle/>
        <a:p>
          <a:pPr rtl="0"/>
          <a:r>
            <a:rPr lang="en-US" sz="1600" b="1" dirty="0" smtClean="0">
              <a:solidFill>
                <a:schemeClr val="tx1"/>
              </a:solidFill>
            </a:rPr>
            <a:t>School health programmes </a:t>
          </a:r>
          <a:r>
            <a:rPr lang="en-US" sz="1600" dirty="0" smtClean="0">
              <a:solidFill>
                <a:schemeClr val="tx1"/>
              </a:solidFill>
            </a:rPr>
            <a:t>are an </a:t>
          </a:r>
          <a:r>
            <a:rPr lang="en-US" sz="1600" b="1" dirty="0" smtClean="0">
              <a:solidFill>
                <a:schemeClr val="tx1"/>
              </a:solidFill>
            </a:rPr>
            <a:t>effective, feasible, safe and acceptable </a:t>
          </a:r>
          <a:r>
            <a:rPr lang="en-US" sz="1600" dirty="0" smtClean="0">
              <a:solidFill>
                <a:schemeClr val="tx1"/>
              </a:solidFill>
            </a:rPr>
            <a:t>way to reach adolescents of school-going age. </a:t>
          </a:r>
          <a:endParaRPr lang="en-US" sz="1600" dirty="0">
            <a:solidFill>
              <a:schemeClr val="tx1"/>
            </a:solidFill>
          </a:endParaRPr>
        </a:p>
      </dgm:t>
    </dgm:pt>
    <dgm:pt modelId="{28F098C0-9DA3-4046-8993-F7DADC052EF9}" type="parTrans" cxnId="{C1778557-A9FF-4398-A5EB-04F45DCB1814}">
      <dgm:prSet/>
      <dgm:spPr/>
      <dgm:t>
        <a:bodyPr/>
        <a:lstStyle/>
        <a:p>
          <a:endParaRPr lang="en-US" sz="6000">
            <a:solidFill>
              <a:schemeClr val="tx1"/>
            </a:solidFill>
          </a:endParaRPr>
        </a:p>
      </dgm:t>
    </dgm:pt>
    <dgm:pt modelId="{65EB233B-8B4D-4B3A-A1DB-D624627D706A}" type="sibTrans" cxnId="{C1778557-A9FF-4398-A5EB-04F45DCB1814}">
      <dgm:prSet/>
      <dgm:spPr/>
      <dgm:t>
        <a:bodyPr/>
        <a:lstStyle/>
        <a:p>
          <a:endParaRPr lang="en-US" sz="6000">
            <a:solidFill>
              <a:schemeClr val="tx1"/>
            </a:solidFill>
          </a:endParaRPr>
        </a:p>
      </dgm:t>
    </dgm:pt>
    <dgm:pt modelId="{BEF1EE4B-6DB4-4CDE-B3AB-CC55EF9D4198}">
      <dgm:prSet custT="1"/>
      <dgm:spPr>
        <a:solidFill>
          <a:schemeClr val="accent3">
            <a:lumMod val="20000"/>
            <a:lumOff val="80000"/>
          </a:schemeClr>
        </a:solidFill>
      </dgm:spPr>
      <dgm:t>
        <a:bodyPr/>
        <a:lstStyle/>
        <a:p>
          <a:pPr rtl="0"/>
          <a:r>
            <a:rPr lang="en-US" sz="1600" b="1" dirty="0" smtClean="0">
              <a:solidFill>
                <a:schemeClr val="bg1">
                  <a:lumMod val="65000"/>
                </a:schemeClr>
              </a:solidFill>
            </a:rPr>
            <a:t>Engagement</a:t>
          </a:r>
          <a:r>
            <a:rPr lang="en-US" sz="1600" dirty="0" smtClean="0">
              <a:solidFill>
                <a:schemeClr val="bg1">
                  <a:lumMod val="65000"/>
                </a:schemeClr>
              </a:solidFill>
            </a:rPr>
            <a:t> with teachers, parents, caregivers </a:t>
          </a:r>
          <a:r>
            <a:rPr lang="en-US" sz="1600" b="1" dirty="0" smtClean="0">
              <a:solidFill>
                <a:schemeClr val="bg1">
                  <a:lumMod val="65000"/>
                </a:schemeClr>
              </a:solidFill>
            </a:rPr>
            <a:t>improves acceptability </a:t>
          </a:r>
          <a:r>
            <a:rPr lang="en-US" sz="1600" dirty="0" smtClean="0">
              <a:solidFill>
                <a:schemeClr val="bg1">
                  <a:lumMod val="65000"/>
                </a:schemeClr>
              </a:solidFill>
            </a:rPr>
            <a:t>of school health programmes and CSE.</a:t>
          </a:r>
          <a:endParaRPr lang="en-US" sz="1600" dirty="0">
            <a:solidFill>
              <a:schemeClr val="bg1">
                <a:lumMod val="65000"/>
              </a:schemeClr>
            </a:solidFill>
          </a:endParaRPr>
        </a:p>
      </dgm:t>
    </dgm:pt>
    <dgm:pt modelId="{6AD69605-EAB8-448D-89BF-05D0D0412845}" type="parTrans" cxnId="{5A1D6426-1B0C-4C17-9A0C-400B22EE8371}">
      <dgm:prSet/>
      <dgm:spPr/>
      <dgm:t>
        <a:bodyPr/>
        <a:lstStyle/>
        <a:p>
          <a:endParaRPr lang="en-US" sz="6000">
            <a:solidFill>
              <a:schemeClr val="tx1"/>
            </a:solidFill>
          </a:endParaRPr>
        </a:p>
      </dgm:t>
    </dgm:pt>
    <dgm:pt modelId="{2B2DBE5E-6568-442C-9C03-BB42E11F4423}" type="sibTrans" cxnId="{5A1D6426-1B0C-4C17-9A0C-400B22EE8371}">
      <dgm:prSet/>
      <dgm:spPr/>
      <dgm:t>
        <a:bodyPr/>
        <a:lstStyle/>
        <a:p>
          <a:endParaRPr lang="en-US" sz="6000">
            <a:solidFill>
              <a:schemeClr val="tx1"/>
            </a:solidFill>
          </a:endParaRPr>
        </a:p>
      </dgm:t>
    </dgm:pt>
    <dgm:pt modelId="{A2353D02-B0A6-4011-BCB6-C7C49E08F791}">
      <dgm:prSet custT="1"/>
      <dgm:spPr>
        <a:solidFill>
          <a:schemeClr val="accent3">
            <a:lumMod val="20000"/>
            <a:lumOff val="80000"/>
          </a:schemeClr>
        </a:solidFill>
      </dgm:spPr>
      <dgm:t>
        <a:bodyPr/>
        <a:lstStyle/>
        <a:p>
          <a:pPr rtl="0"/>
          <a:r>
            <a:rPr lang="en-US" sz="1600" b="1" dirty="0" smtClean="0">
              <a:solidFill>
                <a:schemeClr val="bg1">
                  <a:lumMod val="65000"/>
                </a:schemeClr>
              </a:solidFill>
            </a:rPr>
            <a:t>HIV education programmes </a:t>
          </a:r>
          <a:r>
            <a:rPr lang="en-US" sz="1600" dirty="0" smtClean="0">
              <a:solidFill>
                <a:schemeClr val="bg1">
                  <a:lumMod val="65000"/>
                </a:schemeClr>
              </a:solidFill>
            </a:rPr>
            <a:t>need to adopt a </a:t>
          </a:r>
          <a:r>
            <a:rPr lang="en-US" sz="1600" b="1" dirty="0" smtClean="0">
              <a:solidFill>
                <a:schemeClr val="bg1">
                  <a:lumMod val="65000"/>
                </a:schemeClr>
              </a:solidFill>
            </a:rPr>
            <a:t>public health approach</a:t>
          </a:r>
          <a:r>
            <a:rPr lang="en-US" sz="1600" dirty="0" smtClean="0">
              <a:solidFill>
                <a:schemeClr val="bg1">
                  <a:lumMod val="65000"/>
                </a:schemeClr>
              </a:solidFill>
            </a:rPr>
            <a:t>, and include an approach based on gender norms and power dynamics. </a:t>
          </a:r>
          <a:endParaRPr lang="en-US" sz="1600" dirty="0">
            <a:solidFill>
              <a:schemeClr val="bg1">
                <a:lumMod val="65000"/>
              </a:schemeClr>
            </a:solidFill>
          </a:endParaRPr>
        </a:p>
      </dgm:t>
    </dgm:pt>
    <dgm:pt modelId="{F5AF0E61-F351-4710-BEBB-4B39EEAC3684}" type="parTrans" cxnId="{600D7D90-519B-455E-BEA2-E007D8FE19F5}">
      <dgm:prSet/>
      <dgm:spPr/>
      <dgm:t>
        <a:bodyPr/>
        <a:lstStyle/>
        <a:p>
          <a:endParaRPr lang="en-US" sz="6000">
            <a:solidFill>
              <a:schemeClr val="tx1"/>
            </a:solidFill>
          </a:endParaRPr>
        </a:p>
      </dgm:t>
    </dgm:pt>
    <dgm:pt modelId="{0AC49500-7793-485D-AE12-4F659E522139}" type="sibTrans" cxnId="{600D7D90-519B-455E-BEA2-E007D8FE19F5}">
      <dgm:prSet/>
      <dgm:spPr/>
      <dgm:t>
        <a:bodyPr/>
        <a:lstStyle/>
        <a:p>
          <a:endParaRPr lang="en-US" sz="6000">
            <a:solidFill>
              <a:schemeClr val="tx1"/>
            </a:solidFill>
          </a:endParaRPr>
        </a:p>
      </dgm:t>
    </dgm:pt>
    <dgm:pt modelId="{AEF639F6-8580-4E83-A685-1BA98D4BA413}">
      <dgm:prSet custT="1"/>
      <dgm:spPr>
        <a:solidFill>
          <a:schemeClr val="accent3">
            <a:lumMod val="20000"/>
            <a:lumOff val="80000"/>
          </a:schemeClr>
        </a:solidFill>
      </dgm:spPr>
      <dgm:t>
        <a:bodyPr/>
        <a:lstStyle/>
        <a:p>
          <a:pPr rtl="0"/>
          <a:r>
            <a:rPr lang="en-US" sz="1600" b="1" dirty="0" smtClean="0">
              <a:solidFill>
                <a:schemeClr val="bg1">
                  <a:lumMod val="65000"/>
                </a:schemeClr>
              </a:solidFill>
            </a:rPr>
            <a:t>Young men and boys cannot be left out of programmes that aim to achieve HIV prevention or improved SRH outcomes among young women and girls. </a:t>
          </a:r>
        </a:p>
      </dgm:t>
    </dgm:pt>
    <dgm:pt modelId="{AEEF98DC-7909-4239-B827-F44104497F07}" type="parTrans" cxnId="{48054F5A-4991-4486-BB3F-796BA0C44343}">
      <dgm:prSet/>
      <dgm:spPr/>
      <dgm:t>
        <a:bodyPr/>
        <a:lstStyle/>
        <a:p>
          <a:endParaRPr lang="en-US" sz="6000">
            <a:solidFill>
              <a:schemeClr val="tx1"/>
            </a:solidFill>
          </a:endParaRPr>
        </a:p>
      </dgm:t>
    </dgm:pt>
    <dgm:pt modelId="{11E123A4-E76C-44C6-A978-DB075ECAA2A5}" type="sibTrans" cxnId="{48054F5A-4991-4486-BB3F-796BA0C44343}">
      <dgm:prSet/>
      <dgm:spPr/>
      <dgm:t>
        <a:bodyPr/>
        <a:lstStyle/>
        <a:p>
          <a:endParaRPr lang="en-US" sz="6000">
            <a:solidFill>
              <a:schemeClr val="tx1"/>
            </a:solidFill>
          </a:endParaRPr>
        </a:p>
      </dgm:t>
    </dgm:pt>
    <dgm:pt modelId="{DD6C8D6B-0186-4EBA-8854-58B718B577BC}">
      <dgm:prSet custT="1"/>
      <dgm:spPr>
        <a:solidFill>
          <a:schemeClr val="accent3">
            <a:lumMod val="20000"/>
            <a:lumOff val="80000"/>
          </a:schemeClr>
        </a:solidFill>
      </dgm:spPr>
      <dgm:t>
        <a:bodyPr/>
        <a:lstStyle/>
        <a:p>
          <a:pPr rtl="0"/>
          <a:r>
            <a:rPr lang="en-US" sz="1600" dirty="0" smtClean="0">
              <a:solidFill>
                <a:schemeClr val="bg1">
                  <a:lumMod val="65000"/>
                </a:schemeClr>
              </a:solidFill>
            </a:rPr>
            <a:t>Programmes should be deployed in tandem, and focus on aspects of </a:t>
          </a:r>
          <a:r>
            <a:rPr lang="en-US" sz="1600" b="1" dirty="0" smtClean="0">
              <a:solidFill>
                <a:schemeClr val="bg1">
                  <a:lumMod val="65000"/>
                </a:schemeClr>
              </a:solidFill>
            </a:rPr>
            <a:t>gender norms </a:t>
          </a:r>
          <a:r>
            <a:rPr lang="en-US" sz="1600" dirty="0" smtClean="0">
              <a:solidFill>
                <a:schemeClr val="bg1">
                  <a:lumMod val="65000"/>
                </a:schemeClr>
              </a:solidFill>
            </a:rPr>
            <a:t>and the prevention of </a:t>
          </a:r>
          <a:r>
            <a:rPr lang="en-US" sz="1600" b="1" dirty="0" smtClean="0">
              <a:solidFill>
                <a:schemeClr val="bg1">
                  <a:lumMod val="65000"/>
                </a:schemeClr>
              </a:solidFill>
            </a:rPr>
            <a:t>gender-based violence</a:t>
          </a:r>
          <a:r>
            <a:rPr lang="en-US" sz="1600" dirty="0" smtClean="0">
              <a:solidFill>
                <a:schemeClr val="bg1">
                  <a:lumMod val="65000"/>
                </a:schemeClr>
              </a:solidFill>
            </a:rPr>
            <a:t>. </a:t>
          </a:r>
          <a:endParaRPr lang="en-US" sz="1600" dirty="0">
            <a:solidFill>
              <a:schemeClr val="bg1">
                <a:lumMod val="65000"/>
              </a:schemeClr>
            </a:solidFill>
          </a:endParaRPr>
        </a:p>
      </dgm:t>
    </dgm:pt>
    <dgm:pt modelId="{B9B1BAC9-6438-494B-8034-CE18B2C60727}" type="parTrans" cxnId="{14039DC1-ACBD-46DB-ADC4-CAF0FC174FFF}">
      <dgm:prSet/>
      <dgm:spPr/>
      <dgm:t>
        <a:bodyPr/>
        <a:lstStyle/>
        <a:p>
          <a:endParaRPr lang="en-US" sz="6000">
            <a:solidFill>
              <a:schemeClr val="tx1"/>
            </a:solidFill>
          </a:endParaRPr>
        </a:p>
      </dgm:t>
    </dgm:pt>
    <dgm:pt modelId="{23C2F427-0E61-42C8-8C2A-B7B9ACE81F73}" type="sibTrans" cxnId="{14039DC1-ACBD-46DB-ADC4-CAF0FC174FFF}">
      <dgm:prSet/>
      <dgm:spPr/>
      <dgm:t>
        <a:bodyPr/>
        <a:lstStyle/>
        <a:p>
          <a:endParaRPr lang="en-US" sz="6000">
            <a:solidFill>
              <a:schemeClr val="tx1"/>
            </a:solidFill>
          </a:endParaRPr>
        </a:p>
      </dgm:t>
    </dgm:pt>
    <dgm:pt modelId="{27791D83-BF5E-4891-BAA0-62B4AFE758DB}" type="pres">
      <dgm:prSet presAssocID="{F858AF5D-409B-4F6B-8FF6-5E3096DBB569}" presName="linear" presStyleCnt="0">
        <dgm:presLayoutVars>
          <dgm:animLvl val="lvl"/>
          <dgm:resizeHandles val="exact"/>
        </dgm:presLayoutVars>
      </dgm:prSet>
      <dgm:spPr/>
      <dgm:t>
        <a:bodyPr/>
        <a:lstStyle/>
        <a:p>
          <a:endParaRPr lang="en-US"/>
        </a:p>
      </dgm:t>
    </dgm:pt>
    <dgm:pt modelId="{975D0308-E671-46F1-853B-010B1A5C28A6}" type="pres">
      <dgm:prSet presAssocID="{6FB46DBB-3938-4569-854D-C3C94B86F308}" presName="parentText" presStyleLbl="node1" presStyleIdx="0" presStyleCnt="7">
        <dgm:presLayoutVars>
          <dgm:chMax val="0"/>
          <dgm:bulletEnabled val="1"/>
        </dgm:presLayoutVars>
      </dgm:prSet>
      <dgm:spPr/>
      <dgm:t>
        <a:bodyPr/>
        <a:lstStyle/>
        <a:p>
          <a:endParaRPr lang="en-US"/>
        </a:p>
      </dgm:t>
    </dgm:pt>
    <dgm:pt modelId="{5592CE7A-C649-4258-9039-2F5B02046541}" type="pres">
      <dgm:prSet presAssocID="{08E23584-3A8A-49C1-91D0-6395FB974D12}" presName="spacer" presStyleCnt="0"/>
      <dgm:spPr/>
    </dgm:pt>
    <dgm:pt modelId="{51905E90-C0F9-4541-A764-4D2DF4CCB329}" type="pres">
      <dgm:prSet presAssocID="{B4F69426-2F17-4196-AE78-271629C116F6}" presName="parentText" presStyleLbl="node1" presStyleIdx="1" presStyleCnt="7">
        <dgm:presLayoutVars>
          <dgm:chMax val="0"/>
          <dgm:bulletEnabled val="1"/>
        </dgm:presLayoutVars>
      </dgm:prSet>
      <dgm:spPr/>
      <dgm:t>
        <a:bodyPr/>
        <a:lstStyle/>
        <a:p>
          <a:endParaRPr lang="en-US"/>
        </a:p>
      </dgm:t>
    </dgm:pt>
    <dgm:pt modelId="{67E2E339-623D-46B7-9559-5B5F06A0C41B}" type="pres">
      <dgm:prSet presAssocID="{3504E316-49C1-405D-B9E7-7FB6BCAAC198}" presName="spacer" presStyleCnt="0"/>
      <dgm:spPr/>
    </dgm:pt>
    <dgm:pt modelId="{14A41BD3-EEC3-47C0-A1FD-E6D5232201A0}" type="pres">
      <dgm:prSet presAssocID="{123BD156-4696-434B-8A39-116BF05AE650}" presName="parentText" presStyleLbl="node1" presStyleIdx="2" presStyleCnt="7">
        <dgm:presLayoutVars>
          <dgm:chMax val="0"/>
          <dgm:bulletEnabled val="1"/>
        </dgm:presLayoutVars>
      </dgm:prSet>
      <dgm:spPr/>
      <dgm:t>
        <a:bodyPr/>
        <a:lstStyle/>
        <a:p>
          <a:endParaRPr lang="en-US"/>
        </a:p>
      </dgm:t>
    </dgm:pt>
    <dgm:pt modelId="{8D81D429-7B66-4A48-8378-81B48A0908A6}" type="pres">
      <dgm:prSet presAssocID="{65EB233B-8B4D-4B3A-A1DB-D624627D706A}" presName="spacer" presStyleCnt="0"/>
      <dgm:spPr/>
    </dgm:pt>
    <dgm:pt modelId="{1869B0FE-A7D8-43D7-8360-5C207E41ADAD}" type="pres">
      <dgm:prSet presAssocID="{BEF1EE4B-6DB4-4CDE-B3AB-CC55EF9D4198}" presName="parentText" presStyleLbl="node1" presStyleIdx="3" presStyleCnt="7">
        <dgm:presLayoutVars>
          <dgm:chMax val="0"/>
          <dgm:bulletEnabled val="1"/>
        </dgm:presLayoutVars>
      </dgm:prSet>
      <dgm:spPr/>
      <dgm:t>
        <a:bodyPr/>
        <a:lstStyle/>
        <a:p>
          <a:endParaRPr lang="en-US"/>
        </a:p>
      </dgm:t>
    </dgm:pt>
    <dgm:pt modelId="{3EC0F285-BF2D-4281-A0D3-1D59177DE40F}" type="pres">
      <dgm:prSet presAssocID="{2B2DBE5E-6568-442C-9C03-BB42E11F4423}" presName="spacer" presStyleCnt="0"/>
      <dgm:spPr/>
    </dgm:pt>
    <dgm:pt modelId="{821CA8B4-D3C5-4828-BA15-784AA9702D12}" type="pres">
      <dgm:prSet presAssocID="{A2353D02-B0A6-4011-BCB6-C7C49E08F791}" presName="parentText" presStyleLbl="node1" presStyleIdx="4" presStyleCnt="7">
        <dgm:presLayoutVars>
          <dgm:chMax val="0"/>
          <dgm:bulletEnabled val="1"/>
        </dgm:presLayoutVars>
      </dgm:prSet>
      <dgm:spPr/>
      <dgm:t>
        <a:bodyPr/>
        <a:lstStyle/>
        <a:p>
          <a:endParaRPr lang="en-US"/>
        </a:p>
      </dgm:t>
    </dgm:pt>
    <dgm:pt modelId="{BF8B1CFE-4A16-4FBA-BF72-221A181E7091}" type="pres">
      <dgm:prSet presAssocID="{0AC49500-7793-485D-AE12-4F659E522139}" presName="spacer" presStyleCnt="0"/>
      <dgm:spPr/>
    </dgm:pt>
    <dgm:pt modelId="{9603D599-3C40-48FE-B81E-F8005056FFBB}" type="pres">
      <dgm:prSet presAssocID="{AEF639F6-8580-4E83-A685-1BA98D4BA413}" presName="parentText" presStyleLbl="node1" presStyleIdx="5" presStyleCnt="7">
        <dgm:presLayoutVars>
          <dgm:chMax val="0"/>
          <dgm:bulletEnabled val="1"/>
        </dgm:presLayoutVars>
      </dgm:prSet>
      <dgm:spPr/>
      <dgm:t>
        <a:bodyPr/>
        <a:lstStyle/>
        <a:p>
          <a:endParaRPr lang="en-US"/>
        </a:p>
      </dgm:t>
    </dgm:pt>
    <dgm:pt modelId="{ACE3EF11-31E9-4233-88C4-B16D770E10E0}" type="pres">
      <dgm:prSet presAssocID="{11E123A4-E76C-44C6-A978-DB075ECAA2A5}" presName="spacer" presStyleCnt="0"/>
      <dgm:spPr/>
    </dgm:pt>
    <dgm:pt modelId="{5FB7461E-AAEC-4149-98A1-2E2E0E198893}" type="pres">
      <dgm:prSet presAssocID="{DD6C8D6B-0186-4EBA-8854-58B718B577BC}" presName="parentText" presStyleLbl="node1" presStyleIdx="6" presStyleCnt="7">
        <dgm:presLayoutVars>
          <dgm:chMax val="0"/>
          <dgm:bulletEnabled val="1"/>
        </dgm:presLayoutVars>
      </dgm:prSet>
      <dgm:spPr/>
      <dgm:t>
        <a:bodyPr/>
        <a:lstStyle/>
        <a:p>
          <a:endParaRPr lang="en-US"/>
        </a:p>
      </dgm:t>
    </dgm:pt>
  </dgm:ptLst>
  <dgm:cxnLst>
    <dgm:cxn modelId="{C1778557-A9FF-4398-A5EB-04F45DCB1814}" srcId="{F858AF5D-409B-4F6B-8FF6-5E3096DBB569}" destId="{123BD156-4696-434B-8A39-116BF05AE650}" srcOrd="2" destOrd="0" parTransId="{28F098C0-9DA3-4046-8993-F7DADC052EF9}" sibTransId="{65EB233B-8B4D-4B3A-A1DB-D624627D706A}"/>
    <dgm:cxn modelId="{5A1D6426-1B0C-4C17-9A0C-400B22EE8371}" srcId="{F858AF5D-409B-4F6B-8FF6-5E3096DBB569}" destId="{BEF1EE4B-6DB4-4CDE-B3AB-CC55EF9D4198}" srcOrd="3" destOrd="0" parTransId="{6AD69605-EAB8-448D-89BF-05D0D0412845}" sibTransId="{2B2DBE5E-6568-442C-9C03-BB42E11F4423}"/>
    <dgm:cxn modelId="{574F0EA1-0C1F-4710-8444-9A2C969C8008}" srcId="{F858AF5D-409B-4F6B-8FF6-5E3096DBB569}" destId="{B4F69426-2F17-4196-AE78-271629C116F6}" srcOrd="1" destOrd="0" parTransId="{267F534E-EE6F-492D-A4F9-EBF3473495A7}" sibTransId="{3504E316-49C1-405D-B9E7-7FB6BCAAC198}"/>
    <dgm:cxn modelId="{91BA708A-26CA-440D-91DF-18AC3F989823}" type="presOf" srcId="{6FB46DBB-3938-4569-854D-C3C94B86F308}" destId="{975D0308-E671-46F1-853B-010B1A5C28A6}" srcOrd="0" destOrd="0" presId="urn:microsoft.com/office/officeart/2005/8/layout/vList2"/>
    <dgm:cxn modelId="{053B0808-A1D8-4673-BC82-12982D65BE11}" type="presOf" srcId="{DD6C8D6B-0186-4EBA-8854-58B718B577BC}" destId="{5FB7461E-AAEC-4149-98A1-2E2E0E198893}" srcOrd="0" destOrd="0" presId="urn:microsoft.com/office/officeart/2005/8/layout/vList2"/>
    <dgm:cxn modelId="{F6F4B9DC-8CC5-4EB8-BD17-1E2EE8439D48}" type="presOf" srcId="{123BD156-4696-434B-8A39-116BF05AE650}" destId="{14A41BD3-EEC3-47C0-A1FD-E6D5232201A0}" srcOrd="0" destOrd="0" presId="urn:microsoft.com/office/officeart/2005/8/layout/vList2"/>
    <dgm:cxn modelId="{48054F5A-4991-4486-BB3F-796BA0C44343}" srcId="{F858AF5D-409B-4F6B-8FF6-5E3096DBB569}" destId="{AEF639F6-8580-4E83-A685-1BA98D4BA413}" srcOrd="5" destOrd="0" parTransId="{AEEF98DC-7909-4239-B827-F44104497F07}" sibTransId="{11E123A4-E76C-44C6-A978-DB075ECAA2A5}"/>
    <dgm:cxn modelId="{49103A12-2781-4504-84D2-0EEE4C1C982E}" type="presOf" srcId="{F858AF5D-409B-4F6B-8FF6-5E3096DBB569}" destId="{27791D83-BF5E-4891-BAA0-62B4AFE758DB}" srcOrd="0" destOrd="0" presId="urn:microsoft.com/office/officeart/2005/8/layout/vList2"/>
    <dgm:cxn modelId="{5C8094A0-F79B-4AFF-88EA-422FE3C44719}" srcId="{F858AF5D-409B-4F6B-8FF6-5E3096DBB569}" destId="{6FB46DBB-3938-4569-854D-C3C94B86F308}" srcOrd="0" destOrd="0" parTransId="{876C5DD2-1D8D-49A3-AF83-85E195AB9A11}" sibTransId="{08E23584-3A8A-49C1-91D0-6395FB974D12}"/>
    <dgm:cxn modelId="{A4BEB932-1E84-43C4-BF17-6CEB3654266C}" type="presOf" srcId="{A2353D02-B0A6-4011-BCB6-C7C49E08F791}" destId="{821CA8B4-D3C5-4828-BA15-784AA9702D12}" srcOrd="0" destOrd="0" presId="urn:microsoft.com/office/officeart/2005/8/layout/vList2"/>
    <dgm:cxn modelId="{2821BED5-2188-42FB-91C3-30D4453C940D}" type="presOf" srcId="{B4F69426-2F17-4196-AE78-271629C116F6}" destId="{51905E90-C0F9-4541-A764-4D2DF4CCB329}" srcOrd="0" destOrd="0" presId="urn:microsoft.com/office/officeart/2005/8/layout/vList2"/>
    <dgm:cxn modelId="{14039DC1-ACBD-46DB-ADC4-CAF0FC174FFF}" srcId="{F858AF5D-409B-4F6B-8FF6-5E3096DBB569}" destId="{DD6C8D6B-0186-4EBA-8854-58B718B577BC}" srcOrd="6" destOrd="0" parTransId="{B9B1BAC9-6438-494B-8034-CE18B2C60727}" sibTransId="{23C2F427-0E61-42C8-8C2A-B7B9ACE81F73}"/>
    <dgm:cxn modelId="{DA211813-7F9E-4282-8C7C-213924A03C31}" type="presOf" srcId="{AEF639F6-8580-4E83-A685-1BA98D4BA413}" destId="{9603D599-3C40-48FE-B81E-F8005056FFBB}" srcOrd="0" destOrd="0" presId="urn:microsoft.com/office/officeart/2005/8/layout/vList2"/>
    <dgm:cxn modelId="{F60F1080-37A3-4AE4-B207-D8A23C5754DD}" type="presOf" srcId="{BEF1EE4B-6DB4-4CDE-B3AB-CC55EF9D4198}" destId="{1869B0FE-A7D8-43D7-8360-5C207E41ADAD}" srcOrd="0" destOrd="0" presId="urn:microsoft.com/office/officeart/2005/8/layout/vList2"/>
    <dgm:cxn modelId="{600D7D90-519B-455E-BEA2-E007D8FE19F5}" srcId="{F858AF5D-409B-4F6B-8FF6-5E3096DBB569}" destId="{A2353D02-B0A6-4011-BCB6-C7C49E08F791}" srcOrd="4" destOrd="0" parTransId="{F5AF0E61-F351-4710-BEBB-4B39EEAC3684}" sibTransId="{0AC49500-7793-485D-AE12-4F659E522139}"/>
    <dgm:cxn modelId="{056248D7-2B55-4CA2-9C5C-B0694E3B09E8}" type="presParOf" srcId="{27791D83-BF5E-4891-BAA0-62B4AFE758DB}" destId="{975D0308-E671-46F1-853B-010B1A5C28A6}" srcOrd="0" destOrd="0" presId="urn:microsoft.com/office/officeart/2005/8/layout/vList2"/>
    <dgm:cxn modelId="{E6DD28DD-5D3E-447D-A0CF-EB7BC7719C12}" type="presParOf" srcId="{27791D83-BF5E-4891-BAA0-62B4AFE758DB}" destId="{5592CE7A-C649-4258-9039-2F5B02046541}" srcOrd="1" destOrd="0" presId="urn:microsoft.com/office/officeart/2005/8/layout/vList2"/>
    <dgm:cxn modelId="{FB370C30-1F0D-4DFF-B1BA-8C7AC3B9454F}" type="presParOf" srcId="{27791D83-BF5E-4891-BAA0-62B4AFE758DB}" destId="{51905E90-C0F9-4541-A764-4D2DF4CCB329}" srcOrd="2" destOrd="0" presId="urn:microsoft.com/office/officeart/2005/8/layout/vList2"/>
    <dgm:cxn modelId="{6944C4D7-357C-48CC-B4E6-C972E8ED6077}" type="presParOf" srcId="{27791D83-BF5E-4891-BAA0-62B4AFE758DB}" destId="{67E2E339-623D-46B7-9559-5B5F06A0C41B}" srcOrd="3" destOrd="0" presId="urn:microsoft.com/office/officeart/2005/8/layout/vList2"/>
    <dgm:cxn modelId="{1F926DC3-FDB0-4F6A-B624-08B5D5639781}" type="presParOf" srcId="{27791D83-BF5E-4891-BAA0-62B4AFE758DB}" destId="{14A41BD3-EEC3-47C0-A1FD-E6D5232201A0}" srcOrd="4" destOrd="0" presId="urn:microsoft.com/office/officeart/2005/8/layout/vList2"/>
    <dgm:cxn modelId="{D4AE26DE-7BA4-4C1F-8769-611BE7EB25F2}" type="presParOf" srcId="{27791D83-BF5E-4891-BAA0-62B4AFE758DB}" destId="{8D81D429-7B66-4A48-8378-81B48A0908A6}" srcOrd="5" destOrd="0" presId="urn:microsoft.com/office/officeart/2005/8/layout/vList2"/>
    <dgm:cxn modelId="{CE7E066E-79D2-4494-82BA-EEB92513E41A}" type="presParOf" srcId="{27791D83-BF5E-4891-BAA0-62B4AFE758DB}" destId="{1869B0FE-A7D8-43D7-8360-5C207E41ADAD}" srcOrd="6" destOrd="0" presId="urn:microsoft.com/office/officeart/2005/8/layout/vList2"/>
    <dgm:cxn modelId="{D63EE4AF-0894-469B-899F-D213B5C0B2ED}" type="presParOf" srcId="{27791D83-BF5E-4891-BAA0-62B4AFE758DB}" destId="{3EC0F285-BF2D-4281-A0D3-1D59177DE40F}" srcOrd="7" destOrd="0" presId="urn:microsoft.com/office/officeart/2005/8/layout/vList2"/>
    <dgm:cxn modelId="{F2196DE1-59EE-43D4-A101-029D185D2FFE}" type="presParOf" srcId="{27791D83-BF5E-4891-BAA0-62B4AFE758DB}" destId="{821CA8B4-D3C5-4828-BA15-784AA9702D12}" srcOrd="8" destOrd="0" presId="urn:microsoft.com/office/officeart/2005/8/layout/vList2"/>
    <dgm:cxn modelId="{6D402327-54E0-4CD2-B23C-D5858C2E4232}" type="presParOf" srcId="{27791D83-BF5E-4891-BAA0-62B4AFE758DB}" destId="{BF8B1CFE-4A16-4FBA-BF72-221A181E7091}" srcOrd="9" destOrd="0" presId="urn:microsoft.com/office/officeart/2005/8/layout/vList2"/>
    <dgm:cxn modelId="{DBF2801C-852F-41E5-B4AC-FFCFA2D078DE}" type="presParOf" srcId="{27791D83-BF5E-4891-BAA0-62B4AFE758DB}" destId="{9603D599-3C40-48FE-B81E-F8005056FFBB}" srcOrd="10" destOrd="0" presId="urn:microsoft.com/office/officeart/2005/8/layout/vList2"/>
    <dgm:cxn modelId="{08BB1DBF-CAD1-4C53-BAE8-230A299FCB56}" type="presParOf" srcId="{27791D83-BF5E-4891-BAA0-62B4AFE758DB}" destId="{ACE3EF11-31E9-4233-88C4-B16D770E10E0}" srcOrd="11" destOrd="0" presId="urn:microsoft.com/office/officeart/2005/8/layout/vList2"/>
    <dgm:cxn modelId="{2438C1C1-7130-4D41-A37B-3D970A2EFD16}" type="presParOf" srcId="{27791D83-BF5E-4891-BAA0-62B4AFE758DB}" destId="{5FB7461E-AAEC-4149-98A1-2E2E0E198893}" srcOrd="1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3E3EE-6115-445C-BA9F-F43FD112D559}">
      <dsp:nvSpPr>
        <dsp:cNvPr id="0" name=""/>
        <dsp:cNvSpPr/>
      </dsp:nvSpPr>
      <dsp:spPr>
        <a:xfrm>
          <a:off x="4668917" y="1598011"/>
          <a:ext cx="1634963" cy="1631354"/>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rtl="0">
            <a:lnSpc>
              <a:spcPct val="90000"/>
            </a:lnSpc>
            <a:spcBef>
              <a:spcPct val="0"/>
            </a:spcBef>
            <a:spcAft>
              <a:spcPct val="35000"/>
            </a:spcAft>
          </a:pPr>
          <a:r>
            <a:rPr lang="en-US" sz="3200" kern="1200" dirty="0" smtClean="0"/>
            <a:t>CHILD ABUSE</a:t>
          </a:r>
          <a:endParaRPr lang="en-US" sz="3200" kern="1200" dirty="0"/>
        </a:p>
      </dsp:txBody>
      <dsp:txXfrm>
        <a:off x="4748553" y="1677647"/>
        <a:ext cx="1475691" cy="1472082"/>
      </dsp:txXfrm>
    </dsp:sp>
    <dsp:sp modelId="{B8FC9A84-4711-433D-8D8D-4C5A8C6FF45D}">
      <dsp:nvSpPr>
        <dsp:cNvPr id="0" name=""/>
        <dsp:cNvSpPr/>
      </dsp:nvSpPr>
      <dsp:spPr>
        <a:xfrm rot="16200000">
          <a:off x="5372766" y="1484378"/>
          <a:ext cx="227265" cy="0"/>
        </a:xfrm>
        <a:custGeom>
          <a:avLst/>
          <a:gdLst/>
          <a:ahLst/>
          <a:cxnLst/>
          <a:rect l="0" t="0" r="0" b="0"/>
          <a:pathLst>
            <a:path>
              <a:moveTo>
                <a:pt x="0" y="0"/>
              </a:moveTo>
              <a:lnTo>
                <a:pt x="22726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540CC0-0A1D-4C43-9130-72DCC1D9BFB9}">
      <dsp:nvSpPr>
        <dsp:cNvPr id="0" name=""/>
        <dsp:cNvSpPr/>
      </dsp:nvSpPr>
      <dsp:spPr>
        <a:xfrm>
          <a:off x="4606780" y="-218565"/>
          <a:ext cx="1759238" cy="1589310"/>
        </a:xfrm>
        <a:prstGeom prst="roundRect">
          <a:avLst/>
        </a:prstGeom>
        <a:solidFill>
          <a:srgbClr val="961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kern="1200" dirty="0" smtClean="0"/>
            <a:t>20 – 34 % of children experience contact violence before the age of 18</a:t>
          </a:r>
          <a:endParaRPr lang="en-US" sz="1600" kern="1200" dirty="0"/>
        </a:p>
      </dsp:txBody>
      <dsp:txXfrm>
        <a:off x="4684364" y="-140981"/>
        <a:ext cx="1604070" cy="1434142"/>
      </dsp:txXfrm>
    </dsp:sp>
    <dsp:sp modelId="{99F39CF9-3D1C-4E91-96B9-8CF7614B8934}">
      <dsp:nvSpPr>
        <dsp:cNvPr id="0" name=""/>
        <dsp:cNvSpPr/>
      </dsp:nvSpPr>
      <dsp:spPr>
        <a:xfrm rot="20812014">
          <a:off x="6300962" y="2197601"/>
          <a:ext cx="223182" cy="0"/>
        </a:xfrm>
        <a:custGeom>
          <a:avLst/>
          <a:gdLst/>
          <a:ahLst/>
          <a:cxnLst/>
          <a:rect l="0" t="0" r="0" b="0"/>
          <a:pathLst>
            <a:path>
              <a:moveTo>
                <a:pt x="0" y="0"/>
              </a:moveTo>
              <a:lnTo>
                <a:pt x="22318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F08AF-FBE5-409A-A6A8-D7640B7E9D8C}">
      <dsp:nvSpPr>
        <dsp:cNvPr id="0" name=""/>
        <dsp:cNvSpPr/>
      </dsp:nvSpPr>
      <dsp:spPr>
        <a:xfrm>
          <a:off x="6521226" y="1172360"/>
          <a:ext cx="1759238" cy="1589310"/>
        </a:xfrm>
        <a:prstGeom prst="roundRect">
          <a:avLst/>
        </a:prstGeom>
        <a:solidFill>
          <a:srgbClr val="11813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kern="1200" dirty="0" smtClean="0"/>
            <a:t>12% of children report neglect</a:t>
          </a:r>
          <a:endParaRPr lang="en-US" sz="1600" kern="1200" dirty="0"/>
        </a:p>
      </dsp:txBody>
      <dsp:txXfrm>
        <a:off x="6598810" y="1249944"/>
        <a:ext cx="1604070" cy="1434142"/>
      </dsp:txXfrm>
    </dsp:sp>
    <dsp:sp modelId="{E1C9B241-362E-4E20-903F-4E82C287D7F5}">
      <dsp:nvSpPr>
        <dsp:cNvPr id="0" name=""/>
        <dsp:cNvSpPr/>
      </dsp:nvSpPr>
      <dsp:spPr>
        <a:xfrm rot="3404324">
          <a:off x="5969147" y="3326146"/>
          <a:ext cx="231484" cy="0"/>
        </a:xfrm>
        <a:custGeom>
          <a:avLst/>
          <a:gdLst/>
          <a:ahLst/>
          <a:cxnLst/>
          <a:rect l="0" t="0" r="0" b="0"/>
          <a:pathLst>
            <a:path>
              <a:moveTo>
                <a:pt x="0" y="0"/>
              </a:moveTo>
              <a:lnTo>
                <a:pt x="23148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E8784F-8E44-4D38-A911-58226FA7ACE6}">
      <dsp:nvSpPr>
        <dsp:cNvPr id="0" name=""/>
        <dsp:cNvSpPr/>
      </dsp:nvSpPr>
      <dsp:spPr>
        <a:xfrm>
          <a:off x="5789973" y="3422927"/>
          <a:ext cx="1759238" cy="1589310"/>
        </a:xfrm>
        <a:prstGeom prst="roundRect">
          <a:avLst/>
        </a:prstGeom>
        <a:solidFill>
          <a:srgbClr val="164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kern="1200" dirty="0" smtClean="0"/>
            <a:t>16% of children report emotional abuse</a:t>
          </a:r>
          <a:endParaRPr lang="en-US" sz="1600" kern="1200" dirty="0"/>
        </a:p>
      </dsp:txBody>
      <dsp:txXfrm>
        <a:off x="5867557" y="3500511"/>
        <a:ext cx="1604070" cy="1434142"/>
      </dsp:txXfrm>
    </dsp:sp>
    <dsp:sp modelId="{F9D665FE-3188-4281-A202-E361AB2C1EAA}">
      <dsp:nvSpPr>
        <dsp:cNvPr id="0" name=""/>
        <dsp:cNvSpPr/>
      </dsp:nvSpPr>
      <dsp:spPr>
        <a:xfrm rot="7395676">
          <a:off x="4772166" y="3326146"/>
          <a:ext cx="231484" cy="0"/>
        </a:xfrm>
        <a:custGeom>
          <a:avLst/>
          <a:gdLst/>
          <a:ahLst/>
          <a:cxnLst/>
          <a:rect l="0" t="0" r="0" b="0"/>
          <a:pathLst>
            <a:path>
              <a:moveTo>
                <a:pt x="0" y="0"/>
              </a:moveTo>
              <a:lnTo>
                <a:pt x="23148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61F2B-C37E-47E8-84CD-E069134CC0C6}">
      <dsp:nvSpPr>
        <dsp:cNvPr id="0" name=""/>
        <dsp:cNvSpPr/>
      </dsp:nvSpPr>
      <dsp:spPr>
        <a:xfrm>
          <a:off x="3423587" y="3422927"/>
          <a:ext cx="1759238" cy="1589310"/>
        </a:xfrm>
        <a:prstGeom prst="roundRect">
          <a:avLst/>
        </a:prstGeom>
        <a:solidFill>
          <a:srgbClr val="CAA8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kern="1200" dirty="0" smtClean="0"/>
            <a:t>Cases of attempted rape against children increased by 4,3% from 2018/19 to 2019/20</a:t>
          </a:r>
          <a:endParaRPr lang="en-US" sz="1600" kern="1200" dirty="0"/>
        </a:p>
      </dsp:txBody>
      <dsp:txXfrm>
        <a:off x="3501171" y="3500511"/>
        <a:ext cx="1604070" cy="1434142"/>
      </dsp:txXfrm>
    </dsp:sp>
    <dsp:sp modelId="{CEBB6209-034E-4AD7-BD69-F9B513CFCBEA}">
      <dsp:nvSpPr>
        <dsp:cNvPr id="0" name=""/>
        <dsp:cNvSpPr/>
      </dsp:nvSpPr>
      <dsp:spPr>
        <a:xfrm rot="11587986">
          <a:off x="4448653" y="2197601"/>
          <a:ext cx="223182" cy="0"/>
        </a:xfrm>
        <a:custGeom>
          <a:avLst/>
          <a:gdLst/>
          <a:ahLst/>
          <a:cxnLst/>
          <a:rect l="0" t="0" r="0" b="0"/>
          <a:pathLst>
            <a:path>
              <a:moveTo>
                <a:pt x="0" y="0"/>
              </a:moveTo>
              <a:lnTo>
                <a:pt x="22318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032358-5FC9-40E5-A9F5-8FB92D1D493D}">
      <dsp:nvSpPr>
        <dsp:cNvPr id="0" name=""/>
        <dsp:cNvSpPr/>
      </dsp:nvSpPr>
      <dsp:spPr>
        <a:xfrm>
          <a:off x="2692333" y="1172360"/>
          <a:ext cx="1759238" cy="1589310"/>
        </a:xfrm>
        <a:prstGeom prst="roundRect">
          <a:avLst/>
        </a:prstGeom>
        <a:solidFill>
          <a:srgbClr val="C372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b="1" u="sng" kern="1200" dirty="0" smtClean="0"/>
            <a:t>17 118</a:t>
          </a:r>
          <a:r>
            <a:rPr lang="en-US" sz="1600" kern="1200" dirty="0" smtClean="0"/>
            <a:t> cases of rape against children were reported in 2019/20</a:t>
          </a:r>
          <a:endParaRPr lang="en-US" sz="1600" kern="1200" dirty="0"/>
        </a:p>
      </dsp:txBody>
      <dsp:txXfrm>
        <a:off x="2769917" y="1249944"/>
        <a:ext cx="1604070" cy="1434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D0308-E671-46F1-853B-010B1A5C28A6}">
      <dsp:nvSpPr>
        <dsp:cNvPr id="0" name=""/>
        <dsp:cNvSpPr/>
      </dsp:nvSpPr>
      <dsp:spPr>
        <a:xfrm>
          <a:off x="0" y="252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Adolescents require </a:t>
          </a:r>
          <a:r>
            <a:rPr lang="en-US" sz="1600" b="1" kern="1200" dirty="0" smtClean="0">
              <a:solidFill>
                <a:schemeClr val="bg1">
                  <a:lumMod val="65000"/>
                </a:schemeClr>
              </a:solidFill>
            </a:rPr>
            <a:t>comprehensive, wrap-around services </a:t>
          </a:r>
          <a:r>
            <a:rPr lang="en-US" sz="1600" kern="1200" dirty="0" smtClean="0">
              <a:solidFill>
                <a:schemeClr val="bg1">
                  <a:lumMod val="65000"/>
                </a:schemeClr>
              </a:solidFill>
            </a:rPr>
            <a:t>with multiple entry points across the age-continuum. </a:t>
          </a:r>
          <a:endParaRPr lang="en-US" sz="1600" kern="1200" dirty="0">
            <a:solidFill>
              <a:schemeClr val="bg1">
                <a:lumMod val="65000"/>
              </a:schemeClr>
            </a:solidFill>
          </a:endParaRPr>
        </a:p>
      </dsp:txBody>
      <dsp:txXfrm>
        <a:off x="32981" y="35508"/>
        <a:ext cx="10802420" cy="609665"/>
      </dsp:txXfrm>
    </dsp:sp>
    <dsp:sp modelId="{51905E90-C0F9-4541-A764-4D2DF4CCB329}">
      <dsp:nvSpPr>
        <dsp:cNvPr id="0" name=""/>
        <dsp:cNvSpPr/>
      </dsp:nvSpPr>
      <dsp:spPr>
        <a:xfrm>
          <a:off x="0" y="69137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CSE</a:t>
          </a:r>
          <a:r>
            <a:rPr lang="en-US" sz="1600" kern="1200" dirty="0" smtClean="0">
              <a:solidFill>
                <a:schemeClr val="bg1">
                  <a:lumMod val="65000"/>
                </a:schemeClr>
              </a:solidFill>
            </a:rPr>
            <a:t> drives </a:t>
          </a:r>
          <a:r>
            <a:rPr lang="en-US" sz="1600" b="1" kern="1200" dirty="0" smtClean="0">
              <a:solidFill>
                <a:schemeClr val="bg1">
                  <a:lumMod val="65000"/>
                </a:schemeClr>
              </a:solidFill>
            </a:rPr>
            <a:t>demand creation </a:t>
          </a:r>
          <a:r>
            <a:rPr lang="en-US" sz="1600" kern="1200" dirty="0" smtClean="0">
              <a:solidFill>
                <a:schemeClr val="bg1">
                  <a:lumMod val="65000"/>
                </a:schemeClr>
              </a:solidFill>
            </a:rPr>
            <a:t>and </a:t>
          </a:r>
          <a:r>
            <a:rPr lang="en-US" sz="1600" b="1" kern="1200" dirty="0" smtClean="0">
              <a:solidFill>
                <a:schemeClr val="bg1">
                  <a:lumMod val="65000"/>
                </a:schemeClr>
              </a:solidFill>
            </a:rPr>
            <a:t>improves uptake </a:t>
          </a:r>
          <a:r>
            <a:rPr lang="en-US" sz="1600" kern="1200" dirty="0" smtClean="0">
              <a:solidFill>
                <a:schemeClr val="bg1">
                  <a:lumMod val="65000"/>
                </a:schemeClr>
              </a:solidFill>
            </a:rPr>
            <a:t>of SRHS </a:t>
          </a:r>
        </a:p>
        <a:p>
          <a:pPr lvl="0" algn="l" defTabSz="711200" rtl="0">
            <a:lnSpc>
              <a:spcPct val="90000"/>
            </a:lnSpc>
            <a:spcBef>
              <a:spcPct val="0"/>
            </a:spcBef>
            <a:spcAft>
              <a:spcPct val="35000"/>
            </a:spcAft>
          </a:pPr>
          <a:r>
            <a:rPr lang="en-US" sz="1600" kern="1200" dirty="0" smtClean="0">
              <a:solidFill>
                <a:schemeClr val="bg1">
                  <a:lumMod val="65000"/>
                </a:schemeClr>
              </a:solidFill>
            </a:rPr>
            <a:t>It should be </a:t>
          </a:r>
          <a:r>
            <a:rPr lang="en-US" sz="1600" b="1" kern="1200" dirty="0" smtClean="0">
              <a:solidFill>
                <a:schemeClr val="bg1">
                  <a:lumMod val="65000"/>
                </a:schemeClr>
              </a:solidFill>
            </a:rPr>
            <a:t>offered in tandem </a:t>
          </a:r>
          <a:r>
            <a:rPr lang="en-US" sz="1600" kern="1200" dirty="0" smtClean="0">
              <a:solidFill>
                <a:schemeClr val="bg1">
                  <a:lumMod val="65000"/>
                </a:schemeClr>
              </a:solidFill>
            </a:rPr>
            <a:t>with differentiated models of adolescent healthcare.</a:t>
          </a:r>
          <a:endParaRPr lang="en-US" sz="1600" kern="1200" dirty="0">
            <a:solidFill>
              <a:schemeClr val="bg1">
                <a:lumMod val="65000"/>
              </a:schemeClr>
            </a:solidFill>
          </a:endParaRPr>
        </a:p>
      </dsp:txBody>
      <dsp:txXfrm>
        <a:off x="32981" y="724355"/>
        <a:ext cx="10802420" cy="609665"/>
      </dsp:txXfrm>
    </dsp:sp>
    <dsp:sp modelId="{14A41BD3-EEC3-47C0-A1FD-E6D5232201A0}">
      <dsp:nvSpPr>
        <dsp:cNvPr id="0" name=""/>
        <dsp:cNvSpPr/>
      </dsp:nvSpPr>
      <dsp:spPr>
        <a:xfrm>
          <a:off x="0" y="138022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School health programmes </a:t>
          </a:r>
          <a:r>
            <a:rPr lang="en-US" sz="1600" kern="1200" dirty="0" smtClean="0">
              <a:solidFill>
                <a:schemeClr val="bg1">
                  <a:lumMod val="65000"/>
                </a:schemeClr>
              </a:solidFill>
            </a:rPr>
            <a:t>are an effective, feasible, safe and acceptable way to reach adolescents of school-going age. </a:t>
          </a:r>
          <a:endParaRPr lang="en-US" sz="1600" kern="1200" dirty="0">
            <a:solidFill>
              <a:schemeClr val="bg1">
                <a:lumMod val="65000"/>
              </a:schemeClr>
            </a:solidFill>
          </a:endParaRPr>
        </a:p>
      </dsp:txBody>
      <dsp:txXfrm>
        <a:off x="32981" y="1413201"/>
        <a:ext cx="10802420" cy="609665"/>
      </dsp:txXfrm>
    </dsp:sp>
    <dsp:sp modelId="{1869B0FE-A7D8-43D7-8360-5C207E41ADAD}">
      <dsp:nvSpPr>
        <dsp:cNvPr id="0" name=""/>
        <dsp:cNvSpPr/>
      </dsp:nvSpPr>
      <dsp:spPr>
        <a:xfrm>
          <a:off x="0" y="2069067"/>
          <a:ext cx="10868382" cy="67562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tx1"/>
              </a:solidFill>
            </a:rPr>
            <a:t>Engagement</a:t>
          </a:r>
          <a:r>
            <a:rPr lang="en-US" sz="1600" kern="1200" dirty="0" smtClean="0">
              <a:solidFill>
                <a:schemeClr val="tx1"/>
              </a:solidFill>
            </a:rPr>
            <a:t> with teachers, parents, caregivers </a:t>
          </a:r>
          <a:r>
            <a:rPr lang="en-US" sz="1600" b="1" kern="1200" dirty="0" smtClean="0">
              <a:solidFill>
                <a:schemeClr val="tx1"/>
              </a:solidFill>
            </a:rPr>
            <a:t>improves acceptability </a:t>
          </a:r>
          <a:r>
            <a:rPr lang="en-US" sz="1600" kern="1200" dirty="0" smtClean="0">
              <a:solidFill>
                <a:schemeClr val="tx1"/>
              </a:solidFill>
            </a:rPr>
            <a:t>of school health programmes and CSE.</a:t>
          </a:r>
          <a:endParaRPr lang="en-US" sz="1600" kern="1200" dirty="0">
            <a:solidFill>
              <a:schemeClr val="tx1"/>
            </a:solidFill>
          </a:endParaRPr>
        </a:p>
      </dsp:txBody>
      <dsp:txXfrm>
        <a:off x="32981" y="2102048"/>
        <a:ext cx="10802420" cy="609665"/>
      </dsp:txXfrm>
    </dsp:sp>
    <dsp:sp modelId="{821CA8B4-D3C5-4828-BA15-784AA9702D12}">
      <dsp:nvSpPr>
        <dsp:cNvPr id="0" name=""/>
        <dsp:cNvSpPr/>
      </dsp:nvSpPr>
      <dsp:spPr>
        <a:xfrm>
          <a:off x="0" y="275791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HIV education programmes </a:t>
          </a:r>
          <a:r>
            <a:rPr lang="en-US" sz="1600" kern="1200" dirty="0" smtClean="0">
              <a:solidFill>
                <a:schemeClr val="bg1">
                  <a:lumMod val="65000"/>
                </a:schemeClr>
              </a:solidFill>
            </a:rPr>
            <a:t>need to adopt a </a:t>
          </a:r>
          <a:r>
            <a:rPr lang="en-US" sz="1600" b="1" kern="1200" dirty="0" smtClean="0">
              <a:solidFill>
                <a:schemeClr val="bg1">
                  <a:lumMod val="65000"/>
                </a:schemeClr>
              </a:solidFill>
            </a:rPr>
            <a:t>public health approach</a:t>
          </a:r>
          <a:r>
            <a:rPr lang="en-US" sz="1600" kern="1200" dirty="0" smtClean="0">
              <a:solidFill>
                <a:schemeClr val="bg1">
                  <a:lumMod val="65000"/>
                </a:schemeClr>
              </a:solidFill>
            </a:rPr>
            <a:t>, and include an approach based on gender norms and power dynamics. </a:t>
          </a:r>
          <a:endParaRPr lang="en-US" sz="1600" kern="1200" dirty="0">
            <a:solidFill>
              <a:schemeClr val="bg1">
                <a:lumMod val="65000"/>
              </a:schemeClr>
            </a:solidFill>
          </a:endParaRPr>
        </a:p>
      </dsp:txBody>
      <dsp:txXfrm>
        <a:off x="32981" y="2790895"/>
        <a:ext cx="10802420" cy="609665"/>
      </dsp:txXfrm>
    </dsp:sp>
    <dsp:sp modelId="{9603D599-3C40-48FE-B81E-F8005056FFBB}">
      <dsp:nvSpPr>
        <dsp:cNvPr id="0" name=""/>
        <dsp:cNvSpPr/>
      </dsp:nvSpPr>
      <dsp:spPr>
        <a:xfrm>
          <a:off x="0" y="344676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Young men and boys cannot be left out of programmes that aim to achieve HIV prevention or improved SRH outcomes among young women and girls. </a:t>
          </a:r>
        </a:p>
      </dsp:txBody>
      <dsp:txXfrm>
        <a:off x="32981" y="3479741"/>
        <a:ext cx="10802420" cy="609665"/>
      </dsp:txXfrm>
    </dsp:sp>
    <dsp:sp modelId="{5FB7461E-AAEC-4149-98A1-2E2E0E198893}">
      <dsp:nvSpPr>
        <dsp:cNvPr id="0" name=""/>
        <dsp:cNvSpPr/>
      </dsp:nvSpPr>
      <dsp:spPr>
        <a:xfrm>
          <a:off x="0" y="413560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Programmes should be deployed in tandem, and focus on aspects of </a:t>
          </a:r>
          <a:r>
            <a:rPr lang="en-US" sz="1600" b="1" kern="1200" dirty="0" smtClean="0">
              <a:solidFill>
                <a:schemeClr val="bg1">
                  <a:lumMod val="65000"/>
                </a:schemeClr>
              </a:solidFill>
            </a:rPr>
            <a:t>gender norms </a:t>
          </a:r>
          <a:r>
            <a:rPr lang="en-US" sz="1600" kern="1200" dirty="0" smtClean="0">
              <a:solidFill>
                <a:schemeClr val="bg1">
                  <a:lumMod val="65000"/>
                </a:schemeClr>
              </a:solidFill>
            </a:rPr>
            <a:t>and the prevention of </a:t>
          </a:r>
          <a:r>
            <a:rPr lang="en-US" sz="1600" b="1" kern="1200" dirty="0" smtClean="0">
              <a:solidFill>
                <a:schemeClr val="bg1">
                  <a:lumMod val="65000"/>
                </a:schemeClr>
              </a:solidFill>
            </a:rPr>
            <a:t>gender-based violence</a:t>
          </a:r>
          <a:r>
            <a:rPr lang="en-US" sz="1600" kern="1200" dirty="0" smtClean="0">
              <a:solidFill>
                <a:schemeClr val="bg1">
                  <a:lumMod val="65000"/>
                </a:schemeClr>
              </a:solidFill>
            </a:rPr>
            <a:t>. </a:t>
          </a:r>
          <a:endParaRPr lang="en-US" sz="1600" kern="1200" dirty="0">
            <a:solidFill>
              <a:schemeClr val="bg1">
                <a:lumMod val="65000"/>
              </a:schemeClr>
            </a:solidFill>
          </a:endParaRPr>
        </a:p>
      </dsp:txBody>
      <dsp:txXfrm>
        <a:off x="32981" y="4168588"/>
        <a:ext cx="10802420" cy="6096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D0308-E671-46F1-853B-010B1A5C28A6}">
      <dsp:nvSpPr>
        <dsp:cNvPr id="0" name=""/>
        <dsp:cNvSpPr/>
      </dsp:nvSpPr>
      <dsp:spPr>
        <a:xfrm>
          <a:off x="0" y="252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Adolescents require </a:t>
          </a:r>
          <a:r>
            <a:rPr lang="en-US" sz="1600" b="1" kern="1200" dirty="0" smtClean="0">
              <a:solidFill>
                <a:schemeClr val="bg1">
                  <a:lumMod val="65000"/>
                </a:schemeClr>
              </a:solidFill>
            </a:rPr>
            <a:t>comprehensive, wrap-around services </a:t>
          </a:r>
          <a:r>
            <a:rPr lang="en-US" sz="1600" kern="1200" dirty="0" smtClean="0">
              <a:solidFill>
                <a:schemeClr val="bg1">
                  <a:lumMod val="65000"/>
                </a:schemeClr>
              </a:solidFill>
            </a:rPr>
            <a:t>with multiple entry points across the age-continuum. </a:t>
          </a:r>
          <a:endParaRPr lang="en-US" sz="1600" kern="1200" dirty="0">
            <a:solidFill>
              <a:schemeClr val="bg1">
                <a:lumMod val="65000"/>
              </a:schemeClr>
            </a:solidFill>
          </a:endParaRPr>
        </a:p>
      </dsp:txBody>
      <dsp:txXfrm>
        <a:off x="32981" y="35508"/>
        <a:ext cx="10802420" cy="609665"/>
      </dsp:txXfrm>
    </dsp:sp>
    <dsp:sp modelId="{51905E90-C0F9-4541-A764-4D2DF4CCB329}">
      <dsp:nvSpPr>
        <dsp:cNvPr id="0" name=""/>
        <dsp:cNvSpPr/>
      </dsp:nvSpPr>
      <dsp:spPr>
        <a:xfrm>
          <a:off x="0" y="69137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CSE</a:t>
          </a:r>
          <a:r>
            <a:rPr lang="en-US" sz="1600" kern="1200" dirty="0" smtClean="0">
              <a:solidFill>
                <a:schemeClr val="bg1">
                  <a:lumMod val="65000"/>
                </a:schemeClr>
              </a:solidFill>
            </a:rPr>
            <a:t> drives </a:t>
          </a:r>
          <a:r>
            <a:rPr lang="en-US" sz="1600" b="1" kern="1200" dirty="0" smtClean="0">
              <a:solidFill>
                <a:schemeClr val="bg1">
                  <a:lumMod val="65000"/>
                </a:schemeClr>
              </a:solidFill>
            </a:rPr>
            <a:t>demand creation </a:t>
          </a:r>
          <a:r>
            <a:rPr lang="en-US" sz="1600" kern="1200" dirty="0" smtClean="0">
              <a:solidFill>
                <a:schemeClr val="bg1">
                  <a:lumMod val="65000"/>
                </a:schemeClr>
              </a:solidFill>
            </a:rPr>
            <a:t>and </a:t>
          </a:r>
          <a:r>
            <a:rPr lang="en-US" sz="1600" b="1" kern="1200" dirty="0" smtClean="0">
              <a:solidFill>
                <a:schemeClr val="bg1">
                  <a:lumMod val="65000"/>
                </a:schemeClr>
              </a:solidFill>
            </a:rPr>
            <a:t>improves uptake </a:t>
          </a:r>
          <a:r>
            <a:rPr lang="en-US" sz="1600" kern="1200" dirty="0" smtClean="0">
              <a:solidFill>
                <a:schemeClr val="bg1">
                  <a:lumMod val="65000"/>
                </a:schemeClr>
              </a:solidFill>
            </a:rPr>
            <a:t>of SRHS </a:t>
          </a:r>
        </a:p>
        <a:p>
          <a:pPr lvl="0" algn="l" defTabSz="711200" rtl="0">
            <a:lnSpc>
              <a:spcPct val="90000"/>
            </a:lnSpc>
            <a:spcBef>
              <a:spcPct val="0"/>
            </a:spcBef>
            <a:spcAft>
              <a:spcPct val="35000"/>
            </a:spcAft>
          </a:pPr>
          <a:r>
            <a:rPr lang="en-US" sz="1600" kern="1200" dirty="0" smtClean="0">
              <a:solidFill>
                <a:schemeClr val="bg1">
                  <a:lumMod val="65000"/>
                </a:schemeClr>
              </a:solidFill>
            </a:rPr>
            <a:t>It should be </a:t>
          </a:r>
          <a:r>
            <a:rPr lang="en-US" sz="1600" b="1" kern="1200" dirty="0" smtClean="0">
              <a:solidFill>
                <a:schemeClr val="bg1">
                  <a:lumMod val="65000"/>
                </a:schemeClr>
              </a:solidFill>
            </a:rPr>
            <a:t>offered in tandem </a:t>
          </a:r>
          <a:r>
            <a:rPr lang="en-US" sz="1600" kern="1200" dirty="0" smtClean="0">
              <a:solidFill>
                <a:schemeClr val="bg1">
                  <a:lumMod val="65000"/>
                </a:schemeClr>
              </a:solidFill>
            </a:rPr>
            <a:t>with differentiated models of adolescent healthcare.</a:t>
          </a:r>
          <a:endParaRPr lang="en-US" sz="1600" kern="1200" dirty="0">
            <a:solidFill>
              <a:schemeClr val="bg1">
                <a:lumMod val="65000"/>
              </a:schemeClr>
            </a:solidFill>
          </a:endParaRPr>
        </a:p>
      </dsp:txBody>
      <dsp:txXfrm>
        <a:off x="32981" y="724355"/>
        <a:ext cx="10802420" cy="609665"/>
      </dsp:txXfrm>
    </dsp:sp>
    <dsp:sp modelId="{14A41BD3-EEC3-47C0-A1FD-E6D5232201A0}">
      <dsp:nvSpPr>
        <dsp:cNvPr id="0" name=""/>
        <dsp:cNvSpPr/>
      </dsp:nvSpPr>
      <dsp:spPr>
        <a:xfrm>
          <a:off x="0" y="138022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School health programmes </a:t>
          </a:r>
          <a:r>
            <a:rPr lang="en-US" sz="1600" kern="1200" dirty="0" smtClean="0">
              <a:solidFill>
                <a:schemeClr val="bg1">
                  <a:lumMod val="65000"/>
                </a:schemeClr>
              </a:solidFill>
            </a:rPr>
            <a:t>are an effective, feasible, safe and acceptable way to reach adolescents of school-going age. </a:t>
          </a:r>
          <a:endParaRPr lang="en-US" sz="1600" kern="1200" dirty="0">
            <a:solidFill>
              <a:schemeClr val="bg1">
                <a:lumMod val="65000"/>
              </a:schemeClr>
            </a:solidFill>
          </a:endParaRPr>
        </a:p>
      </dsp:txBody>
      <dsp:txXfrm>
        <a:off x="32981" y="1413201"/>
        <a:ext cx="10802420" cy="609665"/>
      </dsp:txXfrm>
    </dsp:sp>
    <dsp:sp modelId="{1869B0FE-A7D8-43D7-8360-5C207E41ADAD}">
      <dsp:nvSpPr>
        <dsp:cNvPr id="0" name=""/>
        <dsp:cNvSpPr/>
      </dsp:nvSpPr>
      <dsp:spPr>
        <a:xfrm>
          <a:off x="0" y="206906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Engagement</a:t>
          </a:r>
          <a:r>
            <a:rPr lang="en-US" sz="1600" kern="1200" dirty="0" smtClean="0">
              <a:solidFill>
                <a:schemeClr val="bg1">
                  <a:lumMod val="65000"/>
                </a:schemeClr>
              </a:solidFill>
            </a:rPr>
            <a:t> with teachers, parents, caregivers </a:t>
          </a:r>
          <a:r>
            <a:rPr lang="en-US" sz="1600" b="1" kern="1200" dirty="0" smtClean="0">
              <a:solidFill>
                <a:schemeClr val="bg1">
                  <a:lumMod val="65000"/>
                </a:schemeClr>
              </a:solidFill>
            </a:rPr>
            <a:t>improves acceptability </a:t>
          </a:r>
          <a:r>
            <a:rPr lang="en-US" sz="1600" kern="1200" dirty="0" smtClean="0">
              <a:solidFill>
                <a:schemeClr val="bg1">
                  <a:lumMod val="65000"/>
                </a:schemeClr>
              </a:solidFill>
            </a:rPr>
            <a:t>of school health programmes and CSE.</a:t>
          </a:r>
          <a:endParaRPr lang="en-US" sz="1600" kern="1200" dirty="0">
            <a:solidFill>
              <a:schemeClr val="bg1">
                <a:lumMod val="65000"/>
              </a:schemeClr>
            </a:solidFill>
          </a:endParaRPr>
        </a:p>
      </dsp:txBody>
      <dsp:txXfrm>
        <a:off x="32981" y="2102048"/>
        <a:ext cx="10802420" cy="609665"/>
      </dsp:txXfrm>
    </dsp:sp>
    <dsp:sp modelId="{821CA8B4-D3C5-4828-BA15-784AA9702D12}">
      <dsp:nvSpPr>
        <dsp:cNvPr id="0" name=""/>
        <dsp:cNvSpPr/>
      </dsp:nvSpPr>
      <dsp:spPr>
        <a:xfrm>
          <a:off x="0" y="2757914"/>
          <a:ext cx="10868382" cy="67562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tx1"/>
              </a:solidFill>
            </a:rPr>
            <a:t>HIV education programmes </a:t>
          </a:r>
          <a:r>
            <a:rPr lang="en-US" sz="1600" kern="1200" dirty="0" smtClean="0">
              <a:solidFill>
                <a:schemeClr val="tx1"/>
              </a:solidFill>
            </a:rPr>
            <a:t>need to adopt a </a:t>
          </a:r>
          <a:r>
            <a:rPr lang="en-US" sz="1600" b="1" kern="1200" dirty="0" smtClean="0">
              <a:solidFill>
                <a:schemeClr val="tx1"/>
              </a:solidFill>
            </a:rPr>
            <a:t>public health approach</a:t>
          </a:r>
          <a:r>
            <a:rPr lang="en-US" sz="1600" kern="1200" dirty="0" smtClean="0">
              <a:solidFill>
                <a:schemeClr val="tx1"/>
              </a:solidFill>
            </a:rPr>
            <a:t>, and include an approach based on gender norms and power dynamics. </a:t>
          </a:r>
          <a:endParaRPr lang="en-US" sz="1600" kern="1200" dirty="0">
            <a:solidFill>
              <a:schemeClr val="tx1"/>
            </a:solidFill>
          </a:endParaRPr>
        </a:p>
      </dsp:txBody>
      <dsp:txXfrm>
        <a:off x="32981" y="2790895"/>
        <a:ext cx="10802420" cy="609665"/>
      </dsp:txXfrm>
    </dsp:sp>
    <dsp:sp modelId="{9603D599-3C40-48FE-B81E-F8005056FFBB}">
      <dsp:nvSpPr>
        <dsp:cNvPr id="0" name=""/>
        <dsp:cNvSpPr/>
      </dsp:nvSpPr>
      <dsp:spPr>
        <a:xfrm>
          <a:off x="0" y="344676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Young men and boys cannot be left out of programmes that aim to achieve HIV prevention or improved SRH outcomes among young women and girls. </a:t>
          </a:r>
        </a:p>
      </dsp:txBody>
      <dsp:txXfrm>
        <a:off x="32981" y="3479741"/>
        <a:ext cx="10802420" cy="609665"/>
      </dsp:txXfrm>
    </dsp:sp>
    <dsp:sp modelId="{5FB7461E-AAEC-4149-98A1-2E2E0E198893}">
      <dsp:nvSpPr>
        <dsp:cNvPr id="0" name=""/>
        <dsp:cNvSpPr/>
      </dsp:nvSpPr>
      <dsp:spPr>
        <a:xfrm>
          <a:off x="0" y="413560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Programmes should be deployed in tandem, and focus on aspects of </a:t>
          </a:r>
          <a:r>
            <a:rPr lang="en-US" sz="1600" b="1" kern="1200" dirty="0" smtClean="0">
              <a:solidFill>
                <a:schemeClr val="bg1">
                  <a:lumMod val="65000"/>
                </a:schemeClr>
              </a:solidFill>
            </a:rPr>
            <a:t>gender norms </a:t>
          </a:r>
          <a:r>
            <a:rPr lang="en-US" sz="1600" kern="1200" dirty="0" smtClean="0">
              <a:solidFill>
                <a:schemeClr val="bg1">
                  <a:lumMod val="65000"/>
                </a:schemeClr>
              </a:solidFill>
            </a:rPr>
            <a:t>and the prevention of </a:t>
          </a:r>
          <a:r>
            <a:rPr lang="en-US" sz="1600" b="1" kern="1200" dirty="0" smtClean="0">
              <a:solidFill>
                <a:schemeClr val="bg1">
                  <a:lumMod val="65000"/>
                </a:schemeClr>
              </a:solidFill>
            </a:rPr>
            <a:t>gender-based violence</a:t>
          </a:r>
          <a:r>
            <a:rPr lang="en-US" sz="1600" kern="1200" dirty="0" smtClean="0">
              <a:solidFill>
                <a:schemeClr val="bg1">
                  <a:lumMod val="65000"/>
                </a:schemeClr>
              </a:solidFill>
            </a:rPr>
            <a:t>. </a:t>
          </a:r>
          <a:endParaRPr lang="en-US" sz="1600" kern="1200" dirty="0">
            <a:solidFill>
              <a:schemeClr val="bg1">
                <a:lumMod val="65000"/>
              </a:schemeClr>
            </a:solidFill>
          </a:endParaRPr>
        </a:p>
      </dsp:txBody>
      <dsp:txXfrm>
        <a:off x="32981" y="4168588"/>
        <a:ext cx="10802420" cy="6096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D0308-E671-46F1-853B-010B1A5C28A6}">
      <dsp:nvSpPr>
        <dsp:cNvPr id="0" name=""/>
        <dsp:cNvSpPr/>
      </dsp:nvSpPr>
      <dsp:spPr>
        <a:xfrm>
          <a:off x="0" y="252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Adolescents require </a:t>
          </a:r>
          <a:r>
            <a:rPr lang="en-US" sz="1600" b="1" kern="1200" dirty="0" smtClean="0">
              <a:solidFill>
                <a:schemeClr val="bg1">
                  <a:lumMod val="65000"/>
                </a:schemeClr>
              </a:solidFill>
            </a:rPr>
            <a:t>comprehensive, wrap-around services </a:t>
          </a:r>
          <a:r>
            <a:rPr lang="en-US" sz="1600" kern="1200" dirty="0" smtClean="0">
              <a:solidFill>
                <a:schemeClr val="bg1">
                  <a:lumMod val="65000"/>
                </a:schemeClr>
              </a:solidFill>
            </a:rPr>
            <a:t>with multiple entry points across the age-continuum. </a:t>
          </a:r>
          <a:endParaRPr lang="en-US" sz="1600" kern="1200" dirty="0">
            <a:solidFill>
              <a:schemeClr val="bg1">
                <a:lumMod val="65000"/>
              </a:schemeClr>
            </a:solidFill>
          </a:endParaRPr>
        </a:p>
      </dsp:txBody>
      <dsp:txXfrm>
        <a:off x="32981" y="35508"/>
        <a:ext cx="10802420" cy="609665"/>
      </dsp:txXfrm>
    </dsp:sp>
    <dsp:sp modelId="{51905E90-C0F9-4541-A764-4D2DF4CCB329}">
      <dsp:nvSpPr>
        <dsp:cNvPr id="0" name=""/>
        <dsp:cNvSpPr/>
      </dsp:nvSpPr>
      <dsp:spPr>
        <a:xfrm>
          <a:off x="0" y="69137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CSE</a:t>
          </a:r>
          <a:r>
            <a:rPr lang="en-US" sz="1600" kern="1200" dirty="0" smtClean="0">
              <a:solidFill>
                <a:schemeClr val="bg1">
                  <a:lumMod val="65000"/>
                </a:schemeClr>
              </a:solidFill>
            </a:rPr>
            <a:t> drives </a:t>
          </a:r>
          <a:r>
            <a:rPr lang="en-US" sz="1600" b="1" kern="1200" dirty="0" smtClean="0">
              <a:solidFill>
                <a:schemeClr val="bg1">
                  <a:lumMod val="65000"/>
                </a:schemeClr>
              </a:solidFill>
            </a:rPr>
            <a:t>demand creation </a:t>
          </a:r>
          <a:r>
            <a:rPr lang="en-US" sz="1600" kern="1200" dirty="0" smtClean="0">
              <a:solidFill>
                <a:schemeClr val="bg1">
                  <a:lumMod val="65000"/>
                </a:schemeClr>
              </a:solidFill>
            </a:rPr>
            <a:t>and </a:t>
          </a:r>
          <a:r>
            <a:rPr lang="en-US" sz="1600" b="1" kern="1200" dirty="0" smtClean="0">
              <a:solidFill>
                <a:schemeClr val="bg1">
                  <a:lumMod val="65000"/>
                </a:schemeClr>
              </a:solidFill>
            </a:rPr>
            <a:t>improves uptake </a:t>
          </a:r>
          <a:r>
            <a:rPr lang="en-US" sz="1600" kern="1200" dirty="0" smtClean="0">
              <a:solidFill>
                <a:schemeClr val="bg1">
                  <a:lumMod val="65000"/>
                </a:schemeClr>
              </a:solidFill>
            </a:rPr>
            <a:t>of SRHS </a:t>
          </a:r>
        </a:p>
        <a:p>
          <a:pPr lvl="0" algn="l" defTabSz="711200" rtl="0">
            <a:lnSpc>
              <a:spcPct val="90000"/>
            </a:lnSpc>
            <a:spcBef>
              <a:spcPct val="0"/>
            </a:spcBef>
            <a:spcAft>
              <a:spcPct val="35000"/>
            </a:spcAft>
          </a:pPr>
          <a:r>
            <a:rPr lang="en-US" sz="1600" kern="1200" dirty="0" smtClean="0">
              <a:solidFill>
                <a:schemeClr val="bg1">
                  <a:lumMod val="65000"/>
                </a:schemeClr>
              </a:solidFill>
            </a:rPr>
            <a:t>It should be </a:t>
          </a:r>
          <a:r>
            <a:rPr lang="en-US" sz="1600" b="1" kern="1200" dirty="0" smtClean="0">
              <a:solidFill>
                <a:schemeClr val="bg1">
                  <a:lumMod val="65000"/>
                </a:schemeClr>
              </a:solidFill>
            </a:rPr>
            <a:t>offered in tandem </a:t>
          </a:r>
          <a:r>
            <a:rPr lang="en-US" sz="1600" kern="1200" dirty="0" smtClean="0">
              <a:solidFill>
                <a:schemeClr val="bg1">
                  <a:lumMod val="65000"/>
                </a:schemeClr>
              </a:solidFill>
            </a:rPr>
            <a:t>with differentiated models of adolescent healthcare.</a:t>
          </a:r>
          <a:endParaRPr lang="en-US" sz="1600" kern="1200" dirty="0">
            <a:solidFill>
              <a:schemeClr val="bg1">
                <a:lumMod val="65000"/>
              </a:schemeClr>
            </a:solidFill>
          </a:endParaRPr>
        </a:p>
      </dsp:txBody>
      <dsp:txXfrm>
        <a:off x="32981" y="724355"/>
        <a:ext cx="10802420" cy="609665"/>
      </dsp:txXfrm>
    </dsp:sp>
    <dsp:sp modelId="{14A41BD3-EEC3-47C0-A1FD-E6D5232201A0}">
      <dsp:nvSpPr>
        <dsp:cNvPr id="0" name=""/>
        <dsp:cNvSpPr/>
      </dsp:nvSpPr>
      <dsp:spPr>
        <a:xfrm>
          <a:off x="0" y="138022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School health programmes </a:t>
          </a:r>
          <a:r>
            <a:rPr lang="en-US" sz="1600" kern="1200" dirty="0" smtClean="0">
              <a:solidFill>
                <a:schemeClr val="bg1">
                  <a:lumMod val="65000"/>
                </a:schemeClr>
              </a:solidFill>
            </a:rPr>
            <a:t>are an effective, feasible, safe and acceptable way to reach adolescents of school-going age. </a:t>
          </a:r>
          <a:endParaRPr lang="en-US" sz="1600" kern="1200" dirty="0">
            <a:solidFill>
              <a:schemeClr val="bg1">
                <a:lumMod val="65000"/>
              </a:schemeClr>
            </a:solidFill>
          </a:endParaRPr>
        </a:p>
      </dsp:txBody>
      <dsp:txXfrm>
        <a:off x="32981" y="1413201"/>
        <a:ext cx="10802420" cy="609665"/>
      </dsp:txXfrm>
    </dsp:sp>
    <dsp:sp modelId="{1869B0FE-A7D8-43D7-8360-5C207E41ADAD}">
      <dsp:nvSpPr>
        <dsp:cNvPr id="0" name=""/>
        <dsp:cNvSpPr/>
      </dsp:nvSpPr>
      <dsp:spPr>
        <a:xfrm>
          <a:off x="0" y="206906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Engagement</a:t>
          </a:r>
          <a:r>
            <a:rPr lang="en-US" sz="1600" kern="1200" dirty="0" smtClean="0">
              <a:solidFill>
                <a:schemeClr val="bg1">
                  <a:lumMod val="65000"/>
                </a:schemeClr>
              </a:solidFill>
            </a:rPr>
            <a:t> with teachers, parents, caregivers </a:t>
          </a:r>
          <a:r>
            <a:rPr lang="en-US" sz="1600" b="1" kern="1200" dirty="0" smtClean="0">
              <a:solidFill>
                <a:schemeClr val="bg1">
                  <a:lumMod val="65000"/>
                </a:schemeClr>
              </a:solidFill>
            </a:rPr>
            <a:t>improves acceptability </a:t>
          </a:r>
          <a:r>
            <a:rPr lang="en-US" sz="1600" kern="1200" dirty="0" smtClean="0">
              <a:solidFill>
                <a:schemeClr val="bg1">
                  <a:lumMod val="65000"/>
                </a:schemeClr>
              </a:solidFill>
            </a:rPr>
            <a:t>of school health programmes and CSE.</a:t>
          </a:r>
          <a:endParaRPr lang="en-US" sz="1600" kern="1200" dirty="0">
            <a:solidFill>
              <a:schemeClr val="bg1">
                <a:lumMod val="65000"/>
              </a:schemeClr>
            </a:solidFill>
          </a:endParaRPr>
        </a:p>
      </dsp:txBody>
      <dsp:txXfrm>
        <a:off x="32981" y="2102048"/>
        <a:ext cx="10802420" cy="609665"/>
      </dsp:txXfrm>
    </dsp:sp>
    <dsp:sp modelId="{821CA8B4-D3C5-4828-BA15-784AA9702D12}">
      <dsp:nvSpPr>
        <dsp:cNvPr id="0" name=""/>
        <dsp:cNvSpPr/>
      </dsp:nvSpPr>
      <dsp:spPr>
        <a:xfrm>
          <a:off x="0" y="275791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HIV education programmes </a:t>
          </a:r>
          <a:r>
            <a:rPr lang="en-US" sz="1600" kern="1200" dirty="0" smtClean="0">
              <a:solidFill>
                <a:schemeClr val="bg1">
                  <a:lumMod val="65000"/>
                </a:schemeClr>
              </a:solidFill>
            </a:rPr>
            <a:t>need to adopt a </a:t>
          </a:r>
          <a:r>
            <a:rPr lang="en-US" sz="1600" b="1" kern="1200" dirty="0" smtClean="0">
              <a:solidFill>
                <a:schemeClr val="bg1">
                  <a:lumMod val="65000"/>
                </a:schemeClr>
              </a:solidFill>
            </a:rPr>
            <a:t>public health approach</a:t>
          </a:r>
          <a:r>
            <a:rPr lang="en-US" sz="1600" kern="1200" dirty="0" smtClean="0">
              <a:solidFill>
                <a:schemeClr val="bg1">
                  <a:lumMod val="65000"/>
                </a:schemeClr>
              </a:solidFill>
            </a:rPr>
            <a:t>, and include an approach based on gender norms and power dynamics. </a:t>
          </a:r>
          <a:endParaRPr lang="en-US" sz="1600" kern="1200" dirty="0">
            <a:solidFill>
              <a:schemeClr val="bg1">
                <a:lumMod val="65000"/>
              </a:schemeClr>
            </a:solidFill>
          </a:endParaRPr>
        </a:p>
      </dsp:txBody>
      <dsp:txXfrm>
        <a:off x="32981" y="2790895"/>
        <a:ext cx="10802420" cy="609665"/>
      </dsp:txXfrm>
    </dsp:sp>
    <dsp:sp modelId="{9603D599-3C40-48FE-B81E-F8005056FFBB}">
      <dsp:nvSpPr>
        <dsp:cNvPr id="0" name=""/>
        <dsp:cNvSpPr/>
      </dsp:nvSpPr>
      <dsp:spPr>
        <a:xfrm>
          <a:off x="0" y="3446760"/>
          <a:ext cx="10868382" cy="67562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tx1"/>
              </a:solidFill>
            </a:rPr>
            <a:t>Young men and boys cannot be left out of programmes that aim to achieve HIV prevention or improved SRH outcomes among young women and girls. </a:t>
          </a:r>
        </a:p>
      </dsp:txBody>
      <dsp:txXfrm>
        <a:off x="32981" y="3479741"/>
        <a:ext cx="10802420" cy="609665"/>
      </dsp:txXfrm>
    </dsp:sp>
    <dsp:sp modelId="{5FB7461E-AAEC-4149-98A1-2E2E0E198893}">
      <dsp:nvSpPr>
        <dsp:cNvPr id="0" name=""/>
        <dsp:cNvSpPr/>
      </dsp:nvSpPr>
      <dsp:spPr>
        <a:xfrm>
          <a:off x="0" y="413560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Programmes should be deployed in tandem, and focus on aspects of </a:t>
          </a:r>
          <a:r>
            <a:rPr lang="en-US" sz="1600" b="1" kern="1200" dirty="0" smtClean="0">
              <a:solidFill>
                <a:schemeClr val="bg1">
                  <a:lumMod val="65000"/>
                </a:schemeClr>
              </a:solidFill>
            </a:rPr>
            <a:t>gender norms </a:t>
          </a:r>
          <a:r>
            <a:rPr lang="en-US" sz="1600" kern="1200" dirty="0" smtClean="0">
              <a:solidFill>
                <a:schemeClr val="bg1">
                  <a:lumMod val="65000"/>
                </a:schemeClr>
              </a:solidFill>
            </a:rPr>
            <a:t>and the prevention of </a:t>
          </a:r>
          <a:r>
            <a:rPr lang="en-US" sz="1600" b="1" kern="1200" dirty="0" smtClean="0">
              <a:solidFill>
                <a:schemeClr val="bg1">
                  <a:lumMod val="65000"/>
                </a:schemeClr>
              </a:solidFill>
            </a:rPr>
            <a:t>gender-based violence</a:t>
          </a:r>
          <a:r>
            <a:rPr lang="en-US" sz="1600" kern="1200" dirty="0" smtClean="0">
              <a:solidFill>
                <a:schemeClr val="bg1">
                  <a:lumMod val="65000"/>
                </a:schemeClr>
              </a:solidFill>
            </a:rPr>
            <a:t>. </a:t>
          </a:r>
          <a:endParaRPr lang="en-US" sz="1600" kern="1200" dirty="0">
            <a:solidFill>
              <a:schemeClr val="bg1">
                <a:lumMod val="65000"/>
              </a:schemeClr>
            </a:solidFill>
          </a:endParaRPr>
        </a:p>
      </dsp:txBody>
      <dsp:txXfrm>
        <a:off x="32981" y="4168588"/>
        <a:ext cx="10802420" cy="6096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D0308-E671-46F1-853B-010B1A5C28A6}">
      <dsp:nvSpPr>
        <dsp:cNvPr id="0" name=""/>
        <dsp:cNvSpPr/>
      </dsp:nvSpPr>
      <dsp:spPr>
        <a:xfrm>
          <a:off x="0" y="252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Adolescents require </a:t>
          </a:r>
          <a:r>
            <a:rPr lang="en-US" sz="1600" b="1" kern="1200" dirty="0" smtClean="0">
              <a:solidFill>
                <a:schemeClr val="bg1">
                  <a:lumMod val="65000"/>
                </a:schemeClr>
              </a:solidFill>
            </a:rPr>
            <a:t>comprehensive, wrap-around services </a:t>
          </a:r>
          <a:r>
            <a:rPr lang="en-US" sz="1600" kern="1200" dirty="0" smtClean="0">
              <a:solidFill>
                <a:schemeClr val="bg1">
                  <a:lumMod val="65000"/>
                </a:schemeClr>
              </a:solidFill>
            </a:rPr>
            <a:t>with multiple entry points across the age-continuum. </a:t>
          </a:r>
          <a:endParaRPr lang="en-US" sz="1600" kern="1200" dirty="0">
            <a:solidFill>
              <a:schemeClr val="bg1">
                <a:lumMod val="65000"/>
              </a:schemeClr>
            </a:solidFill>
          </a:endParaRPr>
        </a:p>
      </dsp:txBody>
      <dsp:txXfrm>
        <a:off x="32981" y="35508"/>
        <a:ext cx="10802420" cy="609665"/>
      </dsp:txXfrm>
    </dsp:sp>
    <dsp:sp modelId="{51905E90-C0F9-4541-A764-4D2DF4CCB329}">
      <dsp:nvSpPr>
        <dsp:cNvPr id="0" name=""/>
        <dsp:cNvSpPr/>
      </dsp:nvSpPr>
      <dsp:spPr>
        <a:xfrm>
          <a:off x="0" y="69137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CSE</a:t>
          </a:r>
          <a:r>
            <a:rPr lang="en-US" sz="1600" kern="1200" dirty="0" smtClean="0">
              <a:solidFill>
                <a:schemeClr val="bg1">
                  <a:lumMod val="65000"/>
                </a:schemeClr>
              </a:solidFill>
            </a:rPr>
            <a:t> drives </a:t>
          </a:r>
          <a:r>
            <a:rPr lang="en-US" sz="1600" b="1" kern="1200" dirty="0" smtClean="0">
              <a:solidFill>
                <a:schemeClr val="bg1">
                  <a:lumMod val="65000"/>
                </a:schemeClr>
              </a:solidFill>
            </a:rPr>
            <a:t>demand creation </a:t>
          </a:r>
          <a:r>
            <a:rPr lang="en-US" sz="1600" kern="1200" dirty="0" smtClean="0">
              <a:solidFill>
                <a:schemeClr val="bg1">
                  <a:lumMod val="65000"/>
                </a:schemeClr>
              </a:solidFill>
            </a:rPr>
            <a:t>and </a:t>
          </a:r>
          <a:r>
            <a:rPr lang="en-US" sz="1600" b="1" kern="1200" dirty="0" smtClean="0">
              <a:solidFill>
                <a:schemeClr val="bg1">
                  <a:lumMod val="65000"/>
                </a:schemeClr>
              </a:solidFill>
            </a:rPr>
            <a:t>improves uptake </a:t>
          </a:r>
          <a:r>
            <a:rPr lang="en-US" sz="1600" kern="1200" dirty="0" smtClean="0">
              <a:solidFill>
                <a:schemeClr val="bg1">
                  <a:lumMod val="65000"/>
                </a:schemeClr>
              </a:solidFill>
            </a:rPr>
            <a:t>of SRHS </a:t>
          </a:r>
        </a:p>
        <a:p>
          <a:pPr lvl="0" algn="l" defTabSz="711200" rtl="0">
            <a:lnSpc>
              <a:spcPct val="90000"/>
            </a:lnSpc>
            <a:spcBef>
              <a:spcPct val="0"/>
            </a:spcBef>
            <a:spcAft>
              <a:spcPct val="35000"/>
            </a:spcAft>
          </a:pPr>
          <a:r>
            <a:rPr lang="en-US" sz="1600" kern="1200" dirty="0" smtClean="0">
              <a:solidFill>
                <a:schemeClr val="bg1">
                  <a:lumMod val="65000"/>
                </a:schemeClr>
              </a:solidFill>
            </a:rPr>
            <a:t>It should be </a:t>
          </a:r>
          <a:r>
            <a:rPr lang="en-US" sz="1600" b="1" kern="1200" dirty="0" smtClean="0">
              <a:solidFill>
                <a:schemeClr val="bg1">
                  <a:lumMod val="65000"/>
                </a:schemeClr>
              </a:solidFill>
            </a:rPr>
            <a:t>offered in tandem </a:t>
          </a:r>
          <a:r>
            <a:rPr lang="en-US" sz="1600" kern="1200" dirty="0" smtClean="0">
              <a:solidFill>
                <a:schemeClr val="bg1">
                  <a:lumMod val="65000"/>
                </a:schemeClr>
              </a:solidFill>
            </a:rPr>
            <a:t>with differentiated models of adolescent healthcare.</a:t>
          </a:r>
          <a:endParaRPr lang="en-US" sz="1600" kern="1200" dirty="0">
            <a:solidFill>
              <a:schemeClr val="bg1">
                <a:lumMod val="65000"/>
              </a:schemeClr>
            </a:solidFill>
          </a:endParaRPr>
        </a:p>
      </dsp:txBody>
      <dsp:txXfrm>
        <a:off x="32981" y="724355"/>
        <a:ext cx="10802420" cy="609665"/>
      </dsp:txXfrm>
    </dsp:sp>
    <dsp:sp modelId="{14A41BD3-EEC3-47C0-A1FD-E6D5232201A0}">
      <dsp:nvSpPr>
        <dsp:cNvPr id="0" name=""/>
        <dsp:cNvSpPr/>
      </dsp:nvSpPr>
      <dsp:spPr>
        <a:xfrm>
          <a:off x="0" y="138022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School health programmes </a:t>
          </a:r>
          <a:r>
            <a:rPr lang="en-US" sz="1600" kern="1200" dirty="0" smtClean="0">
              <a:solidFill>
                <a:schemeClr val="bg1">
                  <a:lumMod val="65000"/>
                </a:schemeClr>
              </a:solidFill>
            </a:rPr>
            <a:t>are an effective, feasible, safe and acceptable way to reach adolescents of school-going age. </a:t>
          </a:r>
          <a:endParaRPr lang="en-US" sz="1600" kern="1200" dirty="0">
            <a:solidFill>
              <a:schemeClr val="bg1">
                <a:lumMod val="65000"/>
              </a:schemeClr>
            </a:solidFill>
          </a:endParaRPr>
        </a:p>
      </dsp:txBody>
      <dsp:txXfrm>
        <a:off x="32981" y="1413201"/>
        <a:ext cx="10802420" cy="609665"/>
      </dsp:txXfrm>
    </dsp:sp>
    <dsp:sp modelId="{1869B0FE-A7D8-43D7-8360-5C207E41ADAD}">
      <dsp:nvSpPr>
        <dsp:cNvPr id="0" name=""/>
        <dsp:cNvSpPr/>
      </dsp:nvSpPr>
      <dsp:spPr>
        <a:xfrm>
          <a:off x="0" y="206906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Engagement</a:t>
          </a:r>
          <a:r>
            <a:rPr lang="en-US" sz="1600" kern="1200" dirty="0" smtClean="0">
              <a:solidFill>
                <a:schemeClr val="bg1">
                  <a:lumMod val="65000"/>
                </a:schemeClr>
              </a:solidFill>
            </a:rPr>
            <a:t> with teachers, parents, caregivers </a:t>
          </a:r>
          <a:r>
            <a:rPr lang="en-US" sz="1600" b="1" kern="1200" dirty="0" smtClean="0">
              <a:solidFill>
                <a:schemeClr val="bg1">
                  <a:lumMod val="65000"/>
                </a:schemeClr>
              </a:solidFill>
            </a:rPr>
            <a:t>improves acceptability </a:t>
          </a:r>
          <a:r>
            <a:rPr lang="en-US" sz="1600" kern="1200" dirty="0" smtClean="0">
              <a:solidFill>
                <a:schemeClr val="bg1">
                  <a:lumMod val="65000"/>
                </a:schemeClr>
              </a:solidFill>
            </a:rPr>
            <a:t>of school health programmes and CSE.</a:t>
          </a:r>
          <a:endParaRPr lang="en-US" sz="1600" kern="1200" dirty="0">
            <a:solidFill>
              <a:schemeClr val="bg1">
                <a:lumMod val="65000"/>
              </a:schemeClr>
            </a:solidFill>
          </a:endParaRPr>
        </a:p>
      </dsp:txBody>
      <dsp:txXfrm>
        <a:off x="32981" y="2102048"/>
        <a:ext cx="10802420" cy="609665"/>
      </dsp:txXfrm>
    </dsp:sp>
    <dsp:sp modelId="{821CA8B4-D3C5-4828-BA15-784AA9702D12}">
      <dsp:nvSpPr>
        <dsp:cNvPr id="0" name=""/>
        <dsp:cNvSpPr/>
      </dsp:nvSpPr>
      <dsp:spPr>
        <a:xfrm>
          <a:off x="0" y="275791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HIV education programmes </a:t>
          </a:r>
          <a:r>
            <a:rPr lang="en-US" sz="1600" kern="1200" dirty="0" smtClean="0">
              <a:solidFill>
                <a:schemeClr val="bg1">
                  <a:lumMod val="65000"/>
                </a:schemeClr>
              </a:solidFill>
            </a:rPr>
            <a:t>need to adopt a </a:t>
          </a:r>
          <a:r>
            <a:rPr lang="en-US" sz="1600" b="1" kern="1200" dirty="0" smtClean="0">
              <a:solidFill>
                <a:schemeClr val="bg1">
                  <a:lumMod val="65000"/>
                </a:schemeClr>
              </a:solidFill>
            </a:rPr>
            <a:t>public health approach</a:t>
          </a:r>
          <a:r>
            <a:rPr lang="en-US" sz="1600" kern="1200" dirty="0" smtClean="0">
              <a:solidFill>
                <a:schemeClr val="bg1">
                  <a:lumMod val="65000"/>
                </a:schemeClr>
              </a:solidFill>
            </a:rPr>
            <a:t>, and include an approach based on gender norms and power dynamics. </a:t>
          </a:r>
          <a:endParaRPr lang="en-US" sz="1600" kern="1200" dirty="0">
            <a:solidFill>
              <a:schemeClr val="bg1">
                <a:lumMod val="65000"/>
              </a:schemeClr>
            </a:solidFill>
          </a:endParaRPr>
        </a:p>
      </dsp:txBody>
      <dsp:txXfrm>
        <a:off x="32981" y="2790895"/>
        <a:ext cx="10802420" cy="609665"/>
      </dsp:txXfrm>
    </dsp:sp>
    <dsp:sp modelId="{9603D599-3C40-48FE-B81E-F8005056FFBB}">
      <dsp:nvSpPr>
        <dsp:cNvPr id="0" name=""/>
        <dsp:cNvSpPr/>
      </dsp:nvSpPr>
      <dsp:spPr>
        <a:xfrm>
          <a:off x="0" y="344676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Young men and boys cannot be left out of programmes that aim to achieve HIV prevention or improved SRH outcomes among young women and girls. </a:t>
          </a:r>
        </a:p>
      </dsp:txBody>
      <dsp:txXfrm>
        <a:off x="32981" y="3479741"/>
        <a:ext cx="10802420" cy="609665"/>
      </dsp:txXfrm>
    </dsp:sp>
    <dsp:sp modelId="{5FB7461E-AAEC-4149-98A1-2E2E0E198893}">
      <dsp:nvSpPr>
        <dsp:cNvPr id="0" name=""/>
        <dsp:cNvSpPr/>
      </dsp:nvSpPr>
      <dsp:spPr>
        <a:xfrm>
          <a:off x="0" y="4135607"/>
          <a:ext cx="10868382" cy="67562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Programmes should be deployed in tandem, and focus on aspects of </a:t>
          </a:r>
          <a:r>
            <a:rPr lang="en-US" sz="1600" b="1" kern="1200" dirty="0" smtClean="0">
              <a:solidFill>
                <a:schemeClr val="tx1"/>
              </a:solidFill>
            </a:rPr>
            <a:t>gender norms </a:t>
          </a:r>
          <a:r>
            <a:rPr lang="en-US" sz="1600" kern="1200" dirty="0" smtClean="0">
              <a:solidFill>
                <a:schemeClr val="tx1"/>
              </a:solidFill>
            </a:rPr>
            <a:t>and the prevention of </a:t>
          </a:r>
          <a:r>
            <a:rPr lang="en-US" sz="1600" b="1" kern="1200" dirty="0" smtClean="0">
              <a:solidFill>
                <a:schemeClr val="tx1"/>
              </a:solidFill>
            </a:rPr>
            <a:t>gender-based violence</a:t>
          </a:r>
          <a:r>
            <a:rPr lang="en-US" sz="1600" kern="1200" dirty="0" smtClean="0">
              <a:solidFill>
                <a:schemeClr val="tx1"/>
              </a:solidFill>
            </a:rPr>
            <a:t>. </a:t>
          </a:r>
          <a:endParaRPr lang="en-US" sz="1600" kern="1200" dirty="0">
            <a:solidFill>
              <a:schemeClr val="tx1"/>
            </a:solidFill>
          </a:endParaRPr>
        </a:p>
      </dsp:txBody>
      <dsp:txXfrm>
        <a:off x="32981" y="4168588"/>
        <a:ext cx="10802420" cy="6096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53B48-6EF9-43D5-BEFC-FC2456436392}">
      <dsp:nvSpPr>
        <dsp:cNvPr id="0" name=""/>
        <dsp:cNvSpPr/>
      </dsp:nvSpPr>
      <dsp:spPr>
        <a:xfrm>
          <a:off x="308008" y="0"/>
          <a:ext cx="5659654" cy="565965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DA14F-15DC-468A-8E7F-49DBB9C70121}">
      <dsp:nvSpPr>
        <dsp:cNvPr id="0" name=""/>
        <dsp:cNvSpPr/>
      </dsp:nvSpPr>
      <dsp:spPr>
        <a:xfrm>
          <a:off x="845675" y="537667"/>
          <a:ext cx="2207265" cy="220726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1) SLPs (grade 4-12) developed as teaching and learning support material</a:t>
          </a:r>
          <a:endParaRPr lang="en-US" sz="1600" kern="1200" dirty="0"/>
        </a:p>
      </dsp:txBody>
      <dsp:txXfrm>
        <a:off x="953425" y="645417"/>
        <a:ext cx="1991765" cy="1991765"/>
      </dsp:txXfrm>
    </dsp:sp>
    <dsp:sp modelId="{2A7169C0-2FDE-4D71-9C62-CDC43BD8ACD4}">
      <dsp:nvSpPr>
        <dsp:cNvPr id="0" name=""/>
        <dsp:cNvSpPr/>
      </dsp:nvSpPr>
      <dsp:spPr>
        <a:xfrm>
          <a:off x="3222730" y="537667"/>
          <a:ext cx="2207265" cy="220726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2) Manuals developed and distributed to capacitate </a:t>
          </a:r>
          <a:r>
            <a:rPr lang="en-US" sz="1600" b="1" kern="1200" dirty="0" smtClean="0"/>
            <a:t>educators</a:t>
          </a:r>
          <a:r>
            <a:rPr lang="en-US" sz="1600" kern="1200" dirty="0" smtClean="0"/>
            <a:t> to use the SLPs and implement CSE effectively in the classroom</a:t>
          </a:r>
          <a:endParaRPr lang="en-US" sz="1600" kern="1200" dirty="0"/>
        </a:p>
      </dsp:txBody>
      <dsp:txXfrm>
        <a:off x="3330480" y="645417"/>
        <a:ext cx="1991765" cy="1991765"/>
      </dsp:txXfrm>
    </dsp:sp>
    <dsp:sp modelId="{1094D3CC-1FBC-4B5D-ACF5-C40DB9D0A8D1}">
      <dsp:nvSpPr>
        <dsp:cNvPr id="0" name=""/>
        <dsp:cNvSpPr/>
      </dsp:nvSpPr>
      <dsp:spPr>
        <a:xfrm>
          <a:off x="845675" y="2914721"/>
          <a:ext cx="2207265" cy="220726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3) Manuals developed and distributed to capacitate </a:t>
          </a:r>
          <a:r>
            <a:rPr lang="en-US" sz="1600" b="1" kern="1200" dirty="0" smtClean="0"/>
            <a:t>school governing bodies </a:t>
          </a:r>
          <a:r>
            <a:rPr lang="en-US" sz="1600" kern="1200" dirty="0" smtClean="0"/>
            <a:t>to support the implementation of CSE in schools</a:t>
          </a:r>
          <a:endParaRPr lang="en-US" sz="1600" kern="1200" dirty="0"/>
        </a:p>
      </dsp:txBody>
      <dsp:txXfrm>
        <a:off x="953425" y="3022471"/>
        <a:ext cx="1991765" cy="1991765"/>
      </dsp:txXfrm>
    </dsp:sp>
    <dsp:sp modelId="{EBF2C2A5-181B-4A01-9464-2D61F57EA356}">
      <dsp:nvSpPr>
        <dsp:cNvPr id="0" name=""/>
        <dsp:cNvSpPr/>
      </dsp:nvSpPr>
      <dsp:spPr>
        <a:xfrm>
          <a:off x="3222730" y="2914721"/>
          <a:ext cx="2207265" cy="220726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4) Manuals developed and distributed to capacitate </a:t>
          </a:r>
          <a:r>
            <a:rPr lang="en-US" sz="1600" b="1" kern="1200" dirty="0" smtClean="0"/>
            <a:t>school management teams and subject officials </a:t>
          </a:r>
          <a:r>
            <a:rPr lang="en-US" sz="1600" kern="1200" dirty="0" smtClean="0"/>
            <a:t>to support the implementation of CSE in schools</a:t>
          </a:r>
          <a:endParaRPr lang="en-US" sz="1600" kern="1200" dirty="0"/>
        </a:p>
      </dsp:txBody>
      <dsp:txXfrm>
        <a:off x="3330480" y="3022471"/>
        <a:ext cx="1991765" cy="19917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88D3D-F218-4613-84FB-8D1838E14F03}">
      <dsp:nvSpPr>
        <dsp:cNvPr id="0" name=""/>
        <dsp:cNvSpPr/>
      </dsp:nvSpPr>
      <dsp:spPr>
        <a:xfrm>
          <a:off x="822959" y="0"/>
          <a:ext cx="9326880" cy="4277071"/>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36B6E-7D6A-4A3B-BC53-6DA2BB288395}">
      <dsp:nvSpPr>
        <dsp:cNvPr id="0" name=""/>
        <dsp:cNvSpPr/>
      </dsp:nvSpPr>
      <dsp:spPr>
        <a:xfrm>
          <a:off x="4822" y="1283121"/>
          <a:ext cx="2108299" cy="171082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Encourage schools to </a:t>
          </a:r>
          <a:r>
            <a:rPr lang="en-US" sz="1200" b="1" kern="1200" dirty="0" smtClean="0"/>
            <a:t>report pregnancy/rape/abuse</a:t>
          </a:r>
        </a:p>
        <a:p>
          <a:pPr lvl="0" algn="ctr" defTabSz="533400" rtl="0">
            <a:lnSpc>
              <a:spcPct val="90000"/>
            </a:lnSpc>
            <a:spcBef>
              <a:spcPct val="0"/>
            </a:spcBef>
            <a:spcAft>
              <a:spcPct val="35000"/>
            </a:spcAft>
          </a:pPr>
          <a:r>
            <a:rPr lang="en-US" sz="1200" b="0" kern="1200" dirty="0" smtClean="0"/>
            <a:t>(as per the Protocol for the Management and Reporting of Sexual Abuse and Harassment in Schools)</a:t>
          </a:r>
          <a:endParaRPr lang="en-US" sz="1200" b="0" kern="1200" dirty="0"/>
        </a:p>
      </dsp:txBody>
      <dsp:txXfrm>
        <a:off x="88338" y="1366637"/>
        <a:ext cx="1941267" cy="1543796"/>
      </dsp:txXfrm>
    </dsp:sp>
    <dsp:sp modelId="{C9AA4BF2-B650-4F72-91A9-C918FF36322B}">
      <dsp:nvSpPr>
        <dsp:cNvPr id="0" name=""/>
        <dsp:cNvSpPr/>
      </dsp:nvSpPr>
      <dsp:spPr>
        <a:xfrm>
          <a:off x="2218536" y="1283121"/>
          <a:ext cx="2108299" cy="171082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Improve implementation of </a:t>
          </a:r>
          <a:r>
            <a:rPr lang="en-US" sz="1200" b="1" kern="1200" dirty="0" smtClean="0"/>
            <a:t>policy and guidelines </a:t>
          </a:r>
          <a:r>
            <a:rPr lang="en-US" sz="1200" kern="1200" dirty="0" smtClean="0"/>
            <a:t>(governance and accountability)</a:t>
          </a:r>
          <a:endParaRPr lang="en-US" sz="1200" kern="1200" dirty="0"/>
        </a:p>
      </dsp:txBody>
      <dsp:txXfrm>
        <a:off x="2302052" y="1366637"/>
        <a:ext cx="1941267" cy="1543796"/>
      </dsp:txXfrm>
    </dsp:sp>
    <dsp:sp modelId="{A264F064-1970-48AA-8885-36D2A92C269D}">
      <dsp:nvSpPr>
        <dsp:cNvPr id="0" name=""/>
        <dsp:cNvSpPr/>
      </dsp:nvSpPr>
      <dsp:spPr>
        <a:xfrm>
          <a:off x="4432250" y="1283121"/>
          <a:ext cx="2108299" cy="171082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Create </a:t>
          </a:r>
          <a:r>
            <a:rPr lang="en-US" sz="1200" b="1" kern="1200" dirty="0" smtClean="0"/>
            <a:t>partnerships for a multi-sectoral approach </a:t>
          </a:r>
          <a:r>
            <a:rPr lang="en-US" sz="1200" kern="1200" dirty="0" smtClean="0"/>
            <a:t>– between government departments and civil society</a:t>
          </a:r>
          <a:endParaRPr lang="en-US" sz="1200" kern="1200" dirty="0"/>
        </a:p>
      </dsp:txBody>
      <dsp:txXfrm>
        <a:off x="4515766" y="1366637"/>
        <a:ext cx="1941267" cy="1543796"/>
      </dsp:txXfrm>
    </dsp:sp>
    <dsp:sp modelId="{6EBF602B-F984-4D31-B7D0-1F6391E4C539}">
      <dsp:nvSpPr>
        <dsp:cNvPr id="0" name=""/>
        <dsp:cNvSpPr/>
      </dsp:nvSpPr>
      <dsp:spPr>
        <a:xfrm>
          <a:off x="6645964" y="1283121"/>
          <a:ext cx="2108299" cy="171082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Reduce child abuse in schools </a:t>
          </a:r>
          <a:r>
            <a:rPr lang="en-US" sz="1200" kern="1200" dirty="0" smtClean="0"/>
            <a:t>– encourage reporting, ensure implementation of policies and protocols in place to ensure prevention</a:t>
          </a:r>
          <a:endParaRPr lang="en-US" sz="1200" kern="1200" dirty="0"/>
        </a:p>
      </dsp:txBody>
      <dsp:txXfrm>
        <a:off x="6729480" y="1366637"/>
        <a:ext cx="1941267" cy="1543796"/>
      </dsp:txXfrm>
    </dsp:sp>
    <dsp:sp modelId="{7C9BDA1A-BFF4-4F91-99B7-D6572A82E086}">
      <dsp:nvSpPr>
        <dsp:cNvPr id="0" name=""/>
        <dsp:cNvSpPr/>
      </dsp:nvSpPr>
      <dsp:spPr>
        <a:xfrm>
          <a:off x="8859678" y="1283121"/>
          <a:ext cx="2108299" cy="1710828"/>
        </a:xfrm>
        <a:prstGeom prst="roundRect">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DBE POLICY ON THE PREVENTION AND MANAGEMENT OF LEARNER PREGNANCY IN SCHOOLS </a:t>
          </a:r>
          <a:r>
            <a:rPr lang="en-US" sz="1200" kern="1200" dirty="0" smtClean="0"/>
            <a:t>– ensure that schooling is not interrupted if a girl falls pregnant</a:t>
          </a:r>
          <a:endParaRPr lang="en-US" sz="1200" kern="1200" dirty="0"/>
        </a:p>
      </dsp:txBody>
      <dsp:txXfrm>
        <a:off x="8943194" y="1366637"/>
        <a:ext cx="1941267" cy="15437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8DBD4-45A9-44B0-B542-D105C6B7E451}">
      <dsp:nvSpPr>
        <dsp:cNvPr id="0" name=""/>
        <dsp:cNvSpPr/>
      </dsp:nvSpPr>
      <dsp:spPr>
        <a:xfrm>
          <a:off x="5503" y="951378"/>
          <a:ext cx="1356879" cy="2925361"/>
        </a:xfrm>
        <a:prstGeom prst="roundRect">
          <a:avLst>
            <a:gd name="adj" fmla="val 10000"/>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Fertility is declining – but </a:t>
          </a:r>
          <a:r>
            <a:rPr lang="en-US" sz="1600" b="1" kern="1200" dirty="0" smtClean="0">
              <a:solidFill>
                <a:srgbClr val="11813F"/>
              </a:solidFill>
            </a:rPr>
            <a:t>rates of learner pregnancy remain high</a:t>
          </a:r>
          <a:r>
            <a:rPr lang="en-US" sz="1600" kern="1200" dirty="0" smtClean="0"/>
            <a:t>.</a:t>
          </a:r>
          <a:endParaRPr lang="en-US" sz="1600" kern="1200" dirty="0"/>
        </a:p>
      </dsp:txBody>
      <dsp:txXfrm>
        <a:off x="45245" y="991120"/>
        <a:ext cx="1277395" cy="2845877"/>
      </dsp:txXfrm>
    </dsp:sp>
    <dsp:sp modelId="{58514727-A48A-4EB4-A999-832B25E861B6}">
      <dsp:nvSpPr>
        <dsp:cNvPr id="0" name=""/>
        <dsp:cNvSpPr/>
      </dsp:nvSpPr>
      <dsp:spPr>
        <a:xfrm>
          <a:off x="1498070" y="2245806"/>
          <a:ext cx="287658" cy="33650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498070" y="2313107"/>
        <a:ext cx="201361" cy="201904"/>
      </dsp:txXfrm>
    </dsp:sp>
    <dsp:sp modelId="{C183B633-F786-48E2-B8B5-9E63EB56BAFB}">
      <dsp:nvSpPr>
        <dsp:cNvPr id="0" name=""/>
        <dsp:cNvSpPr/>
      </dsp:nvSpPr>
      <dsp:spPr>
        <a:xfrm>
          <a:off x="1905134" y="951378"/>
          <a:ext cx="2056608" cy="2925361"/>
        </a:xfrm>
        <a:prstGeom prst="roundRect">
          <a:avLst>
            <a:gd name="adj" fmla="val 10000"/>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11813F"/>
              </a:solidFill>
            </a:rPr>
            <a:t>HIV incidence </a:t>
          </a:r>
          <a:r>
            <a:rPr lang="en-US" sz="1600" kern="1200" dirty="0" smtClean="0"/>
            <a:t>rates have also </a:t>
          </a:r>
          <a:r>
            <a:rPr lang="en-US" sz="1600" b="1" kern="1200" dirty="0" smtClean="0">
              <a:solidFill>
                <a:srgbClr val="11813F"/>
              </a:solidFill>
            </a:rPr>
            <a:t>reduced</a:t>
          </a:r>
          <a:r>
            <a:rPr lang="en-US" sz="1600" kern="1200" dirty="0" smtClean="0"/>
            <a:t> from 0,85% (2012) to 0,48% (2017), and the number of new HIV infections per year decreased by nearly 40%. However, the statistics still </a:t>
          </a:r>
          <a:r>
            <a:rPr lang="en-US" sz="1600" kern="1200" dirty="0" smtClean="0">
              <a:solidFill>
                <a:srgbClr val="11813F"/>
              </a:solidFill>
            </a:rPr>
            <a:t>show </a:t>
          </a:r>
          <a:r>
            <a:rPr lang="en-US" sz="1600" b="1" kern="1200" dirty="0" smtClean="0">
              <a:solidFill>
                <a:srgbClr val="11813F"/>
              </a:solidFill>
            </a:rPr>
            <a:t>significantly higher rates</a:t>
          </a:r>
          <a:r>
            <a:rPr lang="en-US" sz="1600" kern="1200" dirty="0" smtClean="0">
              <a:solidFill>
                <a:srgbClr val="11813F"/>
              </a:solidFill>
            </a:rPr>
            <a:t> among </a:t>
          </a:r>
          <a:r>
            <a:rPr lang="en-US" sz="1600" b="1" kern="1200" dirty="0" smtClean="0">
              <a:solidFill>
                <a:srgbClr val="11813F"/>
              </a:solidFill>
            </a:rPr>
            <a:t>young women</a:t>
          </a:r>
          <a:r>
            <a:rPr lang="en-US" sz="1600" kern="1200" dirty="0" smtClean="0">
              <a:solidFill>
                <a:srgbClr val="11813F"/>
              </a:solidFill>
            </a:rPr>
            <a:t>. </a:t>
          </a:r>
          <a:r>
            <a:rPr lang="en-US" sz="1600" kern="1200" baseline="30000" dirty="0" smtClean="0"/>
            <a:t>7</a:t>
          </a:r>
          <a:endParaRPr lang="en-US" sz="1600" kern="1200" dirty="0"/>
        </a:p>
      </dsp:txBody>
      <dsp:txXfrm>
        <a:off x="1965370" y="1011614"/>
        <a:ext cx="1936136" cy="2804889"/>
      </dsp:txXfrm>
    </dsp:sp>
    <dsp:sp modelId="{ACB89935-55A2-4E93-985D-1292A0112ED8}">
      <dsp:nvSpPr>
        <dsp:cNvPr id="0" name=""/>
        <dsp:cNvSpPr/>
      </dsp:nvSpPr>
      <dsp:spPr>
        <a:xfrm>
          <a:off x="4097430" y="2245806"/>
          <a:ext cx="287658" cy="33650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097430" y="2313107"/>
        <a:ext cx="201361" cy="201904"/>
      </dsp:txXfrm>
    </dsp:sp>
    <dsp:sp modelId="{141B8441-F4F5-4FDD-9BC0-8E3DD388FF50}">
      <dsp:nvSpPr>
        <dsp:cNvPr id="0" name=""/>
        <dsp:cNvSpPr/>
      </dsp:nvSpPr>
      <dsp:spPr>
        <a:xfrm>
          <a:off x="4504494" y="951378"/>
          <a:ext cx="1608281" cy="2925361"/>
        </a:xfrm>
        <a:prstGeom prst="roundRect">
          <a:avLst>
            <a:gd name="adj" fmla="val 10000"/>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There is a </a:t>
          </a:r>
          <a:r>
            <a:rPr lang="en-US" sz="1600" b="1" kern="1200" dirty="0" smtClean="0">
              <a:solidFill>
                <a:srgbClr val="11813F"/>
              </a:solidFill>
            </a:rPr>
            <a:t>need to address structural barriers</a:t>
          </a:r>
          <a:r>
            <a:rPr lang="en-US" sz="1600" kern="1200" dirty="0" smtClean="0">
              <a:solidFill>
                <a:srgbClr val="11813F"/>
              </a:solidFill>
            </a:rPr>
            <a:t>,</a:t>
          </a:r>
          <a:r>
            <a:rPr lang="en-US" sz="1600" kern="1200" dirty="0" smtClean="0"/>
            <a:t> issues of </a:t>
          </a:r>
          <a:r>
            <a:rPr lang="en-US" sz="1600" b="1" kern="1200" dirty="0" smtClean="0">
              <a:solidFill>
                <a:srgbClr val="11813F"/>
              </a:solidFill>
            </a:rPr>
            <a:t>poverty</a:t>
          </a:r>
          <a:r>
            <a:rPr lang="en-US" sz="1600" kern="1200" dirty="0" smtClean="0"/>
            <a:t>, and particularly issues of </a:t>
          </a:r>
          <a:r>
            <a:rPr lang="en-US" sz="1600" b="1" kern="1200" dirty="0" smtClean="0">
              <a:solidFill>
                <a:srgbClr val="11813F"/>
              </a:solidFill>
            </a:rPr>
            <a:t>rape</a:t>
          </a:r>
          <a:r>
            <a:rPr lang="en-US" sz="1600" b="1" kern="1200" dirty="0" smtClean="0"/>
            <a:t>, </a:t>
          </a:r>
          <a:r>
            <a:rPr lang="en-US" sz="1600" b="1" kern="1200" dirty="0" smtClean="0">
              <a:solidFill>
                <a:srgbClr val="11813F"/>
              </a:solidFill>
            </a:rPr>
            <a:t>GBV</a:t>
          </a:r>
          <a:r>
            <a:rPr lang="en-US" sz="1600" b="1" kern="1200" dirty="0" smtClean="0"/>
            <a:t> </a:t>
          </a:r>
          <a:r>
            <a:rPr lang="en-US" sz="1600" kern="1200" dirty="0" smtClean="0"/>
            <a:t>and transactional sex</a:t>
          </a:r>
          <a:endParaRPr lang="en-US" sz="1600" kern="1200" dirty="0"/>
        </a:p>
      </dsp:txBody>
      <dsp:txXfrm>
        <a:off x="4551599" y="998483"/>
        <a:ext cx="1514071" cy="2831151"/>
      </dsp:txXfrm>
    </dsp:sp>
    <dsp:sp modelId="{FC614741-A858-4B1A-872C-DD3DF845074F}">
      <dsp:nvSpPr>
        <dsp:cNvPr id="0" name=""/>
        <dsp:cNvSpPr/>
      </dsp:nvSpPr>
      <dsp:spPr>
        <a:xfrm>
          <a:off x="6248464" y="2245806"/>
          <a:ext cx="287658" cy="33650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6248464" y="2313107"/>
        <a:ext cx="201361" cy="201904"/>
      </dsp:txXfrm>
    </dsp:sp>
    <dsp:sp modelId="{87F903E7-109D-4E6A-A00A-EBE3826DD5BF}">
      <dsp:nvSpPr>
        <dsp:cNvPr id="0" name=""/>
        <dsp:cNvSpPr/>
      </dsp:nvSpPr>
      <dsp:spPr>
        <a:xfrm>
          <a:off x="6655527" y="951378"/>
          <a:ext cx="1618241" cy="2925361"/>
        </a:xfrm>
        <a:prstGeom prst="roundRect">
          <a:avLst>
            <a:gd name="adj" fmla="val 10000"/>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Ensuring </a:t>
          </a:r>
          <a:r>
            <a:rPr lang="en-US" sz="1600" b="1" kern="1200" dirty="0" smtClean="0">
              <a:solidFill>
                <a:srgbClr val="11813F"/>
              </a:solidFill>
            </a:rPr>
            <a:t>retention of children </a:t>
          </a:r>
          <a:r>
            <a:rPr lang="en-US" sz="1600" kern="1200" dirty="0" smtClean="0"/>
            <a:t>in school, and reducing rates of drop-out is </a:t>
          </a:r>
          <a:r>
            <a:rPr lang="en-US" sz="1600" b="1" kern="1200" dirty="0" smtClean="0">
              <a:solidFill>
                <a:srgbClr val="11813F"/>
              </a:solidFill>
            </a:rPr>
            <a:t>key</a:t>
          </a:r>
          <a:r>
            <a:rPr lang="en-US" sz="1600" kern="1200" dirty="0" smtClean="0"/>
            <a:t> </a:t>
          </a:r>
          <a:endParaRPr lang="en-US" sz="1600" kern="1200" dirty="0"/>
        </a:p>
      </dsp:txBody>
      <dsp:txXfrm>
        <a:off x="6702924" y="998775"/>
        <a:ext cx="1523447" cy="2830567"/>
      </dsp:txXfrm>
    </dsp:sp>
    <dsp:sp modelId="{1EBBAFA5-79B7-4C0A-BBBE-63783B2D6B6F}">
      <dsp:nvSpPr>
        <dsp:cNvPr id="0" name=""/>
        <dsp:cNvSpPr/>
      </dsp:nvSpPr>
      <dsp:spPr>
        <a:xfrm>
          <a:off x="8409456" y="2245806"/>
          <a:ext cx="287658" cy="33650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8409456" y="2313107"/>
        <a:ext cx="201361" cy="201904"/>
      </dsp:txXfrm>
    </dsp:sp>
    <dsp:sp modelId="{18D1724A-70C3-4B4D-8F0C-725B9FB4354D}">
      <dsp:nvSpPr>
        <dsp:cNvPr id="0" name=""/>
        <dsp:cNvSpPr/>
      </dsp:nvSpPr>
      <dsp:spPr>
        <a:xfrm>
          <a:off x="8816520" y="951378"/>
          <a:ext cx="2150775" cy="2925361"/>
        </a:xfrm>
        <a:prstGeom prst="roundRect">
          <a:avLst>
            <a:gd name="adj" fmla="val 10000"/>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Accelerate the implementation of</a:t>
          </a:r>
          <a:r>
            <a:rPr lang="en-US" sz="1600" b="0" kern="1200" dirty="0" smtClean="0">
              <a:solidFill>
                <a:schemeClr val="tx1"/>
              </a:solidFill>
            </a:rPr>
            <a:t> the</a:t>
          </a:r>
          <a:r>
            <a:rPr lang="en-US" sz="1600" b="1" kern="1200" dirty="0" smtClean="0">
              <a:solidFill>
                <a:srgbClr val="11813F"/>
              </a:solidFill>
            </a:rPr>
            <a:t> DBE Policy on the Prevention and Management of Learner Pregnancy in Schools</a:t>
          </a:r>
          <a:r>
            <a:rPr lang="en-US" sz="1600" b="1" kern="1200" dirty="0" smtClean="0"/>
            <a:t> </a:t>
          </a:r>
        </a:p>
        <a:p>
          <a:pPr lvl="0" algn="ctr" defTabSz="711200" rtl="0">
            <a:lnSpc>
              <a:spcPct val="90000"/>
            </a:lnSpc>
            <a:spcBef>
              <a:spcPct val="0"/>
            </a:spcBef>
            <a:spcAft>
              <a:spcPct val="35000"/>
            </a:spcAft>
          </a:pPr>
          <a:r>
            <a:rPr lang="en-US" sz="1050" kern="1200" dirty="0" smtClean="0"/>
            <a:t>Policy addresses the issues surrounding what happens if a girl falls pregnant, ensures that girls come back to complete their schooling after giving birth, and reduces the chance of becoming pregnant again</a:t>
          </a:r>
          <a:endParaRPr lang="en-US" sz="1600" kern="1200" dirty="0"/>
        </a:p>
      </dsp:txBody>
      <dsp:txXfrm>
        <a:off x="8879514" y="1014372"/>
        <a:ext cx="2024787" cy="2799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8D3B5-493A-4408-AD63-7D0693515F44}">
      <dsp:nvSpPr>
        <dsp:cNvPr id="0" name=""/>
        <dsp:cNvSpPr/>
      </dsp:nvSpPr>
      <dsp:spPr>
        <a:xfrm>
          <a:off x="1928451" y="640648"/>
          <a:ext cx="5423573" cy="53732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 Economic barriers</a:t>
          </a:r>
          <a:br>
            <a:rPr lang="en-US" sz="2400" kern="1200" dirty="0" smtClean="0"/>
          </a:br>
          <a:r>
            <a:rPr lang="en-US" sz="2400" kern="1200" dirty="0" smtClean="0"/>
            <a:t>- Poor school performance</a:t>
          </a:r>
          <a:br>
            <a:rPr lang="en-US" sz="2400" kern="1200" dirty="0" smtClean="0"/>
          </a:br>
          <a:r>
            <a:rPr lang="en-US" sz="2400" kern="1200" dirty="0" smtClean="0"/>
            <a:t>- Poverty</a:t>
          </a:r>
          <a:br>
            <a:rPr lang="en-US" sz="2400" kern="1200" dirty="0" smtClean="0"/>
          </a:br>
          <a:r>
            <a:rPr lang="en-US" sz="2400" kern="1200" dirty="0" smtClean="0"/>
            <a:t>- Single parent/child-headed household</a:t>
          </a:r>
          <a:br>
            <a:rPr lang="en-US" sz="2400" kern="1200" dirty="0" smtClean="0"/>
          </a:br>
          <a:r>
            <a:rPr lang="en-US" sz="2400" kern="1200" dirty="0" smtClean="0"/>
            <a:t>- Poor access to health services/contraceptives</a:t>
          </a:r>
          <a:br>
            <a:rPr lang="en-US" sz="2400" kern="1200" dirty="0" smtClean="0"/>
          </a:br>
          <a:r>
            <a:rPr lang="en-US" sz="2400" kern="1200" dirty="0" smtClean="0"/>
            <a:t>- Power imbalances in relationships</a:t>
          </a:r>
          <a:br>
            <a:rPr lang="en-US" sz="2400" kern="1200" dirty="0" smtClean="0"/>
          </a:br>
          <a:r>
            <a:rPr lang="en-US" sz="2400" kern="1200" dirty="0" smtClean="0"/>
            <a:t>- Multiple sexual partners</a:t>
          </a:r>
        </a:p>
        <a:p>
          <a:pPr lvl="0" algn="ctr" defTabSz="1066800">
            <a:lnSpc>
              <a:spcPct val="90000"/>
            </a:lnSpc>
            <a:spcBef>
              <a:spcPct val="0"/>
            </a:spcBef>
            <a:spcAft>
              <a:spcPct val="35000"/>
            </a:spcAft>
          </a:pPr>
          <a:r>
            <a:rPr lang="en-US" sz="2400" kern="1200" dirty="0" smtClean="0"/>
            <a:t>- Bio-medical drivers</a:t>
          </a:r>
        </a:p>
        <a:p>
          <a:pPr lvl="0" algn="ctr" defTabSz="1066800">
            <a:lnSpc>
              <a:spcPct val="90000"/>
            </a:lnSpc>
            <a:spcBef>
              <a:spcPct val="0"/>
            </a:spcBef>
            <a:spcAft>
              <a:spcPct val="35000"/>
            </a:spcAft>
          </a:pPr>
          <a:r>
            <a:rPr lang="en-US" sz="2400" b="1" kern="1200" dirty="0" smtClean="0">
              <a:solidFill>
                <a:srgbClr val="961A1D"/>
              </a:solidFill>
            </a:rPr>
            <a:t>- GAPS IN CSE KNOWLEDGE</a:t>
          </a:r>
          <a:endParaRPr lang="en-US" sz="2400" kern="1200" dirty="0"/>
        </a:p>
      </dsp:txBody>
      <dsp:txXfrm>
        <a:off x="2722715" y="1427539"/>
        <a:ext cx="3835045" cy="3799443"/>
      </dsp:txXfrm>
    </dsp:sp>
    <dsp:sp modelId="{4FEACE67-71A6-495F-A073-E6B38ED8C795}">
      <dsp:nvSpPr>
        <dsp:cNvPr id="0" name=""/>
        <dsp:cNvSpPr/>
      </dsp:nvSpPr>
      <dsp:spPr>
        <a:xfrm>
          <a:off x="6870258" y="3507751"/>
          <a:ext cx="1542712" cy="15835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AGYWs</a:t>
          </a:r>
          <a:endParaRPr lang="en-US" sz="1500" b="1" kern="1200" dirty="0"/>
        </a:p>
      </dsp:txBody>
      <dsp:txXfrm>
        <a:off x="7096183" y="3739663"/>
        <a:ext cx="1090862" cy="1119772"/>
      </dsp:txXfrm>
    </dsp:sp>
    <dsp:sp modelId="{DE25515A-ED7A-41E6-AF63-4BF6D322D998}">
      <dsp:nvSpPr>
        <dsp:cNvPr id="0" name=""/>
        <dsp:cNvSpPr/>
      </dsp:nvSpPr>
      <dsp:spPr>
        <a:xfrm>
          <a:off x="1430291" y="530652"/>
          <a:ext cx="1513587" cy="15252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PREGNANCY RATES</a:t>
          </a:r>
          <a:endParaRPr lang="en-US" sz="1500" b="1" kern="1200" dirty="0"/>
        </a:p>
      </dsp:txBody>
      <dsp:txXfrm>
        <a:off x="1651951" y="754023"/>
        <a:ext cx="1070267" cy="1078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5B2C3-7ABF-4466-A9DD-48C8FD1189AE}">
      <dsp:nvSpPr>
        <dsp:cNvPr id="0" name=""/>
        <dsp:cNvSpPr/>
      </dsp:nvSpPr>
      <dsp:spPr>
        <a:xfrm>
          <a:off x="4955" y="939727"/>
          <a:ext cx="2166863" cy="2884636"/>
        </a:xfrm>
        <a:prstGeom prst="roundRect">
          <a:avLst>
            <a:gd name="adj" fmla="val 10000"/>
          </a:avLst>
        </a:prstGeom>
        <a:solidFill>
          <a:schemeClr val="lt1">
            <a:hueOff val="0"/>
            <a:satOff val="0"/>
            <a:lumOff val="0"/>
            <a:alphaOff val="0"/>
          </a:schemeClr>
        </a:solidFill>
        <a:ln w="25400" cap="flat" cmpd="sng" algn="ctr">
          <a:solidFill>
            <a:srgbClr val="961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kern="1200" dirty="0" smtClean="0"/>
            <a:t>Offers an </a:t>
          </a:r>
          <a:r>
            <a:rPr lang="en-ZA" sz="1400" b="1" kern="1200" dirty="0" smtClean="0"/>
            <a:t>age-tailored</a:t>
          </a:r>
          <a:r>
            <a:rPr lang="en-ZA" sz="1400" kern="1200" dirty="0" smtClean="0"/>
            <a:t> combination prevention programme for AGYW aged 10-19. </a:t>
          </a:r>
          <a:endParaRPr lang="en-US" sz="1400" kern="1200" dirty="0"/>
        </a:p>
      </dsp:txBody>
      <dsp:txXfrm>
        <a:off x="68420" y="1003192"/>
        <a:ext cx="2039933" cy="2757706"/>
      </dsp:txXfrm>
    </dsp:sp>
    <dsp:sp modelId="{76C71B5F-80EC-4781-8E45-DC605E752137}">
      <dsp:nvSpPr>
        <dsp:cNvPr id="0" name=""/>
        <dsp:cNvSpPr/>
      </dsp:nvSpPr>
      <dsp:spPr>
        <a:xfrm>
          <a:off x="2388505" y="2113354"/>
          <a:ext cx="459374" cy="53738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388505" y="2220830"/>
        <a:ext cx="321562" cy="322430"/>
      </dsp:txXfrm>
    </dsp:sp>
    <dsp:sp modelId="{F590AC53-5950-4F3F-A847-8A55798A4F19}">
      <dsp:nvSpPr>
        <dsp:cNvPr id="0" name=""/>
        <dsp:cNvSpPr/>
      </dsp:nvSpPr>
      <dsp:spPr>
        <a:xfrm>
          <a:off x="3038564" y="939727"/>
          <a:ext cx="2166863" cy="2884636"/>
        </a:xfrm>
        <a:prstGeom prst="roundRect">
          <a:avLst>
            <a:gd name="adj" fmla="val 10000"/>
          </a:avLst>
        </a:prstGeom>
        <a:solidFill>
          <a:schemeClr val="lt1">
            <a:hueOff val="0"/>
            <a:satOff val="0"/>
            <a:lumOff val="0"/>
            <a:alphaOff val="0"/>
          </a:schemeClr>
        </a:solidFill>
        <a:ln w="25400" cap="flat" cmpd="sng" algn="ctr">
          <a:solidFill>
            <a:srgbClr val="C372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kern="1200" dirty="0" smtClean="0"/>
            <a:t>The programme targets AGYW, </a:t>
          </a:r>
          <a:r>
            <a:rPr lang="en-ZA" sz="1400" b="1" kern="1200" dirty="0" smtClean="0"/>
            <a:t>in and out of school</a:t>
          </a:r>
          <a:r>
            <a:rPr lang="en-ZA" sz="1400" kern="1200" dirty="0" smtClean="0"/>
            <a:t>, but will not deny service provision to other populations who are engaged by the programme (i.e. ABYM in-school). </a:t>
          </a:r>
          <a:endParaRPr lang="en-US" sz="1400" kern="1200" dirty="0"/>
        </a:p>
      </dsp:txBody>
      <dsp:txXfrm>
        <a:off x="3102029" y="1003192"/>
        <a:ext cx="2039933" cy="2757706"/>
      </dsp:txXfrm>
    </dsp:sp>
    <dsp:sp modelId="{B91B1D78-D54F-4DE7-98C2-57C8ECD593CE}">
      <dsp:nvSpPr>
        <dsp:cNvPr id="0" name=""/>
        <dsp:cNvSpPr/>
      </dsp:nvSpPr>
      <dsp:spPr>
        <a:xfrm>
          <a:off x="5422113" y="2113354"/>
          <a:ext cx="459374" cy="53738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422113" y="2220830"/>
        <a:ext cx="321562" cy="322430"/>
      </dsp:txXfrm>
    </dsp:sp>
    <dsp:sp modelId="{447CE332-C02B-4A95-92B5-CE906CC42708}">
      <dsp:nvSpPr>
        <dsp:cNvPr id="0" name=""/>
        <dsp:cNvSpPr/>
      </dsp:nvSpPr>
      <dsp:spPr>
        <a:xfrm>
          <a:off x="6072172" y="939727"/>
          <a:ext cx="2166863" cy="2884636"/>
        </a:xfrm>
        <a:prstGeom prst="roundRect">
          <a:avLst>
            <a:gd name="adj" fmla="val 10000"/>
          </a:avLst>
        </a:prstGeom>
        <a:solidFill>
          <a:schemeClr val="lt1">
            <a:hueOff val="0"/>
            <a:satOff val="0"/>
            <a:lumOff val="0"/>
            <a:alphaOff val="0"/>
          </a:schemeClr>
        </a:solidFill>
        <a:ln w="25400" cap="flat" cmpd="sng" algn="ctr">
          <a:solidFill>
            <a:srgbClr val="CAA8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ZA" sz="1400" kern="1200" dirty="0" smtClean="0"/>
            <a:t>An adolescent girl or young women will be introduced to the </a:t>
          </a:r>
          <a:r>
            <a:rPr lang="en-ZA" sz="1400" b="1" kern="1200" dirty="0" smtClean="0"/>
            <a:t>programme</a:t>
          </a:r>
          <a:r>
            <a:rPr lang="en-ZA" sz="1400" kern="1200" dirty="0" smtClean="0"/>
            <a:t> through a number of entry points from where she would be </a:t>
          </a:r>
          <a:r>
            <a:rPr lang="en-ZA" sz="1400" b="1" kern="1200" dirty="0" smtClean="0"/>
            <a:t>receiving services </a:t>
          </a:r>
          <a:r>
            <a:rPr lang="en-ZA" sz="1400" kern="1200" dirty="0" smtClean="0"/>
            <a:t>via two main service components called the </a:t>
          </a:r>
          <a:r>
            <a:rPr lang="en-ZA" sz="1400" b="1" kern="1200" dirty="0" smtClean="0"/>
            <a:t>Core Service and Layered Services</a:t>
          </a:r>
          <a:r>
            <a:rPr lang="en-ZA" sz="1400" kern="1200" dirty="0" smtClean="0"/>
            <a:t>.</a:t>
          </a:r>
          <a:endParaRPr lang="en-US" sz="1400" kern="1200" dirty="0"/>
        </a:p>
        <a:p>
          <a:pPr marL="57150" lvl="1" indent="-57150" algn="l" defTabSz="488950" rtl="0">
            <a:lnSpc>
              <a:spcPct val="90000"/>
            </a:lnSpc>
            <a:spcBef>
              <a:spcPct val="0"/>
            </a:spcBef>
            <a:spcAft>
              <a:spcPct val="15000"/>
            </a:spcAft>
            <a:buChar char="••"/>
          </a:pPr>
          <a:r>
            <a:rPr lang="en-ZA" sz="1100" kern="1200" dirty="0" smtClean="0"/>
            <a:t>She would first receive the Core Service and then follow a path of receiving additional services layered over time as required. </a:t>
          </a:r>
          <a:endParaRPr lang="en-US" sz="1100" kern="1200" dirty="0"/>
        </a:p>
      </dsp:txBody>
      <dsp:txXfrm>
        <a:off x="6135637" y="1003192"/>
        <a:ext cx="2039933" cy="2757706"/>
      </dsp:txXfrm>
    </dsp:sp>
    <dsp:sp modelId="{43FED07B-0F3E-4DD5-8F4E-FDF6EB515B73}">
      <dsp:nvSpPr>
        <dsp:cNvPr id="0" name=""/>
        <dsp:cNvSpPr/>
      </dsp:nvSpPr>
      <dsp:spPr>
        <a:xfrm>
          <a:off x="8455722" y="2113354"/>
          <a:ext cx="459374" cy="53738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8455722" y="2220830"/>
        <a:ext cx="321562" cy="322430"/>
      </dsp:txXfrm>
    </dsp:sp>
    <dsp:sp modelId="{AB2D66EC-B754-49DD-A817-ECEBD6D7A8F5}">
      <dsp:nvSpPr>
        <dsp:cNvPr id="0" name=""/>
        <dsp:cNvSpPr/>
      </dsp:nvSpPr>
      <dsp:spPr>
        <a:xfrm>
          <a:off x="9105780" y="939727"/>
          <a:ext cx="2166863" cy="2884636"/>
        </a:xfrm>
        <a:prstGeom prst="roundRect">
          <a:avLst>
            <a:gd name="adj" fmla="val 10000"/>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The </a:t>
          </a:r>
          <a:r>
            <a:rPr lang="en-US" sz="1400" b="1" kern="1200" dirty="0" smtClean="0"/>
            <a:t>layered services </a:t>
          </a:r>
          <a:r>
            <a:rPr lang="en-US" sz="1400" kern="1200" dirty="0" smtClean="0"/>
            <a:t>are not necessarily provided in specific order but </a:t>
          </a:r>
          <a:r>
            <a:rPr lang="en-US" sz="1400" b="1" kern="1200" dirty="0" smtClean="0"/>
            <a:t>dependent on the needs </a:t>
          </a:r>
          <a:r>
            <a:rPr lang="en-US" sz="1400" kern="1200" dirty="0" smtClean="0"/>
            <a:t>of the Learner.</a:t>
          </a:r>
          <a:endParaRPr lang="en-US" sz="1400" kern="1200" dirty="0"/>
        </a:p>
      </dsp:txBody>
      <dsp:txXfrm>
        <a:off x="9169245" y="1003192"/>
        <a:ext cx="2039933" cy="2757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FDC16-2003-4028-8A2A-0B423A67C86F}">
      <dsp:nvSpPr>
        <dsp:cNvPr id="0" name=""/>
        <dsp:cNvSpPr/>
      </dsp:nvSpPr>
      <dsp:spPr>
        <a:xfrm>
          <a:off x="0" y="422751"/>
          <a:ext cx="5228492" cy="671580"/>
        </a:xfrm>
        <a:prstGeom prst="roundRect">
          <a:avLst/>
        </a:prstGeom>
        <a:solidFill>
          <a:srgbClr val="11813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Increase </a:t>
          </a:r>
          <a:r>
            <a:rPr lang="en-US" sz="2800" b="1" kern="1200" dirty="0" smtClean="0"/>
            <a:t>retention</a:t>
          </a:r>
          <a:r>
            <a:rPr lang="en-US" sz="2800" kern="1200" dirty="0" smtClean="0"/>
            <a:t> in school</a:t>
          </a:r>
          <a:endParaRPr lang="en-US" sz="2800" kern="1200" dirty="0"/>
        </a:p>
      </dsp:txBody>
      <dsp:txXfrm>
        <a:off x="32784" y="455535"/>
        <a:ext cx="5162924" cy="606012"/>
      </dsp:txXfrm>
    </dsp:sp>
    <dsp:sp modelId="{6395F6FF-A523-4905-B991-93DC127E6E93}">
      <dsp:nvSpPr>
        <dsp:cNvPr id="0" name=""/>
        <dsp:cNvSpPr/>
      </dsp:nvSpPr>
      <dsp:spPr>
        <a:xfrm>
          <a:off x="0" y="1174971"/>
          <a:ext cx="5228492" cy="671580"/>
        </a:xfrm>
        <a:prstGeom prst="roundRect">
          <a:avLst/>
        </a:prstGeom>
        <a:solidFill>
          <a:srgbClr val="11813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Decrease </a:t>
          </a:r>
          <a:r>
            <a:rPr lang="en-US" sz="2800" b="1" kern="1200" dirty="0" smtClean="0"/>
            <a:t>HIV incidence</a:t>
          </a:r>
          <a:endParaRPr lang="en-US" sz="2800" kern="1200" dirty="0"/>
        </a:p>
      </dsp:txBody>
      <dsp:txXfrm>
        <a:off x="32784" y="1207755"/>
        <a:ext cx="5162924" cy="606012"/>
      </dsp:txXfrm>
    </dsp:sp>
    <dsp:sp modelId="{87D361AE-93F0-4AEC-908C-F6F2B5CB9735}">
      <dsp:nvSpPr>
        <dsp:cNvPr id="0" name=""/>
        <dsp:cNvSpPr/>
      </dsp:nvSpPr>
      <dsp:spPr>
        <a:xfrm>
          <a:off x="0" y="1927191"/>
          <a:ext cx="5228492" cy="671580"/>
        </a:xfrm>
        <a:prstGeom prst="roundRect">
          <a:avLst/>
        </a:prstGeom>
        <a:solidFill>
          <a:srgbClr val="11813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Decrease </a:t>
          </a:r>
          <a:r>
            <a:rPr lang="en-US" sz="2800" b="1" kern="1200" dirty="0" smtClean="0"/>
            <a:t>teenage pregnancy</a:t>
          </a:r>
          <a:endParaRPr lang="en-US" sz="2800" kern="1200" dirty="0"/>
        </a:p>
      </dsp:txBody>
      <dsp:txXfrm>
        <a:off x="32784" y="1959975"/>
        <a:ext cx="5162924" cy="606012"/>
      </dsp:txXfrm>
    </dsp:sp>
    <dsp:sp modelId="{E4B6A8C9-3598-46F2-9CE4-49E215C134AE}">
      <dsp:nvSpPr>
        <dsp:cNvPr id="0" name=""/>
        <dsp:cNvSpPr/>
      </dsp:nvSpPr>
      <dsp:spPr>
        <a:xfrm>
          <a:off x="0" y="2679411"/>
          <a:ext cx="5228492" cy="671580"/>
        </a:xfrm>
        <a:prstGeom prst="roundRect">
          <a:avLst/>
        </a:prstGeom>
        <a:solidFill>
          <a:srgbClr val="11813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Decrease </a:t>
          </a:r>
          <a:r>
            <a:rPr lang="en-US" sz="2800" b="1" kern="1200" dirty="0" smtClean="0"/>
            <a:t>gender based violence</a:t>
          </a:r>
          <a:endParaRPr lang="en-US" sz="2800" kern="1200" dirty="0"/>
        </a:p>
      </dsp:txBody>
      <dsp:txXfrm>
        <a:off x="32784" y="2712195"/>
        <a:ext cx="5162924" cy="606012"/>
      </dsp:txXfrm>
    </dsp:sp>
    <dsp:sp modelId="{E8964CDE-F2B6-435B-8F26-34C189BEB641}">
      <dsp:nvSpPr>
        <dsp:cNvPr id="0" name=""/>
        <dsp:cNvSpPr/>
      </dsp:nvSpPr>
      <dsp:spPr>
        <a:xfrm>
          <a:off x="0" y="3431631"/>
          <a:ext cx="5228492" cy="671580"/>
        </a:xfrm>
        <a:prstGeom prst="roundRect">
          <a:avLst/>
        </a:prstGeom>
        <a:solidFill>
          <a:srgbClr val="11813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Increase </a:t>
          </a:r>
          <a:r>
            <a:rPr lang="en-US" sz="2800" b="1" kern="1200" dirty="0" smtClean="0"/>
            <a:t>economic opportunities</a:t>
          </a:r>
          <a:endParaRPr lang="en-US" sz="2800" kern="1200" dirty="0"/>
        </a:p>
      </dsp:txBody>
      <dsp:txXfrm>
        <a:off x="32784" y="3464415"/>
        <a:ext cx="5162924" cy="606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D8A45-38A9-4006-A202-074760F0F5F2}">
      <dsp:nvSpPr>
        <dsp:cNvPr id="0" name=""/>
        <dsp:cNvSpPr/>
      </dsp:nvSpPr>
      <dsp:spPr>
        <a:xfrm rot="5400000">
          <a:off x="-255421" y="256946"/>
          <a:ext cx="1702807" cy="1191964"/>
        </a:xfrm>
        <a:prstGeom prst="chevron">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b="1" i="0" kern="1200" baseline="0" dirty="0" smtClean="0"/>
            <a:t>GOAL 1:</a:t>
          </a:r>
          <a:endParaRPr lang="en-US" sz="2700" kern="1200" dirty="0"/>
        </a:p>
      </dsp:txBody>
      <dsp:txXfrm rot="-5400000">
        <a:off x="1" y="597506"/>
        <a:ext cx="1191964" cy="510843"/>
      </dsp:txXfrm>
    </dsp:sp>
    <dsp:sp modelId="{11BF5E95-ADC7-40B3-9C06-03F496806978}">
      <dsp:nvSpPr>
        <dsp:cNvPr id="0" name=""/>
        <dsp:cNvSpPr/>
      </dsp:nvSpPr>
      <dsp:spPr>
        <a:xfrm rot="5400000">
          <a:off x="2323597" y="-1130107"/>
          <a:ext cx="1106824" cy="3370089"/>
        </a:xfrm>
        <a:prstGeom prst="round2SameRect">
          <a:avLst/>
        </a:prstGeom>
        <a:solidFill>
          <a:schemeClr val="accent3">
            <a:alpha val="90000"/>
            <a:tint val="40000"/>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baseline="0" dirty="0" smtClean="0"/>
            <a:t> </a:t>
          </a:r>
          <a:r>
            <a:rPr lang="en-US" sz="1400" b="0" i="0" kern="1200" baseline="0" dirty="0" smtClean="0"/>
            <a:t>Accelerate </a:t>
          </a:r>
          <a:r>
            <a:rPr lang="en-US" sz="1400" b="1" i="0" kern="1200" baseline="0" dirty="0" smtClean="0"/>
            <a:t>prevention</a:t>
          </a:r>
          <a:r>
            <a:rPr lang="en-US" sz="1400" b="0" i="0" kern="1200" baseline="0" dirty="0" smtClean="0"/>
            <a:t> to reduce new HIV and TB infections and STIs.</a:t>
          </a:r>
          <a:endParaRPr lang="en-US" sz="1400" kern="1200" dirty="0"/>
        </a:p>
      </dsp:txBody>
      <dsp:txXfrm rot="-5400000">
        <a:off x="1191965" y="55556"/>
        <a:ext cx="3316058" cy="998762"/>
      </dsp:txXfrm>
    </dsp:sp>
    <dsp:sp modelId="{A546657D-B2A3-46BF-9FCF-9ADF823BC0D0}">
      <dsp:nvSpPr>
        <dsp:cNvPr id="0" name=""/>
        <dsp:cNvSpPr/>
      </dsp:nvSpPr>
      <dsp:spPr>
        <a:xfrm rot="5400000">
          <a:off x="-255421" y="1766720"/>
          <a:ext cx="1702807" cy="1191964"/>
        </a:xfrm>
        <a:prstGeom prst="chevron">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i="0" kern="1200" baseline="0" dirty="0" smtClean="0"/>
            <a:t>GOAL 3:</a:t>
          </a:r>
          <a:endParaRPr lang="en-US" sz="2700" kern="1200" dirty="0"/>
        </a:p>
      </dsp:txBody>
      <dsp:txXfrm rot="-5400000">
        <a:off x="1" y="2107280"/>
        <a:ext cx="1191964" cy="510843"/>
      </dsp:txXfrm>
    </dsp:sp>
    <dsp:sp modelId="{7096EAD2-B9C4-440D-B108-963AFA163075}">
      <dsp:nvSpPr>
        <dsp:cNvPr id="0" name=""/>
        <dsp:cNvSpPr/>
      </dsp:nvSpPr>
      <dsp:spPr>
        <a:xfrm rot="5400000">
          <a:off x="2323597" y="379666"/>
          <a:ext cx="1106824" cy="3370089"/>
        </a:xfrm>
        <a:prstGeom prst="round2SameRect">
          <a:avLst/>
        </a:prstGeom>
        <a:solidFill>
          <a:schemeClr val="accent3">
            <a:alpha val="90000"/>
            <a:tint val="40000"/>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0" i="0" kern="1200" baseline="0" dirty="0" smtClean="0"/>
            <a:t>Reach all key and vulnerable populations with customized and </a:t>
          </a:r>
          <a:r>
            <a:rPr lang="en-US" sz="1400" b="1" i="0" kern="1200" baseline="0" dirty="0" smtClean="0"/>
            <a:t>targeted interventions</a:t>
          </a:r>
          <a:r>
            <a:rPr lang="en-US" sz="1400" b="0" i="0" kern="1200" baseline="0" dirty="0" smtClean="0"/>
            <a:t>.</a:t>
          </a:r>
          <a:endParaRPr lang="en-US" sz="1400" kern="1200" dirty="0"/>
        </a:p>
      </dsp:txBody>
      <dsp:txXfrm rot="-5400000">
        <a:off x="1191965" y="1565330"/>
        <a:ext cx="3316058" cy="998762"/>
      </dsp:txXfrm>
    </dsp:sp>
    <dsp:sp modelId="{28F6CA2A-ED31-4A1F-9447-E8C61EB10B0E}">
      <dsp:nvSpPr>
        <dsp:cNvPr id="0" name=""/>
        <dsp:cNvSpPr/>
      </dsp:nvSpPr>
      <dsp:spPr>
        <a:xfrm rot="5400000">
          <a:off x="-255421" y="3276493"/>
          <a:ext cx="1702807" cy="1191964"/>
        </a:xfrm>
        <a:prstGeom prst="chevron">
          <a:avLst/>
        </a:prstGeom>
        <a:solidFill>
          <a:schemeClr val="lt1">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i="0" kern="1200" baseline="0" dirty="0" smtClean="0"/>
            <a:t>GOAL 4:</a:t>
          </a:r>
          <a:endParaRPr lang="en-US" sz="2700" kern="1200" dirty="0"/>
        </a:p>
      </dsp:txBody>
      <dsp:txXfrm rot="-5400000">
        <a:off x="1" y="3617053"/>
        <a:ext cx="1191964" cy="510843"/>
      </dsp:txXfrm>
    </dsp:sp>
    <dsp:sp modelId="{EBCDA909-439A-4D4F-A27B-ECB4E1F1580E}">
      <dsp:nvSpPr>
        <dsp:cNvPr id="0" name=""/>
        <dsp:cNvSpPr/>
      </dsp:nvSpPr>
      <dsp:spPr>
        <a:xfrm rot="5400000">
          <a:off x="2323597" y="1889440"/>
          <a:ext cx="1106824" cy="3370089"/>
        </a:xfrm>
        <a:prstGeom prst="round2SameRect">
          <a:avLst/>
        </a:prstGeom>
        <a:solidFill>
          <a:schemeClr val="accent3">
            <a:alpha val="90000"/>
            <a:tint val="40000"/>
            <a:hueOff val="0"/>
            <a:satOff val="0"/>
            <a:lumOff val="0"/>
            <a:alphaOff val="0"/>
          </a:schemeClr>
        </a:solidFill>
        <a:ln w="25400" cap="flat" cmpd="sng" algn="ctr">
          <a:solidFill>
            <a:srgbClr val="11813F"/>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0" i="0" kern="1200" baseline="0" dirty="0" smtClean="0"/>
            <a:t>Address the </a:t>
          </a:r>
          <a:r>
            <a:rPr lang="en-US" sz="1400" b="1" i="0" kern="1200" baseline="0" dirty="0" smtClean="0"/>
            <a:t>social and structural drivers</a:t>
          </a:r>
          <a:r>
            <a:rPr lang="en-US" sz="1400" b="0" i="0" kern="1200" baseline="0" dirty="0" smtClean="0"/>
            <a:t> of HIV, TB and STIs, and link these efforts to the National Development Plan (NDP).</a:t>
          </a:r>
          <a:endParaRPr lang="en-US" sz="1400" kern="1200" dirty="0"/>
        </a:p>
        <a:p>
          <a:pPr marL="114300" lvl="1" indent="-114300" algn="l" defTabSz="622300" rtl="0">
            <a:lnSpc>
              <a:spcPct val="90000"/>
            </a:lnSpc>
            <a:spcBef>
              <a:spcPct val="0"/>
            </a:spcBef>
            <a:spcAft>
              <a:spcPct val="15000"/>
            </a:spcAft>
            <a:buChar char="••"/>
          </a:pPr>
          <a:r>
            <a:rPr lang="en-US" sz="1400" kern="1200" dirty="0" smtClean="0"/>
            <a:t>* DBE HIV Policy</a:t>
          </a:r>
          <a:endParaRPr lang="en-US" sz="1400" kern="1200" dirty="0"/>
        </a:p>
      </dsp:txBody>
      <dsp:txXfrm rot="-5400000">
        <a:off x="1191965" y="3075104"/>
        <a:ext cx="3316058" cy="998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D60AE-FE24-489B-BFF0-9977E6CB209F}">
      <dsp:nvSpPr>
        <dsp:cNvPr id="0" name=""/>
        <dsp:cNvSpPr/>
      </dsp:nvSpPr>
      <dsp:spPr>
        <a:xfrm>
          <a:off x="1491077" y="104514"/>
          <a:ext cx="2547288" cy="1976071"/>
        </a:xfrm>
        <a:prstGeom prst="circularArrow">
          <a:avLst>
            <a:gd name="adj1" fmla="val 10980"/>
            <a:gd name="adj2" fmla="val 1142322"/>
            <a:gd name="adj3" fmla="val 4500000"/>
            <a:gd name="adj4" fmla="val 10800000"/>
            <a:gd name="adj5" fmla="val 12500"/>
          </a:avLst>
        </a:prstGeom>
        <a:solidFill>
          <a:srgbClr val="961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5946A-8529-4CAB-837D-0D1021A33F6C}">
      <dsp:nvSpPr>
        <dsp:cNvPr id="0" name=""/>
        <dsp:cNvSpPr/>
      </dsp:nvSpPr>
      <dsp:spPr>
        <a:xfrm>
          <a:off x="2151648" y="550844"/>
          <a:ext cx="1366342" cy="65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i="0" kern="1200" dirty="0" smtClean="0">
              <a:latin typeface="Calibri Light" panose="020F0302020204030204" pitchFamily="34" charset="0"/>
              <a:cs typeface="Calibri Light" panose="020F0302020204030204" pitchFamily="34" charset="0"/>
            </a:rPr>
            <a:t>Realize their health, well-being and dignity </a:t>
          </a:r>
          <a:endParaRPr lang="en-US" sz="1200" i="0" kern="1200" dirty="0">
            <a:latin typeface="Calibri Light" panose="020F0302020204030204" pitchFamily="34" charset="0"/>
            <a:cs typeface="Calibri Light" panose="020F0302020204030204" pitchFamily="34" charset="0"/>
          </a:endParaRPr>
        </a:p>
      </dsp:txBody>
      <dsp:txXfrm>
        <a:off x="2151648" y="550844"/>
        <a:ext cx="1366342" cy="658814"/>
      </dsp:txXfrm>
    </dsp:sp>
    <dsp:sp modelId="{9E1C1A67-5911-489D-AB72-5AC5E8EFC53A}">
      <dsp:nvSpPr>
        <dsp:cNvPr id="0" name=""/>
        <dsp:cNvSpPr/>
      </dsp:nvSpPr>
      <dsp:spPr>
        <a:xfrm>
          <a:off x="781266" y="1007646"/>
          <a:ext cx="2826212" cy="2361586"/>
        </a:xfrm>
        <a:prstGeom prst="leftCircularArrow">
          <a:avLst>
            <a:gd name="adj1" fmla="val 10980"/>
            <a:gd name="adj2" fmla="val 1142322"/>
            <a:gd name="adj3" fmla="val 6300000"/>
            <a:gd name="adj4" fmla="val 18900000"/>
            <a:gd name="adj5" fmla="val 12500"/>
          </a:avLst>
        </a:prstGeom>
        <a:solidFill>
          <a:srgbClr val="961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6B3A5-163F-4D49-AF00-3362F4EC1D58}">
      <dsp:nvSpPr>
        <dsp:cNvPr id="0" name=""/>
        <dsp:cNvSpPr/>
      </dsp:nvSpPr>
      <dsp:spPr>
        <a:xfrm>
          <a:off x="1365315" y="1710146"/>
          <a:ext cx="1366342" cy="65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i="0" kern="1200" dirty="0" smtClean="0">
              <a:latin typeface="Calibri Light" panose="020F0302020204030204" pitchFamily="34" charset="0"/>
              <a:cs typeface="Calibri Light" panose="020F0302020204030204" pitchFamily="34" charset="0"/>
            </a:rPr>
            <a:t>Develop respectful social and sexual relationships</a:t>
          </a:r>
          <a:endParaRPr lang="en-US" sz="1200" i="0" kern="1200" dirty="0">
            <a:latin typeface="Calibri Light" panose="020F0302020204030204" pitchFamily="34" charset="0"/>
            <a:cs typeface="Calibri Light" panose="020F0302020204030204" pitchFamily="34" charset="0"/>
          </a:endParaRPr>
        </a:p>
      </dsp:txBody>
      <dsp:txXfrm>
        <a:off x="1365315" y="1710146"/>
        <a:ext cx="1366342" cy="658814"/>
      </dsp:txXfrm>
    </dsp:sp>
    <dsp:sp modelId="{EEFC89E9-06DD-4300-8990-AC19F86AC9B7}">
      <dsp:nvSpPr>
        <dsp:cNvPr id="0" name=""/>
        <dsp:cNvSpPr/>
      </dsp:nvSpPr>
      <dsp:spPr>
        <a:xfrm>
          <a:off x="1139445" y="2191889"/>
          <a:ext cx="3250551" cy="2361586"/>
        </a:xfrm>
        <a:prstGeom prst="circularArrow">
          <a:avLst>
            <a:gd name="adj1" fmla="val 10980"/>
            <a:gd name="adj2" fmla="val 1142322"/>
            <a:gd name="adj3" fmla="val 4500000"/>
            <a:gd name="adj4" fmla="val 13500000"/>
            <a:gd name="adj5" fmla="val 12500"/>
          </a:avLst>
        </a:prstGeom>
        <a:solidFill>
          <a:srgbClr val="961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13E8A-98F9-4699-9B1D-71EF39D9FB3B}">
      <dsp:nvSpPr>
        <dsp:cNvPr id="0" name=""/>
        <dsp:cNvSpPr/>
      </dsp:nvSpPr>
      <dsp:spPr>
        <a:xfrm>
          <a:off x="2265416" y="2896261"/>
          <a:ext cx="1615052" cy="8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i="0" kern="1200" dirty="0" smtClean="0">
              <a:latin typeface="Calibri Light" panose="020F0302020204030204" pitchFamily="34" charset="0"/>
              <a:cs typeface="Calibri Light" panose="020F0302020204030204" pitchFamily="34" charset="0"/>
            </a:rPr>
            <a:t>Consider how their choices affect their own well-being and that of others</a:t>
          </a:r>
          <a:endParaRPr lang="en-US" sz="1200" i="0" kern="1200" dirty="0">
            <a:latin typeface="Calibri Light" panose="020F0302020204030204" pitchFamily="34" charset="0"/>
            <a:cs typeface="Calibri Light" panose="020F0302020204030204" pitchFamily="34" charset="0"/>
          </a:endParaRPr>
        </a:p>
      </dsp:txBody>
      <dsp:txXfrm>
        <a:off x="2265416" y="2896261"/>
        <a:ext cx="1615052" cy="863885"/>
      </dsp:txXfrm>
    </dsp:sp>
    <dsp:sp modelId="{19183591-CB53-4FCC-B175-8984E71709ED}">
      <dsp:nvSpPr>
        <dsp:cNvPr id="0" name=""/>
        <dsp:cNvSpPr/>
      </dsp:nvSpPr>
      <dsp:spPr>
        <a:xfrm>
          <a:off x="1019347" y="3664526"/>
          <a:ext cx="2353516" cy="1759752"/>
        </a:xfrm>
        <a:prstGeom prst="blockArc">
          <a:avLst>
            <a:gd name="adj1" fmla="val 0"/>
            <a:gd name="adj2" fmla="val 18900000"/>
            <a:gd name="adj3" fmla="val 12740"/>
          </a:avLst>
        </a:prstGeom>
        <a:solidFill>
          <a:srgbClr val="961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D42A0-8BF6-4843-B7D8-D3BFE0B4BAE8}">
      <dsp:nvSpPr>
        <dsp:cNvPr id="0" name=""/>
        <dsp:cNvSpPr/>
      </dsp:nvSpPr>
      <dsp:spPr>
        <a:xfrm>
          <a:off x="1342332" y="4155994"/>
          <a:ext cx="1366342" cy="83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i="0" kern="1200" dirty="0" smtClean="0">
              <a:latin typeface="Calibri Light" panose="020F0302020204030204" pitchFamily="34" charset="0"/>
              <a:cs typeface="Calibri Light" panose="020F0302020204030204" pitchFamily="34" charset="0"/>
            </a:rPr>
            <a:t>Understand and ensure the protection of their rights throughout their lives.</a:t>
          </a:r>
          <a:endParaRPr lang="en-US" sz="1200" i="0" kern="1200" dirty="0">
            <a:latin typeface="Calibri Light" panose="020F0302020204030204" pitchFamily="34" charset="0"/>
            <a:cs typeface="Calibri Light" panose="020F0302020204030204" pitchFamily="34" charset="0"/>
          </a:endParaRPr>
        </a:p>
      </dsp:txBody>
      <dsp:txXfrm>
        <a:off x="1342332" y="4155994"/>
        <a:ext cx="1366342" cy="838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D0308-E671-46F1-853B-010B1A5C28A6}">
      <dsp:nvSpPr>
        <dsp:cNvPr id="0" name=""/>
        <dsp:cNvSpPr/>
      </dsp:nvSpPr>
      <dsp:spPr>
        <a:xfrm>
          <a:off x="0" y="2527"/>
          <a:ext cx="10868382" cy="67562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Adolescents require </a:t>
          </a:r>
          <a:r>
            <a:rPr lang="en-US" sz="1600" b="1" kern="1200" dirty="0" smtClean="0">
              <a:solidFill>
                <a:schemeClr val="tx1"/>
              </a:solidFill>
            </a:rPr>
            <a:t>comprehensive, wrap-around services </a:t>
          </a:r>
          <a:r>
            <a:rPr lang="en-US" sz="1600" kern="1200" dirty="0" smtClean="0">
              <a:solidFill>
                <a:schemeClr val="tx1"/>
              </a:solidFill>
            </a:rPr>
            <a:t>with multiple entry points across the age-continuum. </a:t>
          </a:r>
          <a:endParaRPr lang="en-US" sz="1600" kern="1200" dirty="0">
            <a:solidFill>
              <a:schemeClr val="tx1"/>
            </a:solidFill>
          </a:endParaRPr>
        </a:p>
      </dsp:txBody>
      <dsp:txXfrm>
        <a:off x="32981" y="35508"/>
        <a:ext cx="10802420" cy="609665"/>
      </dsp:txXfrm>
    </dsp:sp>
    <dsp:sp modelId="{51905E90-C0F9-4541-A764-4D2DF4CCB329}">
      <dsp:nvSpPr>
        <dsp:cNvPr id="0" name=""/>
        <dsp:cNvSpPr/>
      </dsp:nvSpPr>
      <dsp:spPr>
        <a:xfrm>
          <a:off x="0" y="69137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CSE</a:t>
          </a:r>
          <a:r>
            <a:rPr lang="en-US" sz="1600" kern="1200" dirty="0" smtClean="0">
              <a:solidFill>
                <a:schemeClr val="bg1">
                  <a:lumMod val="65000"/>
                </a:schemeClr>
              </a:solidFill>
            </a:rPr>
            <a:t> drives </a:t>
          </a:r>
          <a:r>
            <a:rPr lang="en-US" sz="1600" b="1" kern="1200" dirty="0" smtClean="0">
              <a:solidFill>
                <a:schemeClr val="bg1">
                  <a:lumMod val="65000"/>
                </a:schemeClr>
              </a:solidFill>
            </a:rPr>
            <a:t>demand creation </a:t>
          </a:r>
          <a:r>
            <a:rPr lang="en-US" sz="1600" kern="1200" dirty="0" smtClean="0">
              <a:solidFill>
                <a:schemeClr val="bg1">
                  <a:lumMod val="65000"/>
                </a:schemeClr>
              </a:solidFill>
            </a:rPr>
            <a:t>and </a:t>
          </a:r>
          <a:r>
            <a:rPr lang="en-US" sz="1600" b="1" kern="1200" dirty="0" smtClean="0">
              <a:solidFill>
                <a:schemeClr val="bg1">
                  <a:lumMod val="65000"/>
                </a:schemeClr>
              </a:solidFill>
            </a:rPr>
            <a:t>improves uptake </a:t>
          </a:r>
          <a:r>
            <a:rPr lang="en-US" sz="1600" kern="1200" dirty="0" smtClean="0">
              <a:solidFill>
                <a:schemeClr val="bg1">
                  <a:lumMod val="65000"/>
                </a:schemeClr>
              </a:solidFill>
            </a:rPr>
            <a:t>of SRHS </a:t>
          </a:r>
        </a:p>
        <a:p>
          <a:pPr lvl="0" algn="l" defTabSz="711200" rtl="0">
            <a:lnSpc>
              <a:spcPct val="90000"/>
            </a:lnSpc>
            <a:spcBef>
              <a:spcPct val="0"/>
            </a:spcBef>
            <a:spcAft>
              <a:spcPct val="35000"/>
            </a:spcAft>
          </a:pPr>
          <a:r>
            <a:rPr lang="en-US" sz="1600" kern="1200" dirty="0" smtClean="0">
              <a:solidFill>
                <a:schemeClr val="bg1">
                  <a:lumMod val="65000"/>
                </a:schemeClr>
              </a:solidFill>
            </a:rPr>
            <a:t>It should be </a:t>
          </a:r>
          <a:r>
            <a:rPr lang="en-US" sz="1600" b="1" kern="1200" dirty="0" smtClean="0">
              <a:solidFill>
                <a:schemeClr val="bg1">
                  <a:lumMod val="65000"/>
                </a:schemeClr>
              </a:solidFill>
            </a:rPr>
            <a:t>offered in tandem </a:t>
          </a:r>
          <a:r>
            <a:rPr lang="en-US" sz="1600" kern="1200" dirty="0" smtClean="0">
              <a:solidFill>
                <a:schemeClr val="bg1">
                  <a:lumMod val="65000"/>
                </a:schemeClr>
              </a:solidFill>
            </a:rPr>
            <a:t>with differentiated models of adolescent healthcare.</a:t>
          </a:r>
          <a:endParaRPr lang="en-US" sz="1600" kern="1200" dirty="0">
            <a:solidFill>
              <a:schemeClr val="bg1">
                <a:lumMod val="65000"/>
              </a:schemeClr>
            </a:solidFill>
          </a:endParaRPr>
        </a:p>
      </dsp:txBody>
      <dsp:txXfrm>
        <a:off x="32981" y="724355"/>
        <a:ext cx="10802420" cy="609665"/>
      </dsp:txXfrm>
    </dsp:sp>
    <dsp:sp modelId="{14A41BD3-EEC3-47C0-A1FD-E6D5232201A0}">
      <dsp:nvSpPr>
        <dsp:cNvPr id="0" name=""/>
        <dsp:cNvSpPr/>
      </dsp:nvSpPr>
      <dsp:spPr>
        <a:xfrm>
          <a:off x="0" y="138022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School health programmes </a:t>
          </a:r>
          <a:r>
            <a:rPr lang="en-US" sz="1600" kern="1200" dirty="0" smtClean="0">
              <a:solidFill>
                <a:schemeClr val="bg1">
                  <a:lumMod val="65000"/>
                </a:schemeClr>
              </a:solidFill>
            </a:rPr>
            <a:t>are an effective, feasible, safe and acceptable way to reach adolescents of school-going age. </a:t>
          </a:r>
          <a:endParaRPr lang="en-US" sz="1600" kern="1200" dirty="0">
            <a:solidFill>
              <a:schemeClr val="bg1">
                <a:lumMod val="65000"/>
              </a:schemeClr>
            </a:solidFill>
          </a:endParaRPr>
        </a:p>
      </dsp:txBody>
      <dsp:txXfrm>
        <a:off x="32981" y="1413201"/>
        <a:ext cx="10802420" cy="609665"/>
      </dsp:txXfrm>
    </dsp:sp>
    <dsp:sp modelId="{1869B0FE-A7D8-43D7-8360-5C207E41ADAD}">
      <dsp:nvSpPr>
        <dsp:cNvPr id="0" name=""/>
        <dsp:cNvSpPr/>
      </dsp:nvSpPr>
      <dsp:spPr>
        <a:xfrm>
          <a:off x="0" y="206906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Engagement</a:t>
          </a:r>
          <a:r>
            <a:rPr lang="en-US" sz="1600" kern="1200" dirty="0" smtClean="0">
              <a:solidFill>
                <a:schemeClr val="bg1">
                  <a:lumMod val="65000"/>
                </a:schemeClr>
              </a:solidFill>
            </a:rPr>
            <a:t> with teachers, parents, caregivers </a:t>
          </a:r>
          <a:r>
            <a:rPr lang="en-US" sz="1600" b="1" kern="1200" dirty="0" smtClean="0">
              <a:solidFill>
                <a:schemeClr val="bg1">
                  <a:lumMod val="65000"/>
                </a:schemeClr>
              </a:solidFill>
            </a:rPr>
            <a:t>improves acceptability </a:t>
          </a:r>
          <a:r>
            <a:rPr lang="en-US" sz="1600" kern="1200" dirty="0" smtClean="0">
              <a:solidFill>
                <a:schemeClr val="bg1">
                  <a:lumMod val="65000"/>
                </a:schemeClr>
              </a:solidFill>
            </a:rPr>
            <a:t>of school health programmes and CSE.</a:t>
          </a:r>
          <a:endParaRPr lang="en-US" sz="1600" kern="1200" dirty="0">
            <a:solidFill>
              <a:schemeClr val="bg1">
                <a:lumMod val="65000"/>
              </a:schemeClr>
            </a:solidFill>
          </a:endParaRPr>
        </a:p>
      </dsp:txBody>
      <dsp:txXfrm>
        <a:off x="32981" y="2102048"/>
        <a:ext cx="10802420" cy="609665"/>
      </dsp:txXfrm>
    </dsp:sp>
    <dsp:sp modelId="{821CA8B4-D3C5-4828-BA15-784AA9702D12}">
      <dsp:nvSpPr>
        <dsp:cNvPr id="0" name=""/>
        <dsp:cNvSpPr/>
      </dsp:nvSpPr>
      <dsp:spPr>
        <a:xfrm>
          <a:off x="0" y="275791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HIV education programmes </a:t>
          </a:r>
          <a:r>
            <a:rPr lang="en-US" sz="1600" kern="1200" dirty="0" smtClean="0">
              <a:solidFill>
                <a:schemeClr val="bg1">
                  <a:lumMod val="65000"/>
                </a:schemeClr>
              </a:solidFill>
            </a:rPr>
            <a:t>need to adopt a </a:t>
          </a:r>
          <a:r>
            <a:rPr lang="en-US" sz="1600" b="1" kern="1200" dirty="0" smtClean="0">
              <a:solidFill>
                <a:schemeClr val="bg1">
                  <a:lumMod val="65000"/>
                </a:schemeClr>
              </a:solidFill>
            </a:rPr>
            <a:t>public health approach</a:t>
          </a:r>
          <a:r>
            <a:rPr lang="en-US" sz="1600" kern="1200" dirty="0" smtClean="0">
              <a:solidFill>
                <a:schemeClr val="bg1">
                  <a:lumMod val="65000"/>
                </a:schemeClr>
              </a:solidFill>
            </a:rPr>
            <a:t>, and include an approach based on gender norms and power dynamics. </a:t>
          </a:r>
          <a:endParaRPr lang="en-US" sz="1600" kern="1200" dirty="0">
            <a:solidFill>
              <a:schemeClr val="bg1">
                <a:lumMod val="65000"/>
              </a:schemeClr>
            </a:solidFill>
          </a:endParaRPr>
        </a:p>
      </dsp:txBody>
      <dsp:txXfrm>
        <a:off x="32981" y="2790895"/>
        <a:ext cx="10802420" cy="609665"/>
      </dsp:txXfrm>
    </dsp:sp>
    <dsp:sp modelId="{9603D599-3C40-48FE-B81E-F8005056FFBB}">
      <dsp:nvSpPr>
        <dsp:cNvPr id="0" name=""/>
        <dsp:cNvSpPr/>
      </dsp:nvSpPr>
      <dsp:spPr>
        <a:xfrm>
          <a:off x="0" y="344676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Young men and boys cannot be left out of programmes that aim to achieve HIV prevention or improved SRH outcomes among young women and girls. </a:t>
          </a:r>
        </a:p>
      </dsp:txBody>
      <dsp:txXfrm>
        <a:off x="32981" y="3479741"/>
        <a:ext cx="10802420" cy="609665"/>
      </dsp:txXfrm>
    </dsp:sp>
    <dsp:sp modelId="{5FB7461E-AAEC-4149-98A1-2E2E0E198893}">
      <dsp:nvSpPr>
        <dsp:cNvPr id="0" name=""/>
        <dsp:cNvSpPr/>
      </dsp:nvSpPr>
      <dsp:spPr>
        <a:xfrm>
          <a:off x="0" y="413560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Programmes should be deployed in tandem, and focus on aspects of </a:t>
          </a:r>
          <a:r>
            <a:rPr lang="en-US" sz="1600" b="1" kern="1200" dirty="0" smtClean="0">
              <a:solidFill>
                <a:schemeClr val="bg1">
                  <a:lumMod val="65000"/>
                </a:schemeClr>
              </a:solidFill>
            </a:rPr>
            <a:t>gender norms </a:t>
          </a:r>
          <a:r>
            <a:rPr lang="en-US" sz="1600" kern="1200" dirty="0" smtClean="0">
              <a:solidFill>
                <a:schemeClr val="bg1">
                  <a:lumMod val="65000"/>
                </a:schemeClr>
              </a:solidFill>
            </a:rPr>
            <a:t>and the prevention of </a:t>
          </a:r>
          <a:r>
            <a:rPr lang="en-US" sz="1600" b="1" kern="1200" dirty="0" smtClean="0">
              <a:solidFill>
                <a:schemeClr val="bg1">
                  <a:lumMod val="65000"/>
                </a:schemeClr>
              </a:solidFill>
            </a:rPr>
            <a:t>gender-based violence</a:t>
          </a:r>
          <a:r>
            <a:rPr lang="en-US" sz="1600" kern="1200" dirty="0" smtClean="0">
              <a:solidFill>
                <a:schemeClr val="bg1">
                  <a:lumMod val="65000"/>
                </a:schemeClr>
              </a:solidFill>
            </a:rPr>
            <a:t>. </a:t>
          </a:r>
          <a:endParaRPr lang="en-US" sz="1600" kern="1200" dirty="0">
            <a:solidFill>
              <a:schemeClr val="bg1">
                <a:lumMod val="65000"/>
              </a:schemeClr>
            </a:solidFill>
          </a:endParaRPr>
        </a:p>
      </dsp:txBody>
      <dsp:txXfrm>
        <a:off x="32981" y="4168588"/>
        <a:ext cx="10802420" cy="6096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D0308-E671-46F1-853B-010B1A5C28A6}">
      <dsp:nvSpPr>
        <dsp:cNvPr id="0" name=""/>
        <dsp:cNvSpPr/>
      </dsp:nvSpPr>
      <dsp:spPr>
        <a:xfrm>
          <a:off x="0" y="252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Adolescents require </a:t>
          </a:r>
          <a:r>
            <a:rPr lang="en-US" sz="1600" b="1" kern="1200" dirty="0" smtClean="0">
              <a:solidFill>
                <a:schemeClr val="bg1">
                  <a:lumMod val="65000"/>
                </a:schemeClr>
              </a:solidFill>
            </a:rPr>
            <a:t>comprehensive, wrap-around services </a:t>
          </a:r>
          <a:r>
            <a:rPr lang="en-US" sz="1600" kern="1200" dirty="0" smtClean="0">
              <a:solidFill>
                <a:schemeClr val="bg1">
                  <a:lumMod val="65000"/>
                </a:schemeClr>
              </a:solidFill>
            </a:rPr>
            <a:t>with multiple entry points across the age-continuum. </a:t>
          </a:r>
          <a:endParaRPr lang="en-US" sz="1600" kern="1200" dirty="0">
            <a:solidFill>
              <a:schemeClr val="bg1">
                <a:lumMod val="65000"/>
              </a:schemeClr>
            </a:solidFill>
          </a:endParaRPr>
        </a:p>
      </dsp:txBody>
      <dsp:txXfrm>
        <a:off x="32981" y="35508"/>
        <a:ext cx="10802420" cy="609665"/>
      </dsp:txXfrm>
    </dsp:sp>
    <dsp:sp modelId="{51905E90-C0F9-4541-A764-4D2DF4CCB329}">
      <dsp:nvSpPr>
        <dsp:cNvPr id="0" name=""/>
        <dsp:cNvSpPr/>
      </dsp:nvSpPr>
      <dsp:spPr>
        <a:xfrm>
          <a:off x="0" y="691374"/>
          <a:ext cx="10868382" cy="67562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tx1"/>
              </a:solidFill>
            </a:rPr>
            <a:t>CSE</a:t>
          </a:r>
          <a:r>
            <a:rPr lang="en-US" sz="1600" kern="1200" dirty="0" smtClean="0">
              <a:solidFill>
                <a:schemeClr val="tx1"/>
              </a:solidFill>
            </a:rPr>
            <a:t> drives </a:t>
          </a:r>
          <a:r>
            <a:rPr lang="en-US" sz="1600" b="1" kern="1200" dirty="0" smtClean="0">
              <a:solidFill>
                <a:schemeClr val="tx1"/>
              </a:solidFill>
            </a:rPr>
            <a:t>demand creation </a:t>
          </a:r>
          <a:r>
            <a:rPr lang="en-US" sz="1600" kern="1200" dirty="0" smtClean="0">
              <a:solidFill>
                <a:schemeClr val="tx1"/>
              </a:solidFill>
            </a:rPr>
            <a:t>and </a:t>
          </a:r>
          <a:r>
            <a:rPr lang="en-US" sz="1600" b="1" kern="1200" dirty="0" smtClean="0">
              <a:solidFill>
                <a:schemeClr val="tx1"/>
              </a:solidFill>
            </a:rPr>
            <a:t>improves uptake </a:t>
          </a:r>
          <a:r>
            <a:rPr lang="en-US" sz="1600" kern="1200" dirty="0" smtClean="0">
              <a:solidFill>
                <a:schemeClr val="tx1"/>
              </a:solidFill>
            </a:rPr>
            <a:t>of SRHS </a:t>
          </a:r>
        </a:p>
        <a:p>
          <a:pPr lvl="0" algn="l" defTabSz="711200" rtl="0">
            <a:lnSpc>
              <a:spcPct val="90000"/>
            </a:lnSpc>
            <a:spcBef>
              <a:spcPct val="0"/>
            </a:spcBef>
            <a:spcAft>
              <a:spcPct val="35000"/>
            </a:spcAft>
          </a:pPr>
          <a:r>
            <a:rPr lang="en-US" sz="1600" kern="1200" dirty="0" smtClean="0">
              <a:solidFill>
                <a:schemeClr val="tx1"/>
              </a:solidFill>
            </a:rPr>
            <a:t>It should be </a:t>
          </a:r>
          <a:r>
            <a:rPr lang="en-US" sz="1600" b="1" kern="1200" dirty="0" smtClean="0">
              <a:solidFill>
                <a:schemeClr val="tx1"/>
              </a:solidFill>
            </a:rPr>
            <a:t>offered in tandem </a:t>
          </a:r>
          <a:r>
            <a:rPr lang="en-US" sz="1600" kern="1200" dirty="0" smtClean="0">
              <a:solidFill>
                <a:schemeClr val="tx1"/>
              </a:solidFill>
            </a:rPr>
            <a:t>with differentiated models of adolescent healthcare.</a:t>
          </a:r>
          <a:endParaRPr lang="en-US" sz="1600" kern="1200" dirty="0">
            <a:solidFill>
              <a:schemeClr val="tx1"/>
            </a:solidFill>
          </a:endParaRPr>
        </a:p>
      </dsp:txBody>
      <dsp:txXfrm>
        <a:off x="32981" y="724355"/>
        <a:ext cx="10802420" cy="609665"/>
      </dsp:txXfrm>
    </dsp:sp>
    <dsp:sp modelId="{14A41BD3-EEC3-47C0-A1FD-E6D5232201A0}">
      <dsp:nvSpPr>
        <dsp:cNvPr id="0" name=""/>
        <dsp:cNvSpPr/>
      </dsp:nvSpPr>
      <dsp:spPr>
        <a:xfrm>
          <a:off x="0" y="138022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School health programmes </a:t>
          </a:r>
          <a:r>
            <a:rPr lang="en-US" sz="1600" kern="1200" dirty="0" smtClean="0">
              <a:solidFill>
                <a:schemeClr val="bg1">
                  <a:lumMod val="65000"/>
                </a:schemeClr>
              </a:solidFill>
            </a:rPr>
            <a:t>are an effective, feasible, safe and acceptable way to reach adolescents of school-going age. </a:t>
          </a:r>
          <a:endParaRPr lang="en-US" sz="1600" kern="1200" dirty="0">
            <a:solidFill>
              <a:schemeClr val="bg1">
                <a:lumMod val="65000"/>
              </a:schemeClr>
            </a:solidFill>
          </a:endParaRPr>
        </a:p>
      </dsp:txBody>
      <dsp:txXfrm>
        <a:off x="32981" y="1413201"/>
        <a:ext cx="10802420" cy="609665"/>
      </dsp:txXfrm>
    </dsp:sp>
    <dsp:sp modelId="{1869B0FE-A7D8-43D7-8360-5C207E41ADAD}">
      <dsp:nvSpPr>
        <dsp:cNvPr id="0" name=""/>
        <dsp:cNvSpPr/>
      </dsp:nvSpPr>
      <dsp:spPr>
        <a:xfrm>
          <a:off x="0" y="206906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Engagement</a:t>
          </a:r>
          <a:r>
            <a:rPr lang="en-US" sz="1600" kern="1200" dirty="0" smtClean="0">
              <a:solidFill>
                <a:schemeClr val="bg1">
                  <a:lumMod val="65000"/>
                </a:schemeClr>
              </a:solidFill>
            </a:rPr>
            <a:t> with teachers, parents, caregivers </a:t>
          </a:r>
          <a:r>
            <a:rPr lang="en-US" sz="1600" b="1" kern="1200" dirty="0" smtClean="0">
              <a:solidFill>
                <a:schemeClr val="bg1">
                  <a:lumMod val="65000"/>
                </a:schemeClr>
              </a:solidFill>
            </a:rPr>
            <a:t>improves acceptability </a:t>
          </a:r>
          <a:r>
            <a:rPr lang="en-US" sz="1600" kern="1200" dirty="0" smtClean="0">
              <a:solidFill>
                <a:schemeClr val="bg1">
                  <a:lumMod val="65000"/>
                </a:schemeClr>
              </a:solidFill>
            </a:rPr>
            <a:t>of school health programmes and CSE.</a:t>
          </a:r>
          <a:endParaRPr lang="en-US" sz="1600" kern="1200" dirty="0">
            <a:solidFill>
              <a:schemeClr val="bg1">
                <a:lumMod val="65000"/>
              </a:schemeClr>
            </a:solidFill>
          </a:endParaRPr>
        </a:p>
      </dsp:txBody>
      <dsp:txXfrm>
        <a:off x="32981" y="2102048"/>
        <a:ext cx="10802420" cy="609665"/>
      </dsp:txXfrm>
    </dsp:sp>
    <dsp:sp modelId="{821CA8B4-D3C5-4828-BA15-784AA9702D12}">
      <dsp:nvSpPr>
        <dsp:cNvPr id="0" name=""/>
        <dsp:cNvSpPr/>
      </dsp:nvSpPr>
      <dsp:spPr>
        <a:xfrm>
          <a:off x="0" y="275791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HIV education programmes </a:t>
          </a:r>
          <a:r>
            <a:rPr lang="en-US" sz="1600" kern="1200" dirty="0" smtClean="0">
              <a:solidFill>
                <a:schemeClr val="bg1">
                  <a:lumMod val="65000"/>
                </a:schemeClr>
              </a:solidFill>
            </a:rPr>
            <a:t>need to adopt a </a:t>
          </a:r>
          <a:r>
            <a:rPr lang="en-US" sz="1600" b="1" kern="1200" dirty="0" smtClean="0">
              <a:solidFill>
                <a:schemeClr val="bg1">
                  <a:lumMod val="65000"/>
                </a:schemeClr>
              </a:solidFill>
            </a:rPr>
            <a:t>public health approach</a:t>
          </a:r>
          <a:r>
            <a:rPr lang="en-US" sz="1600" kern="1200" dirty="0" smtClean="0">
              <a:solidFill>
                <a:schemeClr val="bg1">
                  <a:lumMod val="65000"/>
                </a:schemeClr>
              </a:solidFill>
            </a:rPr>
            <a:t>, and include an approach based on gender norms and power dynamics. </a:t>
          </a:r>
          <a:endParaRPr lang="en-US" sz="1600" kern="1200" dirty="0">
            <a:solidFill>
              <a:schemeClr val="bg1">
                <a:lumMod val="65000"/>
              </a:schemeClr>
            </a:solidFill>
          </a:endParaRPr>
        </a:p>
      </dsp:txBody>
      <dsp:txXfrm>
        <a:off x="32981" y="2790895"/>
        <a:ext cx="10802420" cy="609665"/>
      </dsp:txXfrm>
    </dsp:sp>
    <dsp:sp modelId="{9603D599-3C40-48FE-B81E-F8005056FFBB}">
      <dsp:nvSpPr>
        <dsp:cNvPr id="0" name=""/>
        <dsp:cNvSpPr/>
      </dsp:nvSpPr>
      <dsp:spPr>
        <a:xfrm>
          <a:off x="0" y="344676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Young men and boys cannot be left out of programmes that aim to achieve HIV prevention or improved SRH outcomes among young women and girls. </a:t>
          </a:r>
        </a:p>
      </dsp:txBody>
      <dsp:txXfrm>
        <a:off x="32981" y="3479741"/>
        <a:ext cx="10802420" cy="609665"/>
      </dsp:txXfrm>
    </dsp:sp>
    <dsp:sp modelId="{5FB7461E-AAEC-4149-98A1-2E2E0E198893}">
      <dsp:nvSpPr>
        <dsp:cNvPr id="0" name=""/>
        <dsp:cNvSpPr/>
      </dsp:nvSpPr>
      <dsp:spPr>
        <a:xfrm>
          <a:off x="0" y="413560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Programmes should be deployed in tandem, and focus on aspects of </a:t>
          </a:r>
          <a:r>
            <a:rPr lang="en-US" sz="1600" b="1" kern="1200" dirty="0" smtClean="0">
              <a:solidFill>
                <a:schemeClr val="bg1">
                  <a:lumMod val="65000"/>
                </a:schemeClr>
              </a:solidFill>
            </a:rPr>
            <a:t>gender norms </a:t>
          </a:r>
          <a:r>
            <a:rPr lang="en-US" sz="1600" kern="1200" dirty="0" smtClean="0">
              <a:solidFill>
                <a:schemeClr val="bg1">
                  <a:lumMod val="65000"/>
                </a:schemeClr>
              </a:solidFill>
            </a:rPr>
            <a:t>and the prevention of </a:t>
          </a:r>
          <a:r>
            <a:rPr lang="en-US" sz="1600" b="1" kern="1200" dirty="0" smtClean="0">
              <a:solidFill>
                <a:schemeClr val="bg1">
                  <a:lumMod val="65000"/>
                </a:schemeClr>
              </a:solidFill>
            </a:rPr>
            <a:t>gender-based violence</a:t>
          </a:r>
          <a:r>
            <a:rPr lang="en-US" sz="1600" kern="1200" dirty="0" smtClean="0">
              <a:solidFill>
                <a:schemeClr val="bg1">
                  <a:lumMod val="65000"/>
                </a:schemeClr>
              </a:solidFill>
            </a:rPr>
            <a:t>. </a:t>
          </a:r>
          <a:endParaRPr lang="en-US" sz="1600" kern="1200" dirty="0">
            <a:solidFill>
              <a:schemeClr val="bg1">
                <a:lumMod val="65000"/>
              </a:schemeClr>
            </a:solidFill>
          </a:endParaRPr>
        </a:p>
      </dsp:txBody>
      <dsp:txXfrm>
        <a:off x="32981" y="4168588"/>
        <a:ext cx="10802420" cy="6096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D0308-E671-46F1-853B-010B1A5C28A6}">
      <dsp:nvSpPr>
        <dsp:cNvPr id="0" name=""/>
        <dsp:cNvSpPr/>
      </dsp:nvSpPr>
      <dsp:spPr>
        <a:xfrm>
          <a:off x="0" y="252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Adolescents require </a:t>
          </a:r>
          <a:r>
            <a:rPr lang="en-US" sz="1600" b="1" kern="1200" dirty="0" smtClean="0">
              <a:solidFill>
                <a:schemeClr val="bg1">
                  <a:lumMod val="65000"/>
                </a:schemeClr>
              </a:solidFill>
            </a:rPr>
            <a:t>comprehensive, wrap-around services </a:t>
          </a:r>
          <a:r>
            <a:rPr lang="en-US" sz="1600" kern="1200" dirty="0" smtClean="0">
              <a:solidFill>
                <a:schemeClr val="bg1">
                  <a:lumMod val="65000"/>
                </a:schemeClr>
              </a:solidFill>
            </a:rPr>
            <a:t>with multiple entry points across the age-continuum. </a:t>
          </a:r>
          <a:endParaRPr lang="en-US" sz="1600" kern="1200" dirty="0">
            <a:solidFill>
              <a:schemeClr val="bg1">
                <a:lumMod val="65000"/>
              </a:schemeClr>
            </a:solidFill>
          </a:endParaRPr>
        </a:p>
      </dsp:txBody>
      <dsp:txXfrm>
        <a:off x="32981" y="35508"/>
        <a:ext cx="10802420" cy="609665"/>
      </dsp:txXfrm>
    </dsp:sp>
    <dsp:sp modelId="{51905E90-C0F9-4541-A764-4D2DF4CCB329}">
      <dsp:nvSpPr>
        <dsp:cNvPr id="0" name=""/>
        <dsp:cNvSpPr/>
      </dsp:nvSpPr>
      <dsp:spPr>
        <a:xfrm>
          <a:off x="0" y="69137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CSE</a:t>
          </a:r>
          <a:r>
            <a:rPr lang="en-US" sz="1600" kern="1200" dirty="0" smtClean="0">
              <a:solidFill>
                <a:schemeClr val="bg1">
                  <a:lumMod val="65000"/>
                </a:schemeClr>
              </a:solidFill>
            </a:rPr>
            <a:t> drives </a:t>
          </a:r>
          <a:r>
            <a:rPr lang="en-US" sz="1600" b="1" kern="1200" dirty="0" smtClean="0">
              <a:solidFill>
                <a:schemeClr val="bg1">
                  <a:lumMod val="65000"/>
                </a:schemeClr>
              </a:solidFill>
            </a:rPr>
            <a:t>demand creation </a:t>
          </a:r>
          <a:r>
            <a:rPr lang="en-US" sz="1600" kern="1200" dirty="0" smtClean="0">
              <a:solidFill>
                <a:schemeClr val="bg1">
                  <a:lumMod val="65000"/>
                </a:schemeClr>
              </a:solidFill>
            </a:rPr>
            <a:t>and </a:t>
          </a:r>
          <a:r>
            <a:rPr lang="en-US" sz="1600" b="1" kern="1200" dirty="0" smtClean="0">
              <a:solidFill>
                <a:schemeClr val="bg1">
                  <a:lumMod val="65000"/>
                </a:schemeClr>
              </a:solidFill>
            </a:rPr>
            <a:t>improves uptake </a:t>
          </a:r>
          <a:r>
            <a:rPr lang="en-US" sz="1600" kern="1200" dirty="0" smtClean="0">
              <a:solidFill>
                <a:schemeClr val="bg1">
                  <a:lumMod val="65000"/>
                </a:schemeClr>
              </a:solidFill>
            </a:rPr>
            <a:t>of SRHS </a:t>
          </a:r>
        </a:p>
        <a:p>
          <a:pPr lvl="0" algn="l" defTabSz="711200" rtl="0">
            <a:lnSpc>
              <a:spcPct val="90000"/>
            </a:lnSpc>
            <a:spcBef>
              <a:spcPct val="0"/>
            </a:spcBef>
            <a:spcAft>
              <a:spcPct val="35000"/>
            </a:spcAft>
          </a:pPr>
          <a:r>
            <a:rPr lang="en-US" sz="1600" kern="1200" dirty="0" smtClean="0">
              <a:solidFill>
                <a:schemeClr val="bg1">
                  <a:lumMod val="65000"/>
                </a:schemeClr>
              </a:solidFill>
            </a:rPr>
            <a:t>It should be </a:t>
          </a:r>
          <a:r>
            <a:rPr lang="en-US" sz="1600" b="1" kern="1200" dirty="0" smtClean="0">
              <a:solidFill>
                <a:schemeClr val="bg1">
                  <a:lumMod val="65000"/>
                </a:schemeClr>
              </a:solidFill>
            </a:rPr>
            <a:t>offered in tandem </a:t>
          </a:r>
          <a:r>
            <a:rPr lang="en-US" sz="1600" kern="1200" dirty="0" smtClean="0">
              <a:solidFill>
                <a:schemeClr val="bg1">
                  <a:lumMod val="65000"/>
                </a:schemeClr>
              </a:solidFill>
            </a:rPr>
            <a:t>with differentiated models of adolescent healthcare.</a:t>
          </a:r>
          <a:endParaRPr lang="en-US" sz="1600" kern="1200" dirty="0">
            <a:solidFill>
              <a:schemeClr val="bg1">
                <a:lumMod val="65000"/>
              </a:schemeClr>
            </a:solidFill>
          </a:endParaRPr>
        </a:p>
      </dsp:txBody>
      <dsp:txXfrm>
        <a:off x="32981" y="724355"/>
        <a:ext cx="10802420" cy="609665"/>
      </dsp:txXfrm>
    </dsp:sp>
    <dsp:sp modelId="{14A41BD3-EEC3-47C0-A1FD-E6D5232201A0}">
      <dsp:nvSpPr>
        <dsp:cNvPr id="0" name=""/>
        <dsp:cNvSpPr/>
      </dsp:nvSpPr>
      <dsp:spPr>
        <a:xfrm>
          <a:off x="0" y="1380220"/>
          <a:ext cx="10868382" cy="67562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tx1"/>
              </a:solidFill>
            </a:rPr>
            <a:t>School health programmes </a:t>
          </a:r>
          <a:r>
            <a:rPr lang="en-US" sz="1600" kern="1200" dirty="0" smtClean="0">
              <a:solidFill>
                <a:schemeClr val="tx1"/>
              </a:solidFill>
            </a:rPr>
            <a:t>are an </a:t>
          </a:r>
          <a:r>
            <a:rPr lang="en-US" sz="1600" b="1" kern="1200" dirty="0" smtClean="0">
              <a:solidFill>
                <a:schemeClr val="tx1"/>
              </a:solidFill>
            </a:rPr>
            <a:t>effective, feasible, safe and acceptable </a:t>
          </a:r>
          <a:r>
            <a:rPr lang="en-US" sz="1600" kern="1200" dirty="0" smtClean="0">
              <a:solidFill>
                <a:schemeClr val="tx1"/>
              </a:solidFill>
            </a:rPr>
            <a:t>way to reach adolescents of school-going age. </a:t>
          </a:r>
          <a:endParaRPr lang="en-US" sz="1600" kern="1200" dirty="0">
            <a:solidFill>
              <a:schemeClr val="tx1"/>
            </a:solidFill>
          </a:endParaRPr>
        </a:p>
      </dsp:txBody>
      <dsp:txXfrm>
        <a:off x="32981" y="1413201"/>
        <a:ext cx="10802420" cy="609665"/>
      </dsp:txXfrm>
    </dsp:sp>
    <dsp:sp modelId="{1869B0FE-A7D8-43D7-8360-5C207E41ADAD}">
      <dsp:nvSpPr>
        <dsp:cNvPr id="0" name=""/>
        <dsp:cNvSpPr/>
      </dsp:nvSpPr>
      <dsp:spPr>
        <a:xfrm>
          <a:off x="0" y="206906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Engagement</a:t>
          </a:r>
          <a:r>
            <a:rPr lang="en-US" sz="1600" kern="1200" dirty="0" smtClean="0">
              <a:solidFill>
                <a:schemeClr val="bg1">
                  <a:lumMod val="65000"/>
                </a:schemeClr>
              </a:solidFill>
            </a:rPr>
            <a:t> with teachers, parents, caregivers </a:t>
          </a:r>
          <a:r>
            <a:rPr lang="en-US" sz="1600" b="1" kern="1200" dirty="0" smtClean="0">
              <a:solidFill>
                <a:schemeClr val="bg1">
                  <a:lumMod val="65000"/>
                </a:schemeClr>
              </a:solidFill>
            </a:rPr>
            <a:t>improves acceptability </a:t>
          </a:r>
          <a:r>
            <a:rPr lang="en-US" sz="1600" kern="1200" dirty="0" smtClean="0">
              <a:solidFill>
                <a:schemeClr val="bg1">
                  <a:lumMod val="65000"/>
                </a:schemeClr>
              </a:solidFill>
            </a:rPr>
            <a:t>of school health programmes and CSE.</a:t>
          </a:r>
          <a:endParaRPr lang="en-US" sz="1600" kern="1200" dirty="0">
            <a:solidFill>
              <a:schemeClr val="bg1">
                <a:lumMod val="65000"/>
              </a:schemeClr>
            </a:solidFill>
          </a:endParaRPr>
        </a:p>
      </dsp:txBody>
      <dsp:txXfrm>
        <a:off x="32981" y="2102048"/>
        <a:ext cx="10802420" cy="609665"/>
      </dsp:txXfrm>
    </dsp:sp>
    <dsp:sp modelId="{821CA8B4-D3C5-4828-BA15-784AA9702D12}">
      <dsp:nvSpPr>
        <dsp:cNvPr id="0" name=""/>
        <dsp:cNvSpPr/>
      </dsp:nvSpPr>
      <dsp:spPr>
        <a:xfrm>
          <a:off x="0" y="2757914"/>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HIV education programmes </a:t>
          </a:r>
          <a:r>
            <a:rPr lang="en-US" sz="1600" kern="1200" dirty="0" smtClean="0">
              <a:solidFill>
                <a:schemeClr val="bg1">
                  <a:lumMod val="65000"/>
                </a:schemeClr>
              </a:solidFill>
            </a:rPr>
            <a:t>need to adopt a </a:t>
          </a:r>
          <a:r>
            <a:rPr lang="en-US" sz="1600" b="1" kern="1200" dirty="0" smtClean="0">
              <a:solidFill>
                <a:schemeClr val="bg1">
                  <a:lumMod val="65000"/>
                </a:schemeClr>
              </a:solidFill>
            </a:rPr>
            <a:t>public health approach</a:t>
          </a:r>
          <a:r>
            <a:rPr lang="en-US" sz="1600" kern="1200" dirty="0" smtClean="0">
              <a:solidFill>
                <a:schemeClr val="bg1">
                  <a:lumMod val="65000"/>
                </a:schemeClr>
              </a:solidFill>
            </a:rPr>
            <a:t>, and include an approach based on gender norms and power dynamics. </a:t>
          </a:r>
          <a:endParaRPr lang="en-US" sz="1600" kern="1200" dirty="0">
            <a:solidFill>
              <a:schemeClr val="bg1">
                <a:lumMod val="65000"/>
              </a:schemeClr>
            </a:solidFill>
          </a:endParaRPr>
        </a:p>
      </dsp:txBody>
      <dsp:txXfrm>
        <a:off x="32981" y="2790895"/>
        <a:ext cx="10802420" cy="609665"/>
      </dsp:txXfrm>
    </dsp:sp>
    <dsp:sp modelId="{9603D599-3C40-48FE-B81E-F8005056FFBB}">
      <dsp:nvSpPr>
        <dsp:cNvPr id="0" name=""/>
        <dsp:cNvSpPr/>
      </dsp:nvSpPr>
      <dsp:spPr>
        <a:xfrm>
          <a:off x="0" y="3446760"/>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lumMod val="65000"/>
                </a:schemeClr>
              </a:solidFill>
            </a:rPr>
            <a:t>Young men and boys cannot be left out of programmes that aim to achieve HIV prevention or improved SRH outcomes among young women and girls. </a:t>
          </a:r>
        </a:p>
      </dsp:txBody>
      <dsp:txXfrm>
        <a:off x="32981" y="3479741"/>
        <a:ext cx="10802420" cy="609665"/>
      </dsp:txXfrm>
    </dsp:sp>
    <dsp:sp modelId="{5FB7461E-AAEC-4149-98A1-2E2E0E198893}">
      <dsp:nvSpPr>
        <dsp:cNvPr id="0" name=""/>
        <dsp:cNvSpPr/>
      </dsp:nvSpPr>
      <dsp:spPr>
        <a:xfrm>
          <a:off x="0" y="4135607"/>
          <a:ext cx="10868382" cy="67562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lumMod val="65000"/>
                </a:schemeClr>
              </a:solidFill>
            </a:rPr>
            <a:t>Programmes should be deployed in tandem, and focus on aspects of </a:t>
          </a:r>
          <a:r>
            <a:rPr lang="en-US" sz="1600" b="1" kern="1200" dirty="0" smtClean="0">
              <a:solidFill>
                <a:schemeClr val="bg1">
                  <a:lumMod val="65000"/>
                </a:schemeClr>
              </a:solidFill>
            </a:rPr>
            <a:t>gender norms </a:t>
          </a:r>
          <a:r>
            <a:rPr lang="en-US" sz="1600" kern="1200" dirty="0" smtClean="0">
              <a:solidFill>
                <a:schemeClr val="bg1">
                  <a:lumMod val="65000"/>
                </a:schemeClr>
              </a:solidFill>
            </a:rPr>
            <a:t>and the prevention of </a:t>
          </a:r>
          <a:r>
            <a:rPr lang="en-US" sz="1600" b="1" kern="1200" dirty="0" smtClean="0">
              <a:solidFill>
                <a:schemeClr val="bg1">
                  <a:lumMod val="65000"/>
                </a:schemeClr>
              </a:solidFill>
            </a:rPr>
            <a:t>gender-based violence</a:t>
          </a:r>
          <a:r>
            <a:rPr lang="en-US" sz="1600" kern="1200" dirty="0" smtClean="0">
              <a:solidFill>
                <a:schemeClr val="bg1">
                  <a:lumMod val="65000"/>
                </a:schemeClr>
              </a:solidFill>
            </a:rPr>
            <a:t>. </a:t>
          </a:r>
          <a:endParaRPr lang="en-US" sz="1600" kern="1200" dirty="0">
            <a:solidFill>
              <a:schemeClr val="bg1">
                <a:lumMod val="65000"/>
              </a:schemeClr>
            </a:solidFill>
          </a:endParaRPr>
        </a:p>
      </dsp:txBody>
      <dsp:txXfrm>
        <a:off x="32981" y="4168588"/>
        <a:ext cx="10802420" cy="60966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0.23667</cdr:x>
      <cdr:y>0.31412</cdr:y>
    </cdr:from>
    <cdr:to>
      <cdr:x>0.29829</cdr:x>
      <cdr:y>0.34141</cdr:y>
    </cdr:to>
    <cdr:sp macro="" textlink="">
      <cdr:nvSpPr>
        <cdr:cNvPr id="2" name="TextBox 1"/>
        <cdr:cNvSpPr txBox="1"/>
      </cdr:nvSpPr>
      <cdr:spPr>
        <a:xfrm xmlns:a="http://schemas.openxmlformats.org/drawingml/2006/main">
          <a:off x="1628410" y="1669320"/>
          <a:ext cx="423979" cy="1450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CC1B6-DD3D-41D6-B638-8ABB282494E9}" type="datetimeFigureOut">
              <a:rPr lang="en-US" smtClean="0"/>
              <a:t>9/5/2021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CA630-DD3E-4780-9B98-BC2D14429C91}" type="slidenum">
              <a:rPr lang="en-US" smtClean="0"/>
              <a:t>‹#›</a:t>
            </a:fld>
            <a:endParaRPr lang="en-US" dirty="0"/>
          </a:p>
        </p:txBody>
      </p:sp>
    </p:spTree>
    <p:extLst>
      <p:ext uri="{BB962C8B-B14F-4D97-AF65-F5344CB8AC3E}">
        <p14:creationId xmlns:p14="http://schemas.microsoft.com/office/powerpoint/2010/main" val="143468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6E41-13FD-46B0-8782-83ED3C7BE8F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45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16DDCE4-B8A7-4C01-A590-8D4C62D29C8A}" type="slidenum">
              <a:rPr lang="en-US" smtClean="0"/>
              <a:t>3</a:t>
            </a:fld>
            <a:endParaRPr lang="en-US" dirty="0"/>
          </a:p>
        </p:txBody>
      </p:sp>
    </p:spTree>
    <p:extLst>
      <p:ext uri="{BB962C8B-B14F-4D97-AF65-F5344CB8AC3E}">
        <p14:creationId xmlns:p14="http://schemas.microsoft.com/office/powerpoint/2010/main" val="116542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CA630-DD3E-4780-9B98-BC2D14429C91}" type="slidenum">
              <a:rPr lang="en-US" smtClean="0"/>
              <a:t>13</a:t>
            </a:fld>
            <a:endParaRPr lang="en-US" dirty="0"/>
          </a:p>
        </p:txBody>
      </p:sp>
    </p:spTree>
    <p:extLst>
      <p:ext uri="{BB962C8B-B14F-4D97-AF65-F5344CB8AC3E}">
        <p14:creationId xmlns:p14="http://schemas.microsoft.com/office/powerpoint/2010/main" val="245609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CA630-DD3E-4780-9B98-BC2D14429C91}" type="slidenum">
              <a:rPr lang="en-US" smtClean="0"/>
              <a:t>14</a:t>
            </a:fld>
            <a:endParaRPr lang="en-US" dirty="0"/>
          </a:p>
        </p:txBody>
      </p:sp>
    </p:spTree>
    <p:extLst>
      <p:ext uri="{BB962C8B-B14F-4D97-AF65-F5344CB8AC3E}">
        <p14:creationId xmlns:p14="http://schemas.microsoft.com/office/powerpoint/2010/main" val="221634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16DDCE4-B8A7-4C01-A590-8D4C62D29C8A}" type="slidenum">
              <a:rPr lang="en-US" smtClean="0"/>
              <a:t>15</a:t>
            </a:fld>
            <a:endParaRPr lang="en-US" dirty="0"/>
          </a:p>
        </p:txBody>
      </p:sp>
    </p:spTree>
    <p:extLst>
      <p:ext uri="{BB962C8B-B14F-4D97-AF65-F5344CB8AC3E}">
        <p14:creationId xmlns:p14="http://schemas.microsoft.com/office/powerpoint/2010/main" val="92121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CA630-DD3E-4780-9B98-BC2D14429C91}" type="slidenum">
              <a:rPr lang="en-US" smtClean="0"/>
              <a:t>17</a:t>
            </a:fld>
            <a:endParaRPr lang="en-US" dirty="0"/>
          </a:p>
        </p:txBody>
      </p:sp>
    </p:spTree>
    <p:extLst>
      <p:ext uri="{BB962C8B-B14F-4D97-AF65-F5344CB8AC3E}">
        <p14:creationId xmlns:p14="http://schemas.microsoft.com/office/powerpoint/2010/main" val="298517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16DDCE4-B8A7-4C01-A590-8D4C62D29C8A}" type="slidenum">
              <a:rPr lang="en-US" smtClean="0"/>
              <a:t>39</a:t>
            </a:fld>
            <a:endParaRPr lang="en-US" dirty="0"/>
          </a:p>
        </p:txBody>
      </p:sp>
    </p:spTree>
    <p:extLst>
      <p:ext uri="{BB962C8B-B14F-4D97-AF65-F5344CB8AC3E}">
        <p14:creationId xmlns:p14="http://schemas.microsoft.com/office/powerpoint/2010/main" val="413334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5367B-5DAB-4779-8F60-157977995F7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11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16DDCE4-B8A7-4C01-A590-8D4C62D29C8A}" type="slidenum">
              <a:rPr lang="en-US" smtClean="0"/>
              <a:t>43</a:t>
            </a:fld>
            <a:endParaRPr lang="en-US" dirty="0"/>
          </a:p>
        </p:txBody>
      </p:sp>
    </p:spTree>
    <p:extLst>
      <p:ext uri="{BB962C8B-B14F-4D97-AF65-F5344CB8AC3E}">
        <p14:creationId xmlns:p14="http://schemas.microsoft.com/office/powerpoint/2010/main" val="1375836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841"/>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5730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69699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5575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214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916834"/>
            <a:ext cx="10363200" cy="1584175"/>
          </a:xfrm>
        </p:spPr>
        <p:txBody>
          <a:bodyPr/>
          <a:lstStyle>
            <a:lvl1pPr>
              <a:defRPr/>
            </a:lvl1pPr>
          </a:lstStyle>
          <a:p>
            <a:r>
              <a:rPr lang="en-US" dirty="0"/>
              <a:t>Type title of presentation here</a:t>
            </a:r>
            <a:endParaRPr lang="en-ZA" dirty="0"/>
          </a:p>
        </p:txBody>
      </p:sp>
      <p:sp>
        <p:nvSpPr>
          <p:cNvPr id="3" name="Subtitle 2"/>
          <p:cNvSpPr>
            <a:spLocks noGrp="1"/>
          </p:cNvSpPr>
          <p:nvPr>
            <p:ph type="subTitle" idx="1" hasCustomPrompt="1"/>
          </p:nvPr>
        </p:nvSpPr>
        <p:spPr>
          <a:xfrm>
            <a:off x="1828800" y="3789040"/>
            <a:ext cx="8534400" cy="1584176"/>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Type subtitle of presentation here</a:t>
            </a:r>
            <a:endParaRPr lang="en-ZA" dirty="0"/>
          </a:p>
        </p:txBody>
      </p:sp>
    </p:spTree>
    <p:extLst>
      <p:ext uri="{BB962C8B-B14F-4D97-AF65-F5344CB8AC3E}">
        <p14:creationId xmlns:p14="http://schemas.microsoft.com/office/powerpoint/2010/main" val="347168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116632"/>
            <a:ext cx="10972800" cy="648072"/>
          </a:xfrm>
        </p:spPr>
        <p:txBody>
          <a:bodyPr/>
          <a:lstStyle>
            <a:lvl1pPr>
              <a:defRPr/>
            </a:lvl1pPr>
          </a:lstStyle>
          <a:p>
            <a:r>
              <a:rPr lang="en-US" dirty="0"/>
              <a:t>Slide Title</a:t>
            </a:r>
            <a:endParaRPr lang="en-ZA" dirty="0"/>
          </a:p>
        </p:txBody>
      </p:sp>
      <p:sp>
        <p:nvSpPr>
          <p:cNvPr id="3" name="Content Placeholder 2"/>
          <p:cNvSpPr>
            <a:spLocks noGrp="1"/>
          </p:cNvSpPr>
          <p:nvPr>
            <p:ph idx="1"/>
          </p:nvPr>
        </p:nvSpPr>
        <p:spPr>
          <a:xfrm>
            <a:off x="609600" y="1600202"/>
            <a:ext cx="10972800" cy="42770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558831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83384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576064"/>
          </a:xfrm>
        </p:spPr>
        <p:txBody>
          <a:bodyPr/>
          <a:lstStyle/>
          <a:p>
            <a:r>
              <a:rPr lang="en-US" dirty="0"/>
              <a:t>Click to edit Master title style</a:t>
            </a:r>
            <a:endParaRPr lang="en-ZA" dirty="0"/>
          </a:p>
        </p:txBody>
      </p:sp>
      <p:sp>
        <p:nvSpPr>
          <p:cNvPr id="3" name="Content Placeholder 2"/>
          <p:cNvSpPr>
            <a:spLocks noGrp="1"/>
          </p:cNvSpPr>
          <p:nvPr>
            <p:ph sz="half" idx="1"/>
          </p:nvPr>
        </p:nvSpPr>
        <p:spPr>
          <a:xfrm>
            <a:off x="609600" y="134076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34076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51830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648072"/>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26876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1683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1683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750764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648072"/>
          </a:xfrm>
        </p:spPr>
        <p:txBody>
          <a:bodyPr/>
          <a:lstStyle/>
          <a:p>
            <a:r>
              <a:rPr lang="en-US"/>
              <a:t>Click to edit Master title style</a:t>
            </a:r>
            <a:endParaRPr lang="en-ZA"/>
          </a:p>
        </p:txBody>
      </p:sp>
    </p:spTree>
    <p:extLst>
      <p:ext uri="{BB962C8B-B14F-4D97-AF65-F5344CB8AC3E}">
        <p14:creationId xmlns:p14="http://schemas.microsoft.com/office/powerpoint/2010/main" val="4063800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518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0704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64703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28508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30864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49368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a:xfrm>
            <a:off x="8778240" y="6509622"/>
            <a:ext cx="2743200" cy="365125"/>
          </a:xfrm>
        </p:spPr>
        <p:txBody>
          <a:bodyPr/>
          <a:lstStyle/>
          <a:p>
            <a:fld id="{CA49D0EE-DE7F-324B-A84C-F36708423CDB}" type="slidenum">
              <a:rPr lang="en-US" smtClean="0"/>
              <a:pPr/>
              <a:t>‹#›</a:t>
            </a:fld>
            <a:endParaRPr lang="en-US" dirty="0"/>
          </a:p>
        </p:txBody>
      </p:sp>
      <p:sp>
        <p:nvSpPr>
          <p:cNvPr id="6" name="Content Placeholder 5"/>
          <p:cNvSpPr>
            <a:spLocks noGrp="1"/>
          </p:cNvSpPr>
          <p:nvPr>
            <p:ph sz="quarter" idx="12"/>
          </p:nvPr>
        </p:nvSpPr>
        <p:spPr>
          <a:xfrm>
            <a:off x="612775" y="1719072"/>
            <a:ext cx="10972800" cy="4222750"/>
          </a:xfrm>
        </p:spPr>
        <p:txBody>
          <a:bodyPr/>
          <a:lstStyle>
            <a:lvl1pPr>
              <a:lnSpc>
                <a:spcPct val="110000"/>
              </a:lnSpc>
              <a:defRPr sz="2400" baseline="0"/>
            </a:lvl1pPr>
            <a:lvl2pPr>
              <a:lnSpc>
                <a:spcPct val="110000"/>
              </a:lnSpc>
              <a:defRPr sz="1800" baseline="0"/>
            </a:lvl2pPr>
            <a:lvl3pPr>
              <a:lnSpc>
                <a:spcPct val="110000"/>
              </a:lnSpc>
              <a:defRPr sz="1400"/>
            </a:lvl3pPr>
          </a:lstStyle>
          <a:p>
            <a:pPr lvl="0"/>
            <a:r>
              <a:rPr lang="en-US" dirty="0"/>
              <a:t>Click to edit Master text styles</a:t>
            </a:r>
          </a:p>
          <a:p>
            <a:pPr lvl="1"/>
            <a:r>
              <a:rPr lang="en-US" dirty="0"/>
              <a:t>Second level</a:t>
            </a:r>
          </a:p>
          <a:p>
            <a:pPr lvl="2"/>
            <a:r>
              <a:rPr lang="en-US" dirty="0"/>
              <a:t>Third level</a:t>
            </a:r>
          </a:p>
        </p:txBody>
      </p:sp>
      <p:sp>
        <p:nvSpPr>
          <p:cNvPr id="7"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Tree>
    <p:extLst>
      <p:ext uri="{BB962C8B-B14F-4D97-AF65-F5344CB8AC3E}">
        <p14:creationId xmlns:p14="http://schemas.microsoft.com/office/powerpoint/2010/main" val="6192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4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28347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14328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4870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6011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4838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4359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6912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37714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5.svg"/><Relationship Id="rId18" Type="http://schemas.openxmlformats.org/officeDocument/2006/relationships/image" Target="../media/image31.png"/><Relationship Id="rId3" Type="http://schemas.openxmlformats.org/officeDocument/2006/relationships/image" Target="../media/image25.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28.png"/><Relationship Id="rId17" Type="http://schemas.openxmlformats.org/officeDocument/2006/relationships/image" Target="../media/image39.svg"/><Relationship Id="rId2" Type="http://schemas.openxmlformats.org/officeDocument/2006/relationships/image" Target="../media/image23.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23.xml"/><Relationship Id="rId6" Type="http://schemas.openxmlformats.org/officeDocument/2006/relationships/image" Target="../media/image25.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5.svg"/><Relationship Id="rId10" Type="http://schemas.openxmlformats.org/officeDocument/2006/relationships/image" Target="../media/image27.png"/><Relationship Id="rId19" Type="http://schemas.openxmlformats.org/officeDocument/2006/relationships/image" Target="../media/image41.svg"/><Relationship Id="rId4" Type="http://schemas.openxmlformats.org/officeDocument/2006/relationships/image" Target="../media/image24.png"/><Relationship Id="rId9" Type="http://schemas.openxmlformats.org/officeDocument/2006/relationships/image" Target="../media/image31.svg"/><Relationship Id="rId14" Type="http://schemas.openxmlformats.org/officeDocument/2006/relationships/image" Target="../media/image29.png"/><Relationship Id="rId22"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7.xml"/><Relationship Id="rId7" Type="http://schemas.openxmlformats.org/officeDocument/2006/relationships/image" Target="../media/image35.png"/><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8.xml"/><Relationship Id="rId7" Type="http://schemas.openxmlformats.org/officeDocument/2006/relationships/image" Target="../media/image35.png"/><Relationship Id="rId2" Type="http://schemas.openxmlformats.org/officeDocument/2006/relationships/diagramData" Target="../diagrams/data8.xml"/><Relationship Id="rId1" Type="http://schemas.openxmlformats.org/officeDocument/2006/relationships/slideLayout" Target="../slideLayouts/slideLayout2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9.xml"/><Relationship Id="rId7" Type="http://schemas.openxmlformats.org/officeDocument/2006/relationships/image" Target="../media/image35.png"/><Relationship Id="rId2" Type="http://schemas.openxmlformats.org/officeDocument/2006/relationships/diagramData" Target="../diagrams/data9.xml"/><Relationship Id="rId1" Type="http://schemas.openxmlformats.org/officeDocument/2006/relationships/slideLayout" Target="../slideLayouts/slideLayout2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0.xml"/><Relationship Id="rId7" Type="http://schemas.openxmlformats.org/officeDocument/2006/relationships/image" Target="../media/image35.png"/><Relationship Id="rId2" Type="http://schemas.openxmlformats.org/officeDocument/2006/relationships/diagramData" Target="../diagrams/data10.xml"/><Relationship Id="rId1" Type="http://schemas.openxmlformats.org/officeDocument/2006/relationships/slideLayout" Target="../slideLayouts/slideLayout2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1.xml"/><Relationship Id="rId7" Type="http://schemas.openxmlformats.org/officeDocument/2006/relationships/image" Target="../media/image35.png"/><Relationship Id="rId2" Type="http://schemas.openxmlformats.org/officeDocument/2006/relationships/diagramData" Target="../diagrams/data11.xml"/><Relationship Id="rId1" Type="http://schemas.openxmlformats.org/officeDocument/2006/relationships/slideLayout" Target="../slideLayouts/slideLayout2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2.xml"/><Relationship Id="rId7" Type="http://schemas.openxmlformats.org/officeDocument/2006/relationships/image" Target="../media/image35.png"/><Relationship Id="rId2" Type="http://schemas.openxmlformats.org/officeDocument/2006/relationships/diagramData" Target="../diagrams/data12.xml"/><Relationship Id="rId1" Type="http://schemas.openxmlformats.org/officeDocument/2006/relationships/slideLayout" Target="../slideLayouts/slideLayout2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3.xml"/><Relationship Id="rId7" Type="http://schemas.openxmlformats.org/officeDocument/2006/relationships/image" Target="../media/image35.png"/><Relationship Id="rId2" Type="http://schemas.openxmlformats.org/officeDocument/2006/relationships/diagramData" Target="../diagrams/data13.xml"/><Relationship Id="rId1" Type="http://schemas.openxmlformats.org/officeDocument/2006/relationships/slideLayout" Target="../slideLayouts/slideLayout2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7.png"/><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7.png"/><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83886" y="6013477"/>
            <a:ext cx="1440160" cy="692696"/>
          </a:xfrm>
          <a:prstGeom prst="rect">
            <a:avLst/>
          </a:prstGeom>
        </p:spPr>
      </p:pic>
      <p:sp>
        <p:nvSpPr>
          <p:cNvPr id="5" name="Subtitle 4"/>
          <p:cNvSpPr>
            <a:spLocks noGrp="1"/>
          </p:cNvSpPr>
          <p:nvPr>
            <p:ph type="subTitle" idx="1"/>
          </p:nvPr>
        </p:nvSpPr>
        <p:spPr>
          <a:xfrm>
            <a:off x="314037" y="2687782"/>
            <a:ext cx="11333018" cy="2637834"/>
          </a:xfrm>
        </p:spPr>
        <p:txBody>
          <a:bodyPr/>
          <a:lstStyle/>
          <a:p>
            <a:r>
              <a:rPr lang="en-ZA" dirty="0"/>
              <a:t>THE ROLE OF THE DEPARTMENT OF BASIC EDUCATION IN ADDRESSING LEARNER </a:t>
            </a:r>
            <a:r>
              <a:rPr lang="en-ZA" dirty="0" smtClean="0"/>
              <a:t>PREGNANCY</a:t>
            </a:r>
          </a:p>
          <a:p>
            <a:endParaRPr lang="en-ZA" dirty="0" smtClean="0"/>
          </a:p>
          <a:p>
            <a:r>
              <a:rPr lang="en-GB" dirty="0" smtClean="0"/>
              <a:t>Portfolio Committee on Basic Education</a:t>
            </a:r>
            <a:endParaRPr lang="en-ZA" dirty="0" smtClean="0"/>
          </a:p>
          <a:p>
            <a:endParaRPr lang="en-ZA" dirty="0"/>
          </a:p>
        </p:txBody>
      </p:sp>
      <p:sp>
        <p:nvSpPr>
          <p:cNvPr id="3" name="Title 2"/>
          <p:cNvSpPr>
            <a:spLocks noGrp="1"/>
          </p:cNvSpPr>
          <p:nvPr>
            <p:ph type="ctrTitle"/>
          </p:nvPr>
        </p:nvSpPr>
        <p:spPr>
          <a:xfrm>
            <a:off x="212436" y="822037"/>
            <a:ext cx="11065164" cy="1865745"/>
          </a:xfrm>
        </p:spPr>
        <p:txBody>
          <a:bodyPr>
            <a:normAutofit/>
          </a:bodyPr>
          <a:lstStyle/>
          <a:p>
            <a:r>
              <a:rPr lang="en-ZA" dirty="0" smtClean="0"/>
              <a:t>REDUCING </a:t>
            </a:r>
            <a:r>
              <a:rPr lang="en-ZA" dirty="0"/>
              <a:t>TEENAGE PREGNANCY IN SOUTH </a:t>
            </a:r>
            <a:r>
              <a:rPr lang="en-ZA" dirty="0" smtClean="0"/>
              <a:t>AFRICA</a:t>
            </a:r>
            <a:endParaRPr lang="en-US" dirty="0"/>
          </a:p>
        </p:txBody>
      </p:sp>
    </p:spTree>
    <p:extLst>
      <p:ext uri="{BB962C8B-B14F-4D97-AF65-F5344CB8AC3E}">
        <p14:creationId xmlns:p14="http://schemas.microsoft.com/office/powerpoint/2010/main" val="24297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6779189" y="4929125"/>
            <a:ext cx="5199759" cy="688205"/>
            <a:chOff x="6758454" y="5128395"/>
            <a:chExt cx="5199759" cy="688205"/>
          </a:xfrm>
        </p:grpSpPr>
        <p:sp>
          <p:nvSpPr>
            <p:cNvPr id="43" name="Freeform 42"/>
            <p:cNvSpPr/>
            <p:nvPr/>
          </p:nvSpPr>
          <p:spPr>
            <a:xfrm>
              <a:off x="6766059" y="5128395"/>
              <a:ext cx="5036470" cy="457860"/>
            </a:xfrm>
            <a:custGeom>
              <a:avLst/>
              <a:gdLst>
                <a:gd name="connsiteX0" fmla="*/ 0 w 5036470"/>
                <a:gd name="connsiteY0" fmla="*/ 0 h 457860"/>
                <a:gd name="connsiteX1" fmla="*/ 5036470 w 5036470"/>
                <a:gd name="connsiteY1" fmla="*/ 0 h 457860"/>
                <a:gd name="connsiteX2" fmla="*/ 5036470 w 5036470"/>
                <a:gd name="connsiteY2" fmla="*/ 457860 h 457860"/>
                <a:gd name="connsiteX3" fmla="*/ 0 w 5036470"/>
                <a:gd name="connsiteY3" fmla="*/ 457860 h 457860"/>
                <a:gd name="connsiteX4" fmla="*/ 0 w 5036470"/>
                <a:gd name="connsiteY4" fmla="*/ 0 h 45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70" h="457860">
                  <a:moveTo>
                    <a:pt x="0" y="0"/>
                  </a:moveTo>
                  <a:lnTo>
                    <a:pt x="5036470" y="0"/>
                  </a:lnTo>
                  <a:lnTo>
                    <a:pt x="5036470" y="457860"/>
                  </a:lnTo>
                  <a:lnTo>
                    <a:pt x="0" y="4578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latin typeface="Calibri Light" panose="020F0302020204030204" pitchFamily="34" charset="0"/>
                  <a:cs typeface="Calibri Light" panose="020F0302020204030204" pitchFamily="34" charset="0"/>
                </a:rPr>
                <a:t>Approx. </a:t>
              </a:r>
              <a:r>
                <a:rPr lang="en-US" sz="2800" b="1" kern="1200" dirty="0" smtClean="0">
                  <a:solidFill>
                    <a:srgbClr val="11813F"/>
                  </a:solidFill>
                  <a:latin typeface="Calibri Light" panose="020F0302020204030204" pitchFamily="34" charset="0"/>
                  <a:cs typeface="Calibri Light" panose="020F0302020204030204" pitchFamily="34" charset="0"/>
                </a:rPr>
                <a:t>1300</a:t>
              </a:r>
              <a:r>
                <a:rPr lang="en-US" sz="2800" kern="1200" dirty="0" smtClean="0">
                  <a:latin typeface="Calibri Light" panose="020F0302020204030204" pitchFamily="34" charset="0"/>
                  <a:cs typeface="Calibri Light" panose="020F0302020204030204" pitchFamily="34" charset="0"/>
                </a:rPr>
                <a:t> newly HIV infected AGYWs in South Africa </a:t>
              </a:r>
              <a:r>
                <a:rPr lang="en-US" sz="2800" b="1" kern="1200" dirty="0" smtClean="0">
                  <a:latin typeface="Calibri Light" panose="020F0302020204030204" pitchFamily="34" charset="0"/>
                  <a:cs typeface="Calibri Light" panose="020F0302020204030204" pitchFamily="34" charset="0"/>
                </a:rPr>
                <a:t>per WEEK</a:t>
              </a:r>
              <a:endParaRPr lang="en-US" sz="2800" b="0" kern="1200" dirty="0">
                <a:latin typeface="Calibri Light" panose="020F0302020204030204" pitchFamily="34" charset="0"/>
                <a:cs typeface="Calibri Light" panose="020F0302020204030204" pitchFamily="34" charset="0"/>
              </a:endParaRPr>
            </a:p>
          </p:txBody>
        </p:sp>
        <p:sp>
          <p:nvSpPr>
            <p:cNvPr id="44" name="Parallelogram 43"/>
            <p:cNvSpPr/>
            <p:nvPr/>
          </p:nvSpPr>
          <p:spPr>
            <a:xfrm>
              <a:off x="675845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45" name="Parallelogram 44"/>
            <p:cNvSpPr/>
            <p:nvPr/>
          </p:nvSpPr>
          <p:spPr>
            <a:xfrm>
              <a:off x="746915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sp>
          <p:nvSpPr>
            <p:cNvPr id="50" name="Parallelogram 49"/>
            <p:cNvSpPr/>
            <p:nvPr/>
          </p:nvSpPr>
          <p:spPr>
            <a:xfrm>
              <a:off x="8179858" y="5585460"/>
              <a:ext cx="935547" cy="231140"/>
            </a:xfrm>
            <a:prstGeom prst="parallelogram">
              <a:avLst>
                <a:gd name="adj" fmla="val 140840"/>
              </a:avLst>
            </a:prstGeom>
            <a:solidFill>
              <a:srgbClr val="CAA841"/>
            </a:solidFill>
            <a:ln>
              <a:solidFill>
                <a:srgbClr val="CAA841"/>
              </a:solidFill>
            </a:ln>
          </p:spPr>
          <p:style>
            <a:lnRef idx="2">
              <a:scrgbClr r="0" g="0" b="0"/>
            </a:lnRef>
            <a:fillRef idx="1">
              <a:scrgbClr r="0" g="0" b="0"/>
            </a:fillRef>
            <a:effectRef idx="1">
              <a:schemeClr val="accent4">
                <a:hueOff val="0"/>
                <a:satOff val="0"/>
                <a:lumOff val="0"/>
                <a:alphaOff val="0"/>
              </a:schemeClr>
            </a:effectRef>
            <a:fontRef idx="minor">
              <a:schemeClr val="lt1"/>
            </a:fontRef>
          </p:style>
        </p:sp>
        <p:sp>
          <p:nvSpPr>
            <p:cNvPr id="51" name="Parallelogram 50"/>
            <p:cNvSpPr/>
            <p:nvPr/>
          </p:nvSpPr>
          <p:spPr>
            <a:xfrm>
              <a:off x="8890560" y="5585460"/>
              <a:ext cx="935547" cy="231140"/>
            </a:xfrm>
            <a:prstGeom prst="parallelogram">
              <a:avLst>
                <a:gd name="adj" fmla="val 140840"/>
              </a:avLst>
            </a:prstGeom>
            <a:solidFill>
              <a:srgbClr val="1649FF"/>
            </a:solidFill>
            <a:ln>
              <a:solidFill>
                <a:srgbClr val="1649FF"/>
              </a:solidFill>
            </a:ln>
          </p:spPr>
          <p:style>
            <a:lnRef idx="2">
              <a:scrgbClr r="0" g="0" b="0"/>
            </a:lnRef>
            <a:fillRef idx="1">
              <a:scrgbClr r="0" g="0" b="0"/>
            </a:fillRef>
            <a:effectRef idx="1">
              <a:schemeClr val="accent5">
                <a:hueOff val="0"/>
                <a:satOff val="0"/>
                <a:lumOff val="0"/>
                <a:alphaOff val="0"/>
              </a:schemeClr>
            </a:effectRef>
            <a:fontRef idx="minor">
              <a:schemeClr val="lt1"/>
            </a:fontRef>
          </p:style>
        </p:sp>
        <p:sp>
          <p:nvSpPr>
            <p:cNvPr id="52" name="Parallelogram 51"/>
            <p:cNvSpPr/>
            <p:nvPr/>
          </p:nvSpPr>
          <p:spPr>
            <a:xfrm>
              <a:off x="9601262" y="5585460"/>
              <a:ext cx="935547" cy="231140"/>
            </a:xfrm>
            <a:prstGeom prst="parallelogram">
              <a:avLst>
                <a:gd name="adj" fmla="val 140840"/>
              </a:avLst>
            </a:prstGeom>
            <a:solidFill>
              <a:srgbClr val="C37228"/>
            </a:solidFill>
            <a:ln>
              <a:solidFill>
                <a:srgbClr val="C37228"/>
              </a:solidFill>
            </a:ln>
          </p:spPr>
          <p:style>
            <a:lnRef idx="2">
              <a:scrgbClr r="0" g="0" b="0"/>
            </a:lnRef>
            <a:fillRef idx="1">
              <a:scrgbClr r="0" g="0" b="0"/>
            </a:fillRef>
            <a:effectRef idx="1">
              <a:schemeClr val="accent6">
                <a:hueOff val="0"/>
                <a:satOff val="0"/>
                <a:lumOff val="0"/>
                <a:alphaOff val="0"/>
              </a:schemeClr>
            </a:effectRef>
            <a:fontRef idx="minor">
              <a:schemeClr val="lt1"/>
            </a:fontRef>
          </p:style>
        </p:sp>
        <p:sp>
          <p:nvSpPr>
            <p:cNvPr id="53" name="Parallelogram 52"/>
            <p:cNvSpPr/>
            <p:nvPr/>
          </p:nvSpPr>
          <p:spPr>
            <a:xfrm>
              <a:off x="1031196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54" name="Parallelogram 53"/>
            <p:cNvSpPr/>
            <p:nvPr/>
          </p:nvSpPr>
          <p:spPr>
            <a:xfrm>
              <a:off x="1102266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grpSp>
      <p:sp>
        <p:nvSpPr>
          <p:cNvPr id="60" name="Title 2"/>
          <p:cNvSpPr>
            <a:spLocks noGrp="1"/>
          </p:cNvSpPr>
          <p:nvPr>
            <p:ph type="title"/>
          </p:nvPr>
        </p:nvSpPr>
        <p:spPr>
          <a:xfrm>
            <a:off x="609599" y="188640"/>
            <a:ext cx="11369349" cy="576064"/>
          </a:xfrm>
        </p:spPr>
        <p:txBody>
          <a:bodyPr>
            <a:normAutofit fontScale="90000"/>
          </a:bodyPr>
          <a:lstStyle/>
          <a:p>
            <a:pPr algn="r"/>
            <a:r>
              <a:rPr lang="en-ZA" dirty="0" smtClean="0">
                <a:latin typeface="+mn-lt"/>
              </a:rPr>
              <a:t>NATIONAL AGYW STATISTICS: HIV, STIs AND GBV</a:t>
            </a:r>
            <a:endParaRPr lang="en-ZA" dirty="0">
              <a:latin typeface="+mn-lt"/>
            </a:endParaRPr>
          </a:p>
        </p:txBody>
      </p:sp>
      <p:grpSp>
        <p:nvGrpSpPr>
          <p:cNvPr id="78" name="Group 77"/>
          <p:cNvGrpSpPr/>
          <p:nvPr/>
        </p:nvGrpSpPr>
        <p:grpSpPr>
          <a:xfrm>
            <a:off x="6294273" y="1222308"/>
            <a:ext cx="5777232" cy="3059740"/>
            <a:chOff x="-87632" y="213894"/>
            <a:chExt cx="5777232" cy="3059740"/>
          </a:xfrm>
        </p:grpSpPr>
        <p:sp>
          <p:nvSpPr>
            <p:cNvPr id="73" name="Oval 72"/>
            <p:cNvSpPr>
              <a:spLocks noChangeAspect="1"/>
            </p:cNvSpPr>
            <p:nvPr/>
          </p:nvSpPr>
          <p:spPr>
            <a:xfrm>
              <a:off x="1404065" y="385386"/>
              <a:ext cx="1837996" cy="1828800"/>
            </a:xfrm>
            <a:prstGeom prst="ellipse">
              <a:avLst/>
            </a:prstGeom>
            <a:solidFill>
              <a:srgbClr val="11813F"/>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nvGrpSpPr>
            <p:cNvPr id="65" name="Group 64"/>
            <p:cNvGrpSpPr/>
            <p:nvPr/>
          </p:nvGrpSpPr>
          <p:grpSpPr>
            <a:xfrm>
              <a:off x="-87632" y="213894"/>
              <a:ext cx="5777232" cy="3059740"/>
              <a:chOff x="-87632" y="213894"/>
              <a:chExt cx="5777232" cy="3059740"/>
            </a:xfrm>
          </p:grpSpPr>
          <p:sp>
            <p:nvSpPr>
              <p:cNvPr id="38" name="TextBox 38"/>
              <p:cNvSpPr txBox="1"/>
              <p:nvPr/>
            </p:nvSpPr>
            <p:spPr>
              <a:xfrm>
                <a:off x="3269141" y="296662"/>
                <a:ext cx="2420459" cy="2693045"/>
              </a:xfrm>
              <a:prstGeom prst="rect">
                <a:avLst/>
              </a:prstGeom>
              <a:solidFill>
                <a:schemeClr val="bg1"/>
              </a:solidFill>
            </p:spPr>
            <p:txBody>
              <a:bodyPr wrap="square" lIns="0" tIns="0" rIns="0" bIns="0" rtlCol="0" anchor="t">
                <a:spAutoFit/>
              </a:bodyPr>
              <a:lstStyle/>
              <a:p>
                <a:pPr algn="ctr">
                  <a:lnSpc>
                    <a:spcPts val="3045"/>
                  </a:lnSpc>
                </a:pPr>
                <a:r>
                  <a:rPr lang="en-US" sz="2537" spc="63" dirty="0">
                    <a:solidFill>
                      <a:srgbClr val="000000"/>
                    </a:solidFill>
                    <a:latin typeface="Calibri Light" panose="020F0302020204030204" pitchFamily="34" charset="0"/>
                    <a:cs typeface="Calibri Light" panose="020F0302020204030204" pitchFamily="34" charset="0"/>
                  </a:rPr>
                  <a:t>HIV prevalence among </a:t>
                </a:r>
                <a:r>
                  <a:rPr lang="en-US" sz="2537" b="1" spc="63" dirty="0">
                    <a:solidFill>
                      <a:srgbClr val="11813F"/>
                    </a:solidFill>
                    <a:latin typeface="Calibri Light" panose="020F0302020204030204" pitchFamily="34" charset="0"/>
                    <a:cs typeface="Calibri Light" panose="020F0302020204030204" pitchFamily="34" charset="0"/>
                  </a:rPr>
                  <a:t>YOUNG WOMEN </a:t>
                </a:r>
                <a:r>
                  <a:rPr lang="en-US" sz="2537" spc="63" dirty="0">
                    <a:solidFill>
                      <a:srgbClr val="000000"/>
                    </a:solidFill>
                    <a:latin typeface="Calibri Light" panose="020F0302020204030204" pitchFamily="34" charset="0"/>
                    <a:cs typeface="Calibri Light" panose="020F0302020204030204" pitchFamily="34" charset="0"/>
                  </a:rPr>
                  <a:t>is nearly </a:t>
                </a:r>
                <a:r>
                  <a:rPr lang="en-US" sz="2537" b="1" spc="63" dirty="0">
                    <a:latin typeface="Calibri Light" panose="020F0302020204030204" pitchFamily="34" charset="0"/>
                    <a:cs typeface="Calibri Light" panose="020F0302020204030204" pitchFamily="34" charset="0"/>
                  </a:rPr>
                  <a:t>FOUR TIMES GREATER </a:t>
                </a:r>
                <a:r>
                  <a:rPr lang="en-US" sz="2537" spc="63" dirty="0">
                    <a:latin typeface="Calibri Light" panose="020F0302020204030204" pitchFamily="34" charset="0"/>
                    <a:cs typeface="Calibri Light" panose="020F0302020204030204" pitchFamily="34" charset="0"/>
                  </a:rPr>
                  <a:t>than that of</a:t>
                </a:r>
                <a:r>
                  <a:rPr lang="en-US" sz="2537" spc="63" dirty="0">
                    <a:solidFill>
                      <a:srgbClr val="000000"/>
                    </a:solidFill>
                    <a:latin typeface="Calibri Light" panose="020F0302020204030204" pitchFamily="34" charset="0"/>
                    <a:cs typeface="Calibri Light" panose="020F0302020204030204" pitchFamily="34" charset="0"/>
                  </a:rPr>
                  <a:t> </a:t>
                </a:r>
                <a:r>
                  <a:rPr lang="en-US" sz="2537" spc="63" dirty="0">
                    <a:solidFill>
                      <a:srgbClr val="1649FF"/>
                    </a:solidFill>
                    <a:latin typeface="Calibri Light" panose="020F0302020204030204" pitchFamily="34" charset="0"/>
                    <a:cs typeface="Calibri Light" panose="020F0302020204030204" pitchFamily="34" charset="0"/>
                  </a:rPr>
                  <a:t>young men</a:t>
                </a:r>
              </a:p>
            </p:txBody>
          </p:sp>
          <p:grpSp>
            <p:nvGrpSpPr>
              <p:cNvPr id="57" name="Group 56"/>
              <p:cNvGrpSpPr/>
              <p:nvPr/>
            </p:nvGrpSpPr>
            <p:grpSpPr>
              <a:xfrm>
                <a:off x="-87632" y="213894"/>
                <a:ext cx="3709703" cy="3059740"/>
                <a:chOff x="8269248" y="147679"/>
                <a:chExt cx="3709703" cy="3059740"/>
              </a:xfrm>
            </p:grpSpPr>
            <p:grpSp>
              <p:nvGrpSpPr>
                <p:cNvPr id="9" name="Group 9"/>
                <p:cNvGrpSpPr/>
                <p:nvPr/>
              </p:nvGrpSpPr>
              <p:grpSpPr>
                <a:xfrm>
                  <a:off x="8599022" y="1043510"/>
                  <a:ext cx="3379929" cy="2163909"/>
                  <a:chOff x="0" y="1515851"/>
                  <a:chExt cx="6759858" cy="4327818"/>
                </a:xfrm>
              </p:grpSpPr>
              <p:sp>
                <p:nvSpPr>
                  <p:cNvPr id="10" name="TextBox 10"/>
                  <p:cNvSpPr txBox="1"/>
                  <p:nvPr/>
                </p:nvSpPr>
                <p:spPr>
                  <a:xfrm>
                    <a:off x="2046168" y="5176819"/>
                    <a:ext cx="4713690" cy="666850"/>
                  </a:xfrm>
                  <a:prstGeom prst="rect">
                    <a:avLst/>
                  </a:prstGeom>
                </p:spPr>
                <p:txBody>
                  <a:bodyPr lIns="0" tIns="0" rIns="0" bIns="0" rtlCol="0" anchor="t">
                    <a:spAutoFit/>
                  </a:bodyPr>
                  <a:lstStyle/>
                  <a:p>
                    <a:pPr algn="ctr">
                      <a:lnSpc>
                        <a:spcPts val="2563"/>
                      </a:lnSpc>
                    </a:pPr>
                    <a:endParaRPr sz="1200" dirty="0"/>
                  </a:p>
                </p:txBody>
              </p:sp>
              <p:sp>
                <p:nvSpPr>
                  <p:cNvPr id="17" name="TextBox 17"/>
                  <p:cNvSpPr txBox="1"/>
                  <p:nvPr/>
                </p:nvSpPr>
                <p:spPr>
                  <a:xfrm>
                    <a:off x="0" y="1523605"/>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180,000 </a:t>
                    </a:r>
                    <a:endParaRPr lang="en-US" sz="1831" dirty="0">
                      <a:solidFill>
                        <a:srgbClr val="000000"/>
                      </a:solidFill>
                    </a:endParaRPr>
                  </a:p>
                </p:txBody>
              </p:sp>
              <p:sp>
                <p:nvSpPr>
                  <p:cNvPr id="16" name="TextBox 16"/>
                  <p:cNvSpPr txBox="1"/>
                  <p:nvPr/>
                </p:nvSpPr>
                <p:spPr>
                  <a:xfrm>
                    <a:off x="3067372" y="1515851"/>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540,000 </a:t>
                    </a:r>
                    <a:endParaRPr lang="en-US" sz="1831" dirty="0">
                      <a:solidFill>
                        <a:srgbClr val="000000"/>
                      </a:solidFill>
                    </a:endParaRPr>
                  </a:p>
                </p:txBody>
              </p:sp>
            </p:grpSp>
            <p:sp>
              <p:nvSpPr>
                <p:cNvPr id="46" name="TextBox 46"/>
                <p:cNvSpPr txBox="1"/>
                <p:nvPr/>
              </p:nvSpPr>
              <p:spPr>
                <a:xfrm>
                  <a:off x="8822678" y="2730564"/>
                  <a:ext cx="2776263" cy="128240"/>
                </a:xfrm>
                <a:prstGeom prst="rect">
                  <a:avLst/>
                </a:prstGeom>
              </p:spPr>
              <p:txBody>
                <a:bodyPr wrap="square" lIns="0" tIns="0" rIns="0" bIns="0" rtlCol="0" anchor="t">
                  <a:spAutoFit/>
                </a:bodyPr>
                <a:lstStyle/>
                <a:p>
                  <a:pPr algn="ctr">
                    <a:lnSpc>
                      <a:spcPts val="1029"/>
                    </a:lnSpc>
                  </a:pPr>
                  <a:r>
                    <a:rPr lang="en-US" sz="1600" spc="21" dirty="0" smtClean="0">
                      <a:solidFill>
                        <a:srgbClr val="000000"/>
                      </a:solidFill>
                    </a:rPr>
                    <a:t>Number living </a:t>
                  </a:r>
                  <a:r>
                    <a:rPr lang="en-US" sz="1600" spc="21" dirty="0">
                      <a:solidFill>
                        <a:srgbClr val="000000"/>
                      </a:solidFill>
                    </a:rPr>
                    <a:t>with HIV in </a:t>
                  </a:r>
                  <a:r>
                    <a:rPr lang="en-US" sz="1600" spc="21" dirty="0" smtClean="0">
                      <a:solidFill>
                        <a:srgbClr val="000000"/>
                      </a:solidFill>
                    </a:rPr>
                    <a:t>2018</a:t>
                  </a:r>
                  <a:endParaRPr lang="en-US" sz="1600" spc="21" dirty="0">
                    <a:solidFill>
                      <a:srgbClr val="000000"/>
                    </a:solidFill>
                  </a:endParaRPr>
                </a:p>
              </p:txBody>
            </p:sp>
            <p:sp>
              <p:nvSpPr>
                <p:cNvPr id="47" name="TextBox 47"/>
                <p:cNvSpPr txBox="1"/>
                <p:nvPr/>
              </p:nvSpPr>
              <p:spPr>
                <a:xfrm>
                  <a:off x="11546493" y="2642029"/>
                  <a:ext cx="44563" cy="102592"/>
                </a:xfrm>
                <a:prstGeom prst="rect">
                  <a:avLst/>
                </a:prstGeom>
              </p:spPr>
              <p:txBody>
                <a:bodyPr lIns="0" tIns="0" rIns="0" bIns="0" rtlCol="0" anchor="t">
                  <a:spAutoFit/>
                </a:bodyPr>
                <a:lstStyle/>
                <a:p>
                  <a:pPr algn="ctr">
                    <a:lnSpc>
                      <a:spcPts val="811"/>
                    </a:lnSpc>
                  </a:pPr>
                  <a:r>
                    <a:rPr lang="en-US" sz="579" dirty="0" smtClean="0">
                      <a:solidFill>
                        <a:srgbClr val="11813F"/>
                      </a:solidFill>
                    </a:rPr>
                    <a:t>1</a:t>
                  </a:r>
                  <a:endParaRPr lang="en-US" sz="579" dirty="0">
                    <a:solidFill>
                      <a:srgbClr val="11813F"/>
                    </a:solidFill>
                  </a:endParaRPr>
                </a:p>
              </p:txBody>
            </p:sp>
            <p:sp>
              <p:nvSpPr>
                <p:cNvPr id="48" name="TextBox 48"/>
                <p:cNvSpPr txBox="1"/>
                <p:nvPr/>
              </p:nvSpPr>
              <p:spPr>
                <a:xfrm>
                  <a:off x="8269248" y="2911389"/>
                  <a:ext cx="2770273" cy="51296"/>
                </a:xfrm>
                <a:prstGeom prst="rect">
                  <a:avLst/>
                </a:prstGeom>
              </p:spPr>
              <p:txBody>
                <a:bodyPr lIns="0" tIns="0" rIns="0" bIns="0" rtlCol="0" anchor="t">
                  <a:spAutoFit/>
                </a:bodyPr>
                <a:lstStyle/>
                <a:p>
                  <a:pPr algn="r">
                    <a:lnSpc>
                      <a:spcPts val="423"/>
                    </a:lnSpc>
                  </a:pPr>
                  <a:r>
                    <a:rPr lang="en-US" sz="302" dirty="0">
                      <a:solidFill>
                        <a:srgbClr val="11813F"/>
                      </a:solidFill>
                    </a:rPr>
                    <a:t>1</a:t>
                  </a:r>
                  <a:r>
                    <a:rPr lang="en-US" sz="302" dirty="0" smtClean="0">
                      <a:solidFill>
                        <a:srgbClr val="11813F"/>
                      </a:solidFill>
                    </a:rPr>
                    <a:t>. </a:t>
                  </a:r>
                  <a:r>
                    <a:rPr lang="en-US" sz="302" dirty="0">
                      <a:solidFill>
                        <a:srgbClr val="11813F"/>
                      </a:solidFill>
                    </a:rPr>
                    <a:t>South African National AIDS Council (SANAC) (2017) ‘National Strategic Plan 2017-2022' [pdf]</a:t>
                  </a:r>
                </a:p>
              </p:txBody>
            </p:sp>
            <p:sp>
              <p:nvSpPr>
                <p:cNvPr id="49" name="TextBox 49"/>
                <p:cNvSpPr txBox="1"/>
                <p:nvPr/>
              </p:nvSpPr>
              <p:spPr>
                <a:xfrm>
                  <a:off x="10132708" y="147679"/>
                  <a:ext cx="1165439" cy="153888"/>
                </a:xfrm>
                <a:prstGeom prst="rect">
                  <a:avLst/>
                </a:prstGeom>
              </p:spPr>
              <p:txBody>
                <a:bodyPr lIns="0" tIns="0" rIns="0" bIns="0" rtlCol="0" anchor="t">
                  <a:spAutoFit/>
                </a:bodyPr>
                <a:lstStyle/>
                <a:p>
                  <a:pPr algn="ctr">
                    <a:lnSpc>
                      <a:spcPts val="1244"/>
                    </a:lnSpc>
                  </a:pPr>
                  <a:r>
                    <a:rPr lang="en-US" sz="1400" b="1" dirty="0">
                      <a:solidFill>
                        <a:srgbClr val="191919"/>
                      </a:solidFill>
                    </a:rPr>
                    <a:t>4 X GREATER!!</a:t>
                  </a:r>
                </a:p>
              </p:txBody>
            </p:sp>
          </p:grpSp>
          <p:sp>
            <p:nvSpPr>
              <p:cNvPr id="61" name="TextBox 60"/>
              <p:cNvSpPr txBox="1"/>
              <p:nvPr/>
            </p:nvSpPr>
            <p:spPr>
              <a:xfrm>
                <a:off x="102893" y="2297979"/>
                <a:ext cx="1162333" cy="369332"/>
              </a:xfrm>
              <a:prstGeom prst="rect">
                <a:avLst/>
              </a:prstGeom>
              <a:noFill/>
            </p:spPr>
            <p:txBody>
              <a:bodyPr wrap="square" rtlCol="0">
                <a:spAutoFit/>
              </a:bodyPr>
              <a:lstStyle/>
              <a:p>
                <a:pPr algn="ctr"/>
                <a:r>
                  <a:rPr lang="en-US" b="1" dirty="0" smtClean="0"/>
                  <a:t>BOYS</a:t>
                </a:r>
                <a:endParaRPr lang="en-US" b="1" dirty="0"/>
              </a:p>
            </p:txBody>
          </p:sp>
          <p:sp>
            <p:nvSpPr>
              <p:cNvPr id="62" name="TextBox 61"/>
              <p:cNvSpPr txBox="1"/>
              <p:nvPr/>
            </p:nvSpPr>
            <p:spPr>
              <a:xfrm>
                <a:off x="1741896" y="2293135"/>
                <a:ext cx="1162333" cy="369332"/>
              </a:xfrm>
              <a:prstGeom prst="rect">
                <a:avLst/>
              </a:prstGeom>
              <a:noFill/>
            </p:spPr>
            <p:txBody>
              <a:bodyPr wrap="square" rtlCol="0">
                <a:spAutoFit/>
              </a:bodyPr>
              <a:lstStyle/>
              <a:p>
                <a:pPr algn="ctr"/>
                <a:r>
                  <a:rPr lang="en-US" b="1" dirty="0" smtClean="0"/>
                  <a:t>GIRLS</a:t>
                </a:r>
                <a:endParaRPr lang="en-US" b="1" dirty="0"/>
              </a:p>
            </p:txBody>
          </p:sp>
        </p:grpSp>
        <p:sp>
          <p:nvSpPr>
            <p:cNvPr id="72" name="Oval 71"/>
            <p:cNvSpPr>
              <a:spLocks noChangeAspect="1"/>
            </p:cNvSpPr>
            <p:nvPr/>
          </p:nvSpPr>
          <p:spPr>
            <a:xfrm>
              <a:off x="465798" y="1756986"/>
              <a:ext cx="459499" cy="457200"/>
            </a:xfrm>
            <a:prstGeom prst="ellipse">
              <a:avLst/>
            </a:prstGeom>
            <a:solidFill>
              <a:srgbClr val="1649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sp>
        <p:nvSpPr>
          <p:cNvPr id="79" name="AutoShape 34"/>
          <p:cNvSpPr/>
          <p:nvPr/>
        </p:nvSpPr>
        <p:spPr>
          <a:xfrm flipV="1">
            <a:off x="93516" y="3057244"/>
            <a:ext cx="6200757" cy="36576"/>
          </a:xfrm>
          <a:prstGeom prst="rect">
            <a:avLst/>
          </a:prstGeom>
          <a:solidFill>
            <a:srgbClr val="000000"/>
          </a:solidFill>
        </p:spPr>
      </p:sp>
      <p:grpSp>
        <p:nvGrpSpPr>
          <p:cNvPr id="3" name="Group 2"/>
          <p:cNvGrpSpPr/>
          <p:nvPr/>
        </p:nvGrpSpPr>
        <p:grpSpPr>
          <a:xfrm>
            <a:off x="1792192" y="1062942"/>
            <a:ext cx="2183879" cy="1906406"/>
            <a:chOff x="493150" y="853604"/>
            <a:chExt cx="2183879" cy="1906406"/>
          </a:xfrm>
        </p:grpSpPr>
        <p:grpSp>
          <p:nvGrpSpPr>
            <p:cNvPr id="82" name="Group 29"/>
            <p:cNvGrpSpPr/>
            <p:nvPr/>
          </p:nvGrpSpPr>
          <p:grpSpPr>
            <a:xfrm>
              <a:off x="493150" y="853604"/>
              <a:ext cx="2183879" cy="1091939"/>
              <a:chOff x="0" y="0"/>
              <a:chExt cx="4367758" cy="2183879"/>
            </a:xfrm>
          </p:grpSpPr>
          <p:sp>
            <p:nvSpPr>
              <p:cNvPr id="88" name="TextBox 30"/>
              <p:cNvSpPr txBox="1"/>
              <p:nvPr/>
            </p:nvSpPr>
            <p:spPr>
              <a:xfrm>
                <a:off x="1224490" y="665670"/>
                <a:ext cx="1918782" cy="1436291"/>
              </a:xfrm>
              <a:prstGeom prst="rect">
                <a:avLst/>
              </a:prstGeom>
            </p:spPr>
            <p:txBody>
              <a:bodyPr lIns="0" tIns="0" rIns="0" bIns="0" rtlCol="0" anchor="t">
                <a:spAutoFit/>
              </a:bodyPr>
              <a:lstStyle/>
              <a:p>
                <a:pPr algn="ctr">
                  <a:lnSpc>
                    <a:spcPts val="5618"/>
                  </a:lnSpc>
                </a:pPr>
                <a:r>
                  <a:rPr lang="en-US" sz="3600" dirty="0">
                    <a:solidFill>
                      <a:srgbClr val="C37228"/>
                    </a:solidFill>
                  </a:rPr>
                  <a:t>46%</a:t>
                </a:r>
              </a:p>
            </p:txBody>
          </p:sp>
          <p:grpSp>
            <p:nvGrpSpPr>
              <p:cNvPr id="89" name="Group 31"/>
              <p:cNvGrpSpPr>
                <a:grpSpLocks noChangeAspect="1"/>
              </p:cNvGrpSpPr>
              <p:nvPr/>
            </p:nvGrpSpPr>
            <p:grpSpPr>
              <a:xfrm>
                <a:off x="0" y="0"/>
                <a:ext cx="4367758" cy="2183879"/>
                <a:chOff x="0" y="0"/>
                <a:chExt cx="2540000" cy="1270000"/>
              </a:xfrm>
            </p:grpSpPr>
            <p:sp>
              <p:nvSpPr>
                <p:cNvPr id="90" name="Freeform 32"/>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91" name="Freeform 33"/>
                <p:cNvSpPr/>
                <p:nvPr/>
              </p:nvSpPr>
              <p:spPr>
                <a:xfrm>
                  <a:off x="0" y="10014"/>
                  <a:ext cx="1142661" cy="1259986"/>
                </a:xfrm>
                <a:custGeom>
                  <a:avLst/>
                  <a:gdLst/>
                  <a:ahLst/>
                  <a:cxnLst/>
                  <a:rect l="l" t="t" r="r" b="b"/>
                  <a:pathLst>
                    <a:path w="1142661" h="1259986">
                      <a:moveTo>
                        <a:pt x="0" y="1259986"/>
                      </a:moveTo>
                      <a:cubicBezTo>
                        <a:pt x="0" y="620129"/>
                        <a:pt x="476015" y="80196"/>
                        <a:pt x="1110827" y="0"/>
                      </a:cubicBezTo>
                      <a:lnTo>
                        <a:pt x="1142661" y="251997"/>
                      </a:lnTo>
                      <a:cubicBezTo>
                        <a:pt x="634812" y="316154"/>
                        <a:pt x="254000" y="748100"/>
                        <a:pt x="254000" y="1259986"/>
                      </a:cubicBezTo>
                      <a:close/>
                    </a:path>
                  </a:pathLst>
                </a:custGeom>
                <a:solidFill>
                  <a:srgbClr val="242424"/>
                </a:solidFill>
              </p:spPr>
            </p:sp>
          </p:grpSp>
        </p:grpSp>
        <p:sp>
          <p:nvSpPr>
            <p:cNvPr id="83" name="TextBox 50"/>
            <p:cNvSpPr txBox="1"/>
            <p:nvPr/>
          </p:nvSpPr>
          <p:spPr>
            <a:xfrm>
              <a:off x="493150" y="1952097"/>
              <a:ext cx="2183879" cy="807913"/>
            </a:xfrm>
            <a:prstGeom prst="rect">
              <a:avLst/>
            </a:prstGeom>
          </p:spPr>
          <p:txBody>
            <a:bodyPr lIns="0" tIns="0" rIns="0" bIns="0" rtlCol="0" anchor="t">
              <a:spAutoFit/>
            </a:bodyPr>
            <a:lstStyle/>
            <a:p>
              <a:pPr algn="ctr">
                <a:lnSpc>
                  <a:spcPts val="2123"/>
                </a:lnSpc>
              </a:pPr>
              <a:r>
                <a:rPr lang="en-US" sz="1659" spc="83" dirty="0">
                  <a:solidFill>
                    <a:srgbClr val="000000"/>
                  </a:solidFill>
                </a:rPr>
                <a:t>OF SEXUAL ABUSE COMPLAINANTS ARE </a:t>
              </a:r>
              <a:r>
                <a:rPr lang="en-US" sz="1659" b="1" spc="83" dirty="0">
                  <a:solidFill>
                    <a:srgbClr val="000000"/>
                  </a:solidFill>
                </a:rPr>
                <a:t>CHILDREN</a:t>
              </a:r>
            </a:p>
          </p:txBody>
        </p:sp>
        <p:sp>
          <p:nvSpPr>
            <p:cNvPr id="85" name="TextBox 52"/>
            <p:cNvSpPr txBox="1"/>
            <p:nvPr/>
          </p:nvSpPr>
          <p:spPr>
            <a:xfrm>
              <a:off x="2080965" y="2439183"/>
              <a:ext cx="70741" cy="153888"/>
            </a:xfrm>
            <a:prstGeom prst="rect">
              <a:avLst/>
            </a:prstGeom>
          </p:spPr>
          <p:txBody>
            <a:bodyPr lIns="0" tIns="0" rIns="0" bIns="0" rtlCol="0" anchor="t">
              <a:spAutoFit/>
            </a:bodyPr>
            <a:lstStyle/>
            <a:p>
              <a:pPr algn="ctr">
                <a:lnSpc>
                  <a:spcPts val="1151"/>
                </a:lnSpc>
              </a:pPr>
              <a:r>
                <a:rPr lang="en-US" sz="823" dirty="0">
                  <a:solidFill>
                    <a:srgbClr val="11813F"/>
                  </a:solidFill>
                </a:rPr>
                <a:t>3</a:t>
              </a:r>
            </a:p>
          </p:txBody>
        </p:sp>
      </p:grpSp>
      <p:sp>
        <p:nvSpPr>
          <p:cNvPr id="41" name="Rectangle 40"/>
          <p:cNvSpPr/>
          <p:nvPr/>
        </p:nvSpPr>
        <p:spPr>
          <a:xfrm>
            <a:off x="6631839" y="1067814"/>
            <a:ext cx="5498207" cy="504676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p:cNvGrpSpPr/>
          <p:nvPr/>
        </p:nvGrpSpPr>
        <p:grpSpPr>
          <a:xfrm>
            <a:off x="1784473" y="3773187"/>
            <a:ext cx="2934132" cy="2102890"/>
            <a:chOff x="9627354" y="1155072"/>
            <a:chExt cx="2934132" cy="2102890"/>
          </a:xfrm>
        </p:grpSpPr>
        <p:grpSp>
          <p:nvGrpSpPr>
            <p:cNvPr id="56" name="Group 24"/>
            <p:cNvGrpSpPr/>
            <p:nvPr/>
          </p:nvGrpSpPr>
          <p:grpSpPr>
            <a:xfrm>
              <a:off x="9627354" y="1155072"/>
              <a:ext cx="2183879" cy="1091939"/>
              <a:chOff x="0" y="0"/>
              <a:chExt cx="4367758" cy="2183879"/>
            </a:xfrm>
          </p:grpSpPr>
          <p:sp>
            <p:nvSpPr>
              <p:cNvPr id="74" name="TextBox 25"/>
              <p:cNvSpPr txBox="1"/>
              <p:nvPr/>
            </p:nvSpPr>
            <p:spPr>
              <a:xfrm>
                <a:off x="801174" y="665670"/>
                <a:ext cx="2765414" cy="1436291"/>
              </a:xfrm>
              <a:prstGeom prst="rect">
                <a:avLst/>
              </a:prstGeom>
            </p:spPr>
            <p:txBody>
              <a:bodyPr lIns="0" tIns="0" rIns="0" bIns="0" rtlCol="0" anchor="t">
                <a:spAutoFit/>
              </a:bodyPr>
              <a:lstStyle/>
              <a:p>
                <a:pPr algn="ctr">
                  <a:lnSpc>
                    <a:spcPts val="5618"/>
                  </a:lnSpc>
                </a:pPr>
                <a:r>
                  <a:rPr lang="en-US" sz="3600" dirty="0">
                    <a:solidFill>
                      <a:srgbClr val="C37228"/>
                    </a:solidFill>
                  </a:rPr>
                  <a:t>15.1%</a:t>
                </a:r>
              </a:p>
            </p:txBody>
          </p:sp>
          <p:grpSp>
            <p:nvGrpSpPr>
              <p:cNvPr id="75" name="Group 26"/>
              <p:cNvGrpSpPr>
                <a:grpSpLocks noChangeAspect="1"/>
              </p:cNvGrpSpPr>
              <p:nvPr/>
            </p:nvGrpSpPr>
            <p:grpSpPr>
              <a:xfrm>
                <a:off x="0" y="0"/>
                <a:ext cx="4367758" cy="2183879"/>
                <a:chOff x="0" y="0"/>
                <a:chExt cx="2540000" cy="1270000"/>
              </a:xfrm>
            </p:grpSpPr>
            <p:sp>
              <p:nvSpPr>
                <p:cNvPr id="76" name="Freeform 27"/>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77" name="Freeform 28"/>
                <p:cNvSpPr/>
                <p:nvPr/>
              </p:nvSpPr>
              <p:spPr>
                <a:xfrm>
                  <a:off x="0" y="689880"/>
                  <a:ext cx="366191" cy="580120"/>
                </a:xfrm>
                <a:custGeom>
                  <a:avLst/>
                  <a:gdLst/>
                  <a:ahLst/>
                  <a:cxnLst/>
                  <a:rect l="l" t="t" r="r" b="b"/>
                  <a:pathLst>
                    <a:path w="366191" h="580120">
                      <a:moveTo>
                        <a:pt x="0" y="580120"/>
                      </a:moveTo>
                      <a:cubicBezTo>
                        <a:pt x="0" y="378352"/>
                        <a:pt x="48074" y="179488"/>
                        <a:pt x="140239" y="0"/>
                      </a:cubicBezTo>
                      <a:lnTo>
                        <a:pt x="366191" y="116024"/>
                      </a:lnTo>
                      <a:cubicBezTo>
                        <a:pt x="292459" y="259614"/>
                        <a:pt x="254000" y="418706"/>
                        <a:pt x="254000" y="580120"/>
                      </a:cubicBezTo>
                      <a:close/>
                    </a:path>
                  </a:pathLst>
                </a:custGeom>
                <a:solidFill>
                  <a:srgbClr val="242424"/>
                </a:solidFill>
              </p:spPr>
            </p:sp>
          </p:grpSp>
        </p:grpSp>
        <p:sp>
          <p:nvSpPr>
            <p:cNvPr id="63" name="TextBox 51"/>
            <p:cNvSpPr txBox="1"/>
            <p:nvPr/>
          </p:nvSpPr>
          <p:spPr>
            <a:xfrm>
              <a:off x="9639991" y="2260654"/>
              <a:ext cx="2183879" cy="769441"/>
            </a:xfrm>
            <a:prstGeom prst="rect">
              <a:avLst/>
            </a:prstGeom>
          </p:spPr>
          <p:txBody>
            <a:bodyPr lIns="0" tIns="0" rIns="0" bIns="0" rtlCol="0" anchor="t">
              <a:spAutoFit/>
            </a:bodyPr>
            <a:lstStyle/>
            <a:p>
              <a:pPr algn="ctr">
                <a:lnSpc>
                  <a:spcPts val="1518"/>
                </a:lnSpc>
              </a:pPr>
              <a:r>
                <a:rPr lang="en-US" sz="1186" spc="59" dirty="0">
                  <a:solidFill>
                    <a:srgbClr val="000000"/>
                  </a:solidFill>
                </a:rPr>
                <a:t>OF </a:t>
              </a:r>
              <a:r>
                <a:rPr lang="en-US" sz="1186" b="1" spc="59" dirty="0">
                  <a:solidFill>
                    <a:srgbClr val="000000"/>
                  </a:solidFill>
                </a:rPr>
                <a:t>GIRLS</a:t>
              </a:r>
              <a:r>
                <a:rPr lang="en-US" sz="1186" spc="59" dirty="0">
                  <a:solidFill>
                    <a:srgbClr val="000000"/>
                  </a:solidFill>
                </a:rPr>
                <a:t> EXPERIENCE RAPE, SEXUAL HARRASMENT, VERBAL ABUSE AND/OR BULLYING IN SCHOOLS </a:t>
              </a:r>
            </a:p>
          </p:txBody>
        </p:sp>
        <p:sp>
          <p:nvSpPr>
            <p:cNvPr id="66" name="TextBox 53"/>
            <p:cNvSpPr txBox="1"/>
            <p:nvPr/>
          </p:nvSpPr>
          <p:spPr>
            <a:xfrm>
              <a:off x="10390243" y="3027130"/>
              <a:ext cx="2171243" cy="230832"/>
            </a:xfrm>
            <a:prstGeom prst="rect">
              <a:avLst/>
            </a:prstGeom>
          </p:spPr>
          <p:txBody>
            <a:bodyPr wrap="square" lIns="0" tIns="0" rIns="0" bIns="0" rtlCol="0" anchor="t">
              <a:spAutoFit/>
            </a:bodyPr>
            <a:lstStyle/>
            <a:p>
              <a:pPr algn="r">
                <a:lnSpc>
                  <a:spcPts val="575"/>
                </a:lnSpc>
              </a:pPr>
              <a:r>
                <a:rPr lang="en-US" sz="411" dirty="0">
                  <a:solidFill>
                    <a:srgbClr val="11813F"/>
                  </a:solidFill>
                </a:rPr>
                <a:t>3</a:t>
              </a:r>
              <a:r>
                <a:rPr lang="en-US" sz="411" dirty="0" smtClean="0">
                  <a:solidFill>
                    <a:srgbClr val="11813F"/>
                  </a:solidFill>
                </a:rPr>
                <a:t>. </a:t>
              </a:r>
              <a:r>
                <a:rPr lang="en-US" sz="411" dirty="0">
                  <a:solidFill>
                    <a:srgbClr val="11813F"/>
                  </a:solidFill>
                </a:rPr>
                <a:t>https://www.justice.gov.za/vg/gbv/NSP-GBVF-FINAL-DOC-04-05.pdf</a:t>
              </a:r>
            </a:p>
            <a:p>
              <a:pPr algn="r">
                <a:lnSpc>
                  <a:spcPts val="575"/>
                </a:lnSpc>
              </a:pPr>
              <a:r>
                <a:rPr lang="en-US" sz="411" dirty="0">
                  <a:solidFill>
                    <a:srgbClr val="11813F"/>
                  </a:solidFill>
                </a:rPr>
                <a:t>4</a:t>
              </a:r>
              <a:r>
                <a:rPr lang="en-US" sz="411" dirty="0" smtClean="0">
                  <a:solidFill>
                    <a:srgbClr val="11813F"/>
                  </a:solidFill>
                </a:rPr>
                <a:t>.https</a:t>
              </a:r>
              <a:r>
                <a:rPr lang="en-US" sz="411" dirty="0">
                  <a:solidFill>
                    <a:srgbClr val="11813F"/>
                  </a:solidFill>
                </a:rPr>
                <a:t>://</a:t>
              </a:r>
              <a:r>
                <a:rPr lang="en-US" sz="411" dirty="0" smtClean="0">
                  <a:solidFill>
                    <a:srgbClr val="11813F"/>
                  </a:solidFill>
                </a:rPr>
                <a:t>www.education.gov.za/Portals/0/Documents/Publications/Opening%20Our%20Eyes%20Manual%20for%20TeachersReduced.pdf</a:t>
              </a:r>
              <a:endParaRPr lang="en-US" sz="411" dirty="0">
                <a:solidFill>
                  <a:srgbClr val="11813F"/>
                </a:solidFill>
              </a:endParaRPr>
            </a:p>
          </p:txBody>
        </p:sp>
        <p:sp>
          <p:nvSpPr>
            <p:cNvPr id="67" name="TextBox 54"/>
            <p:cNvSpPr txBox="1"/>
            <p:nvPr/>
          </p:nvSpPr>
          <p:spPr>
            <a:xfrm>
              <a:off x="11055639" y="2804254"/>
              <a:ext cx="67930" cy="153888"/>
            </a:xfrm>
            <a:prstGeom prst="rect">
              <a:avLst/>
            </a:prstGeom>
          </p:spPr>
          <p:txBody>
            <a:bodyPr lIns="0" tIns="0" rIns="0" bIns="0" rtlCol="0" anchor="t">
              <a:spAutoFit/>
            </a:bodyPr>
            <a:lstStyle/>
            <a:p>
              <a:pPr algn="ctr">
                <a:lnSpc>
                  <a:spcPts val="1151"/>
                </a:lnSpc>
              </a:pPr>
              <a:r>
                <a:rPr lang="en-US" sz="823" dirty="0">
                  <a:solidFill>
                    <a:srgbClr val="11813F"/>
                  </a:solidFill>
                </a:rPr>
                <a:t>4</a:t>
              </a:r>
            </a:p>
          </p:txBody>
        </p:sp>
      </p:grpSp>
      <p:sp>
        <p:nvSpPr>
          <p:cNvPr id="2" name="Rectangle 1"/>
          <p:cNvSpPr/>
          <p:nvPr/>
        </p:nvSpPr>
        <p:spPr>
          <a:xfrm>
            <a:off x="78775" y="912356"/>
            <a:ext cx="6479544" cy="238039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p:cNvPicPr>
            <a:picLocks noChangeAspect="1"/>
          </p:cNvPicPr>
          <p:nvPr/>
        </p:nvPicPr>
        <p:blipFill>
          <a:blip r:embed="rId2"/>
          <a:stretch>
            <a:fillRect/>
          </a:stretch>
        </p:blipFill>
        <p:spPr>
          <a:xfrm>
            <a:off x="4514850" y="6021288"/>
            <a:ext cx="1691680" cy="836712"/>
          </a:xfrm>
          <a:prstGeom prst="rect">
            <a:avLst/>
          </a:prstGeom>
        </p:spPr>
      </p:pic>
      <p:sp>
        <p:nvSpPr>
          <p:cNvPr id="59"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a:t>
            </a:r>
            <a:endParaRPr lang="en-US" dirty="0"/>
          </a:p>
        </p:txBody>
      </p:sp>
    </p:spTree>
    <p:extLst>
      <p:ext uri="{BB962C8B-B14F-4D97-AF65-F5344CB8AC3E}">
        <p14:creationId xmlns:p14="http://schemas.microsoft.com/office/powerpoint/2010/main" val="1094107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6779189" y="4929125"/>
            <a:ext cx="5199759" cy="688205"/>
            <a:chOff x="6758454" y="5128395"/>
            <a:chExt cx="5199759" cy="688205"/>
          </a:xfrm>
        </p:grpSpPr>
        <p:sp>
          <p:nvSpPr>
            <p:cNvPr id="43" name="Freeform 42"/>
            <p:cNvSpPr/>
            <p:nvPr/>
          </p:nvSpPr>
          <p:spPr>
            <a:xfrm>
              <a:off x="6766059" y="5128395"/>
              <a:ext cx="5036470" cy="457860"/>
            </a:xfrm>
            <a:custGeom>
              <a:avLst/>
              <a:gdLst>
                <a:gd name="connsiteX0" fmla="*/ 0 w 5036470"/>
                <a:gd name="connsiteY0" fmla="*/ 0 h 457860"/>
                <a:gd name="connsiteX1" fmla="*/ 5036470 w 5036470"/>
                <a:gd name="connsiteY1" fmla="*/ 0 h 457860"/>
                <a:gd name="connsiteX2" fmla="*/ 5036470 w 5036470"/>
                <a:gd name="connsiteY2" fmla="*/ 457860 h 457860"/>
                <a:gd name="connsiteX3" fmla="*/ 0 w 5036470"/>
                <a:gd name="connsiteY3" fmla="*/ 457860 h 457860"/>
                <a:gd name="connsiteX4" fmla="*/ 0 w 5036470"/>
                <a:gd name="connsiteY4" fmla="*/ 0 h 45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70" h="457860">
                  <a:moveTo>
                    <a:pt x="0" y="0"/>
                  </a:moveTo>
                  <a:lnTo>
                    <a:pt x="5036470" y="0"/>
                  </a:lnTo>
                  <a:lnTo>
                    <a:pt x="5036470" y="457860"/>
                  </a:lnTo>
                  <a:lnTo>
                    <a:pt x="0" y="4578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latin typeface="Calibri Light" panose="020F0302020204030204" pitchFamily="34" charset="0"/>
                  <a:cs typeface="Calibri Light" panose="020F0302020204030204" pitchFamily="34" charset="0"/>
                </a:rPr>
                <a:t>Approx. </a:t>
              </a:r>
              <a:r>
                <a:rPr lang="en-US" sz="2800" b="1" kern="1200" dirty="0" smtClean="0">
                  <a:solidFill>
                    <a:srgbClr val="11813F"/>
                  </a:solidFill>
                  <a:latin typeface="Calibri Light" panose="020F0302020204030204" pitchFamily="34" charset="0"/>
                  <a:cs typeface="Calibri Light" panose="020F0302020204030204" pitchFamily="34" charset="0"/>
                </a:rPr>
                <a:t>1300</a:t>
              </a:r>
              <a:r>
                <a:rPr lang="en-US" sz="2800" kern="1200" dirty="0" smtClean="0">
                  <a:latin typeface="Calibri Light" panose="020F0302020204030204" pitchFamily="34" charset="0"/>
                  <a:cs typeface="Calibri Light" panose="020F0302020204030204" pitchFamily="34" charset="0"/>
                </a:rPr>
                <a:t> newly HIV infected AGYWs in South Africa </a:t>
              </a:r>
              <a:r>
                <a:rPr lang="en-US" sz="2800" b="1" kern="1200" dirty="0" smtClean="0">
                  <a:latin typeface="Calibri Light" panose="020F0302020204030204" pitchFamily="34" charset="0"/>
                  <a:cs typeface="Calibri Light" panose="020F0302020204030204" pitchFamily="34" charset="0"/>
                </a:rPr>
                <a:t>per WEEK</a:t>
              </a:r>
              <a:endParaRPr lang="en-US" sz="2800" b="0" kern="1200" dirty="0">
                <a:latin typeface="Calibri Light" panose="020F0302020204030204" pitchFamily="34" charset="0"/>
                <a:cs typeface="Calibri Light" panose="020F0302020204030204" pitchFamily="34" charset="0"/>
              </a:endParaRPr>
            </a:p>
          </p:txBody>
        </p:sp>
        <p:sp>
          <p:nvSpPr>
            <p:cNvPr id="44" name="Parallelogram 43"/>
            <p:cNvSpPr/>
            <p:nvPr/>
          </p:nvSpPr>
          <p:spPr>
            <a:xfrm>
              <a:off x="675845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45" name="Parallelogram 44"/>
            <p:cNvSpPr/>
            <p:nvPr/>
          </p:nvSpPr>
          <p:spPr>
            <a:xfrm>
              <a:off x="746915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sp>
          <p:nvSpPr>
            <p:cNvPr id="50" name="Parallelogram 49"/>
            <p:cNvSpPr/>
            <p:nvPr/>
          </p:nvSpPr>
          <p:spPr>
            <a:xfrm>
              <a:off x="8179858" y="5585460"/>
              <a:ext cx="935547" cy="231140"/>
            </a:xfrm>
            <a:prstGeom prst="parallelogram">
              <a:avLst>
                <a:gd name="adj" fmla="val 140840"/>
              </a:avLst>
            </a:prstGeom>
            <a:solidFill>
              <a:srgbClr val="CAA841"/>
            </a:solidFill>
            <a:ln>
              <a:solidFill>
                <a:srgbClr val="CAA841"/>
              </a:solidFill>
            </a:ln>
          </p:spPr>
          <p:style>
            <a:lnRef idx="2">
              <a:scrgbClr r="0" g="0" b="0"/>
            </a:lnRef>
            <a:fillRef idx="1">
              <a:scrgbClr r="0" g="0" b="0"/>
            </a:fillRef>
            <a:effectRef idx="1">
              <a:schemeClr val="accent4">
                <a:hueOff val="0"/>
                <a:satOff val="0"/>
                <a:lumOff val="0"/>
                <a:alphaOff val="0"/>
              </a:schemeClr>
            </a:effectRef>
            <a:fontRef idx="minor">
              <a:schemeClr val="lt1"/>
            </a:fontRef>
          </p:style>
        </p:sp>
        <p:sp>
          <p:nvSpPr>
            <p:cNvPr id="51" name="Parallelogram 50"/>
            <p:cNvSpPr/>
            <p:nvPr/>
          </p:nvSpPr>
          <p:spPr>
            <a:xfrm>
              <a:off x="8890560" y="5585460"/>
              <a:ext cx="935547" cy="231140"/>
            </a:xfrm>
            <a:prstGeom prst="parallelogram">
              <a:avLst>
                <a:gd name="adj" fmla="val 140840"/>
              </a:avLst>
            </a:prstGeom>
            <a:solidFill>
              <a:srgbClr val="1649FF"/>
            </a:solidFill>
            <a:ln>
              <a:solidFill>
                <a:srgbClr val="1649FF"/>
              </a:solidFill>
            </a:ln>
          </p:spPr>
          <p:style>
            <a:lnRef idx="2">
              <a:scrgbClr r="0" g="0" b="0"/>
            </a:lnRef>
            <a:fillRef idx="1">
              <a:scrgbClr r="0" g="0" b="0"/>
            </a:fillRef>
            <a:effectRef idx="1">
              <a:schemeClr val="accent5">
                <a:hueOff val="0"/>
                <a:satOff val="0"/>
                <a:lumOff val="0"/>
                <a:alphaOff val="0"/>
              </a:schemeClr>
            </a:effectRef>
            <a:fontRef idx="minor">
              <a:schemeClr val="lt1"/>
            </a:fontRef>
          </p:style>
        </p:sp>
        <p:sp>
          <p:nvSpPr>
            <p:cNvPr id="52" name="Parallelogram 51"/>
            <p:cNvSpPr/>
            <p:nvPr/>
          </p:nvSpPr>
          <p:spPr>
            <a:xfrm>
              <a:off x="9601262" y="5585460"/>
              <a:ext cx="935547" cy="231140"/>
            </a:xfrm>
            <a:prstGeom prst="parallelogram">
              <a:avLst>
                <a:gd name="adj" fmla="val 140840"/>
              </a:avLst>
            </a:prstGeom>
            <a:solidFill>
              <a:srgbClr val="C37228"/>
            </a:solidFill>
            <a:ln>
              <a:solidFill>
                <a:srgbClr val="C37228"/>
              </a:solidFill>
            </a:ln>
          </p:spPr>
          <p:style>
            <a:lnRef idx="2">
              <a:scrgbClr r="0" g="0" b="0"/>
            </a:lnRef>
            <a:fillRef idx="1">
              <a:scrgbClr r="0" g="0" b="0"/>
            </a:fillRef>
            <a:effectRef idx="1">
              <a:schemeClr val="accent6">
                <a:hueOff val="0"/>
                <a:satOff val="0"/>
                <a:lumOff val="0"/>
                <a:alphaOff val="0"/>
              </a:schemeClr>
            </a:effectRef>
            <a:fontRef idx="minor">
              <a:schemeClr val="lt1"/>
            </a:fontRef>
          </p:style>
        </p:sp>
        <p:sp>
          <p:nvSpPr>
            <p:cNvPr id="53" name="Parallelogram 52"/>
            <p:cNvSpPr/>
            <p:nvPr/>
          </p:nvSpPr>
          <p:spPr>
            <a:xfrm>
              <a:off x="1031196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54" name="Parallelogram 53"/>
            <p:cNvSpPr/>
            <p:nvPr/>
          </p:nvSpPr>
          <p:spPr>
            <a:xfrm>
              <a:off x="1102266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grpSp>
      <p:sp>
        <p:nvSpPr>
          <p:cNvPr id="60" name="Title 2"/>
          <p:cNvSpPr>
            <a:spLocks noGrp="1"/>
          </p:cNvSpPr>
          <p:nvPr>
            <p:ph type="title"/>
          </p:nvPr>
        </p:nvSpPr>
        <p:spPr>
          <a:xfrm>
            <a:off x="609599" y="188640"/>
            <a:ext cx="11369349" cy="576064"/>
          </a:xfrm>
        </p:spPr>
        <p:txBody>
          <a:bodyPr>
            <a:normAutofit fontScale="90000"/>
          </a:bodyPr>
          <a:lstStyle/>
          <a:p>
            <a:pPr algn="r"/>
            <a:r>
              <a:rPr lang="en-ZA" dirty="0" smtClean="0">
                <a:latin typeface="+mn-lt"/>
              </a:rPr>
              <a:t>NATIONAL AGYW STATISTICS: HIV, STIs AND GBV</a:t>
            </a:r>
            <a:endParaRPr lang="en-ZA" dirty="0">
              <a:latin typeface="+mn-lt"/>
            </a:endParaRPr>
          </a:p>
        </p:txBody>
      </p:sp>
      <p:grpSp>
        <p:nvGrpSpPr>
          <p:cNvPr id="78" name="Group 77"/>
          <p:cNvGrpSpPr/>
          <p:nvPr/>
        </p:nvGrpSpPr>
        <p:grpSpPr>
          <a:xfrm>
            <a:off x="6294273" y="1222308"/>
            <a:ext cx="5777232" cy="3059740"/>
            <a:chOff x="-87632" y="213894"/>
            <a:chExt cx="5777232" cy="3059740"/>
          </a:xfrm>
        </p:grpSpPr>
        <p:sp>
          <p:nvSpPr>
            <p:cNvPr id="73" name="Oval 72"/>
            <p:cNvSpPr>
              <a:spLocks noChangeAspect="1"/>
            </p:cNvSpPr>
            <p:nvPr/>
          </p:nvSpPr>
          <p:spPr>
            <a:xfrm>
              <a:off x="1404065" y="385386"/>
              <a:ext cx="1837996" cy="1828800"/>
            </a:xfrm>
            <a:prstGeom prst="ellipse">
              <a:avLst/>
            </a:prstGeom>
            <a:solidFill>
              <a:srgbClr val="11813F"/>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nvGrpSpPr>
            <p:cNvPr id="65" name="Group 64"/>
            <p:cNvGrpSpPr/>
            <p:nvPr/>
          </p:nvGrpSpPr>
          <p:grpSpPr>
            <a:xfrm>
              <a:off x="-87632" y="213894"/>
              <a:ext cx="5777232" cy="3059740"/>
              <a:chOff x="-87632" y="213894"/>
              <a:chExt cx="5777232" cy="3059740"/>
            </a:xfrm>
          </p:grpSpPr>
          <p:sp>
            <p:nvSpPr>
              <p:cNvPr id="38" name="TextBox 38"/>
              <p:cNvSpPr txBox="1"/>
              <p:nvPr/>
            </p:nvSpPr>
            <p:spPr>
              <a:xfrm>
                <a:off x="3269141" y="296662"/>
                <a:ext cx="2420459" cy="2693045"/>
              </a:xfrm>
              <a:prstGeom prst="rect">
                <a:avLst/>
              </a:prstGeom>
              <a:solidFill>
                <a:schemeClr val="bg1"/>
              </a:solidFill>
            </p:spPr>
            <p:txBody>
              <a:bodyPr wrap="square" lIns="0" tIns="0" rIns="0" bIns="0" rtlCol="0" anchor="t">
                <a:spAutoFit/>
              </a:bodyPr>
              <a:lstStyle/>
              <a:p>
                <a:pPr algn="ctr">
                  <a:lnSpc>
                    <a:spcPts val="3045"/>
                  </a:lnSpc>
                </a:pPr>
                <a:r>
                  <a:rPr lang="en-US" sz="2537" spc="63" dirty="0">
                    <a:solidFill>
                      <a:srgbClr val="000000"/>
                    </a:solidFill>
                    <a:latin typeface="Calibri Light" panose="020F0302020204030204" pitchFamily="34" charset="0"/>
                    <a:cs typeface="Calibri Light" panose="020F0302020204030204" pitchFamily="34" charset="0"/>
                  </a:rPr>
                  <a:t>HIV prevalence among </a:t>
                </a:r>
                <a:r>
                  <a:rPr lang="en-US" sz="2537" b="1" spc="63" dirty="0">
                    <a:solidFill>
                      <a:srgbClr val="11813F"/>
                    </a:solidFill>
                    <a:latin typeface="Calibri Light" panose="020F0302020204030204" pitchFamily="34" charset="0"/>
                    <a:cs typeface="Calibri Light" panose="020F0302020204030204" pitchFamily="34" charset="0"/>
                  </a:rPr>
                  <a:t>YOUNG WOMEN </a:t>
                </a:r>
                <a:r>
                  <a:rPr lang="en-US" sz="2537" spc="63" dirty="0">
                    <a:solidFill>
                      <a:srgbClr val="000000"/>
                    </a:solidFill>
                    <a:latin typeface="Calibri Light" panose="020F0302020204030204" pitchFamily="34" charset="0"/>
                    <a:cs typeface="Calibri Light" panose="020F0302020204030204" pitchFamily="34" charset="0"/>
                  </a:rPr>
                  <a:t>is nearly </a:t>
                </a:r>
                <a:r>
                  <a:rPr lang="en-US" sz="2537" b="1" spc="63" dirty="0">
                    <a:latin typeface="Calibri Light" panose="020F0302020204030204" pitchFamily="34" charset="0"/>
                    <a:cs typeface="Calibri Light" panose="020F0302020204030204" pitchFamily="34" charset="0"/>
                  </a:rPr>
                  <a:t>FOUR TIMES GREATER </a:t>
                </a:r>
                <a:r>
                  <a:rPr lang="en-US" sz="2537" spc="63" dirty="0">
                    <a:latin typeface="Calibri Light" panose="020F0302020204030204" pitchFamily="34" charset="0"/>
                    <a:cs typeface="Calibri Light" panose="020F0302020204030204" pitchFamily="34" charset="0"/>
                  </a:rPr>
                  <a:t>than that of</a:t>
                </a:r>
                <a:r>
                  <a:rPr lang="en-US" sz="2537" spc="63" dirty="0">
                    <a:solidFill>
                      <a:srgbClr val="000000"/>
                    </a:solidFill>
                    <a:latin typeface="Calibri Light" panose="020F0302020204030204" pitchFamily="34" charset="0"/>
                    <a:cs typeface="Calibri Light" panose="020F0302020204030204" pitchFamily="34" charset="0"/>
                  </a:rPr>
                  <a:t> </a:t>
                </a:r>
                <a:r>
                  <a:rPr lang="en-US" sz="2537" spc="63" dirty="0">
                    <a:solidFill>
                      <a:srgbClr val="1649FF"/>
                    </a:solidFill>
                    <a:latin typeface="Calibri Light" panose="020F0302020204030204" pitchFamily="34" charset="0"/>
                    <a:cs typeface="Calibri Light" panose="020F0302020204030204" pitchFamily="34" charset="0"/>
                  </a:rPr>
                  <a:t>young men</a:t>
                </a:r>
              </a:p>
            </p:txBody>
          </p:sp>
          <p:grpSp>
            <p:nvGrpSpPr>
              <p:cNvPr id="57" name="Group 56"/>
              <p:cNvGrpSpPr/>
              <p:nvPr/>
            </p:nvGrpSpPr>
            <p:grpSpPr>
              <a:xfrm>
                <a:off x="-87632" y="213894"/>
                <a:ext cx="3709703" cy="3059740"/>
                <a:chOff x="8269248" y="147679"/>
                <a:chExt cx="3709703" cy="3059740"/>
              </a:xfrm>
            </p:grpSpPr>
            <p:grpSp>
              <p:nvGrpSpPr>
                <p:cNvPr id="9" name="Group 9"/>
                <p:cNvGrpSpPr/>
                <p:nvPr/>
              </p:nvGrpSpPr>
              <p:grpSpPr>
                <a:xfrm>
                  <a:off x="8599022" y="1043510"/>
                  <a:ext cx="3379929" cy="2163909"/>
                  <a:chOff x="0" y="1515851"/>
                  <a:chExt cx="6759858" cy="4327818"/>
                </a:xfrm>
              </p:grpSpPr>
              <p:sp>
                <p:nvSpPr>
                  <p:cNvPr id="10" name="TextBox 10"/>
                  <p:cNvSpPr txBox="1"/>
                  <p:nvPr/>
                </p:nvSpPr>
                <p:spPr>
                  <a:xfrm>
                    <a:off x="2046168" y="5176819"/>
                    <a:ext cx="4713690" cy="666850"/>
                  </a:xfrm>
                  <a:prstGeom prst="rect">
                    <a:avLst/>
                  </a:prstGeom>
                </p:spPr>
                <p:txBody>
                  <a:bodyPr lIns="0" tIns="0" rIns="0" bIns="0" rtlCol="0" anchor="t">
                    <a:spAutoFit/>
                  </a:bodyPr>
                  <a:lstStyle/>
                  <a:p>
                    <a:pPr algn="ctr">
                      <a:lnSpc>
                        <a:spcPts val="2563"/>
                      </a:lnSpc>
                    </a:pPr>
                    <a:endParaRPr sz="1200" dirty="0"/>
                  </a:p>
                </p:txBody>
              </p:sp>
              <p:sp>
                <p:nvSpPr>
                  <p:cNvPr id="17" name="TextBox 17"/>
                  <p:cNvSpPr txBox="1"/>
                  <p:nvPr/>
                </p:nvSpPr>
                <p:spPr>
                  <a:xfrm>
                    <a:off x="0" y="1523605"/>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180,000 </a:t>
                    </a:r>
                    <a:endParaRPr lang="en-US" sz="1831" dirty="0">
                      <a:solidFill>
                        <a:srgbClr val="000000"/>
                      </a:solidFill>
                    </a:endParaRPr>
                  </a:p>
                </p:txBody>
              </p:sp>
              <p:sp>
                <p:nvSpPr>
                  <p:cNvPr id="16" name="TextBox 16"/>
                  <p:cNvSpPr txBox="1"/>
                  <p:nvPr/>
                </p:nvSpPr>
                <p:spPr>
                  <a:xfrm>
                    <a:off x="3067372" y="1515851"/>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540,000 </a:t>
                    </a:r>
                    <a:endParaRPr lang="en-US" sz="1831" dirty="0">
                      <a:solidFill>
                        <a:srgbClr val="000000"/>
                      </a:solidFill>
                    </a:endParaRPr>
                  </a:p>
                </p:txBody>
              </p:sp>
            </p:grpSp>
            <p:sp>
              <p:nvSpPr>
                <p:cNvPr id="46" name="TextBox 46"/>
                <p:cNvSpPr txBox="1"/>
                <p:nvPr/>
              </p:nvSpPr>
              <p:spPr>
                <a:xfrm>
                  <a:off x="8822678" y="2730564"/>
                  <a:ext cx="2776263" cy="128240"/>
                </a:xfrm>
                <a:prstGeom prst="rect">
                  <a:avLst/>
                </a:prstGeom>
              </p:spPr>
              <p:txBody>
                <a:bodyPr wrap="square" lIns="0" tIns="0" rIns="0" bIns="0" rtlCol="0" anchor="t">
                  <a:spAutoFit/>
                </a:bodyPr>
                <a:lstStyle/>
                <a:p>
                  <a:pPr algn="ctr">
                    <a:lnSpc>
                      <a:spcPts val="1029"/>
                    </a:lnSpc>
                  </a:pPr>
                  <a:r>
                    <a:rPr lang="en-US" sz="1600" spc="21" dirty="0" smtClean="0">
                      <a:solidFill>
                        <a:srgbClr val="000000"/>
                      </a:solidFill>
                    </a:rPr>
                    <a:t>Number living </a:t>
                  </a:r>
                  <a:r>
                    <a:rPr lang="en-US" sz="1600" spc="21" dirty="0">
                      <a:solidFill>
                        <a:srgbClr val="000000"/>
                      </a:solidFill>
                    </a:rPr>
                    <a:t>with HIV in </a:t>
                  </a:r>
                  <a:r>
                    <a:rPr lang="en-US" sz="1600" spc="21" dirty="0" smtClean="0">
                      <a:solidFill>
                        <a:srgbClr val="000000"/>
                      </a:solidFill>
                    </a:rPr>
                    <a:t>2018</a:t>
                  </a:r>
                  <a:endParaRPr lang="en-US" sz="1600" spc="21" dirty="0">
                    <a:solidFill>
                      <a:srgbClr val="000000"/>
                    </a:solidFill>
                  </a:endParaRPr>
                </a:p>
              </p:txBody>
            </p:sp>
            <p:sp>
              <p:nvSpPr>
                <p:cNvPr id="47" name="TextBox 47"/>
                <p:cNvSpPr txBox="1"/>
                <p:nvPr/>
              </p:nvSpPr>
              <p:spPr>
                <a:xfrm>
                  <a:off x="11546493" y="2642029"/>
                  <a:ext cx="44563" cy="102592"/>
                </a:xfrm>
                <a:prstGeom prst="rect">
                  <a:avLst/>
                </a:prstGeom>
              </p:spPr>
              <p:txBody>
                <a:bodyPr lIns="0" tIns="0" rIns="0" bIns="0" rtlCol="0" anchor="t">
                  <a:spAutoFit/>
                </a:bodyPr>
                <a:lstStyle/>
                <a:p>
                  <a:pPr algn="ctr">
                    <a:lnSpc>
                      <a:spcPts val="811"/>
                    </a:lnSpc>
                  </a:pPr>
                  <a:r>
                    <a:rPr lang="en-US" sz="579" dirty="0" smtClean="0">
                      <a:solidFill>
                        <a:srgbClr val="11813F"/>
                      </a:solidFill>
                    </a:rPr>
                    <a:t>1</a:t>
                  </a:r>
                  <a:endParaRPr lang="en-US" sz="579" dirty="0">
                    <a:solidFill>
                      <a:srgbClr val="11813F"/>
                    </a:solidFill>
                  </a:endParaRPr>
                </a:p>
              </p:txBody>
            </p:sp>
            <p:sp>
              <p:nvSpPr>
                <p:cNvPr id="48" name="TextBox 48"/>
                <p:cNvSpPr txBox="1"/>
                <p:nvPr/>
              </p:nvSpPr>
              <p:spPr>
                <a:xfrm>
                  <a:off x="8269248" y="2911389"/>
                  <a:ext cx="2770273" cy="51296"/>
                </a:xfrm>
                <a:prstGeom prst="rect">
                  <a:avLst/>
                </a:prstGeom>
              </p:spPr>
              <p:txBody>
                <a:bodyPr lIns="0" tIns="0" rIns="0" bIns="0" rtlCol="0" anchor="t">
                  <a:spAutoFit/>
                </a:bodyPr>
                <a:lstStyle/>
                <a:p>
                  <a:pPr algn="r">
                    <a:lnSpc>
                      <a:spcPts val="423"/>
                    </a:lnSpc>
                  </a:pPr>
                  <a:r>
                    <a:rPr lang="en-US" sz="302" dirty="0">
                      <a:solidFill>
                        <a:srgbClr val="11813F"/>
                      </a:solidFill>
                    </a:rPr>
                    <a:t>1</a:t>
                  </a:r>
                  <a:r>
                    <a:rPr lang="en-US" sz="302" dirty="0" smtClean="0">
                      <a:solidFill>
                        <a:srgbClr val="11813F"/>
                      </a:solidFill>
                    </a:rPr>
                    <a:t>. </a:t>
                  </a:r>
                  <a:r>
                    <a:rPr lang="en-US" sz="302" dirty="0">
                      <a:solidFill>
                        <a:srgbClr val="11813F"/>
                      </a:solidFill>
                    </a:rPr>
                    <a:t>South African National AIDS Council (SANAC) (2017) ‘National Strategic Plan 2017-2022' [pdf]</a:t>
                  </a:r>
                </a:p>
              </p:txBody>
            </p:sp>
            <p:sp>
              <p:nvSpPr>
                <p:cNvPr id="49" name="TextBox 49"/>
                <p:cNvSpPr txBox="1"/>
                <p:nvPr/>
              </p:nvSpPr>
              <p:spPr>
                <a:xfrm>
                  <a:off x="10132708" y="147679"/>
                  <a:ext cx="1165439" cy="153888"/>
                </a:xfrm>
                <a:prstGeom prst="rect">
                  <a:avLst/>
                </a:prstGeom>
              </p:spPr>
              <p:txBody>
                <a:bodyPr lIns="0" tIns="0" rIns="0" bIns="0" rtlCol="0" anchor="t">
                  <a:spAutoFit/>
                </a:bodyPr>
                <a:lstStyle/>
                <a:p>
                  <a:pPr algn="ctr">
                    <a:lnSpc>
                      <a:spcPts val="1244"/>
                    </a:lnSpc>
                  </a:pPr>
                  <a:r>
                    <a:rPr lang="en-US" sz="1400" b="1" dirty="0">
                      <a:solidFill>
                        <a:srgbClr val="191919"/>
                      </a:solidFill>
                    </a:rPr>
                    <a:t>4 X GREATER!!</a:t>
                  </a:r>
                </a:p>
              </p:txBody>
            </p:sp>
          </p:grpSp>
          <p:sp>
            <p:nvSpPr>
              <p:cNvPr id="61" name="TextBox 60"/>
              <p:cNvSpPr txBox="1"/>
              <p:nvPr/>
            </p:nvSpPr>
            <p:spPr>
              <a:xfrm>
                <a:off x="102893" y="2297979"/>
                <a:ext cx="1162333" cy="369332"/>
              </a:xfrm>
              <a:prstGeom prst="rect">
                <a:avLst/>
              </a:prstGeom>
              <a:noFill/>
            </p:spPr>
            <p:txBody>
              <a:bodyPr wrap="square" rtlCol="0">
                <a:spAutoFit/>
              </a:bodyPr>
              <a:lstStyle/>
              <a:p>
                <a:pPr algn="ctr"/>
                <a:r>
                  <a:rPr lang="en-US" b="1" dirty="0" smtClean="0"/>
                  <a:t>BOYS</a:t>
                </a:r>
                <a:endParaRPr lang="en-US" b="1" dirty="0"/>
              </a:p>
            </p:txBody>
          </p:sp>
          <p:sp>
            <p:nvSpPr>
              <p:cNvPr id="62" name="TextBox 61"/>
              <p:cNvSpPr txBox="1"/>
              <p:nvPr/>
            </p:nvSpPr>
            <p:spPr>
              <a:xfrm>
                <a:off x="1741896" y="2293135"/>
                <a:ext cx="1162333" cy="369332"/>
              </a:xfrm>
              <a:prstGeom prst="rect">
                <a:avLst/>
              </a:prstGeom>
              <a:noFill/>
            </p:spPr>
            <p:txBody>
              <a:bodyPr wrap="square" rtlCol="0">
                <a:spAutoFit/>
              </a:bodyPr>
              <a:lstStyle/>
              <a:p>
                <a:pPr algn="ctr"/>
                <a:r>
                  <a:rPr lang="en-US" b="1" dirty="0" smtClean="0"/>
                  <a:t>GIRLS</a:t>
                </a:r>
                <a:endParaRPr lang="en-US" b="1" dirty="0"/>
              </a:p>
            </p:txBody>
          </p:sp>
        </p:grpSp>
        <p:sp>
          <p:nvSpPr>
            <p:cNvPr id="72" name="Oval 71"/>
            <p:cNvSpPr>
              <a:spLocks noChangeAspect="1"/>
            </p:cNvSpPr>
            <p:nvPr/>
          </p:nvSpPr>
          <p:spPr>
            <a:xfrm>
              <a:off x="465798" y="1756986"/>
              <a:ext cx="459499" cy="457200"/>
            </a:xfrm>
            <a:prstGeom prst="ellipse">
              <a:avLst/>
            </a:prstGeom>
            <a:solidFill>
              <a:srgbClr val="1649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sp>
        <p:nvSpPr>
          <p:cNvPr id="79" name="AutoShape 34"/>
          <p:cNvSpPr/>
          <p:nvPr/>
        </p:nvSpPr>
        <p:spPr>
          <a:xfrm flipV="1">
            <a:off x="93516" y="3057244"/>
            <a:ext cx="6200757" cy="36576"/>
          </a:xfrm>
          <a:prstGeom prst="rect">
            <a:avLst/>
          </a:prstGeom>
          <a:solidFill>
            <a:srgbClr val="000000"/>
          </a:solidFill>
        </p:spPr>
      </p:sp>
      <p:grpSp>
        <p:nvGrpSpPr>
          <p:cNvPr id="3" name="Group 2"/>
          <p:cNvGrpSpPr/>
          <p:nvPr/>
        </p:nvGrpSpPr>
        <p:grpSpPr>
          <a:xfrm>
            <a:off x="1792192" y="1062942"/>
            <a:ext cx="2183879" cy="1906406"/>
            <a:chOff x="493150" y="853604"/>
            <a:chExt cx="2183879" cy="1906406"/>
          </a:xfrm>
        </p:grpSpPr>
        <p:grpSp>
          <p:nvGrpSpPr>
            <p:cNvPr id="82" name="Group 29"/>
            <p:cNvGrpSpPr/>
            <p:nvPr/>
          </p:nvGrpSpPr>
          <p:grpSpPr>
            <a:xfrm>
              <a:off x="493150" y="853604"/>
              <a:ext cx="2183879" cy="1091939"/>
              <a:chOff x="0" y="0"/>
              <a:chExt cx="4367758" cy="2183879"/>
            </a:xfrm>
          </p:grpSpPr>
          <p:sp>
            <p:nvSpPr>
              <p:cNvPr id="88" name="TextBox 30"/>
              <p:cNvSpPr txBox="1"/>
              <p:nvPr/>
            </p:nvSpPr>
            <p:spPr>
              <a:xfrm>
                <a:off x="1224490" y="665670"/>
                <a:ext cx="1918782" cy="1436291"/>
              </a:xfrm>
              <a:prstGeom prst="rect">
                <a:avLst/>
              </a:prstGeom>
            </p:spPr>
            <p:txBody>
              <a:bodyPr lIns="0" tIns="0" rIns="0" bIns="0" rtlCol="0" anchor="t">
                <a:spAutoFit/>
              </a:bodyPr>
              <a:lstStyle/>
              <a:p>
                <a:pPr algn="ctr">
                  <a:lnSpc>
                    <a:spcPts val="5618"/>
                  </a:lnSpc>
                </a:pPr>
                <a:r>
                  <a:rPr lang="en-US" sz="3600" dirty="0">
                    <a:solidFill>
                      <a:srgbClr val="C37228"/>
                    </a:solidFill>
                  </a:rPr>
                  <a:t>46%</a:t>
                </a:r>
              </a:p>
            </p:txBody>
          </p:sp>
          <p:grpSp>
            <p:nvGrpSpPr>
              <p:cNvPr id="89" name="Group 31"/>
              <p:cNvGrpSpPr>
                <a:grpSpLocks noChangeAspect="1"/>
              </p:cNvGrpSpPr>
              <p:nvPr/>
            </p:nvGrpSpPr>
            <p:grpSpPr>
              <a:xfrm>
                <a:off x="0" y="0"/>
                <a:ext cx="4367758" cy="2183879"/>
                <a:chOff x="0" y="0"/>
                <a:chExt cx="2540000" cy="1270000"/>
              </a:xfrm>
            </p:grpSpPr>
            <p:sp>
              <p:nvSpPr>
                <p:cNvPr id="90" name="Freeform 32"/>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91" name="Freeform 33"/>
                <p:cNvSpPr/>
                <p:nvPr/>
              </p:nvSpPr>
              <p:spPr>
                <a:xfrm>
                  <a:off x="0" y="10014"/>
                  <a:ext cx="1142661" cy="1259986"/>
                </a:xfrm>
                <a:custGeom>
                  <a:avLst/>
                  <a:gdLst/>
                  <a:ahLst/>
                  <a:cxnLst/>
                  <a:rect l="l" t="t" r="r" b="b"/>
                  <a:pathLst>
                    <a:path w="1142661" h="1259986">
                      <a:moveTo>
                        <a:pt x="0" y="1259986"/>
                      </a:moveTo>
                      <a:cubicBezTo>
                        <a:pt x="0" y="620129"/>
                        <a:pt x="476015" y="80196"/>
                        <a:pt x="1110827" y="0"/>
                      </a:cubicBezTo>
                      <a:lnTo>
                        <a:pt x="1142661" y="251997"/>
                      </a:lnTo>
                      <a:cubicBezTo>
                        <a:pt x="634812" y="316154"/>
                        <a:pt x="254000" y="748100"/>
                        <a:pt x="254000" y="1259986"/>
                      </a:cubicBezTo>
                      <a:close/>
                    </a:path>
                  </a:pathLst>
                </a:custGeom>
                <a:solidFill>
                  <a:srgbClr val="242424"/>
                </a:solidFill>
              </p:spPr>
            </p:sp>
          </p:grpSp>
        </p:grpSp>
        <p:sp>
          <p:nvSpPr>
            <p:cNvPr id="83" name="TextBox 50"/>
            <p:cNvSpPr txBox="1"/>
            <p:nvPr/>
          </p:nvSpPr>
          <p:spPr>
            <a:xfrm>
              <a:off x="493150" y="1952097"/>
              <a:ext cx="2183879" cy="807913"/>
            </a:xfrm>
            <a:prstGeom prst="rect">
              <a:avLst/>
            </a:prstGeom>
          </p:spPr>
          <p:txBody>
            <a:bodyPr lIns="0" tIns="0" rIns="0" bIns="0" rtlCol="0" anchor="t">
              <a:spAutoFit/>
            </a:bodyPr>
            <a:lstStyle/>
            <a:p>
              <a:pPr algn="ctr">
                <a:lnSpc>
                  <a:spcPts val="2123"/>
                </a:lnSpc>
              </a:pPr>
              <a:r>
                <a:rPr lang="en-US" sz="1659" spc="83" dirty="0">
                  <a:solidFill>
                    <a:srgbClr val="000000"/>
                  </a:solidFill>
                </a:rPr>
                <a:t>OF SEXUAL ABUSE COMPLAINANTS ARE </a:t>
              </a:r>
              <a:r>
                <a:rPr lang="en-US" sz="1659" b="1" spc="83" dirty="0">
                  <a:solidFill>
                    <a:srgbClr val="000000"/>
                  </a:solidFill>
                </a:rPr>
                <a:t>CHILDREN</a:t>
              </a:r>
            </a:p>
          </p:txBody>
        </p:sp>
        <p:sp>
          <p:nvSpPr>
            <p:cNvPr id="85" name="TextBox 52"/>
            <p:cNvSpPr txBox="1"/>
            <p:nvPr/>
          </p:nvSpPr>
          <p:spPr>
            <a:xfrm>
              <a:off x="2080965" y="2439183"/>
              <a:ext cx="70741" cy="153888"/>
            </a:xfrm>
            <a:prstGeom prst="rect">
              <a:avLst/>
            </a:prstGeom>
          </p:spPr>
          <p:txBody>
            <a:bodyPr lIns="0" tIns="0" rIns="0" bIns="0" rtlCol="0" anchor="t">
              <a:spAutoFit/>
            </a:bodyPr>
            <a:lstStyle/>
            <a:p>
              <a:pPr algn="ctr">
                <a:lnSpc>
                  <a:spcPts val="1151"/>
                </a:lnSpc>
              </a:pPr>
              <a:r>
                <a:rPr lang="en-US" sz="823" dirty="0">
                  <a:solidFill>
                    <a:srgbClr val="11813F"/>
                  </a:solidFill>
                </a:rPr>
                <a:t>3</a:t>
              </a:r>
            </a:p>
          </p:txBody>
        </p:sp>
      </p:grpSp>
      <p:sp>
        <p:nvSpPr>
          <p:cNvPr id="41" name="Rectangle 40"/>
          <p:cNvSpPr/>
          <p:nvPr/>
        </p:nvSpPr>
        <p:spPr>
          <a:xfrm>
            <a:off x="6631839" y="1067815"/>
            <a:ext cx="5498207" cy="321423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p:cNvGrpSpPr/>
          <p:nvPr/>
        </p:nvGrpSpPr>
        <p:grpSpPr>
          <a:xfrm>
            <a:off x="1784473" y="3773187"/>
            <a:ext cx="2934132" cy="2102890"/>
            <a:chOff x="9627354" y="1155072"/>
            <a:chExt cx="2934132" cy="2102890"/>
          </a:xfrm>
        </p:grpSpPr>
        <p:grpSp>
          <p:nvGrpSpPr>
            <p:cNvPr id="56" name="Group 24"/>
            <p:cNvGrpSpPr/>
            <p:nvPr/>
          </p:nvGrpSpPr>
          <p:grpSpPr>
            <a:xfrm>
              <a:off x="9627354" y="1155072"/>
              <a:ext cx="2183879" cy="1091939"/>
              <a:chOff x="0" y="0"/>
              <a:chExt cx="4367758" cy="2183879"/>
            </a:xfrm>
          </p:grpSpPr>
          <p:sp>
            <p:nvSpPr>
              <p:cNvPr id="74" name="TextBox 25"/>
              <p:cNvSpPr txBox="1"/>
              <p:nvPr/>
            </p:nvSpPr>
            <p:spPr>
              <a:xfrm>
                <a:off x="801174" y="665670"/>
                <a:ext cx="2765414" cy="1436291"/>
              </a:xfrm>
              <a:prstGeom prst="rect">
                <a:avLst/>
              </a:prstGeom>
            </p:spPr>
            <p:txBody>
              <a:bodyPr lIns="0" tIns="0" rIns="0" bIns="0" rtlCol="0" anchor="t">
                <a:spAutoFit/>
              </a:bodyPr>
              <a:lstStyle/>
              <a:p>
                <a:pPr algn="ctr">
                  <a:lnSpc>
                    <a:spcPts val="5618"/>
                  </a:lnSpc>
                </a:pPr>
                <a:r>
                  <a:rPr lang="en-US" sz="3600" dirty="0">
                    <a:solidFill>
                      <a:srgbClr val="C37228"/>
                    </a:solidFill>
                  </a:rPr>
                  <a:t>15.1%</a:t>
                </a:r>
              </a:p>
            </p:txBody>
          </p:sp>
          <p:grpSp>
            <p:nvGrpSpPr>
              <p:cNvPr id="75" name="Group 26"/>
              <p:cNvGrpSpPr>
                <a:grpSpLocks noChangeAspect="1"/>
              </p:cNvGrpSpPr>
              <p:nvPr/>
            </p:nvGrpSpPr>
            <p:grpSpPr>
              <a:xfrm>
                <a:off x="0" y="0"/>
                <a:ext cx="4367758" cy="2183879"/>
                <a:chOff x="0" y="0"/>
                <a:chExt cx="2540000" cy="1270000"/>
              </a:xfrm>
            </p:grpSpPr>
            <p:sp>
              <p:nvSpPr>
                <p:cNvPr id="76" name="Freeform 27"/>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77" name="Freeform 28"/>
                <p:cNvSpPr/>
                <p:nvPr/>
              </p:nvSpPr>
              <p:spPr>
                <a:xfrm>
                  <a:off x="0" y="689880"/>
                  <a:ext cx="366191" cy="580120"/>
                </a:xfrm>
                <a:custGeom>
                  <a:avLst/>
                  <a:gdLst/>
                  <a:ahLst/>
                  <a:cxnLst/>
                  <a:rect l="l" t="t" r="r" b="b"/>
                  <a:pathLst>
                    <a:path w="366191" h="580120">
                      <a:moveTo>
                        <a:pt x="0" y="580120"/>
                      </a:moveTo>
                      <a:cubicBezTo>
                        <a:pt x="0" y="378352"/>
                        <a:pt x="48074" y="179488"/>
                        <a:pt x="140239" y="0"/>
                      </a:cubicBezTo>
                      <a:lnTo>
                        <a:pt x="366191" y="116024"/>
                      </a:lnTo>
                      <a:cubicBezTo>
                        <a:pt x="292459" y="259614"/>
                        <a:pt x="254000" y="418706"/>
                        <a:pt x="254000" y="580120"/>
                      </a:cubicBezTo>
                      <a:close/>
                    </a:path>
                  </a:pathLst>
                </a:custGeom>
                <a:solidFill>
                  <a:srgbClr val="242424"/>
                </a:solidFill>
              </p:spPr>
            </p:sp>
          </p:grpSp>
        </p:grpSp>
        <p:sp>
          <p:nvSpPr>
            <p:cNvPr id="63" name="TextBox 51"/>
            <p:cNvSpPr txBox="1"/>
            <p:nvPr/>
          </p:nvSpPr>
          <p:spPr>
            <a:xfrm>
              <a:off x="9639991" y="2260654"/>
              <a:ext cx="2183879" cy="769441"/>
            </a:xfrm>
            <a:prstGeom prst="rect">
              <a:avLst/>
            </a:prstGeom>
          </p:spPr>
          <p:txBody>
            <a:bodyPr lIns="0" tIns="0" rIns="0" bIns="0" rtlCol="0" anchor="t">
              <a:spAutoFit/>
            </a:bodyPr>
            <a:lstStyle/>
            <a:p>
              <a:pPr algn="ctr">
                <a:lnSpc>
                  <a:spcPts val="1518"/>
                </a:lnSpc>
              </a:pPr>
              <a:r>
                <a:rPr lang="en-US" sz="1186" spc="59" dirty="0">
                  <a:solidFill>
                    <a:srgbClr val="000000"/>
                  </a:solidFill>
                </a:rPr>
                <a:t>OF </a:t>
              </a:r>
              <a:r>
                <a:rPr lang="en-US" sz="1186" b="1" spc="59" dirty="0">
                  <a:solidFill>
                    <a:srgbClr val="000000"/>
                  </a:solidFill>
                </a:rPr>
                <a:t>GIRLS</a:t>
              </a:r>
              <a:r>
                <a:rPr lang="en-US" sz="1186" spc="59" dirty="0">
                  <a:solidFill>
                    <a:srgbClr val="000000"/>
                  </a:solidFill>
                </a:rPr>
                <a:t> EXPERIENCE RAPE, SEXUAL HARRASMENT, VERBAL ABUSE AND/OR BULLYING IN SCHOOLS </a:t>
              </a:r>
            </a:p>
          </p:txBody>
        </p:sp>
        <p:sp>
          <p:nvSpPr>
            <p:cNvPr id="66" name="TextBox 53"/>
            <p:cNvSpPr txBox="1"/>
            <p:nvPr/>
          </p:nvSpPr>
          <p:spPr>
            <a:xfrm>
              <a:off x="10390243" y="3027130"/>
              <a:ext cx="2171243" cy="230832"/>
            </a:xfrm>
            <a:prstGeom prst="rect">
              <a:avLst/>
            </a:prstGeom>
          </p:spPr>
          <p:txBody>
            <a:bodyPr wrap="square" lIns="0" tIns="0" rIns="0" bIns="0" rtlCol="0" anchor="t">
              <a:spAutoFit/>
            </a:bodyPr>
            <a:lstStyle/>
            <a:p>
              <a:pPr algn="r">
                <a:lnSpc>
                  <a:spcPts val="575"/>
                </a:lnSpc>
              </a:pPr>
              <a:r>
                <a:rPr lang="en-US" sz="411" dirty="0">
                  <a:solidFill>
                    <a:srgbClr val="11813F"/>
                  </a:solidFill>
                </a:rPr>
                <a:t>3</a:t>
              </a:r>
              <a:r>
                <a:rPr lang="en-US" sz="411" dirty="0" smtClean="0">
                  <a:solidFill>
                    <a:srgbClr val="11813F"/>
                  </a:solidFill>
                </a:rPr>
                <a:t>. </a:t>
              </a:r>
              <a:r>
                <a:rPr lang="en-US" sz="411" dirty="0">
                  <a:solidFill>
                    <a:srgbClr val="11813F"/>
                  </a:solidFill>
                </a:rPr>
                <a:t>https://www.justice.gov.za/vg/gbv/NSP-GBVF-FINAL-DOC-04-05.pdf</a:t>
              </a:r>
            </a:p>
            <a:p>
              <a:pPr algn="r">
                <a:lnSpc>
                  <a:spcPts val="575"/>
                </a:lnSpc>
              </a:pPr>
              <a:r>
                <a:rPr lang="en-US" sz="411" dirty="0">
                  <a:solidFill>
                    <a:srgbClr val="11813F"/>
                  </a:solidFill>
                </a:rPr>
                <a:t>4</a:t>
              </a:r>
              <a:r>
                <a:rPr lang="en-US" sz="411" dirty="0" smtClean="0">
                  <a:solidFill>
                    <a:srgbClr val="11813F"/>
                  </a:solidFill>
                </a:rPr>
                <a:t>.https</a:t>
              </a:r>
              <a:r>
                <a:rPr lang="en-US" sz="411" dirty="0">
                  <a:solidFill>
                    <a:srgbClr val="11813F"/>
                  </a:solidFill>
                </a:rPr>
                <a:t>://</a:t>
              </a:r>
              <a:r>
                <a:rPr lang="en-US" sz="411" dirty="0" smtClean="0">
                  <a:solidFill>
                    <a:srgbClr val="11813F"/>
                  </a:solidFill>
                </a:rPr>
                <a:t>www.education.gov.za/Portals/0/Documents/Publications/Opening%20Our%20Eyes%20Manual%20for%20TeachersReduced.pdf</a:t>
              </a:r>
              <a:endParaRPr lang="en-US" sz="411" dirty="0">
                <a:solidFill>
                  <a:srgbClr val="11813F"/>
                </a:solidFill>
              </a:endParaRPr>
            </a:p>
          </p:txBody>
        </p:sp>
        <p:sp>
          <p:nvSpPr>
            <p:cNvPr id="67" name="TextBox 54"/>
            <p:cNvSpPr txBox="1"/>
            <p:nvPr/>
          </p:nvSpPr>
          <p:spPr>
            <a:xfrm>
              <a:off x="11055639" y="2804254"/>
              <a:ext cx="67930" cy="153888"/>
            </a:xfrm>
            <a:prstGeom prst="rect">
              <a:avLst/>
            </a:prstGeom>
          </p:spPr>
          <p:txBody>
            <a:bodyPr lIns="0" tIns="0" rIns="0" bIns="0" rtlCol="0" anchor="t">
              <a:spAutoFit/>
            </a:bodyPr>
            <a:lstStyle/>
            <a:p>
              <a:pPr algn="ctr">
                <a:lnSpc>
                  <a:spcPts val="1151"/>
                </a:lnSpc>
              </a:pPr>
              <a:r>
                <a:rPr lang="en-US" sz="823" dirty="0">
                  <a:solidFill>
                    <a:srgbClr val="11813F"/>
                  </a:solidFill>
                </a:rPr>
                <a:t>4</a:t>
              </a:r>
            </a:p>
          </p:txBody>
        </p:sp>
      </p:grpSp>
      <p:sp>
        <p:nvSpPr>
          <p:cNvPr id="2" name="Rectangle 1"/>
          <p:cNvSpPr/>
          <p:nvPr/>
        </p:nvSpPr>
        <p:spPr>
          <a:xfrm>
            <a:off x="78775" y="912355"/>
            <a:ext cx="6479544" cy="520222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p:cNvPicPr>
            <a:picLocks noChangeAspect="1"/>
          </p:cNvPicPr>
          <p:nvPr/>
        </p:nvPicPr>
        <p:blipFill>
          <a:blip r:embed="rId2"/>
          <a:stretch>
            <a:fillRect/>
          </a:stretch>
        </p:blipFill>
        <p:spPr>
          <a:xfrm>
            <a:off x="4514850" y="6021288"/>
            <a:ext cx="1691680" cy="836712"/>
          </a:xfrm>
          <a:prstGeom prst="rect">
            <a:avLst/>
          </a:prstGeom>
        </p:spPr>
      </p:pic>
      <p:sp>
        <p:nvSpPr>
          <p:cNvPr id="59"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11</a:t>
            </a:r>
            <a:endParaRPr lang="en-US" dirty="0"/>
          </a:p>
        </p:txBody>
      </p:sp>
    </p:spTree>
    <p:extLst>
      <p:ext uri="{BB962C8B-B14F-4D97-AF65-F5344CB8AC3E}">
        <p14:creationId xmlns:p14="http://schemas.microsoft.com/office/powerpoint/2010/main" val="3382292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6779189" y="4929125"/>
            <a:ext cx="5199759" cy="688205"/>
            <a:chOff x="6758454" y="5128395"/>
            <a:chExt cx="5199759" cy="688205"/>
          </a:xfrm>
        </p:grpSpPr>
        <p:sp>
          <p:nvSpPr>
            <p:cNvPr id="43" name="Freeform 42"/>
            <p:cNvSpPr/>
            <p:nvPr/>
          </p:nvSpPr>
          <p:spPr>
            <a:xfrm>
              <a:off x="6766059" y="5128395"/>
              <a:ext cx="5036470" cy="457860"/>
            </a:xfrm>
            <a:custGeom>
              <a:avLst/>
              <a:gdLst>
                <a:gd name="connsiteX0" fmla="*/ 0 w 5036470"/>
                <a:gd name="connsiteY0" fmla="*/ 0 h 457860"/>
                <a:gd name="connsiteX1" fmla="*/ 5036470 w 5036470"/>
                <a:gd name="connsiteY1" fmla="*/ 0 h 457860"/>
                <a:gd name="connsiteX2" fmla="*/ 5036470 w 5036470"/>
                <a:gd name="connsiteY2" fmla="*/ 457860 h 457860"/>
                <a:gd name="connsiteX3" fmla="*/ 0 w 5036470"/>
                <a:gd name="connsiteY3" fmla="*/ 457860 h 457860"/>
                <a:gd name="connsiteX4" fmla="*/ 0 w 5036470"/>
                <a:gd name="connsiteY4" fmla="*/ 0 h 45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70" h="457860">
                  <a:moveTo>
                    <a:pt x="0" y="0"/>
                  </a:moveTo>
                  <a:lnTo>
                    <a:pt x="5036470" y="0"/>
                  </a:lnTo>
                  <a:lnTo>
                    <a:pt x="5036470" y="457860"/>
                  </a:lnTo>
                  <a:lnTo>
                    <a:pt x="0" y="4578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latin typeface="Calibri Light" panose="020F0302020204030204" pitchFamily="34" charset="0"/>
                  <a:cs typeface="Calibri Light" panose="020F0302020204030204" pitchFamily="34" charset="0"/>
                </a:rPr>
                <a:t>Approx. </a:t>
              </a:r>
              <a:r>
                <a:rPr lang="en-US" sz="2800" b="1" kern="1200" dirty="0" smtClean="0">
                  <a:solidFill>
                    <a:srgbClr val="11813F"/>
                  </a:solidFill>
                  <a:latin typeface="Calibri Light" panose="020F0302020204030204" pitchFamily="34" charset="0"/>
                  <a:cs typeface="Calibri Light" panose="020F0302020204030204" pitchFamily="34" charset="0"/>
                </a:rPr>
                <a:t>1300</a:t>
              </a:r>
              <a:r>
                <a:rPr lang="en-US" sz="2800" kern="1200" dirty="0" smtClean="0">
                  <a:latin typeface="Calibri Light" panose="020F0302020204030204" pitchFamily="34" charset="0"/>
                  <a:cs typeface="Calibri Light" panose="020F0302020204030204" pitchFamily="34" charset="0"/>
                </a:rPr>
                <a:t> newly HIV infected AGYWs in South Africa </a:t>
              </a:r>
              <a:r>
                <a:rPr lang="en-US" sz="2800" b="1" kern="1200" dirty="0" smtClean="0">
                  <a:latin typeface="Calibri Light" panose="020F0302020204030204" pitchFamily="34" charset="0"/>
                  <a:cs typeface="Calibri Light" panose="020F0302020204030204" pitchFamily="34" charset="0"/>
                </a:rPr>
                <a:t>per WEEK</a:t>
              </a:r>
              <a:endParaRPr lang="en-US" sz="2800" b="0" kern="1200" dirty="0">
                <a:latin typeface="Calibri Light" panose="020F0302020204030204" pitchFamily="34" charset="0"/>
                <a:cs typeface="Calibri Light" panose="020F0302020204030204" pitchFamily="34" charset="0"/>
              </a:endParaRPr>
            </a:p>
          </p:txBody>
        </p:sp>
        <p:sp>
          <p:nvSpPr>
            <p:cNvPr id="44" name="Parallelogram 43"/>
            <p:cNvSpPr/>
            <p:nvPr/>
          </p:nvSpPr>
          <p:spPr>
            <a:xfrm>
              <a:off x="675845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45" name="Parallelogram 44"/>
            <p:cNvSpPr/>
            <p:nvPr/>
          </p:nvSpPr>
          <p:spPr>
            <a:xfrm>
              <a:off x="746915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sp>
          <p:nvSpPr>
            <p:cNvPr id="50" name="Parallelogram 49"/>
            <p:cNvSpPr/>
            <p:nvPr/>
          </p:nvSpPr>
          <p:spPr>
            <a:xfrm>
              <a:off x="8179858" y="5585460"/>
              <a:ext cx="935547" cy="231140"/>
            </a:xfrm>
            <a:prstGeom prst="parallelogram">
              <a:avLst>
                <a:gd name="adj" fmla="val 140840"/>
              </a:avLst>
            </a:prstGeom>
            <a:solidFill>
              <a:srgbClr val="CAA841"/>
            </a:solidFill>
            <a:ln>
              <a:solidFill>
                <a:srgbClr val="CAA841"/>
              </a:solidFill>
            </a:ln>
          </p:spPr>
          <p:style>
            <a:lnRef idx="2">
              <a:scrgbClr r="0" g="0" b="0"/>
            </a:lnRef>
            <a:fillRef idx="1">
              <a:scrgbClr r="0" g="0" b="0"/>
            </a:fillRef>
            <a:effectRef idx="1">
              <a:schemeClr val="accent4">
                <a:hueOff val="0"/>
                <a:satOff val="0"/>
                <a:lumOff val="0"/>
                <a:alphaOff val="0"/>
              </a:schemeClr>
            </a:effectRef>
            <a:fontRef idx="minor">
              <a:schemeClr val="lt1"/>
            </a:fontRef>
          </p:style>
        </p:sp>
        <p:sp>
          <p:nvSpPr>
            <p:cNvPr id="51" name="Parallelogram 50"/>
            <p:cNvSpPr/>
            <p:nvPr/>
          </p:nvSpPr>
          <p:spPr>
            <a:xfrm>
              <a:off x="8890560" y="5585460"/>
              <a:ext cx="935547" cy="231140"/>
            </a:xfrm>
            <a:prstGeom prst="parallelogram">
              <a:avLst>
                <a:gd name="adj" fmla="val 140840"/>
              </a:avLst>
            </a:prstGeom>
            <a:solidFill>
              <a:srgbClr val="1649FF"/>
            </a:solidFill>
            <a:ln>
              <a:solidFill>
                <a:srgbClr val="1649FF"/>
              </a:solidFill>
            </a:ln>
          </p:spPr>
          <p:style>
            <a:lnRef idx="2">
              <a:scrgbClr r="0" g="0" b="0"/>
            </a:lnRef>
            <a:fillRef idx="1">
              <a:scrgbClr r="0" g="0" b="0"/>
            </a:fillRef>
            <a:effectRef idx="1">
              <a:schemeClr val="accent5">
                <a:hueOff val="0"/>
                <a:satOff val="0"/>
                <a:lumOff val="0"/>
                <a:alphaOff val="0"/>
              </a:schemeClr>
            </a:effectRef>
            <a:fontRef idx="minor">
              <a:schemeClr val="lt1"/>
            </a:fontRef>
          </p:style>
        </p:sp>
        <p:sp>
          <p:nvSpPr>
            <p:cNvPr id="52" name="Parallelogram 51"/>
            <p:cNvSpPr/>
            <p:nvPr/>
          </p:nvSpPr>
          <p:spPr>
            <a:xfrm>
              <a:off x="9601262" y="5585460"/>
              <a:ext cx="935547" cy="231140"/>
            </a:xfrm>
            <a:prstGeom prst="parallelogram">
              <a:avLst>
                <a:gd name="adj" fmla="val 140840"/>
              </a:avLst>
            </a:prstGeom>
            <a:solidFill>
              <a:srgbClr val="C37228"/>
            </a:solidFill>
            <a:ln>
              <a:solidFill>
                <a:srgbClr val="C37228"/>
              </a:solidFill>
            </a:ln>
          </p:spPr>
          <p:style>
            <a:lnRef idx="2">
              <a:scrgbClr r="0" g="0" b="0"/>
            </a:lnRef>
            <a:fillRef idx="1">
              <a:scrgbClr r="0" g="0" b="0"/>
            </a:fillRef>
            <a:effectRef idx="1">
              <a:schemeClr val="accent6">
                <a:hueOff val="0"/>
                <a:satOff val="0"/>
                <a:lumOff val="0"/>
                <a:alphaOff val="0"/>
              </a:schemeClr>
            </a:effectRef>
            <a:fontRef idx="minor">
              <a:schemeClr val="lt1"/>
            </a:fontRef>
          </p:style>
        </p:sp>
        <p:sp>
          <p:nvSpPr>
            <p:cNvPr id="53" name="Parallelogram 52"/>
            <p:cNvSpPr/>
            <p:nvPr/>
          </p:nvSpPr>
          <p:spPr>
            <a:xfrm>
              <a:off x="1031196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54" name="Parallelogram 53"/>
            <p:cNvSpPr/>
            <p:nvPr/>
          </p:nvSpPr>
          <p:spPr>
            <a:xfrm>
              <a:off x="1102266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grpSp>
      <p:sp>
        <p:nvSpPr>
          <p:cNvPr id="60" name="Title 2"/>
          <p:cNvSpPr>
            <a:spLocks noGrp="1"/>
          </p:cNvSpPr>
          <p:nvPr>
            <p:ph type="title"/>
          </p:nvPr>
        </p:nvSpPr>
        <p:spPr>
          <a:xfrm>
            <a:off x="609599" y="188640"/>
            <a:ext cx="11369349" cy="576064"/>
          </a:xfrm>
        </p:spPr>
        <p:txBody>
          <a:bodyPr>
            <a:normAutofit fontScale="90000"/>
          </a:bodyPr>
          <a:lstStyle/>
          <a:p>
            <a:pPr algn="r"/>
            <a:r>
              <a:rPr lang="en-ZA" dirty="0" smtClean="0">
                <a:latin typeface="+mn-lt"/>
              </a:rPr>
              <a:t>NATIONAL AGYW STATISTICS: HIV, STIs AND GBV</a:t>
            </a:r>
            <a:endParaRPr lang="en-ZA" dirty="0">
              <a:latin typeface="+mn-lt"/>
            </a:endParaRPr>
          </a:p>
        </p:txBody>
      </p:sp>
      <p:grpSp>
        <p:nvGrpSpPr>
          <p:cNvPr id="78" name="Group 77"/>
          <p:cNvGrpSpPr/>
          <p:nvPr/>
        </p:nvGrpSpPr>
        <p:grpSpPr>
          <a:xfrm>
            <a:off x="6294273" y="1222308"/>
            <a:ext cx="5777232" cy="3059740"/>
            <a:chOff x="-87632" y="213894"/>
            <a:chExt cx="5777232" cy="3059740"/>
          </a:xfrm>
        </p:grpSpPr>
        <p:sp>
          <p:nvSpPr>
            <p:cNvPr id="73" name="Oval 72"/>
            <p:cNvSpPr>
              <a:spLocks noChangeAspect="1"/>
            </p:cNvSpPr>
            <p:nvPr/>
          </p:nvSpPr>
          <p:spPr>
            <a:xfrm>
              <a:off x="1404065" y="385386"/>
              <a:ext cx="1837996" cy="1828800"/>
            </a:xfrm>
            <a:prstGeom prst="ellipse">
              <a:avLst/>
            </a:prstGeom>
            <a:solidFill>
              <a:srgbClr val="11813F"/>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nvGrpSpPr>
            <p:cNvPr id="65" name="Group 64"/>
            <p:cNvGrpSpPr/>
            <p:nvPr/>
          </p:nvGrpSpPr>
          <p:grpSpPr>
            <a:xfrm>
              <a:off x="-87632" y="213894"/>
              <a:ext cx="5777232" cy="3059740"/>
              <a:chOff x="-87632" y="213894"/>
              <a:chExt cx="5777232" cy="3059740"/>
            </a:xfrm>
          </p:grpSpPr>
          <p:sp>
            <p:nvSpPr>
              <p:cNvPr id="38" name="TextBox 38"/>
              <p:cNvSpPr txBox="1"/>
              <p:nvPr/>
            </p:nvSpPr>
            <p:spPr>
              <a:xfrm>
                <a:off x="3269141" y="296662"/>
                <a:ext cx="2420459" cy="2693045"/>
              </a:xfrm>
              <a:prstGeom prst="rect">
                <a:avLst/>
              </a:prstGeom>
              <a:solidFill>
                <a:schemeClr val="bg1"/>
              </a:solidFill>
            </p:spPr>
            <p:txBody>
              <a:bodyPr wrap="square" lIns="0" tIns="0" rIns="0" bIns="0" rtlCol="0" anchor="t">
                <a:spAutoFit/>
              </a:bodyPr>
              <a:lstStyle/>
              <a:p>
                <a:pPr algn="ctr">
                  <a:lnSpc>
                    <a:spcPts val="3045"/>
                  </a:lnSpc>
                </a:pPr>
                <a:r>
                  <a:rPr lang="en-US" sz="2537" spc="63" dirty="0">
                    <a:solidFill>
                      <a:srgbClr val="000000"/>
                    </a:solidFill>
                    <a:latin typeface="Calibri Light" panose="020F0302020204030204" pitchFamily="34" charset="0"/>
                    <a:cs typeface="Calibri Light" panose="020F0302020204030204" pitchFamily="34" charset="0"/>
                  </a:rPr>
                  <a:t>HIV prevalence among </a:t>
                </a:r>
                <a:r>
                  <a:rPr lang="en-US" sz="2537" b="1" spc="63" dirty="0">
                    <a:solidFill>
                      <a:srgbClr val="11813F"/>
                    </a:solidFill>
                    <a:latin typeface="Calibri Light" panose="020F0302020204030204" pitchFamily="34" charset="0"/>
                    <a:cs typeface="Calibri Light" panose="020F0302020204030204" pitchFamily="34" charset="0"/>
                  </a:rPr>
                  <a:t>YOUNG WOMEN </a:t>
                </a:r>
                <a:r>
                  <a:rPr lang="en-US" sz="2537" spc="63" dirty="0">
                    <a:solidFill>
                      <a:srgbClr val="000000"/>
                    </a:solidFill>
                    <a:latin typeface="Calibri Light" panose="020F0302020204030204" pitchFamily="34" charset="0"/>
                    <a:cs typeface="Calibri Light" panose="020F0302020204030204" pitchFamily="34" charset="0"/>
                  </a:rPr>
                  <a:t>is nearly </a:t>
                </a:r>
                <a:r>
                  <a:rPr lang="en-US" sz="2537" b="1" spc="63" dirty="0">
                    <a:latin typeface="Calibri Light" panose="020F0302020204030204" pitchFamily="34" charset="0"/>
                    <a:cs typeface="Calibri Light" panose="020F0302020204030204" pitchFamily="34" charset="0"/>
                  </a:rPr>
                  <a:t>FOUR TIMES GREATER </a:t>
                </a:r>
                <a:r>
                  <a:rPr lang="en-US" sz="2537" spc="63" dirty="0">
                    <a:latin typeface="Calibri Light" panose="020F0302020204030204" pitchFamily="34" charset="0"/>
                    <a:cs typeface="Calibri Light" panose="020F0302020204030204" pitchFamily="34" charset="0"/>
                  </a:rPr>
                  <a:t>than that of</a:t>
                </a:r>
                <a:r>
                  <a:rPr lang="en-US" sz="2537" spc="63" dirty="0">
                    <a:solidFill>
                      <a:srgbClr val="000000"/>
                    </a:solidFill>
                    <a:latin typeface="Calibri Light" panose="020F0302020204030204" pitchFamily="34" charset="0"/>
                    <a:cs typeface="Calibri Light" panose="020F0302020204030204" pitchFamily="34" charset="0"/>
                  </a:rPr>
                  <a:t> </a:t>
                </a:r>
                <a:r>
                  <a:rPr lang="en-US" sz="2537" spc="63" dirty="0">
                    <a:solidFill>
                      <a:srgbClr val="1649FF"/>
                    </a:solidFill>
                    <a:latin typeface="Calibri Light" panose="020F0302020204030204" pitchFamily="34" charset="0"/>
                    <a:cs typeface="Calibri Light" panose="020F0302020204030204" pitchFamily="34" charset="0"/>
                  </a:rPr>
                  <a:t>young men</a:t>
                </a:r>
              </a:p>
            </p:txBody>
          </p:sp>
          <p:grpSp>
            <p:nvGrpSpPr>
              <p:cNvPr id="57" name="Group 56"/>
              <p:cNvGrpSpPr/>
              <p:nvPr/>
            </p:nvGrpSpPr>
            <p:grpSpPr>
              <a:xfrm>
                <a:off x="-87632" y="213894"/>
                <a:ext cx="3709703" cy="3059740"/>
                <a:chOff x="8269248" y="147679"/>
                <a:chExt cx="3709703" cy="3059740"/>
              </a:xfrm>
            </p:grpSpPr>
            <p:grpSp>
              <p:nvGrpSpPr>
                <p:cNvPr id="9" name="Group 9"/>
                <p:cNvGrpSpPr/>
                <p:nvPr/>
              </p:nvGrpSpPr>
              <p:grpSpPr>
                <a:xfrm>
                  <a:off x="8599022" y="1043510"/>
                  <a:ext cx="3379929" cy="2163909"/>
                  <a:chOff x="0" y="1515851"/>
                  <a:chExt cx="6759858" cy="4327818"/>
                </a:xfrm>
              </p:grpSpPr>
              <p:sp>
                <p:nvSpPr>
                  <p:cNvPr id="10" name="TextBox 10"/>
                  <p:cNvSpPr txBox="1"/>
                  <p:nvPr/>
                </p:nvSpPr>
                <p:spPr>
                  <a:xfrm>
                    <a:off x="2046168" y="5176819"/>
                    <a:ext cx="4713690" cy="666850"/>
                  </a:xfrm>
                  <a:prstGeom prst="rect">
                    <a:avLst/>
                  </a:prstGeom>
                </p:spPr>
                <p:txBody>
                  <a:bodyPr lIns="0" tIns="0" rIns="0" bIns="0" rtlCol="0" anchor="t">
                    <a:spAutoFit/>
                  </a:bodyPr>
                  <a:lstStyle/>
                  <a:p>
                    <a:pPr algn="ctr">
                      <a:lnSpc>
                        <a:spcPts val="2563"/>
                      </a:lnSpc>
                    </a:pPr>
                    <a:endParaRPr sz="1200" dirty="0"/>
                  </a:p>
                </p:txBody>
              </p:sp>
              <p:sp>
                <p:nvSpPr>
                  <p:cNvPr id="17" name="TextBox 17"/>
                  <p:cNvSpPr txBox="1"/>
                  <p:nvPr/>
                </p:nvSpPr>
                <p:spPr>
                  <a:xfrm>
                    <a:off x="0" y="1523605"/>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180,000 </a:t>
                    </a:r>
                    <a:endParaRPr lang="en-US" sz="1831" dirty="0">
                      <a:solidFill>
                        <a:srgbClr val="000000"/>
                      </a:solidFill>
                    </a:endParaRPr>
                  </a:p>
                </p:txBody>
              </p:sp>
              <p:sp>
                <p:nvSpPr>
                  <p:cNvPr id="16" name="TextBox 16"/>
                  <p:cNvSpPr txBox="1"/>
                  <p:nvPr/>
                </p:nvSpPr>
                <p:spPr>
                  <a:xfrm>
                    <a:off x="3067372" y="1515851"/>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540,000 </a:t>
                    </a:r>
                    <a:endParaRPr lang="en-US" sz="1831" dirty="0">
                      <a:solidFill>
                        <a:srgbClr val="000000"/>
                      </a:solidFill>
                    </a:endParaRPr>
                  </a:p>
                </p:txBody>
              </p:sp>
            </p:grpSp>
            <p:sp>
              <p:nvSpPr>
                <p:cNvPr id="46" name="TextBox 46"/>
                <p:cNvSpPr txBox="1"/>
                <p:nvPr/>
              </p:nvSpPr>
              <p:spPr>
                <a:xfrm>
                  <a:off x="8822678" y="2730564"/>
                  <a:ext cx="2776263" cy="128240"/>
                </a:xfrm>
                <a:prstGeom prst="rect">
                  <a:avLst/>
                </a:prstGeom>
              </p:spPr>
              <p:txBody>
                <a:bodyPr wrap="square" lIns="0" tIns="0" rIns="0" bIns="0" rtlCol="0" anchor="t">
                  <a:spAutoFit/>
                </a:bodyPr>
                <a:lstStyle/>
                <a:p>
                  <a:pPr algn="ctr">
                    <a:lnSpc>
                      <a:spcPts val="1029"/>
                    </a:lnSpc>
                  </a:pPr>
                  <a:r>
                    <a:rPr lang="en-US" sz="1600" spc="21" dirty="0" smtClean="0">
                      <a:solidFill>
                        <a:srgbClr val="000000"/>
                      </a:solidFill>
                    </a:rPr>
                    <a:t>Number living </a:t>
                  </a:r>
                  <a:r>
                    <a:rPr lang="en-US" sz="1600" spc="21" dirty="0">
                      <a:solidFill>
                        <a:srgbClr val="000000"/>
                      </a:solidFill>
                    </a:rPr>
                    <a:t>with HIV in </a:t>
                  </a:r>
                  <a:r>
                    <a:rPr lang="en-US" sz="1600" spc="21" dirty="0" smtClean="0">
                      <a:solidFill>
                        <a:srgbClr val="000000"/>
                      </a:solidFill>
                    </a:rPr>
                    <a:t>2018</a:t>
                  </a:r>
                  <a:endParaRPr lang="en-US" sz="1600" spc="21" dirty="0">
                    <a:solidFill>
                      <a:srgbClr val="000000"/>
                    </a:solidFill>
                  </a:endParaRPr>
                </a:p>
              </p:txBody>
            </p:sp>
            <p:sp>
              <p:nvSpPr>
                <p:cNvPr id="47" name="TextBox 47"/>
                <p:cNvSpPr txBox="1"/>
                <p:nvPr/>
              </p:nvSpPr>
              <p:spPr>
                <a:xfrm>
                  <a:off x="11546493" y="2642029"/>
                  <a:ext cx="44563" cy="102592"/>
                </a:xfrm>
                <a:prstGeom prst="rect">
                  <a:avLst/>
                </a:prstGeom>
              </p:spPr>
              <p:txBody>
                <a:bodyPr lIns="0" tIns="0" rIns="0" bIns="0" rtlCol="0" anchor="t">
                  <a:spAutoFit/>
                </a:bodyPr>
                <a:lstStyle/>
                <a:p>
                  <a:pPr algn="ctr">
                    <a:lnSpc>
                      <a:spcPts val="811"/>
                    </a:lnSpc>
                  </a:pPr>
                  <a:r>
                    <a:rPr lang="en-US" sz="579" dirty="0" smtClean="0">
                      <a:solidFill>
                        <a:srgbClr val="11813F"/>
                      </a:solidFill>
                    </a:rPr>
                    <a:t>1</a:t>
                  </a:r>
                  <a:endParaRPr lang="en-US" sz="579" dirty="0">
                    <a:solidFill>
                      <a:srgbClr val="11813F"/>
                    </a:solidFill>
                  </a:endParaRPr>
                </a:p>
              </p:txBody>
            </p:sp>
            <p:sp>
              <p:nvSpPr>
                <p:cNvPr id="48" name="TextBox 48"/>
                <p:cNvSpPr txBox="1"/>
                <p:nvPr/>
              </p:nvSpPr>
              <p:spPr>
                <a:xfrm>
                  <a:off x="8269248" y="2911389"/>
                  <a:ext cx="2770273" cy="51296"/>
                </a:xfrm>
                <a:prstGeom prst="rect">
                  <a:avLst/>
                </a:prstGeom>
              </p:spPr>
              <p:txBody>
                <a:bodyPr lIns="0" tIns="0" rIns="0" bIns="0" rtlCol="0" anchor="t">
                  <a:spAutoFit/>
                </a:bodyPr>
                <a:lstStyle/>
                <a:p>
                  <a:pPr algn="r">
                    <a:lnSpc>
                      <a:spcPts val="423"/>
                    </a:lnSpc>
                  </a:pPr>
                  <a:r>
                    <a:rPr lang="en-US" sz="302" dirty="0">
                      <a:solidFill>
                        <a:srgbClr val="11813F"/>
                      </a:solidFill>
                    </a:rPr>
                    <a:t>1</a:t>
                  </a:r>
                  <a:r>
                    <a:rPr lang="en-US" sz="302" dirty="0" smtClean="0">
                      <a:solidFill>
                        <a:srgbClr val="11813F"/>
                      </a:solidFill>
                    </a:rPr>
                    <a:t>. </a:t>
                  </a:r>
                  <a:r>
                    <a:rPr lang="en-US" sz="302" dirty="0">
                      <a:solidFill>
                        <a:srgbClr val="11813F"/>
                      </a:solidFill>
                    </a:rPr>
                    <a:t>South African National AIDS Council (SANAC) (2017) ‘National Strategic Plan 2017-2022' [pdf]</a:t>
                  </a:r>
                </a:p>
              </p:txBody>
            </p:sp>
            <p:sp>
              <p:nvSpPr>
                <p:cNvPr id="49" name="TextBox 49"/>
                <p:cNvSpPr txBox="1"/>
                <p:nvPr/>
              </p:nvSpPr>
              <p:spPr>
                <a:xfrm>
                  <a:off x="10132708" y="147679"/>
                  <a:ext cx="1165439" cy="153888"/>
                </a:xfrm>
                <a:prstGeom prst="rect">
                  <a:avLst/>
                </a:prstGeom>
              </p:spPr>
              <p:txBody>
                <a:bodyPr lIns="0" tIns="0" rIns="0" bIns="0" rtlCol="0" anchor="t">
                  <a:spAutoFit/>
                </a:bodyPr>
                <a:lstStyle/>
                <a:p>
                  <a:pPr algn="ctr">
                    <a:lnSpc>
                      <a:spcPts val="1244"/>
                    </a:lnSpc>
                  </a:pPr>
                  <a:r>
                    <a:rPr lang="en-US" sz="1400" b="1" dirty="0">
                      <a:solidFill>
                        <a:srgbClr val="191919"/>
                      </a:solidFill>
                    </a:rPr>
                    <a:t>4 X GREATER!!</a:t>
                  </a:r>
                </a:p>
              </p:txBody>
            </p:sp>
          </p:grpSp>
          <p:sp>
            <p:nvSpPr>
              <p:cNvPr id="61" name="TextBox 60"/>
              <p:cNvSpPr txBox="1"/>
              <p:nvPr/>
            </p:nvSpPr>
            <p:spPr>
              <a:xfrm>
                <a:off x="102893" y="2297979"/>
                <a:ext cx="1162333" cy="369332"/>
              </a:xfrm>
              <a:prstGeom prst="rect">
                <a:avLst/>
              </a:prstGeom>
              <a:noFill/>
            </p:spPr>
            <p:txBody>
              <a:bodyPr wrap="square" rtlCol="0">
                <a:spAutoFit/>
              </a:bodyPr>
              <a:lstStyle/>
              <a:p>
                <a:pPr algn="ctr"/>
                <a:r>
                  <a:rPr lang="en-US" b="1" dirty="0" smtClean="0"/>
                  <a:t>BOYS</a:t>
                </a:r>
                <a:endParaRPr lang="en-US" b="1" dirty="0"/>
              </a:p>
            </p:txBody>
          </p:sp>
          <p:sp>
            <p:nvSpPr>
              <p:cNvPr id="62" name="TextBox 61"/>
              <p:cNvSpPr txBox="1"/>
              <p:nvPr/>
            </p:nvSpPr>
            <p:spPr>
              <a:xfrm>
                <a:off x="1741896" y="2293135"/>
                <a:ext cx="1162333" cy="369332"/>
              </a:xfrm>
              <a:prstGeom prst="rect">
                <a:avLst/>
              </a:prstGeom>
              <a:noFill/>
            </p:spPr>
            <p:txBody>
              <a:bodyPr wrap="square" rtlCol="0">
                <a:spAutoFit/>
              </a:bodyPr>
              <a:lstStyle/>
              <a:p>
                <a:pPr algn="ctr"/>
                <a:r>
                  <a:rPr lang="en-US" b="1" dirty="0" smtClean="0"/>
                  <a:t>GIRLS</a:t>
                </a:r>
                <a:endParaRPr lang="en-US" b="1" dirty="0"/>
              </a:p>
            </p:txBody>
          </p:sp>
        </p:grpSp>
        <p:sp>
          <p:nvSpPr>
            <p:cNvPr id="72" name="Oval 71"/>
            <p:cNvSpPr>
              <a:spLocks noChangeAspect="1"/>
            </p:cNvSpPr>
            <p:nvPr/>
          </p:nvSpPr>
          <p:spPr>
            <a:xfrm>
              <a:off x="465798" y="1756986"/>
              <a:ext cx="459499" cy="457200"/>
            </a:xfrm>
            <a:prstGeom prst="ellipse">
              <a:avLst/>
            </a:prstGeom>
            <a:solidFill>
              <a:srgbClr val="1649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sp>
        <p:nvSpPr>
          <p:cNvPr id="79" name="AutoShape 34"/>
          <p:cNvSpPr/>
          <p:nvPr/>
        </p:nvSpPr>
        <p:spPr>
          <a:xfrm flipV="1">
            <a:off x="93516" y="3057244"/>
            <a:ext cx="6200757" cy="36576"/>
          </a:xfrm>
          <a:prstGeom prst="rect">
            <a:avLst/>
          </a:prstGeom>
          <a:solidFill>
            <a:srgbClr val="000000"/>
          </a:solidFill>
        </p:spPr>
      </p:sp>
      <p:grpSp>
        <p:nvGrpSpPr>
          <p:cNvPr id="3" name="Group 2"/>
          <p:cNvGrpSpPr/>
          <p:nvPr/>
        </p:nvGrpSpPr>
        <p:grpSpPr>
          <a:xfrm>
            <a:off x="1792192" y="1062942"/>
            <a:ext cx="2183879" cy="1906406"/>
            <a:chOff x="493150" y="853604"/>
            <a:chExt cx="2183879" cy="1906406"/>
          </a:xfrm>
        </p:grpSpPr>
        <p:grpSp>
          <p:nvGrpSpPr>
            <p:cNvPr id="82" name="Group 29"/>
            <p:cNvGrpSpPr/>
            <p:nvPr/>
          </p:nvGrpSpPr>
          <p:grpSpPr>
            <a:xfrm>
              <a:off x="493150" y="853604"/>
              <a:ext cx="2183879" cy="1091939"/>
              <a:chOff x="0" y="0"/>
              <a:chExt cx="4367758" cy="2183879"/>
            </a:xfrm>
          </p:grpSpPr>
          <p:sp>
            <p:nvSpPr>
              <p:cNvPr id="88" name="TextBox 30"/>
              <p:cNvSpPr txBox="1"/>
              <p:nvPr/>
            </p:nvSpPr>
            <p:spPr>
              <a:xfrm>
                <a:off x="1224490" y="665670"/>
                <a:ext cx="1918782" cy="1436291"/>
              </a:xfrm>
              <a:prstGeom prst="rect">
                <a:avLst/>
              </a:prstGeom>
            </p:spPr>
            <p:txBody>
              <a:bodyPr lIns="0" tIns="0" rIns="0" bIns="0" rtlCol="0" anchor="t">
                <a:spAutoFit/>
              </a:bodyPr>
              <a:lstStyle/>
              <a:p>
                <a:pPr algn="ctr">
                  <a:lnSpc>
                    <a:spcPts val="5618"/>
                  </a:lnSpc>
                </a:pPr>
                <a:r>
                  <a:rPr lang="en-US" sz="3600" dirty="0">
                    <a:solidFill>
                      <a:srgbClr val="C37228"/>
                    </a:solidFill>
                  </a:rPr>
                  <a:t>46%</a:t>
                </a:r>
              </a:p>
            </p:txBody>
          </p:sp>
          <p:grpSp>
            <p:nvGrpSpPr>
              <p:cNvPr id="89" name="Group 31"/>
              <p:cNvGrpSpPr>
                <a:grpSpLocks noChangeAspect="1"/>
              </p:cNvGrpSpPr>
              <p:nvPr/>
            </p:nvGrpSpPr>
            <p:grpSpPr>
              <a:xfrm>
                <a:off x="0" y="0"/>
                <a:ext cx="4367758" cy="2183879"/>
                <a:chOff x="0" y="0"/>
                <a:chExt cx="2540000" cy="1270000"/>
              </a:xfrm>
            </p:grpSpPr>
            <p:sp>
              <p:nvSpPr>
                <p:cNvPr id="90" name="Freeform 32"/>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91" name="Freeform 33"/>
                <p:cNvSpPr/>
                <p:nvPr/>
              </p:nvSpPr>
              <p:spPr>
                <a:xfrm>
                  <a:off x="0" y="10014"/>
                  <a:ext cx="1142661" cy="1259986"/>
                </a:xfrm>
                <a:custGeom>
                  <a:avLst/>
                  <a:gdLst/>
                  <a:ahLst/>
                  <a:cxnLst/>
                  <a:rect l="l" t="t" r="r" b="b"/>
                  <a:pathLst>
                    <a:path w="1142661" h="1259986">
                      <a:moveTo>
                        <a:pt x="0" y="1259986"/>
                      </a:moveTo>
                      <a:cubicBezTo>
                        <a:pt x="0" y="620129"/>
                        <a:pt x="476015" y="80196"/>
                        <a:pt x="1110827" y="0"/>
                      </a:cubicBezTo>
                      <a:lnTo>
                        <a:pt x="1142661" y="251997"/>
                      </a:lnTo>
                      <a:cubicBezTo>
                        <a:pt x="634812" y="316154"/>
                        <a:pt x="254000" y="748100"/>
                        <a:pt x="254000" y="1259986"/>
                      </a:cubicBezTo>
                      <a:close/>
                    </a:path>
                  </a:pathLst>
                </a:custGeom>
                <a:solidFill>
                  <a:srgbClr val="242424"/>
                </a:solidFill>
              </p:spPr>
            </p:sp>
          </p:grpSp>
        </p:grpSp>
        <p:sp>
          <p:nvSpPr>
            <p:cNvPr id="83" name="TextBox 50"/>
            <p:cNvSpPr txBox="1"/>
            <p:nvPr/>
          </p:nvSpPr>
          <p:spPr>
            <a:xfrm>
              <a:off x="493150" y="1952097"/>
              <a:ext cx="2183879" cy="807913"/>
            </a:xfrm>
            <a:prstGeom prst="rect">
              <a:avLst/>
            </a:prstGeom>
          </p:spPr>
          <p:txBody>
            <a:bodyPr lIns="0" tIns="0" rIns="0" bIns="0" rtlCol="0" anchor="t">
              <a:spAutoFit/>
            </a:bodyPr>
            <a:lstStyle/>
            <a:p>
              <a:pPr algn="ctr">
                <a:lnSpc>
                  <a:spcPts val="2123"/>
                </a:lnSpc>
              </a:pPr>
              <a:r>
                <a:rPr lang="en-US" sz="1659" spc="83" dirty="0">
                  <a:solidFill>
                    <a:srgbClr val="000000"/>
                  </a:solidFill>
                </a:rPr>
                <a:t>OF SEXUAL ABUSE COMPLAINANTS ARE </a:t>
              </a:r>
              <a:r>
                <a:rPr lang="en-US" sz="1659" b="1" spc="83" dirty="0">
                  <a:solidFill>
                    <a:srgbClr val="000000"/>
                  </a:solidFill>
                </a:rPr>
                <a:t>CHILDREN</a:t>
              </a:r>
            </a:p>
          </p:txBody>
        </p:sp>
        <p:sp>
          <p:nvSpPr>
            <p:cNvPr id="85" name="TextBox 52"/>
            <p:cNvSpPr txBox="1"/>
            <p:nvPr/>
          </p:nvSpPr>
          <p:spPr>
            <a:xfrm>
              <a:off x="2080965" y="2439183"/>
              <a:ext cx="70741" cy="153888"/>
            </a:xfrm>
            <a:prstGeom prst="rect">
              <a:avLst/>
            </a:prstGeom>
          </p:spPr>
          <p:txBody>
            <a:bodyPr lIns="0" tIns="0" rIns="0" bIns="0" rtlCol="0" anchor="t">
              <a:spAutoFit/>
            </a:bodyPr>
            <a:lstStyle/>
            <a:p>
              <a:pPr algn="ctr">
                <a:lnSpc>
                  <a:spcPts val="1151"/>
                </a:lnSpc>
              </a:pPr>
              <a:r>
                <a:rPr lang="en-US" sz="823" dirty="0">
                  <a:solidFill>
                    <a:srgbClr val="11813F"/>
                  </a:solidFill>
                </a:rPr>
                <a:t>3</a:t>
              </a:r>
            </a:p>
          </p:txBody>
        </p:sp>
      </p:grpSp>
      <p:grpSp>
        <p:nvGrpSpPr>
          <p:cNvPr id="55" name="Group 54"/>
          <p:cNvGrpSpPr/>
          <p:nvPr/>
        </p:nvGrpSpPr>
        <p:grpSpPr>
          <a:xfrm>
            <a:off x="1784473" y="3773187"/>
            <a:ext cx="2934132" cy="2102890"/>
            <a:chOff x="9627354" y="1155072"/>
            <a:chExt cx="2934132" cy="2102890"/>
          </a:xfrm>
        </p:grpSpPr>
        <p:grpSp>
          <p:nvGrpSpPr>
            <p:cNvPr id="56" name="Group 24"/>
            <p:cNvGrpSpPr/>
            <p:nvPr/>
          </p:nvGrpSpPr>
          <p:grpSpPr>
            <a:xfrm>
              <a:off x="9627354" y="1155072"/>
              <a:ext cx="2183879" cy="1091939"/>
              <a:chOff x="0" y="0"/>
              <a:chExt cx="4367758" cy="2183879"/>
            </a:xfrm>
          </p:grpSpPr>
          <p:sp>
            <p:nvSpPr>
              <p:cNvPr id="74" name="TextBox 25"/>
              <p:cNvSpPr txBox="1"/>
              <p:nvPr/>
            </p:nvSpPr>
            <p:spPr>
              <a:xfrm>
                <a:off x="801174" y="665670"/>
                <a:ext cx="2765414" cy="1436291"/>
              </a:xfrm>
              <a:prstGeom prst="rect">
                <a:avLst/>
              </a:prstGeom>
            </p:spPr>
            <p:txBody>
              <a:bodyPr lIns="0" tIns="0" rIns="0" bIns="0" rtlCol="0" anchor="t">
                <a:spAutoFit/>
              </a:bodyPr>
              <a:lstStyle/>
              <a:p>
                <a:pPr algn="ctr">
                  <a:lnSpc>
                    <a:spcPts val="5618"/>
                  </a:lnSpc>
                </a:pPr>
                <a:r>
                  <a:rPr lang="en-US" sz="3600" dirty="0">
                    <a:solidFill>
                      <a:srgbClr val="C37228"/>
                    </a:solidFill>
                  </a:rPr>
                  <a:t>15.1%</a:t>
                </a:r>
              </a:p>
            </p:txBody>
          </p:sp>
          <p:grpSp>
            <p:nvGrpSpPr>
              <p:cNvPr id="75" name="Group 26"/>
              <p:cNvGrpSpPr>
                <a:grpSpLocks noChangeAspect="1"/>
              </p:cNvGrpSpPr>
              <p:nvPr/>
            </p:nvGrpSpPr>
            <p:grpSpPr>
              <a:xfrm>
                <a:off x="0" y="0"/>
                <a:ext cx="4367758" cy="2183879"/>
                <a:chOff x="0" y="0"/>
                <a:chExt cx="2540000" cy="1270000"/>
              </a:xfrm>
            </p:grpSpPr>
            <p:sp>
              <p:nvSpPr>
                <p:cNvPr id="76" name="Freeform 27"/>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77" name="Freeform 28"/>
                <p:cNvSpPr/>
                <p:nvPr/>
              </p:nvSpPr>
              <p:spPr>
                <a:xfrm>
                  <a:off x="0" y="689880"/>
                  <a:ext cx="366191" cy="580120"/>
                </a:xfrm>
                <a:custGeom>
                  <a:avLst/>
                  <a:gdLst/>
                  <a:ahLst/>
                  <a:cxnLst/>
                  <a:rect l="l" t="t" r="r" b="b"/>
                  <a:pathLst>
                    <a:path w="366191" h="580120">
                      <a:moveTo>
                        <a:pt x="0" y="580120"/>
                      </a:moveTo>
                      <a:cubicBezTo>
                        <a:pt x="0" y="378352"/>
                        <a:pt x="48074" y="179488"/>
                        <a:pt x="140239" y="0"/>
                      </a:cubicBezTo>
                      <a:lnTo>
                        <a:pt x="366191" y="116024"/>
                      </a:lnTo>
                      <a:cubicBezTo>
                        <a:pt x="292459" y="259614"/>
                        <a:pt x="254000" y="418706"/>
                        <a:pt x="254000" y="580120"/>
                      </a:cubicBezTo>
                      <a:close/>
                    </a:path>
                  </a:pathLst>
                </a:custGeom>
                <a:solidFill>
                  <a:srgbClr val="242424"/>
                </a:solidFill>
              </p:spPr>
            </p:sp>
          </p:grpSp>
        </p:grpSp>
        <p:sp>
          <p:nvSpPr>
            <p:cNvPr id="63" name="TextBox 51"/>
            <p:cNvSpPr txBox="1"/>
            <p:nvPr/>
          </p:nvSpPr>
          <p:spPr>
            <a:xfrm>
              <a:off x="9639991" y="2260654"/>
              <a:ext cx="2183879" cy="769441"/>
            </a:xfrm>
            <a:prstGeom prst="rect">
              <a:avLst/>
            </a:prstGeom>
          </p:spPr>
          <p:txBody>
            <a:bodyPr lIns="0" tIns="0" rIns="0" bIns="0" rtlCol="0" anchor="t">
              <a:spAutoFit/>
            </a:bodyPr>
            <a:lstStyle/>
            <a:p>
              <a:pPr algn="ctr">
                <a:lnSpc>
                  <a:spcPts val="1518"/>
                </a:lnSpc>
              </a:pPr>
              <a:r>
                <a:rPr lang="en-US" sz="1186" spc="59" dirty="0">
                  <a:solidFill>
                    <a:srgbClr val="000000"/>
                  </a:solidFill>
                </a:rPr>
                <a:t>OF </a:t>
              </a:r>
              <a:r>
                <a:rPr lang="en-US" sz="1186" b="1" spc="59" dirty="0">
                  <a:solidFill>
                    <a:srgbClr val="000000"/>
                  </a:solidFill>
                </a:rPr>
                <a:t>GIRLS</a:t>
              </a:r>
              <a:r>
                <a:rPr lang="en-US" sz="1186" spc="59" dirty="0">
                  <a:solidFill>
                    <a:srgbClr val="000000"/>
                  </a:solidFill>
                </a:rPr>
                <a:t> EXPERIENCE RAPE, SEXUAL HARRASMENT, VERBAL ABUSE AND/OR BULLYING IN SCHOOLS </a:t>
              </a:r>
            </a:p>
          </p:txBody>
        </p:sp>
        <p:sp>
          <p:nvSpPr>
            <p:cNvPr id="66" name="TextBox 53"/>
            <p:cNvSpPr txBox="1"/>
            <p:nvPr/>
          </p:nvSpPr>
          <p:spPr>
            <a:xfrm>
              <a:off x="10390243" y="3027130"/>
              <a:ext cx="2171243" cy="230832"/>
            </a:xfrm>
            <a:prstGeom prst="rect">
              <a:avLst/>
            </a:prstGeom>
          </p:spPr>
          <p:txBody>
            <a:bodyPr wrap="square" lIns="0" tIns="0" rIns="0" bIns="0" rtlCol="0" anchor="t">
              <a:spAutoFit/>
            </a:bodyPr>
            <a:lstStyle/>
            <a:p>
              <a:pPr algn="r">
                <a:lnSpc>
                  <a:spcPts val="575"/>
                </a:lnSpc>
              </a:pPr>
              <a:r>
                <a:rPr lang="en-US" sz="411" dirty="0">
                  <a:solidFill>
                    <a:srgbClr val="11813F"/>
                  </a:solidFill>
                </a:rPr>
                <a:t>3</a:t>
              </a:r>
              <a:r>
                <a:rPr lang="en-US" sz="411" dirty="0" smtClean="0">
                  <a:solidFill>
                    <a:srgbClr val="11813F"/>
                  </a:solidFill>
                </a:rPr>
                <a:t>. </a:t>
              </a:r>
              <a:r>
                <a:rPr lang="en-US" sz="411" dirty="0">
                  <a:solidFill>
                    <a:srgbClr val="11813F"/>
                  </a:solidFill>
                </a:rPr>
                <a:t>https://www.justice.gov.za/vg/gbv/NSP-GBVF-FINAL-DOC-04-05.pdf</a:t>
              </a:r>
            </a:p>
            <a:p>
              <a:pPr algn="r">
                <a:lnSpc>
                  <a:spcPts val="575"/>
                </a:lnSpc>
              </a:pPr>
              <a:r>
                <a:rPr lang="en-US" sz="411" dirty="0">
                  <a:solidFill>
                    <a:srgbClr val="11813F"/>
                  </a:solidFill>
                </a:rPr>
                <a:t>4</a:t>
              </a:r>
              <a:r>
                <a:rPr lang="en-US" sz="411" dirty="0" smtClean="0">
                  <a:solidFill>
                    <a:srgbClr val="11813F"/>
                  </a:solidFill>
                </a:rPr>
                <a:t>.https</a:t>
              </a:r>
              <a:r>
                <a:rPr lang="en-US" sz="411" dirty="0">
                  <a:solidFill>
                    <a:srgbClr val="11813F"/>
                  </a:solidFill>
                </a:rPr>
                <a:t>://</a:t>
              </a:r>
              <a:r>
                <a:rPr lang="en-US" sz="411" dirty="0" smtClean="0">
                  <a:solidFill>
                    <a:srgbClr val="11813F"/>
                  </a:solidFill>
                </a:rPr>
                <a:t>www.education.gov.za/Portals/0/Documents/Publications/Opening%20Our%20Eyes%20Manual%20for%20TeachersReduced.pdf</a:t>
              </a:r>
              <a:endParaRPr lang="en-US" sz="411" dirty="0">
                <a:solidFill>
                  <a:srgbClr val="11813F"/>
                </a:solidFill>
              </a:endParaRPr>
            </a:p>
          </p:txBody>
        </p:sp>
        <p:sp>
          <p:nvSpPr>
            <p:cNvPr id="67" name="TextBox 54"/>
            <p:cNvSpPr txBox="1"/>
            <p:nvPr/>
          </p:nvSpPr>
          <p:spPr>
            <a:xfrm>
              <a:off x="11055639" y="2804254"/>
              <a:ext cx="67930" cy="153888"/>
            </a:xfrm>
            <a:prstGeom prst="rect">
              <a:avLst/>
            </a:prstGeom>
          </p:spPr>
          <p:txBody>
            <a:bodyPr lIns="0" tIns="0" rIns="0" bIns="0" rtlCol="0" anchor="t">
              <a:spAutoFit/>
            </a:bodyPr>
            <a:lstStyle/>
            <a:p>
              <a:pPr algn="ctr">
                <a:lnSpc>
                  <a:spcPts val="1151"/>
                </a:lnSpc>
              </a:pPr>
              <a:r>
                <a:rPr lang="en-US" sz="823" dirty="0">
                  <a:solidFill>
                    <a:srgbClr val="11813F"/>
                  </a:solidFill>
                </a:rPr>
                <a:t>4</a:t>
              </a:r>
            </a:p>
          </p:txBody>
        </p:sp>
      </p:grpSp>
      <p:pic>
        <p:nvPicPr>
          <p:cNvPr id="58" name="Picture 57"/>
          <p:cNvPicPr>
            <a:picLocks noChangeAspect="1"/>
          </p:cNvPicPr>
          <p:nvPr/>
        </p:nvPicPr>
        <p:blipFill>
          <a:blip r:embed="rId2"/>
          <a:stretch>
            <a:fillRect/>
          </a:stretch>
        </p:blipFill>
        <p:spPr>
          <a:xfrm>
            <a:off x="4514850" y="6021288"/>
            <a:ext cx="1691680" cy="836712"/>
          </a:xfrm>
          <a:prstGeom prst="rect">
            <a:avLst/>
          </a:prstGeom>
        </p:spPr>
      </p:pic>
      <p:sp>
        <p:nvSpPr>
          <p:cNvPr id="59"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12</a:t>
            </a:r>
            <a:endParaRPr lang="en-US" dirty="0"/>
          </a:p>
        </p:txBody>
      </p:sp>
    </p:spTree>
    <p:extLst>
      <p:ext uri="{BB962C8B-B14F-4D97-AF65-F5344CB8AC3E}">
        <p14:creationId xmlns:p14="http://schemas.microsoft.com/office/powerpoint/2010/main" val="3101045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2"/>
          <p:cNvSpPr>
            <a:spLocks noGrp="1"/>
          </p:cNvSpPr>
          <p:nvPr>
            <p:ph type="title"/>
          </p:nvPr>
        </p:nvSpPr>
        <p:spPr/>
        <p:txBody>
          <a:bodyPr>
            <a:normAutofit fontScale="90000"/>
          </a:bodyPr>
          <a:lstStyle/>
          <a:p>
            <a:r>
              <a:rPr lang="en-ZA" dirty="0" smtClean="0">
                <a:latin typeface="+mn-lt"/>
              </a:rPr>
              <a:t>NATIONAL AGYW STATISTICS: GBV AND RAPE</a:t>
            </a:r>
            <a:endParaRPr lang="en-ZA" dirty="0">
              <a:latin typeface="+mn-lt"/>
            </a:endParaRPr>
          </a:p>
        </p:txBody>
      </p:sp>
      <p:grpSp>
        <p:nvGrpSpPr>
          <p:cNvPr id="19" name="Group 18"/>
          <p:cNvGrpSpPr/>
          <p:nvPr/>
        </p:nvGrpSpPr>
        <p:grpSpPr>
          <a:xfrm>
            <a:off x="1235676" y="944845"/>
            <a:ext cx="10360516" cy="4874066"/>
            <a:chOff x="1235676" y="1053063"/>
            <a:chExt cx="10360516" cy="4874066"/>
          </a:xfrm>
        </p:grpSpPr>
        <p:grpSp>
          <p:nvGrpSpPr>
            <p:cNvPr id="18" name="Group 17"/>
            <p:cNvGrpSpPr/>
            <p:nvPr/>
          </p:nvGrpSpPr>
          <p:grpSpPr>
            <a:xfrm>
              <a:off x="1235676" y="1066800"/>
              <a:ext cx="10360516" cy="4860329"/>
              <a:chOff x="1235676" y="1066800"/>
              <a:chExt cx="10360516" cy="4860329"/>
            </a:xfrm>
          </p:grpSpPr>
          <p:sp>
            <p:nvSpPr>
              <p:cNvPr id="7" name="Freeform 6"/>
              <p:cNvSpPr/>
              <p:nvPr/>
            </p:nvSpPr>
            <p:spPr>
              <a:xfrm>
                <a:off x="1235676" y="1066800"/>
                <a:ext cx="10360516" cy="1132604"/>
              </a:xfrm>
              <a:custGeom>
                <a:avLst/>
                <a:gdLst>
                  <a:gd name="connsiteX0" fmla="*/ 0 w 10360516"/>
                  <a:gd name="connsiteY0" fmla="*/ 102675 h 1026745"/>
                  <a:gd name="connsiteX1" fmla="*/ 102675 w 10360516"/>
                  <a:gd name="connsiteY1" fmla="*/ 0 h 1026745"/>
                  <a:gd name="connsiteX2" fmla="*/ 10257842 w 10360516"/>
                  <a:gd name="connsiteY2" fmla="*/ 0 h 1026745"/>
                  <a:gd name="connsiteX3" fmla="*/ 10360517 w 10360516"/>
                  <a:gd name="connsiteY3" fmla="*/ 102675 h 1026745"/>
                  <a:gd name="connsiteX4" fmla="*/ 10360516 w 10360516"/>
                  <a:gd name="connsiteY4" fmla="*/ 924071 h 1026745"/>
                  <a:gd name="connsiteX5" fmla="*/ 10257841 w 10360516"/>
                  <a:gd name="connsiteY5" fmla="*/ 1026746 h 1026745"/>
                  <a:gd name="connsiteX6" fmla="*/ 102675 w 10360516"/>
                  <a:gd name="connsiteY6" fmla="*/ 1026745 h 1026745"/>
                  <a:gd name="connsiteX7" fmla="*/ 0 w 10360516"/>
                  <a:gd name="connsiteY7" fmla="*/ 924070 h 1026745"/>
                  <a:gd name="connsiteX8" fmla="*/ 0 w 10360516"/>
                  <a:gd name="connsiteY8" fmla="*/ 102675 h 102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16" h="1026745">
                    <a:moveTo>
                      <a:pt x="0" y="102675"/>
                    </a:moveTo>
                    <a:cubicBezTo>
                      <a:pt x="0" y="45969"/>
                      <a:pt x="45969" y="0"/>
                      <a:pt x="102675" y="0"/>
                    </a:cubicBezTo>
                    <a:lnTo>
                      <a:pt x="10257842" y="0"/>
                    </a:lnTo>
                    <a:cubicBezTo>
                      <a:pt x="10314548" y="0"/>
                      <a:pt x="10360517" y="45969"/>
                      <a:pt x="10360517" y="102675"/>
                    </a:cubicBezTo>
                    <a:cubicBezTo>
                      <a:pt x="10360517" y="376474"/>
                      <a:pt x="10360516" y="650272"/>
                      <a:pt x="10360516" y="924071"/>
                    </a:cubicBezTo>
                    <a:cubicBezTo>
                      <a:pt x="10360516" y="980777"/>
                      <a:pt x="10314547" y="1026746"/>
                      <a:pt x="10257841" y="1026746"/>
                    </a:cubicBezTo>
                    <a:lnTo>
                      <a:pt x="102675" y="1026745"/>
                    </a:lnTo>
                    <a:cubicBezTo>
                      <a:pt x="45969" y="1026745"/>
                      <a:pt x="0" y="980776"/>
                      <a:pt x="0" y="924070"/>
                    </a:cubicBezTo>
                    <a:lnTo>
                      <a:pt x="0" y="102675"/>
                    </a:lnTo>
                    <a:close/>
                  </a:path>
                </a:pathLst>
              </a:custGeom>
              <a:solidFill>
                <a:srgbClr val="961A1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0002" tIns="68580" rIns="68581" bIns="68580" numCol="1" spcCol="1270" anchor="t" anchorCtr="0">
                <a:noAutofit/>
              </a:bodyPr>
              <a:lstStyle/>
              <a:p>
                <a:pPr lvl="0" algn="l" defTabSz="800100">
                  <a:lnSpc>
                    <a:spcPct val="90000"/>
                  </a:lnSpc>
                  <a:spcBef>
                    <a:spcPct val="0"/>
                  </a:spcBef>
                  <a:spcAft>
                    <a:spcPct val="35000"/>
                  </a:spcAft>
                </a:pPr>
                <a:r>
                  <a:rPr lang="en-US" sz="1600" b="1" kern="1200" dirty="0" smtClean="0"/>
                  <a:t>GBV</a:t>
                </a:r>
                <a:endParaRPr lang="en-US" sz="1600" b="1" kern="1200" dirty="0"/>
              </a:p>
              <a:p>
                <a:pPr marL="171450" lvl="1" indent="-171450" algn="l" defTabSz="711200">
                  <a:lnSpc>
                    <a:spcPct val="90000"/>
                  </a:lnSpc>
                  <a:spcBef>
                    <a:spcPct val="0"/>
                  </a:spcBef>
                  <a:spcAft>
                    <a:spcPct val="15000"/>
                  </a:spcAft>
                  <a:buChar char="••"/>
                </a:pPr>
                <a:r>
                  <a:rPr lang="en-US" sz="1400" kern="1200" dirty="0" smtClean="0"/>
                  <a:t>South Africa has one of the HIGHEST RATES of violence against women and girls globally.</a:t>
                </a:r>
              </a:p>
              <a:p>
                <a:pPr marL="171450" lvl="1" indent="-171450" algn="l" defTabSz="711200">
                  <a:lnSpc>
                    <a:spcPct val="90000"/>
                  </a:lnSpc>
                  <a:spcBef>
                    <a:spcPct val="0"/>
                  </a:spcBef>
                  <a:spcAft>
                    <a:spcPct val="15000"/>
                  </a:spcAft>
                  <a:buChar char="••"/>
                </a:pPr>
                <a:r>
                  <a:rPr lang="en-US" sz="1400" kern="1200" dirty="0" smtClean="0"/>
                  <a:t>According to SAPS, </a:t>
                </a:r>
                <a:r>
                  <a:rPr lang="en-US" sz="1400" b="1" u="sng" kern="1200" dirty="0" smtClean="0"/>
                  <a:t>202 170</a:t>
                </a:r>
                <a:r>
                  <a:rPr lang="en-US" sz="1400" kern="1200" dirty="0" smtClean="0"/>
                  <a:t> cases of contact crimes and sexual offences against women, and </a:t>
                </a:r>
                <a:r>
                  <a:rPr lang="en-US" sz="1400" b="1" u="sng" kern="1200" dirty="0" smtClean="0"/>
                  <a:t>64 418</a:t>
                </a:r>
                <a:r>
                  <a:rPr lang="en-US" sz="1400" kern="1200" dirty="0" smtClean="0"/>
                  <a:t> cases against children were reported in 2019/20.</a:t>
                </a:r>
                <a:endParaRPr lang="en-US" sz="1400" kern="1200" dirty="0"/>
              </a:p>
            </p:txBody>
          </p:sp>
          <p:sp>
            <p:nvSpPr>
              <p:cNvPr id="9" name="Freeform 8"/>
              <p:cNvSpPr/>
              <p:nvPr/>
            </p:nvSpPr>
            <p:spPr>
              <a:xfrm>
                <a:off x="1235676" y="2292337"/>
                <a:ext cx="10360516" cy="1058972"/>
              </a:xfrm>
              <a:custGeom>
                <a:avLst/>
                <a:gdLst>
                  <a:gd name="connsiteX0" fmla="*/ 0 w 10360516"/>
                  <a:gd name="connsiteY0" fmla="*/ 105897 h 1058972"/>
                  <a:gd name="connsiteX1" fmla="*/ 105897 w 10360516"/>
                  <a:gd name="connsiteY1" fmla="*/ 0 h 1058972"/>
                  <a:gd name="connsiteX2" fmla="*/ 10254619 w 10360516"/>
                  <a:gd name="connsiteY2" fmla="*/ 0 h 1058972"/>
                  <a:gd name="connsiteX3" fmla="*/ 10360516 w 10360516"/>
                  <a:gd name="connsiteY3" fmla="*/ 105897 h 1058972"/>
                  <a:gd name="connsiteX4" fmla="*/ 10360516 w 10360516"/>
                  <a:gd name="connsiteY4" fmla="*/ 953075 h 1058972"/>
                  <a:gd name="connsiteX5" fmla="*/ 10254619 w 10360516"/>
                  <a:gd name="connsiteY5" fmla="*/ 1058972 h 1058972"/>
                  <a:gd name="connsiteX6" fmla="*/ 105897 w 10360516"/>
                  <a:gd name="connsiteY6" fmla="*/ 1058972 h 1058972"/>
                  <a:gd name="connsiteX7" fmla="*/ 0 w 10360516"/>
                  <a:gd name="connsiteY7" fmla="*/ 953075 h 1058972"/>
                  <a:gd name="connsiteX8" fmla="*/ 0 w 10360516"/>
                  <a:gd name="connsiteY8" fmla="*/ 105897 h 105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16" h="1058972">
                    <a:moveTo>
                      <a:pt x="0" y="105897"/>
                    </a:moveTo>
                    <a:cubicBezTo>
                      <a:pt x="0" y="47412"/>
                      <a:pt x="47412" y="0"/>
                      <a:pt x="105897" y="0"/>
                    </a:cubicBezTo>
                    <a:lnTo>
                      <a:pt x="10254619" y="0"/>
                    </a:lnTo>
                    <a:cubicBezTo>
                      <a:pt x="10313104" y="0"/>
                      <a:pt x="10360516" y="47412"/>
                      <a:pt x="10360516" y="105897"/>
                    </a:cubicBezTo>
                    <a:lnTo>
                      <a:pt x="10360516" y="953075"/>
                    </a:lnTo>
                    <a:cubicBezTo>
                      <a:pt x="10360516" y="1011560"/>
                      <a:pt x="10313104" y="1058972"/>
                      <a:pt x="10254619" y="1058972"/>
                    </a:cubicBezTo>
                    <a:lnTo>
                      <a:pt x="105897" y="1058972"/>
                    </a:lnTo>
                    <a:cubicBezTo>
                      <a:pt x="47412" y="1058972"/>
                      <a:pt x="0" y="1011560"/>
                      <a:pt x="0" y="953075"/>
                    </a:cubicBezTo>
                    <a:lnTo>
                      <a:pt x="0" y="105897"/>
                    </a:lnTo>
                    <a:close/>
                  </a:path>
                </a:pathLst>
              </a:custGeom>
              <a:solidFill>
                <a:srgbClr val="C372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0002" tIns="68580" rIns="68581" bIns="68580" numCol="1" spcCol="1270" anchor="t" anchorCtr="0">
                <a:noAutofit/>
              </a:bodyPr>
              <a:lstStyle/>
              <a:p>
                <a:pPr lvl="0" algn="l" defTabSz="800100">
                  <a:lnSpc>
                    <a:spcPct val="90000"/>
                  </a:lnSpc>
                  <a:spcBef>
                    <a:spcPct val="0"/>
                  </a:spcBef>
                  <a:spcAft>
                    <a:spcPct val="35000"/>
                  </a:spcAft>
                </a:pPr>
                <a:r>
                  <a:rPr lang="en-US" sz="1600" b="1" kern="1200" dirty="0" smtClean="0"/>
                  <a:t>FEMICIDE</a:t>
                </a:r>
                <a:endParaRPr lang="en-US" sz="1600" b="1" kern="1200" dirty="0"/>
              </a:p>
              <a:p>
                <a:pPr marL="171450" lvl="1" indent="-171450" algn="l" defTabSz="711200">
                  <a:lnSpc>
                    <a:spcPct val="90000"/>
                  </a:lnSpc>
                  <a:spcBef>
                    <a:spcPct val="0"/>
                  </a:spcBef>
                  <a:spcAft>
                    <a:spcPct val="15000"/>
                  </a:spcAft>
                  <a:buChar char="••"/>
                </a:pPr>
                <a:r>
                  <a:rPr lang="en-US" sz="1400" kern="1200" dirty="0" smtClean="0"/>
                  <a:t>The femicide rate in South Africa is FIVE TIMES the global average.</a:t>
                </a:r>
              </a:p>
              <a:p>
                <a:pPr marL="171450" lvl="1" indent="-171450" algn="l" defTabSz="711200">
                  <a:lnSpc>
                    <a:spcPct val="90000"/>
                  </a:lnSpc>
                  <a:spcBef>
                    <a:spcPct val="0"/>
                  </a:spcBef>
                  <a:spcAft>
                    <a:spcPct val="15000"/>
                  </a:spcAft>
                  <a:buChar char="••"/>
                </a:pPr>
                <a:r>
                  <a:rPr lang="en-US" sz="1400" b="1" u="sng" dirty="0" smtClean="0"/>
                  <a:t>2 695</a:t>
                </a:r>
                <a:r>
                  <a:rPr lang="en-US" sz="1400" dirty="0" smtClean="0"/>
                  <a:t> counts of murder against women were recorded in 2019/20.</a:t>
                </a:r>
                <a:endParaRPr lang="en-US" sz="1400" dirty="0"/>
              </a:p>
            </p:txBody>
          </p:sp>
          <p:sp>
            <p:nvSpPr>
              <p:cNvPr id="11" name="Freeform 10"/>
              <p:cNvSpPr/>
              <p:nvPr/>
            </p:nvSpPr>
            <p:spPr>
              <a:xfrm>
                <a:off x="1235676" y="3461410"/>
                <a:ext cx="10360516" cy="1199413"/>
              </a:xfrm>
              <a:custGeom>
                <a:avLst/>
                <a:gdLst>
                  <a:gd name="connsiteX0" fmla="*/ 0 w 10360516"/>
                  <a:gd name="connsiteY0" fmla="*/ 119941 h 1199413"/>
                  <a:gd name="connsiteX1" fmla="*/ 119941 w 10360516"/>
                  <a:gd name="connsiteY1" fmla="*/ 0 h 1199413"/>
                  <a:gd name="connsiteX2" fmla="*/ 10240575 w 10360516"/>
                  <a:gd name="connsiteY2" fmla="*/ 0 h 1199413"/>
                  <a:gd name="connsiteX3" fmla="*/ 10360516 w 10360516"/>
                  <a:gd name="connsiteY3" fmla="*/ 119941 h 1199413"/>
                  <a:gd name="connsiteX4" fmla="*/ 10360516 w 10360516"/>
                  <a:gd name="connsiteY4" fmla="*/ 1079472 h 1199413"/>
                  <a:gd name="connsiteX5" fmla="*/ 10240575 w 10360516"/>
                  <a:gd name="connsiteY5" fmla="*/ 1199413 h 1199413"/>
                  <a:gd name="connsiteX6" fmla="*/ 119941 w 10360516"/>
                  <a:gd name="connsiteY6" fmla="*/ 1199413 h 1199413"/>
                  <a:gd name="connsiteX7" fmla="*/ 0 w 10360516"/>
                  <a:gd name="connsiteY7" fmla="*/ 1079472 h 1199413"/>
                  <a:gd name="connsiteX8" fmla="*/ 0 w 10360516"/>
                  <a:gd name="connsiteY8" fmla="*/ 119941 h 119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16" h="1199413">
                    <a:moveTo>
                      <a:pt x="0" y="119941"/>
                    </a:moveTo>
                    <a:cubicBezTo>
                      <a:pt x="0" y="53699"/>
                      <a:pt x="53699" y="0"/>
                      <a:pt x="119941" y="0"/>
                    </a:cubicBezTo>
                    <a:lnTo>
                      <a:pt x="10240575" y="0"/>
                    </a:lnTo>
                    <a:cubicBezTo>
                      <a:pt x="10306817" y="0"/>
                      <a:pt x="10360516" y="53699"/>
                      <a:pt x="10360516" y="119941"/>
                    </a:cubicBezTo>
                    <a:lnTo>
                      <a:pt x="10360516" y="1079472"/>
                    </a:lnTo>
                    <a:cubicBezTo>
                      <a:pt x="10360516" y="1145714"/>
                      <a:pt x="10306817" y="1199413"/>
                      <a:pt x="10240575" y="1199413"/>
                    </a:cubicBezTo>
                    <a:lnTo>
                      <a:pt x="119941" y="1199413"/>
                    </a:lnTo>
                    <a:cubicBezTo>
                      <a:pt x="53699" y="1199413"/>
                      <a:pt x="0" y="1145714"/>
                      <a:pt x="0" y="1079472"/>
                    </a:cubicBezTo>
                    <a:lnTo>
                      <a:pt x="0" y="119941"/>
                    </a:lnTo>
                    <a:close/>
                  </a:path>
                </a:pathLst>
              </a:custGeom>
              <a:solidFill>
                <a:srgbClr val="CAA84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0002" tIns="68580" rIns="68581" bIns="68580" numCol="1" spcCol="1270" anchor="t" anchorCtr="0">
                <a:noAutofit/>
              </a:bodyPr>
              <a:lstStyle/>
              <a:p>
                <a:pPr lvl="0" algn="l" defTabSz="800100">
                  <a:lnSpc>
                    <a:spcPct val="90000"/>
                  </a:lnSpc>
                  <a:spcBef>
                    <a:spcPct val="0"/>
                  </a:spcBef>
                  <a:spcAft>
                    <a:spcPct val="35000"/>
                  </a:spcAft>
                </a:pPr>
                <a:r>
                  <a:rPr lang="en-GB" sz="1600" b="1" kern="1200" dirty="0" smtClean="0"/>
                  <a:t>COVID-19</a:t>
                </a:r>
              </a:p>
              <a:p>
                <a:pPr marL="171450" lvl="1" indent="-171450" algn="l" defTabSz="711200">
                  <a:lnSpc>
                    <a:spcPct val="90000"/>
                  </a:lnSpc>
                  <a:spcBef>
                    <a:spcPct val="0"/>
                  </a:spcBef>
                  <a:spcAft>
                    <a:spcPct val="15000"/>
                  </a:spcAft>
                  <a:buChar char="••"/>
                </a:pPr>
                <a:r>
                  <a:rPr lang="en-GB" sz="1400" kern="1200" dirty="0" smtClean="0"/>
                  <a:t>There has been an exponential increase in GBV cases</a:t>
                </a:r>
              </a:p>
              <a:p>
                <a:pPr marL="171450" lvl="1" indent="-171450" algn="l" defTabSz="711200">
                  <a:lnSpc>
                    <a:spcPct val="90000"/>
                  </a:lnSpc>
                  <a:spcBef>
                    <a:spcPct val="0"/>
                  </a:spcBef>
                  <a:spcAft>
                    <a:spcPct val="15000"/>
                  </a:spcAft>
                  <a:buChar char="••"/>
                </a:pPr>
                <a:r>
                  <a:rPr lang="en-GB" sz="1400" kern="1200" dirty="0" smtClean="0"/>
                  <a:t>The Govt GBV command centre recorded </a:t>
                </a:r>
                <a:r>
                  <a:rPr lang="en-GB" sz="1400" b="1" u="sng" kern="1200" dirty="0" smtClean="0"/>
                  <a:t>120 000</a:t>
                </a:r>
                <a:r>
                  <a:rPr lang="en-GB" sz="1400" kern="1200" dirty="0" smtClean="0"/>
                  <a:t> cases in the first three weeks of lockdown, and cases of sexual assault and rape almost tripled the pre-lockdown rates. </a:t>
                </a:r>
              </a:p>
            </p:txBody>
          </p:sp>
          <p:sp>
            <p:nvSpPr>
              <p:cNvPr id="12" name="Rounded Rectangle 11"/>
              <p:cNvSpPr/>
              <p:nvPr/>
            </p:nvSpPr>
            <p:spPr>
              <a:xfrm>
                <a:off x="1364995" y="3444242"/>
                <a:ext cx="2072103" cy="1232819"/>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1235676" y="4787162"/>
                <a:ext cx="10360516" cy="1134649"/>
              </a:xfrm>
              <a:custGeom>
                <a:avLst/>
                <a:gdLst>
                  <a:gd name="connsiteX0" fmla="*/ 0 w 10360516"/>
                  <a:gd name="connsiteY0" fmla="*/ 151084 h 1510840"/>
                  <a:gd name="connsiteX1" fmla="*/ 151084 w 10360516"/>
                  <a:gd name="connsiteY1" fmla="*/ 0 h 1510840"/>
                  <a:gd name="connsiteX2" fmla="*/ 10209432 w 10360516"/>
                  <a:gd name="connsiteY2" fmla="*/ 0 h 1510840"/>
                  <a:gd name="connsiteX3" fmla="*/ 10360516 w 10360516"/>
                  <a:gd name="connsiteY3" fmla="*/ 151084 h 1510840"/>
                  <a:gd name="connsiteX4" fmla="*/ 10360516 w 10360516"/>
                  <a:gd name="connsiteY4" fmla="*/ 1359756 h 1510840"/>
                  <a:gd name="connsiteX5" fmla="*/ 10209432 w 10360516"/>
                  <a:gd name="connsiteY5" fmla="*/ 1510840 h 1510840"/>
                  <a:gd name="connsiteX6" fmla="*/ 151084 w 10360516"/>
                  <a:gd name="connsiteY6" fmla="*/ 1510840 h 1510840"/>
                  <a:gd name="connsiteX7" fmla="*/ 0 w 10360516"/>
                  <a:gd name="connsiteY7" fmla="*/ 1359756 h 1510840"/>
                  <a:gd name="connsiteX8" fmla="*/ 0 w 10360516"/>
                  <a:gd name="connsiteY8" fmla="*/ 151084 h 15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16" h="1510840">
                    <a:moveTo>
                      <a:pt x="0" y="151084"/>
                    </a:moveTo>
                    <a:cubicBezTo>
                      <a:pt x="0" y="67643"/>
                      <a:pt x="67643" y="0"/>
                      <a:pt x="151084" y="0"/>
                    </a:cubicBezTo>
                    <a:lnTo>
                      <a:pt x="10209432" y="0"/>
                    </a:lnTo>
                    <a:cubicBezTo>
                      <a:pt x="10292873" y="0"/>
                      <a:pt x="10360516" y="67643"/>
                      <a:pt x="10360516" y="151084"/>
                    </a:cubicBezTo>
                    <a:lnTo>
                      <a:pt x="10360516" y="1359756"/>
                    </a:lnTo>
                    <a:cubicBezTo>
                      <a:pt x="10360516" y="1443197"/>
                      <a:pt x="10292873" y="1510840"/>
                      <a:pt x="10209432" y="1510840"/>
                    </a:cubicBezTo>
                    <a:lnTo>
                      <a:pt x="151084" y="1510840"/>
                    </a:lnTo>
                    <a:cubicBezTo>
                      <a:pt x="67643" y="1510840"/>
                      <a:pt x="0" y="1443197"/>
                      <a:pt x="0" y="1359756"/>
                    </a:cubicBezTo>
                    <a:lnTo>
                      <a:pt x="0" y="151084"/>
                    </a:lnTo>
                    <a:close/>
                  </a:path>
                </a:pathLst>
              </a:custGeom>
              <a:solidFill>
                <a:srgbClr val="11813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0002" tIns="68580" rIns="68581" bIns="68580" numCol="1" spcCol="1270" anchor="t" anchorCtr="0">
                <a:noAutofit/>
              </a:bodyPr>
              <a:lstStyle/>
              <a:p>
                <a:pPr lvl="0" algn="l" defTabSz="800100">
                  <a:lnSpc>
                    <a:spcPct val="90000"/>
                  </a:lnSpc>
                  <a:spcBef>
                    <a:spcPct val="0"/>
                  </a:spcBef>
                  <a:spcAft>
                    <a:spcPct val="35000"/>
                  </a:spcAft>
                </a:pPr>
                <a:r>
                  <a:rPr lang="en-GB" sz="1600" b="1" kern="1200" dirty="0" smtClean="0"/>
                  <a:t>THE SECOND EPIDEMIC</a:t>
                </a:r>
              </a:p>
              <a:p>
                <a:pPr marL="171450" lvl="1" indent="-171450" algn="l" defTabSz="711200">
                  <a:lnSpc>
                    <a:spcPct val="90000"/>
                  </a:lnSpc>
                  <a:spcBef>
                    <a:spcPct val="0"/>
                  </a:spcBef>
                  <a:spcAft>
                    <a:spcPct val="15000"/>
                  </a:spcAft>
                  <a:buChar char="••"/>
                </a:pPr>
                <a:r>
                  <a:rPr lang="en-US" sz="1400" b="0" i="0" kern="1200" dirty="0" smtClean="0"/>
                  <a:t>In 2019/20: 53 170 sexual offences were reported, (approx. 146 per day)</a:t>
                </a:r>
                <a:endParaRPr lang="en-GB" sz="1400" kern="1200" dirty="0" smtClean="0"/>
              </a:p>
              <a:p>
                <a:pPr marL="171450" lvl="1" indent="-171450" algn="l" defTabSz="711200">
                  <a:lnSpc>
                    <a:spcPct val="90000"/>
                  </a:lnSpc>
                  <a:spcBef>
                    <a:spcPct val="0"/>
                  </a:spcBef>
                  <a:spcAft>
                    <a:spcPct val="15000"/>
                  </a:spcAft>
                  <a:buChar char="••"/>
                </a:pPr>
                <a:r>
                  <a:rPr lang="en-US" sz="1400" b="0" i="0" kern="1200" dirty="0" smtClean="0"/>
                  <a:t>Of this, 42 919 rape cases were recorded in 2019/20 (approx. 118 per day)</a:t>
                </a:r>
                <a:endParaRPr lang="en-GB" sz="1400" kern="1200" dirty="0" smtClean="0"/>
              </a:p>
              <a:p>
                <a:pPr marL="57150" lvl="1" indent="-57150" algn="r" defTabSz="466725">
                  <a:lnSpc>
                    <a:spcPct val="90000"/>
                  </a:lnSpc>
                  <a:spcBef>
                    <a:spcPct val="0"/>
                  </a:spcBef>
                  <a:spcAft>
                    <a:spcPct val="15000"/>
                  </a:spcAft>
                  <a:buChar char="••"/>
                </a:pPr>
                <a:r>
                  <a:rPr lang="en-US" sz="1000" b="0" i="0" kern="1200" dirty="0" smtClean="0"/>
                  <a:t>(SAPS Crime Stats)</a:t>
                </a:r>
                <a:endParaRPr lang="en-GB" sz="1000" kern="1200" dirty="0" smtClean="0"/>
              </a:p>
            </p:txBody>
          </p:sp>
          <p:sp>
            <p:nvSpPr>
              <p:cNvPr id="14" name="Rounded Rectangle 13"/>
              <p:cNvSpPr/>
              <p:nvPr/>
            </p:nvSpPr>
            <p:spPr>
              <a:xfrm>
                <a:off x="1364996" y="4769903"/>
                <a:ext cx="2072102" cy="1157226"/>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29000" b="-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20840"/>
            <a:stretch/>
          </p:blipFill>
          <p:spPr>
            <a:xfrm>
              <a:off x="1364994" y="1053063"/>
              <a:ext cx="2072103" cy="2292681"/>
            </a:xfrm>
            <a:prstGeom prst="roundRect">
              <a:avLst>
                <a:gd name="adj" fmla="val 16667"/>
              </a:avLst>
            </a:prstGeom>
            <a:ln w="190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6" name="Picture 15"/>
          <p:cNvPicPr>
            <a:picLocks noChangeAspect="1"/>
          </p:cNvPicPr>
          <p:nvPr/>
        </p:nvPicPr>
        <p:blipFill>
          <a:blip r:embed="rId6"/>
          <a:stretch>
            <a:fillRect/>
          </a:stretch>
        </p:blipFill>
        <p:spPr>
          <a:xfrm>
            <a:off x="4514850" y="6021288"/>
            <a:ext cx="1691680" cy="836712"/>
          </a:xfrm>
          <a:prstGeom prst="rect">
            <a:avLst/>
          </a:prstGeom>
        </p:spPr>
      </p:pic>
      <p:sp>
        <p:nvSpPr>
          <p:cNvPr id="17"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13</a:t>
            </a:r>
            <a:endParaRPr lang="en-US" dirty="0"/>
          </a:p>
        </p:txBody>
      </p:sp>
    </p:spTree>
    <p:extLst>
      <p:ext uri="{BB962C8B-B14F-4D97-AF65-F5344CB8AC3E}">
        <p14:creationId xmlns:p14="http://schemas.microsoft.com/office/powerpoint/2010/main" val="3387424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2"/>
          <p:cNvSpPr>
            <a:spLocks noGrp="1"/>
          </p:cNvSpPr>
          <p:nvPr>
            <p:ph type="title"/>
          </p:nvPr>
        </p:nvSpPr>
        <p:spPr/>
        <p:txBody>
          <a:bodyPr>
            <a:normAutofit fontScale="90000"/>
          </a:bodyPr>
          <a:lstStyle/>
          <a:p>
            <a:r>
              <a:rPr lang="en-ZA" dirty="0" smtClean="0">
                <a:latin typeface="+mn-lt"/>
              </a:rPr>
              <a:t>NATIONAL AGYW STATISTICS: CHILD ABUSE</a:t>
            </a:r>
            <a:endParaRPr lang="en-ZA" dirty="0">
              <a:latin typeface="+mn-lt"/>
            </a:endParaRPr>
          </a:p>
        </p:txBody>
      </p:sp>
      <p:graphicFrame>
        <p:nvGraphicFramePr>
          <p:cNvPr id="3" name="Diagram 2"/>
          <p:cNvGraphicFramePr/>
          <p:nvPr>
            <p:extLst>
              <p:ext uri="{D42A27DB-BD31-4B8C-83A1-F6EECF244321}">
                <p14:modId xmlns:p14="http://schemas.microsoft.com/office/powerpoint/2010/main" val="3310004781"/>
              </p:ext>
            </p:extLst>
          </p:nvPr>
        </p:nvGraphicFramePr>
        <p:xfrm>
          <a:off x="-1427080" y="1145309"/>
          <a:ext cx="10972799" cy="479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061791" y="6319587"/>
            <a:ext cx="6096000" cy="461665"/>
          </a:xfrm>
          <a:prstGeom prst="rect">
            <a:avLst/>
          </a:prstGeom>
        </p:spPr>
        <p:txBody>
          <a:bodyPr>
            <a:spAutoFit/>
          </a:bodyPr>
          <a:lstStyle/>
          <a:p>
            <a:r>
              <a:rPr lang="en-US" sz="800" dirty="0">
                <a:solidFill>
                  <a:srgbClr val="11813F"/>
                </a:solidFill>
              </a:rPr>
              <a:t>Jamieson L, Sambu W &amp; Mathews S (2017) Out of harm's way? Tracking child abuse cases through the child protection system in five selected sites in South Africa. Cape Town: Children’s Institute, University of Cape Town. </a:t>
            </a:r>
            <a:endParaRPr lang="en-US" sz="800" dirty="0" smtClean="0">
              <a:solidFill>
                <a:srgbClr val="11813F"/>
              </a:solidFill>
            </a:endParaRPr>
          </a:p>
          <a:p>
            <a:r>
              <a:rPr lang="en-US" sz="800" dirty="0" smtClean="0">
                <a:solidFill>
                  <a:srgbClr val="11813F"/>
                </a:solidFill>
              </a:rPr>
              <a:t>SAPS Crime Stats.</a:t>
            </a:r>
            <a:endParaRPr lang="en-US" sz="800" dirty="0">
              <a:solidFill>
                <a:srgbClr val="11813F"/>
              </a:solidFill>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4527" y="1209965"/>
            <a:ext cx="4716604" cy="4378036"/>
          </a:xfrm>
          <a:prstGeom prst="rect">
            <a:avLst/>
          </a:prstGeom>
        </p:spPr>
      </p:pic>
    </p:spTree>
    <p:extLst>
      <p:ext uri="{BB962C8B-B14F-4D97-AF65-F5344CB8AC3E}">
        <p14:creationId xmlns:p14="http://schemas.microsoft.com/office/powerpoint/2010/main" val="4137390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655" y="2636912"/>
            <a:ext cx="10363200" cy="1584175"/>
          </a:xfrm>
        </p:spPr>
        <p:txBody>
          <a:bodyPr/>
          <a:lstStyle/>
          <a:p>
            <a:r>
              <a:rPr lang="en-US" dirty="0" smtClean="0"/>
              <a:t>EARLY AND UNINTENDED TEENAGE PREGNANCY</a:t>
            </a:r>
            <a:endParaRPr lang="en-US" dirty="0"/>
          </a:p>
        </p:txBody>
      </p:sp>
      <p:pic>
        <p:nvPicPr>
          <p:cNvPr id="3" name="Picture 2"/>
          <p:cNvPicPr>
            <a:picLocks noChangeAspect="1"/>
          </p:cNvPicPr>
          <p:nvPr/>
        </p:nvPicPr>
        <p:blipFill>
          <a:blip r:embed="rId3"/>
          <a:stretch>
            <a:fillRect/>
          </a:stretch>
        </p:blipFill>
        <p:spPr>
          <a:xfrm>
            <a:off x="4514850" y="6021288"/>
            <a:ext cx="1691680" cy="836712"/>
          </a:xfrm>
          <a:prstGeom prst="rect">
            <a:avLst/>
          </a:prstGeom>
        </p:spPr>
      </p:pic>
      <p:sp>
        <p:nvSpPr>
          <p:cNvPr id="4"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15</a:t>
            </a:r>
            <a:endParaRPr lang="en-US" dirty="0"/>
          </a:p>
        </p:txBody>
      </p:sp>
    </p:spTree>
    <p:extLst>
      <p:ext uri="{BB962C8B-B14F-4D97-AF65-F5344CB8AC3E}">
        <p14:creationId xmlns:p14="http://schemas.microsoft.com/office/powerpoint/2010/main" val="2636380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p:cNvGrpSpPr/>
          <p:nvPr/>
        </p:nvGrpSpPr>
        <p:grpSpPr>
          <a:xfrm>
            <a:off x="1851936" y="1021451"/>
            <a:ext cx="8884674" cy="4940180"/>
            <a:chOff x="-531328" y="2699925"/>
            <a:chExt cx="7029503" cy="3686036"/>
          </a:xfrm>
        </p:grpSpPr>
        <p:grpSp>
          <p:nvGrpSpPr>
            <p:cNvPr id="116" name="Group 115"/>
            <p:cNvGrpSpPr/>
            <p:nvPr/>
          </p:nvGrpSpPr>
          <p:grpSpPr>
            <a:xfrm>
              <a:off x="-531328" y="2892377"/>
              <a:ext cx="3603378" cy="3103232"/>
              <a:chOff x="-423856" y="2106484"/>
              <a:chExt cx="3603378" cy="3103232"/>
            </a:xfrm>
          </p:grpSpPr>
          <p:sp>
            <p:nvSpPr>
              <p:cNvPr id="128" name="TextBox 36"/>
              <p:cNvSpPr txBox="1"/>
              <p:nvPr/>
            </p:nvSpPr>
            <p:spPr>
              <a:xfrm>
                <a:off x="1303032" y="2709624"/>
                <a:ext cx="1876490" cy="2236670"/>
              </a:xfrm>
              <a:prstGeom prst="rect">
                <a:avLst/>
              </a:prstGeom>
            </p:spPr>
            <p:txBody>
              <a:bodyPr wrap="square" lIns="0" tIns="0" rIns="0" bIns="0" rtlCol="0" anchor="t">
                <a:spAutoFit/>
              </a:bodyPr>
              <a:lstStyle/>
              <a:p>
                <a:pPr algn="ctr">
                  <a:lnSpc>
                    <a:spcPct val="150000"/>
                  </a:lnSpc>
                </a:pPr>
                <a:r>
                  <a:rPr lang="en-US" sz="3200" b="1" spc="100" dirty="0">
                    <a:solidFill>
                      <a:srgbClr val="000000"/>
                    </a:solidFill>
                  </a:rPr>
                  <a:t>IN SOUTH AFRICA, MORE THAN...</a:t>
                </a:r>
              </a:p>
            </p:txBody>
          </p:sp>
          <p:pic>
            <p:nvPicPr>
              <p:cNvPr id="129" name="Picture 3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423856" y="2106484"/>
                <a:ext cx="1980427" cy="3103232"/>
              </a:xfrm>
              <a:prstGeom prst="rect">
                <a:avLst/>
              </a:prstGeom>
            </p:spPr>
          </p:pic>
        </p:grpSp>
        <p:grpSp>
          <p:nvGrpSpPr>
            <p:cNvPr id="117" name="Group 116"/>
            <p:cNvGrpSpPr/>
            <p:nvPr/>
          </p:nvGrpSpPr>
          <p:grpSpPr>
            <a:xfrm>
              <a:off x="2751644" y="2699925"/>
              <a:ext cx="3746531" cy="3411326"/>
              <a:chOff x="2953984" y="2379499"/>
              <a:chExt cx="3746531" cy="3684625"/>
            </a:xfrm>
          </p:grpSpPr>
          <p:grpSp>
            <p:nvGrpSpPr>
              <p:cNvPr id="119" name="Group 4"/>
              <p:cNvGrpSpPr/>
              <p:nvPr/>
            </p:nvGrpSpPr>
            <p:grpSpPr>
              <a:xfrm>
                <a:off x="3256212" y="4127280"/>
                <a:ext cx="3382254" cy="1352797"/>
                <a:chOff x="3522" y="0"/>
                <a:chExt cx="6764508" cy="2705595"/>
              </a:xfrm>
            </p:grpSpPr>
            <p:grpSp>
              <p:nvGrpSpPr>
                <p:cNvPr id="125" name="Group 5"/>
                <p:cNvGrpSpPr>
                  <a:grpSpLocks noChangeAspect="1"/>
                </p:cNvGrpSpPr>
                <p:nvPr/>
              </p:nvGrpSpPr>
              <p:grpSpPr>
                <a:xfrm>
                  <a:off x="3522" y="0"/>
                  <a:ext cx="6764508" cy="2705595"/>
                  <a:chOff x="16348" y="0"/>
                  <a:chExt cx="31399731" cy="12558927"/>
                </a:xfrm>
              </p:grpSpPr>
              <p:sp>
                <p:nvSpPr>
                  <p:cNvPr id="126" name="Freeform 6"/>
                  <p:cNvSpPr/>
                  <p:nvPr/>
                </p:nvSpPr>
                <p:spPr>
                  <a:xfrm>
                    <a:off x="16351" y="0"/>
                    <a:ext cx="31399728" cy="4833099"/>
                  </a:xfrm>
                  <a:custGeom>
                    <a:avLst/>
                    <a:gdLst/>
                    <a:ahLst/>
                    <a:cxnLst/>
                    <a:rect l="l" t="t" r="r" b="b"/>
                    <a:pathLst>
                      <a:path w="31399728" h="4833099">
                        <a:moveTo>
                          <a:pt x="618649" y="0"/>
                        </a:moveTo>
                        <a:lnTo>
                          <a:pt x="618649" y="0"/>
                        </a:lnTo>
                        <a:cubicBezTo>
                          <a:pt x="562511"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1"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close/>
                        <a:moveTo>
                          <a:pt x="2206149" y="0"/>
                        </a:moveTo>
                        <a:lnTo>
                          <a:pt x="2206149" y="0"/>
                        </a:lnTo>
                        <a:cubicBezTo>
                          <a:pt x="2150012" y="0"/>
                          <a:pt x="2096173" y="22301"/>
                          <a:pt x="2056478" y="61996"/>
                        </a:cubicBezTo>
                        <a:cubicBezTo>
                          <a:pt x="2016783" y="101691"/>
                          <a:pt x="1994482" y="155529"/>
                          <a:pt x="1994482" y="211667"/>
                        </a:cubicBezTo>
                        <a:lnTo>
                          <a:pt x="1994482" y="282222"/>
                        </a:lnTo>
                        <a:cubicBezTo>
                          <a:pt x="1995003" y="398753"/>
                          <a:pt x="2089617" y="492944"/>
                          <a:pt x="2206149" y="492944"/>
                        </a:cubicBezTo>
                        <a:cubicBezTo>
                          <a:pt x="2322681" y="492944"/>
                          <a:pt x="2417295" y="398753"/>
                          <a:pt x="2417816" y="282222"/>
                        </a:cubicBezTo>
                        <a:lnTo>
                          <a:pt x="2417816" y="211667"/>
                        </a:lnTo>
                        <a:cubicBezTo>
                          <a:pt x="2417816" y="155529"/>
                          <a:pt x="2395515" y="101691"/>
                          <a:pt x="2355820" y="61996"/>
                        </a:cubicBezTo>
                        <a:cubicBezTo>
                          <a:pt x="2316125" y="22301"/>
                          <a:pt x="2262286" y="0"/>
                          <a:pt x="2206149" y="0"/>
                        </a:cubicBezTo>
                        <a:close/>
                        <a:moveTo>
                          <a:pt x="1986933" y="969998"/>
                        </a:moveTo>
                        <a:cubicBezTo>
                          <a:pt x="1988132" y="961884"/>
                          <a:pt x="1976702" y="958709"/>
                          <a:pt x="1973527" y="966258"/>
                        </a:cubicBezTo>
                        <a:lnTo>
                          <a:pt x="1819505" y="1325598"/>
                        </a:lnTo>
                        <a:cubicBezTo>
                          <a:pt x="1797248" y="1377518"/>
                          <a:pt x="1746172" y="1411161"/>
                          <a:pt x="1689682" y="1411111"/>
                        </a:cubicBezTo>
                        <a:lnTo>
                          <a:pt x="1624630" y="1411111"/>
                        </a:lnTo>
                        <a:cubicBezTo>
                          <a:pt x="1612766" y="1411122"/>
                          <a:pt x="1601690" y="1405168"/>
                          <a:pt x="1595155" y="1395265"/>
                        </a:cubicBezTo>
                        <a:cubicBezTo>
                          <a:pt x="1588620" y="1385363"/>
                          <a:pt x="1587500" y="1372839"/>
                          <a:pt x="1592175" y="1361934"/>
                        </a:cubicBezTo>
                        <a:lnTo>
                          <a:pt x="1782816" y="917222"/>
                        </a:lnTo>
                        <a:lnTo>
                          <a:pt x="1852948" y="741821"/>
                        </a:lnTo>
                        <a:cubicBezTo>
                          <a:pt x="1895818" y="634683"/>
                          <a:pt x="1999594" y="564437"/>
                          <a:pt x="2114991" y="564444"/>
                        </a:cubicBezTo>
                        <a:lnTo>
                          <a:pt x="2297307" y="564444"/>
                        </a:lnTo>
                        <a:cubicBezTo>
                          <a:pt x="2412704" y="564437"/>
                          <a:pt x="2516480" y="634683"/>
                          <a:pt x="2559350" y="741821"/>
                        </a:cubicBezTo>
                        <a:lnTo>
                          <a:pt x="2629482" y="917222"/>
                        </a:lnTo>
                        <a:lnTo>
                          <a:pt x="2820053" y="1361934"/>
                        </a:lnTo>
                        <a:cubicBezTo>
                          <a:pt x="2824727" y="1372839"/>
                          <a:pt x="2823607" y="1385363"/>
                          <a:pt x="2817072" y="1395265"/>
                        </a:cubicBezTo>
                        <a:cubicBezTo>
                          <a:pt x="2810537" y="1405168"/>
                          <a:pt x="2799462" y="1411122"/>
                          <a:pt x="2787597" y="1411111"/>
                        </a:cubicBezTo>
                        <a:lnTo>
                          <a:pt x="2722545" y="1411111"/>
                        </a:lnTo>
                        <a:cubicBezTo>
                          <a:pt x="2666107" y="1411105"/>
                          <a:pt x="2615101" y="1377471"/>
                          <a:pt x="2592864" y="1325598"/>
                        </a:cubicBezTo>
                        <a:lnTo>
                          <a:pt x="2438841" y="966258"/>
                        </a:lnTo>
                        <a:cubicBezTo>
                          <a:pt x="2435596" y="958709"/>
                          <a:pt x="2424236" y="961884"/>
                          <a:pt x="2425365" y="969998"/>
                        </a:cubicBezTo>
                        <a:lnTo>
                          <a:pt x="2488371" y="1411111"/>
                        </a:lnTo>
                        <a:lnTo>
                          <a:pt x="2555752" y="2219607"/>
                        </a:lnTo>
                        <a:cubicBezTo>
                          <a:pt x="2556560" y="2229429"/>
                          <a:pt x="2553223" y="2239141"/>
                          <a:pt x="2546548" y="2246392"/>
                        </a:cubicBezTo>
                        <a:cubicBezTo>
                          <a:pt x="2539874" y="2253643"/>
                          <a:pt x="2530470" y="2257771"/>
                          <a:pt x="2520615" y="2257778"/>
                        </a:cubicBezTo>
                        <a:lnTo>
                          <a:pt x="2466781" y="2257778"/>
                        </a:lnTo>
                        <a:cubicBezTo>
                          <a:pt x="2397800" y="2257786"/>
                          <a:pt x="2338923" y="2207921"/>
                          <a:pt x="2327575" y="2139879"/>
                        </a:cubicBezTo>
                        <a:lnTo>
                          <a:pt x="2213205" y="1452880"/>
                        </a:lnTo>
                        <a:cubicBezTo>
                          <a:pt x="2211864" y="1444978"/>
                          <a:pt x="2200575" y="1444978"/>
                          <a:pt x="2199234" y="1452880"/>
                        </a:cubicBezTo>
                        <a:lnTo>
                          <a:pt x="2084793" y="2139879"/>
                        </a:lnTo>
                        <a:cubicBezTo>
                          <a:pt x="2073442" y="2207948"/>
                          <a:pt x="2014525" y="2257821"/>
                          <a:pt x="1945517" y="2257778"/>
                        </a:cubicBezTo>
                        <a:lnTo>
                          <a:pt x="1891683" y="2257778"/>
                        </a:lnTo>
                        <a:cubicBezTo>
                          <a:pt x="1881828" y="2257771"/>
                          <a:pt x="1872424" y="2253643"/>
                          <a:pt x="1865750" y="2246392"/>
                        </a:cubicBezTo>
                        <a:cubicBezTo>
                          <a:pt x="1859075" y="2239141"/>
                          <a:pt x="1855738" y="2229429"/>
                          <a:pt x="1856546" y="2219607"/>
                        </a:cubicBezTo>
                        <a:lnTo>
                          <a:pt x="1923927" y="1411111"/>
                        </a:lnTo>
                        <a:lnTo>
                          <a:pt x="1986933" y="969998"/>
                        </a:lnTo>
                        <a:close/>
                        <a:moveTo>
                          <a:pt x="3793649" y="0"/>
                        </a:moveTo>
                        <a:cubicBezTo>
                          <a:pt x="3676749" y="0"/>
                          <a:pt x="3581982" y="94766"/>
                          <a:pt x="3581982" y="211667"/>
                        </a:cubicBezTo>
                        <a:lnTo>
                          <a:pt x="3581982" y="282222"/>
                        </a:lnTo>
                        <a:cubicBezTo>
                          <a:pt x="3582504" y="398753"/>
                          <a:pt x="3677117" y="492944"/>
                          <a:pt x="3793649" y="492944"/>
                        </a:cubicBezTo>
                        <a:cubicBezTo>
                          <a:pt x="3910181" y="492944"/>
                          <a:pt x="4004794" y="398753"/>
                          <a:pt x="4005316" y="282222"/>
                        </a:cubicBezTo>
                        <a:lnTo>
                          <a:pt x="4005316" y="211667"/>
                        </a:lnTo>
                        <a:cubicBezTo>
                          <a:pt x="4005316" y="94766"/>
                          <a:pt x="3910549" y="0"/>
                          <a:pt x="3793649" y="0"/>
                        </a:cubicBezTo>
                        <a:close/>
                        <a:moveTo>
                          <a:pt x="3574433" y="969998"/>
                        </a:moveTo>
                        <a:cubicBezTo>
                          <a:pt x="3575632" y="961884"/>
                          <a:pt x="3564202" y="958709"/>
                          <a:pt x="3561027" y="966258"/>
                        </a:cubicBezTo>
                        <a:lnTo>
                          <a:pt x="3407004" y="1325598"/>
                        </a:lnTo>
                        <a:cubicBezTo>
                          <a:pt x="3384748" y="1377518"/>
                          <a:pt x="3333672" y="1411161"/>
                          <a:pt x="3277182" y="1411111"/>
                        </a:cubicBezTo>
                        <a:lnTo>
                          <a:pt x="3212130" y="1411111"/>
                        </a:lnTo>
                        <a:cubicBezTo>
                          <a:pt x="3200266" y="1411122"/>
                          <a:pt x="3189190" y="1405168"/>
                          <a:pt x="3182655" y="1395265"/>
                        </a:cubicBezTo>
                        <a:cubicBezTo>
                          <a:pt x="3176120" y="1385363"/>
                          <a:pt x="3175000" y="1372839"/>
                          <a:pt x="3179675" y="1361934"/>
                        </a:cubicBezTo>
                        <a:lnTo>
                          <a:pt x="3370316" y="917222"/>
                        </a:lnTo>
                        <a:lnTo>
                          <a:pt x="3440448" y="741821"/>
                        </a:lnTo>
                        <a:cubicBezTo>
                          <a:pt x="3483318" y="634683"/>
                          <a:pt x="3587095" y="564437"/>
                          <a:pt x="3702491" y="564444"/>
                        </a:cubicBezTo>
                        <a:lnTo>
                          <a:pt x="3884807" y="564444"/>
                        </a:lnTo>
                        <a:cubicBezTo>
                          <a:pt x="4000203" y="564437"/>
                          <a:pt x="4103980" y="634683"/>
                          <a:pt x="4146850" y="741821"/>
                        </a:cubicBezTo>
                        <a:lnTo>
                          <a:pt x="4216982" y="917222"/>
                        </a:lnTo>
                        <a:lnTo>
                          <a:pt x="4407553" y="1361934"/>
                        </a:lnTo>
                        <a:cubicBezTo>
                          <a:pt x="4412228" y="1372839"/>
                          <a:pt x="4411108" y="1385363"/>
                          <a:pt x="4404572" y="1395265"/>
                        </a:cubicBezTo>
                        <a:cubicBezTo>
                          <a:pt x="4398037" y="1405168"/>
                          <a:pt x="4386962" y="1411122"/>
                          <a:pt x="4375097" y="1411111"/>
                        </a:cubicBezTo>
                        <a:lnTo>
                          <a:pt x="4310045" y="1411111"/>
                        </a:lnTo>
                        <a:cubicBezTo>
                          <a:pt x="4253607" y="1411105"/>
                          <a:pt x="4202601" y="1377471"/>
                          <a:pt x="4180364" y="1325598"/>
                        </a:cubicBezTo>
                        <a:lnTo>
                          <a:pt x="4026341" y="966258"/>
                        </a:lnTo>
                        <a:cubicBezTo>
                          <a:pt x="4023096" y="958709"/>
                          <a:pt x="4011736" y="961884"/>
                          <a:pt x="4012865" y="969998"/>
                        </a:cubicBezTo>
                        <a:lnTo>
                          <a:pt x="4075871" y="1411111"/>
                        </a:lnTo>
                        <a:lnTo>
                          <a:pt x="4143252" y="2219607"/>
                        </a:lnTo>
                        <a:cubicBezTo>
                          <a:pt x="4144060" y="2229429"/>
                          <a:pt x="4140722" y="2239141"/>
                          <a:pt x="4134048" y="2246392"/>
                        </a:cubicBezTo>
                        <a:cubicBezTo>
                          <a:pt x="4127374" y="2253643"/>
                          <a:pt x="4117970" y="2257771"/>
                          <a:pt x="4108115" y="2257778"/>
                        </a:cubicBezTo>
                        <a:lnTo>
                          <a:pt x="4054281" y="2257778"/>
                        </a:lnTo>
                        <a:cubicBezTo>
                          <a:pt x="3985300" y="2257786"/>
                          <a:pt x="3926423" y="2207921"/>
                          <a:pt x="3915075" y="2139879"/>
                        </a:cubicBezTo>
                        <a:lnTo>
                          <a:pt x="3800704" y="1452880"/>
                        </a:lnTo>
                        <a:cubicBezTo>
                          <a:pt x="3799364" y="1444978"/>
                          <a:pt x="3788075" y="1444978"/>
                          <a:pt x="3786735" y="1452880"/>
                        </a:cubicBezTo>
                        <a:lnTo>
                          <a:pt x="3672294" y="2139879"/>
                        </a:lnTo>
                        <a:cubicBezTo>
                          <a:pt x="3660942" y="2207948"/>
                          <a:pt x="3602025" y="2257821"/>
                          <a:pt x="3533017" y="2257778"/>
                        </a:cubicBezTo>
                        <a:lnTo>
                          <a:pt x="3479183" y="2257778"/>
                        </a:lnTo>
                        <a:cubicBezTo>
                          <a:pt x="3469328" y="2257771"/>
                          <a:pt x="3459924" y="2253643"/>
                          <a:pt x="3453250" y="2246392"/>
                        </a:cubicBezTo>
                        <a:cubicBezTo>
                          <a:pt x="3446576" y="2239141"/>
                          <a:pt x="3443238" y="2229429"/>
                          <a:pt x="3444046" y="2219607"/>
                        </a:cubicBezTo>
                        <a:lnTo>
                          <a:pt x="3511427" y="1411111"/>
                        </a:lnTo>
                        <a:lnTo>
                          <a:pt x="3574433" y="969998"/>
                        </a:lnTo>
                        <a:close/>
                        <a:moveTo>
                          <a:pt x="5381149" y="0"/>
                        </a:moveTo>
                        <a:cubicBezTo>
                          <a:pt x="5264249" y="0"/>
                          <a:pt x="5169482" y="94766"/>
                          <a:pt x="5169482" y="211667"/>
                        </a:cubicBezTo>
                        <a:lnTo>
                          <a:pt x="5169482" y="282222"/>
                        </a:lnTo>
                        <a:cubicBezTo>
                          <a:pt x="5170004" y="398753"/>
                          <a:pt x="5264617" y="492944"/>
                          <a:pt x="5381149" y="492944"/>
                        </a:cubicBezTo>
                        <a:cubicBezTo>
                          <a:pt x="5497681" y="492944"/>
                          <a:pt x="5592294" y="398753"/>
                          <a:pt x="5592816" y="282222"/>
                        </a:cubicBezTo>
                        <a:lnTo>
                          <a:pt x="5592816" y="211667"/>
                        </a:lnTo>
                        <a:cubicBezTo>
                          <a:pt x="5592816" y="94766"/>
                          <a:pt x="5498049" y="0"/>
                          <a:pt x="5381149" y="0"/>
                        </a:cubicBezTo>
                        <a:close/>
                        <a:moveTo>
                          <a:pt x="5161933" y="969998"/>
                        </a:moveTo>
                        <a:cubicBezTo>
                          <a:pt x="5163132" y="961884"/>
                          <a:pt x="5151702" y="958709"/>
                          <a:pt x="5148527" y="966258"/>
                        </a:cubicBezTo>
                        <a:lnTo>
                          <a:pt x="4994504" y="1325598"/>
                        </a:lnTo>
                        <a:cubicBezTo>
                          <a:pt x="4972248" y="1377518"/>
                          <a:pt x="4921172" y="1411161"/>
                          <a:pt x="4864682" y="1411111"/>
                        </a:cubicBezTo>
                        <a:lnTo>
                          <a:pt x="4799630" y="1411111"/>
                        </a:lnTo>
                        <a:cubicBezTo>
                          <a:pt x="4787766" y="1411122"/>
                          <a:pt x="4776691" y="1405168"/>
                          <a:pt x="4770155" y="1395265"/>
                        </a:cubicBezTo>
                        <a:cubicBezTo>
                          <a:pt x="4763620" y="1385363"/>
                          <a:pt x="4762500" y="1372839"/>
                          <a:pt x="4767174" y="1361934"/>
                        </a:cubicBezTo>
                        <a:lnTo>
                          <a:pt x="4957816" y="917222"/>
                        </a:lnTo>
                        <a:lnTo>
                          <a:pt x="5027948" y="741821"/>
                        </a:lnTo>
                        <a:cubicBezTo>
                          <a:pt x="5070818" y="634683"/>
                          <a:pt x="5174595" y="564437"/>
                          <a:pt x="5289991" y="564444"/>
                        </a:cubicBezTo>
                        <a:lnTo>
                          <a:pt x="5472307" y="564444"/>
                        </a:lnTo>
                        <a:cubicBezTo>
                          <a:pt x="5587703" y="564437"/>
                          <a:pt x="5691480" y="634683"/>
                          <a:pt x="5734350" y="741821"/>
                        </a:cubicBezTo>
                        <a:lnTo>
                          <a:pt x="5804482" y="917222"/>
                        </a:lnTo>
                        <a:lnTo>
                          <a:pt x="5995053" y="1361934"/>
                        </a:lnTo>
                        <a:cubicBezTo>
                          <a:pt x="5999728" y="1372839"/>
                          <a:pt x="5998608" y="1385363"/>
                          <a:pt x="5992072" y="1395265"/>
                        </a:cubicBezTo>
                        <a:cubicBezTo>
                          <a:pt x="5985537" y="1405168"/>
                          <a:pt x="5974462" y="1411122"/>
                          <a:pt x="5962597" y="1411111"/>
                        </a:cubicBezTo>
                        <a:lnTo>
                          <a:pt x="5897545" y="1411111"/>
                        </a:lnTo>
                        <a:cubicBezTo>
                          <a:pt x="5841107" y="1411105"/>
                          <a:pt x="5790101" y="1377471"/>
                          <a:pt x="5767864" y="1325598"/>
                        </a:cubicBezTo>
                        <a:lnTo>
                          <a:pt x="5613841" y="966258"/>
                        </a:lnTo>
                        <a:cubicBezTo>
                          <a:pt x="5610596" y="958709"/>
                          <a:pt x="5599236" y="961884"/>
                          <a:pt x="5600365" y="969998"/>
                        </a:cubicBezTo>
                        <a:lnTo>
                          <a:pt x="5663371" y="1411111"/>
                        </a:lnTo>
                        <a:lnTo>
                          <a:pt x="5730752" y="2219607"/>
                        </a:lnTo>
                        <a:cubicBezTo>
                          <a:pt x="5731560" y="2229429"/>
                          <a:pt x="5728222" y="2239141"/>
                          <a:pt x="5721548" y="2246392"/>
                        </a:cubicBezTo>
                        <a:cubicBezTo>
                          <a:pt x="5714874" y="2253643"/>
                          <a:pt x="5705470" y="2257771"/>
                          <a:pt x="5695615" y="2257778"/>
                        </a:cubicBezTo>
                        <a:lnTo>
                          <a:pt x="5641781" y="2257778"/>
                        </a:lnTo>
                        <a:cubicBezTo>
                          <a:pt x="5572800" y="2257786"/>
                          <a:pt x="5513923" y="2207921"/>
                          <a:pt x="5502575" y="2139879"/>
                        </a:cubicBezTo>
                        <a:lnTo>
                          <a:pt x="5388204" y="1452880"/>
                        </a:lnTo>
                        <a:cubicBezTo>
                          <a:pt x="5386864" y="1444978"/>
                          <a:pt x="5375575" y="1444978"/>
                          <a:pt x="5374235" y="1452880"/>
                        </a:cubicBezTo>
                        <a:lnTo>
                          <a:pt x="5259794" y="2139879"/>
                        </a:lnTo>
                        <a:cubicBezTo>
                          <a:pt x="5248442" y="2207948"/>
                          <a:pt x="5189525" y="2257821"/>
                          <a:pt x="5120517" y="2257778"/>
                        </a:cubicBezTo>
                        <a:lnTo>
                          <a:pt x="5066683" y="2257778"/>
                        </a:lnTo>
                        <a:cubicBezTo>
                          <a:pt x="5056828" y="2257771"/>
                          <a:pt x="5047424" y="2253643"/>
                          <a:pt x="5040750" y="2246392"/>
                        </a:cubicBezTo>
                        <a:cubicBezTo>
                          <a:pt x="5034076" y="2239141"/>
                          <a:pt x="5030738" y="2229429"/>
                          <a:pt x="5031546" y="2219607"/>
                        </a:cubicBezTo>
                        <a:lnTo>
                          <a:pt x="5098927" y="1411111"/>
                        </a:lnTo>
                        <a:lnTo>
                          <a:pt x="5161933" y="969998"/>
                        </a:lnTo>
                        <a:close/>
                        <a:moveTo>
                          <a:pt x="6968649" y="0"/>
                        </a:moveTo>
                        <a:cubicBezTo>
                          <a:pt x="6912511" y="0"/>
                          <a:pt x="6858673" y="22300"/>
                          <a:pt x="6818978" y="61996"/>
                        </a:cubicBezTo>
                        <a:cubicBezTo>
                          <a:pt x="6779282" y="101691"/>
                          <a:pt x="6756982" y="155529"/>
                          <a:pt x="6756982" y="211667"/>
                        </a:cubicBezTo>
                        <a:lnTo>
                          <a:pt x="6756982" y="282222"/>
                        </a:lnTo>
                        <a:cubicBezTo>
                          <a:pt x="6757503" y="398753"/>
                          <a:pt x="6852117" y="492945"/>
                          <a:pt x="6968649" y="492945"/>
                        </a:cubicBezTo>
                        <a:cubicBezTo>
                          <a:pt x="7085181" y="492945"/>
                          <a:pt x="7179795" y="398753"/>
                          <a:pt x="7180316" y="282222"/>
                        </a:cubicBezTo>
                        <a:lnTo>
                          <a:pt x="7180316" y="211667"/>
                        </a:lnTo>
                        <a:cubicBezTo>
                          <a:pt x="7180316" y="155529"/>
                          <a:pt x="7158016" y="101691"/>
                          <a:pt x="7118320" y="61996"/>
                        </a:cubicBezTo>
                        <a:cubicBezTo>
                          <a:pt x="7078625" y="22300"/>
                          <a:pt x="7024787" y="0"/>
                          <a:pt x="6968649" y="0"/>
                        </a:cubicBezTo>
                        <a:close/>
                        <a:moveTo>
                          <a:pt x="6749433" y="969998"/>
                        </a:moveTo>
                        <a:cubicBezTo>
                          <a:pt x="6750632" y="961884"/>
                          <a:pt x="6739203" y="958709"/>
                          <a:pt x="6736028" y="966258"/>
                        </a:cubicBezTo>
                        <a:lnTo>
                          <a:pt x="6582004" y="1325598"/>
                        </a:lnTo>
                        <a:cubicBezTo>
                          <a:pt x="6559748" y="1377518"/>
                          <a:pt x="6508672" y="1411161"/>
                          <a:pt x="6452182" y="1411111"/>
                        </a:cubicBezTo>
                        <a:lnTo>
                          <a:pt x="6387130" y="1411111"/>
                        </a:lnTo>
                        <a:cubicBezTo>
                          <a:pt x="6375266" y="1411122"/>
                          <a:pt x="6364191" y="1405168"/>
                          <a:pt x="6357655" y="1395265"/>
                        </a:cubicBezTo>
                        <a:cubicBezTo>
                          <a:pt x="6351120" y="1385363"/>
                          <a:pt x="6350000" y="1372839"/>
                          <a:pt x="6354674" y="1361934"/>
                        </a:cubicBezTo>
                        <a:lnTo>
                          <a:pt x="6545316" y="917222"/>
                        </a:lnTo>
                        <a:lnTo>
                          <a:pt x="6615448" y="741821"/>
                        </a:lnTo>
                        <a:cubicBezTo>
                          <a:pt x="6658318" y="634683"/>
                          <a:pt x="6762094" y="564437"/>
                          <a:pt x="6877491" y="564444"/>
                        </a:cubicBezTo>
                        <a:lnTo>
                          <a:pt x="7059807" y="564444"/>
                        </a:lnTo>
                        <a:cubicBezTo>
                          <a:pt x="7175204" y="564437"/>
                          <a:pt x="7278980" y="634683"/>
                          <a:pt x="7321850" y="741821"/>
                        </a:cubicBezTo>
                        <a:lnTo>
                          <a:pt x="7391982" y="917222"/>
                        </a:lnTo>
                        <a:lnTo>
                          <a:pt x="7582553" y="1361934"/>
                        </a:lnTo>
                        <a:cubicBezTo>
                          <a:pt x="7587228" y="1372839"/>
                          <a:pt x="7586107" y="1385363"/>
                          <a:pt x="7579572" y="1395265"/>
                        </a:cubicBezTo>
                        <a:cubicBezTo>
                          <a:pt x="7573037" y="1405168"/>
                          <a:pt x="7561962" y="1411122"/>
                          <a:pt x="7550097" y="1411111"/>
                        </a:cubicBezTo>
                        <a:lnTo>
                          <a:pt x="7485045" y="1411111"/>
                        </a:lnTo>
                        <a:cubicBezTo>
                          <a:pt x="7428607" y="1411105"/>
                          <a:pt x="7377601" y="1377471"/>
                          <a:pt x="7355364" y="1325598"/>
                        </a:cubicBezTo>
                        <a:lnTo>
                          <a:pt x="7201341" y="966258"/>
                        </a:lnTo>
                        <a:cubicBezTo>
                          <a:pt x="7198095" y="958709"/>
                          <a:pt x="7186736" y="961884"/>
                          <a:pt x="7187865" y="969998"/>
                        </a:cubicBezTo>
                        <a:lnTo>
                          <a:pt x="7250871" y="1411111"/>
                        </a:lnTo>
                        <a:lnTo>
                          <a:pt x="7318252" y="2219607"/>
                        </a:lnTo>
                        <a:cubicBezTo>
                          <a:pt x="7319060" y="2229429"/>
                          <a:pt x="7315722" y="2239141"/>
                          <a:pt x="7309048" y="2246392"/>
                        </a:cubicBezTo>
                        <a:cubicBezTo>
                          <a:pt x="7302374" y="2253643"/>
                          <a:pt x="7292970" y="2257771"/>
                          <a:pt x="7283115" y="2257778"/>
                        </a:cubicBezTo>
                        <a:lnTo>
                          <a:pt x="7229281" y="2257778"/>
                        </a:lnTo>
                        <a:cubicBezTo>
                          <a:pt x="7160299" y="2257786"/>
                          <a:pt x="7101422" y="2207921"/>
                          <a:pt x="7090075" y="2139879"/>
                        </a:cubicBezTo>
                        <a:lnTo>
                          <a:pt x="6975704" y="1452880"/>
                        </a:lnTo>
                        <a:cubicBezTo>
                          <a:pt x="6974364" y="1444978"/>
                          <a:pt x="6963075" y="1444978"/>
                          <a:pt x="6961735" y="1452880"/>
                        </a:cubicBezTo>
                        <a:lnTo>
                          <a:pt x="6847294" y="2139879"/>
                        </a:lnTo>
                        <a:cubicBezTo>
                          <a:pt x="6835942" y="2207948"/>
                          <a:pt x="6777025" y="2257821"/>
                          <a:pt x="6708017" y="2257778"/>
                        </a:cubicBezTo>
                        <a:lnTo>
                          <a:pt x="6654183" y="2257778"/>
                        </a:lnTo>
                        <a:cubicBezTo>
                          <a:pt x="6644328" y="2257771"/>
                          <a:pt x="6634924" y="2253643"/>
                          <a:pt x="6628250" y="2246392"/>
                        </a:cubicBezTo>
                        <a:cubicBezTo>
                          <a:pt x="6621576" y="2239141"/>
                          <a:pt x="6618238" y="2229429"/>
                          <a:pt x="6619046" y="2219607"/>
                        </a:cubicBezTo>
                        <a:lnTo>
                          <a:pt x="6686427" y="1411111"/>
                        </a:lnTo>
                        <a:lnTo>
                          <a:pt x="6749433" y="969998"/>
                        </a:lnTo>
                        <a:close/>
                        <a:moveTo>
                          <a:pt x="8556149" y="0"/>
                        </a:moveTo>
                        <a:cubicBezTo>
                          <a:pt x="8500011" y="0"/>
                          <a:pt x="8446173" y="22300"/>
                          <a:pt x="8406478" y="61996"/>
                        </a:cubicBezTo>
                        <a:cubicBezTo>
                          <a:pt x="8366782" y="101691"/>
                          <a:pt x="8344482" y="155529"/>
                          <a:pt x="8344482" y="211667"/>
                        </a:cubicBezTo>
                        <a:lnTo>
                          <a:pt x="8344482" y="282222"/>
                        </a:lnTo>
                        <a:cubicBezTo>
                          <a:pt x="8345003" y="398753"/>
                          <a:pt x="8439617" y="492945"/>
                          <a:pt x="8556149" y="492945"/>
                        </a:cubicBezTo>
                        <a:cubicBezTo>
                          <a:pt x="8672681" y="492945"/>
                          <a:pt x="8767295" y="398753"/>
                          <a:pt x="8767816" y="282222"/>
                        </a:cubicBezTo>
                        <a:lnTo>
                          <a:pt x="8767816" y="211667"/>
                        </a:lnTo>
                        <a:cubicBezTo>
                          <a:pt x="8767816" y="155529"/>
                          <a:pt x="8745516" y="101691"/>
                          <a:pt x="8705820" y="61996"/>
                        </a:cubicBezTo>
                        <a:cubicBezTo>
                          <a:pt x="8666125" y="22300"/>
                          <a:pt x="8612287" y="0"/>
                          <a:pt x="8556149" y="0"/>
                        </a:cubicBezTo>
                        <a:close/>
                        <a:moveTo>
                          <a:pt x="8336933" y="969998"/>
                        </a:moveTo>
                        <a:cubicBezTo>
                          <a:pt x="8338132" y="961884"/>
                          <a:pt x="8326703" y="958709"/>
                          <a:pt x="8323528" y="966258"/>
                        </a:cubicBezTo>
                        <a:lnTo>
                          <a:pt x="8169504" y="1325598"/>
                        </a:lnTo>
                        <a:cubicBezTo>
                          <a:pt x="8147248" y="1377518"/>
                          <a:pt x="8096172" y="1411161"/>
                          <a:pt x="8039682" y="1411111"/>
                        </a:cubicBezTo>
                        <a:lnTo>
                          <a:pt x="7974630" y="1411111"/>
                        </a:lnTo>
                        <a:cubicBezTo>
                          <a:pt x="7962766" y="1411122"/>
                          <a:pt x="7951691" y="1405168"/>
                          <a:pt x="7945155" y="1395265"/>
                        </a:cubicBezTo>
                        <a:cubicBezTo>
                          <a:pt x="7938620" y="1385363"/>
                          <a:pt x="7937500" y="1372839"/>
                          <a:pt x="7942175" y="1361934"/>
                        </a:cubicBezTo>
                        <a:lnTo>
                          <a:pt x="8132816" y="917222"/>
                        </a:lnTo>
                        <a:lnTo>
                          <a:pt x="8202948" y="741821"/>
                        </a:lnTo>
                        <a:cubicBezTo>
                          <a:pt x="8245818" y="634683"/>
                          <a:pt x="8349594" y="564437"/>
                          <a:pt x="8464991" y="564444"/>
                        </a:cubicBezTo>
                        <a:lnTo>
                          <a:pt x="8647307" y="564444"/>
                        </a:lnTo>
                        <a:cubicBezTo>
                          <a:pt x="8762704" y="564437"/>
                          <a:pt x="8866480" y="634683"/>
                          <a:pt x="8909350" y="741821"/>
                        </a:cubicBezTo>
                        <a:lnTo>
                          <a:pt x="8979482" y="917222"/>
                        </a:lnTo>
                        <a:lnTo>
                          <a:pt x="9170053" y="1361934"/>
                        </a:lnTo>
                        <a:cubicBezTo>
                          <a:pt x="9174728" y="1372839"/>
                          <a:pt x="9173607" y="1385363"/>
                          <a:pt x="9167072" y="1395265"/>
                        </a:cubicBezTo>
                        <a:cubicBezTo>
                          <a:pt x="9160537" y="1405168"/>
                          <a:pt x="9149462" y="1411122"/>
                          <a:pt x="9137597" y="1411111"/>
                        </a:cubicBezTo>
                        <a:lnTo>
                          <a:pt x="9072545" y="1411111"/>
                        </a:lnTo>
                        <a:cubicBezTo>
                          <a:pt x="9016107" y="1411105"/>
                          <a:pt x="8965101" y="1377471"/>
                          <a:pt x="8942864" y="1325598"/>
                        </a:cubicBezTo>
                        <a:lnTo>
                          <a:pt x="8788841" y="966258"/>
                        </a:lnTo>
                        <a:cubicBezTo>
                          <a:pt x="8785595" y="958709"/>
                          <a:pt x="8774236" y="961884"/>
                          <a:pt x="8775365" y="969998"/>
                        </a:cubicBezTo>
                        <a:lnTo>
                          <a:pt x="8838371" y="1411111"/>
                        </a:lnTo>
                        <a:lnTo>
                          <a:pt x="8905752" y="2219607"/>
                        </a:lnTo>
                        <a:cubicBezTo>
                          <a:pt x="8906560" y="2229429"/>
                          <a:pt x="8903222" y="2239141"/>
                          <a:pt x="8896548" y="2246392"/>
                        </a:cubicBezTo>
                        <a:cubicBezTo>
                          <a:pt x="8889874" y="2253643"/>
                          <a:pt x="8880470" y="2257771"/>
                          <a:pt x="8870615" y="2257778"/>
                        </a:cubicBezTo>
                        <a:lnTo>
                          <a:pt x="8816781" y="2257778"/>
                        </a:lnTo>
                        <a:cubicBezTo>
                          <a:pt x="8747799" y="2257786"/>
                          <a:pt x="8688922" y="2207921"/>
                          <a:pt x="8677575" y="2139879"/>
                        </a:cubicBezTo>
                        <a:lnTo>
                          <a:pt x="8563204" y="1452880"/>
                        </a:lnTo>
                        <a:cubicBezTo>
                          <a:pt x="8561864" y="1444978"/>
                          <a:pt x="8550575" y="1444978"/>
                          <a:pt x="8549235" y="1452880"/>
                        </a:cubicBezTo>
                        <a:lnTo>
                          <a:pt x="8434794" y="2139879"/>
                        </a:lnTo>
                        <a:cubicBezTo>
                          <a:pt x="8423442" y="2207948"/>
                          <a:pt x="8364525" y="2257821"/>
                          <a:pt x="8295517" y="2257778"/>
                        </a:cubicBezTo>
                        <a:lnTo>
                          <a:pt x="8241683" y="2257778"/>
                        </a:lnTo>
                        <a:cubicBezTo>
                          <a:pt x="8231828" y="2257771"/>
                          <a:pt x="8222424" y="2253643"/>
                          <a:pt x="8215750" y="2246392"/>
                        </a:cubicBezTo>
                        <a:cubicBezTo>
                          <a:pt x="8209076" y="2239141"/>
                          <a:pt x="8205738" y="2229429"/>
                          <a:pt x="8206546" y="2219607"/>
                        </a:cubicBezTo>
                        <a:lnTo>
                          <a:pt x="8273927" y="1411111"/>
                        </a:lnTo>
                        <a:lnTo>
                          <a:pt x="8336933" y="969998"/>
                        </a:lnTo>
                        <a:close/>
                        <a:moveTo>
                          <a:pt x="10143649" y="0"/>
                        </a:moveTo>
                        <a:cubicBezTo>
                          <a:pt x="10087511" y="0"/>
                          <a:pt x="10033673" y="22300"/>
                          <a:pt x="9993978" y="61996"/>
                        </a:cubicBezTo>
                        <a:cubicBezTo>
                          <a:pt x="9954282" y="101691"/>
                          <a:pt x="9931982" y="155529"/>
                          <a:pt x="9931982" y="211667"/>
                        </a:cubicBezTo>
                        <a:lnTo>
                          <a:pt x="9931982" y="282222"/>
                        </a:lnTo>
                        <a:cubicBezTo>
                          <a:pt x="9932503" y="398753"/>
                          <a:pt x="10027117" y="492945"/>
                          <a:pt x="10143649" y="492945"/>
                        </a:cubicBezTo>
                        <a:cubicBezTo>
                          <a:pt x="10260181" y="492945"/>
                          <a:pt x="10354795" y="398753"/>
                          <a:pt x="10355316" y="282222"/>
                        </a:cubicBezTo>
                        <a:lnTo>
                          <a:pt x="10355316" y="211667"/>
                        </a:lnTo>
                        <a:cubicBezTo>
                          <a:pt x="10355316" y="155529"/>
                          <a:pt x="10333016" y="101691"/>
                          <a:pt x="10293320" y="61996"/>
                        </a:cubicBezTo>
                        <a:cubicBezTo>
                          <a:pt x="10253625" y="22300"/>
                          <a:pt x="10199787" y="0"/>
                          <a:pt x="10143649" y="0"/>
                        </a:cubicBezTo>
                        <a:close/>
                        <a:moveTo>
                          <a:pt x="9924433" y="969998"/>
                        </a:moveTo>
                        <a:cubicBezTo>
                          <a:pt x="9925632" y="961884"/>
                          <a:pt x="9914203" y="958709"/>
                          <a:pt x="9911028" y="966258"/>
                        </a:cubicBezTo>
                        <a:lnTo>
                          <a:pt x="9757004" y="1325598"/>
                        </a:lnTo>
                        <a:cubicBezTo>
                          <a:pt x="9734748" y="1377518"/>
                          <a:pt x="9683672" y="1411161"/>
                          <a:pt x="9627182" y="1411111"/>
                        </a:cubicBezTo>
                        <a:lnTo>
                          <a:pt x="9562130" y="1411111"/>
                        </a:lnTo>
                        <a:cubicBezTo>
                          <a:pt x="9550266" y="1411122"/>
                          <a:pt x="9539191" y="1405168"/>
                          <a:pt x="9532655" y="1395265"/>
                        </a:cubicBezTo>
                        <a:cubicBezTo>
                          <a:pt x="9526120" y="1385363"/>
                          <a:pt x="9525000" y="1372839"/>
                          <a:pt x="9529675" y="1361934"/>
                        </a:cubicBezTo>
                        <a:lnTo>
                          <a:pt x="9720316" y="917222"/>
                        </a:lnTo>
                        <a:lnTo>
                          <a:pt x="9790448" y="741821"/>
                        </a:lnTo>
                        <a:cubicBezTo>
                          <a:pt x="9833318" y="634683"/>
                          <a:pt x="9937094" y="564437"/>
                          <a:pt x="10052491" y="564444"/>
                        </a:cubicBezTo>
                        <a:lnTo>
                          <a:pt x="10234807" y="564444"/>
                        </a:lnTo>
                        <a:cubicBezTo>
                          <a:pt x="10350204" y="564437"/>
                          <a:pt x="10453980" y="634683"/>
                          <a:pt x="10496850" y="741821"/>
                        </a:cubicBezTo>
                        <a:lnTo>
                          <a:pt x="10566982" y="917222"/>
                        </a:lnTo>
                        <a:lnTo>
                          <a:pt x="10757553" y="1361934"/>
                        </a:lnTo>
                        <a:cubicBezTo>
                          <a:pt x="10762228" y="1372839"/>
                          <a:pt x="10761107" y="1385363"/>
                          <a:pt x="10754572" y="1395265"/>
                        </a:cubicBezTo>
                        <a:cubicBezTo>
                          <a:pt x="10748037" y="1405168"/>
                          <a:pt x="10736962" y="1411122"/>
                          <a:pt x="10725097" y="1411111"/>
                        </a:cubicBezTo>
                        <a:lnTo>
                          <a:pt x="10660045" y="1411111"/>
                        </a:lnTo>
                        <a:cubicBezTo>
                          <a:pt x="10603607" y="1411105"/>
                          <a:pt x="10552601" y="1377471"/>
                          <a:pt x="10530364" y="1325598"/>
                        </a:cubicBezTo>
                        <a:lnTo>
                          <a:pt x="10376341" y="966258"/>
                        </a:lnTo>
                        <a:cubicBezTo>
                          <a:pt x="10373095" y="958709"/>
                          <a:pt x="10361736" y="961884"/>
                          <a:pt x="10362865" y="969998"/>
                        </a:cubicBezTo>
                        <a:lnTo>
                          <a:pt x="10425871" y="1411111"/>
                        </a:lnTo>
                        <a:lnTo>
                          <a:pt x="10493252" y="2219607"/>
                        </a:lnTo>
                        <a:cubicBezTo>
                          <a:pt x="10494060" y="2229429"/>
                          <a:pt x="10490722" y="2239141"/>
                          <a:pt x="10484048" y="2246392"/>
                        </a:cubicBezTo>
                        <a:cubicBezTo>
                          <a:pt x="10477374" y="2253643"/>
                          <a:pt x="10467970" y="2257771"/>
                          <a:pt x="10458115" y="2257778"/>
                        </a:cubicBezTo>
                        <a:lnTo>
                          <a:pt x="10404281" y="2257778"/>
                        </a:lnTo>
                        <a:cubicBezTo>
                          <a:pt x="10335299" y="2257786"/>
                          <a:pt x="10276422" y="2207921"/>
                          <a:pt x="10265075" y="2139879"/>
                        </a:cubicBezTo>
                        <a:lnTo>
                          <a:pt x="10150704" y="1452880"/>
                        </a:lnTo>
                        <a:cubicBezTo>
                          <a:pt x="10149364" y="1444978"/>
                          <a:pt x="10138075" y="1444978"/>
                          <a:pt x="10136735" y="1452880"/>
                        </a:cubicBezTo>
                        <a:lnTo>
                          <a:pt x="10022294" y="2139879"/>
                        </a:lnTo>
                        <a:cubicBezTo>
                          <a:pt x="10010942" y="2207948"/>
                          <a:pt x="9952025" y="2257821"/>
                          <a:pt x="9883017" y="2257778"/>
                        </a:cubicBezTo>
                        <a:lnTo>
                          <a:pt x="9829183" y="2257778"/>
                        </a:lnTo>
                        <a:cubicBezTo>
                          <a:pt x="9819328" y="2257771"/>
                          <a:pt x="9809924" y="2253643"/>
                          <a:pt x="9803250" y="2246392"/>
                        </a:cubicBezTo>
                        <a:cubicBezTo>
                          <a:pt x="9796576" y="2239141"/>
                          <a:pt x="9793238" y="2229429"/>
                          <a:pt x="9794046" y="2219607"/>
                        </a:cubicBezTo>
                        <a:lnTo>
                          <a:pt x="9861427" y="1411111"/>
                        </a:lnTo>
                        <a:lnTo>
                          <a:pt x="9924433" y="969998"/>
                        </a:lnTo>
                        <a:close/>
                        <a:moveTo>
                          <a:pt x="11731149" y="0"/>
                        </a:moveTo>
                        <a:cubicBezTo>
                          <a:pt x="11675011" y="0"/>
                          <a:pt x="11621173" y="22300"/>
                          <a:pt x="11581478" y="61996"/>
                        </a:cubicBezTo>
                        <a:cubicBezTo>
                          <a:pt x="11541782" y="101691"/>
                          <a:pt x="11519482" y="155529"/>
                          <a:pt x="11519482" y="211667"/>
                        </a:cubicBezTo>
                        <a:lnTo>
                          <a:pt x="11519482" y="282222"/>
                        </a:lnTo>
                        <a:cubicBezTo>
                          <a:pt x="11520003" y="398753"/>
                          <a:pt x="11614617" y="492945"/>
                          <a:pt x="11731149" y="492945"/>
                        </a:cubicBezTo>
                        <a:cubicBezTo>
                          <a:pt x="11847681" y="492945"/>
                          <a:pt x="11942295" y="398753"/>
                          <a:pt x="11942816" y="282222"/>
                        </a:cubicBezTo>
                        <a:lnTo>
                          <a:pt x="11942816" y="211667"/>
                        </a:lnTo>
                        <a:cubicBezTo>
                          <a:pt x="11942816" y="155529"/>
                          <a:pt x="11920516" y="101691"/>
                          <a:pt x="11880820" y="61996"/>
                        </a:cubicBezTo>
                        <a:cubicBezTo>
                          <a:pt x="11841125" y="22300"/>
                          <a:pt x="11787287" y="0"/>
                          <a:pt x="11731149" y="0"/>
                        </a:cubicBezTo>
                        <a:close/>
                        <a:moveTo>
                          <a:pt x="11511933" y="969998"/>
                        </a:moveTo>
                        <a:cubicBezTo>
                          <a:pt x="11513132" y="961884"/>
                          <a:pt x="11501703" y="958709"/>
                          <a:pt x="11498528" y="966258"/>
                        </a:cubicBezTo>
                        <a:lnTo>
                          <a:pt x="11344504" y="1325598"/>
                        </a:lnTo>
                        <a:cubicBezTo>
                          <a:pt x="11322248" y="1377518"/>
                          <a:pt x="11271172" y="1411161"/>
                          <a:pt x="11214682" y="1411111"/>
                        </a:cubicBezTo>
                        <a:lnTo>
                          <a:pt x="11149630" y="1411111"/>
                        </a:lnTo>
                        <a:cubicBezTo>
                          <a:pt x="11137766" y="1411122"/>
                          <a:pt x="11126691" y="1405168"/>
                          <a:pt x="11120155" y="1395265"/>
                        </a:cubicBezTo>
                        <a:cubicBezTo>
                          <a:pt x="11113620" y="1385363"/>
                          <a:pt x="11112500" y="1372839"/>
                          <a:pt x="11117175" y="1361934"/>
                        </a:cubicBezTo>
                        <a:lnTo>
                          <a:pt x="11307816" y="917222"/>
                        </a:lnTo>
                        <a:lnTo>
                          <a:pt x="11377948" y="741821"/>
                        </a:lnTo>
                        <a:cubicBezTo>
                          <a:pt x="11420818" y="634683"/>
                          <a:pt x="11524594" y="564437"/>
                          <a:pt x="11639991" y="564444"/>
                        </a:cubicBezTo>
                        <a:lnTo>
                          <a:pt x="11822307" y="564444"/>
                        </a:lnTo>
                        <a:cubicBezTo>
                          <a:pt x="11937704" y="564437"/>
                          <a:pt x="12041480" y="634683"/>
                          <a:pt x="12084350" y="741821"/>
                        </a:cubicBezTo>
                        <a:lnTo>
                          <a:pt x="12154482" y="917222"/>
                        </a:lnTo>
                        <a:lnTo>
                          <a:pt x="12345053" y="1361934"/>
                        </a:lnTo>
                        <a:cubicBezTo>
                          <a:pt x="12349728" y="1372839"/>
                          <a:pt x="12348607" y="1385363"/>
                          <a:pt x="12342072" y="1395265"/>
                        </a:cubicBezTo>
                        <a:cubicBezTo>
                          <a:pt x="12335537" y="1405168"/>
                          <a:pt x="12324462" y="1411122"/>
                          <a:pt x="12312597" y="1411111"/>
                        </a:cubicBezTo>
                        <a:lnTo>
                          <a:pt x="12247545" y="1411111"/>
                        </a:lnTo>
                        <a:cubicBezTo>
                          <a:pt x="12191107" y="1411105"/>
                          <a:pt x="12140101" y="1377471"/>
                          <a:pt x="12117864" y="1325598"/>
                        </a:cubicBezTo>
                        <a:lnTo>
                          <a:pt x="11963841" y="966258"/>
                        </a:lnTo>
                        <a:cubicBezTo>
                          <a:pt x="11960595" y="958709"/>
                          <a:pt x="11949236" y="961884"/>
                          <a:pt x="11950365" y="969998"/>
                        </a:cubicBezTo>
                        <a:lnTo>
                          <a:pt x="12013371" y="1411111"/>
                        </a:lnTo>
                        <a:lnTo>
                          <a:pt x="12080752" y="2219607"/>
                        </a:lnTo>
                        <a:cubicBezTo>
                          <a:pt x="12081560" y="2229429"/>
                          <a:pt x="12078222" y="2239141"/>
                          <a:pt x="12071548" y="2246392"/>
                        </a:cubicBezTo>
                        <a:cubicBezTo>
                          <a:pt x="12064874" y="2253643"/>
                          <a:pt x="12055470" y="2257771"/>
                          <a:pt x="12045615" y="2257778"/>
                        </a:cubicBezTo>
                        <a:lnTo>
                          <a:pt x="11991781" y="2257778"/>
                        </a:lnTo>
                        <a:cubicBezTo>
                          <a:pt x="11922799" y="2257786"/>
                          <a:pt x="11863922" y="2207921"/>
                          <a:pt x="11852575" y="2139879"/>
                        </a:cubicBezTo>
                        <a:lnTo>
                          <a:pt x="11738204" y="1452880"/>
                        </a:lnTo>
                        <a:cubicBezTo>
                          <a:pt x="11736864" y="1444978"/>
                          <a:pt x="11725575" y="1444978"/>
                          <a:pt x="11724235" y="1452880"/>
                        </a:cubicBezTo>
                        <a:lnTo>
                          <a:pt x="11609794" y="2139879"/>
                        </a:lnTo>
                        <a:cubicBezTo>
                          <a:pt x="11598442" y="2207948"/>
                          <a:pt x="11539525" y="2257821"/>
                          <a:pt x="11470517" y="2257778"/>
                        </a:cubicBezTo>
                        <a:lnTo>
                          <a:pt x="11416683" y="2257778"/>
                        </a:lnTo>
                        <a:cubicBezTo>
                          <a:pt x="11406828" y="2257771"/>
                          <a:pt x="11397424" y="2253643"/>
                          <a:pt x="11390750" y="2246392"/>
                        </a:cubicBezTo>
                        <a:cubicBezTo>
                          <a:pt x="11384076" y="2239141"/>
                          <a:pt x="11380738" y="2229429"/>
                          <a:pt x="11381546" y="2219607"/>
                        </a:cubicBezTo>
                        <a:lnTo>
                          <a:pt x="11448927" y="1411111"/>
                        </a:lnTo>
                        <a:lnTo>
                          <a:pt x="11511933" y="969998"/>
                        </a:lnTo>
                        <a:close/>
                        <a:moveTo>
                          <a:pt x="13318649" y="0"/>
                        </a:moveTo>
                        <a:cubicBezTo>
                          <a:pt x="13201749" y="0"/>
                          <a:pt x="13106983" y="94767"/>
                          <a:pt x="13106983" y="211667"/>
                        </a:cubicBezTo>
                        <a:lnTo>
                          <a:pt x="13106983" y="282222"/>
                        </a:lnTo>
                        <a:cubicBezTo>
                          <a:pt x="13107504" y="398753"/>
                          <a:pt x="13202117" y="492944"/>
                          <a:pt x="13318649" y="492944"/>
                        </a:cubicBezTo>
                        <a:cubicBezTo>
                          <a:pt x="13435181" y="492944"/>
                          <a:pt x="13529794" y="398753"/>
                          <a:pt x="13530315" y="282222"/>
                        </a:cubicBezTo>
                        <a:lnTo>
                          <a:pt x="13530315" y="211667"/>
                        </a:lnTo>
                        <a:cubicBezTo>
                          <a:pt x="13530315" y="94767"/>
                          <a:pt x="13435549" y="0"/>
                          <a:pt x="13318649" y="0"/>
                        </a:cubicBezTo>
                        <a:close/>
                        <a:moveTo>
                          <a:pt x="13099433" y="969998"/>
                        </a:moveTo>
                        <a:cubicBezTo>
                          <a:pt x="13100633" y="961884"/>
                          <a:pt x="13089203" y="958709"/>
                          <a:pt x="13086028" y="966258"/>
                        </a:cubicBezTo>
                        <a:lnTo>
                          <a:pt x="12932004" y="1325598"/>
                        </a:lnTo>
                        <a:cubicBezTo>
                          <a:pt x="12909748" y="1377518"/>
                          <a:pt x="12858672" y="1411161"/>
                          <a:pt x="12802182" y="1411111"/>
                        </a:cubicBezTo>
                        <a:lnTo>
                          <a:pt x="12737130" y="1411111"/>
                        </a:lnTo>
                        <a:cubicBezTo>
                          <a:pt x="12725266" y="1411122"/>
                          <a:pt x="12714191" y="1405168"/>
                          <a:pt x="12707655" y="1395265"/>
                        </a:cubicBezTo>
                        <a:cubicBezTo>
                          <a:pt x="12701120" y="1385363"/>
                          <a:pt x="12700000" y="1372839"/>
                          <a:pt x="12704675" y="1361934"/>
                        </a:cubicBezTo>
                        <a:lnTo>
                          <a:pt x="12895316" y="917222"/>
                        </a:lnTo>
                        <a:lnTo>
                          <a:pt x="12965448" y="741821"/>
                        </a:lnTo>
                        <a:cubicBezTo>
                          <a:pt x="13008318" y="634683"/>
                          <a:pt x="13112094" y="564437"/>
                          <a:pt x="13227492" y="564444"/>
                        </a:cubicBezTo>
                        <a:lnTo>
                          <a:pt x="13409806" y="564444"/>
                        </a:lnTo>
                        <a:cubicBezTo>
                          <a:pt x="13525204" y="564436"/>
                          <a:pt x="13628980" y="634683"/>
                          <a:pt x="13671851" y="741821"/>
                        </a:cubicBezTo>
                        <a:lnTo>
                          <a:pt x="13741983" y="917222"/>
                        </a:lnTo>
                        <a:lnTo>
                          <a:pt x="13932553" y="1361934"/>
                        </a:lnTo>
                        <a:cubicBezTo>
                          <a:pt x="13937227" y="1372839"/>
                          <a:pt x="13936107" y="1385363"/>
                          <a:pt x="13929571" y="1395265"/>
                        </a:cubicBezTo>
                        <a:cubicBezTo>
                          <a:pt x="13923037" y="1405168"/>
                          <a:pt x="13911962" y="1411122"/>
                          <a:pt x="13900097" y="1411111"/>
                        </a:cubicBezTo>
                        <a:lnTo>
                          <a:pt x="13835045" y="1411111"/>
                        </a:lnTo>
                        <a:cubicBezTo>
                          <a:pt x="13778607" y="1411105"/>
                          <a:pt x="13727601" y="1377471"/>
                          <a:pt x="13705363" y="1325598"/>
                        </a:cubicBezTo>
                        <a:lnTo>
                          <a:pt x="13551342" y="966258"/>
                        </a:lnTo>
                        <a:cubicBezTo>
                          <a:pt x="13548095" y="958709"/>
                          <a:pt x="13536736" y="961884"/>
                          <a:pt x="13537865" y="969998"/>
                        </a:cubicBezTo>
                        <a:lnTo>
                          <a:pt x="13600872" y="1411111"/>
                        </a:lnTo>
                        <a:lnTo>
                          <a:pt x="13668252" y="2219607"/>
                        </a:lnTo>
                        <a:cubicBezTo>
                          <a:pt x="13669060" y="2229429"/>
                          <a:pt x="13665724" y="2239142"/>
                          <a:pt x="13659048" y="2246393"/>
                        </a:cubicBezTo>
                        <a:cubicBezTo>
                          <a:pt x="13652374" y="2253643"/>
                          <a:pt x="13642970" y="2257772"/>
                          <a:pt x="13633115" y="2257778"/>
                        </a:cubicBezTo>
                        <a:lnTo>
                          <a:pt x="13579281" y="2257778"/>
                        </a:lnTo>
                        <a:cubicBezTo>
                          <a:pt x="13510299" y="2257786"/>
                          <a:pt x="13451424" y="2207921"/>
                          <a:pt x="13440076" y="2139879"/>
                        </a:cubicBezTo>
                        <a:lnTo>
                          <a:pt x="13325704" y="1452880"/>
                        </a:lnTo>
                        <a:cubicBezTo>
                          <a:pt x="13324363" y="1444978"/>
                          <a:pt x="13313076" y="1444978"/>
                          <a:pt x="13311735" y="1452880"/>
                        </a:cubicBezTo>
                        <a:lnTo>
                          <a:pt x="13197294" y="2139879"/>
                        </a:lnTo>
                        <a:cubicBezTo>
                          <a:pt x="13185942" y="2207948"/>
                          <a:pt x="13127025" y="2257821"/>
                          <a:pt x="13058017" y="2257778"/>
                        </a:cubicBezTo>
                        <a:lnTo>
                          <a:pt x="13004183" y="2257778"/>
                        </a:lnTo>
                        <a:cubicBezTo>
                          <a:pt x="12994328" y="2257771"/>
                          <a:pt x="12984924" y="2253643"/>
                          <a:pt x="12978250" y="2246392"/>
                        </a:cubicBezTo>
                        <a:cubicBezTo>
                          <a:pt x="12971576" y="2239141"/>
                          <a:pt x="12968238" y="2229429"/>
                          <a:pt x="12969046" y="2219607"/>
                        </a:cubicBezTo>
                        <a:lnTo>
                          <a:pt x="13036427" y="1411111"/>
                        </a:lnTo>
                        <a:lnTo>
                          <a:pt x="13099433" y="969998"/>
                        </a:lnTo>
                        <a:close/>
                        <a:moveTo>
                          <a:pt x="14906149" y="0"/>
                        </a:moveTo>
                        <a:cubicBezTo>
                          <a:pt x="14789249" y="0"/>
                          <a:pt x="14694483" y="94767"/>
                          <a:pt x="14694483" y="211667"/>
                        </a:cubicBezTo>
                        <a:lnTo>
                          <a:pt x="14694483" y="282222"/>
                        </a:lnTo>
                        <a:cubicBezTo>
                          <a:pt x="14695004" y="398753"/>
                          <a:pt x="14789617" y="492944"/>
                          <a:pt x="14906149" y="492944"/>
                        </a:cubicBezTo>
                        <a:cubicBezTo>
                          <a:pt x="15022681" y="492944"/>
                          <a:pt x="15117294" y="398753"/>
                          <a:pt x="15117815" y="282222"/>
                        </a:cubicBezTo>
                        <a:lnTo>
                          <a:pt x="15117815" y="211667"/>
                        </a:lnTo>
                        <a:cubicBezTo>
                          <a:pt x="15117815" y="94767"/>
                          <a:pt x="15023049" y="0"/>
                          <a:pt x="14906149" y="0"/>
                        </a:cubicBezTo>
                        <a:close/>
                        <a:moveTo>
                          <a:pt x="14686933" y="969998"/>
                        </a:moveTo>
                        <a:cubicBezTo>
                          <a:pt x="14688133" y="961884"/>
                          <a:pt x="14676703" y="958709"/>
                          <a:pt x="14673528" y="966258"/>
                        </a:cubicBezTo>
                        <a:lnTo>
                          <a:pt x="14519504" y="1325598"/>
                        </a:lnTo>
                        <a:cubicBezTo>
                          <a:pt x="14497248" y="1377518"/>
                          <a:pt x="14446172" y="1411161"/>
                          <a:pt x="14389683" y="1411111"/>
                        </a:cubicBezTo>
                        <a:lnTo>
                          <a:pt x="14324629" y="1411111"/>
                        </a:lnTo>
                        <a:cubicBezTo>
                          <a:pt x="14312765" y="1411122"/>
                          <a:pt x="14301690" y="1405168"/>
                          <a:pt x="14295155" y="1395265"/>
                        </a:cubicBezTo>
                        <a:cubicBezTo>
                          <a:pt x="14288619" y="1385363"/>
                          <a:pt x="14287500" y="1372839"/>
                          <a:pt x="14292174" y="1361934"/>
                        </a:cubicBezTo>
                        <a:lnTo>
                          <a:pt x="14482815" y="917222"/>
                        </a:lnTo>
                        <a:lnTo>
                          <a:pt x="14552947" y="741821"/>
                        </a:lnTo>
                        <a:cubicBezTo>
                          <a:pt x="14595818" y="634683"/>
                          <a:pt x="14699594" y="564436"/>
                          <a:pt x="14814992" y="564444"/>
                        </a:cubicBezTo>
                        <a:lnTo>
                          <a:pt x="14997306" y="564444"/>
                        </a:lnTo>
                        <a:cubicBezTo>
                          <a:pt x="15112704" y="564436"/>
                          <a:pt x="15216480" y="634683"/>
                          <a:pt x="15259351" y="741821"/>
                        </a:cubicBezTo>
                        <a:lnTo>
                          <a:pt x="15329483" y="917222"/>
                        </a:lnTo>
                        <a:lnTo>
                          <a:pt x="15520053" y="1361934"/>
                        </a:lnTo>
                        <a:cubicBezTo>
                          <a:pt x="15524727" y="1372839"/>
                          <a:pt x="15523607" y="1385363"/>
                          <a:pt x="15517071" y="1395265"/>
                        </a:cubicBezTo>
                        <a:cubicBezTo>
                          <a:pt x="15510537" y="1405168"/>
                          <a:pt x="15499462" y="1411122"/>
                          <a:pt x="15487597" y="1411111"/>
                        </a:cubicBezTo>
                        <a:lnTo>
                          <a:pt x="15422545" y="1411111"/>
                        </a:lnTo>
                        <a:cubicBezTo>
                          <a:pt x="15366107" y="1411105"/>
                          <a:pt x="15315101" y="1377471"/>
                          <a:pt x="15292863" y="1325598"/>
                        </a:cubicBezTo>
                        <a:lnTo>
                          <a:pt x="15138842" y="966258"/>
                        </a:lnTo>
                        <a:cubicBezTo>
                          <a:pt x="15135595" y="958709"/>
                          <a:pt x="15124236" y="961884"/>
                          <a:pt x="15125365" y="969998"/>
                        </a:cubicBezTo>
                        <a:lnTo>
                          <a:pt x="15188372" y="1411111"/>
                        </a:lnTo>
                        <a:lnTo>
                          <a:pt x="15255752" y="2219607"/>
                        </a:lnTo>
                        <a:cubicBezTo>
                          <a:pt x="15256560" y="2229429"/>
                          <a:pt x="15253224" y="2239142"/>
                          <a:pt x="15246548" y="2246393"/>
                        </a:cubicBezTo>
                        <a:cubicBezTo>
                          <a:pt x="15239874" y="2253643"/>
                          <a:pt x="15230470" y="2257772"/>
                          <a:pt x="15220615" y="2257778"/>
                        </a:cubicBezTo>
                        <a:lnTo>
                          <a:pt x="15166781" y="2257778"/>
                        </a:lnTo>
                        <a:cubicBezTo>
                          <a:pt x="15097799" y="2257786"/>
                          <a:pt x="15038924" y="2207921"/>
                          <a:pt x="15027576" y="2139879"/>
                        </a:cubicBezTo>
                        <a:lnTo>
                          <a:pt x="14913204" y="1452880"/>
                        </a:lnTo>
                        <a:cubicBezTo>
                          <a:pt x="14911863" y="1444978"/>
                          <a:pt x="14900576" y="1444978"/>
                          <a:pt x="14899235" y="1452880"/>
                        </a:cubicBezTo>
                        <a:lnTo>
                          <a:pt x="14784794" y="2139879"/>
                        </a:lnTo>
                        <a:cubicBezTo>
                          <a:pt x="14773442" y="2207948"/>
                          <a:pt x="14714525" y="2257821"/>
                          <a:pt x="14645517" y="2257778"/>
                        </a:cubicBezTo>
                        <a:lnTo>
                          <a:pt x="14591683" y="2257778"/>
                        </a:lnTo>
                        <a:cubicBezTo>
                          <a:pt x="14581828" y="2257771"/>
                          <a:pt x="14572425" y="2253643"/>
                          <a:pt x="14565751" y="2246392"/>
                        </a:cubicBezTo>
                        <a:cubicBezTo>
                          <a:pt x="14559076" y="2239141"/>
                          <a:pt x="14555739" y="2229429"/>
                          <a:pt x="14556547" y="2219607"/>
                        </a:cubicBezTo>
                        <a:lnTo>
                          <a:pt x="14623927" y="1411111"/>
                        </a:lnTo>
                        <a:lnTo>
                          <a:pt x="14686933" y="969998"/>
                        </a:lnTo>
                        <a:close/>
                        <a:moveTo>
                          <a:pt x="16493649" y="0"/>
                        </a:moveTo>
                        <a:cubicBezTo>
                          <a:pt x="16376749" y="0"/>
                          <a:pt x="16281983" y="94767"/>
                          <a:pt x="16281983" y="211667"/>
                        </a:cubicBezTo>
                        <a:lnTo>
                          <a:pt x="16281983" y="282222"/>
                        </a:lnTo>
                        <a:cubicBezTo>
                          <a:pt x="16282504" y="398753"/>
                          <a:pt x="16377117" y="492944"/>
                          <a:pt x="16493649" y="492944"/>
                        </a:cubicBezTo>
                        <a:cubicBezTo>
                          <a:pt x="16610181" y="492944"/>
                          <a:pt x="16704794" y="398753"/>
                          <a:pt x="16705315" y="282222"/>
                        </a:cubicBezTo>
                        <a:lnTo>
                          <a:pt x="16705315" y="211667"/>
                        </a:lnTo>
                        <a:cubicBezTo>
                          <a:pt x="16705315" y="94767"/>
                          <a:pt x="16610549" y="0"/>
                          <a:pt x="16493649" y="0"/>
                        </a:cubicBezTo>
                        <a:close/>
                        <a:moveTo>
                          <a:pt x="16274433" y="969998"/>
                        </a:moveTo>
                        <a:cubicBezTo>
                          <a:pt x="16275633" y="961884"/>
                          <a:pt x="16264203" y="958709"/>
                          <a:pt x="16261028" y="966258"/>
                        </a:cubicBezTo>
                        <a:lnTo>
                          <a:pt x="16107004" y="1325598"/>
                        </a:lnTo>
                        <a:cubicBezTo>
                          <a:pt x="16084748" y="1377518"/>
                          <a:pt x="16033672" y="1411161"/>
                          <a:pt x="15977183" y="1411111"/>
                        </a:cubicBezTo>
                        <a:lnTo>
                          <a:pt x="15912129" y="1411111"/>
                        </a:lnTo>
                        <a:cubicBezTo>
                          <a:pt x="15900265" y="1411122"/>
                          <a:pt x="15889190" y="1405168"/>
                          <a:pt x="15882655" y="1395265"/>
                        </a:cubicBezTo>
                        <a:cubicBezTo>
                          <a:pt x="15876119" y="1385363"/>
                          <a:pt x="15875000" y="1372839"/>
                          <a:pt x="15879674" y="1361934"/>
                        </a:cubicBezTo>
                        <a:lnTo>
                          <a:pt x="16070315" y="917222"/>
                        </a:lnTo>
                        <a:lnTo>
                          <a:pt x="16140447" y="741821"/>
                        </a:lnTo>
                        <a:cubicBezTo>
                          <a:pt x="16183318" y="634683"/>
                          <a:pt x="16287094" y="564436"/>
                          <a:pt x="16402492" y="564444"/>
                        </a:cubicBezTo>
                        <a:lnTo>
                          <a:pt x="16584806" y="564444"/>
                        </a:lnTo>
                        <a:cubicBezTo>
                          <a:pt x="16700204" y="564436"/>
                          <a:pt x="16803980" y="634683"/>
                          <a:pt x="16846851" y="741821"/>
                        </a:cubicBezTo>
                        <a:lnTo>
                          <a:pt x="16916983" y="917222"/>
                        </a:lnTo>
                        <a:lnTo>
                          <a:pt x="17107553" y="1361934"/>
                        </a:lnTo>
                        <a:cubicBezTo>
                          <a:pt x="17112227" y="1372839"/>
                          <a:pt x="17111107" y="1385363"/>
                          <a:pt x="17104571" y="1395265"/>
                        </a:cubicBezTo>
                        <a:cubicBezTo>
                          <a:pt x="17098037" y="1405168"/>
                          <a:pt x="17086962" y="1411122"/>
                          <a:pt x="17075097" y="1411111"/>
                        </a:cubicBezTo>
                        <a:lnTo>
                          <a:pt x="17010045" y="1411111"/>
                        </a:lnTo>
                        <a:cubicBezTo>
                          <a:pt x="16953607" y="1411105"/>
                          <a:pt x="16902601" y="1377471"/>
                          <a:pt x="16880363" y="1325598"/>
                        </a:cubicBezTo>
                        <a:lnTo>
                          <a:pt x="16726342" y="966258"/>
                        </a:lnTo>
                        <a:cubicBezTo>
                          <a:pt x="16723095" y="958709"/>
                          <a:pt x="16711736" y="961884"/>
                          <a:pt x="16712865" y="969998"/>
                        </a:cubicBezTo>
                        <a:lnTo>
                          <a:pt x="16775872" y="1411111"/>
                        </a:lnTo>
                        <a:lnTo>
                          <a:pt x="16843252" y="2219607"/>
                        </a:lnTo>
                        <a:cubicBezTo>
                          <a:pt x="16844060" y="2229429"/>
                          <a:pt x="16840724" y="2239142"/>
                          <a:pt x="16834048" y="2246393"/>
                        </a:cubicBezTo>
                        <a:cubicBezTo>
                          <a:pt x="16827374" y="2253643"/>
                          <a:pt x="16817970" y="2257772"/>
                          <a:pt x="16808115" y="2257778"/>
                        </a:cubicBezTo>
                        <a:lnTo>
                          <a:pt x="16754281" y="2257778"/>
                        </a:lnTo>
                        <a:cubicBezTo>
                          <a:pt x="16685299" y="2257786"/>
                          <a:pt x="16626424" y="2207921"/>
                          <a:pt x="16615076" y="2139879"/>
                        </a:cubicBezTo>
                        <a:lnTo>
                          <a:pt x="16500704" y="1452880"/>
                        </a:lnTo>
                        <a:cubicBezTo>
                          <a:pt x="16499363" y="1444978"/>
                          <a:pt x="16488076" y="1444978"/>
                          <a:pt x="16486735" y="1452880"/>
                        </a:cubicBezTo>
                        <a:lnTo>
                          <a:pt x="16372294" y="2139879"/>
                        </a:lnTo>
                        <a:cubicBezTo>
                          <a:pt x="16360942" y="2207948"/>
                          <a:pt x="16302025" y="2257821"/>
                          <a:pt x="16233017" y="2257778"/>
                        </a:cubicBezTo>
                        <a:lnTo>
                          <a:pt x="16179183" y="2257778"/>
                        </a:lnTo>
                        <a:cubicBezTo>
                          <a:pt x="16169328" y="2257771"/>
                          <a:pt x="16159925" y="2253643"/>
                          <a:pt x="16153251" y="2246392"/>
                        </a:cubicBezTo>
                        <a:cubicBezTo>
                          <a:pt x="16146576" y="2239141"/>
                          <a:pt x="16143239" y="2229429"/>
                          <a:pt x="16144047" y="2219607"/>
                        </a:cubicBezTo>
                        <a:lnTo>
                          <a:pt x="16211427" y="1411111"/>
                        </a:lnTo>
                        <a:lnTo>
                          <a:pt x="16274433" y="969998"/>
                        </a:lnTo>
                        <a:close/>
                        <a:moveTo>
                          <a:pt x="18081149" y="0"/>
                        </a:moveTo>
                        <a:cubicBezTo>
                          <a:pt x="17964249" y="0"/>
                          <a:pt x="17869483" y="94767"/>
                          <a:pt x="17869483" y="211667"/>
                        </a:cubicBezTo>
                        <a:lnTo>
                          <a:pt x="17869483" y="282222"/>
                        </a:lnTo>
                        <a:cubicBezTo>
                          <a:pt x="17870004" y="398753"/>
                          <a:pt x="17964617" y="492944"/>
                          <a:pt x="18081149" y="492944"/>
                        </a:cubicBezTo>
                        <a:cubicBezTo>
                          <a:pt x="18197681" y="492944"/>
                          <a:pt x="18292294" y="398753"/>
                          <a:pt x="18292815" y="282222"/>
                        </a:cubicBezTo>
                        <a:lnTo>
                          <a:pt x="18292815" y="211667"/>
                        </a:lnTo>
                        <a:cubicBezTo>
                          <a:pt x="18292815" y="94767"/>
                          <a:pt x="18198049" y="0"/>
                          <a:pt x="18081149" y="0"/>
                        </a:cubicBezTo>
                        <a:close/>
                        <a:moveTo>
                          <a:pt x="17861933" y="969998"/>
                        </a:moveTo>
                        <a:cubicBezTo>
                          <a:pt x="17863133" y="961884"/>
                          <a:pt x="17851703" y="958709"/>
                          <a:pt x="17848528" y="966258"/>
                        </a:cubicBezTo>
                        <a:lnTo>
                          <a:pt x="17694504" y="1325598"/>
                        </a:lnTo>
                        <a:cubicBezTo>
                          <a:pt x="17672248" y="1377518"/>
                          <a:pt x="17621172" y="1411161"/>
                          <a:pt x="17564683" y="1411111"/>
                        </a:cubicBezTo>
                        <a:lnTo>
                          <a:pt x="17499629" y="1411111"/>
                        </a:lnTo>
                        <a:cubicBezTo>
                          <a:pt x="17487765" y="1411122"/>
                          <a:pt x="17476690" y="1405168"/>
                          <a:pt x="17470155" y="1395265"/>
                        </a:cubicBezTo>
                        <a:cubicBezTo>
                          <a:pt x="17463619" y="1385363"/>
                          <a:pt x="17462500" y="1372839"/>
                          <a:pt x="17467174" y="1361934"/>
                        </a:cubicBezTo>
                        <a:lnTo>
                          <a:pt x="17657815" y="917222"/>
                        </a:lnTo>
                        <a:lnTo>
                          <a:pt x="17727947" y="741821"/>
                        </a:lnTo>
                        <a:cubicBezTo>
                          <a:pt x="17770818" y="634683"/>
                          <a:pt x="17874594" y="564436"/>
                          <a:pt x="17989992" y="564444"/>
                        </a:cubicBezTo>
                        <a:lnTo>
                          <a:pt x="18172306" y="564444"/>
                        </a:lnTo>
                        <a:cubicBezTo>
                          <a:pt x="18287704" y="564436"/>
                          <a:pt x="18391480" y="634683"/>
                          <a:pt x="18434351" y="741821"/>
                        </a:cubicBezTo>
                        <a:lnTo>
                          <a:pt x="18504483" y="917222"/>
                        </a:lnTo>
                        <a:lnTo>
                          <a:pt x="18695053" y="1361934"/>
                        </a:lnTo>
                        <a:cubicBezTo>
                          <a:pt x="18699727" y="1372839"/>
                          <a:pt x="18698607" y="1385363"/>
                          <a:pt x="18692071" y="1395265"/>
                        </a:cubicBezTo>
                        <a:cubicBezTo>
                          <a:pt x="18685537" y="1405168"/>
                          <a:pt x="18674462" y="1411122"/>
                          <a:pt x="18662597" y="1411111"/>
                        </a:cubicBezTo>
                        <a:lnTo>
                          <a:pt x="18597545" y="1411111"/>
                        </a:lnTo>
                        <a:cubicBezTo>
                          <a:pt x="18541107" y="1411105"/>
                          <a:pt x="18490101" y="1377471"/>
                          <a:pt x="18467863" y="1325598"/>
                        </a:cubicBezTo>
                        <a:lnTo>
                          <a:pt x="18313842" y="966258"/>
                        </a:lnTo>
                        <a:cubicBezTo>
                          <a:pt x="18310595" y="958709"/>
                          <a:pt x="18299236" y="961884"/>
                          <a:pt x="18300365" y="969998"/>
                        </a:cubicBezTo>
                        <a:lnTo>
                          <a:pt x="18363372" y="1411111"/>
                        </a:lnTo>
                        <a:lnTo>
                          <a:pt x="18430752" y="2219607"/>
                        </a:lnTo>
                        <a:cubicBezTo>
                          <a:pt x="18431560" y="2229429"/>
                          <a:pt x="18428224" y="2239142"/>
                          <a:pt x="18421548" y="2246393"/>
                        </a:cubicBezTo>
                        <a:cubicBezTo>
                          <a:pt x="18414874" y="2253643"/>
                          <a:pt x="18405470" y="2257772"/>
                          <a:pt x="18395615" y="2257778"/>
                        </a:cubicBezTo>
                        <a:lnTo>
                          <a:pt x="18341781" y="2257778"/>
                        </a:lnTo>
                        <a:cubicBezTo>
                          <a:pt x="18272799" y="2257786"/>
                          <a:pt x="18213924" y="2207921"/>
                          <a:pt x="18202576" y="2139879"/>
                        </a:cubicBezTo>
                        <a:lnTo>
                          <a:pt x="18088204" y="1452880"/>
                        </a:lnTo>
                        <a:cubicBezTo>
                          <a:pt x="18086863" y="1444978"/>
                          <a:pt x="18075576" y="1444978"/>
                          <a:pt x="18074235" y="1452880"/>
                        </a:cubicBezTo>
                        <a:lnTo>
                          <a:pt x="17959794" y="2139879"/>
                        </a:lnTo>
                        <a:cubicBezTo>
                          <a:pt x="17948442" y="2207948"/>
                          <a:pt x="17889525" y="2257821"/>
                          <a:pt x="17820517" y="2257778"/>
                        </a:cubicBezTo>
                        <a:lnTo>
                          <a:pt x="17766683" y="2257778"/>
                        </a:lnTo>
                        <a:cubicBezTo>
                          <a:pt x="17756828" y="2257771"/>
                          <a:pt x="17747425" y="2253643"/>
                          <a:pt x="17740751" y="2246392"/>
                        </a:cubicBezTo>
                        <a:cubicBezTo>
                          <a:pt x="17734076" y="2239141"/>
                          <a:pt x="17730739" y="2229429"/>
                          <a:pt x="17731547" y="2219607"/>
                        </a:cubicBezTo>
                        <a:lnTo>
                          <a:pt x="17798927" y="1411111"/>
                        </a:lnTo>
                        <a:lnTo>
                          <a:pt x="17861933" y="969998"/>
                        </a:lnTo>
                        <a:close/>
                        <a:moveTo>
                          <a:pt x="19668649" y="0"/>
                        </a:moveTo>
                        <a:cubicBezTo>
                          <a:pt x="19551749" y="0"/>
                          <a:pt x="19456983" y="94767"/>
                          <a:pt x="19456983" y="211667"/>
                        </a:cubicBezTo>
                        <a:lnTo>
                          <a:pt x="19456983" y="282222"/>
                        </a:lnTo>
                        <a:cubicBezTo>
                          <a:pt x="19457504" y="398753"/>
                          <a:pt x="19552117" y="492944"/>
                          <a:pt x="19668649" y="492944"/>
                        </a:cubicBezTo>
                        <a:cubicBezTo>
                          <a:pt x="19785181" y="492944"/>
                          <a:pt x="19879794" y="398753"/>
                          <a:pt x="19880315" y="282222"/>
                        </a:cubicBezTo>
                        <a:lnTo>
                          <a:pt x="19880315" y="211667"/>
                        </a:lnTo>
                        <a:cubicBezTo>
                          <a:pt x="19880315" y="94767"/>
                          <a:pt x="19785549" y="0"/>
                          <a:pt x="19668649" y="0"/>
                        </a:cubicBezTo>
                        <a:close/>
                        <a:moveTo>
                          <a:pt x="19449433" y="969998"/>
                        </a:moveTo>
                        <a:cubicBezTo>
                          <a:pt x="19450633" y="961884"/>
                          <a:pt x="19439203" y="958709"/>
                          <a:pt x="19436028" y="966258"/>
                        </a:cubicBezTo>
                        <a:lnTo>
                          <a:pt x="19282004" y="1325598"/>
                        </a:lnTo>
                        <a:cubicBezTo>
                          <a:pt x="19259748" y="1377518"/>
                          <a:pt x="19208672" y="1411161"/>
                          <a:pt x="19152183" y="1411111"/>
                        </a:cubicBezTo>
                        <a:lnTo>
                          <a:pt x="19087129" y="1411111"/>
                        </a:lnTo>
                        <a:cubicBezTo>
                          <a:pt x="19075265" y="1411122"/>
                          <a:pt x="19064190" y="1405168"/>
                          <a:pt x="19057655" y="1395265"/>
                        </a:cubicBezTo>
                        <a:cubicBezTo>
                          <a:pt x="19051119" y="1385363"/>
                          <a:pt x="19050000" y="1372839"/>
                          <a:pt x="19054674" y="1361934"/>
                        </a:cubicBezTo>
                        <a:lnTo>
                          <a:pt x="19245315" y="917222"/>
                        </a:lnTo>
                        <a:lnTo>
                          <a:pt x="19315447" y="741821"/>
                        </a:lnTo>
                        <a:cubicBezTo>
                          <a:pt x="19358318" y="634683"/>
                          <a:pt x="19462094" y="564436"/>
                          <a:pt x="19577492" y="564444"/>
                        </a:cubicBezTo>
                        <a:lnTo>
                          <a:pt x="19759806" y="564444"/>
                        </a:lnTo>
                        <a:cubicBezTo>
                          <a:pt x="19875204" y="564436"/>
                          <a:pt x="19978980" y="634683"/>
                          <a:pt x="20021851" y="741821"/>
                        </a:cubicBezTo>
                        <a:lnTo>
                          <a:pt x="20091983" y="917222"/>
                        </a:lnTo>
                        <a:lnTo>
                          <a:pt x="20282553" y="1361934"/>
                        </a:lnTo>
                        <a:cubicBezTo>
                          <a:pt x="20287227" y="1372839"/>
                          <a:pt x="20286107" y="1385363"/>
                          <a:pt x="20279571" y="1395265"/>
                        </a:cubicBezTo>
                        <a:cubicBezTo>
                          <a:pt x="20273037" y="1405168"/>
                          <a:pt x="20261962" y="1411122"/>
                          <a:pt x="20250097" y="1411111"/>
                        </a:cubicBezTo>
                        <a:lnTo>
                          <a:pt x="20185045" y="1411111"/>
                        </a:lnTo>
                        <a:cubicBezTo>
                          <a:pt x="20128607" y="1411105"/>
                          <a:pt x="20077601" y="1377471"/>
                          <a:pt x="20055363" y="1325598"/>
                        </a:cubicBezTo>
                        <a:lnTo>
                          <a:pt x="19901342" y="966258"/>
                        </a:lnTo>
                        <a:cubicBezTo>
                          <a:pt x="19898095" y="958709"/>
                          <a:pt x="19886736" y="961884"/>
                          <a:pt x="19887865" y="969998"/>
                        </a:cubicBezTo>
                        <a:lnTo>
                          <a:pt x="19950872" y="1411111"/>
                        </a:lnTo>
                        <a:lnTo>
                          <a:pt x="20018252" y="2219607"/>
                        </a:lnTo>
                        <a:cubicBezTo>
                          <a:pt x="20019060" y="2229429"/>
                          <a:pt x="20015724" y="2239142"/>
                          <a:pt x="20009048" y="2246393"/>
                        </a:cubicBezTo>
                        <a:cubicBezTo>
                          <a:pt x="20002374" y="2253643"/>
                          <a:pt x="19992970" y="2257772"/>
                          <a:pt x="19983115" y="2257778"/>
                        </a:cubicBezTo>
                        <a:lnTo>
                          <a:pt x="19929281" y="2257778"/>
                        </a:lnTo>
                        <a:cubicBezTo>
                          <a:pt x="19860299" y="2257786"/>
                          <a:pt x="19801424" y="2207921"/>
                          <a:pt x="19790076" y="2139879"/>
                        </a:cubicBezTo>
                        <a:lnTo>
                          <a:pt x="19675704" y="1452880"/>
                        </a:lnTo>
                        <a:cubicBezTo>
                          <a:pt x="19674363" y="1444978"/>
                          <a:pt x="19663076" y="1444978"/>
                          <a:pt x="19661735" y="1452880"/>
                        </a:cubicBezTo>
                        <a:lnTo>
                          <a:pt x="19547294" y="2139879"/>
                        </a:lnTo>
                        <a:cubicBezTo>
                          <a:pt x="19535942" y="2207948"/>
                          <a:pt x="19477025" y="2257821"/>
                          <a:pt x="19408017" y="2257778"/>
                        </a:cubicBezTo>
                        <a:lnTo>
                          <a:pt x="19354183" y="2257778"/>
                        </a:lnTo>
                        <a:cubicBezTo>
                          <a:pt x="19344328" y="2257771"/>
                          <a:pt x="19334925" y="2253643"/>
                          <a:pt x="19328251" y="2246392"/>
                        </a:cubicBezTo>
                        <a:cubicBezTo>
                          <a:pt x="19321576" y="2239141"/>
                          <a:pt x="19318239" y="2229429"/>
                          <a:pt x="19319047" y="2219607"/>
                        </a:cubicBezTo>
                        <a:lnTo>
                          <a:pt x="19386427" y="1411111"/>
                        </a:lnTo>
                        <a:lnTo>
                          <a:pt x="19449433" y="969998"/>
                        </a:lnTo>
                        <a:close/>
                        <a:moveTo>
                          <a:pt x="21256149" y="0"/>
                        </a:moveTo>
                        <a:cubicBezTo>
                          <a:pt x="21139249" y="0"/>
                          <a:pt x="21044483" y="94767"/>
                          <a:pt x="21044483" y="211667"/>
                        </a:cubicBezTo>
                        <a:lnTo>
                          <a:pt x="21044483" y="282222"/>
                        </a:lnTo>
                        <a:cubicBezTo>
                          <a:pt x="21045004" y="398753"/>
                          <a:pt x="21139617" y="492944"/>
                          <a:pt x="21256149" y="492944"/>
                        </a:cubicBezTo>
                        <a:cubicBezTo>
                          <a:pt x="21372681" y="492944"/>
                          <a:pt x="21467294" y="398753"/>
                          <a:pt x="21467815" y="282222"/>
                        </a:cubicBezTo>
                        <a:lnTo>
                          <a:pt x="21467815" y="211667"/>
                        </a:lnTo>
                        <a:cubicBezTo>
                          <a:pt x="21467815" y="94767"/>
                          <a:pt x="21373049" y="0"/>
                          <a:pt x="21256149" y="0"/>
                        </a:cubicBezTo>
                        <a:close/>
                        <a:moveTo>
                          <a:pt x="21036933" y="969998"/>
                        </a:moveTo>
                        <a:cubicBezTo>
                          <a:pt x="21038133" y="961884"/>
                          <a:pt x="21026703" y="958709"/>
                          <a:pt x="21023528" y="966258"/>
                        </a:cubicBezTo>
                        <a:lnTo>
                          <a:pt x="20869504" y="1325598"/>
                        </a:lnTo>
                        <a:cubicBezTo>
                          <a:pt x="20847248" y="1377518"/>
                          <a:pt x="20796172" y="1411161"/>
                          <a:pt x="20739683" y="1411111"/>
                        </a:cubicBezTo>
                        <a:lnTo>
                          <a:pt x="20674629" y="1411111"/>
                        </a:lnTo>
                        <a:cubicBezTo>
                          <a:pt x="20662765" y="1411122"/>
                          <a:pt x="20651690" y="1405168"/>
                          <a:pt x="20645155" y="1395265"/>
                        </a:cubicBezTo>
                        <a:cubicBezTo>
                          <a:pt x="20638619" y="1385363"/>
                          <a:pt x="20637500" y="1372839"/>
                          <a:pt x="20642174" y="1361934"/>
                        </a:cubicBezTo>
                        <a:lnTo>
                          <a:pt x="20832815" y="917222"/>
                        </a:lnTo>
                        <a:lnTo>
                          <a:pt x="20902947" y="741821"/>
                        </a:lnTo>
                        <a:cubicBezTo>
                          <a:pt x="20945818" y="634683"/>
                          <a:pt x="21049594" y="564436"/>
                          <a:pt x="21164992" y="564444"/>
                        </a:cubicBezTo>
                        <a:lnTo>
                          <a:pt x="21347306" y="564444"/>
                        </a:lnTo>
                        <a:cubicBezTo>
                          <a:pt x="21462704" y="564436"/>
                          <a:pt x="21566480" y="634683"/>
                          <a:pt x="21609351" y="741821"/>
                        </a:cubicBezTo>
                        <a:lnTo>
                          <a:pt x="21679483" y="917222"/>
                        </a:lnTo>
                        <a:lnTo>
                          <a:pt x="21870053" y="1361934"/>
                        </a:lnTo>
                        <a:cubicBezTo>
                          <a:pt x="21874727" y="1372839"/>
                          <a:pt x="21873607" y="1385363"/>
                          <a:pt x="21867071" y="1395265"/>
                        </a:cubicBezTo>
                        <a:cubicBezTo>
                          <a:pt x="21860537" y="1405168"/>
                          <a:pt x="21849462" y="1411122"/>
                          <a:pt x="21837597" y="1411111"/>
                        </a:cubicBezTo>
                        <a:lnTo>
                          <a:pt x="21772545" y="1411111"/>
                        </a:lnTo>
                        <a:cubicBezTo>
                          <a:pt x="21716107" y="1411105"/>
                          <a:pt x="21665101" y="1377471"/>
                          <a:pt x="21642863" y="1325598"/>
                        </a:cubicBezTo>
                        <a:lnTo>
                          <a:pt x="21488842" y="966258"/>
                        </a:lnTo>
                        <a:cubicBezTo>
                          <a:pt x="21485595" y="958709"/>
                          <a:pt x="21474236" y="961884"/>
                          <a:pt x="21475365" y="969998"/>
                        </a:cubicBezTo>
                        <a:lnTo>
                          <a:pt x="21538372" y="1411111"/>
                        </a:lnTo>
                        <a:lnTo>
                          <a:pt x="21605752" y="2219607"/>
                        </a:lnTo>
                        <a:cubicBezTo>
                          <a:pt x="21606560" y="2229429"/>
                          <a:pt x="21603224" y="2239142"/>
                          <a:pt x="21596548" y="2246393"/>
                        </a:cubicBezTo>
                        <a:cubicBezTo>
                          <a:pt x="21589874" y="2253643"/>
                          <a:pt x="21580470" y="2257772"/>
                          <a:pt x="21570615" y="2257778"/>
                        </a:cubicBezTo>
                        <a:lnTo>
                          <a:pt x="21516781" y="2257778"/>
                        </a:lnTo>
                        <a:cubicBezTo>
                          <a:pt x="21447799" y="2257786"/>
                          <a:pt x="21388924" y="2207921"/>
                          <a:pt x="21377576" y="2139879"/>
                        </a:cubicBezTo>
                        <a:lnTo>
                          <a:pt x="21263204" y="1452880"/>
                        </a:lnTo>
                        <a:cubicBezTo>
                          <a:pt x="21261863" y="1444978"/>
                          <a:pt x="21250576" y="1444978"/>
                          <a:pt x="21249235" y="1452880"/>
                        </a:cubicBezTo>
                        <a:lnTo>
                          <a:pt x="21134794" y="2139879"/>
                        </a:lnTo>
                        <a:cubicBezTo>
                          <a:pt x="21123442" y="2207948"/>
                          <a:pt x="21064525" y="2257821"/>
                          <a:pt x="20995517" y="2257778"/>
                        </a:cubicBezTo>
                        <a:lnTo>
                          <a:pt x="20941683" y="2257778"/>
                        </a:lnTo>
                        <a:cubicBezTo>
                          <a:pt x="20931828" y="2257771"/>
                          <a:pt x="20922425" y="2253643"/>
                          <a:pt x="20915751" y="2246392"/>
                        </a:cubicBezTo>
                        <a:cubicBezTo>
                          <a:pt x="20909076" y="2239141"/>
                          <a:pt x="20905739" y="2229429"/>
                          <a:pt x="20906547" y="2219607"/>
                        </a:cubicBezTo>
                        <a:lnTo>
                          <a:pt x="20973927" y="1411111"/>
                        </a:lnTo>
                        <a:lnTo>
                          <a:pt x="21036933" y="969998"/>
                        </a:lnTo>
                        <a:close/>
                        <a:moveTo>
                          <a:pt x="22843649" y="0"/>
                        </a:moveTo>
                        <a:cubicBezTo>
                          <a:pt x="22726749" y="0"/>
                          <a:pt x="22631983" y="94767"/>
                          <a:pt x="22631983" y="211667"/>
                        </a:cubicBezTo>
                        <a:lnTo>
                          <a:pt x="22631983" y="282222"/>
                        </a:lnTo>
                        <a:cubicBezTo>
                          <a:pt x="22632504" y="398753"/>
                          <a:pt x="22727117" y="492944"/>
                          <a:pt x="22843649" y="492944"/>
                        </a:cubicBezTo>
                        <a:cubicBezTo>
                          <a:pt x="22960181" y="492944"/>
                          <a:pt x="23054794" y="398753"/>
                          <a:pt x="23055315" y="282222"/>
                        </a:cubicBezTo>
                        <a:lnTo>
                          <a:pt x="23055315" y="211667"/>
                        </a:lnTo>
                        <a:cubicBezTo>
                          <a:pt x="23055315" y="94767"/>
                          <a:pt x="22960549" y="0"/>
                          <a:pt x="22843649" y="0"/>
                        </a:cubicBezTo>
                        <a:close/>
                        <a:moveTo>
                          <a:pt x="22624433" y="969998"/>
                        </a:moveTo>
                        <a:cubicBezTo>
                          <a:pt x="22625633" y="961884"/>
                          <a:pt x="22614203" y="958709"/>
                          <a:pt x="22611028" y="966258"/>
                        </a:cubicBezTo>
                        <a:lnTo>
                          <a:pt x="22457004" y="1325598"/>
                        </a:lnTo>
                        <a:cubicBezTo>
                          <a:pt x="22434748" y="1377518"/>
                          <a:pt x="22383672" y="1411161"/>
                          <a:pt x="22327183" y="1411111"/>
                        </a:cubicBezTo>
                        <a:lnTo>
                          <a:pt x="22262129" y="1411111"/>
                        </a:lnTo>
                        <a:cubicBezTo>
                          <a:pt x="22250265" y="1411122"/>
                          <a:pt x="22239190" y="1405168"/>
                          <a:pt x="22232655" y="1395265"/>
                        </a:cubicBezTo>
                        <a:cubicBezTo>
                          <a:pt x="22226119" y="1385363"/>
                          <a:pt x="22225000" y="1372839"/>
                          <a:pt x="22229674" y="1361934"/>
                        </a:cubicBezTo>
                        <a:lnTo>
                          <a:pt x="22420315" y="917222"/>
                        </a:lnTo>
                        <a:lnTo>
                          <a:pt x="22490447" y="741821"/>
                        </a:lnTo>
                        <a:cubicBezTo>
                          <a:pt x="22533318" y="634683"/>
                          <a:pt x="22637094" y="564436"/>
                          <a:pt x="22752492" y="564444"/>
                        </a:cubicBezTo>
                        <a:lnTo>
                          <a:pt x="22934806" y="564444"/>
                        </a:lnTo>
                        <a:cubicBezTo>
                          <a:pt x="23050204" y="564436"/>
                          <a:pt x="23153980" y="634683"/>
                          <a:pt x="23196851" y="741821"/>
                        </a:cubicBezTo>
                        <a:lnTo>
                          <a:pt x="23266983" y="917222"/>
                        </a:lnTo>
                        <a:lnTo>
                          <a:pt x="23457553" y="1361934"/>
                        </a:lnTo>
                        <a:cubicBezTo>
                          <a:pt x="23462227" y="1372839"/>
                          <a:pt x="23461107" y="1385363"/>
                          <a:pt x="23454571" y="1395265"/>
                        </a:cubicBezTo>
                        <a:cubicBezTo>
                          <a:pt x="23448037" y="1405168"/>
                          <a:pt x="23436962" y="1411122"/>
                          <a:pt x="23425097" y="1411111"/>
                        </a:cubicBezTo>
                        <a:lnTo>
                          <a:pt x="23360045" y="1411111"/>
                        </a:lnTo>
                        <a:cubicBezTo>
                          <a:pt x="23303607" y="1411105"/>
                          <a:pt x="23252601" y="1377471"/>
                          <a:pt x="23230363" y="1325598"/>
                        </a:cubicBezTo>
                        <a:lnTo>
                          <a:pt x="23076342" y="966258"/>
                        </a:lnTo>
                        <a:cubicBezTo>
                          <a:pt x="23073095" y="958709"/>
                          <a:pt x="23061736" y="961884"/>
                          <a:pt x="23062865" y="969998"/>
                        </a:cubicBezTo>
                        <a:lnTo>
                          <a:pt x="23125872" y="1411111"/>
                        </a:lnTo>
                        <a:lnTo>
                          <a:pt x="23193252" y="2219607"/>
                        </a:lnTo>
                        <a:cubicBezTo>
                          <a:pt x="23194060" y="2229429"/>
                          <a:pt x="23190724" y="2239142"/>
                          <a:pt x="23184048" y="2246393"/>
                        </a:cubicBezTo>
                        <a:cubicBezTo>
                          <a:pt x="23177374" y="2253643"/>
                          <a:pt x="23167970" y="2257772"/>
                          <a:pt x="23158115" y="2257778"/>
                        </a:cubicBezTo>
                        <a:lnTo>
                          <a:pt x="23104281" y="2257778"/>
                        </a:lnTo>
                        <a:cubicBezTo>
                          <a:pt x="23035299" y="2257786"/>
                          <a:pt x="22976424" y="2207921"/>
                          <a:pt x="22965076" y="2139879"/>
                        </a:cubicBezTo>
                        <a:lnTo>
                          <a:pt x="22850704" y="1452880"/>
                        </a:lnTo>
                        <a:cubicBezTo>
                          <a:pt x="22849363" y="1444978"/>
                          <a:pt x="22838076" y="1444978"/>
                          <a:pt x="22836735" y="1452880"/>
                        </a:cubicBezTo>
                        <a:lnTo>
                          <a:pt x="22722294" y="2139879"/>
                        </a:lnTo>
                        <a:cubicBezTo>
                          <a:pt x="22710942" y="2207948"/>
                          <a:pt x="22652025" y="2257821"/>
                          <a:pt x="22583017" y="2257778"/>
                        </a:cubicBezTo>
                        <a:lnTo>
                          <a:pt x="22529183" y="2257778"/>
                        </a:lnTo>
                        <a:cubicBezTo>
                          <a:pt x="22519328" y="2257771"/>
                          <a:pt x="22509925" y="2253643"/>
                          <a:pt x="22503251" y="2246392"/>
                        </a:cubicBezTo>
                        <a:cubicBezTo>
                          <a:pt x="22496576" y="2239141"/>
                          <a:pt x="22493239" y="2229429"/>
                          <a:pt x="22494047" y="2219607"/>
                        </a:cubicBezTo>
                        <a:lnTo>
                          <a:pt x="22561427" y="1411111"/>
                        </a:lnTo>
                        <a:lnTo>
                          <a:pt x="22624433" y="969998"/>
                        </a:lnTo>
                        <a:close/>
                        <a:moveTo>
                          <a:pt x="24431149" y="0"/>
                        </a:moveTo>
                        <a:cubicBezTo>
                          <a:pt x="24314249" y="0"/>
                          <a:pt x="24219483" y="94767"/>
                          <a:pt x="24219483" y="211667"/>
                        </a:cubicBezTo>
                        <a:lnTo>
                          <a:pt x="24219483" y="282222"/>
                        </a:lnTo>
                        <a:cubicBezTo>
                          <a:pt x="24220004" y="398753"/>
                          <a:pt x="24314617" y="492944"/>
                          <a:pt x="24431149" y="492944"/>
                        </a:cubicBezTo>
                        <a:cubicBezTo>
                          <a:pt x="24547681" y="492944"/>
                          <a:pt x="24642294" y="398753"/>
                          <a:pt x="24642815" y="282222"/>
                        </a:cubicBezTo>
                        <a:lnTo>
                          <a:pt x="24642815" y="211667"/>
                        </a:lnTo>
                        <a:cubicBezTo>
                          <a:pt x="24642815" y="94767"/>
                          <a:pt x="24548049" y="0"/>
                          <a:pt x="24431149" y="0"/>
                        </a:cubicBezTo>
                        <a:close/>
                        <a:moveTo>
                          <a:pt x="24211933" y="969998"/>
                        </a:moveTo>
                        <a:cubicBezTo>
                          <a:pt x="24213133" y="961884"/>
                          <a:pt x="24201703" y="958709"/>
                          <a:pt x="24198528" y="966258"/>
                        </a:cubicBezTo>
                        <a:lnTo>
                          <a:pt x="24044504" y="1325598"/>
                        </a:lnTo>
                        <a:cubicBezTo>
                          <a:pt x="24022248" y="1377518"/>
                          <a:pt x="23971172" y="1411161"/>
                          <a:pt x="23914683" y="1411111"/>
                        </a:cubicBezTo>
                        <a:lnTo>
                          <a:pt x="23849629" y="1411111"/>
                        </a:lnTo>
                        <a:cubicBezTo>
                          <a:pt x="23837765" y="1411122"/>
                          <a:pt x="23826690" y="1405168"/>
                          <a:pt x="23820155" y="1395265"/>
                        </a:cubicBezTo>
                        <a:cubicBezTo>
                          <a:pt x="23813619" y="1385363"/>
                          <a:pt x="23812500" y="1372839"/>
                          <a:pt x="23817174" y="1361934"/>
                        </a:cubicBezTo>
                        <a:lnTo>
                          <a:pt x="24007815" y="917222"/>
                        </a:lnTo>
                        <a:lnTo>
                          <a:pt x="24077947" y="741821"/>
                        </a:lnTo>
                        <a:cubicBezTo>
                          <a:pt x="24120818" y="634683"/>
                          <a:pt x="24224594" y="564436"/>
                          <a:pt x="24339992" y="564444"/>
                        </a:cubicBezTo>
                        <a:lnTo>
                          <a:pt x="24522306" y="564444"/>
                        </a:lnTo>
                        <a:cubicBezTo>
                          <a:pt x="24637704" y="564436"/>
                          <a:pt x="24741480" y="634683"/>
                          <a:pt x="24784351" y="741821"/>
                        </a:cubicBezTo>
                        <a:lnTo>
                          <a:pt x="24854483" y="917222"/>
                        </a:lnTo>
                        <a:lnTo>
                          <a:pt x="25045053" y="1361934"/>
                        </a:lnTo>
                        <a:cubicBezTo>
                          <a:pt x="25049727" y="1372839"/>
                          <a:pt x="25048607" y="1385363"/>
                          <a:pt x="25042071" y="1395265"/>
                        </a:cubicBezTo>
                        <a:cubicBezTo>
                          <a:pt x="25035537" y="1405168"/>
                          <a:pt x="25024462" y="1411122"/>
                          <a:pt x="25012597" y="1411111"/>
                        </a:cubicBezTo>
                        <a:lnTo>
                          <a:pt x="24947545" y="1411111"/>
                        </a:lnTo>
                        <a:cubicBezTo>
                          <a:pt x="24891107" y="1411105"/>
                          <a:pt x="24840101" y="1377471"/>
                          <a:pt x="24817863" y="1325598"/>
                        </a:cubicBezTo>
                        <a:lnTo>
                          <a:pt x="24663842" y="966258"/>
                        </a:lnTo>
                        <a:cubicBezTo>
                          <a:pt x="24660595" y="958709"/>
                          <a:pt x="24649236" y="961884"/>
                          <a:pt x="24650365" y="969998"/>
                        </a:cubicBezTo>
                        <a:lnTo>
                          <a:pt x="24713372" y="1411111"/>
                        </a:lnTo>
                        <a:lnTo>
                          <a:pt x="24780752" y="2219607"/>
                        </a:lnTo>
                        <a:cubicBezTo>
                          <a:pt x="24781560" y="2229429"/>
                          <a:pt x="24778224" y="2239142"/>
                          <a:pt x="24771548" y="2246393"/>
                        </a:cubicBezTo>
                        <a:cubicBezTo>
                          <a:pt x="24764874" y="2253643"/>
                          <a:pt x="24755470" y="2257772"/>
                          <a:pt x="24745615" y="2257778"/>
                        </a:cubicBezTo>
                        <a:lnTo>
                          <a:pt x="24691781" y="2257778"/>
                        </a:lnTo>
                        <a:cubicBezTo>
                          <a:pt x="24622799" y="2257786"/>
                          <a:pt x="24563924" y="2207921"/>
                          <a:pt x="24552576" y="2139879"/>
                        </a:cubicBezTo>
                        <a:lnTo>
                          <a:pt x="24438204" y="1452880"/>
                        </a:lnTo>
                        <a:cubicBezTo>
                          <a:pt x="24436863" y="1444978"/>
                          <a:pt x="24425576" y="1444978"/>
                          <a:pt x="24424235" y="1452880"/>
                        </a:cubicBezTo>
                        <a:lnTo>
                          <a:pt x="24309794" y="2139879"/>
                        </a:lnTo>
                        <a:cubicBezTo>
                          <a:pt x="24298442" y="2207948"/>
                          <a:pt x="24239525" y="2257821"/>
                          <a:pt x="24170517" y="2257778"/>
                        </a:cubicBezTo>
                        <a:lnTo>
                          <a:pt x="24116683" y="2257778"/>
                        </a:lnTo>
                        <a:cubicBezTo>
                          <a:pt x="24106828" y="2257771"/>
                          <a:pt x="24097425" y="2253643"/>
                          <a:pt x="24090751" y="2246392"/>
                        </a:cubicBezTo>
                        <a:cubicBezTo>
                          <a:pt x="24084076" y="2239141"/>
                          <a:pt x="24080739" y="2229429"/>
                          <a:pt x="24081547" y="2219607"/>
                        </a:cubicBezTo>
                        <a:lnTo>
                          <a:pt x="24148927" y="1411111"/>
                        </a:lnTo>
                        <a:lnTo>
                          <a:pt x="24211933" y="969998"/>
                        </a:lnTo>
                        <a:close/>
                        <a:moveTo>
                          <a:pt x="26018649" y="0"/>
                        </a:moveTo>
                        <a:cubicBezTo>
                          <a:pt x="25901749" y="0"/>
                          <a:pt x="25806983" y="94767"/>
                          <a:pt x="25806983" y="211667"/>
                        </a:cubicBezTo>
                        <a:lnTo>
                          <a:pt x="25806983" y="282222"/>
                        </a:lnTo>
                        <a:cubicBezTo>
                          <a:pt x="25807504" y="398753"/>
                          <a:pt x="25902118" y="492945"/>
                          <a:pt x="26018649" y="492945"/>
                        </a:cubicBezTo>
                        <a:cubicBezTo>
                          <a:pt x="26135181" y="492945"/>
                          <a:pt x="26229796" y="398753"/>
                          <a:pt x="26230317" y="282222"/>
                        </a:cubicBezTo>
                        <a:lnTo>
                          <a:pt x="26230317" y="211667"/>
                        </a:lnTo>
                        <a:cubicBezTo>
                          <a:pt x="26230317" y="155529"/>
                          <a:pt x="26208017" y="101691"/>
                          <a:pt x="26168320" y="61995"/>
                        </a:cubicBezTo>
                        <a:cubicBezTo>
                          <a:pt x="26128624" y="22300"/>
                          <a:pt x="26074788" y="0"/>
                          <a:pt x="26018649" y="0"/>
                        </a:cubicBezTo>
                        <a:close/>
                        <a:moveTo>
                          <a:pt x="25799433" y="969998"/>
                        </a:moveTo>
                        <a:cubicBezTo>
                          <a:pt x="25800633" y="961884"/>
                          <a:pt x="25789203" y="958709"/>
                          <a:pt x="25786028" y="966258"/>
                        </a:cubicBezTo>
                        <a:lnTo>
                          <a:pt x="25632004" y="1325598"/>
                        </a:lnTo>
                        <a:cubicBezTo>
                          <a:pt x="25609748" y="1377518"/>
                          <a:pt x="25558672" y="1411161"/>
                          <a:pt x="25502183" y="1411111"/>
                        </a:cubicBezTo>
                        <a:lnTo>
                          <a:pt x="25437129" y="1411111"/>
                        </a:lnTo>
                        <a:cubicBezTo>
                          <a:pt x="25425265" y="1411122"/>
                          <a:pt x="25414190" y="1405168"/>
                          <a:pt x="25407655" y="1395265"/>
                        </a:cubicBezTo>
                        <a:cubicBezTo>
                          <a:pt x="25401119" y="1385363"/>
                          <a:pt x="25400000" y="1372839"/>
                          <a:pt x="25404674" y="1361934"/>
                        </a:cubicBezTo>
                        <a:lnTo>
                          <a:pt x="25595315" y="917222"/>
                        </a:lnTo>
                        <a:lnTo>
                          <a:pt x="25665447" y="741821"/>
                        </a:lnTo>
                        <a:cubicBezTo>
                          <a:pt x="25708318" y="634683"/>
                          <a:pt x="25812094" y="564436"/>
                          <a:pt x="25927492" y="564444"/>
                        </a:cubicBezTo>
                        <a:lnTo>
                          <a:pt x="26109806" y="564444"/>
                        </a:lnTo>
                        <a:cubicBezTo>
                          <a:pt x="26225204" y="564437"/>
                          <a:pt x="26328980" y="634683"/>
                          <a:pt x="26371849" y="741821"/>
                        </a:cubicBezTo>
                        <a:lnTo>
                          <a:pt x="26441981" y="917222"/>
                        </a:lnTo>
                        <a:lnTo>
                          <a:pt x="26632553" y="1361934"/>
                        </a:lnTo>
                        <a:cubicBezTo>
                          <a:pt x="26637228" y="1372838"/>
                          <a:pt x="26636106" y="1385362"/>
                          <a:pt x="26629573" y="1395265"/>
                        </a:cubicBezTo>
                        <a:cubicBezTo>
                          <a:pt x="26623037" y="1405167"/>
                          <a:pt x="26611962" y="1411121"/>
                          <a:pt x="26600099" y="1411111"/>
                        </a:cubicBezTo>
                        <a:lnTo>
                          <a:pt x="26535045" y="1411111"/>
                        </a:lnTo>
                        <a:cubicBezTo>
                          <a:pt x="26478605" y="1411105"/>
                          <a:pt x="26427601" y="1377471"/>
                          <a:pt x="26405363" y="1325598"/>
                        </a:cubicBezTo>
                        <a:lnTo>
                          <a:pt x="26251342" y="966258"/>
                        </a:lnTo>
                        <a:cubicBezTo>
                          <a:pt x="26248095" y="958709"/>
                          <a:pt x="26236735" y="961884"/>
                          <a:pt x="26237867" y="969998"/>
                        </a:cubicBezTo>
                        <a:lnTo>
                          <a:pt x="26300871" y="1411111"/>
                        </a:lnTo>
                        <a:lnTo>
                          <a:pt x="26368252" y="2219607"/>
                        </a:lnTo>
                        <a:cubicBezTo>
                          <a:pt x="26369062" y="2229429"/>
                          <a:pt x="26365722" y="2239141"/>
                          <a:pt x="26359050" y="2246392"/>
                        </a:cubicBezTo>
                        <a:cubicBezTo>
                          <a:pt x="26352374" y="2253643"/>
                          <a:pt x="26342970" y="2257771"/>
                          <a:pt x="26333117" y="2257778"/>
                        </a:cubicBezTo>
                        <a:lnTo>
                          <a:pt x="26279281" y="2257778"/>
                        </a:lnTo>
                        <a:cubicBezTo>
                          <a:pt x="26210299" y="2257787"/>
                          <a:pt x="26151422" y="2207922"/>
                          <a:pt x="26140074" y="2139879"/>
                        </a:cubicBezTo>
                        <a:lnTo>
                          <a:pt x="26025706" y="1452880"/>
                        </a:lnTo>
                        <a:cubicBezTo>
                          <a:pt x="26024363" y="1444978"/>
                          <a:pt x="26013074" y="1444978"/>
                          <a:pt x="26011735" y="1452880"/>
                        </a:cubicBezTo>
                        <a:lnTo>
                          <a:pt x="25897294" y="2139879"/>
                        </a:lnTo>
                        <a:cubicBezTo>
                          <a:pt x="25885942" y="2207948"/>
                          <a:pt x="25827025" y="2257821"/>
                          <a:pt x="25758017" y="2257778"/>
                        </a:cubicBezTo>
                        <a:lnTo>
                          <a:pt x="25704183" y="2257778"/>
                        </a:lnTo>
                        <a:cubicBezTo>
                          <a:pt x="25694328" y="2257771"/>
                          <a:pt x="25684925" y="2253643"/>
                          <a:pt x="25678251" y="2246392"/>
                        </a:cubicBezTo>
                        <a:cubicBezTo>
                          <a:pt x="25671576" y="2239141"/>
                          <a:pt x="25668239" y="2229429"/>
                          <a:pt x="25669047" y="2219607"/>
                        </a:cubicBezTo>
                        <a:lnTo>
                          <a:pt x="25736427" y="1411111"/>
                        </a:lnTo>
                        <a:lnTo>
                          <a:pt x="25799433" y="969998"/>
                        </a:lnTo>
                        <a:close/>
                        <a:moveTo>
                          <a:pt x="27606149" y="0"/>
                        </a:moveTo>
                        <a:cubicBezTo>
                          <a:pt x="27550010" y="0"/>
                          <a:pt x="27496174" y="22300"/>
                          <a:pt x="27456478" y="61995"/>
                        </a:cubicBezTo>
                        <a:cubicBezTo>
                          <a:pt x="27416781" y="101691"/>
                          <a:pt x="27394481" y="155529"/>
                          <a:pt x="27394481" y="211667"/>
                        </a:cubicBezTo>
                        <a:lnTo>
                          <a:pt x="27394481" y="282222"/>
                        </a:lnTo>
                        <a:cubicBezTo>
                          <a:pt x="27395002" y="398754"/>
                          <a:pt x="27489617" y="492945"/>
                          <a:pt x="27606149" y="492945"/>
                        </a:cubicBezTo>
                        <a:cubicBezTo>
                          <a:pt x="27722681" y="492945"/>
                          <a:pt x="27817296" y="398754"/>
                          <a:pt x="27817817" y="282222"/>
                        </a:cubicBezTo>
                        <a:lnTo>
                          <a:pt x="27817817" y="211667"/>
                        </a:lnTo>
                        <a:cubicBezTo>
                          <a:pt x="27817817" y="155529"/>
                          <a:pt x="27795517" y="101691"/>
                          <a:pt x="27755820" y="61995"/>
                        </a:cubicBezTo>
                        <a:cubicBezTo>
                          <a:pt x="27716124" y="22300"/>
                          <a:pt x="27662288" y="0"/>
                          <a:pt x="27606149" y="0"/>
                        </a:cubicBezTo>
                        <a:close/>
                        <a:moveTo>
                          <a:pt x="27386931" y="969998"/>
                        </a:moveTo>
                        <a:cubicBezTo>
                          <a:pt x="27388131" y="961884"/>
                          <a:pt x="27376703" y="958709"/>
                          <a:pt x="27373528" y="966258"/>
                        </a:cubicBezTo>
                        <a:lnTo>
                          <a:pt x="27219506" y="1325598"/>
                        </a:lnTo>
                        <a:cubicBezTo>
                          <a:pt x="27197250" y="1377519"/>
                          <a:pt x="27146171" y="1411162"/>
                          <a:pt x="27089681" y="1411111"/>
                        </a:cubicBezTo>
                        <a:lnTo>
                          <a:pt x="27024631" y="1411111"/>
                        </a:lnTo>
                        <a:cubicBezTo>
                          <a:pt x="27012765" y="1411122"/>
                          <a:pt x="27001690" y="1405168"/>
                          <a:pt x="26995154" y="1395266"/>
                        </a:cubicBezTo>
                        <a:cubicBezTo>
                          <a:pt x="26988621" y="1385363"/>
                          <a:pt x="26987498" y="1372839"/>
                          <a:pt x="26992174" y="1361934"/>
                        </a:cubicBezTo>
                        <a:lnTo>
                          <a:pt x="27182817" y="917222"/>
                        </a:lnTo>
                        <a:lnTo>
                          <a:pt x="27252949" y="741821"/>
                        </a:lnTo>
                        <a:cubicBezTo>
                          <a:pt x="27295818" y="634683"/>
                          <a:pt x="27399594" y="564437"/>
                          <a:pt x="27514992" y="564444"/>
                        </a:cubicBezTo>
                        <a:lnTo>
                          <a:pt x="27697306" y="564444"/>
                        </a:lnTo>
                        <a:cubicBezTo>
                          <a:pt x="27812704" y="564437"/>
                          <a:pt x="27916480" y="634683"/>
                          <a:pt x="27959349" y="741821"/>
                        </a:cubicBezTo>
                        <a:lnTo>
                          <a:pt x="28029481" y="917222"/>
                        </a:lnTo>
                        <a:lnTo>
                          <a:pt x="28220053" y="1361934"/>
                        </a:lnTo>
                        <a:cubicBezTo>
                          <a:pt x="28224728" y="1372838"/>
                          <a:pt x="28223606" y="1385362"/>
                          <a:pt x="28217073" y="1395265"/>
                        </a:cubicBezTo>
                        <a:cubicBezTo>
                          <a:pt x="28210537" y="1405167"/>
                          <a:pt x="28199462" y="1411121"/>
                          <a:pt x="28187599" y="1411111"/>
                        </a:cubicBezTo>
                        <a:lnTo>
                          <a:pt x="28122545" y="1411111"/>
                        </a:lnTo>
                        <a:cubicBezTo>
                          <a:pt x="28066105" y="1411105"/>
                          <a:pt x="28015101" y="1377471"/>
                          <a:pt x="27992863" y="1325598"/>
                        </a:cubicBezTo>
                        <a:lnTo>
                          <a:pt x="27838842" y="966258"/>
                        </a:lnTo>
                        <a:cubicBezTo>
                          <a:pt x="27835595" y="958709"/>
                          <a:pt x="27824235" y="961884"/>
                          <a:pt x="27825367" y="969998"/>
                        </a:cubicBezTo>
                        <a:lnTo>
                          <a:pt x="27888371" y="1411111"/>
                        </a:lnTo>
                        <a:lnTo>
                          <a:pt x="27955752" y="2219607"/>
                        </a:lnTo>
                        <a:cubicBezTo>
                          <a:pt x="27956562" y="2229429"/>
                          <a:pt x="27953222" y="2239141"/>
                          <a:pt x="27946550" y="2246392"/>
                        </a:cubicBezTo>
                        <a:cubicBezTo>
                          <a:pt x="27939874" y="2253643"/>
                          <a:pt x="27930470" y="2257771"/>
                          <a:pt x="27920617" y="2257778"/>
                        </a:cubicBezTo>
                        <a:lnTo>
                          <a:pt x="27866781" y="2257778"/>
                        </a:lnTo>
                        <a:cubicBezTo>
                          <a:pt x="27797799" y="2257787"/>
                          <a:pt x="27738922" y="2207922"/>
                          <a:pt x="27727574" y="2139879"/>
                        </a:cubicBezTo>
                        <a:lnTo>
                          <a:pt x="27613206" y="1452880"/>
                        </a:lnTo>
                        <a:cubicBezTo>
                          <a:pt x="27611863" y="1444978"/>
                          <a:pt x="27600574" y="1444978"/>
                          <a:pt x="27599235" y="1452880"/>
                        </a:cubicBezTo>
                        <a:lnTo>
                          <a:pt x="27484792" y="2139879"/>
                        </a:lnTo>
                        <a:cubicBezTo>
                          <a:pt x="27473441" y="2207947"/>
                          <a:pt x="27414523" y="2257820"/>
                          <a:pt x="27345517" y="2257778"/>
                        </a:cubicBezTo>
                        <a:lnTo>
                          <a:pt x="27291681" y="2257778"/>
                        </a:lnTo>
                        <a:cubicBezTo>
                          <a:pt x="27281828" y="2257771"/>
                          <a:pt x="27272424" y="2253643"/>
                          <a:pt x="27265748" y="2246392"/>
                        </a:cubicBezTo>
                        <a:cubicBezTo>
                          <a:pt x="27259076" y="2239141"/>
                          <a:pt x="27255736" y="2229429"/>
                          <a:pt x="27256546" y="2219607"/>
                        </a:cubicBezTo>
                        <a:lnTo>
                          <a:pt x="27323927" y="1411111"/>
                        </a:lnTo>
                        <a:lnTo>
                          <a:pt x="27386931" y="969998"/>
                        </a:lnTo>
                        <a:close/>
                        <a:moveTo>
                          <a:pt x="29193649" y="0"/>
                        </a:moveTo>
                        <a:cubicBezTo>
                          <a:pt x="29137510" y="0"/>
                          <a:pt x="29083674" y="22300"/>
                          <a:pt x="29043978" y="61995"/>
                        </a:cubicBezTo>
                        <a:cubicBezTo>
                          <a:pt x="29004281" y="101691"/>
                          <a:pt x="28981981" y="155529"/>
                          <a:pt x="28981981" y="211667"/>
                        </a:cubicBezTo>
                        <a:lnTo>
                          <a:pt x="28981981" y="282222"/>
                        </a:lnTo>
                        <a:cubicBezTo>
                          <a:pt x="28982502" y="398754"/>
                          <a:pt x="29077117" y="492945"/>
                          <a:pt x="29193649" y="492945"/>
                        </a:cubicBezTo>
                        <a:cubicBezTo>
                          <a:pt x="29310181" y="492945"/>
                          <a:pt x="29404796" y="398754"/>
                          <a:pt x="29405317" y="282222"/>
                        </a:cubicBezTo>
                        <a:lnTo>
                          <a:pt x="29405317" y="211667"/>
                        </a:lnTo>
                        <a:cubicBezTo>
                          <a:pt x="29405317" y="155529"/>
                          <a:pt x="29383017" y="101691"/>
                          <a:pt x="29343320" y="61995"/>
                        </a:cubicBezTo>
                        <a:cubicBezTo>
                          <a:pt x="29303624" y="22300"/>
                          <a:pt x="29249788" y="0"/>
                          <a:pt x="29193649" y="0"/>
                        </a:cubicBezTo>
                        <a:close/>
                        <a:moveTo>
                          <a:pt x="28974431" y="969998"/>
                        </a:moveTo>
                        <a:cubicBezTo>
                          <a:pt x="28975631" y="961884"/>
                          <a:pt x="28964203" y="958709"/>
                          <a:pt x="28961028" y="966258"/>
                        </a:cubicBezTo>
                        <a:lnTo>
                          <a:pt x="28807006" y="1325598"/>
                        </a:lnTo>
                        <a:cubicBezTo>
                          <a:pt x="28784750" y="1377519"/>
                          <a:pt x="28733671" y="1411162"/>
                          <a:pt x="28677181" y="1411111"/>
                        </a:cubicBezTo>
                        <a:lnTo>
                          <a:pt x="28612131" y="1411111"/>
                        </a:lnTo>
                        <a:cubicBezTo>
                          <a:pt x="28600265" y="1411122"/>
                          <a:pt x="28589190" y="1405168"/>
                          <a:pt x="28582654" y="1395266"/>
                        </a:cubicBezTo>
                        <a:cubicBezTo>
                          <a:pt x="28576121" y="1385363"/>
                          <a:pt x="28574998" y="1372839"/>
                          <a:pt x="28579674" y="1361934"/>
                        </a:cubicBezTo>
                        <a:lnTo>
                          <a:pt x="28770317" y="917222"/>
                        </a:lnTo>
                        <a:lnTo>
                          <a:pt x="28840449" y="741821"/>
                        </a:lnTo>
                        <a:cubicBezTo>
                          <a:pt x="28883318" y="634683"/>
                          <a:pt x="28987094" y="564437"/>
                          <a:pt x="29102492" y="564444"/>
                        </a:cubicBezTo>
                        <a:lnTo>
                          <a:pt x="29284806" y="564444"/>
                        </a:lnTo>
                        <a:cubicBezTo>
                          <a:pt x="29400204" y="564437"/>
                          <a:pt x="29503980" y="634683"/>
                          <a:pt x="29546849" y="741821"/>
                        </a:cubicBezTo>
                        <a:lnTo>
                          <a:pt x="29616981" y="917222"/>
                        </a:lnTo>
                        <a:lnTo>
                          <a:pt x="29807553" y="1361934"/>
                        </a:lnTo>
                        <a:cubicBezTo>
                          <a:pt x="29812228" y="1372838"/>
                          <a:pt x="29811106" y="1385362"/>
                          <a:pt x="29804573" y="1395265"/>
                        </a:cubicBezTo>
                        <a:cubicBezTo>
                          <a:pt x="29798037" y="1405167"/>
                          <a:pt x="29786962" y="1411121"/>
                          <a:pt x="29775099" y="1411111"/>
                        </a:cubicBezTo>
                        <a:lnTo>
                          <a:pt x="29710045" y="1411111"/>
                        </a:lnTo>
                        <a:cubicBezTo>
                          <a:pt x="29653605" y="1411105"/>
                          <a:pt x="29602601" y="1377471"/>
                          <a:pt x="29580363" y="1325598"/>
                        </a:cubicBezTo>
                        <a:lnTo>
                          <a:pt x="29426342" y="966258"/>
                        </a:lnTo>
                        <a:cubicBezTo>
                          <a:pt x="29423095" y="958709"/>
                          <a:pt x="29411735" y="961884"/>
                          <a:pt x="29412867" y="969998"/>
                        </a:cubicBezTo>
                        <a:lnTo>
                          <a:pt x="29475871" y="1411111"/>
                        </a:lnTo>
                        <a:lnTo>
                          <a:pt x="29543252" y="2219607"/>
                        </a:lnTo>
                        <a:cubicBezTo>
                          <a:pt x="29544062" y="2229429"/>
                          <a:pt x="29540722" y="2239141"/>
                          <a:pt x="29534050" y="2246392"/>
                        </a:cubicBezTo>
                        <a:cubicBezTo>
                          <a:pt x="29527374" y="2253643"/>
                          <a:pt x="29517970" y="2257771"/>
                          <a:pt x="29508117" y="2257778"/>
                        </a:cubicBezTo>
                        <a:lnTo>
                          <a:pt x="29454281" y="2257778"/>
                        </a:lnTo>
                        <a:cubicBezTo>
                          <a:pt x="29385299" y="2257787"/>
                          <a:pt x="29326422" y="2207922"/>
                          <a:pt x="29315074" y="2139879"/>
                        </a:cubicBezTo>
                        <a:lnTo>
                          <a:pt x="29200706" y="1452880"/>
                        </a:lnTo>
                        <a:cubicBezTo>
                          <a:pt x="29199363" y="1444978"/>
                          <a:pt x="29188074" y="1444978"/>
                          <a:pt x="29186735" y="1452880"/>
                        </a:cubicBezTo>
                        <a:lnTo>
                          <a:pt x="29072292" y="2139879"/>
                        </a:lnTo>
                        <a:cubicBezTo>
                          <a:pt x="29060941" y="2207947"/>
                          <a:pt x="29002023" y="2257820"/>
                          <a:pt x="28933017" y="2257778"/>
                        </a:cubicBezTo>
                        <a:lnTo>
                          <a:pt x="28879181" y="2257778"/>
                        </a:lnTo>
                        <a:cubicBezTo>
                          <a:pt x="28869328" y="2257771"/>
                          <a:pt x="28859924" y="2253643"/>
                          <a:pt x="28853248" y="2246392"/>
                        </a:cubicBezTo>
                        <a:cubicBezTo>
                          <a:pt x="28846576" y="2239141"/>
                          <a:pt x="28843236" y="2229429"/>
                          <a:pt x="28844046" y="2219607"/>
                        </a:cubicBezTo>
                        <a:lnTo>
                          <a:pt x="28911427" y="1411111"/>
                        </a:lnTo>
                        <a:lnTo>
                          <a:pt x="28974431" y="969998"/>
                        </a:lnTo>
                        <a:close/>
                        <a:moveTo>
                          <a:pt x="30781149" y="0"/>
                        </a:moveTo>
                        <a:cubicBezTo>
                          <a:pt x="30725010" y="0"/>
                          <a:pt x="30671174" y="22300"/>
                          <a:pt x="30631478" y="61995"/>
                        </a:cubicBezTo>
                        <a:cubicBezTo>
                          <a:pt x="30591781" y="101691"/>
                          <a:pt x="30569481" y="155529"/>
                          <a:pt x="30569481" y="211667"/>
                        </a:cubicBezTo>
                        <a:lnTo>
                          <a:pt x="30569481" y="282222"/>
                        </a:lnTo>
                        <a:cubicBezTo>
                          <a:pt x="30570002" y="398754"/>
                          <a:pt x="30664617" y="492945"/>
                          <a:pt x="30781149" y="492945"/>
                        </a:cubicBezTo>
                        <a:cubicBezTo>
                          <a:pt x="30897681" y="492945"/>
                          <a:pt x="30992296" y="398754"/>
                          <a:pt x="30992817" y="282222"/>
                        </a:cubicBezTo>
                        <a:lnTo>
                          <a:pt x="30992817" y="211667"/>
                        </a:lnTo>
                        <a:cubicBezTo>
                          <a:pt x="30992817" y="155529"/>
                          <a:pt x="30970517" y="101691"/>
                          <a:pt x="30930820" y="61995"/>
                        </a:cubicBezTo>
                        <a:cubicBezTo>
                          <a:pt x="30891124" y="22300"/>
                          <a:pt x="30837288" y="0"/>
                          <a:pt x="30781149" y="0"/>
                        </a:cubicBezTo>
                        <a:close/>
                        <a:moveTo>
                          <a:pt x="30561931" y="969998"/>
                        </a:moveTo>
                        <a:cubicBezTo>
                          <a:pt x="30563131" y="961884"/>
                          <a:pt x="30551703" y="958709"/>
                          <a:pt x="30548528" y="966258"/>
                        </a:cubicBezTo>
                        <a:lnTo>
                          <a:pt x="30394506" y="1325598"/>
                        </a:lnTo>
                        <a:cubicBezTo>
                          <a:pt x="30372250" y="1377519"/>
                          <a:pt x="30321171" y="1411162"/>
                          <a:pt x="30264681" y="1411111"/>
                        </a:cubicBezTo>
                        <a:lnTo>
                          <a:pt x="30199631" y="1411111"/>
                        </a:lnTo>
                        <a:cubicBezTo>
                          <a:pt x="30187765" y="1411122"/>
                          <a:pt x="30176690" y="1405168"/>
                          <a:pt x="30170154" y="1395266"/>
                        </a:cubicBezTo>
                        <a:cubicBezTo>
                          <a:pt x="30163621" y="1385363"/>
                          <a:pt x="30162498" y="1372839"/>
                          <a:pt x="30167174" y="1361934"/>
                        </a:cubicBezTo>
                        <a:lnTo>
                          <a:pt x="30357817" y="917222"/>
                        </a:lnTo>
                        <a:lnTo>
                          <a:pt x="30427949" y="741821"/>
                        </a:lnTo>
                        <a:cubicBezTo>
                          <a:pt x="30470818" y="634683"/>
                          <a:pt x="30574594" y="564437"/>
                          <a:pt x="30689992" y="564444"/>
                        </a:cubicBezTo>
                        <a:lnTo>
                          <a:pt x="30872306" y="564444"/>
                        </a:lnTo>
                        <a:cubicBezTo>
                          <a:pt x="30987704" y="564437"/>
                          <a:pt x="31091480" y="634683"/>
                          <a:pt x="31134349" y="741821"/>
                        </a:cubicBezTo>
                        <a:lnTo>
                          <a:pt x="31204481" y="917222"/>
                        </a:lnTo>
                        <a:lnTo>
                          <a:pt x="31395053" y="1361934"/>
                        </a:lnTo>
                        <a:cubicBezTo>
                          <a:pt x="31399728" y="1372838"/>
                          <a:pt x="31398606" y="1385362"/>
                          <a:pt x="31392073" y="1395265"/>
                        </a:cubicBezTo>
                        <a:cubicBezTo>
                          <a:pt x="31385537" y="1405167"/>
                          <a:pt x="31374462" y="1411121"/>
                          <a:pt x="31362599" y="1411111"/>
                        </a:cubicBezTo>
                        <a:lnTo>
                          <a:pt x="31297545" y="1411111"/>
                        </a:lnTo>
                        <a:cubicBezTo>
                          <a:pt x="31241105" y="1411105"/>
                          <a:pt x="31190101" y="1377471"/>
                          <a:pt x="31167863" y="1325598"/>
                        </a:cubicBezTo>
                        <a:lnTo>
                          <a:pt x="31013842" y="966258"/>
                        </a:lnTo>
                        <a:cubicBezTo>
                          <a:pt x="31010595" y="958709"/>
                          <a:pt x="30999235" y="961884"/>
                          <a:pt x="31000367" y="969998"/>
                        </a:cubicBezTo>
                        <a:lnTo>
                          <a:pt x="31063371" y="1411111"/>
                        </a:lnTo>
                        <a:lnTo>
                          <a:pt x="31130752" y="2219607"/>
                        </a:lnTo>
                        <a:cubicBezTo>
                          <a:pt x="31131562" y="2229429"/>
                          <a:pt x="31128222" y="2239141"/>
                          <a:pt x="31121550" y="2246392"/>
                        </a:cubicBezTo>
                        <a:cubicBezTo>
                          <a:pt x="31114874" y="2253643"/>
                          <a:pt x="31105470" y="2257771"/>
                          <a:pt x="31095617" y="2257778"/>
                        </a:cubicBezTo>
                        <a:lnTo>
                          <a:pt x="31041781" y="2257778"/>
                        </a:lnTo>
                        <a:cubicBezTo>
                          <a:pt x="30972799" y="2257787"/>
                          <a:pt x="30913922" y="2207922"/>
                          <a:pt x="30902574" y="2139879"/>
                        </a:cubicBezTo>
                        <a:lnTo>
                          <a:pt x="30788206" y="1452880"/>
                        </a:lnTo>
                        <a:cubicBezTo>
                          <a:pt x="30786863" y="1444978"/>
                          <a:pt x="30775574" y="1444978"/>
                          <a:pt x="30774235" y="1452880"/>
                        </a:cubicBezTo>
                        <a:lnTo>
                          <a:pt x="30659792" y="2139879"/>
                        </a:lnTo>
                        <a:cubicBezTo>
                          <a:pt x="30648441" y="2207947"/>
                          <a:pt x="30589523" y="2257820"/>
                          <a:pt x="30520517" y="2257778"/>
                        </a:cubicBezTo>
                        <a:lnTo>
                          <a:pt x="30466681" y="2257778"/>
                        </a:lnTo>
                        <a:cubicBezTo>
                          <a:pt x="30456828" y="2257771"/>
                          <a:pt x="30447424" y="2253643"/>
                          <a:pt x="30440748" y="2246392"/>
                        </a:cubicBezTo>
                        <a:cubicBezTo>
                          <a:pt x="30434076" y="2239141"/>
                          <a:pt x="30430736" y="2229429"/>
                          <a:pt x="30431546" y="2219607"/>
                        </a:cubicBezTo>
                        <a:lnTo>
                          <a:pt x="30498927" y="1411111"/>
                        </a:lnTo>
                        <a:lnTo>
                          <a:pt x="30561931" y="969998"/>
                        </a:lnTo>
                        <a:close/>
                        <a:moveTo>
                          <a:pt x="618649" y="2575278"/>
                        </a:moveTo>
                        <a:cubicBezTo>
                          <a:pt x="562511" y="2575278"/>
                          <a:pt x="508673" y="2597578"/>
                          <a:pt x="468978" y="2637274"/>
                        </a:cubicBezTo>
                        <a:cubicBezTo>
                          <a:pt x="429283" y="2676969"/>
                          <a:pt x="406982" y="2730807"/>
                          <a:pt x="406982" y="2786944"/>
                        </a:cubicBezTo>
                        <a:lnTo>
                          <a:pt x="406982" y="2857500"/>
                        </a:lnTo>
                        <a:cubicBezTo>
                          <a:pt x="407503" y="2974031"/>
                          <a:pt x="502117" y="3068222"/>
                          <a:pt x="618649" y="3068222"/>
                        </a:cubicBezTo>
                        <a:cubicBezTo>
                          <a:pt x="735181" y="3068222"/>
                          <a:pt x="829794" y="2974031"/>
                          <a:pt x="830316" y="2857500"/>
                        </a:cubicBezTo>
                        <a:lnTo>
                          <a:pt x="830316" y="2786944"/>
                        </a:lnTo>
                        <a:cubicBezTo>
                          <a:pt x="830316" y="2730807"/>
                          <a:pt x="808015" y="2676969"/>
                          <a:pt x="768320" y="2637274"/>
                        </a:cubicBezTo>
                        <a:cubicBezTo>
                          <a:pt x="728625" y="2597578"/>
                          <a:pt x="674787" y="2575278"/>
                          <a:pt x="618649" y="2575278"/>
                        </a:cubicBezTo>
                        <a:close/>
                        <a:moveTo>
                          <a:pt x="399433" y="3545275"/>
                        </a:moveTo>
                        <a:cubicBezTo>
                          <a:pt x="400632" y="3537162"/>
                          <a:pt x="389202" y="3533987"/>
                          <a:pt x="386027" y="3541536"/>
                        </a:cubicBezTo>
                        <a:lnTo>
                          <a:pt x="232005" y="3900875"/>
                        </a:lnTo>
                        <a:cubicBezTo>
                          <a:pt x="209748" y="3952796"/>
                          <a:pt x="158672" y="3986439"/>
                          <a:pt x="102182" y="3986389"/>
                        </a:cubicBezTo>
                        <a:lnTo>
                          <a:pt x="37130" y="3986389"/>
                        </a:lnTo>
                        <a:cubicBezTo>
                          <a:pt x="25266" y="3986399"/>
                          <a:pt x="14190" y="3980445"/>
                          <a:pt x="7655" y="3970543"/>
                        </a:cubicBezTo>
                        <a:cubicBezTo>
                          <a:pt x="1120" y="3960641"/>
                          <a:pt x="0" y="3948116"/>
                          <a:pt x="4675" y="3937212"/>
                        </a:cubicBezTo>
                        <a:lnTo>
                          <a:pt x="195316" y="3492500"/>
                        </a:lnTo>
                        <a:lnTo>
                          <a:pt x="265448" y="3317099"/>
                        </a:lnTo>
                        <a:cubicBezTo>
                          <a:pt x="308318" y="3209961"/>
                          <a:pt x="412094" y="3139715"/>
                          <a:pt x="527491" y="3139722"/>
                        </a:cubicBezTo>
                        <a:lnTo>
                          <a:pt x="709807" y="3139722"/>
                        </a:lnTo>
                        <a:cubicBezTo>
                          <a:pt x="825204" y="3139715"/>
                          <a:pt x="928980" y="3209961"/>
                          <a:pt x="971850" y="3317099"/>
                        </a:cubicBezTo>
                        <a:lnTo>
                          <a:pt x="1041982" y="3492500"/>
                        </a:lnTo>
                        <a:lnTo>
                          <a:pt x="1232553" y="3937212"/>
                        </a:lnTo>
                        <a:cubicBezTo>
                          <a:pt x="1237228" y="3948116"/>
                          <a:pt x="1236108" y="3960641"/>
                          <a:pt x="1229572" y="3970543"/>
                        </a:cubicBezTo>
                        <a:cubicBezTo>
                          <a:pt x="1223037" y="3980445"/>
                          <a:pt x="1211962" y="3986399"/>
                          <a:pt x="1200097" y="3986389"/>
                        </a:cubicBezTo>
                        <a:lnTo>
                          <a:pt x="1135045" y="3986389"/>
                        </a:lnTo>
                        <a:cubicBezTo>
                          <a:pt x="1078607" y="3986383"/>
                          <a:pt x="1027601" y="3952749"/>
                          <a:pt x="1005364" y="3900875"/>
                        </a:cubicBezTo>
                        <a:lnTo>
                          <a:pt x="851341" y="3541536"/>
                        </a:lnTo>
                        <a:cubicBezTo>
                          <a:pt x="848096" y="3533987"/>
                          <a:pt x="836736" y="3537162"/>
                          <a:pt x="837865" y="3545275"/>
                        </a:cubicBezTo>
                        <a:lnTo>
                          <a:pt x="900871" y="3986389"/>
                        </a:lnTo>
                        <a:lnTo>
                          <a:pt x="968252" y="4794885"/>
                        </a:lnTo>
                        <a:cubicBezTo>
                          <a:pt x="969060" y="4804707"/>
                          <a:pt x="965723" y="4814419"/>
                          <a:pt x="959048" y="4821670"/>
                        </a:cubicBezTo>
                        <a:cubicBezTo>
                          <a:pt x="952374" y="4828921"/>
                          <a:pt x="942970" y="4833049"/>
                          <a:pt x="933115" y="4833055"/>
                        </a:cubicBezTo>
                        <a:lnTo>
                          <a:pt x="879281" y="4833055"/>
                        </a:lnTo>
                        <a:cubicBezTo>
                          <a:pt x="810300" y="4833064"/>
                          <a:pt x="751423" y="4783199"/>
                          <a:pt x="740075" y="4715157"/>
                        </a:cubicBezTo>
                        <a:lnTo>
                          <a:pt x="625705" y="4028158"/>
                        </a:lnTo>
                        <a:cubicBezTo>
                          <a:pt x="624364" y="4020255"/>
                          <a:pt x="613075" y="4020255"/>
                          <a:pt x="611735" y="4028158"/>
                        </a:cubicBezTo>
                        <a:lnTo>
                          <a:pt x="497293" y="4715157"/>
                        </a:lnTo>
                        <a:cubicBezTo>
                          <a:pt x="485941" y="4783225"/>
                          <a:pt x="427025" y="4833098"/>
                          <a:pt x="358017" y="4833055"/>
                        </a:cubicBezTo>
                        <a:lnTo>
                          <a:pt x="304183" y="4833055"/>
                        </a:lnTo>
                        <a:cubicBezTo>
                          <a:pt x="294328" y="4833049"/>
                          <a:pt x="284924" y="4828921"/>
                          <a:pt x="278250" y="4821670"/>
                        </a:cubicBezTo>
                        <a:cubicBezTo>
                          <a:pt x="271575" y="4814419"/>
                          <a:pt x="268238" y="4804707"/>
                          <a:pt x="269046" y="4794885"/>
                        </a:cubicBezTo>
                        <a:lnTo>
                          <a:pt x="336427" y="3986389"/>
                        </a:lnTo>
                        <a:lnTo>
                          <a:pt x="399433" y="3545275"/>
                        </a:lnTo>
                        <a:close/>
                        <a:moveTo>
                          <a:pt x="2206149" y="2575278"/>
                        </a:moveTo>
                        <a:cubicBezTo>
                          <a:pt x="2150012" y="2575278"/>
                          <a:pt x="2096173" y="2597578"/>
                          <a:pt x="2056478" y="2637273"/>
                        </a:cubicBezTo>
                        <a:cubicBezTo>
                          <a:pt x="2016783" y="2676969"/>
                          <a:pt x="1994482" y="2730807"/>
                          <a:pt x="1994482" y="2786944"/>
                        </a:cubicBezTo>
                        <a:lnTo>
                          <a:pt x="1994482" y="2857500"/>
                        </a:lnTo>
                        <a:cubicBezTo>
                          <a:pt x="1995003" y="2974031"/>
                          <a:pt x="2089617" y="3068222"/>
                          <a:pt x="2206149" y="3068222"/>
                        </a:cubicBezTo>
                        <a:cubicBezTo>
                          <a:pt x="2322681" y="3068222"/>
                          <a:pt x="2417295" y="2974031"/>
                          <a:pt x="2417816" y="2857500"/>
                        </a:cubicBezTo>
                        <a:lnTo>
                          <a:pt x="2417816" y="2786944"/>
                        </a:lnTo>
                        <a:cubicBezTo>
                          <a:pt x="2417816" y="2730807"/>
                          <a:pt x="2395515" y="2676969"/>
                          <a:pt x="2355820" y="2637273"/>
                        </a:cubicBezTo>
                        <a:cubicBezTo>
                          <a:pt x="2316125" y="2597578"/>
                          <a:pt x="2262286" y="2575278"/>
                          <a:pt x="2206149" y="2575278"/>
                        </a:cubicBezTo>
                        <a:close/>
                        <a:moveTo>
                          <a:pt x="1986933" y="3545275"/>
                        </a:moveTo>
                        <a:cubicBezTo>
                          <a:pt x="1988132" y="3537162"/>
                          <a:pt x="1976702" y="3533987"/>
                          <a:pt x="1973527" y="3541536"/>
                        </a:cubicBezTo>
                        <a:lnTo>
                          <a:pt x="1819505" y="3900875"/>
                        </a:lnTo>
                        <a:cubicBezTo>
                          <a:pt x="1797248" y="3952796"/>
                          <a:pt x="1746172" y="3986439"/>
                          <a:pt x="1689682" y="3986389"/>
                        </a:cubicBezTo>
                        <a:lnTo>
                          <a:pt x="1624630" y="3986389"/>
                        </a:lnTo>
                        <a:cubicBezTo>
                          <a:pt x="1612766" y="3986399"/>
                          <a:pt x="1601690" y="3980445"/>
                          <a:pt x="1595155" y="3970543"/>
                        </a:cubicBezTo>
                        <a:cubicBezTo>
                          <a:pt x="1588620" y="3960640"/>
                          <a:pt x="1587500" y="3948116"/>
                          <a:pt x="1592175" y="3937212"/>
                        </a:cubicBezTo>
                        <a:lnTo>
                          <a:pt x="1782816" y="3492500"/>
                        </a:lnTo>
                        <a:lnTo>
                          <a:pt x="1852948" y="3317099"/>
                        </a:lnTo>
                        <a:cubicBezTo>
                          <a:pt x="1895818" y="3209961"/>
                          <a:pt x="1999594" y="3139715"/>
                          <a:pt x="2114991" y="3139722"/>
                        </a:cubicBezTo>
                        <a:lnTo>
                          <a:pt x="2297307" y="3139722"/>
                        </a:lnTo>
                        <a:cubicBezTo>
                          <a:pt x="2412704" y="3139715"/>
                          <a:pt x="2516480" y="3209961"/>
                          <a:pt x="2559350" y="3317099"/>
                        </a:cubicBezTo>
                        <a:lnTo>
                          <a:pt x="2629482" y="3492500"/>
                        </a:lnTo>
                        <a:lnTo>
                          <a:pt x="2820053" y="3937212"/>
                        </a:lnTo>
                        <a:cubicBezTo>
                          <a:pt x="2824727" y="3948116"/>
                          <a:pt x="2823607" y="3960640"/>
                          <a:pt x="2817072" y="3970543"/>
                        </a:cubicBezTo>
                        <a:cubicBezTo>
                          <a:pt x="2810537" y="3980445"/>
                          <a:pt x="2799462" y="3986399"/>
                          <a:pt x="2787597" y="3986389"/>
                        </a:cubicBezTo>
                        <a:lnTo>
                          <a:pt x="2722545" y="3986389"/>
                        </a:lnTo>
                        <a:cubicBezTo>
                          <a:pt x="2666107" y="3986383"/>
                          <a:pt x="2615101" y="3952749"/>
                          <a:pt x="2592864" y="3900875"/>
                        </a:cubicBezTo>
                        <a:lnTo>
                          <a:pt x="2438841" y="3541536"/>
                        </a:lnTo>
                        <a:cubicBezTo>
                          <a:pt x="2435596" y="3533987"/>
                          <a:pt x="2424236" y="3537162"/>
                          <a:pt x="2425365" y="3545275"/>
                        </a:cubicBezTo>
                        <a:lnTo>
                          <a:pt x="2488371" y="3986389"/>
                        </a:lnTo>
                        <a:lnTo>
                          <a:pt x="2555752" y="4794885"/>
                        </a:lnTo>
                        <a:cubicBezTo>
                          <a:pt x="2556560" y="4804707"/>
                          <a:pt x="2553223" y="4814419"/>
                          <a:pt x="2546548" y="4821670"/>
                        </a:cubicBezTo>
                        <a:cubicBezTo>
                          <a:pt x="2539874" y="4828921"/>
                          <a:pt x="2530470" y="4833049"/>
                          <a:pt x="2520615" y="4833055"/>
                        </a:cubicBezTo>
                        <a:lnTo>
                          <a:pt x="2466781" y="4833055"/>
                        </a:lnTo>
                        <a:cubicBezTo>
                          <a:pt x="2397800" y="4833064"/>
                          <a:pt x="2338923" y="4783199"/>
                          <a:pt x="2327575" y="4715157"/>
                        </a:cubicBezTo>
                        <a:lnTo>
                          <a:pt x="2213205" y="4028158"/>
                        </a:lnTo>
                        <a:cubicBezTo>
                          <a:pt x="2211864" y="4020255"/>
                          <a:pt x="2200575" y="4020255"/>
                          <a:pt x="2199234" y="4028158"/>
                        </a:cubicBezTo>
                        <a:lnTo>
                          <a:pt x="2084793" y="4715157"/>
                        </a:lnTo>
                        <a:cubicBezTo>
                          <a:pt x="2073442" y="4783225"/>
                          <a:pt x="2014525" y="4833098"/>
                          <a:pt x="1945517" y="4833055"/>
                        </a:cubicBezTo>
                        <a:lnTo>
                          <a:pt x="1891683" y="4833055"/>
                        </a:lnTo>
                        <a:cubicBezTo>
                          <a:pt x="1881828" y="4833049"/>
                          <a:pt x="1872424" y="4828921"/>
                          <a:pt x="1865750" y="4821670"/>
                        </a:cubicBezTo>
                        <a:cubicBezTo>
                          <a:pt x="1859075" y="4814419"/>
                          <a:pt x="1855738" y="4804707"/>
                          <a:pt x="1856546" y="4794885"/>
                        </a:cubicBezTo>
                        <a:lnTo>
                          <a:pt x="1923927" y="3986389"/>
                        </a:lnTo>
                        <a:lnTo>
                          <a:pt x="1986933" y="3545275"/>
                        </a:lnTo>
                        <a:close/>
                        <a:moveTo>
                          <a:pt x="3793649" y="2575278"/>
                        </a:moveTo>
                        <a:cubicBezTo>
                          <a:pt x="3676749" y="2575278"/>
                          <a:pt x="3581982" y="2670044"/>
                          <a:pt x="3581982" y="2786944"/>
                        </a:cubicBezTo>
                        <a:lnTo>
                          <a:pt x="3581982" y="2857500"/>
                        </a:lnTo>
                        <a:cubicBezTo>
                          <a:pt x="3582504" y="2974031"/>
                          <a:pt x="3677117" y="3068222"/>
                          <a:pt x="3793649" y="3068222"/>
                        </a:cubicBezTo>
                        <a:cubicBezTo>
                          <a:pt x="3910181" y="3068222"/>
                          <a:pt x="4004794" y="2974031"/>
                          <a:pt x="4005316" y="2857500"/>
                        </a:cubicBezTo>
                        <a:lnTo>
                          <a:pt x="4005316" y="2786944"/>
                        </a:lnTo>
                        <a:cubicBezTo>
                          <a:pt x="4005316" y="2670044"/>
                          <a:pt x="3910549" y="2575278"/>
                          <a:pt x="3793649" y="2575278"/>
                        </a:cubicBezTo>
                        <a:close/>
                        <a:moveTo>
                          <a:pt x="3574433" y="3545275"/>
                        </a:moveTo>
                        <a:cubicBezTo>
                          <a:pt x="3575632" y="3537162"/>
                          <a:pt x="3564202" y="3533987"/>
                          <a:pt x="3561027" y="3541536"/>
                        </a:cubicBezTo>
                        <a:lnTo>
                          <a:pt x="3407004" y="3900875"/>
                        </a:lnTo>
                        <a:cubicBezTo>
                          <a:pt x="3384748" y="3952796"/>
                          <a:pt x="3333672" y="3986439"/>
                          <a:pt x="3277182" y="3986389"/>
                        </a:cubicBezTo>
                        <a:lnTo>
                          <a:pt x="3212130" y="3986389"/>
                        </a:lnTo>
                        <a:cubicBezTo>
                          <a:pt x="3200266" y="3986399"/>
                          <a:pt x="3189190" y="3980445"/>
                          <a:pt x="3182655" y="3970543"/>
                        </a:cubicBezTo>
                        <a:cubicBezTo>
                          <a:pt x="3176120" y="3960640"/>
                          <a:pt x="3175000" y="3948116"/>
                          <a:pt x="3179675" y="3937212"/>
                        </a:cubicBezTo>
                        <a:lnTo>
                          <a:pt x="3370316" y="3492500"/>
                        </a:lnTo>
                        <a:lnTo>
                          <a:pt x="3440448" y="3317099"/>
                        </a:lnTo>
                        <a:cubicBezTo>
                          <a:pt x="3483318" y="3209961"/>
                          <a:pt x="3587095" y="3139715"/>
                          <a:pt x="3702491" y="3139722"/>
                        </a:cubicBezTo>
                        <a:lnTo>
                          <a:pt x="3884807" y="3139722"/>
                        </a:lnTo>
                        <a:cubicBezTo>
                          <a:pt x="4000203" y="3139714"/>
                          <a:pt x="4103980" y="3209961"/>
                          <a:pt x="4146850" y="3317099"/>
                        </a:cubicBezTo>
                        <a:lnTo>
                          <a:pt x="4216982" y="3492500"/>
                        </a:lnTo>
                        <a:lnTo>
                          <a:pt x="4407553" y="3937212"/>
                        </a:lnTo>
                        <a:cubicBezTo>
                          <a:pt x="4412228" y="3948116"/>
                          <a:pt x="4411108" y="3960641"/>
                          <a:pt x="4404572" y="3970543"/>
                        </a:cubicBezTo>
                        <a:cubicBezTo>
                          <a:pt x="4398037" y="3980445"/>
                          <a:pt x="4386962" y="3986399"/>
                          <a:pt x="4375097" y="3986389"/>
                        </a:cubicBezTo>
                        <a:lnTo>
                          <a:pt x="4310045" y="3986389"/>
                        </a:lnTo>
                        <a:cubicBezTo>
                          <a:pt x="4253607" y="3986383"/>
                          <a:pt x="4202601" y="3952748"/>
                          <a:pt x="4180364" y="3900875"/>
                        </a:cubicBezTo>
                        <a:lnTo>
                          <a:pt x="4026341" y="3541536"/>
                        </a:lnTo>
                        <a:cubicBezTo>
                          <a:pt x="4023096" y="3533987"/>
                          <a:pt x="4011736" y="3537162"/>
                          <a:pt x="4012865" y="3545275"/>
                        </a:cubicBezTo>
                        <a:lnTo>
                          <a:pt x="4075871" y="3986389"/>
                        </a:lnTo>
                        <a:lnTo>
                          <a:pt x="4143252" y="4794885"/>
                        </a:lnTo>
                        <a:cubicBezTo>
                          <a:pt x="4144060" y="4804707"/>
                          <a:pt x="4140722" y="4814419"/>
                          <a:pt x="4134048" y="4821670"/>
                        </a:cubicBezTo>
                        <a:cubicBezTo>
                          <a:pt x="4127374" y="4828921"/>
                          <a:pt x="4117970" y="4833049"/>
                          <a:pt x="4108115" y="4833055"/>
                        </a:cubicBezTo>
                        <a:lnTo>
                          <a:pt x="4054281" y="4833055"/>
                        </a:lnTo>
                        <a:cubicBezTo>
                          <a:pt x="3985300" y="4833064"/>
                          <a:pt x="3926423" y="4783199"/>
                          <a:pt x="3915075" y="4715157"/>
                        </a:cubicBezTo>
                        <a:lnTo>
                          <a:pt x="3800704" y="4028158"/>
                        </a:lnTo>
                        <a:cubicBezTo>
                          <a:pt x="3799364" y="4020255"/>
                          <a:pt x="3788075" y="4020255"/>
                          <a:pt x="3786735" y="4028158"/>
                        </a:cubicBezTo>
                        <a:lnTo>
                          <a:pt x="3672294" y="4715157"/>
                        </a:lnTo>
                        <a:cubicBezTo>
                          <a:pt x="3660942" y="4783225"/>
                          <a:pt x="3602025" y="4833098"/>
                          <a:pt x="3533017" y="4833055"/>
                        </a:cubicBezTo>
                        <a:lnTo>
                          <a:pt x="3479183" y="4833055"/>
                        </a:lnTo>
                        <a:cubicBezTo>
                          <a:pt x="3469328" y="4833049"/>
                          <a:pt x="3459924" y="4828921"/>
                          <a:pt x="3453250" y="4821670"/>
                        </a:cubicBezTo>
                        <a:cubicBezTo>
                          <a:pt x="3446576" y="4814419"/>
                          <a:pt x="3443238" y="4804707"/>
                          <a:pt x="3444046" y="4794885"/>
                        </a:cubicBezTo>
                        <a:lnTo>
                          <a:pt x="3511427" y="3986389"/>
                        </a:lnTo>
                        <a:lnTo>
                          <a:pt x="3574433" y="3545275"/>
                        </a:lnTo>
                        <a:close/>
                        <a:moveTo>
                          <a:pt x="5381149" y="2575278"/>
                        </a:moveTo>
                        <a:cubicBezTo>
                          <a:pt x="5264249" y="2575278"/>
                          <a:pt x="5169482" y="2670044"/>
                          <a:pt x="5169482" y="2786944"/>
                        </a:cubicBezTo>
                        <a:lnTo>
                          <a:pt x="5169482" y="2857500"/>
                        </a:lnTo>
                        <a:cubicBezTo>
                          <a:pt x="5170004" y="2974031"/>
                          <a:pt x="5264617" y="3068222"/>
                          <a:pt x="5381149" y="3068222"/>
                        </a:cubicBezTo>
                        <a:cubicBezTo>
                          <a:pt x="5497681" y="3068222"/>
                          <a:pt x="5592294" y="2974031"/>
                          <a:pt x="5592816" y="2857500"/>
                        </a:cubicBezTo>
                        <a:lnTo>
                          <a:pt x="5592816" y="2786944"/>
                        </a:lnTo>
                        <a:cubicBezTo>
                          <a:pt x="5592816" y="2670044"/>
                          <a:pt x="5498049" y="2575278"/>
                          <a:pt x="5381149" y="2575278"/>
                        </a:cubicBezTo>
                        <a:close/>
                        <a:moveTo>
                          <a:pt x="5161933" y="3545275"/>
                        </a:moveTo>
                        <a:cubicBezTo>
                          <a:pt x="5163132" y="3537162"/>
                          <a:pt x="5151702" y="3533987"/>
                          <a:pt x="5148527" y="3541536"/>
                        </a:cubicBezTo>
                        <a:lnTo>
                          <a:pt x="4994504" y="3900875"/>
                        </a:lnTo>
                        <a:cubicBezTo>
                          <a:pt x="4972248" y="3952796"/>
                          <a:pt x="4921172" y="3986439"/>
                          <a:pt x="4864682" y="3986389"/>
                        </a:cubicBezTo>
                        <a:lnTo>
                          <a:pt x="4799630" y="3986389"/>
                        </a:lnTo>
                        <a:cubicBezTo>
                          <a:pt x="4787766" y="3986399"/>
                          <a:pt x="4776691" y="3980445"/>
                          <a:pt x="4770155" y="3970543"/>
                        </a:cubicBezTo>
                        <a:cubicBezTo>
                          <a:pt x="4763620" y="3960641"/>
                          <a:pt x="4762500" y="3948116"/>
                          <a:pt x="4767174" y="3937212"/>
                        </a:cubicBezTo>
                        <a:lnTo>
                          <a:pt x="4957816" y="3492500"/>
                        </a:lnTo>
                        <a:lnTo>
                          <a:pt x="5027948" y="3317099"/>
                        </a:lnTo>
                        <a:cubicBezTo>
                          <a:pt x="5070818" y="3209961"/>
                          <a:pt x="5174595" y="3139715"/>
                          <a:pt x="5289991" y="3139722"/>
                        </a:cubicBezTo>
                        <a:lnTo>
                          <a:pt x="5472307" y="3139722"/>
                        </a:lnTo>
                        <a:cubicBezTo>
                          <a:pt x="5587703" y="3139714"/>
                          <a:pt x="5691480" y="3209961"/>
                          <a:pt x="5734350" y="3317099"/>
                        </a:cubicBezTo>
                        <a:lnTo>
                          <a:pt x="5804482" y="3492500"/>
                        </a:lnTo>
                        <a:lnTo>
                          <a:pt x="5995053" y="3937212"/>
                        </a:lnTo>
                        <a:cubicBezTo>
                          <a:pt x="5999728" y="3948116"/>
                          <a:pt x="5998608" y="3960641"/>
                          <a:pt x="5992072" y="3970543"/>
                        </a:cubicBezTo>
                        <a:cubicBezTo>
                          <a:pt x="5985537" y="3980445"/>
                          <a:pt x="5974462" y="3986399"/>
                          <a:pt x="5962597" y="3986389"/>
                        </a:cubicBezTo>
                        <a:lnTo>
                          <a:pt x="5897545" y="3986389"/>
                        </a:lnTo>
                        <a:cubicBezTo>
                          <a:pt x="5841107" y="3986383"/>
                          <a:pt x="5790101" y="3952748"/>
                          <a:pt x="5767864" y="3900875"/>
                        </a:cubicBezTo>
                        <a:lnTo>
                          <a:pt x="5613841" y="3541536"/>
                        </a:lnTo>
                        <a:cubicBezTo>
                          <a:pt x="5610596" y="3533987"/>
                          <a:pt x="5599236" y="3537162"/>
                          <a:pt x="5600365" y="3545275"/>
                        </a:cubicBezTo>
                        <a:lnTo>
                          <a:pt x="5663371" y="3986389"/>
                        </a:lnTo>
                        <a:lnTo>
                          <a:pt x="5730752" y="4794885"/>
                        </a:lnTo>
                        <a:cubicBezTo>
                          <a:pt x="5731560" y="4804707"/>
                          <a:pt x="5728222" y="4814419"/>
                          <a:pt x="5721548" y="4821670"/>
                        </a:cubicBezTo>
                        <a:cubicBezTo>
                          <a:pt x="5714874" y="4828921"/>
                          <a:pt x="5705470" y="4833049"/>
                          <a:pt x="5695615" y="4833055"/>
                        </a:cubicBezTo>
                        <a:lnTo>
                          <a:pt x="5641781" y="4833055"/>
                        </a:lnTo>
                        <a:cubicBezTo>
                          <a:pt x="5572800" y="4833064"/>
                          <a:pt x="5513923" y="4783199"/>
                          <a:pt x="5502575" y="4715157"/>
                        </a:cubicBezTo>
                        <a:lnTo>
                          <a:pt x="5388204" y="4028158"/>
                        </a:lnTo>
                        <a:cubicBezTo>
                          <a:pt x="5386864" y="4020255"/>
                          <a:pt x="5375575" y="4020255"/>
                          <a:pt x="5374235" y="4028158"/>
                        </a:cubicBezTo>
                        <a:lnTo>
                          <a:pt x="5259794" y="4715157"/>
                        </a:lnTo>
                        <a:cubicBezTo>
                          <a:pt x="5248442" y="4783225"/>
                          <a:pt x="5189525" y="4833098"/>
                          <a:pt x="5120517" y="4833055"/>
                        </a:cubicBezTo>
                        <a:lnTo>
                          <a:pt x="5066683" y="4833055"/>
                        </a:lnTo>
                        <a:cubicBezTo>
                          <a:pt x="5056828" y="4833049"/>
                          <a:pt x="5047424" y="4828921"/>
                          <a:pt x="5040750" y="4821670"/>
                        </a:cubicBezTo>
                        <a:cubicBezTo>
                          <a:pt x="5034076" y="4814419"/>
                          <a:pt x="5030738" y="4804707"/>
                          <a:pt x="5031546" y="4794885"/>
                        </a:cubicBezTo>
                        <a:lnTo>
                          <a:pt x="5098927" y="3986389"/>
                        </a:lnTo>
                        <a:lnTo>
                          <a:pt x="5161933" y="3545275"/>
                        </a:lnTo>
                        <a:close/>
                        <a:moveTo>
                          <a:pt x="6968649" y="2575278"/>
                        </a:moveTo>
                        <a:cubicBezTo>
                          <a:pt x="6912511" y="2575278"/>
                          <a:pt x="6858673" y="2597578"/>
                          <a:pt x="6818978" y="2637273"/>
                        </a:cubicBezTo>
                        <a:cubicBezTo>
                          <a:pt x="6779282" y="2676969"/>
                          <a:pt x="6756982" y="2730807"/>
                          <a:pt x="6756982" y="2786944"/>
                        </a:cubicBezTo>
                        <a:lnTo>
                          <a:pt x="6756982" y="2857500"/>
                        </a:lnTo>
                        <a:cubicBezTo>
                          <a:pt x="6757503" y="2974031"/>
                          <a:pt x="6852117" y="3068222"/>
                          <a:pt x="6968649" y="3068222"/>
                        </a:cubicBezTo>
                        <a:cubicBezTo>
                          <a:pt x="7085181" y="3068222"/>
                          <a:pt x="7179795" y="2974031"/>
                          <a:pt x="7180316" y="2857500"/>
                        </a:cubicBezTo>
                        <a:lnTo>
                          <a:pt x="7180316" y="2786944"/>
                        </a:lnTo>
                        <a:cubicBezTo>
                          <a:pt x="7180316" y="2730807"/>
                          <a:pt x="7158016" y="2676969"/>
                          <a:pt x="7118320" y="2637273"/>
                        </a:cubicBezTo>
                        <a:cubicBezTo>
                          <a:pt x="7078625" y="2597578"/>
                          <a:pt x="7024787" y="2575278"/>
                          <a:pt x="6968649" y="2575278"/>
                        </a:cubicBezTo>
                        <a:close/>
                        <a:moveTo>
                          <a:pt x="6749433" y="3545275"/>
                        </a:moveTo>
                        <a:cubicBezTo>
                          <a:pt x="6750632" y="3537162"/>
                          <a:pt x="6739203" y="3533987"/>
                          <a:pt x="6736028" y="3541536"/>
                        </a:cubicBezTo>
                        <a:lnTo>
                          <a:pt x="6582004" y="3900875"/>
                        </a:lnTo>
                        <a:cubicBezTo>
                          <a:pt x="6559748" y="3952796"/>
                          <a:pt x="6508672" y="3986439"/>
                          <a:pt x="6452182" y="3986389"/>
                        </a:cubicBezTo>
                        <a:lnTo>
                          <a:pt x="6387130" y="3986389"/>
                        </a:lnTo>
                        <a:cubicBezTo>
                          <a:pt x="6375266" y="3986399"/>
                          <a:pt x="6364191" y="3980445"/>
                          <a:pt x="6357655" y="3970543"/>
                        </a:cubicBezTo>
                        <a:cubicBezTo>
                          <a:pt x="6351120" y="3960641"/>
                          <a:pt x="6350000" y="3948116"/>
                          <a:pt x="6354674" y="3937212"/>
                        </a:cubicBezTo>
                        <a:lnTo>
                          <a:pt x="6545316" y="3492500"/>
                        </a:lnTo>
                        <a:lnTo>
                          <a:pt x="6615448" y="3317099"/>
                        </a:lnTo>
                        <a:cubicBezTo>
                          <a:pt x="6658318" y="3209961"/>
                          <a:pt x="6762094" y="3139715"/>
                          <a:pt x="6877491" y="3139722"/>
                        </a:cubicBezTo>
                        <a:lnTo>
                          <a:pt x="7059807" y="3139722"/>
                        </a:lnTo>
                        <a:cubicBezTo>
                          <a:pt x="7175204" y="3139715"/>
                          <a:pt x="7278980" y="3209961"/>
                          <a:pt x="7321850" y="3317099"/>
                        </a:cubicBezTo>
                        <a:lnTo>
                          <a:pt x="7391982" y="3492500"/>
                        </a:lnTo>
                        <a:lnTo>
                          <a:pt x="7582553" y="3937212"/>
                        </a:lnTo>
                        <a:cubicBezTo>
                          <a:pt x="7587228" y="3948116"/>
                          <a:pt x="7586107" y="3960640"/>
                          <a:pt x="7579572" y="3970543"/>
                        </a:cubicBezTo>
                        <a:cubicBezTo>
                          <a:pt x="7573037" y="3980445"/>
                          <a:pt x="7561962" y="3986399"/>
                          <a:pt x="7550097" y="3986389"/>
                        </a:cubicBezTo>
                        <a:lnTo>
                          <a:pt x="7485045" y="3986389"/>
                        </a:lnTo>
                        <a:cubicBezTo>
                          <a:pt x="7428607" y="3986383"/>
                          <a:pt x="7377601" y="3952749"/>
                          <a:pt x="7355364" y="3900875"/>
                        </a:cubicBezTo>
                        <a:lnTo>
                          <a:pt x="7201341" y="3541536"/>
                        </a:lnTo>
                        <a:cubicBezTo>
                          <a:pt x="7198095" y="3533987"/>
                          <a:pt x="7186736" y="3537162"/>
                          <a:pt x="7187865" y="3545275"/>
                        </a:cubicBezTo>
                        <a:lnTo>
                          <a:pt x="7250871" y="3986389"/>
                        </a:lnTo>
                        <a:lnTo>
                          <a:pt x="7318252" y="4794885"/>
                        </a:lnTo>
                        <a:cubicBezTo>
                          <a:pt x="7319060" y="4804707"/>
                          <a:pt x="7315722" y="4814419"/>
                          <a:pt x="7309048" y="4821670"/>
                        </a:cubicBezTo>
                        <a:cubicBezTo>
                          <a:pt x="7302374" y="4828921"/>
                          <a:pt x="7292970" y="4833049"/>
                          <a:pt x="7283115" y="4833055"/>
                        </a:cubicBezTo>
                        <a:lnTo>
                          <a:pt x="7229281" y="4833055"/>
                        </a:lnTo>
                        <a:cubicBezTo>
                          <a:pt x="7160299" y="4833064"/>
                          <a:pt x="7101422" y="4783199"/>
                          <a:pt x="7090075" y="4715157"/>
                        </a:cubicBezTo>
                        <a:lnTo>
                          <a:pt x="6975704" y="4028158"/>
                        </a:lnTo>
                        <a:cubicBezTo>
                          <a:pt x="6974364" y="4020255"/>
                          <a:pt x="6963075" y="4020255"/>
                          <a:pt x="6961735" y="4028158"/>
                        </a:cubicBezTo>
                        <a:lnTo>
                          <a:pt x="6847294" y="4715157"/>
                        </a:lnTo>
                        <a:cubicBezTo>
                          <a:pt x="6835942" y="4783225"/>
                          <a:pt x="6777025" y="4833098"/>
                          <a:pt x="6708017" y="4833055"/>
                        </a:cubicBezTo>
                        <a:lnTo>
                          <a:pt x="6654183" y="4833055"/>
                        </a:lnTo>
                        <a:cubicBezTo>
                          <a:pt x="6644328" y="4833049"/>
                          <a:pt x="6634924" y="4828921"/>
                          <a:pt x="6628250" y="4821670"/>
                        </a:cubicBezTo>
                        <a:cubicBezTo>
                          <a:pt x="6621576" y="4814419"/>
                          <a:pt x="6618238" y="4804707"/>
                          <a:pt x="6619046" y="4794885"/>
                        </a:cubicBezTo>
                        <a:lnTo>
                          <a:pt x="6686427" y="3986389"/>
                        </a:lnTo>
                        <a:lnTo>
                          <a:pt x="6749433" y="3545275"/>
                        </a:lnTo>
                        <a:close/>
                        <a:moveTo>
                          <a:pt x="8556149" y="2575278"/>
                        </a:moveTo>
                        <a:cubicBezTo>
                          <a:pt x="8500011" y="2575278"/>
                          <a:pt x="8446173" y="2597578"/>
                          <a:pt x="8406478" y="2637273"/>
                        </a:cubicBezTo>
                        <a:cubicBezTo>
                          <a:pt x="8366782" y="2676969"/>
                          <a:pt x="8344482" y="2730807"/>
                          <a:pt x="8344482" y="2786944"/>
                        </a:cubicBezTo>
                        <a:lnTo>
                          <a:pt x="8344482" y="2857500"/>
                        </a:lnTo>
                        <a:cubicBezTo>
                          <a:pt x="8345003" y="2974031"/>
                          <a:pt x="8439617" y="3068222"/>
                          <a:pt x="8556149" y="3068222"/>
                        </a:cubicBezTo>
                        <a:cubicBezTo>
                          <a:pt x="8672681" y="3068222"/>
                          <a:pt x="8767295" y="2974031"/>
                          <a:pt x="8767816" y="2857500"/>
                        </a:cubicBezTo>
                        <a:lnTo>
                          <a:pt x="8767816" y="2786944"/>
                        </a:lnTo>
                        <a:cubicBezTo>
                          <a:pt x="8767816" y="2730807"/>
                          <a:pt x="8745516" y="2676969"/>
                          <a:pt x="8705820" y="2637273"/>
                        </a:cubicBezTo>
                        <a:cubicBezTo>
                          <a:pt x="8666125" y="2597578"/>
                          <a:pt x="8612287" y="2575278"/>
                          <a:pt x="8556149" y="2575278"/>
                        </a:cubicBezTo>
                        <a:close/>
                        <a:moveTo>
                          <a:pt x="8336933" y="3545275"/>
                        </a:moveTo>
                        <a:cubicBezTo>
                          <a:pt x="8338132" y="3537162"/>
                          <a:pt x="8326703" y="3533987"/>
                          <a:pt x="8323528" y="3541536"/>
                        </a:cubicBezTo>
                        <a:lnTo>
                          <a:pt x="8169504" y="3900875"/>
                        </a:lnTo>
                        <a:cubicBezTo>
                          <a:pt x="8147248" y="3952796"/>
                          <a:pt x="8096172" y="3986439"/>
                          <a:pt x="8039682" y="3986389"/>
                        </a:cubicBezTo>
                        <a:lnTo>
                          <a:pt x="7974630" y="3986389"/>
                        </a:lnTo>
                        <a:cubicBezTo>
                          <a:pt x="7962766" y="3986399"/>
                          <a:pt x="7951691" y="3980445"/>
                          <a:pt x="7945155" y="3970543"/>
                        </a:cubicBezTo>
                        <a:cubicBezTo>
                          <a:pt x="7938620" y="3960640"/>
                          <a:pt x="7937500" y="3948116"/>
                          <a:pt x="7942175" y="3937212"/>
                        </a:cubicBezTo>
                        <a:lnTo>
                          <a:pt x="8132816" y="3492500"/>
                        </a:lnTo>
                        <a:lnTo>
                          <a:pt x="8202948" y="3317099"/>
                        </a:lnTo>
                        <a:cubicBezTo>
                          <a:pt x="8245818" y="3209961"/>
                          <a:pt x="8349594" y="3139715"/>
                          <a:pt x="8464991" y="3139722"/>
                        </a:cubicBezTo>
                        <a:lnTo>
                          <a:pt x="8647307" y="3139722"/>
                        </a:lnTo>
                        <a:cubicBezTo>
                          <a:pt x="8762704" y="3139715"/>
                          <a:pt x="8866480" y="3209961"/>
                          <a:pt x="8909350" y="3317099"/>
                        </a:cubicBezTo>
                        <a:lnTo>
                          <a:pt x="8979482" y="3492500"/>
                        </a:lnTo>
                        <a:lnTo>
                          <a:pt x="9170053" y="3937212"/>
                        </a:lnTo>
                        <a:cubicBezTo>
                          <a:pt x="9174728" y="3948116"/>
                          <a:pt x="9173607" y="3960640"/>
                          <a:pt x="9167072" y="3970543"/>
                        </a:cubicBezTo>
                        <a:cubicBezTo>
                          <a:pt x="9160537" y="3980445"/>
                          <a:pt x="9149462" y="3986399"/>
                          <a:pt x="9137597" y="3986389"/>
                        </a:cubicBezTo>
                        <a:lnTo>
                          <a:pt x="9072545" y="3986389"/>
                        </a:lnTo>
                        <a:cubicBezTo>
                          <a:pt x="9016107" y="3986383"/>
                          <a:pt x="8965101" y="3952749"/>
                          <a:pt x="8942864" y="3900875"/>
                        </a:cubicBezTo>
                        <a:lnTo>
                          <a:pt x="8788841" y="3541536"/>
                        </a:lnTo>
                        <a:cubicBezTo>
                          <a:pt x="8785595" y="3533987"/>
                          <a:pt x="8774236" y="3537162"/>
                          <a:pt x="8775365" y="3545275"/>
                        </a:cubicBezTo>
                        <a:lnTo>
                          <a:pt x="8838371" y="3986389"/>
                        </a:lnTo>
                        <a:lnTo>
                          <a:pt x="8905752" y="4794885"/>
                        </a:lnTo>
                        <a:cubicBezTo>
                          <a:pt x="8906560" y="4804707"/>
                          <a:pt x="8903222" y="4814419"/>
                          <a:pt x="8896548" y="4821670"/>
                        </a:cubicBezTo>
                        <a:cubicBezTo>
                          <a:pt x="8889874" y="4828921"/>
                          <a:pt x="8880470" y="4833049"/>
                          <a:pt x="8870615" y="4833055"/>
                        </a:cubicBezTo>
                        <a:lnTo>
                          <a:pt x="8816781" y="4833055"/>
                        </a:lnTo>
                        <a:cubicBezTo>
                          <a:pt x="8747799" y="4833064"/>
                          <a:pt x="8688922" y="4783199"/>
                          <a:pt x="8677575" y="4715157"/>
                        </a:cubicBezTo>
                        <a:lnTo>
                          <a:pt x="8563204" y="4028158"/>
                        </a:lnTo>
                        <a:cubicBezTo>
                          <a:pt x="8561864" y="4020255"/>
                          <a:pt x="8550575" y="4020255"/>
                          <a:pt x="8549235" y="4028158"/>
                        </a:cubicBezTo>
                        <a:lnTo>
                          <a:pt x="8434794" y="4715157"/>
                        </a:lnTo>
                        <a:cubicBezTo>
                          <a:pt x="8423442" y="4783225"/>
                          <a:pt x="8364525" y="4833098"/>
                          <a:pt x="8295517" y="4833055"/>
                        </a:cubicBezTo>
                        <a:lnTo>
                          <a:pt x="8241683" y="4833055"/>
                        </a:lnTo>
                        <a:cubicBezTo>
                          <a:pt x="8231828" y="4833049"/>
                          <a:pt x="8222424" y="4828921"/>
                          <a:pt x="8215750" y="4821670"/>
                        </a:cubicBezTo>
                        <a:cubicBezTo>
                          <a:pt x="8209076" y="4814419"/>
                          <a:pt x="8205738" y="4804707"/>
                          <a:pt x="8206546" y="4794885"/>
                        </a:cubicBezTo>
                        <a:lnTo>
                          <a:pt x="8273927" y="3986389"/>
                        </a:lnTo>
                        <a:lnTo>
                          <a:pt x="8336933" y="3545275"/>
                        </a:lnTo>
                        <a:close/>
                        <a:moveTo>
                          <a:pt x="10143649" y="2575278"/>
                        </a:moveTo>
                        <a:cubicBezTo>
                          <a:pt x="10087511" y="2575278"/>
                          <a:pt x="10033673" y="2597578"/>
                          <a:pt x="9993978" y="2637273"/>
                        </a:cubicBezTo>
                        <a:cubicBezTo>
                          <a:pt x="9954282" y="2676969"/>
                          <a:pt x="9931982" y="2730807"/>
                          <a:pt x="9931982" y="2786944"/>
                        </a:cubicBezTo>
                        <a:lnTo>
                          <a:pt x="9931982" y="2857500"/>
                        </a:lnTo>
                        <a:cubicBezTo>
                          <a:pt x="9932503" y="2974031"/>
                          <a:pt x="10027117" y="3068222"/>
                          <a:pt x="10143649" y="3068222"/>
                        </a:cubicBezTo>
                        <a:cubicBezTo>
                          <a:pt x="10260181" y="3068222"/>
                          <a:pt x="10354795" y="2974031"/>
                          <a:pt x="10355316" y="2857500"/>
                        </a:cubicBezTo>
                        <a:lnTo>
                          <a:pt x="10355316" y="2786944"/>
                        </a:lnTo>
                        <a:cubicBezTo>
                          <a:pt x="10355316" y="2730807"/>
                          <a:pt x="10333016" y="2676969"/>
                          <a:pt x="10293320" y="2637273"/>
                        </a:cubicBezTo>
                        <a:cubicBezTo>
                          <a:pt x="10253625" y="2597578"/>
                          <a:pt x="10199787" y="2575278"/>
                          <a:pt x="10143649" y="2575278"/>
                        </a:cubicBezTo>
                        <a:close/>
                        <a:moveTo>
                          <a:pt x="9924433" y="3545275"/>
                        </a:moveTo>
                        <a:cubicBezTo>
                          <a:pt x="9925632" y="3537162"/>
                          <a:pt x="9914203" y="3533987"/>
                          <a:pt x="9911028" y="3541536"/>
                        </a:cubicBezTo>
                        <a:lnTo>
                          <a:pt x="9757004" y="3900875"/>
                        </a:lnTo>
                        <a:cubicBezTo>
                          <a:pt x="9734748" y="3952796"/>
                          <a:pt x="9683672" y="3986439"/>
                          <a:pt x="9627182" y="3986389"/>
                        </a:cubicBezTo>
                        <a:lnTo>
                          <a:pt x="9562130" y="3986389"/>
                        </a:lnTo>
                        <a:cubicBezTo>
                          <a:pt x="9550266" y="3986399"/>
                          <a:pt x="9539191" y="3980445"/>
                          <a:pt x="9532655" y="3970543"/>
                        </a:cubicBezTo>
                        <a:cubicBezTo>
                          <a:pt x="9526120" y="3960640"/>
                          <a:pt x="9525000" y="3948116"/>
                          <a:pt x="9529675" y="3937212"/>
                        </a:cubicBezTo>
                        <a:lnTo>
                          <a:pt x="9720316" y="3492500"/>
                        </a:lnTo>
                        <a:lnTo>
                          <a:pt x="9790448" y="3317099"/>
                        </a:lnTo>
                        <a:cubicBezTo>
                          <a:pt x="9833318" y="3209961"/>
                          <a:pt x="9937094" y="3139715"/>
                          <a:pt x="10052491" y="3139722"/>
                        </a:cubicBezTo>
                        <a:lnTo>
                          <a:pt x="10234807" y="3139722"/>
                        </a:lnTo>
                        <a:cubicBezTo>
                          <a:pt x="10350204" y="3139715"/>
                          <a:pt x="10453980" y="3209961"/>
                          <a:pt x="10496850" y="3317099"/>
                        </a:cubicBezTo>
                        <a:lnTo>
                          <a:pt x="10566982" y="3492500"/>
                        </a:lnTo>
                        <a:lnTo>
                          <a:pt x="10757553" y="3937212"/>
                        </a:lnTo>
                        <a:cubicBezTo>
                          <a:pt x="10762228" y="3948116"/>
                          <a:pt x="10761107" y="3960640"/>
                          <a:pt x="10754572" y="3970543"/>
                        </a:cubicBezTo>
                        <a:cubicBezTo>
                          <a:pt x="10748037" y="3980445"/>
                          <a:pt x="10736962" y="3986399"/>
                          <a:pt x="10725097" y="3986389"/>
                        </a:cubicBezTo>
                        <a:lnTo>
                          <a:pt x="10660045" y="3986389"/>
                        </a:lnTo>
                        <a:cubicBezTo>
                          <a:pt x="10603607" y="3986383"/>
                          <a:pt x="10552601" y="3952749"/>
                          <a:pt x="10530364" y="3900875"/>
                        </a:cubicBezTo>
                        <a:lnTo>
                          <a:pt x="10376341" y="3541536"/>
                        </a:lnTo>
                        <a:cubicBezTo>
                          <a:pt x="10373095" y="3533987"/>
                          <a:pt x="10361736" y="3537162"/>
                          <a:pt x="10362865" y="3545275"/>
                        </a:cubicBezTo>
                        <a:lnTo>
                          <a:pt x="10425871" y="3986389"/>
                        </a:lnTo>
                        <a:lnTo>
                          <a:pt x="10493252" y="4794885"/>
                        </a:lnTo>
                        <a:cubicBezTo>
                          <a:pt x="10494060" y="4804707"/>
                          <a:pt x="10490722" y="4814419"/>
                          <a:pt x="10484048" y="4821670"/>
                        </a:cubicBezTo>
                        <a:cubicBezTo>
                          <a:pt x="10477374" y="4828921"/>
                          <a:pt x="10467970" y="4833049"/>
                          <a:pt x="10458115" y="4833055"/>
                        </a:cubicBezTo>
                        <a:lnTo>
                          <a:pt x="10404281" y="4833055"/>
                        </a:lnTo>
                        <a:cubicBezTo>
                          <a:pt x="10335299" y="4833064"/>
                          <a:pt x="10276422" y="4783199"/>
                          <a:pt x="10265075" y="4715157"/>
                        </a:cubicBezTo>
                        <a:lnTo>
                          <a:pt x="10150704" y="4028158"/>
                        </a:lnTo>
                        <a:cubicBezTo>
                          <a:pt x="10149364" y="4020255"/>
                          <a:pt x="10138075" y="4020255"/>
                          <a:pt x="10136735" y="4028158"/>
                        </a:cubicBezTo>
                        <a:lnTo>
                          <a:pt x="10022294" y="4715157"/>
                        </a:lnTo>
                        <a:cubicBezTo>
                          <a:pt x="10010942" y="4783225"/>
                          <a:pt x="9952025" y="4833098"/>
                          <a:pt x="9883017" y="4833055"/>
                        </a:cubicBezTo>
                        <a:lnTo>
                          <a:pt x="9829183" y="4833055"/>
                        </a:lnTo>
                        <a:cubicBezTo>
                          <a:pt x="9819328" y="4833049"/>
                          <a:pt x="9809924" y="4828921"/>
                          <a:pt x="9803250" y="4821670"/>
                        </a:cubicBezTo>
                        <a:cubicBezTo>
                          <a:pt x="9796576" y="4814419"/>
                          <a:pt x="9793238" y="4804707"/>
                          <a:pt x="9794046" y="4794885"/>
                        </a:cubicBezTo>
                        <a:lnTo>
                          <a:pt x="9861427" y="3986389"/>
                        </a:lnTo>
                        <a:lnTo>
                          <a:pt x="9924433" y="3545275"/>
                        </a:lnTo>
                        <a:close/>
                        <a:moveTo>
                          <a:pt x="11731149" y="2575278"/>
                        </a:moveTo>
                        <a:cubicBezTo>
                          <a:pt x="11675011" y="2575278"/>
                          <a:pt x="11621173" y="2597578"/>
                          <a:pt x="11581478" y="2637273"/>
                        </a:cubicBezTo>
                        <a:cubicBezTo>
                          <a:pt x="11541782" y="2676969"/>
                          <a:pt x="11519482" y="2730807"/>
                          <a:pt x="11519482" y="2786944"/>
                        </a:cubicBezTo>
                        <a:lnTo>
                          <a:pt x="11519482" y="2857500"/>
                        </a:lnTo>
                        <a:cubicBezTo>
                          <a:pt x="11520003" y="2974031"/>
                          <a:pt x="11614617" y="3068222"/>
                          <a:pt x="11731149" y="3068222"/>
                        </a:cubicBezTo>
                        <a:cubicBezTo>
                          <a:pt x="11847681" y="3068222"/>
                          <a:pt x="11942295" y="2974031"/>
                          <a:pt x="11942816" y="2857500"/>
                        </a:cubicBezTo>
                        <a:lnTo>
                          <a:pt x="11942816" y="2786944"/>
                        </a:lnTo>
                        <a:cubicBezTo>
                          <a:pt x="11942816" y="2730807"/>
                          <a:pt x="11920516" y="2676969"/>
                          <a:pt x="11880820" y="2637273"/>
                        </a:cubicBezTo>
                        <a:cubicBezTo>
                          <a:pt x="11841125" y="2597578"/>
                          <a:pt x="11787287" y="2575278"/>
                          <a:pt x="11731149" y="2575278"/>
                        </a:cubicBezTo>
                        <a:close/>
                        <a:moveTo>
                          <a:pt x="11511933" y="3545275"/>
                        </a:moveTo>
                        <a:cubicBezTo>
                          <a:pt x="11513132" y="3537162"/>
                          <a:pt x="11501703" y="3533987"/>
                          <a:pt x="11498528" y="3541536"/>
                        </a:cubicBezTo>
                        <a:lnTo>
                          <a:pt x="11344504" y="3900875"/>
                        </a:lnTo>
                        <a:cubicBezTo>
                          <a:pt x="11322248" y="3952796"/>
                          <a:pt x="11271172" y="3986439"/>
                          <a:pt x="11214682" y="3986389"/>
                        </a:cubicBezTo>
                        <a:lnTo>
                          <a:pt x="11149630" y="3986389"/>
                        </a:lnTo>
                        <a:cubicBezTo>
                          <a:pt x="11137766" y="3986399"/>
                          <a:pt x="11126691" y="3980445"/>
                          <a:pt x="11120155" y="3970543"/>
                        </a:cubicBezTo>
                        <a:cubicBezTo>
                          <a:pt x="11113620" y="3960640"/>
                          <a:pt x="11112500" y="3948116"/>
                          <a:pt x="11117175" y="3937212"/>
                        </a:cubicBezTo>
                        <a:lnTo>
                          <a:pt x="11307816" y="3492500"/>
                        </a:lnTo>
                        <a:lnTo>
                          <a:pt x="11377948" y="3317099"/>
                        </a:lnTo>
                        <a:cubicBezTo>
                          <a:pt x="11420818" y="3209961"/>
                          <a:pt x="11524594" y="3139715"/>
                          <a:pt x="11639991" y="3139722"/>
                        </a:cubicBezTo>
                        <a:lnTo>
                          <a:pt x="11822307" y="3139722"/>
                        </a:lnTo>
                        <a:cubicBezTo>
                          <a:pt x="11937704" y="3139715"/>
                          <a:pt x="12041480" y="3209961"/>
                          <a:pt x="12084350" y="3317099"/>
                        </a:cubicBezTo>
                        <a:lnTo>
                          <a:pt x="12154482" y="3492500"/>
                        </a:lnTo>
                        <a:lnTo>
                          <a:pt x="12345053" y="3937212"/>
                        </a:lnTo>
                        <a:cubicBezTo>
                          <a:pt x="12349728" y="3948116"/>
                          <a:pt x="12348607" y="3960640"/>
                          <a:pt x="12342072" y="3970543"/>
                        </a:cubicBezTo>
                        <a:cubicBezTo>
                          <a:pt x="12335537" y="3980445"/>
                          <a:pt x="12324462" y="3986399"/>
                          <a:pt x="12312597" y="3986389"/>
                        </a:cubicBezTo>
                        <a:lnTo>
                          <a:pt x="12247545" y="3986389"/>
                        </a:lnTo>
                        <a:cubicBezTo>
                          <a:pt x="12191107" y="3986383"/>
                          <a:pt x="12140101" y="3952749"/>
                          <a:pt x="12117864" y="3900875"/>
                        </a:cubicBezTo>
                        <a:lnTo>
                          <a:pt x="11963841" y="3541536"/>
                        </a:lnTo>
                        <a:cubicBezTo>
                          <a:pt x="11960595" y="3533987"/>
                          <a:pt x="11949236" y="3537162"/>
                          <a:pt x="11950365" y="3545275"/>
                        </a:cubicBezTo>
                        <a:lnTo>
                          <a:pt x="12013371" y="3986389"/>
                        </a:lnTo>
                        <a:lnTo>
                          <a:pt x="12080752" y="4794885"/>
                        </a:lnTo>
                        <a:cubicBezTo>
                          <a:pt x="12081560" y="4804707"/>
                          <a:pt x="12078222" y="4814419"/>
                          <a:pt x="12071548" y="4821670"/>
                        </a:cubicBezTo>
                        <a:cubicBezTo>
                          <a:pt x="12064874" y="4828921"/>
                          <a:pt x="12055470" y="4833049"/>
                          <a:pt x="12045615" y="4833055"/>
                        </a:cubicBezTo>
                        <a:lnTo>
                          <a:pt x="11991781" y="4833055"/>
                        </a:lnTo>
                        <a:cubicBezTo>
                          <a:pt x="11922799" y="4833064"/>
                          <a:pt x="11863922" y="4783199"/>
                          <a:pt x="11852575" y="4715157"/>
                        </a:cubicBezTo>
                        <a:lnTo>
                          <a:pt x="11738204" y="4028158"/>
                        </a:lnTo>
                        <a:cubicBezTo>
                          <a:pt x="11736864" y="4020255"/>
                          <a:pt x="11725575" y="4020255"/>
                          <a:pt x="11724235" y="4028158"/>
                        </a:cubicBezTo>
                        <a:lnTo>
                          <a:pt x="11609794" y="4715157"/>
                        </a:lnTo>
                        <a:cubicBezTo>
                          <a:pt x="11598442" y="4783225"/>
                          <a:pt x="11539525" y="4833098"/>
                          <a:pt x="11470517" y="4833055"/>
                        </a:cubicBezTo>
                        <a:lnTo>
                          <a:pt x="11416683" y="4833055"/>
                        </a:lnTo>
                        <a:cubicBezTo>
                          <a:pt x="11406828" y="4833049"/>
                          <a:pt x="11397424" y="4828921"/>
                          <a:pt x="11390750" y="4821670"/>
                        </a:cubicBezTo>
                        <a:cubicBezTo>
                          <a:pt x="11384076" y="4814419"/>
                          <a:pt x="11380738" y="4804707"/>
                          <a:pt x="11381546" y="4794885"/>
                        </a:cubicBezTo>
                        <a:lnTo>
                          <a:pt x="11448927" y="3986389"/>
                        </a:lnTo>
                        <a:lnTo>
                          <a:pt x="11511933" y="3545275"/>
                        </a:lnTo>
                        <a:close/>
                        <a:moveTo>
                          <a:pt x="13318649" y="2575278"/>
                        </a:moveTo>
                        <a:cubicBezTo>
                          <a:pt x="13201749" y="2575278"/>
                          <a:pt x="13106983" y="2670044"/>
                          <a:pt x="13106983" y="2786944"/>
                        </a:cubicBezTo>
                        <a:lnTo>
                          <a:pt x="13106983" y="2857500"/>
                        </a:lnTo>
                        <a:cubicBezTo>
                          <a:pt x="13107504" y="2974030"/>
                          <a:pt x="13202117" y="3068222"/>
                          <a:pt x="13318649" y="3068222"/>
                        </a:cubicBezTo>
                        <a:cubicBezTo>
                          <a:pt x="13435181" y="3068222"/>
                          <a:pt x="13529794" y="2974030"/>
                          <a:pt x="13530315" y="2857500"/>
                        </a:cubicBezTo>
                        <a:lnTo>
                          <a:pt x="13530315" y="2786944"/>
                        </a:lnTo>
                        <a:cubicBezTo>
                          <a:pt x="13530315" y="2670044"/>
                          <a:pt x="13435549" y="2575278"/>
                          <a:pt x="13318649" y="2575278"/>
                        </a:cubicBezTo>
                        <a:close/>
                        <a:moveTo>
                          <a:pt x="13099433" y="3545275"/>
                        </a:moveTo>
                        <a:cubicBezTo>
                          <a:pt x="13100633" y="3537162"/>
                          <a:pt x="13089203" y="3533987"/>
                          <a:pt x="13086028" y="3541536"/>
                        </a:cubicBezTo>
                        <a:lnTo>
                          <a:pt x="12932004" y="3900875"/>
                        </a:lnTo>
                        <a:cubicBezTo>
                          <a:pt x="12909748" y="3952796"/>
                          <a:pt x="12858672" y="3986439"/>
                          <a:pt x="12802182" y="3986389"/>
                        </a:cubicBezTo>
                        <a:lnTo>
                          <a:pt x="12737130" y="3986389"/>
                        </a:lnTo>
                        <a:cubicBezTo>
                          <a:pt x="12725266" y="3986399"/>
                          <a:pt x="12714191" y="3980445"/>
                          <a:pt x="12707655" y="3970543"/>
                        </a:cubicBezTo>
                        <a:cubicBezTo>
                          <a:pt x="12701120" y="3960640"/>
                          <a:pt x="12700000" y="3948116"/>
                          <a:pt x="12704675" y="3937212"/>
                        </a:cubicBezTo>
                        <a:lnTo>
                          <a:pt x="12895316" y="3492500"/>
                        </a:lnTo>
                        <a:lnTo>
                          <a:pt x="12965448" y="3317099"/>
                        </a:lnTo>
                        <a:cubicBezTo>
                          <a:pt x="13008318" y="3209961"/>
                          <a:pt x="13112094" y="3139714"/>
                          <a:pt x="13227492" y="3139722"/>
                        </a:cubicBezTo>
                        <a:lnTo>
                          <a:pt x="13409806" y="3139722"/>
                        </a:lnTo>
                        <a:cubicBezTo>
                          <a:pt x="13525204" y="3139714"/>
                          <a:pt x="13628980" y="3209960"/>
                          <a:pt x="13671851" y="3317099"/>
                        </a:cubicBezTo>
                        <a:lnTo>
                          <a:pt x="13741983" y="3492500"/>
                        </a:lnTo>
                        <a:lnTo>
                          <a:pt x="13932553" y="3937212"/>
                        </a:lnTo>
                        <a:cubicBezTo>
                          <a:pt x="13937227" y="3948116"/>
                          <a:pt x="13936107" y="3960640"/>
                          <a:pt x="13929571" y="3970543"/>
                        </a:cubicBezTo>
                        <a:cubicBezTo>
                          <a:pt x="13923037" y="3980445"/>
                          <a:pt x="13911962" y="3986399"/>
                          <a:pt x="13900097" y="3986389"/>
                        </a:cubicBezTo>
                        <a:lnTo>
                          <a:pt x="13835045" y="3986389"/>
                        </a:lnTo>
                        <a:cubicBezTo>
                          <a:pt x="13778607" y="3986383"/>
                          <a:pt x="13727601" y="3952749"/>
                          <a:pt x="13705363" y="3900875"/>
                        </a:cubicBezTo>
                        <a:lnTo>
                          <a:pt x="13551342" y="3541536"/>
                        </a:lnTo>
                        <a:cubicBezTo>
                          <a:pt x="13548095" y="3533987"/>
                          <a:pt x="13536736" y="3537162"/>
                          <a:pt x="13537865" y="3545275"/>
                        </a:cubicBezTo>
                        <a:lnTo>
                          <a:pt x="13600872" y="3986389"/>
                        </a:lnTo>
                        <a:lnTo>
                          <a:pt x="13668252" y="4794885"/>
                        </a:lnTo>
                        <a:cubicBezTo>
                          <a:pt x="13669060" y="4804707"/>
                          <a:pt x="13665724" y="4814419"/>
                          <a:pt x="13659048" y="4821670"/>
                        </a:cubicBezTo>
                        <a:cubicBezTo>
                          <a:pt x="13652374" y="4828921"/>
                          <a:pt x="13642970" y="4833049"/>
                          <a:pt x="13633115" y="4833055"/>
                        </a:cubicBezTo>
                        <a:lnTo>
                          <a:pt x="13579281" y="4833055"/>
                        </a:lnTo>
                        <a:cubicBezTo>
                          <a:pt x="13510299" y="4833064"/>
                          <a:pt x="13451424" y="4783199"/>
                          <a:pt x="13440076" y="4715157"/>
                        </a:cubicBezTo>
                        <a:lnTo>
                          <a:pt x="13325704" y="4028158"/>
                        </a:lnTo>
                        <a:cubicBezTo>
                          <a:pt x="13324363" y="4020255"/>
                          <a:pt x="13313076" y="4020255"/>
                          <a:pt x="13311735" y="4028158"/>
                        </a:cubicBezTo>
                        <a:lnTo>
                          <a:pt x="13197294" y="4715157"/>
                        </a:lnTo>
                        <a:cubicBezTo>
                          <a:pt x="13185942" y="4783225"/>
                          <a:pt x="13127025" y="4833098"/>
                          <a:pt x="13058017" y="4833055"/>
                        </a:cubicBezTo>
                        <a:lnTo>
                          <a:pt x="13004183" y="4833055"/>
                        </a:lnTo>
                        <a:cubicBezTo>
                          <a:pt x="12994328" y="4833049"/>
                          <a:pt x="12984924" y="4828921"/>
                          <a:pt x="12978250" y="4821670"/>
                        </a:cubicBezTo>
                        <a:cubicBezTo>
                          <a:pt x="12971576" y="4814419"/>
                          <a:pt x="12968238" y="4804707"/>
                          <a:pt x="12969046" y="4794885"/>
                        </a:cubicBezTo>
                        <a:lnTo>
                          <a:pt x="13036427" y="3986389"/>
                        </a:lnTo>
                        <a:lnTo>
                          <a:pt x="13099433" y="3545275"/>
                        </a:lnTo>
                        <a:close/>
                        <a:moveTo>
                          <a:pt x="14906149" y="2575278"/>
                        </a:moveTo>
                        <a:cubicBezTo>
                          <a:pt x="14789249" y="2575278"/>
                          <a:pt x="14694483" y="2670044"/>
                          <a:pt x="14694483" y="2786944"/>
                        </a:cubicBezTo>
                        <a:lnTo>
                          <a:pt x="14694483" y="2857500"/>
                        </a:lnTo>
                        <a:cubicBezTo>
                          <a:pt x="14695004" y="2974030"/>
                          <a:pt x="14789617" y="3068222"/>
                          <a:pt x="14906149" y="3068222"/>
                        </a:cubicBezTo>
                        <a:cubicBezTo>
                          <a:pt x="15022681" y="3068222"/>
                          <a:pt x="15117294" y="2974030"/>
                          <a:pt x="15117815" y="2857500"/>
                        </a:cubicBezTo>
                        <a:lnTo>
                          <a:pt x="15117815" y="2786944"/>
                        </a:lnTo>
                        <a:cubicBezTo>
                          <a:pt x="15117815" y="2670044"/>
                          <a:pt x="15023049" y="2575278"/>
                          <a:pt x="14906149" y="2575278"/>
                        </a:cubicBezTo>
                        <a:close/>
                        <a:moveTo>
                          <a:pt x="14686933" y="3545275"/>
                        </a:moveTo>
                        <a:cubicBezTo>
                          <a:pt x="14688133" y="3537162"/>
                          <a:pt x="14676703" y="3533987"/>
                          <a:pt x="14673528" y="3541536"/>
                        </a:cubicBezTo>
                        <a:lnTo>
                          <a:pt x="14519504" y="3900875"/>
                        </a:lnTo>
                        <a:cubicBezTo>
                          <a:pt x="14497248" y="3952796"/>
                          <a:pt x="14446172" y="3986439"/>
                          <a:pt x="14389683" y="3986389"/>
                        </a:cubicBezTo>
                        <a:lnTo>
                          <a:pt x="14324629" y="3986389"/>
                        </a:lnTo>
                        <a:cubicBezTo>
                          <a:pt x="14312765" y="3986399"/>
                          <a:pt x="14301690" y="3980445"/>
                          <a:pt x="14295155" y="3970543"/>
                        </a:cubicBezTo>
                        <a:cubicBezTo>
                          <a:pt x="14288619" y="3960640"/>
                          <a:pt x="14287500" y="3948116"/>
                          <a:pt x="14292174" y="3937212"/>
                        </a:cubicBezTo>
                        <a:lnTo>
                          <a:pt x="14482815" y="3492500"/>
                        </a:lnTo>
                        <a:lnTo>
                          <a:pt x="14552947" y="3317099"/>
                        </a:lnTo>
                        <a:cubicBezTo>
                          <a:pt x="14595818" y="3209960"/>
                          <a:pt x="14699594" y="3139714"/>
                          <a:pt x="14814992" y="3139722"/>
                        </a:cubicBezTo>
                        <a:lnTo>
                          <a:pt x="14997306" y="3139722"/>
                        </a:lnTo>
                        <a:cubicBezTo>
                          <a:pt x="15112704" y="3139714"/>
                          <a:pt x="15216480" y="3209960"/>
                          <a:pt x="15259351" y="3317099"/>
                        </a:cubicBezTo>
                        <a:lnTo>
                          <a:pt x="15329483" y="3492500"/>
                        </a:lnTo>
                        <a:lnTo>
                          <a:pt x="15520053" y="3937212"/>
                        </a:lnTo>
                        <a:cubicBezTo>
                          <a:pt x="15524727" y="3948116"/>
                          <a:pt x="15523607" y="3960640"/>
                          <a:pt x="15517071" y="3970543"/>
                        </a:cubicBezTo>
                        <a:cubicBezTo>
                          <a:pt x="15510537" y="3980445"/>
                          <a:pt x="15499462" y="3986399"/>
                          <a:pt x="15487597" y="3986389"/>
                        </a:cubicBezTo>
                        <a:lnTo>
                          <a:pt x="15422545" y="3986389"/>
                        </a:lnTo>
                        <a:cubicBezTo>
                          <a:pt x="15366107" y="3986383"/>
                          <a:pt x="15315101" y="3952749"/>
                          <a:pt x="15292863" y="3900875"/>
                        </a:cubicBezTo>
                        <a:lnTo>
                          <a:pt x="15138842" y="3541536"/>
                        </a:lnTo>
                        <a:cubicBezTo>
                          <a:pt x="15135595" y="3533987"/>
                          <a:pt x="15124236" y="3537162"/>
                          <a:pt x="15125365" y="3545275"/>
                        </a:cubicBezTo>
                        <a:lnTo>
                          <a:pt x="15188372" y="3986389"/>
                        </a:lnTo>
                        <a:lnTo>
                          <a:pt x="15255752" y="4794885"/>
                        </a:lnTo>
                        <a:cubicBezTo>
                          <a:pt x="15256560" y="4804707"/>
                          <a:pt x="15253224" y="4814419"/>
                          <a:pt x="15246548" y="4821670"/>
                        </a:cubicBezTo>
                        <a:cubicBezTo>
                          <a:pt x="15239874" y="4828921"/>
                          <a:pt x="15230470" y="4833049"/>
                          <a:pt x="15220615" y="4833055"/>
                        </a:cubicBezTo>
                        <a:lnTo>
                          <a:pt x="15166781" y="4833055"/>
                        </a:lnTo>
                        <a:cubicBezTo>
                          <a:pt x="15097799" y="4833064"/>
                          <a:pt x="15038924" y="4783199"/>
                          <a:pt x="15027576" y="4715157"/>
                        </a:cubicBezTo>
                        <a:lnTo>
                          <a:pt x="14913204" y="4028158"/>
                        </a:lnTo>
                        <a:cubicBezTo>
                          <a:pt x="14911863" y="4020255"/>
                          <a:pt x="14900576" y="4020255"/>
                          <a:pt x="14899235" y="4028158"/>
                        </a:cubicBezTo>
                        <a:lnTo>
                          <a:pt x="14784794" y="4715157"/>
                        </a:lnTo>
                        <a:cubicBezTo>
                          <a:pt x="14773442" y="4783225"/>
                          <a:pt x="14714525" y="4833098"/>
                          <a:pt x="14645517" y="4833055"/>
                        </a:cubicBezTo>
                        <a:lnTo>
                          <a:pt x="14591683" y="4833055"/>
                        </a:lnTo>
                        <a:cubicBezTo>
                          <a:pt x="14581828" y="4833049"/>
                          <a:pt x="14572425" y="4828920"/>
                          <a:pt x="14565751" y="4821670"/>
                        </a:cubicBezTo>
                        <a:cubicBezTo>
                          <a:pt x="14559076" y="4814419"/>
                          <a:pt x="14555739" y="4804707"/>
                          <a:pt x="14556547" y="4794885"/>
                        </a:cubicBezTo>
                        <a:lnTo>
                          <a:pt x="14623927" y="3986389"/>
                        </a:lnTo>
                        <a:lnTo>
                          <a:pt x="14686933" y="3545275"/>
                        </a:lnTo>
                        <a:close/>
                      </a:path>
                    </a:pathLst>
                  </a:custGeom>
                  <a:solidFill>
                    <a:srgbClr val="11813F"/>
                  </a:solidFill>
                </p:spPr>
              </p:sp>
              <p:sp>
                <p:nvSpPr>
                  <p:cNvPr id="127" name="Freeform 7"/>
                  <p:cNvSpPr/>
                  <p:nvPr/>
                </p:nvSpPr>
                <p:spPr>
                  <a:xfrm>
                    <a:off x="16348" y="2575273"/>
                    <a:ext cx="31399731" cy="9983654"/>
                  </a:xfrm>
                  <a:custGeom>
                    <a:avLst/>
                    <a:gdLst/>
                    <a:ahLst/>
                    <a:cxnLst/>
                    <a:rect l="l" t="t" r="r" b="b"/>
                    <a:pathLst>
                      <a:path w="31399729" h="9983654">
                        <a:moveTo>
                          <a:pt x="16493649" y="1"/>
                        </a:moveTo>
                        <a:cubicBezTo>
                          <a:pt x="16376749" y="1"/>
                          <a:pt x="16281983" y="94767"/>
                          <a:pt x="16281983" y="211667"/>
                        </a:cubicBezTo>
                        <a:lnTo>
                          <a:pt x="16281983" y="282223"/>
                        </a:lnTo>
                        <a:cubicBezTo>
                          <a:pt x="16282504" y="398753"/>
                          <a:pt x="16377117" y="492945"/>
                          <a:pt x="16493649" y="492945"/>
                        </a:cubicBezTo>
                        <a:cubicBezTo>
                          <a:pt x="16610181" y="492945"/>
                          <a:pt x="16704794" y="398753"/>
                          <a:pt x="16705315" y="282223"/>
                        </a:cubicBezTo>
                        <a:lnTo>
                          <a:pt x="16705315" y="211667"/>
                        </a:lnTo>
                        <a:cubicBezTo>
                          <a:pt x="16705315" y="94767"/>
                          <a:pt x="16610549" y="1"/>
                          <a:pt x="16493649" y="1"/>
                        </a:cubicBezTo>
                        <a:close/>
                        <a:moveTo>
                          <a:pt x="16274433" y="969998"/>
                        </a:moveTo>
                        <a:cubicBezTo>
                          <a:pt x="16275633" y="961885"/>
                          <a:pt x="16264203" y="958710"/>
                          <a:pt x="16261028" y="966259"/>
                        </a:cubicBezTo>
                        <a:lnTo>
                          <a:pt x="16107004" y="1325598"/>
                        </a:lnTo>
                        <a:cubicBezTo>
                          <a:pt x="16084748" y="1377519"/>
                          <a:pt x="16033672" y="1411162"/>
                          <a:pt x="15977183" y="1411112"/>
                        </a:cubicBezTo>
                        <a:lnTo>
                          <a:pt x="15912129" y="1411112"/>
                        </a:lnTo>
                        <a:cubicBezTo>
                          <a:pt x="15900265" y="1411122"/>
                          <a:pt x="15889190" y="1405168"/>
                          <a:pt x="15882655" y="1395266"/>
                        </a:cubicBezTo>
                        <a:cubicBezTo>
                          <a:pt x="15876119" y="1385363"/>
                          <a:pt x="15875000" y="1372839"/>
                          <a:pt x="15879674" y="1361935"/>
                        </a:cubicBezTo>
                        <a:lnTo>
                          <a:pt x="16070315" y="917223"/>
                        </a:lnTo>
                        <a:lnTo>
                          <a:pt x="16140447" y="741822"/>
                        </a:lnTo>
                        <a:cubicBezTo>
                          <a:pt x="16183318" y="634683"/>
                          <a:pt x="16287094" y="564437"/>
                          <a:pt x="16402492" y="564445"/>
                        </a:cubicBezTo>
                        <a:lnTo>
                          <a:pt x="16584806" y="564445"/>
                        </a:lnTo>
                        <a:cubicBezTo>
                          <a:pt x="16700204" y="564437"/>
                          <a:pt x="16803980" y="634683"/>
                          <a:pt x="16846851" y="741822"/>
                        </a:cubicBezTo>
                        <a:lnTo>
                          <a:pt x="16916983" y="917223"/>
                        </a:lnTo>
                        <a:lnTo>
                          <a:pt x="17107553" y="1361935"/>
                        </a:lnTo>
                        <a:cubicBezTo>
                          <a:pt x="17112227" y="1372839"/>
                          <a:pt x="17111107" y="1385363"/>
                          <a:pt x="17104571" y="1395266"/>
                        </a:cubicBezTo>
                        <a:cubicBezTo>
                          <a:pt x="17098037" y="1405168"/>
                          <a:pt x="17086962" y="1411122"/>
                          <a:pt x="17075097" y="1411112"/>
                        </a:cubicBezTo>
                        <a:lnTo>
                          <a:pt x="17010045" y="1411112"/>
                        </a:lnTo>
                        <a:cubicBezTo>
                          <a:pt x="16953607" y="1411106"/>
                          <a:pt x="16902601" y="1377472"/>
                          <a:pt x="16880363" y="1325598"/>
                        </a:cubicBezTo>
                        <a:lnTo>
                          <a:pt x="16726342" y="966259"/>
                        </a:lnTo>
                        <a:cubicBezTo>
                          <a:pt x="16723095" y="958710"/>
                          <a:pt x="16711736" y="961885"/>
                          <a:pt x="16712865" y="969998"/>
                        </a:cubicBezTo>
                        <a:lnTo>
                          <a:pt x="16775872" y="1411112"/>
                        </a:lnTo>
                        <a:lnTo>
                          <a:pt x="16843252" y="2219608"/>
                        </a:lnTo>
                        <a:cubicBezTo>
                          <a:pt x="16844060" y="2229430"/>
                          <a:pt x="16840724" y="2239142"/>
                          <a:pt x="16834048" y="2246393"/>
                        </a:cubicBezTo>
                        <a:cubicBezTo>
                          <a:pt x="16827374" y="2253644"/>
                          <a:pt x="16817970" y="2257772"/>
                          <a:pt x="16808115" y="2257778"/>
                        </a:cubicBezTo>
                        <a:lnTo>
                          <a:pt x="16754281" y="2257778"/>
                        </a:lnTo>
                        <a:cubicBezTo>
                          <a:pt x="16685299" y="2257787"/>
                          <a:pt x="16626424" y="2207922"/>
                          <a:pt x="16615076" y="2139880"/>
                        </a:cubicBezTo>
                        <a:lnTo>
                          <a:pt x="16500704" y="1452881"/>
                        </a:lnTo>
                        <a:cubicBezTo>
                          <a:pt x="16499363" y="1444978"/>
                          <a:pt x="16488076" y="1444978"/>
                          <a:pt x="16486735" y="1452881"/>
                        </a:cubicBezTo>
                        <a:lnTo>
                          <a:pt x="16372294" y="2139880"/>
                        </a:lnTo>
                        <a:cubicBezTo>
                          <a:pt x="16360942" y="2207948"/>
                          <a:pt x="16302025" y="2257821"/>
                          <a:pt x="16233017" y="2257778"/>
                        </a:cubicBezTo>
                        <a:lnTo>
                          <a:pt x="16179183" y="2257778"/>
                        </a:lnTo>
                        <a:cubicBezTo>
                          <a:pt x="16169328" y="2257772"/>
                          <a:pt x="16159925" y="2253643"/>
                          <a:pt x="16153251" y="2246393"/>
                        </a:cubicBezTo>
                        <a:cubicBezTo>
                          <a:pt x="16146576" y="2239142"/>
                          <a:pt x="16143239" y="2229430"/>
                          <a:pt x="16144047" y="2219608"/>
                        </a:cubicBezTo>
                        <a:lnTo>
                          <a:pt x="16211427" y="1411112"/>
                        </a:lnTo>
                        <a:lnTo>
                          <a:pt x="16274433" y="969998"/>
                        </a:lnTo>
                        <a:close/>
                        <a:moveTo>
                          <a:pt x="18081149" y="1"/>
                        </a:moveTo>
                        <a:cubicBezTo>
                          <a:pt x="17964249" y="1"/>
                          <a:pt x="17869483" y="94767"/>
                          <a:pt x="17869483" y="211667"/>
                        </a:cubicBezTo>
                        <a:lnTo>
                          <a:pt x="17869483" y="282223"/>
                        </a:lnTo>
                        <a:cubicBezTo>
                          <a:pt x="17870004" y="398753"/>
                          <a:pt x="17964617" y="492945"/>
                          <a:pt x="18081149" y="492945"/>
                        </a:cubicBezTo>
                        <a:cubicBezTo>
                          <a:pt x="18197681" y="492945"/>
                          <a:pt x="18292294" y="398753"/>
                          <a:pt x="18292815" y="282223"/>
                        </a:cubicBezTo>
                        <a:lnTo>
                          <a:pt x="18292815" y="211667"/>
                        </a:lnTo>
                        <a:cubicBezTo>
                          <a:pt x="18292815" y="94767"/>
                          <a:pt x="18198049" y="1"/>
                          <a:pt x="18081149" y="1"/>
                        </a:cubicBezTo>
                        <a:close/>
                        <a:moveTo>
                          <a:pt x="17861933" y="969998"/>
                        </a:moveTo>
                        <a:cubicBezTo>
                          <a:pt x="17863133" y="961885"/>
                          <a:pt x="17851703" y="958710"/>
                          <a:pt x="17848528" y="966259"/>
                        </a:cubicBezTo>
                        <a:lnTo>
                          <a:pt x="17694504" y="1325598"/>
                        </a:lnTo>
                        <a:cubicBezTo>
                          <a:pt x="17672248" y="1377519"/>
                          <a:pt x="17621172" y="1411162"/>
                          <a:pt x="17564683" y="1411112"/>
                        </a:cubicBezTo>
                        <a:lnTo>
                          <a:pt x="17499629" y="1411112"/>
                        </a:lnTo>
                        <a:cubicBezTo>
                          <a:pt x="17487765" y="1411122"/>
                          <a:pt x="17476690" y="1405168"/>
                          <a:pt x="17470155" y="1395266"/>
                        </a:cubicBezTo>
                        <a:cubicBezTo>
                          <a:pt x="17463619" y="1385363"/>
                          <a:pt x="17462500" y="1372839"/>
                          <a:pt x="17467174" y="1361935"/>
                        </a:cubicBezTo>
                        <a:lnTo>
                          <a:pt x="17657815" y="917223"/>
                        </a:lnTo>
                        <a:lnTo>
                          <a:pt x="17727947" y="741822"/>
                        </a:lnTo>
                        <a:cubicBezTo>
                          <a:pt x="17770818" y="634683"/>
                          <a:pt x="17874594" y="564437"/>
                          <a:pt x="17989992" y="564445"/>
                        </a:cubicBezTo>
                        <a:lnTo>
                          <a:pt x="18172306" y="564445"/>
                        </a:lnTo>
                        <a:cubicBezTo>
                          <a:pt x="18287704" y="564437"/>
                          <a:pt x="18391480" y="634683"/>
                          <a:pt x="18434351" y="741822"/>
                        </a:cubicBezTo>
                        <a:lnTo>
                          <a:pt x="18504483" y="917223"/>
                        </a:lnTo>
                        <a:lnTo>
                          <a:pt x="18695053" y="1361935"/>
                        </a:lnTo>
                        <a:cubicBezTo>
                          <a:pt x="18699727" y="1372839"/>
                          <a:pt x="18698607" y="1385363"/>
                          <a:pt x="18692071" y="1395266"/>
                        </a:cubicBezTo>
                        <a:cubicBezTo>
                          <a:pt x="18685537" y="1405168"/>
                          <a:pt x="18674462" y="1411122"/>
                          <a:pt x="18662597" y="1411112"/>
                        </a:cubicBezTo>
                        <a:lnTo>
                          <a:pt x="18597545" y="1411112"/>
                        </a:lnTo>
                        <a:cubicBezTo>
                          <a:pt x="18541107" y="1411106"/>
                          <a:pt x="18490101" y="1377472"/>
                          <a:pt x="18467863" y="1325598"/>
                        </a:cubicBezTo>
                        <a:lnTo>
                          <a:pt x="18313842" y="966259"/>
                        </a:lnTo>
                        <a:cubicBezTo>
                          <a:pt x="18310595" y="958710"/>
                          <a:pt x="18299236" y="961885"/>
                          <a:pt x="18300365" y="969998"/>
                        </a:cubicBezTo>
                        <a:lnTo>
                          <a:pt x="18363372" y="1411112"/>
                        </a:lnTo>
                        <a:lnTo>
                          <a:pt x="18430752" y="2219608"/>
                        </a:lnTo>
                        <a:cubicBezTo>
                          <a:pt x="18431560" y="2229430"/>
                          <a:pt x="18428224" y="2239142"/>
                          <a:pt x="18421548" y="2246393"/>
                        </a:cubicBezTo>
                        <a:cubicBezTo>
                          <a:pt x="18414874" y="2253644"/>
                          <a:pt x="18405470" y="2257772"/>
                          <a:pt x="18395615" y="2257778"/>
                        </a:cubicBezTo>
                        <a:lnTo>
                          <a:pt x="18341781" y="2257778"/>
                        </a:lnTo>
                        <a:cubicBezTo>
                          <a:pt x="18272799" y="2257787"/>
                          <a:pt x="18213924" y="2207922"/>
                          <a:pt x="18202576" y="2139880"/>
                        </a:cubicBezTo>
                        <a:lnTo>
                          <a:pt x="18088204" y="1452881"/>
                        </a:lnTo>
                        <a:cubicBezTo>
                          <a:pt x="18086863" y="1444978"/>
                          <a:pt x="18075576" y="1444978"/>
                          <a:pt x="18074235" y="1452881"/>
                        </a:cubicBezTo>
                        <a:lnTo>
                          <a:pt x="17959794" y="2139880"/>
                        </a:lnTo>
                        <a:cubicBezTo>
                          <a:pt x="17948442" y="2207948"/>
                          <a:pt x="17889525" y="2257821"/>
                          <a:pt x="17820517" y="2257778"/>
                        </a:cubicBezTo>
                        <a:lnTo>
                          <a:pt x="17766683" y="2257778"/>
                        </a:lnTo>
                        <a:cubicBezTo>
                          <a:pt x="17756828" y="2257772"/>
                          <a:pt x="17747425" y="2253643"/>
                          <a:pt x="17740751" y="2246393"/>
                        </a:cubicBezTo>
                        <a:cubicBezTo>
                          <a:pt x="17734076" y="2239142"/>
                          <a:pt x="17730739" y="2229430"/>
                          <a:pt x="17731547" y="2219608"/>
                        </a:cubicBezTo>
                        <a:lnTo>
                          <a:pt x="17798927" y="1411112"/>
                        </a:lnTo>
                        <a:lnTo>
                          <a:pt x="17861933" y="969998"/>
                        </a:lnTo>
                        <a:close/>
                        <a:moveTo>
                          <a:pt x="19668649" y="1"/>
                        </a:moveTo>
                        <a:cubicBezTo>
                          <a:pt x="19551749" y="1"/>
                          <a:pt x="19456983" y="94767"/>
                          <a:pt x="19456983" y="211667"/>
                        </a:cubicBezTo>
                        <a:lnTo>
                          <a:pt x="19456983" y="282223"/>
                        </a:lnTo>
                        <a:cubicBezTo>
                          <a:pt x="19457504" y="398753"/>
                          <a:pt x="19552117" y="492945"/>
                          <a:pt x="19668649" y="492945"/>
                        </a:cubicBezTo>
                        <a:cubicBezTo>
                          <a:pt x="19785181" y="492945"/>
                          <a:pt x="19879794" y="398753"/>
                          <a:pt x="19880315" y="282223"/>
                        </a:cubicBezTo>
                        <a:lnTo>
                          <a:pt x="19880315" y="211667"/>
                        </a:lnTo>
                        <a:cubicBezTo>
                          <a:pt x="19880315" y="94767"/>
                          <a:pt x="19785549" y="1"/>
                          <a:pt x="19668649" y="1"/>
                        </a:cubicBezTo>
                        <a:close/>
                        <a:moveTo>
                          <a:pt x="19449433" y="969998"/>
                        </a:moveTo>
                        <a:cubicBezTo>
                          <a:pt x="19450633" y="961885"/>
                          <a:pt x="19439203" y="958710"/>
                          <a:pt x="19436028" y="966259"/>
                        </a:cubicBezTo>
                        <a:lnTo>
                          <a:pt x="19282004" y="1325598"/>
                        </a:lnTo>
                        <a:cubicBezTo>
                          <a:pt x="19259748" y="1377519"/>
                          <a:pt x="19208672" y="1411162"/>
                          <a:pt x="19152183" y="1411112"/>
                        </a:cubicBezTo>
                        <a:lnTo>
                          <a:pt x="19087129" y="1411112"/>
                        </a:lnTo>
                        <a:cubicBezTo>
                          <a:pt x="19075265" y="1411122"/>
                          <a:pt x="19064190" y="1405168"/>
                          <a:pt x="19057655" y="1395266"/>
                        </a:cubicBezTo>
                        <a:cubicBezTo>
                          <a:pt x="19051119" y="1385363"/>
                          <a:pt x="19050000" y="1372839"/>
                          <a:pt x="19054674" y="1361935"/>
                        </a:cubicBezTo>
                        <a:lnTo>
                          <a:pt x="19245315" y="917223"/>
                        </a:lnTo>
                        <a:lnTo>
                          <a:pt x="19315447" y="741822"/>
                        </a:lnTo>
                        <a:cubicBezTo>
                          <a:pt x="19358318" y="634683"/>
                          <a:pt x="19462094" y="564437"/>
                          <a:pt x="19577492" y="564445"/>
                        </a:cubicBezTo>
                        <a:lnTo>
                          <a:pt x="19759806" y="564445"/>
                        </a:lnTo>
                        <a:cubicBezTo>
                          <a:pt x="19875204" y="564437"/>
                          <a:pt x="19978980" y="634683"/>
                          <a:pt x="20021851" y="741822"/>
                        </a:cubicBezTo>
                        <a:lnTo>
                          <a:pt x="20091983" y="917223"/>
                        </a:lnTo>
                        <a:lnTo>
                          <a:pt x="20282553" y="1361935"/>
                        </a:lnTo>
                        <a:cubicBezTo>
                          <a:pt x="20287227" y="1372839"/>
                          <a:pt x="20286107" y="1385363"/>
                          <a:pt x="20279571" y="1395266"/>
                        </a:cubicBezTo>
                        <a:cubicBezTo>
                          <a:pt x="20273037" y="1405168"/>
                          <a:pt x="20261962" y="1411122"/>
                          <a:pt x="20250097" y="1411112"/>
                        </a:cubicBezTo>
                        <a:lnTo>
                          <a:pt x="20185045" y="1411112"/>
                        </a:lnTo>
                        <a:cubicBezTo>
                          <a:pt x="20128607" y="1411106"/>
                          <a:pt x="20077601" y="1377472"/>
                          <a:pt x="20055363" y="1325598"/>
                        </a:cubicBezTo>
                        <a:lnTo>
                          <a:pt x="19901342" y="966259"/>
                        </a:lnTo>
                        <a:cubicBezTo>
                          <a:pt x="19898095" y="958710"/>
                          <a:pt x="19886736" y="961885"/>
                          <a:pt x="19887865" y="969998"/>
                        </a:cubicBezTo>
                        <a:lnTo>
                          <a:pt x="19950872" y="1411112"/>
                        </a:lnTo>
                        <a:lnTo>
                          <a:pt x="20018252" y="2219608"/>
                        </a:lnTo>
                        <a:cubicBezTo>
                          <a:pt x="20019060" y="2229430"/>
                          <a:pt x="20015724" y="2239142"/>
                          <a:pt x="20009048" y="2246393"/>
                        </a:cubicBezTo>
                        <a:cubicBezTo>
                          <a:pt x="20002374" y="2253644"/>
                          <a:pt x="19992970" y="2257772"/>
                          <a:pt x="19983115" y="2257778"/>
                        </a:cubicBezTo>
                        <a:lnTo>
                          <a:pt x="19929281" y="2257778"/>
                        </a:lnTo>
                        <a:cubicBezTo>
                          <a:pt x="19860299" y="2257787"/>
                          <a:pt x="19801424" y="2207922"/>
                          <a:pt x="19790076" y="2139880"/>
                        </a:cubicBezTo>
                        <a:lnTo>
                          <a:pt x="19675704" y="1452881"/>
                        </a:lnTo>
                        <a:cubicBezTo>
                          <a:pt x="19674363" y="1444978"/>
                          <a:pt x="19663076" y="1444978"/>
                          <a:pt x="19661735" y="1452881"/>
                        </a:cubicBezTo>
                        <a:lnTo>
                          <a:pt x="19547294" y="2139880"/>
                        </a:lnTo>
                        <a:cubicBezTo>
                          <a:pt x="19535942" y="2207948"/>
                          <a:pt x="19477025" y="2257821"/>
                          <a:pt x="19408017" y="2257778"/>
                        </a:cubicBezTo>
                        <a:lnTo>
                          <a:pt x="19354183" y="2257778"/>
                        </a:lnTo>
                        <a:cubicBezTo>
                          <a:pt x="19344328" y="2257772"/>
                          <a:pt x="19334925" y="2253643"/>
                          <a:pt x="19328251" y="2246393"/>
                        </a:cubicBezTo>
                        <a:cubicBezTo>
                          <a:pt x="19321576" y="2239142"/>
                          <a:pt x="19318239" y="2229430"/>
                          <a:pt x="19319047" y="2219608"/>
                        </a:cubicBezTo>
                        <a:lnTo>
                          <a:pt x="19386427" y="1411112"/>
                        </a:lnTo>
                        <a:lnTo>
                          <a:pt x="19449433" y="969998"/>
                        </a:lnTo>
                        <a:close/>
                        <a:moveTo>
                          <a:pt x="21256149" y="1"/>
                        </a:moveTo>
                        <a:cubicBezTo>
                          <a:pt x="21139249" y="1"/>
                          <a:pt x="21044483" y="94767"/>
                          <a:pt x="21044483" y="211667"/>
                        </a:cubicBezTo>
                        <a:lnTo>
                          <a:pt x="21044483" y="282223"/>
                        </a:lnTo>
                        <a:cubicBezTo>
                          <a:pt x="21045004" y="398753"/>
                          <a:pt x="21139617" y="492945"/>
                          <a:pt x="21256149" y="492945"/>
                        </a:cubicBezTo>
                        <a:cubicBezTo>
                          <a:pt x="21372681" y="492945"/>
                          <a:pt x="21467294" y="398753"/>
                          <a:pt x="21467815" y="282223"/>
                        </a:cubicBezTo>
                        <a:lnTo>
                          <a:pt x="21467815" y="211667"/>
                        </a:lnTo>
                        <a:cubicBezTo>
                          <a:pt x="21467815" y="94767"/>
                          <a:pt x="21373049" y="1"/>
                          <a:pt x="21256149" y="1"/>
                        </a:cubicBezTo>
                        <a:close/>
                        <a:moveTo>
                          <a:pt x="21036933" y="969998"/>
                        </a:moveTo>
                        <a:cubicBezTo>
                          <a:pt x="21038133" y="961885"/>
                          <a:pt x="21026703" y="958710"/>
                          <a:pt x="21023528" y="966259"/>
                        </a:cubicBezTo>
                        <a:lnTo>
                          <a:pt x="20869504" y="1325598"/>
                        </a:lnTo>
                        <a:cubicBezTo>
                          <a:pt x="20847248" y="1377519"/>
                          <a:pt x="20796172" y="1411162"/>
                          <a:pt x="20739683" y="1411112"/>
                        </a:cubicBezTo>
                        <a:lnTo>
                          <a:pt x="20674629" y="1411112"/>
                        </a:lnTo>
                        <a:cubicBezTo>
                          <a:pt x="20662765" y="1411122"/>
                          <a:pt x="20651690" y="1405168"/>
                          <a:pt x="20645155" y="1395266"/>
                        </a:cubicBezTo>
                        <a:cubicBezTo>
                          <a:pt x="20638619" y="1385363"/>
                          <a:pt x="20637500" y="1372839"/>
                          <a:pt x="20642174" y="1361935"/>
                        </a:cubicBezTo>
                        <a:lnTo>
                          <a:pt x="20832815" y="917223"/>
                        </a:lnTo>
                        <a:lnTo>
                          <a:pt x="20902947" y="741822"/>
                        </a:lnTo>
                        <a:cubicBezTo>
                          <a:pt x="20945818" y="634683"/>
                          <a:pt x="21049594" y="564437"/>
                          <a:pt x="21164992" y="564445"/>
                        </a:cubicBezTo>
                        <a:lnTo>
                          <a:pt x="21347306" y="564445"/>
                        </a:lnTo>
                        <a:cubicBezTo>
                          <a:pt x="21462704" y="564437"/>
                          <a:pt x="21566480" y="634683"/>
                          <a:pt x="21609351" y="741822"/>
                        </a:cubicBezTo>
                        <a:lnTo>
                          <a:pt x="21679483" y="917223"/>
                        </a:lnTo>
                        <a:lnTo>
                          <a:pt x="21870053" y="1361935"/>
                        </a:lnTo>
                        <a:cubicBezTo>
                          <a:pt x="21874727" y="1372839"/>
                          <a:pt x="21873607" y="1385363"/>
                          <a:pt x="21867071" y="1395266"/>
                        </a:cubicBezTo>
                        <a:cubicBezTo>
                          <a:pt x="21860537" y="1405168"/>
                          <a:pt x="21849462" y="1411122"/>
                          <a:pt x="21837597" y="1411112"/>
                        </a:cubicBezTo>
                        <a:lnTo>
                          <a:pt x="21772545" y="1411112"/>
                        </a:lnTo>
                        <a:cubicBezTo>
                          <a:pt x="21716107" y="1411106"/>
                          <a:pt x="21665101" y="1377472"/>
                          <a:pt x="21642863" y="1325598"/>
                        </a:cubicBezTo>
                        <a:lnTo>
                          <a:pt x="21488842" y="966259"/>
                        </a:lnTo>
                        <a:cubicBezTo>
                          <a:pt x="21485595" y="958710"/>
                          <a:pt x="21474236" y="961885"/>
                          <a:pt x="21475365" y="969998"/>
                        </a:cubicBezTo>
                        <a:lnTo>
                          <a:pt x="21538372" y="1411112"/>
                        </a:lnTo>
                        <a:lnTo>
                          <a:pt x="21605752" y="2219608"/>
                        </a:lnTo>
                        <a:cubicBezTo>
                          <a:pt x="21606560" y="2229430"/>
                          <a:pt x="21603224" y="2239142"/>
                          <a:pt x="21596548" y="2246393"/>
                        </a:cubicBezTo>
                        <a:cubicBezTo>
                          <a:pt x="21589874" y="2253644"/>
                          <a:pt x="21580470" y="2257772"/>
                          <a:pt x="21570615" y="2257778"/>
                        </a:cubicBezTo>
                        <a:lnTo>
                          <a:pt x="21516781" y="2257778"/>
                        </a:lnTo>
                        <a:cubicBezTo>
                          <a:pt x="21447799" y="2257787"/>
                          <a:pt x="21388924" y="2207922"/>
                          <a:pt x="21377576" y="2139880"/>
                        </a:cubicBezTo>
                        <a:lnTo>
                          <a:pt x="21263204" y="1452881"/>
                        </a:lnTo>
                        <a:cubicBezTo>
                          <a:pt x="21261863" y="1444978"/>
                          <a:pt x="21250576" y="1444978"/>
                          <a:pt x="21249235" y="1452881"/>
                        </a:cubicBezTo>
                        <a:lnTo>
                          <a:pt x="21134794" y="2139880"/>
                        </a:lnTo>
                        <a:cubicBezTo>
                          <a:pt x="21123442" y="2207948"/>
                          <a:pt x="21064525" y="2257821"/>
                          <a:pt x="20995517" y="2257778"/>
                        </a:cubicBezTo>
                        <a:lnTo>
                          <a:pt x="20941683" y="2257778"/>
                        </a:lnTo>
                        <a:cubicBezTo>
                          <a:pt x="20931828" y="2257772"/>
                          <a:pt x="20922425" y="2253643"/>
                          <a:pt x="20915751" y="2246393"/>
                        </a:cubicBezTo>
                        <a:cubicBezTo>
                          <a:pt x="20909076" y="2239142"/>
                          <a:pt x="20905739" y="2229430"/>
                          <a:pt x="20906547" y="2219608"/>
                        </a:cubicBezTo>
                        <a:lnTo>
                          <a:pt x="20973927" y="1411112"/>
                        </a:lnTo>
                        <a:lnTo>
                          <a:pt x="21036933" y="969998"/>
                        </a:lnTo>
                        <a:close/>
                        <a:moveTo>
                          <a:pt x="22843649" y="1"/>
                        </a:moveTo>
                        <a:cubicBezTo>
                          <a:pt x="22726749" y="1"/>
                          <a:pt x="22631983" y="94767"/>
                          <a:pt x="22631983" y="211667"/>
                        </a:cubicBezTo>
                        <a:lnTo>
                          <a:pt x="22631983" y="282223"/>
                        </a:lnTo>
                        <a:cubicBezTo>
                          <a:pt x="22632504" y="398753"/>
                          <a:pt x="22727117" y="492945"/>
                          <a:pt x="22843649" y="492945"/>
                        </a:cubicBezTo>
                        <a:cubicBezTo>
                          <a:pt x="22960181" y="492945"/>
                          <a:pt x="23054794" y="398753"/>
                          <a:pt x="23055315" y="282223"/>
                        </a:cubicBezTo>
                        <a:lnTo>
                          <a:pt x="23055315" y="211667"/>
                        </a:lnTo>
                        <a:cubicBezTo>
                          <a:pt x="23055315" y="94767"/>
                          <a:pt x="22960549" y="1"/>
                          <a:pt x="22843649" y="1"/>
                        </a:cubicBezTo>
                        <a:close/>
                        <a:moveTo>
                          <a:pt x="22624433" y="969998"/>
                        </a:moveTo>
                        <a:cubicBezTo>
                          <a:pt x="22625633" y="961885"/>
                          <a:pt x="22614203" y="958710"/>
                          <a:pt x="22611028" y="966259"/>
                        </a:cubicBezTo>
                        <a:lnTo>
                          <a:pt x="22457004" y="1325598"/>
                        </a:lnTo>
                        <a:cubicBezTo>
                          <a:pt x="22434748" y="1377519"/>
                          <a:pt x="22383672" y="1411162"/>
                          <a:pt x="22327183" y="1411112"/>
                        </a:cubicBezTo>
                        <a:lnTo>
                          <a:pt x="22262129" y="1411112"/>
                        </a:lnTo>
                        <a:cubicBezTo>
                          <a:pt x="22250265" y="1411122"/>
                          <a:pt x="22239190" y="1405168"/>
                          <a:pt x="22232655" y="1395266"/>
                        </a:cubicBezTo>
                        <a:cubicBezTo>
                          <a:pt x="22226119" y="1385363"/>
                          <a:pt x="22225000" y="1372839"/>
                          <a:pt x="22229674" y="1361935"/>
                        </a:cubicBezTo>
                        <a:lnTo>
                          <a:pt x="22420315" y="917223"/>
                        </a:lnTo>
                        <a:lnTo>
                          <a:pt x="22490447" y="741822"/>
                        </a:lnTo>
                        <a:cubicBezTo>
                          <a:pt x="22533318" y="634683"/>
                          <a:pt x="22637094" y="564437"/>
                          <a:pt x="22752492" y="564445"/>
                        </a:cubicBezTo>
                        <a:lnTo>
                          <a:pt x="22934806" y="564445"/>
                        </a:lnTo>
                        <a:cubicBezTo>
                          <a:pt x="23050204" y="564437"/>
                          <a:pt x="23153980" y="634683"/>
                          <a:pt x="23196851" y="741822"/>
                        </a:cubicBezTo>
                        <a:lnTo>
                          <a:pt x="23266983" y="917223"/>
                        </a:lnTo>
                        <a:lnTo>
                          <a:pt x="23457553" y="1361935"/>
                        </a:lnTo>
                        <a:cubicBezTo>
                          <a:pt x="23462227" y="1372839"/>
                          <a:pt x="23461107" y="1385363"/>
                          <a:pt x="23454571" y="1395266"/>
                        </a:cubicBezTo>
                        <a:cubicBezTo>
                          <a:pt x="23448037" y="1405168"/>
                          <a:pt x="23436962" y="1411122"/>
                          <a:pt x="23425097" y="1411112"/>
                        </a:cubicBezTo>
                        <a:lnTo>
                          <a:pt x="23360045" y="1411112"/>
                        </a:lnTo>
                        <a:cubicBezTo>
                          <a:pt x="23303607" y="1411106"/>
                          <a:pt x="23252601" y="1377472"/>
                          <a:pt x="23230363" y="1325598"/>
                        </a:cubicBezTo>
                        <a:lnTo>
                          <a:pt x="23076342" y="966259"/>
                        </a:lnTo>
                        <a:cubicBezTo>
                          <a:pt x="23073095" y="958710"/>
                          <a:pt x="23061736" y="961885"/>
                          <a:pt x="23062865" y="969998"/>
                        </a:cubicBezTo>
                        <a:lnTo>
                          <a:pt x="23125872" y="1411112"/>
                        </a:lnTo>
                        <a:lnTo>
                          <a:pt x="23193252" y="2219608"/>
                        </a:lnTo>
                        <a:cubicBezTo>
                          <a:pt x="23194060" y="2229430"/>
                          <a:pt x="23190724" y="2239142"/>
                          <a:pt x="23184048" y="2246393"/>
                        </a:cubicBezTo>
                        <a:cubicBezTo>
                          <a:pt x="23177374" y="2253644"/>
                          <a:pt x="23167970" y="2257772"/>
                          <a:pt x="23158115" y="2257778"/>
                        </a:cubicBezTo>
                        <a:lnTo>
                          <a:pt x="23104281" y="2257778"/>
                        </a:lnTo>
                        <a:cubicBezTo>
                          <a:pt x="23035299" y="2257787"/>
                          <a:pt x="22976424" y="2207922"/>
                          <a:pt x="22965076" y="2139880"/>
                        </a:cubicBezTo>
                        <a:lnTo>
                          <a:pt x="22850704" y="1452881"/>
                        </a:lnTo>
                        <a:cubicBezTo>
                          <a:pt x="22849363" y="1444978"/>
                          <a:pt x="22838076" y="1444978"/>
                          <a:pt x="22836735" y="1452881"/>
                        </a:cubicBezTo>
                        <a:lnTo>
                          <a:pt x="22722294" y="2139880"/>
                        </a:lnTo>
                        <a:cubicBezTo>
                          <a:pt x="22710942" y="2207948"/>
                          <a:pt x="22652025" y="2257821"/>
                          <a:pt x="22583017" y="2257778"/>
                        </a:cubicBezTo>
                        <a:lnTo>
                          <a:pt x="22529183" y="2257778"/>
                        </a:lnTo>
                        <a:cubicBezTo>
                          <a:pt x="22519328" y="2257772"/>
                          <a:pt x="22509925" y="2253643"/>
                          <a:pt x="22503251" y="2246393"/>
                        </a:cubicBezTo>
                        <a:cubicBezTo>
                          <a:pt x="22496576" y="2239142"/>
                          <a:pt x="22493239" y="2229430"/>
                          <a:pt x="22494047" y="2219608"/>
                        </a:cubicBezTo>
                        <a:lnTo>
                          <a:pt x="22561427" y="1411112"/>
                        </a:lnTo>
                        <a:lnTo>
                          <a:pt x="22624433" y="969998"/>
                        </a:lnTo>
                        <a:close/>
                        <a:moveTo>
                          <a:pt x="24431149" y="1"/>
                        </a:moveTo>
                        <a:cubicBezTo>
                          <a:pt x="24314249" y="1"/>
                          <a:pt x="24219483" y="94767"/>
                          <a:pt x="24219483" y="211667"/>
                        </a:cubicBezTo>
                        <a:lnTo>
                          <a:pt x="24219483" y="282223"/>
                        </a:lnTo>
                        <a:cubicBezTo>
                          <a:pt x="24220004" y="398753"/>
                          <a:pt x="24314617" y="492945"/>
                          <a:pt x="24431149" y="492945"/>
                        </a:cubicBezTo>
                        <a:cubicBezTo>
                          <a:pt x="24547681" y="492945"/>
                          <a:pt x="24642294" y="398753"/>
                          <a:pt x="24642815" y="282223"/>
                        </a:cubicBezTo>
                        <a:lnTo>
                          <a:pt x="24642815" y="211667"/>
                        </a:lnTo>
                        <a:cubicBezTo>
                          <a:pt x="24642815" y="94767"/>
                          <a:pt x="24548049" y="1"/>
                          <a:pt x="24431149" y="1"/>
                        </a:cubicBezTo>
                        <a:close/>
                        <a:moveTo>
                          <a:pt x="24211933" y="969998"/>
                        </a:moveTo>
                        <a:cubicBezTo>
                          <a:pt x="24213133" y="961885"/>
                          <a:pt x="24201703" y="958710"/>
                          <a:pt x="24198528" y="966259"/>
                        </a:cubicBezTo>
                        <a:lnTo>
                          <a:pt x="24044504" y="1325598"/>
                        </a:lnTo>
                        <a:cubicBezTo>
                          <a:pt x="24022248" y="1377519"/>
                          <a:pt x="23971172" y="1411162"/>
                          <a:pt x="23914683" y="1411112"/>
                        </a:cubicBezTo>
                        <a:lnTo>
                          <a:pt x="23849629" y="1411112"/>
                        </a:lnTo>
                        <a:cubicBezTo>
                          <a:pt x="23837765" y="1411122"/>
                          <a:pt x="23826690" y="1405168"/>
                          <a:pt x="23820155" y="1395266"/>
                        </a:cubicBezTo>
                        <a:cubicBezTo>
                          <a:pt x="23813619" y="1385363"/>
                          <a:pt x="23812500" y="1372839"/>
                          <a:pt x="23817174" y="1361935"/>
                        </a:cubicBezTo>
                        <a:lnTo>
                          <a:pt x="24007815" y="917223"/>
                        </a:lnTo>
                        <a:lnTo>
                          <a:pt x="24077947" y="741822"/>
                        </a:lnTo>
                        <a:cubicBezTo>
                          <a:pt x="24120818" y="634683"/>
                          <a:pt x="24224594" y="564437"/>
                          <a:pt x="24339992" y="564445"/>
                        </a:cubicBezTo>
                        <a:lnTo>
                          <a:pt x="24522306" y="564445"/>
                        </a:lnTo>
                        <a:cubicBezTo>
                          <a:pt x="24637704" y="564437"/>
                          <a:pt x="24741480" y="634683"/>
                          <a:pt x="24784351" y="741822"/>
                        </a:cubicBezTo>
                        <a:lnTo>
                          <a:pt x="24854483" y="917223"/>
                        </a:lnTo>
                        <a:lnTo>
                          <a:pt x="25045053" y="1361935"/>
                        </a:lnTo>
                        <a:cubicBezTo>
                          <a:pt x="25049727" y="1372839"/>
                          <a:pt x="25048607" y="1385363"/>
                          <a:pt x="25042071" y="1395266"/>
                        </a:cubicBezTo>
                        <a:cubicBezTo>
                          <a:pt x="25035537" y="1405168"/>
                          <a:pt x="25024462" y="1411122"/>
                          <a:pt x="25012597" y="1411112"/>
                        </a:cubicBezTo>
                        <a:lnTo>
                          <a:pt x="24947545" y="1411112"/>
                        </a:lnTo>
                        <a:cubicBezTo>
                          <a:pt x="24891107" y="1411106"/>
                          <a:pt x="24840101" y="1377472"/>
                          <a:pt x="24817863" y="1325598"/>
                        </a:cubicBezTo>
                        <a:lnTo>
                          <a:pt x="24663842" y="966259"/>
                        </a:lnTo>
                        <a:cubicBezTo>
                          <a:pt x="24660595" y="958710"/>
                          <a:pt x="24649236" y="961885"/>
                          <a:pt x="24650365" y="969998"/>
                        </a:cubicBezTo>
                        <a:lnTo>
                          <a:pt x="24713372" y="1411112"/>
                        </a:lnTo>
                        <a:lnTo>
                          <a:pt x="24780752" y="2219608"/>
                        </a:lnTo>
                        <a:cubicBezTo>
                          <a:pt x="24781560" y="2229430"/>
                          <a:pt x="24778224" y="2239142"/>
                          <a:pt x="24771548" y="2246393"/>
                        </a:cubicBezTo>
                        <a:cubicBezTo>
                          <a:pt x="24764874" y="2253644"/>
                          <a:pt x="24755470" y="2257772"/>
                          <a:pt x="24745615" y="2257778"/>
                        </a:cubicBezTo>
                        <a:lnTo>
                          <a:pt x="24691781" y="2257778"/>
                        </a:lnTo>
                        <a:cubicBezTo>
                          <a:pt x="24622799" y="2257787"/>
                          <a:pt x="24563924" y="2207922"/>
                          <a:pt x="24552576" y="2139880"/>
                        </a:cubicBezTo>
                        <a:lnTo>
                          <a:pt x="24438204" y="1452881"/>
                        </a:lnTo>
                        <a:cubicBezTo>
                          <a:pt x="24436863" y="1444978"/>
                          <a:pt x="24425576" y="1444978"/>
                          <a:pt x="24424235" y="1452881"/>
                        </a:cubicBezTo>
                        <a:lnTo>
                          <a:pt x="24309794" y="2139880"/>
                        </a:lnTo>
                        <a:cubicBezTo>
                          <a:pt x="24298442" y="2207948"/>
                          <a:pt x="24239525" y="2257821"/>
                          <a:pt x="24170517" y="2257778"/>
                        </a:cubicBezTo>
                        <a:lnTo>
                          <a:pt x="24116683" y="2257778"/>
                        </a:lnTo>
                        <a:cubicBezTo>
                          <a:pt x="24106828" y="2257772"/>
                          <a:pt x="24097425" y="2253643"/>
                          <a:pt x="24090751" y="2246393"/>
                        </a:cubicBezTo>
                        <a:cubicBezTo>
                          <a:pt x="24084076" y="2239142"/>
                          <a:pt x="24080739" y="2229430"/>
                          <a:pt x="24081547" y="2219608"/>
                        </a:cubicBezTo>
                        <a:lnTo>
                          <a:pt x="24148927" y="1411112"/>
                        </a:lnTo>
                        <a:lnTo>
                          <a:pt x="24211933" y="969998"/>
                        </a:lnTo>
                        <a:close/>
                        <a:moveTo>
                          <a:pt x="26018649" y="1"/>
                        </a:moveTo>
                        <a:cubicBezTo>
                          <a:pt x="25901749" y="1"/>
                          <a:pt x="25806983" y="94767"/>
                          <a:pt x="25806983" y="211667"/>
                        </a:cubicBezTo>
                        <a:lnTo>
                          <a:pt x="25806983" y="282223"/>
                        </a:lnTo>
                        <a:cubicBezTo>
                          <a:pt x="25807504" y="398754"/>
                          <a:pt x="25902118" y="492945"/>
                          <a:pt x="26018649" y="492945"/>
                        </a:cubicBezTo>
                        <a:cubicBezTo>
                          <a:pt x="26135181" y="492945"/>
                          <a:pt x="26229796" y="398754"/>
                          <a:pt x="26230317" y="282223"/>
                        </a:cubicBezTo>
                        <a:lnTo>
                          <a:pt x="26230317" y="211667"/>
                        </a:lnTo>
                        <a:cubicBezTo>
                          <a:pt x="26230317" y="155530"/>
                          <a:pt x="26208017" y="101691"/>
                          <a:pt x="26168320" y="61996"/>
                        </a:cubicBezTo>
                        <a:cubicBezTo>
                          <a:pt x="26128624" y="22301"/>
                          <a:pt x="26074788" y="0"/>
                          <a:pt x="26018649" y="1"/>
                        </a:cubicBezTo>
                        <a:close/>
                        <a:moveTo>
                          <a:pt x="25799433" y="969998"/>
                        </a:moveTo>
                        <a:cubicBezTo>
                          <a:pt x="25800633" y="961885"/>
                          <a:pt x="25789203" y="958710"/>
                          <a:pt x="25786028" y="966259"/>
                        </a:cubicBezTo>
                        <a:lnTo>
                          <a:pt x="25632004" y="1325598"/>
                        </a:lnTo>
                        <a:cubicBezTo>
                          <a:pt x="25609748" y="1377519"/>
                          <a:pt x="25558672" y="1411162"/>
                          <a:pt x="25502183" y="1411112"/>
                        </a:cubicBezTo>
                        <a:lnTo>
                          <a:pt x="25437129" y="1411112"/>
                        </a:lnTo>
                        <a:cubicBezTo>
                          <a:pt x="25425265" y="1411122"/>
                          <a:pt x="25414190" y="1405168"/>
                          <a:pt x="25407655" y="1395266"/>
                        </a:cubicBezTo>
                        <a:cubicBezTo>
                          <a:pt x="25401119" y="1385363"/>
                          <a:pt x="25400000" y="1372839"/>
                          <a:pt x="25404674" y="1361935"/>
                        </a:cubicBezTo>
                        <a:lnTo>
                          <a:pt x="25595315" y="917223"/>
                        </a:lnTo>
                        <a:lnTo>
                          <a:pt x="25665447" y="741822"/>
                        </a:lnTo>
                        <a:cubicBezTo>
                          <a:pt x="25708318" y="634683"/>
                          <a:pt x="25812094" y="564437"/>
                          <a:pt x="25927492" y="564445"/>
                        </a:cubicBezTo>
                        <a:lnTo>
                          <a:pt x="26109806" y="564445"/>
                        </a:lnTo>
                        <a:cubicBezTo>
                          <a:pt x="26225204" y="564438"/>
                          <a:pt x="26328980" y="634684"/>
                          <a:pt x="26371849" y="741822"/>
                        </a:cubicBezTo>
                        <a:lnTo>
                          <a:pt x="26441981" y="917223"/>
                        </a:lnTo>
                        <a:lnTo>
                          <a:pt x="26632553" y="1361935"/>
                        </a:lnTo>
                        <a:cubicBezTo>
                          <a:pt x="26637228" y="1372839"/>
                          <a:pt x="26636106" y="1385363"/>
                          <a:pt x="26629573" y="1395265"/>
                        </a:cubicBezTo>
                        <a:cubicBezTo>
                          <a:pt x="26623037" y="1405168"/>
                          <a:pt x="26611962" y="1411122"/>
                          <a:pt x="26600099" y="1411112"/>
                        </a:cubicBezTo>
                        <a:lnTo>
                          <a:pt x="26535045" y="1411112"/>
                        </a:lnTo>
                        <a:cubicBezTo>
                          <a:pt x="26478605" y="1411106"/>
                          <a:pt x="26427601" y="1377472"/>
                          <a:pt x="26405363" y="1325598"/>
                        </a:cubicBezTo>
                        <a:lnTo>
                          <a:pt x="26251342" y="966259"/>
                        </a:lnTo>
                        <a:cubicBezTo>
                          <a:pt x="26248095" y="958710"/>
                          <a:pt x="26236735" y="961885"/>
                          <a:pt x="26237867" y="969998"/>
                        </a:cubicBezTo>
                        <a:lnTo>
                          <a:pt x="26300871" y="1411112"/>
                        </a:lnTo>
                        <a:lnTo>
                          <a:pt x="26368252" y="2219608"/>
                        </a:lnTo>
                        <a:cubicBezTo>
                          <a:pt x="26369062" y="2229430"/>
                          <a:pt x="26365722" y="2239142"/>
                          <a:pt x="26359050" y="2246393"/>
                        </a:cubicBezTo>
                        <a:cubicBezTo>
                          <a:pt x="26352374" y="2253643"/>
                          <a:pt x="26342970" y="2257772"/>
                          <a:pt x="26333117" y="2257778"/>
                        </a:cubicBezTo>
                        <a:lnTo>
                          <a:pt x="26279281" y="2257778"/>
                        </a:lnTo>
                        <a:cubicBezTo>
                          <a:pt x="26210299" y="2257787"/>
                          <a:pt x="26151422" y="2207923"/>
                          <a:pt x="26140074" y="2139880"/>
                        </a:cubicBezTo>
                        <a:lnTo>
                          <a:pt x="26025706" y="1452881"/>
                        </a:lnTo>
                        <a:cubicBezTo>
                          <a:pt x="26024363" y="1444978"/>
                          <a:pt x="26013074" y="1444978"/>
                          <a:pt x="26011735" y="1452881"/>
                        </a:cubicBezTo>
                        <a:lnTo>
                          <a:pt x="25897294" y="2139880"/>
                        </a:lnTo>
                        <a:cubicBezTo>
                          <a:pt x="25885942" y="2207948"/>
                          <a:pt x="25827025" y="2257821"/>
                          <a:pt x="25758017" y="2257778"/>
                        </a:cubicBezTo>
                        <a:lnTo>
                          <a:pt x="25704183" y="2257778"/>
                        </a:lnTo>
                        <a:cubicBezTo>
                          <a:pt x="25694328" y="2257772"/>
                          <a:pt x="25684925" y="2253643"/>
                          <a:pt x="25678251" y="2246393"/>
                        </a:cubicBezTo>
                        <a:cubicBezTo>
                          <a:pt x="25671576" y="2239142"/>
                          <a:pt x="25668239" y="2229430"/>
                          <a:pt x="25669047" y="2219608"/>
                        </a:cubicBezTo>
                        <a:lnTo>
                          <a:pt x="25736427" y="1411112"/>
                        </a:lnTo>
                        <a:lnTo>
                          <a:pt x="25799433" y="969998"/>
                        </a:lnTo>
                        <a:close/>
                        <a:moveTo>
                          <a:pt x="27606149" y="1"/>
                        </a:moveTo>
                        <a:cubicBezTo>
                          <a:pt x="27550010" y="0"/>
                          <a:pt x="27496174" y="22301"/>
                          <a:pt x="27456478" y="61996"/>
                        </a:cubicBezTo>
                        <a:cubicBezTo>
                          <a:pt x="27416781" y="101691"/>
                          <a:pt x="27394481" y="155530"/>
                          <a:pt x="27394481" y="211667"/>
                        </a:cubicBezTo>
                        <a:lnTo>
                          <a:pt x="27394481" y="282223"/>
                        </a:lnTo>
                        <a:cubicBezTo>
                          <a:pt x="27395002" y="398754"/>
                          <a:pt x="27489617" y="492946"/>
                          <a:pt x="27606149" y="492946"/>
                        </a:cubicBezTo>
                        <a:cubicBezTo>
                          <a:pt x="27722681" y="492946"/>
                          <a:pt x="27817296" y="398754"/>
                          <a:pt x="27817817" y="282223"/>
                        </a:cubicBezTo>
                        <a:lnTo>
                          <a:pt x="27817817" y="211667"/>
                        </a:lnTo>
                        <a:cubicBezTo>
                          <a:pt x="27817817" y="155530"/>
                          <a:pt x="27795517" y="101691"/>
                          <a:pt x="27755820" y="61996"/>
                        </a:cubicBezTo>
                        <a:cubicBezTo>
                          <a:pt x="27716124" y="22301"/>
                          <a:pt x="27662288" y="0"/>
                          <a:pt x="27606149" y="1"/>
                        </a:cubicBezTo>
                        <a:close/>
                        <a:moveTo>
                          <a:pt x="27386931" y="969998"/>
                        </a:moveTo>
                        <a:cubicBezTo>
                          <a:pt x="27388131" y="961885"/>
                          <a:pt x="27376703" y="958710"/>
                          <a:pt x="27373528" y="966259"/>
                        </a:cubicBezTo>
                        <a:lnTo>
                          <a:pt x="27219506" y="1325598"/>
                        </a:lnTo>
                        <a:cubicBezTo>
                          <a:pt x="27197250" y="1377519"/>
                          <a:pt x="27146171" y="1411163"/>
                          <a:pt x="27089681" y="1411112"/>
                        </a:cubicBezTo>
                        <a:lnTo>
                          <a:pt x="27024631" y="1411112"/>
                        </a:lnTo>
                        <a:cubicBezTo>
                          <a:pt x="27012765" y="1411123"/>
                          <a:pt x="27001690" y="1405169"/>
                          <a:pt x="26995154" y="1395267"/>
                        </a:cubicBezTo>
                        <a:cubicBezTo>
                          <a:pt x="26988621" y="1385364"/>
                          <a:pt x="26987498" y="1372840"/>
                          <a:pt x="26992174" y="1361935"/>
                        </a:cubicBezTo>
                        <a:lnTo>
                          <a:pt x="27182817" y="917223"/>
                        </a:lnTo>
                        <a:lnTo>
                          <a:pt x="27252949" y="741822"/>
                        </a:lnTo>
                        <a:cubicBezTo>
                          <a:pt x="27295818" y="634684"/>
                          <a:pt x="27399594" y="564438"/>
                          <a:pt x="27514992" y="564445"/>
                        </a:cubicBezTo>
                        <a:lnTo>
                          <a:pt x="27697306" y="564445"/>
                        </a:lnTo>
                        <a:cubicBezTo>
                          <a:pt x="27812704" y="564438"/>
                          <a:pt x="27916480" y="634684"/>
                          <a:pt x="27959349" y="741822"/>
                        </a:cubicBezTo>
                        <a:lnTo>
                          <a:pt x="28029481" y="917223"/>
                        </a:lnTo>
                        <a:lnTo>
                          <a:pt x="28220053" y="1361935"/>
                        </a:lnTo>
                        <a:cubicBezTo>
                          <a:pt x="28224728" y="1372839"/>
                          <a:pt x="28223606" y="1385363"/>
                          <a:pt x="28217073" y="1395265"/>
                        </a:cubicBezTo>
                        <a:cubicBezTo>
                          <a:pt x="28210537" y="1405168"/>
                          <a:pt x="28199462" y="1411122"/>
                          <a:pt x="28187599" y="1411112"/>
                        </a:cubicBezTo>
                        <a:lnTo>
                          <a:pt x="28122545" y="1411112"/>
                        </a:lnTo>
                        <a:cubicBezTo>
                          <a:pt x="28066105" y="1411106"/>
                          <a:pt x="28015101" y="1377472"/>
                          <a:pt x="27992863" y="1325598"/>
                        </a:cubicBezTo>
                        <a:lnTo>
                          <a:pt x="27838842" y="966259"/>
                        </a:lnTo>
                        <a:cubicBezTo>
                          <a:pt x="27835595" y="958710"/>
                          <a:pt x="27824235" y="961885"/>
                          <a:pt x="27825367" y="969998"/>
                        </a:cubicBezTo>
                        <a:lnTo>
                          <a:pt x="27888371" y="1411112"/>
                        </a:lnTo>
                        <a:lnTo>
                          <a:pt x="27955752" y="2219608"/>
                        </a:lnTo>
                        <a:cubicBezTo>
                          <a:pt x="27956562" y="2229430"/>
                          <a:pt x="27953222" y="2239142"/>
                          <a:pt x="27946550" y="2246393"/>
                        </a:cubicBezTo>
                        <a:cubicBezTo>
                          <a:pt x="27939874" y="2253643"/>
                          <a:pt x="27930470" y="2257772"/>
                          <a:pt x="27920617" y="2257778"/>
                        </a:cubicBezTo>
                        <a:lnTo>
                          <a:pt x="27866781" y="2257778"/>
                        </a:lnTo>
                        <a:cubicBezTo>
                          <a:pt x="27797799" y="2257787"/>
                          <a:pt x="27738922" y="2207923"/>
                          <a:pt x="27727574" y="2139880"/>
                        </a:cubicBezTo>
                        <a:lnTo>
                          <a:pt x="27613206" y="1452881"/>
                        </a:lnTo>
                        <a:cubicBezTo>
                          <a:pt x="27611863" y="1444978"/>
                          <a:pt x="27600574" y="1444978"/>
                          <a:pt x="27599235" y="1452881"/>
                        </a:cubicBezTo>
                        <a:lnTo>
                          <a:pt x="27484792" y="2139880"/>
                        </a:lnTo>
                        <a:cubicBezTo>
                          <a:pt x="27473441" y="2207948"/>
                          <a:pt x="27414523" y="2257821"/>
                          <a:pt x="27345517" y="2257778"/>
                        </a:cubicBezTo>
                        <a:lnTo>
                          <a:pt x="27291681" y="2257778"/>
                        </a:lnTo>
                        <a:cubicBezTo>
                          <a:pt x="27281828" y="2257772"/>
                          <a:pt x="27272424" y="2253643"/>
                          <a:pt x="27265748" y="2246393"/>
                        </a:cubicBezTo>
                        <a:cubicBezTo>
                          <a:pt x="27259076" y="2239142"/>
                          <a:pt x="27255736" y="2229430"/>
                          <a:pt x="27256546" y="2219608"/>
                        </a:cubicBezTo>
                        <a:lnTo>
                          <a:pt x="27323927" y="1411112"/>
                        </a:lnTo>
                        <a:lnTo>
                          <a:pt x="27386931" y="969998"/>
                        </a:lnTo>
                        <a:close/>
                        <a:moveTo>
                          <a:pt x="29193649" y="1"/>
                        </a:moveTo>
                        <a:cubicBezTo>
                          <a:pt x="29137510" y="0"/>
                          <a:pt x="29083674" y="22301"/>
                          <a:pt x="29043978" y="61996"/>
                        </a:cubicBezTo>
                        <a:cubicBezTo>
                          <a:pt x="29004281" y="101691"/>
                          <a:pt x="28981981" y="155530"/>
                          <a:pt x="28981981" y="211667"/>
                        </a:cubicBezTo>
                        <a:lnTo>
                          <a:pt x="28981981" y="282223"/>
                        </a:lnTo>
                        <a:cubicBezTo>
                          <a:pt x="28982502" y="398754"/>
                          <a:pt x="29077117" y="492946"/>
                          <a:pt x="29193649" y="492946"/>
                        </a:cubicBezTo>
                        <a:cubicBezTo>
                          <a:pt x="29310181" y="492946"/>
                          <a:pt x="29404796" y="398754"/>
                          <a:pt x="29405317" y="282223"/>
                        </a:cubicBezTo>
                        <a:lnTo>
                          <a:pt x="29405317" y="211667"/>
                        </a:lnTo>
                        <a:cubicBezTo>
                          <a:pt x="29405317" y="155530"/>
                          <a:pt x="29383017" y="101691"/>
                          <a:pt x="29343320" y="61996"/>
                        </a:cubicBezTo>
                        <a:cubicBezTo>
                          <a:pt x="29303624" y="22301"/>
                          <a:pt x="29249788" y="0"/>
                          <a:pt x="29193649" y="1"/>
                        </a:cubicBezTo>
                        <a:close/>
                        <a:moveTo>
                          <a:pt x="28974431" y="969998"/>
                        </a:moveTo>
                        <a:cubicBezTo>
                          <a:pt x="28975631" y="961885"/>
                          <a:pt x="28964203" y="958710"/>
                          <a:pt x="28961028" y="966259"/>
                        </a:cubicBezTo>
                        <a:lnTo>
                          <a:pt x="28807006" y="1325598"/>
                        </a:lnTo>
                        <a:cubicBezTo>
                          <a:pt x="28784750" y="1377519"/>
                          <a:pt x="28733671" y="1411163"/>
                          <a:pt x="28677181" y="1411112"/>
                        </a:cubicBezTo>
                        <a:lnTo>
                          <a:pt x="28612131" y="1411112"/>
                        </a:lnTo>
                        <a:cubicBezTo>
                          <a:pt x="28600265" y="1411123"/>
                          <a:pt x="28589190" y="1405169"/>
                          <a:pt x="28582654" y="1395267"/>
                        </a:cubicBezTo>
                        <a:cubicBezTo>
                          <a:pt x="28576121" y="1385364"/>
                          <a:pt x="28574998" y="1372840"/>
                          <a:pt x="28579674" y="1361935"/>
                        </a:cubicBezTo>
                        <a:lnTo>
                          <a:pt x="28770317" y="917223"/>
                        </a:lnTo>
                        <a:lnTo>
                          <a:pt x="28840449" y="741822"/>
                        </a:lnTo>
                        <a:cubicBezTo>
                          <a:pt x="28883318" y="634684"/>
                          <a:pt x="28987094" y="564438"/>
                          <a:pt x="29102492" y="564445"/>
                        </a:cubicBezTo>
                        <a:lnTo>
                          <a:pt x="29284806" y="564445"/>
                        </a:lnTo>
                        <a:cubicBezTo>
                          <a:pt x="29400204" y="564438"/>
                          <a:pt x="29503980" y="634684"/>
                          <a:pt x="29546849" y="741822"/>
                        </a:cubicBezTo>
                        <a:lnTo>
                          <a:pt x="29616981" y="917223"/>
                        </a:lnTo>
                        <a:lnTo>
                          <a:pt x="29807553" y="1361935"/>
                        </a:lnTo>
                        <a:cubicBezTo>
                          <a:pt x="29812228" y="1372839"/>
                          <a:pt x="29811106" y="1385363"/>
                          <a:pt x="29804573" y="1395265"/>
                        </a:cubicBezTo>
                        <a:cubicBezTo>
                          <a:pt x="29798037" y="1405168"/>
                          <a:pt x="29786962" y="1411122"/>
                          <a:pt x="29775099" y="1411112"/>
                        </a:cubicBezTo>
                        <a:lnTo>
                          <a:pt x="29710045" y="1411112"/>
                        </a:lnTo>
                        <a:cubicBezTo>
                          <a:pt x="29653605" y="1411106"/>
                          <a:pt x="29602601" y="1377472"/>
                          <a:pt x="29580363" y="1325598"/>
                        </a:cubicBezTo>
                        <a:lnTo>
                          <a:pt x="29426342" y="966259"/>
                        </a:lnTo>
                        <a:cubicBezTo>
                          <a:pt x="29423095" y="958710"/>
                          <a:pt x="29411735" y="961885"/>
                          <a:pt x="29412867" y="969998"/>
                        </a:cubicBezTo>
                        <a:lnTo>
                          <a:pt x="29475871" y="1411112"/>
                        </a:lnTo>
                        <a:lnTo>
                          <a:pt x="29543252" y="2219608"/>
                        </a:lnTo>
                        <a:cubicBezTo>
                          <a:pt x="29544062" y="2229430"/>
                          <a:pt x="29540722" y="2239142"/>
                          <a:pt x="29534050" y="2246393"/>
                        </a:cubicBezTo>
                        <a:cubicBezTo>
                          <a:pt x="29527374" y="2253643"/>
                          <a:pt x="29517970" y="2257772"/>
                          <a:pt x="29508117" y="2257778"/>
                        </a:cubicBezTo>
                        <a:lnTo>
                          <a:pt x="29454281" y="2257778"/>
                        </a:lnTo>
                        <a:cubicBezTo>
                          <a:pt x="29385299" y="2257787"/>
                          <a:pt x="29326422" y="2207923"/>
                          <a:pt x="29315074" y="2139880"/>
                        </a:cubicBezTo>
                        <a:lnTo>
                          <a:pt x="29200706" y="1452881"/>
                        </a:lnTo>
                        <a:cubicBezTo>
                          <a:pt x="29199363" y="1444978"/>
                          <a:pt x="29188074" y="1444978"/>
                          <a:pt x="29186735" y="1452881"/>
                        </a:cubicBezTo>
                        <a:lnTo>
                          <a:pt x="29072292" y="2139880"/>
                        </a:lnTo>
                        <a:cubicBezTo>
                          <a:pt x="29060941" y="2207948"/>
                          <a:pt x="29002023" y="2257821"/>
                          <a:pt x="28933017" y="2257778"/>
                        </a:cubicBezTo>
                        <a:lnTo>
                          <a:pt x="28879181" y="2257778"/>
                        </a:lnTo>
                        <a:cubicBezTo>
                          <a:pt x="28869328" y="2257772"/>
                          <a:pt x="28859924" y="2253643"/>
                          <a:pt x="28853248" y="2246393"/>
                        </a:cubicBezTo>
                        <a:cubicBezTo>
                          <a:pt x="28846576" y="2239142"/>
                          <a:pt x="28843236" y="2229430"/>
                          <a:pt x="28844046" y="2219608"/>
                        </a:cubicBezTo>
                        <a:lnTo>
                          <a:pt x="28911427" y="1411112"/>
                        </a:lnTo>
                        <a:lnTo>
                          <a:pt x="28974431" y="969998"/>
                        </a:lnTo>
                        <a:close/>
                        <a:moveTo>
                          <a:pt x="30781149" y="1"/>
                        </a:moveTo>
                        <a:cubicBezTo>
                          <a:pt x="30725010" y="0"/>
                          <a:pt x="30671174" y="22301"/>
                          <a:pt x="30631478" y="61996"/>
                        </a:cubicBezTo>
                        <a:cubicBezTo>
                          <a:pt x="30591781" y="101691"/>
                          <a:pt x="30569481" y="155530"/>
                          <a:pt x="30569481" y="211667"/>
                        </a:cubicBezTo>
                        <a:lnTo>
                          <a:pt x="30569481" y="282223"/>
                        </a:lnTo>
                        <a:cubicBezTo>
                          <a:pt x="30570002" y="398754"/>
                          <a:pt x="30664617" y="492946"/>
                          <a:pt x="30781149" y="492946"/>
                        </a:cubicBezTo>
                        <a:cubicBezTo>
                          <a:pt x="30897681" y="492946"/>
                          <a:pt x="30992296" y="398754"/>
                          <a:pt x="30992817" y="282223"/>
                        </a:cubicBezTo>
                        <a:lnTo>
                          <a:pt x="30992817" y="211667"/>
                        </a:lnTo>
                        <a:cubicBezTo>
                          <a:pt x="30992817" y="155530"/>
                          <a:pt x="30970517" y="101691"/>
                          <a:pt x="30930820" y="61996"/>
                        </a:cubicBezTo>
                        <a:cubicBezTo>
                          <a:pt x="30891124" y="22301"/>
                          <a:pt x="30837288" y="0"/>
                          <a:pt x="30781149" y="1"/>
                        </a:cubicBezTo>
                        <a:close/>
                        <a:moveTo>
                          <a:pt x="30561931" y="969998"/>
                        </a:moveTo>
                        <a:cubicBezTo>
                          <a:pt x="30563131" y="961885"/>
                          <a:pt x="30551703" y="958710"/>
                          <a:pt x="30548528" y="966259"/>
                        </a:cubicBezTo>
                        <a:lnTo>
                          <a:pt x="30394506" y="1325598"/>
                        </a:lnTo>
                        <a:cubicBezTo>
                          <a:pt x="30372250" y="1377519"/>
                          <a:pt x="30321171" y="1411163"/>
                          <a:pt x="30264681" y="1411112"/>
                        </a:cubicBezTo>
                        <a:lnTo>
                          <a:pt x="30199631" y="1411112"/>
                        </a:lnTo>
                        <a:cubicBezTo>
                          <a:pt x="30187765" y="1411123"/>
                          <a:pt x="30176690" y="1405169"/>
                          <a:pt x="30170154" y="1395267"/>
                        </a:cubicBezTo>
                        <a:cubicBezTo>
                          <a:pt x="30163621" y="1385364"/>
                          <a:pt x="30162498" y="1372840"/>
                          <a:pt x="30167174" y="1361935"/>
                        </a:cubicBezTo>
                        <a:lnTo>
                          <a:pt x="30357817" y="917223"/>
                        </a:lnTo>
                        <a:lnTo>
                          <a:pt x="30427949" y="741822"/>
                        </a:lnTo>
                        <a:cubicBezTo>
                          <a:pt x="30470818" y="634684"/>
                          <a:pt x="30574594" y="564438"/>
                          <a:pt x="30689992" y="564445"/>
                        </a:cubicBezTo>
                        <a:lnTo>
                          <a:pt x="30872306" y="564445"/>
                        </a:lnTo>
                        <a:cubicBezTo>
                          <a:pt x="30987704" y="564438"/>
                          <a:pt x="31091480" y="634684"/>
                          <a:pt x="31134349" y="741822"/>
                        </a:cubicBezTo>
                        <a:lnTo>
                          <a:pt x="31204481" y="917223"/>
                        </a:lnTo>
                        <a:lnTo>
                          <a:pt x="31395053" y="1361935"/>
                        </a:lnTo>
                        <a:cubicBezTo>
                          <a:pt x="31399728" y="1372839"/>
                          <a:pt x="31398606" y="1385363"/>
                          <a:pt x="31392073" y="1395265"/>
                        </a:cubicBezTo>
                        <a:cubicBezTo>
                          <a:pt x="31385537" y="1405168"/>
                          <a:pt x="31374462" y="1411122"/>
                          <a:pt x="31362599" y="1411112"/>
                        </a:cubicBezTo>
                        <a:lnTo>
                          <a:pt x="31297545" y="1411112"/>
                        </a:lnTo>
                        <a:cubicBezTo>
                          <a:pt x="31241105" y="1411106"/>
                          <a:pt x="31190101" y="1377472"/>
                          <a:pt x="31167863" y="1325598"/>
                        </a:cubicBezTo>
                        <a:lnTo>
                          <a:pt x="31013842" y="966259"/>
                        </a:lnTo>
                        <a:cubicBezTo>
                          <a:pt x="31010595" y="958710"/>
                          <a:pt x="30999235" y="961885"/>
                          <a:pt x="31000367" y="969998"/>
                        </a:cubicBezTo>
                        <a:lnTo>
                          <a:pt x="31063371" y="1411112"/>
                        </a:lnTo>
                        <a:lnTo>
                          <a:pt x="31130752" y="2219608"/>
                        </a:lnTo>
                        <a:cubicBezTo>
                          <a:pt x="31131562" y="2229430"/>
                          <a:pt x="31128222" y="2239142"/>
                          <a:pt x="31121550" y="2246393"/>
                        </a:cubicBezTo>
                        <a:cubicBezTo>
                          <a:pt x="31114874" y="2253643"/>
                          <a:pt x="31105470" y="2257772"/>
                          <a:pt x="31095617" y="2257778"/>
                        </a:cubicBezTo>
                        <a:lnTo>
                          <a:pt x="31041781" y="2257778"/>
                        </a:lnTo>
                        <a:cubicBezTo>
                          <a:pt x="30972799" y="2257787"/>
                          <a:pt x="30913922" y="2207923"/>
                          <a:pt x="30902574" y="2139880"/>
                        </a:cubicBezTo>
                        <a:lnTo>
                          <a:pt x="30788206" y="1452881"/>
                        </a:lnTo>
                        <a:cubicBezTo>
                          <a:pt x="30786863" y="1444978"/>
                          <a:pt x="30775574" y="1444978"/>
                          <a:pt x="30774235" y="1452881"/>
                        </a:cubicBezTo>
                        <a:lnTo>
                          <a:pt x="30659792" y="2139880"/>
                        </a:lnTo>
                        <a:cubicBezTo>
                          <a:pt x="30648441" y="2207948"/>
                          <a:pt x="30589523" y="2257821"/>
                          <a:pt x="30520517" y="2257778"/>
                        </a:cubicBezTo>
                        <a:lnTo>
                          <a:pt x="30466681" y="2257778"/>
                        </a:lnTo>
                        <a:cubicBezTo>
                          <a:pt x="30456828" y="2257772"/>
                          <a:pt x="30447424" y="2253643"/>
                          <a:pt x="30440748" y="2246393"/>
                        </a:cubicBezTo>
                        <a:cubicBezTo>
                          <a:pt x="30434076" y="2239142"/>
                          <a:pt x="30430736" y="2229430"/>
                          <a:pt x="30431546" y="2219608"/>
                        </a:cubicBezTo>
                        <a:lnTo>
                          <a:pt x="30498927" y="1411112"/>
                        </a:lnTo>
                        <a:lnTo>
                          <a:pt x="30561931" y="969998"/>
                        </a:lnTo>
                        <a:close/>
                        <a:moveTo>
                          <a:pt x="618649" y="2575278"/>
                        </a:moveTo>
                        <a:cubicBezTo>
                          <a:pt x="562511" y="2575278"/>
                          <a:pt x="508673" y="2597579"/>
                          <a:pt x="468978" y="2637274"/>
                        </a:cubicBezTo>
                        <a:cubicBezTo>
                          <a:pt x="429283" y="2676969"/>
                          <a:pt x="406982" y="2730808"/>
                          <a:pt x="406982" y="2786945"/>
                        </a:cubicBezTo>
                        <a:lnTo>
                          <a:pt x="406982" y="2857501"/>
                        </a:lnTo>
                        <a:cubicBezTo>
                          <a:pt x="407503" y="2974032"/>
                          <a:pt x="502117" y="3068223"/>
                          <a:pt x="618649" y="3068223"/>
                        </a:cubicBezTo>
                        <a:cubicBezTo>
                          <a:pt x="735181" y="3068223"/>
                          <a:pt x="829794" y="2974032"/>
                          <a:pt x="830316" y="2857501"/>
                        </a:cubicBezTo>
                        <a:lnTo>
                          <a:pt x="830316" y="2786945"/>
                        </a:lnTo>
                        <a:cubicBezTo>
                          <a:pt x="830316" y="2730808"/>
                          <a:pt x="808015" y="2676969"/>
                          <a:pt x="768320" y="2637274"/>
                        </a:cubicBezTo>
                        <a:cubicBezTo>
                          <a:pt x="728625" y="2597579"/>
                          <a:pt x="674787" y="2575278"/>
                          <a:pt x="618649" y="2575278"/>
                        </a:cubicBezTo>
                        <a:close/>
                        <a:moveTo>
                          <a:pt x="399433" y="3545276"/>
                        </a:moveTo>
                        <a:cubicBezTo>
                          <a:pt x="400632" y="3537162"/>
                          <a:pt x="389202" y="3533987"/>
                          <a:pt x="386027" y="3541537"/>
                        </a:cubicBezTo>
                        <a:lnTo>
                          <a:pt x="232005" y="3900876"/>
                        </a:lnTo>
                        <a:cubicBezTo>
                          <a:pt x="209748" y="3952797"/>
                          <a:pt x="158672" y="3986440"/>
                          <a:pt x="102182" y="3986390"/>
                        </a:cubicBezTo>
                        <a:lnTo>
                          <a:pt x="37130" y="3986390"/>
                        </a:lnTo>
                        <a:cubicBezTo>
                          <a:pt x="25266" y="3986401"/>
                          <a:pt x="14190" y="3980446"/>
                          <a:pt x="7655" y="3970544"/>
                        </a:cubicBezTo>
                        <a:cubicBezTo>
                          <a:pt x="1120" y="3960641"/>
                          <a:pt x="0" y="3948117"/>
                          <a:pt x="4675" y="3937212"/>
                        </a:cubicBezTo>
                        <a:lnTo>
                          <a:pt x="195316" y="3492501"/>
                        </a:lnTo>
                        <a:lnTo>
                          <a:pt x="265448" y="3317100"/>
                        </a:lnTo>
                        <a:cubicBezTo>
                          <a:pt x="308318" y="3209962"/>
                          <a:pt x="412094" y="3139715"/>
                          <a:pt x="527491" y="3139723"/>
                        </a:cubicBezTo>
                        <a:lnTo>
                          <a:pt x="709807" y="3139723"/>
                        </a:lnTo>
                        <a:cubicBezTo>
                          <a:pt x="825204" y="3139715"/>
                          <a:pt x="928980" y="3209962"/>
                          <a:pt x="971850" y="3317100"/>
                        </a:cubicBezTo>
                        <a:lnTo>
                          <a:pt x="1041982" y="3492501"/>
                        </a:lnTo>
                        <a:lnTo>
                          <a:pt x="1232553" y="3937212"/>
                        </a:lnTo>
                        <a:cubicBezTo>
                          <a:pt x="1237228" y="3948117"/>
                          <a:pt x="1236108" y="3960642"/>
                          <a:pt x="1229573" y="3970544"/>
                        </a:cubicBezTo>
                        <a:cubicBezTo>
                          <a:pt x="1223037" y="3980446"/>
                          <a:pt x="1211962" y="3986401"/>
                          <a:pt x="1200097" y="3986390"/>
                        </a:cubicBezTo>
                        <a:lnTo>
                          <a:pt x="1135045" y="3986390"/>
                        </a:lnTo>
                        <a:cubicBezTo>
                          <a:pt x="1078607" y="3986384"/>
                          <a:pt x="1027600" y="3952749"/>
                          <a:pt x="1005364" y="3900876"/>
                        </a:cubicBezTo>
                        <a:lnTo>
                          <a:pt x="851341" y="3541537"/>
                        </a:lnTo>
                        <a:cubicBezTo>
                          <a:pt x="848096" y="3533987"/>
                          <a:pt x="836736" y="3537162"/>
                          <a:pt x="837865" y="3545276"/>
                        </a:cubicBezTo>
                        <a:lnTo>
                          <a:pt x="900871" y="3986390"/>
                        </a:lnTo>
                        <a:lnTo>
                          <a:pt x="968252" y="4794886"/>
                        </a:lnTo>
                        <a:cubicBezTo>
                          <a:pt x="969060" y="4804707"/>
                          <a:pt x="965723" y="4814420"/>
                          <a:pt x="959048" y="4821671"/>
                        </a:cubicBezTo>
                        <a:cubicBezTo>
                          <a:pt x="952374" y="4828921"/>
                          <a:pt x="942970" y="4833050"/>
                          <a:pt x="933115" y="4833056"/>
                        </a:cubicBezTo>
                        <a:lnTo>
                          <a:pt x="879281" y="4833056"/>
                        </a:lnTo>
                        <a:cubicBezTo>
                          <a:pt x="810300" y="4833065"/>
                          <a:pt x="751423" y="4783199"/>
                          <a:pt x="740075" y="4715158"/>
                        </a:cubicBezTo>
                        <a:lnTo>
                          <a:pt x="625705" y="4028159"/>
                        </a:lnTo>
                        <a:cubicBezTo>
                          <a:pt x="624364" y="4020256"/>
                          <a:pt x="613075" y="4020256"/>
                          <a:pt x="611735" y="4028159"/>
                        </a:cubicBezTo>
                        <a:lnTo>
                          <a:pt x="497293" y="4715158"/>
                        </a:lnTo>
                        <a:cubicBezTo>
                          <a:pt x="485941" y="4783226"/>
                          <a:pt x="427025" y="4833099"/>
                          <a:pt x="358017" y="4833056"/>
                        </a:cubicBezTo>
                        <a:lnTo>
                          <a:pt x="304183" y="4833056"/>
                        </a:lnTo>
                        <a:cubicBezTo>
                          <a:pt x="294328" y="4833050"/>
                          <a:pt x="284924" y="4828921"/>
                          <a:pt x="278250" y="4821671"/>
                        </a:cubicBezTo>
                        <a:cubicBezTo>
                          <a:pt x="271575" y="4814420"/>
                          <a:pt x="268238" y="4804707"/>
                          <a:pt x="269046" y="4794886"/>
                        </a:cubicBezTo>
                        <a:lnTo>
                          <a:pt x="336427" y="3986390"/>
                        </a:lnTo>
                        <a:lnTo>
                          <a:pt x="399433" y="3545276"/>
                        </a:lnTo>
                        <a:close/>
                        <a:moveTo>
                          <a:pt x="2206149" y="2575278"/>
                        </a:moveTo>
                        <a:cubicBezTo>
                          <a:pt x="2150012" y="2575278"/>
                          <a:pt x="2096173" y="2597579"/>
                          <a:pt x="2056478" y="2637274"/>
                        </a:cubicBezTo>
                        <a:cubicBezTo>
                          <a:pt x="2016783" y="2676969"/>
                          <a:pt x="1994482" y="2730808"/>
                          <a:pt x="1994482" y="2786945"/>
                        </a:cubicBezTo>
                        <a:lnTo>
                          <a:pt x="1994482" y="2857501"/>
                        </a:lnTo>
                        <a:cubicBezTo>
                          <a:pt x="1995003" y="2974032"/>
                          <a:pt x="2089617" y="3068223"/>
                          <a:pt x="2206149" y="3068223"/>
                        </a:cubicBezTo>
                        <a:cubicBezTo>
                          <a:pt x="2322681" y="3068223"/>
                          <a:pt x="2417295" y="2974032"/>
                          <a:pt x="2417816" y="2857501"/>
                        </a:cubicBezTo>
                        <a:lnTo>
                          <a:pt x="2417816" y="2786945"/>
                        </a:lnTo>
                        <a:cubicBezTo>
                          <a:pt x="2417816" y="2730808"/>
                          <a:pt x="2395515" y="2676969"/>
                          <a:pt x="2355820" y="2637274"/>
                        </a:cubicBezTo>
                        <a:cubicBezTo>
                          <a:pt x="2316125" y="2597579"/>
                          <a:pt x="2262286" y="2575278"/>
                          <a:pt x="2206149" y="2575278"/>
                        </a:cubicBezTo>
                        <a:close/>
                        <a:moveTo>
                          <a:pt x="1986933" y="3545276"/>
                        </a:moveTo>
                        <a:cubicBezTo>
                          <a:pt x="1988132" y="3537162"/>
                          <a:pt x="1976702" y="3533987"/>
                          <a:pt x="1973527" y="3541537"/>
                        </a:cubicBezTo>
                        <a:lnTo>
                          <a:pt x="1819505" y="3900876"/>
                        </a:lnTo>
                        <a:cubicBezTo>
                          <a:pt x="1797248" y="3952797"/>
                          <a:pt x="1746172" y="3986440"/>
                          <a:pt x="1689682" y="3986390"/>
                        </a:cubicBezTo>
                        <a:lnTo>
                          <a:pt x="1624630" y="3986390"/>
                        </a:lnTo>
                        <a:cubicBezTo>
                          <a:pt x="1612765" y="3986401"/>
                          <a:pt x="1601690" y="3980446"/>
                          <a:pt x="1595155" y="3970544"/>
                        </a:cubicBezTo>
                        <a:cubicBezTo>
                          <a:pt x="1588620" y="3960641"/>
                          <a:pt x="1587500" y="3948117"/>
                          <a:pt x="1592175" y="3937212"/>
                        </a:cubicBezTo>
                        <a:lnTo>
                          <a:pt x="1782816" y="3492501"/>
                        </a:lnTo>
                        <a:lnTo>
                          <a:pt x="1852948" y="3317100"/>
                        </a:lnTo>
                        <a:cubicBezTo>
                          <a:pt x="1895818" y="3209962"/>
                          <a:pt x="1999594" y="3139715"/>
                          <a:pt x="2114991" y="3139723"/>
                        </a:cubicBezTo>
                        <a:lnTo>
                          <a:pt x="2297307" y="3139723"/>
                        </a:lnTo>
                        <a:cubicBezTo>
                          <a:pt x="2412704" y="3139715"/>
                          <a:pt x="2516480" y="3209962"/>
                          <a:pt x="2559350" y="3317100"/>
                        </a:cubicBezTo>
                        <a:lnTo>
                          <a:pt x="2629482" y="3492501"/>
                        </a:lnTo>
                        <a:lnTo>
                          <a:pt x="2820053" y="3937212"/>
                        </a:lnTo>
                        <a:cubicBezTo>
                          <a:pt x="2824728" y="3948117"/>
                          <a:pt x="2823608" y="3960641"/>
                          <a:pt x="2817073" y="3970544"/>
                        </a:cubicBezTo>
                        <a:cubicBezTo>
                          <a:pt x="2810537" y="3980446"/>
                          <a:pt x="2799462" y="3986401"/>
                          <a:pt x="2787597" y="3986390"/>
                        </a:cubicBezTo>
                        <a:lnTo>
                          <a:pt x="2722545" y="3986390"/>
                        </a:lnTo>
                        <a:cubicBezTo>
                          <a:pt x="2666107" y="3986384"/>
                          <a:pt x="2615101" y="3952749"/>
                          <a:pt x="2592864" y="3900876"/>
                        </a:cubicBezTo>
                        <a:lnTo>
                          <a:pt x="2438841" y="3541537"/>
                        </a:lnTo>
                        <a:cubicBezTo>
                          <a:pt x="2435596" y="3533987"/>
                          <a:pt x="2424236" y="3537162"/>
                          <a:pt x="2425365" y="3545276"/>
                        </a:cubicBezTo>
                        <a:lnTo>
                          <a:pt x="2488371" y="3986390"/>
                        </a:lnTo>
                        <a:lnTo>
                          <a:pt x="2555752" y="4794886"/>
                        </a:lnTo>
                        <a:cubicBezTo>
                          <a:pt x="2556560" y="4804707"/>
                          <a:pt x="2553223" y="4814420"/>
                          <a:pt x="2546548" y="4821671"/>
                        </a:cubicBezTo>
                        <a:cubicBezTo>
                          <a:pt x="2539874" y="4828921"/>
                          <a:pt x="2530470" y="4833050"/>
                          <a:pt x="2520615" y="4833056"/>
                        </a:cubicBezTo>
                        <a:lnTo>
                          <a:pt x="2466781" y="4833056"/>
                        </a:lnTo>
                        <a:cubicBezTo>
                          <a:pt x="2397800" y="4833065"/>
                          <a:pt x="2338923" y="4783199"/>
                          <a:pt x="2327575" y="4715158"/>
                        </a:cubicBezTo>
                        <a:lnTo>
                          <a:pt x="2213205" y="4028159"/>
                        </a:lnTo>
                        <a:cubicBezTo>
                          <a:pt x="2211864" y="4020256"/>
                          <a:pt x="2200575" y="4020256"/>
                          <a:pt x="2199234" y="4028159"/>
                        </a:cubicBezTo>
                        <a:lnTo>
                          <a:pt x="2084793" y="4715158"/>
                        </a:lnTo>
                        <a:cubicBezTo>
                          <a:pt x="2073442" y="4783226"/>
                          <a:pt x="2014525" y="4833099"/>
                          <a:pt x="1945517" y="4833056"/>
                        </a:cubicBezTo>
                        <a:lnTo>
                          <a:pt x="1891683" y="4833056"/>
                        </a:lnTo>
                        <a:cubicBezTo>
                          <a:pt x="1881828" y="4833050"/>
                          <a:pt x="1872424" y="4828921"/>
                          <a:pt x="1865750" y="4821671"/>
                        </a:cubicBezTo>
                        <a:cubicBezTo>
                          <a:pt x="1859075" y="4814420"/>
                          <a:pt x="1855738" y="4804707"/>
                          <a:pt x="1856546" y="4794886"/>
                        </a:cubicBezTo>
                        <a:lnTo>
                          <a:pt x="1923927" y="3986390"/>
                        </a:lnTo>
                        <a:lnTo>
                          <a:pt x="1986933" y="3545276"/>
                        </a:lnTo>
                        <a:close/>
                        <a:moveTo>
                          <a:pt x="3793649" y="2575278"/>
                        </a:moveTo>
                        <a:cubicBezTo>
                          <a:pt x="3737511" y="2575278"/>
                          <a:pt x="3683673" y="2597579"/>
                          <a:pt x="3643978" y="2637274"/>
                        </a:cubicBezTo>
                        <a:cubicBezTo>
                          <a:pt x="3604283" y="2676969"/>
                          <a:pt x="3581982" y="2730808"/>
                          <a:pt x="3581982" y="2786945"/>
                        </a:cubicBezTo>
                        <a:lnTo>
                          <a:pt x="3581982" y="2857501"/>
                        </a:lnTo>
                        <a:cubicBezTo>
                          <a:pt x="3582504" y="2974032"/>
                          <a:pt x="3677117" y="3068223"/>
                          <a:pt x="3793649" y="3068223"/>
                        </a:cubicBezTo>
                        <a:cubicBezTo>
                          <a:pt x="3910181" y="3068223"/>
                          <a:pt x="4004794" y="2974032"/>
                          <a:pt x="4005316" y="2857501"/>
                        </a:cubicBezTo>
                        <a:lnTo>
                          <a:pt x="4005316" y="2786945"/>
                        </a:lnTo>
                        <a:cubicBezTo>
                          <a:pt x="4005316" y="2730808"/>
                          <a:pt x="3983015" y="2676969"/>
                          <a:pt x="3943320" y="2637274"/>
                        </a:cubicBezTo>
                        <a:cubicBezTo>
                          <a:pt x="3903625" y="2597579"/>
                          <a:pt x="3849787" y="2575278"/>
                          <a:pt x="3793649" y="2575278"/>
                        </a:cubicBezTo>
                        <a:close/>
                        <a:moveTo>
                          <a:pt x="3574433" y="3545276"/>
                        </a:moveTo>
                        <a:cubicBezTo>
                          <a:pt x="3575632" y="3537162"/>
                          <a:pt x="3564202" y="3533987"/>
                          <a:pt x="3561027" y="3541537"/>
                        </a:cubicBezTo>
                        <a:lnTo>
                          <a:pt x="3407004" y="3900876"/>
                        </a:lnTo>
                        <a:cubicBezTo>
                          <a:pt x="3384748" y="3952797"/>
                          <a:pt x="3333672" y="3986440"/>
                          <a:pt x="3277182" y="3986390"/>
                        </a:cubicBezTo>
                        <a:lnTo>
                          <a:pt x="3212130" y="3986390"/>
                        </a:lnTo>
                        <a:cubicBezTo>
                          <a:pt x="3200265" y="3986401"/>
                          <a:pt x="3189190" y="3980446"/>
                          <a:pt x="3182655" y="3970544"/>
                        </a:cubicBezTo>
                        <a:cubicBezTo>
                          <a:pt x="3176120" y="3960641"/>
                          <a:pt x="3175000" y="3948117"/>
                          <a:pt x="3179675" y="3937212"/>
                        </a:cubicBezTo>
                        <a:lnTo>
                          <a:pt x="3370316" y="3492501"/>
                        </a:lnTo>
                        <a:lnTo>
                          <a:pt x="3440448" y="3317100"/>
                        </a:lnTo>
                        <a:cubicBezTo>
                          <a:pt x="3483318" y="3209962"/>
                          <a:pt x="3587095" y="3139715"/>
                          <a:pt x="3702491" y="3139723"/>
                        </a:cubicBezTo>
                        <a:lnTo>
                          <a:pt x="3884807" y="3139723"/>
                        </a:lnTo>
                        <a:cubicBezTo>
                          <a:pt x="4000203" y="3139715"/>
                          <a:pt x="4103980" y="3209961"/>
                          <a:pt x="4146850" y="3317100"/>
                        </a:cubicBezTo>
                        <a:lnTo>
                          <a:pt x="4216982" y="3492501"/>
                        </a:lnTo>
                        <a:lnTo>
                          <a:pt x="4407553" y="3937212"/>
                        </a:lnTo>
                        <a:cubicBezTo>
                          <a:pt x="4412228" y="3948117"/>
                          <a:pt x="4411108" y="3960642"/>
                          <a:pt x="4404573" y="3970544"/>
                        </a:cubicBezTo>
                        <a:cubicBezTo>
                          <a:pt x="4398037" y="3980447"/>
                          <a:pt x="4386962" y="3986401"/>
                          <a:pt x="4375097" y="3986390"/>
                        </a:cubicBezTo>
                        <a:lnTo>
                          <a:pt x="4310045" y="3986390"/>
                        </a:lnTo>
                        <a:cubicBezTo>
                          <a:pt x="4253607" y="3986384"/>
                          <a:pt x="4202601" y="3952749"/>
                          <a:pt x="4180364" y="3900876"/>
                        </a:cubicBezTo>
                        <a:lnTo>
                          <a:pt x="4026341" y="3541537"/>
                        </a:lnTo>
                        <a:cubicBezTo>
                          <a:pt x="4023096" y="3533987"/>
                          <a:pt x="4011736" y="3537162"/>
                          <a:pt x="4012865" y="3545276"/>
                        </a:cubicBezTo>
                        <a:lnTo>
                          <a:pt x="4075871" y="3986390"/>
                        </a:lnTo>
                        <a:lnTo>
                          <a:pt x="4143252" y="4794886"/>
                        </a:lnTo>
                        <a:cubicBezTo>
                          <a:pt x="4144060" y="4804707"/>
                          <a:pt x="4140722" y="4814420"/>
                          <a:pt x="4134048" y="4821671"/>
                        </a:cubicBezTo>
                        <a:cubicBezTo>
                          <a:pt x="4127374" y="4828921"/>
                          <a:pt x="4117970" y="4833050"/>
                          <a:pt x="4108115" y="4833056"/>
                        </a:cubicBezTo>
                        <a:lnTo>
                          <a:pt x="4054281" y="4833056"/>
                        </a:lnTo>
                        <a:cubicBezTo>
                          <a:pt x="3985300" y="4833065"/>
                          <a:pt x="3926423" y="4783199"/>
                          <a:pt x="3915075" y="4715158"/>
                        </a:cubicBezTo>
                        <a:lnTo>
                          <a:pt x="3800704" y="4028159"/>
                        </a:lnTo>
                        <a:cubicBezTo>
                          <a:pt x="3799364" y="4020256"/>
                          <a:pt x="3788075" y="4020256"/>
                          <a:pt x="3786735" y="4028159"/>
                        </a:cubicBezTo>
                        <a:lnTo>
                          <a:pt x="3672294" y="4715158"/>
                        </a:lnTo>
                        <a:cubicBezTo>
                          <a:pt x="3660942" y="4783226"/>
                          <a:pt x="3602025" y="4833099"/>
                          <a:pt x="3533017" y="4833056"/>
                        </a:cubicBezTo>
                        <a:lnTo>
                          <a:pt x="3479183" y="4833056"/>
                        </a:lnTo>
                        <a:cubicBezTo>
                          <a:pt x="3469328" y="4833050"/>
                          <a:pt x="3459924" y="4828921"/>
                          <a:pt x="3453250" y="4821671"/>
                        </a:cubicBezTo>
                        <a:cubicBezTo>
                          <a:pt x="3446576" y="4814420"/>
                          <a:pt x="3443238" y="4804707"/>
                          <a:pt x="3444046" y="4794886"/>
                        </a:cubicBezTo>
                        <a:lnTo>
                          <a:pt x="3511427" y="3986390"/>
                        </a:lnTo>
                        <a:lnTo>
                          <a:pt x="3574433" y="3545276"/>
                        </a:lnTo>
                        <a:close/>
                        <a:moveTo>
                          <a:pt x="5381149" y="2575278"/>
                        </a:moveTo>
                        <a:cubicBezTo>
                          <a:pt x="5325011" y="2575278"/>
                          <a:pt x="5271173" y="2597579"/>
                          <a:pt x="5231478" y="2637274"/>
                        </a:cubicBezTo>
                        <a:cubicBezTo>
                          <a:pt x="5191783" y="2676969"/>
                          <a:pt x="5169482" y="2730808"/>
                          <a:pt x="5169482" y="2786945"/>
                        </a:cubicBezTo>
                        <a:lnTo>
                          <a:pt x="5169482" y="2857501"/>
                        </a:lnTo>
                        <a:cubicBezTo>
                          <a:pt x="5170004" y="2974032"/>
                          <a:pt x="5264617" y="3068223"/>
                          <a:pt x="5381149" y="3068223"/>
                        </a:cubicBezTo>
                        <a:cubicBezTo>
                          <a:pt x="5497681" y="3068223"/>
                          <a:pt x="5592294" y="2974032"/>
                          <a:pt x="5592816" y="2857501"/>
                        </a:cubicBezTo>
                        <a:lnTo>
                          <a:pt x="5592816" y="2786945"/>
                        </a:lnTo>
                        <a:cubicBezTo>
                          <a:pt x="5592816" y="2730808"/>
                          <a:pt x="5570515" y="2676969"/>
                          <a:pt x="5530820" y="2637274"/>
                        </a:cubicBezTo>
                        <a:cubicBezTo>
                          <a:pt x="5491125" y="2597579"/>
                          <a:pt x="5437287" y="2575278"/>
                          <a:pt x="5381149" y="2575278"/>
                        </a:cubicBezTo>
                        <a:close/>
                        <a:moveTo>
                          <a:pt x="5161933" y="3545276"/>
                        </a:moveTo>
                        <a:cubicBezTo>
                          <a:pt x="5163132" y="3537162"/>
                          <a:pt x="5151702" y="3533987"/>
                          <a:pt x="5148527" y="3541537"/>
                        </a:cubicBezTo>
                        <a:lnTo>
                          <a:pt x="4994504" y="3900876"/>
                        </a:lnTo>
                        <a:cubicBezTo>
                          <a:pt x="4972248" y="3952797"/>
                          <a:pt x="4921172" y="3986440"/>
                          <a:pt x="4864682" y="3986390"/>
                        </a:cubicBezTo>
                        <a:lnTo>
                          <a:pt x="4799630" y="3986390"/>
                        </a:lnTo>
                        <a:cubicBezTo>
                          <a:pt x="4787765" y="3986401"/>
                          <a:pt x="4776690" y="3980447"/>
                          <a:pt x="4770155" y="3970544"/>
                        </a:cubicBezTo>
                        <a:cubicBezTo>
                          <a:pt x="4763620" y="3960642"/>
                          <a:pt x="4762500" y="3948117"/>
                          <a:pt x="4767174" y="3937212"/>
                        </a:cubicBezTo>
                        <a:lnTo>
                          <a:pt x="4957816" y="3492501"/>
                        </a:lnTo>
                        <a:lnTo>
                          <a:pt x="5027948" y="3317100"/>
                        </a:lnTo>
                        <a:cubicBezTo>
                          <a:pt x="5070818" y="3209962"/>
                          <a:pt x="5174595" y="3139715"/>
                          <a:pt x="5289991" y="3139723"/>
                        </a:cubicBezTo>
                        <a:lnTo>
                          <a:pt x="5472307" y="3139723"/>
                        </a:lnTo>
                        <a:cubicBezTo>
                          <a:pt x="5587703" y="3139715"/>
                          <a:pt x="5691480" y="3209961"/>
                          <a:pt x="5734350" y="3317100"/>
                        </a:cubicBezTo>
                        <a:lnTo>
                          <a:pt x="5804482" y="3492501"/>
                        </a:lnTo>
                        <a:lnTo>
                          <a:pt x="5995053" y="3937212"/>
                        </a:lnTo>
                        <a:cubicBezTo>
                          <a:pt x="5999728" y="3948117"/>
                          <a:pt x="5998608" y="3960642"/>
                          <a:pt x="5992073" y="3970544"/>
                        </a:cubicBezTo>
                        <a:cubicBezTo>
                          <a:pt x="5985537" y="3980447"/>
                          <a:pt x="5974462" y="3986401"/>
                          <a:pt x="5962597" y="3986390"/>
                        </a:cubicBezTo>
                        <a:lnTo>
                          <a:pt x="5897545" y="3986390"/>
                        </a:lnTo>
                        <a:cubicBezTo>
                          <a:pt x="5841107" y="3986384"/>
                          <a:pt x="5790101" y="3952749"/>
                          <a:pt x="5767864" y="3900876"/>
                        </a:cubicBezTo>
                        <a:lnTo>
                          <a:pt x="5613841" y="3541537"/>
                        </a:lnTo>
                        <a:cubicBezTo>
                          <a:pt x="5610596" y="3533987"/>
                          <a:pt x="5599236" y="3537162"/>
                          <a:pt x="5600365" y="3545276"/>
                        </a:cubicBezTo>
                        <a:lnTo>
                          <a:pt x="5663371" y="3986390"/>
                        </a:lnTo>
                        <a:lnTo>
                          <a:pt x="5730752" y="4794886"/>
                        </a:lnTo>
                        <a:cubicBezTo>
                          <a:pt x="5731560" y="4804707"/>
                          <a:pt x="5728222" y="4814420"/>
                          <a:pt x="5721548" y="4821671"/>
                        </a:cubicBezTo>
                        <a:cubicBezTo>
                          <a:pt x="5714874" y="4828921"/>
                          <a:pt x="5705470" y="4833050"/>
                          <a:pt x="5695615" y="4833056"/>
                        </a:cubicBezTo>
                        <a:lnTo>
                          <a:pt x="5641781" y="4833056"/>
                        </a:lnTo>
                        <a:cubicBezTo>
                          <a:pt x="5572800" y="4833065"/>
                          <a:pt x="5513923" y="4783199"/>
                          <a:pt x="5502575" y="4715158"/>
                        </a:cubicBezTo>
                        <a:lnTo>
                          <a:pt x="5388204" y="4028159"/>
                        </a:lnTo>
                        <a:cubicBezTo>
                          <a:pt x="5386864" y="4020256"/>
                          <a:pt x="5375575" y="4020256"/>
                          <a:pt x="5374235" y="4028159"/>
                        </a:cubicBezTo>
                        <a:lnTo>
                          <a:pt x="5259794" y="4715158"/>
                        </a:lnTo>
                        <a:cubicBezTo>
                          <a:pt x="5248442" y="4783226"/>
                          <a:pt x="5189525" y="4833099"/>
                          <a:pt x="5120517" y="4833056"/>
                        </a:cubicBezTo>
                        <a:lnTo>
                          <a:pt x="5066683" y="4833056"/>
                        </a:lnTo>
                        <a:cubicBezTo>
                          <a:pt x="5056828" y="4833050"/>
                          <a:pt x="5047424" y="4828921"/>
                          <a:pt x="5040750" y="4821671"/>
                        </a:cubicBezTo>
                        <a:cubicBezTo>
                          <a:pt x="5034076" y="4814420"/>
                          <a:pt x="5030738" y="4804707"/>
                          <a:pt x="5031546" y="4794886"/>
                        </a:cubicBezTo>
                        <a:lnTo>
                          <a:pt x="5098927" y="3986390"/>
                        </a:lnTo>
                        <a:lnTo>
                          <a:pt x="5161933" y="3545276"/>
                        </a:lnTo>
                        <a:close/>
                        <a:moveTo>
                          <a:pt x="6968649" y="2575278"/>
                        </a:moveTo>
                        <a:cubicBezTo>
                          <a:pt x="6912511" y="2575278"/>
                          <a:pt x="6858673" y="2597579"/>
                          <a:pt x="6818978" y="2637274"/>
                        </a:cubicBezTo>
                        <a:cubicBezTo>
                          <a:pt x="6779282" y="2676969"/>
                          <a:pt x="6756982" y="2730808"/>
                          <a:pt x="6756982" y="2786945"/>
                        </a:cubicBezTo>
                        <a:lnTo>
                          <a:pt x="6756982" y="2857501"/>
                        </a:lnTo>
                        <a:cubicBezTo>
                          <a:pt x="6757503" y="2974032"/>
                          <a:pt x="6852117" y="3068223"/>
                          <a:pt x="6968649" y="3068223"/>
                        </a:cubicBezTo>
                        <a:cubicBezTo>
                          <a:pt x="7085181" y="3068223"/>
                          <a:pt x="7179795" y="2974032"/>
                          <a:pt x="7180316" y="2857501"/>
                        </a:cubicBezTo>
                        <a:lnTo>
                          <a:pt x="7180316" y="2786945"/>
                        </a:lnTo>
                        <a:cubicBezTo>
                          <a:pt x="7180316" y="2730808"/>
                          <a:pt x="7158016" y="2676969"/>
                          <a:pt x="7118320" y="2637274"/>
                        </a:cubicBezTo>
                        <a:cubicBezTo>
                          <a:pt x="7078625" y="2597579"/>
                          <a:pt x="7024787" y="2575278"/>
                          <a:pt x="6968649" y="2575278"/>
                        </a:cubicBezTo>
                        <a:close/>
                        <a:moveTo>
                          <a:pt x="6749433" y="3545276"/>
                        </a:moveTo>
                        <a:cubicBezTo>
                          <a:pt x="6750632" y="3537162"/>
                          <a:pt x="6739203" y="3533987"/>
                          <a:pt x="6736028" y="3541537"/>
                        </a:cubicBezTo>
                        <a:lnTo>
                          <a:pt x="6582004" y="3900876"/>
                        </a:lnTo>
                        <a:cubicBezTo>
                          <a:pt x="6559748" y="3952797"/>
                          <a:pt x="6508672" y="3986440"/>
                          <a:pt x="6452182" y="3986390"/>
                        </a:cubicBezTo>
                        <a:lnTo>
                          <a:pt x="6387130" y="3986390"/>
                        </a:lnTo>
                        <a:cubicBezTo>
                          <a:pt x="6375265" y="3986401"/>
                          <a:pt x="6364190" y="3980447"/>
                          <a:pt x="6357655" y="3970544"/>
                        </a:cubicBezTo>
                        <a:cubicBezTo>
                          <a:pt x="6351120" y="3960642"/>
                          <a:pt x="6350000" y="3948117"/>
                          <a:pt x="6354674" y="3937212"/>
                        </a:cubicBezTo>
                        <a:lnTo>
                          <a:pt x="6545316" y="3492501"/>
                        </a:lnTo>
                        <a:lnTo>
                          <a:pt x="6615448" y="3317100"/>
                        </a:lnTo>
                        <a:cubicBezTo>
                          <a:pt x="6658318" y="3209962"/>
                          <a:pt x="6762094" y="3139716"/>
                          <a:pt x="6877491" y="3139723"/>
                        </a:cubicBezTo>
                        <a:lnTo>
                          <a:pt x="7059807" y="3139723"/>
                        </a:lnTo>
                        <a:cubicBezTo>
                          <a:pt x="7175204" y="3139716"/>
                          <a:pt x="7278980" y="3209962"/>
                          <a:pt x="7321850" y="3317100"/>
                        </a:cubicBezTo>
                        <a:lnTo>
                          <a:pt x="7391982" y="3492501"/>
                        </a:lnTo>
                        <a:lnTo>
                          <a:pt x="7582553" y="3937212"/>
                        </a:lnTo>
                        <a:cubicBezTo>
                          <a:pt x="7587228" y="3948117"/>
                          <a:pt x="7586107" y="3960641"/>
                          <a:pt x="7579572" y="3970544"/>
                        </a:cubicBezTo>
                        <a:cubicBezTo>
                          <a:pt x="7573037" y="3980446"/>
                          <a:pt x="7561962" y="3986401"/>
                          <a:pt x="7550097" y="3986390"/>
                        </a:cubicBezTo>
                        <a:lnTo>
                          <a:pt x="7485045" y="3986390"/>
                        </a:lnTo>
                        <a:cubicBezTo>
                          <a:pt x="7428607" y="3986384"/>
                          <a:pt x="7377601" y="3952749"/>
                          <a:pt x="7355364" y="3900876"/>
                        </a:cubicBezTo>
                        <a:lnTo>
                          <a:pt x="7201341" y="3541537"/>
                        </a:lnTo>
                        <a:cubicBezTo>
                          <a:pt x="7198095" y="3533987"/>
                          <a:pt x="7186736" y="3537162"/>
                          <a:pt x="7187865" y="3545276"/>
                        </a:cubicBezTo>
                        <a:lnTo>
                          <a:pt x="7250871" y="3986390"/>
                        </a:lnTo>
                        <a:lnTo>
                          <a:pt x="7318252" y="4794886"/>
                        </a:lnTo>
                        <a:cubicBezTo>
                          <a:pt x="7319060" y="4804707"/>
                          <a:pt x="7315722" y="4814420"/>
                          <a:pt x="7309048" y="4821671"/>
                        </a:cubicBezTo>
                        <a:cubicBezTo>
                          <a:pt x="7302374" y="4828921"/>
                          <a:pt x="7292970" y="4833050"/>
                          <a:pt x="7283115" y="4833056"/>
                        </a:cubicBezTo>
                        <a:lnTo>
                          <a:pt x="7229281" y="4833056"/>
                        </a:lnTo>
                        <a:cubicBezTo>
                          <a:pt x="7160299" y="4833065"/>
                          <a:pt x="7101422" y="4783200"/>
                          <a:pt x="7090075" y="4715158"/>
                        </a:cubicBezTo>
                        <a:lnTo>
                          <a:pt x="6975704" y="4028159"/>
                        </a:lnTo>
                        <a:cubicBezTo>
                          <a:pt x="6974364" y="4020256"/>
                          <a:pt x="6963075" y="4020256"/>
                          <a:pt x="6961735" y="4028159"/>
                        </a:cubicBezTo>
                        <a:lnTo>
                          <a:pt x="6847294" y="4715158"/>
                        </a:lnTo>
                        <a:cubicBezTo>
                          <a:pt x="6835942" y="4783226"/>
                          <a:pt x="6777025" y="4833099"/>
                          <a:pt x="6708017" y="4833056"/>
                        </a:cubicBezTo>
                        <a:lnTo>
                          <a:pt x="6654183" y="4833056"/>
                        </a:lnTo>
                        <a:cubicBezTo>
                          <a:pt x="6644328" y="4833050"/>
                          <a:pt x="6634924" y="4828921"/>
                          <a:pt x="6628250" y="4821671"/>
                        </a:cubicBezTo>
                        <a:cubicBezTo>
                          <a:pt x="6621576" y="4814420"/>
                          <a:pt x="6618238" y="4804707"/>
                          <a:pt x="6619046" y="4794886"/>
                        </a:cubicBezTo>
                        <a:lnTo>
                          <a:pt x="6686427" y="3986390"/>
                        </a:lnTo>
                        <a:lnTo>
                          <a:pt x="6749433" y="3545276"/>
                        </a:lnTo>
                        <a:close/>
                        <a:moveTo>
                          <a:pt x="8556149" y="2575278"/>
                        </a:moveTo>
                        <a:cubicBezTo>
                          <a:pt x="8500011" y="2575278"/>
                          <a:pt x="8446173" y="2597579"/>
                          <a:pt x="8406478" y="2637274"/>
                        </a:cubicBezTo>
                        <a:cubicBezTo>
                          <a:pt x="8366782" y="2676969"/>
                          <a:pt x="8344482" y="2730808"/>
                          <a:pt x="8344482" y="2786945"/>
                        </a:cubicBezTo>
                        <a:lnTo>
                          <a:pt x="8344482" y="2857501"/>
                        </a:lnTo>
                        <a:cubicBezTo>
                          <a:pt x="8345003" y="2974032"/>
                          <a:pt x="8439617" y="3068223"/>
                          <a:pt x="8556149" y="3068223"/>
                        </a:cubicBezTo>
                        <a:cubicBezTo>
                          <a:pt x="8672681" y="3068223"/>
                          <a:pt x="8767295" y="2974032"/>
                          <a:pt x="8767816" y="2857501"/>
                        </a:cubicBezTo>
                        <a:lnTo>
                          <a:pt x="8767816" y="2786945"/>
                        </a:lnTo>
                        <a:cubicBezTo>
                          <a:pt x="8767816" y="2730808"/>
                          <a:pt x="8745516" y="2676969"/>
                          <a:pt x="8705820" y="2637274"/>
                        </a:cubicBezTo>
                        <a:cubicBezTo>
                          <a:pt x="8666125" y="2597579"/>
                          <a:pt x="8612287" y="2575278"/>
                          <a:pt x="8556149" y="2575278"/>
                        </a:cubicBezTo>
                        <a:close/>
                        <a:moveTo>
                          <a:pt x="8336933" y="3545276"/>
                        </a:moveTo>
                        <a:cubicBezTo>
                          <a:pt x="8338132" y="3537162"/>
                          <a:pt x="8326703" y="3533987"/>
                          <a:pt x="8323528" y="3541537"/>
                        </a:cubicBezTo>
                        <a:lnTo>
                          <a:pt x="8169504" y="3900876"/>
                        </a:lnTo>
                        <a:cubicBezTo>
                          <a:pt x="8147248" y="3952797"/>
                          <a:pt x="8096172" y="3986440"/>
                          <a:pt x="8039682" y="3986390"/>
                        </a:cubicBezTo>
                        <a:lnTo>
                          <a:pt x="7974630" y="3986390"/>
                        </a:lnTo>
                        <a:cubicBezTo>
                          <a:pt x="7962766" y="3986401"/>
                          <a:pt x="7951691" y="3980446"/>
                          <a:pt x="7945155" y="3970544"/>
                        </a:cubicBezTo>
                        <a:cubicBezTo>
                          <a:pt x="7938620" y="3960641"/>
                          <a:pt x="7937500" y="3948117"/>
                          <a:pt x="7942175" y="3937212"/>
                        </a:cubicBezTo>
                        <a:lnTo>
                          <a:pt x="8132816" y="3492501"/>
                        </a:lnTo>
                        <a:lnTo>
                          <a:pt x="8202948" y="3317100"/>
                        </a:lnTo>
                        <a:cubicBezTo>
                          <a:pt x="8245818" y="3209962"/>
                          <a:pt x="8349594" y="3139716"/>
                          <a:pt x="8464991" y="3139723"/>
                        </a:cubicBezTo>
                        <a:lnTo>
                          <a:pt x="8647307" y="3139723"/>
                        </a:lnTo>
                        <a:cubicBezTo>
                          <a:pt x="8762704" y="3139716"/>
                          <a:pt x="8866480" y="3209962"/>
                          <a:pt x="8909350" y="3317100"/>
                        </a:cubicBezTo>
                        <a:lnTo>
                          <a:pt x="8979482" y="3492501"/>
                        </a:lnTo>
                        <a:lnTo>
                          <a:pt x="9170053" y="3937212"/>
                        </a:lnTo>
                        <a:cubicBezTo>
                          <a:pt x="9174728" y="3948117"/>
                          <a:pt x="9173607" y="3960641"/>
                          <a:pt x="9167072" y="3970544"/>
                        </a:cubicBezTo>
                        <a:cubicBezTo>
                          <a:pt x="9160537" y="3980446"/>
                          <a:pt x="9149462" y="3986401"/>
                          <a:pt x="9137597" y="3986390"/>
                        </a:cubicBezTo>
                        <a:lnTo>
                          <a:pt x="9072545" y="3986390"/>
                        </a:lnTo>
                        <a:cubicBezTo>
                          <a:pt x="9016107" y="3986384"/>
                          <a:pt x="8965101" y="3952749"/>
                          <a:pt x="8942864" y="3900876"/>
                        </a:cubicBezTo>
                        <a:lnTo>
                          <a:pt x="8788841" y="3541537"/>
                        </a:lnTo>
                        <a:cubicBezTo>
                          <a:pt x="8785595" y="3533987"/>
                          <a:pt x="8774236" y="3537162"/>
                          <a:pt x="8775365" y="3545276"/>
                        </a:cubicBezTo>
                        <a:lnTo>
                          <a:pt x="8838371" y="3986390"/>
                        </a:lnTo>
                        <a:lnTo>
                          <a:pt x="8905752" y="4794886"/>
                        </a:lnTo>
                        <a:cubicBezTo>
                          <a:pt x="8906560" y="4804707"/>
                          <a:pt x="8903222" y="4814420"/>
                          <a:pt x="8896548" y="4821671"/>
                        </a:cubicBezTo>
                        <a:cubicBezTo>
                          <a:pt x="8889874" y="4828921"/>
                          <a:pt x="8880470" y="4833050"/>
                          <a:pt x="8870615" y="4833056"/>
                        </a:cubicBezTo>
                        <a:lnTo>
                          <a:pt x="8816781" y="4833056"/>
                        </a:lnTo>
                        <a:cubicBezTo>
                          <a:pt x="8747799" y="4833065"/>
                          <a:pt x="8688922" y="4783200"/>
                          <a:pt x="8677575" y="4715158"/>
                        </a:cubicBezTo>
                        <a:lnTo>
                          <a:pt x="8563204" y="4028159"/>
                        </a:lnTo>
                        <a:cubicBezTo>
                          <a:pt x="8561864" y="4020256"/>
                          <a:pt x="8550575" y="4020256"/>
                          <a:pt x="8549235" y="4028159"/>
                        </a:cubicBezTo>
                        <a:lnTo>
                          <a:pt x="8434794" y="4715158"/>
                        </a:lnTo>
                        <a:cubicBezTo>
                          <a:pt x="8423442" y="4783226"/>
                          <a:pt x="8364525" y="4833099"/>
                          <a:pt x="8295517" y="4833056"/>
                        </a:cubicBezTo>
                        <a:lnTo>
                          <a:pt x="8241683" y="4833056"/>
                        </a:lnTo>
                        <a:cubicBezTo>
                          <a:pt x="8231828" y="4833050"/>
                          <a:pt x="8222424" y="4828921"/>
                          <a:pt x="8215750" y="4821671"/>
                        </a:cubicBezTo>
                        <a:cubicBezTo>
                          <a:pt x="8209076" y="4814420"/>
                          <a:pt x="8205738" y="4804707"/>
                          <a:pt x="8206546" y="4794886"/>
                        </a:cubicBezTo>
                        <a:lnTo>
                          <a:pt x="8273927" y="3986390"/>
                        </a:lnTo>
                        <a:lnTo>
                          <a:pt x="8336933" y="3545276"/>
                        </a:lnTo>
                        <a:close/>
                        <a:moveTo>
                          <a:pt x="10143649" y="2575278"/>
                        </a:moveTo>
                        <a:cubicBezTo>
                          <a:pt x="10087511" y="2575278"/>
                          <a:pt x="10033673" y="2597579"/>
                          <a:pt x="9993978" y="2637274"/>
                        </a:cubicBezTo>
                        <a:cubicBezTo>
                          <a:pt x="9954282" y="2676969"/>
                          <a:pt x="9931982" y="2730808"/>
                          <a:pt x="9931982" y="2786945"/>
                        </a:cubicBezTo>
                        <a:lnTo>
                          <a:pt x="9931982" y="2857501"/>
                        </a:lnTo>
                        <a:cubicBezTo>
                          <a:pt x="9932503" y="2974032"/>
                          <a:pt x="10027117" y="3068223"/>
                          <a:pt x="10143649" y="3068223"/>
                        </a:cubicBezTo>
                        <a:cubicBezTo>
                          <a:pt x="10260181" y="3068223"/>
                          <a:pt x="10354795" y="2974032"/>
                          <a:pt x="10355316" y="2857501"/>
                        </a:cubicBezTo>
                        <a:lnTo>
                          <a:pt x="10355316" y="2786945"/>
                        </a:lnTo>
                        <a:cubicBezTo>
                          <a:pt x="10355316" y="2730808"/>
                          <a:pt x="10333016" y="2676969"/>
                          <a:pt x="10293320" y="2637274"/>
                        </a:cubicBezTo>
                        <a:cubicBezTo>
                          <a:pt x="10253625" y="2597579"/>
                          <a:pt x="10199787" y="2575278"/>
                          <a:pt x="10143649" y="2575278"/>
                        </a:cubicBezTo>
                        <a:close/>
                        <a:moveTo>
                          <a:pt x="9924433" y="3545276"/>
                        </a:moveTo>
                        <a:cubicBezTo>
                          <a:pt x="9925632" y="3537162"/>
                          <a:pt x="9914203" y="3533987"/>
                          <a:pt x="9911028" y="3541537"/>
                        </a:cubicBezTo>
                        <a:lnTo>
                          <a:pt x="9757004" y="3900876"/>
                        </a:lnTo>
                        <a:cubicBezTo>
                          <a:pt x="9734748" y="3952797"/>
                          <a:pt x="9683672" y="3986440"/>
                          <a:pt x="9627182" y="3986390"/>
                        </a:cubicBezTo>
                        <a:lnTo>
                          <a:pt x="9562130" y="3986390"/>
                        </a:lnTo>
                        <a:cubicBezTo>
                          <a:pt x="9550266" y="3986401"/>
                          <a:pt x="9539191" y="3980446"/>
                          <a:pt x="9532655" y="3970544"/>
                        </a:cubicBezTo>
                        <a:cubicBezTo>
                          <a:pt x="9526120" y="3960641"/>
                          <a:pt x="9525000" y="3948117"/>
                          <a:pt x="9529675" y="3937212"/>
                        </a:cubicBezTo>
                        <a:lnTo>
                          <a:pt x="9720316" y="3492501"/>
                        </a:lnTo>
                        <a:lnTo>
                          <a:pt x="9790448" y="3317100"/>
                        </a:lnTo>
                        <a:cubicBezTo>
                          <a:pt x="9833318" y="3209962"/>
                          <a:pt x="9937094" y="3139716"/>
                          <a:pt x="10052491" y="3139723"/>
                        </a:cubicBezTo>
                        <a:lnTo>
                          <a:pt x="10234807" y="3139723"/>
                        </a:lnTo>
                        <a:cubicBezTo>
                          <a:pt x="10350204" y="3139716"/>
                          <a:pt x="10453980" y="3209962"/>
                          <a:pt x="10496850" y="3317100"/>
                        </a:cubicBezTo>
                        <a:lnTo>
                          <a:pt x="10566982" y="3492501"/>
                        </a:lnTo>
                        <a:lnTo>
                          <a:pt x="10757553" y="3937212"/>
                        </a:lnTo>
                        <a:cubicBezTo>
                          <a:pt x="10762228" y="3948117"/>
                          <a:pt x="10761107" y="3960641"/>
                          <a:pt x="10754572" y="3970544"/>
                        </a:cubicBezTo>
                        <a:cubicBezTo>
                          <a:pt x="10748037" y="3980446"/>
                          <a:pt x="10736962" y="3986401"/>
                          <a:pt x="10725097" y="3986390"/>
                        </a:cubicBezTo>
                        <a:lnTo>
                          <a:pt x="10660045" y="3986390"/>
                        </a:lnTo>
                        <a:cubicBezTo>
                          <a:pt x="10603607" y="3986384"/>
                          <a:pt x="10552601" y="3952749"/>
                          <a:pt x="10530364" y="3900876"/>
                        </a:cubicBezTo>
                        <a:lnTo>
                          <a:pt x="10376341" y="3541537"/>
                        </a:lnTo>
                        <a:cubicBezTo>
                          <a:pt x="10373095" y="3533987"/>
                          <a:pt x="10361736" y="3537162"/>
                          <a:pt x="10362865" y="3545276"/>
                        </a:cubicBezTo>
                        <a:lnTo>
                          <a:pt x="10425871" y="3986390"/>
                        </a:lnTo>
                        <a:lnTo>
                          <a:pt x="10493252" y="4794886"/>
                        </a:lnTo>
                        <a:cubicBezTo>
                          <a:pt x="10494060" y="4804707"/>
                          <a:pt x="10490722" y="4814420"/>
                          <a:pt x="10484048" y="4821671"/>
                        </a:cubicBezTo>
                        <a:cubicBezTo>
                          <a:pt x="10477374" y="4828921"/>
                          <a:pt x="10467970" y="4833050"/>
                          <a:pt x="10458115" y="4833056"/>
                        </a:cubicBezTo>
                        <a:lnTo>
                          <a:pt x="10404281" y="4833056"/>
                        </a:lnTo>
                        <a:cubicBezTo>
                          <a:pt x="10335299" y="4833065"/>
                          <a:pt x="10276422" y="4783200"/>
                          <a:pt x="10265075" y="4715158"/>
                        </a:cubicBezTo>
                        <a:lnTo>
                          <a:pt x="10150704" y="4028159"/>
                        </a:lnTo>
                        <a:cubicBezTo>
                          <a:pt x="10149364" y="4020256"/>
                          <a:pt x="10138075" y="4020256"/>
                          <a:pt x="10136735" y="4028159"/>
                        </a:cubicBezTo>
                        <a:lnTo>
                          <a:pt x="10022294" y="4715158"/>
                        </a:lnTo>
                        <a:cubicBezTo>
                          <a:pt x="10010942" y="4783226"/>
                          <a:pt x="9952025" y="4833099"/>
                          <a:pt x="9883017" y="4833056"/>
                        </a:cubicBezTo>
                        <a:lnTo>
                          <a:pt x="9829183" y="4833056"/>
                        </a:lnTo>
                        <a:cubicBezTo>
                          <a:pt x="9819328" y="4833050"/>
                          <a:pt x="9809924" y="4828921"/>
                          <a:pt x="9803250" y="4821671"/>
                        </a:cubicBezTo>
                        <a:cubicBezTo>
                          <a:pt x="9796576" y="4814420"/>
                          <a:pt x="9793238" y="4804707"/>
                          <a:pt x="9794046" y="4794886"/>
                        </a:cubicBezTo>
                        <a:lnTo>
                          <a:pt x="9861427" y="3986390"/>
                        </a:lnTo>
                        <a:lnTo>
                          <a:pt x="9924433" y="3545276"/>
                        </a:lnTo>
                        <a:close/>
                        <a:moveTo>
                          <a:pt x="11731149" y="2575278"/>
                        </a:moveTo>
                        <a:cubicBezTo>
                          <a:pt x="11675011" y="2575278"/>
                          <a:pt x="11621173" y="2597579"/>
                          <a:pt x="11581478" y="2637274"/>
                        </a:cubicBezTo>
                        <a:cubicBezTo>
                          <a:pt x="11541782" y="2676969"/>
                          <a:pt x="11519482" y="2730808"/>
                          <a:pt x="11519482" y="2786945"/>
                        </a:cubicBezTo>
                        <a:lnTo>
                          <a:pt x="11519482" y="2857501"/>
                        </a:lnTo>
                        <a:cubicBezTo>
                          <a:pt x="11520003" y="2974032"/>
                          <a:pt x="11614617" y="3068223"/>
                          <a:pt x="11731149" y="3068223"/>
                        </a:cubicBezTo>
                        <a:cubicBezTo>
                          <a:pt x="11847681" y="3068223"/>
                          <a:pt x="11942295" y="2974032"/>
                          <a:pt x="11942816" y="2857501"/>
                        </a:cubicBezTo>
                        <a:lnTo>
                          <a:pt x="11942816" y="2786945"/>
                        </a:lnTo>
                        <a:cubicBezTo>
                          <a:pt x="11942816" y="2730808"/>
                          <a:pt x="11920516" y="2676969"/>
                          <a:pt x="11880820" y="2637274"/>
                        </a:cubicBezTo>
                        <a:cubicBezTo>
                          <a:pt x="11841125" y="2597579"/>
                          <a:pt x="11787287" y="2575278"/>
                          <a:pt x="11731149" y="2575278"/>
                        </a:cubicBezTo>
                        <a:close/>
                        <a:moveTo>
                          <a:pt x="11511933" y="3545276"/>
                        </a:moveTo>
                        <a:cubicBezTo>
                          <a:pt x="11513132" y="3537162"/>
                          <a:pt x="11501703" y="3533987"/>
                          <a:pt x="11498528" y="3541537"/>
                        </a:cubicBezTo>
                        <a:lnTo>
                          <a:pt x="11344504" y="3900876"/>
                        </a:lnTo>
                        <a:cubicBezTo>
                          <a:pt x="11322248" y="3952797"/>
                          <a:pt x="11271172" y="3986440"/>
                          <a:pt x="11214682" y="3986390"/>
                        </a:cubicBezTo>
                        <a:lnTo>
                          <a:pt x="11149630" y="3986390"/>
                        </a:lnTo>
                        <a:cubicBezTo>
                          <a:pt x="11137766" y="3986401"/>
                          <a:pt x="11126691" y="3980446"/>
                          <a:pt x="11120155" y="3970544"/>
                        </a:cubicBezTo>
                        <a:cubicBezTo>
                          <a:pt x="11113620" y="3960641"/>
                          <a:pt x="11112500" y="3948117"/>
                          <a:pt x="11117175" y="3937212"/>
                        </a:cubicBezTo>
                        <a:lnTo>
                          <a:pt x="11307816" y="3492501"/>
                        </a:lnTo>
                        <a:lnTo>
                          <a:pt x="11377948" y="3317100"/>
                        </a:lnTo>
                        <a:cubicBezTo>
                          <a:pt x="11420818" y="3209962"/>
                          <a:pt x="11524594" y="3139716"/>
                          <a:pt x="11639991" y="3139723"/>
                        </a:cubicBezTo>
                        <a:lnTo>
                          <a:pt x="11822307" y="3139723"/>
                        </a:lnTo>
                        <a:cubicBezTo>
                          <a:pt x="11937704" y="3139716"/>
                          <a:pt x="12041480" y="3209962"/>
                          <a:pt x="12084350" y="3317100"/>
                        </a:cubicBezTo>
                        <a:lnTo>
                          <a:pt x="12154482" y="3492501"/>
                        </a:lnTo>
                        <a:lnTo>
                          <a:pt x="12345053" y="3937212"/>
                        </a:lnTo>
                        <a:cubicBezTo>
                          <a:pt x="12349728" y="3948117"/>
                          <a:pt x="12348607" y="3960641"/>
                          <a:pt x="12342072" y="3970544"/>
                        </a:cubicBezTo>
                        <a:cubicBezTo>
                          <a:pt x="12335537" y="3980446"/>
                          <a:pt x="12324462" y="3986401"/>
                          <a:pt x="12312597" y="3986390"/>
                        </a:cubicBezTo>
                        <a:lnTo>
                          <a:pt x="12247545" y="3986390"/>
                        </a:lnTo>
                        <a:cubicBezTo>
                          <a:pt x="12191107" y="3986384"/>
                          <a:pt x="12140101" y="3952749"/>
                          <a:pt x="12117864" y="3900876"/>
                        </a:cubicBezTo>
                        <a:lnTo>
                          <a:pt x="11963841" y="3541537"/>
                        </a:lnTo>
                        <a:cubicBezTo>
                          <a:pt x="11960595" y="3533987"/>
                          <a:pt x="11949236" y="3537162"/>
                          <a:pt x="11950365" y="3545276"/>
                        </a:cubicBezTo>
                        <a:lnTo>
                          <a:pt x="12013371" y="3986390"/>
                        </a:lnTo>
                        <a:lnTo>
                          <a:pt x="12080752" y="4794886"/>
                        </a:lnTo>
                        <a:cubicBezTo>
                          <a:pt x="12081560" y="4804707"/>
                          <a:pt x="12078222" y="4814420"/>
                          <a:pt x="12071548" y="4821671"/>
                        </a:cubicBezTo>
                        <a:cubicBezTo>
                          <a:pt x="12064874" y="4828921"/>
                          <a:pt x="12055470" y="4833050"/>
                          <a:pt x="12045615" y="4833056"/>
                        </a:cubicBezTo>
                        <a:lnTo>
                          <a:pt x="11991781" y="4833056"/>
                        </a:lnTo>
                        <a:cubicBezTo>
                          <a:pt x="11922799" y="4833065"/>
                          <a:pt x="11863922" y="4783200"/>
                          <a:pt x="11852575" y="4715158"/>
                        </a:cubicBezTo>
                        <a:lnTo>
                          <a:pt x="11738204" y="4028159"/>
                        </a:lnTo>
                        <a:cubicBezTo>
                          <a:pt x="11736864" y="4020256"/>
                          <a:pt x="11725575" y="4020256"/>
                          <a:pt x="11724235" y="4028159"/>
                        </a:cubicBezTo>
                        <a:lnTo>
                          <a:pt x="11609794" y="4715158"/>
                        </a:lnTo>
                        <a:cubicBezTo>
                          <a:pt x="11598442" y="4783226"/>
                          <a:pt x="11539525" y="4833099"/>
                          <a:pt x="11470517" y="4833056"/>
                        </a:cubicBezTo>
                        <a:lnTo>
                          <a:pt x="11416683" y="4833056"/>
                        </a:lnTo>
                        <a:cubicBezTo>
                          <a:pt x="11406828" y="4833050"/>
                          <a:pt x="11397424" y="4828921"/>
                          <a:pt x="11390750" y="4821671"/>
                        </a:cubicBezTo>
                        <a:cubicBezTo>
                          <a:pt x="11384076" y="4814420"/>
                          <a:pt x="11380738" y="4804707"/>
                          <a:pt x="11381546" y="4794886"/>
                        </a:cubicBezTo>
                        <a:lnTo>
                          <a:pt x="11448927" y="3986390"/>
                        </a:lnTo>
                        <a:lnTo>
                          <a:pt x="11511933" y="3545276"/>
                        </a:lnTo>
                        <a:close/>
                        <a:moveTo>
                          <a:pt x="13318649" y="2575278"/>
                        </a:moveTo>
                        <a:cubicBezTo>
                          <a:pt x="13201749" y="2575279"/>
                          <a:pt x="13106983" y="2670045"/>
                          <a:pt x="13106983" y="2786945"/>
                        </a:cubicBezTo>
                        <a:lnTo>
                          <a:pt x="13106983" y="2857501"/>
                        </a:lnTo>
                        <a:cubicBezTo>
                          <a:pt x="13107504" y="2974031"/>
                          <a:pt x="13202117" y="3068222"/>
                          <a:pt x="13318649" y="3068222"/>
                        </a:cubicBezTo>
                        <a:cubicBezTo>
                          <a:pt x="13435181" y="3068222"/>
                          <a:pt x="13529794" y="2974031"/>
                          <a:pt x="13530315" y="2857501"/>
                        </a:cubicBezTo>
                        <a:lnTo>
                          <a:pt x="13530315" y="2786945"/>
                        </a:lnTo>
                        <a:cubicBezTo>
                          <a:pt x="13530315" y="2670045"/>
                          <a:pt x="13435549" y="2575279"/>
                          <a:pt x="13318649" y="2575278"/>
                        </a:cubicBezTo>
                        <a:close/>
                        <a:moveTo>
                          <a:pt x="13099433" y="3545276"/>
                        </a:moveTo>
                        <a:cubicBezTo>
                          <a:pt x="13100633" y="3537162"/>
                          <a:pt x="13089203" y="3533987"/>
                          <a:pt x="13086028" y="3541537"/>
                        </a:cubicBezTo>
                        <a:lnTo>
                          <a:pt x="12932004" y="3900876"/>
                        </a:lnTo>
                        <a:cubicBezTo>
                          <a:pt x="12909748" y="3952797"/>
                          <a:pt x="12858672" y="3986440"/>
                          <a:pt x="12802182" y="3986390"/>
                        </a:cubicBezTo>
                        <a:lnTo>
                          <a:pt x="12737130" y="3986390"/>
                        </a:lnTo>
                        <a:cubicBezTo>
                          <a:pt x="12725266" y="3986401"/>
                          <a:pt x="12714191" y="3980446"/>
                          <a:pt x="12707655" y="3970544"/>
                        </a:cubicBezTo>
                        <a:cubicBezTo>
                          <a:pt x="12701120" y="3960641"/>
                          <a:pt x="12700000" y="3948117"/>
                          <a:pt x="12704675" y="3937212"/>
                        </a:cubicBezTo>
                        <a:lnTo>
                          <a:pt x="12895316" y="3492501"/>
                        </a:lnTo>
                        <a:lnTo>
                          <a:pt x="12965448" y="3317100"/>
                        </a:lnTo>
                        <a:cubicBezTo>
                          <a:pt x="13008318" y="3209961"/>
                          <a:pt x="13112094" y="3139715"/>
                          <a:pt x="13227492" y="3139723"/>
                        </a:cubicBezTo>
                        <a:lnTo>
                          <a:pt x="13409806" y="3139723"/>
                        </a:lnTo>
                        <a:cubicBezTo>
                          <a:pt x="13525204" y="3139715"/>
                          <a:pt x="13628980" y="3209961"/>
                          <a:pt x="13671851" y="3317100"/>
                        </a:cubicBezTo>
                        <a:lnTo>
                          <a:pt x="13741983" y="3492501"/>
                        </a:lnTo>
                        <a:lnTo>
                          <a:pt x="13932553" y="3937212"/>
                        </a:lnTo>
                        <a:cubicBezTo>
                          <a:pt x="13937227" y="3948117"/>
                          <a:pt x="13936107" y="3960641"/>
                          <a:pt x="13929573" y="3970544"/>
                        </a:cubicBezTo>
                        <a:cubicBezTo>
                          <a:pt x="13923037" y="3980446"/>
                          <a:pt x="13911962" y="3986401"/>
                          <a:pt x="13900097" y="3986390"/>
                        </a:cubicBezTo>
                        <a:lnTo>
                          <a:pt x="13835045" y="3986390"/>
                        </a:lnTo>
                        <a:cubicBezTo>
                          <a:pt x="13778607" y="3986384"/>
                          <a:pt x="13727601" y="3952749"/>
                          <a:pt x="13705363" y="3900876"/>
                        </a:cubicBezTo>
                        <a:lnTo>
                          <a:pt x="13551342" y="3541537"/>
                        </a:lnTo>
                        <a:cubicBezTo>
                          <a:pt x="13548095" y="3533987"/>
                          <a:pt x="13536736" y="3537162"/>
                          <a:pt x="13537865" y="3545276"/>
                        </a:cubicBezTo>
                        <a:lnTo>
                          <a:pt x="13600872" y="3986390"/>
                        </a:lnTo>
                        <a:lnTo>
                          <a:pt x="13668252" y="4794886"/>
                        </a:lnTo>
                        <a:cubicBezTo>
                          <a:pt x="13669060" y="4804707"/>
                          <a:pt x="13665724" y="4814420"/>
                          <a:pt x="13659048" y="4821671"/>
                        </a:cubicBezTo>
                        <a:cubicBezTo>
                          <a:pt x="13652374" y="4828921"/>
                          <a:pt x="13642970" y="4833050"/>
                          <a:pt x="13633115" y="4833056"/>
                        </a:cubicBezTo>
                        <a:lnTo>
                          <a:pt x="13579281" y="4833056"/>
                        </a:lnTo>
                        <a:cubicBezTo>
                          <a:pt x="13510299" y="4833065"/>
                          <a:pt x="13451424" y="4783199"/>
                          <a:pt x="13440076" y="4715158"/>
                        </a:cubicBezTo>
                        <a:lnTo>
                          <a:pt x="13325704" y="4028159"/>
                        </a:lnTo>
                        <a:cubicBezTo>
                          <a:pt x="13324363" y="4020256"/>
                          <a:pt x="13313076" y="4020256"/>
                          <a:pt x="13311735" y="4028159"/>
                        </a:cubicBezTo>
                        <a:lnTo>
                          <a:pt x="13197294" y="4715158"/>
                        </a:lnTo>
                        <a:cubicBezTo>
                          <a:pt x="13185942" y="4783226"/>
                          <a:pt x="13127025" y="4833099"/>
                          <a:pt x="13058017" y="4833056"/>
                        </a:cubicBezTo>
                        <a:lnTo>
                          <a:pt x="13004183" y="4833056"/>
                        </a:lnTo>
                        <a:cubicBezTo>
                          <a:pt x="12994328" y="4833050"/>
                          <a:pt x="12984924" y="4828921"/>
                          <a:pt x="12978250" y="4821671"/>
                        </a:cubicBezTo>
                        <a:cubicBezTo>
                          <a:pt x="12971576" y="4814420"/>
                          <a:pt x="12968238" y="4804707"/>
                          <a:pt x="12969046" y="4794886"/>
                        </a:cubicBezTo>
                        <a:lnTo>
                          <a:pt x="13036427" y="3986390"/>
                        </a:lnTo>
                        <a:lnTo>
                          <a:pt x="13099433" y="3545276"/>
                        </a:lnTo>
                        <a:close/>
                        <a:moveTo>
                          <a:pt x="14906149" y="2575278"/>
                        </a:moveTo>
                        <a:cubicBezTo>
                          <a:pt x="14789249" y="2575279"/>
                          <a:pt x="14694483" y="2670045"/>
                          <a:pt x="14694483" y="2786945"/>
                        </a:cubicBezTo>
                        <a:lnTo>
                          <a:pt x="14694483" y="2857501"/>
                        </a:lnTo>
                        <a:cubicBezTo>
                          <a:pt x="14695004" y="2974031"/>
                          <a:pt x="14789617" y="3068222"/>
                          <a:pt x="14906149" y="3068222"/>
                        </a:cubicBezTo>
                        <a:cubicBezTo>
                          <a:pt x="15022681" y="3068222"/>
                          <a:pt x="15117294" y="2974031"/>
                          <a:pt x="15117815" y="2857501"/>
                        </a:cubicBezTo>
                        <a:lnTo>
                          <a:pt x="15117815" y="2786945"/>
                        </a:lnTo>
                        <a:cubicBezTo>
                          <a:pt x="15117815" y="2670045"/>
                          <a:pt x="15023049" y="2575279"/>
                          <a:pt x="14906149" y="2575278"/>
                        </a:cubicBezTo>
                        <a:close/>
                        <a:moveTo>
                          <a:pt x="14686933" y="3545276"/>
                        </a:moveTo>
                        <a:cubicBezTo>
                          <a:pt x="14688133" y="3537162"/>
                          <a:pt x="14676703" y="3533987"/>
                          <a:pt x="14673528" y="3541537"/>
                        </a:cubicBezTo>
                        <a:lnTo>
                          <a:pt x="14519504" y="3900876"/>
                        </a:lnTo>
                        <a:cubicBezTo>
                          <a:pt x="14497248" y="3952796"/>
                          <a:pt x="14446172" y="3986440"/>
                          <a:pt x="14389683" y="3986390"/>
                        </a:cubicBezTo>
                        <a:lnTo>
                          <a:pt x="14324629" y="3986390"/>
                        </a:lnTo>
                        <a:cubicBezTo>
                          <a:pt x="14312765" y="3986401"/>
                          <a:pt x="14301690" y="3980446"/>
                          <a:pt x="14295154" y="3970544"/>
                        </a:cubicBezTo>
                        <a:cubicBezTo>
                          <a:pt x="14288619" y="3960641"/>
                          <a:pt x="14287500" y="3948117"/>
                          <a:pt x="14292174" y="3937212"/>
                        </a:cubicBezTo>
                        <a:lnTo>
                          <a:pt x="14482815" y="3492501"/>
                        </a:lnTo>
                        <a:lnTo>
                          <a:pt x="14552947" y="3317100"/>
                        </a:lnTo>
                        <a:cubicBezTo>
                          <a:pt x="14595818" y="3209961"/>
                          <a:pt x="14699594" y="3139715"/>
                          <a:pt x="14814992" y="3139723"/>
                        </a:cubicBezTo>
                        <a:lnTo>
                          <a:pt x="14997306" y="3139723"/>
                        </a:lnTo>
                        <a:cubicBezTo>
                          <a:pt x="15112704" y="3139715"/>
                          <a:pt x="15216480" y="3209961"/>
                          <a:pt x="15259351" y="3317100"/>
                        </a:cubicBezTo>
                        <a:lnTo>
                          <a:pt x="15329483" y="3492501"/>
                        </a:lnTo>
                        <a:lnTo>
                          <a:pt x="15520053" y="3937212"/>
                        </a:lnTo>
                        <a:cubicBezTo>
                          <a:pt x="15524727" y="3948117"/>
                          <a:pt x="15523607" y="3960641"/>
                          <a:pt x="15517073" y="3970544"/>
                        </a:cubicBezTo>
                        <a:cubicBezTo>
                          <a:pt x="15510537" y="3980446"/>
                          <a:pt x="15499462" y="3986401"/>
                          <a:pt x="15487597" y="3986390"/>
                        </a:cubicBezTo>
                        <a:lnTo>
                          <a:pt x="15422545" y="3986390"/>
                        </a:lnTo>
                        <a:cubicBezTo>
                          <a:pt x="15366107" y="3986384"/>
                          <a:pt x="15315101" y="3952749"/>
                          <a:pt x="15292863" y="3900876"/>
                        </a:cubicBezTo>
                        <a:lnTo>
                          <a:pt x="15138842" y="3541537"/>
                        </a:lnTo>
                        <a:cubicBezTo>
                          <a:pt x="15135595" y="3533987"/>
                          <a:pt x="15124236" y="3537162"/>
                          <a:pt x="15125365" y="3545276"/>
                        </a:cubicBezTo>
                        <a:lnTo>
                          <a:pt x="15188372" y="3986390"/>
                        </a:lnTo>
                        <a:lnTo>
                          <a:pt x="15255752" y="4794886"/>
                        </a:lnTo>
                        <a:cubicBezTo>
                          <a:pt x="15256560" y="4804707"/>
                          <a:pt x="15253224" y="4814420"/>
                          <a:pt x="15246548" y="4821671"/>
                        </a:cubicBezTo>
                        <a:cubicBezTo>
                          <a:pt x="15239874" y="4828921"/>
                          <a:pt x="15230470" y="4833050"/>
                          <a:pt x="15220615" y="4833056"/>
                        </a:cubicBezTo>
                        <a:lnTo>
                          <a:pt x="15166781" y="4833056"/>
                        </a:lnTo>
                        <a:cubicBezTo>
                          <a:pt x="15097799" y="4833065"/>
                          <a:pt x="15038924" y="4783199"/>
                          <a:pt x="15027576" y="4715158"/>
                        </a:cubicBezTo>
                        <a:lnTo>
                          <a:pt x="14913204" y="4028159"/>
                        </a:lnTo>
                        <a:cubicBezTo>
                          <a:pt x="14911863" y="4020256"/>
                          <a:pt x="14900576" y="4020256"/>
                          <a:pt x="14899235" y="4028159"/>
                        </a:cubicBezTo>
                        <a:lnTo>
                          <a:pt x="14784794" y="4715158"/>
                        </a:lnTo>
                        <a:cubicBezTo>
                          <a:pt x="14773442" y="4783226"/>
                          <a:pt x="14714525" y="4833099"/>
                          <a:pt x="14645517" y="4833056"/>
                        </a:cubicBezTo>
                        <a:lnTo>
                          <a:pt x="14591683" y="4833056"/>
                        </a:lnTo>
                        <a:cubicBezTo>
                          <a:pt x="14581828" y="4833050"/>
                          <a:pt x="14572425" y="4828921"/>
                          <a:pt x="14565751" y="4821670"/>
                        </a:cubicBezTo>
                        <a:cubicBezTo>
                          <a:pt x="14559076" y="4814419"/>
                          <a:pt x="14555739" y="4804707"/>
                          <a:pt x="14556547" y="4794886"/>
                        </a:cubicBezTo>
                        <a:lnTo>
                          <a:pt x="14623927" y="3986390"/>
                        </a:lnTo>
                        <a:lnTo>
                          <a:pt x="14686933" y="3545276"/>
                        </a:lnTo>
                        <a:close/>
                        <a:moveTo>
                          <a:pt x="16493649" y="2575278"/>
                        </a:moveTo>
                        <a:cubicBezTo>
                          <a:pt x="16376749" y="2575279"/>
                          <a:pt x="16281983" y="2670045"/>
                          <a:pt x="16281983" y="2786945"/>
                        </a:cubicBezTo>
                        <a:lnTo>
                          <a:pt x="16281983" y="2857501"/>
                        </a:lnTo>
                        <a:cubicBezTo>
                          <a:pt x="16282504" y="2974031"/>
                          <a:pt x="16377117" y="3068222"/>
                          <a:pt x="16493649" y="3068222"/>
                        </a:cubicBezTo>
                        <a:cubicBezTo>
                          <a:pt x="16610181" y="3068222"/>
                          <a:pt x="16704794" y="2974031"/>
                          <a:pt x="16705315" y="2857501"/>
                        </a:cubicBezTo>
                        <a:lnTo>
                          <a:pt x="16705315" y="2786945"/>
                        </a:lnTo>
                        <a:cubicBezTo>
                          <a:pt x="16705315" y="2670045"/>
                          <a:pt x="16610549" y="2575279"/>
                          <a:pt x="16493649" y="2575278"/>
                        </a:cubicBezTo>
                        <a:close/>
                        <a:moveTo>
                          <a:pt x="16274433" y="3545276"/>
                        </a:moveTo>
                        <a:cubicBezTo>
                          <a:pt x="16275633" y="3537162"/>
                          <a:pt x="16264203" y="3533987"/>
                          <a:pt x="16261028" y="3541537"/>
                        </a:cubicBezTo>
                        <a:lnTo>
                          <a:pt x="16107004" y="3900876"/>
                        </a:lnTo>
                        <a:cubicBezTo>
                          <a:pt x="16084748" y="3952796"/>
                          <a:pt x="16033672" y="3986440"/>
                          <a:pt x="15977183" y="3986390"/>
                        </a:cubicBezTo>
                        <a:lnTo>
                          <a:pt x="15912129" y="3986390"/>
                        </a:lnTo>
                        <a:cubicBezTo>
                          <a:pt x="15900265" y="3986401"/>
                          <a:pt x="15889190" y="3980446"/>
                          <a:pt x="15882654" y="3970544"/>
                        </a:cubicBezTo>
                        <a:cubicBezTo>
                          <a:pt x="15876119" y="3960641"/>
                          <a:pt x="15875000" y="3948117"/>
                          <a:pt x="15879674" y="3937212"/>
                        </a:cubicBezTo>
                        <a:lnTo>
                          <a:pt x="16070315" y="3492501"/>
                        </a:lnTo>
                        <a:lnTo>
                          <a:pt x="16140447" y="3317100"/>
                        </a:lnTo>
                        <a:cubicBezTo>
                          <a:pt x="16183318" y="3209961"/>
                          <a:pt x="16287094" y="3139715"/>
                          <a:pt x="16402492" y="3139723"/>
                        </a:cubicBezTo>
                        <a:lnTo>
                          <a:pt x="16584806" y="3139723"/>
                        </a:lnTo>
                        <a:cubicBezTo>
                          <a:pt x="16700204" y="3139715"/>
                          <a:pt x="16803980" y="3209961"/>
                          <a:pt x="16846851" y="3317100"/>
                        </a:cubicBezTo>
                        <a:lnTo>
                          <a:pt x="16916983" y="3492501"/>
                        </a:lnTo>
                        <a:lnTo>
                          <a:pt x="17107553" y="3937212"/>
                        </a:lnTo>
                        <a:cubicBezTo>
                          <a:pt x="17112227" y="3948117"/>
                          <a:pt x="17111107" y="3960641"/>
                          <a:pt x="17104573" y="3970544"/>
                        </a:cubicBezTo>
                        <a:cubicBezTo>
                          <a:pt x="17098037" y="3980446"/>
                          <a:pt x="17086962" y="3986401"/>
                          <a:pt x="17075097" y="3986390"/>
                        </a:cubicBezTo>
                        <a:lnTo>
                          <a:pt x="17010045" y="3986390"/>
                        </a:lnTo>
                        <a:cubicBezTo>
                          <a:pt x="16953607" y="3986384"/>
                          <a:pt x="16902601" y="3952749"/>
                          <a:pt x="16880363" y="3900876"/>
                        </a:cubicBezTo>
                        <a:lnTo>
                          <a:pt x="16726342" y="3541537"/>
                        </a:lnTo>
                        <a:cubicBezTo>
                          <a:pt x="16723095" y="3533987"/>
                          <a:pt x="16711736" y="3537162"/>
                          <a:pt x="16712865" y="3545276"/>
                        </a:cubicBezTo>
                        <a:lnTo>
                          <a:pt x="16775872" y="3986390"/>
                        </a:lnTo>
                        <a:lnTo>
                          <a:pt x="16843252" y="4794886"/>
                        </a:lnTo>
                        <a:cubicBezTo>
                          <a:pt x="16844060" y="4804707"/>
                          <a:pt x="16840724" y="4814420"/>
                          <a:pt x="16834048" y="4821671"/>
                        </a:cubicBezTo>
                        <a:cubicBezTo>
                          <a:pt x="16827374" y="4828921"/>
                          <a:pt x="16817970" y="4833050"/>
                          <a:pt x="16808115" y="4833056"/>
                        </a:cubicBezTo>
                        <a:lnTo>
                          <a:pt x="16754281" y="4833056"/>
                        </a:lnTo>
                        <a:cubicBezTo>
                          <a:pt x="16685299" y="4833065"/>
                          <a:pt x="16626424" y="4783199"/>
                          <a:pt x="16615076" y="4715158"/>
                        </a:cubicBezTo>
                        <a:lnTo>
                          <a:pt x="16500704" y="4028159"/>
                        </a:lnTo>
                        <a:cubicBezTo>
                          <a:pt x="16499363" y="4020256"/>
                          <a:pt x="16488076" y="4020256"/>
                          <a:pt x="16486735" y="4028159"/>
                        </a:cubicBezTo>
                        <a:lnTo>
                          <a:pt x="16372294" y="4715158"/>
                        </a:lnTo>
                        <a:cubicBezTo>
                          <a:pt x="16360942" y="4783226"/>
                          <a:pt x="16302025" y="4833099"/>
                          <a:pt x="16233017" y="4833056"/>
                        </a:cubicBezTo>
                        <a:lnTo>
                          <a:pt x="16179183" y="4833056"/>
                        </a:lnTo>
                        <a:cubicBezTo>
                          <a:pt x="16169328" y="4833050"/>
                          <a:pt x="16159925" y="4828921"/>
                          <a:pt x="16153251" y="4821670"/>
                        </a:cubicBezTo>
                        <a:cubicBezTo>
                          <a:pt x="16146576" y="4814419"/>
                          <a:pt x="16143239" y="4804707"/>
                          <a:pt x="16144047" y="4794886"/>
                        </a:cubicBezTo>
                        <a:lnTo>
                          <a:pt x="16211427" y="3986390"/>
                        </a:lnTo>
                        <a:lnTo>
                          <a:pt x="16274433" y="3545276"/>
                        </a:lnTo>
                        <a:close/>
                        <a:moveTo>
                          <a:pt x="18081149" y="2575278"/>
                        </a:moveTo>
                        <a:cubicBezTo>
                          <a:pt x="17964249" y="2575279"/>
                          <a:pt x="17869483" y="2670045"/>
                          <a:pt x="17869483" y="2786945"/>
                        </a:cubicBezTo>
                        <a:lnTo>
                          <a:pt x="17869483" y="2857501"/>
                        </a:lnTo>
                        <a:cubicBezTo>
                          <a:pt x="17870004" y="2974031"/>
                          <a:pt x="17964617" y="3068222"/>
                          <a:pt x="18081149" y="3068222"/>
                        </a:cubicBezTo>
                        <a:cubicBezTo>
                          <a:pt x="18197681" y="3068222"/>
                          <a:pt x="18292294" y="2974031"/>
                          <a:pt x="18292815" y="2857501"/>
                        </a:cubicBezTo>
                        <a:lnTo>
                          <a:pt x="18292815" y="2786945"/>
                        </a:lnTo>
                        <a:cubicBezTo>
                          <a:pt x="18292815" y="2670045"/>
                          <a:pt x="18198049" y="2575279"/>
                          <a:pt x="18081149" y="2575278"/>
                        </a:cubicBezTo>
                        <a:close/>
                        <a:moveTo>
                          <a:pt x="17861933" y="3545276"/>
                        </a:moveTo>
                        <a:cubicBezTo>
                          <a:pt x="17863133" y="3537162"/>
                          <a:pt x="17851703" y="3533987"/>
                          <a:pt x="17848528" y="3541537"/>
                        </a:cubicBezTo>
                        <a:lnTo>
                          <a:pt x="17694504" y="3900876"/>
                        </a:lnTo>
                        <a:cubicBezTo>
                          <a:pt x="17672248" y="3952796"/>
                          <a:pt x="17621172" y="3986440"/>
                          <a:pt x="17564683" y="3986390"/>
                        </a:cubicBezTo>
                        <a:lnTo>
                          <a:pt x="17499629" y="3986390"/>
                        </a:lnTo>
                        <a:cubicBezTo>
                          <a:pt x="17487765" y="3986401"/>
                          <a:pt x="17476690" y="3980446"/>
                          <a:pt x="17470154" y="3970544"/>
                        </a:cubicBezTo>
                        <a:cubicBezTo>
                          <a:pt x="17463619" y="3960641"/>
                          <a:pt x="17462500" y="3948117"/>
                          <a:pt x="17467174" y="3937212"/>
                        </a:cubicBezTo>
                        <a:lnTo>
                          <a:pt x="17657815" y="3492501"/>
                        </a:lnTo>
                        <a:lnTo>
                          <a:pt x="17727947" y="3317100"/>
                        </a:lnTo>
                        <a:cubicBezTo>
                          <a:pt x="17770818" y="3209961"/>
                          <a:pt x="17874594" y="3139715"/>
                          <a:pt x="17989992" y="3139723"/>
                        </a:cubicBezTo>
                        <a:lnTo>
                          <a:pt x="18172306" y="3139723"/>
                        </a:lnTo>
                        <a:cubicBezTo>
                          <a:pt x="18287704" y="3139715"/>
                          <a:pt x="18391480" y="3209961"/>
                          <a:pt x="18434351" y="3317100"/>
                        </a:cubicBezTo>
                        <a:lnTo>
                          <a:pt x="18504483" y="3492501"/>
                        </a:lnTo>
                        <a:lnTo>
                          <a:pt x="18695053" y="3937212"/>
                        </a:lnTo>
                        <a:cubicBezTo>
                          <a:pt x="18699727" y="3948117"/>
                          <a:pt x="18698607" y="3960641"/>
                          <a:pt x="18692073" y="3970544"/>
                        </a:cubicBezTo>
                        <a:cubicBezTo>
                          <a:pt x="18685537" y="3980446"/>
                          <a:pt x="18674462" y="3986401"/>
                          <a:pt x="18662597" y="3986390"/>
                        </a:cubicBezTo>
                        <a:lnTo>
                          <a:pt x="18597545" y="3986390"/>
                        </a:lnTo>
                        <a:cubicBezTo>
                          <a:pt x="18541107" y="3986384"/>
                          <a:pt x="18490101" y="3952749"/>
                          <a:pt x="18467863" y="3900876"/>
                        </a:cubicBezTo>
                        <a:lnTo>
                          <a:pt x="18313842" y="3541537"/>
                        </a:lnTo>
                        <a:cubicBezTo>
                          <a:pt x="18310595" y="3533987"/>
                          <a:pt x="18299236" y="3537162"/>
                          <a:pt x="18300365" y="3545276"/>
                        </a:cubicBezTo>
                        <a:lnTo>
                          <a:pt x="18363372" y="3986390"/>
                        </a:lnTo>
                        <a:lnTo>
                          <a:pt x="18430752" y="4794886"/>
                        </a:lnTo>
                        <a:cubicBezTo>
                          <a:pt x="18431560" y="4804707"/>
                          <a:pt x="18428224" y="4814420"/>
                          <a:pt x="18421548" y="4821671"/>
                        </a:cubicBezTo>
                        <a:cubicBezTo>
                          <a:pt x="18414874" y="4828921"/>
                          <a:pt x="18405470" y="4833050"/>
                          <a:pt x="18395615" y="4833056"/>
                        </a:cubicBezTo>
                        <a:lnTo>
                          <a:pt x="18341781" y="4833056"/>
                        </a:lnTo>
                        <a:cubicBezTo>
                          <a:pt x="18272799" y="4833065"/>
                          <a:pt x="18213924" y="4783199"/>
                          <a:pt x="18202576" y="4715158"/>
                        </a:cubicBezTo>
                        <a:lnTo>
                          <a:pt x="18088204" y="4028159"/>
                        </a:lnTo>
                        <a:cubicBezTo>
                          <a:pt x="18086863" y="4020256"/>
                          <a:pt x="18075576" y="4020256"/>
                          <a:pt x="18074235" y="4028159"/>
                        </a:cubicBezTo>
                        <a:lnTo>
                          <a:pt x="17959794" y="4715158"/>
                        </a:lnTo>
                        <a:cubicBezTo>
                          <a:pt x="17948442" y="4783226"/>
                          <a:pt x="17889525" y="4833099"/>
                          <a:pt x="17820517" y="4833056"/>
                        </a:cubicBezTo>
                        <a:lnTo>
                          <a:pt x="17766683" y="4833056"/>
                        </a:lnTo>
                        <a:cubicBezTo>
                          <a:pt x="17756828" y="4833050"/>
                          <a:pt x="17747425" y="4828921"/>
                          <a:pt x="17740751" y="4821670"/>
                        </a:cubicBezTo>
                        <a:cubicBezTo>
                          <a:pt x="17734076" y="4814419"/>
                          <a:pt x="17730739" y="4804707"/>
                          <a:pt x="17731547" y="4794886"/>
                        </a:cubicBezTo>
                        <a:lnTo>
                          <a:pt x="17798927" y="3986390"/>
                        </a:lnTo>
                        <a:lnTo>
                          <a:pt x="17861933" y="3545276"/>
                        </a:lnTo>
                        <a:close/>
                        <a:moveTo>
                          <a:pt x="19668649" y="2575278"/>
                        </a:moveTo>
                        <a:cubicBezTo>
                          <a:pt x="19551749" y="2575279"/>
                          <a:pt x="19456983" y="2670045"/>
                          <a:pt x="19456983" y="2786945"/>
                        </a:cubicBezTo>
                        <a:lnTo>
                          <a:pt x="19456983" y="2857501"/>
                        </a:lnTo>
                        <a:cubicBezTo>
                          <a:pt x="19457504" y="2974031"/>
                          <a:pt x="19552117" y="3068222"/>
                          <a:pt x="19668649" y="3068222"/>
                        </a:cubicBezTo>
                        <a:cubicBezTo>
                          <a:pt x="19785181" y="3068222"/>
                          <a:pt x="19879794" y="2974031"/>
                          <a:pt x="19880315" y="2857501"/>
                        </a:cubicBezTo>
                        <a:lnTo>
                          <a:pt x="19880315" y="2786945"/>
                        </a:lnTo>
                        <a:cubicBezTo>
                          <a:pt x="19880315" y="2670045"/>
                          <a:pt x="19785549" y="2575279"/>
                          <a:pt x="19668649" y="2575278"/>
                        </a:cubicBezTo>
                        <a:close/>
                        <a:moveTo>
                          <a:pt x="19449433" y="3545276"/>
                        </a:moveTo>
                        <a:cubicBezTo>
                          <a:pt x="19450633" y="3537162"/>
                          <a:pt x="19439203" y="3533987"/>
                          <a:pt x="19436028" y="3541537"/>
                        </a:cubicBezTo>
                        <a:lnTo>
                          <a:pt x="19282004" y="3900876"/>
                        </a:lnTo>
                        <a:cubicBezTo>
                          <a:pt x="19259748" y="3952796"/>
                          <a:pt x="19208672" y="3986440"/>
                          <a:pt x="19152183" y="3986390"/>
                        </a:cubicBezTo>
                        <a:lnTo>
                          <a:pt x="19087129" y="3986390"/>
                        </a:lnTo>
                        <a:cubicBezTo>
                          <a:pt x="19075265" y="3986401"/>
                          <a:pt x="19064190" y="3980446"/>
                          <a:pt x="19057654" y="3970544"/>
                        </a:cubicBezTo>
                        <a:cubicBezTo>
                          <a:pt x="19051119" y="3960641"/>
                          <a:pt x="19050000" y="3948117"/>
                          <a:pt x="19054674" y="3937212"/>
                        </a:cubicBezTo>
                        <a:lnTo>
                          <a:pt x="19245315" y="3492501"/>
                        </a:lnTo>
                        <a:lnTo>
                          <a:pt x="19315447" y="3317100"/>
                        </a:lnTo>
                        <a:cubicBezTo>
                          <a:pt x="19358318" y="3209961"/>
                          <a:pt x="19462094" y="3139715"/>
                          <a:pt x="19577492" y="3139723"/>
                        </a:cubicBezTo>
                        <a:lnTo>
                          <a:pt x="19759806" y="3139723"/>
                        </a:lnTo>
                        <a:cubicBezTo>
                          <a:pt x="19875204" y="3139715"/>
                          <a:pt x="19978980" y="3209961"/>
                          <a:pt x="20021851" y="3317100"/>
                        </a:cubicBezTo>
                        <a:lnTo>
                          <a:pt x="20091983" y="3492501"/>
                        </a:lnTo>
                        <a:lnTo>
                          <a:pt x="20282553" y="3937212"/>
                        </a:lnTo>
                        <a:cubicBezTo>
                          <a:pt x="20287227" y="3948117"/>
                          <a:pt x="20286107" y="3960641"/>
                          <a:pt x="20279573" y="3970544"/>
                        </a:cubicBezTo>
                        <a:cubicBezTo>
                          <a:pt x="20273037" y="3980446"/>
                          <a:pt x="20261962" y="3986401"/>
                          <a:pt x="20250097" y="3986390"/>
                        </a:cubicBezTo>
                        <a:lnTo>
                          <a:pt x="20185045" y="3986390"/>
                        </a:lnTo>
                        <a:cubicBezTo>
                          <a:pt x="20128607" y="3986384"/>
                          <a:pt x="20077601" y="3952749"/>
                          <a:pt x="20055363" y="3900876"/>
                        </a:cubicBezTo>
                        <a:lnTo>
                          <a:pt x="19901342" y="3541537"/>
                        </a:lnTo>
                        <a:cubicBezTo>
                          <a:pt x="19898095" y="3533987"/>
                          <a:pt x="19886736" y="3537162"/>
                          <a:pt x="19887865" y="3545276"/>
                        </a:cubicBezTo>
                        <a:lnTo>
                          <a:pt x="19950872" y="3986390"/>
                        </a:lnTo>
                        <a:lnTo>
                          <a:pt x="20018252" y="4794886"/>
                        </a:lnTo>
                        <a:cubicBezTo>
                          <a:pt x="20019060" y="4804707"/>
                          <a:pt x="20015724" y="4814420"/>
                          <a:pt x="20009048" y="4821671"/>
                        </a:cubicBezTo>
                        <a:cubicBezTo>
                          <a:pt x="20002374" y="4828921"/>
                          <a:pt x="19992970" y="4833050"/>
                          <a:pt x="19983115" y="4833056"/>
                        </a:cubicBezTo>
                        <a:lnTo>
                          <a:pt x="19929281" y="4833056"/>
                        </a:lnTo>
                        <a:cubicBezTo>
                          <a:pt x="19860299" y="4833065"/>
                          <a:pt x="19801424" y="4783199"/>
                          <a:pt x="19790076" y="4715158"/>
                        </a:cubicBezTo>
                        <a:lnTo>
                          <a:pt x="19675704" y="4028159"/>
                        </a:lnTo>
                        <a:cubicBezTo>
                          <a:pt x="19674363" y="4020256"/>
                          <a:pt x="19663076" y="4020256"/>
                          <a:pt x="19661735" y="4028159"/>
                        </a:cubicBezTo>
                        <a:lnTo>
                          <a:pt x="19547294" y="4715158"/>
                        </a:lnTo>
                        <a:cubicBezTo>
                          <a:pt x="19535942" y="4783226"/>
                          <a:pt x="19477025" y="4833099"/>
                          <a:pt x="19408017" y="4833056"/>
                        </a:cubicBezTo>
                        <a:lnTo>
                          <a:pt x="19354183" y="4833056"/>
                        </a:lnTo>
                        <a:cubicBezTo>
                          <a:pt x="19344328" y="4833050"/>
                          <a:pt x="19334925" y="4828921"/>
                          <a:pt x="19328251" y="4821670"/>
                        </a:cubicBezTo>
                        <a:cubicBezTo>
                          <a:pt x="19321576" y="4814419"/>
                          <a:pt x="19318239" y="4804707"/>
                          <a:pt x="19319047" y="4794886"/>
                        </a:cubicBezTo>
                        <a:lnTo>
                          <a:pt x="19386427" y="3986390"/>
                        </a:lnTo>
                        <a:lnTo>
                          <a:pt x="19449433" y="3545276"/>
                        </a:lnTo>
                        <a:close/>
                        <a:moveTo>
                          <a:pt x="21256149" y="2575278"/>
                        </a:moveTo>
                        <a:cubicBezTo>
                          <a:pt x="21139249" y="2575279"/>
                          <a:pt x="21044483" y="2670045"/>
                          <a:pt x="21044483" y="2786945"/>
                        </a:cubicBezTo>
                        <a:lnTo>
                          <a:pt x="21044483" y="2857501"/>
                        </a:lnTo>
                        <a:cubicBezTo>
                          <a:pt x="21045004" y="2974031"/>
                          <a:pt x="21139617" y="3068222"/>
                          <a:pt x="21256149" y="3068222"/>
                        </a:cubicBezTo>
                        <a:cubicBezTo>
                          <a:pt x="21372681" y="3068222"/>
                          <a:pt x="21467294" y="2974031"/>
                          <a:pt x="21467815" y="2857501"/>
                        </a:cubicBezTo>
                        <a:lnTo>
                          <a:pt x="21467815" y="2786945"/>
                        </a:lnTo>
                        <a:cubicBezTo>
                          <a:pt x="21467815" y="2670045"/>
                          <a:pt x="21373049" y="2575279"/>
                          <a:pt x="21256149" y="2575278"/>
                        </a:cubicBezTo>
                        <a:close/>
                        <a:moveTo>
                          <a:pt x="21036933" y="3545276"/>
                        </a:moveTo>
                        <a:cubicBezTo>
                          <a:pt x="21038133" y="3537162"/>
                          <a:pt x="21026703" y="3533987"/>
                          <a:pt x="21023528" y="3541537"/>
                        </a:cubicBezTo>
                        <a:lnTo>
                          <a:pt x="20869504" y="3900876"/>
                        </a:lnTo>
                        <a:cubicBezTo>
                          <a:pt x="20847248" y="3952796"/>
                          <a:pt x="20796172" y="3986440"/>
                          <a:pt x="20739683" y="3986390"/>
                        </a:cubicBezTo>
                        <a:lnTo>
                          <a:pt x="20674629" y="3986390"/>
                        </a:lnTo>
                        <a:cubicBezTo>
                          <a:pt x="20662765" y="3986401"/>
                          <a:pt x="20651690" y="3980446"/>
                          <a:pt x="20645154" y="3970544"/>
                        </a:cubicBezTo>
                        <a:cubicBezTo>
                          <a:pt x="20638619" y="3960641"/>
                          <a:pt x="20637500" y="3948117"/>
                          <a:pt x="20642174" y="3937212"/>
                        </a:cubicBezTo>
                        <a:lnTo>
                          <a:pt x="20832815" y="3492501"/>
                        </a:lnTo>
                        <a:lnTo>
                          <a:pt x="20902947" y="3317100"/>
                        </a:lnTo>
                        <a:cubicBezTo>
                          <a:pt x="20945818" y="3209961"/>
                          <a:pt x="21049594" y="3139715"/>
                          <a:pt x="21164992" y="3139723"/>
                        </a:cubicBezTo>
                        <a:lnTo>
                          <a:pt x="21347306" y="3139723"/>
                        </a:lnTo>
                        <a:cubicBezTo>
                          <a:pt x="21462704" y="3139715"/>
                          <a:pt x="21566480" y="3209961"/>
                          <a:pt x="21609351" y="3317100"/>
                        </a:cubicBezTo>
                        <a:lnTo>
                          <a:pt x="21679483" y="3492501"/>
                        </a:lnTo>
                        <a:lnTo>
                          <a:pt x="21870053" y="3937212"/>
                        </a:lnTo>
                        <a:cubicBezTo>
                          <a:pt x="21874727" y="3948117"/>
                          <a:pt x="21873607" y="3960641"/>
                          <a:pt x="21867073" y="3970544"/>
                        </a:cubicBezTo>
                        <a:cubicBezTo>
                          <a:pt x="21860537" y="3980446"/>
                          <a:pt x="21849462" y="3986401"/>
                          <a:pt x="21837597" y="3986390"/>
                        </a:cubicBezTo>
                        <a:lnTo>
                          <a:pt x="21772545" y="3986390"/>
                        </a:lnTo>
                        <a:cubicBezTo>
                          <a:pt x="21716107" y="3986384"/>
                          <a:pt x="21665101" y="3952749"/>
                          <a:pt x="21642863" y="3900876"/>
                        </a:cubicBezTo>
                        <a:lnTo>
                          <a:pt x="21488842" y="3541537"/>
                        </a:lnTo>
                        <a:cubicBezTo>
                          <a:pt x="21485595" y="3533987"/>
                          <a:pt x="21474236" y="3537162"/>
                          <a:pt x="21475365" y="3545276"/>
                        </a:cubicBezTo>
                        <a:lnTo>
                          <a:pt x="21538372" y="3986390"/>
                        </a:lnTo>
                        <a:lnTo>
                          <a:pt x="21605752" y="4794886"/>
                        </a:lnTo>
                        <a:cubicBezTo>
                          <a:pt x="21606560" y="4804707"/>
                          <a:pt x="21603224" y="4814420"/>
                          <a:pt x="21596548" y="4821671"/>
                        </a:cubicBezTo>
                        <a:cubicBezTo>
                          <a:pt x="21589874" y="4828921"/>
                          <a:pt x="21580470" y="4833050"/>
                          <a:pt x="21570615" y="4833056"/>
                        </a:cubicBezTo>
                        <a:lnTo>
                          <a:pt x="21516781" y="4833056"/>
                        </a:lnTo>
                        <a:cubicBezTo>
                          <a:pt x="21447799" y="4833065"/>
                          <a:pt x="21388924" y="4783199"/>
                          <a:pt x="21377576" y="4715158"/>
                        </a:cubicBezTo>
                        <a:lnTo>
                          <a:pt x="21263204" y="4028159"/>
                        </a:lnTo>
                        <a:cubicBezTo>
                          <a:pt x="21261863" y="4020256"/>
                          <a:pt x="21250576" y="4020256"/>
                          <a:pt x="21249235" y="4028159"/>
                        </a:cubicBezTo>
                        <a:lnTo>
                          <a:pt x="21134794" y="4715158"/>
                        </a:lnTo>
                        <a:cubicBezTo>
                          <a:pt x="21123442" y="4783226"/>
                          <a:pt x="21064525" y="4833099"/>
                          <a:pt x="20995517" y="4833056"/>
                        </a:cubicBezTo>
                        <a:lnTo>
                          <a:pt x="20941683" y="4833056"/>
                        </a:lnTo>
                        <a:cubicBezTo>
                          <a:pt x="20931828" y="4833050"/>
                          <a:pt x="20922425" y="4828921"/>
                          <a:pt x="20915751" y="4821670"/>
                        </a:cubicBezTo>
                        <a:cubicBezTo>
                          <a:pt x="20909076" y="4814419"/>
                          <a:pt x="20905739" y="4804707"/>
                          <a:pt x="20906547" y="4794886"/>
                        </a:cubicBezTo>
                        <a:lnTo>
                          <a:pt x="20973927" y="3986390"/>
                        </a:lnTo>
                        <a:lnTo>
                          <a:pt x="21036933" y="3545276"/>
                        </a:lnTo>
                        <a:close/>
                        <a:moveTo>
                          <a:pt x="22843649" y="2575278"/>
                        </a:moveTo>
                        <a:cubicBezTo>
                          <a:pt x="22726749" y="2575279"/>
                          <a:pt x="22631983" y="2670045"/>
                          <a:pt x="22631983" y="2786945"/>
                        </a:cubicBezTo>
                        <a:lnTo>
                          <a:pt x="22631983" y="2857501"/>
                        </a:lnTo>
                        <a:cubicBezTo>
                          <a:pt x="22632504" y="2974031"/>
                          <a:pt x="22727117" y="3068222"/>
                          <a:pt x="22843649" y="3068222"/>
                        </a:cubicBezTo>
                        <a:cubicBezTo>
                          <a:pt x="22960181" y="3068222"/>
                          <a:pt x="23054794" y="2974031"/>
                          <a:pt x="23055315" y="2857501"/>
                        </a:cubicBezTo>
                        <a:lnTo>
                          <a:pt x="23055315" y="2786945"/>
                        </a:lnTo>
                        <a:cubicBezTo>
                          <a:pt x="23055315" y="2670045"/>
                          <a:pt x="22960549" y="2575279"/>
                          <a:pt x="22843649" y="2575278"/>
                        </a:cubicBezTo>
                        <a:close/>
                        <a:moveTo>
                          <a:pt x="22624433" y="3545276"/>
                        </a:moveTo>
                        <a:cubicBezTo>
                          <a:pt x="22625633" y="3537162"/>
                          <a:pt x="22614203" y="3533987"/>
                          <a:pt x="22611028" y="3541537"/>
                        </a:cubicBezTo>
                        <a:lnTo>
                          <a:pt x="22457004" y="3900876"/>
                        </a:lnTo>
                        <a:cubicBezTo>
                          <a:pt x="22434748" y="3952796"/>
                          <a:pt x="22383672" y="3986440"/>
                          <a:pt x="22327183" y="3986390"/>
                        </a:cubicBezTo>
                        <a:lnTo>
                          <a:pt x="22262129" y="3986390"/>
                        </a:lnTo>
                        <a:cubicBezTo>
                          <a:pt x="22250265" y="3986401"/>
                          <a:pt x="22239190" y="3980446"/>
                          <a:pt x="22232654" y="3970544"/>
                        </a:cubicBezTo>
                        <a:cubicBezTo>
                          <a:pt x="22226119" y="3960641"/>
                          <a:pt x="22225000" y="3948117"/>
                          <a:pt x="22229674" y="3937212"/>
                        </a:cubicBezTo>
                        <a:lnTo>
                          <a:pt x="22420315" y="3492501"/>
                        </a:lnTo>
                        <a:lnTo>
                          <a:pt x="22490447" y="3317100"/>
                        </a:lnTo>
                        <a:cubicBezTo>
                          <a:pt x="22533318" y="3209961"/>
                          <a:pt x="22637094" y="3139715"/>
                          <a:pt x="22752492" y="3139723"/>
                        </a:cubicBezTo>
                        <a:lnTo>
                          <a:pt x="22934806" y="3139723"/>
                        </a:lnTo>
                        <a:cubicBezTo>
                          <a:pt x="23050204" y="3139715"/>
                          <a:pt x="23153980" y="3209961"/>
                          <a:pt x="23196851" y="3317100"/>
                        </a:cubicBezTo>
                        <a:lnTo>
                          <a:pt x="23266983" y="3492501"/>
                        </a:lnTo>
                        <a:lnTo>
                          <a:pt x="23457553" y="3937212"/>
                        </a:lnTo>
                        <a:cubicBezTo>
                          <a:pt x="23462227" y="3948117"/>
                          <a:pt x="23461107" y="3960641"/>
                          <a:pt x="23454573" y="3970544"/>
                        </a:cubicBezTo>
                        <a:cubicBezTo>
                          <a:pt x="23448037" y="3980446"/>
                          <a:pt x="23436962" y="3986401"/>
                          <a:pt x="23425097" y="3986390"/>
                        </a:cubicBezTo>
                        <a:lnTo>
                          <a:pt x="23360045" y="3986390"/>
                        </a:lnTo>
                        <a:cubicBezTo>
                          <a:pt x="23303607" y="3986384"/>
                          <a:pt x="23252601" y="3952749"/>
                          <a:pt x="23230363" y="3900876"/>
                        </a:cubicBezTo>
                        <a:lnTo>
                          <a:pt x="23076342" y="3541537"/>
                        </a:lnTo>
                        <a:cubicBezTo>
                          <a:pt x="23073095" y="3533987"/>
                          <a:pt x="23061736" y="3537162"/>
                          <a:pt x="23062865" y="3545276"/>
                        </a:cubicBezTo>
                        <a:lnTo>
                          <a:pt x="23125872" y="3986390"/>
                        </a:lnTo>
                        <a:lnTo>
                          <a:pt x="23193252" y="4794886"/>
                        </a:lnTo>
                        <a:cubicBezTo>
                          <a:pt x="23194060" y="4804707"/>
                          <a:pt x="23190724" y="4814420"/>
                          <a:pt x="23184048" y="4821671"/>
                        </a:cubicBezTo>
                        <a:cubicBezTo>
                          <a:pt x="23177374" y="4828921"/>
                          <a:pt x="23167970" y="4833050"/>
                          <a:pt x="23158115" y="4833056"/>
                        </a:cubicBezTo>
                        <a:lnTo>
                          <a:pt x="23104281" y="4833056"/>
                        </a:lnTo>
                        <a:cubicBezTo>
                          <a:pt x="23035299" y="4833065"/>
                          <a:pt x="22976424" y="4783199"/>
                          <a:pt x="22965076" y="4715158"/>
                        </a:cubicBezTo>
                        <a:lnTo>
                          <a:pt x="22850704" y="4028159"/>
                        </a:lnTo>
                        <a:cubicBezTo>
                          <a:pt x="22849363" y="4020256"/>
                          <a:pt x="22838076" y="4020256"/>
                          <a:pt x="22836735" y="4028159"/>
                        </a:cubicBezTo>
                        <a:lnTo>
                          <a:pt x="22722294" y="4715158"/>
                        </a:lnTo>
                        <a:cubicBezTo>
                          <a:pt x="22710942" y="4783226"/>
                          <a:pt x="22652025" y="4833099"/>
                          <a:pt x="22583017" y="4833056"/>
                        </a:cubicBezTo>
                        <a:lnTo>
                          <a:pt x="22529183" y="4833056"/>
                        </a:lnTo>
                        <a:cubicBezTo>
                          <a:pt x="22519328" y="4833050"/>
                          <a:pt x="22509925" y="4828921"/>
                          <a:pt x="22503251" y="4821670"/>
                        </a:cubicBezTo>
                        <a:cubicBezTo>
                          <a:pt x="22496576" y="4814419"/>
                          <a:pt x="22493239" y="4804707"/>
                          <a:pt x="22494047" y="4794886"/>
                        </a:cubicBezTo>
                        <a:lnTo>
                          <a:pt x="22561427" y="3986390"/>
                        </a:lnTo>
                        <a:lnTo>
                          <a:pt x="22624433" y="3545276"/>
                        </a:lnTo>
                        <a:close/>
                        <a:moveTo>
                          <a:pt x="24431149" y="2575278"/>
                        </a:moveTo>
                        <a:cubicBezTo>
                          <a:pt x="24314249" y="2575279"/>
                          <a:pt x="24219483" y="2670045"/>
                          <a:pt x="24219483" y="2786945"/>
                        </a:cubicBezTo>
                        <a:lnTo>
                          <a:pt x="24219483" y="2857501"/>
                        </a:lnTo>
                        <a:cubicBezTo>
                          <a:pt x="24220004" y="2974031"/>
                          <a:pt x="24314617" y="3068222"/>
                          <a:pt x="24431149" y="3068222"/>
                        </a:cubicBezTo>
                        <a:cubicBezTo>
                          <a:pt x="24547681" y="3068222"/>
                          <a:pt x="24642294" y="2974031"/>
                          <a:pt x="24642815" y="2857501"/>
                        </a:cubicBezTo>
                        <a:lnTo>
                          <a:pt x="24642815" y="2786945"/>
                        </a:lnTo>
                        <a:cubicBezTo>
                          <a:pt x="24642815" y="2670045"/>
                          <a:pt x="24548049" y="2575279"/>
                          <a:pt x="24431149" y="2575278"/>
                        </a:cubicBezTo>
                        <a:close/>
                        <a:moveTo>
                          <a:pt x="24211933" y="3545276"/>
                        </a:moveTo>
                        <a:cubicBezTo>
                          <a:pt x="24213133" y="3537162"/>
                          <a:pt x="24201703" y="3533987"/>
                          <a:pt x="24198528" y="3541537"/>
                        </a:cubicBezTo>
                        <a:lnTo>
                          <a:pt x="24044504" y="3900876"/>
                        </a:lnTo>
                        <a:cubicBezTo>
                          <a:pt x="24022248" y="3952796"/>
                          <a:pt x="23971172" y="3986440"/>
                          <a:pt x="23914683" y="3986390"/>
                        </a:cubicBezTo>
                        <a:lnTo>
                          <a:pt x="23849629" y="3986390"/>
                        </a:lnTo>
                        <a:cubicBezTo>
                          <a:pt x="23837765" y="3986401"/>
                          <a:pt x="23826690" y="3980446"/>
                          <a:pt x="23820154" y="3970544"/>
                        </a:cubicBezTo>
                        <a:cubicBezTo>
                          <a:pt x="23813619" y="3960641"/>
                          <a:pt x="23812500" y="3948117"/>
                          <a:pt x="23817174" y="3937212"/>
                        </a:cubicBezTo>
                        <a:lnTo>
                          <a:pt x="24007815" y="3492501"/>
                        </a:lnTo>
                        <a:lnTo>
                          <a:pt x="24077947" y="3317100"/>
                        </a:lnTo>
                        <a:cubicBezTo>
                          <a:pt x="24120818" y="3209961"/>
                          <a:pt x="24224594" y="3139715"/>
                          <a:pt x="24339992" y="3139723"/>
                        </a:cubicBezTo>
                        <a:lnTo>
                          <a:pt x="24522306" y="3139723"/>
                        </a:lnTo>
                        <a:cubicBezTo>
                          <a:pt x="24637704" y="3139715"/>
                          <a:pt x="24741480" y="3209961"/>
                          <a:pt x="24784351" y="3317100"/>
                        </a:cubicBezTo>
                        <a:lnTo>
                          <a:pt x="24854483" y="3492501"/>
                        </a:lnTo>
                        <a:lnTo>
                          <a:pt x="25045053" y="3937212"/>
                        </a:lnTo>
                        <a:cubicBezTo>
                          <a:pt x="25049727" y="3948117"/>
                          <a:pt x="25048607" y="3960641"/>
                          <a:pt x="25042073" y="3970544"/>
                        </a:cubicBezTo>
                        <a:cubicBezTo>
                          <a:pt x="25035537" y="3980446"/>
                          <a:pt x="25024462" y="3986401"/>
                          <a:pt x="25012597" y="3986390"/>
                        </a:cubicBezTo>
                        <a:lnTo>
                          <a:pt x="24947545" y="3986390"/>
                        </a:lnTo>
                        <a:cubicBezTo>
                          <a:pt x="24891107" y="3986384"/>
                          <a:pt x="24840101" y="3952749"/>
                          <a:pt x="24817863" y="3900876"/>
                        </a:cubicBezTo>
                        <a:lnTo>
                          <a:pt x="24663842" y="3541537"/>
                        </a:lnTo>
                        <a:cubicBezTo>
                          <a:pt x="24660595" y="3533987"/>
                          <a:pt x="24649236" y="3537162"/>
                          <a:pt x="24650365" y="3545276"/>
                        </a:cubicBezTo>
                        <a:lnTo>
                          <a:pt x="24713372" y="3986390"/>
                        </a:lnTo>
                        <a:lnTo>
                          <a:pt x="24780752" y="4794886"/>
                        </a:lnTo>
                        <a:cubicBezTo>
                          <a:pt x="24781560" y="4804707"/>
                          <a:pt x="24778224" y="4814420"/>
                          <a:pt x="24771548" y="4821671"/>
                        </a:cubicBezTo>
                        <a:cubicBezTo>
                          <a:pt x="24764874" y="4828921"/>
                          <a:pt x="24755470" y="4833050"/>
                          <a:pt x="24745615" y="4833056"/>
                        </a:cubicBezTo>
                        <a:lnTo>
                          <a:pt x="24691781" y="4833056"/>
                        </a:lnTo>
                        <a:cubicBezTo>
                          <a:pt x="24622799" y="4833065"/>
                          <a:pt x="24563924" y="4783199"/>
                          <a:pt x="24552576" y="4715158"/>
                        </a:cubicBezTo>
                        <a:lnTo>
                          <a:pt x="24438204" y="4028159"/>
                        </a:lnTo>
                        <a:cubicBezTo>
                          <a:pt x="24436863" y="4020256"/>
                          <a:pt x="24425576" y="4020256"/>
                          <a:pt x="24424235" y="4028159"/>
                        </a:cubicBezTo>
                        <a:lnTo>
                          <a:pt x="24309794" y="4715158"/>
                        </a:lnTo>
                        <a:cubicBezTo>
                          <a:pt x="24298442" y="4783226"/>
                          <a:pt x="24239525" y="4833099"/>
                          <a:pt x="24170517" y="4833056"/>
                        </a:cubicBezTo>
                        <a:lnTo>
                          <a:pt x="24116683" y="4833056"/>
                        </a:lnTo>
                        <a:cubicBezTo>
                          <a:pt x="24106828" y="4833050"/>
                          <a:pt x="24097425" y="4828921"/>
                          <a:pt x="24090751" y="4821670"/>
                        </a:cubicBezTo>
                        <a:cubicBezTo>
                          <a:pt x="24084076" y="4814419"/>
                          <a:pt x="24080739" y="4804707"/>
                          <a:pt x="24081547" y="4794886"/>
                        </a:cubicBezTo>
                        <a:lnTo>
                          <a:pt x="24148927" y="3986390"/>
                        </a:lnTo>
                        <a:lnTo>
                          <a:pt x="24211933" y="3545276"/>
                        </a:lnTo>
                        <a:close/>
                        <a:moveTo>
                          <a:pt x="26018649" y="2575278"/>
                        </a:moveTo>
                        <a:cubicBezTo>
                          <a:pt x="25901749" y="2575279"/>
                          <a:pt x="25806983" y="2670045"/>
                          <a:pt x="25806983" y="2786945"/>
                        </a:cubicBezTo>
                        <a:lnTo>
                          <a:pt x="25806983" y="2857501"/>
                        </a:lnTo>
                        <a:cubicBezTo>
                          <a:pt x="25807504" y="2974032"/>
                          <a:pt x="25902118" y="3068223"/>
                          <a:pt x="26018649" y="3068223"/>
                        </a:cubicBezTo>
                        <a:cubicBezTo>
                          <a:pt x="26135181" y="3068223"/>
                          <a:pt x="26229796" y="2974032"/>
                          <a:pt x="26230317" y="2857501"/>
                        </a:cubicBezTo>
                        <a:lnTo>
                          <a:pt x="26230317" y="2786945"/>
                        </a:lnTo>
                        <a:cubicBezTo>
                          <a:pt x="26230317" y="2730808"/>
                          <a:pt x="26208017" y="2676969"/>
                          <a:pt x="26168320" y="2637274"/>
                        </a:cubicBezTo>
                        <a:cubicBezTo>
                          <a:pt x="26128627" y="2597579"/>
                          <a:pt x="26074788" y="2575278"/>
                          <a:pt x="26018649" y="2575278"/>
                        </a:cubicBezTo>
                        <a:close/>
                        <a:moveTo>
                          <a:pt x="25799433" y="3545276"/>
                        </a:moveTo>
                        <a:cubicBezTo>
                          <a:pt x="25800633" y="3537162"/>
                          <a:pt x="25789203" y="3533987"/>
                          <a:pt x="25786028" y="3541537"/>
                        </a:cubicBezTo>
                        <a:lnTo>
                          <a:pt x="25632004" y="3900876"/>
                        </a:lnTo>
                        <a:cubicBezTo>
                          <a:pt x="25609748" y="3952796"/>
                          <a:pt x="25558672" y="3986440"/>
                          <a:pt x="25502183" y="3986390"/>
                        </a:cubicBezTo>
                        <a:lnTo>
                          <a:pt x="25437129" y="3986390"/>
                        </a:lnTo>
                        <a:cubicBezTo>
                          <a:pt x="25425265" y="3986401"/>
                          <a:pt x="25414190" y="3980446"/>
                          <a:pt x="25407654" y="3970544"/>
                        </a:cubicBezTo>
                        <a:cubicBezTo>
                          <a:pt x="25401119" y="3960641"/>
                          <a:pt x="25400000" y="3948117"/>
                          <a:pt x="25404674" y="3937212"/>
                        </a:cubicBezTo>
                        <a:lnTo>
                          <a:pt x="25595315" y="3492501"/>
                        </a:lnTo>
                        <a:lnTo>
                          <a:pt x="25665447" y="3317100"/>
                        </a:lnTo>
                        <a:cubicBezTo>
                          <a:pt x="25708318" y="3209961"/>
                          <a:pt x="25812094" y="3139715"/>
                          <a:pt x="25927492" y="3139723"/>
                        </a:cubicBezTo>
                        <a:lnTo>
                          <a:pt x="26109806" y="3139723"/>
                        </a:lnTo>
                        <a:cubicBezTo>
                          <a:pt x="26225204" y="3139716"/>
                          <a:pt x="26328980" y="3209962"/>
                          <a:pt x="26371849" y="3317100"/>
                        </a:cubicBezTo>
                        <a:lnTo>
                          <a:pt x="26441981" y="3492501"/>
                        </a:lnTo>
                        <a:lnTo>
                          <a:pt x="26632553" y="3937212"/>
                        </a:lnTo>
                        <a:cubicBezTo>
                          <a:pt x="26637228" y="3948117"/>
                          <a:pt x="26636109" y="3960641"/>
                          <a:pt x="26629573" y="3970544"/>
                        </a:cubicBezTo>
                        <a:cubicBezTo>
                          <a:pt x="26623037" y="3980445"/>
                          <a:pt x="26611962" y="3986400"/>
                          <a:pt x="26600099" y="3986390"/>
                        </a:cubicBezTo>
                        <a:lnTo>
                          <a:pt x="26535045" y="3986390"/>
                        </a:lnTo>
                        <a:cubicBezTo>
                          <a:pt x="26478605" y="3986384"/>
                          <a:pt x="26427601" y="3952749"/>
                          <a:pt x="26405363" y="3900876"/>
                        </a:cubicBezTo>
                        <a:lnTo>
                          <a:pt x="26251342" y="3541537"/>
                        </a:lnTo>
                        <a:cubicBezTo>
                          <a:pt x="26248095" y="3533987"/>
                          <a:pt x="26236735" y="3537162"/>
                          <a:pt x="26237867" y="3545276"/>
                        </a:cubicBezTo>
                        <a:lnTo>
                          <a:pt x="26300871" y="3986390"/>
                        </a:lnTo>
                        <a:lnTo>
                          <a:pt x="26368252" y="4794886"/>
                        </a:lnTo>
                        <a:cubicBezTo>
                          <a:pt x="26369062" y="4804707"/>
                          <a:pt x="26365722" y="4814419"/>
                          <a:pt x="26359050" y="4821670"/>
                        </a:cubicBezTo>
                        <a:cubicBezTo>
                          <a:pt x="26352374" y="4828921"/>
                          <a:pt x="26342970" y="4833050"/>
                          <a:pt x="26333117" y="4833056"/>
                        </a:cubicBezTo>
                        <a:lnTo>
                          <a:pt x="26279281" y="4833056"/>
                        </a:lnTo>
                        <a:cubicBezTo>
                          <a:pt x="26210299" y="4833065"/>
                          <a:pt x="26151422" y="4783200"/>
                          <a:pt x="26140074" y="4715158"/>
                        </a:cubicBezTo>
                        <a:lnTo>
                          <a:pt x="26025706" y="4028159"/>
                        </a:lnTo>
                        <a:cubicBezTo>
                          <a:pt x="26024363" y="4020256"/>
                          <a:pt x="26013074" y="4020256"/>
                          <a:pt x="26011735" y="4028159"/>
                        </a:cubicBezTo>
                        <a:lnTo>
                          <a:pt x="25897294" y="4715158"/>
                        </a:lnTo>
                        <a:cubicBezTo>
                          <a:pt x="25885942" y="4783226"/>
                          <a:pt x="25827025" y="4833099"/>
                          <a:pt x="25758017" y="4833056"/>
                        </a:cubicBezTo>
                        <a:lnTo>
                          <a:pt x="25704183" y="4833056"/>
                        </a:lnTo>
                        <a:cubicBezTo>
                          <a:pt x="25694328" y="4833050"/>
                          <a:pt x="25684925" y="4828921"/>
                          <a:pt x="25678251" y="4821670"/>
                        </a:cubicBezTo>
                        <a:cubicBezTo>
                          <a:pt x="25671576" y="4814419"/>
                          <a:pt x="25668239" y="4804707"/>
                          <a:pt x="25669047" y="4794886"/>
                        </a:cubicBezTo>
                        <a:lnTo>
                          <a:pt x="25736427" y="3986390"/>
                        </a:lnTo>
                        <a:lnTo>
                          <a:pt x="25799433" y="3545276"/>
                        </a:lnTo>
                        <a:close/>
                        <a:moveTo>
                          <a:pt x="27606149" y="2575278"/>
                        </a:moveTo>
                        <a:cubicBezTo>
                          <a:pt x="27550010" y="2575278"/>
                          <a:pt x="27496171" y="2597579"/>
                          <a:pt x="27456478" y="2637274"/>
                        </a:cubicBezTo>
                        <a:cubicBezTo>
                          <a:pt x="27416781" y="2676969"/>
                          <a:pt x="27394481" y="2730808"/>
                          <a:pt x="27394481" y="2786945"/>
                        </a:cubicBezTo>
                        <a:lnTo>
                          <a:pt x="27394481" y="2857501"/>
                        </a:lnTo>
                        <a:cubicBezTo>
                          <a:pt x="27395002" y="2974032"/>
                          <a:pt x="27489617" y="3068224"/>
                          <a:pt x="27606149" y="3068224"/>
                        </a:cubicBezTo>
                        <a:cubicBezTo>
                          <a:pt x="27722681" y="3068224"/>
                          <a:pt x="27817296" y="2974032"/>
                          <a:pt x="27817817" y="2857501"/>
                        </a:cubicBezTo>
                        <a:lnTo>
                          <a:pt x="27817817" y="2786945"/>
                        </a:lnTo>
                        <a:cubicBezTo>
                          <a:pt x="27817817" y="2730808"/>
                          <a:pt x="27795517" y="2676969"/>
                          <a:pt x="27755820" y="2637274"/>
                        </a:cubicBezTo>
                        <a:cubicBezTo>
                          <a:pt x="27716127" y="2597579"/>
                          <a:pt x="27662288" y="2575278"/>
                          <a:pt x="27606149" y="2575278"/>
                        </a:cubicBezTo>
                        <a:close/>
                        <a:moveTo>
                          <a:pt x="27386931" y="3545276"/>
                        </a:moveTo>
                        <a:cubicBezTo>
                          <a:pt x="27388131" y="3537162"/>
                          <a:pt x="27376703" y="3533987"/>
                          <a:pt x="27373528" y="3541537"/>
                        </a:cubicBezTo>
                        <a:lnTo>
                          <a:pt x="27219506" y="3900876"/>
                        </a:lnTo>
                        <a:cubicBezTo>
                          <a:pt x="27197250" y="3952797"/>
                          <a:pt x="27146171" y="3986441"/>
                          <a:pt x="27089681" y="3986390"/>
                        </a:cubicBezTo>
                        <a:lnTo>
                          <a:pt x="27024631" y="3986390"/>
                        </a:lnTo>
                        <a:cubicBezTo>
                          <a:pt x="27012765" y="3986401"/>
                          <a:pt x="27001690" y="3980447"/>
                          <a:pt x="26995154" y="3970544"/>
                        </a:cubicBezTo>
                        <a:cubicBezTo>
                          <a:pt x="26988618" y="3960642"/>
                          <a:pt x="26987498" y="3948117"/>
                          <a:pt x="26992174" y="3937212"/>
                        </a:cubicBezTo>
                        <a:lnTo>
                          <a:pt x="27182817" y="3492501"/>
                        </a:lnTo>
                        <a:lnTo>
                          <a:pt x="27252949" y="3317100"/>
                        </a:lnTo>
                        <a:cubicBezTo>
                          <a:pt x="27295818" y="3209962"/>
                          <a:pt x="27399594" y="3139716"/>
                          <a:pt x="27514992" y="3139723"/>
                        </a:cubicBezTo>
                        <a:lnTo>
                          <a:pt x="27697306" y="3139723"/>
                        </a:lnTo>
                        <a:cubicBezTo>
                          <a:pt x="27812704" y="3139716"/>
                          <a:pt x="27916480" y="3209962"/>
                          <a:pt x="27959349" y="3317100"/>
                        </a:cubicBezTo>
                        <a:lnTo>
                          <a:pt x="28029481" y="3492501"/>
                        </a:lnTo>
                        <a:lnTo>
                          <a:pt x="28220053" y="3937212"/>
                        </a:lnTo>
                        <a:cubicBezTo>
                          <a:pt x="28224728" y="3948117"/>
                          <a:pt x="28223609" y="3960641"/>
                          <a:pt x="28217073" y="3970544"/>
                        </a:cubicBezTo>
                        <a:cubicBezTo>
                          <a:pt x="28210537" y="3980445"/>
                          <a:pt x="28199462" y="3986400"/>
                          <a:pt x="28187599" y="3986390"/>
                        </a:cubicBezTo>
                        <a:lnTo>
                          <a:pt x="28122545" y="3986390"/>
                        </a:lnTo>
                        <a:cubicBezTo>
                          <a:pt x="28066105" y="3986384"/>
                          <a:pt x="28015101" y="3952749"/>
                          <a:pt x="27992863" y="3900876"/>
                        </a:cubicBezTo>
                        <a:lnTo>
                          <a:pt x="27838842" y="3541537"/>
                        </a:lnTo>
                        <a:cubicBezTo>
                          <a:pt x="27835595" y="3533987"/>
                          <a:pt x="27824235" y="3537162"/>
                          <a:pt x="27825367" y="3545276"/>
                        </a:cubicBezTo>
                        <a:lnTo>
                          <a:pt x="27888371" y="3986390"/>
                        </a:lnTo>
                        <a:lnTo>
                          <a:pt x="27955752" y="4794886"/>
                        </a:lnTo>
                        <a:cubicBezTo>
                          <a:pt x="27956562" y="4804707"/>
                          <a:pt x="27953222" y="4814419"/>
                          <a:pt x="27946550" y="4821670"/>
                        </a:cubicBezTo>
                        <a:cubicBezTo>
                          <a:pt x="27939874" y="4828921"/>
                          <a:pt x="27930470" y="4833050"/>
                          <a:pt x="27920617" y="4833056"/>
                        </a:cubicBezTo>
                        <a:lnTo>
                          <a:pt x="27866781" y="4833056"/>
                        </a:lnTo>
                        <a:cubicBezTo>
                          <a:pt x="27797799" y="4833065"/>
                          <a:pt x="27738922" y="4783200"/>
                          <a:pt x="27727574" y="4715158"/>
                        </a:cubicBezTo>
                        <a:lnTo>
                          <a:pt x="27613206" y="4028159"/>
                        </a:lnTo>
                        <a:cubicBezTo>
                          <a:pt x="27611863" y="4020256"/>
                          <a:pt x="27600574" y="4020256"/>
                          <a:pt x="27599235" y="4028159"/>
                        </a:cubicBezTo>
                        <a:lnTo>
                          <a:pt x="27484792" y="4715158"/>
                        </a:lnTo>
                        <a:cubicBezTo>
                          <a:pt x="27473441" y="4783226"/>
                          <a:pt x="27414523" y="4833099"/>
                          <a:pt x="27345517" y="4833056"/>
                        </a:cubicBezTo>
                        <a:lnTo>
                          <a:pt x="27291681" y="4833056"/>
                        </a:lnTo>
                        <a:cubicBezTo>
                          <a:pt x="27281828" y="4833050"/>
                          <a:pt x="27272424" y="4828921"/>
                          <a:pt x="27265748" y="4821670"/>
                        </a:cubicBezTo>
                        <a:cubicBezTo>
                          <a:pt x="27259076" y="4814419"/>
                          <a:pt x="27255736" y="4804707"/>
                          <a:pt x="27256546" y="4794886"/>
                        </a:cubicBezTo>
                        <a:lnTo>
                          <a:pt x="27323927" y="3986390"/>
                        </a:lnTo>
                        <a:lnTo>
                          <a:pt x="27386931" y="3545276"/>
                        </a:lnTo>
                        <a:close/>
                        <a:moveTo>
                          <a:pt x="29193649" y="2575278"/>
                        </a:moveTo>
                        <a:cubicBezTo>
                          <a:pt x="29137510" y="2575278"/>
                          <a:pt x="29083671" y="2597579"/>
                          <a:pt x="29043978" y="2637274"/>
                        </a:cubicBezTo>
                        <a:cubicBezTo>
                          <a:pt x="29004281" y="2676969"/>
                          <a:pt x="28981981" y="2730808"/>
                          <a:pt x="28981981" y="2786945"/>
                        </a:cubicBezTo>
                        <a:lnTo>
                          <a:pt x="28981981" y="2857501"/>
                        </a:lnTo>
                        <a:cubicBezTo>
                          <a:pt x="28982502" y="2974032"/>
                          <a:pt x="29077117" y="3068224"/>
                          <a:pt x="29193649" y="3068224"/>
                        </a:cubicBezTo>
                        <a:cubicBezTo>
                          <a:pt x="29310181" y="3068224"/>
                          <a:pt x="29404796" y="2974032"/>
                          <a:pt x="29405317" y="2857501"/>
                        </a:cubicBezTo>
                        <a:lnTo>
                          <a:pt x="29405317" y="2786945"/>
                        </a:lnTo>
                        <a:cubicBezTo>
                          <a:pt x="29405317" y="2730808"/>
                          <a:pt x="29383017" y="2676969"/>
                          <a:pt x="29343320" y="2637274"/>
                        </a:cubicBezTo>
                        <a:cubicBezTo>
                          <a:pt x="29303627" y="2597579"/>
                          <a:pt x="29249788" y="2575278"/>
                          <a:pt x="29193649" y="2575278"/>
                        </a:cubicBezTo>
                        <a:close/>
                        <a:moveTo>
                          <a:pt x="28974431" y="3545276"/>
                        </a:moveTo>
                        <a:cubicBezTo>
                          <a:pt x="28975631" y="3537162"/>
                          <a:pt x="28964203" y="3533987"/>
                          <a:pt x="28961028" y="3541537"/>
                        </a:cubicBezTo>
                        <a:lnTo>
                          <a:pt x="28807006" y="3900876"/>
                        </a:lnTo>
                        <a:cubicBezTo>
                          <a:pt x="28784750" y="3952797"/>
                          <a:pt x="28733671" y="3986441"/>
                          <a:pt x="28677181" y="3986390"/>
                        </a:cubicBezTo>
                        <a:lnTo>
                          <a:pt x="28612131" y="3986390"/>
                        </a:lnTo>
                        <a:cubicBezTo>
                          <a:pt x="28600265" y="3986401"/>
                          <a:pt x="28589190" y="3980447"/>
                          <a:pt x="28582654" y="3970544"/>
                        </a:cubicBezTo>
                        <a:cubicBezTo>
                          <a:pt x="28576118" y="3960642"/>
                          <a:pt x="28574998" y="3948117"/>
                          <a:pt x="28579674" y="3937212"/>
                        </a:cubicBezTo>
                        <a:lnTo>
                          <a:pt x="28770317" y="3492501"/>
                        </a:lnTo>
                        <a:lnTo>
                          <a:pt x="28840449" y="3317100"/>
                        </a:lnTo>
                        <a:cubicBezTo>
                          <a:pt x="28883318" y="3209962"/>
                          <a:pt x="28987094" y="3139716"/>
                          <a:pt x="29102492" y="3139723"/>
                        </a:cubicBezTo>
                        <a:lnTo>
                          <a:pt x="29284806" y="3139723"/>
                        </a:lnTo>
                        <a:cubicBezTo>
                          <a:pt x="29400204" y="3139716"/>
                          <a:pt x="29503980" y="3209962"/>
                          <a:pt x="29546849" y="3317100"/>
                        </a:cubicBezTo>
                        <a:lnTo>
                          <a:pt x="29616981" y="3492501"/>
                        </a:lnTo>
                        <a:lnTo>
                          <a:pt x="29807553" y="3937212"/>
                        </a:lnTo>
                        <a:cubicBezTo>
                          <a:pt x="29812228" y="3948117"/>
                          <a:pt x="29811109" y="3960641"/>
                          <a:pt x="29804573" y="3970544"/>
                        </a:cubicBezTo>
                        <a:cubicBezTo>
                          <a:pt x="29798037" y="3980445"/>
                          <a:pt x="29786962" y="3986400"/>
                          <a:pt x="29775099" y="3986390"/>
                        </a:cubicBezTo>
                        <a:lnTo>
                          <a:pt x="29710045" y="3986390"/>
                        </a:lnTo>
                        <a:cubicBezTo>
                          <a:pt x="29653605" y="3986384"/>
                          <a:pt x="29602601" y="3952749"/>
                          <a:pt x="29580363" y="3900876"/>
                        </a:cubicBezTo>
                        <a:lnTo>
                          <a:pt x="29426342" y="3541537"/>
                        </a:lnTo>
                        <a:cubicBezTo>
                          <a:pt x="29423095" y="3533987"/>
                          <a:pt x="29411735" y="3537162"/>
                          <a:pt x="29412867" y="3545276"/>
                        </a:cubicBezTo>
                        <a:lnTo>
                          <a:pt x="29475871" y="3986390"/>
                        </a:lnTo>
                        <a:lnTo>
                          <a:pt x="29543252" y="4794886"/>
                        </a:lnTo>
                        <a:cubicBezTo>
                          <a:pt x="29544062" y="4804707"/>
                          <a:pt x="29540722" y="4814419"/>
                          <a:pt x="29534050" y="4821670"/>
                        </a:cubicBezTo>
                        <a:cubicBezTo>
                          <a:pt x="29527374" y="4828921"/>
                          <a:pt x="29517970" y="4833050"/>
                          <a:pt x="29508117" y="4833056"/>
                        </a:cubicBezTo>
                        <a:lnTo>
                          <a:pt x="29454281" y="4833056"/>
                        </a:lnTo>
                        <a:cubicBezTo>
                          <a:pt x="29385299" y="4833065"/>
                          <a:pt x="29326422" y="4783200"/>
                          <a:pt x="29315074" y="4715158"/>
                        </a:cubicBezTo>
                        <a:lnTo>
                          <a:pt x="29200706" y="4028159"/>
                        </a:lnTo>
                        <a:cubicBezTo>
                          <a:pt x="29199363" y="4020256"/>
                          <a:pt x="29188074" y="4020256"/>
                          <a:pt x="29186735" y="4028159"/>
                        </a:cubicBezTo>
                        <a:lnTo>
                          <a:pt x="29072292" y="4715158"/>
                        </a:lnTo>
                        <a:cubicBezTo>
                          <a:pt x="29060941" y="4783226"/>
                          <a:pt x="29002023" y="4833099"/>
                          <a:pt x="28933017" y="4833056"/>
                        </a:cubicBezTo>
                        <a:lnTo>
                          <a:pt x="28879181" y="4833056"/>
                        </a:lnTo>
                        <a:cubicBezTo>
                          <a:pt x="28869328" y="4833050"/>
                          <a:pt x="28859924" y="4828921"/>
                          <a:pt x="28853248" y="4821670"/>
                        </a:cubicBezTo>
                        <a:cubicBezTo>
                          <a:pt x="28846576" y="4814419"/>
                          <a:pt x="28843236" y="4804707"/>
                          <a:pt x="28844046" y="4794886"/>
                        </a:cubicBezTo>
                        <a:lnTo>
                          <a:pt x="28911427" y="3986390"/>
                        </a:lnTo>
                        <a:lnTo>
                          <a:pt x="28974431" y="3545276"/>
                        </a:lnTo>
                        <a:close/>
                        <a:moveTo>
                          <a:pt x="30781149" y="2575278"/>
                        </a:moveTo>
                        <a:cubicBezTo>
                          <a:pt x="30725010" y="2575278"/>
                          <a:pt x="30671171" y="2597579"/>
                          <a:pt x="30631478" y="2637274"/>
                        </a:cubicBezTo>
                        <a:cubicBezTo>
                          <a:pt x="30591781" y="2676969"/>
                          <a:pt x="30569481" y="2730808"/>
                          <a:pt x="30569481" y="2786945"/>
                        </a:cubicBezTo>
                        <a:lnTo>
                          <a:pt x="30569481" y="2857501"/>
                        </a:lnTo>
                        <a:cubicBezTo>
                          <a:pt x="30570002" y="2974032"/>
                          <a:pt x="30664617" y="3068224"/>
                          <a:pt x="30781149" y="3068224"/>
                        </a:cubicBezTo>
                        <a:cubicBezTo>
                          <a:pt x="30897681" y="3068224"/>
                          <a:pt x="30992296" y="2974032"/>
                          <a:pt x="30992817" y="2857501"/>
                        </a:cubicBezTo>
                        <a:lnTo>
                          <a:pt x="30992817" y="2786945"/>
                        </a:lnTo>
                        <a:cubicBezTo>
                          <a:pt x="30992817" y="2730808"/>
                          <a:pt x="30970517" y="2676969"/>
                          <a:pt x="30930820" y="2637274"/>
                        </a:cubicBezTo>
                        <a:cubicBezTo>
                          <a:pt x="30891127" y="2597579"/>
                          <a:pt x="30837288" y="2575278"/>
                          <a:pt x="30781149" y="2575278"/>
                        </a:cubicBezTo>
                        <a:close/>
                        <a:moveTo>
                          <a:pt x="30561931" y="3545276"/>
                        </a:moveTo>
                        <a:cubicBezTo>
                          <a:pt x="30563131" y="3537162"/>
                          <a:pt x="30551703" y="3533987"/>
                          <a:pt x="30548528" y="3541537"/>
                        </a:cubicBezTo>
                        <a:lnTo>
                          <a:pt x="30394506" y="3900876"/>
                        </a:lnTo>
                        <a:cubicBezTo>
                          <a:pt x="30372250" y="3952797"/>
                          <a:pt x="30321171" y="3986441"/>
                          <a:pt x="30264681" y="3986390"/>
                        </a:cubicBezTo>
                        <a:lnTo>
                          <a:pt x="30199631" y="3986390"/>
                        </a:lnTo>
                        <a:cubicBezTo>
                          <a:pt x="30187765" y="3986401"/>
                          <a:pt x="30176690" y="3980447"/>
                          <a:pt x="30170154" y="3970544"/>
                        </a:cubicBezTo>
                        <a:cubicBezTo>
                          <a:pt x="30163618" y="3960642"/>
                          <a:pt x="30162498" y="3948117"/>
                          <a:pt x="30167174" y="3937212"/>
                        </a:cubicBezTo>
                        <a:lnTo>
                          <a:pt x="30357817" y="3492501"/>
                        </a:lnTo>
                        <a:lnTo>
                          <a:pt x="30427949" y="3317100"/>
                        </a:lnTo>
                        <a:cubicBezTo>
                          <a:pt x="30470818" y="3209962"/>
                          <a:pt x="30574594" y="3139716"/>
                          <a:pt x="30689992" y="3139723"/>
                        </a:cubicBezTo>
                        <a:lnTo>
                          <a:pt x="30872306" y="3139723"/>
                        </a:lnTo>
                        <a:cubicBezTo>
                          <a:pt x="30987704" y="3139716"/>
                          <a:pt x="31091480" y="3209962"/>
                          <a:pt x="31134349" y="3317100"/>
                        </a:cubicBezTo>
                        <a:lnTo>
                          <a:pt x="31204481" y="3492501"/>
                        </a:lnTo>
                        <a:lnTo>
                          <a:pt x="31395053" y="3937212"/>
                        </a:lnTo>
                        <a:cubicBezTo>
                          <a:pt x="31399728" y="3948117"/>
                          <a:pt x="31398609" y="3960641"/>
                          <a:pt x="31392073" y="3970544"/>
                        </a:cubicBezTo>
                        <a:cubicBezTo>
                          <a:pt x="31385537" y="3980445"/>
                          <a:pt x="31374462" y="3986400"/>
                          <a:pt x="31362599" y="3986390"/>
                        </a:cubicBezTo>
                        <a:lnTo>
                          <a:pt x="31297545" y="3986390"/>
                        </a:lnTo>
                        <a:cubicBezTo>
                          <a:pt x="31241105" y="3986384"/>
                          <a:pt x="31190101" y="3952749"/>
                          <a:pt x="31167863" y="3900876"/>
                        </a:cubicBezTo>
                        <a:lnTo>
                          <a:pt x="31013842" y="3541537"/>
                        </a:lnTo>
                        <a:cubicBezTo>
                          <a:pt x="31010595" y="3533987"/>
                          <a:pt x="30999235" y="3537162"/>
                          <a:pt x="31000367" y="3545276"/>
                        </a:cubicBezTo>
                        <a:lnTo>
                          <a:pt x="31063371" y="3986390"/>
                        </a:lnTo>
                        <a:lnTo>
                          <a:pt x="31130752" y="4794886"/>
                        </a:lnTo>
                        <a:cubicBezTo>
                          <a:pt x="31131562" y="4804707"/>
                          <a:pt x="31128222" y="4814419"/>
                          <a:pt x="31121550" y="4821670"/>
                        </a:cubicBezTo>
                        <a:cubicBezTo>
                          <a:pt x="31114874" y="4828921"/>
                          <a:pt x="31105470" y="4833050"/>
                          <a:pt x="31095617" y="4833056"/>
                        </a:cubicBezTo>
                        <a:lnTo>
                          <a:pt x="31041781" y="4833056"/>
                        </a:lnTo>
                        <a:cubicBezTo>
                          <a:pt x="30972799" y="4833065"/>
                          <a:pt x="30913922" y="4783200"/>
                          <a:pt x="30902574" y="4715158"/>
                        </a:cubicBezTo>
                        <a:lnTo>
                          <a:pt x="30788206" y="4028159"/>
                        </a:lnTo>
                        <a:cubicBezTo>
                          <a:pt x="30786863" y="4020256"/>
                          <a:pt x="30775574" y="4020256"/>
                          <a:pt x="30774235" y="4028159"/>
                        </a:cubicBezTo>
                        <a:lnTo>
                          <a:pt x="30659792" y="4715158"/>
                        </a:lnTo>
                        <a:cubicBezTo>
                          <a:pt x="30648441" y="4783226"/>
                          <a:pt x="30589523" y="4833099"/>
                          <a:pt x="30520517" y="4833056"/>
                        </a:cubicBezTo>
                        <a:lnTo>
                          <a:pt x="30466681" y="4833056"/>
                        </a:lnTo>
                        <a:cubicBezTo>
                          <a:pt x="30456828" y="4833050"/>
                          <a:pt x="30447424" y="4828921"/>
                          <a:pt x="30440748" y="4821670"/>
                        </a:cubicBezTo>
                        <a:cubicBezTo>
                          <a:pt x="30434076" y="4814419"/>
                          <a:pt x="30430736" y="4804707"/>
                          <a:pt x="30431546" y="4794886"/>
                        </a:cubicBezTo>
                        <a:lnTo>
                          <a:pt x="30498927" y="3986390"/>
                        </a:lnTo>
                        <a:lnTo>
                          <a:pt x="30561931" y="3545276"/>
                        </a:lnTo>
                        <a:close/>
                        <a:moveTo>
                          <a:pt x="618649" y="5150556"/>
                        </a:moveTo>
                        <a:cubicBezTo>
                          <a:pt x="562511" y="5150556"/>
                          <a:pt x="508673" y="5172856"/>
                          <a:pt x="468978" y="5212552"/>
                        </a:cubicBezTo>
                        <a:cubicBezTo>
                          <a:pt x="429283" y="5252247"/>
                          <a:pt x="406982" y="5306085"/>
                          <a:pt x="406982" y="5362223"/>
                        </a:cubicBezTo>
                        <a:lnTo>
                          <a:pt x="406982" y="5432778"/>
                        </a:lnTo>
                        <a:cubicBezTo>
                          <a:pt x="407503" y="5549309"/>
                          <a:pt x="502117" y="5643500"/>
                          <a:pt x="618649" y="5643500"/>
                        </a:cubicBezTo>
                        <a:cubicBezTo>
                          <a:pt x="735181" y="5643500"/>
                          <a:pt x="829794" y="5549309"/>
                          <a:pt x="830316" y="5432778"/>
                        </a:cubicBezTo>
                        <a:lnTo>
                          <a:pt x="830316" y="5362223"/>
                        </a:lnTo>
                        <a:cubicBezTo>
                          <a:pt x="830316" y="5306085"/>
                          <a:pt x="808015" y="5252248"/>
                          <a:pt x="768320" y="5212552"/>
                        </a:cubicBezTo>
                        <a:cubicBezTo>
                          <a:pt x="728625" y="5172856"/>
                          <a:pt x="674787" y="5150556"/>
                          <a:pt x="618649" y="5150556"/>
                        </a:cubicBezTo>
                        <a:close/>
                        <a:moveTo>
                          <a:pt x="399433" y="6120554"/>
                        </a:moveTo>
                        <a:cubicBezTo>
                          <a:pt x="400632" y="6112440"/>
                          <a:pt x="389202" y="6109265"/>
                          <a:pt x="386027" y="6116815"/>
                        </a:cubicBezTo>
                        <a:lnTo>
                          <a:pt x="232005" y="6476154"/>
                        </a:lnTo>
                        <a:cubicBezTo>
                          <a:pt x="209748" y="6528074"/>
                          <a:pt x="158672" y="6561718"/>
                          <a:pt x="102182" y="6561668"/>
                        </a:cubicBezTo>
                        <a:lnTo>
                          <a:pt x="37130" y="6561668"/>
                        </a:lnTo>
                        <a:cubicBezTo>
                          <a:pt x="25266" y="6561678"/>
                          <a:pt x="14190" y="6555724"/>
                          <a:pt x="7655" y="6545821"/>
                        </a:cubicBezTo>
                        <a:cubicBezTo>
                          <a:pt x="1120" y="6535919"/>
                          <a:pt x="0" y="6523395"/>
                          <a:pt x="4675" y="6512490"/>
                        </a:cubicBezTo>
                        <a:lnTo>
                          <a:pt x="195316" y="6067778"/>
                        </a:lnTo>
                        <a:lnTo>
                          <a:pt x="265448" y="5892377"/>
                        </a:lnTo>
                        <a:cubicBezTo>
                          <a:pt x="308318" y="5785239"/>
                          <a:pt x="412094" y="5714993"/>
                          <a:pt x="527491" y="5715001"/>
                        </a:cubicBezTo>
                        <a:lnTo>
                          <a:pt x="709807" y="5715001"/>
                        </a:lnTo>
                        <a:cubicBezTo>
                          <a:pt x="825204" y="5714993"/>
                          <a:pt x="928980" y="5785239"/>
                          <a:pt x="971850" y="5892377"/>
                        </a:cubicBezTo>
                        <a:lnTo>
                          <a:pt x="1041982" y="6067778"/>
                        </a:lnTo>
                        <a:lnTo>
                          <a:pt x="1232553" y="6512490"/>
                        </a:lnTo>
                        <a:cubicBezTo>
                          <a:pt x="1237228" y="6523395"/>
                          <a:pt x="1236108" y="6535920"/>
                          <a:pt x="1229573" y="6545821"/>
                        </a:cubicBezTo>
                        <a:cubicBezTo>
                          <a:pt x="1223037" y="6555724"/>
                          <a:pt x="1211962" y="6561678"/>
                          <a:pt x="1200097" y="6561668"/>
                        </a:cubicBezTo>
                        <a:lnTo>
                          <a:pt x="1135045" y="6561668"/>
                        </a:lnTo>
                        <a:cubicBezTo>
                          <a:pt x="1078607" y="6561661"/>
                          <a:pt x="1027601" y="6528027"/>
                          <a:pt x="1005364" y="6476154"/>
                        </a:cubicBezTo>
                        <a:lnTo>
                          <a:pt x="851341" y="6116815"/>
                        </a:lnTo>
                        <a:cubicBezTo>
                          <a:pt x="848096" y="6109265"/>
                          <a:pt x="836736" y="6112440"/>
                          <a:pt x="837865" y="6120554"/>
                        </a:cubicBezTo>
                        <a:lnTo>
                          <a:pt x="900871" y="6561668"/>
                        </a:lnTo>
                        <a:lnTo>
                          <a:pt x="968252" y="7370163"/>
                        </a:lnTo>
                        <a:cubicBezTo>
                          <a:pt x="969060" y="7379985"/>
                          <a:pt x="965723" y="7389698"/>
                          <a:pt x="959048" y="7396948"/>
                        </a:cubicBezTo>
                        <a:cubicBezTo>
                          <a:pt x="952374" y="7404199"/>
                          <a:pt x="942970" y="7408328"/>
                          <a:pt x="933115" y="7408334"/>
                        </a:cubicBezTo>
                        <a:lnTo>
                          <a:pt x="879281" y="7408334"/>
                        </a:lnTo>
                        <a:cubicBezTo>
                          <a:pt x="810300" y="7408342"/>
                          <a:pt x="751423" y="7358477"/>
                          <a:pt x="740075" y="7290436"/>
                        </a:cubicBezTo>
                        <a:lnTo>
                          <a:pt x="625705" y="6603436"/>
                        </a:lnTo>
                        <a:cubicBezTo>
                          <a:pt x="624364" y="6595534"/>
                          <a:pt x="613075" y="6595534"/>
                          <a:pt x="611735" y="6603436"/>
                        </a:cubicBezTo>
                        <a:lnTo>
                          <a:pt x="497293" y="7290436"/>
                        </a:lnTo>
                        <a:cubicBezTo>
                          <a:pt x="485941" y="7358503"/>
                          <a:pt x="427025" y="7408376"/>
                          <a:pt x="358017" y="7408334"/>
                        </a:cubicBezTo>
                        <a:lnTo>
                          <a:pt x="304183" y="7408334"/>
                        </a:lnTo>
                        <a:cubicBezTo>
                          <a:pt x="294328" y="7408328"/>
                          <a:pt x="284924" y="7404199"/>
                          <a:pt x="278250" y="7396948"/>
                        </a:cubicBezTo>
                        <a:cubicBezTo>
                          <a:pt x="271575" y="7389698"/>
                          <a:pt x="268238" y="7379985"/>
                          <a:pt x="269046" y="7370163"/>
                        </a:cubicBezTo>
                        <a:lnTo>
                          <a:pt x="336427" y="6561668"/>
                        </a:lnTo>
                        <a:lnTo>
                          <a:pt x="399433" y="6120554"/>
                        </a:lnTo>
                        <a:close/>
                        <a:moveTo>
                          <a:pt x="2206149" y="5150556"/>
                        </a:moveTo>
                        <a:cubicBezTo>
                          <a:pt x="2150012" y="5150556"/>
                          <a:pt x="2096173" y="5172856"/>
                          <a:pt x="2056478" y="5212552"/>
                        </a:cubicBezTo>
                        <a:cubicBezTo>
                          <a:pt x="2016783" y="5252247"/>
                          <a:pt x="1994482" y="5306085"/>
                          <a:pt x="1994482" y="5362223"/>
                        </a:cubicBezTo>
                        <a:lnTo>
                          <a:pt x="1994482" y="5432778"/>
                        </a:lnTo>
                        <a:cubicBezTo>
                          <a:pt x="1995003" y="5549309"/>
                          <a:pt x="2089617" y="5643500"/>
                          <a:pt x="2206149" y="5643500"/>
                        </a:cubicBezTo>
                        <a:cubicBezTo>
                          <a:pt x="2322681" y="5643500"/>
                          <a:pt x="2417295" y="5549309"/>
                          <a:pt x="2417816" y="5432778"/>
                        </a:cubicBezTo>
                        <a:lnTo>
                          <a:pt x="2417816" y="5362223"/>
                        </a:lnTo>
                        <a:cubicBezTo>
                          <a:pt x="2417816" y="5306085"/>
                          <a:pt x="2395515" y="5252247"/>
                          <a:pt x="2355820" y="5212552"/>
                        </a:cubicBezTo>
                        <a:cubicBezTo>
                          <a:pt x="2316125" y="5172856"/>
                          <a:pt x="2262286" y="5150556"/>
                          <a:pt x="2206149" y="5150556"/>
                        </a:cubicBezTo>
                        <a:close/>
                        <a:moveTo>
                          <a:pt x="1986933" y="6120554"/>
                        </a:moveTo>
                        <a:cubicBezTo>
                          <a:pt x="1988132" y="6112440"/>
                          <a:pt x="1976702" y="6109265"/>
                          <a:pt x="1973527" y="6116815"/>
                        </a:cubicBezTo>
                        <a:lnTo>
                          <a:pt x="1819505" y="6476154"/>
                        </a:lnTo>
                        <a:cubicBezTo>
                          <a:pt x="1797248" y="6528074"/>
                          <a:pt x="1746172" y="6561718"/>
                          <a:pt x="1689682" y="6561668"/>
                        </a:cubicBezTo>
                        <a:lnTo>
                          <a:pt x="1624630" y="6561668"/>
                        </a:lnTo>
                        <a:cubicBezTo>
                          <a:pt x="1612765" y="6561678"/>
                          <a:pt x="1601690" y="6555724"/>
                          <a:pt x="1595155" y="6545821"/>
                        </a:cubicBezTo>
                        <a:cubicBezTo>
                          <a:pt x="1588620" y="6535919"/>
                          <a:pt x="1587500" y="6523395"/>
                          <a:pt x="1592175" y="6512490"/>
                        </a:cubicBezTo>
                        <a:lnTo>
                          <a:pt x="1782816" y="6067778"/>
                        </a:lnTo>
                        <a:lnTo>
                          <a:pt x="1852948" y="5892377"/>
                        </a:lnTo>
                        <a:cubicBezTo>
                          <a:pt x="1895818" y="5785239"/>
                          <a:pt x="1999594" y="5714993"/>
                          <a:pt x="2114991" y="5715001"/>
                        </a:cubicBezTo>
                        <a:lnTo>
                          <a:pt x="2297307" y="5715001"/>
                        </a:lnTo>
                        <a:cubicBezTo>
                          <a:pt x="2412704" y="5714993"/>
                          <a:pt x="2516480" y="5785239"/>
                          <a:pt x="2559350" y="5892377"/>
                        </a:cubicBezTo>
                        <a:lnTo>
                          <a:pt x="2629482" y="6067778"/>
                        </a:lnTo>
                        <a:lnTo>
                          <a:pt x="2820053" y="6512490"/>
                        </a:lnTo>
                        <a:cubicBezTo>
                          <a:pt x="2824728" y="6523395"/>
                          <a:pt x="2823608" y="6535919"/>
                          <a:pt x="2817073" y="6545821"/>
                        </a:cubicBezTo>
                        <a:cubicBezTo>
                          <a:pt x="2810537" y="6555724"/>
                          <a:pt x="2799462" y="6561678"/>
                          <a:pt x="2787597" y="6561668"/>
                        </a:cubicBezTo>
                        <a:lnTo>
                          <a:pt x="2722545" y="6561668"/>
                        </a:lnTo>
                        <a:cubicBezTo>
                          <a:pt x="2666107" y="6561661"/>
                          <a:pt x="2615101" y="6528027"/>
                          <a:pt x="2592864" y="6476154"/>
                        </a:cubicBezTo>
                        <a:lnTo>
                          <a:pt x="2438841" y="6116815"/>
                        </a:lnTo>
                        <a:cubicBezTo>
                          <a:pt x="2435596" y="6109265"/>
                          <a:pt x="2424236" y="6112440"/>
                          <a:pt x="2425365" y="6120554"/>
                        </a:cubicBezTo>
                        <a:lnTo>
                          <a:pt x="2488371" y="6561668"/>
                        </a:lnTo>
                        <a:lnTo>
                          <a:pt x="2555752" y="7370163"/>
                        </a:lnTo>
                        <a:cubicBezTo>
                          <a:pt x="2556560" y="7379985"/>
                          <a:pt x="2553223" y="7389698"/>
                          <a:pt x="2546548" y="7396948"/>
                        </a:cubicBezTo>
                        <a:cubicBezTo>
                          <a:pt x="2539874" y="7404199"/>
                          <a:pt x="2530470" y="7408328"/>
                          <a:pt x="2520615" y="7408334"/>
                        </a:cubicBezTo>
                        <a:lnTo>
                          <a:pt x="2466781" y="7408334"/>
                        </a:lnTo>
                        <a:cubicBezTo>
                          <a:pt x="2397800" y="7408342"/>
                          <a:pt x="2338923" y="7358477"/>
                          <a:pt x="2327575" y="7290436"/>
                        </a:cubicBezTo>
                        <a:lnTo>
                          <a:pt x="2213205" y="6603436"/>
                        </a:lnTo>
                        <a:cubicBezTo>
                          <a:pt x="2211864" y="6595534"/>
                          <a:pt x="2200575" y="6595534"/>
                          <a:pt x="2199234" y="6603436"/>
                        </a:cubicBezTo>
                        <a:lnTo>
                          <a:pt x="2084793" y="7290436"/>
                        </a:lnTo>
                        <a:cubicBezTo>
                          <a:pt x="2073442" y="7358503"/>
                          <a:pt x="2014525" y="7408376"/>
                          <a:pt x="1945517" y="7408334"/>
                        </a:cubicBezTo>
                        <a:lnTo>
                          <a:pt x="1891683" y="7408334"/>
                        </a:lnTo>
                        <a:cubicBezTo>
                          <a:pt x="1881828" y="7408328"/>
                          <a:pt x="1872424" y="7404199"/>
                          <a:pt x="1865750" y="7396948"/>
                        </a:cubicBezTo>
                        <a:cubicBezTo>
                          <a:pt x="1859075" y="7389698"/>
                          <a:pt x="1855738" y="7379985"/>
                          <a:pt x="1856546" y="7370163"/>
                        </a:cubicBezTo>
                        <a:lnTo>
                          <a:pt x="1923927" y="6561668"/>
                        </a:lnTo>
                        <a:lnTo>
                          <a:pt x="1986933" y="6120554"/>
                        </a:lnTo>
                        <a:close/>
                        <a:moveTo>
                          <a:pt x="3793649" y="5150556"/>
                        </a:moveTo>
                        <a:cubicBezTo>
                          <a:pt x="3737511" y="5150556"/>
                          <a:pt x="3683673" y="5172857"/>
                          <a:pt x="3643978" y="5212552"/>
                        </a:cubicBezTo>
                        <a:cubicBezTo>
                          <a:pt x="3604283" y="5252248"/>
                          <a:pt x="3581982" y="5306085"/>
                          <a:pt x="3581982" y="5362223"/>
                        </a:cubicBezTo>
                        <a:lnTo>
                          <a:pt x="3581982" y="5432778"/>
                        </a:lnTo>
                        <a:cubicBezTo>
                          <a:pt x="3582504" y="5549309"/>
                          <a:pt x="3677117" y="5643500"/>
                          <a:pt x="3793649" y="5643500"/>
                        </a:cubicBezTo>
                        <a:cubicBezTo>
                          <a:pt x="3910181" y="5643500"/>
                          <a:pt x="4004794" y="5549309"/>
                          <a:pt x="4005316" y="5432778"/>
                        </a:cubicBezTo>
                        <a:lnTo>
                          <a:pt x="4005316" y="5362223"/>
                        </a:lnTo>
                        <a:cubicBezTo>
                          <a:pt x="4005316" y="5306085"/>
                          <a:pt x="3983015" y="5252248"/>
                          <a:pt x="3943320" y="5212552"/>
                        </a:cubicBezTo>
                        <a:cubicBezTo>
                          <a:pt x="3903625" y="5172857"/>
                          <a:pt x="3849787" y="5150556"/>
                          <a:pt x="3793649" y="5150556"/>
                        </a:cubicBezTo>
                        <a:close/>
                        <a:moveTo>
                          <a:pt x="3574433" y="6120554"/>
                        </a:moveTo>
                        <a:cubicBezTo>
                          <a:pt x="3575632" y="6112440"/>
                          <a:pt x="3564202" y="6109265"/>
                          <a:pt x="3561027" y="6116815"/>
                        </a:cubicBezTo>
                        <a:lnTo>
                          <a:pt x="3407004" y="6476154"/>
                        </a:lnTo>
                        <a:cubicBezTo>
                          <a:pt x="3384748" y="6528074"/>
                          <a:pt x="3333672" y="6561718"/>
                          <a:pt x="3277182" y="6561668"/>
                        </a:cubicBezTo>
                        <a:lnTo>
                          <a:pt x="3212130" y="6561668"/>
                        </a:lnTo>
                        <a:cubicBezTo>
                          <a:pt x="3200265" y="6561678"/>
                          <a:pt x="3189190" y="6555724"/>
                          <a:pt x="3182655" y="6545821"/>
                        </a:cubicBezTo>
                        <a:cubicBezTo>
                          <a:pt x="3176120" y="6535919"/>
                          <a:pt x="3175000" y="6523395"/>
                          <a:pt x="3179675" y="6512490"/>
                        </a:cubicBezTo>
                        <a:lnTo>
                          <a:pt x="3370316" y="6067778"/>
                        </a:lnTo>
                        <a:lnTo>
                          <a:pt x="3440448" y="5892377"/>
                        </a:lnTo>
                        <a:cubicBezTo>
                          <a:pt x="3483318" y="5785239"/>
                          <a:pt x="3587095" y="5714993"/>
                          <a:pt x="3702491" y="5715001"/>
                        </a:cubicBezTo>
                        <a:lnTo>
                          <a:pt x="3884807" y="5715001"/>
                        </a:lnTo>
                        <a:cubicBezTo>
                          <a:pt x="4000203" y="5714993"/>
                          <a:pt x="4103980" y="5785239"/>
                          <a:pt x="4146850" y="5892377"/>
                        </a:cubicBezTo>
                        <a:lnTo>
                          <a:pt x="4216982" y="6067778"/>
                        </a:lnTo>
                        <a:lnTo>
                          <a:pt x="4407553" y="6512490"/>
                        </a:lnTo>
                        <a:cubicBezTo>
                          <a:pt x="4412228" y="6523395"/>
                          <a:pt x="4411108" y="6535920"/>
                          <a:pt x="4404573" y="6545822"/>
                        </a:cubicBezTo>
                        <a:cubicBezTo>
                          <a:pt x="4398037" y="6555725"/>
                          <a:pt x="4386962" y="6561678"/>
                          <a:pt x="4375097" y="6561668"/>
                        </a:cubicBezTo>
                        <a:lnTo>
                          <a:pt x="4310045" y="6561668"/>
                        </a:lnTo>
                        <a:cubicBezTo>
                          <a:pt x="4253607" y="6561661"/>
                          <a:pt x="4202601" y="6528027"/>
                          <a:pt x="4180364" y="6476154"/>
                        </a:cubicBezTo>
                        <a:lnTo>
                          <a:pt x="4026341" y="6116815"/>
                        </a:lnTo>
                        <a:cubicBezTo>
                          <a:pt x="4023096" y="6109265"/>
                          <a:pt x="4011736" y="6112440"/>
                          <a:pt x="4012865" y="6120554"/>
                        </a:cubicBezTo>
                        <a:lnTo>
                          <a:pt x="4075871" y="6561668"/>
                        </a:lnTo>
                        <a:lnTo>
                          <a:pt x="4143252" y="7370163"/>
                        </a:lnTo>
                        <a:cubicBezTo>
                          <a:pt x="4144060" y="7379985"/>
                          <a:pt x="4140722" y="7389698"/>
                          <a:pt x="4134048" y="7396948"/>
                        </a:cubicBezTo>
                        <a:cubicBezTo>
                          <a:pt x="4127374" y="7404199"/>
                          <a:pt x="4117970" y="7408328"/>
                          <a:pt x="4108115" y="7408334"/>
                        </a:cubicBezTo>
                        <a:lnTo>
                          <a:pt x="4054281" y="7408334"/>
                        </a:lnTo>
                        <a:cubicBezTo>
                          <a:pt x="3985300" y="7408342"/>
                          <a:pt x="3926423" y="7358477"/>
                          <a:pt x="3915075" y="7290436"/>
                        </a:cubicBezTo>
                        <a:lnTo>
                          <a:pt x="3800704" y="6603436"/>
                        </a:lnTo>
                        <a:cubicBezTo>
                          <a:pt x="3799364" y="6595534"/>
                          <a:pt x="3788075" y="6595534"/>
                          <a:pt x="3786735" y="6603436"/>
                        </a:cubicBezTo>
                        <a:lnTo>
                          <a:pt x="3672294" y="7290436"/>
                        </a:lnTo>
                        <a:cubicBezTo>
                          <a:pt x="3660942" y="7358503"/>
                          <a:pt x="3602025" y="7408377"/>
                          <a:pt x="3533017" y="7408334"/>
                        </a:cubicBezTo>
                        <a:lnTo>
                          <a:pt x="3479183" y="7408334"/>
                        </a:lnTo>
                        <a:cubicBezTo>
                          <a:pt x="3469328" y="7408328"/>
                          <a:pt x="3459924" y="7404199"/>
                          <a:pt x="3453250" y="7396948"/>
                        </a:cubicBezTo>
                        <a:cubicBezTo>
                          <a:pt x="3446576" y="7389698"/>
                          <a:pt x="3443238" y="7379985"/>
                          <a:pt x="3444046" y="7370163"/>
                        </a:cubicBezTo>
                        <a:lnTo>
                          <a:pt x="3511427" y="6561668"/>
                        </a:lnTo>
                        <a:lnTo>
                          <a:pt x="3574433" y="6120554"/>
                        </a:lnTo>
                        <a:close/>
                        <a:moveTo>
                          <a:pt x="5381149" y="5150556"/>
                        </a:moveTo>
                        <a:cubicBezTo>
                          <a:pt x="5325011" y="5150556"/>
                          <a:pt x="5271173" y="5172857"/>
                          <a:pt x="5231478" y="5212552"/>
                        </a:cubicBezTo>
                        <a:cubicBezTo>
                          <a:pt x="5191783" y="5252248"/>
                          <a:pt x="5169482" y="5306085"/>
                          <a:pt x="5169482" y="5362223"/>
                        </a:cubicBezTo>
                        <a:lnTo>
                          <a:pt x="5169482" y="5432778"/>
                        </a:lnTo>
                        <a:cubicBezTo>
                          <a:pt x="5170004" y="5549309"/>
                          <a:pt x="5264617" y="5643500"/>
                          <a:pt x="5381149" y="5643500"/>
                        </a:cubicBezTo>
                        <a:cubicBezTo>
                          <a:pt x="5497681" y="5643500"/>
                          <a:pt x="5592294" y="5549309"/>
                          <a:pt x="5592816" y="5432778"/>
                        </a:cubicBezTo>
                        <a:lnTo>
                          <a:pt x="5592816" y="5362223"/>
                        </a:lnTo>
                        <a:cubicBezTo>
                          <a:pt x="5592816" y="5306085"/>
                          <a:pt x="5570515" y="5252248"/>
                          <a:pt x="5530820" y="5212552"/>
                        </a:cubicBezTo>
                        <a:cubicBezTo>
                          <a:pt x="5491125" y="5172857"/>
                          <a:pt x="5437287" y="5150556"/>
                          <a:pt x="5381149" y="5150556"/>
                        </a:cubicBezTo>
                        <a:close/>
                        <a:moveTo>
                          <a:pt x="5161933" y="6120554"/>
                        </a:moveTo>
                        <a:cubicBezTo>
                          <a:pt x="5163132" y="6112440"/>
                          <a:pt x="5151702" y="6109265"/>
                          <a:pt x="5148527" y="6116815"/>
                        </a:cubicBezTo>
                        <a:lnTo>
                          <a:pt x="4994504" y="6476154"/>
                        </a:lnTo>
                        <a:cubicBezTo>
                          <a:pt x="4972248" y="6528074"/>
                          <a:pt x="4921172" y="6561718"/>
                          <a:pt x="4864682" y="6561668"/>
                        </a:cubicBezTo>
                        <a:lnTo>
                          <a:pt x="4799630" y="6561668"/>
                        </a:lnTo>
                        <a:cubicBezTo>
                          <a:pt x="4787765" y="6561678"/>
                          <a:pt x="4776690" y="6555725"/>
                          <a:pt x="4770155" y="6545822"/>
                        </a:cubicBezTo>
                        <a:cubicBezTo>
                          <a:pt x="4763620" y="6535920"/>
                          <a:pt x="4762500" y="6523395"/>
                          <a:pt x="4767174" y="6512490"/>
                        </a:cubicBezTo>
                        <a:lnTo>
                          <a:pt x="4957816" y="6067778"/>
                        </a:lnTo>
                        <a:lnTo>
                          <a:pt x="5027948" y="5892377"/>
                        </a:lnTo>
                        <a:cubicBezTo>
                          <a:pt x="5070818" y="5785239"/>
                          <a:pt x="5174595" y="5714993"/>
                          <a:pt x="5289991" y="5715001"/>
                        </a:cubicBezTo>
                        <a:lnTo>
                          <a:pt x="5472307" y="5715001"/>
                        </a:lnTo>
                        <a:cubicBezTo>
                          <a:pt x="5587703" y="5714993"/>
                          <a:pt x="5691480" y="5785239"/>
                          <a:pt x="5734350" y="5892377"/>
                        </a:cubicBezTo>
                        <a:lnTo>
                          <a:pt x="5804482" y="6067778"/>
                        </a:lnTo>
                        <a:lnTo>
                          <a:pt x="5995053" y="6512490"/>
                        </a:lnTo>
                        <a:cubicBezTo>
                          <a:pt x="5999728" y="6523395"/>
                          <a:pt x="5998608" y="6535920"/>
                          <a:pt x="5992073" y="6545822"/>
                        </a:cubicBezTo>
                        <a:cubicBezTo>
                          <a:pt x="5985537" y="6555725"/>
                          <a:pt x="5974462" y="6561678"/>
                          <a:pt x="5962597" y="6561668"/>
                        </a:cubicBezTo>
                        <a:lnTo>
                          <a:pt x="5897545" y="6561668"/>
                        </a:lnTo>
                        <a:cubicBezTo>
                          <a:pt x="5841107" y="6561661"/>
                          <a:pt x="5790101" y="6528027"/>
                          <a:pt x="5767864" y="6476154"/>
                        </a:cubicBezTo>
                        <a:lnTo>
                          <a:pt x="5613841" y="6116815"/>
                        </a:lnTo>
                        <a:cubicBezTo>
                          <a:pt x="5610596" y="6109265"/>
                          <a:pt x="5599236" y="6112440"/>
                          <a:pt x="5600365" y="6120554"/>
                        </a:cubicBezTo>
                        <a:lnTo>
                          <a:pt x="5663371" y="6561668"/>
                        </a:lnTo>
                        <a:lnTo>
                          <a:pt x="5730752" y="7370163"/>
                        </a:lnTo>
                        <a:cubicBezTo>
                          <a:pt x="5731560" y="7379985"/>
                          <a:pt x="5728222" y="7389698"/>
                          <a:pt x="5721548" y="7396948"/>
                        </a:cubicBezTo>
                        <a:cubicBezTo>
                          <a:pt x="5714874" y="7404199"/>
                          <a:pt x="5705470" y="7408328"/>
                          <a:pt x="5695615" y="7408334"/>
                        </a:cubicBezTo>
                        <a:lnTo>
                          <a:pt x="5641781" y="7408334"/>
                        </a:lnTo>
                        <a:cubicBezTo>
                          <a:pt x="5572800" y="7408342"/>
                          <a:pt x="5513923" y="7358477"/>
                          <a:pt x="5502575" y="7290436"/>
                        </a:cubicBezTo>
                        <a:lnTo>
                          <a:pt x="5388204" y="6603436"/>
                        </a:lnTo>
                        <a:cubicBezTo>
                          <a:pt x="5386864" y="6595534"/>
                          <a:pt x="5375575" y="6595534"/>
                          <a:pt x="5374235" y="6603436"/>
                        </a:cubicBezTo>
                        <a:lnTo>
                          <a:pt x="5259794" y="7290436"/>
                        </a:lnTo>
                        <a:cubicBezTo>
                          <a:pt x="5248442" y="7358503"/>
                          <a:pt x="5189525" y="7408377"/>
                          <a:pt x="5120517" y="7408334"/>
                        </a:cubicBezTo>
                        <a:lnTo>
                          <a:pt x="5066683" y="7408334"/>
                        </a:lnTo>
                        <a:cubicBezTo>
                          <a:pt x="5056828" y="7408328"/>
                          <a:pt x="5047424" y="7404199"/>
                          <a:pt x="5040750" y="7396948"/>
                        </a:cubicBezTo>
                        <a:cubicBezTo>
                          <a:pt x="5034076" y="7389698"/>
                          <a:pt x="5030738" y="7379985"/>
                          <a:pt x="5031546" y="7370163"/>
                        </a:cubicBezTo>
                        <a:lnTo>
                          <a:pt x="5098927" y="6561668"/>
                        </a:lnTo>
                        <a:lnTo>
                          <a:pt x="5161933" y="6120554"/>
                        </a:lnTo>
                        <a:close/>
                        <a:moveTo>
                          <a:pt x="6968649" y="5150556"/>
                        </a:moveTo>
                        <a:cubicBezTo>
                          <a:pt x="6912511" y="5150556"/>
                          <a:pt x="6858673" y="5172856"/>
                          <a:pt x="6818978" y="5212552"/>
                        </a:cubicBezTo>
                        <a:cubicBezTo>
                          <a:pt x="6779282" y="5252247"/>
                          <a:pt x="6756982" y="5306085"/>
                          <a:pt x="6756982" y="5362223"/>
                        </a:cubicBezTo>
                        <a:lnTo>
                          <a:pt x="6756982" y="5432778"/>
                        </a:lnTo>
                        <a:cubicBezTo>
                          <a:pt x="6757503" y="5549309"/>
                          <a:pt x="6852117" y="5643501"/>
                          <a:pt x="6968649" y="5643501"/>
                        </a:cubicBezTo>
                        <a:cubicBezTo>
                          <a:pt x="7085181" y="5643501"/>
                          <a:pt x="7179795" y="5549309"/>
                          <a:pt x="7180316" y="5432778"/>
                        </a:cubicBezTo>
                        <a:lnTo>
                          <a:pt x="7180316" y="5362223"/>
                        </a:lnTo>
                        <a:cubicBezTo>
                          <a:pt x="7180316" y="5306085"/>
                          <a:pt x="7158016" y="5252247"/>
                          <a:pt x="7118320" y="5212552"/>
                        </a:cubicBezTo>
                        <a:cubicBezTo>
                          <a:pt x="7078625" y="5172856"/>
                          <a:pt x="7024787" y="5150556"/>
                          <a:pt x="6968649" y="5150556"/>
                        </a:cubicBezTo>
                        <a:close/>
                        <a:moveTo>
                          <a:pt x="6749433" y="6120554"/>
                        </a:moveTo>
                        <a:cubicBezTo>
                          <a:pt x="6750632" y="6112440"/>
                          <a:pt x="6739203" y="6109265"/>
                          <a:pt x="6736028" y="6116815"/>
                        </a:cubicBezTo>
                        <a:lnTo>
                          <a:pt x="6582004" y="6476154"/>
                        </a:lnTo>
                        <a:cubicBezTo>
                          <a:pt x="6559748" y="6528074"/>
                          <a:pt x="6508672" y="6561718"/>
                          <a:pt x="6452182" y="6561668"/>
                        </a:cubicBezTo>
                        <a:lnTo>
                          <a:pt x="6387130" y="6561668"/>
                        </a:lnTo>
                        <a:cubicBezTo>
                          <a:pt x="6375265" y="6561678"/>
                          <a:pt x="6364190" y="6555725"/>
                          <a:pt x="6357655" y="6545822"/>
                        </a:cubicBezTo>
                        <a:cubicBezTo>
                          <a:pt x="6351120" y="6535920"/>
                          <a:pt x="6350000" y="6523395"/>
                          <a:pt x="6354674" y="6512490"/>
                        </a:cubicBezTo>
                        <a:lnTo>
                          <a:pt x="6545316" y="6067778"/>
                        </a:lnTo>
                        <a:lnTo>
                          <a:pt x="6615448" y="5892377"/>
                        </a:lnTo>
                        <a:cubicBezTo>
                          <a:pt x="6658318" y="5785239"/>
                          <a:pt x="6762094" y="5714993"/>
                          <a:pt x="6877491" y="5715001"/>
                        </a:cubicBezTo>
                        <a:lnTo>
                          <a:pt x="7059807" y="5715001"/>
                        </a:lnTo>
                        <a:cubicBezTo>
                          <a:pt x="7175204" y="5714993"/>
                          <a:pt x="7278980" y="5785239"/>
                          <a:pt x="7321850" y="5892377"/>
                        </a:cubicBezTo>
                        <a:lnTo>
                          <a:pt x="7391982" y="6067778"/>
                        </a:lnTo>
                        <a:lnTo>
                          <a:pt x="7582553" y="6512490"/>
                        </a:lnTo>
                        <a:cubicBezTo>
                          <a:pt x="7587228" y="6523395"/>
                          <a:pt x="7586107" y="6535919"/>
                          <a:pt x="7579572" y="6545821"/>
                        </a:cubicBezTo>
                        <a:cubicBezTo>
                          <a:pt x="7573037" y="6555724"/>
                          <a:pt x="7561962" y="6561678"/>
                          <a:pt x="7550097" y="6561668"/>
                        </a:cubicBezTo>
                        <a:lnTo>
                          <a:pt x="7485045" y="6561668"/>
                        </a:lnTo>
                        <a:cubicBezTo>
                          <a:pt x="7428607" y="6561661"/>
                          <a:pt x="7377601" y="6528027"/>
                          <a:pt x="7355364" y="6476154"/>
                        </a:cubicBezTo>
                        <a:lnTo>
                          <a:pt x="7201341" y="6116815"/>
                        </a:lnTo>
                        <a:cubicBezTo>
                          <a:pt x="7198095" y="6109265"/>
                          <a:pt x="7186736" y="6112440"/>
                          <a:pt x="7187865" y="6120554"/>
                        </a:cubicBezTo>
                        <a:lnTo>
                          <a:pt x="7250871" y="6561668"/>
                        </a:lnTo>
                        <a:lnTo>
                          <a:pt x="7318252" y="7370163"/>
                        </a:lnTo>
                        <a:cubicBezTo>
                          <a:pt x="7319060" y="7379985"/>
                          <a:pt x="7315722" y="7389698"/>
                          <a:pt x="7309048" y="7396948"/>
                        </a:cubicBezTo>
                        <a:cubicBezTo>
                          <a:pt x="7302374" y="7404199"/>
                          <a:pt x="7292970" y="7408328"/>
                          <a:pt x="7283115" y="7408334"/>
                        </a:cubicBezTo>
                        <a:lnTo>
                          <a:pt x="7229281" y="7408334"/>
                        </a:lnTo>
                        <a:cubicBezTo>
                          <a:pt x="7160299" y="7408342"/>
                          <a:pt x="7101422" y="7358478"/>
                          <a:pt x="7090075" y="7290436"/>
                        </a:cubicBezTo>
                        <a:lnTo>
                          <a:pt x="6975704" y="6603436"/>
                        </a:lnTo>
                        <a:cubicBezTo>
                          <a:pt x="6974364" y="6595534"/>
                          <a:pt x="6963075" y="6595534"/>
                          <a:pt x="6961735" y="6603436"/>
                        </a:cubicBezTo>
                        <a:lnTo>
                          <a:pt x="6847294" y="7290436"/>
                        </a:lnTo>
                        <a:cubicBezTo>
                          <a:pt x="6835942" y="7358503"/>
                          <a:pt x="6777025" y="7408377"/>
                          <a:pt x="6708017" y="7408334"/>
                        </a:cubicBezTo>
                        <a:lnTo>
                          <a:pt x="6654183" y="7408334"/>
                        </a:lnTo>
                        <a:cubicBezTo>
                          <a:pt x="6644328" y="7408328"/>
                          <a:pt x="6634924" y="7404199"/>
                          <a:pt x="6628250" y="7396948"/>
                        </a:cubicBezTo>
                        <a:cubicBezTo>
                          <a:pt x="6621576" y="7389698"/>
                          <a:pt x="6618238" y="7379985"/>
                          <a:pt x="6619046" y="7370163"/>
                        </a:cubicBezTo>
                        <a:lnTo>
                          <a:pt x="6686427" y="6561668"/>
                        </a:lnTo>
                        <a:lnTo>
                          <a:pt x="6749433" y="6120554"/>
                        </a:lnTo>
                        <a:close/>
                        <a:moveTo>
                          <a:pt x="8556149" y="5150556"/>
                        </a:moveTo>
                        <a:cubicBezTo>
                          <a:pt x="8500011" y="5150556"/>
                          <a:pt x="8446173" y="5172856"/>
                          <a:pt x="8406478" y="5212552"/>
                        </a:cubicBezTo>
                        <a:cubicBezTo>
                          <a:pt x="8366782" y="5252247"/>
                          <a:pt x="8344482" y="5306085"/>
                          <a:pt x="8344482" y="5362223"/>
                        </a:cubicBezTo>
                        <a:lnTo>
                          <a:pt x="8344482" y="5432778"/>
                        </a:lnTo>
                        <a:cubicBezTo>
                          <a:pt x="8345003" y="5549309"/>
                          <a:pt x="8439617" y="5643501"/>
                          <a:pt x="8556149" y="5643501"/>
                        </a:cubicBezTo>
                        <a:cubicBezTo>
                          <a:pt x="8672681" y="5643501"/>
                          <a:pt x="8767295" y="5549309"/>
                          <a:pt x="8767816" y="5432778"/>
                        </a:cubicBezTo>
                        <a:lnTo>
                          <a:pt x="8767816" y="5362223"/>
                        </a:lnTo>
                        <a:cubicBezTo>
                          <a:pt x="8767816" y="5306085"/>
                          <a:pt x="8745516" y="5252247"/>
                          <a:pt x="8705820" y="5212552"/>
                        </a:cubicBezTo>
                        <a:cubicBezTo>
                          <a:pt x="8666125" y="5172856"/>
                          <a:pt x="8612287" y="5150556"/>
                          <a:pt x="8556149" y="5150556"/>
                        </a:cubicBezTo>
                        <a:close/>
                        <a:moveTo>
                          <a:pt x="8336933" y="6120554"/>
                        </a:moveTo>
                        <a:cubicBezTo>
                          <a:pt x="8338132" y="6112440"/>
                          <a:pt x="8326703" y="6109265"/>
                          <a:pt x="8323528" y="6116815"/>
                        </a:cubicBezTo>
                        <a:lnTo>
                          <a:pt x="8169504" y="6476154"/>
                        </a:lnTo>
                        <a:cubicBezTo>
                          <a:pt x="8147248" y="6528074"/>
                          <a:pt x="8096172" y="6561718"/>
                          <a:pt x="8039682" y="6561668"/>
                        </a:cubicBezTo>
                        <a:lnTo>
                          <a:pt x="7974630" y="6561668"/>
                        </a:lnTo>
                        <a:cubicBezTo>
                          <a:pt x="7962766" y="6561678"/>
                          <a:pt x="7951691" y="6555724"/>
                          <a:pt x="7945155" y="6545821"/>
                        </a:cubicBezTo>
                        <a:cubicBezTo>
                          <a:pt x="7938620" y="6535919"/>
                          <a:pt x="7937500" y="6523395"/>
                          <a:pt x="7942175" y="6512490"/>
                        </a:cubicBezTo>
                        <a:lnTo>
                          <a:pt x="8132816" y="6067778"/>
                        </a:lnTo>
                        <a:lnTo>
                          <a:pt x="8202948" y="5892377"/>
                        </a:lnTo>
                        <a:cubicBezTo>
                          <a:pt x="8245818" y="5785239"/>
                          <a:pt x="8349594" y="5714993"/>
                          <a:pt x="8464991" y="5715001"/>
                        </a:cubicBezTo>
                        <a:lnTo>
                          <a:pt x="8647307" y="5715001"/>
                        </a:lnTo>
                        <a:cubicBezTo>
                          <a:pt x="8762704" y="5714993"/>
                          <a:pt x="8866480" y="5785239"/>
                          <a:pt x="8909350" y="5892377"/>
                        </a:cubicBezTo>
                        <a:lnTo>
                          <a:pt x="8979482" y="6067778"/>
                        </a:lnTo>
                        <a:lnTo>
                          <a:pt x="9170053" y="6512490"/>
                        </a:lnTo>
                        <a:cubicBezTo>
                          <a:pt x="9174728" y="6523395"/>
                          <a:pt x="9173607" y="6535919"/>
                          <a:pt x="9167072" y="6545821"/>
                        </a:cubicBezTo>
                        <a:cubicBezTo>
                          <a:pt x="9160537" y="6555724"/>
                          <a:pt x="9149462" y="6561678"/>
                          <a:pt x="9137597" y="6561668"/>
                        </a:cubicBezTo>
                        <a:lnTo>
                          <a:pt x="9072545" y="6561668"/>
                        </a:lnTo>
                        <a:cubicBezTo>
                          <a:pt x="9016107" y="6561661"/>
                          <a:pt x="8965101" y="6528027"/>
                          <a:pt x="8942864" y="6476154"/>
                        </a:cubicBezTo>
                        <a:lnTo>
                          <a:pt x="8788841" y="6116815"/>
                        </a:lnTo>
                        <a:cubicBezTo>
                          <a:pt x="8785595" y="6109265"/>
                          <a:pt x="8774236" y="6112440"/>
                          <a:pt x="8775365" y="6120554"/>
                        </a:cubicBezTo>
                        <a:lnTo>
                          <a:pt x="8838371" y="6561668"/>
                        </a:lnTo>
                        <a:lnTo>
                          <a:pt x="8905752" y="7370163"/>
                        </a:lnTo>
                        <a:cubicBezTo>
                          <a:pt x="8906560" y="7379985"/>
                          <a:pt x="8903222" y="7389698"/>
                          <a:pt x="8896548" y="7396948"/>
                        </a:cubicBezTo>
                        <a:cubicBezTo>
                          <a:pt x="8889874" y="7404199"/>
                          <a:pt x="8880470" y="7408328"/>
                          <a:pt x="8870615" y="7408334"/>
                        </a:cubicBezTo>
                        <a:lnTo>
                          <a:pt x="8816781" y="7408334"/>
                        </a:lnTo>
                        <a:cubicBezTo>
                          <a:pt x="8747799" y="7408342"/>
                          <a:pt x="8688922" y="7358478"/>
                          <a:pt x="8677575" y="7290436"/>
                        </a:cubicBezTo>
                        <a:lnTo>
                          <a:pt x="8563204" y="6603436"/>
                        </a:lnTo>
                        <a:cubicBezTo>
                          <a:pt x="8561864" y="6595534"/>
                          <a:pt x="8550575" y="6595534"/>
                          <a:pt x="8549235" y="6603436"/>
                        </a:cubicBezTo>
                        <a:lnTo>
                          <a:pt x="8434794" y="7290436"/>
                        </a:lnTo>
                        <a:cubicBezTo>
                          <a:pt x="8423442" y="7358503"/>
                          <a:pt x="8364525" y="7408377"/>
                          <a:pt x="8295517" y="7408334"/>
                        </a:cubicBezTo>
                        <a:lnTo>
                          <a:pt x="8241683" y="7408334"/>
                        </a:lnTo>
                        <a:cubicBezTo>
                          <a:pt x="8231828" y="7408328"/>
                          <a:pt x="8222424" y="7404199"/>
                          <a:pt x="8215750" y="7396948"/>
                        </a:cubicBezTo>
                        <a:cubicBezTo>
                          <a:pt x="8209076" y="7389698"/>
                          <a:pt x="8205738" y="7379985"/>
                          <a:pt x="8206546" y="7370163"/>
                        </a:cubicBezTo>
                        <a:lnTo>
                          <a:pt x="8273927" y="6561668"/>
                        </a:lnTo>
                        <a:lnTo>
                          <a:pt x="8336933" y="6120554"/>
                        </a:lnTo>
                        <a:close/>
                        <a:moveTo>
                          <a:pt x="10143649" y="5150556"/>
                        </a:moveTo>
                        <a:cubicBezTo>
                          <a:pt x="10087511" y="5150556"/>
                          <a:pt x="10033673" y="5172856"/>
                          <a:pt x="9993978" y="5212552"/>
                        </a:cubicBezTo>
                        <a:cubicBezTo>
                          <a:pt x="9954282" y="5252247"/>
                          <a:pt x="9931982" y="5306085"/>
                          <a:pt x="9931982" y="5362223"/>
                        </a:cubicBezTo>
                        <a:lnTo>
                          <a:pt x="9931982" y="5432778"/>
                        </a:lnTo>
                        <a:cubicBezTo>
                          <a:pt x="9932503" y="5549309"/>
                          <a:pt x="10027117" y="5643501"/>
                          <a:pt x="10143649" y="5643501"/>
                        </a:cubicBezTo>
                        <a:cubicBezTo>
                          <a:pt x="10260181" y="5643501"/>
                          <a:pt x="10354795" y="5549309"/>
                          <a:pt x="10355316" y="5432778"/>
                        </a:cubicBezTo>
                        <a:lnTo>
                          <a:pt x="10355316" y="5362223"/>
                        </a:lnTo>
                        <a:cubicBezTo>
                          <a:pt x="10355316" y="5306085"/>
                          <a:pt x="10333016" y="5252247"/>
                          <a:pt x="10293320" y="5212552"/>
                        </a:cubicBezTo>
                        <a:cubicBezTo>
                          <a:pt x="10253625" y="5172856"/>
                          <a:pt x="10199787" y="5150556"/>
                          <a:pt x="10143649" y="5150556"/>
                        </a:cubicBezTo>
                        <a:close/>
                        <a:moveTo>
                          <a:pt x="9924433" y="6120554"/>
                        </a:moveTo>
                        <a:cubicBezTo>
                          <a:pt x="9925632" y="6112440"/>
                          <a:pt x="9914203" y="6109265"/>
                          <a:pt x="9911028" y="6116815"/>
                        </a:cubicBezTo>
                        <a:lnTo>
                          <a:pt x="9757004" y="6476154"/>
                        </a:lnTo>
                        <a:cubicBezTo>
                          <a:pt x="9734748" y="6528074"/>
                          <a:pt x="9683672" y="6561718"/>
                          <a:pt x="9627182" y="6561668"/>
                        </a:cubicBezTo>
                        <a:lnTo>
                          <a:pt x="9562130" y="6561668"/>
                        </a:lnTo>
                        <a:cubicBezTo>
                          <a:pt x="9550266" y="6561678"/>
                          <a:pt x="9539191" y="6555724"/>
                          <a:pt x="9532655" y="6545821"/>
                        </a:cubicBezTo>
                        <a:cubicBezTo>
                          <a:pt x="9526120" y="6535919"/>
                          <a:pt x="9525000" y="6523395"/>
                          <a:pt x="9529675" y="6512490"/>
                        </a:cubicBezTo>
                        <a:lnTo>
                          <a:pt x="9720316" y="6067778"/>
                        </a:lnTo>
                        <a:lnTo>
                          <a:pt x="9790448" y="5892377"/>
                        </a:lnTo>
                        <a:cubicBezTo>
                          <a:pt x="9833318" y="5785239"/>
                          <a:pt x="9937094" y="5714993"/>
                          <a:pt x="10052491" y="5715001"/>
                        </a:cubicBezTo>
                        <a:lnTo>
                          <a:pt x="10234807" y="5715001"/>
                        </a:lnTo>
                        <a:cubicBezTo>
                          <a:pt x="10350204" y="5714993"/>
                          <a:pt x="10453980" y="5785239"/>
                          <a:pt x="10496850" y="5892377"/>
                        </a:cubicBezTo>
                        <a:lnTo>
                          <a:pt x="10566982" y="6067778"/>
                        </a:lnTo>
                        <a:lnTo>
                          <a:pt x="10757553" y="6512490"/>
                        </a:lnTo>
                        <a:cubicBezTo>
                          <a:pt x="10762228" y="6523395"/>
                          <a:pt x="10761107" y="6535919"/>
                          <a:pt x="10754572" y="6545821"/>
                        </a:cubicBezTo>
                        <a:cubicBezTo>
                          <a:pt x="10748037" y="6555724"/>
                          <a:pt x="10736962" y="6561678"/>
                          <a:pt x="10725097" y="6561668"/>
                        </a:cubicBezTo>
                        <a:lnTo>
                          <a:pt x="10660045" y="6561668"/>
                        </a:lnTo>
                        <a:cubicBezTo>
                          <a:pt x="10603607" y="6561661"/>
                          <a:pt x="10552601" y="6528027"/>
                          <a:pt x="10530364" y="6476154"/>
                        </a:cubicBezTo>
                        <a:lnTo>
                          <a:pt x="10376341" y="6116815"/>
                        </a:lnTo>
                        <a:cubicBezTo>
                          <a:pt x="10373095" y="6109265"/>
                          <a:pt x="10361736" y="6112440"/>
                          <a:pt x="10362865" y="6120554"/>
                        </a:cubicBezTo>
                        <a:lnTo>
                          <a:pt x="10425871" y="6561668"/>
                        </a:lnTo>
                        <a:lnTo>
                          <a:pt x="10493252" y="7370163"/>
                        </a:lnTo>
                        <a:cubicBezTo>
                          <a:pt x="10494060" y="7379985"/>
                          <a:pt x="10490722" y="7389698"/>
                          <a:pt x="10484048" y="7396948"/>
                        </a:cubicBezTo>
                        <a:cubicBezTo>
                          <a:pt x="10477374" y="7404199"/>
                          <a:pt x="10467970" y="7408328"/>
                          <a:pt x="10458115" y="7408334"/>
                        </a:cubicBezTo>
                        <a:lnTo>
                          <a:pt x="10404281" y="7408334"/>
                        </a:lnTo>
                        <a:cubicBezTo>
                          <a:pt x="10335299" y="7408342"/>
                          <a:pt x="10276422" y="7358478"/>
                          <a:pt x="10265075" y="7290436"/>
                        </a:cubicBezTo>
                        <a:lnTo>
                          <a:pt x="10150704" y="6603436"/>
                        </a:lnTo>
                        <a:cubicBezTo>
                          <a:pt x="10149364" y="6595534"/>
                          <a:pt x="10138075" y="6595534"/>
                          <a:pt x="10136735" y="6603436"/>
                        </a:cubicBezTo>
                        <a:lnTo>
                          <a:pt x="10022294" y="7290436"/>
                        </a:lnTo>
                        <a:cubicBezTo>
                          <a:pt x="10010942" y="7358503"/>
                          <a:pt x="9952025" y="7408377"/>
                          <a:pt x="9883017" y="7408334"/>
                        </a:cubicBezTo>
                        <a:lnTo>
                          <a:pt x="9829183" y="7408334"/>
                        </a:lnTo>
                        <a:cubicBezTo>
                          <a:pt x="9819328" y="7408328"/>
                          <a:pt x="9809924" y="7404199"/>
                          <a:pt x="9803250" y="7396948"/>
                        </a:cubicBezTo>
                        <a:cubicBezTo>
                          <a:pt x="9796576" y="7389698"/>
                          <a:pt x="9793238" y="7379985"/>
                          <a:pt x="9794046" y="7370163"/>
                        </a:cubicBezTo>
                        <a:lnTo>
                          <a:pt x="9861427" y="6561668"/>
                        </a:lnTo>
                        <a:lnTo>
                          <a:pt x="9924433" y="6120554"/>
                        </a:lnTo>
                        <a:close/>
                        <a:moveTo>
                          <a:pt x="11731149" y="5150556"/>
                        </a:moveTo>
                        <a:cubicBezTo>
                          <a:pt x="11675011" y="5150556"/>
                          <a:pt x="11621173" y="5172856"/>
                          <a:pt x="11581478" y="5212552"/>
                        </a:cubicBezTo>
                        <a:cubicBezTo>
                          <a:pt x="11541782" y="5252247"/>
                          <a:pt x="11519482" y="5306085"/>
                          <a:pt x="11519482" y="5362223"/>
                        </a:cubicBezTo>
                        <a:lnTo>
                          <a:pt x="11519482" y="5432778"/>
                        </a:lnTo>
                        <a:cubicBezTo>
                          <a:pt x="11520003" y="5549309"/>
                          <a:pt x="11614617" y="5643501"/>
                          <a:pt x="11731149" y="5643501"/>
                        </a:cubicBezTo>
                        <a:cubicBezTo>
                          <a:pt x="11847681" y="5643501"/>
                          <a:pt x="11942295" y="5549309"/>
                          <a:pt x="11942816" y="5432778"/>
                        </a:cubicBezTo>
                        <a:lnTo>
                          <a:pt x="11942816" y="5362223"/>
                        </a:lnTo>
                        <a:cubicBezTo>
                          <a:pt x="11942816" y="5306085"/>
                          <a:pt x="11920516" y="5252247"/>
                          <a:pt x="11880820" y="5212552"/>
                        </a:cubicBezTo>
                        <a:cubicBezTo>
                          <a:pt x="11841125" y="5172856"/>
                          <a:pt x="11787287" y="5150556"/>
                          <a:pt x="11731149" y="5150556"/>
                        </a:cubicBezTo>
                        <a:close/>
                        <a:moveTo>
                          <a:pt x="11511933" y="6120554"/>
                        </a:moveTo>
                        <a:cubicBezTo>
                          <a:pt x="11513132" y="6112440"/>
                          <a:pt x="11501703" y="6109265"/>
                          <a:pt x="11498528" y="6116815"/>
                        </a:cubicBezTo>
                        <a:lnTo>
                          <a:pt x="11344504" y="6476154"/>
                        </a:lnTo>
                        <a:cubicBezTo>
                          <a:pt x="11322248" y="6528074"/>
                          <a:pt x="11271172" y="6561718"/>
                          <a:pt x="11214682" y="6561668"/>
                        </a:cubicBezTo>
                        <a:lnTo>
                          <a:pt x="11149630" y="6561668"/>
                        </a:lnTo>
                        <a:cubicBezTo>
                          <a:pt x="11137766" y="6561678"/>
                          <a:pt x="11126691" y="6555724"/>
                          <a:pt x="11120155" y="6545821"/>
                        </a:cubicBezTo>
                        <a:cubicBezTo>
                          <a:pt x="11113620" y="6535919"/>
                          <a:pt x="11112500" y="6523395"/>
                          <a:pt x="11117175" y="6512490"/>
                        </a:cubicBezTo>
                        <a:lnTo>
                          <a:pt x="11307816" y="6067778"/>
                        </a:lnTo>
                        <a:lnTo>
                          <a:pt x="11377948" y="5892377"/>
                        </a:lnTo>
                        <a:cubicBezTo>
                          <a:pt x="11420818" y="5785239"/>
                          <a:pt x="11524594" y="5714993"/>
                          <a:pt x="11639991" y="5715001"/>
                        </a:cubicBezTo>
                        <a:lnTo>
                          <a:pt x="11822307" y="5715001"/>
                        </a:lnTo>
                        <a:cubicBezTo>
                          <a:pt x="11937704" y="5714993"/>
                          <a:pt x="12041480" y="5785239"/>
                          <a:pt x="12084350" y="5892377"/>
                        </a:cubicBezTo>
                        <a:lnTo>
                          <a:pt x="12154482" y="6067778"/>
                        </a:lnTo>
                        <a:lnTo>
                          <a:pt x="12345053" y="6512490"/>
                        </a:lnTo>
                        <a:cubicBezTo>
                          <a:pt x="12349728" y="6523395"/>
                          <a:pt x="12348607" y="6535919"/>
                          <a:pt x="12342072" y="6545821"/>
                        </a:cubicBezTo>
                        <a:cubicBezTo>
                          <a:pt x="12335537" y="6555724"/>
                          <a:pt x="12324462" y="6561678"/>
                          <a:pt x="12312597" y="6561668"/>
                        </a:cubicBezTo>
                        <a:lnTo>
                          <a:pt x="12247545" y="6561668"/>
                        </a:lnTo>
                        <a:cubicBezTo>
                          <a:pt x="12191107" y="6561661"/>
                          <a:pt x="12140101" y="6528027"/>
                          <a:pt x="12117864" y="6476154"/>
                        </a:cubicBezTo>
                        <a:lnTo>
                          <a:pt x="11963841" y="6116815"/>
                        </a:lnTo>
                        <a:cubicBezTo>
                          <a:pt x="11960595" y="6109265"/>
                          <a:pt x="11949236" y="6112440"/>
                          <a:pt x="11950365" y="6120554"/>
                        </a:cubicBezTo>
                        <a:lnTo>
                          <a:pt x="12013371" y="6561668"/>
                        </a:lnTo>
                        <a:lnTo>
                          <a:pt x="12080752" y="7370163"/>
                        </a:lnTo>
                        <a:cubicBezTo>
                          <a:pt x="12081560" y="7379985"/>
                          <a:pt x="12078222" y="7389698"/>
                          <a:pt x="12071548" y="7396948"/>
                        </a:cubicBezTo>
                        <a:cubicBezTo>
                          <a:pt x="12064874" y="7404199"/>
                          <a:pt x="12055470" y="7408328"/>
                          <a:pt x="12045615" y="7408334"/>
                        </a:cubicBezTo>
                        <a:lnTo>
                          <a:pt x="11991781" y="7408334"/>
                        </a:lnTo>
                        <a:cubicBezTo>
                          <a:pt x="11922799" y="7408342"/>
                          <a:pt x="11863922" y="7358478"/>
                          <a:pt x="11852575" y="7290436"/>
                        </a:cubicBezTo>
                        <a:lnTo>
                          <a:pt x="11738204" y="6603436"/>
                        </a:lnTo>
                        <a:cubicBezTo>
                          <a:pt x="11736864" y="6595534"/>
                          <a:pt x="11725575" y="6595534"/>
                          <a:pt x="11724235" y="6603436"/>
                        </a:cubicBezTo>
                        <a:lnTo>
                          <a:pt x="11609794" y="7290436"/>
                        </a:lnTo>
                        <a:cubicBezTo>
                          <a:pt x="11598442" y="7358503"/>
                          <a:pt x="11539525" y="7408377"/>
                          <a:pt x="11470517" y="7408334"/>
                        </a:cubicBezTo>
                        <a:lnTo>
                          <a:pt x="11416683" y="7408334"/>
                        </a:lnTo>
                        <a:cubicBezTo>
                          <a:pt x="11406828" y="7408328"/>
                          <a:pt x="11397424" y="7404199"/>
                          <a:pt x="11390750" y="7396948"/>
                        </a:cubicBezTo>
                        <a:cubicBezTo>
                          <a:pt x="11384076" y="7389698"/>
                          <a:pt x="11380738" y="7379985"/>
                          <a:pt x="11381546" y="7370163"/>
                        </a:cubicBezTo>
                        <a:lnTo>
                          <a:pt x="11448927" y="6561668"/>
                        </a:lnTo>
                        <a:lnTo>
                          <a:pt x="11511933" y="6120554"/>
                        </a:lnTo>
                        <a:close/>
                        <a:moveTo>
                          <a:pt x="13318649" y="5150556"/>
                        </a:moveTo>
                        <a:cubicBezTo>
                          <a:pt x="13201749" y="5150556"/>
                          <a:pt x="13106983" y="5245323"/>
                          <a:pt x="13106983" y="5362223"/>
                        </a:cubicBezTo>
                        <a:lnTo>
                          <a:pt x="13106983" y="5432778"/>
                        </a:lnTo>
                        <a:cubicBezTo>
                          <a:pt x="13107504" y="5549309"/>
                          <a:pt x="13202117" y="5643500"/>
                          <a:pt x="13318649" y="5643500"/>
                        </a:cubicBezTo>
                        <a:cubicBezTo>
                          <a:pt x="13435181" y="5643500"/>
                          <a:pt x="13529794" y="5549309"/>
                          <a:pt x="13530315" y="5432778"/>
                        </a:cubicBezTo>
                        <a:lnTo>
                          <a:pt x="13530315" y="5362223"/>
                        </a:lnTo>
                        <a:cubicBezTo>
                          <a:pt x="13530315" y="5245323"/>
                          <a:pt x="13435549" y="5150556"/>
                          <a:pt x="13318649" y="5150556"/>
                        </a:cubicBezTo>
                        <a:close/>
                        <a:moveTo>
                          <a:pt x="13099433" y="6120554"/>
                        </a:moveTo>
                        <a:cubicBezTo>
                          <a:pt x="13100633" y="6112440"/>
                          <a:pt x="13089203" y="6109265"/>
                          <a:pt x="13086028" y="6116815"/>
                        </a:cubicBezTo>
                        <a:lnTo>
                          <a:pt x="12932004" y="6476154"/>
                        </a:lnTo>
                        <a:cubicBezTo>
                          <a:pt x="12909748" y="6528074"/>
                          <a:pt x="12858672" y="6561718"/>
                          <a:pt x="12802182" y="6561668"/>
                        </a:cubicBezTo>
                        <a:lnTo>
                          <a:pt x="12737130" y="6561668"/>
                        </a:lnTo>
                        <a:cubicBezTo>
                          <a:pt x="12725266" y="6561678"/>
                          <a:pt x="12714191" y="6555724"/>
                          <a:pt x="12707655" y="6545821"/>
                        </a:cubicBezTo>
                        <a:cubicBezTo>
                          <a:pt x="12701120" y="6535919"/>
                          <a:pt x="12700000" y="6523395"/>
                          <a:pt x="12704675" y="6512490"/>
                        </a:cubicBezTo>
                        <a:lnTo>
                          <a:pt x="12895316" y="6067778"/>
                        </a:lnTo>
                        <a:lnTo>
                          <a:pt x="12965448" y="5892377"/>
                        </a:lnTo>
                        <a:cubicBezTo>
                          <a:pt x="13008318" y="5785239"/>
                          <a:pt x="13112094" y="5714993"/>
                          <a:pt x="13227492" y="5715001"/>
                        </a:cubicBezTo>
                        <a:lnTo>
                          <a:pt x="13409806" y="5715001"/>
                        </a:lnTo>
                        <a:cubicBezTo>
                          <a:pt x="13525204" y="5714992"/>
                          <a:pt x="13628980" y="5785239"/>
                          <a:pt x="13671851" y="5892377"/>
                        </a:cubicBezTo>
                        <a:lnTo>
                          <a:pt x="13741983" y="6067778"/>
                        </a:lnTo>
                        <a:lnTo>
                          <a:pt x="13932553" y="6512490"/>
                        </a:lnTo>
                        <a:cubicBezTo>
                          <a:pt x="13937227" y="6523395"/>
                          <a:pt x="13936107" y="6535919"/>
                          <a:pt x="13929573" y="6545821"/>
                        </a:cubicBezTo>
                        <a:cubicBezTo>
                          <a:pt x="13923037" y="6555724"/>
                          <a:pt x="13911962" y="6561678"/>
                          <a:pt x="13900097" y="6561668"/>
                        </a:cubicBezTo>
                        <a:lnTo>
                          <a:pt x="13835045" y="6561668"/>
                        </a:lnTo>
                        <a:cubicBezTo>
                          <a:pt x="13778607" y="6561661"/>
                          <a:pt x="13727601" y="6528028"/>
                          <a:pt x="13705363" y="6476154"/>
                        </a:cubicBezTo>
                        <a:lnTo>
                          <a:pt x="13551342" y="6116815"/>
                        </a:lnTo>
                        <a:cubicBezTo>
                          <a:pt x="13548095" y="6109265"/>
                          <a:pt x="13536736" y="6112440"/>
                          <a:pt x="13537865" y="6120554"/>
                        </a:cubicBezTo>
                        <a:lnTo>
                          <a:pt x="13600872" y="6561668"/>
                        </a:lnTo>
                        <a:lnTo>
                          <a:pt x="13668252" y="7370163"/>
                        </a:lnTo>
                        <a:cubicBezTo>
                          <a:pt x="13669060" y="7379985"/>
                          <a:pt x="13665724" y="7389698"/>
                          <a:pt x="13659048" y="7396948"/>
                        </a:cubicBezTo>
                        <a:cubicBezTo>
                          <a:pt x="13652374" y="7404199"/>
                          <a:pt x="13642970" y="7408328"/>
                          <a:pt x="13633115" y="7408334"/>
                        </a:cubicBezTo>
                        <a:lnTo>
                          <a:pt x="13579281" y="7408334"/>
                        </a:lnTo>
                        <a:cubicBezTo>
                          <a:pt x="13510299" y="7408342"/>
                          <a:pt x="13451424" y="7358477"/>
                          <a:pt x="13440076" y="7290436"/>
                        </a:cubicBezTo>
                        <a:lnTo>
                          <a:pt x="13325704" y="6603436"/>
                        </a:lnTo>
                        <a:cubicBezTo>
                          <a:pt x="13324363" y="6595534"/>
                          <a:pt x="13313076" y="6595534"/>
                          <a:pt x="13311735" y="6603436"/>
                        </a:cubicBezTo>
                        <a:lnTo>
                          <a:pt x="13197294" y="7290436"/>
                        </a:lnTo>
                        <a:cubicBezTo>
                          <a:pt x="13185942" y="7358503"/>
                          <a:pt x="13127025" y="7408377"/>
                          <a:pt x="13058017" y="7408334"/>
                        </a:cubicBezTo>
                        <a:lnTo>
                          <a:pt x="13004183" y="7408334"/>
                        </a:lnTo>
                        <a:cubicBezTo>
                          <a:pt x="12994328" y="7408328"/>
                          <a:pt x="12984924" y="7404199"/>
                          <a:pt x="12978250" y="7396948"/>
                        </a:cubicBezTo>
                        <a:cubicBezTo>
                          <a:pt x="12971576" y="7389698"/>
                          <a:pt x="12968238" y="7379985"/>
                          <a:pt x="12969046" y="7370163"/>
                        </a:cubicBezTo>
                        <a:lnTo>
                          <a:pt x="13036427" y="6561668"/>
                        </a:lnTo>
                        <a:lnTo>
                          <a:pt x="13099433" y="6120554"/>
                        </a:lnTo>
                        <a:close/>
                        <a:moveTo>
                          <a:pt x="14906149" y="5150556"/>
                        </a:moveTo>
                        <a:cubicBezTo>
                          <a:pt x="14789249" y="5150556"/>
                          <a:pt x="14694483" y="5245323"/>
                          <a:pt x="14694483" y="5362223"/>
                        </a:cubicBezTo>
                        <a:lnTo>
                          <a:pt x="14694483" y="5432778"/>
                        </a:lnTo>
                        <a:cubicBezTo>
                          <a:pt x="14695004" y="5549309"/>
                          <a:pt x="14789617" y="5643500"/>
                          <a:pt x="14906149" y="5643500"/>
                        </a:cubicBezTo>
                        <a:cubicBezTo>
                          <a:pt x="15022681" y="5643500"/>
                          <a:pt x="15117294" y="5549309"/>
                          <a:pt x="15117815" y="5432778"/>
                        </a:cubicBezTo>
                        <a:lnTo>
                          <a:pt x="15117815" y="5362223"/>
                        </a:lnTo>
                        <a:cubicBezTo>
                          <a:pt x="15117815" y="5245323"/>
                          <a:pt x="15023049" y="5150556"/>
                          <a:pt x="14906149" y="5150556"/>
                        </a:cubicBezTo>
                        <a:close/>
                        <a:moveTo>
                          <a:pt x="14686933" y="6120554"/>
                        </a:moveTo>
                        <a:cubicBezTo>
                          <a:pt x="14688133" y="6112440"/>
                          <a:pt x="14676703" y="6109265"/>
                          <a:pt x="14673528" y="6116815"/>
                        </a:cubicBezTo>
                        <a:lnTo>
                          <a:pt x="14519504" y="6476154"/>
                        </a:lnTo>
                        <a:cubicBezTo>
                          <a:pt x="14497248" y="6528074"/>
                          <a:pt x="14446172" y="6561717"/>
                          <a:pt x="14389683" y="6561668"/>
                        </a:cubicBezTo>
                        <a:lnTo>
                          <a:pt x="14324629" y="6561668"/>
                        </a:lnTo>
                        <a:cubicBezTo>
                          <a:pt x="14312765" y="6561678"/>
                          <a:pt x="14301690" y="6555724"/>
                          <a:pt x="14295154" y="6545821"/>
                        </a:cubicBezTo>
                        <a:cubicBezTo>
                          <a:pt x="14288619" y="6535919"/>
                          <a:pt x="14287500" y="6523395"/>
                          <a:pt x="14292174" y="6512490"/>
                        </a:cubicBezTo>
                        <a:lnTo>
                          <a:pt x="14482815" y="6067778"/>
                        </a:lnTo>
                        <a:lnTo>
                          <a:pt x="14552947" y="5892377"/>
                        </a:lnTo>
                        <a:cubicBezTo>
                          <a:pt x="14595818" y="5785239"/>
                          <a:pt x="14699594" y="5714992"/>
                          <a:pt x="14814992" y="5715001"/>
                        </a:cubicBezTo>
                        <a:lnTo>
                          <a:pt x="14997306" y="5715001"/>
                        </a:lnTo>
                        <a:cubicBezTo>
                          <a:pt x="15112704" y="5714992"/>
                          <a:pt x="15216480" y="5785239"/>
                          <a:pt x="15259351" y="5892377"/>
                        </a:cubicBezTo>
                        <a:lnTo>
                          <a:pt x="15329483" y="6067778"/>
                        </a:lnTo>
                        <a:lnTo>
                          <a:pt x="15520053" y="6512490"/>
                        </a:lnTo>
                        <a:cubicBezTo>
                          <a:pt x="15524727" y="6523395"/>
                          <a:pt x="15523607" y="6535919"/>
                          <a:pt x="15517073" y="6545821"/>
                        </a:cubicBezTo>
                        <a:cubicBezTo>
                          <a:pt x="15510537" y="6555724"/>
                          <a:pt x="15499462" y="6561678"/>
                          <a:pt x="15487597" y="6561668"/>
                        </a:cubicBezTo>
                        <a:lnTo>
                          <a:pt x="15422545" y="6561668"/>
                        </a:lnTo>
                        <a:cubicBezTo>
                          <a:pt x="15366107" y="6561661"/>
                          <a:pt x="15315101" y="6528028"/>
                          <a:pt x="15292863" y="6476154"/>
                        </a:cubicBezTo>
                        <a:lnTo>
                          <a:pt x="15138842" y="6116815"/>
                        </a:lnTo>
                        <a:cubicBezTo>
                          <a:pt x="15135595" y="6109265"/>
                          <a:pt x="15124236" y="6112440"/>
                          <a:pt x="15125365" y="6120554"/>
                        </a:cubicBezTo>
                        <a:lnTo>
                          <a:pt x="15188372" y="6561668"/>
                        </a:lnTo>
                        <a:lnTo>
                          <a:pt x="15255752" y="7370163"/>
                        </a:lnTo>
                        <a:cubicBezTo>
                          <a:pt x="15256560" y="7379985"/>
                          <a:pt x="15253224" y="7389698"/>
                          <a:pt x="15246548" y="7396948"/>
                        </a:cubicBezTo>
                        <a:cubicBezTo>
                          <a:pt x="15239874" y="7404199"/>
                          <a:pt x="15230470" y="7408328"/>
                          <a:pt x="15220615" y="7408334"/>
                        </a:cubicBezTo>
                        <a:lnTo>
                          <a:pt x="15166781" y="7408334"/>
                        </a:lnTo>
                        <a:cubicBezTo>
                          <a:pt x="15097799" y="7408342"/>
                          <a:pt x="15038924" y="7358477"/>
                          <a:pt x="15027576" y="7290436"/>
                        </a:cubicBezTo>
                        <a:lnTo>
                          <a:pt x="14913204" y="6603436"/>
                        </a:lnTo>
                        <a:cubicBezTo>
                          <a:pt x="14911863" y="6595534"/>
                          <a:pt x="14900576" y="6595534"/>
                          <a:pt x="14899235" y="6603436"/>
                        </a:cubicBezTo>
                        <a:lnTo>
                          <a:pt x="14784794" y="7290436"/>
                        </a:lnTo>
                        <a:cubicBezTo>
                          <a:pt x="14773442" y="7358503"/>
                          <a:pt x="14714525" y="7408377"/>
                          <a:pt x="14645517" y="7408334"/>
                        </a:cubicBezTo>
                        <a:lnTo>
                          <a:pt x="14591683" y="7408334"/>
                        </a:lnTo>
                        <a:cubicBezTo>
                          <a:pt x="14581828" y="7408328"/>
                          <a:pt x="14572425" y="7404199"/>
                          <a:pt x="14565751" y="7396948"/>
                        </a:cubicBezTo>
                        <a:cubicBezTo>
                          <a:pt x="14559076" y="7389697"/>
                          <a:pt x="14555739" y="7379985"/>
                          <a:pt x="14556547" y="7370163"/>
                        </a:cubicBezTo>
                        <a:lnTo>
                          <a:pt x="14623927" y="6561668"/>
                        </a:lnTo>
                        <a:lnTo>
                          <a:pt x="14686933" y="6120554"/>
                        </a:lnTo>
                        <a:close/>
                        <a:moveTo>
                          <a:pt x="16493649" y="5150556"/>
                        </a:moveTo>
                        <a:cubicBezTo>
                          <a:pt x="16376749" y="5150556"/>
                          <a:pt x="16281983" y="5245323"/>
                          <a:pt x="16281983" y="5362223"/>
                        </a:cubicBezTo>
                        <a:lnTo>
                          <a:pt x="16281983" y="5432778"/>
                        </a:lnTo>
                        <a:cubicBezTo>
                          <a:pt x="16282504" y="5549309"/>
                          <a:pt x="16377117" y="5643500"/>
                          <a:pt x="16493649" y="5643500"/>
                        </a:cubicBezTo>
                        <a:cubicBezTo>
                          <a:pt x="16610181" y="5643500"/>
                          <a:pt x="16704794" y="5549309"/>
                          <a:pt x="16705315" y="5432778"/>
                        </a:cubicBezTo>
                        <a:lnTo>
                          <a:pt x="16705315" y="5362223"/>
                        </a:lnTo>
                        <a:cubicBezTo>
                          <a:pt x="16705315" y="5245323"/>
                          <a:pt x="16610549" y="5150556"/>
                          <a:pt x="16493649" y="5150556"/>
                        </a:cubicBezTo>
                        <a:close/>
                        <a:moveTo>
                          <a:pt x="16274433" y="6120554"/>
                        </a:moveTo>
                        <a:cubicBezTo>
                          <a:pt x="16275633" y="6112440"/>
                          <a:pt x="16264203" y="6109265"/>
                          <a:pt x="16261028" y="6116815"/>
                        </a:cubicBezTo>
                        <a:lnTo>
                          <a:pt x="16107004" y="6476154"/>
                        </a:lnTo>
                        <a:cubicBezTo>
                          <a:pt x="16084748" y="6528074"/>
                          <a:pt x="16033672" y="6561717"/>
                          <a:pt x="15977183" y="6561668"/>
                        </a:cubicBezTo>
                        <a:lnTo>
                          <a:pt x="15912129" y="6561668"/>
                        </a:lnTo>
                        <a:cubicBezTo>
                          <a:pt x="15900265" y="6561678"/>
                          <a:pt x="15889190" y="6555724"/>
                          <a:pt x="15882654" y="6545821"/>
                        </a:cubicBezTo>
                        <a:cubicBezTo>
                          <a:pt x="15876119" y="6535919"/>
                          <a:pt x="15875000" y="6523395"/>
                          <a:pt x="15879674" y="6512490"/>
                        </a:cubicBezTo>
                        <a:lnTo>
                          <a:pt x="16070315" y="6067778"/>
                        </a:lnTo>
                        <a:lnTo>
                          <a:pt x="16140447" y="5892377"/>
                        </a:lnTo>
                        <a:cubicBezTo>
                          <a:pt x="16183318" y="5785239"/>
                          <a:pt x="16287094" y="5714992"/>
                          <a:pt x="16402492" y="5715001"/>
                        </a:cubicBezTo>
                        <a:lnTo>
                          <a:pt x="16584806" y="5715001"/>
                        </a:lnTo>
                        <a:cubicBezTo>
                          <a:pt x="16700204" y="5714992"/>
                          <a:pt x="16803980" y="5785239"/>
                          <a:pt x="16846851" y="5892377"/>
                        </a:cubicBezTo>
                        <a:lnTo>
                          <a:pt x="16916983" y="6067778"/>
                        </a:lnTo>
                        <a:lnTo>
                          <a:pt x="17107553" y="6512490"/>
                        </a:lnTo>
                        <a:cubicBezTo>
                          <a:pt x="17112227" y="6523395"/>
                          <a:pt x="17111107" y="6535919"/>
                          <a:pt x="17104573" y="6545821"/>
                        </a:cubicBezTo>
                        <a:cubicBezTo>
                          <a:pt x="17098037" y="6555724"/>
                          <a:pt x="17086962" y="6561678"/>
                          <a:pt x="17075097" y="6561668"/>
                        </a:cubicBezTo>
                        <a:lnTo>
                          <a:pt x="17010045" y="6561668"/>
                        </a:lnTo>
                        <a:cubicBezTo>
                          <a:pt x="16953607" y="6561661"/>
                          <a:pt x="16902601" y="6528028"/>
                          <a:pt x="16880363" y="6476154"/>
                        </a:cubicBezTo>
                        <a:lnTo>
                          <a:pt x="16726342" y="6116815"/>
                        </a:lnTo>
                        <a:cubicBezTo>
                          <a:pt x="16723095" y="6109265"/>
                          <a:pt x="16711736" y="6112440"/>
                          <a:pt x="16712865" y="6120554"/>
                        </a:cubicBezTo>
                        <a:lnTo>
                          <a:pt x="16775872" y="6561668"/>
                        </a:lnTo>
                        <a:lnTo>
                          <a:pt x="16843252" y="7370163"/>
                        </a:lnTo>
                        <a:cubicBezTo>
                          <a:pt x="16844060" y="7379985"/>
                          <a:pt x="16840724" y="7389698"/>
                          <a:pt x="16834048" y="7396948"/>
                        </a:cubicBezTo>
                        <a:cubicBezTo>
                          <a:pt x="16827374" y="7404199"/>
                          <a:pt x="16817970" y="7408328"/>
                          <a:pt x="16808115" y="7408334"/>
                        </a:cubicBezTo>
                        <a:lnTo>
                          <a:pt x="16754281" y="7408334"/>
                        </a:lnTo>
                        <a:cubicBezTo>
                          <a:pt x="16685299" y="7408342"/>
                          <a:pt x="16626424" y="7358477"/>
                          <a:pt x="16615076" y="7290436"/>
                        </a:cubicBezTo>
                        <a:lnTo>
                          <a:pt x="16500704" y="6603436"/>
                        </a:lnTo>
                        <a:cubicBezTo>
                          <a:pt x="16499363" y="6595534"/>
                          <a:pt x="16488076" y="6595534"/>
                          <a:pt x="16486735" y="6603436"/>
                        </a:cubicBezTo>
                        <a:lnTo>
                          <a:pt x="16372294" y="7290436"/>
                        </a:lnTo>
                        <a:cubicBezTo>
                          <a:pt x="16360942" y="7358503"/>
                          <a:pt x="16302025" y="7408377"/>
                          <a:pt x="16233017" y="7408334"/>
                        </a:cubicBezTo>
                        <a:lnTo>
                          <a:pt x="16179183" y="7408334"/>
                        </a:lnTo>
                        <a:cubicBezTo>
                          <a:pt x="16169328" y="7408328"/>
                          <a:pt x="16159925" y="7404199"/>
                          <a:pt x="16153251" y="7396948"/>
                        </a:cubicBezTo>
                        <a:cubicBezTo>
                          <a:pt x="16146576" y="7389697"/>
                          <a:pt x="16143239" y="7379985"/>
                          <a:pt x="16144047" y="7370163"/>
                        </a:cubicBezTo>
                        <a:lnTo>
                          <a:pt x="16211427" y="6561668"/>
                        </a:lnTo>
                        <a:lnTo>
                          <a:pt x="16274433" y="6120554"/>
                        </a:lnTo>
                        <a:close/>
                        <a:moveTo>
                          <a:pt x="18081149" y="5150556"/>
                        </a:moveTo>
                        <a:cubicBezTo>
                          <a:pt x="17964249" y="5150556"/>
                          <a:pt x="17869483" y="5245323"/>
                          <a:pt x="17869483" y="5362223"/>
                        </a:cubicBezTo>
                        <a:lnTo>
                          <a:pt x="17869483" y="5432778"/>
                        </a:lnTo>
                        <a:cubicBezTo>
                          <a:pt x="17870004" y="5549309"/>
                          <a:pt x="17964617" y="5643500"/>
                          <a:pt x="18081149" y="5643500"/>
                        </a:cubicBezTo>
                        <a:cubicBezTo>
                          <a:pt x="18197681" y="5643500"/>
                          <a:pt x="18292294" y="5549309"/>
                          <a:pt x="18292815" y="5432778"/>
                        </a:cubicBezTo>
                        <a:lnTo>
                          <a:pt x="18292815" y="5362223"/>
                        </a:lnTo>
                        <a:cubicBezTo>
                          <a:pt x="18292815" y="5245323"/>
                          <a:pt x="18198049" y="5150556"/>
                          <a:pt x="18081149" y="5150556"/>
                        </a:cubicBezTo>
                        <a:close/>
                        <a:moveTo>
                          <a:pt x="17861933" y="6120554"/>
                        </a:moveTo>
                        <a:cubicBezTo>
                          <a:pt x="17863133" y="6112440"/>
                          <a:pt x="17851703" y="6109265"/>
                          <a:pt x="17848528" y="6116815"/>
                        </a:cubicBezTo>
                        <a:lnTo>
                          <a:pt x="17694504" y="6476154"/>
                        </a:lnTo>
                        <a:cubicBezTo>
                          <a:pt x="17672248" y="6528074"/>
                          <a:pt x="17621172" y="6561717"/>
                          <a:pt x="17564683" y="6561668"/>
                        </a:cubicBezTo>
                        <a:lnTo>
                          <a:pt x="17499629" y="6561668"/>
                        </a:lnTo>
                        <a:cubicBezTo>
                          <a:pt x="17487765" y="6561678"/>
                          <a:pt x="17476690" y="6555724"/>
                          <a:pt x="17470154" y="6545821"/>
                        </a:cubicBezTo>
                        <a:cubicBezTo>
                          <a:pt x="17463619" y="6535919"/>
                          <a:pt x="17462500" y="6523395"/>
                          <a:pt x="17467174" y="6512490"/>
                        </a:cubicBezTo>
                        <a:lnTo>
                          <a:pt x="17657815" y="6067778"/>
                        </a:lnTo>
                        <a:lnTo>
                          <a:pt x="17727947" y="5892377"/>
                        </a:lnTo>
                        <a:cubicBezTo>
                          <a:pt x="17770818" y="5785239"/>
                          <a:pt x="17874594" y="5714992"/>
                          <a:pt x="17989992" y="5715001"/>
                        </a:cubicBezTo>
                        <a:lnTo>
                          <a:pt x="18172306" y="5715001"/>
                        </a:lnTo>
                        <a:cubicBezTo>
                          <a:pt x="18287704" y="5714992"/>
                          <a:pt x="18391480" y="5785239"/>
                          <a:pt x="18434351" y="5892377"/>
                        </a:cubicBezTo>
                        <a:lnTo>
                          <a:pt x="18504483" y="6067778"/>
                        </a:lnTo>
                        <a:lnTo>
                          <a:pt x="18695053" y="6512490"/>
                        </a:lnTo>
                        <a:cubicBezTo>
                          <a:pt x="18699727" y="6523395"/>
                          <a:pt x="18698607" y="6535919"/>
                          <a:pt x="18692073" y="6545821"/>
                        </a:cubicBezTo>
                        <a:cubicBezTo>
                          <a:pt x="18685537" y="6555724"/>
                          <a:pt x="18674462" y="6561678"/>
                          <a:pt x="18662597" y="6561668"/>
                        </a:cubicBezTo>
                        <a:lnTo>
                          <a:pt x="18597545" y="6561668"/>
                        </a:lnTo>
                        <a:cubicBezTo>
                          <a:pt x="18541107" y="6561661"/>
                          <a:pt x="18490101" y="6528028"/>
                          <a:pt x="18467863" y="6476154"/>
                        </a:cubicBezTo>
                        <a:lnTo>
                          <a:pt x="18313842" y="6116815"/>
                        </a:lnTo>
                        <a:cubicBezTo>
                          <a:pt x="18310595" y="6109265"/>
                          <a:pt x="18299236" y="6112440"/>
                          <a:pt x="18300365" y="6120554"/>
                        </a:cubicBezTo>
                        <a:lnTo>
                          <a:pt x="18363372" y="6561668"/>
                        </a:lnTo>
                        <a:lnTo>
                          <a:pt x="18430752" y="7370163"/>
                        </a:lnTo>
                        <a:cubicBezTo>
                          <a:pt x="18431560" y="7379985"/>
                          <a:pt x="18428224" y="7389698"/>
                          <a:pt x="18421548" y="7396948"/>
                        </a:cubicBezTo>
                        <a:cubicBezTo>
                          <a:pt x="18414874" y="7404199"/>
                          <a:pt x="18405470" y="7408328"/>
                          <a:pt x="18395615" y="7408334"/>
                        </a:cubicBezTo>
                        <a:lnTo>
                          <a:pt x="18341781" y="7408334"/>
                        </a:lnTo>
                        <a:cubicBezTo>
                          <a:pt x="18272799" y="7408342"/>
                          <a:pt x="18213924" y="7358477"/>
                          <a:pt x="18202576" y="7290436"/>
                        </a:cubicBezTo>
                        <a:lnTo>
                          <a:pt x="18088204" y="6603436"/>
                        </a:lnTo>
                        <a:cubicBezTo>
                          <a:pt x="18086863" y="6595534"/>
                          <a:pt x="18075576" y="6595534"/>
                          <a:pt x="18074235" y="6603436"/>
                        </a:cubicBezTo>
                        <a:lnTo>
                          <a:pt x="17959794" y="7290436"/>
                        </a:lnTo>
                        <a:cubicBezTo>
                          <a:pt x="17948442" y="7358503"/>
                          <a:pt x="17889525" y="7408377"/>
                          <a:pt x="17820517" y="7408334"/>
                        </a:cubicBezTo>
                        <a:lnTo>
                          <a:pt x="17766683" y="7408334"/>
                        </a:lnTo>
                        <a:cubicBezTo>
                          <a:pt x="17756828" y="7408328"/>
                          <a:pt x="17747425" y="7404199"/>
                          <a:pt x="17740751" y="7396948"/>
                        </a:cubicBezTo>
                        <a:cubicBezTo>
                          <a:pt x="17734076" y="7389697"/>
                          <a:pt x="17730739" y="7379985"/>
                          <a:pt x="17731547" y="7370163"/>
                        </a:cubicBezTo>
                        <a:lnTo>
                          <a:pt x="17798927" y="6561668"/>
                        </a:lnTo>
                        <a:lnTo>
                          <a:pt x="17861933" y="6120554"/>
                        </a:lnTo>
                        <a:close/>
                        <a:moveTo>
                          <a:pt x="19668649" y="5150556"/>
                        </a:moveTo>
                        <a:cubicBezTo>
                          <a:pt x="19551749" y="5150556"/>
                          <a:pt x="19456983" y="5245323"/>
                          <a:pt x="19456983" y="5362223"/>
                        </a:cubicBezTo>
                        <a:lnTo>
                          <a:pt x="19456983" y="5432778"/>
                        </a:lnTo>
                        <a:cubicBezTo>
                          <a:pt x="19457504" y="5549309"/>
                          <a:pt x="19552117" y="5643500"/>
                          <a:pt x="19668649" y="5643500"/>
                        </a:cubicBezTo>
                        <a:cubicBezTo>
                          <a:pt x="19785181" y="5643500"/>
                          <a:pt x="19879794" y="5549309"/>
                          <a:pt x="19880315" y="5432778"/>
                        </a:cubicBezTo>
                        <a:lnTo>
                          <a:pt x="19880315" y="5362223"/>
                        </a:lnTo>
                        <a:cubicBezTo>
                          <a:pt x="19880315" y="5245323"/>
                          <a:pt x="19785549" y="5150556"/>
                          <a:pt x="19668649" y="5150556"/>
                        </a:cubicBezTo>
                        <a:close/>
                        <a:moveTo>
                          <a:pt x="19449433" y="6120554"/>
                        </a:moveTo>
                        <a:cubicBezTo>
                          <a:pt x="19450633" y="6112440"/>
                          <a:pt x="19439203" y="6109265"/>
                          <a:pt x="19436028" y="6116815"/>
                        </a:cubicBezTo>
                        <a:lnTo>
                          <a:pt x="19282004" y="6476154"/>
                        </a:lnTo>
                        <a:cubicBezTo>
                          <a:pt x="19259748" y="6528074"/>
                          <a:pt x="19208672" y="6561717"/>
                          <a:pt x="19152183" y="6561668"/>
                        </a:cubicBezTo>
                        <a:lnTo>
                          <a:pt x="19087129" y="6561668"/>
                        </a:lnTo>
                        <a:cubicBezTo>
                          <a:pt x="19075265" y="6561678"/>
                          <a:pt x="19064190" y="6555724"/>
                          <a:pt x="19057654" y="6545821"/>
                        </a:cubicBezTo>
                        <a:cubicBezTo>
                          <a:pt x="19051119" y="6535919"/>
                          <a:pt x="19050000" y="6523395"/>
                          <a:pt x="19054674" y="6512490"/>
                        </a:cubicBezTo>
                        <a:lnTo>
                          <a:pt x="19245315" y="6067778"/>
                        </a:lnTo>
                        <a:lnTo>
                          <a:pt x="19315447" y="5892377"/>
                        </a:lnTo>
                        <a:cubicBezTo>
                          <a:pt x="19358318" y="5785239"/>
                          <a:pt x="19462094" y="5714992"/>
                          <a:pt x="19577492" y="5715001"/>
                        </a:cubicBezTo>
                        <a:lnTo>
                          <a:pt x="19759806" y="5715001"/>
                        </a:lnTo>
                        <a:cubicBezTo>
                          <a:pt x="19875204" y="5714992"/>
                          <a:pt x="19978980" y="5785239"/>
                          <a:pt x="20021851" y="5892377"/>
                        </a:cubicBezTo>
                        <a:lnTo>
                          <a:pt x="20091983" y="6067778"/>
                        </a:lnTo>
                        <a:lnTo>
                          <a:pt x="20282553" y="6512490"/>
                        </a:lnTo>
                        <a:cubicBezTo>
                          <a:pt x="20287227" y="6523395"/>
                          <a:pt x="20286107" y="6535919"/>
                          <a:pt x="20279573" y="6545821"/>
                        </a:cubicBezTo>
                        <a:cubicBezTo>
                          <a:pt x="20273037" y="6555724"/>
                          <a:pt x="20261962" y="6561678"/>
                          <a:pt x="20250097" y="6561668"/>
                        </a:cubicBezTo>
                        <a:lnTo>
                          <a:pt x="20185045" y="6561668"/>
                        </a:lnTo>
                        <a:cubicBezTo>
                          <a:pt x="20128607" y="6561661"/>
                          <a:pt x="20077601" y="6528028"/>
                          <a:pt x="20055363" y="6476154"/>
                        </a:cubicBezTo>
                        <a:lnTo>
                          <a:pt x="19901342" y="6116815"/>
                        </a:lnTo>
                        <a:cubicBezTo>
                          <a:pt x="19898095" y="6109265"/>
                          <a:pt x="19886736" y="6112440"/>
                          <a:pt x="19887865" y="6120554"/>
                        </a:cubicBezTo>
                        <a:lnTo>
                          <a:pt x="19950872" y="6561668"/>
                        </a:lnTo>
                        <a:lnTo>
                          <a:pt x="20018252" y="7370163"/>
                        </a:lnTo>
                        <a:cubicBezTo>
                          <a:pt x="20019060" y="7379985"/>
                          <a:pt x="20015724" y="7389698"/>
                          <a:pt x="20009048" y="7396948"/>
                        </a:cubicBezTo>
                        <a:cubicBezTo>
                          <a:pt x="20002374" y="7404199"/>
                          <a:pt x="19992970" y="7408328"/>
                          <a:pt x="19983115" y="7408334"/>
                        </a:cubicBezTo>
                        <a:lnTo>
                          <a:pt x="19929281" y="7408334"/>
                        </a:lnTo>
                        <a:cubicBezTo>
                          <a:pt x="19860299" y="7408342"/>
                          <a:pt x="19801424" y="7358477"/>
                          <a:pt x="19790076" y="7290436"/>
                        </a:cubicBezTo>
                        <a:lnTo>
                          <a:pt x="19675704" y="6603436"/>
                        </a:lnTo>
                        <a:cubicBezTo>
                          <a:pt x="19674363" y="6595534"/>
                          <a:pt x="19663076" y="6595534"/>
                          <a:pt x="19661735" y="6603436"/>
                        </a:cubicBezTo>
                        <a:lnTo>
                          <a:pt x="19547294" y="7290436"/>
                        </a:lnTo>
                        <a:cubicBezTo>
                          <a:pt x="19535942" y="7358503"/>
                          <a:pt x="19477025" y="7408377"/>
                          <a:pt x="19408017" y="7408334"/>
                        </a:cubicBezTo>
                        <a:lnTo>
                          <a:pt x="19354183" y="7408334"/>
                        </a:lnTo>
                        <a:cubicBezTo>
                          <a:pt x="19344328" y="7408328"/>
                          <a:pt x="19334925" y="7404199"/>
                          <a:pt x="19328251" y="7396948"/>
                        </a:cubicBezTo>
                        <a:cubicBezTo>
                          <a:pt x="19321576" y="7389697"/>
                          <a:pt x="19318239" y="7379985"/>
                          <a:pt x="19319047" y="7370163"/>
                        </a:cubicBezTo>
                        <a:lnTo>
                          <a:pt x="19386427" y="6561668"/>
                        </a:lnTo>
                        <a:lnTo>
                          <a:pt x="19449433" y="6120554"/>
                        </a:lnTo>
                        <a:close/>
                        <a:moveTo>
                          <a:pt x="21256149" y="5150556"/>
                        </a:moveTo>
                        <a:cubicBezTo>
                          <a:pt x="21139249" y="5150556"/>
                          <a:pt x="21044483" y="5245323"/>
                          <a:pt x="21044483" y="5362223"/>
                        </a:cubicBezTo>
                        <a:lnTo>
                          <a:pt x="21044483" y="5432778"/>
                        </a:lnTo>
                        <a:cubicBezTo>
                          <a:pt x="21045004" y="5549309"/>
                          <a:pt x="21139617" y="5643500"/>
                          <a:pt x="21256149" y="5643500"/>
                        </a:cubicBezTo>
                        <a:cubicBezTo>
                          <a:pt x="21372681" y="5643500"/>
                          <a:pt x="21467294" y="5549309"/>
                          <a:pt x="21467815" y="5432778"/>
                        </a:cubicBezTo>
                        <a:lnTo>
                          <a:pt x="21467815" y="5362223"/>
                        </a:lnTo>
                        <a:cubicBezTo>
                          <a:pt x="21467815" y="5245323"/>
                          <a:pt x="21373049" y="5150556"/>
                          <a:pt x="21256149" y="5150556"/>
                        </a:cubicBezTo>
                        <a:close/>
                        <a:moveTo>
                          <a:pt x="21036933" y="6120554"/>
                        </a:moveTo>
                        <a:cubicBezTo>
                          <a:pt x="21038133" y="6112440"/>
                          <a:pt x="21026703" y="6109265"/>
                          <a:pt x="21023528" y="6116815"/>
                        </a:cubicBezTo>
                        <a:lnTo>
                          <a:pt x="20869504" y="6476154"/>
                        </a:lnTo>
                        <a:cubicBezTo>
                          <a:pt x="20847248" y="6528074"/>
                          <a:pt x="20796172" y="6561717"/>
                          <a:pt x="20739683" y="6561668"/>
                        </a:cubicBezTo>
                        <a:lnTo>
                          <a:pt x="20674629" y="6561668"/>
                        </a:lnTo>
                        <a:cubicBezTo>
                          <a:pt x="20662765" y="6561678"/>
                          <a:pt x="20651690" y="6555724"/>
                          <a:pt x="20645154" y="6545821"/>
                        </a:cubicBezTo>
                        <a:cubicBezTo>
                          <a:pt x="20638619" y="6535919"/>
                          <a:pt x="20637500" y="6523395"/>
                          <a:pt x="20642174" y="6512490"/>
                        </a:cubicBezTo>
                        <a:lnTo>
                          <a:pt x="20832815" y="6067778"/>
                        </a:lnTo>
                        <a:lnTo>
                          <a:pt x="20902947" y="5892377"/>
                        </a:lnTo>
                        <a:cubicBezTo>
                          <a:pt x="20945818" y="5785239"/>
                          <a:pt x="21049594" y="5714992"/>
                          <a:pt x="21164992" y="5715001"/>
                        </a:cubicBezTo>
                        <a:lnTo>
                          <a:pt x="21347306" y="5715001"/>
                        </a:lnTo>
                        <a:cubicBezTo>
                          <a:pt x="21462704" y="5714992"/>
                          <a:pt x="21566480" y="5785239"/>
                          <a:pt x="21609351" y="5892377"/>
                        </a:cubicBezTo>
                        <a:lnTo>
                          <a:pt x="21679483" y="6067778"/>
                        </a:lnTo>
                        <a:lnTo>
                          <a:pt x="21870053" y="6512490"/>
                        </a:lnTo>
                        <a:cubicBezTo>
                          <a:pt x="21874727" y="6523395"/>
                          <a:pt x="21873607" y="6535919"/>
                          <a:pt x="21867073" y="6545821"/>
                        </a:cubicBezTo>
                        <a:cubicBezTo>
                          <a:pt x="21860537" y="6555724"/>
                          <a:pt x="21849462" y="6561678"/>
                          <a:pt x="21837597" y="6561668"/>
                        </a:cubicBezTo>
                        <a:lnTo>
                          <a:pt x="21772545" y="6561668"/>
                        </a:lnTo>
                        <a:cubicBezTo>
                          <a:pt x="21716107" y="6561661"/>
                          <a:pt x="21665101" y="6528028"/>
                          <a:pt x="21642863" y="6476154"/>
                        </a:cubicBezTo>
                        <a:lnTo>
                          <a:pt x="21488842" y="6116815"/>
                        </a:lnTo>
                        <a:cubicBezTo>
                          <a:pt x="21485595" y="6109265"/>
                          <a:pt x="21474236" y="6112440"/>
                          <a:pt x="21475365" y="6120554"/>
                        </a:cubicBezTo>
                        <a:lnTo>
                          <a:pt x="21538372" y="6561668"/>
                        </a:lnTo>
                        <a:lnTo>
                          <a:pt x="21605752" y="7370163"/>
                        </a:lnTo>
                        <a:cubicBezTo>
                          <a:pt x="21606560" y="7379985"/>
                          <a:pt x="21603224" y="7389698"/>
                          <a:pt x="21596548" y="7396948"/>
                        </a:cubicBezTo>
                        <a:cubicBezTo>
                          <a:pt x="21589874" y="7404199"/>
                          <a:pt x="21580470" y="7408328"/>
                          <a:pt x="21570615" y="7408334"/>
                        </a:cubicBezTo>
                        <a:lnTo>
                          <a:pt x="21516781" y="7408334"/>
                        </a:lnTo>
                        <a:cubicBezTo>
                          <a:pt x="21447799" y="7408342"/>
                          <a:pt x="21388924" y="7358477"/>
                          <a:pt x="21377576" y="7290436"/>
                        </a:cubicBezTo>
                        <a:lnTo>
                          <a:pt x="21263204" y="6603436"/>
                        </a:lnTo>
                        <a:cubicBezTo>
                          <a:pt x="21261863" y="6595534"/>
                          <a:pt x="21250576" y="6595534"/>
                          <a:pt x="21249235" y="6603436"/>
                        </a:cubicBezTo>
                        <a:lnTo>
                          <a:pt x="21134794" y="7290436"/>
                        </a:lnTo>
                        <a:cubicBezTo>
                          <a:pt x="21123442" y="7358503"/>
                          <a:pt x="21064525" y="7408377"/>
                          <a:pt x="20995517" y="7408334"/>
                        </a:cubicBezTo>
                        <a:lnTo>
                          <a:pt x="20941683" y="7408334"/>
                        </a:lnTo>
                        <a:cubicBezTo>
                          <a:pt x="20931828" y="7408328"/>
                          <a:pt x="20922425" y="7404199"/>
                          <a:pt x="20915751" y="7396948"/>
                        </a:cubicBezTo>
                        <a:cubicBezTo>
                          <a:pt x="20909076" y="7389697"/>
                          <a:pt x="20905739" y="7379985"/>
                          <a:pt x="20906547" y="7370163"/>
                        </a:cubicBezTo>
                        <a:lnTo>
                          <a:pt x="20973927" y="6561668"/>
                        </a:lnTo>
                        <a:lnTo>
                          <a:pt x="21036933" y="6120554"/>
                        </a:lnTo>
                        <a:close/>
                        <a:moveTo>
                          <a:pt x="22843649" y="5150556"/>
                        </a:moveTo>
                        <a:cubicBezTo>
                          <a:pt x="22726749" y="5150556"/>
                          <a:pt x="22631983" y="5245323"/>
                          <a:pt x="22631983" y="5362223"/>
                        </a:cubicBezTo>
                        <a:lnTo>
                          <a:pt x="22631983" y="5432778"/>
                        </a:lnTo>
                        <a:cubicBezTo>
                          <a:pt x="22632504" y="5549309"/>
                          <a:pt x="22727117" y="5643500"/>
                          <a:pt x="22843649" y="5643500"/>
                        </a:cubicBezTo>
                        <a:cubicBezTo>
                          <a:pt x="22960181" y="5643500"/>
                          <a:pt x="23054794" y="5549309"/>
                          <a:pt x="23055315" y="5432778"/>
                        </a:cubicBezTo>
                        <a:lnTo>
                          <a:pt x="23055315" y="5362223"/>
                        </a:lnTo>
                        <a:cubicBezTo>
                          <a:pt x="23055315" y="5245323"/>
                          <a:pt x="22960549" y="5150556"/>
                          <a:pt x="22843649" y="5150556"/>
                        </a:cubicBezTo>
                        <a:close/>
                        <a:moveTo>
                          <a:pt x="22624433" y="6120554"/>
                        </a:moveTo>
                        <a:cubicBezTo>
                          <a:pt x="22625633" y="6112440"/>
                          <a:pt x="22614203" y="6109265"/>
                          <a:pt x="22611028" y="6116815"/>
                        </a:cubicBezTo>
                        <a:lnTo>
                          <a:pt x="22457004" y="6476154"/>
                        </a:lnTo>
                        <a:cubicBezTo>
                          <a:pt x="22434748" y="6528074"/>
                          <a:pt x="22383672" y="6561717"/>
                          <a:pt x="22327183" y="6561668"/>
                        </a:cubicBezTo>
                        <a:lnTo>
                          <a:pt x="22262129" y="6561668"/>
                        </a:lnTo>
                        <a:cubicBezTo>
                          <a:pt x="22250265" y="6561678"/>
                          <a:pt x="22239190" y="6555724"/>
                          <a:pt x="22232654" y="6545821"/>
                        </a:cubicBezTo>
                        <a:cubicBezTo>
                          <a:pt x="22226119" y="6535919"/>
                          <a:pt x="22225000" y="6523395"/>
                          <a:pt x="22229674" y="6512490"/>
                        </a:cubicBezTo>
                        <a:lnTo>
                          <a:pt x="22420315" y="6067778"/>
                        </a:lnTo>
                        <a:lnTo>
                          <a:pt x="22490447" y="5892377"/>
                        </a:lnTo>
                        <a:cubicBezTo>
                          <a:pt x="22533318" y="5785239"/>
                          <a:pt x="22637094" y="5714992"/>
                          <a:pt x="22752492" y="5715001"/>
                        </a:cubicBezTo>
                        <a:lnTo>
                          <a:pt x="22934806" y="5715001"/>
                        </a:lnTo>
                        <a:cubicBezTo>
                          <a:pt x="23050204" y="5714992"/>
                          <a:pt x="23153980" y="5785239"/>
                          <a:pt x="23196851" y="5892377"/>
                        </a:cubicBezTo>
                        <a:lnTo>
                          <a:pt x="23266983" y="6067778"/>
                        </a:lnTo>
                        <a:lnTo>
                          <a:pt x="23457553" y="6512490"/>
                        </a:lnTo>
                        <a:cubicBezTo>
                          <a:pt x="23462227" y="6523395"/>
                          <a:pt x="23461107" y="6535919"/>
                          <a:pt x="23454573" y="6545821"/>
                        </a:cubicBezTo>
                        <a:cubicBezTo>
                          <a:pt x="23448037" y="6555724"/>
                          <a:pt x="23436962" y="6561678"/>
                          <a:pt x="23425097" y="6561668"/>
                        </a:cubicBezTo>
                        <a:lnTo>
                          <a:pt x="23360045" y="6561668"/>
                        </a:lnTo>
                        <a:cubicBezTo>
                          <a:pt x="23303607" y="6561661"/>
                          <a:pt x="23252601" y="6528028"/>
                          <a:pt x="23230363" y="6476154"/>
                        </a:cubicBezTo>
                        <a:lnTo>
                          <a:pt x="23076342" y="6116815"/>
                        </a:lnTo>
                        <a:cubicBezTo>
                          <a:pt x="23073095" y="6109265"/>
                          <a:pt x="23061736" y="6112440"/>
                          <a:pt x="23062865" y="6120554"/>
                        </a:cubicBezTo>
                        <a:lnTo>
                          <a:pt x="23125872" y="6561668"/>
                        </a:lnTo>
                        <a:lnTo>
                          <a:pt x="23193252" y="7370163"/>
                        </a:lnTo>
                        <a:cubicBezTo>
                          <a:pt x="23194060" y="7379985"/>
                          <a:pt x="23190724" y="7389698"/>
                          <a:pt x="23184048" y="7396948"/>
                        </a:cubicBezTo>
                        <a:cubicBezTo>
                          <a:pt x="23177374" y="7404199"/>
                          <a:pt x="23167970" y="7408328"/>
                          <a:pt x="23158115" y="7408334"/>
                        </a:cubicBezTo>
                        <a:lnTo>
                          <a:pt x="23104281" y="7408334"/>
                        </a:lnTo>
                        <a:cubicBezTo>
                          <a:pt x="23035299" y="7408342"/>
                          <a:pt x="22976424" y="7358477"/>
                          <a:pt x="22965076" y="7290436"/>
                        </a:cubicBezTo>
                        <a:lnTo>
                          <a:pt x="22850704" y="6603436"/>
                        </a:lnTo>
                        <a:cubicBezTo>
                          <a:pt x="22849363" y="6595534"/>
                          <a:pt x="22838076" y="6595534"/>
                          <a:pt x="22836735" y="6603436"/>
                        </a:cubicBezTo>
                        <a:lnTo>
                          <a:pt x="22722294" y="7290436"/>
                        </a:lnTo>
                        <a:cubicBezTo>
                          <a:pt x="22710942" y="7358503"/>
                          <a:pt x="22652025" y="7408377"/>
                          <a:pt x="22583017" y="7408334"/>
                        </a:cubicBezTo>
                        <a:lnTo>
                          <a:pt x="22529183" y="7408334"/>
                        </a:lnTo>
                        <a:cubicBezTo>
                          <a:pt x="22519328" y="7408328"/>
                          <a:pt x="22509925" y="7404199"/>
                          <a:pt x="22503251" y="7396948"/>
                        </a:cubicBezTo>
                        <a:cubicBezTo>
                          <a:pt x="22496576" y="7389697"/>
                          <a:pt x="22493239" y="7379985"/>
                          <a:pt x="22494047" y="7370163"/>
                        </a:cubicBezTo>
                        <a:lnTo>
                          <a:pt x="22561427" y="6561668"/>
                        </a:lnTo>
                        <a:lnTo>
                          <a:pt x="22624433" y="6120554"/>
                        </a:lnTo>
                        <a:close/>
                        <a:moveTo>
                          <a:pt x="24431149" y="5150556"/>
                        </a:moveTo>
                        <a:cubicBezTo>
                          <a:pt x="24314249" y="5150556"/>
                          <a:pt x="24219483" y="5245323"/>
                          <a:pt x="24219483" y="5362223"/>
                        </a:cubicBezTo>
                        <a:lnTo>
                          <a:pt x="24219483" y="5432778"/>
                        </a:lnTo>
                        <a:cubicBezTo>
                          <a:pt x="24220004" y="5549309"/>
                          <a:pt x="24314617" y="5643500"/>
                          <a:pt x="24431149" y="5643500"/>
                        </a:cubicBezTo>
                        <a:cubicBezTo>
                          <a:pt x="24547681" y="5643500"/>
                          <a:pt x="24642294" y="5549309"/>
                          <a:pt x="24642815" y="5432778"/>
                        </a:cubicBezTo>
                        <a:lnTo>
                          <a:pt x="24642815" y="5362223"/>
                        </a:lnTo>
                        <a:cubicBezTo>
                          <a:pt x="24642815" y="5245323"/>
                          <a:pt x="24548049" y="5150556"/>
                          <a:pt x="24431149" y="5150556"/>
                        </a:cubicBezTo>
                        <a:close/>
                        <a:moveTo>
                          <a:pt x="24211933" y="6120554"/>
                        </a:moveTo>
                        <a:cubicBezTo>
                          <a:pt x="24213133" y="6112440"/>
                          <a:pt x="24201703" y="6109265"/>
                          <a:pt x="24198528" y="6116815"/>
                        </a:cubicBezTo>
                        <a:lnTo>
                          <a:pt x="24044504" y="6476154"/>
                        </a:lnTo>
                        <a:cubicBezTo>
                          <a:pt x="24022248" y="6528074"/>
                          <a:pt x="23971172" y="6561717"/>
                          <a:pt x="23914683" y="6561668"/>
                        </a:cubicBezTo>
                        <a:lnTo>
                          <a:pt x="23849629" y="6561668"/>
                        </a:lnTo>
                        <a:cubicBezTo>
                          <a:pt x="23837765" y="6561678"/>
                          <a:pt x="23826690" y="6555724"/>
                          <a:pt x="23820154" y="6545821"/>
                        </a:cubicBezTo>
                        <a:cubicBezTo>
                          <a:pt x="23813619" y="6535919"/>
                          <a:pt x="23812500" y="6523395"/>
                          <a:pt x="23817174" y="6512490"/>
                        </a:cubicBezTo>
                        <a:lnTo>
                          <a:pt x="24007815" y="6067778"/>
                        </a:lnTo>
                        <a:lnTo>
                          <a:pt x="24077947" y="5892377"/>
                        </a:lnTo>
                        <a:cubicBezTo>
                          <a:pt x="24120818" y="5785239"/>
                          <a:pt x="24224594" y="5714992"/>
                          <a:pt x="24339992" y="5715001"/>
                        </a:cubicBezTo>
                        <a:lnTo>
                          <a:pt x="24522306" y="5715001"/>
                        </a:lnTo>
                        <a:cubicBezTo>
                          <a:pt x="24637704" y="5714992"/>
                          <a:pt x="24741480" y="5785239"/>
                          <a:pt x="24784351" y="5892377"/>
                        </a:cubicBezTo>
                        <a:lnTo>
                          <a:pt x="24854483" y="6067778"/>
                        </a:lnTo>
                        <a:lnTo>
                          <a:pt x="25045053" y="6512490"/>
                        </a:lnTo>
                        <a:cubicBezTo>
                          <a:pt x="25049727" y="6523395"/>
                          <a:pt x="25048607" y="6535919"/>
                          <a:pt x="25042073" y="6545821"/>
                        </a:cubicBezTo>
                        <a:cubicBezTo>
                          <a:pt x="25035537" y="6555724"/>
                          <a:pt x="25024462" y="6561678"/>
                          <a:pt x="25012597" y="6561668"/>
                        </a:cubicBezTo>
                        <a:lnTo>
                          <a:pt x="24947545" y="6561668"/>
                        </a:lnTo>
                        <a:cubicBezTo>
                          <a:pt x="24891107" y="6561661"/>
                          <a:pt x="24840101" y="6528028"/>
                          <a:pt x="24817863" y="6476154"/>
                        </a:cubicBezTo>
                        <a:lnTo>
                          <a:pt x="24663842" y="6116815"/>
                        </a:lnTo>
                        <a:cubicBezTo>
                          <a:pt x="24660595" y="6109265"/>
                          <a:pt x="24649236" y="6112440"/>
                          <a:pt x="24650365" y="6120554"/>
                        </a:cubicBezTo>
                        <a:lnTo>
                          <a:pt x="24713372" y="6561668"/>
                        </a:lnTo>
                        <a:lnTo>
                          <a:pt x="24780752" y="7370163"/>
                        </a:lnTo>
                        <a:cubicBezTo>
                          <a:pt x="24781560" y="7379985"/>
                          <a:pt x="24778224" y="7389698"/>
                          <a:pt x="24771548" y="7396948"/>
                        </a:cubicBezTo>
                        <a:cubicBezTo>
                          <a:pt x="24764874" y="7404199"/>
                          <a:pt x="24755470" y="7408328"/>
                          <a:pt x="24745615" y="7408334"/>
                        </a:cubicBezTo>
                        <a:lnTo>
                          <a:pt x="24691781" y="7408334"/>
                        </a:lnTo>
                        <a:cubicBezTo>
                          <a:pt x="24622799" y="7408342"/>
                          <a:pt x="24563924" y="7358477"/>
                          <a:pt x="24552576" y="7290436"/>
                        </a:cubicBezTo>
                        <a:lnTo>
                          <a:pt x="24438204" y="6603436"/>
                        </a:lnTo>
                        <a:cubicBezTo>
                          <a:pt x="24436863" y="6595534"/>
                          <a:pt x="24425576" y="6595534"/>
                          <a:pt x="24424235" y="6603436"/>
                        </a:cubicBezTo>
                        <a:lnTo>
                          <a:pt x="24309794" y="7290436"/>
                        </a:lnTo>
                        <a:cubicBezTo>
                          <a:pt x="24298442" y="7358503"/>
                          <a:pt x="24239525" y="7408377"/>
                          <a:pt x="24170517" y="7408334"/>
                        </a:cubicBezTo>
                        <a:lnTo>
                          <a:pt x="24116683" y="7408334"/>
                        </a:lnTo>
                        <a:cubicBezTo>
                          <a:pt x="24106828" y="7408328"/>
                          <a:pt x="24097425" y="7404199"/>
                          <a:pt x="24090751" y="7396948"/>
                        </a:cubicBezTo>
                        <a:cubicBezTo>
                          <a:pt x="24084076" y="7389697"/>
                          <a:pt x="24080739" y="7379985"/>
                          <a:pt x="24081547" y="7370163"/>
                        </a:cubicBezTo>
                        <a:lnTo>
                          <a:pt x="24148927" y="6561668"/>
                        </a:lnTo>
                        <a:lnTo>
                          <a:pt x="24211933" y="6120554"/>
                        </a:lnTo>
                        <a:close/>
                        <a:moveTo>
                          <a:pt x="26018649" y="5150556"/>
                        </a:moveTo>
                        <a:cubicBezTo>
                          <a:pt x="25901749" y="5150556"/>
                          <a:pt x="25806983" y="5245323"/>
                          <a:pt x="25806983" y="5362223"/>
                        </a:cubicBezTo>
                        <a:lnTo>
                          <a:pt x="25806983" y="5432778"/>
                        </a:lnTo>
                        <a:cubicBezTo>
                          <a:pt x="25807504" y="5549309"/>
                          <a:pt x="25902118" y="5643501"/>
                          <a:pt x="26018649" y="5643501"/>
                        </a:cubicBezTo>
                        <a:cubicBezTo>
                          <a:pt x="26135181" y="5643501"/>
                          <a:pt x="26229796" y="5549309"/>
                          <a:pt x="26230317" y="5432778"/>
                        </a:cubicBezTo>
                        <a:lnTo>
                          <a:pt x="26230317" y="5362223"/>
                        </a:lnTo>
                        <a:cubicBezTo>
                          <a:pt x="26230317" y="5306085"/>
                          <a:pt x="26208017" y="5252247"/>
                          <a:pt x="26168320" y="5212552"/>
                        </a:cubicBezTo>
                        <a:cubicBezTo>
                          <a:pt x="26128627" y="5172856"/>
                          <a:pt x="26074788" y="5150556"/>
                          <a:pt x="26018649" y="5150556"/>
                        </a:cubicBezTo>
                        <a:close/>
                        <a:moveTo>
                          <a:pt x="25799433" y="6120554"/>
                        </a:moveTo>
                        <a:cubicBezTo>
                          <a:pt x="25800633" y="6112440"/>
                          <a:pt x="25789203" y="6109265"/>
                          <a:pt x="25786028" y="6116815"/>
                        </a:cubicBezTo>
                        <a:lnTo>
                          <a:pt x="25632004" y="6476154"/>
                        </a:lnTo>
                        <a:cubicBezTo>
                          <a:pt x="25609748" y="6528074"/>
                          <a:pt x="25558672" y="6561717"/>
                          <a:pt x="25502183" y="6561668"/>
                        </a:cubicBezTo>
                        <a:lnTo>
                          <a:pt x="25437129" y="6561668"/>
                        </a:lnTo>
                        <a:cubicBezTo>
                          <a:pt x="25425265" y="6561678"/>
                          <a:pt x="25414190" y="6555724"/>
                          <a:pt x="25407654" y="6545821"/>
                        </a:cubicBezTo>
                        <a:cubicBezTo>
                          <a:pt x="25401119" y="6535919"/>
                          <a:pt x="25400000" y="6523395"/>
                          <a:pt x="25404674" y="6512490"/>
                        </a:cubicBezTo>
                        <a:lnTo>
                          <a:pt x="25595315" y="6067778"/>
                        </a:lnTo>
                        <a:lnTo>
                          <a:pt x="25665447" y="5892377"/>
                        </a:lnTo>
                        <a:cubicBezTo>
                          <a:pt x="25708318" y="5785239"/>
                          <a:pt x="25812094" y="5714992"/>
                          <a:pt x="25927492" y="5715001"/>
                        </a:cubicBezTo>
                        <a:lnTo>
                          <a:pt x="26109806" y="5715001"/>
                        </a:lnTo>
                        <a:cubicBezTo>
                          <a:pt x="26225204" y="5714993"/>
                          <a:pt x="26328980" y="5785239"/>
                          <a:pt x="26371849" y="5892377"/>
                        </a:cubicBezTo>
                        <a:lnTo>
                          <a:pt x="26441981" y="6067778"/>
                        </a:lnTo>
                        <a:lnTo>
                          <a:pt x="26632553" y="6512490"/>
                        </a:lnTo>
                        <a:cubicBezTo>
                          <a:pt x="26637228" y="6523395"/>
                          <a:pt x="26636109" y="6535919"/>
                          <a:pt x="26629573" y="6545821"/>
                        </a:cubicBezTo>
                        <a:cubicBezTo>
                          <a:pt x="26623037" y="6555723"/>
                          <a:pt x="26611962" y="6561678"/>
                          <a:pt x="26600099" y="6561668"/>
                        </a:cubicBezTo>
                        <a:lnTo>
                          <a:pt x="26535045" y="6561668"/>
                        </a:lnTo>
                        <a:cubicBezTo>
                          <a:pt x="26478605" y="6561661"/>
                          <a:pt x="26427601" y="6528028"/>
                          <a:pt x="26405363" y="6476154"/>
                        </a:cubicBezTo>
                        <a:lnTo>
                          <a:pt x="26251342" y="6116815"/>
                        </a:lnTo>
                        <a:cubicBezTo>
                          <a:pt x="26248095" y="6109265"/>
                          <a:pt x="26236735" y="6112440"/>
                          <a:pt x="26237867" y="6120554"/>
                        </a:cubicBezTo>
                        <a:lnTo>
                          <a:pt x="26300871" y="6561668"/>
                        </a:lnTo>
                        <a:lnTo>
                          <a:pt x="26368252" y="7370163"/>
                        </a:lnTo>
                        <a:cubicBezTo>
                          <a:pt x="26369062" y="7379985"/>
                          <a:pt x="26365722" y="7389697"/>
                          <a:pt x="26359050" y="7396948"/>
                        </a:cubicBezTo>
                        <a:cubicBezTo>
                          <a:pt x="26352374" y="7404199"/>
                          <a:pt x="26342970" y="7408328"/>
                          <a:pt x="26333117" y="7408334"/>
                        </a:cubicBezTo>
                        <a:lnTo>
                          <a:pt x="26279281" y="7408334"/>
                        </a:lnTo>
                        <a:cubicBezTo>
                          <a:pt x="26210299" y="7408343"/>
                          <a:pt x="26151422" y="7358478"/>
                          <a:pt x="26140074" y="7290436"/>
                        </a:cubicBezTo>
                        <a:lnTo>
                          <a:pt x="26025706" y="6603436"/>
                        </a:lnTo>
                        <a:cubicBezTo>
                          <a:pt x="26024363" y="6595534"/>
                          <a:pt x="26013074" y="6595534"/>
                          <a:pt x="26011735" y="6603436"/>
                        </a:cubicBezTo>
                        <a:lnTo>
                          <a:pt x="25897294" y="7290436"/>
                        </a:lnTo>
                        <a:cubicBezTo>
                          <a:pt x="25885942" y="7358503"/>
                          <a:pt x="25827025" y="7408377"/>
                          <a:pt x="25758017" y="7408334"/>
                        </a:cubicBezTo>
                        <a:lnTo>
                          <a:pt x="25704183" y="7408334"/>
                        </a:lnTo>
                        <a:cubicBezTo>
                          <a:pt x="25694328" y="7408328"/>
                          <a:pt x="25684925" y="7404199"/>
                          <a:pt x="25678251" y="7396948"/>
                        </a:cubicBezTo>
                        <a:cubicBezTo>
                          <a:pt x="25671576" y="7389697"/>
                          <a:pt x="25668239" y="7379985"/>
                          <a:pt x="25669047" y="7370163"/>
                        </a:cubicBezTo>
                        <a:lnTo>
                          <a:pt x="25736427" y="6561668"/>
                        </a:lnTo>
                        <a:lnTo>
                          <a:pt x="25799433" y="6120554"/>
                        </a:lnTo>
                        <a:close/>
                        <a:moveTo>
                          <a:pt x="27606149" y="5150556"/>
                        </a:moveTo>
                        <a:cubicBezTo>
                          <a:pt x="27550010" y="5150556"/>
                          <a:pt x="27496171" y="5172856"/>
                          <a:pt x="27456478" y="5212552"/>
                        </a:cubicBezTo>
                        <a:cubicBezTo>
                          <a:pt x="27416781" y="5252247"/>
                          <a:pt x="27394481" y="5306085"/>
                          <a:pt x="27394481" y="5362223"/>
                        </a:cubicBezTo>
                        <a:lnTo>
                          <a:pt x="27394481" y="5432778"/>
                        </a:lnTo>
                        <a:cubicBezTo>
                          <a:pt x="27395002" y="5549310"/>
                          <a:pt x="27489617" y="5643502"/>
                          <a:pt x="27606149" y="5643502"/>
                        </a:cubicBezTo>
                        <a:cubicBezTo>
                          <a:pt x="27722681" y="5643502"/>
                          <a:pt x="27817296" y="5549310"/>
                          <a:pt x="27817817" y="5432778"/>
                        </a:cubicBezTo>
                        <a:lnTo>
                          <a:pt x="27817817" y="5362223"/>
                        </a:lnTo>
                        <a:cubicBezTo>
                          <a:pt x="27817817" y="5306085"/>
                          <a:pt x="27795517" y="5252247"/>
                          <a:pt x="27755820" y="5212552"/>
                        </a:cubicBezTo>
                        <a:cubicBezTo>
                          <a:pt x="27716127" y="5172856"/>
                          <a:pt x="27662288" y="5150556"/>
                          <a:pt x="27606149" y="5150556"/>
                        </a:cubicBezTo>
                        <a:close/>
                        <a:moveTo>
                          <a:pt x="27386931" y="6120554"/>
                        </a:moveTo>
                        <a:cubicBezTo>
                          <a:pt x="27388131" y="6112440"/>
                          <a:pt x="27376703" y="6109265"/>
                          <a:pt x="27373528" y="6116815"/>
                        </a:cubicBezTo>
                        <a:lnTo>
                          <a:pt x="27219506" y="6476154"/>
                        </a:lnTo>
                        <a:cubicBezTo>
                          <a:pt x="27197250" y="6528075"/>
                          <a:pt x="27146171" y="6561719"/>
                          <a:pt x="27089681" y="6561668"/>
                        </a:cubicBezTo>
                        <a:lnTo>
                          <a:pt x="27024631" y="6561668"/>
                        </a:lnTo>
                        <a:cubicBezTo>
                          <a:pt x="27012765" y="6561678"/>
                          <a:pt x="27001690" y="6555725"/>
                          <a:pt x="26995154" y="6545822"/>
                        </a:cubicBezTo>
                        <a:cubicBezTo>
                          <a:pt x="26988618" y="6535920"/>
                          <a:pt x="26987498" y="6523395"/>
                          <a:pt x="26992174" y="6512490"/>
                        </a:cubicBezTo>
                        <a:lnTo>
                          <a:pt x="27182817" y="6067778"/>
                        </a:lnTo>
                        <a:lnTo>
                          <a:pt x="27252949" y="5892377"/>
                        </a:lnTo>
                        <a:cubicBezTo>
                          <a:pt x="27295818" y="5785239"/>
                          <a:pt x="27399594" y="5714993"/>
                          <a:pt x="27514992" y="5715001"/>
                        </a:cubicBezTo>
                        <a:lnTo>
                          <a:pt x="27697306" y="5715001"/>
                        </a:lnTo>
                        <a:cubicBezTo>
                          <a:pt x="27812704" y="5714993"/>
                          <a:pt x="27916480" y="5785239"/>
                          <a:pt x="27959349" y="5892377"/>
                        </a:cubicBezTo>
                        <a:lnTo>
                          <a:pt x="28029481" y="6067778"/>
                        </a:lnTo>
                        <a:lnTo>
                          <a:pt x="28220053" y="6512490"/>
                        </a:lnTo>
                        <a:cubicBezTo>
                          <a:pt x="28224728" y="6523395"/>
                          <a:pt x="28223609" y="6535919"/>
                          <a:pt x="28217073" y="6545821"/>
                        </a:cubicBezTo>
                        <a:cubicBezTo>
                          <a:pt x="28210537" y="6555723"/>
                          <a:pt x="28199462" y="6561678"/>
                          <a:pt x="28187599" y="6561668"/>
                        </a:cubicBezTo>
                        <a:lnTo>
                          <a:pt x="28122545" y="6561668"/>
                        </a:lnTo>
                        <a:cubicBezTo>
                          <a:pt x="28066105" y="6561661"/>
                          <a:pt x="28015101" y="6528028"/>
                          <a:pt x="27992863" y="6476154"/>
                        </a:cubicBezTo>
                        <a:lnTo>
                          <a:pt x="27838842" y="6116815"/>
                        </a:lnTo>
                        <a:cubicBezTo>
                          <a:pt x="27835595" y="6109265"/>
                          <a:pt x="27824235" y="6112440"/>
                          <a:pt x="27825367" y="6120554"/>
                        </a:cubicBezTo>
                        <a:lnTo>
                          <a:pt x="27888371" y="6561668"/>
                        </a:lnTo>
                        <a:lnTo>
                          <a:pt x="27955752" y="7370163"/>
                        </a:lnTo>
                        <a:cubicBezTo>
                          <a:pt x="27956562" y="7379985"/>
                          <a:pt x="27953222" y="7389697"/>
                          <a:pt x="27946550" y="7396948"/>
                        </a:cubicBezTo>
                        <a:cubicBezTo>
                          <a:pt x="27939874" y="7404199"/>
                          <a:pt x="27930470" y="7408328"/>
                          <a:pt x="27920617" y="7408334"/>
                        </a:cubicBezTo>
                        <a:lnTo>
                          <a:pt x="27866781" y="7408334"/>
                        </a:lnTo>
                        <a:cubicBezTo>
                          <a:pt x="27797799" y="7408343"/>
                          <a:pt x="27738922" y="7358478"/>
                          <a:pt x="27727574" y="7290436"/>
                        </a:cubicBezTo>
                        <a:lnTo>
                          <a:pt x="27613206" y="6603436"/>
                        </a:lnTo>
                        <a:cubicBezTo>
                          <a:pt x="27611863" y="6595534"/>
                          <a:pt x="27600574" y="6595534"/>
                          <a:pt x="27599235" y="6603436"/>
                        </a:cubicBezTo>
                        <a:lnTo>
                          <a:pt x="27484792" y="7290436"/>
                        </a:lnTo>
                        <a:cubicBezTo>
                          <a:pt x="27473441" y="7358503"/>
                          <a:pt x="27414523" y="7408376"/>
                          <a:pt x="27345517" y="7408334"/>
                        </a:cubicBezTo>
                        <a:lnTo>
                          <a:pt x="27291681" y="7408334"/>
                        </a:lnTo>
                        <a:cubicBezTo>
                          <a:pt x="27281828" y="7408328"/>
                          <a:pt x="27272424" y="7404199"/>
                          <a:pt x="27265748" y="7396948"/>
                        </a:cubicBezTo>
                        <a:cubicBezTo>
                          <a:pt x="27259076" y="7389697"/>
                          <a:pt x="27255736" y="7379985"/>
                          <a:pt x="27256546" y="7370163"/>
                        </a:cubicBezTo>
                        <a:lnTo>
                          <a:pt x="27323927" y="6561668"/>
                        </a:lnTo>
                        <a:lnTo>
                          <a:pt x="27386931" y="6120554"/>
                        </a:lnTo>
                        <a:close/>
                        <a:moveTo>
                          <a:pt x="29193649" y="5150556"/>
                        </a:moveTo>
                        <a:cubicBezTo>
                          <a:pt x="29137510" y="5150556"/>
                          <a:pt x="29083671" y="5172856"/>
                          <a:pt x="29043978" y="5212552"/>
                        </a:cubicBezTo>
                        <a:cubicBezTo>
                          <a:pt x="29004281" y="5252247"/>
                          <a:pt x="28981981" y="5306085"/>
                          <a:pt x="28981981" y="5362223"/>
                        </a:cubicBezTo>
                        <a:lnTo>
                          <a:pt x="28981981" y="5432778"/>
                        </a:lnTo>
                        <a:cubicBezTo>
                          <a:pt x="28982502" y="5549310"/>
                          <a:pt x="29077117" y="5643502"/>
                          <a:pt x="29193649" y="5643502"/>
                        </a:cubicBezTo>
                        <a:cubicBezTo>
                          <a:pt x="29310181" y="5643502"/>
                          <a:pt x="29404796" y="5549310"/>
                          <a:pt x="29405317" y="5432778"/>
                        </a:cubicBezTo>
                        <a:lnTo>
                          <a:pt x="29405317" y="5362223"/>
                        </a:lnTo>
                        <a:cubicBezTo>
                          <a:pt x="29405317" y="5306085"/>
                          <a:pt x="29383017" y="5252247"/>
                          <a:pt x="29343320" y="5212552"/>
                        </a:cubicBezTo>
                        <a:cubicBezTo>
                          <a:pt x="29303627" y="5172856"/>
                          <a:pt x="29249788" y="5150556"/>
                          <a:pt x="29193649" y="5150556"/>
                        </a:cubicBezTo>
                        <a:close/>
                        <a:moveTo>
                          <a:pt x="28974431" y="6120554"/>
                        </a:moveTo>
                        <a:cubicBezTo>
                          <a:pt x="28975631" y="6112440"/>
                          <a:pt x="28964203" y="6109265"/>
                          <a:pt x="28961028" y="6116815"/>
                        </a:cubicBezTo>
                        <a:lnTo>
                          <a:pt x="28807006" y="6476154"/>
                        </a:lnTo>
                        <a:cubicBezTo>
                          <a:pt x="28784750" y="6528075"/>
                          <a:pt x="28733671" y="6561719"/>
                          <a:pt x="28677181" y="6561668"/>
                        </a:cubicBezTo>
                        <a:lnTo>
                          <a:pt x="28612131" y="6561668"/>
                        </a:lnTo>
                        <a:cubicBezTo>
                          <a:pt x="28600265" y="6561678"/>
                          <a:pt x="28589190" y="6555725"/>
                          <a:pt x="28582654" y="6545822"/>
                        </a:cubicBezTo>
                        <a:cubicBezTo>
                          <a:pt x="28576118" y="6535920"/>
                          <a:pt x="28574998" y="6523395"/>
                          <a:pt x="28579674" y="6512490"/>
                        </a:cubicBezTo>
                        <a:lnTo>
                          <a:pt x="28770317" y="6067778"/>
                        </a:lnTo>
                        <a:lnTo>
                          <a:pt x="28840449" y="5892377"/>
                        </a:lnTo>
                        <a:cubicBezTo>
                          <a:pt x="28883318" y="5785239"/>
                          <a:pt x="28987094" y="5714993"/>
                          <a:pt x="29102492" y="5715001"/>
                        </a:cubicBezTo>
                        <a:lnTo>
                          <a:pt x="29284806" y="5715001"/>
                        </a:lnTo>
                        <a:cubicBezTo>
                          <a:pt x="29400204" y="5714993"/>
                          <a:pt x="29503980" y="5785239"/>
                          <a:pt x="29546849" y="5892377"/>
                        </a:cubicBezTo>
                        <a:lnTo>
                          <a:pt x="29616981" y="6067778"/>
                        </a:lnTo>
                        <a:lnTo>
                          <a:pt x="29807553" y="6512490"/>
                        </a:lnTo>
                        <a:cubicBezTo>
                          <a:pt x="29812228" y="6523395"/>
                          <a:pt x="29811109" y="6535919"/>
                          <a:pt x="29804573" y="6545821"/>
                        </a:cubicBezTo>
                        <a:cubicBezTo>
                          <a:pt x="29798037" y="6555723"/>
                          <a:pt x="29786962" y="6561678"/>
                          <a:pt x="29775099" y="6561668"/>
                        </a:cubicBezTo>
                        <a:lnTo>
                          <a:pt x="29710045" y="6561668"/>
                        </a:lnTo>
                        <a:cubicBezTo>
                          <a:pt x="29653605" y="6561661"/>
                          <a:pt x="29602601" y="6528028"/>
                          <a:pt x="29580363" y="6476154"/>
                        </a:cubicBezTo>
                        <a:lnTo>
                          <a:pt x="29426342" y="6116815"/>
                        </a:lnTo>
                        <a:cubicBezTo>
                          <a:pt x="29423095" y="6109265"/>
                          <a:pt x="29411735" y="6112440"/>
                          <a:pt x="29412867" y="6120554"/>
                        </a:cubicBezTo>
                        <a:lnTo>
                          <a:pt x="29475871" y="6561668"/>
                        </a:lnTo>
                        <a:lnTo>
                          <a:pt x="29543252" y="7370163"/>
                        </a:lnTo>
                        <a:cubicBezTo>
                          <a:pt x="29544062" y="7379985"/>
                          <a:pt x="29540722" y="7389697"/>
                          <a:pt x="29534050" y="7396948"/>
                        </a:cubicBezTo>
                        <a:cubicBezTo>
                          <a:pt x="29527374" y="7404199"/>
                          <a:pt x="29517970" y="7408328"/>
                          <a:pt x="29508117" y="7408334"/>
                        </a:cubicBezTo>
                        <a:lnTo>
                          <a:pt x="29454281" y="7408334"/>
                        </a:lnTo>
                        <a:cubicBezTo>
                          <a:pt x="29385299" y="7408343"/>
                          <a:pt x="29326422" y="7358478"/>
                          <a:pt x="29315074" y="7290436"/>
                        </a:cubicBezTo>
                        <a:lnTo>
                          <a:pt x="29200706" y="6603436"/>
                        </a:lnTo>
                        <a:cubicBezTo>
                          <a:pt x="29199363" y="6595534"/>
                          <a:pt x="29188074" y="6595534"/>
                          <a:pt x="29186735" y="6603436"/>
                        </a:cubicBezTo>
                        <a:lnTo>
                          <a:pt x="29072292" y="7290436"/>
                        </a:lnTo>
                        <a:cubicBezTo>
                          <a:pt x="29060941" y="7358503"/>
                          <a:pt x="29002023" y="7408376"/>
                          <a:pt x="28933017" y="7408334"/>
                        </a:cubicBezTo>
                        <a:lnTo>
                          <a:pt x="28879181" y="7408334"/>
                        </a:lnTo>
                        <a:cubicBezTo>
                          <a:pt x="28869328" y="7408328"/>
                          <a:pt x="28859924" y="7404199"/>
                          <a:pt x="28853248" y="7396948"/>
                        </a:cubicBezTo>
                        <a:cubicBezTo>
                          <a:pt x="28846576" y="7389697"/>
                          <a:pt x="28843236" y="7379985"/>
                          <a:pt x="28844046" y="7370163"/>
                        </a:cubicBezTo>
                        <a:lnTo>
                          <a:pt x="28911427" y="6561668"/>
                        </a:lnTo>
                        <a:lnTo>
                          <a:pt x="28974431" y="6120554"/>
                        </a:lnTo>
                        <a:close/>
                        <a:moveTo>
                          <a:pt x="30781149" y="5150556"/>
                        </a:moveTo>
                        <a:cubicBezTo>
                          <a:pt x="30725010" y="5150556"/>
                          <a:pt x="30671171" y="5172856"/>
                          <a:pt x="30631478" y="5212552"/>
                        </a:cubicBezTo>
                        <a:cubicBezTo>
                          <a:pt x="30591781" y="5252247"/>
                          <a:pt x="30569481" y="5306085"/>
                          <a:pt x="30569481" y="5362223"/>
                        </a:cubicBezTo>
                        <a:lnTo>
                          <a:pt x="30569481" y="5432778"/>
                        </a:lnTo>
                        <a:cubicBezTo>
                          <a:pt x="30570002" y="5549310"/>
                          <a:pt x="30664617" y="5643502"/>
                          <a:pt x="30781149" y="5643502"/>
                        </a:cubicBezTo>
                        <a:cubicBezTo>
                          <a:pt x="30897681" y="5643502"/>
                          <a:pt x="30992296" y="5549310"/>
                          <a:pt x="30992817" y="5432778"/>
                        </a:cubicBezTo>
                        <a:lnTo>
                          <a:pt x="30992817" y="5362223"/>
                        </a:lnTo>
                        <a:cubicBezTo>
                          <a:pt x="30992817" y="5306085"/>
                          <a:pt x="30970517" y="5252247"/>
                          <a:pt x="30930820" y="5212552"/>
                        </a:cubicBezTo>
                        <a:cubicBezTo>
                          <a:pt x="30891127" y="5172856"/>
                          <a:pt x="30837288" y="5150556"/>
                          <a:pt x="30781149" y="5150556"/>
                        </a:cubicBezTo>
                        <a:close/>
                        <a:moveTo>
                          <a:pt x="30561931" y="6120554"/>
                        </a:moveTo>
                        <a:cubicBezTo>
                          <a:pt x="30563131" y="6112440"/>
                          <a:pt x="30551703" y="6109265"/>
                          <a:pt x="30548528" y="6116815"/>
                        </a:cubicBezTo>
                        <a:lnTo>
                          <a:pt x="30394506" y="6476154"/>
                        </a:lnTo>
                        <a:cubicBezTo>
                          <a:pt x="30372250" y="6528075"/>
                          <a:pt x="30321171" y="6561719"/>
                          <a:pt x="30264681" y="6561668"/>
                        </a:cubicBezTo>
                        <a:lnTo>
                          <a:pt x="30199631" y="6561668"/>
                        </a:lnTo>
                        <a:cubicBezTo>
                          <a:pt x="30187765" y="6561678"/>
                          <a:pt x="30176690" y="6555725"/>
                          <a:pt x="30170154" y="6545822"/>
                        </a:cubicBezTo>
                        <a:cubicBezTo>
                          <a:pt x="30163618" y="6535920"/>
                          <a:pt x="30162498" y="6523395"/>
                          <a:pt x="30167174" y="6512490"/>
                        </a:cubicBezTo>
                        <a:lnTo>
                          <a:pt x="30357817" y="6067778"/>
                        </a:lnTo>
                        <a:lnTo>
                          <a:pt x="30427949" y="5892377"/>
                        </a:lnTo>
                        <a:cubicBezTo>
                          <a:pt x="30470818" y="5785239"/>
                          <a:pt x="30574594" y="5714993"/>
                          <a:pt x="30689992" y="5715001"/>
                        </a:cubicBezTo>
                        <a:lnTo>
                          <a:pt x="30872306" y="5715001"/>
                        </a:lnTo>
                        <a:cubicBezTo>
                          <a:pt x="30987704" y="5714993"/>
                          <a:pt x="31091480" y="5785239"/>
                          <a:pt x="31134349" y="5892377"/>
                        </a:cubicBezTo>
                        <a:lnTo>
                          <a:pt x="31204481" y="6067778"/>
                        </a:lnTo>
                        <a:lnTo>
                          <a:pt x="31395053" y="6512490"/>
                        </a:lnTo>
                        <a:cubicBezTo>
                          <a:pt x="31399728" y="6523395"/>
                          <a:pt x="31398609" y="6535919"/>
                          <a:pt x="31392073" y="6545821"/>
                        </a:cubicBezTo>
                        <a:cubicBezTo>
                          <a:pt x="31385537" y="6555723"/>
                          <a:pt x="31374462" y="6561678"/>
                          <a:pt x="31362599" y="6561668"/>
                        </a:cubicBezTo>
                        <a:lnTo>
                          <a:pt x="31297545" y="6561668"/>
                        </a:lnTo>
                        <a:cubicBezTo>
                          <a:pt x="31241105" y="6561661"/>
                          <a:pt x="31190101" y="6528028"/>
                          <a:pt x="31167863" y="6476154"/>
                        </a:cubicBezTo>
                        <a:lnTo>
                          <a:pt x="31013842" y="6116815"/>
                        </a:lnTo>
                        <a:cubicBezTo>
                          <a:pt x="31010595" y="6109265"/>
                          <a:pt x="30999235" y="6112440"/>
                          <a:pt x="31000367" y="6120554"/>
                        </a:cubicBezTo>
                        <a:lnTo>
                          <a:pt x="31063371" y="6561668"/>
                        </a:lnTo>
                        <a:lnTo>
                          <a:pt x="31130752" y="7370163"/>
                        </a:lnTo>
                        <a:cubicBezTo>
                          <a:pt x="31131562" y="7379985"/>
                          <a:pt x="31128222" y="7389697"/>
                          <a:pt x="31121550" y="7396948"/>
                        </a:cubicBezTo>
                        <a:cubicBezTo>
                          <a:pt x="31114874" y="7404199"/>
                          <a:pt x="31105470" y="7408328"/>
                          <a:pt x="31095617" y="7408334"/>
                        </a:cubicBezTo>
                        <a:lnTo>
                          <a:pt x="31041781" y="7408334"/>
                        </a:lnTo>
                        <a:cubicBezTo>
                          <a:pt x="30972799" y="7408343"/>
                          <a:pt x="30913922" y="7358478"/>
                          <a:pt x="30902574" y="7290436"/>
                        </a:cubicBezTo>
                        <a:lnTo>
                          <a:pt x="30788206" y="6603436"/>
                        </a:lnTo>
                        <a:cubicBezTo>
                          <a:pt x="30786863" y="6595534"/>
                          <a:pt x="30775574" y="6595534"/>
                          <a:pt x="30774235" y="6603436"/>
                        </a:cubicBezTo>
                        <a:lnTo>
                          <a:pt x="30659792" y="7290436"/>
                        </a:lnTo>
                        <a:cubicBezTo>
                          <a:pt x="30648441" y="7358503"/>
                          <a:pt x="30589523" y="7408376"/>
                          <a:pt x="30520517" y="7408334"/>
                        </a:cubicBezTo>
                        <a:lnTo>
                          <a:pt x="30466681" y="7408334"/>
                        </a:lnTo>
                        <a:cubicBezTo>
                          <a:pt x="30456828" y="7408328"/>
                          <a:pt x="30447424" y="7404199"/>
                          <a:pt x="30440748" y="7396948"/>
                        </a:cubicBezTo>
                        <a:cubicBezTo>
                          <a:pt x="30434076" y="7389697"/>
                          <a:pt x="30430736" y="7379985"/>
                          <a:pt x="30431546" y="7370163"/>
                        </a:cubicBezTo>
                        <a:lnTo>
                          <a:pt x="30498927" y="6561668"/>
                        </a:lnTo>
                        <a:lnTo>
                          <a:pt x="30561931" y="6120554"/>
                        </a:lnTo>
                        <a:close/>
                        <a:moveTo>
                          <a:pt x="618649" y="7725834"/>
                        </a:moveTo>
                        <a:cubicBezTo>
                          <a:pt x="562511" y="7725834"/>
                          <a:pt x="508673" y="7748134"/>
                          <a:pt x="468978" y="7787829"/>
                        </a:cubicBezTo>
                        <a:cubicBezTo>
                          <a:pt x="429283" y="7827524"/>
                          <a:pt x="406982" y="7881363"/>
                          <a:pt x="406982" y="7937501"/>
                        </a:cubicBezTo>
                        <a:lnTo>
                          <a:pt x="406982" y="8008056"/>
                        </a:lnTo>
                        <a:cubicBezTo>
                          <a:pt x="407503" y="8124587"/>
                          <a:pt x="502117" y="8218778"/>
                          <a:pt x="618649" y="8218778"/>
                        </a:cubicBezTo>
                        <a:cubicBezTo>
                          <a:pt x="735181" y="8218778"/>
                          <a:pt x="829794" y="8124587"/>
                          <a:pt x="830316" y="8008056"/>
                        </a:cubicBezTo>
                        <a:lnTo>
                          <a:pt x="830316" y="7937501"/>
                        </a:lnTo>
                        <a:cubicBezTo>
                          <a:pt x="830316" y="7881363"/>
                          <a:pt x="808015" y="7827525"/>
                          <a:pt x="768320" y="7787830"/>
                        </a:cubicBezTo>
                        <a:cubicBezTo>
                          <a:pt x="728625" y="7748134"/>
                          <a:pt x="674787" y="7725834"/>
                          <a:pt x="618649" y="7725834"/>
                        </a:cubicBezTo>
                        <a:close/>
                        <a:moveTo>
                          <a:pt x="399433" y="8695832"/>
                        </a:moveTo>
                        <a:cubicBezTo>
                          <a:pt x="400632" y="8687718"/>
                          <a:pt x="389202" y="8684543"/>
                          <a:pt x="386027" y="8692093"/>
                        </a:cubicBezTo>
                        <a:lnTo>
                          <a:pt x="232005" y="9051432"/>
                        </a:lnTo>
                        <a:cubicBezTo>
                          <a:pt x="209748" y="9103352"/>
                          <a:pt x="158672" y="9136996"/>
                          <a:pt x="102182" y="9136945"/>
                        </a:cubicBezTo>
                        <a:lnTo>
                          <a:pt x="37130" y="9136945"/>
                        </a:lnTo>
                        <a:cubicBezTo>
                          <a:pt x="25266" y="9136956"/>
                          <a:pt x="14190" y="9131001"/>
                          <a:pt x="7655" y="9121099"/>
                        </a:cubicBezTo>
                        <a:cubicBezTo>
                          <a:pt x="1120" y="9111196"/>
                          <a:pt x="0" y="9098672"/>
                          <a:pt x="4675" y="9087768"/>
                        </a:cubicBezTo>
                        <a:lnTo>
                          <a:pt x="195316" y="8643056"/>
                        </a:lnTo>
                        <a:lnTo>
                          <a:pt x="265448" y="8467655"/>
                        </a:lnTo>
                        <a:cubicBezTo>
                          <a:pt x="308318" y="8360517"/>
                          <a:pt x="412094" y="8290271"/>
                          <a:pt x="527491" y="8290278"/>
                        </a:cubicBezTo>
                        <a:lnTo>
                          <a:pt x="709807" y="8290278"/>
                        </a:lnTo>
                        <a:cubicBezTo>
                          <a:pt x="825204" y="8290271"/>
                          <a:pt x="928980" y="8360517"/>
                          <a:pt x="971850" y="8467655"/>
                        </a:cubicBezTo>
                        <a:lnTo>
                          <a:pt x="1041982" y="8643056"/>
                        </a:lnTo>
                        <a:lnTo>
                          <a:pt x="1232553" y="9087768"/>
                        </a:lnTo>
                        <a:cubicBezTo>
                          <a:pt x="1237228" y="9098672"/>
                          <a:pt x="1236108" y="9111197"/>
                          <a:pt x="1229573" y="9121099"/>
                        </a:cubicBezTo>
                        <a:cubicBezTo>
                          <a:pt x="1223037" y="9131001"/>
                          <a:pt x="1211962" y="9136956"/>
                          <a:pt x="1200097" y="9136945"/>
                        </a:cubicBezTo>
                        <a:lnTo>
                          <a:pt x="1135045" y="9136945"/>
                        </a:lnTo>
                        <a:cubicBezTo>
                          <a:pt x="1078607" y="9136939"/>
                          <a:pt x="1027601" y="9103305"/>
                          <a:pt x="1005364" y="9051432"/>
                        </a:cubicBezTo>
                        <a:lnTo>
                          <a:pt x="851341" y="8692093"/>
                        </a:lnTo>
                        <a:cubicBezTo>
                          <a:pt x="848096" y="8684543"/>
                          <a:pt x="836736" y="8687718"/>
                          <a:pt x="837865" y="8695832"/>
                        </a:cubicBezTo>
                        <a:lnTo>
                          <a:pt x="900871" y="9136945"/>
                        </a:lnTo>
                        <a:lnTo>
                          <a:pt x="968252" y="9945442"/>
                        </a:lnTo>
                        <a:cubicBezTo>
                          <a:pt x="969060" y="9955264"/>
                          <a:pt x="965723" y="9964976"/>
                          <a:pt x="959048" y="9972227"/>
                        </a:cubicBezTo>
                        <a:cubicBezTo>
                          <a:pt x="952374" y="9979478"/>
                          <a:pt x="942970" y="9983606"/>
                          <a:pt x="933115" y="9983612"/>
                        </a:cubicBezTo>
                        <a:lnTo>
                          <a:pt x="879281" y="9983612"/>
                        </a:lnTo>
                        <a:cubicBezTo>
                          <a:pt x="810299" y="9983621"/>
                          <a:pt x="751422" y="9933756"/>
                          <a:pt x="740075" y="9865713"/>
                        </a:cubicBezTo>
                        <a:lnTo>
                          <a:pt x="625705" y="9178714"/>
                        </a:lnTo>
                        <a:cubicBezTo>
                          <a:pt x="624364" y="9170812"/>
                          <a:pt x="613075" y="9170812"/>
                          <a:pt x="611735" y="9178714"/>
                        </a:cubicBezTo>
                        <a:lnTo>
                          <a:pt x="497293" y="9865713"/>
                        </a:lnTo>
                        <a:cubicBezTo>
                          <a:pt x="485942" y="9933782"/>
                          <a:pt x="427025" y="9983655"/>
                          <a:pt x="358017" y="9983612"/>
                        </a:cubicBezTo>
                        <a:lnTo>
                          <a:pt x="304183" y="9983612"/>
                        </a:lnTo>
                        <a:cubicBezTo>
                          <a:pt x="294328" y="9983606"/>
                          <a:pt x="284924" y="9979478"/>
                          <a:pt x="278250" y="9972227"/>
                        </a:cubicBezTo>
                        <a:cubicBezTo>
                          <a:pt x="271575" y="9964976"/>
                          <a:pt x="268238" y="9955264"/>
                          <a:pt x="269046" y="9945442"/>
                        </a:cubicBezTo>
                        <a:lnTo>
                          <a:pt x="336427" y="9136945"/>
                        </a:lnTo>
                        <a:lnTo>
                          <a:pt x="399433" y="8695832"/>
                        </a:lnTo>
                        <a:close/>
                        <a:moveTo>
                          <a:pt x="2206149" y="7725834"/>
                        </a:moveTo>
                        <a:cubicBezTo>
                          <a:pt x="2150012" y="7725834"/>
                          <a:pt x="2096173" y="7748134"/>
                          <a:pt x="2056478" y="7787829"/>
                        </a:cubicBezTo>
                        <a:cubicBezTo>
                          <a:pt x="2016783" y="7827524"/>
                          <a:pt x="1994482" y="7881363"/>
                          <a:pt x="1994482" y="7937501"/>
                        </a:cubicBezTo>
                        <a:lnTo>
                          <a:pt x="1994482" y="8008056"/>
                        </a:lnTo>
                        <a:cubicBezTo>
                          <a:pt x="1995003" y="8124587"/>
                          <a:pt x="2089617" y="8218778"/>
                          <a:pt x="2206149" y="8218778"/>
                        </a:cubicBezTo>
                        <a:cubicBezTo>
                          <a:pt x="2322681" y="8218778"/>
                          <a:pt x="2417295" y="8124587"/>
                          <a:pt x="2417816" y="8008056"/>
                        </a:cubicBezTo>
                        <a:lnTo>
                          <a:pt x="2417816" y="7937501"/>
                        </a:lnTo>
                        <a:cubicBezTo>
                          <a:pt x="2417816" y="7881363"/>
                          <a:pt x="2395515" y="7827524"/>
                          <a:pt x="2355820" y="7787829"/>
                        </a:cubicBezTo>
                        <a:cubicBezTo>
                          <a:pt x="2316125" y="7748134"/>
                          <a:pt x="2262286" y="7725834"/>
                          <a:pt x="2206149" y="7725834"/>
                        </a:cubicBezTo>
                        <a:close/>
                        <a:moveTo>
                          <a:pt x="1986933" y="8695832"/>
                        </a:moveTo>
                        <a:cubicBezTo>
                          <a:pt x="1988132" y="8687718"/>
                          <a:pt x="1976702" y="8684543"/>
                          <a:pt x="1973527" y="8692093"/>
                        </a:cubicBezTo>
                        <a:lnTo>
                          <a:pt x="1819505" y="9051432"/>
                        </a:lnTo>
                        <a:cubicBezTo>
                          <a:pt x="1797248" y="9103352"/>
                          <a:pt x="1746172" y="9136996"/>
                          <a:pt x="1689682" y="9136945"/>
                        </a:cubicBezTo>
                        <a:lnTo>
                          <a:pt x="1624630" y="9136945"/>
                        </a:lnTo>
                        <a:cubicBezTo>
                          <a:pt x="1612765" y="9136956"/>
                          <a:pt x="1601690" y="9131001"/>
                          <a:pt x="1595155" y="9121099"/>
                        </a:cubicBezTo>
                        <a:cubicBezTo>
                          <a:pt x="1588620" y="9111196"/>
                          <a:pt x="1587500" y="9098672"/>
                          <a:pt x="1592175" y="9087768"/>
                        </a:cubicBezTo>
                        <a:lnTo>
                          <a:pt x="1782816" y="8643056"/>
                        </a:lnTo>
                        <a:lnTo>
                          <a:pt x="1852948" y="8467655"/>
                        </a:lnTo>
                        <a:cubicBezTo>
                          <a:pt x="1895818" y="8360517"/>
                          <a:pt x="1999594" y="8290271"/>
                          <a:pt x="2114991" y="8290278"/>
                        </a:cubicBezTo>
                        <a:lnTo>
                          <a:pt x="2297307" y="8290278"/>
                        </a:lnTo>
                        <a:cubicBezTo>
                          <a:pt x="2412704" y="8290271"/>
                          <a:pt x="2516480" y="8360517"/>
                          <a:pt x="2559350" y="8467655"/>
                        </a:cubicBezTo>
                        <a:lnTo>
                          <a:pt x="2629482" y="8643056"/>
                        </a:lnTo>
                        <a:lnTo>
                          <a:pt x="2820053" y="9087768"/>
                        </a:lnTo>
                        <a:cubicBezTo>
                          <a:pt x="2824728" y="9098672"/>
                          <a:pt x="2823608" y="9111196"/>
                          <a:pt x="2817073" y="9121099"/>
                        </a:cubicBezTo>
                        <a:cubicBezTo>
                          <a:pt x="2810537" y="9131001"/>
                          <a:pt x="2799462" y="9136956"/>
                          <a:pt x="2787597" y="9136945"/>
                        </a:cubicBezTo>
                        <a:lnTo>
                          <a:pt x="2722545" y="9136945"/>
                        </a:lnTo>
                        <a:cubicBezTo>
                          <a:pt x="2666107" y="9136939"/>
                          <a:pt x="2615101" y="9103305"/>
                          <a:pt x="2592864" y="9051432"/>
                        </a:cubicBezTo>
                        <a:lnTo>
                          <a:pt x="2438841" y="8692093"/>
                        </a:lnTo>
                        <a:cubicBezTo>
                          <a:pt x="2435596" y="8684543"/>
                          <a:pt x="2424236" y="8687718"/>
                          <a:pt x="2425365" y="8695832"/>
                        </a:cubicBezTo>
                        <a:lnTo>
                          <a:pt x="2488371" y="9136945"/>
                        </a:lnTo>
                        <a:lnTo>
                          <a:pt x="2555752" y="9945442"/>
                        </a:lnTo>
                        <a:cubicBezTo>
                          <a:pt x="2556560" y="9955264"/>
                          <a:pt x="2553223" y="9964976"/>
                          <a:pt x="2546548" y="9972227"/>
                        </a:cubicBezTo>
                        <a:cubicBezTo>
                          <a:pt x="2539874" y="9979478"/>
                          <a:pt x="2530470" y="9983606"/>
                          <a:pt x="2520615" y="9983612"/>
                        </a:cubicBezTo>
                        <a:lnTo>
                          <a:pt x="2466781" y="9983612"/>
                        </a:lnTo>
                        <a:cubicBezTo>
                          <a:pt x="2397799" y="9983621"/>
                          <a:pt x="2338922" y="9933756"/>
                          <a:pt x="2327575" y="9865713"/>
                        </a:cubicBezTo>
                        <a:lnTo>
                          <a:pt x="2213205" y="9178714"/>
                        </a:lnTo>
                        <a:cubicBezTo>
                          <a:pt x="2211864" y="9170812"/>
                          <a:pt x="2200575" y="9170812"/>
                          <a:pt x="2199234" y="9178714"/>
                        </a:cubicBezTo>
                        <a:lnTo>
                          <a:pt x="2084793" y="9865713"/>
                        </a:lnTo>
                        <a:cubicBezTo>
                          <a:pt x="2073442" y="9933782"/>
                          <a:pt x="2014525" y="9983655"/>
                          <a:pt x="1945517" y="9983612"/>
                        </a:cubicBezTo>
                        <a:lnTo>
                          <a:pt x="1891683" y="9983612"/>
                        </a:lnTo>
                        <a:cubicBezTo>
                          <a:pt x="1881828" y="9983606"/>
                          <a:pt x="1872424" y="9979478"/>
                          <a:pt x="1865750" y="9972227"/>
                        </a:cubicBezTo>
                        <a:cubicBezTo>
                          <a:pt x="1859075" y="9964976"/>
                          <a:pt x="1855738" y="9955264"/>
                          <a:pt x="1856546" y="9945442"/>
                        </a:cubicBezTo>
                        <a:lnTo>
                          <a:pt x="1923927" y="9136945"/>
                        </a:lnTo>
                        <a:lnTo>
                          <a:pt x="1986933" y="8695832"/>
                        </a:lnTo>
                        <a:close/>
                        <a:moveTo>
                          <a:pt x="3793649" y="7725834"/>
                        </a:moveTo>
                        <a:cubicBezTo>
                          <a:pt x="3737511" y="7725834"/>
                          <a:pt x="3683673" y="7748135"/>
                          <a:pt x="3643978" y="7787830"/>
                        </a:cubicBezTo>
                        <a:cubicBezTo>
                          <a:pt x="3604283" y="7827525"/>
                          <a:pt x="3581982" y="7881363"/>
                          <a:pt x="3581982" y="7937501"/>
                        </a:cubicBezTo>
                        <a:lnTo>
                          <a:pt x="3581982" y="8008056"/>
                        </a:lnTo>
                        <a:cubicBezTo>
                          <a:pt x="3582504" y="8124587"/>
                          <a:pt x="3677117" y="8218778"/>
                          <a:pt x="3793649" y="8218778"/>
                        </a:cubicBezTo>
                        <a:cubicBezTo>
                          <a:pt x="3910181" y="8218778"/>
                          <a:pt x="4004794" y="8124587"/>
                          <a:pt x="4005316" y="8008056"/>
                        </a:cubicBezTo>
                        <a:lnTo>
                          <a:pt x="4005316" y="7937501"/>
                        </a:lnTo>
                        <a:cubicBezTo>
                          <a:pt x="4005316" y="7881363"/>
                          <a:pt x="3983015" y="7827525"/>
                          <a:pt x="3943320" y="7787830"/>
                        </a:cubicBezTo>
                        <a:cubicBezTo>
                          <a:pt x="3903625" y="7748135"/>
                          <a:pt x="3849787" y="7725834"/>
                          <a:pt x="3793649" y="7725834"/>
                        </a:cubicBezTo>
                        <a:close/>
                        <a:moveTo>
                          <a:pt x="3574433" y="8695832"/>
                        </a:moveTo>
                        <a:cubicBezTo>
                          <a:pt x="3575632" y="8687718"/>
                          <a:pt x="3564202" y="8684543"/>
                          <a:pt x="3561027" y="8692093"/>
                        </a:cubicBezTo>
                        <a:lnTo>
                          <a:pt x="3407004" y="9051432"/>
                        </a:lnTo>
                        <a:cubicBezTo>
                          <a:pt x="3384748" y="9103352"/>
                          <a:pt x="3333672" y="9136996"/>
                          <a:pt x="3277182" y="9136945"/>
                        </a:cubicBezTo>
                        <a:lnTo>
                          <a:pt x="3212130" y="9136945"/>
                        </a:lnTo>
                        <a:cubicBezTo>
                          <a:pt x="3200265" y="9136956"/>
                          <a:pt x="3189190" y="9131001"/>
                          <a:pt x="3182655" y="9121099"/>
                        </a:cubicBezTo>
                        <a:cubicBezTo>
                          <a:pt x="3176120" y="9111196"/>
                          <a:pt x="3175000" y="9098672"/>
                          <a:pt x="3179675" y="9087768"/>
                        </a:cubicBezTo>
                        <a:lnTo>
                          <a:pt x="3370316" y="8643056"/>
                        </a:lnTo>
                        <a:lnTo>
                          <a:pt x="3440448" y="8467655"/>
                        </a:lnTo>
                        <a:cubicBezTo>
                          <a:pt x="3483318" y="8360517"/>
                          <a:pt x="3587095" y="8290271"/>
                          <a:pt x="3702491" y="8290278"/>
                        </a:cubicBezTo>
                        <a:lnTo>
                          <a:pt x="3884807" y="8290278"/>
                        </a:lnTo>
                        <a:cubicBezTo>
                          <a:pt x="4000203" y="8290271"/>
                          <a:pt x="4103980" y="8360517"/>
                          <a:pt x="4146850" y="8467655"/>
                        </a:cubicBezTo>
                        <a:lnTo>
                          <a:pt x="4216982" y="8643056"/>
                        </a:lnTo>
                        <a:lnTo>
                          <a:pt x="4407553" y="9087768"/>
                        </a:lnTo>
                        <a:cubicBezTo>
                          <a:pt x="4412228" y="9098672"/>
                          <a:pt x="4411108" y="9111197"/>
                          <a:pt x="4404573" y="9121100"/>
                        </a:cubicBezTo>
                        <a:cubicBezTo>
                          <a:pt x="4398037" y="9131002"/>
                          <a:pt x="4386962" y="9136956"/>
                          <a:pt x="4375097" y="9136945"/>
                        </a:cubicBezTo>
                        <a:lnTo>
                          <a:pt x="4310045" y="9136945"/>
                        </a:lnTo>
                        <a:cubicBezTo>
                          <a:pt x="4253607" y="9136939"/>
                          <a:pt x="4202601" y="9103305"/>
                          <a:pt x="4180364" y="9051432"/>
                        </a:cubicBezTo>
                        <a:lnTo>
                          <a:pt x="4026341" y="8692093"/>
                        </a:lnTo>
                        <a:cubicBezTo>
                          <a:pt x="4023096" y="8684543"/>
                          <a:pt x="4011736" y="8687718"/>
                          <a:pt x="4012865" y="8695832"/>
                        </a:cubicBezTo>
                        <a:lnTo>
                          <a:pt x="4075871" y="9136945"/>
                        </a:lnTo>
                        <a:lnTo>
                          <a:pt x="4143252" y="9945442"/>
                        </a:lnTo>
                        <a:cubicBezTo>
                          <a:pt x="4144060" y="9955264"/>
                          <a:pt x="4140722" y="9964976"/>
                          <a:pt x="4134048" y="9972227"/>
                        </a:cubicBezTo>
                        <a:cubicBezTo>
                          <a:pt x="4127374" y="9979478"/>
                          <a:pt x="4117970" y="9983606"/>
                          <a:pt x="4108115" y="9983612"/>
                        </a:cubicBezTo>
                        <a:lnTo>
                          <a:pt x="4054281" y="9983612"/>
                        </a:lnTo>
                        <a:cubicBezTo>
                          <a:pt x="3985299" y="9983621"/>
                          <a:pt x="3926423" y="9933756"/>
                          <a:pt x="3915075" y="9865713"/>
                        </a:cubicBezTo>
                        <a:lnTo>
                          <a:pt x="3800704" y="9178714"/>
                        </a:lnTo>
                        <a:cubicBezTo>
                          <a:pt x="3799364" y="9170812"/>
                          <a:pt x="3788075" y="9170812"/>
                          <a:pt x="3786735" y="9178714"/>
                        </a:cubicBezTo>
                        <a:lnTo>
                          <a:pt x="3672294" y="9865713"/>
                        </a:lnTo>
                        <a:cubicBezTo>
                          <a:pt x="3660942" y="9933782"/>
                          <a:pt x="3602025" y="9983655"/>
                          <a:pt x="3533017" y="9983612"/>
                        </a:cubicBezTo>
                        <a:lnTo>
                          <a:pt x="3479183" y="9983612"/>
                        </a:lnTo>
                        <a:cubicBezTo>
                          <a:pt x="3469328" y="9983606"/>
                          <a:pt x="3459924" y="9979478"/>
                          <a:pt x="3453250" y="9972227"/>
                        </a:cubicBezTo>
                        <a:cubicBezTo>
                          <a:pt x="3446576" y="9964976"/>
                          <a:pt x="3443238" y="9955264"/>
                          <a:pt x="3444046" y="9945442"/>
                        </a:cubicBezTo>
                        <a:lnTo>
                          <a:pt x="3511427" y="9136945"/>
                        </a:lnTo>
                        <a:lnTo>
                          <a:pt x="3574433" y="8695832"/>
                        </a:lnTo>
                        <a:close/>
                        <a:moveTo>
                          <a:pt x="5381149" y="7725834"/>
                        </a:moveTo>
                        <a:cubicBezTo>
                          <a:pt x="5325011" y="7725834"/>
                          <a:pt x="5271173" y="7748135"/>
                          <a:pt x="5231478" y="7787830"/>
                        </a:cubicBezTo>
                        <a:cubicBezTo>
                          <a:pt x="5191783" y="7827525"/>
                          <a:pt x="5169482" y="7881363"/>
                          <a:pt x="5169482" y="7937501"/>
                        </a:cubicBezTo>
                        <a:lnTo>
                          <a:pt x="5169482" y="8008056"/>
                        </a:lnTo>
                        <a:cubicBezTo>
                          <a:pt x="5170004" y="8124587"/>
                          <a:pt x="5264617" y="8218778"/>
                          <a:pt x="5381149" y="8218778"/>
                        </a:cubicBezTo>
                        <a:cubicBezTo>
                          <a:pt x="5497681" y="8218778"/>
                          <a:pt x="5592294" y="8124587"/>
                          <a:pt x="5592816" y="8008056"/>
                        </a:cubicBezTo>
                        <a:lnTo>
                          <a:pt x="5592816" y="7937501"/>
                        </a:lnTo>
                        <a:cubicBezTo>
                          <a:pt x="5592816" y="7881363"/>
                          <a:pt x="5570515" y="7827525"/>
                          <a:pt x="5530820" y="7787830"/>
                        </a:cubicBezTo>
                        <a:cubicBezTo>
                          <a:pt x="5491125" y="7748135"/>
                          <a:pt x="5437287" y="7725834"/>
                          <a:pt x="5381149" y="7725834"/>
                        </a:cubicBezTo>
                        <a:close/>
                        <a:moveTo>
                          <a:pt x="5161933" y="8695832"/>
                        </a:moveTo>
                        <a:cubicBezTo>
                          <a:pt x="5163132" y="8687718"/>
                          <a:pt x="5151702" y="8684543"/>
                          <a:pt x="5148527" y="8692093"/>
                        </a:cubicBezTo>
                        <a:lnTo>
                          <a:pt x="4994504" y="9051432"/>
                        </a:lnTo>
                        <a:cubicBezTo>
                          <a:pt x="4972248" y="9103352"/>
                          <a:pt x="4921172" y="9136996"/>
                          <a:pt x="4864682" y="9136945"/>
                        </a:cubicBezTo>
                        <a:lnTo>
                          <a:pt x="4799630" y="9136945"/>
                        </a:lnTo>
                        <a:cubicBezTo>
                          <a:pt x="4787765" y="9136956"/>
                          <a:pt x="4776690" y="9131002"/>
                          <a:pt x="4770155" y="9121100"/>
                        </a:cubicBezTo>
                        <a:cubicBezTo>
                          <a:pt x="4763620" y="9111197"/>
                          <a:pt x="4762500" y="9098672"/>
                          <a:pt x="4767174" y="9087768"/>
                        </a:cubicBezTo>
                        <a:lnTo>
                          <a:pt x="4957816" y="8643056"/>
                        </a:lnTo>
                        <a:lnTo>
                          <a:pt x="5027948" y="8467655"/>
                        </a:lnTo>
                        <a:cubicBezTo>
                          <a:pt x="5070818" y="8360517"/>
                          <a:pt x="5174595" y="8290271"/>
                          <a:pt x="5289991" y="8290278"/>
                        </a:cubicBezTo>
                        <a:lnTo>
                          <a:pt x="5472307" y="8290278"/>
                        </a:lnTo>
                        <a:cubicBezTo>
                          <a:pt x="5587703" y="8290271"/>
                          <a:pt x="5691480" y="8360517"/>
                          <a:pt x="5734350" y="8467655"/>
                        </a:cubicBezTo>
                        <a:lnTo>
                          <a:pt x="5804482" y="8643056"/>
                        </a:lnTo>
                        <a:lnTo>
                          <a:pt x="5995053" y="9087768"/>
                        </a:lnTo>
                        <a:cubicBezTo>
                          <a:pt x="5999728" y="9098672"/>
                          <a:pt x="5998608" y="9111197"/>
                          <a:pt x="5992073" y="9121100"/>
                        </a:cubicBezTo>
                        <a:cubicBezTo>
                          <a:pt x="5985537" y="9131002"/>
                          <a:pt x="5974462" y="9136956"/>
                          <a:pt x="5962597" y="9136945"/>
                        </a:cubicBezTo>
                        <a:lnTo>
                          <a:pt x="5897545" y="9136945"/>
                        </a:lnTo>
                        <a:cubicBezTo>
                          <a:pt x="5841107" y="9136939"/>
                          <a:pt x="5790101" y="9103305"/>
                          <a:pt x="5767864" y="9051432"/>
                        </a:cubicBezTo>
                        <a:lnTo>
                          <a:pt x="5613841" y="8692093"/>
                        </a:lnTo>
                        <a:cubicBezTo>
                          <a:pt x="5610596" y="8684543"/>
                          <a:pt x="5599236" y="8687718"/>
                          <a:pt x="5600365" y="8695832"/>
                        </a:cubicBezTo>
                        <a:lnTo>
                          <a:pt x="5663371" y="9136945"/>
                        </a:lnTo>
                        <a:lnTo>
                          <a:pt x="5730752" y="9945442"/>
                        </a:lnTo>
                        <a:cubicBezTo>
                          <a:pt x="5731560" y="9955264"/>
                          <a:pt x="5728222" y="9964976"/>
                          <a:pt x="5721548" y="9972227"/>
                        </a:cubicBezTo>
                        <a:cubicBezTo>
                          <a:pt x="5714874" y="9979478"/>
                          <a:pt x="5705470" y="9983606"/>
                          <a:pt x="5695615" y="9983612"/>
                        </a:cubicBezTo>
                        <a:lnTo>
                          <a:pt x="5641781" y="9983612"/>
                        </a:lnTo>
                        <a:cubicBezTo>
                          <a:pt x="5572799" y="9983621"/>
                          <a:pt x="5513923" y="9933756"/>
                          <a:pt x="5502575" y="9865713"/>
                        </a:cubicBezTo>
                        <a:lnTo>
                          <a:pt x="5388204" y="9178714"/>
                        </a:lnTo>
                        <a:cubicBezTo>
                          <a:pt x="5386864" y="9170812"/>
                          <a:pt x="5375575" y="9170812"/>
                          <a:pt x="5374235" y="9178714"/>
                        </a:cubicBezTo>
                        <a:lnTo>
                          <a:pt x="5259794" y="9865713"/>
                        </a:lnTo>
                        <a:cubicBezTo>
                          <a:pt x="5248442" y="9933782"/>
                          <a:pt x="5189525" y="9983655"/>
                          <a:pt x="5120517" y="9983612"/>
                        </a:cubicBezTo>
                        <a:lnTo>
                          <a:pt x="5066683" y="9983612"/>
                        </a:lnTo>
                        <a:cubicBezTo>
                          <a:pt x="5056828" y="9983606"/>
                          <a:pt x="5047424" y="9979478"/>
                          <a:pt x="5040750" y="9972227"/>
                        </a:cubicBezTo>
                        <a:cubicBezTo>
                          <a:pt x="5034076" y="9964976"/>
                          <a:pt x="5030738" y="9955264"/>
                          <a:pt x="5031546" y="9945442"/>
                        </a:cubicBezTo>
                        <a:lnTo>
                          <a:pt x="5098927" y="9136945"/>
                        </a:lnTo>
                        <a:lnTo>
                          <a:pt x="5161933" y="8695832"/>
                        </a:lnTo>
                        <a:close/>
                        <a:moveTo>
                          <a:pt x="6968649" y="7725834"/>
                        </a:moveTo>
                        <a:cubicBezTo>
                          <a:pt x="6912511" y="7725834"/>
                          <a:pt x="6858673" y="7748134"/>
                          <a:pt x="6818978" y="7787829"/>
                        </a:cubicBezTo>
                        <a:cubicBezTo>
                          <a:pt x="6779282" y="7827524"/>
                          <a:pt x="6756982" y="7881363"/>
                          <a:pt x="6756982" y="7937501"/>
                        </a:cubicBezTo>
                        <a:lnTo>
                          <a:pt x="6756982" y="8008056"/>
                        </a:lnTo>
                        <a:cubicBezTo>
                          <a:pt x="6757503" y="8124587"/>
                          <a:pt x="6852117" y="8218779"/>
                          <a:pt x="6968649" y="8218779"/>
                        </a:cubicBezTo>
                        <a:cubicBezTo>
                          <a:pt x="7085181" y="8218779"/>
                          <a:pt x="7179795" y="8124587"/>
                          <a:pt x="7180316" y="8008056"/>
                        </a:cubicBezTo>
                        <a:lnTo>
                          <a:pt x="7180316" y="7937501"/>
                        </a:lnTo>
                        <a:cubicBezTo>
                          <a:pt x="7180316" y="7881363"/>
                          <a:pt x="7158016" y="7827524"/>
                          <a:pt x="7118320" y="7787829"/>
                        </a:cubicBezTo>
                        <a:cubicBezTo>
                          <a:pt x="7078625" y="7748134"/>
                          <a:pt x="7024787" y="7725834"/>
                          <a:pt x="6968649" y="7725834"/>
                        </a:cubicBezTo>
                        <a:close/>
                        <a:moveTo>
                          <a:pt x="6749433" y="8695832"/>
                        </a:moveTo>
                        <a:cubicBezTo>
                          <a:pt x="6750632" y="8687718"/>
                          <a:pt x="6739203" y="8684543"/>
                          <a:pt x="6736028" y="8692093"/>
                        </a:cubicBezTo>
                        <a:lnTo>
                          <a:pt x="6582004" y="9051432"/>
                        </a:lnTo>
                        <a:cubicBezTo>
                          <a:pt x="6559748" y="9103352"/>
                          <a:pt x="6508672" y="9136996"/>
                          <a:pt x="6452182" y="9136945"/>
                        </a:cubicBezTo>
                        <a:lnTo>
                          <a:pt x="6387130" y="9136945"/>
                        </a:lnTo>
                        <a:cubicBezTo>
                          <a:pt x="6375265" y="9136956"/>
                          <a:pt x="6364190" y="9131002"/>
                          <a:pt x="6357655" y="9121100"/>
                        </a:cubicBezTo>
                        <a:cubicBezTo>
                          <a:pt x="6351120" y="9111197"/>
                          <a:pt x="6350000" y="9098672"/>
                          <a:pt x="6354674" y="9087768"/>
                        </a:cubicBezTo>
                        <a:lnTo>
                          <a:pt x="6545316" y="8643056"/>
                        </a:lnTo>
                        <a:lnTo>
                          <a:pt x="6615448" y="8467655"/>
                        </a:lnTo>
                        <a:cubicBezTo>
                          <a:pt x="6658318" y="8360517"/>
                          <a:pt x="6762094" y="8290271"/>
                          <a:pt x="6877491" y="8290278"/>
                        </a:cubicBezTo>
                        <a:lnTo>
                          <a:pt x="7059807" y="8290278"/>
                        </a:lnTo>
                        <a:cubicBezTo>
                          <a:pt x="7175204" y="8290271"/>
                          <a:pt x="7278980" y="8360517"/>
                          <a:pt x="7321850" y="8467655"/>
                        </a:cubicBezTo>
                        <a:lnTo>
                          <a:pt x="7391982" y="8643056"/>
                        </a:lnTo>
                        <a:lnTo>
                          <a:pt x="7582553" y="9087768"/>
                        </a:lnTo>
                        <a:cubicBezTo>
                          <a:pt x="7587228" y="9098672"/>
                          <a:pt x="7586107" y="9111196"/>
                          <a:pt x="7579572" y="9121099"/>
                        </a:cubicBezTo>
                        <a:cubicBezTo>
                          <a:pt x="7573037" y="9131001"/>
                          <a:pt x="7561962" y="9136956"/>
                          <a:pt x="7550097" y="9136945"/>
                        </a:cubicBezTo>
                        <a:lnTo>
                          <a:pt x="7485045" y="9136945"/>
                        </a:lnTo>
                        <a:cubicBezTo>
                          <a:pt x="7428607" y="9136939"/>
                          <a:pt x="7377601" y="9103305"/>
                          <a:pt x="7355364" y="9051432"/>
                        </a:cubicBezTo>
                        <a:lnTo>
                          <a:pt x="7201341" y="8692093"/>
                        </a:lnTo>
                        <a:cubicBezTo>
                          <a:pt x="7198095" y="8684543"/>
                          <a:pt x="7186736" y="8687718"/>
                          <a:pt x="7187865" y="8695832"/>
                        </a:cubicBezTo>
                        <a:lnTo>
                          <a:pt x="7250871" y="9136945"/>
                        </a:lnTo>
                        <a:lnTo>
                          <a:pt x="7318252" y="9945442"/>
                        </a:lnTo>
                        <a:cubicBezTo>
                          <a:pt x="7319060" y="9955264"/>
                          <a:pt x="7315722" y="9964976"/>
                          <a:pt x="7309048" y="9972227"/>
                        </a:cubicBezTo>
                        <a:cubicBezTo>
                          <a:pt x="7302374" y="9979478"/>
                          <a:pt x="7292970" y="9983606"/>
                          <a:pt x="7283115" y="9983612"/>
                        </a:cubicBezTo>
                        <a:lnTo>
                          <a:pt x="7229281" y="9983612"/>
                        </a:lnTo>
                        <a:cubicBezTo>
                          <a:pt x="7160299" y="9983621"/>
                          <a:pt x="7101422" y="9933756"/>
                          <a:pt x="7090075" y="9865713"/>
                        </a:cubicBezTo>
                        <a:lnTo>
                          <a:pt x="6975704" y="9178714"/>
                        </a:lnTo>
                        <a:cubicBezTo>
                          <a:pt x="6974364" y="9170812"/>
                          <a:pt x="6963075" y="9170812"/>
                          <a:pt x="6961735" y="9178714"/>
                        </a:cubicBezTo>
                        <a:lnTo>
                          <a:pt x="6847294" y="9865713"/>
                        </a:lnTo>
                        <a:cubicBezTo>
                          <a:pt x="6835942" y="9933782"/>
                          <a:pt x="6777026" y="9983655"/>
                          <a:pt x="6708017" y="9983612"/>
                        </a:cubicBezTo>
                        <a:lnTo>
                          <a:pt x="6654183" y="9983612"/>
                        </a:lnTo>
                        <a:cubicBezTo>
                          <a:pt x="6644328" y="9983606"/>
                          <a:pt x="6634924" y="9979478"/>
                          <a:pt x="6628250" y="9972227"/>
                        </a:cubicBezTo>
                        <a:cubicBezTo>
                          <a:pt x="6621576" y="9964976"/>
                          <a:pt x="6618238" y="9955264"/>
                          <a:pt x="6619046" y="9945442"/>
                        </a:cubicBezTo>
                        <a:lnTo>
                          <a:pt x="6686427" y="9136945"/>
                        </a:lnTo>
                        <a:lnTo>
                          <a:pt x="6749433" y="8695832"/>
                        </a:lnTo>
                        <a:close/>
                        <a:moveTo>
                          <a:pt x="8556149" y="7725834"/>
                        </a:moveTo>
                        <a:cubicBezTo>
                          <a:pt x="8500011" y="7725834"/>
                          <a:pt x="8446173" y="7748134"/>
                          <a:pt x="8406478" y="7787829"/>
                        </a:cubicBezTo>
                        <a:cubicBezTo>
                          <a:pt x="8366782" y="7827524"/>
                          <a:pt x="8344482" y="7881363"/>
                          <a:pt x="8344482" y="7937501"/>
                        </a:cubicBezTo>
                        <a:lnTo>
                          <a:pt x="8344482" y="8008056"/>
                        </a:lnTo>
                        <a:cubicBezTo>
                          <a:pt x="8345003" y="8124587"/>
                          <a:pt x="8439617" y="8218779"/>
                          <a:pt x="8556149" y="8218779"/>
                        </a:cubicBezTo>
                        <a:cubicBezTo>
                          <a:pt x="8672681" y="8218779"/>
                          <a:pt x="8767295" y="8124587"/>
                          <a:pt x="8767816" y="8008056"/>
                        </a:cubicBezTo>
                        <a:lnTo>
                          <a:pt x="8767816" y="7937501"/>
                        </a:lnTo>
                        <a:cubicBezTo>
                          <a:pt x="8767816" y="7881363"/>
                          <a:pt x="8745516" y="7827524"/>
                          <a:pt x="8705820" y="7787829"/>
                        </a:cubicBezTo>
                        <a:cubicBezTo>
                          <a:pt x="8666125" y="7748134"/>
                          <a:pt x="8612287" y="7725834"/>
                          <a:pt x="8556149" y="7725834"/>
                        </a:cubicBezTo>
                        <a:close/>
                        <a:moveTo>
                          <a:pt x="8336933" y="8695832"/>
                        </a:moveTo>
                        <a:cubicBezTo>
                          <a:pt x="8338132" y="8687718"/>
                          <a:pt x="8326703" y="8684543"/>
                          <a:pt x="8323528" y="8692093"/>
                        </a:cubicBezTo>
                        <a:lnTo>
                          <a:pt x="8169504" y="9051432"/>
                        </a:lnTo>
                        <a:cubicBezTo>
                          <a:pt x="8147248" y="9103352"/>
                          <a:pt x="8096172" y="9136996"/>
                          <a:pt x="8039682" y="9136945"/>
                        </a:cubicBezTo>
                        <a:lnTo>
                          <a:pt x="7974630" y="9136945"/>
                        </a:lnTo>
                        <a:cubicBezTo>
                          <a:pt x="7962766" y="9136956"/>
                          <a:pt x="7951691" y="9131001"/>
                          <a:pt x="7945155" y="9121099"/>
                        </a:cubicBezTo>
                        <a:cubicBezTo>
                          <a:pt x="7938620" y="9111196"/>
                          <a:pt x="7937500" y="9098672"/>
                          <a:pt x="7942175" y="9087768"/>
                        </a:cubicBezTo>
                        <a:lnTo>
                          <a:pt x="8132816" y="8643056"/>
                        </a:lnTo>
                        <a:lnTo>
                          <a:pt x="8202948" y="8467655"/>
                        </a:lnTo>
                        <a:cubicBezTo>
                          <a:pt x="8245818" y="8360517"/>
                          <a:pt x="8349594" y="8290271"/>
                          <a:pt x="8464991" y="8290278"/>
                        </a:cubicBezTo>
                        <a:lnTo>
                          <a:pt x="8647307" y="8290278"/>
                        </a:lnTo>
                        <a:cubicBezTo>
                          <a:pt x="8762704" y="8290271"/>
                          <a:pt x="8866480" y="8360517"/>
                          <a:pt x="8909350" y="8467655"/>
                        </a:cubicBezTo>
                        <a:lnTo>
                          <a:pt x="8979482" y="8643056"/>
                        </a:lnTo>
                        <a:lnTo>
                          <a:pt x="9170053" y="9087768"/>
                        </a:lnTo>
                        <a:cubicBezTo>
                          <a:pt x="9174728" y="9098672"/>
                          <a:pt x="9173607" y="9111196"/>
                          <a:pt x="9167072" y="9121099"/>
                        </a:cubicBezTo>
                        <a:cubicBezTo>
                          <a:pt x="9160537" y="9131001"/>
                          <a:pt x="9149462" y="9136956"/>
                          <a:pt x="9137597" y="9136945"/>
                        </a:cubicBezTo>
                        <a:lnTo>
                          <a:pt x="9072545" y="9136945"/>
                        </a:lnTo>
                        <a:cubicBezTo>
                          <a:pt x="9016107" y="9136939"/>
                          <a:pt x="8965101" y="9103305"/>
                          <a:pt x="8942864" y="9051432"/>
                        </a:cubicBezTo>
                        <a:lnTo>
                          <a:pt x="8788841" y="8692093"/>
                        </a:lnTo>
                        <a:cubicBezTo>
                          <a:pt x="8785595" y="8684543"/>
                          <a:pt x="8774236" y="8687718"/>
                          <a:pt x="8775365" y="8695832"/>
                        </a:cubicBezTo>
                        <a:lnTo>
                          <a:pt x="8838371" y="9136945"/>
                        </a:lnTo>
                        <a:lnTo>
                          <a:pt x="8905752" y="9945442"/>
                        </a:lnTo>
                        <a:cubicBezTo>
                          <a:pt x="8906560" y="9955264"/>
                          <a:pt x="8903222" y="9964976"/>
                          <a:pt x="8896548" y="9972227"/>
                        </a:cubicBezTo>
                        <a:cubicBezTo>
                          <a:pt x="8889874" y="9979478"/>
                          <a:pt x="8880470" y="9983606"/>
                          <a:pt x="8870615" y="9983612"/>
                        </a:cubicBezTo>
                        <a:lnTo>
                          <a:pt x="8816781" y="9983612"/>
                        </a:lnTo>
                        <a:cubicBezTo>
                          <a:pt x="8747799" y="9983621"/>
                          <a:pt x="8688922" y="9933756"/>
                          <a:pt x="8677575" y="9865713"/>
                        </a:cubicBezTo>
                        <a:lnTo>
                          <a:pt x="8563204" y="9178714"/>
                        </a:lnTo>
                        <a:cubicBezTo>
                          <a:pt x="8561864" y="9170812"/>
                          <a:pt x="8550575" y="9170812"/>
                          <a:pt x="8549235" y="9178714"/>
                        </a:cubicBezTo>
                        <a:lnTo>
                          <a:pt x="8434794" y="9865713"/>
                        </a:lnTo>
                        <a:cubicBezTo>
                          <a:pt x="8423442" y="9933782"/>
                          <a:pt x="8364526" y="9983655"/>
                          <a:pt x="8295517" y="9983612"/>
                        </a:cubicBezTo>
                        <a:lnTo>
                          <a:pt x="8241683" y="9983612"/>
                        </a:lnTo>
                        <a:cubicBezTo>
                          <a:pt x="8231828" y="9983606"/>
                          <a:pt x="8222424" y="9979478"/>
                          <a:pt x="8215750" y="9972227"/>
                        </a:cubicBezTo>
                        <a:cubicBezTo>
                          <a:pt x="8209076" y="9964976"/>
                          <a:pt x="8205738" y="9955264"/>
                          <a:pt x="8206546" y="9945442"/>
                        </a:cubicBezTo>
                        <a:lnTo>
                          <a:pt x="8273927" y="9136945"/>
                        </a:lnTo>
                        <a:lnTo>
                          <a:pt x="8336933" y="8695832"/>
                        </a:lnTo>
                        <a:close/>
                        <a:moveTo>
                          <a:pt x="10143649" y="7725834"/>
                        </a:moveTo>
                        <a:cubicBezTo>
                          <a:pt x="10087511" y="7725834"/>
                          <a:pt x="10033673" y="7748134"/>
                          <a:pt x="9993978" y="7787829"/>
                        </a:cubicBezTo>
                        <a:cubicBezTo>
                          <a:pt x="9954282" y="7827524"/>
                          <a:pt x="9931982" y="7881363"/>
                          <a:pt x="9931982" y="7937501"/>
                        </a:cubicBezTo>
                        <a:lnTo>
                          <a:pt x="9931982" y="8008056"/>
                        </a:lnTo>
                        <a:cubicBezTo>
                          <a:pt x="9932503" y="8124587"/>
                          <a:pt x="10027117" y="8218779"/>
                          <a:pt x="10143649" y="8218779"/>
                        </a:cubicBezTo>
                        <a:cubicBezTo>
                          <a:pt x="10260181" y="8218779"/>
                          <a:pt x="10354795" y="8124587"/>
                          <a:pt x="10355316" y="8008056"/>
                        </a:cubicBezTo>
                        <a:lnTo>
                          <a:pt x="10355316" y="7937501"/>
                        </a:lnTo>
                        <a:cubicBezTo>
                          <a:pt x="10355316" y="7881363"/>
                          <a:pt x="10333016" y="7827524"/>
                          <a:pt x="10293320" y="7787829"/>
                        </a:cubicBezTo>
                        <a:cubicBezTo>
                          <a:pt x="10253625" y="7748134"/>
                          <a:pt x="10199787" y="7725834"/>
                          <a:pt x="10143649" y="7725834"/>
                        </a:cubicBezTo>
                        <a:close/>
                        <a:moveTo>
                          <a:pt x="9924433" y="8695832"/>
                        </a:moveTo>
                        <a:cubicBezTo>
                          <a:pt x="9925632" y="8687718"/>
                          <a:pt x="9914203" y="8684543"/>
                          <a:pt x="9911028" y="8692093"/>
                        </a:cubicBezTo>
                        <a:lnTo>
                          <a:pt x="9757004" y="9051432"/>
                        </a:lnTo>
                        <a:cubicBezTo>
                          <a:pt x="9734748" y="9103352"/>
                          <a:pt x="9683672" y="9136996"/>
                          <a:pt x="9627182" y="9136945"/>
                        </a:cubicBezTo>
                        <a:lnTo>
                          <a:pt x="9562130" y="9136945"/>
                        </a:lnTo>
                        <a:cubicBezTo>
                          <a:pt x="9550266" y="9136956"/>
                          <a:pt x="9539191" y="9131001"/>
                          <a:pt x="9532655" y="9121099"/>
                        </a:cubicBezTo>
                        <a:cubicBezTo>
                          <a:pt x="9526120" y="9111196"/>
                          <a:pt x="9525000" y="9098672"/>
                          <a:pt x="9529675" y="9087768"/>
                        </a:cubicBezTo>
                        <a:lnTo>
                          <a:pt x="9720316" y="8643056"/>
                        </a:lnTo>
                        <a:lnTo>
                          <a:pt x="9790448" y="8467655"/>
                        </a:lnTo>
                        <a:cubicBezTo>
                          <a:pt x="9833318" y="8360517"/>
                          <a:pt x="9937094" y="8290271"/>
                          <a:pt x="10052491" y="8290278"/>
                        </a:cubicBezTo>
                        <a:lnTo>
                          <a:pt x="10234807" y="8290278"/>
                        </a:lnTo>
                        <a:cubicBezTo>
                          <a:pt x="10350204" y="8290271"/>
                          <a:pt x="10453980" y="8360517"/>
                          <a:pt x="10496850" y="8467655"/>
                        </a:cubicBezTo>
                        <a:lnTo>
                          <a:pt x="10566982" y="8643056"/>
                        </a:lnTo>
                        <a:lnTo>
                          <a:pt x="10757553" y="9087768"/>
                        </a:lnTo>
                        <a:cubicBezTo>
                          <a:pt x="10762228" y="9098672"/>
                          <a:pt x="10761107" y="9111196"/>
                          <a:pt x="10754572" y="9121099"/>
                        </a:cubicBezTo>
                        <a:cubicBezTo>
                          <a:pt x="10748037" y="9131001"/>
                          <a:pt x="10736962" y="9136956"/>
                          <a:pt x="10725097" y="9136945"/>
                        </a:cubicBezTo>
                        <a:lnTo>
                          <a:pt x="10660045" y="9136945"/>
                        </a:lnTo>
                        <a:cubicBezTo>
                          <a:pt x="10603607" y="9136939"/>
                          <a:pt x="10552601" y="9103305"/>
                          <a:pt x="10530364" y="9051432"/>
                        </a:cubicBezTo>
                        <a:lnTo>
                          <a:pt x="10376341" y="8692093"/>
                        </a:lnTo>
                        <a:cubicBezTo>
                          <a:pt x="10373095" y="8684543"/>
                          <a:pt x="10361736" y="8687718"/>
                          <a:pt x="10362865" y="8695832"/>
                        </a:cubicBezTo>
                        <a:lnTo>
                          <a:pt x="10425871" y="9136945"/>
                        </a:lnTo>
                        <a:lnTo>
                          <a:pt x="10493252" y="9945442"/>
                        </a:lnTo>
                        <a:cubicBezTo>
                          <a:pt x="10494060" y="9955264"/>
                          <a:pt x="10490722" y="9964976"/>
                          <a:pt x="10484048" y="9972227"/>
                        </a:cubicBezTo>
                        <a:cubicBezTo>
                          <a:pt x="10477374" y="9979478"/>
                          <a:pt x="10467970" y="9983606"/>
                          <a:pt x="10458115" y="9983612"/>
                        </a:cubicBezTo>
                        <a:lnTo>
                          <a:pt x="10404281" y="9983612"/>
                        </a:lnTo>
                        <a:cubicBezTo>
                          <a:pt x="10335299" y="9983621"/>
                          <a:pt x="10276422" y="9933756"/>
                          <a:pt x="10265075" y="9865713"/>
                        </a:cubicBezTo>
                        <a:lnTo>
                          <a:pt x="10150704" y="9178714"/>
                        </a:lnTo>
                        <a:cubicBezTo>
                          <a:pt x="10149364" y="9170812"/>
                          <a:pt x="10138075" y="9170812"/>
                          <a:pt x="10136735" y="9178714"/>
                        </a:cubicBezTo>
                        <a:lnTo>
                          <a:pt x="10022294" y="9865713"/>
                        </a:lnTo>
                        <a:cubicBezTo>
                          <a:pt x="10010942" y="9933782"/>
                          <a:pt x="9952026" y="9983655"/>
                          <a:pt x="9883017" y="9983612"/>
                        </a:cubicBezTo>
                        <a:lnTo>
                          <a:pt x="9829183" y="9983612"/>
                        </a:lnTo>
                        <a:cubicBezTo>
                          <a:pt x="9819328" y="9983606"/>
                          <a:pt x="9809924" y="9979478"/>
                          <a:pt x="9803250" y="9972227"/>
                        </a:cubicBezTo>
                        <a:cubicBezTo>
                          <a:pt x="9796576" y="9964976"/>
                          <a:pt x="9793238" y="9955264"/>
                          <a:pt x="9794046" y="9945442"/>
                        </a:cubicBezTo>
                        <a:lnTo>
                          <a:pt x="9861427" y="9136945"/>
                        </a:lnTo>
                        <a:lnTo>
                          <a:pt x="9924433" y="8695832"/>
                        </a:lnTo>
                        <a:close/>
                        <a:moveTo>
                          <a:pt x="11731149" y="7725834"/>
                        </a:moveTo>
                        <a:cubicBezTo>
                          <a:pt x="11675011" y="7725834"/>
                          <a:pt x="11621173" y="7748134"/>
                          <a:pt x="11581478" y="7787829"/>
                        </a:cubicBezTo>
                        <a:cubicBezTo>
                          <a:pt x="11541782" y="7827524"/>
                          <a:pt x="11519482" y="7881363"/>
                          <a:pt x="11519482" y="7937501"/>
                        </a:cubicBezTo>
                        <a:lnTo>
                          <a:pt x="11519482" y="8008056"/>
                        </a:lnTo>
                        <a:cubicBezTo>
                          <a:pt x="11520003" y="8124587"/>
                          <a:pt x="11614617" y="8218779"/>
                          <a:pt x="11731149" y="8218779"/>
                        </a:cubicBezTo>
                        <a:cubicBezTo>
                          <a:pt x="11847681" y="8218779"/>
                          <a:pt x="11942295" y="8124587"/>
                          <a:pt x="11942816" y="8008056"/>
                        </a:cubicBezTo>
                        <a:lnTo>
                          <a:pt x="11942816" y="7937501"/>
                        </a:lnTo>
                        <a:cubicBezTo>
                          <a:pt x="11942816" y="7881363"/>
                          <a:pt x="11920516" y="7827524"/>
                          <a:pt x="11880820" y="7787829"/>
                        </a:cubicBezTo>
                        <a:cubicBezTo>
                          <a:pt x="11841125" y="7748134"/>
                          <a:pt x="11787287" y="7725834"/>
                          <a:pt x="11731149" y="7725834"/>
                        </a:cubicBezTo>
                        <a:close/>
                        <a:moveTo>
                          <a:pt x="11511933" y="8695832"/>
                        </a:moveTo>
                        <a:cubicBezTo>
                          <a:pt x="11513132" y="8687718"/>
                          <a:pt x="11501703" y="8684543"/>
                          <a:pt x="11498528" y="8692093"/>
                        </a:cubicBezTo>
                        <a:lnTo>
                          <a:pt x="11344504" y="9051432"/>
                        </a:lnTo>
                        <a:cubicBezTo>
                          <a:pt x="11322248" y="9103352"/>
                          <a:pt x="11271172" y="9136996"/>
                          <a:pt x="11214682" y="9136945"/>
                        </a:cubicBezTo>
                        <a:lnTo>
                          <a:pt x="11149630" y="9136945"/>
                        </a:lnTo>
                        <a:cubicBezTo>
                          <a:pt x="11137766" y="9136956"/>
                          <a:pt x="11126691" y="9131001"/>
                          <a:pt x="11120155" y="9121099"/>
                        </a:cubicBezTo>
                        <a:cubicBezTo>
                          <a:pt x="11113620" y="9111196"/>
                          <a:pt x="11112500" y="9098672"/>
                          <a:pt x="11117175" y="9087768"/>
                        </a:cubicBezTo>
                        <a:lnTo>
                          <a:pt x="11307816" y="8643056"/>
                        </a:lnTo>
                        <a:lnTo>
                          <a:pt x="11377948" y="8467655"/>
                        </a:lnTo>
                        <a:cubicBezTo>
                          <a:pt x="11420818" y="8360517"/>
                          <a:pt x="11524594" y="8290271"/>
                          <a:pt x="11639991" y="8290278"/>
                        </a:cubicBezTo>
                        <a:lnTo>
                          <a:pt x="11822307" y="8290278"/>
                        </a:lnTo>
                        <a:cubicBezTo>
                          <a:pt x="11937704" y="8290271"/>
                          <a:pt x="12041480" y="8360517"/>
                          <a:pt x="12084350" y="8467655"/>
                        </a:cubicBezTo>
                        <a:lnTo>
                          <a:pt x="12154482" y="8643056"/>
                        </a:lnTo>
                        <a:lnTo>
                          <a:pt x="12345053" y="9087768"/>
                        </a:lnTo>
                        <a:cubicBezTo>
                          <a:pt x="12349728" y="9098672"/>
                          <a:pt x="12348607" y="9111196"/>
                          <a:pt x="12342072" y="9121099"/>
                        </a:cubicBezTo>
                        <a:cubicBezTo>
                          <a:pt x="12335537" y="9131001"/>
                          <a:pt x="12324462" y="9136956"/>
                          <a:pt x="12312597" y="9136945"/>
                        </a:cubicBezTo>
                        <a:lnTo>
                          <a:pt x="12247545" y="9136945"/>
                        </a:lnTo>
                        <a:cubicBezTo>
                          <a:pt x="12191107" y="9136939"/>
                          <a:pt x="12140101" y="9103305"/>
                          <a:pt x="12117864" y="9051432"/>
                        </a:cubicBezTo>
                        <a:lnTo>
                          <a:pt x="11963841" y="8692093"/>
                        </a:lnTo>
                        <a:cubicBezTo>
                          <a:pt x="11960595" y="8684543"/>
                          <a:pt x="11949236" y="8687718"/>
                          <a:pt x="11950365" y="8695832"/>
                        </a:cubicBezTo>
                        <a:lnTo>
                          <a:pt x="12013371" y="9136945"/>
                        </a:lnTo>
                        <a:lnTo>
                          <a:pt x="12080752" y="9945442"/>
                        </a:lnTo>
                        <a:cubicBezTo>
                          <a:pt x="12081560" y="9955264"/>
                          <a:pt x="12078222" y="9964976"/>
                          <a:pt x="12071548" y="9972227"/>
                        </a:cubicBezTo>
                        <a:cubicBezTo>
                          <a:pt x="12064874" y="9979478"/>
                          <a:pt x="12055470" y="9983606"/>
                          <a:pt x="12045615" y="9983612"/>
                        </a:cubicBezTo>
                        <a:lnTo>
                          <a:pt x="11991781" y="9983612"/>
                        </a:lnTo>
                        <a:cubicBezTo>
                          <a:pt x="11922799" y="9983621"/>
                          <a:pt x="11863922" y="9933756"/>
                          <a:pt x="11852575" y="9865713"/>
                        </a:cubicBezTo>
                        <a:lnTo>
                          <a:pt x="11738204" y="9178714"/>
                        </a:lnTo>
                        <a:cubicBezTo>
                          <a:pt x="11736864" y="9170812"/>
                          <a:pt x="11725575" y="9170812"/>
                          <a:pt x="11724235" y="9178714"/>
                        </a:cubicBezTo>
                        <a:lnTo>
                          <a:pt x="11609794" y="9865713"/>
                        </a:lnTo>
                        <a:cubicBezTo>
                          <a:pt x="11598442" y="9933782"/>
                          <a:pt x="11539526" y="9983655"/>
                          <a:pt x="11470517" y="9983612"/>
                        </a:cubicBezTo>
                        <a:lnTo>
                          <a:pt x="11416683" y="9983612"/>
                        </a:lnTo>
                        <a:cubicBezTo>
                          <a:pt x="11406828" y="9983606"/>
                          <a:pt x="11397424" y="9979478"/>
                          <a:pt x="11390750" y="9972227"/>
                        </a:cubicBezTo>
                        <a:cubicBezTo>
                          <a:pt x="11384076" y="9964976"/>
                          <a:pt x="11380738" y="9955264"/>
                          <a:pt x="11381546" y="9945442"/>
                        </a:cubicBezTo>
                        <a:lnTo>
                          <a:pt x="11448927" y="9136945"/>
                        </a:lnTo>
                        <a:lnTo>
                          <a:pt x="11511933" y="8695832"/>
                        </a:lnTo>
                        <a:close/>
                        <a:moveTo>
                          <a:pt x="13318649" y="7725834"/>
                        </a:moveTo>
                        <a:cubicBezTo>
                          <a:pt x="13201749" y="7725834"/>
                          <a:pt x="13106983" y="7820601"/>
                          <a:pt x="13106983" y="7937501"/>
                        </a:cubicBezTo>
                        <a:lnTo>
                          <a:pt x="13106983" y="8008056"/>
                        </a:lnTo>
                        <a:cubicBezTo>
                          <a:pt x="13107504" y="8124587"/>
                          <a:pt x="13202117" y="8218778"/>
                          <a:pt x="13318649" y="8218778"/>
                        </a:cubicBezTo>
                        <a:cubicBezTo>
                          <a:pt x="13435181" y="8218778"/>
                          <a:pt x="13529794" y="8124587"/>
                          <a:pt x="13530315" y="8008056"/>
                        </a:cubicBezTo>
                        <a:lnTo>
                          <a:pt x="13530315" y="7937501"/>
                        </a:lnTo>
                        <a:cubicBezTo>
                          <a:pt x="13530315" y="7820601"/>
                          <a:pt x="13435549" y="7725834"/>
                          <a:pt x="13318649" y="7725834"/>
                        </a:cubicBezTo>
                        <a:close/>
                        <a:moveTo>
                          <a:pt x="13099433" y="8695832"/>
                        </a:moveTo>
                        <a:cubicBezTo>
                          <a:pt x="13100633" y="8687718"/>
                          <a:pt x="13089203" y="8684543"/>
                          <a:pt x="13086028" y="8692093"/>
                        </a:cubicBezTo>
                        <a:lnTo>
                          <a:pt x="12932004" y="9051432"/>
                        </a:lnTo>
                        <a:cubicBezTo>
                          <a:pt x="12909748" y="9103352"/>
                          <a:pt x="12858672" y="9136996"/>
                          <a:pt x="12802182" y="9136945"/>
                        </a:cubicBezTo>
                        <a:lnTo>
                          <a:pt x="12737130" y="9136945"/>
                        </a:lnTo>
                        <a:cubicBezTo>
                          <a:pt x="12725266" y="9136956"/>
                          <a:pt x="12714191" y="9131001"/>
                          <a:pt x="12707655" y="9121099"/>
                        </a:cubicBezTo>
                        <a:cubicBezTo>
                          <a:pt x="12701120" y="9111196"/>
                          <a:pt x="12700000" y="9098672"/>
                          <a:pt x="12704675" y="9087768"/>
                        </a:cubicBezTo>
                        <a:lnTo>
                          <a:pt x="12895316" y="8643056"/>
                        </a:lnTo>
                        <a:lnTo>
                          <a:pt x="12965448" y="8467655"/>
                        </a:lnTo>
                        <a:cubicBezTo>
                          <a:pt x="13008318" y="8360517"/>
                          <a:pt x="13112094" y="8290271"/>
                          <a:pt x="13227492" y="8290278"/>
                        </a:cubicBezTo>
                        <a:lnTo>
                          <a:pt x="13409806" y="8290278"/>
                        </a:lnTo>
                        <a:cubicBezTo>
                          <a:pt x="13525204" y="8290270"/>
                          <a:pt x="13628980" y="8360517"/>
                          <a:pt x="13671851" y="8467655"/>
                        </a:cubicBezTo>
                        <a:lnTo>
                          <a:pt x="13741983" y="8643056"/>
                        </a:lnTo>
                        <a:lnTo>
                          <a:pt x="13932553" y="9087768"/>
                        </a:lnTo>
                        <a:cubicBezTo>
                          <a:pt x="13937227" y="9098672"/>
                          <a:pt x="13936107" y="9111196"/>
                          <a:pt x="13929573" y="9121099"/>
                        </a:cubicBezTo>
                        <a:cubicBezTo>
                          <a:pt x="13923037" y="9131001"/>
                          <a:pt x="13911962" y="9136956"/>
                          <a:pt x="13900097" y="9136945"/>
                        </a:cubicBezTo>
                        <a:lnTo>
                          <a:pt x="13835045" y="9136945"/>
                        </a:lnTo>
                        <a:cubicBezTo>
                          <a:pt x="13778607" y="9136939"/>
                          <a:pt x="13727601" y="9103306"/>
                          <a:pt x="13705363" y="9051432"/>
                        </a:cubicBezTo>
                        <a:lnTo>
                          <a:pt x="13551342" y="8692093"/>
                        </a:lnTo>
                        <a:cubicBezTo>
                          <a:pt x="13548095" y="8684543"/>
                          <a:pt x="13536736" y="8687718"/>
                          <a:pt x="13537865" y="8695832"/>
                        </a:cubicBezTo>
                        <a:lnTo>
                          <a:pt x="13600872" y="9136945"/>
                        </a:lnTo>
                        <a:lnTo>
                          <a:pt x="13668252" y="9945442"/>
                        </a:lnTo>
                        <a:cubicBezTo>
                          <a:pt x="13669060" y="9955264"/>
                          <a:pt x="13665724" y="9964976"/>
                          <a:pt x="13659048" y="9972227"/>
                        </a:cubicBezTo>
                        <a:cubicBezTo>
                          <a:pt x="13652374" y="9979478"/>
                          <a:pt x="13642970" y="9983606"/>
                          <a:pt x="13633115" y="9983612"/>
                        </a:cubicBezTo>
                        <a:lnTo>
                          <a:pt x="13579281" y="9983612"/>
                        </a:lnTo>
                        <a:cubicBezTo>
                          <a:pt x="13510299" y="9983620"/>
                          <a:pt x="13451422" y="9933756"/>
                          <a:pt x="13440076" y="9865713"/>
                        </a:cubicBezTo>
                        <a:lnTo>
                          <a:pt x="13325704" y="9178714"/>
                        </a:lnTo>
                        <a:cubicBezTo>
                          <a:pt x="13324363" y="9170812"/>
                          <a:pt x="13313076" y="9170812"/>
                          <a:pt x="13311735" y="9178714"/>
                        </a:cubicBezTo>
                        <a:lnTo>
                          <a:pt x="13197294" y="9865713"/>
                        </a:lnTo>
                        <a:cubicBezTo>
                          <a:pt x="13185942" y="9933782"/>
                          <a:pt x="13127025" y="9983655"/>
                          <a:pt x="13058017" y="9983612"/>
                        </a:cubicBezTo>
                        <a:lnTo>
                          <a:pt x="13004183" y="9983612"/>
                        </a:lnTo>
                        <a:cubicBezTo>
                          <a:pt x="12994328" y="9983606"/>
                          <a:pt x="12984924" y="9979478"/>
                          <a:pt x="12978250" y="9972227"/>
                        </a:cubicBezTo>
                        <a:cubicBezTo>
                          <a:pt x="12971576" y="9964976"/>
                          <a:pt x="12968238" y="9955264"/>
                          <a:pt x="12969046" y="9945442"/>
                        </a:cubicBezTo>
                        <a:lnTo>
                          <a:pt x="13036427" y="9136945"/>
                        </a:lnTo>
                        <a:lnTo>
                          <a:pt x="13099433" y="8695832"/>
                        </a:lnTo>
                        <a:close/>
                        <a:moveTo>
                          <a:pt x="14906149" y="7725834"/>
                        </a:moveTo>
                        <a:cubicBezTo>
                          <a:pt x="14789249" y="7725834"/>
                          <a:pt x="14694483" y="7820601"/>
                          <a:pt x="14694483" y="7937501"/>
                        </a:cubicBezTo>
                        <a:lnTo>
                          <a:pt x="14694483" y="8008056"/>
                        </a:lnTo>
                        <a:cubicBezTo>
                          <a:pt x="14695004" y="8124587"/>
                          <a:pt x="14789617" y="8218778"/>
                          <a:pt x="14906149" y="8218778"/>
                        </a:cubicBezTo>
                        <a:cubicBezTo>
                          <a:pt x="15022681" y="8218778"/>
                          <a:pt x="15117294" y="8124587"/>
                          <a:pt x="15117815" y="8008056"/>
                        </a:cubicBezTo>
                        <a:lnTo>
                          <a:pt x="15117815" y="7937501"/>
                        </a:lnTo>
                        <a:cubicBezTo>
                          <a:pt x="15117815" y="7820601"/>
                          <a:pt x="15023049" y="7725834"/>
                          <a:pt x="14906149" y="7725834"/>
                        </a:cubicBezTo>
                        <a:close/>
                        <a:moveTo>
                          <a:pt x="14686933" y="8695832"/>
                        </a:moveTo>
                        <a:cubicBezTo>
                          <a:pt x="14688133" y="8687718"/>
                          <a:pt x="14676703" y="8684543"/>
                          <a:pt x="14673528" y="8692093"/>
                        </a:cubicBezTo>
                        <a:lnTo>
                          <a:pt x="14519504" y="9051432"/>
                        </a:lnTo>
                        <a:cubicBezTo>
                          <a:pt x="14497248" y="9103352"/>
                          <a:pt x="14446172" y="9136995"/>
                          <a:pt x="14389683" y="9136945"/>
                        </a:cubicBezTo>
                        <a:lnTo>
                          <a:pt x="14324629" y="9136945"/>
                        </a:lnTo>
                        <a:cubicBezTo>
                          <a:pt x="14312765" y="9136956"/>
                          <a:pt x="14301690" y="9131001"/>
                          <a:pt x="14295154" y="9121099"/>
                        </a:cubicBezTo>
                        <a:cubicBezTo>
                          <a:pt x="14288619" y="9111196"/>
                          <a:pt x="14287500" y="9098672"/>
                          <a:pt x="14292174" y="9087768"/>
                        </a:cubicBezTo>
                        <a:lnTo>
                          <a:pt x="14482815" y="8643056"/>
                        </a:lnTo>
                        <a:lnTo>
                          <a:pt x="14552947" y="8467655"/>
                        </a:lnTo>
                        <a:cubicBezTo>
                          <a:pt x="14595818" y="8360517"/>
                          <a:pt x="14699594" y="8290270"/>
                          <a:pt x="14814992" y="8290278"/>
                        </a:cubicBezTo>
                        <a:lnTo>
                          <a:pt x="14997306" y="8290278"/>
                        </a:lnTo>
                        <a:cubicBezTo>
                          <a:pt x="15112704" y="8290270"/>
                          <a:pt x="15216480" y="8360517"/>
                          <a:pt x="15259351" y="8467655"/>
                        </a:cubicBezTo>
                        <a:lnTo>
                          <a:pt x="15329483" y="8643056"/>
                        </a:lnTo>
                        <a:lnTo>
                          <a:pt x="15520053" y="9087768"/>
                        </a:lnTo>
                        <a:cubicBezTo>
                          <a:pt x="15524727" y="9098672"/>
                          <a:pt x="15523607" y="9111196"/>
                          <a:pt x="15517073" y="9121099"/>
                        </a:cubicBezTo>
                        <a:cubicBezTo>
                          <a:pt x="15510537" y="9131001"/>
                          <a:pt x="15499462" y="9136956"/>
                          <a:pt x="15487597" y="9136945"/>
                        </a:cubicBezTo>
                        <a:lnTo>
                          <a:pt x="15422545" y="9136945"/>
                        </a:lnTo>
                        <a:cubicBezTo>
                          <a:pt x="15366107" y="9136939"/>
                          <a:pt x="15315101" y="9103306"/>
                          <a:pt x="15292863" y="9051432"/>
                        </a:cubicBezTo>
                        <a:lnTo>
                          <a:pt x="15138842" y="8692093"/>
                        </a:lnTo>
                        <a:cubicBezTo>
                          <a:pt x="15135595" y="8684543"/>
                          <a:pt x="15124236" y="8687718"/>
                          <a:pt x="15125365" y="8695832"/>
                        </a:cubicBezTo>
                        <a:lnTo>
                          <a:pt x="15188372" y="9136945"/>
                        </a:lnTo>
                        <a:lnTo>
                          <a:pt x="15255752" y="9945442"/>
                        </a:lnTo>
                        <a:cubicBezTo>
                          <a:pt x="15256560" y="9955264"/>
                          <a:pt x="15253224" y="9964976"/>
                          <a:pt x="15246548" y="9972227"/>
                        </a:cubicBezTo>
                        <a:cubicBezTo>
                          <a:pt x="15239874" y="9979478"/>
                          <a:pt x="15230470" y="9983606"/>
                          <a:pt x="15220615" y="9983612"/>
                        </a:cubicBezTo>
                        <a:lnTo>
                          <a:pt x="15166781" y="9983612"/>
                        </a:lnTo>
                        <a:cubicBezTo>
                          <a:pt x="15097799" y="9983620"/>
                          <a:pt x="15038922" y="9933756"/>
                          <a:pt x="15027576" y="9865713"/>
                        </a:cubicBezTo>
                        <a:lnTo>
                          <a:pt x="14913204" y="9178714"/>
                        </a:lnTo>
                        <a:cubicBezTo>
                          <a:pt x="14911863" y="9170812"/>
                          <a:pt x="14900576" y="9170812"/>
                          <a:pt x="14899235" y="9178714"/>
                        </a:cubicBezTo>
                        <a:lnTo>
                          <a:pt x="14784794" y="9865713"/>
                        </a:lnTo>
                        <a:cubicBezTo>
                          <a:pt x="14773442" y="9933782"/>
                          <a:pt x="14714525" y="9983655"/>
                          <a:pt x="14645517" y="9983612"/>
                        </a:cubicBezTo>
                        <a:lnTo>
                          <a:pt x="14591683" y="9983612"/>
                        </a:lnTo>
                        <a:cubicBezTo>
                          <a:pt x="14581828" y="9983606"/>
                          <a:pt x="14572425" y="9979478"/>
                          <a:pt x="14565751" y="9972226"/>
                        </a:cubicBezTo>
                        <a:cubicBezTo>
                          <a:pt x="14559076" y="9964975"/>
                          <a:pt x="14555739" y="9955264"/>
                          <a:pt x="14556547" y="9945442"/>
                        </a:cubicBezTo>
                        <a:lnTo>
                          <a:pt x="14623927" y="9136945"/>
                        </a:lnTo>
                        <a:lnTo>
                          <a:pt x="14686933" y="8695832"/>
                        </a:lnTo>
                        <a:close/>
                        <a:moveTo>
                          <a:pt x="16493649" y="7725834"/>
                        </a:moveTo>
                        <a:cubicBezTo>
                          <a:pt x="16376749" y="7725834"/>
                          <a:pt x="16281983" y="7820601"/>
                          <a:pt x="16281983" y="7937501"/>
                        </a:cubicBezTo>
                        <a:lnTo>
                          <a:pt x="16281983" y="8008056"/>
                        </a:lnTo>
                        <a:cubicBezTo>
                          <a:pt x="16282504" y="8124587"/>
                          <a:pt x="16377117" y="8218778"/>
                          <a:pt x="16493649" y="8218778"/>
                        </a:cubicBezTo>
                        <a:cubicBezTo>
                          <a:pt x="16610181" y="8218778"/>
                          <a:pt x="16704794" y="8124587"/>
                          <a:pt x="16705315" y="8008056"/>
                        </a:cubicBezTo>
                        <a:lnTo>
                          <a:pt x="16705315" y="7937501"/>
                        </a:lnTo>
                        <a:cubicBezTo>
                          <a:pt x="16705315" y="7820601"/>
                          <a:pt x="16610549" y="7725834"/>
                          <a:pt x="16493649" y="7725834"/>
                        </a:cubicBezTo>
                        <a:close/>
                        <a:moveTo>
                          <a:pt x="16274433" y="8695832"/>
                        </a:moveTo>
                        <a:cubicBezTo>
                          <a:pt x="16275633" y="8687718"/>
                          <a:pt x="16264203" y="8684543"/>
                          <a:pt x="16261028" y="8692093"/>
                        </a:cubicBezTo>
                        <a:lnTo>
                          <a:pt x="16107004" y="9051432"/>
                        </a:lnTo>
                        <a:cubicBezTo>
                          <a:pt x="16084748" y="9103352"/>
                          <a:pt x="16033672" y="9136995"/>
                          <a:pt x="15977183" y="9136945"/>
                        </a:cubicBezTo>
                        <a:lnTo>
                          <a:pt x="15912129" y="9136945"/>
                        </a:lnTo>
                        <a:cubicBezTo>
                          <a:pt x="15900265" y="9136956"/>
                          <a:pt x="15889190" y="9131001"/>
                          <a:pt x="15882654" y="9121099"/>
                        </a:cubicBezTo>
                        <a:cubicBezTo>
                          <a:pt x="15876119" y="9111196"/>
                          <a:pt x="15875000" y="9098672"/>
                          <a:pt x="15879674" y="9087768"/>
                        </a:cubicBezTo>
                        <a:lnTo>
                          <a:pt x="16070315" y="8643056"/>
                        </a:lnTo>
                        <a:lnTo>
                          <a:pt x="16140447" y="8467655"/>
                        </a:lnTo>
                        <a:cubicBezTo>
                          <a:pt x="16183318" y="8360517"/>
                          <a:pt x="16287094" y="8290270"/>
                          <a:pt x="16402492" y="8290278"/>
                        </a:cubicBezTo>
                        <a:lnTo>
                          <a:pt x="16584806" y="8290278"/>
                        </a:lnTo>
                        <a:cubicBezTo>
                          <a:pt x="16700204" y="8290270"/>
                          <a:pt x="16803980" y="8360517"/>
                          <a:pt x="16846851" y="8467655"/>
                        </a:cubicBezTo>
                        <a:lnTo>
                          <a:pt x="16916983" y="8643056"/>
                        </a:lnTo>
                        <a:lnTo>
                          <a:pt x="17107553" y="9087768"/>
                        </a:lnTo>
                        <a:cubicBezTo>
                          <a:pt x="17112227" y="9098672"/>
                          <a:pt x="17111107" y="9111196"/>
                          <a:pt x="17104573" y="9121099"/>
                        </a:cubicBezTo>
                        <a:cubicBezTo>
                          <a:pt x="17098037" y="9131001"/>
                          <a:pt x="17086962" y="9136956"/>
                          <a:pt x="17075097" y="9136945"/>
                        </a:cubicBezTo>
                        <a:lnTo>
                          <a:pt x="17010045" y="9136945"/>
                        </a:lnTo>
                        <a:cubicBezTo>
                          <a:pt x="16953607" y="9136939"/>
                          <a:pt x="16902601" y="9103306"/>
                          <a:pt x="16880363" y="9051432"/>
                        </a:cubicBezTo>
                        <a:lnTo>
                          <a:pt x="16726342" y="8692093"/>
                        </a:lnTo>
                        <a:cubicBezTo>
                          <a:pt x="16723095" y="8684543"/>
                          <a:pt x="16711736" y="8687718"/>
                          <a:pt x="16712865" y="8695832"/>
                        </a:cubicBezTo>
                        <a:lnTo>
                          <a:pt x="16775872" y="9136945"/>
                        </a:lnTo>
                        <a:lnTo>
                          <a:pt x="16843252" y="9945442"/>
                        </a:lnTo>
                        <a:cubicBezTo>
                          <a:pt x="16844060" y="9955264"/>
                          <a:pt x="16840724" y="9964976"/>
                          <a:pt x="16834048" y="9972227"/>
                        </a:cubicBezTo>
                        <a:cubicBezTo>
                          <a:pt x="16827374" y="9979478"/>
                          <a:pt x="16817970" y="9983606"/>
                          <a:pt x="16808115" y="9983612"/>
                        </a:cubicBezTo>
                        <a:lnTo>
                          <a:pt x="16754281" y="9983612"/>
                        </a:lnTo>
                        <a:cubicBezTo>
                          <a:pt x="16685299" y="9983620"/>
                          <a:pt x="16626422" y="9933756"/>
                          <a:pt x="16615076" y="9865713"/>
                        </a:cubicBezTo>
                        <a:lnTo>
                          <a:pt x="16500704" y="9178714"/>
                        </a:lnTo>
                        <a:cubicBezTo>
                          <a:pt x="16499363" y="9170812"/>
                          <a:pt x="16488076" y="9170812"/>
                          <a:pt x="16486735" y="9178714"/>
                        </a:cubicBezTo>
                        <a:lnTo>
                          <a:pt x="16372294" y="9865713"/>
                        </a:lnTo>
                        <a:cubicBezTo>
                          <a:pt x="16360942" y="9933782"/>
                          <a:pt x="16302025" y="9983655"/>
                          <a:pt x="16233017" y="9983612"/>
                        </a:cubicBezTo>
                        <a:lnTo>
                          <a:pt x="16179183" y="9983612"/>
                        </a:lnTo>
                        <a:cubicBezTo>
                          <a:pt x="16169328" y="9983606"/>
                          <a:pt x="16159925" y="9979478"/>
                          <a:pt x="16153251" y="9972226"/>
                        </a:cubicBezTo>
                        <a:cubicBezTo>
                          <a:pt x="16146576" y="9964975"/>
                          <a:pt x="16143239" y="9955264"/>
                          <a:pt x="16144047" y="9945442"/>
                        </a:cubicBezTo>
                        <a:lnTo>
                          <a:pt x="16211427" y="9136945"/>
                        </a:lnTo>
                        <a:lnTo>
                          <a:pt x="16274433" y="8695832"/>
                        </a:lnTo>
                        <a:close/>
                        <a:moveTo>
                          <a:pt x="18081149" y="7725834"/>
                        </a:moveTo>
                        <a:cubicBezTo>
                          <a:pt x="17964249" y="7725834"/>
                          <a:pt x="17869483" y="7820601"/>
                          <a:pt x="17869483" y="7937501"/>
                        </a:cubicBezTo>
                        <a:lnTo>
                          <a:pt x="17869483" y="8008056"/>
                        </a:lnTo>
                        <a:cubicBezTo>
                          <a:pt x="17870004" y="8124587"/>
                          <a:pt x="17964617" y="8218778"/>
                          <a:pt x="18081149" y="8218778"/>
                        </a:cubicBezTo>
                        <a:cubicBezTo>
                          <a:pt x="18197681" y="8218778"/>
                          <a:pt x="18292294" y="8124587"/>
                          <a:pt x="18292815" y="8008056"/>
                        </a:cubicBezTo>
                        <a:lnTo>
                          <a:pt x="18292815" y="7937501"/>
                        </a:lnTo>
                        <a:cubicBezTo>
                          <a:pt x="18292815" y="7820601"/>
                          <a:pt x="18198049" y="7725834"/>
                          <a:pt x="18081149" y="7725834"/>
                        </a:cubicBezTo>
                        <a:close/>
                        <a:moveTo>
                          <a:pt x="17861933" y="8695832"/>
                        </a:moveTo>
                        <a:cubicBezTo>
                          <a:pt x="17863133" y="8687718"/>
                          <a:pt x="17851703" y="8684543"/>
                          <a:pt x="17848528" y="8692093"/>
                        </a:cubicBezTo>
                        <a:lnTo>
                          <a:pt x="17694504" y="9051432"/>
                        </a:lnTo>
                        <a:cubicBezTo>
                          <a:pt x="17672248" y="9103352"/>
                          <a:pt x="17621172" y="9136995"/>
                          <a:pt x="17564683" y="9136945"/>
                        </a:cubicBezTo>
                        <a:lnTo>
                          <a:pt x="17499629" y="9136945"/>
                        </a:lnTo>
                        <a:cubicBezTo>
                          <a:pt x="17487765" y="9136956"/>
                          <a:pt x="17476690" y="9131001"/>
                          <a:pt x="17470154" y="9121099"/>
                        </a:cubicBezTo>
                        <a:cubicBezTo>
                          <a:pt x="17463619" y="9111196"/>
                          <a:pt x="17462500" y="9098672"/>
                          <a:pt x="17467174" y="9087768"/>
                        </a:cubicBezTo>
                        <a:lnTo>
                          <a:pt x="17657815" y="8643056"/>
                        </a:lnTo>
                        <a:lnTo>
                          <a:pt x="17727947" y="8467655"/>
                        </a:lnTo>
                        <a:cubicBezTo>
                          <a:pt x="17770818" y="8360517"/>
                          <a:pt x="17874594" y="8290270"/>
                          <a:pt x="17989992" y="8290278"/>
                        </a:cubicBezTo>
                        <a:lnTo>
                          <a:pt x="18172306" y="8290278"/>
                        </a:lnTo>
                        <a:cubicBezTo>
                          <a:pt x="18287704" y="8290270"/>
                          <a:pt x="18391480" y="8360517"/>
                          <a:pt x="18434351" y="8467655"/>
                        </a:cubicBezTo>
                        <a:lnTo>
                          <a:pt x="18504483" y="8643056"/>
                        </a:lnTo>
                        <a:lnTo>
                          <a:pt x="18695053" y="9087768"/>
                        </a:lnTo>
                        <a:cubicBezTo>
                          <a:pt x="18699727" y="9098672"/>
                          <a:pt x="18698607" y="9111196"/>
                          <a:pt x="18692073" y="9121099"/>
                        </a:cubicBezTo>
                        <a:cubicBezTo>
                          <a:pt x="18685537" y="9131001"/>
                          <a:pt x="18674462" y="9136956"/>
                          <a:pt x="18662597" y="9136945"/>
                        </a:cubicBezTo>
                        <a:lnTo>
                          <a:pt x="18597545" y="9136945"/>
                        </a:lnTo>
                        <a:cubicBezTo>
                          <a:pt x="18541107" y="9136939"/>
                          <a:pt x="18490101" y="9103306"/>
                          <a:pt x="18467863" y="9051432"/>
                        </a:cubicBezTo>
                        <a:lnTo>
                          <a:pt x="18313842" y="8692093"/>
                        </a:lnTo>
                        <a:cubicBezTo>
                          <a:pt x="18310595" y="8684543"/>
                          <a:pt x="18299236" y="8687718"/>
                          <a:pt x="18300365" y="8695832"/>
                        </a:cubicBezTo>
                        <a:lnTo>
                          <a:pt x="18363372" y="9136945"/>
                        </a:lnTo>
                        <a:lnTo>
                          <a:pt x="18430752" y="9945442"/>
                        </a:lnTo>
                        <a:cubicBezTo>
                          <a:pt x="18431560" y="9955264"/>
                          <a:pt x="18428224" y="9964976"/>
                          <a:pt x="18421548" y="9972227"/>
                        </a:cubicBezTo>
                        <a:cubicBezTo>
                          <a:pt x="18414874" y="9979478"/>
                          <a:pt x="18405470" y="9983606"/>
                          <a:pt x="18395615" y="9983612"/>
                        </a:cubicBezTo>
                        <a:lnTo>
                          <a:pt x="18341781" y="9983612"/>
                        </a:lnTo>
                        <a:cubicBezTo>
                          <a:pt x="18272799" y="9983620"/>
                          <a:pt x="18213922" y="9933756"/>
                          <a:pt x="18202576" y="9865713"/>
                        </a:cubicBezTo>
                        <a:lnTo>
                          <a:pt x="18088204" y="9178714"/>
                        </a:lnTo>
                        <a:cubicBezTo>
                          <a:pt x="18086863" y="9170812"/>
                          <a:pt x="18075576" y="9170812"/>
                          <a:pt x="18074235" y="9178714"/>
                        </a:cubicBezTo>
                        <a:lnTo>
                          <a:pt x="17959794" y="9865713"/>
                        </a:lnTo>
                        <a:cubicBezTo>
                          <a:pt x="17948442" y="9933782"/>
                          <a:pt x="17889525" y="9983655"/>
                          <a:pt x="17820517" y="9983612"/>
                        </a:cubicBezTo>
                        <a:lnTo>
                          <a:pt x="17766683" y="9983612"/>
                        </a:lnTo>
                        <a:cubicBezTo>
                          <a:pt x="17756828" y="9983606"/>
                          <a:pt x="17747425" y="9979478"/>
                          <a:pt x="17740751" y="9972226"/>
                        </a:cubicBezTo>
                        <a:cubicBezTo>
                          <a:pt x="17734076" y="9964975"/>
                          <a:pt x="17730739" y="9955264"/>
                          <a:pt x="17731547" y="9945442"/>
                        </a:cubicBezTo>
                        <a:lnTo>
                          <a:pt x="17798927" y="9136945"/>
                        </a:lnTo>
                        <a:lnTo>
                          <a:pt x="17861933" y="8695832"/>
                        </a:lnTo>
                        <a:close/>
                        <a:moveTo>
                          <a:pt x="19668649" y="7725834"/>
                        </a:moveTo>
                        <a:cubicBezTo>
                          <a:pt x="19551749" y="7725834"/>
                          <a:pt x="19456983" y="7820601"/>
                          <a:pt x="19456983" y="7937501"/>
                        </a:cubicBezTo>
                        <a:lnTo>
                          <a:pt x="19456983" y="8008056"/>
                        </a:lnTo>
                        <a:cubicBezTo>
                          <a:pt x="19457504" y="8124587"/>
                          <a:pt x="19552117" y="8218778"/>
                          <a:pt x="19668649" y="8218778"/>
                        </a:cubicBezTo>
                        <a:cubicBezTo>
                          <a:pt x="19785181" y="8218778"/>
                          <a:pt x="19879794" y="8124587"/>
                          <a:pt x="19880315" y="8008056"/>
                        </a:cubicBezTo>
                        <a:lnTo>
                          <a:pt x="19880315" y="7937501"/>
                        </a:lnTo>
                        <a:cubicBezTo>
                          <a:pt x="19880315" y="7820601"/>
                          <a:pt x="19785549" y="7725834"/>
                          <a:pt x="19668649" y="7725834"/>
                        </a:cubicBezTo>
                        <a:close/>
                        <a:moveTo>
                          <a:pt x="19449433" y="8695832"/>
                        </a:moveTo>
                        <a:cubicBezTo>
                          <a:pt x="19450633" y="8687718"/>
                          <a:pt x="19439203" y="8684543"/>
                          <a:pt x="19436028" y="8692093"/>
                        </a:cubicBezTo>
                        <a:lnTo>
                          <a:pt x="19282004" y="9051432"/>
                        </a:lnTo>
                        <a:cubicBezTo>
                          <a:pt x="19259748" y="9103352"/>
                          <a:pt x="19208672" y="9136995"/>
                          <a:pt x="19152183" y="9136945"/>
                        </a:cubicBezTo>
                        <a:lnTo>
                          <a:pt x="19087129" y="9136945"/>
                        </a:lnTo>
                        <a:cubicBezTo>
                          <a:pt x="19075265" y="9136956"/>
                          <a:pt x="19064190" y="9131001"/>
                          <a:pt x="19057654" y="9121099"/>
                        </a:cubicBezTo>
                        <a:cubicBezTo>
                          <a:pt x="19051119" y="9111196"/>
                          <a:pt x="19050000" y="9098672"/>
                          <a:pt x="19054674" y="9087768"/>
                        </a:cubicBezTo>
                        <a:lnTo>
                          <a:pt x="19245315" y="8643056"/>
                        </a:lnTo>
                        <a:lnTo>
                          <a:pt x="19315447" y="8467655"/>
                        </a:lnTo>
                        <a:cubicBezTo>
                          <a:pt x="19358318" y="8360517"/>
                          <a:pt x="19462094" y="8290270"/>
                          <a:pt x="19577492" y="8290278"/>
                        </a:cubicBezTo>
                        <a:lnTo>
                          <a:pt x="19759806" y="8290278"/>
                        </a:lnTo>
                        <a:cubicBezTo>
                          <a:pt x="19875204" y="8290270"/>
                          <a:pt x="19978980" y="8360517"/>
                          <a:pt x="20021851" y="8467655"/>
                        </a:cubicBezTo>
                        <a:lnTo>
                          <a:pt x="20091983" y="8643056"/>
                        </a:lnTo>
                        <a:lnTo>
                          <a:pt x="20282553" y="9087768"/>
                        </a:lnTo>
                        <a:cubicBezTo>
                          <a:pt x="20287227" y="9098672"/>
                          <a:pt x="20286107" y="9111196"/>
                          <a:pt x="20279573" y="9121099"/>
                        </a:cubicBezTo>
                        <a:cubicBezTo>
                          <a:pt x="20273037" y="9131001"/>
                          <a:pt x="20261962" y="9136956"/>
                          <a:pt x="20250097" y="9136945"/>
                        </a:cubicBezTo>
                        <a:lnTo>
                          <a:pt x="20185045" y="9136945"/>
                        </a:lnTo>
                        <a:cubicBezTo>
                          <a:pt x="20128607" y="9136939"/>
                          <a:pt x="20077601" y="9103306"/>
                          <a:pt x="20055363" y="9051432"/>
                        </a:cubicBezTo>
                        <a:lnTo>
                          <a:pt x="19901342" y="8692093"/>
                        </a:lnTo>
                        <a:cubicBezTo>
                          <a:pt x="19898095" y="8684543"/>
                          <a:pt x="19886736" y="8687718"/>
                          <a:pt x="19887865" y="8695832"/>
                        </a:cubicBezTo>
                        <a:lnTo>
                          <a:pt x="19950872" y="9136945"/>
                        </a:lnTo>
                        <a:lnTo>
                          <a:pt x="20018252" y="9945442"/>
                        </a:lnTo>
                        <a:cubicBezTo>
                          <a:pt x="20019060" y="9955264"/>
                          <a:pt x="20015724" y="9964976"/>
                          <a:pt x="20009048" y="9972227"/>
                        </a:cubicBezTo>
                        <a:cubicBezTo>
                          <a:pt x="20002374" y="9979478"/>
                          <a:pt x="19992970" y="9983606"/>
                          <a:pt x="19983115" y="9983612"/>
                        </a:cubicBezTo>
                        <a:lnTo>
                          <a:pt x="19929281" y="9983612"/>
                        </a:lnTo>
                        <a:cubicBezTo>
                          <a:pt x="19860299" y="9983620"/>
                          <a:pt x="19801422" y="9933756"/>
                          <a:pt x="19790076" y="9865713"/>
                        </a:cubicBezTo>
                        <a:lnTo>
                          <a:pt x="19675704" y="9178714"/>
                        </a:lnTo>
                        <a:cubicBezTo>
                          <a:pt x="19674363" y="9170812"/>
                          <a:pt x="19663076" y="9170812"/>
                          <a:pt x="19661735" y="9178714"/>
                        </a:cubicBezTo>
                        <a:lnTo>
                          <a:pt x="19547294" y="9865713"/>
                        </a:lnTo>
                        <a:cubicBezTo>
                          <a:pt x="19535942" y="9933782"/>
                          <a:pt x="19477025" y="9983655"/>
                          <a:pt x="19408017" y="9983612"/>
                        </a:cubicBezTo>
                        <a:lnTo>
                          <a:pt x="19354183" y="9983612"/>
                        </a:lnTo>
                        <a:cubicBezTo>
                          <a:pt x="19344328" y="9983606"/>
                          <a:pt x="19334925" y="9979478"/>
                          <a:pt x="19328251" y="9972226"/>
                        </a:cubicBezTo>
                        <a:cubicBezTo>
                          <a:pt x="19321576" y="9964975"/>
                          <a:pt x="19318239" y="9955264"/>
                          <a:pt x="19319047" y="9945442"/>
                        </a:cubicBezTo>
                        <a:lnTo>
                          <a:pt x="19386427" y="9136945"/>
                        </a:lnTo>
                        <a:lnTo>
                          <a:pt x="19449433" y="8695832"/>
                        </a:lnTo>
                        <a:close/>
                        <a:moveTo>
                          <a:pt x="21256149" y="7725834"/>
                        </a:moveTo>
                        <a:cubicBezTo>
                          <a:pt x="21139249" y="7725834"/>
                          <a:pt x="21044483" y="7820601"/>
                          <a:pt x="21044483" y="7937501"/>
                        </a:cubicBezTo>
                        <a:lnTo>
                          <a:pt x="21044483" y="8008056"/>
                        </a:lnTo>
                        <a:cubicBezTo>
                          <a:pt x="21045004" y="8124587"/>
                          <a:pt x="21139617" y="8218778"/>
                          <a:pt x="21256149" y="8218778"/>
                        </a:cubicBezTo>
                        <a:cubicBezTo>
                          <a:pt x="21372681" y="8218778"/>
                          <a:pt x="21467294" y="8124587"/>
                          <a:pt x="21467815" y="8008056"/>
                        </a:cubicBezTo>
                        <a:lnTo>
                          <a:pt x="21467815" y="7937501"/>
                        </a:lnTo>
                        <a:cubicBezTo>
                          <a:pt x="21467815" y="7820601"/>
                          <a:pt x="21373049" y="7725834"/>
                          <a:pt x="21256149" y="7725834"/>
                        </a:cubicBezTo>
                        <a:close/>
                        <a:moveTo>
                          <a:pt x="21036933" y="8695832"/>
                        </a:moveTo>
                        <a:cubicBezTo>
                          <a:pt x="21038133" y="8687718"/>
                          <a:pt x="21026703" y="8684543"/>
                          <a:pt x="21023528" y="8692093"/>
                        </a:cubicBezTo>
                        <a:lnTo>
                          <a:pt x="20869504" y="9051432"/>
                        </a:lnTo>
                        <a:cubicBezTo>
                          <a:pt x="20847248" y="9103352"/>
                          <a:pt x="20796172" y="9136995"/>
                          <a:pt x="20739683" y="9136945"/>
                        </a:cubicBezTo>
                        <a:lnTo>
                          <a:pt x="20674629" y="9136945"/>
                        </a:lnTo>
                        <a:cubicBezTo>
                          <a:pt x="20662765" y="9136956"/>
                          <a:pt x="20651690" y="9131001"/>
                          <a:pt x="20645154" y="9121099"/>
                        </a:cubicBezTo>
                        <a:cubicBezTo>
                          <a:pt x="20638619" y="9111196"/>
                          <a:pt x="20637500" y="9098672"/>
                          <a:pt x="20642174" y="9087768"/>
                        </a:cubicBezTo>
                        <a:lnTo>
                          <a:pt x="20832815" y="8643056"/>
                        </a:lnTo>
                        <a:lnTo>
                          <a:pt x="20902947" y="8467655"/>
                        </a:lnTo>
                        <a:cubicBezTo>
                          <a:pt x="20945818" y="8360517"/>
                          <a:pt x="21049594" y="8290270"/>
                          <a:pt x="21164992" y="8290278"/>
                        </a:cubicBezTo>
                        <a:lnTo>
                          <a:pt x="21347306" y="8290278"/>
                        </a:lnTo>
                        <a:cubicBezTo>
                          <a:pt x="21462704" y="8290270"/>
                          <a:pt x="21566480" y="8360517"/>
                          <a:pt x="21609351" y="8467655"/>
                        </a:cubicBezTo>
                        <a:lnTo>
                          <a:pt x="21679483" y="8643056"/>
                        </a:lnTo>
                        <a:lnTo>
                          <a:pt x="21870053" y="9087768"/>
                        </a:lnTo>
                        <a:cubicBezTo>
                          <a:pt x="21874727" y="9098672"/>
                          <a:pt x="21873607" y="9111196"/>
                          <a:pt x="21867073" y="9121099"/>
                        </a:cubicBezTo>
                        <a:cubicBezTo>
                          <a:pt x="21860537" y="9131001"/>
                          <a:pt x="21849462" y="9136956"/>
                          <a:pt x="21837597" y="9136945"/>
                        </a:cubicBezTo>
                        <a:lnTo>
                          <a:pt x="21772545" y="9136945"/>
                        </a:lnTo>
                        <a:cubicBezTo>
                          <a:pt x="21716107" y="9136939"/>
                          <a:pt x="21665101" y="9103306"/>
                          <a:pt x="21642863" y="9051432"/>
                        </a:cubicBezTo>
                        <a:lnTo>
                          <a:pt x="21488842" y="8692093"/>
                        </a:lnTo>
                        <a:cubicBezTo>
                          <a:pt x="21485595" y="8684543"/>
                          <a:pt x="21474236" y="8687718"/>
                          <a:pt x="21475365" y="8695832"/>
                        </a:cubicBezTo>
                        <a:lnTo>
                          <a:pt x="21538372" y="9136945"/>
                        </a:lnTo>
                        <a:lnTo>
                          <a:pt x="21605752" y="9945442"/>
                        </a:lnTo>
                        <a:cubicBezTo>
                          <a:pt x="21606560" y="9955264"/>
                          <a:pt x="21603224" y="9964976"/>
                          <a:pt x="21596548" y="9972227"/>
                        </a:cubicBezTo>
                        <a:cubicBezTo>
                          <a:pt x="21589874" y="9979478"/>
                          <a:pt x="21580470" y="9983606"/>
                          <a:pt x="21570615" y="9983612"/>
                        </a:cubicBezTo>
                        <a:lnTo>
                          <a:pt x="21516781" y="9983612"/>
                        </a:lnTo>
                        <a:cubicBezTo>
                          <a:pt x="21447799" y="9983620"/>
                          <a:pt x="21388922" y="9933756"/>
                          <a:pt x="21377576" y="9865713"/>
                        </a:cubicBezTo>
                        <a:lnTo>
                          <a:pt x="21263204" y="9178714"/>
                        </a:lnTo>
                        <a:cubicBezTo>
                          <a:pt x="21261863" y="9170812"/>
                          <a:pt x="21250576" y="9170812"/>
                          <a:pt x="21249235" y="9178714"/>
                        </a:cubicBezTo>
                        <a:lnTo>
                          <a:pt x="21134794" y="9865713"/>
                        </a:lnTo>
                        <a:cubicBezTo>
                          <a:pt x="21123442" y="9933782"/>
                          <a:pt x="21064525" y="9983655"/>
                          <a:pt x="20995517" y="9983612"/>
                        </a:cubicBezTo>
                        <a:lnTo>
                          <a:pt x="20941683" y="9983612"/>
                        </a:lnTo>
                        <a:cubicBezTo>
                          <a:pt x="20931828" y="9983606"/>
                          <a:pt x="20922425" y="9979478"/>
                          <a:pt x="20915751" y="9972226"/>
                        </a:cubicBezTo>
                        <a:cubicBezTo>
                          <a:pt x="20909076" y="9964975"/>
                          <a:pt x="20905739" y="9955264"/>
                          <a:pt x="20906547" y="9945442"/>
                        </a:cubicBezTo>
                        <a:lnTo>
                          <a:pt x="20973927" y="9136945"/>
                        </a:lnTo>
                        <a:lnTo>
                          <a:pt x="21036933" y="8695832"/>
                        </a:lnTo>
                        <a:close/>
                        <a:moveTo>
                          <a:pt x="22843649" y="7725834"/>
                        </a:moveTo>
                        <a:cubicBezTo>
                          <a:pt x="22726749" y="7725834"/>
                          <a:pt x="22631983" y="7820601"/>
                          <a:pt x="22631983" y="7937501"/>
                        </a:cubicBezTo>
                        <a:lnTo>
                          <a:pt x="22631983" y="8008056"/>
                        </a:lnTo>
                        <a:cubicBezTo>
                          <a:pt x="22632504" y="8124587"/>
                          <a:pt x="22727117" y="8218778"/>
                          <a:pt x="22843649" y="8218778"/>
                        </a:cubicBezTo>
                        <a:cubicBezTo>
                          <a:pt x="22960181" y="8218778"/>
                          <a:pt x="23054794" y="8124587"/>
                          <a:pt x="23055315" y="8008056"/>
                        </a:cubicBezTo>
                        <a:lnTo>
                          <a:pt x="23055315" y="7937501"/>
                        </a:lnTo>
                        <a:cubicBezTo>
                          <a:pt x="23055315" y="7820601"/>
                          <a:pt x="22960549" y="7725834"/>
                          <a:pt x="22843649" y="7725834"/>
                        </a:cubicBezTo>
                        <a:close/>
                        <a:moveTo>
                          <a:pt x="22624433" y="8695832"/>
                        </a:moveTo>
                        <a:cubicBezTo>
                          <a:pt x="22625633" y="8687718"/>
                          <a:pt x="22614203" y="8684543"/>
                          <a:pt x="22611028" y="8692093"/>
                        </a:cubicBezTo>
                        <a:lnTo>
                          <a:pt x="22457004" y="9051432"/>
                        </a:lnTo>
                        <a:cubicBezTo>
                          <a:pt x="22434748" y="9103352"/>
                          <a:pt x="22383672" y="9136995"/>
                          <a:pt x="22327183" y="9136945"/>
                        </a:cubicBezTo>
                        <a:lnTo>
                          <a:pt x="22262129" y="9136945"/>
                        </a:lnTo>
                        <a:cubicBezTo>
                          <a:pt x="22250265" y="9136956"/>
                          <a:pt x="22239190" y="9131001"/>
                          <a:pt x="22232654" y="9121099"/>
                        </a:cubicBezTo>
                        <a:cubicBezTo>
                          <a:pt x="22226119" y="9111196"/>
                          <a:pt x="22225000" y="9098672"/>
                          <a:pt x="22229674" y="9087768"/>
                        </a:cubicBezTo>
                        <a:lnTo>
                          <a:pt x="22420315" y="8643056"/>
                        </a:lnTo>
                        <a:lnTo>
                          <a:pt x="22490447" y="8467655"/>
                        </a:lnTo>
                        <a:cubicBezTo>
                          <a:pt x="22533318" y="8360517"/>
                          <a:pt x="22637094" y="8290270"/>
                          <a:pt x="22752492" y="8290278"/>
                        </a:cubicBezTo>
                        <a:lnTo>
                          <a:pt x="22934806" y="8290278"/>
                        </a:lnTo>
                        <a:cubicBezTo>
                          <a:pt x="23050204" y="8290270"/>
                          <a:pt x="23153980" y="8360517"/>
                          <a:pt x="23196851" y="8467655"/>
                        </a:cubicBezTo>
                        <a:lnTo>
                          <a:pt x="23266983" y="8643056"/>
                        </a:lnTo>
                        <a:lnTo>
                          <a:pt x="23457553" y="9087768"/>
                        </a:lnTo>
                        <a:cubicBezTo>
                          <a:pt x="23462227" y="9098672"/>
                          <a:pt x="23461107" y="9111196"/>
                          <a:pt x="23454573" y="9121099"/>
                        </a:cubicBezTo>
                        <a:cubicBezTo>
                          <a:pt x="23448037" y="9131001"/>
                          <a:pt x="23436962" y="9136956"/>
                          <a:pt x="23425097" y="9136945"/>
                        </a:cubicBezTo>
                        <a:lnTo>
                          <a:pt x="23360045" y="9136945"/>
                        </a:lnTo>
                        <a:cubicBezTo>
                          <a:pt x="23303607" y="9136939"/>
                          <a:pt x="23252601" y="9103306"/>
                          <a:pt x="23230363" y="9051432"/>
                        </a:cubicBezTo>
                        <a:lnTo>
                          <a:pt x="23076342" y="8692093"/>
                        </a:lnTo>
                        <a:cubicBezTo>
                          <a:pt x="23073095" y="8684543"/>
                          <a:pt x="23061736" y="8687718"/>
                          <a:pt x="23062865" y="8695832"/>
                        </a:cubicBezTo>
                        <a:lnTo>
                          <a:pt x="23125872" y="9136945"/>
                        </a:lnTo>
                        <a:lnTo>
                          <a:pt x="23193252" y="9945442"/>
                        </a:lnTo>
                        <a:cubicBezTo>
                          <a:pt x="23194060" y="9955264"/>
                          <a:pt x="23190724" y="9964976"/>
                          <a:pt x="23184048" y="9972227"/>
                        </a:cubicBezTo>
                        <a:cubicBezTo>
                          <a:pt x="23177374" y="9979478"/>
                          <a:pt x="23167970" y="9983606"/>
                          <a:pt x="23158115" y="9983612"/>
                        </a:cubicBezTo>
                        <a:lnTo>
                          <a:pt x="23104281" y="9983612"/>
                        </a:lnTo>
                        <a:cubicBezTo>
                          <a:pt x="23035299" y="9983620"/>
                          <a:pt x="22976422" y="9933756"/>
                          <a:pt x="22965076" y="9865713"/>
                        </a:cubicBezTo>
                        <a:lnTo>
                          <a:pt x="22850704" y="9178714"/>
                        </a:lnTo>
                        <a:cubicBezTo>
                          <a:pt x="22849363" y="9170812"/>
                          <a:pt x="22838076" y="9170812"/>
                          <a:pt x="22836735" y="9178714"/>
                        </a:cubicBezTo>
                        <a:lnTo>
                          <a:pt x="22722294" y="9865713"/>
                        </a:lnTo>
                        <a:cubicBezTo>
                          <a:pt x="22710942" y="9933782"/>
                          <a:pt x="22652025" y="9983655"/>
                          <a:pt x="22583017" y="9983612"/>
                        </a:cubicBezTo>
                        <a:lnTo>
                          <a:pt x="22529183" y="9983612"/>
                        </a:lnTo>
                        <a:cubicBezTo>
                          <a:pt x="22519328" y="9983606"/>
                          <a:pt x="22509925" y="9979478"/>
                          <a:pt x="22503251" y="9972226"/>
                        </a:cubicBezTo>
                        <a:cubicBezTo>
                          <a:pt x="22496576" y="9964975"/>
                          <a:pt x="22493239" y="9955264"/>
                          <a:pt x="22494047" y="9945442"/>
                        </a:cubicBezTo>
                        <a:lnTo>
                          <a:pt x="22561427" y="9136945"/>
                        </a:lnTo>
                        <a:lnTo>
                          <a:pt x="22624433" y="8695832"/>
                        </a:lnTo>
                        <a:close/>
                        <a:moveTo>
                          <a:pt x="24431149" y="7725834"/>
                        </a:moveTo>
                        <a:cubicBezTo>
                          <a:pt x="24314249" y="7725834"/>
                          <a:pt x="24219483" y="7820601"/>
                          <a:pt x="24219483" y="7937501"/>
                        </a:cubicBezTo>
                        <a:lnTo>
                          <a:pt x="24219483" y="8008056"/>
                        </a:lnTo>
                        <a:cubicBezTo>
                          <a:pt x="24220004" y="8124587"/>
                          <a:pt x="24314617" y="8218778"/>
                          <a:pt x="24431149" y="8218778"/>
                        </a:cubicBezTo>
                        <a:cubicBezTo>
                          <a:pt x="24547681" y="8218778"/>
                          <a:pt x="24642294" y="8124587"/>
                          <a:pt x="24642815" y="8008056"/>
                        </a:cubicBezTo>
                        <a:lnTo>
                          <a:pt x="24642815" y="7937501"/>
                        </a:lnTo>
                        <a:cubicBezTo>
                          <a:pt x="24642815" y="7820601"/>
                          <a:pt x="24548049" y="7725834"/>
                          <a:pt x="24431149" y="7725834"/>
                        </a:cubicBezTo>
                        <a:close/>
                        <a:moveTo>
                          <a:pt x="24211933" y="8695832"/>
                        </a:moveTo>
                        <a:cubicBezTo>
                          <a:pt x="24213133" y="8687718"/>
                          <a:pt x="24201703" y="8684543"/>
                          <a:pt x="24198528" y="8692093"/>
                        </a:cubicBezTo>
                        <a:lnTo>
                          <a:pt x="24044504" y="9051432"/>
                        </a:lnTo>
                        <a:cubicBezTo>
                          <a:pt x="24022248" y="9103352"/>
                          <a:pt x="23971172" y="9136995"/>
                          <a:pt x="23914683" y="9136945"/>
                        </a:cubicBezTo>
                        <a:lnTo>
                          <a:pt x="23849629" y="9136945"/>
                        </a:lnTo>
                        <a:cubicBezTo>
                          <a:pt x="23837765" y="9136956"/>
                          <a:pt x="23826690" y="9131001"/>
                          <a:pt x="23820154" y="9121099"/>
                        </a:cubicBezTo>
                        <a:cubicBezTo>
                          <a:pt x="23813619" y="9111196"/>
                          <a:pt x="23812500" y="9098672"/>
                          <a:pt x="23817174" y="9087768"/>
                        </a:cubicBezTo>
                        <a:lnTo>
                          <a:pt x="24007815" y="8643056"/>
                        </a:lnTo>
                        <a:lnTo>
                          <a:pt x="24077947" y="8467655"/>
                        </a:lnTo>
                        <a:cubicBezTo>
                          <a:pt x="24120818" y="8360517"/>
                          <a:pt x="24224594" y="8290270"/>
                          <a:pt x="24339992" y="8290278"/>
                        </a:cubicBezTo>
                        <a:lnTo>
                          <a:pt x="24522306" y="8290278"/>
                        </a:lnTo>
                        <a:cubicBezTo>
                          <a:pt x="24637704" y="8290270"/>
                          <a:pt x="24741480" y="8360517"/>
                          <a:pt x="24784351" y="8467655"/>
                        </a:cubicBezTo>
                        <a:lnTo>
                          <a:pt x="24854483" y="8643056"/>
                        </a:lnTo>
                        <a:lnTo>
                          <a:pt x="25045053" y="9087768"/>
                        </a:lnTo>
                        <a:cubicBezTo>
                          <a:pt x="25049727" y="9098672"/>
                          <a:pt x="25048607" y="9111196"/>
                          <a:pt x="25042073" y="9121099"/>
                        </a:cubicBezTo>
                        <a:cubicBezTo>
                          <a:pt x="25035537" y="9131001"/>
                          <a:pt x="25024462" y="9136956"/>
                          <a:pt x="25012597" y="9136945"/>
                        </a:cubicBezTo>
                        <a:lnTo>
                          <a:pt x="24947545" y="9136945"/>
                        </a:lnTo>
                        <a:cubicBezTo>
                          <a:pt x="24891107" y="9136939"/>
                          <a:pt x="24840101" y="9103306"/>
                          <a:pt x="24817863" y="9051432"/>
                        </a:cubicBezTo>
                        <a:lnTo>
                          <a:pt x="24663842" y="8692093"/>
                        </a:lnTo>
                        <a:cubicBezTo>
                          <a:pt x="24660595" y="8684543"/>
                          <a:pt x="24649236" y="8687718"/>
                          <a:pt x="24650365" y="8695832"/>
                        </a:cubicBezTo>
                        <a:lnTo>
                          <a:pt x="24713372" y="9136945"/>
                        </a:lnTo>
                        <a:lnTo>
                          <a:pt x="24780752" y="9945442"/>
                        </a:lnTo>
                        <a:cubicBezTo>
                          <a:pt x="24781560" y="9955264"/>
                          <a:pt x="24778224" y="9964976"/>
                          <a:pt x="24771548" y="9972227"/>
                        </a:cubicBezTo>
                        <a:cubicBezTo>
                          <a:pt x="24764874" y="9979478"/>
                          <a:pt x="24755470" y="9983606"/>
                          <a:pt x="24745615" y="9983612"/>
                        </a:cubicBezTo>
                        <a:lnTo>
                          <a:pt x="24691781" y="9983612"/>
                        </a:lnTo>
                        <a:cubicBezTo>
                          <a:pt x="24622799" y="9983620"/>
                          <a:pt x="24563922" y="9933756"/>
                          <a:pt x="24552576" y="9865713"/>
                        </a:cubicBezTo>
                        <a:lnTo>
                          <a:pt x="24438204" y="9178714"/>
                        </a:lnTo>
                        <a:cubicBezTo>
                          <a:pt x="24436863" y="9170812"/>
                          <a:pt x="24425576" y="9170812"/>
                          <a:pt x="24424235" y="9178714"/>
                        </a:cubicBezTo>
                        <a:lnTo>
                          <a:pt x="24309794" y="9865713"/>
                        </a:lnTo>
                        <a:cubicBezTo>
                          <a:pt x="24298442" y="9933782"/>
                          <a:pt x="24239525" y="9983655"/>
                          <a:pt x="24170517" y="9983612"/>
                        </a:cubicBezTo>
                        <a:lnTo>
                          <a:pt x="24116683" y="9983612"/>
                        </a:lnTo>
                        <a:cubicBezTo>
                          <a:pt x="24106828" y="9983606"/>
                          <a:pt x="24097425" y="9979478"/>
                          <a:pt x="24090751" y="9972226"/>
                        </a:cubicBezTo>
                        <a:cubicBezTo>
                          <a:pt x="24084076" y="9964975"/>
                          <a:pt x="24080739" y="9955264"/>
                          <a:pt x="24081547" y="9945442"/>
                        </a:cubicBezTo>
                        <a:lnTo>
                          <a:pt x="24148927" y="9136945"/>
                        </a:lnTo>
                        <a:lnTo>
                          <a:pt x="24211933" y="8695832"/>
                        </a:lnTo>
                        <a:close/>
                        <a:moveTo>
                          <a:pt x="26018649" y="7725834"/>
                        </a:moveTo>
                        <a:cubicBezTo>
                          <a:pt x="25901749" y="7725834"/>
                          <a:pt x="25806983" y="7820601"/>
                          <a:pt x="25806983" y="7937501"/>
                        </a:cubicBezTo>
                        <a:lnTo>
                          <a:pt x="25806983" y="8008056"/>
                        </a:lnTo>
                        <a:cubicBezTo>
                          <a:pt x="25807504" y="8124587"/>
                          <a:pt x="25902118" y="8218779"/>
                          <a:pt x="26018649" y="8218779"/>
                        </a:cubicBezTo>
                        <a:cubicBezTo>
                          <a:pt x="26135181" y="8218779"/>
                          <a:pt x="26229796" y="8124587"/>
                          <a:pt x="26230317" y="8008056"/>
                        </a:cubicBezTo>
                        <a:lnTo>
                          <a:pt x="26230317" y="7937501"/>
                        </a:lnTo>
                        <a:cubicBezTo>
                          <a:pt x="26230317" y="7881363"/>
                          <a:pt x="26208017" y="7827524"/>
                          <a:pt x="26168320" y="7787829"/>
                        </a:cubicBezTo>
                        <a:cubicBezTo>
                          <a:pt x="26128627" y="7748134"/>
                          <a:pt x="26074788" y="7725834"/>
                          <a:pt x="26018649" y="7725834"/>
                        </a:cubicBezTo>
                        <a:close/>
                        <a:moveTo>
                          <a:pt x="25799433" y="8695832"/>
                        </a:moveTo>
                        <a:cubicBezTo>
                          <a:pt x="25800633" y="8687718"/>
                          <a:pt x="25789203" y="8684543"/>
                          <a:pt x="25786028" y="8692093"/>
                        </a:cubicBezTo>
                        <a:lnTo>
                          <a:pt x="25632004" y="9051432"/>
                        </a:lnTo>
                        <a:cubicBezTo>
                          <a:pt x="25609748" y="9103352"/>
                          <a:pt x="25558672" y="9136995"/>
                          <a:pt x="25502183" y="9136945"/>
                        </a:cubicBezTo>
                        <a:lnTo>
                          <a:pt x="25437129" y="9136945"/>
                        </a:lnTo>
                        <a:cubicBezTo>
                          <a:pt x="25425265" y="9136956"/>
                          <a:pt x="25414190" y="9131001"/>
                          <a:pt x="25407654" y="9121099"/>
                        </a:cubicBezTo>
                        <a:cubicBezTo>
                          <a:pt x="25401119" y="9111196"/>
                          <a:pt x="25400000" y="9098672"/>
                          <a:pt x="25404674" y="9087768"/>
                        </a:cubicBezTo>
                        <a:lnTo>
                          <a:pt x="25595315" y="8643056"/>
                        </a:lnTo>
                        <a:lnTo>
                          <a:pt x="25665447" y="8467655"/>
                        </a:lnTo>
                        <a:cubicBezTo>
                          <a:pt x="25708318" y="8360517"/>
                          <a:pt x="25812094" y="8290270"/>
                          <a:pt x="25927492" y="8290278"/>
                        </a:cubicBezTo>
                        <a:lnTo>
                          <a:pt x="26109806" y="8290278"/>
                        </a:lnTo>
                        <a:cubicBezTo>
                          <a:pt x="26225204" y="8290271"/>
                          <a:pt x="26328980" y="8360517"/>
                          <a:pt x="26371849" y="8467655"/>
                        </a:cubicBezTo>
                        <a:lnTo>
                          <a:pt x="26441981" y="8643056"/>
                        </a:lnTo>
                        <a:lnTo>
                          <a:pt x="26632553" y="9087768"/>
                        </a:lnTo>
                        <a:cubicBezTo>
                          <a:pt x="26637228" y="9098672"/>
                          <a:pt x="26636109" y="9111196"/>
                          <a:pt x="26629573" y="9121099"/>
                        </a:cubicBezTo>
                        <a:cubicBezTo>
                          <a:pt x="26623037" y="9131001"/>
                          <a:pt x="26611962" y="9136955"/>
                          <a:pt x="26600099" y="9136945"/>
                        </a:cubicBezTo>
                        <a:lnTo>
                          <a:pt x="26535045" y="9136945"/>
                        </a:lnTo>
                        <a:cubicBezTo>
                          <a:pt x="26478605" y="9136939"/>
                          <a:pt x="26427601" y="9103306"/>
                          <a:pt x="26405363" y="9051432"/>
                        </a:cubicBezTo>
                        <a:lnTo>
                          <a:pt x="26251342" y="8692093"/>
                        </a:lnTo>
                        <a:cubicBezTo>
                          <a:pt x="26248095" y="8684543"/>
                          <a:pt x="26236735" y="8687718"/>
                          <a:pt x="26237867" y="8695832"/>
                        </a:cubicBezTo>
                        <a:lnTo>
                          <a:pt x="26300871" y="9136945"/>
                        </a:lnTo>
                        <a:lnTo>
                          <a:pt x="26368252" y="9945442"/>
                        </a:lnTo>
                        <a:cubicBezTo>
                          <a:pt x="26369062" y="9955264"/>
                          <a:pt x="26365722" y="9964975"/>
                          <a:pt x="26359050" y="9972226"/>
                        </a:cubicBezTo>
                        <a:cubicBezTo>
                          <a:pt x="26352374" y="9979478"/>
                          <a:pt x="26342970" y="9983606"/>
                          <a:pt x="26333117" y="9983612"/>
                        </a:cubicBezTo>
                        <a:lnTo>
                          <a:pt x="26279281" y="9983612"/>
                        </a:lnTo>
                        <a:cubicBezTo>
                          <a:pt x="26210299" y="9983621"/>
                          <a:pt x="26151422" y="9933756"/>
                          <a:pt x="26140074" y="9865713"/>
                        </a:cubicBezTo>
                        <a:lnTo>
                          <a:pt x="26025706" y="9178714"/>
                        </a:lnTo>
                        <a:cubicBezTo>
                          <a:pt x="26024363" y="9170812"/>
                          <a:pt x="26013074" y="9170812"/>
                          <a:pt x="26011735" y="9178714"/>
                        </a:cubicBezTo>
                        <a:lnTo>
                          <a:pt x="25897294" y="9865713"/>
                        </a:lnTo>
                        <a:cubicBezTo>
                          <a:pt x="25885942" y="9933782"/>
                          <a:pt x="25827025" y="9983655"/>
                          <a:pt x="25758017" y="9983612"/>
                        </a:cubicBezTo>
                        <a:lnTo>
                          <a:pt x="25704183" y="9983612"/>
                        </a:lnTo>
                        <a:cubicBezTo>
                          <a:pt x="25694328" y="9983606"/>
                          <a:pt x="25684925" y="9979478"/>
                          <a:pt x="25678251" y="9972226"/>
                        </a:cubicBezTo>
                        <a:cubicBezTo>
                          <a:pt x="25671576" y="9964975"/>
                          <a:pt x="25668239" y="9955264"/>
                          <a:pt x="25669047" y="9945442"/>
                        </a:cubicBezTo>
                        <a:lnTo>
                          <a:pt x="25736427" y="9136945"/>
                        </a:lnTo>
                        <a:lnTo>
                          <a:pt x="25799433" y="8695832"/>
                        </a:lnTo>
                        <a:close/>
                        <a:moveTo>
                          <a:pt x="27606149" y="7725834"/>
                        </a:moveTo>
                        <a:cubicBezTo>
                          <a:pt x="27550010" y="7725834"/>
                          <a:pt x="27496171" y="7748134"/>
                          <a:pt x="27456478" y="7787829"/>
                        </a:cubicBezTo>
                        <a:cubicBezTo>
                          <a:pt x="27416781" y="7827524"/>
                          <a:pt x="27394481" y="7881363"/>
                          <a:pt x="27394481" y="7937501"/>
                        </a:cubicBezTo>
                        <a:lnTo>
                          <a:pt x="27394481" y="8008056"/>
                        </a:lnTo>
                        <a:cubicBezTo>
                          <a:pt x="27395002" y="8124588"/>
                          <a:pt x="27489617" y="8218780"/>
                          <a:pt x="27606149" y="8218780"/>
                        </a:cubicBezTo>
                        <a:cubicBezTo>
                          <a:pt x="27722681" y="8218780"/>
                          <a:pt x="27817296" y="8124588"/>
                          <a:pt x="27817817" y="8008056"/>
                        </a:cubicBezTo>
                        <a:lnTo>
                          <a:pt x="27817817" y="7937501"/>
                        </a:lnTo>
                        <a:cubicBezTo>
                          <a:pt x="27817817" y="7881363"/>
                          <a:pt x="27795517" y="7827524"/>
                          <a:pt x="27755820" y="7787829"/>
                        </a:cubicBezTo>
                        <a:cubicBezTo>
                          <a:pt x="27716127" y="7748134"/>
                          <a:pt x="27662288" y="7725834"/>
                          <a:pt x="27606149" y="7725834"/>
                        </a:cubicBezTo>
                        <a:close/>
                        <a:moveTo>
                          <a:pt x="27386931" y="8695832"/>
                        </a:moveTo>
                        <a:cubicBezTo>
                          <a:pt x="27388131" y="8687718"/>
                          <a:pt x="27376703" y="8684543"/>
                          <a:pt x="27373528" y="8692093"/>
                        </a:cubicBezTo>
                        <a:lnTo>
                          <a:pt x="27219506" y="9051432"/>
                        </a:lnTo>
                        <a:cubicBezTo>
                          <a:pt x="27197250" y="9103353"/>
                          <a:pt x="27146171" y="9136996"/>
                          <a:pt x="27089681" y="9136945"/>
                        </a:cubicBezTo>
                        <a:lnTo>
                          <a:pt x="27024631" y="9136945"/>
                        </a:lnTo>
                        <a:cubicBezTo>
                          <a:pt x="27012765" y="9136956"/>
                          <a:pt x="27001690" y="9131002"/>
                          <a:pt x="26995154" y="9121100"/>
                        </a:cubicBezTo>
                        <a:cubicBezTo>
                          <a:pt x="26988618" y="9111197"/>
                          <a:pt x="26987498" y="9098672"/>
                          <a:pt x="26992174" y="9087768"/>
                        </a:cubicBezTo>
                        <a:lnTo>
                          <a:pt x="27182817" y="8643056"/>
                        </a:lnTo>
                        <a:lnTo>
                          <a:pt x="27252949" y="8467655"/>
                        </a:lnTo>
                        <a:cubicBezTo>
                          <a:pt x="27295818" y="8360517"/>
                          <a:pt x="27399594" y="8290271"/>
                          <a:pt x="27514992" y="8290278"/>
                        </a:cubicBezTo>
                        <a:lnTo>
                          <a:pt x="27697306" y="8290278"/>
                        </a:lnTo>
                        <a:cubicBezTo>
                          <a:pt x="27812704" y="8290271"/>
                          <a:pt x="27916480" y="8360517"/>
                          <a:pt x="27959349" y="8467655"/>
                        </a:cubicBezTo>
                        <a:lnTo>
                          <a:pt x="28029481" y="8643056"/>
                        </a:lnTo>
                        <a:lnTo>
                          <a:pt x="28220053" y="9087768"/>
                        </a:lnTo>
                        <a:cubicBezTo>
                          <a:pt x="28224728" y="9098672"/>
                          <a:pt x="28223609" y="9111196"/>
                          <a:pt x="28217073" y="9121099"/>
                        </a:cubicBezTo>
                        <a:cubicBezTo>
                          <a:pt x="28210537" y="9131001"/>
                          <a:pt x="28199462" y="9136955"/>
                          <a:pt x="28187599" y="9136945"/>
                        </a:cubicBezTo>
                        <a:lnTo>
                          <a:pt x="28122545" y="9136945"/>
                        </a:lnTo>
                        <a:cubicBezTo>
                          <a:pt x="28066105" y="9136939"/>
                          <a:pt x="28015101" y="9103306"/>
                          <a:pt x="27992863" y="9051432"/>
                        </a:cubicBezTo>
                        <a:lnTo>
                          <a:pt x="27838842" y="8692093"/>
                        </a:lnTo>
                        <a:cubicBezTo>
                          <a:pt x="27835595" y="8684543"/>
                          <a:pt x="27824235" y="8687718"/>
                          <a:pt x="27825367" y="8695832"/>
                        </a:cubicBezTo>
                        <a:lnTo>
                          <a:pt x="27888371" y="9136945"/>
                        </a:lnTo>
                        <a:lnTo>
                          <a:pt x="27955752" y="9945442"/>
                        </a:lnTo>
                        <a:cubicBezTo>
                          <a:pt x="27956562" y="9955264"/>
                          <a:pt x="27953222" y="9964975"/>
                          <a:pt x="27946550" y="9972226"/>
                        </a:cubicBezTo>
                        <a:cubicBezTo>
                          <a:pt x="27939874" y="9979478"/>
                          <a:pt x="27930470" y="9983606"/>
                          <a:pt x="27920617" y="9983612"/>
                        </a:cubicBezTo>
                        <a:lnTo>
                          <a:pt x="27866781" y="9983612"/>
                        </a:lnTo>
                        <a:cubicBezTo>
                          <a:pt x="27797799" y="9983621"/>
                          <a:pt x="27738922" y="9933756"/>
                          <a:pt x="27727574" y="9865713"/>
                        </a:cubicBezTo>
                        <a:lnTo>
                          <a:pt x="27613206" y="9178714"/>
                        </a:lnTo>
                        <a:cubicBezTo>
                          <a:pt x="27611863" y="9170812"/>
                          <a:pt x="27600574" y="9170812"/>
                          <a:pt x="27599235" y="9178714"/>
                        </a:cubicBezTo>
                        <a:lnTo>
                          <a:pt x="27484792" y="9865713"/>
                        </a:lnTo>
                        <a:cubicBezTo>
                          <a:pt x="27473441" y="9933781"/>
                          <a:pt x="27414523" y="9983654"/>
                          <a:pt x="27345517" y="9983612"/>
                        </a:cubicBezTo>
                        <a:lnTo>
                          <a:pt x="27291681" y="9983612"/>
                        </a:lnTo>
                        <a:cubicBezTo>
                          <a:pt x="27281828" y="9983606"/>
                          <a:pt x="27272424" y="9979478"/>
                          <a:pt x="27265748" y="9972226"/>
                        </a:cubicBezTo>
                        <a:cubicBezTo>
                          <a:pt x="27259076" y="9964975"/>
                          <a:pt x="27255736" y="9955264"/>
                          <a:pt x="27256546" y="9945442"/>
                        </a:cubicBezTo>
                        <a:lnTo>
                          <a:pt x="27323927" y="9136945"/>
                        </a:lnTo>
                        <a:lnTo>
                          <a:pt x="27386931" y="8695832"/>
                        </a:lnTo>
                        <a:close/>
                        <a:moveTo>
                          <a:pt x="29193649" y="7725834"/>
                        </a:moveTo>
                        <a:cubicBezTo>
                          <a:pt x="29137510" y="7725834"/>
                          <a:pt x="29083671" y="7748134"/>
                          <a:pt x="29043978" y="7787829"/>
                        </a:cubicBezTo>
                        <a:cubicBezTo>
                          <a:pt x="29004281" y="7827524"/>
                          <a:pt x="28981981" y="7881363"/>
                          <a:pt x="28981981" y="7937501"/>
                        </a:cubicBezTo>
                        <a:lnTo>
                          <a:pt x="28981981" y="8008056"/>
                        </a:lnTo>
                        <a:cubicBezTo>
                          <a:pt x="28982502" y="8124588"/>
                          <a:pt x="29077117" y="8218780"/>
                          <a:pt x="29193649" y="8218780"/>
                        </a:cubicBezTo>
                        <a:cubicBezTo>
                          <a:pt x="29310181" y="8218780"/>
                          <a:pt x="29404796" y="8124588"/>
                          <a:pt x="29405317" y="8008056"/>
                        </a:cubicBezTo>
                        <a:lnTo>
                          <a:pt x="29405317" y="7937501"/>
                        </a:lnTo>
                        <a:cubicBezTo>
                          <a:pt x="29405317" y="7881363"/>
                          <a:pt x="29383017" y="7827524"/>
                          <a:pt x="29343320" y="7787829"/>
                        </a:cubicBezTo>
                        <a:cubicBezTo>
                          <a:pt x="29303627" y="7748134"/>
                          <a:pt x="29249788" y="7725834"/>
                          <a:pt x="29193649" y="7725834"/>
                        </a:cubicBezTo>
                        <a:close/>
                        <a:moveTo>
                          <a:pt x="28974431" y="8695832"/>
                        </a:moveTo>
                        <a:cubicBezTo>
                          <a:pt x="28975631" y="8687718"/>
                          <a:pt x="28964203" y="8684543"/>
                          <a:pt x="28961028" y="8692093"/>
                        </a:cubicBezTo>
                        <a:lnTo>
                          <a:pt x="28807006" y="9051432"/>
                        </a:lnTo>
                        <a:cubicBezTo>
                          <a:pt x="28784750" y="9103353"/>
                          <a:pt x="28733671" y="9136996"/>
                          <a:pt x="28677181" y="9136945"/>
                        </a:cubicBezTo>
                        <a:lnTo>
                          <a:pt x="28612131" y="9136945"/>
                        </a:lnTo>
                        <a:cubicBezTo>
                          <a:pt x="28600265" y="9136956"/>
                          <a:pt x="28589190" y="9131002"/>
                          <a:pt x="28582654" y="9121100"/>
                        </a:cubicBezTo>
                        <a:cubicBezTo>
                          <a:pt x="28576118" y="9111197"/>
                          <a:pt x="28574998" y="9098672"/>
                          <a:pt x="28579674" y="9087768"/>
                        </a:cubicBezTo>
                        <a:lnTo>
                          <a:pt x="28770317" y="8643056"/>
                        </a:lnTo>
                        <a:lnTo>
                          <a:pt x="28840449" y="8467655"/>
                        </a:lnTo>
                        <a:cubicBezTo>
                          <a:pt x="28883318" y="8360517"/>
                          <a:pt x="28987094" y="8290271"/>
                          <a:pt x="29102492" y="8290278"/>
                        </a:cubicBezTo>
                        <a:lnTo>
                          <a:pt x="29284806" y="8290278"/>
                        </a:lnTo>
                        <a:cubicBezTo>
                          <a:pt x="29400204" y="8290271"/>
                          <a:pt x="29503980" y="8360517"/>
                          <a:pt x="29546849" y="8467655"/>
                        </a:cubicBezTo>
                        <a:lnTo>
                          <a:pt x="29616981" y="8643056"/>
                        </a:lnTo>
                        <a:lnTo>
                          <a:pt x="29807553" y="9087768"/>
                        </a:lnTo>
                        <a:cubicBezTo>
                          <a:pt x="29812228" y="9098672"/>
                          <a:pt x="29811109" y="9111196"/>
                          <a:pt x="29804573" y="9121099"/>
                        </a:cubicBezTo>
                        <a:cubicBezTo>
                          <a:pt x="29798037" y="9131001"/>
                          <a:pt x="29786962" y="9136955"/>
                          <a:pt x="29775099" y="9136945"/>
                        </a:cubicBezTo>
                        <a:lnTo>
                          <a:pt x="29710045" y="9136945"/>
                        </a:lnTo>
                        <a:cubicBezTo>
                          <a:pt x="29653605" y="9136939"/>
                          <a:pt x="29602601" y="9103306"/>
                          <a:pt x="29580363" y="9051432"/>
                        </a:cubicBezTo>
                        <a:lnTo>
                          <a:pt x="29426342" y="8692093"/>
                        </a:lnTo>
                        <a:cubicBezTo>
                          <a:pt x="29423095" y="8684543"/>
                          <a:pt x="29411735" y="8687718"/>
                          <a:pt x="29412867" y="8695832"/>
                        </a:cubicBezTo>
                        <a:lnTo>
                          <a:pt x="29475871" y="9136945"/>
                        </a:lnTo>
                        <a:lnTo>
                          <a:pt x="29543252" y="9945442"/>
                        </a:lnTo>
                        <a:cubicBezTo>
                          <a:pt x="29544062" y="9955264"/>
                          <a:pt x="29540722" y="9964975"/>
                          <a:pt x="29534050" y="9972226"/>
                        </a:cubicBezTo>
                        <a:cubicBezTo>
                          <a:pt x="29527374" y="9979478"/>
                          <a:pt x="29517970" y="9983606"/>
                          <a:pt x="29508117" y="9983612"/>
                        </a:cubicBezTo>
                        <a:lnTo>
                          <a:pt x="29454281" y="9983612"/>
                        </a:lnTo>
                        <a:cubicBezTo>
                          <a:pt x="29385299" y="9983621"/>
                          <a:pt x="29326422" y="9933756"/>
                          <a:pt x="29315074" y="9865713"/>
                        </a:cubicBezTo>
                        <a:lnTo>
                          <a:pt x="29200706" y="9178714"/>
                        </a:lnTo>
                        <a:cubicBezTo>
                          <a:pt x="29199363" y="9170812"/>
                          <a:pt x="29188074" y="9170812"/>
                          <a:pt x="29186735" y="9178714"/>
                        </a:cubicBezTo>
                        <a:lnTo>
                          <a:pt x="29072292" y="9865713"/>
                        </a:lnTo>
                        <a:cubicBezTo>
                          <a:pt x="29060941" y="9933781"/>
                          <a:pt x="29002023" y="9983654"/>
                          <a:pt x="28933017" y="9983612"/>
                        </a:cubicBezTo>
                        <a:lnTo>
                          <a:pt x="28879181" y="9983612"/>
                        </a:lnTo>
                        <a:cubicBezTo>
                          <a:pt x="28869328" y="9983606"/>
                          <a:pt x="28859924" y="9979478"/>
                          <a:pt x="28853248" y="9972226"/>
                        </a:cubicBezTo>
                        <a:cubicBezTo>
                          <a:pt x="28846576" y="9964975"/>
                          <a:pt x="28843236" y="9955264"/>
                          <a:pt x="28844046" y="9945442"/>
                        </a:cubicBezTo>
                        <a:lnTo>
                          <a:pt x="28911427" y="9136945"/>
                        </a:lnTo>
                        <a:lnTo>
                          <a:pt x="28974431" y="8695832"/>
                        </a:lnTo>
                        <a:close/>
                        <a:moveTo>
                          <a:pt x="30781149" y="7725834"/>
                        </a:moveTo>
                        <a:cubicBezTo>
                          <a:pt x="30725010" y="7725834"/>
                          <a:pt x="30671171" y="7748134"/>
                          <a:pt x="30631478" y="7787829"/>
                        </a:cubicBezTo>
                        <a:cubicBezTo>
                          <a:pt x="30591781" y="7827524"/>
                          <a:pt x="30569481" y="7881363"/>
                          <a:pt x="30569481" y="7937501"/>
                        </a:cubicBezTo>
                        <a:lnTo>
                          <a:pt x="30569481" y="8008056"/>
                        </a:lnTo>
                        <a:cubicBezTo>
                          <a:pt x="30570002" y="8124588"/>
                          <a:pt x="30664617" y="8218780"/>
                          <a:pt x="30781149" y="8218780"/>
                        </a:cubicBezTo>
                        <a:cubicBezTo>
                          <a:pt x="30897681" y="8218780"/>
                          <a:pt x="30992296" y="8124588"/>
                          <a:pt x="30992817" y="8008056"/>
                        </a:cubicBezTo>
                        <a:lnTo>
                          <a:pt x="30992817" y="7937501"/>
                        </a:lnTo>
                        <a:cubicBezTo>
                          <a:pt x="30992817" y="7881363"/>
                          <a:pt x="30970517" y="7827524"/>
                          <a:pt x="30930820" y="7787829"/>
                        </a:cubicBezTo>
                        <a:cubicBezTo>
                          <a:pt x="30891127" y="7748134"/>
                          <a:pt x="30837288" y="7725834"/>
                          <a:pt x="30781149" y="7725834"/>
                        </a:cubicBezTo>
                        <a:close/>
                        <a:moveTo>
                          <a:pt x="30561931" y="8695832"/>
                        </a:moveTo>
                        <a:cubicBezTo>
                          <a:pt x="30563131" y="8687718"/>
                          <a:pt x="30551703" y="8684543"/>
                          <a:pt x="30548528" y="8692093"/>
                        </a:cubicBezTo>
                        <a:lnTo>
                          <a:pt x="30394506" y="9051432"/>
                        </a:lnTo>
                        <a:cubicBezTo>
                          <a:pt x="30372250" y="9103353"/>
                          <a:pt x="30321171" y="9136996"/>
                          <a:pt x="30264681" y="9136945"/>
                        </a:cubicBezTo>
                        <a:lnTo>
                          <a:pt x="30199631" y="9136945"/>
                        </a:lnTo>
                        <a:cubicBezTo>
                          <a:pt x="30187765" y="9136956"/>
                          <a:pt x="30176690" y="9131002"/>
                          <a:pt x="30170154" y="9121100"/>
                        </a:cubicBezTo>
                        <a:cubicBezTo>
                          <a:pt x="30163618" y="9111197"/>
                          <a:pt x="30162498" y="9098672"/>
                          <a:pt x="30167174" y="9087768"/>
                        </a:cubicBezTo>
                        <a:lnTo>
                          <a:pt x="30357817" y="8643056"/>
                        </a:lnTo>
                        <a:lnTo>
                          <a:pt x="30427949" y="8467655"/>
                        </a:lnTo>
                        <a:cubicBezTo>
                          <a:pt x="30470818" y="8360517"/>
                          <a:pt x="30574594" y="8290271"/>
                          <a:pt x="30689992" y="8290278"/>
                        </a:cubicBezTo>
                        <a:lnTo>
                          <a:pt x="30872306" y="8290278"/>
                        </a:lnTo>
                        <a:cubicBezTo>
                          <a:pt x="30987704" y="8290271"/>
                          <a:pt x="31091480" y="8360517"/>
                          <a:pt x="31134349" y="8467655"/>
                        </a:cubicBezTo>
                        <a:lnTo>
                          <a:pt x="31204481" y="8643056"/>
                        </a:lnTo>
                        <a:lnTo>
                          <a:pt x="31395053" y="9087768"/>
                        </a:lnTo>
                        <a:cubicBezTo>
                          <a:pt x="31399728" y="9098672"/>
                          <a:pt x="31398609" y="9111196"/>
                          <a:pt x="31392073" y="9121099"/>
                        </a:cubicBezTo>
                        <a:cubicBezTo>
                          <a:pt x="31385537" y="9131001"/>
                          <a:pt x="31374462" y="9136955"/>
                          <a:pt x="31362599" y="9136945"/>
                        </a:cubicBezTo>
                        <a:lnTo>
                          <a:pt x="31297545" y="9136945"/>
                        </a:lnTo>
                        <a:cubicBezTo>
                          <a:pt x="31241105" y="9136939"/>
                          <a:pt x="31190101" y="9103306"/>
                          <a:pt x="31167863" y="9051432"/>
                        </a:cubicBezTo>
                        <a:lnTo>
                          <a:pt x="31013842" y="8692093"/>
                        </a:lnTo>
                        <a:cubicBezTo>
                          <a:pt x="31010595" y="8684543"/>
                          <a:pt x="30999235" y="8687718"/>
                          <a:pt x="31000367" y="8695832"/>
                        </a:cubicBezTo>
                        <a:lnTo>
                          <a:pt x="31063371" y="9136945"/>
                        </a:lnTo>
                        <a:lnTo>
                          <a:pt x="31130752" y="9945442"/>
                        </a:lnTo>
                        <a:cubicBezTo>
                          <a:pt x="31131562" y="9955264"/>
                          <a:pt x="31128222" y="9964975"/>
                          <a:pt x="31121550" y="9972226"/>
                        </a:cubicBezTo>
                        <a:cubicBezTo>
                          <a:pt x="31114874" y="9979478"/>
                          <a:pt x="31105470" y="9983606"/>
                          <a:pt x="31095617" y="9983612"/>
                        </a:cubicBezTo>
                        <a:lnTo>
                          <a:pt x="31041781" y="9983612"/>
                        </a:lnTo>
                        <a:cubicBezTo>
                          <a:pt x="30972799" y="9983621"/>
                          <a:pt x="30913922" y="9933756"/>
                          <a:pt x="30902574" y="9865713"/>
                        </a:cubicBezTo>
                        <a:lnTo>
                          <a:pt x="30788206" y="9178714"/>
                        </a:lnTo>
                        <a:cubicBezTo>
                          <a:pt x="30786863" y="9170812"/>
                          <a:pt x="30775574" y="9170812"/>
                          <a:pt x="30774235" y="9178714"/>
                        </a:cubicBezTo>
                        <a:lnTo>
                          <a:pt x="30659792" y="9865713"/>
                        </a:lnTo>
                        <a:cubicBezTo>
                          <a:pt x="30648441" y="9933781"/>
                          <a:pt x="30589523" y="9983654"/>
                          <a:pt x="30520517" y="9983612"/>
                        </a:cubicBezTo>
                        <a:lnTo>
                          <a:pt x="30466681" y="9983612"/>
                        </a:lnTo>
                        <a:cubicBezTo>
                          <a:pt x="30456828" y="9983606"/>
                          <a:pt x="30447424" y="9979478"/>
                          <a:pt x="30440748" y="9972226"/>
                        </a:cubicBezTo>
                        <a:cubicBezTo>
                          <a:pt x="30434076" y="9964975"/>
                          <a:pt x="30430736" y="9955264"/>
                          <a:pt x="30431546" y="9945442"/>
                        </a:cubicBezTo>
                        <a:lnTo>
                          <a:pt x="30498927" y="9136945"/>
                        </a:lnTo>
                        <a:lnTo>
                          <a:pt x="30561931" y="8695832"/>
                        </a:lnTo>
                        <a:close/>
                      </a:path>
                    </a:pathLst>
                  </a:custGeom>
                  <a:solidFill>
                    <a:srgbClr val="000000"/>
                  </a:solidFill>
                </p:spPr>
              </p:sp>
            </p:grpSp>
          </p:grpSp>
          <p:sp>
            <p:nvSpPr>
              <p:cNvPr id="120" name="TextBox 40"/>
              <p:cNvSpPr txBox="1"/>
              <p:nvPr/>
            </p:nvSpPr>
            <p:spPr>
              <a:xfrm>
                <a:off x="2953984" y="2796998"/>
                <a:ext cx="2217374" cy="1033501"/>
              </a:xfrm>
              <a:prstGeom prst="rect">
                <a:avLst/>
              </a:prstGeom>
            </p:spPr>
            <p:txBody>
              <a:bodyPr wrap="square" lIns="0" tIns="0" rIns="0" bIns="0" rtlCol="0" anchor="t">
                <a:spAutoFit/>
              </a:bodyPr>
              <a:lstStyle/>
              <a:p>
                <a:pPr algn="ctr">
                  <a:lnSpc>
                    <a:spcPts val="9960"/>
                  </a:lnSpc>
                </a:pPr>
                <a:r>
                  <a:rPr lang="en-US" sz="11500" spc="177" dirty="0">
                    <a:solidFill>
                      <a:srgbClr val="11813F"/>
                    </a:solidFill>
                  </a:rPr>
                  <a:t>30%</a:t>
                </a:r>
              </a:p>
            </p:txBody>
          </p:sp>
          <p:sp>
            <p:nvSpPr>
              <p:cNvPr id="121" name="TextBox 41"/>
              <p:cNvSpPr txBox="1"/>
              <p:nvPr/>
            </p:nvSpPr>
            <p:spPr>
              <a:xfrm>
                <a:off x="5112214" y="2379499"/>
                <a:ext cx="1542088" cy="1587458"/>
              </a:xfrm>
              <a:prstGeom prst="rect">
                <a:avLst/>
              </a:prstGeom>
            </p:spPr>
            <p:txBody>
              <a:bodyPr wrap="square" lIns="0" tIns="0" rIns="0" bIns="0" rtlCol="0" anchor="t">
                <a:spAutoFit/>
              </a:bodyPr>
              <a:lstStyle/>
              <a:p>
                <a:pPr algn="ctr"/>
                <a:r>
                  <a:rPr lang="en-US" sz="3200" spc="79" dirty="0">
                    <a:solidFill>
                      <a:srgbClr val="000000"/>
                    </a:solidFill>
                  </a:rPr>
                  <a:t>OF TEENAGE GIRLS FALL </a:t>
                </a:r>
                <a:r>
                  <a:rPr lang="en-US" sz="3200" spc="79" dirty="0">
                    <a:solidFill>
                      <a:srgbClr val="11813F"/>
                    </a:solidFill>
                  </a:rPr>
                  <a:t>PREGNANT</a:t>
                </a:r>
              </a:p>
            </p:txBody>
          </p:sp>
          <p:sp>
            <p:nvSpPr>
              <p:cNvPr id="122" name="TextBox 42"/>
              <p:cNvSpPr txBox="1"/>
              <p:nvPr/>
            </p:nvSpPr>
            <p:spPr>
              <a:xfrm>
                <a:off x="3274391" y="5618839"/>
                <a:ext cx="3385784" cy="445285"/>
              </a:xfrm>
              <a:prstGeom prst="rect">
                <a:avLst/>
              </a:prstGeom>
            </p:spPr>
            <p:txBody>
              <a:bodyPr lIns="0" tIns="0" rIns="0" bIns="0" rtlCol="0" anchor="t">
                <a:spAutoFit/>
              </a:bodyPr>
              <a:lstStyle/>
              <a:p>
                <a:pPr algn="ctr">
                  <a:lnSpc>
                    <a:spcPts val="2068"/>
                  </a:lnSpc>
                </a:pPr>
                <a:r>
                  <a:rPr lang="en-US" sz="2400" spc="73" dirty="0">
                    <a:solidFill>
                      <a:srgbClr val="000000"/>
                    </a:solidFill>
                  </a:rPr>
                  <a:t>AND </a:t>
                </a:r>
                <a:r>
                  <a:rPr lang="en-US" sz="2400" spc="73" dirty="0">
                    <a:solidFill>
                      <a:srgbClr val="11813F"/>
                    </a:solidFill>
                  </a:rPr>
                  <a:t>MORE THAN 65% </a:t>
                </a:r>
                <a:r>
                  <a:rPr lang="en-US" sz="2400" spc="73" dirty="0">
                    <a:solidFill>
                      <a:srgbClr val="000000"/>
                    </a:solidFill>
                  </a:rPr>
                  <a:t>OF THESE PREGNANCIES ARE </a:t>
                </a:r>
                <a:r>
                  <a:rPr lang="en-US" sz="2400" spc="73" dirty="0">
                    <a:solidFill>
                      <a:srgbClr val="11813F"/>
                    </a:solidFill>
                  </a:rPr>
                  <a:t>UNPLANNED</a:t>
                </a:r>
              </a:p>
            </p:txBody>
          </p:sp>
          <p:sp>
            <p:nvSpPr>
              <p:cNvPr id="123" name="TextBox 43"/>
              <p:cNvSpPr txBox="1"/>
              <p:nvPr/>
            </p:nvSpPr>
            <p:spPr>
              <a:xfrm>
                <a:off x="6646040" y="3533646"/>
                <a:ext cx="54475" cy="144690"/>
              </a:xfrm>
              <a:prstGeom prst="rect">
                <a:avLst/>
              </a:prstGeom>
            </p:spPr>
            <p:txBody>
              <a:bodyPr lIns="0" tIns="0" rIns="0" bIns="0" rtlCol="0" anchor="t">
                <a:spAutoFit/>
              </a:bodyPr>
              <a:lstStyle/>
              <a:p>
                <a:pPr algn="ctr">
                  <a:lnSpc>
                    <a:spcPts val="1426"/>
                  </a:lnSpc>
                </a:pPr>
                <a:r>
                  <a:rPr lang="en-US" sz="1100" dirty="0">
                    <a:solidFill>
                      <a:srgbClr val="11813F"/>
                    </a:solidFill>
                  </a:rPr>
                  <a:t>5</a:t>
                </a:r>
              </a:p>
            </p:txBody>
          </p:sp>
          <p:sp>
            <p:nvSpPr>
              <p:cNvPr id="124" name="TextBox 44"/>
              <p:cNvSpPr txBox="1"/>
              <p:nvPr/>
            </p:nvSpPr>
            <p:spPr>
              <a:xfrm>
                <a:off x="6620589" y="5794528"/>
                <a:ext cx="73906" cy="144690"/>
              </a:xfrm>
              <a:prstGeom prst="rect">
                <a:avLst/>
              </a:prstGeom>
            </p:spPr>
            <p:txBody>
              <a:bodyPr lIns="0" tIns="0" rIns="0" bIns="0" rtlCol="0" anchor="t">
                <a:spAutoFit/>
              </a:bodyPr>
              <a:lstStyle/>
              <a:p>
                <a:pPr algn="ctr">
                  <a:lnSpc>
                    <a:spcPts val="1426"/>
                  </a:lnSpc>
                </a:pPr>
                <a:r>
                  <a:rPr lang="en-US" sz="1100" dirty="0" smtClean="0">
                    <a:solidFill>
                      <a:srgbClr val="11813F"/>
                    </a:solidFill>
                  </a:rPr>
                  <a:t>6</a:t>
                </a:r>
                <a:endParaRPr lang="en-US" sz="1100" dirty="0">
                  <a:solidFill>
                    <a:srgbClr val="11813F"/>
                  </a:solidFill>
                </a:endParaRPr>
              </a:p>
            </p:txBody>
          </p:sp>
        </p:grpSp>
        <p:sp>
          <p:nvSpPr>
            <p:cNvPr id="118" name="TextBox 45"/>
            <p:cNvSpPr txBox="1"/>
            <p:nvPr/>
          </p:nvSpPr>
          <p:spPr>
            <a:xfrm>
              <a:off x="1386240" y="6242435"/>
              <a:ext cx="5068668" cy="143526"/>
            </a:xfrm>
            <a:prstGeom prst="rect">
              <a:avLst/>
            </a:prstGeom>
          </p:spPr>
          <p:txBody>
            <a:bodyPr wrap="square" lIns="0" tIns="0" rIns="0" bIns="0" rtlCol="0" anchor="t">
              <a:spAutoFit/>
            </a:bodyPr>
            <a:lstStyle/>
            <a:p>
              <a:pPr marL="36664" lvl="1" algn="r">
                <a:lnSpc>
                  <a:spcPts val="475"/>
                </a:lnSpc>
              </a:pPr>
              <a:r>
                <a:rPr lang="en-US" sz="600" dirty="0">
                  <a:solidFill>
                    <a:srgbClr val="11813F"/>
                  </a:solidFill>
                </a:rPr>
                <a:t>5</a:t>
              </a:r>
              <a:r>
                <a:rPr lang="en-US" sz="600" dirty="0" smtClean="0">
                  <a:solidFill>
                    <a:srgbClr val="11813F"/>
                  </a:solidFill>
                </a:rPr>
                <a:t>. Willan </a:t>
              </a:r>
              <a:r>
                <a:rPr lang="en-US" sz="600" dirty="0">
                  <a:solidFill>
                    <a:srgbClr val="11813F"/>
                  </a:solidFill>
                </a:rPr>
                <a:t>S. A Review of Teenage Pregnancy in South Africa – Experiences of Schooling, and Knowledge and Access to Sexual &amp; Reproductive Health Services. Cape Town: Partners in Sexual Health, 2013. </a:t>
              </a:r>
            </a:p>
            <a:p>
              <a:pPr marL="36664" lvl="1">
                <a:lnSpc>
                  <a:spcPts val="475"/>
                </a:lnSpc>
              </a:pPr>
              <a:r>
                <a:rPr lang="en-US" sz="600" dirty="0">
                  <a:solidFill>
                    <a:srgbClr val="11813F"/>
                  </a:solidFill>
                </a:rPr>
                <a:t>6</a:t>
              </a:r>
              <a:r>
                <a:rPr lang="en-US" sz="600" dirty="0" smtClean="0">
                  <a:solidFill>
                    <a:srgbClr val="11813F"/>
                  </a:solidFill>
                </a:rPr>
                <a:t>. Adeniyi </a:t>
              </a:r>
              <a:r>
                <a:rPr lang="en-US" sz="600" dirty="0">
                  <a:solidFill>
                    <a:srgbClr val="11813F"/>
                  </a:solidFill>
                </a:rPr>
                <a:t>OV, Ajayi AI, Moyaki MG, Ter Goon D, Avramovic G, Lambert J. High rate of unplanned pregnancy in the context of integrated family planning and HIV care services in South Africa. BMC Health Serv Res 2018;18:140. https:// doi.org/10.1186/s12913-018-2942-z</a:t>
              </a:r>
            </a:p>
          </p:txBody>
        </p:sp>
      </p:grpSp>
      <p:sp>
        <p:nvSpPr>
          <p:cNvPr id="133" name="Title 2"/>
          <p:cNvSpPr>
            <a:spLocks noGrp="1"/>
          </p:cNvSpPr>
          <p:nvPr>
            <p:ph type="title"/>
          </p:nvPr>
        </p:nvSpPr>
        <p:spPr>
          <a:xfrm>
            <a:off x="609599" y="188640"/>
            <a:ext cx="11369349" cy="576064"/>
          </a:xfrm>
        </p:spPr>
        <p:txBody>
          <a:bodyPr>
            <a:normAutofit fontScale="90000"/>
          </a:bodyPr>
          <a:lstStyle/>
          <a:p>
            <a:r>
              <a:rPr lang="en-ZA" dirty="0" smtClean="0">
                <a:latin typeface="+mn-lt"/>
              </a:rPr>
              <a:t>NATIONAL AGYW STATISTICS: TEEN PREGNANCY</a:t>
            </a:r>
            <a:endParaRPr lang="en-ZA" dirty="0">
              <a:latin typeface="+mn-lt"/>
            </a:endParaRPr>
          </a:p>
        </p:txBody>
      </p:sp>
      <p:pic>
        <p:nvPicPr>
          <p:cNvPr id="18" name="Picture 17"/>
          <p:cNvPicPr>
            <a:picLocks noChangeAspect="1"/>
          </p:cNvPicPr>
          <p:nvPr/>
        </p:nvPicPr>
        <p:blipFill>
          <a:blip r:embed="rId6"/>
          <a:stretch>
            <a:fillRect/>
          </a:stretch>
        </p:blipFill>
        <p:spPr>
          <a:xfrm>
            <a:off x="4514850" y="6137448"/>
            <a:ext cx="1691680" cy="720551"/>
          </a:xfrm>
          <a:prstGeom prst="rect">
            <a:avLst/>
          </a:prstGeom>
        </p:spPr>
      </p:pic>
      <p:sp>
        <p:nvSpPr>
          <p:cNvPr id="19"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16</a:t>
            </a:r>
            <a:endParaRPr lang="en-US" dirty="0"/>
          </a:p>
        </p:txBody>
      </p:sp>
    </p:spTree>
    <p:extLst>
      <p:ext uri="{BB962C8B-B14F-4D97-AF65-F5344CB8AC3E}">
        <p14:creationId xmlns:p14="http://schemas.microsoft.com/office/powerpoint/2010/main" val="2804269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2"/>
          <p:cNvSpPr>
            <a:spLocks noGrp="1"/>
          </p:cNvSpPr>
          <p:nvPr>
            <p:ph type="title"/>
          </p:nvPr>
        </p:nvSpPr>
        <p:spPr>
          <a:xfrm>
            <a:off x="609599" y="188640"/>
            <a:ext cx="11369349" cy="576064"/>
          </a:xfrm>
        </p:spPr>
        <p:txBody>
          <a:bodyPr>
            <a:normAutofit fontScale="90000"/>
          </a:bodyPr>
          <a:lstStyle/>
          <a:p>
            <a:r>
              <a:rPr lang="en-ZA" dirty="0" smtClean="0">
                <a:latin typeface="+mn-lt"/>
              </a:rPr>
              <a:t>NATIONAL AGYW STATISTICS: TEEN PREGNANCY</a:t>
            </a:r>
            <a:endParaRPr lang="en-ZA" dirty="0">
              <a:latin typeface="+mn-lt"/>
            </a:endParaRPr>
          </a:p>
        </p:txBody>
      </p:sp>
      <p:grpSp>
        <p:nvGrpSpPr>
          <p:cNvPr id="3" name="Group 2"/>
          <p:cNvGrpSpPr/>
          <p:nvPr/>
        </p:nvGrpSpPr>
        <p:grpSpPr>
          <a:xfrm>
            <a:off x="2287423" y="903674"/>
            <a:ext cx="8013700" cy="5636096"/>
            <a:chOff x="2683240" y="884420"/>
            <a:chExt cx="6880489" cy="5314276"/>
          </a:xfrm>
        </p:grpSpPr>
        <p:graphicFrame>
          <p:nvGraphicFramePr>
            <p:cNvPr id="13" name="Chart 12"/>
            <p:cNvGraphicFramePr>
              <a:graphicFrameLocks/>
            </p:cNvGraphicFramePr>
            <p:nvPr>
              <p:extLst>
                <p:ext uri="{D42A27DB-BD31-4B8C-83A1-F6EECF244321}">
                  <p14:modId xmlns:p14="http://schemas.microsoft.com/office/powerpoint/2010/main" val="1685341046"/>
                </p:ext>
              </p:extLst>
            </p:nvPr>
          </p:nvGraphicFramePr>
          <p:xfrm>
            <a:off x="2683240" y="884420"/>
            <a:ext cx="6880489" cy="531427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8499426" y="2407775"/>
              <a:ext cx="927100" cy="742791"/>
              <a:chOff x="5067299" y="2618520"/>
              <a:chExt cx="927100" cy="742792"/>
            </a:xfrm>
          </p:grpSpPr>
          <p:sp>
            <p:nvSpPr>
              <p:cNvPr id="11" name="Rounded Rectangular Callout 10"/>
              <p:cNvSpPr/>
              <p:nvPr/>
            </p:nvSpPr>
            <p:spPr>
              <a:xfrm>
                <a:off x="5067299" y="2618520"/>
                <a:ext cx="927100" cy="742792"/>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p:cNvSpPr txBox="1"/>
              <p:nvPr/>
            </p:nvSpPr>
            <p:spPr>
              <a:xfrm>
                <a:off x="5105400" y="2650109"/>
                <a:ext cx="850900" cy="696487"/>
              </a:xfrm>
              <a:prstGeom prst="rect">
                <a:avLst/>
              </a:prstGeom>
              <a:noFill/>
            </p:spPr>
            <p:txBody>
              <a:bodyPr wrap="square" rtlCol="0">
                <a:spAutoFit/>
              </a:bodyPr>
              <a:lstStyle/>
              <a:p>
                <a:pPr algn="ctr"/>
                <a:r>
                  <a:rPr lang="en-US" sz="1400" dirty="0" smtClean="0"/>
                  <a:t>30,47% of annual average</a:t>
                </a:r>
                <a:endParaRPr lang="en-US" sz="1400" dirty="0"/>
              </a:p>
            </p:txBody>
          </p:sp>
        </p:grpSp>
        <p:sp>
          <p:nvSpPr>
            <p:cNvPr id="16" name="Rounded Rectangle 15"/>
            <p:cNvSpPr/>
            <p:nvPr/>
          </p:nvSpPr>
          <p:spPr>
            <a:xfrm>
              <a:off x="3252890" y="1385376"/>
              <a:ext cx="781236"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aphicFrame>
        <p:nvGraphicFramePr>
          <p:cNvPr id="5" name="Table 4"/>
          <p:cNvGraphicFramePr>
            <a:graphicFrameLocks noGrp="1"/>
          </p:cNvGraphicFramePr>
          <p:nvPr>
            <p:extLst>
              <p:ext uri="{D42A27DB-BD31-4B8C-83A1-F6EECF244321}">
                <p14:modId xmlns:p14="http://schemas.microsoft.com/office/powerpoint/2010/main" val="3724421739"/>
              </p:ext>
            </p:extLst>
          </p:nvPr>
        </p:nvGraphicFramePr>
        <p:xfrm>
          <a:off x="2491245" y="5714147"/>
          <a:ext cx="7675104" cy="370840"/>
        </p:xfrm>
        <a:graphic>
          <a:graphicData uri="http://schemas.openxmlformats.org/drawingml/2006/table">
            <a:tbl>
              <a:tblPr firstRow="1" bandRow="1">
                <a:tableStyleId>{5C22544A-7EE6-4342-B048-85BDC9FD1C3A}</a:tableStyleId>
              </a:tblPr>
              <a:tblGrid>
                <a:gridCol w="1537830">
                  <a:extLst>
                    <a:ext uri="{9D8B030D-6E8A-4147-A177-3AD203B41FA5}">
                      <a16:colId xmlns:a16="http://schemas.microsoft.com/office/drawing/2014/main" val="4103233224"/>
                    </a:ext>
                  </a:extLst>
                </a:gridCol>
                <a:gridCol w="1228725">
                  <a:extLst>
                    <a:ext uri="{9D8B030D-6E8A-4147-A177-3AD203B41FA5}">
                      <a16:colId xmlns:a16="http://schemas.microsoft.com/office/drawing/2014/main" val="568117777"/>
                    </a:ext>
                  </a:extLst>
                </a:gridCol>
                <a:gridCol w="1222375">
                  <a:extLst>
                    <a:ext uri="{9D8B030D-6E8A-4147-A177-3AD203B41FA5}">
                      <a16:colId xmlns:a16="http://schemas.microsoft.com/office/drawing/2014/main" val="1232155903"/>
                    </a:ext>
                  </a:extLst>
                </a:gridCol>
                <a:gridCol w="1225550">
                  <a:extLst>
                    <a:ext uri="{9D8B030D-6E8A-4147-A177-3AD203B41FA5}">
                      <a16:colId xmlns:a16="http://schemas.microsoft.com/office/drawing/2014/main" val="3656448402"/>
                    </a:ext>
                  </a:extLst>
                </a:gridCol>
                <a:gridCol w="1225550">
                  <a:extLst>
                    <a:ext uri="{9D8B030D-6E8A-4147-A177-3AD203B41FA5}">
                      <a16:colId xmlns:a16="http://schemas.microsoft.com/office/drawing/2014/main" val="1525715024"/>
                    </a:ext>
                  </a:extLst>
                </a:gridCol>
                <a:gridCol w="1235074">
                  <a:extLst>
                    <a:ext uri="{9D8B030D-6E8A-4147-A177-3AD203B41FA5}">
                      <a16:colId xmlns:a16="http://schemas.microsoft.com/office/drawing/2014/main" val="4255676375"/>
                    </a:ext>
                  </a:extLst>
                </a:gridCol>
              </a:tblGrid>
              <a:tr h="370840">
                <a:tc>
                  <a:txBody>
                    <a:bodyPr/>
                    <a:lstStyle/>
                    <a:p>
                      <a:pPr algn="l"/>
                      <a:r>
                        <a:rPr lang="en-US" b="0" dirty="0" smtClean="0">
                          <a:solidFill>
                            <a:schemeClr val="tx1">
                              <a:lumMod val="65000"/>
                              <a:lumOff val="35000"/>
                            </a:schemeClr>
                          </a:solidFill>
                        </a:rPr>
                        <a:t>TOP</a:t>
                      </a:r>
                      <a:endParaRPr lang="en-US" b="0" dirty="0">
                        <a:solidFill>
                          <a:schemeClr val="tx1">
                            <a:lumMod val="65000"/>
                            <a:lumOff val="35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b="0" dirty="0" smtClean="0">
                          <a:solidFill>
                            <a:schemeClr val="tx1">
                              <a:lumMod val="65000"/>
                              <a:lumOff val="35000"/>
                            </a:schemeClr>
                          </a:solidFill>
                        </a:rPr>
                        <a:t>9327</a:t>
                      </a:r>
                      <a:endParaRPr lang="en-US" b="0" dirty="0">
                        <a:solidFill>
                          <a:schemeClr val="tx1">
                            <a:lumMod val="65000"/>
                            <a:lumOff val="35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b="0" dirty="0" smtClean="0">
                          <a:solidFill>
                            <a:schemeClr val="tx1">
                              <a:lumMod val="65000"/>
                              <a:lumOff val="35000"/>
                            </a:schemeClr>
                          </a:solidFill>
                        </a:rPr>
                        <a:t>14069</a:t>
                      </a:r>
                      <a:endParaRPr lang="en-US" b="0" dirty="0">
                        <a:solidFill>
                          <a:schemeClr val="tx1">
                            <a:lumMod val="65000"/>
                            <a:lumOff val="35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b="0" dirty="0" smtClean="0">
                          <a:solidFill>
                            <a:schemeClr val="tx1">
                              <a:lumMod val="65000"/>
                              <a:lumOff val="35000"/>
                            </a:schemeClr>
                          </a:solidFill>
                        </a:rPr>
                        <a:t>16199</a:t>
                      </a:r>
                      <a:endParaRPr lang="en-US" b="0" dirty="0">
                        <a:solidFill>
                          <a:schemeClr val="tx1">
                            <a:lumMod val="65000"/>
                            <a:lumOff val="35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b="0" dirty="0" smtClean="0">
                          <a:solidFill>
                            <a:schemeClr val="tx1">
                              <a:lumMod val="65000"/>
                              <a:lumOff val="35000"/>
                            </a:schemeClr>
                          </a:solidFill>
                        </a:rPr>
                        <a:t>14043</a:t>
                      </a:r>
                      <a:endParaRPr lang="en-US" b="0" dirty="0">
                        <a:solidFill>
                          <a:schemeClr val="tx1">
                            <a:lumMod val="65000"/>
                            <a:lumOff val="35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b="0" dirty="0" smtClean="0">
                          <a:solidFill>
                            <a:schemeClr val="tx1">
                              <a:lumMod val="65000"/>
                              <a:lumOff val="35000"/>
                            </a:schemeClr>
                          </a:solidFill>
                        </a:rPr>
                        <a:t>3228</a:t>
                      </a:r>
                      <a:endParaRPr lang="en-US" b="0" dirty="0">
                        <a:solidFill>
                          <a:schemeClr val="tx1">
                            <a:lumMod val="65000"/>
                            <a:lumOff val="35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46213904"/>
                  </a:ext>
                </a:extLst>
              </a:tr>
            </a:tbl>
          </a:graphicData>
        </a:graphic>
      </p:graphicFrame>
      <p:sp>
        <p:nvSpPr>
          <p:cNvPr id="10"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17</a:t>
            </a:r>
            <a:endParaRPr lang="en-US" dirty="0"/>
          </a:p>
        </p:txBody>
      </p:sp>
    </p:spTree>
    <p:extLst>
      <p:ext uri="{BB962C8B-B14F-4D97-AF65-F5344CB8AC3E}">
        <p14:creationId xmlns:p14="http://schemas.microsoft.com/office/powerpoint/2010/main" val="4056966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2"/>
          <p:cNvSpPr>
            <a:spLocks noGrp="1"/>
          </p:cNvSpPr>
          <p:nvPr>
            <p:ph type="title"/>
          </p:nvPr>
        </p:nvSpPr>
        <p:spPr>
          <a:xfrm>
            <a:off x="609599" y="188640"/>
            <a:ext cx="11369349" cy="576064"/>
          </a:xfrm>
        </p:spPr>
        <p:txBody>
          <a:bodyPr>
            <a:normAutofit fontScale="90000"/>
          </a:bodyPr>
          <a:lstStyle/>
          <a:p>
            <a:r>
              <a:rPr lang="en-ZA" dirty="0" smtClean="0">
                <a:latin typeface="+mn-lt"/>
              </a:rPr>
              <a:t>PROVINCIAL AGYW STATISTICS: TEEN PREGNANCY</a:t>
            </a:r>
            <a:endParaRPr lang="en-ZA" dirty="0">
              <a:latin typeface="+mn-lt"/>
            </a:endParaRPr>
          </a:p>
        </p:txBody>
      </p:sp>
      <p:grpSp>
        <p:nvGrpSpPr>
          <p:cNvPr id="3" name="Group 2"/>
          <p:cNvGrpSpPr/>
          <p:nvPr/>
        </p:nvGrpSpPr>
        <p:grpSpPr>
          <a:xfrm>
            <a:off x="2289201" y="1384068"/>
            <a:ext cx="8010144" cy="4546600"/>
            <a:chOff x="2206074" y="1292628"/>
            <a:chExt cx="8010144" cy="4546600"/>
          </a:xfrm>
        </p:grpSpPr>
        <p:graphicFrame>
          <p:nvGraphicFramePr>
            <p:cNvPr id="14" name="Chart 13"/>
            <p:cNvGraphicFramePr>
              <a:graphicFrameLocks/>
            </p:cNvGraphicFramePr>
            <p:nvPr>
              <p:extLst>
                <p:ext uri="{D42A27DB-BD31-4B8C-83A1-F6EECF244321}">
                  <p14:modId xmlns:p14="http://schemas.microsoft.com/office/powerpoint/2010/main" val="862773722"/>
                </p:ext>
              </p:extLst>
            </p:nvPr>
          </p:nvGraphicFramePr>
          <p:xfrm>
            <a:off x="2206074" y="1292628"/>
            <a:ext cx="8010144" cy="45466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8990907" y="2991008"/>
              <a:ext cx="927100" cy="742791"/>
              <a:chOff x="5067300" y="2533809"/>
              <a:chExt cx="927100" cy="742791"/>
            </a:xfrm>
          </p:grpSpPr>
          <p:sp>
            <p:nvSpPr>
              <p:cNvPr id="4" name="Rounded Rectangular Callout 3"/>
              <p:cNvSpPr/>
              <p:nvPr/>
            </p:nvSpPr>
            <p:spPr>
              <a:xfrm>
                <a:off x="5067300" y="2533809"/>
                <a:ext cx="927100" cy="742791"/>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 name="TextBox 4"/>
              <p:cNvSpPr txBox="1"/>
              <p:nvPr/>
            </p:nvSpPr>
            <p:spPr>
              <a:xfrm>
                <a:off x="5105400" y="2565400"/>
                <a:ext cx="850900" cy="646331"/>
              </a:xfrm>
              <a:prstGeom prst="rect">
                <a:avLst/>
              </a:prstGeom>
              <a:noFill/>
            </p:spPr>
            <p:txBody>
              <a:bodyPr wrap="square" rtlCol="0">
                <a:spAutoFit/>
              </a:bodyPr>
              <a:lstStyle/>
              <a:p>
                <a:pPr algn="ctr"/>
                <a:r>
                  <a:rPr lang="en-US" sz="1200" dirty="0" smtClean="0"/>
                  <a:t>29,90% of annual average</a:t>
                </a:r>
                <a:endParaRPr lang="en-US" sz="1200" dirty="0"/>
              </a:p>
            </p:txBody>
          </p:sp>
        </p:grpSp>
        <p:sp>
          <p:nvSpPr>
            <p:cNvPr id="7" name="Rounded Rectangle 6"/>
            <p:cNvSpPr/>
            <p:nvPr/>
          </p:nvSpPr>
          <p:spPr>
            <a:xfrm>
              <a:off x="2206074" y="1668090"/>
              <a:ext cx="622300"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9" name="Picture 8"/>
          <p:cNvPicPr>
            <a:picLocks noChangeAspect="1"/>
          </p:cNvPicPr>
          <p:nvPr/>
        </p:nvPicPr>
        <p:blipFill>
          <a:blip r:embed="rId3"/>
          <a:stretch>
            <a:fillRect/>
          </a:stretch>
        </p:blipFill>
        <p:spPr>
          <a:xfrm>
            <a:off x="4514850" y="6021288"/>
            <a:ext cx="1691680" cy="836712"/>
          </a:xfrm>
          <a:prstGeom prst="rect">
            <a:avLst/>
          </a:prstGeom>
        </p:spPr>
      </p:pic>
      <p:sp>
        <p:nvSpPr>
          <p:cNvPr id="10"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18</a:t>
            </a:r>
            <a:endParaRPr lang="en-US" dirty="0"/>
          </a:p>
        </p:txBody>
      </p:sp>
    </p:spTree>
    <p:extLst>
      <p:ext uri="{BB962C8B-B14F-4D97-AF65-F5344CB8AC3E}">
        <p14:creationId xmlns:p14="http://schemas.microsoft.com/office/powerpoint/2010/main" val="43002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2"/>
          <p:cNvSpPr>
            <a:spLocks noGrp="1"/>
          </p:cNvSpPr>
          <p:nvPr>
            <p:ph type="title"/>
          </p:nvPr>
        </p:nvSpPr>
        <p:spPr>
          <a:xfrm>
            <a:off x="609599" y="188640"/>
            <a:ext cx="11369349" cy="576064"/>
          </a:xfrm>
        </p:spPr>
        <p:txBody>
          <a:bodyPr>
            <a:normAutofit fontScale="90000"/>
          </a:bodyPr>
          <a:lstStyle/>
          <a:p>
            <a:r>
              <a:rPr lang="en-ZA" dirty="0" smtClean="0">
                <a:latin typeface="+mn-lt"/>
              </a:rPr>
              <a:t>PROVINCIAL AGYW STATISTICS: TEEN PREGNANCY</a:t>
            </a:r>
            <a:endParaRPr lang="en-ZA" dirty="0">
              <a:latin typeface="+mn-lt"/>
            </a:endParaRPr>
          </a:p>
        </p:txBody>
      </p:sp>
      <p:grpSp>
        <p:nvGrpSpPr>
          <p:cNvPr id="8" name="Group 7"/>
          <p:cNvGrpSpPr/>
          <p:nvPr/>
        </p:nvGrpSpPr>
        <p:grpSpPr>
          <a:xfrm>
            <a:off x="2241777" y="1386536"/>
            <a:ext cx="8010144" cy="4546600"/>
            <a:chOff x="2376497" y="1278467"/>
            <a:chExt cx="8055113" cy="4546600"/>
          </a:xfrm>
        </p:grpSpPr>
        <p:graphicFrame>
          <p:nvGraphicFramePr>
            <p:cNvPr id="15" name="Chart 14"/>
            <p:cNvGraphicFramePr>
              <a:graphicFrameLocks/>
            </p:cNvGraphicFramePr>
            <p:nvPr>
              <p:extLst>
                <p:ext uri="{D42A27DB-BD31-4B8C-83A1-F6EECF244321}">
                  <p14:modId xmlns:p14="http://schemas.microsoft.com/office/powerpoint/2010/main" val="4029086830"/>
                </p:ext>
              </p:extLst>
            </p:nvPr>
          </p:nvGraphicFramePr>
          <p:xfrm>
            <a:off x="2421466" y="1278467"/>
            <a:ext cx="8010144" cy="4546600"/>
          </p:xfrm>
          <a:graphic>
            <a:graphicData uri="http://schemas.openxmlformats.org/drawingml/2006/chart">
              <c:chart xmlns:c="http://schemas.openxmlformats.org/drawingml/2006/chart" xmlns:r="http://schemas.openxmlformats.org/officeDocument/2006/relationships" r:id="rId2"/>
            </a:graphicData>
          </a:graphic>
        </p:graphicFrame>
        <p:grpSp>
          <p:nvGrpSpPr>
            <p:cNvPr id="25" name="Group 24"/>
            <p:cNvGrpSpPr/>
            <p:nvPr/>
          </p:nvGrpSpPr>
          <p:grpSpPr>
            <a:xfrm>
              <a:off x="9231671" y="2808976"/>
              <a:ext cx="927100" cy="742791"/>
              <a:chOff x="5067300" y="2533809"/>
              <a:chExt cx="927100" cy="742791"/>
            </a:xfrm>
          </p:grpSpPr>
          <p:sp>
            <p:nvSpPr>
              <p:cNvPr id="26" name="Rounded Rectangular Callout 25"/>
              <p:cNvSpPr/>
              <p:nvPr/>
            </p:nvSpPr>
            <p:spPr>
              <a:xfrm>
                <a:off x="5067300" y="2533809"/>
                <a:ext cx="927100" cy="742791"/>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7" name="TextBox 26"/>
              <p:cNvSpPr txBox="1"/>
              <p:nvPr/>
            </p:nvSpPr>
            <p:spPr>
              <a:xfrm>
                <a:off x="5105400" y="2565400"/>
                <a:ext cx="850900" cy="646331"/>
              </a:xfrm>
              <a:prstGeom prst="rect">
                <a:avLst/>
              </a:prstGeom>
              <a:noFill/>
            </p:spPr>
            <p:txBody>
              <a:bodyPr wrap="square" rtlCol="0">
                <a:spAutoFit/>
              </a:bodyPr>
              <a:lstStyle/>
              <a:p>
                <a:pPr algn="ctr"/>
                <a:r>
                  <a:rPr lang="en-US" sz="1200" dirty="0" smtClean="0"/>
                  <a:t>31,42% of annual average</a:t>
                </a:r>
                <a:endParaRPr lang="en-US" sz="1200" dirty="0"/>
              </a:p>
            </p:txBody>
          </p:sp>
        </p:grpSp>
        <p:sp>
          <p:nvSpPr>
            <p:cNvPr id="29" name="Rounded Rectangle 28"/>
            <p:cNvSpPr/>
            <p:nvPr/>
          </p:nvSpPr>
          <p:spPr>
            <a:xfrm>
              <a:off x="2376497" y="1671481"/>
              <a:ext cx="622300"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9" name="Picture 8"/>
          <p:cNvPicPr>
            <a:picLocks noChangeAspect="1"/>
          </p:cNvPicPr>
          <p:nvPr/>
        </p:nvPicPr>
        <p:blipFill>
          <a:blip r:embed="rId3"/>
          <a:stretch>
            <a:fillRect/>
          </a:stretch>
        </p:blipFill>
        <p:spPr>
          <a:xfrm>
            <a:off x="4514850" y="6021288"/>
            <a:ext cx="1691680" cy="836712"/>
          </a:xfrm>
          <a:prstGeom prst="rect">
            <a:avLst/>
          </a:prstGeom>
        </p:spPr>
      </p:pic>
      <p:sp>
        <p:nvSpPr>
          <p:cNvPr id="10"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19</a:t>
            </a:r>
            <a:endParaRPr lang="en-US" dirty="0"/>
          </a:p>
        </p:txBody>
      </p:sp>
    </p:spTree>
    <p:extLst>
      <p:ext uri="{BB962C8B-B14F-4D97-AF65-F5344CB8AC3E}">
        <p14:creationId xmlns:p14="http://schemas.microsoft.com/office/powerpoint/2010/main" val="2463744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774"/>
            <a:ext cx="10972800" cy="689113"/>
          </a:xfrm>
        </p:spPr>
        <p:txBody>
          <a:bodyPr>
            <a:normAutofit fontScale="90000"/>
          </a:bodyPr>
          <a:lstStyle/>
          <a:p>
            <a:r>
              <a:rPr lang="en-US" dirty="0" smtClean="0"/>
              <a:t>Introduction and Context</a:t>
            </a:r>
            <a:endParaRPr lang="en-US" dirty="0"/>
          </a:p>
        </p:txBody>
      </p:sp>
      <p:sp>
        <p:nvSpPr>
          <p:cNvPr id="3" name="Content Placeholder 2"/>
          <p:cNvSpPr>
            <a:spLocks noGrp="1"/>
          </p:cNvSpPr>
          <p:nvPr>
            <p:ph idx="1"/>
          </p:nvPr>
        </p:nvSpPr>
        <p:spPr>
          <a:xfrm>
            <a:off x="609600" y="1017769"/>
            <a:ext cx="10972800" cy="5141842"/>
          </a:xfrm>
        </p:spPr>
        <p:txBody>
          <a:bodyPr>
            <a:noAutofit/>
          </a:bodyPr>
          <a:lstStyle/>
          <a:p>
            <a:pPr algn="just"/>
            <a:r>
              <a:rPr lang="en-US" sz="2000" dirty="0" smtClean="0"/>
              <a:t>Adolescent girls and young women (10-19) make up </a:t>
            </a:r>
            <a:r>
              <a:rPr lang="en-US" sz="2000" b="1" dirty="0" smtClean="0">
                <a:solidFill>
                  <a:srgbClr val="11813F"/>
                </a:solidFill>
              </a:rPr>
              <a:t>12.67% of the total population </a:t>
            </a:r>
            <a:r>
              <a:rPr lang="en-US" sz="2000" dirty="0" smtClean="0"/>
              <a:t>in South Africa, and are argued to be the most vulnerable cohort.</a:t>
            </a:r>
          </a:p>
          <a:p>
            <a:pPr algn="just"/>
            <a:r>
              <a:rPr lang="en-US" sz="2000" dirty="0" smtClean="0"/>
              <a:t>AGYW face </a:t>
            </a:r>
            <a:r>
              <a:rPr lang="en-US" sz="2000" b="1" dirty="0" smtClean="0">
                <a:solidFill>
                  <a:srgbClr val="11813F"/>
                </a:solidFill>
              </a:rPr>
              <a:t>complex and serious challenges </a:t>
            </a:r>
            <a:r>
              <a:rPr lang="en-US" sz="2000" dirty="0" smtClean="0"/>
              <a:t>during the course of their lives: poverty, HIV and STI infection and a range of health related issues, early and unintended pregnancy, gender based violence, rape and abuse. </a:t>
            </a:r>
          </a:p>
          <a:p>
            <a:pPr algn="just"/>
            <a:r>
              <a:rPr lang="en-US" sz="2000" dirty="0" smtClean="0"/>
              <a:t>While over the past 4 decades, positive development is noted including a decrease in fertility rates, </a:t>
            </a:r>
            <a:r>
              <a:rPr lang="en-US" sz="2000" b="1" dirty="0" smtClean="0">
                <a:solidFill>
                  <a:srgbClr val="11813F"/>
                </a:solidFill>
              </a:rPr>
              <a:t>numbers of early and unintended pregnancy remains unacceptably high. </a:t>
            </a:r>
          </a:p>
          <a:p>
            <a:pPr algn="just"/>
            <a:r>
              <a:rPr lang="en-US" sz="2000" dirty="0" smtClean="0"/>
              <a:t>Consequentially AGYW bear the brunt of the negative consequences, these include:</a:t>
            </a:r>
          </a:p>
          <a:p>
            <a:pPr lvl="1" algn="just"/>
            <a:r>
              <a:rPr lang="en-US" sz="2000" dirty="0" smtClean="0"/>
              <a:t>That </a:t>
            </a:r>
            <a:r>
              <a:rPr lang="en-US" sz="2000" b="1" dirty="0">
                <a:solidFill>
                  <a:srgbClr val="11813F"/>
                </a:solidFill>
              </a:rPr>
              <a:t>1</a:t>
            </a:r>
            <a:r>
              <a:rPr lang="en-US" sz="2000" b="1" dirty="0" smtClean="0">
                <a:solidFill>
                  <a:srgbClr val="11813F"/>
                </a:solidFill>
              </a:rPr>
              <a:t>/3 of girls that fall pregnant and do not don’t return to school </a:t>
            </a:r>
            <a:r>
              <a:rPr lang="en-US" sz="2000" dirty="0" smtClean="0"/>
              <a:t>and are known to experience multiple pregnancies post the first pregnancy </a:t>
            </a:r>
            <a:r>
              <a:rPr lang="en-US" sz="1050" dirty="0" smtClean="0">
                <a:solidFill>
                  <a:srgbClr val="11813F"/>
                </a:solidFill>
              </a:rPr>
              <a:t>(General Household Survey, 2018)</a:t>
            </a:r>
            <a:endParaRPr lang="en-US" sz="2000" dirty="0" smtClean="0">
              <a:solidFill>
                <a:srgbClr val="11813F"/>
              </a:solidFill>
            </a:endParaRPr>
          </a:p>
          <a:p>
            <a:pPr lvl="1" algn="just"/>
            <a:r>
              <a:rPr lang="en-US" sz="2000" b="1" dirty="0">
                <a:solidFill>
                  <a:srgbClr val="11813F"/>
                </a:solidFill>
              </a:rPr>
              <a:t>H</a:t>
            </a:r>
            <a:r>
              <a:rPr lang="en-US" sz="2000" b="1" dirty="0" smtClean="0">
                <a:solidFill>
                  <a:srgbClr val="11813F"/>
                </a:solidFill>
              </a:rPr>
              <a:t>ealth outcomes are compromised,</a:t>
            </a:r>
            <a:r>
              <a:rPr lang="en-US" sz="2000" dirty="0" smtClean="0"/>
              <a:t> mortality rates higher and many don’t have access to healthcare as they should.</a:t>
            </a:r>
          </a:p>
          <a:p>
            <a:pPr lvl="1" algn="just"/>
            <a:r>
              <a:rPr lang="en-US" sz="2000" b="1" dirty="0" smtClean="0">
                <a:solidFill>
                  <a:srgbClr val="11813F"/>
                </a:solidFill>
              </a:rPr>
              <a:t>Lack of access </a:t>
            </a:r>
            <a:r>
              <a:rPr lang="en-US" sz="2000" dirty="0" smtClean="0"/>
              <a:t>to education also results in </a:t>
            </a:r>
            <a:r>
              <a:rPr lang="en-US" sz="2000" b="1" dirty="0" smtClean="0">
                <a:solidFill>
                  <a:srgbClr val="11813F"/>
                </a:solidFill>
              </a:rPr>
              <a:t>knowledge gaps.</a:t>
            </a:r>
          </a:p>
          <a:p>
            <a:pPr lvl="1" algn="just"/>
            <a:r>
              <a:rPr lang="en-US" sz="2000" dirty="0" smtClean="0"/>
              <a:t>The creation of </a:t>
            </a:r>
            <a:r>
              <a:rPr lang="en-US" sz="2000" b="1" dirty="0" smtClean="0">
                <a:solidFill>
                  <a:srgbClr val="11813F"/>
                </a:solidFill>
              </a:rPr>
              <a:t>poverty traps</a:t>
            </a:r>
            <a:r>
              <a:rPr lang="en-US" sz="2000" dirty="0" smtClean="0"/>
              <a:t> that impact that social and economic development of the country.</a:t>
            </a:r>
          </a:p>
        </p:txBody>
      </p:sp>
      <p:pic>
        <p:nvPicPr>
          <p:cNvPr id="4" name="Picture 3"/>
          <p:cNvPicPr>
            <a:picLocks noChangeAspect="1"/>
          </p:cNvPicPr>
          <p:nvPr/>
        </p:nvPicPr>
        <p:blipFill>
          <a:blip r:embed="rId2"/>
          <a:stretch>
            <a:fillRect/>
          </a:stretch>
        </p:blipFill>
        <p:spPr>
          <a:xfrm>
            <a:off x="4200525" y="6021288"/>
            <a:ext cx="1691680" cy="836712"/>
          </a:xfrm>
          <a:prstGeom prst="rect">
            <a:avLst/>
          </a:prstGeom>
        </p:spPr>
      </p:pic>
      <p:sp>
        <p:nvSpPr>
          <p:cNvPr id="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a:t>
            </a:r>
            <a:endParaRPr lang="en-US" dirty="0"/>
          </a:p>
        </p:txBody>
      </p:sp>
    </p:spTree>
    <p:extLst>
      <p:ext uri="{BB962C8B-B14F-4D97-AF65-F5344CB8AC3E}">
        <p14:creationId xmlns:p14="http://schemas.microsoft.com/office/powerpoint/2010/main" val="2585358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2081062450"/>
              </p:ext>
            </p:extLst>
          </p:nvPr>
        </p:nvGraphicFramePr>
        <p:xfrm>
          <a:off x="2375815" y="1384068"/>
          <a:ext cx="7744968" cy="4542452"/>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8955616" y="2974665"/>
            <a:ext cx="927100" cy="742791"/>
            <a:chOff x="5067300" y="2533809"/>
            <a:chExt cx="927100" cy="742791"/>
          </a:xfrm>
        </p:grpSpPr>
        <p:sp>
          <p:nvSpPr>
            <p:cNvPr id="12" name="Rounded Rectangular Callout 11"/>
            <p:cNvSpPr/>
            <p:nvPr/>
          </p:nvSpPr>
          <p:spPr>
            <a:xfrm>
              <a:off x="5067300" y="2533809"/>
              <a:ext cx="927100" cy="742791"/>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5105400" y="2565400"/>
              <a:ext cx="850900" cy="646331"/>
            </a:xfrm>
            <a:prstGeom prst="rect">
              <a:avLst/>
            </a:prstGeom>
            <a:noFill/>
          </p:spPr>
          <p:txBody>
            <a:bodyPr wrap="square" rtlCol="0">
              <a:spAutoFit/>
            </a:bodyPr>
            <a:lstStyle/>
            <a:p>
              <a:pPr algn="ctr"/>
              <a:r>
                <a:rPr lang="en-US" sz="1200" dirty="0" smtClean="0"/>
                <a:t>33,61% of annual average</a:t>
              </a:r>
              <a:endParaRPr lang="en-US" sz="1200" dirty="0"/>
            </a:p>
          </p:txBody>
        </p:sp>
      </p:grpSp>
      <p:sp>
        <p:nvSpPr>
          <p:cNvPr id="15" name="Rounded Rectangle 14"/>
          <p:cNvSpPr/>
          <p:nvPr/>
        </p:nvSpPr>
        <p:spPr>
          <a:xfrm>
            <a:off x="2375815" y="1756833"/>
            <a:ext cx="622300"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 name="Title 2"/>
          <p:cNvSpPr txBox="1">
            <a:spLocks/>
          </p:cNvSpPr>
          <p:nvPr/>
        </p:nvSpPr>
        <p:spPr>
          <a:xfrm>
            <a:off x="761999" y="341040"/>
            <a:ext cx="11369349"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latin typeface="+mn-lt"/>
              </a:rPr>
              <a:t>PROVINCIAL AGYW STATISTICS: TEEN PREGNANCY</a:t>
            </a:r>
            <a:endParaRPr lang="en-ZA" dirty="0">
              <a:latin typeface="+mn-lt"/>
            </a:endParaRPr>
          </a:p>
        </p:txBody>
      </p:sp>
      <p:pic>
        <p:nvPicPr>
          <p:cNvPr id="8" name="Picture 7"/>
          <p:cNvPicPr>
            <a:picLocks noChangeAspect="1"/>
          </p:cNvPicPr>
          <p:nvPr/>
        </p:nvPicPr>
        <p:blipFill>
          <a:blip r:embed="rId3"/>
          <a:stretch>
            <a:fillRect/>
          </a:stretch>
        </p:blipFill>
        <p:spPr>
          <a:xfrm>
            <a:off x="4514850" y="6021288"/>
            <a:ext cx="1691680" cy="836712"/>
          </a:xfrm>
          <a:prstGeom prst="rect">
            <a:avLst/>
          </a:prstGeom>
        </p:spPr>
      </p:pic>
      <p:sp>
        <p:nvSpPr>
          <p:cNvPr id="9"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a:t>
            </a:r>
            <a:endParaRPr lang="en-US" dirty="0"/>
          </a:p>
        </p:txBody>
      </p:sp>
    </p:spTree>
    <p:extLst>
      <p:ext uri="{BB962C8B-B14F-4D97-AF65-F5344CB8AC3E}">
        <p14:creationId xmlns:p14="http://schemas.microsoft.com/office/powerpoint/2010/main" val="265956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62518" y="1392768"/>
            <a:ext cx="7744968" cy="4546600"/>
            <a:chOff x="609598" y="1130300"/>
            <a:chExt cx="7744968" cy="4546600"/>
          </a:xfrm>
        </p:grpSpPr>
        <p:graphicFrame>
          <p:nvGraphicFramePr>
            <p:cNvPr id="16" name="Chart 15"/>
            <p:cNvGraphicFramePr>
              <a:graphicFrameLocks/>
            </p:cNvGraphicFramePr>
            <p:nvPr>
              <p:extLst>
                <p:ext uri="{D42A27DB-BD31-4B8C-83A1-F6EECF244321}">
                  <p14:modId xmlns:p14="http://schemas.microsoft.com/office/powerpoint/2010/main" val="3911792693"/>
                </p:ext>
              </p:extLst>
            </p:nvPr>
          </p:nvGraphicFramePr>
          <p:xfrm>
            <a:off x="609598" y="1130300"/>
            <a:ext cx="7744968" cy="45466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7133167" y="2660809"/>
              <a:ext cx="927100" cy="742791"/>
              <a:chOff x="5067300" y="2533809"/>
              <a:chExt cx="927100" cy="742791"/>
            </a:xfrm>
          </p:grpSpPr>
          <p:sp>
            <p:nvSpPr>
              <p:cNvPr id="9" name="Rounded Rectangular Callout 8"/>
              <p:cNvSpPr/>
              <p:nvPr/>
            </p:nvSpPr>
            <p:spPr>
              <a:xfrm>
                <a:off x="5067300" y="2533809"/>
                <a:ext cx="927100" cy="742791"/>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 name="TextBox 9"/>
              <p:cNvSpPr txBox="1"/>
              <p:nvPr/>
            </p:nvSpPr>
            <p:spPr>
              <a:xfrm>
                <a:off x="5105400" y="2565400"/>
                <a:ext cx="850900" cy="646331"/>
              </a:xfrm>
              <a:prstGeom prst="rect">
                <a:avLst/>
              </a:prstGeom>
              <a:noFill/>
            </p:spPr>
            <p:txBody>
              <a:bodyPr wrap="square" rtlCol="0">
                <a:spAutoFit/>
              </a:bodyPr>
              <a:lstStyle/>
              <a:p>
                <a:pPr algn="ctr"/>
                <a:r>
                  <a:rPr lang="en-US" sz="1200" dirty="0" smtClean="0"/>
                  <a:t>28,97% of annual average</a:t>
                </a:r>
                <a:endParaRPr lang="en-US" sz="1200" dirty="0"/>
              </a:p>
            </p:txBody>
          </p:sp>
        </p:grpSp>
        <p:sp>
          <p:nvSpPr>
            <p:cNvPr id="14" name="Rounded Rectangle 13"/>
            <p:cNvSpPr/>
            <p:nvPr/>
          </p:nvSpPr>
          <p:spPr>
            <a:xfrm>
              <a:off x="609600" y="1511300"/>
              <a:ext cx="622300"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8" name="Title 2"/>
          <p:cNvSpPr txBox="1">
            <a:spLocks/>
          </p:cNvSpPr>
          <p:nvPr/>
        </p:nvSpPr>
        <p:spPr>
          <a:xfrm>
            <a:off x="761999" y="341040"/>
            <a:ext cx="11369349"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latin typeface="+mn-lt"/>
              </a:rPr>
              <a:t>PROVINCIAL AGYW STATISTICS: TEEN PREGNANCY</a:t>
            </a:r>
            <a:endParaRPr lang="en-ZA" dirty="0">
              <a:latin typeface="+mn-lt"/>
            </a:endParaRPr>
          </a:p>
        </p:txBody>
      </p:sp>
      <p:pic>
        <p:nvPicPr>
          <p:cNvPr id="11" name="Picture 10"/>
          <p:cNvPicPr>
            <a:picLocks noChangeAspect="1"/>
          </p:cNvPicPr>
          <p:nvPr/>
        </p:nvPicPr>
        <p:blipFill>
          <a:blip r:embed="rId3"/>
          <a:stretch>
            <a:fillRect/>
          </a:stretch>
        </p:blipFill>
        <p:spPr>
          <a:xfrm>
            <a:off x="4514850" y="6021288"/>
            <a:ext cx="1691680" cy="836712"/>
          </a:xfrm>
          <a:prstGeom prst="rect">
            <a:avLst/>
          </a:prstGeom>
        </p:spPr>
      </p:pic>
      <p:sp>
        <p:nvSpPr>
          <p:cNvPr id="12"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21</a:t>
            </a:r>
            <a:endParaRPr lang="en-US" dirty="0"/>
          </a:p>
        </p:txBody>
      </p:sp>
    </p:spTree>
    <p:extLst>
      <p:ext uri="{BB962C8B-B14F-4D97-AF65-F5344CB8AC3E}">
        <p14:creationId xmlns:p14="http://schemas.microsoft.com/office/powerpoint/2010/main" val="2791994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4570" y="1396768"/>
            <a:ext cx="7744968" cy="4533900"/>
            <a:chOff x="379732" y="1130300"/>
            <a:chExt cx="7744968" cy="4533900"/>
          </a:xfrm>
        </p:grpSpPr>
        <p:graphicFrame>
          <p:nvGraphicFramePr>
            <p:cNvPr id="19" name="Chart 18"/>
            <p:cNvGraphicFramePr>
              <a:graphicFrameLocks/>
            </p:cNvGraphicFramePr>
            <p:nvPr>
              <p:extLst>
                <p:ext uri="{D42A27DB-BD31-4B8C-83A1-F6EECF244321}">
                  <p14:modId xmlns:p14="http://schemas.microsoft.com/office/powerpoint/2010/main" val="1002090452"/>
                </p:ext>
              </p:extLst>
            </p:nvPr>
          </p:nvGraphicFramePr>
          <p:xfrm>
            <a:off x="379732" y="1130300"/>
            <a:ext cx="7744968" cy="453390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6945976" y="2808129"/>
              <a:ext cx="927100" cy="742791"/>
              <a:chOff x="5067300" y="2533809"/>
              <a:chExt cx="927100" cy="742791"/>
            </a:xfrm>
          </p:grpSpPr>
          <p:sp>
            <p:nvSpPr>
              <p:cNvPr id="11" name="Rounded Rectangular Callout 10"/>
              <p:cNvSpPr/>
              <p:nvPr/>
            </p:nvSpPr>
            <p:spPr>
              <a:xfrm>
                <a:off x="5067300" y="2533809"/>
                <a:ext cx="927100" cy="742791"/>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p:cNvSpPr txBox="1"/>
              <p:nvPr/>
            </p:nvSpPr>
            <p:spPr>
              <a:xfrm>
                <a:off x="5105400" y="2565400"/>
                <a:ext cx="850900" cy="646331"/>
              </a:xfrm>
              <a:prstGeom prst="rect">
                <a:avLst/>
              </a:prstGeom>
              <a:noFill/>
            </p:spPr>
            <p:txBody>
              <a:bodyPr wrap="square" rtlCol="0">
                <a:spAutoFit/>
              </a:bodyPr>
              <a:lstStyle/>
              <a:p>
                <a:pPr algn="ctr"/>
                <a:r>
                  <a:rPr lang="en-US" sz="1200" dirty="0" smtClean="0"/>
                  <a:t>28,84% of annual average</a:t>
                </a:r>
                <a:endParaRPr lang="en-US" sz="1200" dirty="0"/>
              </a:p>
            </p:txBody>
          </p:sp>
        </p:grpSp>
        <p:sp>
          <p:nvSpPr>
            <p:cNvPr id="16" name="Rounded Rectangle 15"/>
            <p:cNvSpPr/>
            <p:nvPr/>
          </p:nvSpPr>
          <p:spPr>
            <a:xfrm>
              <a:off x="384750" y="1511300"/>
              <a:ext cx="622300"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21" name="Title 2"/>
          <p:cNvSpPr>
            <a:spLocks noGrp="1"/>
          </p:cNvSpPr>
          <p:nvPr>
            <p:ph type="title"/>
          </p:nvPr>
        </p:nvSpPr>
        <p:spPr>
          <a:xfrm>
            <a:off x="609599" y="188640"/>
            <a:ext cx="11369349" cy="576064"/>
          </a:xfrm>
        </p:spPr>
        <p:txBody>
          <a:bodyPr>
            <a:normAutofit fontScale="90000"/>
          </a:bodyPr>
          <a:lstStyle/>
          <a:p>
            <a:r>
              <a:rPr lang="en-ZA" dirty="0" smtClean="0">
                <a:latin typeface="+mn-lt"/>
              </a:rPr>
              <a:t>PROVINCIAL AGYW STATISTICS: TEEN PREGNANCY</a:t>
            </a:r>
            <a:endParaRPr lang="en-ZA" dirty="0">
              <a:latin typeface="+mn-lt"/>
            </a:endParaRPr>
          </a:p>
        </p:txBody>
      </p:sp>
      <p:pic>
        <p:nvPicPr>
          <p:cNvPr id="9" name="Picture 8"/>
          <p:cNvPicPr>
            <a:picLocks noChangeAspect="1"/>
          </p:cNvPicPr>
          <p:nvPr/>
        </p:nvPicPr>
        <p:blipFill>
          <a:blip r:embed="rId3"/>
          <a:stretch>
            <a:fillRect/>
          </a:stretch>
        </p:blipFill>
        <p:spPr>
          <a:xfrm>
            <a:off x="4514850" y="6021288"/>
            <a:ext cx="1691680" cy="836712"/>
          </a:xfrm>
          <a:prstGeom prst="rect">
            <a:avLst/>
          </a:prstGeom>
        </p:spPr>
      </p:pic>
      <p:sp>
        <p:nvSpPr>
          <p:cNvPr id="13"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22</a:t>
            </a:r>
            <a:endParaRPr lang="en-US" dirty="0"/>
          </a:p>
        </p:txBody>
      </p:sp>
    </p:spTree>
    <p:extLst>
      <p:ext uri="{BB962C8B-B14F-4D97-AF65-F5344CB8AC3E}">
        <p14:creationId xmlns:p14="http://schemas.microsoft.com/office/powerpoint/2010/main" val="3876033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5" y="1392769"/>
            <a:ext cx="7744968" cy="4533900"/>
            <a:chOff x="2023534" y="1333500"/>
            <a:chExt cx="7744968" cy="4533900"/>
          </a:xfrm>
        </p:grpSpPr>
        <p:graphicFrame>
          <p:nvGraphicFramePr>
            <p:cNvPr id="18" name="Chart 17"/>
            <p:cNvGraphicFramePr>
              <a:graphicFrameLocks/>
            </p:cNvGraphicFramePr>
            <p:nvPr>
              <p:extLst>
                <p:ext uri="{D42A27DB-BD31-4B8C-83A1-F6EECF244321}">
                  <p14:modId xmlns:p14="http://schemas.microsoft.com/office/powerpoint/2010/main" val="1312624199"/>
                </p:ext>
              </p:extLst>
            </p:nvPr>
          </p:nvGraphicFramePr>
          <p:xfrm>
            <a:off x="2023534" y="1333500"/>
            <a:ext cx="7744968" cy="4533900"/>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p:cNvGrpSpPr/>
            <p:nvPr/>
          </p:nvGrpSpPr>
          <p:grpSpPr>
            <a:xfrm>
              <a:off x="8608483" y="2966198"/>
              <a:ext cx="927100" cy="742791"/>
              <a:chOff x="5067300" y="2533809"/>
              <a:chExt cx="927100" cy="742791"/>
            </a:xfrm>
          </p:grpSpPr>
          <p:sp>
            <p:nvSpPr>
              <p:cNvPr id="14" name="Rounded Rectangular Callout 13"/>
              <p:cNvSpPr/>
              <p:nvPr/>
            </p:nvSpPr>
            <p:spPr>
              <a:xfrm>
                <a:off x="5067300" y="2533809"/>
                <a:ext cx="927100" cy="742791"/>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TextBox 14"/>
              <p:cNvSpPr txBox="1"/>
              <p:nvPr/>
            </p:nvSpPr>
            <p:spPr>
              <a:xfrm>
                <a:off x="5105400" y="2565400"/>
                <a:ext cx="850900" cy="646331"/>
              </a:xfrm>
              <a:prstGeom prst="rect">
                <a:avLst/>
              </a:prstGeom>
              <a:noFill/>
            </p:spPr>
            <p:txBody>
              <a:bodyPr wrap="square" rtlCol="0">
                <a:spAutoFit/>
              </a:bodyPr>
              <a:lstStyle/>
              <a:p>
                <a:pPr algn="ctr"/>
                <a:r>
                  <a:rPr lang="en-US" sz="1200" dirty="0" smtClean="0"/>
                  <a:t>34,00% of annual average</a:t>
                </a:r>
                <a:endParaRPr lang="en-US" sz="1200" dirty="0"/>
              </a:p>
            </p:txBody>
          </p:sp>
        </p:grpSp>
        <p:sp>
          <p:nvSpPr>
            <p:cNvPr id="17" name="Rounded Rectangle 16"/>
            <p:cNvSpPr/>
            <p:nvPr/>
          </p:nvSpPr>
          <p:spPr>
            <a:xfrm>
              <a:off x="2023534" y="1731433"/>
              <a:ext cx="622300"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21" name="Title 2"/>
          <p:cNvSpPr>
            <a:spLocks noGrp="1"/>
          </p:cNvSpPr>
          <p:nvPr>
            <p:ph type="title"/>
          </p:nvPr>
        </p:nvSpPr>
        <p:spPr>
          <a:xfrm>
            <a:off x="609599" y="188640"/>
            <a:ext cx="11369349" cy="576064"/>
          </a:xfrm>
        </p:spPr>
        <p:txBody>
          <a:bodyPr>
            <a:normAutofit fontScale="90000"/>
          </a:bodyPr>
          <a:lstStyle/>
          <a:p>
            <a:r>
              <a:rPr lang="en-ZA" dirty="0" smtClean="0">
                <a:latin typeface="+mn-lt"/>
              </a:rPr>
              <a:t>PROVINCIAL AGYW STATISTICS: TEEN PREGNANCY</a:t>
            </a:r>
            <a:endParaRPr lang="en-ZA" dirty="0">
              <a:latin typeface="+mn-lt"/>
            </a:endParaRPr>
          </a:p>
        </p:txBody>
      </p:sp>
      <p:pic>
        <p:nvPicPr>
          <p:cNvPr id="9" name="Picture 8"/>
          <p:cNvPicPr>
            <a:picLocks noChangeAspect="1"/>
          </p:cNvPicPr>
          <p:nvPr/>
        </p:nvPicPr>
        <p:blipFill>
          <a:blip r:embed="rId3"/>
          <a:stretch>
            <a:fillRect/>
          </a:stretch>
        </p:blipFill>
        <p:spPr>
          <a:xfrm>
            <a:off x="4514850" y="6021288"/>
            <a:ext cx="1691680" cy="836712"/>
          </a:xfrm>
          <a:prstGeom prst="rect">
            <a:avLst/>
          </a:prstGeom>
        </p:spPr>
      </p:pic>
      <p:sp>
        <p:nvSpPr>
          <p:cNvPr id="10"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23</a:t>
            </a:r>
            <a:endParaRPr lang="en-US" dirty="0"/>
          </a:p>
        </p:txBody>
      </p:sp>
    </p:spTree>
    <p:extLst>
      <p:ext uri="{BB962C8B-B14F-4D97-AF65-F5344CB8AC3E}">
        <p14:creationId xmlns:p14="http://schemas.microsoft.com/office/powerpoint/2010/main" val="2074371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94466" y="1386258"/>
            <a:ext cx="7796088" cy="4533900"/>
            <a:chOff x="2294466" y="1386258"/>
            <a:chExt cx="7796088" cy="4533900"/>
          </a:xfrm>
        </p:grpSpPr>
        <p:graphicFrame>
          <p:nvGraphicFramePr>
            <p:cNvPr id="20" name="Chart 19"/>
            <p:cNvGraphicFramePr>
              <a:graphicFrameLocks/>
            </p:cNvGraphicFramePr>
            <p:nvPr>
              <p:extLst>
                <p:ext uri="{D42A27DB-BD31-4B8C-83A1-F6EECF244321}">
                  <p14:modId xmlns:p14="http://schemas.microsoft.com/office/powerpoint/2010/main" val="1339629361"/>
                </p:ext>
              </p:extLst>
            </p:nvPr>
          </p:nvGraphicFramePr>
          <p:xfrm>
            <a:off x="2345586" y="1386258"/>
            <a:ext cx="7744968" cy="4533900"/>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p:cNvGrpSpPr/>
            <p:nvPr/>
          </p:nvGrpSpPr>
          <p:grpSpPr>
            <a:xfrm>
              <a:off x="8845547" y="2910417"/>
              <a:ext cx="927100" cy="742791"/>
              <a:chOff x="5067300" y="2533809"/>
              <a:chExt cx="927100" cy="742791"/>
            </a:xfrm>
          </p:grpSpPr>
          <p:sp>
            <p:nvSpPr>
              <p:cNvPr id="15" name="Rounded Rectangular Callout 14"/>
              <p:cNvSpPr/>
              <p:nvPr/>
            </p:nvSpPr>
            <p:spPr>
              <a:xfrm>
                <a:off x="5067300" y="2533809"/>
                <a:ext cx="927100" cy="742791"/>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105400" y="2565400"/>
                <a:ext cx="850900" cy="646331"/>
              </a:xfrm>
              <a:prstGeom prst="rect">
                <a:avLst/>
              </a:prstGeom>
              <a:noFill/>
            </p:spPr>
            <p:txBody>
              <a:bodyPr wrap="square" rtlCol="0">
                <a:spAutoFit/>
              </a:bodyPr>
              <a:lstStyle/>
              <a:p>
                <a:pPr algn="ctr"/>
                <a:r>
                  <a:rPr lang="en-US" sz="1200" dirty="0" smtClean="0"/>
                  <a:t>28,12% of annual average</a:t>
                </a:r>
                <a:endParaRPr lang="en-US" sz="1200" dirty="0"/>
              </a:p>
            </p:txBody>
          </p:sp>
        </p:grpSp>
        <p:sp>
          <p:nvSpPr>
            <p:cNvPr id="18" name="Rounded Rectangle 17"/>
            <p:cNvSpPr/>
            <p:nvPr/>
          </p:nvSpPr>
          <p:spPr>
            <a:xfrm>
              <a:off x="2294466" y="1767259"/>
              <a:ext cx="622300"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21" name="Title 2"/>
          <p:cNvSpPr>
            <a:spLocks noGrp="1"/>
          </p:cNvSpPr>
          <p:nvPr>
            <p:ph type="title"/>
          </p:nvPr>
        </p:nvSpPr>
        <p:spPr>
          <a:xfrm>
            <a:off x="609599" y="188640"/>
            <a:ext cx="11369349" cy="576064"/>
          </a:xfrm>
        </p:spPr>
        <p:txBody>
          <a:bodyPr>
            <a:normAutofit fontScale="90000"/>
          </a:bodyPr>
          <a:lstStyle/>
          <a:p>
            <a:r>
              <a:rPr lang="en-ZA" dirty="0" smtClean="0">
                <a:latin typeface="+mn-lt"/>
              </a:rPr>
              <a:t>PROVINCIAL AGYW STATISTICS: TEEN PREGNANCY</a:t>
            </a:r>
            <a:endParaRPr lang="en-ZA" dirty="0">
              <a:latin typeface="+mn-lt"/>
            </a:endParaRPr>
          </a:p>
        </p:txBody>
      </p:sp>
      <p:pic>
        <p:nvPicPr>
          <p:cNvPr id="9" name="Picture 8"/>
          <p:cNvPicPr>
            <a:picLocks noChangeAspect="1"/>
          </p:cNvPicPr>
          <p:nvPr/>
        </p:nvPicPr>
        <p:blipFill>
          <a:blip r:embed="rId3"/>
          <a:stretch>
            <a:fillRect/>
          </a:stretch>
        </p:blipFill>
        <p:spPr>
          <a:xfrm>
            <a:off x="4514850" y="6021288"/>
            <a:ext cx="1691680" cy="836712"/>
          </a:xfrm>
          <a:prstGeom prst="rect">
            <a:avLst/>
          </a:prstGeom>
        </p:spPr>
      </p:pic>
      <p:sp>
        <p:nvSpPr>
          <p:cNvPr id="10"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24</a:t>
            </a:r>
            <a:endParaRPr lang="en-US" dirty="0"/>
          </a:p>
        </p:txBody>
      </p:sp>
    </p:spTree>
    <p:extLst>
      <p:ext uri="{BB962C8B-B14F-4D97-AF65-F5344CB8AC3E}">
        <p14:creationId xmlns:p14="http://schemas.microsoft.com/office/powerpoint/2010/main" val="2429072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9201" y="1392535"/>
            <a:ext cx="7744968" cy="4533900"/>
            <a:chOff x="609598" y="1130300"/>
            <a:chExt cx="7744968" cy="4533900"/>
          </a:xfrm>
        </p:grpSpPr>
        <p:graphicFrame>
          <p:nvGraphicFramePr>
            <p:cNvPr id="19" name="Chart 18"/>
            <p:cNvGraphicFramePr>
              <a:graphicFrameLocks/>
            </p:cNvGraphicFramePr>
            <p:nvPr>
              <p:extLst>
                <p:ext uri="{D42A27DB-BD31-4B8C-83A1-F6EECF244321}">
                  <p14:modId xmlns:p14="http://schemas.microsoft.com/office/powerpoint/2010/main" val="2664319183"/>
                </p:ext>
              </p:extLst>
            </p:nvPr>
          </p:nvGraphicFramePr>
          <p:xfrm>
            <a:off x="609598" y="1130300"/>
            <a:ext cx="7744968" cy="453390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7056966" y="2654459"/>
              <a:ext cx="927100" cy="742791"/>
              <a:chOff x="5067300" y="2533809"/>
              <a:chExt cx="927100" cy="742791"/>
            </a:xfrm>
          </p:grpSpPr>
          <p:sp>
            <p:nvSpPr>
              <p:cNvPr id="12" name="Rounded Rectangular Callout 11"/>
              <p:cNvSpPr/>
              <p:nvPr/>
            </p:nvSpPr>
            <p:spPr>
              <a:xfrm>
                <a:off x="5067300" y="2533809"/>
                <a:ext cx="927100" cy="742791"/>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5105400" y="2565400"/>
                <a:ext cx="850900" cy="646331"/>
              </a:xfrm>
              <a:prstGeom prst="rect">
                <a:avLst/>
              </a:prstGeom>
              <a:noFill/>
            </p:spPr>
            <p:txBody>
              <a:bodyPr wrap="square" rtlCol="0">
                <a:spAutoFit/>
              </a:bodyPr>
              <a:lstStyle/>
              <a:p>
                <a:pPr algn="ctr"/>
                <a:r>
                  <a:rPr lang="en-US" sz="1200" dirty="0" smtClean="0"/>
                  <a:t>34,46% of annual average</a:t>
                </a:r>
                <a:endParaRPr lang="en-US" sz="1200" dirty="0"/>
              </a:p>
            </p:txBody>
          </p:sp>
        </p:grpSp>
        <p:sp>
          <p:nvSpPr>
            <p:cNvPr id="17" name="Rounded Rectangle 16"/>
            <p:cNvSpPr/>
            <p:nvPr/>
          </p:nvSpPr>
          <p:spPr>
            <a:xfrm>
              <a:off x="609600" y="1511300"/>
              <a:ext cx="622300"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21" name="Title 2"/>
          <p:cNvSpPr>
            <a:spLocks noGrp="1"/>
          </p:cNvSpPr>
          <p:nvPr>
            <p:ph type="title"/>
          </p:nvPr>
        </p:nvSpPr>
        <p:spPr>
          <a:xfrm>
            <a:off x="609599" y="188640"/>
            <a:ext cx="11369349" cy="576064"/>
          </a:xfrm>
        </p:spPr>
        <p:txBody>
          <a:bodyPr>
            <a:normAutofit fontScale="90000"/>
          </a:bodyPr>
          <a:lstStyle/>
          <a:p>
            <a:r>
              <a:rPr lang="en-ZA" dirty="0" smtClean="0">
                <a:latin typeface="+mn-lt"/>
              </a:rPr>
              <a:t>PROVINCIAL AGYW STATISTICS: TEEN PREGNANCY</a:t>
            </a:r>
            <a:endParaRPr lang="en-ZA" dirty="0">
              <a:latin typeface="+mn-lt"/>
            </a:endParaRPr>
          </a:p>
        </p:txBody>
      </p:sp>
      <p:pic>
        <p:nvPicPr>
          <p:cNvPr id="9" name="Picture 8"/>
          <p:cNvPicPr>
            <a:picLocks noChangeAspect="1"/>
          </p:cNvPicPr>
          <p:nvPr/>
        </p:nvPicPr>
        <p:blipFill>
          <a:blip r:embed="rId3"/>
          <a:stretch>
            <a:fillRect/>
          </a:stretch>
        </p:blipFill>
        <p:spPr>
          <a:xfrm>
            <a:off x="4514850" y="6021288"/>
            <a:ext cx="1691680" cy="836712"/>
          </a:xfrm>
          <a:prstGeom prst="rect">
            <a:avLst/>
          </a:prstGeom>
        </p:spPr>
      </p:pic>
      <p:sp>
        <p:nvSpPr>
          <p:cNvPr id="10"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spTree>
    <p:extLst>
      <p:ext uri="{BB962C8B-B14F-4D97-AF65-F5344CB8AC3E}">
        <p14:creationId xmlns:p14="http://schemas.microsoft.com/office/powerpoint/2010/main" val="293006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82338" y="1384068"/>
            <a:ext cx="7744968" cy="4537147"/>
            <a:chOff x="3340100" y="1080699"/>
            <a:chExt cx="7744968" cy="4537147"/>
          </a:xfrm>
        </p:grpSpPr>
        <p:graphicFrame>
          <p:nvGraphicFramePr>
            <p:cNvPr id="10" name="Chart 9"/>
            <p:cNvGraphicFramePr>
              <a:graphicFrameLocks/>
            </p:cNvGraphicFramePr>
            <p:nvPr>
              <p:extLst>
                <p:ext uri="{D42A27DB-BD31-4B8C-83A1-F6EECF244321}">
                  <p14:modId xmlns:p14="http://schemas.microsoft.com/office/powerpoint/2010/main" val="3640371743"/>
                </p:ext>
              </p:extLst>
            </p:nvPr>
          </p:nvGraphicFramePr>
          <p:xfrm>
            <a:off x="3340100" y="1080699"/>
            <a:ext cx="7744968" cy="4537147"/>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p:nvPr/>
          </p:nvGrpSpPr>
          <p:grpSpPr>
            <a:xfrm>
              <a:off x="9893300" y="2753942"/>
              <a:ext cx="927100" cy="742791"/>
              <a:chOff x="5067300" y="2533809"/>
              <a:chExt cx="927100" cy="742791"/>
            </a:xfrm>
          </p:grpSpPr>
          <p:sp>
            <p:nvSpPr>
              <p:cNvPr id="11" name="Rounded Rectangular Callout 10"/>
              <p:cNvSpPr/>
              <p:nvPr/>
            </p:nvSpPr>
            <p:spPr>
              <a:xfrm>
                <a:off x="5067300" y="2533809"/>
                <a:ext cx="927100" cy="742791"/>
              </a:xfrm>
              <a:prstGeom prst="wedgeRoundRectCallout">
                <a:avLst>
                  <a:gd name="adj1" fmla="val -20833"/>
                  <a:gd name="adj2" fmla="val 11133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p:cNvSpPr txBox="1"/>
              <p:nvPr/>
            </p:nvSpPr>
            <p:spPr>
              <a:xfrm>
                <a:off x="5105400" y="2565400"/>
                <a:ext cx="850900" cy="646331"/>
              </a:xfrm>
              <a:prstGeom prst="rect">
                <a:avLst/>
              </a:prstGeom>
              <a:noFill/>
            </p:spPr>
            <p:txBody>
              <a:bodyPr wrap="square" rtlCol="0">
                <a:spAutoFit/>
              </a:bodyPr>
              <a:lstStyle/>
              <a:p>
                <a:pPr algn="ctr"/>
                <a:r>
                  <a:rPr lang="en-US" sz="1200" dirty="0" smtClean="0"/>
                  <a:t>27,59% of annual average</a:t>
                </a:r>
                <a:endParaRPr lang="en-US" sz="1200" dirty="0"/>
              </a:p>
            </p:txBody>
          </p:sp>
        </p:grpSp>
        <p:sp>
          <p:nvSpPr>
            <p:cNvPr id="16" name="Rounded Rectangle 15"/>
            <p:cNvSpPr/>
            <p:nvPr/>
          </p:nvSpPr>
          <p:spPr>
            <a:xfrm>
              <a:off x="3340100" y="1460500"/>
              <a:ext cx="622300" cy="304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3" name="Title 2"/>
          <p:cNvSpPr>
            <a:spLocks noGrp="1"/>
          </p:cNvSpPr>
          <p:nvPr>
            <p:ph type="title"/>
          </p:nvPr>
        </p:nvSpPr>
        <p:spPr>
          <a:xfrm>
            <a:off x="609599" y="188640"/>
            <a:ext cx="11369349" cy="576064"/>
          </a:xfrm>
        </p:spPr>
        <p:txBody>
          <a:bodyPr>
            <a:normAutofit fontScale="90000"/>
          </a:bodyPr>
          <a:lstStyle/>
          <a:p>
            <a:r>
              <a:rPr lang="en-ZA" dirty="0" smtClean="0">
                <a:latin typeface="+mn-lt"/>
              </a:rPr>
              <a:t>PROVINCIAL AGYW STATISTICS: TEEN PREGNANCY</a:t>
            </a:r>
            <a:endParaRPr lang="en-ZA" dirty="0">
              <a:latin typeface="+mn-lt"/>
            </a:endParaRPr>
          </a:p>
        </p:txBody>
      </p:sp>
      <p:pic>
        <p:nvPicPr>
          <p:cNvPr id="14" name="Picture 13"/>
          <p:cNvPicPr>
            <a:picLocks noChangeAspect="1"/>
          </p:cNvPicPr>
          <p:nvPr/>
        </p:nvPicPr>
        <p:blipFill>
          <a:blip r:embed="rId3"/>
          <a:stretch>
            <a:fillRect/>
          </a:stretch>
        </p:blipFill>
        <p:spPr>
          <a:xfrm>
            <a:off x="4514850" y="6021288"/>
            <a:ext cx="1691680" cy="836712"/>
          </a:xfrm>
          <a:prstGeom prst="rect">
            <a:avLst/>
          </a:prstGeom>
        </p:spPr>
      </p:pic>
      <p:sp>
        <p:nvSpPr>
          <p:cNvPr id="1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26</a:t>
            </a:r>
            <a:endParaRPr lang="en-US" dirty="0"/>
          </a:p>
        </p:txBody>
      </p:sp>
    </p:spTree>
    <p:extLst>
      <p:ext uri="{BB962C8B-B14F-4D97-AF65-F5344CB8AC3E}">
        <p14:creationId xmlns:p14="http://schemas.microsoft.com/office/powerpoint/2010/main" val="4251018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288E-B9C0-4C44-BB43-834C6AE087FD}"/>
              </a:ext>
            </a:extLst>
          </p:cNvPr>
          <p:cNvSpPr>
            <a:spLocks noGrp="1"/>
          </p:cNvSpPr>
          <p:nvPr>
            <p:ph type="title"/>
          </p:nvPr>
        </p:nvSpPr>
        <p:spPr>
          <a:xfrm>
            <a:off x="838199" y="194145"/>
            <a:ext cx="10515600" cy="1325563"/>
          </a:xfrm>
          <a:noFill/>
        </p:spPr>
        <p:txBody>
          <a:bodyPr>
            <a:norm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en-ZA" sz="3200" b="1" dirty="0" smtClean="0">
                <a:solidFill>
                  <a:sysClr val="windowText" lastClr="000000"/>
                </a:solidFill>
              </a:rPr>
              <a:t> Delivery in </a:t>
            </a:r>
            <a:r>
              <a:rPr lang="en-ZA" sz="3200" b="1" dirty="0">
                <a:solidFill>
                  <a:sysClr val="windowText" lastClr="000000"/>
                </a:solidFill>
              </a:rPr>
              <a:t>facility </a:t>
            </a:r>
            <a:r>
              <a:rPr lang="en-ZA" sz="3200" b="1" dirty="0" smtClean="0">
                <a:solidFill>
                  <a:sysClr val="windowText" lastClr="000000"/>
                </a:solidFill>
              </a:rPr>
              <a:t>rates: </a:t>
            </a:r>
            <a:r>
              <a:rPr lang="en-ZA" sz="3200" b="1" dirty="0">
                <a:solidFill>
                  <a:sysClr val="windowText" lastClr="000000"/>
                </a:solidFill>
              </a:rPr>
              <a:t>National and Provinces </a:t>
            </a:r>
            <a:r>
              <a:rPr lang="en-ZA" sz="3200" b="1" dirty="0" smtClean="0">
                <a:solidFill>
                  <a:sysClr val="windowText" lastClr="000000"/>
                </a:solidFill>
              </a:rPr>
              <a:t/>
            </a:r>
            <a:br>
              <a:rPr lang="en-ZA" sz="3200" b="1" dirty="0" smtClean="0">
                <a:solidFill>
                  <a:sysClr val="windowText" lastClr="000000"/>
                </a:solidFill>
              </a:rPr>
            </a:br>
            <a:r>
              <a:rPr lang="en-ZA" sz="3200" b="1" dirty="0" smtClean="0">
                <a:solidFill>
                  <a:sysClr val="windowText" lastClr="000000"/>
                </a:solidFill>
              </a:rPr>
              <a:t>(</a:t>
            </a:r>
            <a:r>
              <a:rPr lang="en-ZA" sz="3200" b="1" dirty="0">
                <a:solidFill>
                  <a:sysClr val="windowText" lastClr="000000"/>
                </a:solidFill>
              </a:rPr>
              <a:t>10-19 years </a:t>
            </a:r>
            <a:r>
              <a:rPr lang="en-ZA" sz="3200" b="1" dirty="0" smtClean="0">
                <a:solidFill>
                  <a:sysClr val="windowText" lastClr="000000"/>
                </a:solidFill>
              </a:rPr>
              <a:t>) , 2018-2020</a:t>
            </a:r>
            <a:endParaRPr lang="en-ZA" sz="3200" b="1" dirty="0">
              <a:solidFill>
                <a:sysClr val="windowText" lastClr="00000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10995999"/>
              </p:ext>
            </p:extLst>
          </p:nvPr>
        </p:nvGraphicFramePr>
        <p:xfrm>
          <a:off x="838200" y="1662696"/>
          <a:ext cx="10515599" cy="3708400"/>
        </p:xfrm>
        <a:graphic>
          <a:graphicData uri="http://schemas.openxmlformats.org/drawingml/2006/table">
            <a:tbl>
              <a:tblPr firstRow="1" bandRow="1">
                <a:tableStyleId>{21E4AEA4-8DFA-4A89-87EB-49C32662AFE0}</a:tableStyleId>
              </a:tblPr>
              <a:tblGrid>
                <a:gridCol w="2448448">
                  <a:extLst>
                    <a:ext uri="{9D8B030D-6E8A-4147-A177-3AD203B41FA5}">
                      <a16:colId xmlns:a16="http://schemas.microsoft.com/office/drawing/2014/main" val="971467825"/>
                    </a:ext>
                  </a:extLst>
                </a:gridCol>
                <a:gridCol w="2492328">
                  <a:extLst>
                    <a:ext uri="{9D8B030D-6E8A-4147-A177-3AD203B41FA5}">
                      <a16:colId xmlns:a16="http://schemas.microsoft.com/office/drawing/2014/main" val="4277430488"/>
                    </a:ext>
                  </a:extLst>
                </a:gridCol>
                <a:gridCol w="2956760">
                  <a:extLst>
                    <a:ext uri="{9D8B030D-6E8A-4147-A177-3AD203B41FA5}">
                      <a16:colId xmlns:a16="http://schemas.microsoft.com/office/drawing/2014/main" val="537907065"/>
                    </a:ext>
                  </a:extLst>
                </a:gridCol>
                <a:gridCol w="2618063">
                  <a:extLst>
                    <a:ext uri="{9D8B030D-6E8A-4147-A177-3AD203B41FA5}">
                      <a16:colId xmlns:a16="http://schemas.microsoft.com/office/drawing/2014/main" val="1799393872"/>
                    </a:ext>
                  </a:extLst>
                </a:gridCol>
              </a:tblGrid>
              <a:tr h="370840">
                <a:tc>
                  <a:txBody>
                    <a:bodyPr/>
                    <a:lstStyle/>
                    <a:p>
                      <a:pPr algn="l" fontAlgn="b"/>
                      <a:r>
                        <a:rPr lang="en-US" sz="1800" u="none" strike="noStrike" dirty="0" smtClean="0">
                          <a:effectLst/>
                        </a:rPr>
                        <a:t>Province</a:t>
                      </a:r>
                      <a:endParaRPr lang="en-US" sz="1800" b="0" i="0" u="none" strike="noStrike" dirty="0">
                        <a:solidFill>
                          <a:srgbClr val="FFFFFF"/>
                        </a:solidFill>
                        <a:effectLst/>
                        <a:latin typeface="Arial" panose="020B0604020202020204" pitchFamily="34" charset="0"/>
                      </a:endParaRPr>
                    </a:p>
                  </a:txBody>
                  <a:tcPr marL="7620" marR="7620" marT="7620" marB="0" anchor="b"/>
                </a:tc>
                <a:tc>
                  <a:txBody>
                    <a:bodyPr/>
                    <a:lstStyle/>
                    <a:p>
                      <a:pPr algn="l" fontAlgn="b"/>
                      <a:r>
                        <a:rPr lang="pt-BR" sz="1800" u="none" strike="noStrike">
                          <a:effectLst/>
                        </a:rPr>
                        <a:t>Apr 2018 to Mar 2019</a:t>
                      </a:r>
                      <a:endParaRPr lang="pt-BR" sz="1800" b="0"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t-BR" sz="1800" u="none" strike="noStrike">
                          <a:effectLst/>
                        </a:rPr>
                        <a:t>Apr 2019 to Mar 2020</a:t>
                      </a:r>
                      <a:endParaRPr lang="pt-BR" sz="1800" b="0" i="0" u="none" strike="noStrike">
                        <a:solidFill>
                          <a:srgbClr val="FFFFFF"/>
                        </a:solidFill>
                        <a:effectLst/>
                        <a:latin typeface="Arial" panose="020B0604020202020204" pitchFamily="34" charset="0"/>
                      </a:endParaRPr>
                    </a:p>
                  </a:txBody>
                  <a:tcPr marL="7620" marR="7620" marT="7620" marB="0" anchor="b"/>
                </a:tc>
                <a:tc>
                  <a:txBody>
                    <a:bodyPr/>
                    <a:lstStyle/>
                    <a:p>
                      <a:pPr algn="l" fontAlgn="b"/>
                      <a:r>
                        <a:rPr lang="pt-BR" sz="1800" u="none" strike="noStrike">
                          <a:effectLst/>
                        </a:rPr>
                        <a:t>Apr 2020 to Mar 2021</a:t>
                      </a:r>
                      <a:endParaRPr lang="pt-BR" sz="1800" b="0" i="0" u="none" strike="noStrike">
                        <a:solidFill>
                          <a:srgbClr val="FFFF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372970685"/>
                  </a:ext>
                </a:extLst>
              </a:tr>
              <a:tr h="370840">
                <a:tc>
                  <a:txBody>
                    <a:bodyPr/>
                    <a:lstStyle/>
                    <a:p>
                      <a:pPr algn="l" fontAlgn="b"/>
                      <a:r>
                        <a:rPr lang="en-US" sz="1800" u="none" strike="noStrike" dirty="0" smtClean="0">
                          <a:effectLst/>
                        </a:rPr>
                        <a:t>NC </a:t>
                      </a:r>
                      <a:r>
                        <a:rPr lang="en-US" sz="1800" u="none" strike="noStrike" dirty="0">
                          <a:effectLst/>
                        </a:rPr>
                        <a:t>Northern </a:t>
                      </a:r>
                      <a:r>
                        <a:rPr lang="en-US" sz="1800" u="none" strike="noStrike" dirty="0" smtClean="0">
                          <a:effectLst/>
                        </a:rPr>
                        <a:t>Cape</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18.4</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a:effectLst/>
                        </a:rPr>
                        <a:t>18.4</a:t>
                      </a:r>
                      <a:endParaRPr lang="en-BI" sz="1800" b="0" i="0" u="none" strike="noStrike">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19.3</a:t>
                      </a:r>
                      <a:endParaRPr lang="en-BI" sz="1800" b="0" i="0" u="none" strike="noStrike" dirty="0">
                        <a:effectLst/>
                        <a:latin typeface="Arial" panose="020B0604020202020204" pitchFamily="34" charset="0"/>
                      </a:endParaRPr>
                    </a:p>
                  </a:txBody>
                  <a:tcPr marL="7620" marR="7620" marT="7620" marB="0" anchor="b">
                    <a:solidFill>
                      <a:srgbClr val="FFFF00"/>
                    </a:solidFill>
                  </a:tcPr>
                </a:tc>
                <a:extLst>
                  <a:ext uri="{0D108BD9-81ED-4DB2-BD59-A6C34878D82A}">
                    <a16:rowId xmlns:a16="http://schemas.microsoft.com/office/drawing/2014/main" val="687412918"/>
                  </a:ext>
                </a:extLst>
              </a:tr>
              <a:tr h="370840">
                <a:tc>
                  <a:txBody>
                    <a:bodyPr/>
                    <a:lstStyle/>
                    <a:p>
                      <a:pPr algn="l" fontAlgn="b"/>
                      <a:r>
                        <a:rPr lang="en-US" sz="1800" u="none" strike="noStrike" dirty="0">
                          <a:effectLst/>
                        </a:rPr>
                        <a:t>ec Eastern Cape </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16.4</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a:effectLst/>
                        </a:rPr>
                        <a:t>16.7</a:t>
                      </a:r>
                      <a:endParaRPr lang="en-BI" sz="1800" b="0" i="0" u="none" strike="noStrike">
                        <a:effectLst/>
                        <a:latin typeface="Arial" panose="020B0604020202020204" pitchFamily="34" charset="0"/>
                      </a:endParaRPr>
                    </a:p>
                  </a:txBody>
                  <a:tcPr marL="7620" marR="7620" marT="7620" marB="0" anchor="b"/>
                </a:tc>
                <a:tc>
                  <a:txBody>
                    <a:bodyPr/>
                    <a:lstStyle/>
                    <a:p>
                      <a:pPr algn="l" fontAlgn="b"/>
                      <a:r>
                        <a:rPr lang="en-BI" sz="1800" u="none" strike="noStrike">
                          <a:effectLst/>
                        </a:rPr>
                        <a:t>17.1</a:t>
                      </a:r>
                      <a:endParaRPr lang="en-BI"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08999296"/>
                  </a:ext>
                </a:extLst>
              </a:tr>
              <a:tr h="370840">
                <a:tc>
                  <a:txBody>
                    <a:bodyPr/>
                    <a:lstStyle/>
                    <a:p>
                      <a:pPr algn="l" fontAlgn="b"/>
                      <a:r>
                        <a:rPr lang="en-US" sz="1800" u="none" strike="noStrike" dirty="0">
                          <a:effectLst/>
                        </a:rPr>
                        <a:t>kz KwaZulu-Natal </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17.4</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a:effectLst/>
                        </a:rPr>
                        <a:t>16.3</a:t>
                      </a:r>
                      <a:endParaRPr lang="en-BI" sz="1800" b="0" i="0" u="none" strike="noStrike">
                        <a:effectLst/>
                        <a:latin typeface="Arial" panose="020B0604020202020204" pitchFamily="34" charset="0"/>
                      </a:endParaRPr>
                    </a:p>
                  </a:txBody>
                  <a:tcPr marL="7620" marR="7620" marT="7620" marB="0" anchor="b"/>
                </a:tc>
                <a:tc>
                  <a:txBody>
                    <a:bodyPr/>
                    <a:lstStyle/>
                    <a:p>
                      <a:pPr algn="l" fontAlgn="b"/>
                      <a:r>
                        <a:rPr lang="en-BI" sz="1800" u="none" strike="noStrike">
                          <a:effectLst/>
                        </a:rPr>
                        <a:t>16.5</a:t>
                      </a:r>
                      <a:endParaRPr lang="en-BI"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920002506"/>
                  </a:ext>
                </a:extLst>
              </a:tr>
              <a:tr h="370840">
                <a:tc>
                  <a:txBody>
                    <a:bodyPr/>
                    <a:lstStyle/>
                    <a:p>
                      <a:pPr algn="l" fontAlgn="b"/>
                      <a:r>
                        <a:rPr lang="en-US" sz="1800" u="none" strike="noStrike" dirty="0">
                          <a:effectLst/>
                        </a:rPr>
                        <a:t>mp Mpumalanga </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15</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a:effectLst/>
                        </a:rPr>
                        <a:t>14.9</a:t>
                      </a:r>
                      <a:endParaRPr lang="en-BI" sz="1800" b="0" i="0" u="none" strike="noStrike">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15.5</a:t>
                      </a:r>
                      <a:endParaRPr lang="en-BI"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874021287"/>
                  </a:ext>
                </a:extLst>
              </a:tr>
              <a:tr h="370840">
                <a:tc>
                  <a:txBody>
                    <a:bodyPr/>
                    <a:lstStyle/>
                    <a:p>
                      <a:pPr algn="l" fontAlgn="b"/>
                      <a:r>
                        <a:rPr lang="en-US" sz="1800" u="none" strike="noStrike" dirty="0">
                          <a:effectLst/>
                        </a:rPr>
                        <a:t>nw North </a:t>
                      </a:r>
                      <a:r>
                        <a:rPr lang="en-US" sz="1800" u="none" strike="noStrike" dirty="0" smtClean="0">
                          <a:effectLst/>
                        </a:rPr>
                        <a:t>West</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13.4</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13.1</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a:effectLst/>
                        </a:rPr>
                        <a:t>14</a:t>
                      </a:r>
                      <a:endParaRPr lang="en-BI"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504199559"/>
                  </a:ext>
                </a:extLst>
              </a:tr>
              <a:tr h="370840">
                <a:tc>
                  <a:txBody>
                    <a:bodyPr/>
                    <a:lstStyle/>
                    <a:p>
                      <a:pPr algn="l" fontAlgn="b"/>
                      <a:r>
                        <a:rPr lang="en-US" sz="1800" u="none" strike="noStrike" dirty="0">
                          <a:effectLst/>
                        </a:rPr>
                        <a:t>lp Limpopo </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13.4</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a:effectLst/>
                        </a:rPr>
                        <a:t>14.1</a:t>
                      </a:r>
                      <a:endParaRPr lang="en-BI" sz="1800" b="0" i="0" u="none" strike="noStrike">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13.8</a:t>
                      </a:r>
                      <a:endParaRPr lang="en-BI"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834251371"/>
                  </a:ext>
                </a:extLst>
              </a:tr>
              <a:tr h="370840">
                <a:tc>
                  <a:txBody>
                    <a:bodyPr/>
                    <a:lstStyle/>
                    <a:p>
                      <a:pPr algn="l" fontAlgn="b"/>
                      <a:r>
                        <a:rPr lang="en-US" sz="1800" u="none" strike="noStrike" dirty="0">
                          <a:effectLst/>
                        </a:rPr>
                        <a:t>fs Free State </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12.1</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a:effectLst/>
                        </a:rPr>
                        <a:t>12.8</a:t>
                      </a:r>
                      <a:endParaRPr lang="en-BI" sz="1800" b="0" i="0" u="none" strike="noStrike">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13.1</a:t>
                      </a:r>
                      <a:endParaRPr lang="en-BI"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066162719"/>
                  </a:ext>
                </a:extLst>
              </a:tr>
              <a:tr h="370840">
                <a:tc>
                  <a:txBody>
                    <a:bodyPr/>
                    <a:lstStyle/>
                    <a:p>
                      <a:pPr algn="l" fontAlgn="b"/>
                      <a:r>
                        <a:rPr lang="en-US" sz="1800" u="none" strike="noStrike" dirty="0">
                          <a:effectLst/>
                        </a:rPr>
                        <a:t>wc Western Cape </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11.1</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11.1</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10.8</a:t>
                      </a:r>
                      <a:endParaRPr lang="en-BI"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522522601"/>
                  </a:ext>
                </a:extLst>
              </a:tr>
              <a:tr h="370840">
                <a:tc>
                  <a:txBody>
                    <a:bodyPr/>
                    <a:lstStyle/>
                    <a:p>
                      <a:pPr algn="l" fontAlgn="b"/>
                      <a:r>
                        <a:rPr lang="en-US" sz="1800" u="none" strike="noStrike" dirty="0">
                          <a:effectLst/>
                        </a:rPr>
                        <a:t>gp Gauteng </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a:effectLst/>
                        </a:rPr>
                        <a:t>7.1</a:t>
                      </a:r>
                      <a:endParaRPr lang="en-BI" sz="1800" b="0" i="0" u="none" strike="noStrike">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7.5</a:t>
                      </a:r>
                      <a:endParaRPr lang="en-BI" sz="1800" b="0" i="0" u="none" strike="noStrike" dirty="0">
                        <a:effectLst/>
                        <a:latin typeface="Arial" panose="020B0604020202020204" pitchFamily="34" charset="0"/>
                      </a:endParaRPr>
                    </a:p>
                  </a:txBody>
                  <a:tcPr marL="7620" marR="7620" marT="7620" marB="0" anchor="b"/>
                </a:tc>
                <a:tc>
                  <a:txBody>
                    <a:bodyPr/>
                    <a:lstStyle/>
                    <a:p>
                      <a:pPr algn="l" fontAlgn="b"/>
                      <a:r>
                        <a:rPr lang="en-BI" sz="1800" u="none" strike="noStrike" dirty="0">
                          <a:effectLst/>
                        </a:rPr>
                        <a:t>8.9</a:t>
                      </a:r>
                      <a:endParaRPr lang="en-BI" sz="1800" b="0" i="0" u="none" strike="noStrike" dirty="0">
                        <a:effectLst/>
                        <a:latin typeface="Arial" panose="020B0604020202020204" pitchFamily="34" charset="0"/>
                      </a:endParaRPr>
                    </a:p>
                  </a:txBody>
                  <a:tcPr marL="7620" marR="7620" marT="7620" marB="0" anchor="b">
                    <a:solidFill>
                      <a:srgbClr val="FFFF00"/>
                    </a:solidFill>
                  </a:tcPr>
                </a:tc>
                <a:extLst>
                  <a:ext uri="{0D108BD9-81ED-4DB2-BD59-A6C34878D82A}">
                    <a16:rowId xmlns:a16="http://schemas.microsoft.com/office/drawing/2014/main" val="520570269"/>
                  </a:ext>
                </a:extLst>
              </a:tr>
            </a:tbl>
          </a:graphicData>
        </a:graphic>
      </p:graphicFrame>
      <p:sp>
        <p:nvSpPr>
          <p:cNvPr id="3" name="TextBox 2"/>
          <p:cNvSpPr txBox="1"/>
          <p:nvPr/>
        </p:nvSpPr>
        <p:spPr>
          <a:xfrm>
            <a:off x="1166327" y="6176865"/>
            <a:ext cx="8742783" cy="369332"/>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39443063"/>
              </p:ext>
            </p:extLst>
          </p:nvPr>
        </p:nvGraphicFramePr>
        <p:xfrm>
          <a:off x="1602792" y="5806025"/>
          <a:ext cx="8128000" cy="3708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3411553582"/>
                    </a:ext>
                  </a:extLst>
                </a:gridCol>
                <a:gridCol w="2032000">
                  <a:extLst>
                    <a:ext uri="{9D8B030D-6E8A-4147-A177-3AD203B41FA5}">
                      <a16:colId xmlns:a16="http://schemas.microsoft.com/office/drawing/2014/main" val="2689021125"/>
                    </a:ext>
                  </a:extLst>
                </a:gridCol>
                <a:gridCol w="2032000">
                  <a:extLst>
                    <a:ext uri="{9D8B030D-6E8A-4147-A177-3AD203B41FA5}">
                      <a16:colId xmlns:a16="http://schemas.microsoft.com/office/drawing/2014/main" val="3741347182"/>
                    </a:ext>
                  </a:extLst>
                </a:gridCol>
                <a:gridCol w="2032000">
                  <a:extLst>
                    <a:ext uri="{9D8B030D-6E8A-4147-A177-3AD203B41FA5}">
                      <a16:colId xmlns:a16="http://schemas.microsoft.com/office/drawing/2014/main" val="3302345818"/>
                    </a:ext>
                  </a:extLst>
                </a:gridCol>
              </a:tblGrid>
              <a:tr h="3708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za South Africa </a:t>
                      </a:r>
                      <a:endParaRPr lang="en-US" sz="2000" b="1" i="0" u="none" strike="noStrike" dirty="0" smtClean="0">
                        <a:effectLst/>
                        <a:latin typeface="Arial" panose="020B0604020202020204" pitchFamily="34" charset="0"/>
                      </a:endParaRPr>
                    </a:p>
                  </a:txBody>
                  <a:tcPr marL="7620" marR="7620" marT="7620" marB="0" anchor="b"/>
                </a:tc>
                <a:tc>
                  <a:txBody>
                    <a:bodyPr/>
                    <a:lstStyle/>
                    <a:p>
                      <a:pPr algn="l" fontAlgn="b"/>
                      <a:r>
                        <a:rPr lang="en-BI" sz="2000" u="none" strike="noStrike" dirty="0">
                          <a:effectLst/>
                        </a:rPr>
                        <a:t>13.1</a:t>
                      </a:r>
                      <a:endParaRPr lang="en-BI" sz="2000" b="1" i="0" u="none" strike="noStrike" dirty="0">
                        <a:effectLst/>
                        <a:latin typeface="Arial" panose="020B0604020202020204" pitchFamily="34" charset="0"/>
                      </a:endParaRPr>
                    </a:p>
                  </a:txBody>
                  <a:tcPr marL="7620" marR="7620" marT="7620" marB="0" anchor="b"/>
                </a:tc>
                <a:tc>
                  <a:txBody>
                    <a:bodyPr/>
                    <a:lstStyle/>
                    <a:p>
                      <a:pPr algn="l" fontAlgn="b"/>
                      <a:r>
                        <a:rPr lang="en-BI" sz="2000" u="none" strike="noStrike" dirty="0">
                          <a:effectLst/>
                        </a:rPr>
                        <a:t>13.2</a:t>
                      </a:r>
                      <a:endParaRPr lang="en-BI" sz="2000" b="1" i="0" u="none" strike="noStrike" dirty="0">
                        <a:effectLst/>
                        <a:latin typeface="Arial" panose="020B0604020202020204" pitchFamily="34" charset="0"/>
                      </a:endParaRPr>
                    </a:p>
                  </a:txBody>
                  <a:tcPr marL="7620" marR="7620" marT="7620" marB="0" anchor="b"/>
                </a:tc>
                <a:tc>
                  <a:txBody>
                    <a:bodyPr/>
                    <a:lstStyle/>
                    <a:p>
                      <a:pPr algn="l" fontAlgn="b"/>
                      <a:r>
                        <a:rPr lang="en-BI" sz="2000" u="none" strike="noStrike" dirty="0">
                          <a:effectLst/>
                        </a:rPr>
                        <a:t>13.6</a:t>
                      </a:r>
                      <a:endParaRPr lang="en-BI" sz="2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74390593"/>
                  </a:ext>
                </a:extLst>
              </a:tr>
            </a:tbl>
          </a:graphicData>
        </a:graphic>
      </p:graphicFrame>
      <p:sp>
        <p:nvSpPr>
          <p:cNvPr id="6"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27</a:t>
            </a:r>
            <a:endParaRPr lang="en-US" dirty="0"/>
          </a:p>
        </p:txBody>
      </p:sp>
    </p:spTree>
    <p:extLst>
      <p:ext uri="{BB962C8B-B14F-4D97-AF65-F5344CB8AC3E}">
        <p14:creationId xmlns:p14="http://schemas.microsoft.com/office/powerpoint/2010/main" val="1617236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WHAT ARE THE STATISTICS TELLING US?</a:t>
            </a:r>
            <a:endParaRPr lang="en-ZA" dirty="0"/>
          </a:p>
        </p:txBody>
      </p:sp>
      <p:sp>
        <p:nvSpPr>
          <p:cNvPr id="3" name="Content Placeholder 2"/>
          <p:cNvSpPr>
            <a:spLocks noGrp="1"/>
          </p:cNvSpPr>
          <p:nvPr>
            <p:ph idx="1"/>
          </p:nvPr>
        </p:nvSpPr>
        <p:spPr/>
        <p:txBody>
          <a:bodyPr>
            <a:normAutofit/>
          </a:bodyPr>
          <a:lstStyle/>
          <a:p>
            <a:pPr lvl="0"/>
            <a:r>
              <a:rPr lang="en-GB" sz="2400" b="1" dirty="0">
                <a:solidFill>
                  <a:srgbClr val="11813F"/>
                </a:solidFill>
              </a:rPr>
              <a:t>Schools provide a protective environment to </a:t>
            </a:r>
            <a:r>
              <a:rPr lang="en-GB" sz="2400" b="1" dirty="0" smtClean="0">
                <a:solidFill>
                  <a:srgbClr val="11813F"/>
                </a:solidFill>
              </a:rPr>
              <a:t>children:</a:t>
            </a:r>
            <a:endParaRPr lang="en-US" sz="2400" b="1" dirty="0">
              <a:solidFill>
                <a:srgbClr val="11813F"/>
              </a:solidFill>
            </a:endParaRPr>
          </a:p>
          <a:p>
            <a:pPr lvl="1"/>
            <a:r>
              <a:rPr lang="en-GB" sz="2000" dirty="0"/>
              <a:t>There is a significant cohort of AGYWs within the schooling system</a:t>
            </a:r>
            <a:endParaRPr lang="en-US" sz="2000" dirty="0"/>
          </a:p>
          <a:p>
            <a:pPr lvl="1"/>
            <a:r>
              <a:rPr lang="en-US" sz="2000" dirty="0"/>
              <a:t>Programmes </a:t>
            </a:r>
            <a:r>
              <a:rPr lang="en-US" sz="2000" dirty="0" smtClean="0"/>
              <a:t>are aimed </a:t>
            </a:r>
            <a:r>
              <a:rPr lang="en-US" sz="2000" dirty="0"/>
              <a:t>at </a:t>
            </a:r>
            <a:r>
              <a:rPr lang="en-US" sz="2000" dirty="0" smtClean="0"/>
              <a:t>retaining </a:t>
            </a:r>
            <a:r>
              <a:rPr lang="en-US" sz="2000" dirty="0"/>
              <a:t>learners in this protective </a:t>
            </a:r>
            <a:r>
              <a:rPr lang="en-US" sz="2000" dirty="0" smtClean="0"/>
              <a:t>environment</a:t>
            </a:r>
          </a:p>
          <a:p>
            <a:pPr marL="457200" lvl="1" indent="0">
              <a:buNone/>
            </a:pPr>
            <a:endParaRPr lang="en-US" sz="2000" dirty="0"/>
          </a:p>
          <a:p>
            <a:pPr lvl="0"/>
            <a:r>
              <a:rPr lang="en-GB" sz="2400" b="1" dirty="0">
                <a:solidFill>
                  <a:srgbClr val="11813F"/>
                </a:solidFill>
              </a:rPr>
              <a:t>AGYW are </a:t>
            </a:r>
            <a:r>
              <a:rPr lang="en-GB" sz="2400" b="1" dirty="0" smtClean="0">
                <a:solidFill>
                  <a:srgbClr val="11813F"/>
                </a:solidFill>
              </a:rPr>
              <a:t>more </a:t>
            </a:r>
            <a:r>
              <a:rPr lang="en-GB" sz="2400" b="1" dirty="0">
                <a:solidFill>
                  <a:srgbClr val="11813F"/>
                </a:solidFill>
              </a:rPr>
              <a:t>vulnerable and </a:t>
            </a:r>
            <a:r>
              <a:rPr lang="en-US" sz="2400" b="1" dirty="0" smtClean="0">
                <a:solidFill>
                  <a:srgbClr val="11813F"/>
                </a:solidFill>
              </a:rPr>
              <a:t>face many overlapping </a:t>
            </a:r>
            <a:r>
              <a:rPr lang="en-US" sz="2400" b="1" dirty="0">
                <a:solidFill>
                  <a:srgbClr val="11813F"/>
                </a:solidFill>
              </a:rPr>
              <a:t>challenges in </a:t>
            </a:r>
            <a:r>
              <a:rPr lang="en-US" sz="2400" b="1" dirty="0" smtClean="0">
                <a:solidFill>
                  <a:srgbClr val="11813F"/>
                </a:solidFill>
              </a:rPr>
              <a:t>society:</a:t>
            </a:r>
          </a:p>
          <a:p>
            <a:pPr lvl="1"/>
            <a:r>
              <a:rPr lang="en-US" sz="2000" dirty="0" smtClean="0"/>
              <a:t>HIV prevalence among girls is four times greater than boys</a:t>
            </a:r>
          </a:p>
          <a:p>
            <a:pPr lvl="1"/>
            <a:r>
              <a:rPr lang="en-US" sz="2000" dirty="0" smtClean="0"/>
              <a:t>Girls are prone to high levels of sexually transmitted infections</a:t>
            </a:r>
          </a:p>
          <a:p>
            <a:pPr lvl="1"/>
            <a:r>
              <a:rPr lang="en-US" sz="2000" dirty="0" smtClean="0"/>
              <a:t>Girls are particularly vulnerable to GBV, rape and abuse</a:t>
            </a:r>
          </a:p>
          <a:p>
            <a:pPr lvl="1"/>
            <a:r>
              <a:rPr lang="en-GB" sz="2000" dirty="0"/>
              <a:t>Gender inequity and power imbalances in </a:t>
            </a:r>
            <a:r>
              <a:rPr lang="en-GB" sz="2000" dirty="0" smtClean="0"/>
              <a:t>relationships</a:t>
            </a:r>
          </a:p>
          <a:p>
            <a:pPr lvl="1"/>
            <a:r>
              <a:rPr lang="en-GB" sz="2000" dirty="0" smtClean="0"/>
              <a:t>Poverty and inequitable access to health and social services</a:t>
            </a:r>
            <a:endParaRPr lang="en-US" sz="2000" dirty="0" smtClean="0"/>
          </a:p>
          <a:p>
            <a:pPr marL="457200" lvl="1" indent="0">
              <a:buNone/>
            </a:pPr>
            <a:endParaRPr lang="en-US" sz="2000" dirty="0" smtClean="0"/>
          </a:p>
        </p:txBody>
      </p:sp>
      <p:pic>
        <p:nvPicPr>
          <p:cNvPr id="4" name="Picture 3"/>
          <p:cNvPicPr>
            <a:picLocks noChangeAspect="1"/>
          </p:cNvPicPr>
          <p:nvPr/>
        </p:nvPicPr>
        <p:blipFill>
          <a:blip r:embed="rId2"/>
          <a:stretch>
            <a:fillRect/>
          </a:stretch>
        </p:blipFill>
        <p:spPr>
          <a:xfrm>
            <a:off x="4514850" y="6021288"/>
            <a:ext cx="1691680" cy="836712"/>
          </a:xfrm>
          <a:prstGeom prst="rect">
            <a:avLst/>
          </a:prstGeom>
        </p:spPr>
      </p:pic>
      <p:sp>
        <p:nvSpPr>
          <p:cNvPr id="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28</a:t>
            </a:r>
            <a:endParaRPr lang="en-US" dirty="0"/>
          </a:p>
        </p:txBody>
      </p:sp>
    </p:spTree>
    <p:extLst>
      <p:ext uri="{BB962C8B-B14F-4D97-AF65-F5344CB8AC3E}">
        <p14:creationId xmlns:p14="http://schemas.microsoft.com/office/powerpoint/2010/main" val="1874640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WHAT ARE THE STATISTICS TELLING US?</a:t>
            </a:r>
            <a:endParaRPr lang="en-ZA" dirty="0"/>
          </a:p>
        </p:txBody>
      </p:sp>
      <p:sp>
        <p:nvSpPr>
          <p:cNvPr id="3" name="Content Placeholder 2"/>
          <p:cNvSpPr>
            <a:spLocks noGrp="1"/>
          </p:cNvSpPr>
          <p:nvPr>
            <p:ph idx="1"/>
          </p:nvPr>
        </p:nvSpPr>
        <p:spPr/>
        <p:txBody>
          <a:bodyPr>
            <a:normAutofit fontScale="70000" lnSpcReduction="20000"/>
          </a:bodyPr>
          <a:lstStyle/>
          <a:p>
            <a:pPr lvl="0"/>
            <a:r>
              <a:rPr lang="en-GB" sz="3400" b="1" dirty="0" smtClean="0">
                <a:solidFill>
                  <a:srgbClr val="11813F"/>
                </a:solidFill>
              </a:rPr>
              <a:t>Teenage </a:t>
            </a:r>
            <a:r>
              <a:rPr lang="en-GB" sz="3400" b="1" dirty="0">
                <a:solidFill>
                  <a:srgbClr val="11813F"/>
                </a:solidFill>
              </a:rPr>
              <a:t>pregnancy statistics reveal </a:t>
            </a:r>
            <a:r>
              <a:rPr lang="en-GB" sz="3400" b="1" dirty="0" smtClean="0">
                <a:solidFill>
                  <a:srgbClr val="11813F"/>
                </a:solidFill>
              </a:rPr>
              <a:t>the following :</a:t>
            </a:r>
            <a:endParaRPr lang="en-US" sz="3400" b="1" dirty="0">
              <a:solidFill>
                <a:srgbClr val="11813F"/>
              </a:solidFill>
            </a:endParaRPr>
          </a:p>
          <a:p>
            <a:pPr lvl="1"/>
            <a:r>
              <a:rPr lang="en-GB" dirty="0"/>
              <a:t>There are high numbers of early and unintended pregnancies and the numbers are not </a:t>
            </a:r>
            <a:r>
              <a:rPr lang="en-GB" dirty="0" smtClean="0"/>
              <a:t>new</a:t>
            </a:r>
            <a:endParaRPr lang="en-US" dirty="0"/>
          </a:p>
          <a:p>
            <a:pPr lvl="1"/>
            <a:r>
              <a:rPr lang="en-US" dirty="0" smtClean="0"/>
              <a:t>Approx. 33% of girls not return to school after falling pregnant and are likely to experience multiple pregnancies</a:t>
            </a:r>
          </a:p>
          <a:p>
            <a:pPr lvl="1"/>
            <a:r>
              <a:rPr lang="en-US" dirty="0" smtClean="0"/>
              <a:t>The complexities that underlie teen pregnancy are many</a:t>
            </a:r>
          </a:p>
          <a:p>
            <a:pPr marL="457200" lvl="1" indent="0">
              <a:buNone/>
            </a:pPr>
            <a:endParaRPr lang="en-US" dirty="0" smtClean="0"/>
          </a:p>
          <a:p>
            <a:r>
              <a:rPr lang="en-US" sz="3400" b="1" dirty="0" smtClean="0">
                <a:solidFill>
                  <a:srgbClr val="11813F"/>
                </a:solidFill>
              </a:rPr>
              <a:t>Rape, child abuse and GBV are highly prevalent contributing to the issue of teenage pregnancy:</a:t>
            </a:r>
          </a:p>
          <a:p>
            <a:pPr lvl="1"/>
            <a:r>
              <a:rPr lang="en-US" dirty="0" smtClean="0">
                <a:solidFill>
                  <a:srgbClr val="961A1D"/>
                </a:solidFill>
              </a:rPr>
              <a:t>Most pregnancies under the age of 14 constitute statutory rape</a:t>
            </a:r>
          </a:p>
          <a:p>
            <a:pPr marL="457200" lvl="1" indent="0">
              <a:buNone/>
            </a:pPr>
            <a:r>
              <a:rPr lang="en-US" dirty="0" smtClean="0"/>
              <a:t>(sexual activity between adolescents within two years of each other has been </a:t>
            </a:r>
            <a:r>
              <a:rPr lang="en-US" dirty="0" err="1" smtClean="0"/>
              <a:t>decriminalised</a:t>
            </a:r>
            <a:r>
              <a:rPr lang="en-US" dirty="0" smtClean="0"/>
              <a:t>)</a:t>
            </a:r>
          </a:p>
          <a:p>
            <a:endParaRPr lang="en-US" dirty="0" smtClean="0"/>
          </a:p>
          <a:p>
            <a:r>
              <a:rPr lang="en-US" sz="3400" b="1" dirty="0" smtClean="0">
                <a:solidFill>
                  <a:srgbClr val="11813F"/>
                </a:solidFill>
              </a:rPr>
              <a:t>A </a:t>
            </a:r>
            <a:r>
              <a:rPr lang="en-US" sz="3400" b="1" dirty="0">
                <a:solidFill>
                  <a:srgbClr val="11813F"/>
                </a:solidFill>
              </a:rPr>
              <a:t>multi-sectoral </a:t>
            </a:r>
            <a:r>
              <a:rPr lang="en-US" sz="3400" b="1" dirty="0" smtClean="0">
                <a:solidFill>
                  <a:srgbClr val="11813F"/>
                </a:solidFill>
              </a:rPr>
              <a:t>approach </a:t>
            </a:r>
            <a:r>
              <a:rPr lang="en-US" sz="3400" b="1" dirty="0">
                <a:solidFill>
                  <a:srgbClr val="11813F"/>
                </a:solidFill>
              </a:rPr>
              <a:t>is needed to also ensure protection outside of </a:t>
            </a:r>
            <a:r>
              <a:rPr lang="en-US" sz="3400" b="1" dirty="0" smtClean="0">
                <a:solidFill>
                  <a:srgbClr val="11813F"/>
                </a:solidFill>
              </a:rPr>
              <a:t>schools:</a:t>
            </a:r>
            <a:endParaRPr lang="en-US" sz="3400" b="1" dirty="0">
              <a:solidFill>
                <a:srgbClr val="11813F"/>
              </a:solidFill>
            </a:endParaRPr>
          </a:p>
          <a:p>
            <a:pPr lvl="1"/>
            <a:r>
              <a:rPr lang="en-US" dirty="0"/>
              <a:t>Systemic </a:t>
            </a:r>
            <a:r>
              <a:rPr lang="en-US" dirty="0" smtClean="0"/>
              <a:t>vulnerabilities and structural drivers </a:t>
            </a:r>
            <a:r>
              <a:rPr lang="en-US" dirty="0"/>
              <a:t>must be </a:t>
            </a:r>
            <a:r>
              <a:rPr lang="en-US" dirty="0" smtClean="0"/>
              <a:t>addressed</a:t>
            </a:r>
            <a:endParaRPr lang="en-US" dirty="0"/>
          </a:p>
        </p:txBody>
      </p:sp>
      <p:pic>
        <p:nvPicPr>
          <p:cNvPr id="4" name="Picture 3"/>
          <p:cNvPicPr>
            <a:picLocks noChangeAspect="1"/>
          </p:cNvPicPr>
          <p:nvPr/>
        </p:nvPicPr>
        <p:blipFill>
          <a:blip r:embed="rId2"/>
          <a:stretch>
            <a:fillRect/>
          </a:stretch>
        </p:blipFill>
        <p:spPr>
          <a:xfrm>
            <a:off x="4514850" y="6021288"/>
            <a:ext cx="1691680" cy="836712"/>
          </a:xfrm>
          <a:prstGeom prst="rect">
            <a:avLst/>
          </a:prstGeom>
        </p:spPr>
      </p:pic>
      <p:sp>
        <p:nvSpPr>
          <p:cNvPr id="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29</a:t>
            </a:r>
            <a:endParaRPr lang="en-US" dirty="0"/>
          </a:p>
        </p:txBody>
      </p:sp>
    </p:spTree>
    <p:extLst>
      <p:ext uri="{BB962C8B-B14F-4D97-AF65-F5344CB8AC3E}">
        <p14:creationId xmlns:p14="http://schemas.microsoft.com/office/powerpoint/2010/main" val="4234501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ADOLESCENT GIRLS AND YOUNG WOMEN</a:t>
            </a:r>
            <a:br>
              <a:rPr lang="en-US" dirty="0" smtClean="0"/>
            </a:br>
            <a:r>
              <a:rPr lang="en-US" dirty="0" smtClean="0"/>
              <a:t>[AGYW]</a:t>
            </a:r>
            <a:endParaRPr lang="en-US" dirty="0"/>
          </a:p>
        </p:txBody>
      </p:sp>
      <p:sp>
        <p:nvSpPr>
          <p:cNvPr id="3" name="Subtitle 2"/>
          <p:cNvSpPr>
            <a:spLocks noGrp="1"/>
          </p:cNvSpPr>
          <p:nvPr>
            <p:ph type="subTitle" idx="1"/>
          </p:nvPr>
        </p:nvSpPr>
        <p:spPr/>
        <p:txBody>
          <a:bodyPr/>
          <a:lstStyle/>
          <a:p>
            <a:r>
              <a:rPr lang="en-US" dirty="0" smtClean="0"/>
              <a:t>UNPACKING SOUTH AFRICA’S MOST VULNERABLE POPULATION GROUP</a:t>
            </a:r>
            <a:endParaRPr lang="en-US" dirty="0"/>
          </a:p>
        </p:txBody>
      </p:sp>
      <p:pic>
        <p:nvPicPr>
          <p:cNvPr id="4" name="Picture 3"/>
          <p:cNvPicPr>
            <a:picLocks noChangeAspect="1"/>
          </p:cNvPicPr>
          <p:nvPr/>
        </p:nvPicPr>
        <p:blipFill>
          <a:blip r:embed="rId3"/>
          <a:stretch>
            <a:fillRect/>
          </a:stretch>
        </p:blipFill>
        <p:spPr>
          <a:xfrm>
            <a:off x="4514850" y="6021288"/>
            <a:ext cx="1691680" cy="836712"/>
          </a:xfrm>
          <a:prstGeom prst="rect">
            <a:avLst/>
          </a:prstGeom>
        </p:spPr>
      </p:pic>
      <p:sp>
        <p:nvSpPr>
          <p:cNvPr id="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a:t>
            </a:r>
            <a:endParaRPr lang="en-US" dirty="0"/>
          </a:p>
        </p:txBody>
      </p:sp>
    </p:spTree>
    <p:extLst>
      <p:ext uri="{BB962C8B-B14F-4D97-AF65-F5344CB8AC3E}">
        <p14:creationId xmlns:p14="http://schemas.microsoft.com/office/powerpoint/2010/main" val="1734075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17482" y="866275"/>
            <a:ext cx="7661709" cy="4708981"/>
          </a:xfrm>
          <a:prstGeom prst="rect">
            <a:avLst/>
          </a:prstGeom>
        </p:spPr>
        <p:txBody>
          <a:bodyPr wrap="square">
            <a:spAutoFit/>
          </a:bodyPr>
          <a:lstStyle/>
          <a:p>
            <a:r>
              <a:rPr lang="en-US" sz="2000" b="1" dirty="0" smtClean="0"/>
              <a:t>OBJECTIVES:</a:t>
            </a:r>
          </a:p>
          <a:p>
            <a:pPr marL="285750" indent="-285750">
              <a:buFont typeface="Arial" panose="020B0604020202020204" pitchFamily="34" charset="0"/>
              <a:buChar char="•"/>
            </a:pPr>
            <a:r>
              <a:rPr lang="en-US" dirty="0" smtClean="0"/>
              <a:t>The only South African study to date that focuses on pregnancy among school-going adolescents</a:t>
            </a:r>
          </a:p>
          <a:p>
            <a:endParaRPr lang="en-US" sz="2000" dirty="0" smtClean="0"/>
          </a:p>
          <a:p>
            <a:r>
              <a:rPr lang="en-US" sz="2000" b="1" dirty="0" smtClean="0"/>
              <a:t>KEY FINDINGS:</a:t>
            </a:r>
          </a:p>
          <a:p>
            <a:pPr marL="342900" indent="-342900">
              <a:buFont typeface="Arial" panose="020B0604020202020204" pitchFamily="34" charset="0"/>
              <a:buChar char="•"/>
            </a:pPr>
            <a:r>
              <a:rPr lang="en-US" dirty="0" smtClean="0"/>
              <a:t>With proper interventions and access to focused </a:t>
            </a:r>
            <a:r>
              <a:rPr lang="en-US" b="1" dirty="0" smtClean="0"/>
              <a:t>sexual and reproductive health services and education</a:t>
            </a:r>
            <a:r>
              <a:rPr lang="en-US" dirty="0" smtClean="0"/>
              <a:t>, positive </a:t>
            </a:r>
            <a:r>
              <a:rPr lang="en-US" b="1" dirty="0" smtClean="0"/>
              <a:t>attitudes</a:t>
            </a:r>
            <a:r>
              <a:rPr lang="en-US" dirty="0" smtClean="0"/>
              <a:t> towards early pregnancies recorded in the 1990’s have </a:t>
            </a:r>
            <a:r>
              <a:rPr lang="en-US" b="1" dirty="0" smtClean="0"/>
              <a:t>shifted</a:t>
            </a:r>
            <a:endParaRPr lang="en-US" dirty="0"/>
          </a:p>
          <a:p>
            <a:pPr marL="342900" indent="-342900">
              <a:buFont typeface="Arial" panose="020B0604020202020204" pitchFamily="34" charset="0"/>
              <a:buChar char="•"/>
            </a:pPr>
            <a:r>
              <a:rPr lang="en-US" dirty="0" smtClean="0"/>
              <a:t>Two thirds of women now report </a:t>
            </a:r>
            <a:r>
              <a:rPr lang="en-US" b="1" dirty="0" smtClean="0"/>
              <a:t>early pregnancies as UNWANTED</a:t>
            </a:r>
            <a:r>
              <a:rPr lang="en-US" dirty="0" smtClean="0"/>
              <a:t>, and value educational aspirations instead</a:t>
            </a:r>
          </a:p>
          <a:p>
            <a:pPr marL="342900" indent="-342900">
              <a:buFont typeface="Arial" panose="020B0604020202020204" pitchFamily="34" charset="0"/>
              <a:buChar char="•"/>
            </a:pPr>
            <a:r>
              <a:rPr lang="en-US" b="1" dirty="0" smtClean="0"/>
              <a:t>Contraceptive use has dramatically increased</a:t>
            </a:r>
            <a:r>
              <a:rPr lang="en-US" dirty="0" smtClean="0"/>
              <a:t>, and fertility decreased</a:t>
            </a:r>
          </a:p>
          <a:p>
            <a:pPr marL="342900" indent="-342900">
              <a:buFont typeface="Arial" panose="020B0604020202020204" pitchFamily="34" charset="0"/>
              <a:buChar char="•"/>
            </a:pPr>
            <a:r>
              <a:rPr lang="en-US" dirty="0" smtClean="0"/>
              <a:t>Teen pregnancy was as a result of school drop-out, and not often the cause of school drop-out</a:t>
            </a:r>
          </a:p>
          <a:p>
            <a:pPr marL="342900" indent="-342900">
              <a:buFont typeface="Arial" panose="020B0604020202020204" pitchFamily="34" charset="0"/>
              <a:buChar char="•"/>
            </a:pPr>
            <a:r>
              <a:rPr lang="en-US" dirty="0" smtClean="0"/>
              <a:t>Social conditions and environment influence teen fertility rates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sz="800" dirty="0" smtClean="0"/>
          </a:p>
          <a:p>
            <a:r>
              <a:rPr lang="en-US" sz="1600" dirty="0"/>
              <a:t>Commissioned by UNICEF on behalf of the DBE, conducted by HSRC</a:t>
            </a:r>
          </a:p>
        </p:txBody>
      </p:sp>
      <p:sp>
        <p:nvSpPr>
          <p:cNvPr id="12" name="TextBox 11"/>
          <p:cNvSpPr txBox="1"/>
          <p:nvPr/>
        </p:nvSpPr>
        <p:spPr>
          <a:xfrm>
            <a:off x="635266" y="5872105"/>
            <a:ext cx="10943925" cy="523220"/>
          </a:xfrm>
          <a:prstGeom prst="rect">
            <a:avLst/>
          </a:prstGeom>
          <a:ln w="76200" cmpd="thinThick">
            <a:solidFill>
              <a:srgbClr val="11813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t>STUDY PROVIDES EVIDENCE OF COMPLEXITIES OF TEEN PREGNANCY </a:t>
            </a:r>
            <a:endParaRPr lang="en-US" sz="2800" dirty="0"/>
          </a:p>
        </p:txBody>
      </p:sp>
      <p:sp>
        <p:nvSpPr>
          <p:cNvPr id="7" name="Title 1"/>
          <p:cNvSpPr>
            <a:spLocks noGrp="1"/>
          </p:cNvSpPr>
          <p:nvPr>
            <p:ph type="title"/>
          </p:nvPr>
        </p:nvSpPr>
        <p:spPr>
          <a:xfrm>
            <a:off x="623392" y="116632"/>
            <a:ext cx="10972800" cy="648072"/>
          </a:xfrm>
        </p:spPr>
        <p:txBody>
          <a:bodyPr>
            <a:normAutofit fontScale="90000"/>
          </a:bodyPr>
          <a:lstStyle/>
          <a:p>
            <a:r>
              <a:rPr lang="en-ZA" dirty="0" smtClean="0"/>
              <a:t>UNDERSTANDING LEARNER PREGNANCY</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885369"/>
            <a:ext cx="3063900" cy="4336685"/>
          </a:xfrm>
          <a:prstGeom prst="rect">
            <a:avLst/>
          </a:prstGeom>
        </p:spPr>
      </p:pic>
      <p:sp>
        <p:nvSpPr>
          <p:cNvPr id="5" name="Rectangle 4"/>
          <p:cNvSpPr/>
          <p:nvPr/>
        </p:nvSpPr>
        <p:spPr>
          <a:xfrm>
            <a:off x="7196488" y="6419937"/>
            <a:ext cx="4873592" cy="357021"/>
          </a:xfrm>
          <a:prstGeom prst="rect">
            <a:avLst/>
          </a:prstGeom>
        </p:spPr>
        <p:txBody>
          <a:bodyPr wrap="square">
            <a:spAutoFit/>
          </a:bodyPr>
          <a:lstStyle/>
          <a:p>
            <a:pPr algn="r" defTabSz="844550">
              <a:lnSpc>
                <a:spcPct val="90000"/>
              </a:lnSpc>
              <a:spcBef>
                <a:spcPct val="0"/>
              </a:spcBef>
              <a:spcAft>
                <a:spcPct val="35000"/>
              </a:spcAft>
            </a:pPr>
            <a:r>
              <a:rPr lang="en-US" sz="800" dirty="0"/>
              <a:t>Teenage pregnancy in South Africa: with a specific focus on school-going learners</a:t>
            </a:r>
          </a:p>
          <a:p>
            <a:pPr lvl="0" algn="r" defTabSz="844550">
              <a:lnSpc>
                <a:spcPct val="90000"/>
              </a:lnSpc>
              <a:spcBef>
                <a:spcPct val="0"/>
              </a:spcBef>
              <a:spcAft>
                <a:spcPct val="35000"/>
              </a:spcAft>
            </a:pPr>
            <a:r>
              <a:rPr lang="en-US" sz="800" dirty="0"/>
              <a:t>Panday et al. (2009)</a:t>
            </a:r>
          </a:p>
        </p:txBody>
      </p:sp>
      <p:sp>
        <p:nvSpPr>
          <p:cNvPr id="2" name="Slide Number Placeholder 1"/>
          <p:cNvSpPr>
            <a:spLocks noGrp="1"/>
          </p:cNvSpPr>
          <p:nvPr>
            <p:ph type="sldNum" sz="quarter" idx="10"/>
          </p:nvPr>
        </p:nvSpPr>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4007596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340320"/>
            <a:ext cx="3904648" cy="4277071"/>
          </a:xfrm>
        </p:spPr>
        <p:txBody>
          <a:bodyPr>
            <a:noAutofit/>
          </a:bodyPr>
          <a:lstStyle/>
          <a:p>
            <a:pPr marL="0" indent="0">
              <a:buNone/>
            </a:pPr>
            <a:r>
              <a:rPr lang="en-US" sz="2400" dirty="0" smtClean="0"/>
              <a:t>Overlapping factors that </a:t>
            </a:r>
            <a:r>
              <a:rPr lang="en-US" sz="2400" b="1" dirty="0" smtClean="0"/>
              <a:t>increase</a:t>
            </a:r>
            <a:r>
              <a:rPr lang="en-US" sz="2400" dirty="0" smtClean="0"/>
              <a:t> the </a:t>
            </a:r>
            <a:r>
              <a:rPr lang="en-US" sz="2400" b="1" dirty="0" smtClean="0"/>
              <a:t>vulnerability</a:t>
            </a:r>
            <a:r>
              <a:rPr lang="en-US" sz="2400" dirty="0" smtClean="0"/>
              <a:t> of AGYWs </a:t>
            </a:r>
            <a:r>
              <a:rPr lang="en-US" sz="2400" b="1" dirty="0" smtClean="0"/>
              <a:t>as well as</a:t>
            </a:r>
            <a:r>
              <a:rPr lang="en-US" sz="2400" dirty="0" smtClean="0"/>
              <a:t> the </a:t>
            </a:r>
            <a:r>
              <a:rPr lang="en-US" sz="2400" b="1" dirty="0" smtClean="0"/>
              <a:t>risk</a:t>
            </a:r>
            <a:r>
              <a:rPr lang="en-US" sz="2400" dirty="0" smtClean="0"/>
              <a:t> of early and unplanned pregnancy</a:t>
            </a:r>
          </a:p>
          <a:p>
            <a:pPr marL="0" indent="0">
              <a:buNone/>
            </a:pPr>
            <a:endParaRPr lang="en-US" sz="2400" dirty="0" smtClean="0"/>
          </a:p>
          <a:p>
            <a:r>
              <a:rPr lang="en-US" sz="2400" dirty="0" smtClean="0"/>
              <a:t>Factors are structural, sexual, bio-medical and relational</a:t>
            </a:r>
          </a:p>
          <a:p>
            <a:r>
              <a:rPr lang="en-US" sz="2400" dirty="0" smtClean="0"/>
              <a:t>Shows complexities of the learner pregnancy issue</a:t>
            </a:r>
          </a:p>
        </p:txBody>
      </p:sp>
      <p:graphicFrame>
        <p:nvGraphicFramePr>
          <p:cNvPr id="7" name="Diagram 6"/>
          <p:cNvGraphicFramePr/>
          <p:nvPr>
            <p:extLst>
              <p:ext uri="{D42A27DB-BD31-4B8C-83A1-F6EECF244321}">
                <p14:modId xmlns:p14="http://schemas.microsoft.com/office/powerpoint/2010/main" val="1195350231"/>
              </p:ext>
            </p:extLst>
          </p:nvPr>
        </p:nvGraphicFramePr>
        <p:xfrm>
          <a:off x="3138987" y="526068"/>
          <a:ext cx="9280477" cy="6625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528040" y="5348915"/>
            <a:ext cx="1424539" cy="1378281"/>
            <a:chOff x="6565538" y="3486410"/>
            <a:chExt cx="1837502" cy="1837502"/>
          </a:xfrm>
        </p:grpSpPr>
        <p:sp>
          <p:nvSpPr>
            <p:cNvPr id="6" name="Oval 5"/>
            <p:cNvSpPr/>
            <p:nvPr/>
          </p:nvSpPr>
          <p:spPr>
            <a:xfrm>
              <a:off x="6565538" y="3486410"/>
              <a:ext cx="1837502" cy="18375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4"/>
            <p:cNvSpPr txBox="1"/>
            <p:nvPr/>
          </p:nvSpPr>
          <p:spPr>
            <a:xfrm>
              <a:off x="6834634" y="3755506"/>
              <a:ext cx="1299310" cy="12993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4130" tIns="24130" rIns="24130" bIns="24130" numCol="1" spcCol="1270" anchor="ctr" anchorCtr="0">
              <a:noAutofit/>
            </a:bodyPr>
            <a:lstStyle/>
            <a:p>
              <a:pPr algn="ctr" defTabSz="844550">
                <a:lnSpc>
                  <a:spcPct val="90000"/>
                </a:lnSpc>
                <a:spcBef>
                  <a:spcPct val="0"/>
                </a:spcBef>
                <a:spcAft>
                  <a:spcPct val="35000"/>
                </a:spcAft>
              </a:pPr>
              <a:r>
                <a:rPr lang="en-US" sz="1000" dirty="0"/>
                <a:t>Teenage pregnancy in South Africa: with a specific focus on school-going learners</a:t>
              </a:r>
            </a:p>
            <a:p>
              <a:pPr lvl="0" algn="ctr" defTabSz="844550">
                <a:lnSpc>
                  <a:spcPct val="90000"/>
                </a:lnSpc>
                <a:spcBef>
                  <a:spcPct val="0"/>
                </a:spcBef>
                <a:spcAft>
                  <a:spcPct val="35000"/>
                </a:spcAft>
              </a:pPr>
              <a:r>
                <a:rPr lang="en-US" sz="1050" kern="1200" dirty="0" smtClean="0"/>
                <a:t>Panday et al. (2009)</a:t>
              </a:r>
              <a:endParaRPr lang="en-US" sz="1050" kern="1200" dirty="0"/>
            </a:p>
          </p:txBody>
        </p:sp>
      </p:grpSp>
      <p:sp>
        <p:nvSpPr>
          <p:cNvPr id="9" name="Title 1"/>
          <p:cNvSpPr txBox="1">
            <a:spLocks/>
          </p:cNvSpPr>
          <p:nvPr/>
        </p:nvSpPr>
        <p:spPr>
          <a:xfrm>
            <a:off x="775792" y="269032"/>
            <a:ext cx="10972800" cy="64807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UNDERSTANDING LEARNER PREGNANCY</a:t>
            </a:r>
            <a:endParaRPr lang="en-ZA" dirty="0"/>
          </a:p>
        </p:txBody>
      </p:sp>
      <p:sp>
        <p:nvSpPr>
          <p:cNvPr id="10"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31</a:t>
            </a:r>
            <a:endParaRPr lang="en-US" dirty="0"/>
          </a:p>
        </p:txBody>
      </p:sp>
    </p:spTree>
    <p:extLst>
      <p:ext uri="{BB962C8B-B14F-4D97-AF65-F5344CB8AC3E}">
        <p14:creationId xmlns:p14="http://schemas.microsoft.com/office/powerpoint/2010/main" val="1898487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25" y="1157440"/>
            <a:ext cx="10972800" cy="5002728"/>
          </a:xfrm>
        </p:spPr>
        <p:txBody>
          <a:bodyPr>
            <a:normAutofit fontScale="85000" lnSpcReduction="20000"/>
          </a:bodyPr>
          <a:lstStyle/>
          <a:p>
            <a:pPr marL="0" indent="0" algn="ctr">
              <a:buNone/>
            </a:pPr>
            <a:r>
              <a:rPr lang="en-US" b="1" dirty="0" smtClean="0">
                <a:solidFill>
                  <a:srgbClr val="11813F"/>
                </a:solidFill>
              </a:rPr>
              <a:t>Given the drivers that influence teenage pregnancy, a MULTI-SECTORAL approach is needed</a:t>
            </a:r>
          </a:p>
          <a:p>
            <a:pPr marL="0" indent="0" algn="ctr">
              <a:buNone/>
            </a:pPr>
            <a:endParaRPr lang="en-US" b="1" dirty="0" smtClean="0">
              <a:solidFill>
                <a:srgbClr val="11813F"/>
              </a:solidFill>
            </a:endParaRPr>
          </a:p>
          <a:p>
            <a:pPr marL="0" indent="0">
              <a:buNone/>
            </a:pPr>
            <a:r>
              <a:rPr lang="en-US" dirty="0" smtClean="0"/>
              <a:t>Particular responsibilities lie with the following sectors: </a:t>
            </a:r>
          </a:p>
          <a:p>
            <a:pPr lvl="1"/>
            <a:r>
              <a:rPr lang="en-US" dirty="0" smtClean="0"/>
              <a:t>Department of Basic Education (DBE)</a:t>
            </a:r>
          </a:p>
          <a:p>
            <a:pPr lvl="1"/>
            <a:r>
              <a:rPr lang="en-US" dirty="0" smtClean="0"/>
              <a:t>Department of Health</a:t>
            </a:r>
          </a:p>
          <a:p>
            <a:pPr lvl="1"/>
            <a:r>
              <a:rPr lang="en-US" dirty="0" smtClean="0"/>
              <a:t>Department of Social Development</a:t>
            </a:r>
          </a:p>
          <a:p>
            <a:pPr lvl="1"/>
            <a:r>
              <a:rPr lang="en-US" dirty="0" smtClean="0"/>
              <a:t>Department of Women</a:t>
            </a:r>
          </a:p>
          <a:p>
            <a:pPr lvl="1"/>
            <a:r>
              <a:rPr lang="en-US" dirty="0" smtClean="0"/>
              <a:t>Department of Justice</a:t>
            </a:r>
          </a:p>
          <a:p>
            <a:pPr lvl="1"/>
            <a:r>
              <a:rPr lang="en-US" dirty="0" smtClean="0"/>
              <a:t>South African Police Services</a:t>
            </a:r>
          </a:p>
          <a:p>
            <a:pPr lvl="1"/>
            <a:endParaRPr lang="en-US" sz="1300" dirty="0" smtClean="0"/>
          </a:p>
          <a:p>
            <a:pPr marL="457200" lvl="1" indent="0" algn="ctr">
              <a:buNone/>
            </a:pPr>
            <a:r>
              <a:rPr lang="en-US" dirty="0" smtClean="0">
                <a:solidFill>
                  <a:srgbClr val="11813F"/>
                </a:solidFill>
              </a:rPr>
              <a:t>This will also require robust collaboration with civil society, communities, parents, religious, traditional, and other relevant stakeholders.</a:t>
            </a:r>
            <a:endParaRPr lang="en-US" dirty="0">
              <a:solidFill>
                <a:srgbClr val="11813F"/>
              </a:solidFill>
            </a:endParaRPr>
          </a:p>
          <a:p>
            <a:pPr marL="457200" lvl="1" indent="0">
              <a:buNone/>
            </a:pPr>
            <a:endParaRPr lang="en-US" dirty="0"/>
          </a:p>
        </p:txBody>
      </p:sp>
      <p:sp>
        <p:nvSpPr>
          <p:cNvPr id="4" name="Title 1"/>
          <p:cNvSpPr txBox="1">
            <a:spLocks/>
          </p:cNvSpPr>
          <p:nvPr/>
        </p:nvSpPr>
        <p:spPr>
          <a:xfrm>
            <a:off x="775792" y="269032"/>
            <a:ext cx="10972800" cy="64807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UNDERSTANDING LEARNER PREGNANCY</a:t>
            </a:r>
            <a:endParaRPr lang="en-ZA" dirty="0"/>
          </a:p>
        </p:txBody>
      </p:sp>
      <p:pic>
        <p:nvPicPr>
          <p:cNvPr id="5" name="Picture 4"/>
          <p:cNvPicPr>
            <a:picLocks noChangeAspect="1"/>
          </p:cNvPicPr>
          <p:nvPr/>
        </p:nvPicPr>
        <p:blipFill>
          <a:blip r:embed="rId2"/>
          <a:stretch>
            <a:fillRect/>
          </a:stretch>
        </p:blipFill>
        <p:spPr>
          <a:xfrm>
            <a:off x="4514850" y="6021288"/>
            <a:ext cx="1691680" cy="836712"/>
          </a:xfrm>
          <a:prstGeom prst="rect">
            <a:avLst/>
          </a:prstGeom>
        </p:spPr>
      </p:pic>
      <p:sp>
        <p:nvSpPr>
          <p:cNvPr id="6"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32</a:t>
            </a:r>
            <a:endParaRPr lang="en-US" dirty="0"/>
          </a:p>
        </p:txBody>
      </p:sp>
    </p:spTree>
    <p:extLst>
      <p:ext uri="{BB962C8B-B14F-4D97-AF65-F5344CB8AC3E}">
        <p14:creationId xmlns:p14="http://schemas.microsoft.com/office/powerpoint/2010/main" val="4093447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ROLE OF THE DBE</a:t>
            </a:r>
            <a:endParaRPr lang="en-US" dirty="0"/>
          </a:p>
        </p:txBody>
      </p:sp>
      <p:sp>
        <p:nvSpPr>
          <p:cNvPr id="3" name="Subtitle 2"/>
          <p:cNvSpPr>
            <a:spLocks noGrp="1"/>
          </p:cNvSpPr>
          <p:nvPr>
            <p:ph type="subTitle" idx="1"/>
          </p:nvPr>
        </p:nvSpPr>
        <p:spPr>
          <a:xfrm>
            <a:off x="1828800" y="3137876"/>
            <a:ext cx="8534400" cy="1584176"/>
          </a:xfrm>
        </p:spPr>
        <p:txBody>
          <a:bodyPr/>
          <a:lstStyle/>
          <a:p>
            <a:r>
              <a:rPr lang="en-US" dirty="0" smtClean="0"/>
              <a:t>EDUCATION AS A PROTECTIVE FACTOR</a:t>
            </a:r>
            <a:endParaRPr lang="en-US" dirty="0"/>
          </a:p>
        </p:txBody>
      </p:sp>
      <p:pic>
        <p:nvPicPr>
          <p:cNvPr id="4" name="Picture 3"/>
          <p:cNvPicPr>
            <a:picLocks noChangeAspect="1"/>
          </p:cNvPicPr>
          <p:nvPr/>
        </p:nvPicPr>
        <p:blipFill>
          <a:blip r:embed="rId2"/>
          <a:stretch>
            <a:fillRect/>
          </a:stretch>
        </p:blipFill>
        <p:spPr>
          <a:xfrm>
            <a:off x="4514850" y="6021288"/>
            <a:ext cx="1691680" cy="836712"/>
          </a:xfrm>
          <a:prstGeom prst="rect">
            <a:avLst/>
          </a:prstGeom>
        </p:spPr>
      </p:pic>
      <p:sp>
        <p:nvSpPr>
          <p:cNvPr id="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33</a:t>
            </a:r>
            <a:endParaRPr lang="en-US" dirty="0"/>
          </a:p>
        </p:txBody>
      </p:sp>
    </p:spTree>
    <p:extLst>
      <p:ext uri="{BB962C8B-B14F-4D97-AF65-F5344CB8AC3E}">
        <p14:creationId xmlns:p14="http://schemas.microsoft.com/office/powerpoint/2010/main" val="1913948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EDUCATION IS A PROTECTIVE FACTOR</a:t>
            </a:r>
            <a:endParaRPr lang="en-ZA" dirty="0"/>
          </a:p>
        </p:txBody>
      </p:sp>
      <p:sp>
        <p:nvSpPr>
          <p:cNvPr id="3" name="Content Placeholder 2"/>
          <p:cNvSpPr>
            <a:spLocks noGrp="1"/>
          </p:cNvSpPr>
          <p:nvPr>
            <p:ph idx="1"/>
          </p:nvPr>
        </p:nvSpPr>
        <p:spPr>
          <a:xfrm>
            <a:off x="714461" y="884282"/>
            <a:ext cx="10972800" cy="5419536"/>
          </a:xfrm>
        </p:spPr>
        <p:txBody>
          <a:bodyPr>
            <a:normAutofit fontScale="62500" lnSpcReduction="20000"/>
          </a:bodyPr>
          <a:lstStyle/>
          <a:p>
            <a:pPr marL="0" indent="0" algn="ctr">
              <a:buNone/>
            </a:pPr>
            <a:r>
              <a:rPr lang="en-ZA" sz="3800" b="1" dirty="0" smtClean="0">
                <a:solidFill>
                  <a:srgbClr val="961A1D"/>
                </a:solidFill>
              </a:rPr>
              <a:t>Various UN studies have revealed that </a:t>
            </a:r>
            <a:r>
              <a:rPr lang="en-ZA" sz="3800" b="1" u="sng" dirty="0" smtClean="0">
                <a:solidFill>
                  <a:srgbClr val="961A1D"/>
                </a:solidFill>
              </a:rPr>
              <a:t>education is indeed a protective factor: </a:t>
            </a:r>
          </a:p>
          <a:p>
            <a:pPr marL="0" indent="0">
              <a:buNone/>
            </a:pPr>
            <a:endParaRPr lang="en-ZA" sz="2700" b="1" dirty="0" smtClean="0">
              <a:solidFill>
                <a:srgbClr val="961A1D"/>
              </a:solidFill>
            </a:endParaRPr>
          </a:p>
          <a:p>
            <a:pPr>
              <a:buFont typeface="Wingdings" panose="05000000000000000000" pitchFamily="2" charset="2"/>
              <a:buChar char="§"/>
            </a:pPr>
            <a:r>
              <a:rPr lang="en-ZA" sz="2700" dirty="0" smtClean="0"/>
              <a:t>Conditional cash transfer study aimed at keeping girls at schools -Remme et. Al. </a:t>
            </a:r>
            <a:r>
              <a:rPr lang="en-ZA" sz="2700" dirty="0"/>
              <a:t>2014 in the region</a:t>
            </a:r>
            <a:r>
              <a:rPr lang="en-ZA" sz="2700" dirty="0" smtClean="0"/>
              <a:t> revealed the following significant outcomes:</a:t>
            </a:r>
          </a:p>
          <a:p>
            <a:pPr lvl="1">
              <a:buClr>
                <a:schemeClr val="tx1"/>
              </a:buClr>
              <a:buFont typeface="Arial" panose="020B0604020202020204" pitchFamily="34" charset="0"/>
              <a:buChar char="•"/>
            </a:pPr>
            <a:r>
              <a:rPr lang="en-ZA" sz="2700" i="1" dirty="0" smtClean="0">
                <a:solidFill>
                  <a:srgbClr val="11813F"/>
                </a:solidFill>
              </a:rPr>
              <a:t>35% reduction in school drop-out</a:t>
            </a:r>
          </a:p>
          <a:p>
            <a:pPr lvl="1">
              <a:buClr>
                <a:schemeClr val="tx1"/>
              </a:buClr>
              <a:buFont typeface="Arial" panose="020B0604020202020204" pitchFamily="34" charset="0"/>
              <a:buChar char="•"/>
            </a:pPr>
            <a:r>
              <a:rPr lang="en-ZA" sz="2700" i="1" dirty="0" smtClean="0">
                <a:solidFill>
                  <a:srgbClr val="11813F"/>
                </a:solidFill>
              </a:rPr>
              <a:t>40% reduction in early marriages</a:t>
            </a:r>
          </a:p>
          <a:p>
            <a:pPr lvl="1">
              <a:buClr>
                <a:schemeClr val="tx1"/>
              </a:buClr>
              <a:buFont typeface="Arial" panose="020B0604020202020204" pitchFamily="34" charset="0"/>
              <a:buChar char="•"/>
            </a:pPr>
            <a:r>
              <a:rPr lang="en-ZA" sz="2700" i="1" dirty="0" smtClean="0">
                <a:solidFill>
                  <a:srgbClr val="11813F"/>
                </a:solidFill>
              </a:rPr>
              <a:t>30% reduction in teenage pregnancy</a:t>
            </a:r>
          </a:p>
          <a:p>
            <a:pPr lvl="1">
              <a:buClr>
                <a:schemeClr val="tx1"/>
              </a:buClr>
              <a:buFont typeface="Arial" panose="020B0604020202020204" pitchFamily="34" charset="0"/>
              <a:buChar char="•"/>
            </a:pPr>
            <a:r>
              <a:rPr lang="en-ZA" sz="2700" i="1" dirty="0" smtClean="0">
                <a:solidFill>
                  <a:srgbClr val="11813F"/>
                </a:solidFill>
              </a:rPr>
              <a:t>64% reduction in HIV risk</a:t>
            </a:r>
          </a:p>
          <a:p>
            <a:pPr marL="457200" lvl="1" indent="0">
              <a:buNone/>
            </a:pPr>
            <a:endParaRPr lang="en-ZA" sz="2700" i="1" dirty="0" smtClean="0"/>
          </a:p>
          <a:p>
            <a:pPr>
              <a:buFont typeface="Wingdings" panose="05000000000000000000" pitchFamily="2" charset="2"/>
              <a:buChar char="§"/>
            </a:pPr>
            <a:r>
              <a:rPr lang="en-ZA" sz="2700" dirty="0" smtClean="0"/>
              <a:t>Keeping Girls in Schools Programme – looks at how schooling works </a:t>
            </a:r>
            <a:r>
              <a:rPr lang="en-ZA" sz="2700" dirty="0"/>
              <a:t>for HIV </a:t>
            </a:r>
            <a:r>
              <a:rPr lang="en-ZA" sz="2700" dirty="0" smtClean="0"/>
              <a:t>prevention.  Found that increased </a:t>
            </a:r>
            <a:r>
              <a:rPr lang="en-ZA" sz="2700" dirty="0"/>
              <a:t>school attendance can reduce adolescent girls’ risk of acquiring HIV in three different </a:t>
            </a:r>
            <a:r>
              <a:rPr lang="en-ZA" sz="2700" dirty="0" smtClean="0"/>
              <a:t>ways:</a:t>
            </a:r>
            <a:endParaRPr lang="en-ZA" sz="2700" dirty="0"/>
          </a:p>
          <a:p>
            <a:pPr lvl="1">
              <a:buFont typeface="Arial" panose="020B0604020202020204" pitchFamily="34" charset="0"/>
              <a:buChar char="•"/>
            </a:pPr>
            <a:r>
              <a:rPr lang="en-ZA" sz="2700" dirty="0"/>
              <a:t>Firstly, being in </a:t>
            </a:r>
            <a:r>
              <a:rPr lang="en-ZA" sz="2700" dirty="0">
                <a:solidFill>
                  <a:srgbClr val="11813F"/>
                </a:solidFill>
              </a:rPr>
              <a:t>school</a:t>
            </a:r>
            <a:r>
              <a:rPr lang="en-ZA" sz="2700" dirty="0"/>
              <a:t> can be </a:t>
            </a:r>
            <a:r>
              <a:rPr lang="en-ZA" sz="2700" dirty="0">
                <a:solidFill>
                  <a:srgbClr val="11813F"/>
                </a:solidFill>
              </a:rPr>
              <a:t>protective and reduce HIV by reducing early marriage and risky sexual partnerships</a:t>
            </a:r>
            <a:r>
              <a:rPr lang="en-ZA" sz="2700" dirty="0"/>
              <a:t>. </a:t>
            </a:r>
          </a:p>
          <a:p>
            <a:pPr lvl="1">
              <a:buFont typeface="Arial" panose="020B0604020202020204" pitchFamily="34" charset="0"/>
              <a:buChar char="•"/>
            </a:pPr>
            <a:r>
              <a:rPr lang="en-ZA" sz="2700" dirty="0" smtClean="0"/>
              <a:t>Secondly</a:t>
            </a:r>
            <a:r>
              <a:rPr lang="en-ZA" sz="2700" dirty="0"/>
              <a:t>, in advanced HIV epidemics, higher educational attainment is itself </a:t>
            </a:r>
            <a:r>
              <a:rPr lang="en-ZA" sz="2700" dirty="0">
                <a:solidFill>
                  <a:srgbClr val="11813F"/>
                </a:solidFill>
              </a:rPr>
              <a:t>associated with reduced HIV prevalence later in life</a:t>
            </a:r>
            <a:r>
              <a:rPr lang="en-ZA" sz="2700" dirty="0"/>
              <a:t> and with </a:t>
            </a:r>
            <a:r>
              <a:rPr lang="en-ZA" sz="2700" dirty="0">
                <a:solidFill>
                  <a:srgbClr val="11813F"/>
                </a:solidFill>
              </a:rPr>
              <a:t>safer </a:t>
            </a:r>
            <a:r>
              <a:rPr lang="en-ZA" sz="2700" dirty="0" smtClean="0">
                <a:solidFill>
                  <a:srgbClr val="11813F"/>
                </a:solidFill>
              </a:rPr>
              <a:t>behaviours</a:t>
            </a:r>
            <a:r>
              <a:rPr lang="en-ZA" sz="2700" dirty="0" smtClean="0"/>
              <a:t>.</a:t>
            </a:r>
            <a:endParaRPr lang="en-ZA" sz="2700" dirty="0"/>
          </a:p>
          <a:p>
            <a:pPr lvl="1">
              <a:buFont typeface="Arial" panose="020B0604020202020204" pitchFamily="34" charset="0"/>
              <a:buChar char="•"/>
            </a:pPr>
            <a:r>
              <a:rPr lang="en-ZA" sz="2700" dirty="0"/>
              <a:t>Thirdly</a:t>
            </a:r>
            <a:r>
              <a:rPr lang="en-ZA" sz="2700" dirty="0">
                <a:solidFill>
                  <a:srgbClr val="11813F"/>
                </a:solidFill>
              </a:rPr>
              <a:t>, keeping girls in school </a:t>
            </a:r>
            <a:r>
              <a:rPr lang="en-ZA" sz="2700" dirty="0"/>
              <a:t>ensures that greater numbers of adolescent girls can </a:t>
            </a:r>
            <a:r>
              <a:rPr lang="en-ZA" sz="2700" dirty="0">
                <a:solidFill>
                  <a:srgbClr val="11813F"/>
                </a:solidFill>
              </a:rPr>
              <a:t>access HIV prevention information in the context of comprehensive sexuality education</a:t>
            </a:r>
            <a:r>
              <a:rPr lang="en-ZA" sz="2700" dirty="0"/>
              <a:t> or school-based campaigns. </a:t>
            </a:r>
          </a:p>
          <a:p>
            <a:pPr>
              <a:buFont typeface="Wingdings" panose="05000000000000000000" pitchFamily="2" charset="2"/>
              <a:buChar char="§"/>
            </a:pPr>
            <a:endParaRPr lang="en-ZA" sz="2700" dirty="0" smtClean="0"/>
          </a:p>
          <a:p>
            <a:pPr>
              <a:buFont typeface="Wingdings" panose="05000000000000000000" pitchFamily="2" charset="2"/>
              <a:buChar char="§"/>
            </a:pPr>
            <a:r>
              <a:rPr lang="en-ZA" sz="2700" dirty="0" smtClean="0"/>
              <a:t>Other studies showed:</a:t>
            </a:r>
          </a:p>
          <a:p>
            <a:pPr marL="741363" indent="-279400"/>
            <a:r>
              <a:rPr lang="en-ZA" sz="2700" dirty="0" smtClean="0"/>
              <a:t>That </a:t>
            </a:r>
            <a:r>
              <a:rPr lang="en-ZA" sz="2700" dirty="0" smtClean="0">
                <a:solidFill>
                  <a:srgbClr val="11813F"/>
                </a:solidFill>
              </a:rPr>
              <a:t>limited </a:t>
            </a:r>
            <a:r>
              <a:rPr lang="en-ZA" sz="2700" dirty="0">
                <a:solidFill>
                  <a:srgbClr val="11813F"/>
                </a:solidFill>
              </a:rPr>
              <a:t>access to secondary and tertiary education among adolescent girls and young women contributes to increased HIV incidence </a:t>
            </a:r>
            <a:r>
              <a:rPr lang="en-ZA" sz="2700" dirty="0" smtClean="0">
                <a:solidFill>
                  <a:srgbClr val="11813F"/>
                </a:solidFill>
              </a:rPr>
              <a:t>risk</a:t>
            </a:r>
            <a:r>
              <a:rPr lang="en-ZA" sz="2700" dirty="0" smtClean="0"/>
              <a:t> with </a:t>
            </a:r>
            <a:r>
              <a:rPr lang="en-ZA" sz="2700" b="1" u="sng" dirty="0">
                <a:solidFill>
                  <a:srgbClr val="11813F"/>
                </a:solidFill>
              </a:rPr>
              <a:t>u</a:t>
            </a:r>
            <a:r>
              <a:rPr lang="en-ZA" sz="2700" b="1" u="sng" dirty="0" smtClean="0">
                <a:solidFill>
                  <a:srgbClr val="11813F"/>
                </a:solidFill>
              </a:rPr>
              <a:t>neducated </a:t>
            </a:r>
            <a:r>
              <a:rPr lang="en-ZA" sz="2700" b="1" u="sng" dirty="0">
                <a:solidFill>
                  <a:srgbClr val="11813F"/>
                </a:solidFill>
              </a:rPr>
              <a:t>girls are twice as likely to acquire HIV </a:t>
            </a:r>
            <a:r>
              <a:rPr lang="en-ZA" sz="2700" dirty="0"/>
              <a:t>than those who have some </a:t>
            </a:r>
            <a:r>
              <a:rPr lang="en-ZA" sz="2700" dirty="0" smtClean="0"/>
              <a:t>schooling</a:t>
            </a:r>
            <a:endParaRPr lang="en-ZA" sz="2700" dirty="0"/>
          </a:p>
          <a:p>
            <a:pPr>
              <a:buFontTx/>
              <a:buChar char="-"/>
            </a:pPr>
            <a:endParaRPr lang="en-ZA" sz="2700" dirty="0" smtClean="0"/>
          </a:p>
          <a:p>
            <a:pPr marL="0" indent="0">
              <a:buNone/>
            </a:pPr>
            <a:endParaRPr lang="en-ZA" dirty="0"/>
          </a:p>
        </p:txBody>
      </p:sp>
      <p:pic>
        <p:nvPicPr>
          <p:cNvPr id="4" name="Picture 3"/>
          <p:cNvPicPr>
            <a:picLocks noChangeAspect="1"/>
          </p:cNvPicPr>
          <p:nvPr/>
        </p:nvPicPr>
        <p:blipFill>
          <a:blip r:embed="rId2"/>
          <a:stretch>
            <a:fillRect/>
          </a:stretch>
        </p:blipFill>
        <p:spPr>
          <a:xfrm>
            <a:off x="4514850" y="6303818"/>
            <a:ext cx="1691680" cy="554182"/>
          </a:xfrm>
          <a:prstGeom prst="rect">
            <a:avLst/>
          </a:prstGeom>
        </p:spPr>
      </p:pic>
      <p:sp>
        <p:nvSpPr>
          <p:cNvPr id="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34</a:t>
            </a:r>
            <a:endParaRPr lang="en-US" dirty="0"/>
          </a:p>
        </p:txBody>
      </p:sp>
    </p:spTree>
    <p:extLst>
      <p:ext uri="{BB962C8B-B14F-4D97-AF65-F5344CB8AC3E}">
        <p14:creationId xmlns:p14="http://schemas.microsoft.com/office/powerpoint/2010/main" val="2670630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DBE POLICY ENVIRONMENT</a:t>
            </a:r>
            <a:endParaRPr lang="en-US" dirty="0"/>
          </a:p>
        </p:txBody>
      </p:sp>
      <p:sp>
        <p:nvSpPr>
          <p:cNvPr id="3" name="Content Placeholder 2"/>
          <p:cNvSpPr>
            <a:spLocks noGrp="1"/>
          </p:cNvSpPr>
          <p:nvPr>
            <p:ph idx="1"/>
          </p:nvPr>
        </p:nvSpPr>
        <p:spPr>
          <a:xfrm>
            <a:off x="623392" y="1101438"/>
            <a:ext cx="10972800" cy="4828307"/>
          </a:xfrm>
        </p:spPr>
        <p:txBody>
          <a:bodyPr>
            <a:normAutofit fontScale="55000" lnSpcReduction="20000"/>
          </a:bodyPr>
          <a:lstStyle/>
          <a:p>
            <a:pPr marL="0" indent="0">
              <a:buNone/>
            </a:pPr>
            <a:r>
              <a:rPr lang="en-US" b="1" dirty="0" smtClean="0"/>
              <a:t>The following policies frame the DBE’s approach: </a:t>
            </a:r>
          </a:p>
          <a:p>
            <a:r>
              <a:rPr lang="en-US" dirty="0"/>
              <a:t>Integrated School Health (2012</a:t>
            </a:r>
            <a:r>
              <a:rPr lang="en-US" dirty="0" smtClean="0"/>
              <a:t>)</a:t>
            </a:r>
          </a:p>
          <a:p>
            <a:r>
              <a:rPr lang="en-US" dirty="0" smtClean="0"/>
              <a:t>Policy Framework on Care and Support for teaching and learning (2015)</a:t>
            </a:r>
          </a:p>
          <a:p>
            <a:r>
              <a:rPr lang="en-US" dirty="0" smtClean="0"/>
              <a:t>National </a:t>
            </a:r>
            <a:r>
              <a:rPr lang="en-US" dirty="0"/>
              <a:t>Policy on </a:t>
            </a:r>
            <a:r>
              <a:rPr lang="en-US" dirty="0" smtClean="0"/>
              <a:t>HIV, STIs </a:t>
            </a:r>
            <a:r>
              <a:rPr lang="en-US" dirty="0"/>
              <a:t>and </a:t>
            </a:r>
            <a:r>
              <a:rPr lang="en-US" dirty="0" smtClean="0"/>
              <a:t>TB </a:t>
            </a:r>
            <a:r>
              <a:rPr lang="en-US" dirty="0"/>
              <a:t>for Learners, Educators, School Support Staff and Officials in all Primary and Secondary Schools in the Basic Education </a:t>
            </a:r>
            <a:r>
              <a:rPr lang="en-US" dirty="0" smtClean="0"/>
              <a:t>Sector (2017)</a:t>
            </a:r>
          </a:p>
          <a:p>
            <a:r>
              <a:rPr lang="en-US" dirty="0" smtClean="0"/>
              <a:t>National School Safety Framework (2018)</a:t>
            </a:r>
          </a:p>
          <a:p>
            <a:r>
              <a:rPr lang="en-US" dirty="0" smtClean="0"/>
              <a:t>Protocol for the management and reporting of sexual abuse and harassment in schools (2018)</a:t>
            </a:r>
          </a:p>
          <a:p>
            <a:r>
              <a:rPr lang="en-US" dirty="0"/>
              <a:t>Standard Operating Procedure for the Provision of Sexual and Reproductive Health Rights and Social Services in Secondary Schools (2018</a:t>
            </a:r>
            <a:r>
              <a:rPr lang="en-US" dirty="0" smtClean="0"/>
              <a:t>)</a:t>
            </a:r>
          </a:p>
          <a:p>
            <a:r>
              <a:rPr lang="en-US" dirty="0" smtClean="0"/>
              <a:t>DBE Policy on </a:t>
            </a:r>
            <a:r>
              <a:rPr lang="en-US" dirty="0"/>
              <a:t>t</a:t>
            </a:r>
            <a:r>
              <a:rPr lang="en-US" dirty="0" smtClean="0"/>
              <a:t>he Prevention and Management of Learner Pregnancy in Schools (2021 - draft)</a:t>
            </a:r>
          </a:p>
          <a:p>
            <a:pPr marL="0" indent="0">
              <a:buNone/>
            </a:pPr>
            <a:endParaRPr lang="en-US" dirty="0"/>
          </a:p>
          <a:p>
            <a:pPr marL="0" indent="0">
              <a:buNone/>
            </a:pPr>
            <a:r>
              <a:rPr lang="en-US" dirty="0" smtClean="0"/>
              <a:t>All of the above is couched within the SA Constitution – Bill of Rights, the National Development Plan 2030, the National Strategic Plan for HIV, TB and STIs 2017-2022</a:t>
            </a:r>
          </a:p>
          <a:p>
            <a:pPr marL="0" indent="0">
              <a:buNone/>
            </a:pPr>
            <a:endParaRPr lang="en-US" dirty="0">
              <a:solidFill>
                <a:srgbClr val="C00000"/>
              </a:solidFill>
            </a:endParaRPr>
          </a:p>
          <a:p>
            <a:pPr marL="0" indent="0" algn="ctr">
              <a:buNone/>
            </a:pPr>
            <a:r>
              <a:rPr lang="en-US" dirty="0" smtClean="0">
                <a:solidFill>
                  <a:srgbClr val="C00000"/>
                </a:solidFill>
              </a:rPr>
              <a:t>DBE is well positioned to respond to the complexities as part of a multi-faceted approach</a:t>
            </a:r>
          </a:p>
          <a:p>
            <a:pPr marL="0" indent="0" algn="ctr">
              <a:buNone/>
            </a:pPr>
            <a:endParaRPr lang="en-US" dirty="0" smtClean="0">
              <a:solidFill>
                <a:srgbClr val="C00000"/>
              </a:solidFill>
            </a:endParaRPr>
          </a:p>
          <a:p>
            <a:pPr marL="0" indent="0" algn="ctr">
              <a:buNone/>
            </a:pPr>
            <a:r>
              <a:rPr lang="en-US" b="1" u="sng" dirty="0" smtClean="0">
                <a:solidFill>
                  <a:srgbClr val="C00000"/>
                </a:solidFill>
              </a:rPr>
              <a:t>RETENTION with comprehensive WRAP AROUND SUPPORT is KEY!</a:t>
            </a:r>
            <a:endParaRPr lang="en-US" b="1" u="sng" dirty="0">
              <a:solidFill>
                <a:srgbClr val="C00000"/>
              </a:solidFill>
            </a:endParaRPr>
          </a:p>
        </p:txBody>
      </p:sp>
      <p:pic>
        <p:nvPicPr>
          <p:cNvPr id="4" name="Picture 3"/>
          <p:cNvPicPr>
            <a:picLocks noChangeAspect="1"/>
          </p:cNvPicPr>
          <p:nvPr/>
        </p:nvPicPr>
        <p:blipFill>
          <a:blip r:embed="rId2"/>
          <a:stretch>
            <a:fillRect/>
          </a:stretch>
        </p:blipFill>
        <p:spPr>
          <a:xfrm>
            <a:off x="4514850" y="6021288"/>
            <a:ext cx="1691680" cy="836712"/>
          </a:xfrm>
          <a:prstGeom prst="rect">
            <a:avLst/>
          </a:prstGeom>
        </p:spPr>
      </p:pic>
      <p:sp>
        <p:nvSpPr>
          <p:cNvPr id="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35</a:t>
            </a:r>
            <a:endParaRPr lang="en-US" dirty="0"/>
          </a:p>
        </p:txBody>
      </p:sp>
    </p:spTree>
    <p:extLst>
      <p:ext uri="{BB962C8B-B14F-4D97-AF65-F5344CB8AC3E}">
        <p14:creationId xmlns:p14="http://schemas.microsoft.com/office/powerpoint/2010/main" val="406721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AGYW PROGRAMMES IN SCHOOLS</a:t>
            </a:r>
            <a:endParaRPr lang="en-US" dirty="0"/>
          </a:p>
        </p:txBody>
      </p:sp>
      <p:sp>
        <p:nvSpPr>
          <p:cNvPr id="3" name="Content Placeholder 2"/>
          <p:cNvSpPr>
            <a:spLocks noGrp="1"/>
          </p:cNvSpPr>
          <p:nvPr>
            <p:ph idx="1"/>
          </p:nvPr>
        </p:nvSpPr>
        <p:spPr>
          <a:xfrm>
            <a:off x="609600" y="1039092"/>
            <a:ext cx="10972800" cy="4838182"/>
          </a:xfrm>
        </p:spPr>
        <p:txBody>
          <a:bodyPr>
            <a:normAutofit/>
          </a:bodyPr>
          <a:lstStyle/>
          <a:p>
            <a:pPr marL="0" indent="0">
              <a:buNone/>
            </a:pPr>
            <a:r>
              <a:rPr lang="en-US" sz="2000" b="1" dirty="0" smtClean="0"/>
              <a:t>DBE INTERVENTIONS:</a:t>
            </a:r>
          </a:p>
          <a:p>
            <a:pPr>
              <a:buFont typeface="Wingdings" panose="05000000000000000000" pitchFamily="2" charset="2"/>
              <a:buChar char="§"/>
            </a:pPr>
            <a:r>
              <a:rPr lang="en-US" sz="2000" dirty="0" smtClean="0"/>
              <a:t>HIV Prevention - </a:t>
            </a:r>
            <a:r>
              <a:rPr lang="en-US" sz="2000" dirty="0"/>
              <a:t>P</a:t>
            </a:r>
            <a:r>
              <a:rPr lang="en-US" sz="2000" dirty="0" smtClean="0"/>
              <a:t>olicy and Conditional grant</a:t>
            </a:r>
          </a:p>
          <a:p>
            <a:pPr>
              <a:buFont typeface="Wingdings" panose="05000000000000000000" pitchFamily="2" charset="2"/>
              <a:buChar char="§"/>
            </a:pPr>
            <a:r>
              <a:rPr lang="en-US" sz="2000" dirty="0" smtClean="0"/>
              <a:t>Integrated School Health Policy (ISHP)</a:t>
            </a:r>
          </a:p>
          <a:p>
            <a:pPr>
              <a:buFont typeface="Wingdings" panose="05000000000000000000" pitchFamily="2" charset="2"/>
              <a:buChar char="§"/>
            </a:pPr>
            <a:r>
              <a:rPr lang="en-US" sz="2000" dirty="0" smtClean="0"/>
              <a:t>Social Impact Bond – Medical Research Council (MRC) investment case for AGYW programming</a:t>
            </a:r>
          </a:p>
          <a:p>
            <a:pPr>
              <a:buFont typeface="Wingdings" panose="05000000000000000000" pitchFamily="2" charset="2"/>
              <a:buChar char="§"/>
            </a:pPr>
            <a:r>
              <a:rPr lang="en-US" sz="2000" dirty="0" smtClean="0"/>
              <a:t>Education Plus Initiative – United Nations (UN) agencies</a:t>
            </a:r>
          </a:p>
          <a:p>
            <a:pPr>
              <a:buFont typeface="Wingdings" panose="05000000000000000000" pitchFamily="2" charset="2"/>
              <a:buChar char="§"/>
            </a:pPr>
            <a:r>
              <a:rPr lang="en-US" sz="2000" dirty="0" smtClean="0"/>
              <a:t>Gender-Based Violence and Gender Equity Programming</a:t>
            </a:r>
          </a:p>
          <a:p>
            <a:pPr>
              <a:buFont typeface="Wingdings" panose="05000000000000000000" pitchFamily="2" charset="2"/>
              <a:buChar char="§"/>
            </a:pPr>
            <a:r>
              <a:rPr lang="en-US" sz="2000" dirty="0" smtClean="0"/>
              <a:t>Let’s Talk: Early and Unintended Pregnancy (UNESCO)</a:t>
            </a:r>
          </a:p>
          <a:p>
            <a:pPr>
              <a:buClr>
                <a:schemeClr val="tx1"/>
              </a:buClr>
              <a:buFont typeface="Wingdings" panose="05000000000000000000" pitchFamily="2" charset="2"/>
              <a:buChar char="§"/>
            </a:pPr>
            <a:r>
              <a:rPr lang="en-US" sz="2000" b="1" dirty="0">
                <a:solidFill>
                  <a:srgbClr val="11813F"/>
                </a:solidFill>
              </a:rPr>
              <a:t>AGYW:</a:t>
            </a:r>
          </a:p>
          <a:p>
            <a:pPr lvl="1">
              <a:buClr>
                <a:schemeClr val="tx1"/>
              </a:buClr>
            </a:pPr>
            <a:r>
              <a:rPr lang="en-US" sz="2000" b="1" dirty="0">
                <a:solidFill>
                  <a:srgbClr val="11813F"/>
                </a:solidFill>
              </a:rPr>
              <a:t>DREAMS (She Conquers Framework)</a:t>
            </a:r>
          </a:p>
          <a:p>
            <a:pPr lvl="1">
              <a:buClr>
                <a:schemeClr val="tx1"/>
              </a:buClr>
            </a:pPr>
            <a:r>
              <a:rPr lang="en-US" sz="2000" b="1" dirty="0" smtClean="0">
                <a:solidFill>
                  <a:srgbClr val="11813F"/>
                </a:solidFill>
              </a:rPr>
              <a:t>Global Fund </a:t>
            </a:r>
            <a:r>
              <a:rPr lang="en-US" sz="2000" b="1" dirty="0">
                <a:solidFill>
                  <a:srgbClr val="11813F"/>
                </a:solidFill>
              </a:rPr>
              <a:t>AGYW</a:t>
            </a:r>
          </a:p>
          <a:p>
            <a:pPr lvl="1">
              <a:buClr>
                <a:schemeClr val="tx1"/>
              </a:buClr>
            </a:pPr>
            <a:r>
              <a:rPr lang="en-US" sz="2000" b="1" dirty="0" smtClean="0">
                <a:solidFill>
                  <a:srgbClr val="11813F"/>
                </a:solidFill>
              </a:rPr>
              <a:t>Government to Government Agreement (G2G) </a:t>
            </a:r>
            <a:r>
              <a:rPr lang="en-US" sz="2000" b="1" dirty="0">
                <a:solidFill>
                  <a:srgbClr val="11813F"/>
                </a:solidFill>
              </a:rPr>
              <a:t>AYGW</a:t>
            </a:r>
          </a:p>
          <a:p>
            <a:pPr marL="0" indent="0">
              <a:buNone/>
            </a:pPr>
            <a:endParaRPr lang="en-US" sz="2000" dirty="0" smtClean="0"/>
          </a:p>
        </p:txBody>
      </p:sp>
      <p:pic>
        <p:nvPicPr>
          <p:cNvPr id="4" name="Picture 3"/>
          <p:cNvPicPr>
            <a:picLocks noChangeAspect="1"/>
          </p:cNvPicPr>
          <p:nvPr/>
        </p:nvPicPr>
        <p:blipFill>
          <a:blip r:embed="rId2"/>
          <a:stretch>
            <a:fillRect/>
          </a:stretch>
        </p:blipFill>
        <p:spPr>
          <a:xfrm>
            <a:off x="4514850" y="6021288"/>
            <a:ext cx="1691680" cy="836712"/>
          </a:xfrm>
          <a:prstGeom prst="rect">
            <a:avLst/>
          </a:prstGeom>
        </p:spPr>
      </p:pic>
      <p:sp>
        <p:nvSpPr>
          <p:cNvPr id="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36</a:t>
            </a:r>
            <a:endParaRPr lang="en-US" dirty="0"/>
          </a:p>
        </p:txBody>
      </p:sp>
    </p:spTree>
    <p:extLst>
      <p:ext uri="{BB962C8B-B14F-4D97-AF65-F5344CB8AC3E}">
        <p14:creationId xmlns:p14="http://schemas.microsoft.com/office/powerpoint/2010/main" val="807399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257855"/>
            <a:ext cx="10972800" cy="4718996"/>
          </a:xfrm>
        </p:spPr>
        <p:txBody>
          <a:bodyPr>
            <a:noAutofit/>
          </a:bodyPr>
          <a:lstStyle/>
          <a:p>
            <a:pPr marL="0" indent="0">
              <a:buNone/>
            </a:pPr>
            <a:r>
              <a:rPr lang="en-ZA" sz="2800" b="1" dirty="0">
                <a:solidFill>
                  <a:srgbClr val="961A1D"/>
                </a:solidFill>
              </a:rPr>
              <a:t>From Policy to Practice using Five Key Levers:</a:t>
            </a:r>
          </a:p>
          <a:p>
            <a:pPr marL="514350" indent="-514350">
              <a:buFont typeface="+mj-lt"/>
              <a:buAutoNum type="arabicPeriod"/>
            </a:pPr>
            <a:r>
              <a:rPr lang="en-ZA" sz="2000" b="1" dirty="0" smtClean="0"/>
              <a:t>Curriculum and Assessment implementation</a:t>
            </a:r>
          </a:p>
          <a:p>
            <a:pPr marL="914400" lvl="1" indent="-514350">
              <a:buFont typeface="Wingdings" panose="05000000000000000000" pitchFamily="2" charset="2"/>
              <a:buChar char="Ø"/>
            </a:pPr>
            <a:r>
              <a:rPr lang="en-ZA" sz="1800" dirty="0" smtClean="0"/>
              <a:t>Life Skills &amp; Life Orientation; Comprehensive Sexuality Education</a:t>
            </a:r>
          </a:p>
          <a:p>
            <a:pPr marL="514350" indent="-514350">
              <a:buFont typeface="+mj-lt"/>
              <a:buAutoNum type="arabicPeriod"/>
            </a:pPr>
            <a:r>
              <a:rPr lang="en-ZA" sz="2000" b="1" dirty="0" smtClean="0"/>
              <a:t>Learning and Teaching Support Materials</a:t>
            </a:r>
          </a:p>
          <a:p>
            <a:pPr marL="914400" lvl="1" indent="-514350">
              <a:buFont typeface="Wingdings" panose="05000000000000000000" pitchFamily="2" charset="2"/>
              <a:buChar char="Ø"/>
            </a:pPr>
            <a:r>
              <a:rPr lang="en-ZA" sz="1800" dirty="0" smtClean="0"/>
              <a:t>State-owned Life Orientation Textbooks, Scripted Lesson Plans, Learner Workbooks</a:t>
            </a:r>
          </a:p>
          <a:p>
            <a:pPr marL="514350" indent="-514350">
              <a:buFont typeface="+mj-lt"/>
              <a:buAutoNum type="arabicPeriod"/>
            </a:pPr>
            <a:r>
              <a:rPr lang="en-ZA" sz="2000" b="1" dirty="0" smtClean="0"/>
              <a:t>Teacher Training and Development</a:t>
            </a:r>
          </a:p>
          <a:p>
            <a:pPr marL="914400" lvl="1" indent="-514350">
              <a:buFont typeface="Wingdings" panose="05000000000000000000" pitchFamily="2" charset="2"/>
              <a:buChar char="Ø"/>
            </a:pPr>
            <a:r>
              <a:rPr lang="en-ZA" sz="1800" dirty="0" smtClean="0"/>
              <a:t>L.O. Teaching Guide, Teaching 4 ALL, Gender Responsive Pedagogy Toolkit for Early Child Education (GRP4ECE)</a:t>
            </a:r>
          </a:p>
          <a:p>
            <a:pPr marL="514350" indent="-514350">
              <a:buFont typeface="+mj-lt"/>
              <a:buAutoNum type="arabicPeriod"/>
            </a:pPr>
            <a:r>
              <a:rPr lang="en-ZA" sz="2000" b="1" dirty="0" smtClean="0"/>
              <a:t>Co-curricular and Enrichment Programmes and Care and Support Services</a:t>
            </a:r>
          </a:p>
          <a:p>
            <a:pPr marL="914400" lvl="1" indent="-514350">
              <a:buFont typeface="Wingdings" panose="05000000000000000000" pitchFamily="2" charset="2"/>
              <a:buChar char="Ø"/>
            </a:pPr>
            <a:r>
              <a:rPr lang="en-ZA" sz="1800" dirty="0" smtClean="0"/>
              <a:t>Ending SRGBV, Gender Empowerment (G/BEM), Protocol for the Management &amp; Reporting of Sexual Abuse, Youth-friendly health services, Post-violence care, LGBTQI</a:t>
            </a:r>
          </a:p>
          <a:p>
            <a:pPr marL="514350" indent="-514350">
              <a:buFont typeface="+mj-lt"/>
              <a:buAutoNum type="arabicPeriod"/>
            </a:pPr>
            <a:r>
              <a:rPr lang="en-ZA" sz="2000" b="1" dirty="0" smtClean="0"/>
              <a:t>Advocacy and information</a:t>
            </a:r>
          </a:p>
          <a:p>
            <a:pPr marL="914400" lvl="1" indent="-514350">
              <a:buFont typeface="Wingdings" panose="05000000000000000000" pitchFamily="2" charset="2"/>
              <a:buChar char="Ø"/>
            </a:pPr>
            <a:r>
              <a:rPr lang="en-ZA" sz="1800" dirty="0" smtClean="0"/>
              <a:t>Community engagements, publications, advertorials, radio &amp; TV</a:t>
            </a:r>
            <a:endParaRPr lang="en-US" sz="1800" dirty="0"/>
          </a:p>
        </p:txBody>
      </p:sp>
      <p:sp>
        <p:nvSpPr>
          <p:cNvPr id="4" name="Title 1"/>
          <p:cNvSpPr txBox="1">
            <a:spLocks/>
          </p:cNvSpPr>
          <p:nvPr/>
        </p:nvSpPr>
        <p:spPr>
          <a:xfrm>
            <a:off x="623392" y="116632"/>
            <a:ext cx="10972800" cy="64807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PREVENTION APPROACHES TO END SCHOOL RELATED GBV</a:t>
            </a:r>
            <a:endParaRPr lang="en-ZA" dirty="0"/>
          </a:p>
        </p:txBody>
      </p:sp>
      <p:pic>
        <p:nvPicPr>
          <p:cNvPr id="5" name="Picture 4"/>
          <p:cNvPicPr>
            <a:picLocks noChangeAspect="1"/>
          </p:cNvPicPr>
          <p:nvPr/>
        </p:nvPicPr>
        <p:blipFill>
          <a:blip r:embed="rId2"/>
          <a:stretch>
            <a:fillRect/>
          </a:stretch>
        </p:blipFill>
        <p:spPr>
          <a:xfrm>
            <a:off x="4514850" y="6021288"/>
            <a:ext cx="1691680" cy="836712"/>
          </a:xfrm>
          <a:prstGeom prst="rect">
            <a:avLst/>
          </a:prstGeom>
        </p:spPr>
      </p:pic>
      <p:sp>
        <p:nvSpPr>
          <p:cNvPr id="6"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37</a:t>
            </a:r>
            <a:endParaRPr lang="en-US" dirty="0"/>
          </a:p>
        </p:txBody>
      </p:sp>
    </p:spTree>
    <p:extLst>
      <p:ext uri="{BB962C8B-B14F-4D97-AF65-F5344CB8AC3E}">
        <p14:creationId xmlns:p14="http://schemas.microsoft.com/office/powerpoint/2010/main" val="2298720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AGYW PROGRAMME (2019-2022)</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1631492"/>
              </p:ext>
            </p:extLst>
          </p:nvPr>
        </p:nvGraphicFramePr>
        <p:xfrm>
          <a:off x="609600" y="1113183"/>
          <a:ext cx="11277600" cy="476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4514850" y="6021288"/>
            <a:ext cx="1691680" cy="836712"/>
          </a:xfrm>
          <a:prstGeom prst="rect">
            <a:avLst/>
          </a:prstGeom>
        </p:spPr>
      </p:pic>
      <p:sp>
        <p:nvSpPr>
          <p:cNvPr id="6"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38</a:t>
            </a:r>
            <a:endParaRPr lang="en-US" dirty="0"/>
          </a:p>
        </p:txBody>
      </p:sp>
    </p:spTree>
    <p:extLst>
      <p:ext uri="{BB962C8B-B14F-4D97-AF65-F5344CB8AC3E}">
        <p14:creationId xmlns:p14="http://schemas.microsoft.com/office/powerpoint/2010/main" val="2351805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841197240"/>
              </p:ext>
            </p:extLst>
          </p:nvPr>
        </p:nvGraphicFramePr>
        <p:xfrm>
          <a:off x="6701054" y="1086188"/>
          <a:ext cx="522849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2292069" y="0"/>
            <a:ext cx="8311246" cy="859680"/>
          </a:xfrm>
        </p:spPr>
        <p:txBody>
          <a:bodyPr>
            <a:normAutofit/>
          </a:bodyPr>
          <a:lstStyle/>
          <a:p>
            <a:r>
              <a:rPr lang="en-US" sz="4000" dirty="0" smtClean="0"/>
              <a:t>AGYW PROGRAMME OBJECTIVES</a:t>
            </a:r>
            <a:endParaRPr lang="en-ZA" sz="4000" dirty="0"/>
          </a:p>
        </p:txBody>
      </p:sp>
      <p:sp>
        <p:nvSpPr>
          <p:cNvPr id="2" name="Right Arrow 1"/>
          <p:cNvSpPr/>
          <p:nvPr/>
        </p:nvSpPr>
        <p:spPr>
          <a:xfrm>
            <a:off x="5795890" y="3216231"/>
            <a:ext cx="752692" cy="524496"/>
          </a:xfrm>
          <a:prstGeom prst="rightArrow">
            <a:avLst/>
          </a:prstGeom>
          <a:solidFill>
            <a:schemeClr val="bg1"/>
          </a:solidFill>
          <a:ln>
            <a:solidFill>
              <a:srgbClr val="118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8" name="Group 7"/>
          <p:cNvGrpSpPr/>
          <p:nvPr/>
        </p:nvGrpSpPr>
        <p:grpSpPr>
          <a:xfrm>
            <a:off x="59566" y="1261492"/>
            <a:ext cx="5583852" cy="4725405"/>
            <a:chOff x="59566" y="1261492"/>
            <a:chExt cx="5583852" cy="4725405"/>
          </a:xfrm>
        </p:grpSpPr>
        <p:graphicFrame>
          <p:nvGraphicFramePr>
            <p:cNvPr id="4" name="Diagram 3"/>
            <p:cNvGraphicFramePr/>
            <p:nvPr>
              <p:extLst>
                <p:ext uri="{D42A27DB-BD31-4B8C-83A1-F6EECF244321}">
                  <p14:modId xmlns:p14="http://schemas.microsoft.com/office/powerpoint/2010/main" val="3507974898"/>
                </p:ext>
              </p:extLst>
            </p:nvPr>
          </p:nvGraphicFramePr>
          <p:xfrm>
            <a:off x="1081364" y="1261492"/>
            <a:ext cx="4562054" cy="47254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a:xfrm>
              <a:off x="59566" y="1989323"/>
              <a:ext cx="1015663" cy="3269742"/>
            </a:xfrm>
            <a:prstGeom prst="rect">
              <a:avLst/>
            </a:prstGeom>
            <a:noFill/>
            <a:ln>
              <a:noFill/>
            </a:ln>
          </p:spPr>
          <p:txBody>
            <a:bodyPr vert="vert270"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NSP GOALS</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pic>
        <p:nvPicPr>
          <p:cNvPr id="10" name="Picture 9"/>
          <p:cNvPicPr>
            <a:picLocks noChangeAspect="1"/>
          </p:cNvPicPr>
          <p:nvPr/>
        </p:nvPicPr>
        <p:blipFill>
          <a:blip r:embed="rId13"/>
          <a:stretch>
            <a:fillRect/>
          </a:stretch>
        </p:blipFill>
        <p:spPr>
          <a:xfrm>
            <a:off x="4514850" y="6021288"/>
            <a:ext cx="1691680" cy="836712"/>
          </a:xfrm>
          <a:prstGeom prst="rect">
            <a:avLst/>
          </a:prstGeom>
        </p:spPr>
      </p:pic>
      <p:sp>
        <p:nvSpPr>
          <p:cNvPr id="11"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39</a:t>
            </a:r>
            <a:endParaRPr lang="en-US" dirty="0"/>
          </a:p>
        </p:txBody>
      </p:sp>
    </p:spTree>
    <p:extLst>
      <p:ext uri="{BB962C8B-B14F-4D97-AF65-F5344CB8AC3E}">
        <p14:creationId xmlns:p14="http://schemas.microsoft.com/office/powerpoint/2010/main" val="992574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2"/>
          <p:cNvSpPr>
            <a:spLocks noGrp="1"/>
          </p:cNvSpPr>
          <p:nvPr>
            <p:ph type="title"/>
          </p:nvPr>
        </p:nvSpPr>
        <p:spPr>
          <a:xfrm>
            <a:off x="609599" y="188640"/>
            <a:ext cx="11369349" cy="576064"/>
          </a:xfrm>
        </p:spPr>
        <p:txBody>
          <a:bodyPr>
            <a:normAutofit fontScale="90000"/>
          </a:bodyPr>
          <a:lstStyle/>
          <a:p>
            <a:pPr algn="r"/>
            <a:r>
              <a:rPr lang="en-ZA" dirty="0" smtClean="0">
                <a:latin typeface="+mn-lt"/>
              </a:rPr>
              <a:t>GLOBAL AGYW STATISTICS: HIV</a:t>
            </a:r>
            <a:endParaRPr lang="en-ZA" dirty="0">
              <a:latin typeface="+mn-lt"/>
            </a:endParaRPr>
          </a:p>
        </p:txBody>
      </p:sp>
      <p:pic>
        <p:nvPicPr>
          <p:cNvPr id="74" name="Picture 73"/>
          <p:cNvPicPr>
            <a:picLocks noChangeAspect="1"/>
          </p:cNvPicPr>
          <p:nvPr/>
        </p:nvPicPr>
        <p:blipFill>
          <a:blip r:embed="rId2"/>
          <a:stretch>
            <a:fillRect/>
          </a:stretch>
        </p:blipFill>
        <p:spPr>
          <a:xfrm>
            <a:off x="10112443" y="1120637"/>
            <a:ext cx="1966061" cy="1375481"/>
          </a:xfrm>
          <a:prstGeom prst="rect">
            <a:avLst/>
          </a:prstGeom>
        </p:spPr>
      </p:pic>
      <p:pic>
        <p:nvPicPr>
          <p:cNvPr id="75" name="Picture 74"/>
          <p:cNvPicPr>
            <a:picLocks noChangeAspect="1"/>
          </p:cNvPicPr>
          <p:nvPr/>
        </p:nvPicPr>
        <p:blipFill>
          <a:blip r:embed="rId3"/>
          <a:stretch>
            <a:fillRect/>
          </a:stretch>
        </p:blipFill>
        <p:spPr>
          <a:xfrm>
            <a:off x="7771328" y="2061090"/>
            <a:ext cx="2274687" cy="2164191"/>
          </a:xfrm>
          <a:prstGeom prst="rect">
            <a:avLst/>
          </a:prstGeom>
        </p:spPr>
      </p:pic>
      <p:pic>
        <p:nvPicPr>
          <p:cNvPr id="76" name="Picture 75"/>
          <p:cNvPicPr>
            <a:picLocks noChangeAspect="1"/>
          </p:cNvPicPr>
          <p:nvPr/>
        </p:nvPicPr>
        <p:blipFill>
          <a:blip r:embed="rId4"/>
          <a:stretch>
            <a:fillRect/>
          </a:stretch>
        </p:blipFill>
        <p:spPr>
          <a:xfrm>
            <a:off x="10235638" y="2496118"/>
            <a:ext cx="1842866" cy="1405962"/>
          </a:xfrm>
          <a:prstGeom prst="rect">
            <a:avLst/>
          </a:prstGeom>
        </p:spPr>
      </p:pic>
      <p:pic>
        <p:nvPicPr>
          <p:cNvPr id="77" name="Picture 76"/>
          <p:cNvPicPr>
            <a:picLocks noChangeAspect="1"/>
          </p:cNvPicPr>
          <p:nvPr/>
        </p:nvPicPr>
        <p:blipFill rotWithShape="1">
          <a:blip r:embed="rId5"/>
          <a:srcRect l="106" t="1480" r="796"/>
          <a:stretch/>
        </p:blipFill>
        <p:spPr>
          <a:xfrm>
            <a:off x="9089005" y="3894138"/>
            <a:ext cx="2986747" cy="2856668"/>
          </a:xfrm>
          <a:prstGeom prst="rect">
            <a:avLst/>
          </a:prstGeom>
        </p:spPr>
      </p:pic>
      <p:pic>
        <p:nvPicPr>
          <p:cNvPr id="2" name="Picture 1"/>
          <p:cNvPicPr>
            <a:picLocks noChangeAspect="1"/>
          </p:cNvPicPr>
          <p:nvPr/>
        </p:nvPicPr>
        <p:blipFill>
          <a:blip r:embed="rId6"/>
          <a:stretch>
            <a:fillRect/>
          </a:stretch>
        </p:blipFill>
        <p:spPr>
          <a:xfrm>
            <a:off x="3507719" y="1084010"/>
            <a:ext cx="4263609" cy="2240395"/>
          </a:xfrm>
          <a:prstGeom prst="rect">
            <a:avLst/>
          </a:prstGeom>
        </p:spPr>
      </p:pic>
      <p:pic>
        <p:nvPicPr>
          <p:cNvPr id="3" name="Picture 2"/>
          <p:cNvPicPr>
            <a:picLocks noChangeAspect="1"/>
          </p:cNvPicPr>
          <p:nvPr/>
        </p:nvPicPr>
        <p:blipFill rotWithShape="1">
          <a:blip r:embed="rId7"/>
          <a:srcRect r="1491"/>
          <a:stretch/>
        </p:blipFill>
        <p:spPr>
          <a:xfrm>
            <a:off x="3507719" y="3324405"/>
            <a:ext cx="4260092" cy="3029105"/>
          </a:xfrm>
          <a:prstGeom prst="rect">
            <a:avLst/>
          </a:prstGeom>
        </p:spPr>
      </p:pic>
      <p:sp>
        <p:nvSpPr>
          <p:cNvPr id="4" name="Rectangle 3"/>
          <p:cNvSpPr/>
          <p:nvPr/>
        </p:nvSpPr>
        <p:spPr>
          <a:xfrm>
            <a:off x="266481" y="1084010"/>
            <a:ext cx="3012287" cy="4616648"/>
          </a:xfrm>
          <a:prstGeom prst="rect">
            <a:avLst/>
          </a:prstGeom>
        </p:spPr>
        <p:txBody>
          <a:bodyPr wrap="square">
            <a:spAutoFit/>
          </a:bodyPr>
          <a:lstStyle/>
          <a:p>
            <a:r>
              <a:rPr lang="en-US" sz="4000" dirty="0"/>
              <a:t>19.1 MILLION GIRLS AND WOMEN LIVING WITH HIV </a:t>
            </a:r>
            <a:r>
              <a:rPr lang="en-US" sz="4000" dirty="0" smtClean="0"/>
              <a:t>GLOBALLY</a:t>
            </a:r>
            <a:endParaRPr lang="en-US" sz="4000" dirty="0"/>
          </a:p>
          <a:p>
            <a:r>
              <a:rPr lang="en-US" dirty="0" smtClean="0"/>
              <a:t>Girls </a:t>
            </a:r>
            <a:r>
              <a:rPr lang="en-US" dirty="0"/>
              <a:t>and women make up </a:t>
            </a:r>
            <a:r>
              <a:rPr lang="en-US" b="1" dirty="0"/>
              <a:t>more than half </a:t>
            </a:r>
            <a:r>
              <a:rPr lang="en-US" dirty="0"/>
              <a:t>of the 36.9 million people living with HIV. </a:t>
            </a:r>
          </a:p>
        </p:txBody>
      </p:sp>
      <p:sp>
        <p:nvSpPr>
          <p:cNvPr id="26" name="TextBox 48"/>
          <p:cNvSpPr txBox="1"/>
          <p:nvPr/>
        </p:nvSpPr>
        <p:spPr>
          <a:xfrm>
            <a:off x="1935743" y="6019964"/>
            <a:ext cx="1343025" cy="51296"/>
          </a:xfrm>
          <a:prstGeom prst="rect">
            <a:avLst/>
          </a:prstGeom>
        </p:spPr>
        <p:txBody>
          <a:bodyPr wrap="square" lIns="0" tIns="0" rIns="0" bIns="0" rtlCol="0" anchor="t">
            <a:spAutoFit/>
          </a:bodyPr>
          <a:lstStyle/>
          <a:p>
            <a:pPr algn="r">
              <a:lnSpc>
                <a:spcPts val="423"/>
              </a:lnSpc>
            </a:pPr>
            <a:r>
              <a:rPr lang="en-US" sz="1000" dirty="0" smtClean="0">
                <a:solidFill>
                  <a:srgbClr val="11813F"/>
                </a:solidFill>
              </a:rPr>
              <a:t>UNAIDS 2018 ESTIMATES</a:t>
            </a:r>
            <a:endParaRPr lang="en-US" sz="1000" dirty="0">
              <a:solidFill>
                <a:srgbClr val="11813F"/>
              </a:solidFill>
            </a:endParaRPr>
          </a:p>
        </p:txBody>
      </p:sp>
      <p:pic>
        <p:nvPicPr>
          <p:cNvPr id="11" name="Picture 10"/>
          <p:cNvPicPr>
            <a:picLocks noChangeAspect="1"/>
          </p:cNvPicPr>
          <p:nvPr/>
        </p:nvPicPr>
        <p:blipFill>
          <a:blip r:embed="rId8"/>
          <a:stretch>
            <a:fillRect/>
          </a:stretch>
        </p:blipFill>
        <p:spPr>
          <a:xfrm>
            <a:off x="4514850" y="6353510"/>
            <a:ext cx="1691680" cy="504490"/>
          </a:xfrm>
          <a:prstGeom prst="rect">
            <a:avLst/>
          </a:prstGeom>
        </p:spPr>
      </p:pic>
      <p:sp>
        <p:nvSpPr>
          <p:cNvPr id="12"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a:t>
            </a:r>
            <a:endParaRPr lang="en-US" dirty="0"/>
          </a:p>
        </p:txBody>
      </p:sp>
    </p:spTree>
    <p:extLst>
      <p:ext uri="{BB962C8B-B14F-4D97-AF65-F5344CB8AC3E}">
        <p14:creationId xmlns:p14="http://schemas.microsoft.com/office/powerpoint/2010/main" val="52583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4" name="Group 83"/>
          <p:cNvGrpSpPr/>
          <p:nvPr/>
        </p:nvGrpSpPr>
        <p:grpSpPr>
          <a:xfrm>
            <a:off x="307545" y="2290813"/>
            <a:ext cx="11702064" cy="3695517"/>
            <a:chOff x="384545" y="2109434"/>
            <a:chExt cx="11702064" cy="3848022"/>
          </a:xfrm>
        </p:grpSpPr>
        <p:sp>
          <p:nvSpPr>
            <p:cNvPr id="12" name="Freeform 11"/>
            <p:cNvSpPr/>
            <p:nvPr/>
          </p:nvSpPr>
          <p:spPr>
            <a:xfrm rot="16200000">
              <a:off x="-401132" y="2895111"/>
              <a:ext cx="3848022" cy="2276667"/>
            </a:xfrm>
            <a:custGeom>
              <a:avLst/>
              <a:gdLst>
                <a:gd name="connsiteX0" fmla="*/ 0 w 2276666"/>
                <a:gd name="connsiteY0" fmla="*/ 113833 h 3848021"/>
                <a:gd name="connsiteX1" fmla="*/ 113833 w 2276666"/>
                <a:gd name="connsiteY1" fmla="*/ 0 h 3848021"/>
                <a:gd name="connsiteX2" fmla="*/ 2162833 w 2276666"/>
                <a:gd name="connsiteY2" fmla="*/ 0 h 3848021"/>
                <a:gd name="connsiteX3" fmla="*/ 2276666 w 2276666"/>
                <a:gd name="connsiteY3" fmla="*/ 113833 h 3848021"/>
                <a:gd name="connsiteX4" fmla="*/ 2276666 w 2276666"/>
                <a:gd name="connsiteY4" fmla="*/ 3734188 h 3848021"/>
                <a:gd name="connsiteX5" fmla="*/ 2162833 w 2276666"/>
                <a:gd name="connsiteY5" fmla="*/ 3848021 h 3848021"/>
                <a:gd name="connsiteX6" fmla="*/ 113833 w 2276666"/>
                <a:gd name="connsiteY6" fmla="*/ 3848021 h 3848021"/>
                <a:gd name="connsiteX7" fmla="*/ 0 w 2276666"/>
                <a:gd name="connsiteY7" fmla="*/ 3734188 h 3848021"/>
                <a:gd name="connsiteX8" fmla="*/ 0 w 2276666"/>
                <a:gd name="connsiteY8" fmla="*/ 113833 h 384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666" h="3848021">
                  <a:moveTo>
                    <a:pt x="2209317" y="1"/>
                  </a:moveTo>
                  <a:cubicBezTo>
                    <a:pt x="2246512" y="1"/>
                    <a:pt x="2276666" y="86142"/>
                    <a:pt x="2276666" y="192401"/>
                  </a:cubicBezTo>
                  <a:lnTo>
                    <a:pt x="2276666" y="3655620"/>
                  </a:lnTo>
                  <a:cubicBezTo>
                    <a:pt x="2276666" y="3761879"/>
                    <a:pt x="2246512" y="3848020"/>
                    <a:pt x="2209317" y="3848020"/>
                  </a:cubicBezTo>
                  <a:lnTo>
                    <a:pt x="67349" y="3848020"/>
                  </a:lnTo>
                  <a:cubicBezTo>
                    <a:pt x="30154" y="3848020"/>
                    <a:pt x="0" y="3761879"/>
                    <a:pt x="0" y="3655620"/>
                  </a:cubicBezTo>
                  <a:lnTo>
                    <a:pt x="0" y="192401"/>
                  </a:lnTo>
                  <a:cubicBezTo>
                    <a:pt x="0" y="86142"/>
                    <a:pt x="30154" y="1"/>
                    <a:pt x="67349" y="1"/>
                  </a:cubicBezTo>
                  <a:lnTo>
                    <a:pt x="2209317" y="1"/>
                  </a:lnTo>
                  <a:close/>
                </a:path>
              </a:pathLst>
            </a:custGeom>
            <a:solidFill>
              <a:srgbClr val="961A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644" tIns="82297" rIns="106681" bIns="1821332" numCol="1" spcCol="1270" anchor="t" anchorCtr="0">
              <a:noAutofit/>
            </a:bodyPr>
            <a:lstStyle/>
            <a:p>
              <a:pPr lvl="0" algn="r" defTabSz="1066800">
                <a:lnSpc>
                  <a:spcPct val="90000"/>
                </a:lnSpc>
                <a:spcBef>
                  <a:spcPct val="0"/>
                </a:spcBef>
                <a:spcAft>
                  <a:spcPct val="35000"/>
                </a:spcAft>
              </a:pPr>
              <a:r>
                <a:rPr lang="en-US" sz="2400" b="1" kern="1200" dirty="0" smtClean="0"/>
                <a:t>CORE SERVICES</a:t>
              </a:r>
              <a:endParaRPr lang="en-US" sz="2400" b="1" kern="1200" dirty="0"/>
            </a:p>
          </p:txBody>
        </p:sp>
        <p:sp>
          <p:nvSpPr>
            <p:cNvPr id="13" name="Freeform 12"/>
            <p:cNvSpPr/>
            <p:nvPr/>
          </p:nvSpPr>
          <p:spPr>
            <a:xfrm>
              <a:off x="839879" y="2252312"/>
              <a:ext cx="1696116" cy="3705143"/>
            </a:xfrm>
            <a:custGeom>
              <a:avLst/>
              <a:gdLst>
                <a:gd name="connsiteX0" fmla="*/ 0 w 1696116"/>
                <a:gd name="connsiteY0" fmla="*/ 0 h 3848021"/>
                <a:gd name="connsiteX1" fmla="*/ 1696116 w 1696116"/>
                <a:gd name="connsiteY1" fmla="*/ 0 h 3848021"/>
                <a:gd name="connsiteX2" fmla="*/ 1696116 w 1696116"/>
                <a:gd name="connsiteY2" fmla="*/ 3848021 h 3848021"/>
                <a:gd name="connsiteX3" fmla="*/ 0 w 1696116"/>
                <a:gd name="connsiteY3" fmla="*/ 3848021 h 3848021"/>
                <a:gd name="connsiteX4" fmla="*/ 0 w 1696116"/>
                <a:gd name="connsiteY4" fmla="*/ 0 h 38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16" h="3848021">
                  <a:moveTo>
                    <a:pt x="0" y="0"/>
                  </a:moveTo>
                  <a:lnTo>
                    <a:pt x="1696116" y="0"/>
                  </a:lnTo>
                  <a:lnTo>
                    <a:pt x="1696116" y="3848021"/>
                  </a:lnTo>
                  <a:lnTo>
                    <a:pt x="0" y="384802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4577" rIns="0" bIns="0" numCol="1" spcCol="1270" anchor="t" anchorCtr="0">
              <a:noAutofit/>
            </a:bodyPr>
            <a:lstStyle/>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i="0" u="none" strike="noStrike" kern="1200" cap="none" spc="0" normalizeH="0" baseline="0" noProof="0" dirty="0" smtClean="0">
                  <a:ln>
                    <a:noFill/>
                  </a:ln>
                  <a:solidFill>
                    <a:prstClr val="white"/>
                  </a:solidFill>
                  <a:effectLst/>
                  <a:uLnTx/>
                  <a:uFillTx/>
                  <a:latin typeface="Calibri" panose="020F0502020204030204"/>
                  <a:ea typeface="+mn-ea"/>
                  <a:cs typeface="+mn-cs"/>
                </a:rPr>
                <a:t>Information</a:t>
              </a:r>
              <a:endParaRPr kumimoji="0" lang="en-US" sz="130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i="0" u="none" strike="noStrike" kern="1200" cap="none" spc="0" normalizeH="0" baseline="0" noProof="0" dirty="0" smtClean="0">
                  <a:ln>
                    <a:noFill/>
                  </a:ln>
                  <a:solidFill>
                    <a:prstClr val="white"/>
                  </a:solidFill>
                  <a:effectLst/>
                  <a:uLnTx/>
                  <a:uFillTx/>
                  <a:latin typeface="Calibri" panose="020F0502020204030204"/>
                  <a:ea typeface="+mn-ea"/>
                  <a:cs typeface="+mn-cs"/>
                </a:rPr>
                <a:t>Risk Assessment</a:t>
              </a:r>
              <a:endParaRPr kumimoji="0" lang="en-US" sz="130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i="0" u="none" strike="noStrike" kern="1200" cap="none" spc="0" normalizeH="0" baseline="0" noProof="0" dirty="0" smtClean="0">
                  <a:ln>
                    <a:noFill/>
                  </a:ln>
                  <a:solidFill>
                    <a:prstClr val="white"/>
                  </a:solidFill>
                  <a:effectLst/>
                  <a:uLnTx/>
                  <a:uFillTx/>
                  <a:latin typeface="Calibri" panose="020F0502020204030204"/>
                  <a:ea typeface="+mn-ea"/>
                  <a:cs typeface="+mn-cs"/>
                </a:rPr>
                <a:t>Offered HIV Test</a:t>
              </a:r>
              <a:endParaRPr kumimoji="0" lang="en-US" sz="130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i="0" u="none" strike="noStrike" kern="1200" cap="none" spc="0" normalizeH="0" baseline="0" noProof="0" dirty="0" smtClean="0">
                  <a:ln>
                    <a:noFill/>
                  </a:ln>
                  <a:solidFill>
                    <a:prstClr val="white"/>
                  </a:solidFill>
                  <a:effectLst/>
                  <a:uLnTx/>
                  <a:uFillTx/>
                  <a:latin typeface="Calibri" panose="020F0502020204030204"/>
                  <a:ea typeface="+mn-ea"/>
                  <a:cs typeface="+mn-cs"/>
                </a:rPr>
                <a:t>Condoms</a:t>
              </a:r>
              <a:endParaRPr kumimoji="0" lang="en-US" sz="130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i="0" u="none" strike="noStrike" kern="1200" cap="none" spc="0" normalizeH="0" baseline="0" noProof="0" dirty="0" smtClean="0">
                  <a:ln>
                    <a:noFill/>
                  </a:ln>
                  <a:solidFill>
                    <a:prstClr val="white"/>
                  </a:solidFill>
                  <a:effectLst/>
                  <a:uLnTx/>
                  <a:uFillTx/>
                  <a:latin typeface="Calibri" panose="020F0502020204030204"/>
                  <a:ea typeface="+mn-ea"/>
                  <a:cs typeface="+mn-cs"/>
                </a:rPr>
                <a:t>Service Plans</a:t>
              </a:r>
              <a:endParaRPr kumimoji="0" lang="en-US" sz="13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23"/>
            <p:cNvSpPr/>
            <p:nvPr/>
          </p:nvSpPr>
          <p:spPr>
            <a:xfrm rot="16200000">
              <a:off x="1380926" y="3478647"/>
              <a:ext cx="3848022" cy="1109595"/>
            </a:xfrm>
            <a:custGeom>
              <a:avLst/>
              <a:gdLst>
                <a:gd name="connsiteX0" fmla="*/ 0 w 2276666"/>
                <a:gd name="connsiteY0" fmla="*/ 113833 h 3848021"/>
                <a:gd name="connsiteX1" fmla="*/ 113833 w 2276666"/>
                <a:gd name="connsiteY1" fmla="*/ 0 h 3848021"/>
                <a:gd name="connsiteX2" fmla="*/ 2162833 w 2276666"/>
                <a:gd name="connsiteY2" fmla="*/ 0 h 3848021"/>
                <a:gd name="connsiteX3" fmla="*/ 2276666 w 2276666"/>
                <a:gd name="connsiteY3" fmla="*/ 113833 h 3848021"/>
                <a:gd name="connsiteX4" fmla="*/ 2276666 w 2276666"/>
                <a:gd name="connsiteY4" fmla="*/ 3734188 h 3848021"/>
                <a:gd name="connsiteX5" fmla="*/ 2162833 w 2276666"/>
                <a:gd name="connsiteY5" fmla="*/ 3848021 h 3848021"/>
                <a:gd name="connsiteX6" fmla="*/ 113833 w 2276666"/>
                <a:gd name="connsiteY6" fmla="*/ 3848021 h 3848021"/>
                <a:gd name="connsiteX7" fmla="*/ 0 w 2276666"/>
                <a:gd name="connsiteY7" fmla="*/ 3734188 h 3848021"/>
                <a:gd name="connsiteX8" fmla="*/ 0 w 2276666"/>
                <a:gd name="connsiteY8" fmla="*/ 113833 h 384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666" h="3848021">
                  <a:moveTo>
                    <a:pt x="2209317" y="1"/>
                  </a:moveTo>
                  <a:cubicBezTo>
                    <a:pt x="2246512" y="1"/>
                    <a:pt x="2276666" y="86142"/>
                    <a:pt x="2276666" y="192401"/>
                  </a:cubicBezTo>
                  <a:lnTo>
                    <a:pt x="2276666" y="3655620"/>
                  </a:lnTo>
                  <a:cubicBezTo>
                    <a:pt x="2276666" y="3761879"/>
                    <a:pt x="2246512" y="3848020"/>
                    <a:pt x="2209317" y="3848020"/>
                  </a:cubicBezTo>
                  <a:lnTo>
                    <a:pt x="67349" y="3848020"/>
                  </a:lnTo>
                  <a:cubicBezTo>
                    <a:pt x="30154" y="3848020"/>
                    <a:pt x="0" y="3761879"/>
                    <a:pt x="0" y="3655620"/>
                  </a:cubicBezTo>
                  <a:lnTo>
                    <a:pt x="0" y="192401"/>
                  </a:lnTo>
                  <a:cubicBezTo>
                    <a:pt x="0" y="86142"/>
                    <a:pt x="30154" y="1"/>
                    <a:pt x="67349" y="1"/>
                  </a:cubicBezTo>
                  <a:lnTo>
                    <a:pt x="2209317" y="1"/>
                  </a:lnTo>
                  <a:close/>
                </a:path>
              </a:pathLst>
            </a:custGeom>
            <a:solidFill>
              <a:srgbClr val="C3722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692644" tIns="44577" rIns="57786" bIns="1821333" numCol="1" spcCol="1270" anchor="t" anchorCtr="0">
              <a:noAutofit/>
            </a:bodyPr>
            <a:lstStyle/>
            <a:p>
              <a:pPr lvl="0" algn="ctr" defTabSz="577850">
                <a:lnSpc>
                  <a:spcPct val="90000"/>
                </a:lnSpc>
                <a:spcBef>
                  <a:spcPct val="0"/>
                </a:spcBef>
                <a:spcAft>
                  <a:spcPct val="35000"/>
                </a:spcAft>
              </a:pPr>
              <a:endParaRPr lang="en-US" sz="1300" kern="1200" dirty="0"/>
            </a:p>
          </p:txBody>
        </p:sp>
        <p:sp>
          <p:nvSpPr>
            <p:cNvPr id="25" name="Flowchart: Extract 24"/>
            <p:cNvSpPr/>
            <p:nvPr/>
          </p:nvSpPr>
          <p:spPr>
            <a:xfrm rot="5400000">
              <a:off x="2469630" y="4212812"/>
              <a:ext cx="565297" cy="341499"/>
            </a:xfrm>
            <a:prstGeom prst="flowChartExtract">
              <a:avLst/>
            </a:prstGeom>
            <a:ln>
              <a:solidFill>
                <a:srgbClr val="961A1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reeform 25"/>
            <p:cNvSpPr/>
            <p:nvPr/>
          </p:nvSpPr>
          <p:spPr>
            <a:xfrm>
              <a:off x="2841348" y="2109434"/>
              <a:ext cx="942513" cy="3848021"/>
            </a:xfrm>
            <a:custGeom>
              <a:avLst/>
              <a:gdLst>
                <a:gd name="connsiteX0" fmla="*/ 0 w 1696116"/>
                <a:gd name="connsiteY0" fmla="*/ 0 h 3848021"/>
                <a:gd name="connsiteX1" fmla="*/ 1696116 w 1696116"/>
                <a:gd name="connsiteY1" fmla="*/ 0 h 3848021"/>
                <a:gd name="connsiteX2" fmla="*/ 1696116 w 1696116"/>
                <a:gd name="connsiteY2" fmla="*/ 3848021 h 3848021"/>
                <a:gd name="connsiteX3" fmla="*/ 0 w 1696116"/>
                <a:gd name="connsiteY3" fmla="*/ 3848021 h 3848021"/>
                <a:gd name="connsiteX4" fmla="*/ 0 w 1696116"/>
                <a:gd name="connsiteY4" fmla="*/ 0 h 38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16" h="3848021">
                  <a:moveTo>
                    <a:pt x="0" y="0"/>
                  </a:moveTo>
                  <a:lnTo>
                    <a:pt x="1696116" y="0"/>
                  </a:lnTo>
                  <a:lnTo>
                    <a:pt x="1696116" y="3848021"/>
                  </a:lnTo>
                  <a:lnTo>
                    <a:pt x="0" y="384802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0" tIns="109728" rIns="0" bIns="0" numCol="1" spcCol="1270" anchor="ctr" anchorCtr="0">
              <a:noAutofit/>
            </a:bodyPr>
            <a:lstStyle/>
            <a:p>
              <a:pPr lvl="0" algn="ctr" defTabSz="1422400">
                <a:lnSpc>
                  <a:spcPct val="90000"/>
                </a:lnSpc>
                <a:spcBef>
                  <a:spcPct val="0"/>
                </a:spcBef>
                <a:spcAft>
                  <a:spcPct val="35000"/>
                </a:spcAft>
              </a:pPr>
              <a:r>
                <a:rPr lang="en-US" sz="3200" b="1" kern="1200" dirty="0" smtClean="0"/>
                <a:t>LAYERED SERVICES</a:t>
              </a:r>
              <a:endParaRPr lang="en-US" sz="3200" b="1" kern="1200" dirty="0"/>
            </a:p>
          </p:txBody>
        </p:sp>
        <p:sp>
          <p:nvSpPr>
            <p:cNvPr id="27" name="Freeform 26"/>
            <p:cNvSpPr/>
            <p:nvPr/>
          </p:nvSpPr>
          <p:spPr>
            <a:xfrm rot="16200000">
              <a:off x="3346896" y="2707432"/>
              <a:ext cx="3848022" cy="2652025"/>
            </a:xfrm>
            <a:custGeom>
              <a:avLst/>
              <a:gdLst>
                <a:gd name="connsiteX0" fmla="*/ 0 w 2276666"/>
                <a:gd name="connsiteY0" fmla="*/ 113833 h 3848021"/>
                <a:gd name="connsiteX1" fmla="*/ 113833 w 2276666"/>
                <a:gd name="connsiteY1" fmla="*/ 0 h 3848021"/>
                <a:gd name="connsiteX2" fmla="*/ 2162833 w 2276666"/>
                <a:gd name="connsiteY2" fmla="*/ 0 h 3848021"/>
                <a:gd name="connsiteX3" fmla="*/ 2276666 w 2276666"/>
                <a:gd name="connsiteY3" fmla="*/ 113833 h 3848021"/>
                <a:gd name="connsiteX4" fmla="*/ 2276666 w 2276666"/>
                <a:gd name="connsiteY4" fmla="*/ 3734188 h 3848021"/>
                <a:gd name="connsiteX5" fmla="*/ 2162833 w 2276666"/>
                <a:gd name="connsiteY5" fmla="*/ 3848021 h 3848021"/>
                <a:gd name="connsiteX6" fmla="*/ 113833 w 2276666"/>
                <a:gd name="connsiteY6" fmla="*/ 3848021 h 3848021"/>
                <a:gd name="connsiteX7" fmla="*/ 0 w 2276666"/>
                <a:gd name="connsiteY7" fmla="*/ 3734188 h 3848021"/>
                <a:gd name="connsiteX8" fmla="*/ 0 w 2276666"/>
                <a:gd name="connsiteY8" fmla="*/ 113833 h 384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666" h="3848021">
                  <a:moveTo>
                    <a:pt x="2209317" y="1"/>
                  </a:moveTo>
                  <a:cubicBezTo>
                    <a:pt x="2246512" y="1"/>
                    <a:pt x="2276666" y="86142"/>
                    <a:pt x="2276666" y="192401"/>
                  </a:cubicBezTo>
                  <a:lnTo>
                    <a:pt x="2276666" y="3655620"/>
                  </a:lnTo>
                  <a:cubicBezTo>
                    <a:pt x="2276666" y="3761879"/>
                    <a:pt x="2246512" y="3848020"/>
                    <a:pt x="2209317" y="3848020"/>
                  </a:cubicBezTo>
                  <a:lnTo>
                    <a:pt x="67349" y="3848020"/>
                  </a:lnTo>
                  <a:cubicBezTo>
                    <a:pt x="30154" y="3848020"/>
                    <a:pt x="0" y="3761879"/>
                    <a:pt x="0" y="3655620"/>
                  </a:cubicBezTo>
                  <a:lnTo>
                    <a:pt x="0" y="192401"/>
                  </a:lnTo>
                  <a:cubicBezTo>
                    <a:pt x="0" y="86142"/>
                    <a:pt x="30154" y="1"/>
                    <a:pt x="67349" y="1"/>
                  </a:cubicBezTo>
                  <a:lnTo>
                    <a:pt x="2209317" y="1"/>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644" tIns="82295" rIns="106681" bIns="1821334" numCol="1" spcCol="1270" anchor="t" anchorCtr="0">
              <a:noAutofit/>
            </a:bodyPr>
            <a:lstStyle/>
            <a:p>
              <a:pPr lvl="0" algn="r" defTabSz="1066800">
                <a:lnSpc>
                  <a:spcPct val="90000"/>
                </a:lnSpc>
                <a:spcBef>
                  <a:spcPct val="0"/>
                </a:spcBef>
                <a:spcAft>
                  <a:spcPct val="35000"/>
                </a:spcAft>
              </a:pPr>
              <a:r>
                <a:rPr lang="en-US" sz="2400" b="1" kern="1200" dirty="0" smtClean="0">
                  <a:solidFill>
                    <a:schemeClr val="accent6">
                      <a:lumMod val="50000"/>
                    </a:schemeClr>
                  </a:solidFill>
                </a:rPr>
                <a:t>HEALTH</a:t>
              </a:r>
              <a:endParaRPr lang="en-US" sz="2400" b="1" kern="1200" dirty="0">
                <a:solidFill>
                  <a:schemeClr val="accent6">
                    <a:lumMod val="50000"/>
                  </a:schemeClr>
                </a:solidFill>
              </a:endParaRPr>
            </a:p>
          </p:txBody>
        </p:sp>
        <p:sp>
          <p:nvSpPr>
            <p:cNvPr id="29" name="Flowchart: Extract 28"/>
            <p:cNvSpPr/>
            <p:nvPr/>
          </p:nvSpPr>
          <p:spPr>
            <a:xfrm rot="5400000">
              <a:off x="3675507" y="4184660"/>
              <a:ext cx="565297" cy="397803"/>
            </a:xfrm>
            <a:prstGeom prst="flowChartExtract">
              <a:avLst/>
            </a:prstGeom>
            <a:ln>
              <a:solidFill>
                <a:srgbClr val="C37228"/>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29"/>
            <p:cNvSpPr/>
            <p:nvPr/>
          </p:nvSpPr>
          <p:spPr>
            <a:xfrm>
              <a:off x="4475301" y="2252312"/>
              <a:ext cx="1975758" cy="3705143"/>
            </a:xfrm>
            <a:custGeom>
              <a:avLst/>
              <a:gdLst>
                <a:gd name="connsiteX0" fmla="*/ 0 w 1696116"/>
                <a:gd name="connsiteY0" fmla="*/ 0 h 3848021"/>
                <a:gd name="connsiteX1" fmla="*/ 1696116 w 1696116"/>
                <a:gd name="connsiteY1" fmla="*/ 0 h 3848021"/>
                <a:gd name="connsiteX2" fmla="*/ 1696116 w 1696116"/>
                <a:gd name="connsiteY2" fmla="*/ 3848021 h 3848021"/>
                <a:gd name="connsiteX3" fmla="*/ 0 w 1696116"/>
                <a:gd name="connsiteY3" fmla="*/ 3848021 h 3848021"/>
                <a:gd name="connsiteX4" fmla="*/ 0 w 1696116"/>
                <a:gd name="connsiteY4" fmla="*/ 0 h 38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16" h="3848021">
                  <a:moveTo>
                    <a:pt x="0" y="0"/>
                  </a:moveTo>
                  <a:lnTo>
                    <a:pt x="1696116" y="0"/>
                  </a:lnTo>
                  <a:lnTo>
                    <a:pt x="1696116" y="3848021"/>
                  </a:lnTo>
                  <a:lnTo>
                    <a:pt x="0" y="384802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4577" rIns="0" bIns="0" numCol="1" spcCol="1270" anchor="t" anchorCtr="0">
              <a:noAutofit/>
            </a:bodyPr>
            <a:lstStyle/>
            <a:p>
              <a:pPr marL="115888" lvl="0" indent="-11588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rPr>
                <a:t>HIV, TB, Pregnancy testing &amp; self-screening</a:t>
              </a:r>
              <a:endParaRPr lang="en-US" sz="1300" kern="1200" dirty="0">
                <a:solidFill>
                  <a:sysClr val="windowText" lastClr="000000"/>
                </a:solidFill>
              </a:endParaRPr>
            </a:p>
            <a:p>
              <a:pPr marL="115888" lvl="0" indent="-11588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Emergency contraception &amp; contraception</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15888" lvl="0" indent="-11588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Vending machines </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15888" lvl="0" indent="-11588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STI screening, investigation &amp; treatment </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15888" lvl="0" indent="-11588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PrEP, Post-violence care (PEP)</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15888" lvl="0" indent="-11588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ART &amp; viral load monitoring</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15888" lvl="0" indent="-11588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PMTCT, TOP &amp; post-abortion care</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15888" lvl="0" indent="-11588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TB </a:t>
              </a:r>
              <a:r>
                <a:rPr lang="en-US" sz="1300" dirty="0" smtClean="0">
                  <a:solidFill>
                    <a:sysClr val="windowText" lastClr="000000"/>
                  </a:solidFill>
                  <a:latin typeface="Calibri" panose="020F0502020204030204"/>
                </a:rPr>
                <a:t>Isoniazid Preventative Therapy (</a:t>
              </a: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IPT) &amp; treatment</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Freeform 30"/>
            <p:cNvSpPr/>
            <p:nvPr/>
          </p:nvSpPr>
          <p:spPr>
            <a:xfrm rot="16200000">
              <a:off x="6091742" y="2707432"/>
              <a:ext cx="3848022" cy="2652025"/>
            </a:xfrm>
            <a:custGeom>
              <a:avLst/>
              <a:gdLst>
                <a:gd name="connsiteX0" fmla="*/ 0 w 2276666"/>
                <a:gd name="connsiteY0" fmla="*/ 113833 h 3848021"/>
                <a:gd name="connsiteX1" fmla="*/ 113833 w 2276666"/>
                <a:gd name="connsiteY1" fmla="*/ 0 h 3848021"/>
                <a:gd name="connsiteX2" fmla="*/ 2162833 w 2276666"/>
                <a:gd name="connsiteY2" fmla="*/ 0 h 3848021"/>
                <a:gd name="connsiteX3" fmla="*/ 2276666 w 2276666"/>
                <a:gd name="connsiteY3" fmla="*/ 113833 h 3848021"/>
                <a:gd name="connsiteX4" fmla="*/ 2276666 w 2276666"/>
                <a:gd name="connsiteY4" fmla="*/ 3734188 h 3848021"/>
                <a:gd name="connsiteX5" fmla="*/ 2162833 w 2276666"/>
                <a:gd name="connsiteY5" fmla="*/ 3848021 h 3848021"/>
                <a:gd name="connsiteX6" fmla="*/ 113833 w 2276666"/>
                <a:gd name="connsiteY6" fmla="*/ 3848021 h 3848021"/>
                <a:gd name="connsiteX7" fmla="*/ 0 w 2276666"/>
                <a:gd name="connsiteY7" fmla="*/ 3734188 h 3848021"/>
                <a:gd name="connsiteX8" fmla="*/ 0 w 2276666"/>
                <a:gd name="connsiteY8" fmla="*/ 113833 h 384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666" h="3848021">
                  <a:moveTo>
                    <a:pt x="2209317" y="1"/>
                  </a:moveTo>
                  <a:cubicBezTo>
                    <a:pt x="2246512" y="1"/>
                    <a:pt x="2276666" y="86142"/>
                    <a:pt x="2276666" y="192401"/>
                  </a:cubicBezTo>
                  <a:lnTo>
                    <a:pt x="2276666" y="3655620"/>
                  </a:lnTo>
                  <a:cubicBezTo>
                    <a:pt x="2276666" y="3761879"/>
                    <a:pt x="2246512" y="3848020"/>
                    <a:pt x="2209317" y="3848020"/>
                  </a:cubicBezTo>
                  <a:lnTo>
                    <a:pt x="67349" y="3848020"/>
                  </a:lnTo>
                  <a:cubicBezTo>
                    <a:pt x="30154" y="3848020"/>
                    <a:pt x="0" y="3761879"/>
                    <a:pt x="0" y="3655620"/>
                  </a:cubicBezTo>
                  <a:lnTo>
                    <a:pt x="0" y="192401"/>
                  </a:lnTo>
                  <a:cubicBezTo>
                    <a:pt x="0" y="86142"/>
                    <a:pt x="30154" y="1"/>
                    <a:pt x="67349" y="1"/>
                  </a:cubicBezTo>
                  <a:lnTo>
                    <a:pt x="2209317" y="1"/>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644" tIns="82296" rIns="106681" bIns="1821334" numCol="1" spcCol="1270" anchor="t" anchorCtr="0">
              <a:noAutofit/>
            </a:bodyPr>
            <a:lstStyle/>
            <a:p>
              <a:pPr lvl="0" algn="r" defTabSz="1066800">
                <a:lnSpc>
                  <a:spcPct val="90000"/>
                </a:lnSpc>
                <a:spcBef>
                  <a:spcPct val="0"/>
                </a:spcBef>
                <a:spcAft>
                  <a:spcPct val="35000"/>
                </a:spcAft>
              </a:pPr>
              <a:r>
                <a:rPr lang="en-US" sz="2400" b="1" kern="1200" dirty="0" smtClean="0">
                  <a:solidFill>
                    <a:schemeClr val="accent6">
                      <a:lumMod val="50000"/>
                    </a:schemeClr>
                  </a:solidFill>
                </a:rPr>
                <a:t>BEHAVIOR</a:t>
              </a:r>
              <a:endParaRPr lang="en-US" sz="2400" b="1" kern="1200" dirty="0">
                <a:solidFill>
                  <a:schemeClr val="accent6">
                    <a:lumMod val="50000"/>
                  </a:schemeClr>
                </a:solidFill>
              </a:endParaRPr>
            </a:p>
          </p:txBody>
        </p:sp>
        <p:sp>
          <p:nvSpPr>
            <p:cNvPr id="33" name="Flowchart: Extract 32"/>
            <p:cNvSpPr/>
            <p:nvPr/>
          </p:nvSpPr>
          <p:spPr>
            <a:xfrm rot="5400000">
              <a:off x="6420351" y="4184660"/>
              <a:ext cx="565297" cy="397803"/>
            </a:xfrm>
            <a:prstGeom prst="flowChartExtract">
              <a:avLst/>
            </a:prstGeom>
            <a:ln>
              <a:solidFill>
                <a:srgbClr val="C37228"/>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0" name="Freeform 49"/>
            <p:cNvSpPr/>
            <p:nvPr/>
          </p:nvSpPr>
          <p:spPr>
            <a:xfrm>
              <a:off x="7220145" y="2252312"/>
              <a:ext cx="1975758" cy="3705143"/>
            </a:xfrm>
            <a:custGeom>
              <a:avLst/>
              <a:gdLst>
                <a:gd name="connsiteX0" fmla="*/ 0 w 1696116"/>
                <a:gd name="connsiteY0" fmla="*/ 0 h 3848021"/>
                <a:gd name="connsiteX1" fmla="*/ 1696116 w 1696116"/>
                <a:gd name="connsiteY1" fmla="*/ 0 h 3848021"/>
                <a:gd name="connsiteX2" fmla="*/ 1696116 w 1696116"/>
                <a:gd name="connsiteY2" fmla="*/ 3848021 h 3848021"/>
                <a:gd name="connsiteX3" fmla="*/ 0 w 1696116"/>
                <a:gd name="connsiteY3" fmla="*/ 3848021 h 3848021"/>
                <a:gd name="connsiteX4" fmla="*/ 0 w 1696116"/>
                <a:gd name="connsiteY4" fmla="*/ 0 h 38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16" h="3848021">
                  <a:moveTo>
                    <a:pt x="0" y="0"/>
                  </a:moveTo>
                  <a:lnTo>
                    <a:pt x="1696116" y="0"/>
                  </a:lnTo>
                  <a:lnTo>
                    <a:pt x="1696116" y="3848021"/>
                  </a:lnTo>
                  <a:lnTo>
                    <a:pt x="0" y="384802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4577" rIns="0" bIns="0" numCol="1" spcCol="1270" anchor="t" anchorCtr="0">
              <a:noAutofit/>
            </a:bodyPr>
            <a:lstStyle/>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rPr>
                <a:t>Peer education</a:t>
              </a:r>
              <a:endParaRPr lang="en-US" sz="1300" kern="1200" dirty="0">
                <a:solidFill>
                  <a:sysClr val="windowText" lastClr="000000"/>
                </a:solidFill>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Individual &amp; group psycho-social support</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PrEP demand creation</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SRH knowledge</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Mental health support &amp; services</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Physical activity</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Substance use programmes</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Teen parenting</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Teen &amp; caregiver communication</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Adherence Support</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GBV Response </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2" name="Freeform 51"/>
            <p:cNvSpPr/>
            <p:nvPr/>
          </p:nvSpPr>
          <p:spPr>
            <a:xfrm rot="16200000">
              <a:off x="8836586" y="2707432"/>
              <a:ext cx="3848022" cy="2652025"/>
            </a:xfrm>
            <a:custGeom>
              <a:avLst/>
              <a:gdLst>
                <a:gd name="connsiteX0" fmla="*/ 0 w 2276666"/>
                <a:gd name="connsiteY0" fmla="*/ 113833 h 3848021"/>
                <a:gd name="connsiteX1" fmla="*/ 113833 w 2276666"/>
                <a:gd name="connsiteY1" fmla="*/ 0 h 3848021"/>
                <a:gd name="connsiteX2" fmla="*/ 2162833 w 2276666"/>
                <a:gd name="connsiteY2" fmla="*/ 0 h 3848021"/>
                <a:gd name="connsiteX3" fmla="*/ 2276666 w 2276666"/>
                <a:gd name="connsiteY3" fmla="*/ 113833 h 3848021"/>
                <a:gd name="connsiteX4" fmla="*/ 2276666 w 2276666"/>
                <a:gd name="connsiteY4" fmla="*/ 3734188 h 3848021"/>
                <a:gd name="connsiteX5" fmla="*/ 2162833 w 2276666"/>
                <a:gd name="connsiteY5" fmla="*/ 3848021 h 3848021"/>
                <a:gd name="connsiteX6" fmla="*/ 113833 w 2276666"/>
                <a:gd name="connsiteY6" fmla="*/ 3848021 h 3848021"/>
                <a:gd name="connsiteX7" fmla="*/ 0 w 2276666"/>
                <a:gd name="connsiteY7" fmla="*/ 3734188 h 3848021"/>
                <a:gd name="connsiteX8" fmla="*/ 0 w 2276666"/>
                <a:gd name="connsiteY8" fmla="*/ 113833 h 384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666" h="3848021">
                  <a:moveTo>
                    <a:pt x="2209317" y="1"/>
                  </a:moveTo>
                  <a:cubicBezTo>
                    <a:pt x="2246512" y="1"/>
                    <a:pt x="2276666" y="86142"/>
                    <a:pt x="2276666" y="192401"/>
                  </a:cubicBezTo>
                  <a:lnTo>
                    <a:pt x="2276666" y="3655620"/>
                  </a:lnTo>
                  <a:cubicBezTo>
                    <a:pt x="2276666" y="3761879"/>
                    <a:pt x="2246512" y="3848020"/>
                    <a:pt x="2209317" y="3848020"/>
                  </a:cubicBezTo>
                  <a:lnTo>
                    <a:pt x="67349" y="3848020"/>
                  </a:lnTo>
                  <a:cubicBezTo>
                    <a:pt x="30154" y="3848020"/>
                    <a:pt x="0" y="3761879"/>
                    <a:pt x="0" y="3655620"/>
                  </a:cubicBezTo>
                  <a:lnTo>
                    <a:pt x="0" y="192401"/>
                  </a:lnTo>
                  <a:cubicBezTo>
                    <a:pt x="0" y="86142"/>
                    <a:pt x="30154" y="1"/>
                    <a:pt x="67349" y="1"/>
                  </a:cubicBezTo>
                  <a:lnTo>
                    <a:pt x="2209317" y="1"/>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644" tIns="82296" rIns="106681" bIns="1821334" numCol="1" spcCol="1270" anchor="t" anchorCtr="0">
              <a:noAutofit/>
            </a:bodyPr>
            <a:lstStyle/>
            <a:p>
              <a:pPr lvl="0" algn="r" defTabSz="1066800">
                <a:lnSpc>
                  <a:spcPct val="90000"/>
                </a:lnSpc>
                <a:spcBef>
                  <a:spcPct val="0"/>
                </a:spcBef>
                <a:spcAft>
                  <a:spcPct val="35000"/>
                </a:spcAft>
              </a:pPr>
              <a:r>
                <a:rPr lang="en-US" sz="2400" b="1" kern="1200" dirty="0" smtClean="0">
                  <a:solidFill>
                    <a:schemeClr val="accent6">
                      <a:lumMod val="50000"/>
                    </a:schemeClr>
                  </a:solidFill>
                </a:rPr>
                <a:t>STRUCTURE</a:t>
              </a:r>
              <a:endParaRPr lang="en-US" sz="2400" b="1" kern="1200" dirty="0">
                <a:solidFill>
                  <a:schemeClr val="accent6">
                    <a:lumMod val="50000"/>
                  </a:schemeClr>
                </a:solidFill>
              </a:endParaRPr>
            </a:p>
          </p:txBody>
        </p:sp>
        <p:sp>
          <p:nvSpPr>
            <p:cNvPr id="67" name="Flowchart: Extract 66"/>
            <p:cNvSpPr/>
            <p:nvPr/>
          </p:nvSpPr>
          <p:spPr>
            <a:xfrm rot="5400000">
              <a:off x="9165197" y="4184660"/>
              <a:ext cx="565297" cy="397803"/>
            </a:xfrm>
            <a:prstGeom prst="flowChartExtract">
              <a:avLst/>
            </a:prstGeom>
            <a:ln>
              <a:solidFill>
                <a:srgbClr val="C37228"/>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8" name="Freeform 67"/>
            <p:cNvSpPr/>
            <p:nvPr/>
          </p:nvSpPr>
          <p:spPr>
            <a:xfrm>
              <a:off x="9872170" y="2252312"/>
              <a:ext cx="2214439" cy="3705143"/>
            </a:xfrm>
            <a:custGeom>
              <a:avLst/>
              <a:gdLst>
                <a:gd name="connsiteX0" fmla="*/ 0 w 1696116"/>
                <a:gd name="connsiteY0" fmla="*/ 0 h 3848021"/>
                <a:gd name="connsiteX1" fmla="*/ 1696116 w 1696116"/>
                <a:gd name="connsiteY1" fmla="*/ 0 h 3848021"/>
                <a:gd name="connsiteX2" fmla="*/ 1696116 w 1696116"/>
                <a:gd name="connsiteY2" fmla="*/ 3848021 h 3848021"/>
                <a:gd name="connsiteX3" fmla="*/ 0 w 1696116"/>
                <a:gd name="connsiteY3" fmla="*/ 3848021 h 3848021"/>
                <a:gd name="connsiteX4" fmla="*/ 0 w 1696116"/>
                <a:gd name="connsiteY4" fmla="*/ 0 h 38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16" h="3848021">
                  <a:moveTo>
                    <a:pt x="0" y="0"/>
                  </a:moveTo>
                  <a:lnTo>
                    <a:pt x="1696116" y="0"/>
                  </a:lnTo>
                  <a:lnTo>
                    <a:pt x="1696116" y="3848021"/>
                  </a:lnTo>
                  <a:lnTo>
                    <a:pt x="0" y="384802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4577" rIns="0" bIns="0" numCol="1" spcCol="1270" anchor="t" anchorCtr="0">
              <a:noAutofit/>
            </a:bodyPr>
            <a:lstStyle/>
            <a:p>
              <a:pPr marL="173038" lvl="0" indent="-173038" algn="l" defTabSz="577850" rtl="0">
                <a:lnSpc>
                  <a:spcPct val="90000"/>
                </a:lnSpc>
                <a:spcBef>
                  <a:spcPct val="0"/>
                </a:spcBef>
                <a:spcAft>
                  <a:spcPct val="35000"/>
                </a:spcAft>
                <a:buFont typeface="Arial" panose="020B0604020202020204" pitchFamily="34" charset="0"/>
                <a:buChar char="•"/>
              </a:pPr>
              <a:r>
                <a:rPr kumimoji="0" lang="en-US" sz="1600" b="1" i="0" u="none" strike="noStrike" kern="1200" cap="none" spc="0" normalizeH="0" baseline="0" noProof="0" dirty="0" smtClean="0">
                  <a:ln>
                    <a:noFill/>
                  </a:ln>
                  <a:solidFill>
                    <a:srgbClr val="C00000"/>
                  </a:solidFill>
                  <a:effectLst/>
                  <a:uLnTx/>
                  <a:uFillTx/>
                  <a:latin typeface="Calibri" panose="020F0502020204030204"/>
                </a:rPr>
                <a:t>CSE INSTITUTIONAL SUPPORT (10-14, 15-19)</a:t>
              </a:r>
              <a:endParaRPr lang="en-US" sz="1600" b="1" kern="1200" dirty="0" smtClean="0">
                <a:solidFill>
                  <a:srgbClr val="C00000"/>
                </a:solidFill>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Academic support &amp; career guidance</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Return to school</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Economic strengthening</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Access to work opportunities &amp; bursaries</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Dignity packs</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Accessing social grants</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Men’s dialogues, gender norms</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Youth leadership</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3038" lvl="0" indent="-173038" algn="l" defTabSz="577850" rtl="0">
                <a:lnSpc>
                  <a:spcPct val="90000"/>
                </a:lnSpc>
                <a:spcBef>
                  <a:spcPct val="0"/>
                </a:spcBef>
                <a:spcAft>
                  <a:spcPct val="35000"/>
                </a:spcAft>
                <a:buFont typeface="Arial" panose="020B0604020202020204" pitchFamily="34" charset="0"/>
                <a:buChar char="•"/>
              </a:pPr>
              <a:r>
                <a:rPr kumimoji="0" lang="en-US" sz="13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GBV awareness &amp; self-defense</a:t>
              </a:r>
              <a:endParaRPr kumimoji="0" lang="en-US" sz="1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sp>
        <p:nvSpPr>
          <p:cNvPr id="32" name="Right Arrow 31"/>
          <p:cNvSpPr/>
          <p:nvPr/>
        </p:nvSpPr>
        <p:spPr>
          <a:xfrm>
            <a:off x="8092571" y="5995561"/>
            <a:ext cx="4000560" cy="682669"/>
          </a:xfrm>
          <a:prstGeom prst="rightArrow">
            <a:avLst>
              <a:gd name="adj1" fmla="val 72964"/>
              <a:gd name="adj2" fmla="val 672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panose="020F0502020204030204"/>
                <a:ea typeface="+mn-ea"/>
                <a:cs typeface="+mn-cs"/>
              </a:rPr>
              <a:t>HEALTHY | EDUCATED | STRONG |  SAFE</a:t>
            </a:r>
          </a:p>
        </p:txBody>
      </p:sp>
      <p:grpSp>
        <p:nvGrpSpPr>
          <p:cNvPr id="85" name="Group 84"/>
          <p:cNvGrpSpPr/>
          <p:nvPr/>
        </p:nvGrpSpPr>
        <p:grpSpPr>
          <a:xfrm>
            <a:off x="3296280" y="172995"/>
            <a:ext cx="6273467" cy="1630382"/>
            <a:chOff x="-704392" y="71622"/>
            <a:chExt cx="6167602" cy="1888613"/>
          </a:xfrm>
        </p:grpSpPr>
        <p:sp>
          <p:nvSpPr>
            <p:cNvPr id="34" name="Right Arrow 33"/>
            <p:cNvSpPr/>
            <p:nvPr/>
          </p:nvSpPr>
          <p:spPr>
            <a:xfrm>
              <a:off x="1451769" y="506709"/>
              <a:ext cx="2854817" cy="972000"/>
            </a:xfrm>
            <a:prstGeom prst="rightArrow">
              <a:avLst>
                <a:gd name="adj1" fmla="val 64133"/>
                <a:gd name="adj2" fmla="val 62367"/>
              </a:avLst>
            </a:prstGeom>
            <a:solidFill>
              <a:srgbClr val="961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p:cNvSpPr txBox="1"/>
            <p:nvPr/>
          </p:nvSpPr>
          <p:spPr>
            <a:xfrm>
              <a:off x="-704392" y="71622"/>
              <a:ext cx="2110497" cy="1888613"/>
            </a:xfrm>
            <a:prstGeom prst="roundRect">
              <a:avLst>
                <a:gd name="adj" fmla="val 7131"/>
              </a:avLst>
            </a:prstGeom>
            <a:solidFill>
              <a:schemeClr val="bg1"/>
            </a:solidFill>
            <a:ln w="88900" cmpd="thinThick">
              <a:solidFill>
                <a:srgbClr val="961A1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Clinics</a:t>
              </a:r>
              <a:b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NGOs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Faith Based Organisations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Public Spaces</a:t>
              </a:r>
              <a:b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Police</a:t>
              </a:r>
              <a:b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Social Dev</a:t>
              </a:r>
              <a:b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TVETs</a:t>
              </a:r>
              <a:endParaRPr kumimoji="0" lang="en-ZA"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51" name="TextBox 50"/>
            <p:cNvSpPr txBox="1"/>
            <p:nvPr/>
          </p:nvSpPr>
          <p:spPr>
            <a:xfrm>
              <a:off x="1520419" y="681312"/>
              <a:ext cx="2119222" cy="584775"/>
            </a:xfrm>
            <a:prstGeom prst="rect">
              <a:avLst/>
            </a:prstGeom>
            <a:noFill/>
            <a:ln>
              <a:solidFill>
                <a:srgbClr val="961A1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ADOLESCENT GIRLS &amp; YOUNG WOMEN</a:t>
              </a:r>
              <a:endParaRPr kumimoji="0" lang="en-Z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4422201" y="430244"/>
              <a:ext cx="1041009" cy="1075643"/>
              <a:chOff x="2067304" y="3525635"/>
              <a:chExt cx="1041009" cy="1075643"/>
            </a:xfrm>
            <a:solidFill>
              <a:srgbClr val="CAA841"/>
            </a:solidFill>
          </p:grpSpPr>
          <p:sp>
            <p:nvSpPr>
              <p:cNvPr id="43" name="Teardrop 42"/>
              <p:cNvSpPr/>
              <p:nvPr/>
            </p:nvSpPr>
            <p:spPr>
              <a:xfrm rot="7988712">
                <a:off x="2191516" y="3773278"/>
                <a:ext cx="828000" cy="828000"/>
              </a:xfrm>
              <a:prstGeom prst="teardrop">
                <a:avLst>
                  <a:gd name="adj" fmla="val 108102"/>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p:cNvSpPr/>
              <p:nvPr/>
            </p:nvSpPr>
            <p:spPr>
              <a:xfrm>
                <a:off x="2067304" y="3525635"/>
                <a:ext cx="1041009" cy="1041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AGES </a:t>
                </a:r>
                <a:endParaRPr kumimoji="0" lang="en-US" sz="16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Calibri" panose="020F0502020204030204"/>
                    <a:ea typeface="+mn-ea"/>
                    <a:cs typeface="+mn-cs"/>
                  </a:rPr>
                  <a:t>10-24</a:t>
                </a:r>
                <a:endParaRPr kumimoji="0" lang="en-Z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 name="Group 18"/>
          <p:cNvGrpSpPr/>
          <p:nvPr/>
        </p:nvGrpSpPr>
        <p:grpSpPr>
          <a:xfrm>
            <a:off x="1159484" y="1552902"/>
            <a:ext cx="1285483" cy="1024346"/>
            <a:chOff x="4920750" y="96820"/>
            <a:chExt cx="2067805" cy="1771733"/>
          </a:xfrm>
          <a:solidFill>
            <a:srgbClr val="11813F"/>
          </a:solidFill>
        </p:grpSpPr>
        <p:sp>
          <p:nvSpPr>
            <p:cNvPr id="20" name="Freeform 19"/>
            <p:cNvSpPr/>
            <p:nvPr/>
          </p:nvSpPr>
          <p:spPr>
            <a:xfrm>
              <a:off x="4920750" y="96820"/>
              <a:ext cx="1967712" cy="864001"/>
            </a:xfrm>
            <a:custGeom>
              <a:avLst/>
              <a:gdLst>
                <a:gd name="connsiteX0" fmla="*/ 0 w 2630658"/>
                <a:gd name="connsiteY0" fmla="*/ 0 h 1532785"/>
                <a:gd name="connsiteX1" fmla="*/ 2630658 w 2630658"/>
                <a:gd name="connsiteY1" fmla="*/ 0 h 1532785"/>
                <a:gd name="connsiteX2" fmla="*/ 2630658 w 2630658"/>
                <a:gd name="connsiteY2" fmla="*/ 1532785 h 1532785"/>
                <a:gd name="connsiteX3" fmla="*/ 1 w 2630658"/>
                <a:gd name="connsiteY3" fmla="*/ 1532785 h 1532785"/>
                <a:gd name="connsiteX4" fmla="*/ 498017 w 2630658"/>
                <a:gd name="connsiteY4" fmla="*/ 766394 h 1532785"/>
                <a:gd name="connsiteX5" fmla="*/ 0 w 2630658"/>
                <a:gd name="connsiteY5" fmla="*/ 1 h 153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0658" h="1532785">
                  <a:moveTo>
                    <a:pt x="0" y="0"/>
                  </a:moveTo>
                  <a:lnTo>
                    <a:pt x="2630658" y="0"/>
                  </a:lnTo>
                  <a:lnTo>
                    <a:pt x="2630658" y="1532785"/>
                  </a:lnTo>
                  <a:lnTo>
                    <a:pt x="1" y="1532785"/>
                  </a:lnTo>
                  <a:lnTo>
                    <a:pt x="498017" y="766394"/>
                  </a:lnTo>
                  <a:lnTo>
                    <a:pt x="0"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JOURNEY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PLAN</a:t>
              </a:r>
              <a:endParaRPr kumimoji="0" lang="en-Z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1" name="Straight Connector 20"/>
            <p:cNvCxnSpPr>
              <a:stCxn id="20" idx="1"/>
            </p:cNvCxnSpPr>
            <p:nvPr/>
          </p:nvCxnSpPr>
          <p:spPr>
            <a:xfrm>
              <a:off x="6888462" y="96820"/>
              <a:ext cx="10094" cy="1620000"/>
            </a:xfrm>
            <a:prstGeom prst="line">
              <a:avLst/>
            </a:prstGeom>
            <a:grp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808555" y="1688553"/>
              <a:ext cx="180000" cy="1800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extBox 1"/>
          <p:cNvSpPr txBox="1"/>
          <p:nvPr/>
        </p:nvSpPr>
        <p:spPr>
          <a:xfrm>
            <a:off x="307545" y="172995"/>
            <a:ext cx="2368950" cy="954107"/>
          </a:xfrm>
          <a:prstGeom prst="rect">
            <a:avLst/>
          </a:prstGeom>
          <a:ln w="82550" cmpd="thickThin">
            <a:solidFill>
              <a:srgbClr val="961A1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ZA" sz="2800" b="1" dirty="0" smtClean="0"/>
              <a:t>AGYW MODEL OF DELIVERY</a:t>
            </a:r>
            <a:endParaRPr lang="en-ZA" sz="2800" b="1" dirty="0"/>
          </a:p>
        </p:txBody>
      </p:sp>
      <p:pic>
        <p:nvPicPr>
          <p:cNvPr id="35" name="Picture 34"/>
          <p:cNvPicPr>
            <a:picLocks noChangeAspect="1"/>
          </p:cNvPicPr>
          <p:nvPr/>
        </p:nvPicPr>
        <p:blipFill>
          <a:blip r:embed="rId3"/>
          <a:stretch>
            <a:fillRect/>
          </a:stretch>
        </p:blipFill>
        <p:spPr>
          <a:xfrm>
            <a:off x="4514850" y="6286500"/>
            <a:ext cx="1691680" cy="571500"/>
          </a:xfrm>
          <a:prstGeom prst="rect">
            <a:avLst/>
          </a:prstGeom>
        </p:spPr>
      </p:pic>
      <p:sp>
        <p:nvSpPr>
          <p:cNvPr id="3" name="Slide Number Placeholder 2"/>
          <p:cNvSpPr>
            <a:spLocks noGrp="1"/>
          </p:cNvSpPr>
          <p:nvPr>
            <p:ph type="sldNum" sz="quarter" idx="10"/>
          </p:nvPr>
        </p:nvSpPr>
        <p:spPr/>
        <p:txBody>
          <a:bodyPr/>
          <a:lstStyle/>
          <a:p>
            <a:fld id="{CA49D0EE-DE7F-324B-A84C-F36708423CDB}" type="slidenum">
              <a:rPr lang="en-US" smtClean="0"/>
              <a:pPr/>
              <a:t>40</a:t>
            </a:fld>
            <a:endParaRPr lang="en-US" dirty="0"/>
          </a:p>
        </p:txBody>
      </p:sp>
    </p:spTree>
    <p:extLst>
      <p:ext uri="{BB962C8B-B14F-4D97-AF65-F5344CB8AC3E}">
        <p14:creationId xmlns:p14="http://schemas.microsoft.com/office/powerpoint/2010/main" val="710800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DISTRIBUTION OF AGYW PROGRAMMES</a:t>
            </a:r>
            <a:endParaRPr lang="en-ZA" dirty="0"/>
          </a:p>
        </p:txBody>
      </p:sp>
      <p:grpSp>
        <p:nvGrpSpPr>
          <p:cNvPr id="12" name="Group 11"/>
          <p:cNvGrpSpPr/>
          <p:nvPr/>
        </p:nvGrpSpPr>
        <p:grpSpPr>
          <a:xfrm>
            <a:off x="2099744" y="917119"/>
            <a:ext cx="8020095" cy="5654918"/>
            <a:chOff x="2099744" y="917119"/>
            <a:chExt cx="8020095" cy="565491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744" y="917119"/>
              <a:ext cx="8020095" cy="5654918"/>
            </a:xfrm>
            <a:prstGeom prst="rect">
              <a:avLst/>
            </a:prstGeom>
          </p:spPr>
        </p:pic>
        <p:cxnSp>
          <p:nvCxnSpPr>
            <p:cNvPr id="7" name="Straight Connector 6"/>
            <p:cNvCxnSpPr/>
            <p:nvPr/>
          </p:nvCxnSpPr>
          <p:spPr>
            <a:xfrm>
              <a:off x="6266046" y="2743200"/>
              <a:ext cx="452388" cy="28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718434" y="2877954"/>
              <a:ext cx="125128" cy="21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43562" y="2579571"/>
              <a:ext cx="67377" cy="163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3"/>
          <a:stretch>
            <a:fillRect/>
          </a:stretch>
        </p:blipFill>
        <p:spPr>
          <a:xfrm>
            <a:off x="4514850" y="6262254"/>
            <a:ext cx="1691680" cy="595745"/>
          </a:xfrm>
          <a:prstGeom prst="rect">
            <a:avLst/>
          </a:prstGeom>
        </p:spPr>
      </p:pic>
      <p:sp>
        <p:nvSpPr>
          <p:cNvPr id="10"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41</a:t>
            </a:r>
            <a:endParaRPr lang="en-US" dirty="0"/>
          </a:p>
        </p:txBody>
      </p:sp>
    </p:spTree>
    <p:extLst>
      <p:ext uri="{BB962C8B-B14F-4D97-AF65-F5344CB8AC3E}">
        <p14:creationId xmlns:p14="http://schemas.microsoft.com/office/powerpoint/2010/main" val="2250956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0995" y="454234"/>
            <a:ext cx="11352450" cy="54964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b="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COMPREHENSIVE SEXUALITY EDUCATION (CSE)</a:t>
            </a:r>
          </a:p>
          <a:p>
            <a:pPr marL="0" marR="0" lvl="0" indent="0" algn="ctr" defTabSz="914400" rtl="0" eaLnBrk="1" fontAlgn="auto" latinLnBrk="0" hangingPunct="1">
              <a:lnSpc>
                <a:spcPct val="90000"/>
              </a:lnSpc>
              <a:spcBef>
                <a:spcPct val="0"/>
              </a:spcBef>
              <a:spcAft>
                <a:spcPts val="0"/>
              </a:spcAft>
              <a:buClrTx/>
              <a:buSzTx/>
              <a:buFontTx/>
              <a:buNone/>
              <a:tabLst/>
              <a:defRPr/>
            </a:pPr>
            <a:r>
              <a:rPr lang="en-ZA" sz="2400" b="1" dirty="0" smtClean="0">
                <a:solidFill>
                  <a:schemeClr val="accent2"/>
                </a:solidFill>
                <a:latin typeface="Calibri Light" panose="020F0302020204030204"/>
              </a:rPr>
              <a:t>DBE leads in the provision of CSE</a:t>
            </a:r>
            <a:endParaRPr kumimoji="0" lang="en-US" sz="2400" b="1" i="0" u="none" strike="noStrike" kern="1200" cap="none" spc="0" normalizeH="0" baseline="0" noProof="0" dirty="0">
              <a:ln>
                <a:noFill/>
              </a:ln>
              <a:solidFill>
                <a:schemeClr val="accent2"/>
              </a:solidFill>
              <a:effectLst/>
              <a:uLnTx/>
              <a:uFillTx/>
              <a:latin typeface="Calibri Light" panose="020F0302020204030204"/>
            </a:endParaRPr>
          </a:p>
        </p:txBody>
      </p:sp>
      <p:sp>
        <p:nvSpPr>
          <p:cNvPr id="5" name="Content Placeholder 4"/>
          <p:cNvSpPr txBox="1">
            <a:spLocks/>
          </p:cNvSpPr>
          <p:nvPr/>
        </p:nvSpPr>
        <p:spPr>
          <a:xfrm>
            <a:off x="358815" y="1327355"/>
            <a:ext cx="6388494" cy="4957942"/>
          </a:xfrm>
          <a:prstGeom prst="rect">
            <a:avLst/>
          </a:prstGeom>
        </p:spPr>
        <p:txBody>
          <a:bodyPr vert="horz" lIns="91440" tIns="45720" rIns="91440" bIns="45720" numCol="1" spcCol="2743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smtClean="0">
                <a:ln>
                  <a:noFill/>
                </a:ln>
                <a:solidFill>
                  <a:srgbClr val="11813F"/>
                </a:solidFill>
                <a:effectLst/>
                <a:uLnTx/>
                <a:uFillTx/>
                <a:latin typeface="Calibri" panose="020F0502020204030204"/>
                <a:ea typeface="+mn-ea"/>
                <a:cs typeface="+mn-cs"/>
              </a:rPr>
              <a:t>CSE is a curriculum-based process of teaching and learning about the </a:t>
            </a:r>
            <a:r>
              <a:rPr kumimoji="0" lang="en-US" b="1" i="0" u="none" strike="noStrike" kern="1200" cap="none" spc="0" normalizeH="0" baseline="0" noProof="0" dirty="0" smtClean="0">
                <a:ln>
                  <a:noFill/>
                </a:ln>
                <a:solidFill>
                  <a:srgbClr val="11813F"/>
                </a:solidFill>
                <a:effectLst/>
                <a:uLnTx/>
                <a:uFillTx/>
                <a:latin typeface="Calibri" panose="020F0502020204030204"/>
                <a:ea typeface="+mn-ea"/>
                <a:cs typeface="+mn-cs"/>
              </a:rPr>
              <a:t>cognitive, emotional, physical and social aspects of sexuality.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CSE is offered in formal setting, </a:t>
            </a: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scientifically accurate</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culturally relevant, based on </a:t>
            </a: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human rights approach</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age and developmentally-appropriate</a:t>
            </a:r>
            <a:r>
              <a:rPr lang="en-US" noProof="0" dirty="0">
                <a:solidFill>
                  <a:sysClr val="windowText" lastClr="000000"/>
                </a:solidFill>
                <a:latin typeface="Calibri" panose="020F0502020204030204"/>
              </a:rPr>
              <a:t> </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(UNESCO, 2018)</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defTabSz="914400" rtl="0" eaLnBrk="1" fontAlgn="auto" latinLnBrk="0" hangingPunct="1">
              <a:lnSpc>
                <a:spcPct val="90000"/>
              </a:lnSpc>
              <a:spcBef>
                <a:spcPts val="1000"/>
              </a:spcBef>
              <a:spcAft>
                <a:spcPts val="0"/>
              </a:spcAft>
              <a:buClr>
                <a:srgbClr val="EF4718"/>
              </a:buClr>
              <a:buSzTx/>
              <a:buFont typeface="Arial" panose="020B0604020202020204" pitchFamily="34" charset="0"/>
              <a:buNone/>
              <a:tabLst/>
              <a:defRPr/>
            </a:pPr>
            <a:r>
              <a:rPr lang="en-US" dirty="0" smtClean="0">
                <a:solidFill>
                  <a:sysClr val="windowText" lastClr="000000"/>
                </a:solidFill>
                <a:latin typeface="Calibri" panose="020F0502020204030204"/>
              </a:rPr>
              <a:t>CSE </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aims to </a:t>
            </a: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equip children </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and young people with </a:t>
            </a: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knowledge, skills, attitudes and values </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that will empower them to: </a:t>
            </a:r>
          </a:p>
          <a:p>
            <a:pPr marL="0" marR="0" lvl="0" indent="0" defTabSz="914400" rtl="0" eaLnBrk="1" fontAlgn="auto" latinLnBrk="0" hangingPunct="1">
              <a:lnSpc>
                <a:spcPct val="90000"/>
              </a:lnSpc>
              <a:spcBef>
                <a:spcPts val="1000"/>
              </a:spcBef>
              <a:spcAft>
                <a:spcPts val="0"/>
              </a:spcAft>
              <a:buClr>
                <a:srgbClr val="EF4718"/>
              </a:buClr>
              <a:buSzTx/>
              <a:buFont typeface="Arial" panose="020B0604020202020204"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173038" marR="0" lvl="0" indent="0" defTabSz="914400" rtl="0" eaLnBrk="1" fontAlgn="auto" latinLnBrk="0" hangingPunct="1">
              <a:lnSpc>
                <a:spcPct val="90000"/>
              </a:lnSpc>
              <a:spcBef>
                <a:spcPts val="1000"/>
              </a:spcBef>
              <a:spcAft>
                <a:spcPts val="0"/>
              </a:spcAft>
              <a:buClr>
                <a:srgbClr val="EF4718"/>
              </a:buClr>
              <a:buSzTx/>
              <a:buFont typeface="Arial" panose="020B0604020202020204" pitchFamily="34" charset="0"/>
              <a:buNone/>
              <a:tabLst/>
              <a:defRPr/>
            </a:pPr>
            <a:endParaRPr kumimoji="0" lang="en-US" sz="2400" b="0" i="1"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3" name="Diagram 2"/>
          <p:cNvGraphicFramePr/>
          <p:nvPr>
            <p:extLst>
              <p:ext uri="{D42A27DB-BD31-4B8C-83A1-F6EECF244321}">
                <p14:modId xmlns:p14="http://schemas.microsoft.com/office/powerpoint/2010/main" val="4233410416"/>
              </p:ext>
            </p:extLst>
          </p:nvPr>
        </p:nvGraphicFramePr>
        <p:xfrm>
          <a:off x="6400801" y="939354"/>
          <a:ext cx="5171264" cy="544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4514850" y="6021288"/>
            <a:ext cx="1691680" cy="836712"/>
          </a:xfrm>
          <a:prstGeom prst="rect">
            <a:avLst/>
          </a:prstGeom>
        </p:spPr>
      </p:pic>
      <p:sp>
        <p:nvSpPr>
          <p:cNvPr id="7"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42</a:t>
            </a:r>
            <a:endParaRPr lang="en-US" dirty="0"/>
          </a:p>
        </p:txBody>
      </p:sp>
    </p:spTree>
    <p:extLst>
      <p:ext uri="{BB962C8B-B14F-4D97-AF65-F5344CB8AC3E}">
        <p14:creationId xmlns:p14="http://schemas.microsoft.com/office/powerpoint/2010/main" val="20928604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1041010"/>
            <a:ext cx="11718388" cy="4881488"/>
          </a:xfrm>
        </p:spPr>
        <p:txBody>
          <a:bodyPr>
            <a:noAutofit/>
          </a:bodyPr>
          <a:lstStyle/>
          <a:p>
            <a:pPr marL="0" lvl="0" indent="0">
              <a:lnSpc>
                <a:spcPct val="90000"/>
              </a:lnSpc>
              <a:spcBef>
                <a:spcPts val="1000"/>
              </a:spcBef>
              <a:buNone/>
            </a:pPr>
            <a:r>
              <a:rPr lang="en-GB" dirty="0" smtClean="0"/>
              <a:t>CSE </a:t>
            </a:r>
            <a:r>
              <a:rPr lang="en-GB" dirty="0"/>
              <a:t>aims to empower learners to</a:t>
            </a:r>
            <a:r>
              <a:rPr lang="en-GB" dirty="0" smtClean="0"/>
              <a:t>:</a:t>
            </a:r>
          </a:p>
          <a:p>
            <a:pPr marL="0" lvl="0" indent="0">
              <a:lnSpc>
                <a:spcPct val="90000"/>
              </a:lnSpc>
              <a:spcBef>
                <a:spcPts val="1000"/>
              </a:spcBef>
              <a:buNone/>
            </a:pPr>
            <a:endParaRPr lang="en-GB" dirty="0"/>
          </a:p>
          <a:p>
            <a:pPr lvl="1">
              <a:lnSpc>
                <a:spcPct val="90000"/>
              </a:lnSpc>
              <a:spcBef>
                <a:spcPts val="1000"/>
              </a:spcBef>
              <a:buFont typeface="Wingdings" panose="05000000000000000000" pitchFamily="2" charset="2"/>
              <a:buChar char="§"/>
            </a:pPr>
            <a:r>
              <a:rPr lang="en-GB" dirty="0"/>
              <a:t>Identify and report sexual abuse</a:t>
            </a:r>
          </a:p>
          <a:p>
            <a:pPr lvl="1">
              <a:lnSpc>
                <a:spcPct val="90000"/>
              </a:lnSpc>
              <a:spcBef>
                <a:spcPts val="1000"/>
              </a:spcBef>
              <a:buFont typeface="Wingdings" panose="05000000000000000000" pitchFamily="2" charset="2"/>
              <a:buChar char="§"/>
            </a:pPr>
            <a:r>
              <a:rPr lang="en-GB" dirty="0"/>
              <a:t>Remain HIV negative &amp; remain on treatment if positive</a:t>
            </a:r>
          </a:p>
          <a:p>
            <a:pPr lvl="1">
              <a:lnSpc>
                <a:spcPct val="90000"/>
              </a:lnSpc>
              <a:spcBef>
                <a:spcPts val="1000"/>
              </a:spcBef>
              <a:buFont typeface="Wingdings" panose="05000000000000000000" pitchFamily="2" charset="2"/>
              <a:buChar char="§"/>
            </a:pPr>
            <a:r>
              <a:rPr lang="en-GB" dirty="0"/>
              <a:t>Prevent pregnancy</a:t>
            </a:r>
          </a:p>
          <a:p>
            <a:pPr lvl="1">
              <a:lnSpc>
                <a:spcPct val="90000"/>
              </a:lnSpc>
              <a:spcBef>
                <a:spcPts val="1000"/>
              </a:spcBef>
              <a:buFont typeface="Wingdings" panose="05000000000000000000" pitchFamily="2" charset="2"/>
              <a:buChar char="§"/>
            </a:pPr>
            <a:r>
              <a:rPr lang="en-GB" dirty="0"/>
              <a:t>Prevent bullying &amp; to deal with negative peer pressure</a:t>
            </a:r>
          </a:p>
          <a:p>
            <a:pPr lvl="1">
              <a:lnSpc>
                <a:spcPct val="90000"/>
              </a:lnSpc>
              <a:spcBef>
                <a:spcPts val="1000"/>
              </a:spcBef>
              <a:buFont typeface="Wingdings" panose="05000000000000000000" pitchFamily="2" charset="2"/>
              <a:buChar char="§"/>
            </a:pPr>
            <a:r>
              <a:rPr lang="en-GB" dirty="0"/>
              <a:t>Know where to get help (in cases of rape, TB &amp; ART, contraception, substance abuse)</a:t>
            </a:r>
          </a:p>
          <a:p>
            <a:pPr lvl="1">
              <a:lnSpc>
                <a:spcPct val="90000"/>
              </a:lnSpc>
              <a:spcBef>
                <a:spcPts val="1000"/>
              </a:spcBef>
              <a:buClr>
                <a:schemeClr val="tx1"/>
              </a:buClr>
              <a:buFont typeface="Wingdings" panose="05000000000000000000" pitchFamily="2" charset="2"/>
              <a:buChar char="§"/>
            </a:pPr>
            <a:r>
              <a:rPr lang="en-GB" dirty="0">
                <a:solidFill>
                  <a:srgbClr val="961A1D"/>
                </a:solidFill>
              </a:rPr>
              <a:t>Stay in school until they complete Grade </a:t>
            </a:r>
            <a:r>
              <a:rPr lang="en-GB" dirty="0" smtClean="0">
                <a:solidFill>
                  <a:srgbClr val="961A1D"/>
                </a:solidFill>
              </a:rPr>
              <a:t>12</a:t>
            </a:r>
            <a:endParaRPr lang="en-ZA" dirty="0">
              <a:solidFill>
                <a:srgbClr val="961A1D"/>
              </a:solidFill>
            </a:endParaRPr>
          </a:p>
          <a:p>
            <a:pPr>
              <a:buClr>
                <a:schemeClr val="tx1"/>
              </a:buClr>
              <a:buFont typeface="Wingdings" panose="05000000000000000000" pitchFamily="2" charset="2"/>
              <a:buChar char="§"/>
            </a:pPr>
            <a:endParaRPr lang="en-US" dirty="0">
              <a:solidFill>
                <a:srgbClr val="961A1D"/>
              </a:solidFill>
            </a:endParaRPr>
          </a:p>
        </p:txBody>
      </p:sp>
      <p:sp>
        <p:nvSpPr>
          <p:cNvPr id="4" name="Title 1"/>
          <p:cNvSpPr txBox="1">
            <a:spLocks/>
          </p:cNvSpPr>
          <p:nvPr/>
        </p:nvSpPr>
        <p:spPr>
          <a:xfrm>
            <a:off x="2954215" y="218418"/>
            <a:ext cx="6344529" cy="535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b="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CSE OBJECTIVES</a:t>
            </a:r>
            <a:endParaRPr kumimoji="0" lang="en-ZA"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5" name="Picture 4"/>
          <p:cNvPicPr>
            <a:picLocks noChangeAspect="1"/>
          </p:cNvPicPr>
          <p:nvPr/>
        </p:nvPicPr>
        <p:blipFill>
          <a:blip r:embed="rId3"/>
          <a:stretch>
            <a:fillRect/>
          </a:stretch>
        </p:blipFill>
        <p:spPr>
          <a:xfrm>
            <a:off x="4514850" y="6021288"/>
            <a:ext cx="1691680" cy="836712"/>
          </a:xfrm>
          <a:prstGeom prst="rect">
            <a:avLst/>
          </a:prstGeom>
        </p:spPr>
      </p:pic>
      <p:sp>
        <p:nvSpPr>
          <p:cNvPr id="6"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43</a:t>
            </a:r>
            <a:endParaRPr lang="en-US" dirty="0"/>
          </a:p>
        </p:txBody>
      </p:sp>
    </p:spTree>
    <p:extLst>
      <p:ext uri="{BB962C8B-B14F-4D97-AF65-F5344CB8AC3E}">
        <p14:creationId xmlns:p14="http://schemas.microsoft.com/office/powerpoint/2010/main" val="1657401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49D0EE-DE7F-324B-A84C-F36708423CDB}" type="slidenum">
              <a:rPr lang="en-US" smtClean="0"/>
              <a:pPr/>
              <a:t>44</a:t>
            </a:fld>
            <a:endParaRPr lang="en-US" dirty="0"/>
          </a:p>
        </p:txBody>
      </p:sp>
      <p:sp>
        <p:nvSpPr>
          <p:cNvPr id="6" name="Title 5">
            <a:extLst>
              <a:ext uri="{FF2B5EF4-FFF2-40B4-BE49-F238E27FC236}">
                <a16:creationId xmlns:a16="http://schemas.microsoft.com/office/drawing/2014/main" id="{BF8552DD-6FF5-DB40-B10C-EF75299662A9}"/>
              </a:ext>
            </a:extLst>
          </p:cNvPr>
          <p:cNvSpPr>
            <a:spLocks noGrp="1"/>
          </p:cNvSpPr>
          <p:nvPr>
            <p:ph type="title"/>
          </p:nvPr>
        </p:nvSpPr>
        <p:spPr>
          <a:xfrm>
            <a:off x="609600" y="274638"/>
            <a:ext cx="10972800" cy="684102"/>
          </a:xfrm>
        </p:spPr>
        <p:txBody>
          <a:bodyPr/>
          <a:lstStyle/>
          <a:p>
            <a:r>
              <a:rPr lang="en-GB" sz="3600" dirty="0" smtClean="0">
                <a:latin typeface="+mn-lt"/>
              </a:rPr>
              <a:t>CSE IMPLEMENTATION APPROACH</a:t>
            </a:r>
            <a:endParaRPr lang="en-US" sz="3600" dirty="0">
              <a:latin typeface="+mn-lt"/>
            </a:endParaRPr>
          </a:p>
        </p:txBody>
      </p:sp>
      <p:pic>
        <p:nvPicPr>
          <p:cNvPr id="50" name="Graphic 49">
            <a:extLst>
              <a:ext uri="{FF2B5EF4-FFF2-40B4-BE49-F238E27FC236}">
                <a16:creationId xmlns:a16="http://schemas.microsoft.com/office/drawing/2014/main" id="{24C08605-DBC7-C040-8CC0-D82F12F9A7B6}"/>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l="8333" t="8472" r="48868" b="53896"/>
          <a:stretch/>
        </p:blipFill>
        <p:spPr>
          <a:xfrm flipV="1">
            <a:off x="3495604" y="4178532"/>
            <a:ext cx="2751327" cy="2419116"/>
          </a:xfrm>
          <a:prstGeom prst="rect">
            <a:avLst/>
          </a:prstGeom>
        </p:spPr>
      </p:pic>
      <p:pic>
        <p:nvPicPr>
          <p:cNvPr id="52" name="Graphic 51">
            <a:extLst>
              <a:ext uri="{FF2B5EF4-FFF2-40B4-BE49-F238E27FC236}">
                <a16:creationId xmlns:a16="http://schemas.microsoft.com/office/drawing/2014/main" id="{635A1D50-F054-1941-8A9B-76C4EDD39A84}"/>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l="6979" t="39182" r="58727" b="18021"/>
          <a:stretch/>
        </p:blipFill>
        <p:spPr>
          <a:xfrm flipV="1">
            <a:off x="3419737" y="1938940"/>
            <a:ext cx="2204520" cy="2751134"/>
          </a:xfrm>
          <a:prstGeom prst="rect">
            <a:avLst/>
          </a:prstGeom>
        </p:spPr>
      </p:pic>
      <p:pic>
        <p:nvPicPr>
          <p:cNvPr id="54" name="Graphic 53">
            <a:extLst>
              <a:ext uri="{FF2B5EF4-FFF2-40B4-BE49-F238E27FC236}">
                <a16:creationId xmlns:a16="http://schemas.microsoft.com/office/drawing/2014/main" id="{545DB4C1-5098-6B45-8868-5470FE9F1993}"/>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l="25209" t="62916" r="26735" b="9308"/>
          <a:stretch/>
        </p:blipFill>
        <p:spPr>
          <a:xfrm flipV="1">
            <a:off x="4565987" y="1393622"/>
            <a:ext cx="3089178" cy="1785509"/>
          </a:xfrm>
          <a:prstGeom prst="rect">
            <a:avLst/>
          </a:prstGeom>
        </p:spPr>
      </p:pic>
      <p:pic>
        <p:nvPicPr>
          <p:cNvPr id="56" name="Graphic 55">
            <a:extLst>
              <a:ext uri="{FF2B5EF4-FFF2-40B4-BE49-F238E27FC236}">
                <a16:creationId xmlns:a16="http://schemas.microsoft.com/office/drawing/2014/main" id="{936070BB-32EC-1F4E-A7C6-FCCA77B9A39C}"/>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rcRect l="58610" t="35965" r="8334" b="11673"/>
          <a:stretch/>
        </p:blipFill>
        <p:spPr>
          <a:xfrm flipV="1">
            <a:off x="6701557" y="1530738"/>
            <a:ext cx="2124926" cy="3365952"/>
          </a:xfrm>
          <a:prstGeom prst="rect">
            <a:avLst/>
          </a:prstGeom>
        </p:spPr>
      </p:pic>
      <p:pic>
        <p:nvPicPr>
          <p:cNvPr id="57" name="Graphic 56">
            <a:extLst>
              <a:ext uri="{FF2B5EF4-FFF2-40B4-BE49-F238E27FC236}">
                <a16:creationId xmlns:a16="http://schemas.microsoft.com/office/drawing/2014/main" id="{EAEF37EC-29C4-3548-8E2A-30EAE5367153}"/>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xmlns="" r:embed="rId11"/>
              </a:ext>
            </a:extLst>
          </a:blip>
          <a:srcRect l="47466" t="9459" r="10936" b="53457"/>
          <a:stretch/>
        </p:blipFill>
        <p:spPr>
          <a:xfrm flipV="1">
            <a:off x="5987206" y="4162537"/>
            <a:ext cx="2674049" cy="2383844"/>
          </a:xfrm>
          <a:prstGeom prst="rect">
            <a:avLst/>
          </a:prstGeom>
        </p:spPr>
      </p:pic>
      <p:sp>
        <p:nvSpPr>
          <p:cNvPr id="58" name="Oval 57">
            <a:extLst>
              <a:ext uri="{FF2B5EF4-FFF2-40B4-BE49-F238E27FC236}">
                <a16:creationId xmlns:a16="http://schemas.microsoft.com/office/drawing/2014/main" id="{3FB2B339-E9BA-B743-996E-BA8FB1C9DCFB}"/>
              </a:ext>
            </a:extLst>
          </p:cNvPr>
          <p:cNvSpPr/>
          <p:nvPr/>
        </p:nvSpPr>
        <p:spPr>
          <a:xfrm>
            <a:off x="5109285" y="2904021"/>
            <a:ext cx="2135420" cy="2135420"/>
          </a:xfrm>
          <a:prstGeom prst="ellipse">
            <a:avLst/>
          </a:prstGeom>
          <a:solidFill>
            <a:srgbClr val="53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FB52E65-D482-1C48-8869-B8D4F338C109}"/>
              </a:ext>
            </a:extLst>
          </p:cNvPr>
          <p:cNvSpPr txBox="1"/>
          <p:nvPr/>
        </p:nvSpPr>
        <p:spPr>
          <a:xfrm>
            <a:off x="5252036" y="4221430"/>
            <a:ext cx="1838325" cy="584775"/>
          </a:xfrm>
          <a:prstGeom prst="rect">
            <a:avLst/>
          </a:prstGeom>
          <a:noFill/>
        </p:spPr>
        <p:txBody>
          <a:bodyPr wrap="square" rtlCol="0">
            <a:spAutoFit/>
          </a:bodyPr>
          <a:lstStyle/>
          <a:p>
            <a:pPr algn="ctr"/>
            <a:r>
              <a:rPr lang="en-ZA" sz="1300" b="1" dirty="0">
                <a:solidFill>
                  <a:schemeClr val="bg1"/>
                </a:solidFill>
                <a:latin typeface="Arial" panose="020B0604020202020204" pitchFamily="34" charset="0"/>
                <a:cs typeface="Arial" panose="020B0604020202020204" pitchFamily="34" charset="0"/>
              </a:rPr>
              <a:t>The Learner</a:t>
            </a:r>
            <a:endParaRPr lang="en-ZA" sz="13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US" dirty="0"/>
          </a:p>
        </p:txBody>
      </p:sp>
      <p:sp>
        <p:nvSpPr>
          <p:cNvPr id="60" name="TextBox 59">
            <a:extLst>
              <a:ext uri="{FF2B5EF4-FFF2-40B4-BE49-F238E27FC236}">
                <a16:creationId xmlns:a16="http://schemas.microsoft.com/office/drawing/2014/main" id="{A52B6C05-7E33-9C4C-8740-0EB110BB042F}"/>
              </a:ext>
            </a:extLst>
          </p:cNvPr>
          <p:cNvSpPr txBox="1"/>
          <p:nvPr/>
        </p:nvSpPr>
        <p:spPr>
          <a:xfrm>
            <a:off x="5265029" y="2177428"/>
            <a:ext cx="1838325" cy="769441"/>
          </a:xfrm>
          <a:prstGeom prst="rect">
            <a:avLst/>
          </a:prstGeom>
          <a:noFill/>
        </p:spPr>
        <p:txBody>
          <a:bodyPr wrap="square" rtlCol="0">
            <a:spAutoFit/>
          </a:bodyPr>
          <a:lstStyle/>
          <a:p>
            <a:pPr algn="ctr"/>
            <a:r>
              <a:rPr lang="en-ZA" sz="1300" b="1" dirty="0">
                <a:solidFill>
                  <a:schemeClr val="bg1"/>
                </a:solidFill>
                <a:cs typeface="Arial" panose="020B0604020202020204" pitchFamily="34" charset="0"/>
              </a:rPr>
              <a:t>Scripted Lesson Plans (Classroom</a:t>
            </a:r>
            <a:r>
              <a:rPr lang="en-ZA" sz="1300" b="1" dirty="0">
                <a:solidFill>
                  <a:schemeClr val="bg1"/>
                </a:solidFill>
                <a:latin typeface="Arial" panose="020B0604020202020204" pitchFamily="34" charset="0"/>
                <a:cs typeface="Arial" panose="020B0604020202020204" pitchFamily="34" charset="0"/>
              </a:rPr>
              <a:t>)</a:t>
            </a:r>
            <a:endParaRPr lang="en-ZA" sz="13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61" name="TextBox 60">
            <a:extLst>
              <a:ext uri="{FF2B5EF4-FFF2-40B4-BE49-F238E27FC236}">
                <a16:creationId xmlns:a16="http://schemas.microsoft.com/office/drawing/2014/main" id="{56CEEB14-B3C0-6143-AF5D-E0F0F7DB71E6}"/>
              </a:ext>
            </a:extLst>
          </p:cNvPr>
          <p:cNvSpPr txBox="1"/>
          <p:nvPr/>
        </p:nvSpPr>
        <p:spPr>
          <a:xfrm>
            <a:off x="3484756" y="3258124"/>
            <a:ext cx="1707022" cy="1169551"/>
          </a:xfrm>
          <a:prstGeom prst="rect">
            <a:avLst/>
          </a:prstGeom>
          <a:noFill/>
        </p:spPr>
        <p:txBody>
          <a:bodyPr wrap="square" rtlCol="0">
            <a:spAutoFit/>
          </a:bodyPr>
          <a:lstStyle/>
          <a:p>
            <a:pPr algn="ctr"/>
            <a:r>
              <a:rPr lang="en-ZA" sz="1300" b="1" dirty="0">
                <a:solidFill>
                  <a:schemeClr val="bg1"/>
                </a:solidFill>
                <a:cs typeface="Arial" panose="020B0604020202020204" pitchFamily="34" charset="0"/>
              </a:rPr>
              <a:t>Parental</a:t>
            </a:r>
          </a:p>
          <a:p>
            <a:pPr algn="ctr"/>
            <a:r>
              <a:rPr lang="en-ZA" sz="1300" b="1" dirty="0">
                <a:solidFill>
                  <a:schemeClr val="bg1"/>
                </a:solidFill>
                <a:ea typeface="Calibri" panose="020F0502020204030204" pitchFamily="34" charset="0"/>
                <a:cs typeface="Arial" panose="020B0604020202020204" pitchFamily="34" charset="0"/>
              </a:rPr>
              <a:t>Support </a:t>
            </a:r>
            <a:br>
              <a:rPr lang="en-ZA" sz="1300" b="1" dirty="0">
                <a:solidFill>
                  <a:schemeClr val="bg1"/>
                </a:solidFill>
                <a:ea typeface="Calibri" panose="020F0502020204030204" pitchFamily="34" charset="0"/>
                <a:cs typeface="Arial" panose="020B0604020202020204" pitchFamily="34" charset="0"/>
              </a:rPr>
            </a:br>
            <a:r>
              <a:rPr lang="en-ZA" sz="1300" b="1" dirty="0">
                <a:solidFill>
                  <a:schemeClr val="bg1"/>
                </a:solidFill>
                <a:ea typeface="Calibri" panose="020F0502020204030204" pitchFamily="34" charset="0"/>
                <a:cs typeface="Arial" panose="020B0604020202020204" pitchFamily="34" charset="0"/>
              </a:rPr>
              <a:t>through </a:t>
            </a:r>
          </a:p>
          <a:p>
            <a:pPr algn="ctr"/>
            <a:r>
              <a:rPr lang="en-ZA" sz="1300" b="1" dirty="0">
                <a:solidFill>
                  <a:schemeClr val="bg1"/>
                </a:solidFill>
                <a:ea typeface="Calibri" panose="020F0502020204030204" pitchFamily="34" charset="0"/>
                <a:cs typeface="Arial" panose="020B0604020202020204" pitchFamily="34" charset="0"/>
              </a:rPr>
              <a:t>SGBs (Home)</a:t>
            </a:r>
          </a:p>
          <a:p>
            <a:endParaRPr lang="en-US" dirty="0"/>
          </a:p>
        </p:txBody>
      </p:sp>
      <p:sp>
        <p:nvSpPr>
          <p:cNvPr id="62" name="TextBox 61">
            <a:extLst>
              <a:ext uri="{FF2B5EF4-FFF2-40B4-BE49-F238E27FC236}">
                <a16:creationId xmlns:a16="http://schemas.microsoft.com/office/drawing/2014/main" id="{15F7EA96-A370-2D4D-A694-992D3FC2F00B}"/>
              </a:ext>
            </a:extLst>
          </p:cNvPr>
          <p:cNvSpPr txBox="1"/>
          <p:nvPr/>
        </p:nvSpPr>
        <p:spPr>
          <a:xfrm>
            <a:off x="7279117" y="3332443"/>
            <a:ext cx="1286011" cy="1092607"/>
          </a:xfrm>
          <a:prstGeom prst="rect">
            <a:avLst/>
          </a:prstGeom>
          <a:noFill/>
        </p:spPr>
        <p:txBody>
          <a:bodyPr wrap="square" rtlCol="0">
            <a:spAutoFit/>
          </a:bodyPr>
          <a:lstStyle/>
          <a:p>
            <a:pPr algn="ctr"/>
            <a:r>
              <a:rPr lang="en-ZA" sz="1300" b="1" dirty="0">
                <a:solidFill>
                  <a:schemeClr val="bg1"/>
                </a:solidFill>
                <a:cs typeface="Arial" panose="020B0604020202020204" pitchFamily="34" charset="0"/>
              </a:rPr>
              <a:t>Learner &amp; Educator Mentorship</a:t>
            </a:r>
          </a:p>
          <a:p>
            <a:pPr algn="ctr"/>
            <a:r>
              <a:rPr lang="en-ZA" sz="1300" b="1" dirty="0">
                <a:solidFill>
                  <a:schemeClr val="bg1"/>
                </a:solidFill>
                <a:ea typeface="Calibri" panose="020F0502020204030204" pitchFamily="34" charset="0"/>
                <a:cs typeface="Arial" panose="020B0604020202020204" pitchFamily="34" charset="0"/>
              </a:rPr>
              <a:t>(Outside</a:t>
            </a:r>
            <a:br>
              <a:rPr lang="en-ZA" sz="1300" b="1" dirty="0">
                <a:solidFill>
                  <a:schemeClr val="bg1"/>
                </a:solidFill>
                <a:ea typeface="Calibri" panose="020F0502020204030204" pitchFamily="34" charset="0"/>
                <a:cs typeface="Arial" panose="020B0604020202020204" pitchFamily="34" charset="0"/>
              </a:rPr>
            </a:br>
            <a:r>
              <a:rPr lang="en-ZA" sz="1300" b="1" dirty="0">
                <a:solidFill>
                  <a:schemeClr val="bg1"/>
                </a:solidFill>
                <a:ea typeface="Calibri" panose="020F0502020204030204" pitchFamily="34" charset="0"/>
                <a:cs typeface="Arial" panose="020B0604020202020204" pitchFamily="34" charset="0"/>
              </a:rPr>
              <a:t>Class</a:t>
            </a:r>
            <a:r>
              <a:rPr lang="en-ZA" sz="1300" b="1" dirty="0" smtClean="0">
                <a:solidFill>
                  <a:schemeClr val="bg1"/>
                </a:solidFill>
                <a:ea typeface="Calibri" panose="020F0502020204030204" pitchFamily="34" charset="0"/>
                <a:cs typeface="Arial" panose="020B0604020202020204" pitchFamily="34" charset="0"/>
              </a:rPr>
              <a:t>)</a:t>
            </a:r>
            <a:endParaRPr lang="en-ZA" sz="1300" b="1" dirty="0">
              <a:solidFill>
                <a:schemeClr val="bg1"/>
              </a:solidFill>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7EA01EC6-9BBF-9844-8963-01A4D04DECCF}"/>
              </a:ext>
            </a:extLst>
          </p:cNvPr>
          <p:cNvSpPr txBox="1"/>
          <p:nvPr/>
        </p:nvSpPr>
        <p:spPr>
          <a:xfrm>
            <a:off x="6224173" y="5167880"/>
            <a:ext cx="1408657" cy="1169551"/>
          </a:xfrm>
          <a:prstGeom prst="rect">
            <a:avLst/>
          </a:prstGeom>
          <a:noFill/>
        </p:spPr>
        <p:txBody>
          <a:bodyPr wrap="square" rtlCol="0">
            <a:spAutoFit/>
          </a:bodyPr>
          <a:lstStyle/>
          <a:p>
            <a:pPr algn="ctr"/>
            <a:r>
              <a:rPr lang="en-ZA" sz="1300" b="1" dirty="0">
                <a:solidFill>
                  <a:schemeClr val="bg1"/>
                </a:solidFill>
                <a:cs typeface="Arial" panose="020B0604020202020204" pitchFamily="34" charset="0"/>
              </a:rPr>
              <a:t>Access to ASRH</a:t>
            </a:r>
          </a:p>
          <a:p>
            <a:pPr algn="ctr"/>
            <a:r>
              <a:rPr lang="en-ZA" sz="1300" b="1" dirty="0">
                <a:solidFill>
                  <a:schemeClr val="bg1"/>
                </a:solidFill>
                <a:ea typeface="Calibri" panose="020F0502020204030204" pitchFamily="34" charset="0"/>
                <a:cs typeface="Arial" panose="020B0604020202020204" pitchFamily="34" charset="0"/>
              </a:rPr>
              <a:t>Services</a:t>
            </a:r>
          </a:p>
          <a:p>
            <a:pPr algn="ctr"/>
            <a:r>
              <a:rPr lang="en-ZA" sz="1300" b="1" dirty="0">
                <a:solidFill>
                  <a:schemeClr val="bg1"/>
                </a:solidFill>
                <a:ea typeface="Calibri" panose="020F0502020204030204" pitchFamily="34" charset="0"/>
                <a:cs typeface="Arial" panose="020B0604020202020204" pitchFamily="34" charset="0"/>
              </a:rPr>
              <a:t>(Health Facility &amp;</a:t>
            </a:r>
          </a:p>
          <a:p>
            <a:pPr algn="ctr"/>
            <a:r>
              <a:rPr lang="en-ZA" sz="1300" b="1" dirty="0">
                <a:solidFill>
                  <a:schemeClr val="bg1"/>
                </a:solidFill>
                <a:ea typeface="Calibri" panose="020F0502020204030204" pitchFamily="34" charset="0"/>
                <a:cs typeface="Arial" panose="020B0604020202020204" pitchFamily="34" charset="0"/>
              </a:rPr>
              <a:t>School- based</a:t>
            </a:r>
            <a:r>
              <a:rPr lang="en-ZA" sz="1300" b="1" dirty="0">
                <a:solidFill>
                  <a:schemeClr val="bg1"/>
                </a:solidFill>
                <a:latin typeface="Arial" panose="020B0604020202020204" pitchFamily="34" charset="0"/>
                <a:ea typeface="Calibri" panose="020F0502020204030204" pitchFamily="34" charset="0"/>
                <a:cs typeface="Arial" panose="020B0604020202020204" pitchFamily="34" charset="0"/>
              </a:rPr>
              <a:t>)</a:t>
            </a:r>
          </a:p>
          <a:p>
            <a:endParaRPr lang="en-US" dirty="0"/>
          </a:p>
        </p:txBody>
      </p:sp>
      <p:sp>
        <p:nvSpPr>
          <p:cNvPr id="64" name="TextBox 63">
            <a:extLst>
              <a:ext uri="{FF2B5EF4-FFF2-40B4-BE49-F238E27FC236}">
                <a16:creationId xmlns:a16="http://schemas.microsoft.com/office/drawing/2014/main" id="{B72DE382-26BA-C840-8C72-70C56306D469}"/>
              </a:ext>
            </a:extLst>
          </p:cNvPr>
          <p:cNvSpPr txBox="1"/>
          <p:nvPr/>
        </p:nvSpPr>
        <p:spPr>
          <a:xfrm>
            <a:off x="4609135" y="5213587"/>
            <a:ext cx="1436683" cy="1169551"/>
          </a:xfrm>
          <a:prstGeom prst="rect">
            <a:avLst/>
          </a:prstGeom>
          <a:noFill/>
        </p:spPr>
        <p:txBody>
          <a:bodyPr wrap="square" rtlCol="0">
            <a:spAutoFit/>
          </a:bodyPr>
          <a:lstStyle/>
          <a:p>
            <a:pPr algn="ctr"/>
            <a:r>
              <a:rPr lang="en-ZA" sz="1300" b="1" dirty="0">
                <a:solidFill>
                  <a:schemeClr val="bg1"/>
                </a:solidFill>
                <a:cs typeface="Arial" panose="020B0604020202020204" pitchFamily="34" charset="0"/>
              </a:rPr>
              <a:t>School Management</a:t>
            </a:r>
          </a:p>
          <a:p>
            <a:pPr algn="ctr"/>
            <a:r>
              <a:rPr lang="en-ZA" sz="1300" b="1" dirty="0">
                <a:solidFill>
                  <a:schemeClr val="bg1"/>
                </a:solidFill>
                <a:ea typeface="Calibri" panose="020F0502020204030204" pitchFamily="34" charset="0"/>
                <a:cs typeface="Arial" panose="020B0604020202020204" pitchFamily="34" charset="0"/>
              </a:rPr>
              <a:t>Support</a:t>
            </a:r>
          </a:p>
          <a:p>
            <a:pPr algn="ctr"/>
            <a:r>
              <a:rPr lang="en-ZA" sz="1300" b="1" dirty="0">
                <a:solidFill>
                  <a:schemeClr val="bg1"/>
                </a:solidFill>
                <a:ea typeface="Calibri" panose="020F0502020204030204" pitchFamily="34" charset="0"/>
                <a:cs typeface="Arial" panose="020B0604020202020204" pitchFamily="34" charset="0"/>
              </a:rPr>
              <a:t>(School)</a:t>
            </a:r>
          </a:p>
          <a:p>
            <a:endParaRPr lang="en-US" dirty="0"/>
          </a:p>
        </p:txBody>
      </p:sp>
      <p:pic>
        <p:nvPicPr>
          <p:cNvPr id="66" name="Graphic 65">
            <a:extLst>
              <a:ext uri="{FF2B5EF4-FFF2-40B4-BE49-F238E27FC236}">
                <a16:creationId xmlns:a16="http://schemas.microsoft.com/office/drawing/2014/main" id="{90D52DE8-B485-8E4C-836D-707FC0A3A9F0}"/>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413639" y="4581735"/>
            <a:ext cx="750016" cy="750016"/>
          </a:xfrm>
          <a:prstGeom prst="rect">
            <a:avLst/>
          </a:prstGeom>
        </p:spPr>
      </p:pic>
      <p:pic>
        <p:nvPicPr>
          <p:cNvPr id="70" name="Graphic 69">
            <a:extLst>
              <a:ext uri="{FF2B5EF4-FFF2-40B4-BE49-F238E27FC236}">
                <a16:creationId xmlns:a16="http://schemas.microsoft.com/office/drawing/2014/main" id="{46B4E6A5-3E6B-534F-9AC7-21DFF171AEA5}"/>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154890" y="4651571"/>
            <a:ext cx="553505" cy="553505"/>
          </a:xfrm>
          <a:prstGeom prst="rect">
            <a:avLst/>
          </a:prstGeom>
        </p:spPr>
      </p:pic>
      <p:pic>
        <p:nvPicPr>
          <p:cNvPr id="71" name="Graphic 70">
            <a:extLst>
              <a:ext uri="{FF2B5EF4-FFF2-40B4-BE49-F238E27FC236}">
                <a16:creationId xmlns:a16="http://schemas.microsoft.com/office/drawing/2014/main" id="{78672719-328A-BB4C-B2F7-274920899FD7}"/>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337742" y="2609035"/>
            <a:ext cx="824448" cy="824448"/>
          </a:xfrm>
          <a:prstGeom prst="rect">
            <a:avLst/>
          </a:prstGeom>
        </p:spPr>
      </p:pic>
      <p:pic>
        <p:nvPicPr>
          <p:cNvPr id="72" name="Graphic 71">
            <a:extLst>
              <a:ext uri="{FF2B5EF4-FFF2-40B4-BE49-F238E27FC236}">
                <a16:creationId xmlns:a16="http://schemas.microsoft.com/office/drawing/2014/main" id="{2FBEC154-ADC1-F448-A2B1-476484BBCDDF}"/>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4197844" y="2510324"/>
            <a:ext cx="745348" cy="745348"/>
          </a:xfrm>
          <a:prstGeom prst="rect">
            <a:avLst/>
          </a:prstGeom>
        </p:spPr>
      </p:pic>
      <p:pic>
        <p:nvPicPr>
          <p:cNvPr id="73" name="Graphic 72">
            <a:extLst>
              <a:ext uri="{FF2B5EF4-FFF2-40B4-BE49-F238E27FC236}">
                <a16:creationId xmlns:a16="http://schemas.microsoft.com/office/drawing/2014/main" id="{4029A0D5-905D-CE42-B575-4A2ADEB362DA}"/>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5736828" y="3345693"/>
            <a:ext cx="815308" cy="815308"/>
          </a:xfrm>
          <a:prstGeom prst="rect">
            <a:avLst/>
          </a:prstGeom>
        </p:spPr>
      </p:pic>
      <p:pic>
        <p:nvPicPr>
          <p:cNvPr id="74" name="Graphic 73">
            <a:extLst>
              <a:ext uri="{FF2B5EF4-FFF2-40B4-BE49-F238E27FC236}">
                <a16:creationId xmlns:a16="http://schemas.microsoft.com/office/drawing/2014/main" id="{0562221C-CED4-634D-9404-EE21AC2BC7E2}"/>
              </a:ext>
            </a:extLst>
          </p:cNvPr>
          <p:cNvPicPr>
            <a:picLocks noChangeAspect="1"/>
          </p:cNvPicPr>
          <p:nvPr/>
        </p:nvPicPr>
        <p:blipFill>
          <a:blip r:embed="rId22">
            <a:extLst>
              <a:ext uri="{96DAC541-7B7A-43D3-8B79-37D633B846F1}">
                <asvg:svgBlip xmlns:asvg="http://schemas.microsoft.com/office/drawing/2016/SVG/main" xmlns="" r:embed="rId23"/>
              </a:ext>
            </a:extLst>
          </a:blip>
          <a:stretch>
            <a:fillRect/>
          </a:stretch>
        </p:blipFill>
        <p:spPr>
          <a:xfrm>
            <a:off x="5865512" y="1618297"/>
            <a:ext cx="601658" cy="601658"/>
          </a:xfrm>
          <a:prstGeom prst="rect">
            <a:avLst/>
          </a:prstGeom>
        </p:spPr>
      </p:pic>
      <p:sp>
        <p:nvSpPr>
          <p:cNvPr id="76" name="Rectangle 75">
            <a:extLst>
              <a:ext uri="{FF2B5EF4-FFF2-40B4-BE49-F238E27FC236}">
                <a16:creationId xmlns:a16="http://schemas.microsoft.com/office/drawing/2014/main" id="{F5C9C00D-37D0-2148-B629-EA0F7DDFFF4D}"/>
              </a:ext>
            </a:extLst>
          </p:cNvPr>
          <p:cNvSpPr/>
          <p:nvPr/>
        </p:nvSpPr>
        <p:spPr>
          <a:xfrm>
            <a:off x="8975904" y="1687794"/>
            <a:ext cx="2613110" cy="1122355"/>
          </a:xfrm>
          <a:prstGeom prst="rect">
            <a:avLst/>
          </a:prstGeom>
          <a:solidFill>
            <a:srgbClr val="EBDBB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0" name="Straight Arrow Connector 79">
            <a:extLst>
              <a:ext uri="{FF2B5EF4-FFF2-40B4-BE49-F238E27FC236}">
                <a16:creationId xmlns:a16="http://schemas.microsoft.com/office/drawing/2014/main" id="{30894775-4C89-E645-92C9-AF1F7665734F}"/>
              </a:ext>
            </a:extLst>
          </p:cNvPr>
          <p:cNvCxnSpPr>
            <a:cxnSpLocks/>
          </p:cNvCxnSpPr>
          <p:nvPr/>
        </p:nvCxnSpPr>
        <p:spPr>
          <a:xfrm flipV="1">
            <a:off x="3349689" y="1919126"/>
            <a:ext cx="1759596" cy="198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AFE8B1D-AC81-8B42-9879-B4E328790CF1}"/>
              </a:ext>
            </a:extLst>
          </p:cNvPr>
          <p:cNvSpPr/>
          <p:nvPr/>
        </p:nvSpPr>
        <p:spPr>
          <a:xfrm>
            <a:off x="736579" y="1687794"/>
            <a:ext cx="2613110" cy="1122355"/>
          </a:xfrm>
          <a:prstGeom prst="rect">
            <a:avLst/>
          </a:prstGeom>
          <a:solidFill>
            <a:srgbClr val="EBDBB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4" name="Straight Arrow Connector 83">
            <a:extLst>
              <a:ext uri="{FF2B5EF4-FFF2-40B4-BE49-F238E27FC236}">
                <a16:creationId xmlns:a16="http://schemas.microsoft.com/office/drawing/2014/main" id="{81746CAF-B00B-5A47-8BFD-D3452BA79533}"/>
              </a:ext>
            </a:extLst>
          </p:cNvPr>
          <p:cNvCxnSpPr>
            <a:cxnSpLocks/>
          </p:cNvCxnSpPr>
          <p:nvPr/>
        </p:nvCxnSpPr>
        <p:spPr>
          <a:xfrm flipH="1">
            <a:off x="7170149" y="1919126"/>
            <a:ext cx="180575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A466A70-B06F-B448-A19C-B098C8C0D695}"/>
              </a:ext>
            </a:extLst>
          </p:cNvPr>
          <p:cNvCxnSpPr>
            <a:cxnSpLocks/>
          </p:cNvCxnSpPr>
          <p:nvPr/>
        </p:nvCxnSpPr>
        <p:spPr>
          <a:xfrm>
            <a:off x="3349689" y="3560961"/>
            <a:ext cx="59071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572AE65-8CFF-874B-9B2D-A65E90AB6679}"/>
              </a:ext>
            </a:extLst>
          </p:cNvPr>
          <p:cNvSpPr/>
          <p:nvPr/>
        </p:nvSpPr>
        <p:spPr>
          <a:xfrm>
            <a:off x="738088" y="3314507"/>
            <a:ext cx="2613110" cy="1122355"/>
          </a:xfrm>
          <a:prstGeom prst="rect">
            <a:avLst/>
          </a:prstGeom>
          <a:solidFill>
            <a:srgbClr val="EBDBB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68BA7631-F052-2744-9983-1C6F194FB46E}"/>
              </a:ext>
            </a:extLst>
          </p:cNvPr>
          <p:cNvCxnSpPr>
            <a:cxnSpLocks/>
          </p:cNvCxnSpPr>
          <p:nvPr/>
        </p:nvCxnSpPr>
        <p:spPr>
          <a:xfrm flipH="1">
            <a:off x="8452262" y="3773086"/>
            <a:ext cx="51837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2D7D062-4359-784E-8D49-31F7F550A3C7}"/>
              </a:ext>
            </a:extLst>
          </p:cNvPr>
          <p:cNvSpPr/>
          <p:nvPr/>
        </p:nvSpPr>
        <p:spPr>
          <a:xfrm>
            <a:off x="8970634" y="3314507"/>
            <a:ext cx="2613110" cy="1267228"/>
          </a:xfrm>
          <a:prstGeom prst="rect">
            <a:avLst/>
          </a:prstGeom>
          <a:solidFill>
            <a:srgbClr val="EBDBB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Arrow Connector 92">
            <a:extLst>
              <a:ext uri="{FF2B5EF4-FFF2-40B4-BE49-F238E27FC236}">
                <a16:creationId xmlns:a16="http://schemas.microsoft.com/office/drawing/2014/main" id="{C8F0C461-BE96-7840-B71E-83E864872FFA}"/>
              </a:ext>
            </a:extLst>
          </p:cNvPr>
          <p:cNvCxnSpPr>
            <a:cxnSpLocks/>
          </p:cNvCxnSpPr>
          <p:nvPr/>
        </p:nvCxnSpPr>
        <p:spPr>
          <a:xfrm>
            <a:off x="3349689" y="5193608"/>
            <a:ext cx="93008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59148419-2FA3-7C47-B084-C2C2091A50DA}"/>
              </a:ext>
            </a:extLst>
          </p:cNvPr>
          <p:cNvSpPr/>
          <p:nvPr/>
        </p:nvSpPr>
        <p:spPr>
          <a:xfrm>
            <a:off x="738088" y="4947154"/>
            <a:ext cx="2613110" cy="1122355"/>
          </a:xfrm>
          <a:prstGeom prst="rect">
            <a:avLst/>
          </a:prstGeom>
          <a:solidFill>
            <a:srgbClr val="EBDBB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Arrow Connector 94">
            <a:extLst>
              <a:ext uri="{FF2B5EF4-FFF2-40B4-BE49-F238E27FC236}">
                <a16:creationId xmlns:a16="http://schemas.microsoft.com/office/drawing/2014/main" id="{B82F1A91-AFF4-DE4E-8912-63E19977545A}"/>
              </a:ext>
            </a:extLst>
          </p:cNvPr>
          <p:cNvCxnSpPr>
            <a:cxnSpLocks/>
          </p:cNvCxnSpPr>
          <p:nvPr/>
        </p:nvCxnSpPr>
        <p:spPr>
          <a:xfrm flipH="1">
            <a:off x="8078772" y="5388090"/>
            <a:ext cx="89186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6EBE1B0F-62F7-1C49-B58D-1978667E0C42}"/>
              </a:ext>
            </a:extLst>
          </p:cNvPr>
          <p:cNvSpPr/>
          <p:nvPr/>
        </p:nvSpPr>
        <p:spPr>
          <a:xfrm>
            <a:off x="8970634" y="4947154"/>
            <a:ext cx="2613110" cy="1122355"/>
          </a:xfrm>
          <a:prstGeom prst="rect">
            <a:avLst/>
          </a:prstGeom>
          <a:solidFill>
            <a:srgbClr val="EBDBB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72BBFD3F-1D73-0144-858E-05E7690E435B}"/>
              </a:ext>
            </a:extLst>
          </p:cNvPr>
          <p:cNvSpPr txBox="1"/>
          <p:nvPr/>
        </p:nvSpPr>
        <p:spPr>
          <a:xfrm>
            <a:off x="841072" y="1821695"/>
            <a:ext cx="2409296" cy="1124988"/>
          </a:xfrm>
          <a:prstGeom prst="rect">
            <a:avLst/>
          </a:prstGeom>
          <a:noFill/>
        </p:spPr>
        <p:txBody>
          <a:bodyPr wrap="square" rtlCol="0">
            <a:spAutoFit/>
          </a:bodyPr>
          <a:lstStyle/>
          <a:p>
            <a:pPr defTabSz="514350">
              <a:lnSpc>
                <a:spcPct val="107000"/>
              </a:lnSpc>
              <a:spcAft>
                <a:spcPts val="450"/>
              </a:spcAft>
            </a:pPr>
            <a:r>
              <a:rPr lang="en-GB" sz="1400" b="1" dirty="0">
                <a:ea typeface="Calibri" charset="0"/>
                <a:cs typeface="Times New Roman" charset="0"/>
              </a:rPr>
              <a:t>Scripted Lesson Plans for grades 4-12 developed and approved by DBE</a:t>
            </a:r>
            <a:endParaRPr lang="en-US" sz="1400" b="1" dirty="0">
              <a:ea typeface="Calibri" charset="0"/>
              <a:cs typeface="Times New Roman" charset="0"/>
            </a:endParaRPr>
          </a:p>
          <a:p>
            <a:endParaRPr lang="en-US" dirty="0"/>
          </a:p>
        </p:txBody>
      </p:sp>
      <p:sp>
        <p:nvSpPr>
          <p:cNvPr id="98" name="TextBox 97">
            <a:extLst>
              <a:ext uri="{FF2B5EF4-FFF2-40B4-BE49-F238E27FC236}">
                <a16:creationId xmlns:a16="http://schemas.microsoft.com/office/drawing/2014/main" id="{9E13F295-D852-1548-B25C-369CF5B664A9}"/>
              </a:ext>
            </a:extLst>
          </p:cNvPr>
          <p:cNvSpPr txBox="1"/>
          <p:nvPr/>
        </p:nvSpPr>
        <p:spPr>
          <a:xfrm>
            <a:off x="860555" y="3377985"/>
            <a:ext cx="2409296" cy="1355499"/>
          </a:xfrm>
          <a:prstGeom prst="rect">
            <a:avLst/>
          </a:prstGeom>
          <a:noFill/>
        </p:spPr>
        <p:txBody>
          <a:bodyPr wrap="square" rtlCol="0">
            <a:spAutoFit/>
          </a:bodyPr>
          <a:lstStyle/>
          <a:p>
            <a:pPr defTabSz="514350">
              <a:lnSpc>
                <a:spcPct val="107000"/>
              </a:lnSpc>
              <a:spcAft>
                <a:spcPts val="450"/>
              </a:spcAft>
            </a:pPr>
            <a:r>
              <a:rPr lang="en-GB" sz="1400" b="1" dirty="0">
                <a:ea typeface="Calibri" charset="0"/>
                <a:cs typeface="Times New Roman" charset="0"/>
              </a:rPr>
              <a:t>Trained School Governing Bodies members in addressing adolescent and youth challenges through CSE</a:t>
            </a:r>
            <a:endParaRPr lang="en-US" sz="1400" b="1" dirty="0">
              <a:ea typeface="Calibri" charset="0"/>
              <a:cs typeface="Times New Roman" charset="0"/>
            </a:endParaRPr>
          </a:p>
          <a:p>
            <a:endParaRPr lang="en-US" dirty="0"/>
          </a:p>
        </p:txBody>
      </p:sp>
      <p:sp>
        <p:nvSpPr>
          <p:cNvPr id="99" name="TextBox 98">
            <a:extLst>
              <a:ext uri="{FF2B5EF4-FFF2-40B4-BE49-F238E27FC236}">
                <a16:creationId xmlns:a16="http://schemas.microsoft.com/office/drawing/2014/main" id="{18F76A82-A624-5C48-AD3D-155D5470557A}"/>
              </a:ext>
            </a:extLst>
          </p:cNvPr>
          <p:cNvSpPr txBox="1"/>
          <p:nvPr/>
        </p:nvSpPr>
        <p:spPr>
          <a:xfrm>
            <a:off x="851637" y="4980359"/>
            <a:ext cx="2499095" cy="1124988"/>
          </a:xfrm>
          <a:prstGeom prst="rect">
            <a:avLst/>
          </a:prstGeom>
          <a:noFill/>
        </p:spPr>
        <p:txBody>
          <a:bodyPr wrap="square" rtlCol="0">
            <a:spAutoFit/>
          </a:bodyPr>
          <a:lstStyle/>
          <a:p>
            <a:pPr defTabSz="514350">
              <a:lnSpc>
                <a:spcPct val="107000"/>
              </a:lnSpc>
              <a:spcAft>
                <a:spcPts val="450"/>
              </a:spcAft>
            </a:pPr>
            <a:r>
              <a:rPr lang="en-GB" sz="1400" b="1" dirty="0">
                <a:ea typeface="Calibri" charset="0"/>
                <a:cs typeface="Times New Roman" charset="0"/>
              </a:rPr>
              <a:t>School Management Teams sensitised to support educators  in CSE implementation </a:t>
            </a:r>
            <a:endParaRPr lang="en-US" sz="1400" b="1" dirty="0">
              <a:ea typeface="Calibri" charset="0"/>
              <a:cs typeface="Times New Roman" charset="0"/>
            </a:endParaRPr>
          </a:p>
          <a:p>
            <a:endParaRPr lang="en-US" dirty="0"/>
          </a:p>
        </p:txBody>
      </p:sp>
      <p:sp>
        <p:nvSpPr>
          <p:cNvPr id="112" name="TextBox 111">
            <a:extLst>
              <a:ext uri="{FF2B5EF4-FFF2-40B4-BE49-F238E27FC236}">
                <a16:creationId xmlns:a16="http://schemas.microsoft.com/office/drawing/2014/main" id="{041AF278-FF15-0D4E-A27E-414E52B86A6C}"/>
              </a:ext>
            </a:extLst>
          </p:cNvPr>
          <p:cNvSpPr txBox="1"/>
          <p:nvPr/>
        </p:nvSpPr>
        <p:spPr>
          <a:xfrm>
            <a:off x="9034529" y="1832574"/>
            <a:ext cx="2544724" cy="1124988"/>
          </a:xfrm>
          <a:prstGeom prst="rect">
            <a:avLst/>
          </a:prstGeom>
          <a:noFill/>
        </p:spPr>
        <p:txBody>
          <a:bodyPr wrap="square" rtlCol="0">
            <a:spAutoFit/>
          </a:bodyPr>
          <a:lstStyle/>
          <a:p>
            <a:pPr defTabSz="514350">
              <a:lnSpc>
                <a:spcPct val="107000"/>
              </a:lnSpc>
              <a:spcAft>
                <a:spcPts val="450"/>
              </a:spcAft>
            </a:pPr>
            <a:r>
              <a:rPr lang="en-GB" sz="1400" b="1" dirty="0">
                <a:ea typeface="Calibri" charset="0"/>
                <a:cs typeface="Times New Roman" charset="0"/>
              </a:rPr>
              <a:t>Trained Officials &amp; LO Educators on the use of CSE Scripted </a:t>
            </a:r>
            <a:br>
              <a:rPr lang="en-GB" sz="1400" b="1" dirty="0">
                <a:ea typeface="Calibri" charset="0"/>
                <a:cs typeface="Times New Roman" charset="0"/>
              </a:rPr>
            </a:br>
            <a:r>
              <a:rPr lang="en-GB" sz="1400" b="1" dirty="0">
                <a:ea typeface="Calibri" charset="0"/>
                <a:cs typeface="Times New Roman" charset="0"/>
              </a:rPr>
              <a:t>Lesson Plans</a:t>
            </a:r>
            <a:endParaRPr lang="en-US" sz="1400" b="1" dirty="0">
              <a:ea typeface="Calibri" charset="0"/>
              <a:cs typeface="Times New Roman" charset="0"/>
            </a:endParaRPr>
          </a:p>
          <a:p>
            <a:endParaRPr lang="en-US" dirty="0"/>
          </a:p>
        </p:txBody>
      </p:sp>
      <p:sp>
        <p:nvSpPr>
          <p:cNvPr id="113" name="TextBox 112">
            <a:extLst>
              <a:ext uri="{FF2B5EF4-FFF2-40B4-BE49-F238E27FC236}">
                <a16:creationId xmlns:a16="http://schemas.microsoft.com/office/drawing/2014/main" id="{1784C129-A3F3-BA44-9840-8F3B31F21A81}"/>
              </a:ext>
            </a:extLst>
          </p:cNvPr>
          <p:cNvSpPr txBox="1"/>
          <p:nvPr/>
        </p:nvSpPr>
        <p:spPr>
          <a:xfrm>
            <a:off x="9024204" y="3305217"/>
            <a:ext cx="2564810" cy="1244893"/>
          </a:xfrm>
          <a:prstGeom prst="rect">
            <a:avLst/>
          </a:prstGeom>
          <a:noFill/>
        </p:spPr>
        <p:txBody>
          <a:bodyPr wrap="square" rtlCol="0">
            <a:spAutoFit/>
          </a:bodyPr>
          <a:lstStyle/>
          <a:p>
            <a:pPr defTabSz="514350">
              <a:lnSpc>
                <a:spcPct val="107000"/>
              </a:lnSpc>
              <a:spcAft>
                <a:spcPts val="450"/>
              </a:spcAft>
            </a:pPr>
            <a:r>
              <a:rPr lang="en-GB" sz="1400" b="1" dirty="0">
                <a:ea typeface="Calibri" charset="0"/>
                <a:cs typeface="Times New Roman" charset="0"/>
              </a:rPr>
              <a:t>Ambassador program to support leadership and behaviour change of learners. Mentoring and coaching of educators. </a:t>
            </a:r>
            <a:endParaRPr lang="en-US" sz="1400" b="1" dirty="0">
              <a:ea typeface="Calibri" charset="0"/>
              <a:cs typeface="Times New Roman" charset="0"/>
            </a:endParaRPr>
          </a:p>
        </p:txBody>
      </p:sp>
      <p:sp>
        <p:nvSpPr>
          <p:cNvPr id="114" name="TextBox 113">
            <a:extLst>
              <a:ext uri="{FF2B5EF4-FFF2-40B4-BE49-F238E27FC236}">
                <a16:creationId xmlns:a16="http://schemas.microsoft.com/office/drawing/2014/main" id="{E27F453F-0D99-4C45-AC52-3CFFAF5018EB}"/>
              </a:ext>
            </a:extLst>
          </p:cNvPr>
          <p:cNvSpPr txBox="1"/>
          <p:nvPr/>
        </p:nvSpPr>
        <p:spPr>
          <a:xfrm>
            <a:off x="9124945" y="5193608"/>
            <a:ext cx="2409296" cy="894476"/>
          </a:xfrm>
          <a:prstGeom prst="rect">
            <a:avLst/>
          </a:prstGeom>
          <a:noFill/>
        </p:spPr>
        <p:txBody>
          <a:bodyPr wrap="square" rtlCol="0">
            <a:spAutoFit/>
          </a:bodyPr>
          <a:lstStyle/>
          <a:p>
            <a:pPr defTabSz="514350">
              <a:lnSpc>
                <a:spcPct val="107000"/>
              </a:lnSpc>
              <a:spcAft>
                <a:spcPts val="450"/>
              </a:spcAft>
            </a:pPr>
            <a:r>
              <a:rPr lang="en-GB" sz="1400" b="1" dirty="0">
                <a:ea typeface="Calibri" charset="0"/>
                <a:cs typeface="Times New Roman" charset="0"/>
              </a:rPr>
              <a:t>Linkages to ASRH services </a:t>
            </a:r>
            <a:br>
              <a:rPr lang="en-GB" sz="1400" b="1" dirty="0">
                <a:ea typeface="Calibri" charset="0"/>
                <a:cs typeface="Times New Roman" charset="0"/>
              </a:rPr>
            </a:br>
            <a:r>
              <a:rPr lang="en-GB" sz="1400" b="1" dirty="0">
                <a:ea typeface="Calibri" charset="0"/>
                <a:cs typeface="Times New Roman" charset="0"/>
              </a:rPr>
              <a:t>and referrals strengthened</a:t>
            </a:r>
            <a:endParaRPr lang="en-US" sz="1400" dirty="0">
              <a:ea typeface="Calibri" charset="0"/>
              <a:cs typeface="Times New Roman" charset="0"/>
            </a:endParaRPr>
          </a:p>
          <a:p>
            <a:endParaRPr lang="en-US" dirty="0"/>
          </a:p>
        </p:txBody>
      </p:sp>
      <p:sp>
        <p:nvSpPr>
          <p:cNvPr id="115" name="Rectangle 114">
            <a:extLst>
              <a:ext uri="{FF2B5EF4-FFF2-40B4-BE49-F238E27FC236}">
                <a16:creationId xmlns:a16="http://schemas.microsoft.com/office/drawing/2014/main" id="{9C4CDF51-B4C5-734B-BACD-120981FA870A}"/>
              </a:ext>
            </a:extLst>
          </p:cNvPr>
          <p:cNvSpPr/>
          <p:nvPr/>
        </p:nvSpPr>
        <p:spPr>
          <a:xfrm>
            <a:off x="736579" y="1681861"/>
            <a:ext cx="2613110" cy="89950"/>
          </a:xfrm>
          <a:prstGeom prst="rect">
            <a:avLst/>
          </a:prstGeom>
          <a:solidFill>
            <a:srgbClr val="EF4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718"/>
              </a:solidFill>
            </a:endParaRPr>
          </a:p>
        </p:txBody>
      </p:sp>
      <p:sp>
        <p:nvSpPr>
          <p:cNvPr id="116" name="Rectangle 115">
            <a:extLst>
              <a:ext uri="{FF2B5EF4-FFF2-40B4-BE49-F238E27FC236}">
                <a16:creationId xmlns:a16="http://schemas.microsoft.com/office/drawing/2014/main" id="{1A8E7A6F-D6C8-DE48-A848-E8E58C5FB2B7}"/>
              </a:ext>
            </a:extLst>
          </p:cNvPr>
          <p:cNvSpPr/>
          <p:nvPr/>
        </p:nvSpPr>
        <p:spPr>
          <a:xfrm>
            <a:off x="8970634" y="1676481"/>
            <a:ext cx="2613110" cy="89950"/>
          </a:xfrm>
          <a:prstGeom prst="rect">
            <a:avLst/>
          </a:prstGeom>
          <a:solidFill>
            <a:srgbClr val="EF4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718"/>
              </a:solidFill>
            </a:endParaRPr>
          </a:p>
        </p:txBody>
      </p:sp>
      <p:sp>
        <p:nvSpPr>
          <p:cNvPr id="117" name="Rectangle 116">
            <a:extLst>
              <a:ext uri="{FF2B5EF4-FFF2-40B4-BE49-F238E27FC236}">
                <a16:creationId xmlns:a16="http://schemas.microsoft.com/office/drawing/2014/main" id="{27A1B172-8AB9-224F-9864-E9A4D3E16B83}"/>
              </a:ext>
            </a:extLst>
          </p:cNvPr>
          <p:cNvSpPr/>
          <p:nvPr/>
        </p:nvSpPr>
        <p:spPr>
          <a:xfrm>
            <a:off x="8970634" y="3305217"/>
            <a:ext cx="2613110" cy="89950"/>
          </a:xfrm>
          <a:prstGeom prst="rect">
            <a:avLst/>
          </a:prstGeom>
          <a:solidFill>
            <a:srgbClr val="D8A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718"/>
              </a:solidFill>
            </a:endParaRPr>
          </a:p>
        </p:txBody>
      </p:sp>
      <p:sp>
        <p:nvSpPr>
          <p:cNvPr id="118" name="Rectangle 117">
            <a:extLst>
              <a:ext uri="{FF2B5EF4-FFF2-40B4-BE49-F238E27FC236}">
                <a16:creationId xmlns:a16="http://schemas.microsoft.com/office/drawing/2014/main" id="{26D26C53-606E-2649-9709-14DCB91116C0}"/>
              </a:ext>
            </a:extLst>
          </p:cNvPr>
          <p:cNvSpPr/>
          <p:nvPr/>
        </p:nvSpPr>
        <p:spPr>
          <a:xfrm>
            <a:off x="738088" y="3295537"/>
            <a:ext cx="2613110" cy="89950"/>
          </a:xfrm>
          <a:prstGeom prst="rect">
            <a:avLst/>
          </a:prstGeom>
          <a:solidFill>
            <a:srgbClr val="FBA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718"/>
              </a:solidFill>
            </a:endParaRPr>
          </a:p>
        </p:txBody>
      </p:sp>
      <p:sp>
        <p:nvSpPr>
          <p:cNvPr id="119" name="Rectangle 118">
            <a:extLst>
              <a:ext uri="{FF2B5EF4-FFF2-40B4-BE49-F238E27FC236}">
                <a16:creationId xmlns:a16="http://schemas.microsoft.com/office/drawing/2014/main" id="{495FB09B-D98F-764B-BD82-31CD5DC9312B}"/>
              </a:ext>
            </a:extLst>
          </p:cNvPr>
          <p:cNvSpPr/>
          <p:nvPr/>
        </p:nvSpPr>
        <p:spPr>
          <a:xfrm>
            <a:off x="743660" y="4928183"/>
            <a:ext cx="2613110" cy="89950"/>
          </a:xfrm>
          <a:prstGeom prst="rect">
            <a:avLst/>
          </a:prstGeom>
          <a:solidFill>
            <a:srgbClr val="F9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718"/>
              </a:solidFill>
            </a:endParaRPr>
          </a:p>
        </p:txBody>
      </p:sp>
      <p:sp>
        <p:nvSpPr>
          <p:cNvPr id="120" name="Rectangle 119">
            <a:extLst>
              <a:ext uri="{FF2B5EF4-FFF2-40B4-BE49-F238E27FC236}">
                <a16:creationId xmlns:a16="http://schemas.microsoft.com/office/drawing/2014/main" id="{B0DAF25D-CD2D-BA44-BEA6-9A93C88830B1}"/>
              </a:ext>
            </a:extLst>
          </p:cNvPr>
          <p:cNvSpPr/>
          <p:nvPr/>
        </p:nvSpPr>
        <p:spPr>
          <a:xfrm>
            <a:off x="8970634" y="4938117"/>
            <a:ext cx="2613110" cy="89950"/>
          </a:xfrm>
          <a:prstGeom prst="rect">
            <a:avLst/>
          </a:prstGeom>
          <a:solidFill>
            <a:srgbClr val="825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718"/>
              </a:solidFill>
            </a:endParaRPr>
          </a:p>
        </p:txBody>
      </p:sp>
      <p:sp>
        <p:nvSpPr>
          <p:cNvPr id="121" name="TextBox 120">
            <a:extLst>
              <a:ext uri="{FF2B5EF4-FFF2-40B4-BE49-F238E27FC236}">
                <a16:creationId xmlns:a16="http://schemas.microsoft.com/office/drawing/2014/main" id="{3A3F2B43-AA7E-7144-9C7C-33998FD82455}"/>
              </a:ext>
            </a:extLst>
          </p:cNvPr>
          <p:cNvSpPr txBox="1"/>
          <p:nvPr/>
        </p:nvSpPr>
        <p:spPr>
          <a:xfrm>
            <a:off x="736579" y="1158618"/>
            <a:ext cx="10854139" cy="338554"/>
          </a:xfrm>
          <a:prstGeom prst="rect">
            <a:avLst/>
          </a:prstGeom>
          <a:noFill/>
        </p:spPr>
        <p:txBody>
          <a:bodyPr wrap="square" rtlCol="0">
            <a:spAutoFit/>
          </a:bodyPr>
          <a:lstStyle/>
          <a:p>
            <a:r>
              <a:rPr lang="en-US" sz="1600" b="1" dirty="0"/>
              <a:t>Key Implementors: </a:t>
            </a:r>
            <a:r>
              <a:rPr lang="en-US" sz="1600" u="sng" dirty="0"/>
              <a:t>Care &amp; Support</a:t>
            </a:r>
            <a:r>
              <a:rPr lang="en-US" sz="1600" dirty="0"/>
              <a:t>, </a:t>
            </a:r>
            <a:r>
              <a:rPr lang="en-US" sz="1600" u="sng" dirty="0"/>
              <a:t>Curriculum</a:t>
            </a:r>
            <a:r>
              <a:rPr lang="en-US" sz="1600" dirty="0"/>
              <a:t>, </a:t>
            </a:r>
            <a:r>
              <a:rPr lang="en-US" sz="1600" u="sng" dirty="0"/>
              <a:t>Teacher Development</a:t>
            </a:r>
            <a:r>
              <a:rPr lang="en-US" sz="1600" dirty="0"/>
              <a:t>, </a:t>
            </a:r>
            <a:r>
              <a:rPr lang="en-US" sz="1600" u="sng" dirty="0"/>
              <a:t>Governance &amp; Management</a:t>
            </a:r>
            <a:r>
              <a:rPr lang="en-US" sz="1600" dirty="0"/>
              <a:t>, </a:t>
            </a:r>
            <a:r>
              <a:rPr lang="en-US" sz="1600" u="sng" dirty="0"/>
              <a:t>EMIS</a:t>
            </a:r>
            <a:r>
              <a:rPr lang="en-US" sz="1600" dirty="0"/>
              <a:t>, </a:t>
            </a:r>
            <a:r>
              <a:rPr lang="en-US" sz="1600" u="sng" dirty="0"/>
              <a:t>ISHP</a:t>
            </a:r>
          </a:p>
        </p:txBody>
      </p:sp>
    </p:spTree>
    <p:extLst>
      <p:ext uri="{BB962C8B-B14F-4D97-AF65-F5344CB8AC3E}">
        <p14:creationId xmlns:p14="http://schemas.microsoft.com/office/powerpoint/2010/main" val="1374565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188" y="52251"/>
            <a:ext cx="11232522" cy="884821"/>
          </a:xfrm>
        </p:spPr>
        <p:txBody>
          <a:bodyPr>
            <a:normAutofit fontScale="90000"/>
          </a:bodyPr>
          <a:lstStyle/>
          <a:p>
            <a:r>
              <a:rPr lang="en-GB" sz="3200" dirty="0" smtClean="0">
                <a:latin typeface="+mn-lt"/>
              </a:rPr>
              <a:t>IN-SCHOOL POPULATION: PHASE, GRADE AND SCHOOL</a:t>
            </a:r>
            <a:br>
              <a:rPr lang="en-GB" sz="3200" dirty="0" smtClean="0">
                <a:latin typeface="+mn-lt"/>
              </a:rPr>
            </a:br>
            <a:r>
              <a:rPr lang="en-GB" sz="3200" dirty="0" smtClean="0">
                <a:latin typeface="+mn-lt"/>
              </a:rPr>
              <a:t>Scripted Lesson Plans</a:t>
            </a:r>
            <a:endParaRPr lang="en-ZA" sz="3200" dirty="0">
              <a:latin typeface="+mn-lt"/>
            </a:endParaRPr>
          </a:p>
        </p:txBody>
      </p:sp>
      <p:sp>
        <p:nvSpPr>
          <p:cNvPr id="3" name="Slide Number Placeholder 2"/>
          <p:cNvSpPr>
            <a:spLocks noGrp="1"/>
          </p:cNvSpPr>
          <p:nvPr>
            <p:ph type="sldNum" sz="quarter" idx="10"/>
          </p:nvPr>
        </p:nvSpPr>
        <p:spPr/>
        <p:txBody>
          <a:bodyPr/>
          <a:lstStyle/>
          <a:p>
            <a:fld id="{CA49D0EE-DE7F-324B-A84C-F36708423CDB}" type="slidenum">
              <a:rPr lang="en-US" smtClean="0"/>
              <a:pPr/>
              <a:t>45</a:t>
            </a:fld>
            <a:endParaRPr lang="en-US" dirty="0"/>
          </a:p>
        </p:txBody>
      </p:sp>
      <p:graphicFrame>
        <p:nvGraphicFramePr>
          <p:cNvPr id="6" name="Content Placeholder 5"/>
          <p:cNvGraphicFramePr>
            <a:graphicFrameLocks noGrp="1"/>
          </p:cNvGraphicFramePr>
          <p:nvPr>
            <p:ph sz="quarter" idx="12"/>
            <p:extLst/>
          </p:nvPr>
        </p:nvGraphicFramePr>
        <p:xfrm>
          <a:off x="330563" y="914398"/>
          <a:ext cx="11518231" cy="5595222"/>
        </p:xfrm>
        <a:graphic>
          <a:graphicData uri="http://schemas.openxmlformats.org/drawingml/2006/table">
            <a:tbl>
              <a:tblPr firstRow="1" bandRow="1">
                <a:tableStyleId>{0505E3EF-67EA-436B-97B2-0124C06EBD24}</a:tableStyleId>
              </a:tblPr>
              <a:tblGrid>
                <a:gridCol w="2303646">
                  <a:extLst>
                    <a:ext uri="{9D8B030D-6E8A-4147-A177-3AD203B41FA5}">
                      <a16:colId xmlns:a16="http://schemas.microsoft.com/office/drawing/2014/main" val="2042254297"/>
                    </a:ext>
                  </a:extLst>
                </a:gridCol>
                <a:gridCol w="792481">
                  <a:extLst>
                    <a:ext uri="{9D8B030D-6E8A-4147-A177-3AD203B41FA5}">
                      <a16:colId xmlns:a16="http://schemas.microsoft.com/office/drawing/2014/main" val="2732585691"/>
                    </a:ext>
                  </a:extLst>
                </a:gridCol>
                <a:gridCol w="2103415">
                  <a:extLst>
                    <a:ext uri="{9D8B030D-6E8A-4147-A177-3AD203B41FA5}">
                      <a16:colId xmlns:a16="http://schemas.microsoft.com/office/drawing/2014/main" val="1556001200"/>
                    </a:ext>
                  </a:extLst>
                </a:gridCol>
                <a:gridCol w="4382052">
                  <a:extLst>
                    <a:ext uri="{9D8B030D-6E8A-4147-A177-3AD203B41FA5}">
                      <a16:colId xmlns:a16="http://schemas.microsoft.com/office/drawing/2014/main" val="1835377822"/>
                    </a:ext>
                  </a:extLst>
                </a:gridCol>
                <a:gridCol w="1936637">
                  <a:extLst>
                    <a:ext uri="{9D8B030D-6E8A-4147-A177-3AD203B41FA5}">
                      <a16:colId xmlns:a16="http://schemas.microsoft.com/office/drawing/2014/main" val="2789720319"/>
                    </a:ext>
                  </a:extLst>
                </a:gridCol>
              </a:tblGrid>
              <a:tr h="867156">
                <a:tc>
                  <a:txBody>
                    <a:bodyPr/>
                    <a:lstStyle/>
                    <a:p>
                      <a:r>
                        <a:rPr lang="en-GB" dirty="0"/>
                        <a:t>Phase</a:t>
                      </a:r>
                      <a:endParaRPr lang="en-ZA" dirty="0">
                        <a:solidFill>
                          <a:schemeClr val="tx1"/>
                        </a:solidFill>
                      </a:endParaRPr>
                    </a:p>
                  </a:txBody>
                  <a:tcPr/>
                </a:tc>
                <a:tc>
                  <a:txBody>
                    <a:bodyPr/>
                    <a:lstStyle/>
                    <a:p>
                      <a:r>
                        <a:rPr lang="en-GB" dirty="0"/>
                        <a:t>Grade</a:t>
                      </a:r>
                      <a:endParaRPr lang="en-ZA" dirty="0">
                        <a:solidFill>
                          <a:schemeClr val="tx1"/>
                        </a:solidFill>
                      </a:endParaRPr>
                    </a:p>
                  </a:txBody>
                  <a:tcPr/>
                </a:tc>
                <a:tc>
                  <a:txBody>
                    <a:bodyPr/>
                    <a:lstStyle/>
                    <a:p>
                      <a:r>
                        <a:rPr lang="en-GB" dirty="0"/>
                        <a:t>Age (a</a:t>
                      </a:r>
                      <a:r>
                        <a:rPr lang="en-GB" baseline="0" dirty="0"/>
                        <a:t> year older or younger)</a:t>
                      </a:r>
                      <a:endParaRPr lang="en-ZA" dirty="0">
                        <a:solidFill>
                          <a:schemeClr val="tx1"/>
                        </a:solidFill>
                      </a:endParaRPr>
                    </a:p>
                  </a:txBody>
                  <a:tcPr/>
                </a:tc>
                <a:tc>
                  <a:txBody>
                    <a:bodyPr/>
                    <a:lstStyle/>
                    <a:p>
                      <a:r>
                        <a:rPr lang="en-GB" dirty="0"/>
                        <a:t>SLP Focus </a:t>
                      </a:r>
                      <a:endParaRPr lang="en-ZA" dirty="0">
                        <a:solidFill>
                          <a:schemeClr val="tx1"/>
                        </a:solidFill>
                      </a:endParaRPr>
                    </a:p>
                  </a:txBody>
                  <a:tcPr/>
                </a:tc>
                <a:tc>
                  <a:txBody>
                    <a:bodyPr/>
                    <a:lstStyle/>
                    <a:p>
                      <a:r>
                        <a:rPr lang="en-GB" dirty="0"/>
                        <a:t>School: Primary/High</a:t>
                      </a:r>
                      <a:endParaRPr lang="en-ZA" dirty="0">
                        <a:solidFill>
                          <a:schemeClr val="tx1"/>
                        </a:solidFill>
                      </a:endParaRPr>
                    </a:p>
                  </a:txBody>
                  <a:tcPr/>
                </a:tc>
                <a:extLst>
                  <a:ext uri="{0D108BD9-81ED-4DB2-BD59-A6C34878D82A}">
                    <a16:rowId xmlns:a16="http://schemas.microsoft.com/office/drawing/2014/main" val="742639834"/>
                  </a:ext>
                </a:extLst>
              </a:tr>
              <a:tr h="502400">
                <a:tc rowSpan="3">
                  <a:txBody>
                    <a:bodyPr/>
                    <a:lstStyle/>
                    <a:p>
                      <a:r>
                        <a:rPr lang="en-GB" dirty="0"/>
                        <a:t>Intermediate </a:t>
                      </a:r>
                      <a:endParaRPr lang="en-ZA" dirty="0"/>
                    </a:p>
                  </a:txBody>
                  <a:tcPr/>
                </a:tc>
                <a:tc>
                  <a:txBody>
                    <a:bodyPr/>
                    <a:lstStyle/>
                    <a:p>
                      <a:r>
                        <a:rPr lang="en-GB" dirty="0"/>
                        <a:t>4</a:t>
                      </a:r>
                      <a:endParaRPr lang="en-ZA" dirty="0"/>
                    </a:p>
                  </a:txBody>
                  <a:tcPr/>
                </a:tc>
                <a:tc>
                  <a:txBody>
                    <a:bodyPr/>
                    <a:lstStyle/>
                    <a:p>
                      <a:r>
                        <a:rPr lang="en-GB" dirty="0"/>
                        <a:t>10 years</a:t>
                      </a:r>
                      <a:endParaRPr lang="en-ZA" dirty="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Safety</a:t>
                      </a:r>
                      <a:r>
                        <a:rPr lang="en-GB" baseline="0" dirty="0"/>
                        <a:t> of learners empower them against abuse and bullying (basis for GBV later). Link learners to psycho social services (PSS).</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dirty="0"/>
                        <a:t>Primary</a:t>
                      </a:r>
                      <a:r>
                        <a:rPr lang="en-GB" strike="noStrike" baseline="0" dirty="0"/>
                        <a:t> School</a:t>
                      </a:r>
                      <a:endParaRPr lang="en-ZA" b="1" strike="noStrike" dirty="0"/>
                    </a:p>
                  </a:txBody>
                  <a:tcPr/>
                </a:tc>
                <a:extLst>
                  <a:ext uri="{0D108BD9-81ED-4DB2-BD59-A6C34878D82A}">
                    <a16:rowId xmlns:a16="http://schemas.microsoft.com/office/drawing/2014/main" val="3940227987"/>
                  </a:ext>
                </a:extLst>
              </a:tr>
              <a:tr h="502400">
                <a:tc vMerge="1">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t>5</a:t>
                      </a:r>
                      <a:endParaRPr lang="en-ZA" sz="18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t>11 years</a:t>
                      </a:r>
                      <a:endParaRPr lang="en-ZA" sz="1800" kern="1200" dirty="0">
                        <a:solidFill>
                          <a:schemeClr val="dk1"/>
                        </a:solidFill>
                        <a:latin typeface="+mn-lt"/>
                        <a:ea typeface="+mn-ea"/>
                        <a:cs typeface="+mn-cs"/>
                      </a:endParaRPr>
                    </a:p>
                  </a:txBody>
                  <a:tcPr/>
                </a:tc>
                <a:tc vMerge="1">
                  <a:txBody>
                    <a:bodyPr/>
                    <a:lstStyle/>
                    <a:p>
                      <a:endParaRPr lang="en-ZA" dirty="0"/>
                    </a:p>
                  </a:txBody>
                  <a:tcPr/>
                </a:tc>
                <a:tc>
                  <a:txBody>
                    <a:bodyPr/>
                    <a:lstStyle/>
                    <a:p>
                      <a:pPr marL="0" algn="l" defTabSz="914400" rtl="0" eaLnBrk="1" latinLnBrk="0" hangingPunct="1"/>
                      <a:endParaRPr lang="en-ZA" sz="1800" kern="1200" dirty="0">
                        <a:solidFill>
                          <a:schemeClr val="dk1"/>
                        </a:solidFill>
                        <a:latin typeface="+mn-lt"/>
                        <a:ea typeface="+mn-ea"/>
                        <a:cs typeface="+mn-cs"/>
                      </a:endParaRPr>
                    </a:p>
                  </a:txBody>
                  <a:tcPr/>
                </a:tc>
                <a:extLst>
                  <a:ext uri="{0D108BD9-81ED-4DB2-BD59-A6C34878D82A}">
                    <a16:rowId xmlns:a16="http://schemas.microsoft.com/office/drawing/2014/main" val="1852953958"/>
                  </a:ext>
                </a:extLst>
              </a:tr>
              <a:tr h="502400">
                <a:tc vMerge="1">
                  <a:txBody>
                    <a:bodyPr/>
                    <a:lstStyle/>
                    <a:p>
                      <a:endParaRPr lang="en-ZA" dirty="0"/>
                    </a:p>
                  </a:txBody>
                  <a:tcPr/>
                </a:tc>
                <a:tc>
                  <a:txBody>
                    <a:bodyPr/>
                    <a:lstStyle/>
                    <a:p>
                      <a:r>
                        <a:rPr lang="en-GB" dirty="0"/>
                        <a:t>6</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 years</a:t>
                      </a:r>
                      <a:endParaRPr lang="en-ZA" dirty="0"/>
                    </a:p>
                  </a:txBody>
                  <a:tcPr/>
                </a:tc>
                <a:tc vMerge="1">
                  <a:txBody>
                    <a:bodyPr/>
                    <a:lstStyle/>
                    <a:p>
                      <a:endParaRPr lang="en-ZA" dirty="0"/>
                    </a:p>
                  </a:txBody>
                  <a:tcPr/>
                </a:tc>
                <a:tc>
                  <a:txBody>
                    <a:bodyPr/>
                    <a:lstStyle/>
                    <a:p>
                      <a:endParaRPr lang="en-ZA" dirty="0"/>
                    </a:p>
                  </a:txBody>
                  <a:tcPr/>
                </a:tc>
                <a:extLst>
                  <a:ext uri="{0D108BD9-81ED-4DB2-BD59-A6C34878D82A}">
                    <a16:rowId xmlns:a16="http://schemas.microsoft.com/office/drawing/2014/main" val="1643735230"/>
                  </a:ext>
                </a:extLst>
              </a:tr>
              <a:tr h="502400">
                <a:tc rowSpan="3">
                  <a:txBody>
                    <a:bodyPr/>
                    <a:lstStyle/>
                    <a:p>
                      <a:r>
                        <a:rPr lang="en-GB" dirty="0"/>
                        <a:t>Senior</a:t>
                      </a:r>
                      <a:endParaRPr lang="en-ZA" dirty="0"/>
                    </a:p>
                  </a:txBody>
                  <a:tcPr/>
                </a:tc>
                <a:tc>
                  <a:txBody>
                    <a:bodyPr/>
                    <a:lstStyle/>
                    <a:p>
                      <a:r>
                        <a:rPr lang="en-GB" dirty="0"/>
                        <a:t>7</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13 years</a:t>
                      </a:r>
                      <a:endParaRPr lang="en-ZA" dirty="0"/>
                    </a:p>
                  </a:txBody>
                  <a:tcPr/>
                </a:tc>
                <a:tc rowSpan="3">
                  <a:txBody>
                    <a:bodyPr/>
                    <a:lstStyle/>
                    <a:p>
                      <a:r>
                        <a:rPr lang="en-ZA" dirty="0"/>
                        <a:t>Risk reduction, contraception and</a:t>
                      </a:r>
                      <a:r>
                        <a:rPr lang="en-ZA" baseline="0" dirty="0"/>
                        <a:t> </a:t>
                      </a:r>
                      <a:r>
                        <a:rPr lang="en-ZA" dirty="0"/>
                        <a:t>HIV prevention</a:t>
                      </a:r>
                      <a:r>
                        <a:rPr lang="en-ZA" baseline="0" dirty="0"/>
                        <a:t> messages, prevent GBV and provides information to the learner to make the right choices. Link to health services.</a:t>
                      </a:r>
                      <a:endParaRPr lang="en-ZA" b="1" dirty="0"/>
                    </a:p>
                  </a:txBody>
                  <a:tcPr/>
                </a:tc>
                <a:tc>
                  <a:txBody>
                    <a:bodyPr/>
                    <a:lstStyle/>
                    <a:p>
                      <a:endParaRPr lang="en-ZA" dirty="0"/>
                    </a:p>
                  </a:txBody>
                  <a:tcPr/>
                </a:tc>
                <a:extLst>
                  <a:ext uri="{0D108BD9-81ED-4DB2-BD59-A6C34878D82A}">
                    <a16:rowId xmlns:a16="http://schemas.microsoft.com/office/drawing/2014/main" val="1412608083"/>
                  </a:ext>
                </a:extLst>
              </a:tr>
              <a:tr h="502400">
                <a:tc vMerge="1">
                  <a:txBody>
                    <a:bodyPr/>
                    <a:lstStyle/>
                    <a:p>
                      <a:endParaRPr lang="en-ZA" dirty="0"/>
                    </a:p>
                  </a:txBody>
                  <a:tcPr/>
                </a:tc>
                <a:tc>
                  <a:txBody>
                    <a:bodyPr/>
                    <a:lstStyle/>
                    <a:p>
                      <a:r>
                        <a:rPr lang="en-GB" dirty="0"/>
                        <a:t>8</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14 years</a:t>
                      </a:r>
                      <a:endParaRPr lang="en-ZA" dirty="0"/>
                    </a:p>
                  </a:txBody>
                  <a:tcPr/>
                </a:tc>
                <a:tc vMerge="1">
                  <a:txBody>
                    <a:bodyPr/>
                    <a:lstStyle/>
                    <a:p>
                      <a:endParaRPr lang="en-ZA" dirty="0"/>
                    </a:p>
                  </a:txBody>
                  <a:tcPr/>
                </a:tc>
                <a:tc>
                  <a:txBody>
                    <a:bodyPr/>
                    <a:lstStyle/>
                    <a:p>
                      <a:r>
                        <a:rPr lang="en-GB" dirty="0"/>
                        <a:t>High</a:t>
                      </a:r>
                      <a:r>
                        <a:rPr lang="en-GB" baseline="0" dirty="0"/>
                        <a:t> School</a:t>
                      </a:r>
                      <a:endParaRPr lang="en-ZA" b="1" dirty="0"/>
                    </a:p>
                  </a:txBody>
                  <a:tcPr/>
                </a:tc>
                <a:extLst>
                  <a:ext uri="{0D108BD9-81ED-4DB2-BD59-A6C34878D82A}">
                    <a16:rowId xmlns:a16="http://schemas.microsoft.com/office/drawing/2014/main" val="2230660233"/>
                  </a:ext>
                </a:extLst>
              </a:tr>
              <a:tr h="605633">
                <a:tc vMerge="1">
                  <a:txBody>
                    <a:bodyPr/>
                    <a:lstStyle/>
                    <a:p>
                      <a:endParaRPr lang="en-ZA" dirty="0"/>
                    </a:p>
                  </a:txBody>
                  <a:tcPr/>
                </a:tc>
                <a:tc>
                  <a:txBody>
                    <a:bodyPr/>
                    <a:lstStyle/>
                    <a:p>
                      <a:r>
                        <a:rPr lang="en-GB" dirty="0"/>
                        <a:t>9</a:t>
                      </a:r>
                      <a:endParaRPr lang="en-ZA"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15 years</a:t>
                      </a:r>
                      <a:endParaRPr lang="en-ZA" b="1" dirty="0"/>
                    </a:p>
                  </a:txBody>
                  <a:tcPr/>
                </a:tc>
                <a:tc vMerge="1">
                  <a:txBody>
                    <a:bodyPr/>
                    <a:lstStyle/>
                    <a:p>
                      <a:endParaRPr lang="en-ZA" dirty="0"/>
                    </a:p>
                  </a:txBody>
                  <a:tcPr/>
                </a:tc>
                <a:tc>
                  <a:txBody>
                    <a:bodyPr/>
                    <a:lstStyle/>
                    <a:p>
                      <a:endParaRPr lang="en-ZA" dirty="0"/>
                    </a:p>
                  </a:txBody>
                  <a:tcPr/>
                </a:tc>
                <a:extLst>
                  <a:ext uri="{0D108BD9-81ED-4DB2-BD59-A6C34878D82A}">
                    <a16:rowId xmlns:a16="http://schemas.microsoft.com/office/drawing/2014/main" val="553073405"/>
                  </a:ext>
                </a:extLst>
              </a:tr>
              <a:tr h="502400">
                <a:tc rowSpan="3">
                  <a:txBody>
                    <a:bodyPr/>
                    <a:lstStyle/>
                    <a:p>
                      <a:r>
                        <a:rPr lang="en-GB" dirty="0"/>
                        <a:t>Further Education &amp; Training </a:t>
                      </a:r>
                      <a:endParaRPr lang="en-ZA" dirty="0"/>
                    </a:p>
                  </a:txBody>
                  <a:tcPr/>
                </a:tc>
                <a:tc>
                  <a:txBody>
                    <a:bodyPr/>
                    <a:lstStyle/>
                    <a:p>
                      <a:r>
                        <a:rPr lang="en-GB" dirty="0"/>
                        <a:t>10</a:t>
                      </a:r>
                      <a:endParaRPr lang="en-ZA"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16 years</a:t>
                      </a:r>
                      <a:endParaRPr lang="en-ZA" b="1" dirty="0"/>
                    </a:p>
                  </a:txBody>
                  <a:tcPr/>
                </a:tc>
                <a:tc rowSpan="3">
                  <a:txBody>
                    <a:bodyPr/>
                    <a:lstStyle/>
                    <a:p>
                      <a:r>
                        <a:rPr lang="en-ZA" dirty="0"/>
                        <a:t>Risk reduction messages, contraception and support</a:t>
                      </a:r>
                      <a:r>
                        <a:rPr lang="en-ZA" baseline="0" dirty="0"/>
                        <a:t> the learner to finish matric and lead a productive adult life post high school. Link to health services.</a:t>
                      </a:r>
                      <a:endParaRPr lang="en-ZA" b="1" dirty="0"/>
                    </a:p>
                  </a:txBody>
                  <a:tcPr/>
                </a:tc>
                <a:tc>
                  <a:txBody>
                    <a:bodyPr/>
                    <a:lstStyle/>
                    <a:p>
                      <a:endParaRPr lang="en-ZA" dirty="0"/>
                    </a:p>
                  </a:txBody>
                  <a:tcPr/>
                </a:tc>
                <a:extLst>
                  <a:ext uri="{0D108BD9-81ED-4DB2-BD59-A6C34878D82A}">
                    <a16:rowId xmlns:a16="http://schemas.microsoft.com/office/drawing/2014/main" val="2285096548"/>
                  </a:ext>
                </a:extLst>
              </a:tr>
              <a:tr h="502400">
                <a:tc vMerge="1">
                  <a:txBody>
                    <a:bodyPr/>
                    <a:lstStyle/>
                    <a:p>
                      <a:endParaRPr lang="en-ZA" dirty="0"/>
                    </a:p>
                  </a:txBody>
                  <a:tcPr/>
                </a:tc>
                <a:tc>
                  <a:txBody>
                    <a:bodyPr/>
                    <a:lstStyle/>
                    <a:p>
                      <a:r>
                        <a:rPr lang="en-GB" dirty="0"/>
                        <a:t>11</a:t>
                      </a:r>
                      <a:endParaRPr lang="en-ZA"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17 years</a:t>
                      </a:r>
                      <a:endParaRPr lang="en-ZA" b="1" dirty="0"/>
                    </a:p>
                  </a:txBody>
                  <a:tcPr/>
                </a:tc>
                <a:tc vMerge="1">
                  <a:txBody>
                    <a:bodyPr/>
                    <a:lstStyle/>
                    <a:p>
                      <a:endParaRPr lang="en-ZA" dirty="0"/>
                    </a:p>
                  </a:txBody>
                  <a:tcPr/>
                </a:tc>
                <a:tc>
                  <a:txBody>
                    <a:bodyPr/>
                    <a:lstStyle/>
                    <a:p>
                      <a:endParaRPr lang="en-ZA" dirty="0"/>
                    </a:p>
                  </a:txBody>
                  <a:tcPr/>
                </a:tc>
                <a:extLst>
                  <a:ext uri="{0D108BD9-81ED-4DB2-BD59-A6C34878D82A}">
                    <a16:rowId xmlns:a16="http://schemas.microsoft.com/office/drawing/2014/main" val="3524015051"/>
                  </a:ext>
                </a:extLst>
              </a:tr>
              <a:tr h="605633">
                <a:tc vMerge="1">
                  <a:txBody>
                    <a:bodyPr/>
                    <a:lstStyle/>
                    <a:p>
                      <a:endParaRPr lang="en-ZA" dirty="0"/>
                    </a:p>
                  </a:txBody>
                  <a:tcPr/>
                </a:tc>
                <a:tc>
                  <a:txBody>
                    <a:bodyPr/>
                    <a:lstStyle/>
                    <a:p>
                      <a:r>
                        <a:rPr lang="en-GB" dirty="0"/>
                        <a:t>12</a:t>
                      </a:r>
                      <a:endParaRPr lang="en-ZA"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18 years</a:t>
                      </a:r>
                      <a:endParaRPr lang="en-ZA" b="1" dirty="0"/>
                    </a:p>
                  </a:txBody>
                  <a:tcPr/>
                </a:tc>
                <a:tc vMerge="1">
                  <a:txBody>
                    <a:bodyPr/>
                    <a:lstStyle/>
                    <a:p>
                      <a:endParaRPr lang="en-ZA" dirty="0"/>
                    </a:p>
                  </a:txBody>
                  <a:tcPr/>
                </a:tc>
                <a:tc>
                  <a:txBody>
                    <a:bodyPr/>
                    <a:lstStyle/>
                    <a:p>
                      <a:endParaRPr lang="en-ZA" dirty="0"/>
                    </a:p>
                  </a:txBody>
                  <a:tcPr/>
                </a:tc>
                <a:extLst>
                  <a:ext uri="{0D108BD9-81ED-4DB2-BD59-A6C34878D82A}">
                    <a16:rowId xmlns:a16="http://schemas.microsoft.com/office/drawing/2014/main" val="4154735125"/>
                  </a:ext>
                </a:extLst>
              </a:tr>
            </a:tbl>
          </a:graphicData>
        </a:graphic>
      </p:graphicFrame>
      <p:cxnSp>
        <p:nvCxnSpPr>
          <p:cNvPr id="10" name="Straight Arrow Connector 9"/>
          <p:cNvCxnSpPr/>
          <p:nvPr/>
        </p:nvCxnSpPr>
        <p:spPr>
          <a:xfrm>
            <a:off x="10849946" y="2404311"/>
            <a:ext cx="0" cy="1137318"/>
          </a:xfrm>
          <a:prstGeom prst="straightConnector1">
            <a:avLst/>
          </a:prstGeom>
          <a:ln w="76200" cap="flat" cmpd="sng" algn="ctr">
            <a:solidFill>
              <a:srgbClr val="C37228"/>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a:off x="10898071" y="4488605"/>
            <a:ext cx="0" cy="1571943"/>
          </a:xfrm>
          <a:prstGeom prst="straightConnector1">
            <a:avLst/>
          </a:prstGeom>
          <a:ln w="76200" cap="flat" cmpd="sng" algn="ctr">
            <a:solidFill>
              <a:srgbClr val="961A1D"/>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p:nvPr/>
        </p:nvCxnSpPr>
        <p:spPr>
          <a:xfrm>
            <a:off x="340188" y="3805042"/>
            <a:ext cx="11518231"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065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85394"/>
            <a:ext cx="5121942" cy="3859821"/>
          </a:xfrm>
          <a:solidFill>
            <a:schemeClr val="accent3">
              <a:lumMod val="20000"/>
              <a:lumOff val="80000"/>
            </a:schemeClr>
          </a:solidFill>
        </p:spPr>
        <p:txBody>
          <a:bodyPr>
            <a:normAutofit fontScale="77500" lnSpcReduction="20000"/>
          </a:bodyPr>
          <a:lstStyle/>
          <a:p>
            <a:pPr>
              <a:lnSpc>
                <a:spcPts val="2400"/>
              </a:lnSpc>
              <a:spcBef>
                <a:spcPts val="0"/>
              </a:spcBef>
              <a:buClr>
                <a:srgbClr val="F19D19"/>
              </a:buClr>
              <a:buFont typeface="Wingdings" panose="05000000000000000000" pitchFamily="2" charset="2"/>
              <a:buChar char="Ø"/>
            </a:pPr>
            <a:r>
              <a:rPr lang="en-GB" sz="2600" dirty="0" smtClean="0"/>
              <a:t>Addresses relationships</a:t>
            </a:r>
          </a:p>
          <a:p>
            <a:pPr marL="0" indent="0">
              <a:lnSpc>
                <a:spcPts val="2400"/>
              </a:lnSpc>
              <a:spcBef>
                <a:spcPts val="0"/>
              </a:spcBef>
              <a:buClr>
                <a:srgbClr val="F19D19"/>
              </a:buClr>
              <a:buNone/>
            </a:pPr>
            <a:endParaRPr lang="en-GB" sz="2600" dirty="0" smtClean="0"/>
          </a:p>
          <a:p>
            <a:pPr>
              <a:lnSpc>
                <a:spcPts val="2400"/>
              </a:lnSpc>
              <a:spcBef>
                <a:spcPts val="0"/>
              </a:spcBef>
              <a:buClr>
                <a:srgbClr val="F19D19"/>
              </a:buClr>
              <a:buFont typeface="Wingdings" panose="05000000000000000000" pitchFamily="2" charset="2"/>
              <a:buChar char="Ø"/>
            </a:pPr>
            <a:r>
              <a:rPr lang="en-GB" sz="2600" dirty="0" smtClean="0"/>
              <a:t>Developmental </a:t>
            </a:r>
            <a:r>
              <a:rPr lang="en-GB" sz="2600" dirty="0"/>
              <a:t>and </a:t>
            </a:r>
            <a:r>
              <a:rPr lang="en-GB" sz="2600" dirty="0" smtClean="0"/>
              <a:t>age-appropriate</a:t>
            </a:r>
          </a:p>
          <a:p>
            <a:pPr lvl="1">
              <a:lnSpc>
                <a:spcPts val="2400"/>
              </a:lnSpc>
              <a:spcBef>
                <a:spcPts val="0"/>
              </a:spcBef>
              <a:buClr>
                <a:srgbClr val="F19D19"/>
              </a:buClr>
              <a:buFont typeface="Wingdings" panose="05000000000000000000" pitchFamily="2" charset="2"/>
              <a:buChar char="§"/>
            </a:pPr>
            <a:r>
              <a:rPr lang="en-GB" sz="2600" dirty="0" smtClean="0"/>
              <a:t>Does </a:t>
            </a:r>
            <a:r>
              <a:rPr lang="en-GB" sz="2600" dirty="0"/>
              <a:t>not compromise </a:t>
            </a:r>
            <a:r>
              <a:rPr lang="en-GB" sz="2600" dirty="0" smtClean="0"/>
              <a:t>the </a:t>
            </a:r>
            <a:r>
              <a:rPr lang="en-GB" sz="2600" dirty="0"/>
              <a:t>innocence of the </a:t>
            </a:r>
            <a:r>
              <a:rPr lang="en-GB" sz="2600" dirty="0" smtClean="0"/>
              <a:t>child</a:t>
            </a:r>
          </a:p>
          <a:p>
            <a:pPr lvl="1">
              <a:lnSpc>
                <a:spcPts val="2400"/>
              </a:lnSpc>
              <a:spcBef>
                <a:spcPts val="0"/>
              </a:spcBef>
              <a:buClr>
                <a:srgbClr val="F19D19"/>
              </a:buClr>
              <a:buFont typeface="Wingdings" panose="05000000000000000000" pitchFamily="2" charset="2"/>
              <a:buChar char="§"/>
            </a:pPr>
            <a:endParaRPr lang="en-GB" sz="2600" dirty="0" smtClean="0"/>
          </a:p>
          <a:p>
            <a:pPr>
              <a:lnSpc>
                <a:spcPts val="2400"/>
              </a:lnSpc>
              <a:spcBef>
                <a:spcPts val="0"/>
              </a:spcBef>
              <a:buClr>
                <a:srgbClr val="F19D19"/>
              </a:buClr>
              <a:buFont typeface="Wingdings" panose="05000000000000000000" pitchFamily="2" charset="2"/>
              <a:buChar char="Ø"/>
            </a:pPr>
            <a:r>
              <a:rPr lang="en-GB" sz="2600" dirty="0" smtClean="0"/>
              <a:t>Addresses </a:t>
            </a:r>
            <a:r>
              <a:rPr lang="en-GB" sz="2600" dirty="0"/>
              <a:t>the whole person: </a:t>
            </a:r>
            <a:br>
              <a:rPr lang="en-GB" sz="2600" dirty="0"/>
            </a:br>
            <a:r>
              <a:rPr lang="en-GB" sz="2600" dirty="0"/>
              <a:t>psychological, emotional, mental and </a:t>
            </a:r>
            <a:br>
              <a:rPr lang="en-GB" sz="2600" dirty="0"/>
            </a:br>
            <a:r>
              <a:rPr lang="en-GB" sz="2600" dirty="0"/>
              <a:t>physiological aspects of the human being </a:t>
            </a:r>
          </a:p>
          <a:p>
            <a:pPr lvl="0">
              <a:lnSpc>
                <a:spcPts val="2400"/>
              </a:lnSpc>
              <a:spcBef>
                <a:spcPts val="1000"/>
              </a:spcBef>
              <a:buClr>
                <a:srgbClr val="F19D19"/>
              </a:buClr>
              <a:buFont typeface="Wingdings" panose="05000000000000000000" pitchFamily="2" charset="2"/>
              <a:buChar char="Ø"/>
            </a:pPr>
            <a:r>
              <a:rPr lang="en-GB" sz="2600" dirty="0"/>
              <a:t>Includes morals, life skills and </a:t>
            </a:r>
            <a:r>
              <a:rPr lang="en-GB" sz="2600" dirty="0" smtClean="0"/>
              <a:t>values</a:t>
            </a:r>
            <a:endParaRPr lang="en-GB" sz="2600" b="1" dirty="0" smtClean="0">
              <a:solidFill>
                <a:srgbClr val="961A1D"/>
              </a:solidFill>
            </a:endParaRPr>
          </a:p>
          <a:p>
            <a:pPr marL="0" lvl="0" indent="0">
              <a:lnSpc>
                <a:spcPts val="2400"/>
              </a:lnSpc>
              <a:spcBef>
                <a:spcPts val="1000"/>
              </a:spcBef>
              <a:buClr>
                <a:srgbClr val="F19D19"/>
              </a:buClr>
              <a:buNone/>
            </a:pPr>
            <a:r>
              <a:rPr lang="en-GB" sz="2600" b="1" dirty="0" smtClean="0">
                <a:solidFill>
                  <a:srgbClr val="961A1D"/>
                </a:solidFill>
              </a:rPr>
              <a:t>Offered </a:t>
            </a:r>
            <a:r>
              <a:rPr lang="en-GB" sz="2600" b="1" dirty="0">
                <a:solidFill>
                  <a:srgbClr val="961A1D"/>
                </a:solidFill>
              </a:rPr>
              <a:t>in schools</a:t>
            </a:r>
          </a:p>
          <a:p>
            <a:endParaRPr lang="en-US" dirty="0"/>
          </a:p>
          <a:p>
            <a:endParaRPr lang="en-US" dirty="0"/>
          </a:p>
        </p:txBody>
      </p:sp>
      <p:sp>
        <p:nvSpPr>
          <p:cNvPr id="4" name="Content Placeholder 3"/>
          <p:cNvSpPr>
            <a:spLocks noGrp="1"/>
          </p:cNvSpPr>
          <p:nvPr>
            <p:ph sz="half" idx="2"/>
          </p:nvPr>
        </p:nvSpPr>
        <p:spPr>
          <a:xfrm>
            <a:off x="6197598" y="2065535"/>
            <a:ext cx="5085514" cy="3779680"/>
          </a:xfrm>
          <a:solidFill>
            <a:schemeClr val="accent2">
              <a:lumMod val="20000"/>
              <a:lumOff val="80000"/>
            </a:schemeClr>
          </a:solidFill>
        </p:spPr>
        <p:txBody>
          <a:bodyPr>
            <a:normAutofit fontScale="77500" lnSpcReduction="20000"/>
          </a:bodyPr>
          <a:lstStyle/>
          <a:p>
            <a:pPr lvl="0">
              <a:lnSpc>
                <a:spcPts val="2400"/>
              </a:lnSpc>
              <a:spcBef>
                <a:spcPts val="0"/>
              </a:spcBef>
              <a:buClr>
                <a:srgbClr val="F19D19"/>
              </a:buClr>
              <a:buFont typeface="Wingdings" panose="05000000000000000000" pitchFamily="2" charset="2"/>
              <a:buChar char="Ø"/>
            </a:pPr>
            <a:r>
              <a:rPr lang="en-GB" dirty="0"/>
              <a:t>The “how” of having sex</a:t>
            </a:r>
          </a:p>
          <a:p>
            <a:pPr lvl="0">
              <a:lnSpc>
                <a:spcPts val="2400"/>
              </a:lnSpc>
              <a:spcBef>
                <a:spcPts val="1000"/>
              </a:spcBef>
              <a:buClr>
                <a:srgbClr val="F19D19"/>
              </a:buClr>
              <a:buFont typeface="Wingdings" panose="05000000000000000000" pitchFamily="2" charset="2"/>
              <a:buChar char="Ø"/>
            </a:pPr>
            <a:r>
              <a:rPr lang="en-GB" dirty="0"/>
              <a:t>Mostly focused on the physical aspects</a:t>
            </a:r>
          </a:p>
          <a:p>
            <a:pPr marL="0" lvl="0" indent="0">
              <a:lnSpc>
                <a:spcPts val="2400"/>
              </a:lnSpc>
              <a:spcBef>
                <a:spcPts val="1000"/>
              </a:spcBef>
              <a:buNone/>
            </a:pPr>
            <a:endParaRPr lang="en-GB" b="1" dirty="0" smtClean="0">
              <a:solidFill>
                <a:srgbClr val="961A1D"/>
              </a:solidFill>
            </a:endParaRPr>
          </a:p>
          <a:p>
            <a:pPr marL="0" lvl="0" indent="0">
              <a:lnSpc>
                <a:spcPts val="2400"/>
              </a:lnSpc>
              <a:spcBef>
                <a:spcPts val="1000"/>
              </a:spcBef>
              <a:buNone/>
            </a:pPr>
            <a:r>
              <a:rPr lang="en-GB" b="1" u="sng" dirty="0" smtClean="0">
                <a:solidFill>
                  <a:srgbClr val="961A1D"/>
                </a:solidFill>
              </a:rPr>
              <a:t>NOT </a:t>
            </a:r>
            <a:r>
              <a:rPr lang="en-GB" b="1" dirty="0">
                <a:solidFill>
                  <a:srgbClr val="961A1D"/>
                </a:solidFill>
              </a:rPr>
              <a:t>offered in </a:t>
            </a:r>
            <a:r>
              <a:rPr lang="en-GB" b="1" dirty="0" smtClean="0">
                <a:solidFill>
                  <a:srgbClr val="961A1D"/>
                </a:solidFill>
              </a:rPr>
              <a:t>school</a:t>
            </a:r>
            <a:endParaRPr lang="en-ZA" b="1" dirty="0">
              <a:solidFill>
                <a:srgbClr val="961A1D"/>
              </a:solidFill>
            </a:endParaRPr>
          </a:p>
        </p:txBody>
      </p:sp>
      <p:sp>
        <p:nvSpPr>
          <p:cNvPr id="5" name="Title 1"/>
          <p:cNvSpPr txBox="1">
            <a:spLocks noGrp="1"/>
          </p:cNvSpPr>
          <p:nvPr>
            <p:ph type="title"/>
          </p:nvPr>
        </p:nvSpPr>
        <p:spPr>
          <a:xfrm>
            <a:off x="609599" y="91441"/>
            <a:ext cx="10673513" cy="66620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4000" b="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SEXUALITY EDUCATION IS </a:t>
            </a:r>
            <a:r>
              <a:rPr kumimoji="0" lang="en-ZA" sz="4000" b="0" i="0" u="none" strike="noStrike" kern="1200" cap="none" spc="0" normalizeH="0" baseline="0" noProof="0" dirty="0" smtClean="0">
                <a:ln>
                  <a:noFill/>
                </a:ln>
                <a:solidFill>
                  <a:srgbClr val="961A1D"/>
                </a:solidFill>
                <a:effectLst/>
                <a:uLnTx/>
                <a:uFillTx/>
                <a:latin typeface="Calibri Light" panose="020F0302020204030204"/>
                <a:ea typeface="+mj-ea"/>
                <a:cs typeface="+mj-cs"/>
              </a:rPr>
              <a:t>NOT</a:t>
            </a:r>
            <a:r>
              <a:rPr kumimoji="0" lang="en-ZA" sz="4000" b="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 SEX EDUCATION</a:t>
            </a:r>
            <a:endParaRPr kumimoji="0" lang="en-US" sz="4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6" name="Rectangle 5">
            <a:extLst>
              <a:ext uri="{FF2B5EF4-FFF2-40B4-BE49-F238E27FC236}">
                <a16:creationId xmlns:a16="http://schemas.microsoft.com/office/drawing/2014/main" id="{E6559A25-7926-6648-A61D-F3E0E68F5D10}"/>
              </a:ext>
            </a:extLst>
          </p:cNvPr>
          <p:cNvSpPr/>
          <p:nvPr/>
        </p:nvSpPr>
        <p:spPr>
          <a:xfrm>
            <a:off x="609599" y="1340108"/>
            <a:ext cx="5121942" cy="645287"/>
          </a:xfrm>
          <a:prstGeom prst="rect">
            <a:avLst/>
          </a:prstGeom>
          <a:solidFill>
            <a:srgbClr val="11813F"/>
          </a:solidFill>
          <a:ln w="12700" cap="flat" cmpd="sng" algn="ctr">
            <a:solidFill>
              <a:srgbClr val="11813F"/>
            </a:solidFill>
            <a:prstDash val="solid"/>
            <a:miter lim="800000"/>
          </a:ln>
          <a:effectLst/>
        </p:spPr>
        <p:txBody>
          <a:bodyPr rtlCol="0" anchor="ctr"/>
          <a:lstStyle/>
          <a:p>
            <a:pPr lvl="0" algn="ctr"/>
            <a:r>
              <a:rPr lang="en-US" sz="2800" b="1" kern="0" dirty="0">
                <a:solidFill>
                  <a:prstClr val="white"/>
                </a:solidFill>
              </a:rPr>
              <a:t>Sexuality</a:t>
            </a:r>
            <a:r>
              <a:rPr lang="en-US" sz="2400" b="1" kern="0" dirty="0">
                <a:solidFill>
                  <a:prstClr val="white"/>
                </a:solidFill>
              </a:rPr>
              <a:t> </a:t>
            </a:r>
            <a:r>
              <a:rPr lang="en-US" sz="2800" b="1" kern="0" dirty="0">
                <a:solidFill>
                  <a:prstClr val="white"/>
                </a:solidFill>
              </a:rPr>
              <a:t>Education</a:t>
            </a:r>
            <a:endParaRPr lang="en-US" sz="2400" b="1" kern="0" dirty="0">
              <a:solidFill>
                <a:prstClr val="white"/>
              </a:solidFill>
            </a:endParaRPr>
          </a:p>
        </p:txBody>
      </p:sp>
      <p:sp>
        <p:nvSpPr>
          <p:cNvPr id="7" name="Rectangle 6">
            <a:extLst>
              <a:ext uri="{FF2B5EF4-FFF2-40B4-BE49-F238E27FC236}">
                <a16:creationId xmlns:a16="http://schemas.microsoft.com/office/drawing/2014/main" id="{9092B1EB-22FB-9849-BE1F-301D24B4C6E6}"/>
              </a:ext>
            </a:extLst>
          </p:cNvPr>
          <p:cNvSpPr/>
          <p:nvPr/>
        </p:nvSpPr>
        <p:spPr>
          <a:xfrm>
            <a:off x="6197598" y="1340108"/>
            <a:ext cx="5085515" cy="725427"/>
          </a:xfrm>
          <a:prstGeom prst="rect">
            <a:avLst/>
          </a:prstGeom>
          <a:solidFill>
            <a:srgbClr val="961A1D"/>
          </a:solidFill>
          <a:ln w="12700" cap="flat" cmpd="sng" algn="ctr">
            <a:noFill/>
            <a:prstDash val="solid"/>
            <a:miter lim="800000"/>
          </a:ln>
          <a:effectLst/>
        </p:spPr>
        <p:txBody>
          <a:bodyPr rtlCol="0" anchor="ctr"/>
          <a:lstStyle/>
          <a:p>
            <a:pPr lvl="0" algn="ctr"/>
            <a:r>
              <a:rPr lang="en-US" sz="2800" b="1" kern="0" dirty="0">
                <a:solidFill>
                  <a:prstClr val="white"/>
                </a:solidFill>
              </a:rPr>
              <a:t>Sex Education</a:t>
            </a:r>
          </a:p>
        </p:txBody>
      </p:sp>
      <p:pic>
        <p:nvPicPr>
          <p:cNvPr id="8" name="Picture 7"/>
          <p:cNvPicPr>
            <a:picLocks noChangeAspect="1"/>
          </p:cNvPicPr>
          <p:nvPr/>
        </p:nvPicPr>
        <p:blipFill>
          <a:blip r:embed="rId2"/>
          <a:stretch>
            <a:fillRect/>
          </a:stretch>
        </p:blipFill>
        <p:spPr>
          <a:xfrm>
            <a:off x="4514850" y="6021288"/>
            <a:ext cx="1691680" cy="836712"/>
          </a:xfrm>
          <a:prstGeom prst="rect">
            <a:avLst/>
          </a:prstGeom>
        </p:spPr>
      </p:pic>
      <p:sp>
        <p:nvSpPr>
          <p:cNvPr id="9"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46</a:t>
            </a:r>
            <a:endParaRPr lang="en-US" dirty="0"/>
          </a:p>
        </p:txBody>
      </p:sp>
    </p:spTree>
    <p:extLst>
      <p:ext uri="{BB962C8B-B14F-4D97-AF65-F5344CB8AC3E}">
        <p14:creationId xmlns:p14="http://schemas.microsoft.com/office/powerpoint/2010/main" val="487396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2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CONCERNS AND MISCONCEPTIONS OF CSE IN SOUTH AFRICA</a:t>
            </a:r>
            <a:endParaRPr kumimoji="0" lang="en-ZA" sz="32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5" name="Content Placeholder 5"/>
          <p:cNvGraphicFramePr>
            <a:graphicFrameLocks/>
          </p:cNvGraphicFramePr>
          <p:nvPr>
            <p:extLst/>
          </p:nvPr>
        </p:nvGraphicFramePr>
        <p:xfrm>
          <a:off x="383847" y="1004279"/>
          <a:ext cx="11197883" cy="4952384"/>
        </p:xfrm>
        <a:graphic>
          <a:graphicData uri="http://schemas.openxmlformats.org/drawingml/2006/table">
            <a:tbl>
              <a:tblPr firstRow="1" bandRow="1"/>
              <a:tblGrid>
                <a:gridCol w="4128585">
                  <a:extLst>
                    <a:ext uri="{9D8B030D-6E8A-4147-A177-3AD203B41FA5}">
                      <a16:colId xmlns:a16="http://schemas.microsoft.com/office/drawing/2014/main" val="379692741"/>
                    </a:ext>
                  </a:extLst>
                </a:gridCol>
                <a:gridCol w="7069298">
                  <a:extLst>
                    <a:ext uri="{9D8B030D-6E8A-4147-A177-3AD203B41FA5}">
                      <a16:colId xmlns:a16="http://schemas.microsoft.com/office/drawing/2014/main" val="1225548932"/>
                    </a:ext>
                  </a:extLst>
                </a:gridCol>
              </a:tblGrid>
              <a:tr h="46666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400" dirty="0"/>
                        <a:t>MYTHS</a:t>
                      </a:r>
                      <a:endParaRPr lang="en-ZA"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BC14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400" dirty="0"/>
                        <a:t>FACTS</a:t>
                      </a:r>
                      <a:endParaRPr lang="en-ZA"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BC145"/>
                    </a:solidFill>
                  </a:tcPr>
                </a:tc>
                <a:extLst>
                  <a:ext uri="{0D108BD9-81ED-4DB2-BD59-A6C34878D82A}">
                    <a16:rowId xmlns:a16="http://schemas.microsoft.com/office/drawing/2014/main" val="3699190036"/>
                  </a:ext>
                </a:extLst>
              </a:tr>
              <a:tr h="7340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t>CSE leads to early sexual initiation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CSE</a:t>
                      </a:r>
                      <a:r>
                        <a:rPr lang="en-US" sz="2000" baseline="0" dirty="0"/>
                        <a:t> leads to </a:t>
                      </a:r>
                      <a:r>
                        <a:rPr lang="en-US" sz="2000" b="1" baseline="0" dirty="0"/>
                        <a:t>later debut and more responsible </a:t>
                      </a:r>
                      <a:r>
                        <a:rPr lang="en-US" sz="2000" baseline="0" dirty="0"/>
                        <a:t>sexual </a:t>
                      </a:r>
                      <a:r>
                        <a:rPr lang="en-US" sz="2000" baseline="0" dirty="0" smtClean="0"/>
                        <a:t>behaviour</a:t>
                      </a:r>
                      <a:endParaRPr lang="en-ZA"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extLst>
                  <a:ext uri="{0D108BD9-81ED-4DB2-BD59-A6C34878D82A}">
                    <a16:rowId xmlns:a16="http://schemas.microsoft.com/office/drawing/2014/main" val="3151678851"/>
                  </a:ext>
                </a:extLst>
              </a:tr>
              <a:tr h="138649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CSE deprives</a:t>
                      </a:r>
                      <a:r>
                        <a:rPr lang="en-US" sz="2000" dirty="0"/>
                        <a:t> children of their </a:t>
                      </a:r>
                      <a:r>
                        <a:rPr lang="en-US" sz="2000" b="1" dirty="0"/>
                        <a:t>innocence</a:t>
                      </a:r>
                      <a:endParaRPr lang="en-ZA" sz="2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Evidence</a:t>
                      </a:r>
                      <a:r>
                        <a:rPr lang="en-US" sz="2000" baseline="0" dirty="0"/>
                        <a:t> shows that children benefit from receiving appropriate information that is </a:t>
                      </a:r>
                      <a:r>
                        <a:rPr lang="en-US" sz="2000" b="1" baseline="0" dirty="0"/>
                        <a:t>scientifically accurate, non-judgmental and age and developmentally appropriate</a:t>
                      </a:r>
                      <a:endParaRPr lang="en-ZA" sz="2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20000"/>
                      </a:srgbClr>
                    </a:solidFill>
                  </a:tcPr>
                </a:tc>
                <a:extLst>
                  <a:ext uri="{0D108BD9-81ED-4DB2-BD59-A6C34878D82A}">
                    <a16:rowId xmlns:a16="http://schemas.microsoft.com/office/drawing/2014/main" val="3245066874"/>
                  </a:ext>
                </a:extLst>
              </a:tr>
              <a:tr h="23651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CSE </a:t>
                      </a:r>
                      <a:r>
                        <a:rPr lang="en-US" sz="2000" b="1" dirty="0"/>
                        <a:t>goes against our culture or</a:t>
                      </a:r>
                      <a:r>
                        <a:rPr lang="en-US" sz="2000" b="1" baseline="0" dirty="0"/>
                        <a:t> religion</a:t>
                      </a:r>
                      <a:endParaRPr lang="en-ZA" sz="2000" b="1" dirty="0"/>
                    </a:p>
                    <a:p>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CSE stresses</a:t>
                      </a:r>
                      <a:r>
                        <a:rPr lang="en-US" sz="2000" baseline="0" dirty="0"/>
                        <a:t> </a:t>
                      </a:r>
                      <a:r>
                        <a:rPr lang="en-US" sz="2000" b="1" baseline="0" dirty="0"/>
                        <a:t>the need to engage with the local contexts</a:t>
                      </a:r>
                      <a:r>
                        <a:rPr lang="en-US" sz="2000" baseline="0" dirty="0"/>
                        <a:t> including engagements with traditional leaders, religious communities and local stakeholders. </a:t>
                      </a:r>
                      <a:r>
                        <a:rPr lang="en-US" sz="2000" dirty="0"/>
                        <a:t>CSE </a:t>
                      </a:r>
                      <a:r>
                        <a:rPr lang="en-US" sz="2000" b="1" dirty="0"/>
                        <a:t>addresses harmful social</a:t>
                      </a:r>
                      <a:r>
                        <a:rPr lang="en-US" sz="2000" b="1" baseline="0" dirty="0"/>
                        <a:t> norms and negative practices</a:t>
                      </a:r>
                      <a:r>
                        <a:rPr lang="en-US" sz="2000" baseline="0" dirty="0"/>
                        <a:t> that are not in line with human rights or that increase vulnerability and risk, especially for young women and girls</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extLst>
                  <a:ext uri="{0D108BD9-81ED-4DB2-BD59-A6C34878D82A}">
                    <a16:rowId xmlns:a16="http://schemas.microsoft.com/office/drawing/2014/main" val="872543077"/>
                  </a:ext>
                </a:extLst>
              </a:tr>
            </a:tbl>
          </a:graphicData>
        </a:graphic>
      </p:graphicFrame>
      <p:pic>
        <p:nvPicPr>
          <p:cNvPr id="6" name="Picture 5"/>
          <p:cNvPicPr>
            <a:picLocks noChangeAspect="1"/>
          </p:cNvPicPr>
          <p:nvPr/>
        </p:nvPicPr>
        <p:blipFill>
          <a:blip r:embed="rId2"/>
          <a:stretch>
            <a:fillRect/>
          </a:stretch>
        </p:blipFill>
        <p:spPr>
          <a:xfrm>
            <a:off x="4514850" y="6021288"/>
            <a:ext cx="1691680" cy="836712"/>
          </a:xfrm>
          <a:prstGeom prst="rect">
            <a:avLst/>
          </a:prstGeom>
        </p:spPr>
      </p:pic>
      <p:sp>
        <p:nvSpPr>
          <p:cNvPr id="7"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47</a:t>
            </a:r>
            <a:endParaRPr lang="en-US" dirty="0"/>
          </a:p>
        </p:txBody>
      </p:sp>
    </p:spTree>
    <p:extLst>
      <p:ext uri="{BB962C8B-B14F-4D97-AF65-F5344CB8AC3E}">
        <p14:creationId xmlns:p14="http://schemas.microsoft.com/office/powerpoint/2010/main" val="19243884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nvPr>
        </p:nvGraphicFramePr>
        <p:xfrm>
          <a:off x="407963" y="979713"/>
          <a:ext cx="10917535" cy="4998900"/>
        </p:xfrm>
        <a:graphic>
          <a:graphicData uri="http://schemas.openxmlformats.org/drawingml/2006/table">
            <a:tbl>
              <a:tblPr firstRow="1" bandRow="1"/>
              <a:tblGrid>
                <a:gridCol w="4494657">
                  <a:extLst>
                    <a:ext uri="{9D8B030D-6E8A-4147-A177-3AD203B41FA5}">
                      <a16:colId xmlns:a16="http://schemas.microsoft.com/office/drawing/2014/main" val="379692741"/>
                    </a:ext>
                  </a:extLst>
                </a:gridCol>
                <a:gridCol w="6422878">
                  <a:extLst>
                    <a:ext uri="{9D8B030D-6E8A-4147-A177-3AD203B41FA5}">
                      <a16:colId xmlns:a16="http://schemas.microsoft.com/office/drawing/2014/main" val="1225548932"/>
                    </a:ext>
                  </a:extLst>
                </a:gridCol>
              </a:tblGrid>
              <a:tr h="38103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dirty="0"/>
                        <a:t>MYTHS</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BC14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dirty="0"/>
                        <a:t>FACTS</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BC145"/>
                    </a:solidFill>
                  </a:tcPr>
                </a:tc>
                <a:extLst>
                  <a:ext uri="{0D108BD9-81ED-4DB2-BD59-A6C34878D82A}">
                    <a16:rowId xmlns:a16="http://schemas.microsoft.com/office/drawing/2014/main" val="3699190036"/>
                  </a:ext>
                </a:extLst>
              </a:tr>
              <a:tr h="9755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t>Teaching</a:t>
                      </a:r>
                      <a:r>
                        <a:rPr lang="en-GB" sz="2000" baseline="0" dirty="0"/>
                        <a:t> masturbation in Grade 4</a:t>
                      </a:r>
                      <a:endParaRPr lang="en-GB"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masturbation topic in Grade</a:t>
                      </a:r>
                      <a:r>
                        <a:rPr lang="en-US" sz="2000" baseline="0" dirty="0"/>
                        <a:t> 4 topics</a:t>
                      </a:r>
                      <a:endParaRPr lang="en-ZA"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extLst>
                  <a:ext uri="{0D108BD9-81ED-4DB2-BD59-A6C34878D82A}">
                    <a16:rowId xmlns:a16="http://schemas.microsoft.com/office/drawing/2014/main" val="3151678851"/>
                  </a:ext>
                </a:extLst>
              </a:tr>
              <a:tr h="127570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Teaching of </a:t>
                      </a:r>
                      <a:r>
                        <a:rPr lang="en-US" sz="2000" b="1" dirty="0"/>
                        <a:t>sexual pleasure </a:t>
                      </a:r>
                      <a:r>
                        <a:rPr lang="en-US" sz="2000" dirty="0"/>
                        <a:t>in the curriculum</a:t>
                      </a:r>
                      <a:endParaRPr lang="en-ZA" sz="2000" dirty="0"/>
                    </a:p>
                    <a:p>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US" sz="2000" dirty="0"/>
                        <a:t>The </a:t>
                      </a:r>
                      <a:r>
                        <a:rPr lang="en-US" sz="2000" b="1" dirty="0"/>
                        <a:t>focus of the SA curriculum </a:t>
                      </a:r>
                      <a:r>
                        <a:rPr lang="en-US" sz="2000" dirty="0"/>
                        <a:t>is not on sexual pleasure but on prevention of HIV, STIs, early and unintended pregnancy, healthy lifestyle choices and avoidance of risky behaviours using a rights based approach</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20000"/>
                      </a:srgbClr>
                    </a:solidFill>
                  </a:tcPr>
                </a:tc>
                <a:extLst>
                  <a:ext uri="{0D108BD9-81ED-4DB2-BD59-A6C34878D82A}">
                    <a16:rowId xmlns:a16="http://schemas.microsoft.com/office/drawing/2014/main" val="3245066874"/>
                  </a:ext>
                </a:extLst>
              </a:tr>
              <a:tr h="9755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Teaching of </a:t>
                      </a:r>
                      <a:r>
                        <a:rPr lang="en-US" sz="2000" b="1" dirty="0"/>
                        <a:t>UNESCO ITGSE</a:t>
                      </a:r>
                      <a:endParaRPr lang="en-ZA" sz="2000" b="1" dirty="0"/>
                    </a:p>
                    <a:p>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US" sz="2000" b="1" dirty="0"/>
                        <a:t>LO Curriculum is</a:t>
                      </a:r>
                      <a:r>
                        <a:rPr lang="en-US" sz="2000" b="1" baseline="0" dirty="0"/>
                        <a:t> based on SA context</a:t>
                      </a:r>
                      <a:r>
                        <a:rPr lang="en-US" sz="2000" dirty="0"/>
                        <a:t>. The ITGSE was adjusted to strengthen the content of the CAPS topics. There are no new  topics.</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extLst>
                  <a:ext uri="{0D108BD9-81ED-4DB2-BD59-A6C34878D82A}">
                    <a16:rowId xmlns:a16="http://schemas.microsoft.com/office/drawing/2014/main" val="872543077"/>
                  </a:ext>
                </a:extLst>
              </a:tr>
              <a:tr h="127570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It</a:t>
                      </a:r>
                      <a:r>
                        <a:rPr lang="en-US" sz="2000" baseline="0" dirty="0"/>
                        <a:t> is the role of </a:t>
                      </a:r>
                      <a:r>
                        <a:rPr lang="en-US" sz="2000" b="1" baseline="0" dirty="0"/>
                        <a:t>parents to educate children</a:t>
                      </a:r>
                      <a:r>
                        <a:rPr lang="en-US" sz="2000" baseline="0" dirty="0"/>
                        <a:t> about sexuality</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Parents</a:t>
                      </a:r>
                      <a:r>
                        <a:rPr lang="en-US" sz="2000" b="1" baseline="0" dirty="0"/>
                        <a:t> </a:t>
                      </a:r>
                      <a:r>
                        <a:rPr lang="en-US" sz="2000" b="1" dirty="0"/>
                        <a:t>play an</a:t>
                      </a:r>
                      <a:r>
                        <a:rPr lang="en-US" sz="2000" b="1" baseline="0" dirty="0"/>
                        <a:t> important role </a:t>
                      </a:r>
                      <a:r>
                        <a:rPr lang="en-US" sz="2000" baseline="0" dirty="0"/>
                        <a:t>in educating young people about sexuality. However, CSE complements this role by providing holistic education in a safe and supportive environment</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20000"/>
                      </a:srgbClr>
                    </a:solidFill>
                  </a:tcPr>
                </a:tc>
                <a:extLst>
                  <a:ext uri="{0D108BD9-81ED-4DB2-BD59-A6C34878D82A}">
                    <a16:rowId xmlns:a16="http://schemas.microsoft.com/office/drawing/2014/main" val="3572056751"/>
                  </a:ext>
                </a:extLst>
              </a:tr>
            </a:tbl>
          </a:graphicData>
        </a:graphic>
      </p:graphicFrame>
      <p:sp>
        <p:nvSpPr>
          <p:cNvPr id="6"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2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CONCERNS AND MISCONCEPTIONS OF CSE IN SOUTH AFRICA</a:t>
            </a:r>
            <a:endParaRPr kumimoji="0" lang="en-ZA" sz="32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4" name="Picture 3"/>
          <p:cNvPicPr>
            <a:picLocks noChangeAspect="1"/>
          </p:cNvPicPr>
          <p:nvPr/>
        </p:nvPicPr>
        <p:blipFill>
          <a:blip r:embed="rId2"/>
          <a:stretch>
            <a:fillRect/>
          </a:stretch>
        </p:blipFill>
        <p:spPr>
          <a:xfrm>
            <a:off x="4514850" y="6021288"/>
            <a:ext cx="1691680" cy="836712"/>
          </a:xfrm>
          <a:prstGeom prst="rect">
            <a:avLst/>
          </a:prstGeom>
        </p:spPr>
      </p:pic>
      <p:sp>
        <p:nvSpPr>
          <p:cNvPr id="7"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48</a:t>
            </a:r>
            <a:endParaRPr lang="en-US" dirty="0"/>
          </a:p>
        </p:txBody>
      </p:sp>
    </p:spTree>
    <p:extLst>
      <p:ext uri="{BB962C8B-B14F-4D97-AF65-F5344CB8AC3E}">
        <p14:creationId xmlns:p14="http://schemas.microsoft.com/office/powerpoint/2010/main" val="3735611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nvPr>
        </p:nvGraphicFramePr>
        <p:xfrm>
          <a:off x="525983" y="1024863"/>
          <a:ext cx="11126086" cy="4889738"/>
        </p:xfrm>
        <a:graphic>
          <a:graphicData uri="http://schemas.openxmlformats.org/drawingml/2006/table">
            <a:tbl>
              <a:tblPr firstRow="1" bandRow="1"/>
              <a:tblGrid>
                <a:gridCol w="4147076">
                  <a:extLst>
                    <a:ext uri="{9D8B030D-6E8A-4147-A177-3AD203B41FA5}">
                      <a16:colId xmlns:a16="http://schemas.microsoft.com/office/drawing/2014/main" val="379692741"/>
                    </a:ext>
                  </a:extLst>
                </a:gridCol>
                <a:gridCol w="6979010">
                  <a:extLst>
                    <a:ext uri="{9D8B030D-6E8A-4147-A177-3AD203B41FA5}">
                      <a16:colId xmlns:a16="http://schemas.microsoft.com/office/drawing/2014/main" val="1225548932"/>
                    </a:ext>
                  </a:extLst>
                </a:gridCol>
              </a:tblGrid>
              <a:tr h="44705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400" dirty="0"/>
                        <a:t>MYTHS</a:t>
                      </a:r>
                      <a:endParaRPr lang="en-ZA"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BC14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400" dirty="0"/>
                        <a:t>FACTS</a:t>
                      </a:r>
                      <a:endParaRPr lang="en-ZA"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BC145"/>
                    </a:solidFill>
                  </a:tcPr>
                </a:tc>
                <a:extLst>
                  <a:ext uri="{0D108BD9-81ED-4DB2-BD59-A6C34878D82A}">
                    <a16:rowId xmlns:a16="http://schemas.microsoft.com/office/drawing/2014/main" val="3699190036"/>
                  </a:ext>
                </a:extLst>
              </a:tr>
              <a:tr h="12744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CSE is using </a:t>
                      </a:r>
                      <a:r>
                        <a:rPr lang="en-US" sz="2000" b="1" dirty="0"/>
                        <a:t>pornographic imagery </a:t>
                      </a:r>
                      <a:endParaRPr lang="en-ZA" sz="20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Images used in the curriculum are based on protocols and standards </a:t>
                      </a:r>
                      <a:r>
                        <a:rPr lang="en-US" sz="2000" dirty="0"/>
                        <a:t>set by the DBE that ensures protection of human dignity and rights and does not expose learners to offensive content</a:t>
                      </a:r>
                      <a:endParaRPr lang="en-ZA"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extLst>
                  <a:ext uri="{0D108BD9-81ED-4DB2-BD59-A6C34878D82A}">
                    <a16:rowId xmlns:a16="http://schemas.microsoft.com/office/drawing/2014/main" val="3151678851"/>
                  </a:ext>
                </a:extLst>
              </a:tr>
              <a:tr h="12636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Teaching of </a:t>
                      </a:r>
                      <a:r>
                        <a:rPr lang="en-US" sz="2000" b="1" dirty="0"/>
                        <a:t>types of sex </a:t>
                      </a:r>
                      <a:r>
                        <a:rPr lang="en-US" sz="2000" dirty="0"/>
                        <a:t>in the curriculum</a:t>
                      </a:r>
                      <a:endParaRPr lang="en-ZA" sz="2000" dirty="0"/>
                    </a:p>
                    <a:p>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The CSE in the CAPS </a:t>
                      </a:r>
                      <a:r>
                        <a:rPr lang="en-US" sz="2000" b="1" dirty="0"/>
                        <a:t>focuses on the total person and is teaching age-appropriate content </a:t>
                      </a:r>
                      <a:r>
                        <a:rPr lang="en-US" sz="2000" dirty="0"/>
                        <a:t>that focuses on relationships, life skills, values and does not teach learners how to have any form of sex</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20000"/>
                      </a:srgbClr>
                    </a:solidFill>
                  </a:tcPr>
                </a:tc>
                <a:extLst>
                  <a:ext uri="{0D108BD9-81ED-4DB2-BD59-A6C34878D82A}">
                    <a16:rowId xmlns:a16="http://schemas.microsoft.com/office/drawing/2014/main" val="3245066874"/>
                  </a:ext>
                </a:extLst>
              </a:tr>
              <a:tr h="18582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CSE will be </a:t>
                      </a:r>
                      <a:r>
                        <a:rPr lang="en-US" sz="2000" b="1" dirty="0"/>
                        <a:t>rolled out without teacher training </a:t>
                      </a:r>
                      <a:r>
                        <a:rPr lang="en-US" sz="2000" dirty="0"/>
                        <a:t>and teachers are expected to teach new content they are not comfortable with </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Since 2000, the Department has been </a:t>
                      </a:r>
                      <a:r>
                        <a:rPr lang="en-US" sz="2000" b="1" dirty="0"/>
                        <a:t>providing in-service teacher training on Life Skills and Life Orientation</a:t>
                      </a:r>
                      <a:r>
                        <a:rPr lang="en-US" sz="2000" dirty="0"/>
                        <a:t>. Training manuals on the Sexuality Education Scripted Lessons Plans has also been developed to build the capacity of LO educators to deliver the strengthened content</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BC145">
                        <a:tint val="40000"/>
                      </a:srgbClr>
                    </a:solidFill>
                  </a:tcPr>
                </a:tc>
                <a:extLst>
                  <a:ext uri="{0D108BD9-81ED-4DB2-BD59-A6C34878D82A}">
                    <a16:rowId xmlns:a16="http://schemas.microsoft.com/office/drawing/2014/main" val="2951201966"/>
                  </a:ext>
                </a:extLst>
              </a:tr>
            </a:tbl>
          </a:graphicData>
        </a:graphic>
      </p:graphicFrame>
      <p:sp>
        <p:nvSpPr>
          <p:cNvPr id="6"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2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CONCERNS AND MISCONCEPTIONS OF CSE IN SOUTH AFRICA</a:t>
            </a:r>
            <a:endParaRPr kumimoji="0" lang="en-ZA" sz="32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5" name="Picture 4"/>
          <p:cNvPicPr>
            <a:picLocks noChangeAspect="1"/>
          </p:cNvPicPr>
          <p:nvPr/>
        </p:nvPicPr>
        <p:blipFill>
          <a:blip r:embed="rId2"/>
          <a:stretch>
            <a:fillRect/>
          </a:stretch>
        </p:blipFill>
        <p:spPr>
          <a:xfrm>
            <a:off x="4514850" y="6021288"/>
            <a:ext cx="1691680" cy="836712"/>
          </a:xfrm>
          <a:prstGeom prst="rect">
            <a:avLst/>
          </a:prstGeom>
        </p:spPr>
      </p:pic>
      <p:sp>
        <p:nvSpPr>
          <p:cNvPr id="7"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49</a:t>
            </a:r>
            <a:endParaRPr lang="en-US" dirty="0"/>
          </a:p>
        </p:txBody>
      </p:sp>
    </p:spTree>
    <p:extLst>
      <p:ext uri="{BB962C8B-B14F-4D97-AF65-F5344CB8AC3E}">
        <p14:creationId xmlns:p14="http://schemas.microsoft.com/office/powerpoint/2010/main" val="2547804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2"/>
          <p:cNvSpPr>
            <a:spLocks noGrp="1"/>
          </p:cNvSpPr>
          <p:nvPr>
            <p:ph type="title"/>
          </p:nvPr>
        </p:nvSpPr>
        <p:spPr>
          <a:xfrm>
            <a:off x="609599" y="188640"/>
            <a:ext cx="11369349" cy="576064"/>
          </a:xfrm>
        </p:spPr>
        <p:txBody>
          <a:bodyPr>
            <a:normAutofit fontScale="90000"/>
          </a:bodyPr>
          <a:lstStyle/>
          <a:p>
            <a:pPr algn="r"/>
            <a:r>
              <a:rPr lang="en-ZA" dirty="0" smtClean="0">
                <a:latin typeface="+mn-lt"/>
              </a:rPr>
              <a:t>GLOBAL AGYW STATISTICS: HIV</a:t>
            </a:r>
            <a:endParaRPr lang="en-ZA" dirty="0">
              <a:latin typeface="+mn-lt"/>
            </a:endParaRPr>
          </a:p>
        </p:txBody>
      </p:sp>
      <p:pic>
        <p:nvPicPr>
          <p:cNvPr id="74" name="Picture 73"/>
          <p:cNvPicPr>
            <a:picLocks noChangeAspect="1"/>
          </p:cNvPicPr>
          <p:nvPr/>
        </p:nvPicPr>
        <p:blipFill>
          <a:blip r:embed="rId2"/>
          <a:stretch>
            <a:fillRect/>
          </a:stretch>
        </p:blipFill>
        <p:spPr>
          <a:xfrm>
            <a:off x="10112443" y="1120637"/>
            <a:ext cx="1966061" cy="1375481"/>
          </a:xfrm>
          <a:prstGeom prst="rect">
            <a:avLst/>
          </a:prstGeom>
        </p:spPr>
      </p:pic>
      <p:pic>
        <p:nvPicPr>
          <p:cNvPr id="75" name="Picture 74"/>
          <p:cNvPicPr>
            <a:picLocks noChangeAspect="1"/>
          </p:cNvPicPr>
          <p:nvPr/>
        </p:nvPicPr>
        <p:blipFill>
          <a:blip r:embed="rId3"/>
          <a:stretch>
            <a:fillRect/>
          </a:stretch>
        </p:blipFill>
        <p:spPr>
          <a:xfrm>
            <a:off x="7771328" y="2061090"/>
            <a:ext cx="2274687" cy="2164191"/>
          </a:xfrm>
          <a:prstGeom prst="rect">
            <a:avLst/>
          </a:prstGeom>
        </p:spPr>
      </p:pic>
      <p:pic>
        <p:nvPicPr>
          <p:cNvPr id="76" name="Picture 75"/>
          <p:cNvPicPr>
            <a:picLocks noChangeAspect="1"/>
          </p:cNvPicPr>
          <p:nvPr/>
        </p:nvPicPr>
        <p:blipFill>
          <a:blip r:embed="rId4"/>
          <a:stretch>
            <a:fillRect/>
          </a:stretch>
        </p:blipFill>
        <p:spPr>
          <a:xfrm>
            <a:off x="10235638" y="2496118"/>
            <a:ext cx="1842866" cy="1405962"/>
          </a:xfrm>
          <a:prstGeom prst="rect">
            <a:avLst/>
          </a:prstGeom>
        </p:spPr>
      </p:pic>
      <p:pic>
        <p:nvPicPr>
          <p:cNvPr id="77" name="Picture 76"/>
          <p:cNvPicPr>
            <a:picLocks noChangeAspect="1"/>
          </p:cNvPicPr>
          <p:nvPr/>
        </p:nvPicPr>
        <p:blipFill rotWithShape="1">
          <a:blip r:embed="rId5"/>
          <a:srcRect l="106" t="1480" r="796"/>
          <a:stretch/>
        </p:blipFill>
        <p:spPr>
          <a:xfrm>
            <a:off x="9089005" y="3894138"/>
            <a:ext cx="2986747" cy="2856668"/>
          </a:xfrm>
          <a:prstGeom prst="rect">
            <a:avLst/>
          </a:prstGeom>
        </p:spPr>
      </p:pic>
      <p:pic>
        <p:nvPicPr>
          <p:cNvPr id="2" name="Picture 1"/>
          <p:cNvPicPr>
            <a:picLocks noChangeAspect="1"/>
          </p:cNvPicPr>
          <p:nvPr/>
        </p:nvPicPr>
        <p:blipFill>
          <a:blip r:embed="rId6"/>
          <a:stretch>
            <a:fillRect/>
          </a:stretch>
        </p:blipFill>
        <p:spPr>
          <a:xfrm>
            <a:off x="3507719" y="1084010"/>
            <a:ext cx="4263609" cy="2240395"/>
          </a:xfrm>
          <a:prstGeom prst="rect">
            <a:avLst/>
          </a:prstGeom>
        </p:spPr>
      </p:pic>
      <p:pic>
        <p:nvPicPr>
          <p:cNvPr id="3" name="Picture 2"/>
          <p:cNvPicPr>
            <a:picLocks noChangeAspect="1"/>
          </p:cNvPicPr>
          <p:nvPr/>
        </p:nvPicPr>
        <p:blipFill rotWithShape="1">
          <a:blip r:embed="rId7"/>
          <a:srcRect r="1491"/>
          <a:stretch/>
        </p:blipFill>
        <p:spPr>
          <a:xfrm>
            <a:off x="3507719" y="3324405"/>
            <a:ext cx="4260092" cy="3029105"/>
          </a:xfrm>
          <a:prstGeom prst="rect">
            <a:avLst/>
          </a:prstGeom>
        </p:spPr>
      </p:pic>
      <p:sp>
        <p:nvSpPr>
          <p:cNvPr id="4" name="Rectangle 3"/>
          <p:cNvSpPr/>
          <p:nvPr/>
        </p:nvSpPr>
        <p:spPr>
          <a:xfrm>
            <a:off x="266481" y="1084010"/>
            <a:ext cx="3012287" cy="4647426"/>
          </a:xfrm>
          <a:prstGeom prst="rect">
            <a:avLst/>
          </a:prstGeom>
        </p:spPr>
        <p:txBody>
          <a:bodyPr wrap="square">
            <a:spAutoFit/>
          </a:bodyPr>
          <a:lstStyle/>
          <a:p>
            <a:r>
              <a:rPr lang="en-US" sz="4000" dirty="0" smtClean="0"/>
              <a:t>4.4 MILLION INFECTED AGYW ARE </a:t>
            </a:r>
            <a:r>
              <a:rPr lang="en-US" sz="6000" b="1" dirty="0" smtClean="0">
                <a:solidFill>
                  <a:srgbClr val="92D050"/>
                </a:solidFill>
              </a:rPr>
              <a:t>SOUTH AFRICAN</a:t>
            </a:r>
          </a:p>
          <a:p>
            <a:r>
              <a:rPr lang="en-US" sz="2800" dirty="0" smtClean="0">
                <a:solidFill>
                  <a:prstClr val="black"/>
                </a:solidFill>
              </a:rPr>
              <a:t>23% OF THE GLOBAL AVERAGE</a:t>
            </a:r>
            <a:endParaRPr lang="en-US" sz="4400" b="1" dirty="0" smtClean="0">
              <a:solidFill>
                <a:srgbClr val="92D050"/>
              </a:solidFill>
            </a:endParaRPr>
          </a:p>
        </p:txBody>
      </p:sp>
      <p:sp>
        <p:nvSpPr>
          <p:cNvPr id="5" name="Oval 4"/>
          <p:cNvSpPr/>
          <p:nvPr/>
        </p:nvSpPr>
        <p:spPr>
          <a:xfrm>
            <a:off x="5046133" y="4665133"/>
            <a:ext cx="1312335" cy="1303867"/>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48"/>
          <p:cNvSpPr txBox="1"/>
          <p:nvPr/>
        </p:nvSpPr>
        <p:spPr>
          <a:xfrm>
            <a:off x="1935743" y="6019964"/>
            <a:ext cx="1343025" cy="51296"/>
          </a:xfrm>
          <a:prstGeom prst="rect">
            <a:avLst/>
          </a:prstGeom>
        </p:spPr>
        <p:txBody>
          <a:bodyPr wrap="square" lIns="0" tIns="0" rIns="0" bIns="0" rtlCol="0" anchor="t">
            <a:spAutoFit/>
          </a:bodyPr>
          <a:lstStyle/>
          <a:p>
            <a:pPr algn="r">
              <a:lnSpc>
                <a:spcPts val="423"/>
              </a:lnSpc>
            </a:pPr>
            <a:r>
              <a:rPr lang="en-US" sz="1000" dirty="0" smtClean="0">
                <a:solidFill>
                  <a:srgbClr val="11813F"/>
                </a:solidFill>
              </a:rPr>
              <a:t>UNAIDS 2018 ESTIMATES</a:t>
            </a:r>
            <a:endParaRPr lang="en-US" sz="1000" dirty="0">
              <a:solidFill>
                <a:srgbClr val="11813F"/>
              </a:solidFill>
            </a:endParaRPr>
          </a:p>
        </p:txBody>
      </p:sp>
      <p:sp>
        <p:nvSpPr>
          <p:cNvPr id="12"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a:t>
            </a:r>
            <a:endParaRPr lang="en-US" dirty="0"/>
          </a:p>
        </p:txBody>
      </p:sp>
    </p:spTree>
    <p:extLst>
      <p:ext uri="{BB962C8B-B14F-4D97-AF65-F5344CB8AC3E}">
        <p14:creationId xmlns:p14="http://schemas.microsoft.com/office/powerpoint/2010/main" val="1667017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17482" y="866275"/>
            <a:ext cx="7661709" cy="4708981"/>
          </a:xfrm>
          <a:prstGeom prst="rect">
            <a:avLst/>
          </a:prstGeom>
        </p:spPr>
        <p:txBody>
          <a:bodyPr wrap="square">
            <a:spAutoFit/>
          </a:bodyPr>
          <a:lstStyle/>
          <a:p>
            <a:r>
              <a:rPr lang="en-US" sz="2000" b="1" dirty="0" smtClean="0"/>
              <a:t>INTERNATIONAL TECHNICAL GUIDANCE ON SEXUALITY EDUCATION:</a:t>
            </a:r>
          </a:p>
          <a:p>
            <a:r>
              <a:rPr lang="en-US" sz="2000" dirty="0" smtClean="0"/>
              <a:t>Provides evidence base for the effectiveness of CSE:</a:t>
            </a:r>
          </a:p>
          <a:p>
            <a:pPr marL="342900" indent="-342900">
              <a:buFont typeface="Arial" panose="020B0604020202020204" pitchFamily="34" charset="0"/>
              <a:buChar char="•"/>
            </a:pPr>
            <a:r>
              <a:rPr lang="en-US" sz="2000" dirty="0"/>
              <a:t>C</a:t>
            </a:r>
            <a:r>
              <a:rPr lang="en-US" sz="2000" dirty="0" smtClean="0"/>
              <a:t>urriculum-based </a:t>
            </a:r>
            <a:r>
              <a:rPr lang="en-US" sz="2000" dirty="0"/>
              <a:t>sexuality education programmes contribute to the following outcomes: </a:t>
            </a:r>
          </a:p>
          <a:p>
            <a:pPr marL="800100" lvl="1" indent="-342900">
              <a:buFont typeface="Wingdings" panose="05000000000000000000" pitchFamily="2" charset="2"/>
              <a:buChar char="§"/>
            </a:pPr>
            <a:r>
              <a:rPr lang="en-US" sz="2000" dirty="0" smtClean="0"/>
              <a:t>Delayed </a:t>
            </a:r>
            <a:r>
              <a:rPr lang="en-US" sz="2000" dirty="0"/>
              <a:t>initiation of sexual intercourse </a:t>
            </a:r>
            <a:endParaRPr lang="en-US" sz="2000" dirty="0" smtClean="0"/>
          </a:p>
          <a:p>
            <a:pPr marL="800100" lvl="1" indent="-342900">
              <a:buFont typeface="Wingdings" panose="05000000000000000000" pitchFamily="2" charset="2"/>
              <a:buChar char="§"/>
            </a:pPr>
            <a:r>
              <a:rPr lang="en-US" sz="2000" dirty="0" smtClean="0"/>
              <a:t>Decreased </a:t>
            </a:r>
            <a:r>
              <a:rPr lang="en-US" sz="2000" dirty="0"/>
              <a:t>frequency of sexual </a:t>
            </a:r>
            <a:r>
              <a:rPr lang="en-US" sz="2000" dirty="0" smtClean="0"/>
              <a:t>intercourse</a:t>
            </a:r>
          </a:p>
          <a:p>
            <a:pPr marL="800100" lvl="1" indent="-342900">
              <a:buFont typeface="Wingdings" panose="05000000000000000000" pitchFamily="2" charset="2"/>
              <a:buChar char="§"/>
            </a:pPr>
            <a:r>
              <a:rPr lang="en-US" sz="2000" dirty="0" smtClean="0"/>
              <a:t>Decreased </a:t>
            </a:r>
            <a:r>
              <a:rPr lang="en-US" sz="2000" dirty="0"/>
              <a:t>number of sexual partners </a:t>
            </a:r>
          </a:p>
          <a:p>
            <a:pPr marL="800100" lvl="1" indent="-342900">
              <a:buFont typeface="Wingdings" panose="05000000000000000000" pitchFamily="2" charset="2"/>
              <a:buChar char="§"/>
            </a:pPr>
            <a:r>
              <a:rPr lang="en-US" sz="2000" dirty="0" smtClean="0"/>
              <a:t>Reduced </a:t>
            </a:r>
            <a:r>
              <a:rPr lang="en-US" sz="2000" dirty="0"/>
              <a:t>risk taking </a:t>
            </a:r>
          </a:p>
          <a:p>
            <a:pPr marL="800100" lvl="1" indent="-342900">
              <a:buFont typeface="Wingdings" panose="05000000000000000000" pitchFamily="2" charset="2"/>
              <a:buChar char="§"/>
            </a:pPr>
            <a:r>
              <a:rPr lang="en-US" sz="2000" dirty="0" smtClean="0"/>
              <a:t>Increased </a:t>
            </a:r>
            <a:r>
              <a:rPr lang="en-US" sz="2000" dirty="0"/>
              <a:t>use of condoms </a:t>
            </a:r>
          </a:p>
          <a:p>
            <a:pPr marL="800100" lvl="1" indent="-342900">
              <a:buFont typeface="Wingdings" panose="05000000000000000000" pitchFamily="2" charset="2"/>
              <a:buChar char="§"/>
            </a:pPr>
            <a:r>
              <a:rPr lang="en-US" sz="2000" dirty="0" smtClean="0"/>
              <a:t>Increased </a:t>
            </a:r>
            <a:r>
              <a:rPr lang="en-US" sz="2000" dirty="0"/>
              <a:t>use of contraception </a:t>
            </a:r>
            <a:endParaRPr lang="en-US" sz="2000" dirty="0" smtClean="0"/>
          </a:p>
          <a:p>
            <a:pPr marL="342900" indent="-342900">
              <a:buFont typeface="Arial" panose="020B0604020202020204" pitchFamily="34" charset="0"/>
              <a:buChar char="•"/>
            </a:pPr>
            <a:r>
              <a:rPr lang="en-US" sz="2000" dirty="0"/>
              <a:t>S</a:t>
            </a:r>
            <a:r>
              <a:rPr lang="en-US" sz="2000" dirty="0" smtClean="0"/>
              <a:t>exuality </a:t>
            </a:r>
            <a:r>
              <a:rPr lang="en-US" sz="2000" dirty="0"/>
              <a:t>education </a:t>
            </a:r>
            <a:r>
              <a:rPr lang="en-US" sz="2000" dirty="0" smtClean="0"/>
              <a:t>increases knowledge and improves attitudes </a:t>
            </a:r>
            <a:r>
              <a:rPr lang="en-US" sz="2000" dirty="0"/>
              <a:t>about different aspects of sexuality, behaviours and risks of </a:t>
            </a:r>
            <a:r>
              <a:rPr lang="en-US" sz="2000" dirty="0" smtClean="0"/>
              <a:t>pregnancy, </a:t>
            </a:r>
            <a:r>
              <a:rPr lang="en-US" sz="2000" dirty="0"/>
              <a:t>HIV and </a:t>
            </a:r>
            <a:r>
              <a:rPr lang="en-US" sz="2000" dirty="0" smtClean="0"/>
              <a:t>STIs</a:t>
            </a:r>
          </a:p>
          <a:p>
            <a:pPr marL="342900" indent="-342900">
              <a:buFont typeface="Arial" panose="020B0604020202020204" pitchFamily="34" charset="0"/>
              <a:buChar char="•"/>
            </a:pPr>
            <a:r>
              <a:rPr lang="en-US" sz="2000" dirty="0" smtClean="0"/>
              <a:t>CSE has </a:t>
            </a:r>
            <a:r>
              <a:rPr lang="en-US" sz="2000" dirty="0"/>
              <a:t>the desired positive effect on young people’s health outcomes </a:t>
            </a:r>
            <a:r>
              <a:rPr lang="en-US" sz="2000" dirty="0" smtClean="0"/>
              <a:t>when delivered as intended</a:t>
            </a:r>
          </a:p>
        </p:txBody>
      </p:sp>
      <p:sp>
        <p:nvSpPr>
          <p:cNvPr id="12" name="TextBox 11"/>
          <p:cNvSpPr txBox="1"/>
          <p:nvPr/>
        </p:nvSpPr>
        <p:spPr>
          <a:xfrm>
            <a:off x="637829" y="5746977"/>
            <a:ext cx="10943925" cy="830997"/>
          </a:xfrm>
          <a:prstGeom prst="rect">
            <a:avLst/>
          </a:prstGeom>
          <a:ln w="76200" cmpd="thinThick">
            <a:solidFill>
              <a:srgbClr val="11813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smtClean="0"/>
              <a:t>Comprehensive Sexuality </a:t>
            </a:r>
            <a:r>
              <a:rPr lang="en-US" sz="2400" dirty="0"/>
              <a:t>E</a:t>
            </a:r>
            <a:r>
              <a:rPr lang="en-US" sz="2400" dirty="0" smtClean="0"/>
              <a:t>ducation does </a:t>
            </a:r>
            <a:r>
              <a:rPr lang="en-US" sz="2400" dirty="0"/>
              <a:t>not increase sexual activity, sexual risk-taking behaviour or STI/HIV infection rates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910136"/>
            <a:ext cx="3063900" cy="4287151"/>
          </a:xfrm>
          <a:prstGeom prst="rect">
            <a:avLst/>
          </a:prstGeom>
        </p:spPr>
      </p:pic>
      <p:sp>
        <p:nvSpPr>
          <p:cNvPr id="8" name="Title 1"/>
          <p:cNvSpPr>
            <a:spLocks noGrp="1"/>
          </p:cNvSpPr>
          <p:nvPr>
            <p:ph type="title"/>
          </p:nvPr>
        </p:nvSpPr>
        <p:spPr>
          <a:xfrm>
            <a:off x="623392" y="116632"/>
            <a:ext cx="10972800" cy="648072"/>
          </a:xfrm>
        </p:spPr>
        <p:txBody>
          <a:bodyPr>
            <a:normAutofit fontScale="90000"/>
          </a:bodyPr>
          <a:lstStyle/>
          <a:p>
            <a:r>
              <a:rPr lang="en-US" dirty="0" smtClean="0"/>
              <a:t>EFFICACY OF CSE</a:t>
            </a:r>
            <a:endParaRPr lang="en-US" dirty="0"/>
          </a:p>
        </p:txBody>
      </p:sp>
      <p:sp>
        <p:nvSpPr>
          <p:cNvPr id="4" name="TextBox 3"/>
          <p:cNvSpPr txBox="1"/>
          <p:nvPr/>
        </p:nvSpPr>
        <p:spPr>
          <a:xfrm>
            <a:off x="637829" y="5197287"/>
            <a:ext cx="2846516" cy="307777"/>
          </a:xfrm>
          <a:prstGeom prst="rect">
            <a:avLst/>
          </a:prstGeom>
          <a:noFill/>
        </p:spPr>
        <p:txBody>
          <a:bodyPr wrap="square" rtlCol="0">
            <a:spAutoFit/>
          </a:bodyPr>
          <a:lstStyle/>
          <a:p>
            <a:r>
              <a:rPr lang="en-US" sz="1400" b="1" dirty="0" smtClean="0"/>
              <a:t>(UNESCO, 2018)</a:t>
            </a:r>
            <a:endParaRPr lang="en-US" sz="1400" b="1" dirty="0"/>
          </a:p>
        </p:txBody>
      </p:sp>
      <p:sp>
        <p:nvSpPr>
          <p:cNvPr id="2" name="Slide Number Placeholder 1"/>
          <p:cNvSpPr>
            <a:spLocks noGrp="1"/>
          </p:cNvSpPr>
          <p:nvPr>
            <p:ph type="sldNum" sz="quarter" idx="10"/>
          </p:nvPr>
        </p:nvSpPr>
        <p:spPr/>
        <p:txBody>
          <a:bodyPr/>
          <a:lstStyle/>
          <a:p>
            <a:fld id="{CA49D0EE-DE7F-324B-A84C-F36708423CDB}" type="slidenum">
              <a:rPr lang="en-US" smtClean="0"/>
              <a:pPr/>
              <a:t>50</a:t>
            </a:fld>
            <a:endParaRPr lang="en-US" dirty="0"/>
          </a:p>
        </p:txBody>
      </p:sp>
    </p:spTree>
    <p:extLst>
      <p:ext uri="{BB962C8B-B14F-4D97-AF65-F5344CB8AC3E}">
        <p14:creationId xmlns:p14="http://schemas.microsoft.com/office/powerpoint/2010/main" val="1575698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2">
            <a:extLst>
              <a:ext uri="{BEBA8EAE-BF5A-486C-A8C5-ECC9F3942E4B}">
                <a14:imgProps xmlns:a14="http://schemas.microsoft.com/office/drawing/2010/main">
                  <a14:imgLayer r:embed="rId3">
                    <a14:imgEffect>
                      <a14:backgroundRemoval t="3810" b="99524" l="2176" r="100000">
                        <a14:foregroundMark x1="53210" y1="84762" x2="53754" y2="84762"/>
                        <a14:foregroundMark x1="42329" y1="71429" x2="79108" y2="70714"/>
                        <a14:foregroundMark x1="45375" y1="54524" x2="93362" y2="55476"/>
                        <a14:foregroundMark x1="43634" y1="39762" x2="94342" y2="38095"/>
                        <a14:foregroundMark x1="6529" y1="93095" x2="35256" y2="90952"/>
                        <a14:foregroundMark x1="24374" y1="94762" x2="38085" y2="93095"/>
                        <a14:foregroundMark x1="42329" y1="94524" x2="90207" y2="91905"/>
                        <a14:foregroundMark x1="90207" y1="91905" x2="90207" y2="91905"/>
                        <a14:foregroundMark x1="10555" y1="71429" x2="17084" y2="47857"/>
                        <a14:foregroundMark x1="4244" y1="35000" x2="5876" y2="94762"/>
                        <a14:foregroundMark x1="48096" y1="80714" x2="93798" y2="82143"/>
                      </a14:backgroundRemoval>
                    </a14:imgEffect>
                  </a14:imgLayer>
                </a14:imgProps>
              </a:ext>
              <a:ext uri="{28A0092B-C50C-407E-A947-70E740481C1C}">
                <a14:useLocalDpi xmlns:a14="http://schemas.microsoft.com/office/drawing/2010/main" val="0"/>
              </a:ext>
            </a:extLst>
          </a:blip>
          <a:stretch>
            <a:fillRect/>
          </a:stretch>
        </p:blipFill>
        <p:spPr>
          <a:xfrm>
            <a:off x="4115612" y="540100"/>
            <a:ext cx="5244082" cy="2396643"/>
          </a:xfrm>
        </p:spPr>
      </p:pic>
      <p:sp>
        <p:nvSpPr>
          <p:cNvPr id="9" name="Rectangle 8"/>
          <p:cNvSpPr/>
          <p:nvPr/>
        </p:nvSpPr>
        <p:spPr>
          <a:xfrm>
            <a:off x="635266" y="2578859"/>
            <a:ext cx="10943925" cy="2431435"/>
          </a:xfrm>
          <a:prstGeom prst="rect">
            <a:avLst/>
          </a:prstGeom>
        </p:spPr>
        <p:txBody>
          <a:bodyPr wrap="square">
            <a:spAutoFit/>
          </a:bodyPr>
          <a:lstStyle/>
          <a:p>
            <a:r>
              <a:rPr lang="en-US" sz="2000" b="1" dirty="0" smtClean="0"/>
              <a:t>THE ZIMELE PROJECT:</a:t>
            </a:r>
          </a:p>
          <a:p>
            <a:pPr marL="285750" indent="-285750">
              <a:buFont typeface="Arial" panose="020B0604020202020204" pitchFamily="34" charset="0"/>
              <a:buChar char="•"/>
            </a:pPr>
            <a:r>
              <a:rPr lang="en-US" sz="2000" dirty="0" smtClean="0"/>
              <a:t>A </a:t>
            </a:r>
            <a:r>
              <a:rPr lang="en-US" sz="2000" dirty="0"/>
              <a:t>comprehensive HIV prevention programme for adolescents (aged 10-24 </a:t>
            </a:r>
            <a:r>
              <a:rPr lang="en-US" sz="2000" dirty="0" smtClean="0"/>
              <a:t>years)</a:t>
            </a:r>
          </a:p>
          <a:p>
            <a:pPr marL="285750" indent="-285750">
              <a:buFont typeface="Arial" panose="020B0604020202020204" pitchFamily="34" charset="0"/>
              <a:buChar char="•"/>
            </a:pPr>
            <a:r>
              <a:rPr lang="en-US" sz="2000" dirty="0"/>
              <a:t>I</a:t>
            </a:r>
            <a:r>
              <a:rPr lang="en-US" sz="2000" dirty="0" smtClean="0"/>
              <a:t>mplemented </a:t>
            </a:r>
            <a:r>
              <a:rPr lang="en-US" sz="2000" dirty="0"/>
              <a:t>by the Desmond Tutu HIV Foundation </a:t>
            </a:r>
            <a:endParaRPr lang="en-US" sz="2000" dirty="0" smtClean="0"/>
          </a:p>
          <a:p>
            <a:pPr marL="285750" indent="-285750">
              <a:buFont typeface="Arial" panose="020B0604020202020204" pitchFamily="34" charset="0"/>
              <a:buChar char="•"/>
            </a:pPr>
            <a:r>
              <a:rPr lang="en-US" sz="2000" dirty="0" smtClean="0"/>
              <a:t>A </a:t>
            </a:r>
            <a:r>
              <a:rPr lang="en-US" sz="2000" dirty="0"/>
              <a:t>prototype of what a </a:t>
            </a:r>
            <a:r>
              <a:rPr lang="en-US" sz="2000" b="1" dirty="0"/>
              <a:t>comprehensive, integrated, and sustainable model of adolescent health provision </a:t>
            </a:r>
            <a:r>
              <a:rPr lang="en-US" sz="2000" dirty="0"/>
              <a:t>could look like </a:t>
            </a:r>
            <a:endParaRPr lang="en-US" sz="2000" dirty="0" smtClean="0"/>
          </a:p>
          <a:p>
            <a:endParaRPr lang="en-US" sz="2000" dirty="0" smtClean="0"/>
          </a:p>
          <a:p>
            <a:r>
              <a:rPr lang="en-US" sz="1600" dirty="0" smtClean="0"/>
              <a:t>Supplied </a:t>
            </a:r>
            <a:r>
              <a:rPr lang="en-US" sz="1600" dirty="0"/>
              <a:t>through the national Young Women and Girls programme funded by The Global Fund to Fight AIDS, Tuberculosis and Malaria, under the Young Women and Girls </a:t>
            </a:r>
            <a:r>
              <a:rPr lang="en-US" sz="1600" dirty="0" smtClean="0"/>
              <a:t>programme.</a:t>
            </a:r>
            <a:endParaRPr lang="en-US" sz="1600" dirty="0"/>
          </a:p>
        </p:txBody>
      </p:sp>
      <p:sp>
        <p:nvSpPr>
          <p:cNvPr id="12" name="TextBox 11"/>
          <p:cNvSpPr txBox="1"/>
          <p:nvPr/>
        </p:nvSpPr>
        <p:spPr>
          <a:xfrm>
            <a:off x="635266" y="5342719"/>
            <a:ext cx="10943925" cy="1077218"/>
          </a:xfrm>
          <a:prstGeom prst="rect">
            <a:avLst/>
          </a:prstGeom>
          <a:ln w="76200" cmpd="thinThick">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dirty="0" smtClean="0"/>
              <a:t>STUDY PROVIDES EVIDENCE OF THE EFFICACY OF CSE INTERVENTIONS FOR AGYWs</a:t>
            </a:r>
            <a:endParaRPr lang="en-US" sz="3200" dirty="0"/>
          </a:p>
        </p:txBody>
      </p:sp>
      <p:sp>
        <p:nvSpPr>
          <p:cNvPr id="7" name="Title 1"/>
          <p:cNvSpPr>
            <a:spLocks noGrp="1"/>
          </p:cNvSpPr>
          <p:nvPr>
            <p:ph type="title"/>
          </p:nvPr>
        </p:nvSpPr>
        <p:spPr>
          <a:xfrm>
            <a:off x="623392" y="116632"/>
            <a:ext cx="10972800" cy="648072"/>
          </a:xfrm>
        </p:spPr>
        <p:txBody>
          <a:bodyPr>
            <a:normAutofit/>
          </a:bodyPr>
          <a:lstStyle/>
          <a:p>
            <a:r>
              <a:rPr lang="en-US" sz="3600" dirty="0" smtClean="0">
                <a:latin typeface="+mn-lt"/>
              </a:rPr>
              <a:t>EFFICACY OF CSE </a:t>
            </a:r>
            <a:r>
              <a:rPr lang="en-ZA" sz="3600" dirty="0" smtClean="0">
                <a:solidFill>
                  <a:sysClr val="windowText" lastClr="000000"/>
                </a:solidFill>
                <a:latin typeface="+mn-lt"/>
              </a:rPr>
              <a:t>WITHIN PREVENTION PROGRAMMING</a:t>
            </a:r>
            <a:endParaRPr lang="en-US" sz="3600" dirty="0">
              <a:latin typeface="+mn-lt"/>
            </a:endParaRPr>
          </a:p>
        </p:txBody>
      </p:sp>
      <p:sp>
        <p:nvSpPr>
          <p:cNvPr id="2" name="Slide Number Placeholder 1"/>
          <p:cNvSpPr>
            <a:spLocks noGrp="1"/>
          </p:cNvSpPr>
          <p:nvPr>
            <p:ph type="sldNum" sz="quarter" idx="10"/>
          </p:nvPr>
        </p:nvSpPr>
        <p:spPr/>
        <p:txBody>
          <a:bodyPr/>
          <a:lstStyle/>
          <a:p>
            <a:fld id="{CA49D0EE-DE7F-324B-A84C-F36708423CDB}" type="slidenum">
              <a:rPr lang="en-US" smtClean="0"/>
              <a:pPr/>
              <a:t>51</a:t>
            </a:fld>
            <a:endParaRPr lang="en-US" dirty="0"/>
          </a:p>
        </p:txBody>
      </p:sp>
    </p:spTree>
    <p:extLst>
      <p:ext uri="{BB962C8B-B14F-4D97-AF65-F5344CB8AC3E}">
        <p14:creationId xmlns:p14="http://schemas.microsoft.com/office/powerpoint/2010/main" val="1367854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57980606"/>
              </p:ext>
            </p:extLst>
          </p:nvPr>
        </p:nvGraphicFramePr>
        <p:xfrm>
          <a:off x="1018818" y="1842173"/>
          <a:ext cx="10868382" cy="481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rot="16200000">
            <a:off x="-1846483" y="3956667"/>
            <a:ext cx="4813762" cy="584775"/>
          </a:xfrm>
          <a:prstGeom prst="rect">
            <a:avLst/>
          </a:prstGeom>
          <a:solidFill>
            <a:schemeClr val="accent3">
              <a:lumMod val="20000"/>
              <a:lumOff val="80000"/>
            </a:schemeClr>
          </a:solid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FINDINGS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0" name="Content Placeholder 3"/>
          <p:cNvPicPr>
            <a:picLocks noGrp="1" noChangeAspect="1"/>
          </p:cNvPicPr>
          <p:nvPr>
            <p:ph sz="quarter" idx="12"/>
          </p:nvPr>
        </p:nvPicPr>
        <p:blipFill>
          <a:blip r:embed="rId7" cstate="print">
            <a:extLst>
              <a:ext uri="{BEBA8EAE-BF5A-486C-A8C5-ECC9F3942E4B}">
                <a14:imgProps xmlns:a14="http://schemas.microsoft.com/office/drawing/2010/main">
                  <a14:imgLayer r:embed="rId8">
                    <a14:imgEffect>
                      <a14:backgroundRemoval t="3810" b="99524" l="2176" r="100000">
                        <a14:foregroundMark x1="53210" y1="84762" x2="53754" y2="84762"/>
                        <a14:foregroundMark x1="42329" y1="71429" x2="79108" y2="70714"/>
                        <a14:foregroundMark x1="45375" y1="54524" x2="93362" y2="55476"/>
                        <a14:foregroundMark x1="43634" y1="39762" x2="94342" y2="38095"/>
                        <a14:foregroundMark x1="6529" y1="93095" x2="35256" y2="90952"/>
                        <a14:foregroundMark x1="24374" y1="94762" x2="38085" y2="93095"/>
                        <a14:foregroundMark x1="42329" y1="94524" x2="90207" y2="91905"/>
                        <a14:foregroundMark x1="90207" y1="91905" x2="90207" y2="91905"/>
                        <a14:foregroundMark x1="10555" y1="71429" x2="17084" y2="47857"/>
                        <a14:foregroundMark x1="4244" y1="35000" x2="5876" y2="94762"/>
                        <a14:foregroundMark x1="48096" y1="80714" x2="93798" y2="82143"/>
                      </a14:backgroundRemoval>
                    </a14:imgEffect>
                  </a14:imgLayer>
                </a14:imgProps>
              </a:ext>
              <a:ext uri="{28A0092B-C50C-407E-A947-70E740481C1C}">
                <a14:useLocalDpi xmlns:a14="http://schemas.microsoft.com/office/drawing/2010/main" val="0"/>
              </a:ext>
            </a:extLst>
          </a:blip>
          <a:stretch>
            <a:fillRect/>
          </a:stretch>
        </p:blipFill>
        <p:spPr>
          <a:xfrm>
            <a:off x="3948044" y="0"/>
            <a:ext cx="3742541" cy="1710411"/>
          </a:xfrm>
        </p:spPr>
      </p:pic>
      <p:sp>
        <p:nvSpPr>
          <p:cNvPr id="5"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ZA" sz="40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EFFICACY OF CSE</a:t>
            </a:r>
            <a:endParaRPr kumimoji="0" lang="en-ZA" sz="40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 name="Slide Number Placeholder 1"/>
          <p:cNvSpPr>
            <a:spLocks noGrp="1"/>
          </p:cNvSpPr>
          <p:nvPr>
            <p:ph type="sldNum" sz="quarter" idx="10"/>
          </p:nvPr>
        </p:nvSpPr>
        <p:spPr/>
        <p:txBody>
          <a:bodyPr/>
          <a:lstStyle/>
          <a:p>
            <a:fld id="{CA49D0EE-DE7F-324B-A84C-F36708423CDB}" type="slidenum">
              <a:rPr lang="en-US" smtClean="0"/>
              <a:pPr/>
              <a:t>52</a:t>
            </a:fld>
            <a:endParaRPr lang="en-US" dirty="0"/>
          </a:p>
        </p:txBody>
      </p:sp>
    </p:spTree>
    <p:extLst>
      <p:ext uri="{BB962C8B-B14F-4D97-AF65-F5344CB8AC3E}">
        <p14:creationId xmlns:p14="http://schemas.microsoft.com/office/powerpoint/2010/main" val="1063501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27183320"/>
              </p:ext>
            </p:extLst>
          </p:nvPr>
        </p:nvGraphicFramePr>
        <p:xfrm>
          <a:off x="1018818" y="1842173"/>
          <a:ext cx="10868382" cy="481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rot="16200000">
            <a:off x="-1846483" y="3956667"/>
            <a:ext cx="4813762" cy="584775"/>
          </a:xfrm>
          <a:prstGeom prst="rect">
            <a:avLst/>
          </a:prstGeom>
          <a:solidFill>
            <a:schemeClr val="accent3">
              <a:lumMod val="20000"/>
              <a:lumOff val="80000"/>
            </a:schemeClr>
          </a:solid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FINDINGS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0" name="Content Placeholder 3"/>
          <p:cNvPicPr>
            <a:picLocks noGrp="1" noChangeAspect="1"/>
          </p:cNvPicPr>
          <p:nvPr>
            <p:ph sz="quarter" idx="12"/>
          </p:nvPr>
        </p:nvPicPr>
        <p:blipFill>
          <a:blip r:embed="rId7" cstate="print">
            <a:extLst>
              <a:ext uri="{BEBA8EAE-BF5A-486C-A8C5-ECC9F3942E4B}">
                <a14:imgProps xmlns:a14="http://schemas.microsoft.com/office/drawing/2010/main">
                  <a14:imgLayer r:embed="rId8">
                    <a14:imgEffect>
                      <a14:backgroundRemoval t="3810" b="99524" l="2176" r="100000">
                        <a14:foregroundMark x1="53210" y1="84762" x2="53754" y2="84762"/>
                        <a14:foregroundMark x1="42329" y1="71429" x2="79108" y2="70714"/>
                        <a14:foregroundMark x1="45375" y1="54524" x2="93362" y2="55476"/>
                        <a14:foregroundMark x1="43634" y1="39762" x2="94342" y2="38095"/>
                        <a14:foregroundMark x1="6529" y1="93095" x2="35256" y2="90952"/>
                        <a14:foregroundMark x1="24374" y1="94762" x2="38085" y2="93095"/>
                        <a14:foregroundMark x1="42329" y1="94524" x2="90207" y2="91905"/>
                        <a14:foregroundMark x1="90207" y1="91905" x2="90207" y2="91905"/>
                        <a14:foregroundMark x1="10555" y1="71429" x2="17084" y2="47857"/>
                        <a14:foregroundMark x1="4244" y1="35000" x2="5876" y2="94762"/>
                        <a14:foregroundMark x1="48096" y1="80714" x2="93798" y2="82143"/>
                      </a14:backgroundRemoval>
                    </a14:imgEffect>
                  </a14:imgLayer>
                </a14:imgProps>
              </a:ext>
              <a:ext uri="{28A0092B-C50C-407E-A947-70E740481C1C}">
                <a14:useLocalDpi xmlns:a14="http://schemas.microsoft.com/office/drawing/2010/main" val="0"/>
              </a:ext>
            </a:extLst>
          </a:blip>
          <a:stretch>
            <a:fillRect/>
          </a:stretch>
        </p:blipFill>
        <p:spPr>
          <a:xfrm>
            <a:off x="3948044" y="0"/>
            <a:ext cx="3742541" cy="1710411"/>
          </a:xfrm>
        </p:spPr>
      </p:pic>
      <p:sp>
        <p:nvSpPr>
          <p:cNvPr id="5"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ZA" sz="40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EFFICACY OF CSE</a:t>
            </a:r>
            <a:endParaRPr kumimoji="0" lang="en-ZA" sz="40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 name="Slide Number Placeholder 1"/>
          <p:cNvSpPr>
            <a:spLocks noGrp="1"/>
          </p:cNvSpPr>
          <p:nvPr>
            <p:ph type="sldNum" sz="quarter" idx="10"/>
          </p:nvPr>
        </p:nvSpPr>
        <p:spPr/>
        <p:txBody>
          <a:bodyPr/>
          <a:lstStyle/>
          <a:p>
            <a:fld id="{CA49D0EE-DE7F-324B-A84C-F36708423CDB}" type="slidenum">
              <a:rPr lang="en-US" smtClean="0"/>
              <a:pPr/>
              <a:t>53</a:t>
            </a:fld>
            <a:endParaRPr lang="en-US" dirty="0"/>
          </a:p>
        </p:txBody>
      </p:sp>
    </p:spTree>
    <p:extLst>
      <p:ext uri="{BB962C8B-B14F-4D97-AF65-F5344CB8AC3E}">
        <p14:creationId xmlns:p14="http://schemas.microsoft.com/office/powerpoint/2010/main" val="7215360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23529120"/>
              </p:ext>
            </p:extLst>
          </p:nvPr>
        </p:nvGraphicFramePr>
        <p:xfrm>
          <a:off x="1018818" y="1842173"/>
          <a:ext cx="10868382" cy="481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rot="16200000">
            <a:off x="-1846483" y="3956667"/>
            <a:ext cx="4813762" cy="584775"/>
          </a:xfrm>
          <a:prstGeom prst="rect">
            <a:avLst/>
          </a:prstGeom>
          <a:solidFill>
            <a:schemeClr val="accent3">
              <a:lumMod val="20000"/>
              <a:lumOff val="80000"/>
            </a:schemeClr>
          </a:solid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FINDINGS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0" name="Content Placeholder 3"/>
          <p:cNvPicPr>
            <a:picLocks noGrp="1" noChangeAspect="1"/>
          </p:cNvPicPr>
          <p:nvPr>
            <p:ph sz="quarter" idx="12"/>
          </p:nvPr>
        </p:nvPicPr>
        <p:blipFill>
          <a:blip r:embed="rId7" cstate="print">
            <a:extLst>
              <a:ext uri="{BEBA8EAE-BF5A-486C-A8C5-ECC9F3942E4B}">
                <a14:imgProps xmlns:a14="http://schemas.microsoft.com/office/drawing/2010/main">
                  <a14:imgLayer r:embed="rId8">
                    <a14:imgEffect>
                      <a14:backgroundRemoval t="3810" b="99524" l="2176" r="100000">
                        <a14:foregroundMark x1="53210" y1="84762" x2="53754" y2="84762"/>
                        <a14:foregroundMark x1="42329" y1="71429" x2="79108" y2="70714"/>
                        <a14:foregroundMark x1="45375" y1="54524" x2="93362" y2="55476"/>
                        <a14:foregroundMark x1="43634" y1="39762" x2="94342" y2="38095"/>
                        <a14:foregroundMark x1="6529" y1="93095" x2="35256" y2="90952"/>
                        <a14:foregroundMark x1="24374" y1="94762" x2="38085" y2="93095"/>
                        <a14:foregroundMark x1="42329" y1="94524" x2="90207" y2="91905"/>
                        <a14:foregroundMark x1="90207" y1="91905" x2="90207" y2="91905"/>
                        <a14:foregroundMark x1="10555" y1="71429" x2="17084" y2="47857"/>
                        <a14:foregroundMark x1="4244" y1="35000" x2="5876" y2="94762"/>
                        <a14:foregroundMark x1="48096" y1="80714" x2="93798" y2="82143"/>
                      </a14:backgroundRemoval>
                    </a14:imgEffect>
                  </a14:imgLayer>
                </a14:imgProps>
              </a:ext>
              <a:ext uri="{28A0092B-C50C-407E-A947-70E740481C1C}">
                <a14:useLocalDpi xmlns:a14="http://schemas.microsoft.com/office/drawing/2010/main" val="0"/>
              </a:ext>
            </a:extLst>
          </a:blip>
          <a:stretch>
            <a:fillRect/>
          </a:stretch>
        </p:blipFill>
        <p:spPr>
          <a:xfrm>
            <a:off x="3948044" y="0"/>
            <a:ext cx="3742541" cy="1710411"/>
          </a:xfrm>
        </p:spPr>
      </p:pic>
      <p:sp>
        <p:nvSpPr>
          <p:cNvPr id="5"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ZA" sz="40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EFFICACY OF CSE</a:t>
            </a:r>
            <a:endParaRPr kumimoji="0" lang="en-ZA" sz="40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 name="Slide Number Placeholder 1"/>
          <p:cNvSpPr>
            <a:spLocks noGrp="1"/>
          </p:cNvSpPr>
          <p:nvPr>
            <p:ph type="sldNum" sz="quarter" idx="10"/>
          </p:nvPr>
        </p:nvSpPr>
        <p:spPr/>
        <p:txBody>
          <a:bodyPr/>
          <a:lstStyle/>
          <a:p>
            <a:fld id="{CA49D0EE-DE7F-324B-A84C-F36708423CDB}" type="slidenum">
              <a:rPr lang="en-US" smtClean="0"/>
              <a:pPr/>
              <a:t>54</a:t>
            </a:fld>
            <a:endParaRPr lang="en-US" dirty="0"/>
          </a:p>
        </p:txBody>
      </p:sp>
    </p:spTree>
    <p:extLst>
      <p:ext uri="{BB962C8B-B14F-4D97-AF65-F5344CB8AC3E}">
        <p14:creationId xmlns:p14="http://schemas.microsoft.com/office/powerpoint/2010/main" val="21679761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64534004"/>
              </p:ext>
            </p:extLst>
          </p:nvPr>
        </p:nvGraphicFramePr>
        <p:xfrm>
          <a:off x="1018818" y="1842173"/>
          <a:ext cx="10868382" cy="481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rot="16200000">
            <a:off x="-1846483" y="3956667"/>
            <a:ext cx="4813762" cy="584775"/>
          </a:xfrm>
          <a:prstGeom prst="rect">
            <a:avLst/>
          </a:prstGeom>
          <a:solidFill>
            <a:schemeClr val="accent3">
              <a:lumMod val="20000"/>
              <a:lumOff val="80000"/>
            </a:schemeClr>
          </a:solid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FINDINGS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0" name="Content Placeholder 3"/>
          <p:cNvPicPr>
            <a:picLocks noGrp="1" noChangeAspect="1"/>
          </p:cNvPicPr>
          <p:nvPr>
            <p:ph sz="quarter" idx="12"/>
          </p:nvPr>
        </p:nvPicPr>
        <p:blipFill>
          <a:blip r:embed="rId7" cstate="print">
            <a:extLst>
              <a:ext uri="{BEBA8EAE-BF5A-486C-A8C5-ECC9F3942E4B}">
                <a14:imgProps xmlns:a14="http://schemas.microsoft.com/office/drawing/2010/main">
                  <a14:imgLayer r:embed="rId8">
                    <a14:imgEffect>
                      <a14:backgroundRemoval t="3810" b="99524" l="2176" r="100000">
                        <a14:foregroundMark x1="53210" y1="84762" x2="53754" y2="84762"/>
                        <a14:foregroundMark x1="42329" y1="71429" x2="79108" y2="70714"/>
                        <a14:foregroundMark x1="45375" y1="54524" x2="93362" y2="55476"/>
                        <a14:foregroundMark x1="43634" y1="39762" x2="94342" y2="38095"/>
                        <a14:foregroundMark x1="6529" y1="93095" x2="35256" y2="90952"/>
                        <a14:foregroundMark x1="24374" y1="94762" x2="38085" y2="93095"/>
                        <a14:foregroundMark x1="42329" y1="94524" x2="90207" y2="91905"/>
                        <a14:foregroundMark x1="90207" y1="91905" x2="90207" y2="91905"/>
                        <a14:foregroundMark x1="10555" y1="71429" x2="17084" y2="47857"/>
                        <a14:foregroundMark x1="4244" y1="35000" x2="5876" y2="94762"/>
                        <a14:foregroundMark x1="48096" y1="80714" x2="93798" y2="82143"/>
                      </a14:backgroundRemoval>
                    </a14:imgEffect>
                  </a14:imgLayer>
                </a14:imgProps>
              </a:ext>
              <a:ext uri="{28A0092B-C50C-407E-A947-70E740481C1C}">
                <a14:useLocalDpi xmlns:a14="http://schemas.microsoft.com/office/drawing/2010/main" val="0"/>
              </a:ext>
            </a:extLst>
          </a:blip>
          <a:stretch>
            <a:fillRect/>
          </a:stretch>
        </p:blipFill>
        <p:spPr>
          <a:xfrm>
            <a:off x="3948044" y="0"/>
            <a:ext cx="3742541" cy="1710411"/>
          </a:xfrm>
        </p:spPr>
      </p:pic>
      <p:sp>
        <p:nvSpPr>
          <p:cNvPr id="5"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ZA" sz="40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EFFICACY OF CSE</a:t>
            </a:r>
            <a:endParaRPr kumimoji="0" lang="en-ZA" sz="40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 name="Slide Number Placeholder 1"/>
          <p:cNvSpPr>
            <a:spLocks noGrp="1"/>
          </p:cNvSpPr>
          <p:nvPr>
            <p:ph type="sldNum" sz="quarter" idx="10"/>
          </p:nvPr>
        </p:nvSpPr>
        <p:spPr/>
        <p:txBody>
          <a:bodyPr/>
          <a:lstStyle/>
          <a:p>
            <a:fld id="{CA49D0EE-DE7F-324B-A84C-F36708423CDB}" type="slidenum">
              <a:rPr lang="en-US" smtClean="0"/>
              <a:pPr/>
              <a:t>55</a:t>
            </a:fld>
            <a:endParaRPr lang="en-US" dirty="0"/>
          </a:p>
        </p:txBody>
      </p:sp>
    </p:spTree>
    <p:extLst>
      <p:ext uri="{BB962C8B-B14F-4D97-AF65-F5344CB8AC3E}">
        <p14:creationId xmlns:p14="http://schemas.microsoft.com/office/powerpoint/2010/main" val="3659381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84040470"/>
              </p:ext>
            </p:extLst>
          </p:nvPr>
        </p:nvGraphicFramePr>
        <p:xfrm>
          <a:off x="1018818" y="1842173"/>
          <a:ext cx="10868382" cy="481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rot="16200000">
            <a:off x="-1846483" y="3956667"/>
            <a:ext cx="4813762" cy="584775"/>
          </a:xfrm>
          <a:prstGeom prst="rect">
            <a:avLst/>
          </a:prstGeom>
          <a:solidFill>
            <a:schemeClr val="accent3">
              <a:lumMod val="20000"/>
              <a:lumOff val="80000"/>
            </a:schemeClr>
          </a:solid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FINDINGS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0" name="Content Placeholder 3"/>
          <p:cNvPicPr>
            <a:picLocks noGrp="1" noChangeAspect="1"/>
          </p:cNvPicPr>
          <p:nvPr>
            <p:ph sz="quarter" idx="12"/>
          </p:nvPr>
        </p:nvPicPr>
        <p:blipFill>
          <a:blip r:embed="rId7" cstate="print">
            <a:extLst>
              <a:ext uri="{BEBA8EAE-BF5A-486C-A8C5-ECC9F3942E4B}">
                <a14:imgProps xmlns:a14="http://schemas.microsoft.com/office/drawing/2010/main">
                  <a14:imgLayer r:embed="rId8">
                    <a14:imgEffect>
                      <a14:backgroundRemoval t="3810" b="99524" l="2176" r="100000">
                        <a14:foregroundMark x1="53210" y1="84762" x2="53754" y2="84762"/>
                        <a14:foregroundMark x1="42329" y1="71429" x2="79108" y2="70714"/>
                        <a14:foregroundMark x1="45375" y1="54524" x2="93362" y2="55476"/>
                        <a14:foregroundMark x1="43634" y1="39762" x2="94342" y2="38095"/>
                        <a14:foregroundMark x1="6529" y1="93095" x2="35256" y2="90952"/>
                        <a14:foregroundMark x1="24374" y1="94762" x2="38085" y2="93095"/>
                        <a14:foregroundMark x1="42329" y1="94524" x2="90207" y2="91905"/>
                        <a14:foregroundMark x1="90207" y1="91905" x2="90207" y2="91905"/>
                        <a14:foregroundMark x1="10555" y1="71429" x2="17084" y2="47857"/>
                        <a14:foregroundMark x1="4244" y1="35000" x2="5876" y2="94762"/>
                        <a14:foregroundMark x1="48096" y1="80714" x2="93798" y2="82143"/>
                      </a14:backgroundRemoval>
                    </a14:imgEffect>
                  </a14:imgLayer>
                </a14:imgProps>
              </a:ext>
              <a:ext uri="{28A0092B-C50C-407E-A947-70E740481C1C}">
                <a14:useLocalDpi xmlns:a14="http://schemas.microsoft.com/office/drawing/2010/main" val="0"/>
              </a:ext>
            </a:extLst>
          </a:blip>
          <a:stretch>
            <a:fillRect/>
          </a:stretch>
        </p:blipFill>
        <p:spPr>
          <a:xfrm>
            <a:off x="3948044" y="0"/>
            <a:ext cx="3742541" cy="1710411"/>
          </a:xfrm>
        </p:spPr>
      </p:pic>
      <p:sp>
        <p:nvSpPr>
          <p:cNvPr id="5"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ZA" sz="40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EFFICACY OF CSE</a:t>
            </a:r>
            <a:endParaRPr kumimoji="0" lang="en-ZA" sz="40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 name="Slide Number Placeholder 1"/>
          <p:cNvSpPr>
            <a:spLocks noGrp="1"/>
          </p:cNvSpPr>
          <p:nvPr>
            <p:ph type="sldNum" sz="quarter" idx="10"/>
          </p:nvPr>
        </p:nvSpPr>
        <p:spPr/>
        <p:txBody>
          <a:bodyPr/>
          <a:lstStyle/>
          <a:p>
            <a:fld id="{CA49D0EE-DE7F-324B-A84C-F36708423CDB}" type="slidenum">
              <a:rPr lang="en-US" smtClean="0"/>
              <a:pPr/>
              <a:t>56</a:t>
            </a:fld>
            <a:endParaRPr lang="en-US" dirty="0"/>
          </a:p>
        </p:txBody>
      </p:sp>
    </p:spTree>
    <p:extLst>
      <p:ext uri="{BB962C8B-B14F-4D97-AF65-F5344CB8AC3E}">
        <p14:creationId xmlns:p14="http://schemas.microsoft.com/office/powerpoint/2010/main" val="139453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31653265"/>
              </p:ext>
            </p:extLst>
          </p:nvPr>
        </p:nvGraphicFramePr>
        <p:xfrm>
          <a:off x="1018818" y="1842173"/>
          <a:ext cx="10868382" cy="481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rot="16200000">
            <a:off x="-1846483" y="3956667"/>
            <a:ext cx="4813762" cy="584775"/>
          </a:xfrm>
          <a:prstGeom prst="rect">
            <a:avLst/>
          </a:prstGeom>
          <a:solidFill>
            <a:schemeClr val="accent3">
              <a:lumMod val="20000"/>
              <a:lumOff val="80000"/>
            </a:schemeClr>
          </a:solid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FINDINGS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0" name="Content Placeholder 3"/>
          <p:cNvPicPr>
            <a:picLocks noGrp="1" noChangeAspect="1"/>
          </p:cNvPicPr>
          <p:nvPr>
            <p:ph sz="quarter" idx="12"/>
          </p:nvPr>
        </p:nvPicPr>
        <p:blipFill>
          <a:blip r:embed="rId7" cstate="print">
            <a:extLst>
              <a:ext uri="{BEBA8EAE-BF5A-486C-A8C5-ECC9F3942E4B}">
                <a14:imgProps xmlns:a14="http://schemas.microsoft.com/office/drawing/2010/main">
                  <a14:imgLayer r:embed="rId8">
                    <a14:imgEffect>
                      <a14:backgroundRemoval t="3810" b="99524" l="2176" r="100000">
                        <a14:foregroundMark x1="53210" y1="84762" x2="53754" y2="84762"/>
                        <a14:foregroundMark x1="42329" y1="71429" x2="79108" y2="70714"/>
                        <a14:foregroundMark x1="45375" y1="54524" x2="93362" y2="55476"/>
                        <a14:foregroundMark x1="43634" y1="39762" x2="94342" y2="38095"/>
                        <a14:foregroundMark x1="6529" y1="93095" x2="35256" y2="90952"/>
                        <a14:foregroundMark x1="24374" y1="94762" x2="38085" y2="93095"/>
                        <a14:foregroundMark x1="42329" y1="94524" x2="90207" y2="91905"/>
                        <a14:foregroundMark x1="90207" y1="91905" x2="90207" y2="91905"/>
                        <a14:foregroundMark x1="10555" y1="71429" x2="17084" y2="47857"/>
                        <a14:foregroundMark x1="4244" y1="35000" x2="5876" y2="94762"/>
                        <a14:foregroundMark x1="48096" y1="80714" x2="93798" y2="82143"/>
                      </a14:backgroundRemoval>
                    </a14:imgEffect>
                  </a14:imgLayer>
                </a14:imgProps>
              </a:ext>
              <a:ext uri="{28A0092B-C50C-407E-A947-70E740481C1C}">
                <a14:useLocalDpi xmlns:a14="http://schemas.microsoft.com/office/drawing/2010/main" val="0"/>
              </a:ext>
            </a:extLst>
          </a:blip>
          <a:stretch>
            <a:fillRect/>
          </a:stretch>
        </p:blipFill>
        <p:spPr>
          <a:xfrm>
            <a:off x="3948044" y="0"/>
            <a:ext cx="3742541" cy="1710411"/>
          </a:xfrm>
        </p:spPr>
      </p:pic>
      <p:sp>
        <p:nvSpPr>
          <p:cNvPr id="5"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ZA" sz="40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EFFICACY OF CSE</a:t>
            </a:r>
            <a:endParaRPr kumimoji="0" lang="en-ZA" sz="40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 name="Slide Number Placeholder 1"/>
          <p:cNvSpPr>
            <a:spLocks noGrp="1"/>
          </p:cNvSpPr>
          <p:nvPr>
            <p:ph type="sldNum" sz="quarter" idx="10"/>
          </p:nvPr>
        </p:nvSpPr>
        <p:spPr/>
        <p:txBody>
          <a:bodyPr/>
          <a:lstStyle/>
          <a:p>
            <a:fld id="{CA49D0EE-DE7F-324B-A84C-F36708423CDB}" type="slidenum">
              <a:rPr lang="en-US" smtClean="0"/>
              <a:pPr/>
              <a:t>57</a:t>
            </a:fld>
            <a:endParaRPr lang="en-US" dirty="0"/>
          </a:p>
        </p:txBody>
      </p:sp>
    </p:spTree>
    <p:extLst>
      <p:ext uri="{BB962C8B-B14F-4D97-AF65-F5344CB8AC3E}">
        <p14:creationId xmlns:p14="http://schemas.microsoft.com/office/powerpoint/2010/main" val="9328707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4078028"/>
              </p:ext>
            </p:extLst>
          </p:nvPr>
        </p:nvGraphicFramePr>
        <p:xfrm>
          <a:off x="1018818" y="1842173"/>
          <a:ext cx="10868382" cy="481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rot="16200000">
            <a:off x="-1846483" y="3956667"/>
            <a:ext cx="4813762" cy="584775"/>
          </a:xfrm>
          <a:prstGeom prst="rect">
            <a:avLst/>
          </a:prstGeom>
          <a:solidFill>
            <a:schemeClr val="accent3">
              <a:lumMod val="20000"/>
              <a:lumOff val="80000"/>
            </a:schemeClr>
          </a:solid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FINDINGS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0" name="Content Placeholder 3"/>
          <p:cNvPicPr>
            <a:picLocks noGrp="1" noChangeAspect="1"/>
          </p:cNvPicPr>
          <p:nvPr>
            <p:ph sz="quarter" idx="12"/>
          </p:nvPr>
        </p:nvPicPr>
        <p:blipFill>
          <a:blip r:embed="rId7" cstate="print">
            <a:extLst>
              <a:ext uri="{BEBA8EAE-BF5A-486C-A8C5-ECC9F3942E4B}">
                <a14:imgProps xmlns:a14="http://schemas.microsoft.com/office/drawing/2010/main">
                  <a14:imgLayer r:embed="rId8">
                    <a14:imgEffect>
                      <a14:backgroundRemoval t="3810" b="99524" l="2176" r="100000">
                        <a14:foregroundMark x1="53210" y1="84762" x2="53754" y2="84762"/>
                        <a14:foregroundMark x1="42329" y1="71429" x2="79108" y2="70714"/>
                        <a14:foregroundMark x1="45375" y1="54524" x2="93362" y2="55476"/>
                        <a14:foregroundMark x1="43634" y1="39762" x2="94342" y2="38095"/>
                        <a14:foregroundMark x1="6529" y1="93095" x2="35256" y2="90952"/>
                        <a14:foregroundMark x1="24374" y1="94762" x2="38085" y2="93095"/>
                        <a14:foregroundMark x1="42329" y1="94524" x2="90207" y2="91905"/>
                        <a14:foregroundMark x1="90207" y1="91905" x2="90207" y2="91905"/>
                        <a14:foregroundMark x1="10555" y1="71429" x2="17084" y2="47857"/>
                        <a14:foregroundMark x1="4244" y1="35000" x2="5876" y2="94762"/>
                        <a14:foregroundMark x1="48096" y1="80714" x2="93798" y2="82143"/>
                      </a14:backgroundRemoval>
                    </a14:imgEffect>
                  </a14:imgLayer>
                </a14:imgProps>
              </a:ext>
              <a:ext uri="{28A0092B-C50C-407E-A947-70E740481C1C}">
                <a14:useLocalDpi xmlns:a14="http://schemas.microsoft.com/office/drawing/2010/main" val="0"/>
              </a:ext>
            </a:extLst>
          </a:blip>
          <a:stretch>
            <a:fillRect/>
          </a:stretch>
        </p:blipFill>
        <p:spPr>
          <a:xfrm>
            <a:off x="3948044" y="0"/>
            <a:ext cx="3742541" cy="1710411"/>
          </a:xfrm>
        </p:spPr>
      </p:pic>
      <p:sp>
        <p:nvSpPr>
          <p:cNvPr id="5" name="Title 1"/>
          <p:cNvSpPr txBox="1">
            <a:spLocks/>
          </p:cNvSpPr>
          <p:nvPr/>
        </p:nvSpPr>
        <p:spPr>
          <a:xfrm>
            <a:off x="496388" y="168067"/>
            <a:ext cx="10972800" cy="50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ZA" sz="400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EFFICACY OF CSE</a:t>
            </a:r>
            <a:endParaRPr kumimoji="0" lang="en-ZA" sz="400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 name="Slide Number Placeholder 1"/>
          <p:cNvSpPr>
            <a:spLocks noGrp="1"/>
          </p:cNvSpPr>
          <p:nvPr>
            <p:ph type="sldNum" sz="quarter" idx="10"/>
          </p:nvPr>
        </p:nvSpPr>
        <p:spPr/>
        <p:txBody>
          <a:bodyPr/>
          <a:lstStyle/>
          <a:p>
            <a:fld id="{CA49D0EE-DE7F-324B-A84C-F36708423CDB}" type="slidenum">
              <a:rPr lang="en-US" smtClean="0"/>
              <a:pPr/>
              <a:t>58</a:t>
            </a:fld>
            <a:endParaRPr lang="en-US" dirty="0"/>
          </a:p>
        </p:txBody>
      </p:sp>
    </p:spTree>
    <p:extLst>
      <p:ext uri="{BB962C8B-B14F-4D97-AF65-F5344CB8AC3E}">
        <p14:creationId xmlns:p14="http://schemas.microsoft.com/office/powerpoint/2010/main" val="35317187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CSE IMPLEMENTATION</a:t>
            </a:r>
            <a:endParaRPr lang="en-US" dirty="0"/>
          </a:p>
        </p:txBody>
      </p:sp>
      <p:sp>
        <p:nvSpPr>
          <p:cNvPr id="3" name="TextBox 2"/>
          <p:cNvSpPr txBox="1"/>
          <p:nvPr/>
        </p:nvSpPr>
        <p:spPr>
          <a:xfrm>
            <a:off x="623391" y="1280159"/>
            <a:ext cx="5363523" cy="1200329"/>
          </a:xfrm>
          <a:prstGeom prst="rect">
            <a:avLst/>
          </a:prstGeom>
          <a:noFill/>
        </p:spPr>
        <p:txBody>
          <a:bodyPr wrap="square" rtlCol="0">
            <a:spAutoFit/>
          </a:bodyPr>
          <a:lstStyle/>
          <a:p>
            <a:r>
              <a:rPr lang="en-US" dirty="0" smtClean="0"/>
              <a:t>While implementation challenges exist, the DBE is implementing a programme that </a:t>
            </a:r>
            <a:r>
              <a:rPr lang="en-US" b="1" dirty="0" smtClean="0">
                <a:solidFill>
                  <a:srgbClr val="961A1D"/>
                </a:solidFill>
              </a:rPr>
              <a:t>strives to capacitate and prepare the school environment to deliver comprehensive </a:t>
            </a:r>
            <a:r>
              <a:rPr lang="en-US" b="1" dirty="0">
                <a:solidFill>
                  <a:srgbClr val="961A1D"/>
                </a:solidFill>
              </a:rPr>
              <a:t>sexuality education</a:t>
            </a:r>
            <a:r>
              <a:rPr lang="en-US" dirty="0"/>
              <a:t> </a:t>
            </a:r>
            <a:r>
              <a:rPr lang="en-US" dirty="0" smtClean="0"/>
              <a:t>in these ways:</a:t>
            </a:r>
          </a:p>
        </p:txBody>
      </p:sp>
      <p:graphicFrame>
        <p:nvGraphicFramePr>
          <p:cNvPr id="8" name="Diagram 7"/>
          <p:cNvGraphicFramePr/>
          <p:nvPr>
            <p:extLst>
              <p:ext uri="{D42A27DB-BD31-4B8C-83A1-F6EECF244321}">
                <p14:modId xmlns:p14="http://schemas.microsoft.com/office/powerpoint/2010/main" val="1718575246"/>
              </p:ext>
            </p:extLst>
          </p:nvPr>
        </p:nvGraphicFramePr>
        <p:xfrm>
          <a:off x="5486402" y="764704"/>
          <a:ext cx="6275671" cy="5659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623392" y="2996735"/>
            <a:ext cx="4362495" cy="3139321"/>
          </a:xfrm>
          <a:prstGeom prst="rect">
            <a:avLst/>
          </a:prstGeom>
          <a:ln>
            <a:solidFill>
              <a:srgbClr val="11813F"/>
            </a:solidFill>
          </a:ln>
        </p:spPr>
        <p:txBody>
          <a:bodyPr wrap="square">
            <a:spAutoFit/>
          </a:bodyPr>
          <a:lstStyle/>
          <a:p>
            <a:r>
              <a:rPr lang="en-US" dirty="0"/>
              <a:t>In addition to these strategies, </a:t>
            </a:r>
            <a:r>
              <a:rPr lang="en-US" b="1" dirty="0">
                <a:solidFill>
                  <a:srgbClr val="961A1D"/>
                </a:solidFill>
              </a:rPr>
              <a:t>parent and community </a:t>
            </a:r>
            <a:r>
              <a:rPr lang="en-US" b="1" dirty="0" err="1" smtClean="0">
                <a:solidFill>
                  <a:srgbClr val="961A1D"/>
                </a:solidFill>
              </a:rPr>
              <a:t>sensitisation</a:t>
            </a:r>
            <a:r>
              <a:rPr lang="en-US" b="1" dirty="0" smtClean="0">
                <a:solidFill>
                  <a:srgbClr val="961A1D"/>
                </a:solidFill>
              </a:rPr>
              <a:t> </a:t>
            </a:r>
            <a:r>
              <a:rPr lang="en-US" b="1" dirty="0">
                <a:solidFill>
                  <a:srgbClr val="961A1D"/>
                </a:solidFill>
              </a:rPr>
              <a:t>workshops </a:t>
            </a:r>
            <a:r>
              <a:rPr lang="en-US" dirty="0"/>
              <a:t>have been developed to </a:t>
            </a:r>
            <a:r>
              <a:rPr lang="en-US" b="1" dirty="0">
                <a:solidFill>
                  <a:srgbClr val="961A1D"/>
                </a:solidFill>
              </a:rPr>
              <a:t>ensure community buy-in</a:t>
            </a:r>
            <a:r>
              <a:rPr lang="en-US" dirty="0"/>
              <a:t>, and an enabling environment.</a:t>
            </a:r>
          </a:p>
          <a:p>
            <a:endParaRPr lang="en-US" dirty="0"/>
          </a:p>
          <a:p>
            <a:r>
              <a:rPr lang="en-US" b="1" dirty="0">
                <a:solidFill>
                  <a:srgbClr val="961A1D"/>
                </a:solidFill>
              </a:rPr>
              <a:t>Access</a:t>
            </a:r>
            <a:r>
              <a:rPr lang="en-US" dirty="0"/>
              <a:t> to adolescent sexual and reproductive </a:t>
            </a:r>
            <a:r>
              <a:rPr lang="en-US" b="1" dirty="0">
                <a:solidFill>
                  <a:srgbClr val="961A1D"/>
                </a:solidFill>
              </a:rPr>
              <a:t>health </a:t>
            </a:r>
            <a:r>
              <a:rPr lang="en-US" b="1" dirty="0" smtClean="0">
                <a:solidFill>
                  <a:srgbClr val="961A1D"/>
                </a:solidFill>
              </a:rPr>
              <a:t>and social services </a:t>
            </a:r>
            <a:r>
              <a:rPr lang="en-US" dirty="0"/>
              <a:t>is also being </a:t>
            </a:r>
            <a:r>
              <a:rPr lang="en-US" dirty="0" err="1" smtClean="0"/>
              <a:t>prioritised</a:t>
            </a:r>
            <a:r>
              <a:rPr lang="en-US" dirty="0"/>
              <a:t>, both in- and out- of school.</a:t>
            </a:r>
          </a:p>
          <a:p>
            <a:pPr marL="285750" indent="-285750">
              <a:buFont typeface="Arial" panose="020B0604020202020204" pitchFamily="34" charset="0"/>
              <a:buChar char="•"/>
            </a:pPr>
            <a:r>
              <a:rPr lang="en-US" dirty="0"/>
              <a:t>In school: ISHP</a:t>
            </a:r>
          </a:p>
          <a:p>
            <a:pPr marL="285750" indent="-285750">
              <a:buFont typeface="Arial" panose="020B0604020202020204" pitchFamily="34" charset="0"/>
              <a:buChar char="•"/>
            </a:pPr>
            <a:r>
              <a:rPr lang="en-US" dirty="0"/>
              <a:t>Out of school: referral mechanisms</a:t>
            </a:r>
          </a:p>
        </p:txBody>
      </p:sp>
      <p:sp>
        <p:nvSpPr>
          <p:cNvPr id="12" name="Right Arrow 11"/>
          <p:cNvSpPr/>
          <p:nvPr/>
        </p:nvSpPr>
        <p:spPr>
          <a:xfrm>
            <a:off x="5091764" y="2480488"/>
            <a:ext cx="895150" cy="291588"/>
          </a:xfrm>
          <a:prstGeom prst="rightArrow">
            <a:avLst/>
          </a:prstGeom>
          <a:ln>
            <a:solidFill>
              <a:srgbClr val="961A1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7"/>
          <a:stretch>
            <a:fillRect/>
          </a:stretch>
        </p:blipFill>
        <p:spPr>
          <a:xfrm>
            <a:off x="4514850" y="6308436"/>
            <a:ext cx="1691680" cy="549564"/>
          </a:xfrm>
          <a:prstGeom prst="rect">
            <a:avLst/>
          </a:prstGeom>
        </p:spPr>
      </p:pic>
      <p:sp>
        <p:nvSpPr>
          <p:cNvPr id="10"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59</a:t>
            </a:r>
            <a:endParaRPr lang="en-US" dirty="0"/>
          </a:p>
        </p:txBody>
      </p:sp>
    </p:spTree>
    <p:extLst>
      <p:ext uri="{BB962C8B-B14F-4D97-AF65-F5344CB8AC3E}">
        <p14:creationId xmlns:p14="http://schemas.microsoft.com/office/powerpoint/2010/main" val="2276291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COVID-19</a:t>
            </a:r>
            <a:endParaRPr lang="en-US" dirty="0"/>
          </a:p>
        </p:txBody>
      </p:sp>
      <p:sp>
        <p:nvSpPr>
          <p:cNvPr id="3" name="Content Placeholder 2"/>
          <p:cNvSpPr>
            <a:spLocks noGrp="1"/>
          </p:cNvSpPr>
          <p:nvPr>
            <p:ph idx="1"/>
          </p:nvPr>
        </p:nvSpPr>
        <p:spPr>
          <a:xfrm>
            <a:off x="4105740" y="1679284"/>
            <a:ext cx="7476659" cy="4197989"/>
          </a:xfrm>
        </p:spPr>
        <p:txBody>
          <a:bodyPr>
            <a:normAutofit/>
          </a:bodyPr>
          <a:lstStyle/>
          <a:p>
            <a:r>
              <a:rPr lang="en-US" sz="2400" dirty="0" smtClean="0"/>
              <a:t>School closures have impacted </a:t>
            </a:r>
            <a:r>
              <a:rPr lang="en-US" sz="2400" b="1" dirty="0" smtClean="0"/>
              <a:t>127M learners </a:t>
            </a:r>
            <a:r>
              <a:rPr lang="en-US" sz="2400" dirty="0" smtClean="0"/>
              <a:t>in E. and S. Africa</a:t>
            </a:r>
          </a:p>
          <a:p>
            <a:r>
              <a:rPr lang="en-US" sz="2400" b="1" dirty="0" smtClean="0"/>
              <a:t>ONE MILLION girls </a:t>
            </a:r>
            <a:r>
              <a:rPr lang="en-US" sz="2400" dirty="0" smtClean="0"/>
              <a:t>in SSA are </a:t>
            </a:r>
            <a:r>
              <a:rPr lang="en-US" sz="2400" b="1" dirty="0" smtClean="0"/>
              <a:t>at risk of not returning to school because of pregnancy </a:t>
            </a:r>
            <a:r>
              <a:rPr lang="en-US" sz="2400" dirty="0" smtClean="0"/>
              <a:t>(65% increase in early pregnancies in SADC Member states)</a:t>
            </a:r>
          </a:p>
          <a:p>
            <a:r>
              <a:rPr lang="en-US" sz="2400" dirty="0" smtClean="0"/>
              <a:t>For the most vulnerable young people, </a:t>
            </a:r>
            <a:r>
              <a:rPr lang="en-US" sz="2400" b="1" dirty="0" smtClean="0"/>
              <a:t>education is lifesaving</a:t>
            </a:r>
            <a:r>
              <a:rPr lang="en-US" sz="2400" dirty="0" smtClean="0"/>
              <a:t> – schools are </a:t>
            </a:r>
            <a:r>
              <a:rPr lang="en-US" sz="2400" b="1" dirty="0" smtClean="0"/>
              <a:t>spaces of support, providing nutrition, PSS and SRHS</a:t>
            </a:r>
          </a:p>
          <a:p>
            <a:r>
              <a:rPr lang="en-US" sz="2400" b="1" dirty="0" smtClean="0"/>
              <a:t>CSE</a:t>
            </a:r>
            <a:r>
              <a:rPr lang="en-US" sz="2400" dirty="0" smtClean="0"/>
              <a:t> provided in school is a </a:t>
            </a:r>
            <a:r>
              <a:rPr lang="en-US" sz="2400" b="1" dirty="0" smtClean="0"/>
              <a:t>critical support and service </a:t>
            </a:r>
            <a:r>
              <a:rPr lang="en-US" sz="2400" dirty="0" smtClean="0"/>
              <a:t>for AGYW.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40" y="2009091"/>
            <a:ext cx="3873699" cy="2425825"/>
          </a:xfrm>
          <a:prstGeom prst="rect">
            <a:avLst/>
          </a:prstGeom>
        </p:spPr>
      </p:pic>
      <p:sp>
        <p:nvSpPr>
          <p:cNvPr id="5" name="Rectangle 4"/>
          <p:cNvSpPr/>
          <p:nvPr/>
        </p:nvSpPr>
        <p:spPr>
          <a:xfrm>
            <a:off x="4105738" y="1094510"/>
            <a:ext cx="7490453" cy="584775"/>
          </a:xfrm>
          <a:prstGeom prst="rect">
            <a:avLst/>
          </a:prstGeom>
          <a:solidFill>
            <a:schemeClr val="accent3">
              <a:lumMod val="20000"/>
              <a:lumOff val="80000"/>
            </a:schemeClr>
          </a:solid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KEY FINDINGS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a:stretch>
            <a:fillRect/>
          </a:stretch>
        </p:blipFill>
        <p:spPr>
          <a:xfrm>
            <a:off x="4514850" y="6021288"/>
            <a:ext cx="1691680" cy="836712"/>
          </a:xfrm>
          <a:prstGeom prst="rect">
            <a:avLst/>
          </a:prstGeom>
        </p:spPr>
      </p:pic>
      <p:sp>
        <p:nvSpPr>
          <p:cNvPr id="7"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a:t>
            </a:r>
            <a:endParaRPr lang="en-US" dirty="0"/>
          </a:p>
        </p:txBody>
      </p:sp>
    </p:spTree>
    <p:extLst>
      <p:ext uri="{BB962C8B-B14F-4D97-AF65-F5344CB8AC3E}">
        <p14:creationId xmlns:p14="http://schemas.microsoft.com/office/powerpoint/2010/main" val="6467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2160"/>
            <a:ext cx="10972800" cy="648072"/>
          </a:xfrm>
        </p:spPr>
        <p:txBody>
          <a:bodyPr>
            <a:normAutofit fontScale="90000"/>
          </a:bodyPr>
          <a:lstStyle/>
          <a:p>
            <a:r>
              <a:rPr lang="en-US" dirty="0" smtClean="0"/>
              <a:t>STRATEGIES TO REDUCE LEARNER PREGNANCY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3111727"/>
              </p:ext>
            </p:extLst>
          </p:nvPr>
        </p:nvGraphicFramePr>
        <p:xfrm>
          <a:off x="609600" y="1600202"/>
          <a:ext cx="10972800" cy="427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4514850" y="6021288"/>
            <a:ext cx="1691680" cy="836712"/>
          </a:xfrm>
          <a:prstGeom prst="rect">
            <a:avLst/>
          </a:prstGeom>
        </p:spPr>
      </p:pic>
      <p:sp>
        <p:nvSpPr>
          <p:cNvPr id="6"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60</a:t>
            </a:r>
            <a:endParaRPr lang="en-US" dirty="0"/>
          </a:p>
        </p:txBody>
      </p:sp>
    </p:spTree>
    <p:extLst>
      <p:ext uri="{BB962C8B-B14F-4D97-AF65-F5344CB8AC3E}">
        <p14:creationId xmlns:p14="http://schemas.microsoft.com/office/powerpoint/2010/main" val="2975353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2392"/>
            <a:ext cx="10972800" cy="648072"/>
          </a:xfrm>
        </p:spPr>
        <p:txBody>
          <a:bodyPr>
            <a:noAutofit/>
          </a:bodyPr>
          <a:lstStyle/>
          <a:p>
            <a:pPr lvl="0"/>
            <a:r>
              <a:rPr lang="en-US" sz="3600" b="1" dirty="0" smtClean="0"/>
              <a:t>DBE POLICY </a:t>
            </a:r>
            <a:r>
              <a:rPr lang="en-US" sz="3600" b="1" dirty="0"/>
              <a:t>ON THE PREVENTION AND MANAGEMENT OF LEARNER </a:t>
            </a:r>
            <a:r>
              <a:rPr lang="en-US" sz="3600" b="1" dirty="0" smtClean="0"/>
              <a:t>PREGNANCY IN SCHOOLS (DRAFT)</a:t>
            </a:r>
            <a:endParaRPr lang="en-US" sz="3600" dirty="0"/>
          </a:p>
        </p:txBody>
      </p:sp>
      <p:sp>
        <p:nvSpPr>
          <p:cNvPr id="3" name="Content Placeholder 2"/>
          <p:cNvSpPr>
            <a:spLocks noGrp="1"/>
          </p:cNvSpPr>
          <p:nvPr>
            <p:ph idx="1"/>
          </p:nvPr>
        </p:nvSpPr>
        <p:spPr>
          <a:xfrm>
            <a:off x="609600" y="1600202"/>
            <a:ext cx="10803775" cy="4277071"/>
          </a:xfrm>
        </p:spPr>
        <p:txBody>
          <a:bodyPr>
            <a:normAutofit/>
          </a:bodyPr>
          <a:lstStyle/>
          <a:p>
            <a:pPr marL="0" indent="0" algn="just">
              <a:spcAft>
                <a:spcPts val="600"/>
              </a:spcAft>
              <a:buNone/>
            </a:pPr>
            <a:r>
              <a:rPr lang="en-US" b="1" dirty="0"/>
              <a:t>POLICY </a:t>
            </a:r>
            <a:r>
              <a:rPr lang="en-US" b="1" dirty="0" smtClean="0"/>
              <a:t>GOALS</a:t>
            </a:r>
            <a:endParaRPr lang="en-US" dirty="0"/>
          </a:p>
          <a:p>
            <a:pPr algn="just">
              <a:spcAft>
                <a:spcPts val="600"/>
              </a:spcAft>
            </a:pPr>
            <a:r>
              <a:rPr lang="en-US" sz="2400" dirty="0"/>
              <a:t>To </a:t>
            </a:r>
            <a:r>
              <a:rPr lang="en-US" sz="2400" dirty="0">
                <a:solidFill>
                  <a:srgbClr val="11813F"/>
                </a:solidFill>
              </a:rPr>
              <a:t>reduce the incidence of learner pregnancy </a:t>
            </a:r>
            <a:r>
              <a:rPr lang="en-US" sz="2400" dirty="0"/>
              <a:t>through the provision of quality </a:t>
            </a:r>
            <a:r>
              <a:rPr lang="en-US" sz="2400" dirty="0">
                <a:solidFill>
                  <a:srgbClr val="11813F"/>
                </a:solidFill>
              </a:rPr>
              <a:t>Comprehensive Sexuality Education (CSE) </a:t>
            </a:r>
            <a:r>
              <a:rPr lang="en-US" sz="2400" dirty="0"/>
              <a:t>and </a:t>
            </a:r>
            <a:r>
              <a:rPr lang="en-US" sz="2400" dirty="0">
                <a:solidFill>
                  <a:srgbClr val="11813F"/>
                </a:solidFill>
              </a:rPr>
              <a:t>access to adolescent </a:t>
            </a:r>
            <a:r>
              <a:rPr lang="en-US" sz="2400" dirty="0" smtClean="0">
                <a:solidFill>
                  <a:srgbClr val="11813F"/>
                </a:solidFill>
              </a:rPr>
              <a:t>and</a:t>
            </a:r>
            <a:r>
              <a:rPr lang="zh-CN" altLang="en-US" sz="2400" dirty="0">
                <a:solidFill>
                  <a:srgbClr val="11813F"/>
                </a:solidFill>
              </a:rPr>
              <a:t> </a:t>
            </a:r>
            <a:r>
              <a:rPr lang="en-US" sz="2400" dirty="0">
                <a:solidFill>
                  <a:srgbClr val="11813F"/>
                </a:solidFill>
              </a:rPr>
              <a:t>youth-friendly sexual and reproductive health (SRH) services. </a:t>
            </a:r>
            <a:endParaRPr lang="en-US" sz="2400" dirty="0" smtClean="0">
              <a:solidFill>
                <a:srgbClr val="11813F"/>
              </a:solidFill>
            </a:endParaRPr>
          </a:p>
          <a:p>
            <a:pPr marL="0" indent="0" algn="just">
              <a:spcAft>
                <a:spcPts val="600"/>
              </a:spcAft>
              <a:buNone/>
            </a:pPr>
            <a:endParaRPr lang="en-US" sz="2400" dirty="0">
              <a:solidFill>
                <a:srgbClr val="11813F"/>
              </a:solidFill>
            </a:endParaRPr>
          </a:p>
          <a:p>
            <a:pPr algn="just"/>
            <a:r>
              <a:rPr lang="en-US" sz="2400" dirty="0"/>
              <a:t>To </a:t>
            </a:r>
            <a:r>
              <a:rPr lang="en-US" sz="2400" dirty="0">
                <a:solidFill>
                  <a:srgbClr val="11813F"/>
                </a:solidFill>
              </a:rPr>
              <a:t>promote</a:t>
            </a:r>
            <a:r>
              <a:rPr lang="en-US" sz="2400" dirty="0"/>
              <a:t> the </a:t>
            </a:r>
            <a:r>
              <a:rPr lang="en-US" sz="2400" dirty="0">
                <a:solidFill>
                  <a:srgbClr val="11813F"/>
                </a:solidFill>
              </a:rPr>
              <a:t>constitutional right of girls to education </a:t>
            </a:r>
            <a:r>
              <a:rPr lang="en-US" sz="2400" dirty="0"/>
              <a:t>by ensuring they are </a:t>
            </a:r>
            <a:r>
              <a:rPr lang="en-US" sz="2400" dirty="0">
                <a:solidFill>
                  <a:srgbClr val="11813F"/>
                </a:solidFill>
              </a:rPr>
              <a:t>not excluded from school as a result of pregnancy</a:t>
            </a:r>
            <a:r>
              <a:rPr lang="en-US" sz="2400" dirty="0"/>
              <a:t> and birth, and to provide a </a:t>
            </a:r>
            <a:r>
              <a:rPr lang="en-US" sz="2400" dirty="0">
                <a:solidFill>
                  <a:srgbClr val="11813F"/>
                </a:solidFill>
              </a:rPr>
              <a:t>supportive environment</a:t>
            </a:r>
            <a:r>
              <a:rPr lang="en-US" sz="2400" dirty="0"/>
              <a:t> for the continuation of learning.</a:t>
            </a:r>
            <a:r>
              <a:rPr lang="zh-CN" altLang="en-US" sz="2400" dirty="0"/>
              <a:t> </a:t>
            </a:r>
            <a:endParaRPr lang="en-US" sz="2400" dirty="0"/>
          </a:p>
          <a:p>
            <a:pPr marL="0" indent="0">
              <a:buNone/>
            </a:pPr>
            <a:endParaRPr lang="en-US" sz="2400" dirty="0"/>
          </a:p>
          <a:p>
            <a:endParaRPr lang="en-US" dirty="0"/>
          </a:p>
        </p:txBody>
      </p:sp>
      <p:pic>
        <p:nvPicPr>
          <p:cNvPr id="4" name="Picture 3"/>
          <p:cNvPicPr>
            <a:picLocks noChangeAspect="1"/>
          </p:cNvPicPr>
          <p:nvPr/>
        </p:nvPicPr>
        <p:blipFill>
          <a:blip r:embed="rId2"/>
          <a:stretch>
            <a:fillRect/>
          </a:stretch>
        </p:blipFill>
        <p:spPr>
          <a:xfrm>
            <a:off x="4514850" y="6021288"/>
            <a:ext cx="1691680" cy="836712"/>
          </a:xfrm>
          <a:prstGeom prst="rect">
            <a:avLst/>
          </a:prstGeom>
        </p:spPr>
      </p:pic>
      <p:sp>
        <p:nvSpPr>
          <p:cNvPr id="5"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61</a:t>
            </a:r>
            <a:endParaRPr lang="en-US" dirty="0"/>
          </a:p>
        </p:txBody>
      </p:sp>
    </p:spTree>
    <p:extLst>
      <p:ext uri="{BB962C8B-B14F-4D97-AF65-F5344CB8AC3E}">
        <p14:creationId xmlns:p14="http://schemas.microsoft.com/office/powerpoint/2010/main" val="36483926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2392"/>
            <a:ext cx="10972800" cy="648072"/>
          </a:xfrm>
        </p:spPr>
        <p:txBody>
          <a:bodyPr>
            <a:noAutofit/>
          </a:bodyPr>
          <a:lstStyle/>
          <a:p>
            <a:pPr lvl="0"/>
            <a:r>
              <a:rPr lang="en-US" sz="3600" b="1" dirty="0" smtClean="0"/>
              <a:t>DBE </a:t>
            </a:r>
            <a:r>
              <a:rPr lang="en-US" sz="3600" b="1" dirty="0"/>
              <a:t>POLICY ON THE PREVENTION AND MANAGEMENT OF LEARNER </a:t>
            </a:r>
            <a:r>
              <a:rPr lang="en-US" sz="3600" b="1" dirty="0" smtClean="0"/>
              <a:t>PREGNANCY IN SCHOOLS (DRAFT)</a:t>
            </a:r>
            <a:endParaRPr lang="en-US" sz="3600" dirty="0"/>
          </a:p>
        </p:txBody>
      </p:sp>
      <p:sp>
        <p:nvSpPr>
          <p:cNvPr id="4" name="Rectangle 3"/>
          <p:cNvSpPr/>
          <p:nvPr/>
        </p:nvSpPr>
        <p:spPr>
          <a:xfrm>
            <a:off x="955964" y="1600202"/>
            <a:ext cx="10626435" cy="5324535"/>
          </a:xfrm>
          <a:prstGeom prst="rect">
            <a:avLst/>
          </a:prstGeom>
        </p:spPr>
        <p:txBody>
          <a:bodyPr wrap="square">
            <a:spAutoFit/>
          </a:bodyPr>
          <a:lstStyle/>
          <a:p>
            <a:pPr lvl="0"/>
            <a:r>
              <a:rPr lang="en-US" sz="2400" b="1" dirty="0">
                <a:solidFill>
                  <a:prstClr val="black"/>
                </a:solidFill>
              </a:rPr>
              <a:t>POLICY PROVISIONS:</a:t>
            </a:r>
          </a:p>
          <a:p>
            <a:pPr marL="457200" lvl="0" indent="-457200">
              <a:buFont typeface="+mj-lt"/>
              <a:buAutoNum type="arabicPeriod"/>
              <a:tabLst>
                <a:tab pos="2344738" algn="l"/>
              </a:tabLst>
            </a:pPr>
            <a:r>
              <a:rPr lang="en-ZA" sz="2000" b="1" dirty="0">
                <a:solidFill>
                  <a:srgbClr val="11813F"/>
                </a:solidFill>
              </a:rPr>
              <a:t>An enabling environment</a:t>
            </a:r>
            <a:r>
              <a:rPr lang="en-ZA" sz="2000" dirty="0">
                <a:solidFill>
                  <a:srgbClr val="11813F"/>
                </a:solidFill>
              </a:rPr>
              <a:t> </a:t>
            </a:r>
            <a:r>
              <a:rPr lang="en-ZA" sz="2000" dirty="0">
                <a:solidFill>
                  <a:prstClr val="black"/>
                </a:solidFill>
              </a:rPr>
              <a:t>that supports all learners and prevents discrimination and stigmatisation of pregnant learners; </a:t>
            </a:r>
            <a:endParaRPr lang="en-ZA" sz="2000" b="1" dirty="0"/>
          </a:p>
          <a:p>
            <a:pPr marL="457200" indent="-457200">
              <a:buFont typeface="+mj-lt"/>
              <a:buAutoNum type="arabicPeriod"/>
              <a:tabLst>
                <a:tab pos="2344738" algn="l"/>
              </a:tabLst>
            </a:pPr>
            <a:r>
              <a:rPr lang="en-ZA" sz="2000" b="1" dirty="0">
                <a:solidFill>
                  <a:srgbClr val="11813F"/>
                </a:solidFill>
              </a:rPr>
              <a:t>Prevention</a:t>
            </a:r>
            <a:r>
              <a:rPr lang="en-ZA" sz="2000" b="1" dirty="0"/>
              <a:t> </a:t>
            </a:r>
            <a:r>
              <a:rPr lang="en-ZA" sz="2000" dirty="0"/>
              <a:t>of learner pregnancy through access to comprehensive pregnancy prevention information and sexual and reproductive health services</a:t>
            </a:r>
            <a:r>
              <a:rPr lang="en-ZA" sz="2000" dirty="0" smtClean="0"/>
              <a:t>.</a:t>
            </a:r>
          </a:p>
          <a:p>
            <a:pPr marL="457200" lvl="0" indent="-457200" algn="just">
              <a:buFont typeface="+mj-lt"/>
              <a:buAutoNum type="arabicPeriod"/>
              <a:tabLst>
                <a:tab pos="2344738" algn="l"/>
              </a:tabLst>
            </a:pPr>
            <a:r>
              <a:rPr lang="en-US" sz="2000" b="1" dirty="0">
                <a:solidFill>
                  <a:srgbClr val="11813F"/>
                </a:solidFill>
              </a:rPr>
              <a:t>Care, counselling and support: </a:t>
            </a:r>
            <a:r>
              <a:rPr lang="en-ZA" sz="2000" dirty="0">
                <a:solidFill>
                  <a:prstClr val="black"/>
                </a:solidFill>
              </a:rPr>
              <a:t>Learners  </a:t>
            </a:r>
            <a:r>
              <a:rPr lang="en-US" sz="2000" dirty="0">
                <a:solidFill>
                  <a:prstClr val="black"/>
                </a:solidFill>
              </a:rPr>
              <a:t>who fall pregnant are referred for care, counselling and support through the Integrated School Health </a:t>
            </a:r>
            <a:r>
              <a:rPr lang="en-US" sz="2000" dirty="0" err="1">
                <a:solidFill>
                  <a:prstClr val="black"/>
                </a:solidFill>
              </a:rPr>
              <a:t>Programme</a:t>
            </a:r>
            <a:r>
              <a:rPr lang="en-US" sz="2000" dirty="0">
                <a:solidFill>
                  <a:prstClr val="black"/>
                </a:solidFill>
              </a:rPr>
              <a:t> (ISHP) in collaboration with other partners.</a:t>
            </a:r>
          </a:p>
          <a:p>
            <a:pPr marL="457200" indent="-457200" algn="just">
              <a:buFont typeface="+mj-lt"/>
              <a:buAutoNum type="arabicPeriod"/>
              <a:tabLst>
                <a:tab pos="2344738" algn="l"/>
              </a:tabLst>
            </a:pPr>
            <a:r>
              <a:rPr lang="en-US" sz="2000" b="1" dirty="0">
                <a:solidFill>
                  <a:srgbClr val="11813F"/>
                </a:solidFill>
              </a:rPr>
              <a:t>Impact mitigation:</a:t>
            </a:r>
            <a:r>
              <a:rPr lang="en-US" sz="2000" b="1" dirty="0">
                <a:solidFill>
                  <a:prstClr val="black"/>
                </a:solidFill>
              </a:rPr>
              <a:t> </a:t>
            </a:r>
            <a:r>
              <a:rPr lang="en-US" sz="2000" dirty="0">
                <a:solidFill>
                  <a:prstClr val="black"/>
                </a:solidFill>
              </a:rPr>
              <a:t>Schools are encouraged to enhance efforts, within reasonable limits, to retain pregnant learners in school;  provide academic support during absences and facilitate return to school post-delivery</a:t>
            </a:r>
            <a:r>
              <a:rPr lang="en-US" sz="2000" dirty="0" smtClean="0">
                <a:solidFill>
                  <a:prstClr val="black"/>
                </a:solidFill>
              </a:rPr>
              <a:t>.</a:t>
            </a:r>
          </a:p>
          <a:p>
            <a:pPr marL="457200" indent="-457200" algn="just">
              <a:buFont typeface="+mj-lt"/>
              <a:buAutoNum type="arabicPeriod"/>
              <a:tabLst>
                <a:tab pos="2344738" algn="l"/>
              </a:tabLst>
            </a:pPr>
            <a:r>
              <a:rPr lang="en-ZA" sz="2000" b="1" dirty="0">
                <a:solidFill>
                  <a:srgbClr val="11813F"/>
                </a:solidFill>
              </a:rPr>
              <a:t>Policy management and coordination: </a:t>
            </a:r>
            <a:r>
              <a:rPr lang="en-ZA" sz="2000" dirty="0">
                <a:solidFill>
                  <a:prstClr val="black"/>
                </a:solidFill>
              </a:rPr>
              <a:t>The DBE will endeavour to maintain sustainable management structures at all levels to plan,  implement, monitor and report on the progress of the policy.</a:t>
            </a:r>
          </a:p>
          <a:p>
            <a:pPr marL="800100" lvl="1" indent="-342900" algn="just">
              <a:buFont typeface="Arial" panose="020B0604020202020204" pitchFamily="34" charset="0"/>
              <a:buChar char="•"/>
              <a:tabLst>
                <a:tab pos="2344738" algn="l"/>
              </a:tabLst>
            </a:pPr>
            <a:r>
              <a:rPr lang="en-ZA" sz="2000" dirty="0">
                <a:solidFill>
                  <a:prstClr val="black"/>
                </a:solidFill>
              </a:rPr>
              <a:t>The Policy will be reviewed every five years to ensure relevance.</a:t>
            </a:r>
            <a:endParaRPr lang="en-GB" sz="2000" dirty="0"/>
          </a:p>
          <a:p>
            <a:endParaRPr lang="en-ZA" dirty="0" smtClean="0"/>
          </a:p>
          <a:p>
            <a:pPr marL="514350" indent="-514350">
              <a:buFont typeface="+mj-lt"/>
              <a:buAutoNum type="arabicPeriod"/>
            </a:pPr>
            <a:endParaRPr lang="en-ZA" dirty="0"/>
          </a:p>
        </p:txBody>
      </p:sp>
      <p:pic>
        <p:nvPicPr>
          <p:cNvPr id="5" name="Picture 4"/>
          <p:cNvPicPr>
            <a:picLocks noChangeAspect="1"/>
          </p:cNvPicPr>
          <p:nvPr/>
        </p:nvPicPr>
        <p:blipFill>
          <a:blip r:embed="rId2"/>
          <a:stretch>
            <a:fillRect/>
          </a:stretch>
        </p:blipFill>
        <p:spPr>
          <a:xfrm>
            <a:off x="4514850" y="6410036"/>
            <a:ext cx="1691680" cy="447964"/>
          </a:xfrm>
          <a:prstGeom prst="rect">
            <a:avLst/>
          </a:prstGeom>
        </p:spPr>
      </p:pic>
      <p:sp>
        <p:nvSpPr>
          <p:cNvPr id="6"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62</a:t>
            </a:r>
            <a:endParaRPr lang="en-US" dirty="0"/>
          </a:p>
        </p:txBody>
      </p:sp>
    </p:spTree>
    <p:extLst>
      <p:ext uri="{BB962C8B-B14F-4D97-AF65-F5344CB8AC3E}">
        <p14:creationId xmlns:p14="http://schemas.microsoft.com/office/powerpoint/2010/main" val="1103076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98097"/>
            <a:ext cx="10363200" cy="1584175"/>
          </a:xfrm>
        </p:spPr>
        <p:txBody>
          <a:bodyPr/>
          <a:lstStyle/>
          <a:p>
            <a:r>
              <a:rPr lang="en-US" dirty="0" smtClean="0"/>
              <a:t>FINDING A WAY FORWARD</a:t>
            </a:r>
            <a:endParaRPr lang="en-US" dirty="0"/>
          </a:p>
        </p:txBody>
      </p:sp>
      <p:pic>
        <p:nvPicPr>
          <p:cNvPr id="3" name="Picture 2"/>
          <p:cNvPicPr>
            <a:picLocks noChangeAspect="1"/>
          </p:cNvPicPr>
          <p:nvPr/>
        </p:nvPicPr>
        <p:blipFill>
          <a:blip r:embed="rId2"/>
          <a:stretch>
            <a:fillRect/>
          </a:stretch>
        </p:blipFill>
        <p:spPr>
          <a:xfrm>
            <a:off x="4514850" y="6021288"/>
            <a:ext cx="1691680" cy="836712"/>
          </a:xfrm>
          <a:prstGeom prst="rect">
            <a:avLst/>
          </a:prstGeom>
        </p:spPr>
      </p:pic>
      <p:sp>
        <p:nvSpPr>
          <p:cNvPr id="4"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63</a:t>
            </a:r>
            <a:endParaRPr lang="en-US" dirty="0"/>
          </a:p>
        </p:txBody>
      </p:sp>
    </p:spTree>
    <p:extLst>
      <p:ext uri="{BB962C8B-B14F-4D97-AF65-F5344CB8AC3E}">
        <p14:creationId xmlns:p14="http://schemas.microsoft.com/office/powerpoint/2010/main" val="17925423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0816715"/>
              </p:ext>
            </p:extLst>
          </p:nvPr>
        </p:nvGraphicFramePr>
        <p:xfrm>
          <a:off x="609600" y="1049154"/>
          <a:ext cx="10972800" cy="4828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673642" y="6497327"/>
            <a:ext cx="6096000" cy="215444"/>
          </a:xfrm>
          <a:prstGeom prst="rect">
            <a:avLst/>
          </a:prstGeom>
        </p:spPr>
        <p:txBody>
          <a:bodyPr>
            <a:spAutoFit/>
          </a:bodyPr>
          <a:lstStyle/>
          <a:p>
            <a:r>
              <a:rPr lang="en-US" sz="800" dirty="0" smtClean="0">
                <a:solidFill>
                  <a:srgbClr val="11813F"/>
                </a:solidFill>
                <a:latin typeface="Lato"/>
              </a:rPr>
              <a:t>7. South </a:t>
            </a:r>
            <a:r>
              <a:rPr lang="en-US" sz="800" dirty="0">
                <a:solidFill>
                  <a:srgbClr val="11813F"/>
                </a:solidFill>
                <a:latin typeface="Lato"/>
              </a:rPr>
              <a:t>African National HIV Prevalence, Incidence, Behaviour and Communication Survey, </a:t>
            </a:r>
            <a:r>
              <a:rPr lang="en-US" sz="800" dirty="0" smtClean="0">
                <a:solidFill>
                  <a:srgbClr val="11813F"/>
                </a:solidFill>
                <a:latin typeface="Lato"/>
              </a:rPr>
              <a:t>2017. HSRC</a:t>
            </a:r>
            <a:endParaRPr lang="en-US" sz="800" b="0" i="0" dirty="0">
              <a:solidFill>
                <a:srgbClr val="11813F"/>
              </a:solidFill>
              <a:effectLst/>
              <a:latin typeface="Lato"/>
            </a:endParaRPr>
          </a:p>
        </p:txBody>
      </p:sp>
      <p:sp>
        <p:nvSpPr>
          <p:cNvPr id="6"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64</a:t>
            </a:r>
            <a:endParaRPr lang="en-US" dirty="0"/>
          </a:p>
        </p:txBody>
      </p:sp>
    </p:spTree>
    <p:extLst>
      <p:ext uri="{BB962C8B-B14F-4D97-AF65-F5344CB8AC3E}">
        <p14:creationId xmlns:p14="http://schemas.microsoft.com/office/powerpoint/2010/main" val="37227753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158498"/>
            <a:ext cx="10972800" cy="1143000"/>
          </a:xfrm>
        </p:spPr>
        <p:txBody>
          <a:bodyPr>
            <a:normAutofit/>
          </a:bodyPr>
          <a:lstStyle/>
          <a:p>
            <a:r>
              <a:rPr lang="en-ZA" b="1" u="sng" dirty="0" smtClean="0">
                <a:solidFill>
                  <a:srgbClr val="C00000"/>
                </a:solidFill>
                <a:effectLst>
                  <a:outerShdw blurRad="38100" dist="38100" dir="2700000" algn="tl">
                    <a:srgbClr val="000000">
                      <a:alpha val="43137"/>
                    </a:srgbClr>
                  </a:outerShdw>
                </a:effectLst>
              </a:rPr>
              <a:t>EDUCATION IS A PROTECTIVE FACTOR</a:t>
            </a:r>
            <a:endParaRPr lang="en-ZA" b="1" u="sng" dirty="0">
              <a:solidFill>
                <a:srgbClr val="C0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0"/>
          </p:nvPr>
        </p:nvSpPr>
        <p:spPr/>
        <p:txBody>
          <a:bodyPr/>
          <a:lstStyle/>
          <a:p>
            <a:fld id="{CA49D0EE-DE7F-324B-A84C-F36708423CDB}" type="slidenum">
              <a:rPr lang="en-US" smtClean="0"/>
              <a:pPr/>
              <a:t>65</a:t>
            </a:fld>
            <a:endParaRPr lang="en-US" dirty="0"/>
          </a:p>
        </p:txBody>
      </p:sp>
    </p:spTree>
    <p:extLst>
      <p:ext uri="{BB962C8B-B14F-4D97-AF65-F5344CB8AC3E}">
        <p14:creationId xmlns:p14="http://schemas.microsoft.com/office/powerpoint/2010/main" val="24341215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483419"/>
            <a:ext cx="10972800" cy="648072"/>
          </a:xfrm>
        </p:spPr>
        <p:txBody>
          <a:bodyPr>
            <a:normAutofit fontScale="90000"/>
          </a:bodyPr>
          <a:lstStyle/>
          <a:p>
            <a:r>
              <a:rPr lang="en-ZA" b="1" u="sng" dirty="0" smtClean="0">
                <a:solidFill>
                  <a:srgbClr val="C00000"/>
                </a:solidFill>
                <a:effectLst>
                  <a:outerShdw blurRad="38100" dist="38100" dir="2700000" algn="tl">
                    <a:srgbClr val="000000">
                      <a:alpha val="43137"/>
                    </a:srgbClr>
                  </a:outerShdw>
                </a:effectLst>
              </a:rPr>
              <a:t>EDUCATION IS A PROTECTIVE FACTOR!</a:t>
            </a:r>
            <a:endParaRPr lang="en-ZA"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669458" y="2373737"/>
            <a:ext cx="6853084" cy="2953846"/>
          </a:xfrm>
        </p:spPr>
        <p:txBody>
          <a:bodyPr>
            <a:normAutofit/>
          </a:bodyPr>
          <a:lstStyle/>
          <a:p>
            <a:pPr marL="0" indent="0" algn="ctr">
              <a:buNone/>
            </a:pPr>
            <a:endParaRPr lang="en-ZA" dirty="0" smtClean="0"/>
          </a:p>
          <a:p>
            <a:pPr marL="0" indent="0" algn="ctr">
              <a:buNone/>
            </a:pPr>
            <a:r>
              <a:rPr lang="en-ZA" dirty="0" smtClean="0"/>
              <a:t>Discussion</a:t>
            </a:r>
          </a:p>
          <a:p>
            <a:pPr marL="0" indent="0" algn="ctr">
              <a:buNone/>
            </a:pPr>
            <a:endParaRPr lang="en-ZA" dirty="0"/>
          </a:p>
          <a:p>
            <a:pPr marL="0" indent="0" algn="ctr">
              <a:buNone/>
            </a:pPr>
            <a:r>
              <a:rPr lang="en-ZA" dirty="0" smtClean="0"/>
              <a:t>THANK YOU</a:t>
            </a:r>
            <a:endParaRPr lang="en-ZA" dirty="0"/>
          </a:p>
        </p:txBody>
      </p:sp>
      <p:pic>
        <p:nvPicPr>
          <p:cNvPr id="5" name="Picture 4"/>
          <p:cNvPicPr>
            <a:picLocks noChangeAspect="1"/>
          </p:cNvPicPr>
          <p:nvPr/>
        </p:nvPicPr>
        <p:blipFill>
          <a:blip r:embed="rId2"/>
          <a:stretch>
            <a:fillRect/>
          </a:stretch>
        </p:blipFill>
        <p:spPr>
          <a:xfrm>
            <a:off x="4514850" y="6021288"/>
            <a:ext cx="1691680" cy="836712"/>
          </a:xfrm>
          <a:prstGeom prst="rect">
            <a:avLst/>
          </a:prstGeom>
        </p:spPr>
      </p:pic>
      <p:sp>
        <p:nvSpPr>
          <p:cNvPr id="6"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66</a:t>
            </a:r>
            <a:endParaRPr lang="en-US" dirty="0"/>
          </a:p>
        </p:txBody>
      </p:sp>
    </p:spTree>
    <p:extLst>
      <p:ext uri="{BB962C8B-B14F-4D97-AF65-F5344CB8AC3E}">
        <p14:creationId xmlns:p14="http://schemas.microsoft.com/office/powerpoint/2010/main" val="3687364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COVID-19</a:t>
            </a:r>
            <a:endParaRPr lang="en-US" dirty="0"/>
          </a:p>
        </p:txBody>
      </p:sp>
      <p:sp>
        <p:nvSpPr>
          <p:cNvPr id="3" name="Content Placeholder 2"/>
          <p:cNvSpPr>
            <a:spLocks noGrp="1"/>
          </p:cNvSpPr>
          <p:nvPr>
            <p:ph idx="1"/>
          </p:nvPr>
        </p:nvSpPr>
        <p:spPr>
          <a:xfrm>
            <a:off x="1155033" y="3150581"/>
            <a:ext cx="10773111" cy="2491951"/>
          </a:xfrm>
        </p:spPr>
        <p:txBody>
          <a:bodyPr>
            <a:noAutofit/>
          </a:bodyPr>
          <a:lstStyle/>
          <a:p>
            <a:r>
              <a:rPr lang="en-US" sz="2200" dirty="0" smtClean="0"/>
              <a:t>In South Africa, </a:t>
            </a:r>
            <a:r>
              <a:rPr lang="en-US" sz="2200" b="1" dirty="0" smtClean="0"/>
              <a:t>37% spike in GBV complaints </a:t>
            </a:r>
            <a:r>
              <a:rPr lang="en-US" sz="2200" dirty="0" smtClean="0"/>
              <a:t>in the first week of total lockdown</a:t>
            </a:r>
          </a:p>
          <a:p>
            <a:r>
              <a:rPr lang="en-US" sz="2200" b="1" dirty="0" smtClean="0"/>
              <a:t>Children</a:t>
            </a:r>
            <a:r>
              <a:rPr lang="en-US" sz="2200" dirty="0" smtClean="0"/>
              <a:t> are often </a:t>
            </a:r>
            <a:r>
              <a:rPr lang="en-US" sz="2200" b="1" dirty="0" smtClean="0"/>
              <a:t>victims/witnesses</a:t>
            </a:r>
            <a:r>
              <a:rPr lang="en-US" sz="2200" dirty="0" smtClean="0"/>
              <a:t> of domestic violence – exacerbated during COVID-19 lockdown</a:t>
            </a:r>
          </a:p>
          <a:p>
            <a:r>
              <a:rPr lang="en-US" sz="2200" b="1" dirty="0" smtClean="0"/>
              <a:t>Harmful impact </a:t>
            </a:r>
            <a:r>
              <a:rPr lang="en-US" sz="2200" dirty="0" smtClean="0"/>
              <a:t>on physical health, mental development and well-being</a:t>
            </a:r>
          </a:p>
          <a:p>
            <a:r>
              <a:rPr lang="en-US" sz="2200" dirty="0" smtClean="0"/>
              <a:t>School closures and containment measures result in </a:t>
            </a:r>
            <a:r>
              <a:rPr lang="en-US" sz="2200" b="1" dirty="0" smtClean="0"/>
              <a:t>loss of education</a:t>
            </a:r>
            <a:r>
              <a:rPr lang="en-US" sz="2200" dirty="0" smtClean="0"/>
              <a:t>, and </a:t>
            </a:r>
            <a:r>
              <a:rPr lang="en-US" sz="2200" b="1" dirty="0" smtClean="0"/>
              <a:t>social protections </a:t>
            </a:r>
            <a:r>
              <a:rPr lang="en-US" sz="2200" dirty="0" smtClean="0"/>
              <a:t>– esp. for adolescent girls</a:t>
            </a:r>
          </a:p>
          <a:p>
            <a:r>
              <a:rPr lang="en-US" sz="2200" dirty="0" smtClean="0"/>
              <a:t>Results in </a:t>
            </a:r>
            <a:r>
              <a:rPr lang="en-US" sz="2200" b="1" dirty="0" smtClean="0"/>
              <a:t>significant increases in teen pregnancy, sexual exploitation, sexual violence and forced/early marriages</a:t>
            </a:r>
            <a:r>
              <a:rPr lang="en-US" sz="2200" dirty="0" smtClean="0"/>
              <a:t> in SSA</a:t>
            </a:r>
          </a:p>
        </p:txBody>
      </p:sp>
      <p:sp>
        <p:nvSpPr>
          <p:cNvPr id="5" name="Rectangle 4"/>
          <p:cNvSpPr/>
          <p:nvPr/>
        </p:nvSpPr>
        <p:spPr>
          <a:xfrm rot="16200000">
            <a:off x="-660105" y="4380946"/>
            <a:ext cx="3045505" cy="584775"/>
          </a:xfrm>
          <a:prstGeom prst="rect">
            <a:avLst/>
          </a:prstGeom>
          <a:solidFill>
            <a:schemeClr val="accent3">
              <a:lumMod val="20000"/>
              <a:lumOff val="80000"/>
            </a:schemeClr>
          </a:solid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KEY FINDINGS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326" b="60317"/>
          <a:stretch/>
        </p:blipFill>
        <p:spPr>
          <a:xfrm>
            <a:off x="1983272" y="913301"/>
            <a:ext cx="8253040" cy="2088682"/>
          </a:xfrm>
          <a:prstGeom prst="rect">
            <a:avLst/>
          </a:prstGeom>
        </p:spPr>
      </p:pic>
      <p:pic>
        <p:nvPicPr>
          <p:cNvPr id="7" name="Picture 6"/>
          <p:cNvPicPr>
            <a:picLocks noChangeAspect="1"/>
          </p:cNvPicPr>
          <p:nvPr/>
        </p:nvPicPr>
        <p:blipFill>
          <a:blip r:embed="rId3"/>
          <a:stretch>
            <a:fillRect/>
          </a:stretch>
        </p:blipFill>
        <p:spPr>
          <a:xfrm>
            <a:off x="4514850" y="6196086"/>
            <a:ext cx="1691680" cy="661914"/>
          </a:xfrm>
          <a:prstGeom prst="rect">
            <a:avLst/>
          </a:prstGeom>
        </p:spPr>
      </p:pic>
      <p:sp>
        <p:nvSpPr>
          <p:cNvPr id="8"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a:t>
            </a:r>
            <a:endParaRPr lang="en-US" dirty="0"/>
          </a:p>
        </p:txBody>
      </p:sp>
    </p:spTree>
    <p:extLst>
      <p:ext uri="{BB962C8B-B14F-4D97-AF65-F5344CB8AC3E}">
        <p14:creationId xmlns:p14="http://schemas.microsoft.com/office/powerpoint/2010/main" val="487046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6779189" y="4929125"/>
            <a:ext cx="5199759" cy="688205"/>
            <a:chOff x="6758454" y="5128395"/>
            <a:chExt cx="5199759" cy="688205"/>
          </a:xfrm>
        </p:grpSpPr>
        <p:sp>
          <p:nvSpPr>
            <p:cNvPr id="43" name="Freeform 42"/>
            <p:cNvSpPr/>
            <p:nvPr/>
          </p:nvSpPr>
          <p:spPr>
            <a:xfrm>
              <a:off x="6766059" y="5128395"/>
              <a:ext cx="5036470" cy="457860"/>
            </a:xfrm>
            <a:custGeom>
              <a:avLst/>
              <a:gdLst>
                <a:gd name="connsiteX0" fmla="*/ 0 w 5036470"/>
                <a:gd name="connsiteY0" fmla="*/ 0 h 457860"/>
                <a:gd name="connsiteX1" fmla="*/ 5036470 w 5036470"/>
                <a:gd name="connsiteY1" fmla="*/ 0 h 457860"/>
                <a:gd name="connsiteX2" fmla="*/ 5036470 w 5036470"/>
                <a:gd name="connsiteY2" fmla="*/ 457860 h 457860"/>
                <a:gd name="connsiteX3" fmla="*/ 0 w 5036470"/>
                <a:gd name="connsiteY3" fmla="*/ 457860 h 457860"/>
                <a:gd name="connsiteX4" fmla="*/ 0 w 5036470"/>
                <a:gd name="connsiteY4" fmla="*/ 0 h 45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70" h="457860">
                  <a:moveTo>
                    <a:pt x="0" y="0"/>
                  </a:moveTo>
                  <a:lnTo>
                    <a:pt x="5036470" y="0"/>
                  </a:lnTo>
                  <a:lnTo>
                    <a:pt x="5036470" y="457860"/>
                  </a:lnTo>
                  <a:lnTo>
                    <a:pt x="0" y="4578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latin typeface="Calibri Light" panose="020F0302020204030204" pitchFamily="34" charset="0"/>
                  <a:cs typeface="Calibri Light" panose="020F0302020204030204" pitchFamily="34" charset="0"/>
                </a:rPr>
                <a:t>Approx. </a:t>
              </a:r>
              <a:r>
                <a:rPr lang="en-US" sz="2800" b="1" kern="1200" dirty="0" smtClean="0">
                  <a:solidFill>
                    <a:srgbClr val="11813F"/>
                  </a:solidFill>
                  <a:latin typeface="Calibri Light" panose="020F0302020204030204" pitchFamily="34" charset="0"/>
                  <a:cs typeface="Calibri Light" panose="020F0302020204030204" pitchFamily="34" charset="0"/>
                </a:rPr>
                <a:t>1300</a:t>
              </a:r>
              <a:r>
                <a:rPr lang="en-US" sz="2800" kern="1200" dirty="0" smtClean="0">
                  <a:latin typeface="Calibri Light" panose="020F0302020204030204" pitchFamily="34" charset="0"/>
                  <a:cs typeface="Calibri Light" panose="020F0302020204030204" pitchFamily="34" charset="0"/>
                </a:rPr>
                <a:t> newly HIV infected AGYWs in South Africa </a:t>
              </a:r>
              <a:r>
                <a:rPr lang="en-US" sz="2800" b="1" kern="1200" dirty="0" smtClean="0">
                  <a:latin typeface="Calibri Light" panose="020F0302020204030204" pitchFamily="34" charset="0"/>
                  <a:cs typeface="Calibri Light" panose="020F0302020204030204" pitchFamily="34" charset="0"/>
                </a:rPr>
                <a:t>per WEEK</a:t>
              </a:r>
              <a:endParaRPr lang="en-US" sz="2800" b="0" kern="1200" dirty="0">
                <a:latin typeface="Calibri Light" panose="020F0302020204030204" pitchFamily="34" charset="0"/>
                <a:cs typeface="Calibri Light" panose="020F0302020204030204" pitchFamily="34" charset="0"/>
              </a:endParaRPr>
            </a:p>
          </p:txBody>
        </p:sp>
        <p:sp>
          <p:nvSpPr>
            <p:cNvPr id="44" name="Parallelogram 43"/>
            <p:cNvSpPr/>
            <p:nvPr/>
          </p:nvSpPr>
          <p:spPr>
            <a:xfrm>
              <a:off x="675845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45" name="Parallelogram 44"/>
            <p:cNvSpPr/>
            <p:nvPr/>
          </p:nvSpPr>
          <p:spPr>
            <a:xfrm>
              <a:off x="746915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sp>
          <p:nvSpPr>
            <p:cNvPr id="50" name="Parallelogram 49"/>
            <p:cNvSpPr/>
            <p:nvPr/>
          </p:nvSpPr>
          <p:spPr>
            <a:xfrm>
              <a:off x="8179858" y="5585460"/>
              <a:ext cx="935547" cy="231140"/>
            </a:xfrm>
            <a:prstGeom prst="parallelogram">
              <a:avLst>
                <a:gd name="adj" fmla="val 140840"/>
              </a:avLst>
            </a:prstGeom>
            <a:solidFill>
              <a:srgbClr val="CAA841"/>
            </a:solidFill>
            <a:ln>
              <a:solidFill>
                <a:srgbClr val="CAA841"/>
              </a:solidFill>
            </a:ln>
          </p:spPr>
          <p:style>
            <a:lnRef idx="2">
              <a:scrgbClr r="0" g="0" b="0"/>
            </a:lnRef>
            <a:fillRef idx="1">
              <a:scrgbClr r="0" g="0" b="0"/>
            </a:fillRef>
            <a:effectRef idx="1">
              <a:schemeClr val="accent4">
                <a:hueOff val="0"/>
                <a:satOff val="0"/>
                <a:lumOff val="0"/>
                <a:alphaOff val="0"/>
              </a:schemeClr>
            </a:effectRef>
            <a:fontRef idx="minor">
              <a:schemeClr val="lt1"/>
            </a:fontRef>
          </p:style>
        </p:sp>
        <p:sp>
          <p:nvSpPr>
            <p:cNvPr id="51" name="Parallelogram 50"/>
            <p:cNvSpPr/>
            <p:nvPr/>
          </p:nvSpPr>
          <p:spPr>
            <a:xfrm>
              <a:off x="8890560" y="5585460"/>
              <a:ext cx="935547" cy="231140"/>
            </a:xfrm>
            <a:prstGeom prst="parallelogram">
              <a:avLst>
                <a:gd name="adj" fmla="val 140840"/>
              </a:avLst>
            </a:prstGeom>
            <a:solidFill>
              <a:srgbClr val="1649FF"/>
            </a:solidFill>
            <a:ln>
              <a:solidFill>
                <a:srgbClr val="1649FF"/>
              </a:solidFill>
            </a:ln>
          </p:spPr>
          <p:style>
            <a:lnRef idx="2">
              <a:scrgbClr r="0" g="0" b="0"/>
            </a:lnRef>
            <a:fillRef idx="1">
              <a:scrgbClr r="0" g="0" b="0"/>
            </a:fillRef>
            <a:effectRef idx="1">
              <a:schemeClr val="accent5">
                <a:hueOff val="0"/>
                <a:satOff val="0"/>
                <a:lumOff val="0"/>
                <a:alphaOff val="0"/>
              </a:schemeClr>
            </a:effectRef>
            <a:fontRef idx="minor">
              <a:schemeClr val="lt1"/>
            </a:fontRef>
          </p:style>
        </p:sp>
        <p:sp>
          <p:nvSpPr>
            <p:cNvPr id="52" name="Parallelogram 51"/>
            <p:cNvSpPr/>
            <p:nvPr/>
          </p:nvSpPr>
          <p:spPr>
            <a:xfrm>
              <a:off x="9601262" y="5585460"/>
              <a:ext cx="935547" cy="231140"/>
            </a:xfrm>
            <a:prstGeom prst="parallelogram">
              <a:avLst>
                <a:gd name="adj" fmla="val 140840"/>
              </a:avLst>
            </a:prstGeom>
            <a:solidFill>
              <a:srgbClr val="C37228"/>
            </a:solidFill>
            <a:ln>
              <a:solidFill>
                <a:srgbClr val="C37228"/>
              </a:solidFill>
            </a:ln>
          </p:spPr>
          <p:style>
            <a:lnRef idx="2">
              <a:scrgbClr r="0" g="0" b="0"/>
            </a:lnRef>
            <a:fillRef idx="1">
              <a:scrgbClr r="0" g="0" b="0"/>
            </a:fillRef>
            <a:effectRef idx="1">
              <a:schemeClr val="accent6">
                <a:hueOff val="0"/>
                <a:satOff val="0"/>
                <a:lumOff val="0"/>
                <a:alphaOff val="0"/>
              </a:schemeClr>
            </a:effectRef>
            <a:fontRef idx="minor">
              <a:schemeClr val="lt1"/>
            </a:fontRef>
          </p:style>
        </p:sp>
        <p:sp>
          <p:nvSpPr>
            <p:cNvPr id="53" name="Parallelogram 52"/>
            <p:cNvSpPr/>
            <p:nvPr/>
          </p:nvSpPr>
          <p:spPr>
            <a:xfrm>
              <a:off x="1031196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54" name="Parallelogram 53"/>
            <p:cNvSpPr/>
            <p:nvPr/>
          </p:nvSpPr>
          <p:spPr>
            <a:xfrm>
              <a:off x="1102266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grpSp>
      <p:sp>
        <p:nvSpPr>
          <p:cNvPr id="60" name="Title 2"/>
          <p:cNvSpPr>
            <a:spLocks noGrp="1"/>
          </p:cNvSpPr>
          <p:nvPr>
            <p:ph type="title"/>
          </p:nvPr>
        </p:nvSpPr>
        <p:spPr>
          <a:xfrm>
            <a:off x="609599" y="188640"/>
            <a:ext cx="11369349" cy="576064"/>
          </a:xfrm>
        </p:spPr>
        <p:txBody>
          <a:bodyPr>
            <a:normAutofit fontScale="90000"/>
          </a:bodyPr>
          <a:lstStyle/>
          <a:p>
            <a:pPr algn="r"/>
            <a:r>
              <a:rPr lang="en-ZA" dirty="0" smtClean="0">
                <a:latin typeface="+mn-lt"/>
              </a:rPr>
              <a:t>NATIONAL AGYW STATISTICS: HIV, STIs AND GBV</a:t>
            </a:r>
            <a:endParaRPr lang="en-ZA" dirty="0">
              <a:latin typeface="+mn-lt"/>
            </a:endParaRPr>
          </a:p>
        </p:txBody>
      </p:sp>
      <p:grpSp>
        <p:nvGrpSpPr>
          <p:cNvPr id="78" name="Group 77"/>
          <p:cNvGrpSpPr/>
          <p:nvPr/>
        </p:nvGrpSpPr>
        <p:grpSpPr>
          <a:xfrm>
            <a:off x="6294273" y="1222308"/>
            <a:ext cx="5777232" cy="3059740"/>
            <a:chOff x="-87632" y="213894"/>
            <a:chExt cx="5777232" cy="3059740"/>
          </a:xfrm>
        </p:grpSpPr>
        <p:sp>
          <p:nvSpPr>
            <p:cNvPr id="73" name="Oval 72"/>
            <p:cNvSpPr>
              <a:spLocks noChangeAspect="1"/>
            </p:cNvSpPr>
            <p:nvPr/>
          </p:nvSpPr>
          <p:spPr>
            <a:xfrm>
              <a:off x="1404065" y="385386"/>
              <a:ext cx="1837996" cy="1828800"/>
            </a:xfrm>
            <a:prstGeom prst="ellipse">
              <a:avLst/>
            </a:prstGeom>
            <a:solidFill>
              <a:srgbClr val="11813F"/>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nvGrpSpPr>
            <p:cNvPr id="65" name="Group 64"/>
            <p:cNvGrpSpPr/>
            <p:nvPr/>
          </p:nvGrpSpPr>
          <p:grpSpPr>
            <a:xfrm>
              <a:off x="-87632" y="213894"/>
              <a:ext cx="5777232" cy="3059740"/>
              <a:chOff x="-87632" y="213894"/>
              <a:chExt cx="5777232" cy="3059740"/>
            </a:xfrm>
          </p:grpSpPr>
          <p:sp>
            <p:nvSpPr>
              <p:cNvPr id="38" name="TextBox 38"/>
              <p:cNvSpPr txBox="1"/>
              <p:nvPr/>
            </p:nvSpPr>
            <p:spPr>
              <a:xfrm>
                <a:off x="3269141" y="296662"/>
                <a:ext cx="2420459" cy="2693045"/>
              </a:xfrm>
              <a:prstGeom prst="rect">
                <a:avLst/>
              </a:prstGeom>
              <a:solidFill>
                <a:schemeClr val="bg1"/>
              </a:solidFill>
            </p:spPr>
            <p:txBody>
              <a:bodyPr wrap="square" lIns="0" tIns="0" rIns="0" bIns="0" rtlCol="0" anchor="t">
                <a:spAutoFit/>
              </a:bodyPr>
              <a:lstStyle/>
              <a:p>
                <a:pPr algn="ctr">
                  <a:lnSpc>
                    <a:spcPts val="3045"/>
                  </a:lnSpc>
                </a:pPr>
                <a:r>
                  <a:rPr lang="en-US" sz="2537" spc="63" dirty="0">
                    <a:solidFill>
                      <a:srgbClr val="000000"/>
                    </a:solidFill>
                    <a:latin typeface="Calibri Light" panose="020F0302020204030204" pitchFamily="34" charset="0"/>
                    <a:cs typeface="Calibri Light" panose="020F0302020204030204" pitchFamily="34" charset="0"/>
                  </a:rPr>
                  <a:t>HIV prevalence among </a:t>
                </a:r>
                <a:r>
                  <a:rPr lang="en-US" sz="2537" b="1" spc="63" dirty="0">
                    <a:solidFill>
                      <a:srgbClr val="11813F"/>
                    </a:solidFill>
                    <a:latin typeface="Calibri Light" panose="020F0302020204030204" pitchFamily="34" charset="0"/>
                    <a:cs typeface="Calibri Light" panose="020F0302020204030204" pitchFamily="34" charset="0"/>
                  </a:rPr>
                  <a:t>YOUNG WOMEN </a:t>
                </a:r>
                <a:r>
                  <a:rPr lang="en-US" sz="2537" spc="63" dirty="0">
                    <a:solidFill>
                      <a:srgbClr val="000000"/>
                    </a:solidFill>
                    <a:latin typeface="Calibri Light" panose="020F0302020204030204" pitchFamily="34" charset="0"/>
                    <a:cs typeface="Calibri Light" panose="020F0302020204030204" pitchFamily="34" charset="0"/>
                  </a:rPr>
                  <a:t>is nearly </a:t>
                </a:r>
                <a:r>
                  <a:rPr lang="en-US" sz="2537" b="1" spc="63" dirty="0">
                    <a:latin typeface="Calibri Light" panose="020F0302020204030204" pitchFamily="34" charset="0"/>
                    <a:cs typeface="Calibri Light" panose="020F0302020204030204" pitchFamily="34" charset="0"/>
                  </a:rPr>
                  <a:t>FOUR TIMES GREATER </a:t>
                </a:r>
                <a:r>
                  <a:rPr lang="en-US" sz="2537" spc="63" dirty="0">
                    <a:latin typeface="Calibri Light" panose="020F0302020204030204" pitchFamily="34" charset="0"/>
                    <a:cs typeface="Calibri Light" panose="020F0302020204030204" pitchFamily="34" charset="0"/>
                  </a:rPr>
                  <a:t>than that of</a:t>
                </a:r>
                <a:r>
                  <a:rPr lang="en-US" sz="2537" spc="63" dirty="0">
                    <a:solidFill>
                      <a:srgbClr val="000000"/>
                    </a:solidFill>
                    <a:latin typeface="Calibri Light" panose="020F0302020204030204" pitchFamily="34" charset="0"/>
                    <a:cs typeface="Calibri Light" panose="020F0302020204030204" pitchFamily="34" charset="0"/>
                  </a:rPr>
                  <a:t> </a:t>
                </a:r>
                <a:r>
                  <a:rPr lang="en-US" sz="2537" spc="63" dirty="0">
                    <a:solidFill>
                      <a:srgbClr val="1649FF"/>
                    </a:solidFill>
                    <a:latin typeface="Calibri Light" panose="020F0302020204030204" pitchFamily="34" charset="0"/>
                    <a:cs typeface="Calibri Light" panose="020F0302020204030204" pitchFamily="34" charset="0"/>
                  </a:rPr>
                  <a:t>young men</a:t>
                </a:r>
              </a:p>
            </p:txBody>
          </p:sp>
          <p:grpSp>
            <p:nvGrpSpPr>
              <p:cNvPr id="57" name="Group 56"/>
              <p:cNvGrpSpPr/>
              <p:nvPr/>
            </p:nvGrpSpPr>
            <p:grpSpPr>
              <a:xfrm>
                <a:off x="-87632" y="213894"/>
                <a:ext cx="3709703" cy="3059740"/>
                <a:chOff x="8269248" y="147679"/>
                <a:chExt cx="3709703" cy="3059740"/>
              </a:xfrm>
            </p:grpSpPr>
            <p:grpSp>
              <p:nvGrpSpPr>
                <p:cNvPr id="9" name="Group 9"/>
                <p:cNvGrpSpPr/>
                <p:nvPr/>
              </p:nvGrpSpPr>
              <p:grpSpPr>
                <a:xfrm>
                  <a:off x="8599022" y="1043510"/>
                  <a:ext cx="3379929" cy="2163909"/>
                  <a:chOff x="0" y="1515851"/>
                  <a:chExt cx="6759858" cy="4327818"/>
                </a:xfrm>
              </p:grpSpPr>
              <p:sp>
                <p:nvSpPr>
                  <p:cNvPr id="10" name="TextBox 10"/>
                  <p:cNvSpPr txBox="1"/>
                  <p:nvPr/>
                </p:nvSpPr>
                <p:spPr>
                  <a:xfrm>
                    <a:off x="2046168" y="5176819"/>
                    <a:ext cx="4713690" cy="666850"/>
                  </a:xfrm>
                  <a:prstGeom prst="rect">
                    <a:avLst/>
                  </a:prstGeom>
                </p:spPr>
                <p:txBody>
                  <a:bodyPr lIns="0" tIns="0" rIns="0" bIns="0" rtlCol="0" anchor="t">
                    <a:spAutoFit/>
                  </a:bodyPr>
                  <a:lstStyle/>
                  <a:p>
                    <a:pPr algn="ctr">
                      <a:lnSpc>
                        <a:spcPts val="2563"/>
                      </a:lnSpc>
                    </a:pPr>
                    <a:endParaRPr sz="1200" dirty="0"/>
                  </a:p>
                </p:txBody>
              </p:sp>
              <p:sp>
                <p:nvSpPr>
                  <p:cNvPr id="17" name="TextBox 17"/>
                  <p:cNvSpPr txBox="1"/>
                  <p:nvPr/>
                </p:nvSpPr>
                <p:spPr>
                  <a:xfrm>
                    <a:off x="0" y="1523605"/>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180,000 </a:t>
                    </a:r>
                    <a:endParaRPr lang="en-US" sz="1831" dirty="0">
                      <a:solidFill>
                        <a:srgbClr val="000000"/>
                      </a:solidFill>
                    </a:endParaRPr>
                  </a:p>
                </p:txBody>
              </p:sp>
              <p:sp>
                <p:nvSpPr>
                  <p:cNvPr id="16" name="TextBox 16"/>
                  <p:cNvSpPr txBox="1"/>
                  <p:nvPr/>
                </p:nvSpPr>
                <p:spPr>
                  <a:xfrm>
                    <a:off x="3067372" y="1515851"/>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540,000 </a:t>
                    </a:r>
                    <a:endParaRPr lang="en-US" sz="1831" dirty="0">
                      <a:solidFill>
                        <a:srgbClr val="000000"/>
                      </a:solidFill>
                    </a:endParaRPr>
                  </a:p>
                </p:txBody>
              </p:sp>
            </p:grpSp>
            <p:sp>
              <p:nvSpPr>
                <p:cNvPr id="46" name="TextBox 46"/>
                <p:cNvSpPr txBox="1"/>
                <p:nvPr/>
              </p:nvSpPr>
              <p:spPr>
                <a:xfrm>
                  <a:off x="8822678" y="2730564"/>
                  <a:ext cx="2776263" cy="128240"/>
                </a:xfrm>
                <a:prstGeom prst="rect">
                  <a:avLst/>
                </a:prstGeom>
              </p:spPr>
              <p:txBody>
                <a:bodyPr wrap="square" lIns="0" tIns="0" rIns="0" bIns="0" rtlCol="0" anchor="t">
                  <a:spAutoFit/>
                </a:bodyPr>
                <a:lstStyle/>
                <a:p>
                  <a:pPr algn="ctr">
                    <a:lnSpc>
                      <a:spcPts val="1029"/>
                    </a:lnSpc>
                  </a:pPr>
                  <a:r>
                    <a:rPr lang="en-US" sz="1600" spc="21" dirty="0" smtClean="0">
                      <a:solidFill>
                        <a:srgbClr val="000000"/>
                      </a:solidFill>
                    </a:rPr>
                    <a:t>Number living </a:t>
                  </a:r>
                  <a:r>
                    <a:rPr lang="en-US" sz="1600" spc="21" dirty="0">
                      <a:solidFill>
                        <a:srgbClr val="000000"/>
                      </a:solidFill>
                    </a:rPr>
                    <a:t>with HIV in </a:t>
                  </a:r>
                  <a:r>
                    <a:rPr lang="en-US" sz="1600" spc="21" dirty="0" smtClean="0">
                      <a:solidFill>
                        <a:srgbClr val="000000"/>
                      </a:solidFill>
                    </a:rPr>
                    <a:t>2018</a:t>
                  </a:r>
                  <a:endParaRPr lang="en-US" sz="1600" spc="21" dirty="0">
                    <a:solidFill>
                      <a:srgbClr val="000000"/>
                    </a:solidFill>
                  </a:endParaRPr>
                </a:p>
              </p:txBody>
            </p:sp>
            <p:sp>
              <p:nvSpPr>
                <p:cNvPr id="47" name="TextBox 47"/>
                <p:cNvSpPr txBox="1"/>
                <p:nvPr/>
              </p:nvSpPr>
              <p:spPr>
                <a:xfrm>
                  <a:off x="11546493" y="2642029"/>
                  <a:ext cx="44563" cy="102592"/>
                </a:xfrm>
                <a:prstGeom prst="rect">
                  <a:avLst/>
                </a:prstGeom>
              </p:spPr>
              <p:txBody>
                <a:bodyPr lIns="0" tIns="0" rIns="0" bIns="0" rtlCol="0" anchor="t">
                  <a:spAutoFit/>
                </a:bodyPr>
                <a:lstStyle/>
                <a:p>
                  <a:pPr algn="ctr">
                    <a:lnSpc>
                      <a:spcPts val="811"/>
                    </a:lnSpc>
                  </a:pPr>
                  <a:r>
                    <a:rPr lang="en-US" sz="579" dirty="0" smtClean="0">
                      <a:solidFill>
                        <a:srgbClr val="11813F"/>
                      </a:solidFill>
                    </a:rPr>
                    <a:t>1</a:t>
                  </a:r>
                  <a:endParaRPr lang="en-US" sz="579" dirty="0">
                    <a:solidFill>
                      <a:srgbClr val="11813F"/>
                    </a:solidFill>
                  </a:endParaRPr>
                </a:p>
              </p:txBody>
            </p:sp>
            <p:sp>
              <p:nvSpPr>
                <p:cNvPr id="48" name="TextBox 48"/>
                <p:cNvSpPr txBox="1"/>
                <p:nvPr/>
              </p:nvSpPr>
              <p:spPr>
                <a:xfrm>
                  <a:off x="8269248" y="2911389"/>
                  <a:ext cx="2770273" cy="51296"/>
                </a:xfrm>
                <a:prstGeom prst="rect">
                  <a:avLst/>
                </a:prstGeom>
              </p:spPr>
              <p:txBody>
                <a:bodyPr lIns="0" tIns="0" rIns="0" bIns="0" rtlCol="0" anchor="t">
                  <a:spAutoFit/>
                </a:bodyPr>
                <a:lstStyle/>
                <a:p>
                  <a:pPr algn="r">
                    <a:lnSpc>
                      <a:spcPts val="423"/>
                    </a:lnSpc>
                  </a:pPr>
                  <a:r>
                    <a:rPr lang="en-US" sz="302" dirty="0">
                      <a:solidFill>
                        <a:srgbClr val="11813F"/>
                      </a:solidFill>
                    </a:rPr>
                    <a:t>1</a:t>
                  </a:r>
                  <a:r>
                    <a:rPr lang="en-US" sz="302" dirty="0" smtClean="0">
                      <a:solidFill>
                        <a:srgbClr val="11813F"/>
                      </a:solidFill>
                    </a:rPr>
                    <a:t>. </a:t>
                  </a:r>
                  <a:r>
                    <a:rPr lang="en-US" sz="302" dirty="0">
                      <a:solidFill>
                        <a:srgbClr val="11813F"/>
                      </a:solidFill>
                    </a:rPr>
                    <a:t>South African National AIDS Council (SANAC) (2017) ‘National Strategic Plan 2017-2022' [pdf]</a:t>
                  </a:r>
                </a:p>
              </p:txBody>
            </p:sp>
            <p:sp>
              <p:nvSpPr>
                <p:cNvPr id="49" name="TextBox 49"/>
                <p:cNvSpPr txBox="1"/>
                <p:nvPr/>
              </p:nvSpPr>
              <p:spPr>
                <a:xfrm>
                  <a:off x="10132708" y="147679"/>
                  <a:ext cx="1165439" cy="153888"/>
                </a:xfrm>
                <a:prstGeom prst="rect">
                  <a:avLst/>
                </a:prstGeom>
              </p:spPr>
              <p:txBody>
                <a:bodyPr lIns="0" tIns="0" rIns="0" bIns="0" rtlCol="0" anchor="t">
                  <a:spAutoFit/>
                </a:bodyPr>
                <a:lstStyle/>
                <a:p>
                  <a:pPr algn="ctr">
                    <a:lnSpc>
                      <a:spcPts val="1244"/>
                    </a:lnSpc>
                  </a:pPr>
                  <a:r>
                    <a:rPr lang="en-US" sz="1400" b="1" dirty="0">
                      <a:solidFill>
                        <a:srgbClr val="191919"/>
                      </a:solidFill>
                    </a:rPr>
                    <a:t>4 X GREATER!!</a:t>
                  </a:r>
                </a:p>
              </p:txBody>
            </p:sp>
          </p:grpSp>
          <p:sp>
            <p:nvSpPr>
              <p:cNvPr id="61" name="TextBox 60"/>
              <p:cNvSpPr txBox="1"/>
              <p:nvPr/>
            </p:nvSpPr>
            <p:spPr>
              <a:xfrm>
                <a:off x="102893" y="2297979"/>
                <a:ext cx="1162333" cy="369332"/>
              </a:xfrm>
              <a:prstGeom prst="rect">
                <a:avLst/>
              </a:prstGeom>
              <a:noFill/>
            </p:spPr>
            <p:txBody>
              <a:bodyPr wrap="square" rtlCol="0">
                <a:spAutoFit/>
              </a:bodyPr>
              <a:lstStyle/>
              <a:p>
                <a:pPr algn="ctr"/>
                <a:r>
                  <a:rPr lang="en-US" b="1" dirty="0" smtClean="0"/>
                  <a:t>BOYS</a:t>
                </a:r>
                <a:endParaRPr lang="en-US" b="1" dirty="0"/>
              </a:p>
            </p:txBody>
          </p:sp>
          <p:sp>
            <p:nvSpPr>
              <p:cNvPr id="62" name="TextBox 61"/>
              <p:cNvSpPr txBox="1"/>
              <p:nvPr/>
            </p:nvSpPr>
            <p:spPr>
              <a:xfrm>
                <a:off x="1741896" y="2293135"/>
                <a:ext cx="1162333" cy="369332"/>
              </a:xfrm>
              <a:prstGeom prst="rect">
                <a:avLst/>
              </a:prstGeom>
              <a:noFill/>
            </p:spPr>
            <p:txBody>
              <a:bodyPr wrap="square" rtlCol="0">
                <a:spAutoFit/>
              </a:bodyPr>
              <a:lstStyle/>
              <a:p>
                <a:pPr algn="ctr"/>
                <a:r>
                  <a:rPr lang="en-US" b="1" dirty="0" smtClean="0"/>
                  <a:t>GIRLS</a:t>
                </a:r>
                <a:endParaRPr lang="en-US" b="1" dirty="0"/>
              </a:p>
            </p:txBody>
          </p:sp>
        </p:grpSp>
        <p:sp>
          <p:nvSpPr>
            <p:cNvPr id="72" name="Oval 71"/>
            <p:cNvSpPr>
              <a:spLocks noChangeAspect="1"/>
            </p:cNvSpPr>
            <p:nvPr/>
          </p:nvSpPr>
          <p:spPr>
            <a:xfrm>
              <a:off x="465798" y="1756986"/>
              <a:ext cx="459499" cy="457200"/>
            </a:xfrm>
            <a:prstGeom prst="ellipse">
              <a:avLst/>
            </a:prstGeom>
            <a:solidFill>
              <a:srgbClr val="1649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sp>
        <p:nvSpPr>
          <p:cNvPr id="79" name="AutoShape 34"/>
          <p:cNvSpPr/>
          <p:nvPr/>
        </p:nvSpPr>
        <p:spPr>
          <a:xfrm flipV="1">
            <a:off x="93516" y="3057244"/>
            <a:ext cx="6200757" cy="36576"/>
          </a:xfrm>
          <a:prstGeom prst="rect">
            <a:avLst/>
          </a:prstGeom>
          <a:solidFill>
            <a:srgbClr val="000000"/>
          </a:solidFill>
        </p:spPr>
      </p:sp>
      <p:grpSp>
        <p:nvGrpSpPr>
          <p:cNvPr id="3" name="Group 2"/>
          <p:cNvGrpSpPr/>
          <p:nvPr/>
        </p:nvGrpSpPr>
        <p:grpSpPr>
          <a:xfrm>
            <a:off x="1792192" y="1062942"/>
            <a:ext cx="2183879" cy="1906406"/>
            <a:chOff x="493150" y="853604"/>
            <a:chExt cx="2183879" cy="1906406"/>
          </a:xfrm>
        </p:grpSpPr>
        <p:grpSp>
          <p:nvGrpSpPr>
            <p:cNvPr id="82" name="Group 29"/>
            <p:cNvGrpSpPr/>
            <p:nvPr/>
          </p:nvGrpSpPr>
          <p:grpSpPr>
            <a:xfrm>
              <a:off x="493150" y="853604"/>
              <a:ext cx="2183879" cy="1091939"/>
              <a:chOff x="0" y="0"/>
              <a:chExt cx="4367758" cy="2183879"/>
            </a:xfrm>
          </p:grpSpPr>
          <p:sp>
            <p:nvSpPr>
              <p:cNvPr id="88" name="TextBox 30"/>
              <p:cNvSpPr txBox="1"/>
              <p:nvPr/>
            </p:nvSpPr>
            <p:spPr>
              <a:xfrm>
                <a:off x="1224490" y="665670"/>
                <a:ext cx="1918782" cy="1436291"/>
              </a:xfrm>
              <a:prstGeom prst="rect">
                <a:avLst/>
              </a:prstGeom>
            </p:spPr>
            <p:txBody>
              <a:bodyPr lIns="0" tIns="0" rIns="0" bIns="0" rtlCol="0" anchor="t">
                <a:spAutoFit/>
              </a:bodyPr>
              <a:lstStyle/>
              <a:p>
                <a:pPr algn="ctr">
                  <a:lnSpc>
                    <a:spcPts val="5618"/>
                  </a:lnSpc>
                </a:pPr>
                <a:r>
                  <a:rPr lang="en-US" sz="3600" dirty="0">
                    <a:solidFill>
                      <a:srgbClr val="C37228"/>
                    </a:solidFill>
                  </a:rPr>
                  <a:t>46%</a:t>
                </a:r>
              </a:p>
            </p:txBody>
          </p:sp>
          <p:grpSp>
            <p:nvGrpSpPr>
              <p:cNvPr id="89" name="Group 31"/>
              <p:cNvGrpSpPr>
                <a:grpSpLocks noChangeAspect="1"/>
              </p:cNvGrpSpPr>
              <p:nvPr/>
            </p:nvGrpSpPr>
            <p:grpSpPr>
              <a:xfrm>
                <a:off x="0" y="0"/>
                <a:ext cx="4367758" cy="2183879"/>
                <a:chOff x="0" y="0"/>
                <a:chExt cx="2540000" cy="1270000"/>
              </a:xfrm>
            </p:grpSpPr>
            <p:sp>
              <p:nvSpPr>
                <p:cNvPr id="90" name="Freeform 32"/>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91" name="Freeform 33"/>
                <p:cNvSpPr/>
                <p:nvPr/>
              </p:nvSpPr>
              <p:spPr>
                <a:xfrm>
                  <a:off x="0" y="10014"/>
                  <a:ext cx="1142661" cy="1259986"/>
                </a:xfrm>
                <a:custGeom>
                  <a:avLst/>
                  <a:gdLst/>
                  <a:ahLst/>
                  <a:cxnLst/>
                  <a:rect l="l" t="t" r="r" b="b"/>
                  <a:pathLst>
                    <a:path w="1142661" h="1259986">
                      <a:moveTo>
                        <a:pt x="0" y="1259986"/>
                      </a:moveTo>
                      <a:cubicBezTo>
                        <a:pt x="0" y="620129"/>
                        <a:pt x="476015" y="80196"/>
                        <a:pt x="1110827" y="0"/>
                      </a:cubicBezTo>
                      <a:lnTo>
                        <a:pt x="1142661" y="251997"/>
                      </a:lnTo>
                      <a:cubicBezTo>
                        <a:pt x="634812" y="316154"/>
                        <a:pt x="254000" y="748100"/>
                        <a:pt x="254000" y="1259986"/>
                      </a:cubicBezTo>
                      <a:close/>
                    </a:path>
                  </a:pathLst>
                </a:custGeom>
                <a:solidFill>
                  <a:srgbClr val="242424"/>
                </a:solidFill>
              </p:spPr>
            </p:sp>
          </p:grpSp>
        </p:grpSp>
        <p:sp>
          <p:nvSpPr>
            <p:cNvPr id="83" name="TextBox 50"/>
            <p:cNvSpPr txBox="1"/>
            <p:nvPr/>
          </p:nvSpPr>
          <p:spPr>
            <a:xfrm>
              <a:off x="493150" y="1952097"/>
              <a:ext cx="2183879" cy="807913"/>
            </a:xfrm>
            <a:prstGeom prst="rect">
              <a:avLst/>
            </a:prstGeom>
          </p:spPr>
          <p:txBody>
            <a:bodyPr lIns="0" tIns="0" rIns="0" bIns="0" rtlCol="0" anchor="t">
              <a:spAutoFit/>
            </a:bodyPr>
            <a:lstStyle/>
            <a:p>
              <a:pPr algn="ctr">
                <a:lnSpc>
                  <a:spcPts val="2123"/>
                </a:lnSpc>
              </a:pPr>
              <a:r>
                <a:rPr lang="en-US" sz="1659" spc="83" dirty="0">
                  <a:solidFill>
                    <a:srgbClr val="000000"/>
                  </a:solidFill>
                </a:rPr>
                <a:t>OF SEXUAL ABUSE COMPLAINANTS ARE </a:t>
              </a:r>
              <a:r>
                <a:rPr lang="en-US" sz="1659" b="1" spc="83" dirty="0">
                  <a:solidFill>
                    <a:srgbClr val="000000"/>
                  </a:solidFill>
                </a:rPr>
                <a:t>CHILDREN</a:t>
              </a:r>
            </a:p>
          </p:txBody>
        </p:sp>
        <p:sp>
          <p:nvSpPr>
            <p:cNvPr id="85" name="TextBox 52"/>
            <p:cNvSpPr txBox="1"/>
            <p:nvPr/>
          </p:nvSpPr>
          <p:spPr>
            <a:xfrm>
              <a:off x="2080965" y="2439183"/>
              <a:ext cx="70741" cy="153888"/>
            </a:xfrm>
            <a:prstGeom prst="rect">
              <a:avLst/>
            </a:prstGeom>
          </p:spPr>
          <p:txBody>
            <a:bodyPr lIns="0" tIns="0" rIns="0" bIns="0" rtlCol="0" anchor="t">
              <a:spAutoFit/>
            </a:bodyPr>
            <a:lstStyle/>
            <a:p>
              <a:pPr algn="ctr">
                <a:lnSpc>
                  <a:spcPts val="1151"/>
                </a:lnSpc>
              </a:pPr>
              <a:r>
                <a:rPr lang="en-US" sz="823" dirty="0">
                  <a:solidFill>
                    <a:srgbClr val="11813F"/>
                  </a:solidFill>
                </a:rPr>
                <a:t>3</a:t>
              </a:r>
            </a:p>
          </p:txBody>
        </p:sp>
      </p:grpSp>
      <p:sp>
        <p:nvSpPr>
          <p:cNvPr id="41" name="Rectangle 40"/>
          <p:cNvSpPr/>
          <p:nvPr/>
        </p:nvSpPr>
        <p:spPr>
          <a:xfrm>
            <a:off x="6631839" y="4348333"/>
            <a:ext cx="5498207" cy="17662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p:cNvGrpSpPr/>
          <p:nvPr/>
        </p:nvGrpSpPr>
        <p:grpSpPr>
          <a:xfrm>
            <a:off x="1784473" y="3773187"/>
            <a:ext cx="2934132" cy="2102890"/>
            <a:chOff x="9627354" y="1155072"/>
            <a:chExt cx="2934132" cy="2102890"/>
          </a:xfrm>
        </p:grpSpPr>
        <p:grpSp>
          <p:nvGrpSpPr>
            <p:cNvPr id="56" name="Group 24"/>
            <p:cNvGrpSpPr/>
            <p:nvPr/>
          </p:nvGrpSpPr>
          <p:grpSpPr>
            <a:xfrm>
              <a:off x="9627354" y="1155072"/>
              <a:ext cx="2183879" cy="1091939"/>
              <a:chOff x="0" y="0"/>
              <a:chExt cx="4367758" cy="2183879"/>
            </a:xfrm>
          </p:grpSpPr>
          <p:sp>
            <p:nvSpPr>
              <p:cNvPr id="74" name="TextBox 25"/>
              <p:cNvSpPr txBox="1"/>
              <p:nvPr/>
            </p:nvSpPr>
            <p:spPr>
              <a:xfrm>
                <a:off x="801174" y="665670"/>
                <a:ext cx="2765414" cy="1436291"/>
              </a:xfrm>
              <a:prstGeom prst="rect">
                <a:avLst/>
              </a:prstGeom>
            </p:spPr>
            <p:txBody>
              <a:bodyPr lIns="0" tIns="0" rIns="0" bIns="0" rtlCol="0" anchor="t">
                <a:spAutoFit/>
              </a:bodyPr>
              <a:lstStyle/>
              <a:p>
                <a:pPr algn="ctr">
                  <a:lnSpc>
                    <a:spcPts val="5618"/>
                  </a:lnSpc>
                </a:pPr>
                <a:r>
                  <a:rPr lang="en-US" sz="3600" dirty="0">
                    <a:solidFill>
                      <a:srgbClr val="C37228"/>
                    </a:solidFill>
                  </a:rPr>
                  <a:t>15.1%</a:t>
                </a:r>
              </a:p>
            </p:txBody>
          </p:sp>
          <p:grpSp>
            <p:nvGrpSpPr>
              <p:cNvPr id="75" name="Group 26"/>
              <p:cNvGrpSpPr>
                <a:grpSpLocks noChangeAspect="1"/>
              </p:cNvGrpSpPr>
              <p:nvPr/>
            </p:nvGrpSpPr>
            <p:grpSpPr>
              <a:xfrm>
                <a:off x="0" y="0"/>
                <a:ext cx="4367758" cy="2183879"/>
                <a:chOff x="0" y="0"/>
                <a:chExt cx="2540000" cy="1270000"/>
              </a:xfrm>
            </p:grpSpPr>
            <p:sp>
              <p:nvSpPr>
                <p:cNvPr id="76" name="Freeform 27"/>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77" name="Freeform 28"/>
                <p:cNvSpPr/>
                <p:nvPr/>
              </p:nvSpPr>
              <p:spPr>
                <a:xfrm>
                  <a:off x="0" y="689880"/>
                  <a:ext cx="366191" cy="580120"/>
                </a:xfrm>
                <a:custGeom>
                  <a:avLst/>
                  <a:gdLst/>
                  <a:ahLst/>
                  <a:cxnLst/>
                  <a:rect l="l" t="t" r="r" b="b"/>
                  <a:pathLst>
                    <a:path w="366191" h="580120">
                      <a:moveTo>
                        <a:pt x="0" y="580120"/>
                      </a:moveTo>
                      <a:cubicBezTo>
                        <a:pt x="0" y="378352"/>
                        <a:pt x="48074" y="179488"/>
                        <a:pt x="140239" y="0"/>
                      </a:cubicBezTo>
                      <a:lnTo>
                        <a:pt x="366191" y="116024"/>
                      </a:lnTo>
                      <a:cubicBezTo>
                        <a:pt x="292459" y="259614"/>
                        <a:pt x="254000" y="418706"/>
                        <a:pt x="254000" y="580120"/>
                      </a:cubicBezTo>
                      <a:close/>
                    </a:path>
                  </a:pathLst>
                </a:custGeom>
                <a:solidFill>
                  <a:srgbClr val="242424"/>
                </a:solidFill>
              </p:spPr>
            </p:sp>
          </p:grpSp>
        </p:grpSp>
        <p:sp>
          <p:nvSpPr>
            <p:cNvPr id="63" name="TextBox 51"/>
            <p:cNvSpPr txBox="1"/>
            <p:nvPr/>
          </p:nvSpPr>
          <p:spPr>
            <a:xfrm>
              <a:off x="9639991" y="2260654"/>
              <a:ext cx="2183879" cy="769441"/>
            </a:xfrm>
            <a:prstGeom prst="rect">
              <a:avLst/>
            </a:prstGeom>
          </p:spPr>
          <p:txBody>
            <a:bodyPr lIns="0" tIns="0" rIns="0" bIns="0" rtlCol="0" anchor="t">
              <a:spAutoFit/>
            </a:bodyPr>
            <a:lstStyle/>
            <a:p>
              <a:pPr algn="ctr">
                <a:lnSpc>
                  <a:spcPts val="1518"/>
                </a:lnSpc>
              </a:pPr>
              <a:r>
                <a:rPr lang="en-US" sz="1186" spc="59" dirty="0">
                  <a:solidFill>
                    <a:srgbClr val="000000"/>
                  </a:solidFill>
                </a:rPr>
                <a:t>OF </a:t>
              </a:r>
              <a:r>
                <a:rPr lang="en-US" sz="1186" b="1" spc="59" dirty="0">
                  <a:solidFill>
                    <a:srgbClr val="000000"/>
                  </a:solidFill>
                </a:rPr>
                <a:t>GIRLS</a:t>
              </a:r>
              <a:r>
                <a:rPr lang="en-US" sz="1186" spc="59" dirty="0">
                  <a:solidFill>
                    <a:srgbClr val="000000"/>
                  </a:solidFill>
                </a:rPr>
                <a:t> EXPERIENCE RAPE, SEXUAL HARRASMENT, VERBAL ABUSE AND/OR BULLYING IN SCHOOLS </a:t>
              </a:r>
            </a:p>
          </p:txBody>
        </p:sp>
        <p:sp>
          <p:nvSpPr>
            <p:cNvPr id="66" name="TextBox 53"/>
            <p:cNvSpPr txBox="1"/>
            <p:nvPr/>
          </p:nvSpPr>
          <p:spPr>
            <a:xfrm>
              <a:off x="10390243" y="3027130"/>
              <a:ext cx="2171243" cy="230832"/>
            </a:xfrm>
            <a:prstGeom prst="rect">
              <a:avLst/>
            </a:prstGeom>
          </p:spPr>
          <p:txBody>
            <a:bodyPr wrap="square" lIns="0" tIns="0" rIns="0" bIns="0" rtlCol="0" anchor="t">
              <a:spAutoFit/>
            </a:bodyPr>
            <a:lstStyle/>
            <a:p>
              <a:pPr algn="r">
                <a:lnSpc>
                  <a:spcPts val="575"/>
                </a:lnSpc>
              </a:pPr>
              <a:r>
                <a:rPr lang="en-US" sz="411" dirty="0">
                  <a:solidFill>
                    <a:srgbClr val="11813F"/>
                  </a:solidFill>
                </a:rPr>
                <a:t>3</a:t>
              </a:r>
              <a:r>
                <a:rPr lang="en-US" sz="411" dirty="0" smtClean="0">
                  <a:solidFill>
                    <a:srgbClr val="11813F"/>
                  </a:solidFill>
                </a:rPr>
                <a:t>. </a:t>
              </a:r>
              <a:r>
                <a:rPr lang="en-US" sz="411" dirty="0">
                  <a:solidFill>
                    <a:srgbClr val="11813F"/>
                  </a:solidFill>
                </a:rPr>
                <a:t>https://www.justice.gov.za/vg/gbv/NSP-GBVF-FINAL-DOC-04-05.pdf</a:t>
              </a:r>
            </a:p>
            <a:p>
              <a:pPr algn="r">
                <a:lnSpc>
                  <a:spcPts val="575"/>
                </a:lnSpc>
              </a:pPr>
              <a:r>
                <a:rPr lang="en-US" sz="411" dirty="0">
                  <a:solidFill>
                    <a:srgbClr val="11813F"/>
                  </a:solidFill>
                </a:rPr>
                <a:t>4</a:t>
              </a:r>
              <a:r>
                <a:rPr lang="en-US" sz="411" dirty="0" smtClean="0">
                  <a:solidFill>
                    <a:srgbClr val="11813F"/>
                  </a:solidFill>
                </a:rPr>
                <a:t>.https</a:t>
              </a:r>
              <a:r>
                <a:rPr lang="en-US" sz="411" dirty="0">
                  <a:solidFill>
                    <a:srgbClr val="11813F"/>
                  </a:solidFill>
                </a:rPr>
                <a:t>://</a:t>
              </a:r>
              <a:r>
                <a:rPr lang="en-US" sz="411" dirty="0" smtClean="0">
                  <a:solidFill>
                    <a:srgbClr val="11813F"/>
                  </a:solidFill>
                </a:rPr>
                <a:t>www.education.gov.za/Portals/0/Documents/Publications/Opening%20Our%20Eyes%20Manual%20for%20TeachersReduced.pdf</a:t>
              </a:r>
              <a:endParaRPr lang="en-US" sz="411" dirty="0">
                <a:solidFill>
                  <a:srgbClr val="11813F"/>
                </a:solidFill>
              </a:endParaRPr>
            </a:p>
          </p:txBody>
        </p:sp>
        <p:sp>
          <p:nvSpPr>
            <p:cNvPr id="67" name="TextBox 54"/>
            <p:cNvSpPr txBox="1"/>
            <p:nvPr/>
          </p:nvSpPr>
          <p:spPr>
            <a:xfrm>
              <a:off x="11055639" y="2804254"/>
              <a:ext cx="67930" cy="153888"/>
            </a:xfrm>
            <a:prstGeom prst="rect">
              <a:avLst/>
            </a:prstGeom>
          </p:spPr>
          <p:txBody>
            <a:bodyPr lIns="0" tIns="0" rIns="0" bIns="0" rtlCol="0" anchor="t">
              <a:spAutoFit/>
            </a:bodyPr>
            <a:lstStyle/>
            <a:p>
              <a:pPr algn="ctr">
                <a:lnSpc>
                  <a:spcPts val="1151"/>
                </a:lnSpc>
              </a:pPr>
              <a:r>
                <a:rPr lang="en-US" sz="823" dirty="0">
                  <a:solidFill>
                    <a:srgbClr val="11813F"/>
                  </a:solidFill>
                </a:rPr>
                <a:t>4</a:t>
              </a:r>
            </a:p>
          </p:txBody>
        </p:sp>
      </p:grpSp>
      <p:sp>
        <p:nvSpPr>
          <p:cNvPr id="2" name="Rectangle 1"/>
          <p:cNvSpPr/>
          <p:nvPr/>
        </p:nvSpPr>
        <p:spPr>
          <a:xfrm>
            <a:off x="81503" y="1067814"/>
            <a:ext cx="6479544" cy="506978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p:cNvPicPr>
            <a:picLocks noChangeAspect="1"/>
          </p:cNvPicPr>
          <p:nvPr/>
        </p:nvPicPr>
        <p:blipFill>
          <a:blip r:embed="rId2"/>
          <a:stretch>
            <a:fillRect/>
          </a:stretch>
        </p:blipFill>
        <p:spPr>
          <a:xfrm>
            <a:off x="4514850" y="6021288"/>
            <a:ext cx="1691680" cy="836712"/>
          </a:xfrm>
          <a:prstGeom prst="rect">
            <a:avLst/>
          </a:prstGeom>
        </p:spPr>
      </p:pic>
    </p:spTree>
    <p:extLst>
      <p:ext uri="{BB962C8B-B14F-4D97-AF65-F5344CB8AC3E}">
        <p14:creationId xmlns:p14="http://schemas.microsoft.com/office/powerpoint/2010/main" val="2259577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6779189" y="4929125"/>
            <a:ext cx="5199759" cy="688205"/>
            <a:chOff x="6758454" y="5128395"/>
            <a:chExt cx="5199759" cy="688205"/>
          </a:xfrm>
        </p:grpSpPr>
        <p:sp>
          <p:nvSpPr>
            <p:cNvPr id="43" name="Freeform 42"/>
            <p:cNvSpPr/>
            <p:nvPr/>
          </p:nvSpPr>
          <p:spPr>
            <a:xfrm>
              <a:off x="6766059" y="5128395"/>
              <a:ext cx="5036470" cy="457860"/>
            </a:xfrm>
            <a:custGeom>
              <a:avLst/>
              <a:gdLst>
                <a:gd name="connsiteX0" fmla="*/ 0 w 5036470"/>
                <a:gd name="connsiteY0" fmla="*/ 0 h 457860"/>
                <a:gd name="connsiteX1" fmla="*/ 5036470 w 5036470"/>
                <a:gd name="connsiteY1" fmla="*/ 0 h 457860"/>
                <a:gd name="connsiteX2" fmla="*/ 5036470 w 5036470"/>
                <a:gd name="connsiteY2" fmla="*/ 457860 h 457860"/>
                <a:gd name="connsiteX3" fmla="*/ 0 w 5036470"/>
                <a:gd name="connsiteY3" fmla="*/ 457860 h 457860"/>
                <a:gd name="connsiteX4" fmla="*/ 0 w 5036470"/>
                <a:gd name="connsiteY4" fmla="*/ 0 h 45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70" h="457860">
                  <a:moveTo>
                    <a:pt x="0" y="0"/>
                  </a:moveTo>
                  <a:lnTo>
                    <a:pt x="5036470" y="0"/>
                  </a:lnTo>
                  <a:lnTo>
                    <a:pt x="5036470" y="457860"/>
                  </a:lnTo>
                  <a:lnTo>
                    <a:pt x="0" y="4578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latin typeface="Calibri Light" panose="020F0302020204030204" pitchFamily="34" charset="0"/>
                  <a:cs typeface="Calibri Light" panose="020F0302020204030204" pitchFamily="34" charset="0"/>
                </a:rPr>
                <a:t>Approx. </a:t>
              </a:r>
              <a:r>
                <a:rPr lang="en-US" sz="2800" b="1" kern="1200" dirty="0" smtClean="0">
                  <a:solidFill>
                    <a:srgbClr val="11813F"/>
                  </a:solidFill>
                  <a:latin typeface="Calibri Light" panose="020F0302020204030204" pitchFamily="34" charset="0"/>
                  <a:cs typeface="Calibri Light" panose="020F0302020204030204" pitchFamily="34" charset="0"/>
                </a:rPr>
                <a:t>1300</a:t>
              </a:r>
              <a:r>
                <a:rPr lang="en-US" sz="2800" kern="1200" dirty="0" smtClean="0">
                  <a:latin typeface="Calibri Light" panose="020F0302020204030204" pitchFamily="34" charset="0"/>
                  <a:cs typeface="Calibri Light" panose="020F0302020204030204" pitchFamily="34" charset="0"/>
                </a:rPr>
                <a:t> newly HIV infected AGYWs in South Africa </a:t>
              </a:r>
              <a:r>
                <a:rPr lang="en-US" sz="2800" b="1" kern="1200" dirty="0" smtClean="0">
                  <a:latin typeface="Calibri Light" panose="020F0302020204030204" pitchFamily="34" charset="0"/>
                  <a:cs typeface="Calibri Light" panose="020F0302020204030204" pitchFamily="34" charset="0"/>
                </a:rPr>
                <a:t>per WEEK</a:t>
              </a:r>
              <a:endParaRPr lang="en-US" sz="2800" b="0" kern="1200" dirty="0">
                <a:latin typeface="Calibri Light" panose="020F0302020204030204" pitchFamily="34" charset="0"/>
                <a:cs typeface="Calibri Light" panose="020F0302020204030204" pitchFamily="34" charset="0"/>
              </a:endParaRPr>
            </a:p>
          </p:txBody>
        </p:sp>
        <p:sp>
          <p:nvSpPr>
            <p:cNvPr id="44" name="Parallelogram 43"/>
            <p:cNvSpPr/>
            <p:nvPr/>
          </p:nvSpPr>
          <p:spPr>
            <a:xfrm>
              <a:off x="675845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45" name="Parallelogram 44"/>
            <p:cNvSpPr/>
            <p:nvPr/>
          </p:nvSpPr>
          <p:spPr>
            <a:xfrm>
              <a:off x="746915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sp>
          <p:nvSpPr>
            <p:cNvPr id="50" name="Parallelogram 49"/>
            <p:cNvSpPr/>
            <p:nvPr/>
          </p:nvSpPr>
          <p:spPr>
            <a:xfrm>
              <a:off x="8179858" y="5585460"/>
              <a:ext cx="935547" cy="231140"/>
            </a:xfrm>
            <a:prstGeom prst="parallelogram">
              <a:avLst>
                <a:gd name="adj" fmla="val 140840"/>
              </a:avLst>
            </a:prstGeom>
            <a:solidFill>
              <a:srgbClr val="CAA841"/>
            </a:solidFill>
            <a:ln>
              <a:solidFill>
                <a:srgbClr val="CAA841"/>
              </a:solidFill>
            </a:ln>
          </p:spPr>
          <p:style>
            <a:lnRef idx="2">
              <a:scrgbClr r="0" g="0" b="0"/>
            </a:lnRef>
            <a:fillRef idx="1">
              <a:scrgbClr r="0" g="0" b="0"/>
            </a:fillRef>
            <a:effectRef idx="1">
              <a:schemeClr val="accent4">
                <a:hueOff val="0"/>
                <a:satOff val="0"/>
                <a:lumOff val="0"/>
                <a:alphaOff val="0"/>
              </a:schemeClr>
            </a:effectRef>
            <a:fontRef idx="minor">
              <a:schemeClr val="lt1"/>
            </a:fontRef>
          </p:style>
        </p:sp>
        <p:sp>
          <p:nvSpPr>
            <p:cNvPr id="51" name="Parallelogram 50"/>
            <p:cNvSpPr/>
            <p:nvPr/>
          </p:nvSpPr>
          <p:spPr>
            <a:xfrm>
              <a:off x="8890560" y="5585460"/>
              <a:ext cx="935547" cy="231140"/>
            </a:xfrm>
            <a:prstGeom prst="parallelogram">
              <a:avLst>
                <a:gd name="adj" fmla="val 140840"/>
              </a:avLst>
            </a:prstGeom>
            <a:solidFill>
              <a:srgbClr val="1649FF"/>
            </a:solidFill>
            <a:ln>
              <a:solidFill>
                <a:srgbClr val="1649FF"/>
              </a:solidFill>
            </a:ln>
          </p:spPr>
          <p:style>
            <a:lnRef idx="2">
              <a:scrgbClr r="0" g="0" b="0"/>
            </a:lnRef>
            <a:fillRef idx="1">
              <a:scrgbClr r="0" g="0" b="0"/>
            </a:fillRef>
            <a:effectRef idx="1">
              <a:schemeClr val="accent5">
                <a:hueOff val="0"/>
                <a:satOff val="0"/>
                <a:lumOff val="0"/>
                <a:alphaOff val="0"/>
              </a:schemeClr>
            </a:effectRef>
            <a:fontRef idx="minor">
              <a:schemeClr val="lt1"/>
            </a:fontRef>
          </p:style>
        </p:sp>
        <p:sp>
          <p:nvSpPr>
            <p:cNvPr id="52" name="Parallelogram 51"/>
            <p:cNvSpPr/>
            <p:nvPr/>
          </p:nvSpPr>
          <p:spPr>
            <a:xfrm>
              <a:off x="9601262" y="5585460"/>
              <a:ext cx="935547" cy="231140"/>
            </a:xfrm>
            <a:prstGeom prst="parallelogram">
              <a:avLst>
                <a:gd name="adj" fmla="val 140840"/>
              </a:avLst>
            </a:prstGeom>
            <a:solidFill>
              <a:srgbClr val="C37228"/>
            </a:solidFill>
            <a:ln>
              <a:solidFill>
                <a:srgbClr val="C37228"/>
              </a:solidFill>
            </a:ln>
          </p:spPr>
          <p:style>
            <a:lnRef idx="2">
              <a:scrgbClr r="0" g="0" b="0"/>
            </a:lnRef>
            <a:fillRef idx="1">
              <a:scrgbClr r="0" g="0" b="0"/>
            </a:fillRef>
            <a:effectRef idx="1">
              <a:schemeClr val="accent6">
                <a:hueOff val="0"/>
                <a:satOff val="0"/>
                <a:lumOff val="0"/>
                <a:alphaOff val="0"/>
              </a:schemeClr>
            </a:effectRef>
            <a:fontRef idx="minor">
              <a:schemeClr val="lt1"/>
            </a:fontRef>
          </p:style>
        </p:sp>
        <p:sp>
          <p:nvSpPr>
            <p:cNvPr id="53" name="Parallelogram 52"/>
            <p:cNvSpPr/>
            <p:nvPr/>
          </p:nvSpPr>
          <p:spPr>
            <a:xfrm>
              <a:off x="10311964" y="5585460"/>
              <a:ext cx="935547" cy="231140"/>
            </a:xfrm>
            <a:prstGeom prst="parallelogram">
              <a:avLst>
                <a:gd name="adj" fmla="val 140840"/>
              </a:avLst>
            </a:prstGeom>
            <a:solidFill>
              <a:srgbClr val="961A1D"/>
            </a:solidFill>
            <a:ln>
              <a:solidFill>
                <a:srgbClr val="961A1D"/>
              </a:solidFill>
            </a:ln>
          </p:spPr>
          <p:style>
            <a:lnRef idx="2">
              <a:scrgbClr r="0" g="0" b="0"/>
            </a:lnRef>
            <a:fillRef idx="1">
              <a:scrgbClr r="0" g="0" b="0"/>
            </a:fillRef>
            <a:effectRef idx="1">
              <a:schemeClr val="accent2">
                <a:hueOff val="0"/>
                <a:satOff val="0"/>
                <a:lumOff val="0"/>
                <a:alphaOff val="0"/>
              </a:schemeClr>
            </a:effectRef>
            <a:fontRef idx="minor">
              <a:schemeClr val="lt1"/>
            </a:fontRef>
          </p:style>
        </p:sp>
        <p:sp>
          <p:nvSpPr>
            <p:cNvPr id="54" name="Parallelogram 53"/>
            <p:cNvSpPr/>
            <p:nvPr/>
          </p:nvSpPr>
          <p:spPr>
            <a:xfrm>
              <a:off x="11022666" y="5585460"/>
              <a:ext cx="935547" cy="231140"/>
            </a:xfrm>
            <a:prstGeom prst="parallelogram">
              <a:avLst>
                <a:gd name="adj" fmla="val 140840"/>
              </a:avLst>
            </a:prstGeom>
            <a:solidFill>
              <a:srgbClr val="11813F"/>
            </a:solidFill>
            <a:ln>
              <a:solidFill>
                <a:srgbClr val="11813F"/>
              </a:solidFill>
            </a:ln>
          </p:spPr>
          <p:style>
            <a:lnRef idx="2">
              <a:scrgbClr r="0" g="0" b="0"/>
            </a:lnRef>
            <a:fillRef idx="1">
              <a:scrgbClr r="0" g="0" b="0"/>
            </a:fillRef>
            <a:effectRef idx="1">
              <a:schemeClr val="accent3">
                <a:hueOff val="0"/>
                <a:satOff val="0"/>
                <a:lumOff val="0"/>
                <a:alphaOff val="0"/>
              </a:schemeClr>
            </a:effectRef>
            <a:fontRef idx="minor">
              <a:schemeClr val="lt1"/>
            </a:fontRef>
          </p:style>
        </p:sp>
      </p:grpSp>
      <p:sp>
        <p:nvSpPr>
          <p:cNvPr id="60" name="Title 2"/>
          <p:cNvSpPr>
            <a:spLocks noGrp="1"/>
          </p:cNvSpPr>
          <p:nvPr>
            <p:ph type="title"/>
          </p:nvPr>
        </p:nvSpPr>
        <p:spPr>
          <a:xfrm>
            <a:off x="609599" y="188640"/>
            <a:ext cx="11369349" cy="576064"/>
          </a:xfrm>
        </p:spPr>
        <p:txBody>
          <a:bodyPr>
            <a:normAutofit fontScale="90000"/>
          </a:bodyPr>
          <a:lstStyle/>
          <a:p>
            <a:pPr algn="r"/>
            <a:r>
              <a:rPr lang="en-ZA" dirty="0" smtClean="0">
                <a:latin typeface="+mn-lt"/>
              </a:rPr>
              <a:t>NATIONAL AGYW STATISTICS: HIV, STIs AND GBV</a:t>
            </a:r>
            <a:endParaRPr lang="en-ZA" dirty="0">
              <a:latin typeface="+mn-lt"/>
            </a:endParaRPr>
          </a:p>
        </p:txBody>
      </p:sp>
      <p:grpSp>
        <p:nvGrpSpPr>
          <p:cNvPr id="78" name="Group 77"/>
          <p:cNvGrpSpPr/>
          <p:nvPr/>
        </p:nvGrpSpPr>
        <p:grpSpPr>
          <a:xfrm>
            <a:off x="6294273" y="1222308"/>
            <a:ext cx="5777232" cy="3059740"/>
            <a:chOff x="-87632" y="213894"/>
            <a:chExt cx="5777232" cy="3059740"/>
          </a:xfrm>
        </p:grpSpPr>
        <p:sp>
          <p:nvSpPr>
            <p:cNvPr id="73" name="Oval 72"/>
            <p:cNvSpPr>
              <a:spLocks noChangeAspect="1"/>
            </p:cNvSpPr>
            <p:nvPr/>
          </p:nvSpPr>
          <p:spPr>
            <a:xfrm>
              <a:off x="1404065" y="385386"/>
              <a:ext cx="1837996" cy="1828800"/>
            </a:xfrm>
            <a:prstGeom prst="ellipse">
              <a:avLst/>
            </a:prstGeom>
            <a:solidFill>
              <a:srgbClr val="11813F"/>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nvGrpSpPr>
            <p:cNvPr id="65" name="Group 64"/>
            <p:cNvGrpSpPr/>
            <p:nvPr/>
          </p:nvGrpSpPr>
          <p:grpSpPr>
            <a:xfrm>
              <a:off x="-87632" y="213894"/>
              <a:ext cx="5777232" cy="3059740"/>
              <a:chOff x="-87632" y="213894"/>
              <a:chExt cx="5777232" cy="3059740"/>
            </a:xfrm>
          </p:grpSpPr>
          <p:sp>
            <p:nvSpPr>
              <p:cNvPr id="38" name="TextBox 38"/>
              <p:cNvSpPr txBox="1"/>
              <p:nvPr/>
            </p:nvSpPr>
            <p:spPr>
              <a:xfrm>
                <a:off x="3269141" y="296662"/>
                <a:ext cx="2420459" cy="2693045"/>
              </a:xfrm>
              <a:prstGeom prst="rect">
                <a:avLst/>
              </a:prstGeom>
              <a:solidFill>
                <a:schemeClr val="bg1"/>
              </a:solidFill>
            </p:spPr>
            <p:txBody>
              <a:bodyPr wrap="square" lIns="0" tIns="0" rIns="0" bIns="0" rtlCol="0" anchor="t">
                <a:spAutoFit/>
              </a:bodyPr>
              <a:lstStyle/>
              <a:p>
                <a:pPr algn="ctr">
                  <a:lnSpc>
                    <a:spcPts val="3045"/>
                  </a:lnSpc>
                </a:pPr>
                <a:r>
                  <a:rPr lang="en-US" sz="2537" spc="63" dirty="0">
                    <a:solidFill>
                      <a:srgbClr val="000000"/>
                    </a:solidFill>
                    <a:latin typeface="Calibri Light" panose="020F0302020204030204" pitchFamily="34" charset="0"/>
                    <a:cs typeface="Calibri Light" panose="020F0302020204030204" pitchFamily="34" charset="0"/>
                  </a:rPr>
                  <a:t>HIV prevalence among </a:t>
                </a:r>
                <a:r>
                  <a:rPr lang="en-US" sz="2537" b="1" spc="63" dirty="0">
                    <a:solidFill>
                      <a:srgbClr val="11813F"/>
                    </a:solidFill>
                    <a:latin typeface="Calibri Light" panose="020F0302020204030204" pitchFamily="34" charset="0"/>
                    <a:cs typeface="Calibri Light" panose="020F0302020204030204" pitchFamily="34" charset="0"/>
                  </a:rPr>
                  <a:t>YOUNG WOMEN </a:t>
                </a:r>
                <a:r>
                  <a:rPr lang="en-US" sz="2537" spc="63" dirty="0">
                    <a:solidFill>
                      <a:srgbClr val="000000"/>
                    </a:solidFill>
                    <a:latin typeface="Calibri Light" panose="020F0302020204030204" pitchFamily="34" charset="0"/>
                    <a:cs typeface="Calibri Light" panose="020F0302020204030204" pitchFamily="34" charset="0"/>
                  </a:rPr>
                  <a:t>is nearly </a:t>
                </a:r>
                <a:r>
                  <a:rPr lang="en-US" sz="2537" b="1" spc="63" dirty="0">
                    <a:latin typeface="Calibri Light" panose="020F0302020204030204" pitchFamily="34" charset="0"/>
                    <a:cs typeface="Calibri Light" panose="020F0302020204030204" pitchFamily="34" charset="0"/>
                  </a:rPr>
                  <a:t>FOUR TIMES GREATER </a:t>
                </a:r>
                <a:r>
                  <a:rPr lang="en-US" sz="2537" spc="63" dirty="0">
                    <a:latin typeface="Calibri Light" panose="020F0302020204030204" pitchFamily="34" charset="0"/>
                    <a:cs typeface="Calibri Light" panose="020F0302020204030204" pitchFamily="34" charset="0"/>
                  </a:rPr>
                  <a:t>than that of</a:t>
                </a:r>
                <a:r>
                  <a:rPr lang="en-US" sz="2537" spc="63" dirty="0">
                    <a:solidFill>
                      <a:srgbClr val="000000"/>
                    </a:solidFill>
                    <a:latin typeface="Calibri Light" panose="020F0302020204030204" pitchFamily="34" charset="0"/>
                    <a:cs typeface="Calibri Light" panose="020F0302020204030204" pitchFamily="34" charset="0"/>
                  </a:rPr>
                  <a:t> </a:t>
                </a:r>
                <a:r>
                  <a:rPr lang="en-US" sz="2537" spc="63" dirty="0">
                    <a:solidFill>
                      <a:srgbClr val="1649FF"/>
                    </a:solidFill>
                    <a:latin typeface="Calibri Light" panose="020F0302020204030204" pitchFamily="34" charset="0"/>
                    <a:cs typeface="Calibri Light" panose="020F0302020204030204" pitchFamily="34" charset="0"/>
                  </a:rPr>
                  <a:t>young men</a:t>
                </a:r>
              </a:p>
            </p:txBody>
          </p:sp>
          <p:grpSp>
            <p:nvGrpSpPr>
              <p:cNvPr id="57" name="Group 56"/>
              <p:cNvGrpSpPr/>
              <p:nvPr/>
            </p:nvGrpSpPr>
            <p:grpSpPr>
              <a:xfrm>
                <a:off x="-87632" y="213894"/>
                <a:ext cx="3709703" cy="3059740"/>
                <a:chOff x="8269248" y="147679"/>
                <a:chExt cx="3709703" cy="3059740"/>
              </a:xfrm>
            </p:grpSpPr>
            <p:grpSp>
              <p:nvGrpSpPr>
                <p:cNvPr id="9" name="Group 9"/>
                <p:cNvGrpSpPr/>
                <p:nvPr/>
              </p:nvGrpSpPr>
              <p:grpSpPr>
                <a:xfrm>
                  <a:off x="8599022" y="1043510"/>
                  <a:ext cx="3379929" cy="2163909"/>
                  <a:chOff x="0" y="1515851"/>
                  <a:chExt cx="6759858" cy="4327818"/>
                </a:xfrm>
              </p:grpSpPr>
              <p:sp>
                <p:nvSpPr>
                  <p:cNvPr id="10" name="TextBox 10"/>
                  <p:cNvSpPr txBox="1"/>
                  <p:nvPr/>
                </p:nvSpPr>
                <p:spPr>
                  <a:xfrm>
                    <a:off x="2046168" y="5176819"/>
                    <a:ext cx="4713690" cy="666850"/>
                  </a:xfrm>
                  <a:prstGeom prst="rect">
                    <a:avLst/>
                  </a:prstGeom>
                </p:spPr>
                <p:txBody>
                  <a:bodyPr lIns="0" tIns="0" rIns="0" bIns="0" rtlCol="0" anchor="t">
                    <a:spAutoFit/>
                  </a:bodyPr>
                  <a:lstStyle/>
                  <a:p>
                    <a:pPr algn="ctr">
                      <a:lnSpc>
                        <a:spcPts val="2563"/>
                      </a:lnSpc>
                    </a:pPr>
                    <a:endParaRPr sz="1200" dirty="0"/>
                  </a:p>
                </p:txBody>
              </p:sp>
              <p:sp>
                <p:nvSpPr>
                  <p:cNvPr id="17" name="TextBox 17"/>
                  <p:cNvSpPr txBox="1"/>
                  <p:nvPr/>
                </p:nvSpPr>
                <p:spPr>
                  <a:xfrm>
                    <a:off x="0" y="1523605"/>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180,000 </a:t>
                    </a:r>
                    <a:endParaRPr lang="en-US" sz="1831" dirty="0">
                      <a:solidFill>
                        <a:srgbClr val="000000"/>
                      </a:solidFill>
                    </a:endParaRPr>
                  </a:p>
                </p:txBody>
              </p:sp>
              <p:sp>
                <p:nvSpPr>
                  <p:cNvPr id="16" name="TextBox 16"/>
                  <p:cNvSpPr txBox="1"/>
                  <p:nvPr/>
                </p:nvSpPr>
                <p:spPr>
                  <a:xfrm>
                    <a:off x="3067372" y="1515851"/>
                    <a:ext cx="1813626" cy="624016"/>
                  </a:xfrm>
                  <a:prstGeom prst="rect">
                    <a:avLst/>
                  </a:prstGeom>
                </p:spPr>
                <p:txBody>
                  <a:bodyPr lIns="0" tIns="0" rIns="0" bIns="0" rtlCol="0" anchor="t">
                    <a:spAutoFit/>
                  </a:bodyPr>
                  <a:lstStyle/>
                  <a:p>
                    <a:pPr algn="r">
                      <a:lnSpc>
                        <a:spcPts val="2563"/>
                      </a:lnSpc>
                    </a:pPr>
                    <a:r>
                      <a:rPr lang="en-US" sz="1831" dirty="0" smtClean="0">
                        <a:solidFill>
                          <a:srgbClr val="000000"/>
                        </a:solidFill>
                      </a:rPr>
                      <a:t>540,000 </a:t>
                    </a:r>
                    <a:endParaRPr lang="en-US" sz="1831" dirty="0">
                      <a:solidFill>
                        <a:srgbClr val="000000"/>
                      </a:solidFill>
                    </a:endParaRPr>
                  </a:p>
                </p:txBody>
              </p:sp>
            </p:grpSp>
            <p:sp>
              <p:nvSpPr>
                <p:cNvPr id="46" name="TextBox 46"/>
                <p:cNvSpPr txBox="1"/>
                <p:nvPr/>
              </p:nvSpPr>
              <p:spPr>
                <a:xfrm>
                  <a:off x="8822678" y="2730564"/>
                  <a:ext cx="2776263" cy="128240"/>
                </a:xfrm>
                <a:prstGeom prst="rect">
                  <a:avLst/>
                </a:prstGeom>
              </p:spPr>
              <p:txBody>
                <a:bodyPr wrap="square" lIns="0" tIns="0" rIns="0" bIns="0" rtlCol="0" anchor="t">
                  <a:spAutoFit/>
                </a:bodyPr>
                <a:lstStyle/>
                <a:p>
                  <a:pPr algn="ctr">
                    <a:lnSpc>
                      <a:spcPts val="1029"/>
                    </a:lnSpc>
                  </a:pPr>
                  <a:r>
                    <a:rPr lang="en-US" sz="1600" spc="21" dirty="0" smtClean="0">
                      <a:solidFill>
                        <a:srgbClr val="000000"/>
                      </a:solidFill>
                    </a:rPr>
                    <a:t>Number living </a:t>
                  </a:r>
                  <a:r>
                    <a:rPr lang="en-US" sz="1600" spc="21" dirty="0">
                      <a:solidFill>
                        <a:srgbClr val="000000"/>
                      </a:solidFill>
                    </a:rPr>
                    <a:t>with HIV in </a:t>
                  </a:r>
                  <a:r>
                    <a:rPr lang="en-US" sz="1600" spc="21" dirty="0" smtClean="0">
                      <a:solidFill>
                        <a:srgbClr val="000000"/>
                      </a:solidFill>
                    </a:rPr>
                    <a:t>2018</a:t>
                  </a:r>
                  <a:endParaRPr lang="en-US" sz="1600" spc="21" dirty="0">
                    <a:solidFill>
                      <a:srgbClr val="000000"/>
                    </a:solidFill>
                  </a:endParaRPr>
                </a:p>
              </p:txBody>
            </p:sp>
            <p:sp>
              <p:nvSpPr>
                <p:cNvPr id="47" name="TextBox 47"/>
                <p:cNvSpPr txBox="1"/>
                <p:nvPr/>
              </p:nvSpPr>
              <p:spPr>
                <a:xfrm>
                  <a:off x="11546493" y="2642029"/>
                  <a:ext cx="44563" cy="102592"/>
                </a:xfrm>
                <a:prstGeom prst="rect">
                  <a:avLst/>
                </a:prstGeom>
              </p:spPr>
              <p:txBody>
                <a:bodyPr lIns="0" tIns="0" rIns="0" bIns="0" rtlCol="0" anchor="t">
                  <a:spAutoFit/>
                </a:bodyPr>
                <a:lstStyle/>
                <a:p>
                  <a:pPr algn="ctr">
                    <a:lnSpc>
                      <a:spcPts val="811"/>
                    </a:lnSpc>
                  </a:pPr>
                  <a:r>
                    <a:rPr lang="en-US" sz="579" dirty="0" smtClean="0">
                      <a:solidFill>
                        <a:srgbClr val="11813F"/>
                      </a:solidFill>
                    </a:rPr>
                    <a:t>1</a:t>
                  </a:r>
                  <a:endParaRPr lang="en-US" sz="579" dirty="0">
                    <a:solidFill>
                      <a:srgbClr val="11813F"/>
                    </a:solidFill>
                  </a:endParaRPr>
                </a:p>
              </p:txBody>
            </p:sp>
            <p:sp>
              <p:nvSpPr>
                <p:cNvPr id="48" name="TextBox 48"/>
                <p:cNvSpPr txBox="1"/>
                <p:nvPr/>
              </p:nvSpPr>
              <p:spPr>
                <a:xfrm>
                  <a:off x="8269248" y="2911389"/>
                  <a:ext cx="2770273" cy="51296"/>
                </a:xfrm>
                <a:prstGeom prst="rect">
                  <a:avLst/>
                </a:prstGeom>
              </p:spPr>
              <p:txBody>
                <a:bodyPr lIns="0" tIns="0" rIns="0" bIns="0" rtlCol="0" anchor="t">
                  <a:spAutoFit/>
                </a:bodyPr>
                <a:lstStyle/>
                <a:p>
                  <a:pPr algn="r">
                    <a:lnSpc>
                      <a:spcPts val="423"/>
                    </a:lnSpc>
                  </a:pPr>
                  <a:r>
                    <a:rPr lang="en-US" sz="302" dirty="0">
                      <a:solidFill>
                        <a:srgbClr val="11813F"/>
                      </a:solidFill>
                    </a:rPr>
                    <a:t>1</a:t>
                  </a:r>
                  <a:r>
                    <a:rPr lang="en-US" sz="302" dirty="0" smtClean="0">
                      <a:solidFill>
                        <a:srgbClr val="11813F"/>
                      </a:solidFill>
                    </a:rPr>
                    <a:t>. </a:t>
                  </a:r>
                  <a:r>
                    <a:rPr lang="en-US" sz="302" dirty="0">
                      <a:solidFill>
                        <a:srgbClr val="11813F"/>
                      </a:solidFill>
                    </a:rPr>
                    <a:t>South African National AIDS Council (SANAC) (2017) ‘National Strategic Plan 2017-2022' [pdf]</a:t>
                  </a:r>
                </a:p>
              </p:txBody>
            </p:sp>
            <p:sp>
              <p:nvSpPr>
                <p:cNvPr id="49" name="TextBox 49"/>
                <p:cNvSpPr txBox="1"/>
                <p:nvPr/>
              </p:nvSpPr>
              <p:spPr>
                <a:xfrm>
                  <a:off x="10132708" y="147679"/>
                  <a:ext cx="1165439" cy="153888"/>
                </a:xfrm>
                <a:prstGeom prst="rect">
                  <a:avLst/>
                </a:prstGeom>
              </p:spPr>
              <p:txBody>
                <a:bodyPr lIns="0" tIns="0" rIns="0" bIns="0" rtlCol="0" anchor="t">
                  <a:spAutoFit/>
                </a:bodyPr>
                <a:lstStyle/>
                <a:p>
                  <a:pPr algn="ctr">
                    <a:lnSpc>
                      <a:spcPts val="1244"/>
                    </a:lnSpc>
                  </a:pPr>
                  <a:r>
                    <a:rPr lang="en-US" sz="1400" b="1" dirty="0">
                      <a:solidFill>
                        <a:srgbClr val="191919"/>
                      </a:solidFill>
                    </a:rPr>
                    <a:t>4 X GREATER!!</a:t>
                  </a:r>
                </a:p>
              </p:txBody>
            </p:sp>
          </p:grpSp>
          <p:sp>
            <p:nvSpPr>
              <p:cNvPr id="61" name="TextBox 60"/>
              <p:cNvSpPr txBox="1"/>
              <p:nvPr/>
            </p:nvSpPr>
            <p:spPr>
              <a:xfrm>
                <a:off x="102893" y="2297979"/>
                <a:ext cx="1162333" cy="369332"/>
              </a:xfrm>
              <a:prstGeom prst="rect">
                <a:avLst/>
              </a:prstGeom>
              <a:noFill/>
            </p:spPr>
            <p:txBody>
              <a:bodyPr wrap="square" rtlCol="0">
                <a:spAutoFit/>
              </a:bodyPr>
              <a:lstStyle/>
              <a:p>
                <a:pPr algn="ctr"/>
                <a:r>
                  <a:rPr lang="en-US" b="1" dirty="0" smtClean="0"/>
                  <a:t>BOYS</a:t>
                </a:r>
                <a:endParaRPr lang="en-US" b="1" dirty="0"/>
              </a:p>
            </p:txBody>
          </p:sp>
          <p:sp>
            <p:nvSpPr>
              <p:cNvPr id="62" name="TextBox 61"/>
              <p:cNvSpPr txBox="1"/>
              <p:nvPr/>
            </p:nvSpPr>
            <p:spPr>
              <a:xfrm>
                <a:off x="1741896" y="2293135"/>
                <a:ext cx="1162333" cy="369332"/>
              </a:xfrm>
              <a:prstGeom prst="rect">
                <a:avLst/>
              </a:prstGeom>
              <a:noFill/>
            </p:spPr>
            <p:txBody>
              <a:bodyPr wrap="square" rtlCol="0">
                <a:spAutoFit/>
              </a:bodyPr>
              <a:lstStyle/>
              <a:p>
                <a:pPr algn="ctr"/>
                <a:r>
                  <a:rPr lang="en-US" b="1" dirty="0" smtClean="0"/>
                  <a:t>GIRLS</a:t>
                </a:r>
                <a:endParaRPr lang="en-US" b="1" dirty="0"/>
              </a:p>
            </p:txBody>
          </p:sp>
        </p:grpSp>
        <p:sp>
          <p:nvSpPr>
            <p:cNvPr id="72" name="Oval 71"/>
            <p:cNvSpPr>
              <a:spLocks noChangeAspect="1"/>
            </p:cNvSpPr>
            <p:nvPr/>
          </p:nvSpPr>
          <p:spPr>
            <a:xfrm>
              <a:off x="465798" y="1756986"/>
              <a:ext cx="459499" cy="457200"/>
            </a:xfrm>
            <a:prstGeom prst="ellipse">
              <a:avLst/>
            </a:prstGeom>
            <a:solidFill>
              <a:srgbClr val="1649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sp>
        <p:nvSpPr>
          <p:cNvPr id="79" name="AutoShape 34"/>
          <p:cNvSpPr/>
          <p:nvPr/>
        </p:nvSpPr>
        <p:spPr>
          <a:xfrm flipV="1">
            <a:off x="93516" y="3057244"/>
            <a:ext cx="6200757" cy="36576"/>
          </a:xfrm>
          <a:prstGeom prst="rect">
            <a:avLst/>
          </a:prstGeom>
          <a:solidFill>
            <a:srgbClr val="000000"/>
          </a:solidFill>
        </p:spPr>
      </p:sp>
      <p:grpSp>
        <p:nvGrpSpPr>
          <p:cNvPr id="3" name="Group 2"/>
          <p:cNvGrpSpPr/>
          <p:nvPr/>
        </p:nvGrpSpPr>
        <p:grpSpPr>
          <a:xfrm>
            <a:off x="1792192" y="1062942"/>
            <a:ext cx="2183879" cy="1906406"/>
            <a:chOff x="493150" y="853604"/>
            <a:chExt cx="2183879" cy="1906406"/>
          </a:xfrm>
        </p:grpSpPr>
        <p:grpSp>
          <p:nvGrpSpPr>
            <p:cNvPr id="82" name="Group 29"/>
            <p:cNvGrpSpPr/>
            <p:nvPr/>
          </p:nvGrpSpPr>
          <p:grpSpPr>
            <a:xfrm>
              <a:off x="493150" y="853604"/>
              <a:ext cx="2183879" cy="1091939"/>
              <a:chOff x="0" y="0"/>
              <a:chExt cx="4367758" cy="2183879"/>
            </a:xfrm>
          </p:grpSpPr>
          <p:sp>
            <p:nvSpPr>
              <p:cNvPr id="88" name="TextBox 30"/>
              <p:cNvSpPr txBox="1"/>
              <p:nvPr/>
            </p:nvSpPr>
            <p:spPr>
              <a:xfrm>
                <a:off x="1224490" y="665670"/>
                <a:ext cx="1918782" cy="1436291"/>
              </a:xfrm>
              <a:prstGeom prst="rect">
                <a:avLst/>
              </a:prstGeom>
            </p:spPr>
            <p:txBody>
              <a:bodyPr lIns="0" tIns="0" rIns="0" bIns="0" rtlCol="0" anchor="t">
                <a:spAutoFit/>
              </a:bodyPr>
              <a:lstStyle/>
              <a:p>
                <a:pPr algn="ctr">
                  <a:lnSpc>
                    <a:spcPts val="5618"/>
                  </a:lnSpc>
                </a:pPr>
                <a:r>
                  <a:rPr lang="en-US" sz="3600" dirty="0">
                    <a:solidFill>
                      <a:srgbClr val="C37228"/>
                    </a:solidFill>
                  </a:rPr>
                  <a:t>46%</a:t>
                </a:r>
              </a:p>
            </p:txBody>
          </p:sp>
          <p:grpSp>
            <p:nvGrpSpPr>
              <p:cNvPr id="89" name="Group 31"/>
              <p:cNvGrpSpPr>
                <a:grpSpLocks noChangeAspect="1"/>
              </p:cNvGrpSpPr>
              <p:nvPr/>
            </p:nvGrpSpPr>
            <p:grpSpPr>
              <a:xfrm>
                <a:off x="0" y="0"/>
                <a:ext cx="4367758" cy="2183879"/>
                <a:chOff x="0" y="0"/>
                <a:chExt cx="2540000" cy="1270000"/>
              </a:xfrm>
            </p:grpSpPr>
            <p:sp>
              <p:nvSpPr>
                <p:cNvPr id="90" name="Freeform 32"/>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91" name="Freeform 33"/>
                <p:cNvSpPr/>
                <p:nvPr/>
              </p:nvSpPr>
              <p:spPr>
                <a:xfrm>
                  <a:off x="0" y="10014"/>
                  <a:ext cx="1142661" cy="1259986"/>
                </a:xfrm>
                <a:custGeom>
                  <a:avLst/>
                  <a:gdLst/>
                  <a:ahLst/>
                  <a:cxnLst/>
                  <a:rect l="l" t="t" r="r" b="b"/>
                  <a:pathLst>
                    <a:path w="1142661" h="1259986">
                      <a:moveTo>
                        <a:pt x="0" y="1259986"/>
                      </a:moveTo>
                      <a:cubicBezTo>
                        <a:pt x="0" y="620129"/>
                        <a:pt x="476015" y="80196"/>
                        <a:pt x="1110827" y="0"/>
                      </a:cubicBezTo>
                      <a:lnTo>
                        <a:pt x="1142661" y="251997"/>
                      </a:lnTo>
                      <a:cubicBezTo>
                        <a:pt x="634812" y="316154"/>
                        <a:pt x="254000" y="748100"/>
                        <a:pt x="254000" y="1259986"/>
                      </a:cubicBezTo>
                      <a:close/>
                    </a:path>
                  </a:pathLst>
                </a:custGeom>
                <a:solidFill>
                  <a:srgbClr val="242424"/>
                </a:solidFill>
              </p:spPr>
            </p:sp>
          </p:grpSp>
        </p:grpSp>
        <p:sp>
          <p:nvSpPr>
            <p:cNvPr id="83" name="TextBox 50"/>
            <p:cNvSpPr txBox="1"/>
            <p:nvPr/>
          </p:nvSpPr>
          <p:spPr>
            <a:xfrm>
              <a:off x="493150" y="1952097"/>
              <a:ext cx="2183879" cy="807913"/>
            </a:xfrm>
            <a:prstGeom prst="rect">
              <a:avLst/>
            </a:prstGeom>
          </p:spPr>
          <p:txBody>
            <a:bodyPr lIns="0" tIns="0" rIns="0" bIns="0" rtlCol="0" anchor="t">
              <a:spAutoFit/>
            </a:bodyPr>
            <a:lstStyle/>
            <a:p>
              <a:pPr algn="ctr">
                <a:lnSpc>
                  <a:spcPts val="2123"/>
                </a:lnSpc>
              </a:pPr>
              <a:r>
                <a:rPr lang="en-US" sz="1659" spc="83" dirty="0">
                  <a:solidFill>
                    <a:srgbClr val="000000"/>
                  </a:solidFill>
                </a:rPr>
                <a:t>OF SEXUAL ABUSE COMPLAINANTS ARE </a:t>
              </a:r>
              <a:r>
                <a:rPr lang="en-US" sz="1659" b="1" spc="83" dirty="0">
                  <a:solidFill>
                    <a:srgbClr val="000000"/>
                  </a:solidFill>
                </a:rPr>
                <a:t>CHILDREN</a:t>
              </a:r>
            </a:p>
          </p:txBody>
        </p:sp>
        <p:sp>
          <p:nvSpPr>
            <p:cNvPr id="85" name="TextBox 52"/>
            <p:cNvSpPr txBox="1"/>
            <p:nvPr/>
          </p:nvSpPr>
          <p:spPr>
            <a:xfrm>
              <a:off x="2080965" y="2439183"/>
              <a:ext cx="70741" cy="153888"/>
            </a:xfrm>
            <a:prstGeom prst="rect">
              <a:avLst/>
            </a:prstGeom>
          </p:spPr>
          <p:txBody>
            <a:bodyPr lIns="0" tIns="0" rIns="0" bIns="0" rtlCol="0" anchor="t">
              <a:spAutoFit/>
            </a:bodyPr>
            <a:lstStyle/>
            <a:p>
              <a:pPr algn="ctr">
                <a:lnSpc>
                  <a:spcPts val="1151"/>
                </a:lnSpc>
              </a:pPr>
              <a:r>
                <a:rPr lang="en-US" sz="823" dirty="0">
                  <a:solidFill>
                    <a:srgbClr val="11813F"/>
                  </a:solidFill>
                </a:rPr>
                <a:t>3</a:t>
              </a:r>
            </a:p>
          </p:txBody>
        </p:sp>
      </p:grpSp>
      <p:sp>
        <p:nvSpPr>
          <p:cNvPr id="41" name="Rectangle 40"/>
          <p:cNvSpPr/>
          <p:nvPr/>
        </p:nvSpPr>
        <p:spPr>
          <a:xfrm>
            <a:off x="6631839" y="1067814"/>
            <a:ext cx="5498207" cy="504676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p:cNvGrpSpPr/>
          <p:nvPr/>
        </p:nvGrpSpPr>
        <p:grpSpPr>
          <a:xfrm>
            <a:off x="1784473" y="3773187"/>
            <a:ext cx="2934132" cy="2102890"/>
            <a:chOff x="9627354" y="1155072"/>
            <a:chExt cx="2934132" cy="2102890"/>
          </a:xfrm>
        </p:grpSpPr>
        <p:grpSp>
          <p:nvGrpSpPr>
            <p:cNvPr id="56" name="Group 24"/>
            <p:cNvGrpSpPr/>
            <p:nvPr/>
          </p:nvGrpSpPr>
          <p:grpSpPr>
            <a:xfrm>
              <a:off x="9627354" y="1155072"/>
              <a:ext cx="2183879" cy="1091939"/>
              <a:chOff x="0" y="0"/>
              <a:chExt cx="4367758" cy="2183879"/>
            </a:xfrm>
          </p:grpSpPr>
          <p:sp>
            <p:nvSpPr>
              <p:cNvPr id="74" name="TextBox 25"/>
              <p:cNvSpPr txBox="1"/>
              <p:nvPr/>
            </p:nvSpPr>
            <p:spPr>
              <a:xfrm>
                <a:off x="801174" y="665670"/>
                <a:ext cx="2765414" cy="1436291"/>
              </a:xfrm>
              <a:prstGeom prst="rect">
                <a:avLst/>
              </a:prstGeom>
            </p:spPr>
            <p:txBody>
              <a:bodyPr lIns="0" tIns="0" rIns="0" bIns="0" rtlCol="0" anchor="t">
                <a:spAutoFit/>
              </a:bodyPr>
              <a:lstStyle/>
              <a:p>
                <a:pPr algn="ctr">
                  <a:lnSpc>
                    <a:spcPts val="5618"/>
                  </a:lnSpc>
                </a:pPr>
                <a:r>
                  <a:rPr lang="en-US" sz="3600" dirty="0">
                    <a:solidFill>
                      <a:srgbClr val="C37228"/>
                    </a:solidFill>
                  </a:rPr>
                  <a:t>15.1%</a:t>
                </a:r>
              </a:p>
            </p:txBody>
          </p:sp>
          <p:grpSp>
            <p:nvGrpSpPr>
              <p:cNvPr id="75" name="Group 26"/>
              <p:cNvGrpSpPr>
                <a:grpSpLocks noChangeAspect="1"/>
              </p:cNvGrpSpPr>
              <p:nvPr/>
            </p:nvGrpSpPr>
            <p:grpSpPr>
              <a:xfrm>
                <a:off x="0" y="0"/>
                <a:ext cx="4367758" cy="2183879"/>
                <a:chOff x="0" y="0"/>
                <a:chExt cx="2540000" cy="1270000"/>
              </a:xfrm>
            </p:grpSpPr>
            <p:sp>
              <p:nvSpPr>
                <p:cNvPr id="76" name="Freeform 27"/>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86000" y="1264333"/>
                      </a:lnTo>
                      <a:cubicBezTo>
                        <a:pt x="2283499" y="704985"/>
                        <a:pt x="1829353" y="252867"/>
                        <a:pt x="1270000" y="252867"/>
                      </a:cubicBezTo>
                      <a:cubicBezTo>
                        <a:pt x="710647" y="252867"/>
                        <a:pt x="256501" y="704985"/>
                        <a:pt x="254000" y="1264333"/>
                      </a:cubicBezTo>
                      <a:close/>
                    </a:path>
                  </a:pathLst>
                </a:custGeom>
                <a:solidFill>
                  <a:srgbClr val="1649FF"/>
                </a:solidFill>
              </p:spPr>
            </p:sp>
            <p:sp>
              <p:nvSpPr>
                <p:cNvPr id="77" name="Freeform 28"/>
                <p:cNvSpPr/>
                <p:nvPr/>
              </p:nvSpPr>
              <p:spPr>
                <a:xfrm>
                  <a:off x="0" y="689880"/>
                  <a:ext cx="366191" cy="580120"/>
                </a:xfrm>
                <a:custGeom>
                  <a:avLst/>
                  <a:gdLst/>
                  <a:ahLst/>
                  <a:cxnLst/>
                  <a:rect l="l" t="t" r="r" b="b"/>
                  <a:pathLst>
                    <a:path w="366191" h="580120">
                      <a:moveTo>
                        <a:pt x="0" y="580120"/>
                      </a:moveTo>
                      <a:cubicBezTo>
                        <a:pt x="0" y="378352"/>
                        <a:pt x="48074" y="179488"/>
                        <a:pt x="140239" y="0"/>
                      </a:cubicBezTo>
                      <a:lnTo>
                        <a:pt x="366191" y="116024"/>
                      </a:lnTo>
                      <a:cubicBezTo>
                        <a:pt x="292459" y="259614"/>
                        <a:pt x="254000" y="418706"/>
                        <a:pt x="254000" y="580120"/>
                      </a:cubicBezTo>
                      <a:close/>
                    </a:path>
                  </a:pathLst>
                </a:custGeom>
                <a:solidFill>
                  <a:srgbClr val="242424"/>
                </a:solidFill>
              </p:spPr>
            </p:sp>
          </p:grpSp>
        </p:grpSp>
        <p:sp>
          <p:nvSpPr>
            <p:cNvPr id="63" name="TextBox 51"/>
            <p:cNvSpPr txBox="1"/>
            <p:nvPr/>
          </p:nvSpPr>
          <p:spPr>
            <a:xfrm>
              <a:off x="9639991" y="2260654"/>
              <a:ext cx="2183879" cy="769441"/>
            </a:xfrm>
            <a:prstGeom prst="rect">
              <a:avLst/>
            </a:prstGeom>
          </p:spPr>
          <p:txBody>
            <a:bodyPr lIns="0" tIns="0" rIns="0" bIns="0" rtlCol="0" anchor="t">
              <a:spAutoFit/>
            </a:bodyPr>
            <a:lstStyle/>
            <a:p>
              <a:pPr algn="ctr">
                <a:lnSpc>
                  <a:spcPts val="1518"/>
                </a:lnSpc>
              </a:pPr>
              <a:r>
                <a:rPr lang="en-US" sz="1186" spc="59" dirty="0">
                  <a:solidFill>
                    <a:srgbClr val="000000"/>
                  </a:solidFill>
                </a:rPr>
                <a:t>OF </a:t>
              </a:r>
              <a:r>
                <a:rPr lang="en-US" sz="1186" b="1" spc="59" dirty="0">
                  <a:solidFill>
                    <a:srgbClr val="000000"/>
                  </a:solidFill>
                </a:rPr>
                <a:t>GIRLS</a:t>
              </a:r>
              <a:r>
                <a:rPr lang="en-US" sz="1186" spc="59" dirty="0">
                  <a:solidFill>
                    <a:srgbClr val="000000"/>
                  </a:solidFill>
                </a:rPr>
                <a:t> EXPERIENCE RAPE, SEXUAL HARRASMENT, VERBAL ABUSE AND/OR BULLYING IN SCHOOLS </a:t>
              </a:r>
            </a:p>
          </p:txBody>
        </p:sp>
        <p:sp>
          <p:nvSpPr>
            <p:cNvPr id="66" name="TextBox 53"/>
            <p:cNvSpPr txBox="1"/>
            <p:nvPr/>
          </p:nvSpPr>
          <p:spPr>
            <a:xfrm>
              <a:off x="10390243" y="3027130"/>
              <a:ext cx="2171243" cy="230832"/>
            </a:xfrm>
            <a:prstGeom prst="rect">
              <a:avLst/>
            </a:prstGeom>
          </p:spPr>
          <p:txBody>
            <a:bodyPr wrap="square" lIns="0" tIns="0" rIns="0" bIns="0" rtlCol="0" anchor="t">
              <a:spAutoFit/>
            </a:bodyPr>
            <a:lstStyle/>
            <a:p>
              <a:pPr algn="r">
                <a:lnSpc>
                  <a:spcPts val="575"/>
                </a:lnSpc>
              </a:pPr>
              <a:r>
                <a:rPr lang="en-US" sz="411" dirty="0">
                  <a:solidFill>
                    <a:srgbClr val="11813F"/>
                  </a:solidFill>
                </a:rPr>
                <a:t>3</a:t>
              </a:r>
              <a:r>
                <a:rPr lang="en-US" sz="411" dirty="0" smtClean="0">
                  <a:solidFill>
                    <a:srgbClr val="11813F"/>
                  </a:solidFill>
                </a:rPr>
                <a:t>. </a:t>
              </a:r>
              <a:r>
                <a:rPr lang="en-US" sz="411" dirty="0">
                  <a:solidFill>
                    <a:srgbClr val="11813F"/>
                  </a:solidFill>
                </a:rPr>
                <a:t>https://www.justice.gov.za/vg/gbv/NSP-GBVF-FINAL-DOC-04-05.pdf</a:t>
              </a:r>
            </a:p>
            <a:p>
              <a:pPr algn="r">
                <a:lnSpc>
                  <a:spcPts val="575"/>
                </a:lnSpc>
              </a:pPr>
              <a:r>
                <a:rPr lang="en-US" sz="411" dirty="0">
                  <a:solidFill>
                    <a:srgbClr val="11813F"/>
                  </a:solidFill>
                </a:rPr>
                <a:t>4</a:t>
              </a:r>
              <a:r>
                <a:rPr lang="en-US" sz="411" dirty="0" smtClean="0">
                  <a:solidFill>
                    <a:srgbClr val="11813F"/>
                  </a:solidFill>
                </a:rPr>
                <a:t>.https</a:t>
              </a:r>
              <a:r>
                <a:rPr lang="en-US" sz="411" dirty="0">
                  <a:solidFill>
                    <a:srgbClr val="11813F"/>
                  </a:solidFill>
                </a:rPr>
                <a:t>://</a:t>
              </a:r>
              <a:r>
                <a:rPr lang="en-US" sz="411" dirty="0" smtClean="0">
                  <a:solidFill>
                    <a:srgbClr val="11813F"/>
                  </a:solidFill>
                </a:rPr>
                <a:t>www.education.gov.za/Portals/0/Documents/Publications/Opening%20Our%20Eyes%20Manual%20for%20TeachersReduced.pdf</a:t>
              </a:r>
              <a:endParaRPr lang="en-US" sz="411" dirty="0">
                <a:solidFill>
                  <a:srgbClr val="11813F"/>
                </a:solidFill>
              </a:endParaRPr>
            </a:p>
          </p:txBody>
        </p:sp>
        <p:sp>
          <p:nvSpPr>
            <p:cNvPr id="67" name="TextBox 54"/>
            <p:cNvSpPr txBox="1"/>
            <p:nvPr/>
          </p:nvSpPr>
          <p:spPr>
            <a:xfrm>
              <a:off x="11055639" y="2804254"/>
              <a:ext cx="67930" cy="153888"/>
            </a:xfrm>
            <a:prstGeom prst="rect">
              <a:avLst/>
            </a:prstGeom>
          </p:spPr>
          <p:txBody>
            <a:bodyPr lIns="0" tIns="0" rIns="0" bIns="0" rtlCol="0" anchor="t">
              <a:spAutoFit/>
            </a:bodyPr>
            <a:lstStyle/>
            <a:p>
              <a:pPr algn="ctr">
                <a:lnSpc>
                  <a:spcPts val="1151"/>
                </a:lnSpc>
              </a:pPr>
              <a:r>
                <a:rPr lang="en-US" sz="823" dirty="0">
                  <a:solidFill>
                    <a:srgbClr val="11813F"/>
                  </a:solidFill>
                </a:rPr>
                <a:t>4</a:t>
              </a:r>
            </a:p>
          </p:txBody>
        </p:sp>
      </p:grpSp>
      <p:sp>
        <p:nvSpPr>
          <p:cNvPr id="2" name="Rectangle 1"/>
          <p:cNvSpPr/>
          <p:nvPr/>
        </p:nvSpPr>
        <p:spPr>
          <a:xfrm>
            <a:off x="81503" y="3289495"/>
            <a:ext cx="6479544" cy="284810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p:cNvPicPr>
            <a:picLocks noChangeAspect="1"/>
          </p:cNvPicPr>
          <p:nvPr/>
        </p:nvPicPr>
        <p:blipFill>
          <a:blip r:embed="rId2"/>
          <a:stretch>
            <a:fillRect/>
          </a:stretch>
        </p:blipFill>
        <p:spPr>
          <a:xfrm>
            <a:off x="4514850" y="6333274"/>
            <a:ext cx="1691680" cy="524726"/>
          </a:xfrm>
          <a:prstGeom prst="rect">
            <a:avLst/>
          </a:prstGeom>
        </p:spPr>
      </p:pic>
      <p:sp>
        <p:nvSpPr>
          <p:cNvPr id="59" name="Slide Number Placeholder 2"/>
          <p:cNvSpPr txBox="1">
            <a:spLocks/>
          </p:cNvSpPr>
          <p:nvPr/>
        </p:nvSpPr>
        <p:spPr>
          <a:xfrm>
            <a:off x="8778240" y="65096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9</a:t>
            </a:r>
            <a:endParaRPr lang="en-US" dirty="0"/>
          </a:p>
        </p:txBody>
      </p:sp>
    </p:spTree>
    <p:extLst>
      <p:ext uri="{BB962C8B-B14F-4D97-AF65-F5344CB8AC3E}">
        <p14:creationId xmlns:p14="http://schemas.microsoft.com/office/powerpoint/2010/main" val="119881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8919</TotalTime>
  <Words>5838</Words>
  <Application>Microsoft Office PowerPoint</Application>
  <PresentationFormat>Widescreen</PresentationFormat>
  <Paragraphs>764</Paragraphs>
  <Slides>66</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66</vt:i4>
      </vt:variant>
    </vt:vector>
  </HeadingPairs>
  <TitlesOfParts>
    <vt:vector size="75" baseType="lpstr">
      <vt:lpstr>宋体</vt:lpstr>
      <vt:lpstr>Arial</vt:lpstr>
      <vt:lpstr>Calibri</vt:lpstr>
      <vt:lpstr>Calibri Light</vt:lpstr>
      <vt:lpstr>Lato</vt:lpstr>
      <vt:lpstr>Times New Roman</vt:lpstr>
      <vt:lpstr>Wingdings</vt:lpstr>
      <vt:lpstr>New DBE Presentation template</vt:lpstr>
      <vt:lpstr>Office Theme</vt:lpstr>
      <vt:lpstr>REDUCING TEENAGE PREGNANCY IN SOUTH AFRICA</vt:lpstr>
      <vt:lpstr>Introduction and Context</vt:lpstr>
      <vt:lpstr>ADOLESCENT GIRLS AND YOUNG WOMEN [AGYW]</vt:lpstr>
      <vt:lpstr>GLOBAL AGYW STATISTICS: HIV</vt:lpstr>
      <vt:lpstr>GLOBAL AGYW STATISTICS: HIV</vt:lpstr>
      <vt:lpstr>IMPACT OF COVID-19</vt:lpstr>
      <vt:lpstr>IMPACT OF COVID-19</vt:lpstr>
      <vt:lpstr>NATIONAL AGYW STATISTICS: HIV, STIs AND GBV</vt:lpstr>
      <vt:lpstr>NATIONAL AGYW STATISTICS: HIV, STIs AND GBV</vt:lpstr>
      <vt:lpstr>NATIONAL AGYW STATISTICS: HIV, STIs AND GBV</vt:lpstr>
      <vt:lpstr>NATIONAL AGYW STATISTICS: HIV, STIs AND GBV</vt:lpstr>
      <vt:lpstr>NATIONAL AGYW STATISTICS: HIV, STIs AND GBV</vt:lpstr>
      <vt:lpstr>NATIONAL AGYW STATISTICS: GBV AND RAPE</vt:lpstr>
      <vt:lpstr>NATIONAL AGYW STATISTICS: CHILD ABUSE</vt:lpstr>
      <vt:lpstr>EARLY AND UNINTENDED TEENAGE PREGNANCY</vt:lpstr>
      <vt:lpstr>NATIONAL AGYW STATISTICS: TEEN PREGNANCY</vt:lpstr>
      <vt:lpstr>NATIONAL AGYW STATISTICS: TEEN PREGNANCY</vt:lpstr>
      <vt:lpstr>PROVINCIAL AGYW STATISTICS: TEEN PREGNANCY</vt:lpstr>
      <vt:lpstr>PROVINCIAL AGYW STATISTICS: TEEN PREGNANCY</vt:lpstr>
      <vt:lpstr>PowerPoint Presentation</vt:lpstr>
      <vt:lpstr>PowerPoint Presentation</vt:lpstr>
      <vt:lpstr>PROVINCIAL AGYW STATISTICS: TEEN PREGNANCY</vt:lpstr>
      <vt:lpstr>PROVINCIAL AGYW STATISTICS: TEEN PREGNANCY</vt:lpstr>
      <vt:lpstr>PROVINCIAL AGYW STATISTICS: TEEN PREGNANCY</vt:lpstr>
      <vt:lpstr>PROVINCIAL AGYW STATISTICS: TEEN PREGNANCY</vt:lpstr>
      <vt:lpstr>PROVINCIAL AGYW STATISTICS: TEEN PREGNANCY</vt:lpstr>
      <vt:lpstr> Delivery in facility rates: National and Provinces  (10-19 years ) , 2018-2020</vt:lpstr>
      <vt:lpstr>WHAT ARE THE STATISTICS TELLING US?</vt:lpstr>
      <vt:lpstr>WHAT ARE THE STATISTICS TELLING US?</vt:lpstr>
      <vt:lpstr>UNDERSTANDING LEARNER PREGNANCY</vt:lpstr>
      <vt:lpstr>PowerPoint Presentation</vt:lpstr>
      <vt:lpstr>PowerPoint Presentation</vt:lpstr>
      <vt:lpstr>THE ROLE OF THE DBE</vt:lpstr>
      <vt:lpstr>EDUCATION IS A PROTECTIVE FACTOR</vt:lpstr>
      <vt:lpstr>DBE POLICY ENVIRONMENT</vt:lpstr>
      <vt:lpstr>AGYW PROGRAMMES IN SCHOOLS</vt:lpstr>
      <vt:lpstr>PowerPoint Presentation</vt:lpstr>
      <vt:lpstr>AGYW PROGRAMME (2019-2022)</vt:lpstr>
      <vt:lpstr>AGYW PROGRAMME OBJECTIVES</vt:lpstr>
      <vt:lpstr>PowerPoint Presentation</vt:lpstr>
      <vt:lpstr>DISTRIBUTION OF AGYW PROGRAMMES</vt:lpstr>
      <vt:lpstr>PowerPoint Presentation</vt:lpstr>
      <vt:lpstr>PowerPoint Presentation</vt:lpstr>
      <vt:lpstr>CSE IMPLEMENTATION APPROACH</vt:lpstr>
      <vt:lpstr>IN-SCHOOL POPULATION: PHASE, GRADE AND SCHOOL Scripted Lesson Plans</vt:lpstr>
      <vt:lpstr>SEXUALITY EDUCATION IS NOT SEX EDUCATION</vt:lpstr>
      <vt:lpstr>PowerPoint Presentation</vt:lpstr>
      <vt:lpstr>PowerPoint Presentation</vt:lpstr>
      <vt:lpstr>PowerPoint Presentation</vt:lpstr>
      <vt:lpstr>EFFICACY OF CSE</vt:lpstr>
      <vt:lpstr>EFFICACY OF CSE WITHIN PREVENTION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 OF CSE IMPLEMENTATION</vt:lpstr>
      <vt:lpstr>STRATEGIES TO REDUCE LEARNER PREGNANCY</vt:lpstr>
      <vt:lpstr>DBE POLICY ON THE PREVENTION AND MANAGEMENT OF LEARNER PREGNANCY IN SCHOOLS (DRAFT)</vt:lpstr>
      <vt:lpstr>DBE POLICY ON THE PREVENTION AND MANAGEMENT OF LEARNER PREGNANCY IN SCHOOLS (DRAFT)</vt:lpstr>
      <vt:lpstr>FINDING A WAY FORWARD</vt:lpstr>
      <vt:lpstr>SUMMARY</vt:lpstr>
      <vt:lpstr>EDUCATION IS A PROTECTIVE FACTOR</vt:lpstr>
      <vt:lpstr>EDUCATION IS A PROTECTIVE FACTOR!</vt:lpstr>
    </vt:vector>
  </TitlesOfParts>
  <Company>DBEVSCCM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Ngqele. Xolelwa</dc:creator>
  <cp:lastModifiedBy>Llewellyn Brown</cp:lastModifiedBy>
  <cp:revision>237</cp:revision>
  <dcterms:created xsi:type="dcterms:W3CDTF">2021-04-22T14:22:37Z</dcterms:created>
  <dcterms:modified xsi:type="dcterms:W3CDTF">2021-09-05T06:27:25Z</dcterms:modified>
</cp:coreProperties>
</file>