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81" r:id="rId5"/>
    <p:sldId id="279" r:id="rId6"/>
    <p:sldId id="276" r:id="rId7"/>
    <p:sldId id="277" r:id="rId8"/>
    <p:sldId id="257" r:id="rId9"/>
    <p:sldId id="271" r:id="rId10"/>
    <p:sldId id="258" r:id="rId11"/>
    <p:sldId id="273" r:id="rId12"/>
    <p:sldId id="280" r:id="rId13"/>
    <p:sldId id="259" r:id="rId14"/>
    <p:sldId id="260" r:id="rId15"/>
    <p:sldId id="261" r:id="rId16"/>
    <p:sldId id="262" r:id="rId17"/>
    <p:sldId id="263" r:id="rId18"/>
    <p:sldId id="265" r:id="rId19"/>
    <p:sldId id="266" r:id="rId20"/>
    <p:sldId id="267" r:id="rId21"/>
    <p:sldId id="268" r:id="rId22"/>
    <p:sldId id="278" r:id="rId23"/>
    <p:sldId id="282" r:id="rId24"/>
    <p:sldId id="283" r:id="rId25"/>
    <p:sldId id="28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3" d="100"/>
          <a:sy n="73" d="100"/>
        </p:scale>
        <p:origin x="41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6A1411-3144-424C-815B-E4BAFE372E6A}"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019C1E0-C2EC-49BF-AD64-DFD33A060FF2}">
      <dgm:prSet/>
      <dgm:spPr/>
      <dgm:t>
        <a:bodyPr/>
        <a:lstStyle/>
        <a:p>
          <a:pPr algn="ctr">
            <a:lnSpc>
              <a:spcPct val="100000"/>
            </a:lnSpc>
          </a:pPr>
          <a:r>
            <a:rPr lang="en-US" dirty="0">
              <a:latin typeface="Arial Nova Cond" panose="020B0506020202020204" pitchFamily="34" charset="0"/>
            </a:rPr>
            <a:t>Is a Non-Profit Organization which was first established in 2006 and was registered with the Department of Social Development in 2007 under the NPO Act 71 of 1997.</a:t>
          </a:r>
        </a:p>
        <a:p>
          <a:pPr algn="ctr">
            <a:lnSpc>
              <a:spcPct val="100000"/>
            </a:lnSpc>
          </a:pPr>
          <a:r>
            <a:rPr lang="en-US" b="1" dirty="0">
              <a:latin typeface="Arial Nova Cond" panose="020B0506020202020204" pitchFamily="34" charset="0"/>
            </a:rPr>
            <a:t>Registration No.:</a:t>
          </a:r>
          <a:r>
            <a:rPr lang="en-ZA" b="1" dirty="0">
              <a:latin typeface="Arial Nova Cond" panose="020B0506020202020204" pitchFamily="34" charset="0"/>
            </a:rPr>
            <a:t>056 244-NPO</a:t>
          </a:r>
          <a:endParaRPr lang="en-US" b="1" dirty="0">
            <a:latin typeface="Arial Nova Cond" panose="020B0506020202020204" pitchFamily="34" charset="0"/>
          </a:endParaRPr>
        </a:p>
      </dgm:t>
    </dgm:pt>
    <dgm:pt modelId="{3A608A12-B4A7-469B-A6BB-D994EA0F984D}" type="parTrans" cxnId="{E53207BF-9AD6-4C00-AF9B-244658833939}">
      <dgm:prSet/>
      <dgm:spPr/>
      <dgm:t>
        <a:bodyPr/>
        <a:lstStyle/>
        <a:p>
          <a:endParaRPr lang="en-US"/>
        </a:p>
      </dgm:t>
    </dgm:pt>
    <dgm:pt modelId="{34D89184-9D0A-42E4-88E9-16012468B059}" type="sibTrans" cxnId="{E53207BF-9AD6-4C00-AF9B-244658833939}">
      <dgm:prSet/>
      <dgm:spPr/>
      <dgm:t>
        <a:bodyPr/>
        <a:lstStyle/>
        <a:p>
          <a:endParaRPr lang="en-US"/>
        </a:p>
      </dgm:t>
    </dgm:pt>
    <dgm:pt modelId="{18E09449-6480-41DC-8365-645BD32EEBE2}">
      <dgm:prSet/>
      <dgm:spPr/>
      <dgm:t>
        <a:bodyPr/>
        <a:lstStyle/>
        <a:p>
          <a:pPr algn="ctr"/>
          <a:r>
            <a:rPr lang="en-US" dirty="0">
              <a:latin typeface="Arial Nova Cond" panose="020B0506020202020204" pitchFamily="34" charset="0"/>
            </a:rPr>
            <a:t>It is also registered with the Community for the Promotion and Protection of Cultural Religious and Linguistic Communities </a:t>
          </a:r>
          <a:r>
            <a:rPr lang="en-US" i="1" dirty="0">
              <a:latin typeface="Arial Nova Cond" panose="020B0506020202020204" pitchFamily="34" charset="0"/>
            </a:rPr>
            <a:t>(CRL Rights Commission</a:t>
          </a:r>
          <a:r>
            <a:rPr lang="en-US" dirty="0">
              <a:latin typeface="Arial Nova Cond" panose="020B0506020202020204" pitchFamily="34" charset="0"/>
            </a:rPr>
            <a:t>) as member of a Community Council in terms of the CRL Communities Act of 2002. </a:t>
          </a:r>
        </a:p>
        <a:p>
          <a:pPr algn="ctr"/>
          <a:r>
            <a:rPr lang="en-US" b="1" dirty="0">
              <a:latin typeface="Arial Nova Cond" panose="020B0506020202020204" pitchFamily="34" charset="0"/>
            </a:rPr>
            <a:t>CRL Number: </a:t>
          </a:r>
          <a:r>
            <a:rPr lang="en-ZA" b="1" dirty="0">
              <a:latin typeface="Arial Nova Cond" panose="020B0506020202020204" pitchFamily="34" charset="0"/>
            </a:rPr>
            <a:t>CRL091126/FS/01</a:t>
          </a:r>
          <a:endParaRPr lang="en-US" b="1" dirty="0">
            <a:latin typeface="Arial Nova Cond" panose="020B0506020202020204" pitchFamily="34" charset="0"/>
          </a:endParaRPr>
        </a:p>
      </dgm:t>
    </dgm:pt>
    <dgm:pt modelId="{701788FA-5F8F-4825-A173-D16748E011FD}" type="parTrans" cxnId="{43CDA081-76ED-405E-A023-F5E83CEEDCC1}">
      <dgm:prSet/>
      <dgm:spPr/>
      <dgm:t>
        <a:bodyPr/>
        <a:lstStyle/>
        <a:p>
          <a:endParaRPr lang="en-US"/>
        </a:p>
      </dgm:t>
    </dgm:pt>
    <dgm:pt modelId="{B28D04A4-C854-4AE4-9270-95DA825E3537}" type="sibTrans" cxnId="{43CDA081-76ED-405E-A023-F5E83CEEDCC1}">
      <dgm:prSet/>
      <dgm:spPr/>
      <dgm:t>
        <a:bodyPr/>
        <a:lstStyle/>
        <a:p>
          <a:endParaRPr lang="en-US"/>
        </a:p>
      </dgm:t>
    </dgm:pt>
    <dgm:pt modelId="{0D72EC53-EB33-4F24-B332-FC527EB06A59}">
      <dgm:prSet custT="1"/>
      <dgm:spPr/>
      <dgm:t>
        <a:bodyPr/>
        <a:lstStyle/>
        <a:p>
          <a:pPr algn="just"/>
          <a:r>
            <a:rPr lang="en-US" sz="2100" dirty="0">
              <a:latin typeface="Arial Nova Cond" panose="020B0506020202020204" pitchFamily="34" charset="0"/>
            </a:rPr>
            <a:t>NRC participated in the CRL National Consultative in 2013 and again in 2019, and took part in provincial consultative conference held by the CRL Commission. NRC has contributed to the process of formulation of the </a:t>
          </a:r>
          <a:r>
            <a:rPr lang="en-US" sz="2100" b="1" dirty="0">
              <a:latin typeface="Arial Nova Cond" panose="020B0506020202020204" pitchFamily="34" charset="0"/>
            </a:rPr>
            <a:t>CRL Rights Commission 2012 Recommendations Regarding the Ras Tafari Community</a:t>
          </a:r>
          <a:r>
            <a:rPr lang="en-US" sz="2100" dirty="0">
              <a:latin typeface="Arial Nova Cond" panose="020B0506020202020204" pitchFamily="34" charset="0"/>
            </a:rPr>
            <a:t>.</a:t>
          </a:r>
        </a:p>
      </dgm:t>
    </dgm:pt>
    <dgm:pt modelId="{FF4FAF18-B281-4AB0-A4EF-AA579E528B4D}" type="parTrans" cxnId="{EF6410CD-0EF6-4F3D-A697-AC89F1697847}">
      <dgm:prSet/>
      <dgm:spPr/>
      <dgm:t>
        <a:bodyPr/>
        <a:lstStyle/>
        <a:p>
          <a:endParaRPr lang="en-US"/>
        </a:p>
      </dgm:t>
    </dgm:pt>
    <dgm:pt modelId="{0D4019E2-6846-4FDC-A172-C5D171B88748}" type="sibTrans" cxnId="{EF6410CD-0EF6-4F3D-A697-AC89F1697847}">
      <dgm:prSet/>
      <dgm:spPr/>
      <dgm:t>
        <a:bodyPr/>
        <a:lstStyle/>
        <a:p>
          <a:endParaRPr lang="en-US"/>
        </a:p>
      </dgm:t>
    </dgm:pt>
    <dgm:pt modelId="{40B5CE68-69D8-487A-BBA6-992D0A4834BC}" type="pres">
      <dgm:prSet presAssocID="{116A1411-3144-424C-815B-E4BAFE372E6A}" presName="vert0" presStyleCnt="0">
        <dgm:presLayoutVars>
          <dgm:dir/>
          <dgm:animOne val="branch"/>
          <dgm:animLvl val="lvl"/>
        </dgm:presLayoutVars>
      </dgm:prSet>
      <dgm:spPr/>
      <dgm:t>
        <a:bodyPr/>
        <a:lstStyle/>
        <a:p>
          <a:endParaRPr lang="en-US"/>
        </a:p>
      </dgm:t>
    </dgm:pt>
    <dgm:pt modelId="{54715796-489E-434F-A1DA-F9C50D998C94}" type="pres">
      <dgm:prSet presAssocID="{8019C1E0-C2EC-49BF-AD64-DFD33A060FF2}" presName="thickLine" presStyleLbl="alignNode1" presStyleIdx="0" presStyleCnt="3"/>
      <dgm:spPr/>
    </dgm:pt>
    <dgm:pt modelId="{2177BE0B-5639-4C6E-A1B7-452B720E0DBF}" type="pres">
      <dgm:prSet presAssocID="{8019C1E0-C2EC-49BF-AD64-DFD33A060FF2}" presName="horz1" presStyleCnt="0"/>
      <dgm:spPr/>
    </dgm:pt>
    <dgm:pt modelId="{ACDC01E2-7F9F-4463-A23C-F8A82ACEFBC9}" type="pres">
      <dgm:prSet presAssocID="{8019C1E0-C2EC-49BF-AD64-DFD33A060FF2}" presName="tx1" presStyleLbl="revTx" presStyleIdx="0" presStyleCnt="3"/>
      <dgm:spPr/>
      <dgm:t>
        <a:bodyPr/>
        <a:lstStyle/>
        <a:p>
          <a:endParaRPr lang="en-US"/>
        </a:p>
      </dgm:t>
    </dgm:pt>
    <dgm:pt modelId="{F47A5259-494D-443A-AFDC-26F8CF330191}" type="pres">
      <dgm:prSet presAssocID="{8019C1E0-C2EC-49BF-AD64-DFD33A060FF2}" presName="vert1" presStyleCnt="0"/>
      <dgm:spPr/>
    </dgm:pt>
    <dgm:pt modelId="{AB924A69-CCDC-4991-BA1E-E06264131A37}" type="pres">
      <dgm:prSet presAssocID="{18E09449-6480-41DC-8365-645BD32EEBE2}" presName="thickLine" presStyleLbl="alignNode1" presStyleIdx="1" presStyleCnt="3"/>
      <dgm:spPr/>
    </dgm:pt>
    <dgm:pt modelId="{8EFB49A4-AD34-4DD5-8D4C-0D4A62CA4D53}" type="pres">
      <dgm:prSet presAssocID="{18E09449-6480-41DC-8365-645BD32EEBE2}" presName="horz1" presStyleCnt="0"/>
      <dgm:spPr/>
    </dgm:pt>
    <dgm:pt modelId="{D95DD71D-945A-4124-84DC-BD1098D25C07}" type="pres">
      <dgm:prSet presAssocID="{18E09449-6480-41DC-8365-645BD32EEBE2}" presName="tx1" presStyleLbl="revTx" presStyleIdx="1" presStyleCnt="3"/>
      <dgm:spPr/>
      <dgm:t>
        <a:bodyPr/>
        <a:lstStyle/>
        <a:p>
          <a:endParaRPr lang="en-US"/>
        </a:p>
      </dgm:t>
    </dgm:pt>
    <dgm:pt modelId="{E8309E02-765A-459D-A3E7-CB77BA40C502}" type="pres">
      <dgm:prSet presAssocID="{18E09449-6480-41DC-8365-645BD32EEBE2}" presName="vert1" presStyleCnt="0"/>
      <dgm:spPr/>
    </dgm:pt>
    <dgm:pt modelId="{274FB4F6-69FF-43DB-BB9A-DE8879BB2F55}" type="pres">
      <dgm:prSet presAssocID="{0D72EC53-EB33-4F24-B332-FC527EB06A59}" presName="thickLine" presStyleLbl="alignNode1" presStyleIdx="2" presStyleCnt="3"/>
      <dgm:spPr/>
    </dgm:pt>
    <dgm:pt modelId="{B1AADCD5-658F-48A2-9580-4AA6AA3AE2AD}" type="pres">
      <dgm:prSet presAssocID="{0D72EC53-EB33-4F24-B332-FC527EB06A59}" presName="horz1" presStyleCnt="0"/>
      <dgm:spPr/>
    </dgm:pt>
    <dgm:pt modelId="{6EB1A7BF-A242-4D12-B650-7CCC97E395E6}" type="pres">
      <dgm:prSet presAssocID="{0D72EC53-EB33-4F24-B332-FC527EB06A59}" presName="tx1" presStyleLbl="revTx" presStyleIdx="2" presStyleCnt="3"/>
      <dgm:spPr/>
      <dgm:t>
        <a:bodyPr/>
        <a:lstStyle/>
        <a:p>
          <a:endParaRPr lang="en-US"/>
        </a:p>
      </dgm:t>
    </dgm:pt>
    <dgm:pt modelId="{2DEFD707-D942-41E0-873E-0A6B5131BB4F}" type="pres">
      <dgm:prSet presAssocID="{0D72EC53-EB33-4F24-B332-FC527EB06A59}" presName="vert1" presStyleCnt="0"/>
      <dgm:spPr/>
    </dgm:pt>
  </dgm:ptLst>
  <dgm:cxnLst>
    <dgm:cxn modelId="{E53207BF-9AD6-4C00-AF9B-244658833939}" srcId="{116A1411-3144-424C-815B-E4BAFE372E6A}" destId="{8019C1E0-C2EC-49BF-AD64-DFD33A060FF2}" srcOrd="0" destOrd="0" parTransId="{3A608A12-B4A7-469B-A6BB-D994EA0F984D}" sibTransId="{34D89184-9D0A-42E4-88E9-16012468B059}"/>
    <dgm:cxn modelId="{43CDA081-76ED-405E-A023-F5E83CEEDCC1}" srcId="{116A1411-3144-424C-815B-E4BAFE372E6A}" destId="{18E09449-6480-41DC-8365-645BD32EEBE2}" srcOrd="1" destOrd="0" parTransId="{701788FA-5F8F-4825-A173-D16748E011FD}" sibTransId="{B28D04A4-C854-4AE4-9270-95DA825E3537}"/>
    <dgm:cxn modelId="{BB9BFBCC-D16D-4571-B7B6-DDF89197AEBF}" type="presOf" srcId="{18E09449-6480-41DC-8365-645BD32EEBE2}" destId="{D95DD71D-945A-4124-84DC-BD1098D25C07}" srcOrd="0" destOrd="0" presId="urn:microsoft.com/office/officeart/2008/layout/LinedList"/>
    <dgm:cxn modelId="{52950642-2EE2-463D-A205-FFFB7E8BB3C6}" type="presOf" srcId="{116A1411-3144-424C-815B-E4BAFE372E6A}" destId="{40B5CE68-69D8-487A-BBA6-992D0A4834BC}" srcOrd="0" destOrd="0" presId="urn:microsoft.com/office/officeart/2008/layout/LinedList"/>
    <dgm:cxn modelId="{EF6410CD-0EF6-4F3D-A697-AC89F1697847}" srcId="{116A1411-3144-424C-815B-E4BAFE372E6A}" destId="{0D72EC53-EB33-4F24-B332-FC527EB06A59}" srcOrd="2" destOrd="0" parTransId="{FF4FAF18-B281-4AB0-A4EF-AA579E528B4D}" sibTransId="{0D4019E2-6846-4FDC-A172-C5D171B88748}"/>
    <dgm:cxn modelId="{63B93F57-4C6C-4619-89E5-EABD8DA579B5}" type="presOf" srcId="{8019C1E0-C2EC-49BF-AD64-DFD33A060FF2}" destId="{ACDC01E2-7F9F-4463-A23C-F8A82ACEFBC9}" srcOrd="0" destOrd="0" presId="urn:microsoft.com/office/officeart/2008/layout/LinedList"/>
    <dgm:cxn modelId="{615594D7-8D78-44AA-B4F2-AF82E3D6DAF5}" type="presOf" srcId="{0D72EC53-EB33-4F24-B332-FC527EB06A59}" destId="{6EB1A7BF-A242-4D12-B650-7CCC97E395E6}" srcOrd="0" destOrd="0" presId="urn:microsoft.com/office/officeart/2008/layout/LinedList"/>
    <dgm:cxn modelId="{BECD9A63-0A85-4F3A-B838-CC00281FBE1C}" type="presParOf" srcId="{40B5CE68-69D8-487A-BBA6-992D0A4834BC}" destId="{54715796-489E-434F-A1DA-F9C50D998C94}" srcOrd="0" destOrd="0" presId="urn:microsoft.com/office/officeart/2008/layout/LinedList"/>
    <dgm:cxn modelId="{E9405EBB-E8D3-45EC-8130-E8F37B82E9B9}" type="presParOf" srcId="{40B5CE68-69D8-487A-BBA6-992D0A4834BC}" destId="{2177BE0B-5639-4C6E-A1B7-452B720E0DBF}" srcOrd="1" destOrd="0" presId="urn:microsoft.com/office/officeart/2008/layout/LinedList"/>
    <dgm:cxn modelId="{F09CC843-B032-4EC9-8DAF-81C01DCD58D5}" type="presParOf" srcId="{2177BE0B-5639-4C6E-A1B7-452B720E0DBF}" destId="{ACDC01E2-7F9F-4463-A23C-F8A82ACEFBC9}" srcOrd="0" destOrd="0" presId="urn:microsoft.com/office/officeart/2008/layout/LinedList"/>
    <dgm:cxn modelId="{A295D21B-8A13-457B-A19E-02C9ABAF9A75}" type="presParOf" srcId="{2177BE0B-5639-4C6E-A1B7-452B720E0DBF}" destId="{F47A5259-494D-443A-AFDC-26F8CF330191}" srcOrd="1" destOrd="0" presId="urn:microsoft.com/office/officeart/2008/layout/LinedList"/>
    <dgm:cxn modelId="{F929589C-BE47-46D7-A021-3A7F520C6117}" type="presParOf" srcId="{40B5CE68-69D8-487A-BBA6-992D0A4834BC}" destId="{AB924A69-CCDC-4991-BA1E-E06264131A37}" srcOrd="2" destOrd="0" presId="urn:microsoft.com/office/officeart/2008/layout/LinedList"/>
    <dgm:cxn modelId="{ECBFEEEE-9E9B-444A-8F05-956AD764AB95}" type="presParOf" srcId="{40B5CE68-69D8-487A-BBA6-992D0A4834BC}" destId="{8EFB49A4-AD34-4DD5-8D4C-0D4A62CA4D53}" srcOrd="3" destOrd="0" presId="urn:microsoft.com/office/officeart/2008/layout/LinedList"/>
    <dgm:cxn modelId="{6E8F058F-D577-46AE-8526-28DBADF49EE4}" type="presParOf" srcId="{8EFB49A4-AD34-4DD5-8D4C-0D4A62CA4D53}" destId="{D95DD71D-945A-4124-84DC-BD1098D25C07}" srcOrd="0" destOrd="0" presId="urn:microsoft.com/office/officeart/2008/layout/LinedList"/>
    <dgm:cxn modelId="{7B6E108E-5C2E-41F1-AC64-4617BF207BDE}" type="presParOf" srcId="{8EFB49A4-AD34-4DD5-8D4C-0D4A62CA4D53}" destId="{E8309E02-765A-459D-A3E7-CB77BA40C502}" srcOrd="1" destOrd="0" presId="urn:microsoft.com/office/officeart/2008/layout/LinedList"/>
    <dgm:cxn modelId="{EC7979B4-E212-47D8-9A15-1831523FF6BC}" type="presParOf" srcId="{40B5CE68-69D8-487A-BBA6-992D0A4834BC}" destId="{274FB4F6-69FF-43DB-BB9A-DE8879BB2F55}" srcOrd="4" destOrd="0" presId="urn:microsoft.com/office/officeart/2008/layout/LinedList"/>
    <dgm:cxn modelId="{BA04622D-75BC-45D9-B5E0-547500F3B027}" type="presParOf" srcId="{40B5CE68-69D8-487A-BBA6-992D0A4834BC}" destId="{B1AADCD5-658F-48A2-9580-4AA6AA3AE2AD}" srcOrd="5" destOrd="0" presId="urn:microsoft.com/office/officeart/2008/layout/LinedList"/>
    <dgm:cxn modelId="{A6D43374-EE02-4A1F-AFCE-7FE23857404D}" type="presParOf" srcId="{B1AADCD5-658F-48A2-9580-4AA6AA3AE2AD}" destId="{6EB1A7BF-A242-4D12-B650-7CCC97E395E6}" srcOrd="0" destOrd="0" presId="urn:microsoft.com/office/officeart/2008/layout/LinedList"/>
    <dgm:cxn modelId="{3E169BB0-2E7A-4FD9-B2FB-622D9F51817C}" type="presParOf" srcId="{B1AADCD5-658F-48A2-9580-4AA6AA3AE2AD}" destId="{2DEFD707-D942-41E0-873E-0A6B5131BB4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7FBDD4-0ED0-4E6A-B36F-3CF538F0415E}"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2BA08A52-3519-44F5-A762-8B8A60F5B395}">
      <dgm:prSet/>
      <dgm:spPr/>
      <dgm:t>
        <a:bodyPr/>
        <a:lstStyle/>
        <a:p>
          <a:pPr algn="just"/>
          <a:r>
            <a:rPr lang="en-US" dirty="0">
              <a:latin typeface="Arial Nova Cond" panose="020B0506020202020204" pitchFamily="34" charset="0"/>
            </a:rPr>
            <a:t>Upon the realization that when we graduate we have to make contributions to our communities in all aspects developmental, we decided to register New Race Consciousness as a non-profit organization to play a larger role in civil society development beyond the confines of a university premises.</a:t>
          </a:r>
        </a:p>
      </dgm:t>
    </dgm:pt>
    <dgm:pt modelId="{EB18350F-B65F-4F27-8703-F087D7312889}" type="parTrans" cxnId="{467E70D5-C3B6-483C-8DBB-88B6F4C6F0C9}">
      <dgm:prSet/>
      <dgm:spPr/>
      <dgm:t>
        <a:bodyPr/>
        <a:lstStyle/>
        <a:p>
          <a:endParaRPr lang="en-US"/>
        </a:p>
      </dgm:t>
    </dgm:pt>
    <dgm:pt modelId="{A3B2B5AC-BF63-4AF7-817D-6CF4F4C456D8}" type="sibTrans" cxnId="{467E70D5-C3B6-483C-8DBB-88B6F4C6F0C9}">
      <dgm:prSet/>
      <dgm:spPr/>
      <dgm:t>
        <a:bodyPr/>
        <a:lstStyle/>
        <a:p>
          <a:endParaRPr lang="en-US"/>
        </a:p>
      </dgm:t>
    </dgm:pt>
    <dgm:pt modelId="{30595C3A-3C05-42BB-953E-48505EE3D2FD}">
      <dgm:prSet/>
      <dgm:spPr/>
      <dgm:t>
        <a:bodyPr/>
        <a:lstStyle/>
        <a:p>
          <a:pPr algn="just"/>
          <a:r>
            <a:rPr lang="en-US" b="1" dirty="0">
              <a:latin typeface="Arial Nova Cond" panose="020B0506020202020204" pitchFamily="34" charset="0"/>
            </a:rPr>
            <a:t>Main Aim </a:t>
          </a:r>
          <a:r>
            <a:rPr lang="en-US" b="0" dirty="0">
              <a:latin typeface="Arial Nova Cond" panose="020B0506020202020204" pitchFamily="34" charset="0"/>
            </a:rPr>
            <a:t>of the organisation</a:t>
          </a:r>
          <a:r>
            <a:rPr lang="en-US" b="1" dirty="0">
              <a:latin typeface="Arial Nova Cond" panose="020B0506020202020204" pitchFamily="34" charset="0"/>
            </a:rPr>
            <a:t> </a:t>
          </a:r>
          <a:r>
            <a:rPr lang="en-US" dirty="0">
              <a:latin typeface="Arial Nova Cond" panose="020B0506020202020204" pitchFamily="34" charset="0"/>
            </a:rPr>
            <a:t>is to spread the teachings of Emperor Haile Selassie I and Empress </a:t>
          </a:r>
          <a:r>
            <a:rPr lang="en-US" dirty="0" err="1">
              <a:latin typeface="Arial Nova Cond" panose="020B0506020202020204" pitchFamily="34" charset="0"/>
            </a:rPr>
            <a:t>Waizero</a:t>
          </a:r>
          <a:r>
            <a:rPr lang="en-US" dirty="0">
              <a:latin typeface="Arial Nova Cond" panose="020B0506020202020204" pitchFamily="34" charset="0"/>
            </a:rPr>
            <a:t> </a:t>
          </a:r>
          <a:r>
            <a:rPr lang="en-US" dirty="0" err="1">
              <a:latin typeface="Arial Nova Cond" panose="020B0506020202020204" pitchFamily="34" charset="0"/>
            </a:rPr>
            <a:t>Menen</a:t>
          </a:r>
          <a:r>
            <a:rPr lang="en-US" dirty="0">
              <a:latin typeface="Arial Nova Cond" panose="020B0506020202020204" pitchFamily="34" charset="0"/>
            </a:rPr>
            <a:t> to the whole world community, and therefore operates mainly within the educational sector. </a:t>
          </a:r>
        </a:p>
      </dgm:t>
    </dgm:pt>
    <dgm:pt modelId="{60C17A3E-FFDC-4A69-B919-C55920ACC583}" type="parTrans" cxnId="{295B3869-C6E6-48DB-83D7-F6CFFA99AFF9}">
      <dgm:prSet/>
      <dgm:spPr/>
      <dgm:t>
        <a:bodyPr/>
        <a:lstStyle/>
        <a:p>
          <a:endParaRPr lang="en-US"/>
        </a:p>
      </dgm:t>
    </dgm:pt>
    <dgm:pt modelId="{3C1DA4A2-ECD8-4C29-879A-C321135A0F29}" type="sibTrans" cxnId="{295B3869-C6E6-48DB-83D7-F6CFFA99AFF9}">
      <dgm:prSet/>
      <dgm:spPr/>
      <dgm:t>
        <a:bodyPr/>
        <a:lstStyle/>
        <a:p>
          <a:endParaRPr lang="en-US"/>
        </a:p>
      </dgm:t>
    </dgm:pt>
    <dgm:pt modelId="{489CBA9C-5366-4838-847E-C93B2C0B76C7}" type="pres">
      <dgm:prSet presAssocID="{837FBDD4-0ED0-4E6A-B36F-3CF538F0415E}" presName="vert0" presStyleCnt="0">
        <dgm:presLayoutVars>
          <dgm:dir/>
          <dgm:animOne val="branch"/>
          <dgm:animLvl val="lvl"/>
        </dgm:presLayoutVars>
      </dgm:prSet>
      <dgm:spPr/>
      <dgm:t>
        <a:bodyPr/>
        <a:lstStyle/>
        <a:p>
          <a:endParaRPr lang="en-US"/>
        </a:p>
      </dgm:t>
    </dgm:pt>
    <dgm:pt modelId="{D030C6DC-9C7D-45A3-BDF8-5252ECB04B0C}" type="pres">
      <dgm:prSet presAssocID="{2BA08A52-3519-44F5-A762-8B8A60F5B395}" presName="thickLine" presStyleLbl="alignNode1" presStyleIdx="0" presStyleCnt="2"/>
      <dgm:spPr/>
    </dgm:pt>
    <dgm:pt modelId="{FA0FA220-9D44-4F7E-8C02-4B977C82B46E}" type="pres">
      <dgm:prSet presAssocID="{2BA08A52-3519-44F5-A762-8B8A60F5B395}" presName="horz1" presStyleCnt="0"/>
      <dgm:spPr/>
    </dgm:pt>
    <dgm:pt modelId="{42FF1B64-2755-442A-BFCD-3D86BB0259A2}" type="pres">
      <dgm:prSet presAssocID="{2BA08A52-3519-44F5-A762-8B8A60F5B395}" presName="tx1" presStyleLbl="revTx" presStyleIdx="0" presStyleCnt="2"/>
      <dgm:spPr/>
      <dgm:t>
        <a:bodyPr/>
        <a:lstStyle/>
        <a:p>
          <a:endParaRPr lang="en-US"/>
        </a:p>
      </dgm:t>
    </dgm:pt>
    <dgm:pt modelId="{85FF6F47-AD21-4242-A218-ADBDDB4DA64A}" type="pres">
      <dgm:prSet presAssocID="{2BA08A52-3519-44F5-A762-8B8A60F5B395}" presName="vert1" presStyleCnt="0"/>
      <dgm:spPr/>
    </dgm:pt>
    <dgm:pt modelId="{AA616C60-8765-46FB-8584-7814AD8B48F3}" type="pres">
      <dgm:prSet presAssocID="{30595C3A-3C05-42BB-953E-48505EE3D2FD}" presName="thickLine" presStyleLbl="alignNode1" presStyleIdx="1" presStyleCnt="2"/>
      <dgm:spPr/>
    </dgm:pt>
    <dgm:pt modelId="{07C4CFFB-C351-4E40-A587-06D543AE42C0}" type="pres">
      <dgm:prSet presAssocID="{30595C3A-3C05-42BB-953E-48505EE3D2FD}" presName="horz1" presStyleCnt="0"/>
      <dgm:spPr/>
    </dgm:pt>
    <dgm:pt modelId="{D5B0F3CB-B8FD-4A4E-8DD5-8A624C379EC3}" type="pres">
      <dgm:prSet presAssocID="{30595C3A-3C05-42BB-953E-48505EE3D2FD}" presName="tx1" presStyleLbl="revTx" presStyleIdx="1" presStyleCnt="2"/>
      <dgm:spPr/>
      <dgm:t>
        <a:bodyPr/>
        <a:lstStyle/>
        <a:p>
          <a:endParaRPr lang="en-US"/>
        </a:p>
      </dgm:t>
    </dgm:pt>
    <dgm:pt modelId="{E26BF719-3353-47B9-B5EC-FEB779792A5E}" type="pres">
      <dgm:prSet presAssocID="{30595C3A-3C05-42BB-953E-48505EE3D2FD}" presName="vert1" presStyleCnt="0"/>
      <dgm:spPr/>
    </dgm:pt>
  </dgm:ptLst>
  <dgm:cxnLst>
    <dgm:cxn modelId="{2F0783B5-F8CF-4CE0-9CF0-02E6609E402C}" type="presOf" srcId="{837FBDD4-0ED0-4E6A-B36F-3CF538F0415E}" destId="{489CBA9C-5366-4838-847E-C93B2C0B76C7}" srcOrd="0" destOrd="0" presId="urn:microsoft.com/office/officeart/2008/layout/LinedList"/>
    <dgm:cxn modelId="{19AFAF83-D4B0-4C1F-B5C2-D9E4EC9A4D4D}" type="presOf" srcId="{2BA08A52-3519-44F5-A762-8B8A60F5B395}" destId="{42FF1B64-2755-442A-BFCD-3D86BB0259A2}" srcOrd="0" destOrd="0" presId="urn:microsoft.com/office/officeart/2008/layout/LinedList"/>
    <dgm:cxn modelId="{295B3869-C6E6-48DB-83D7-F6CFFA99AFF9}" srcId="{837FBDD4-0ED0-4E6A-B36F-3CF538F0415E}" destId="{30595C3A-3C05-42BB-953E-48505EE3D2FD}" srcOrd="1" destOrd="0" parTransId="{60C17A3E-FFDC-4A69-B919-C55920ACC583}" sibTransId="{3C1DA4A2-ECD8-4C29-879A-C321135A0F29}"/>
    <dgm:cxn modelId="{4DE029FA-F039-4D6A-B2B2-2975DC5C7E9C}" type="presOf" srcId="{30595C3A-3C05-42BB-953E-48505EE3D2FD}" destId="{D5B0F3CB-B8FD-4A4E-8DD5-8A624C379EC3}" srcOrd="0" destOrd="0" presId="urn:microsoft.com/office/officeart/2008/layout/LinedList"/>
    <dgm:cxn modelId="{467E70D5-C3B6-483C-8DBB-88B6F4C6F0C9}" srcId="{837FBDD4-0ED0-4E6A-B36F-3CF538F0415E}" destId="{2BA08A52-3519-44F5-A762-8B8A60F5B395}" srcOrd="0" destOrd="0" parTransId="{EB18350F-B65F-4F27-8703-F087D7312889}" sibTransId="{A3B2B5AC-BF63-4AF7-817D-6CF4F4C456D8}"/>
    <dgm:cxn modelId="{B0F4871A-B32A-496E-BCC8-10FAC8D64667}" type="presParOf" srcId="{489CBA9C-5366-4838-847E-C93B2C0B76C7}" destId="{D030C6DC-9C7D-45A3-BDF8-5252ECB04B0C}" srcOrd="0" destOrd="0" presId="urn:microsoft.com/office/officeart/2008/layout/LinedList"/>
    <dgm:cxn modelId="{E141EDBC-B4FA-4B92-A75E-8720497B8EE8}" type="presParOf" srcId="{489CBA9C-5366-4838-847E-C93B2C0B76C7}" destId="{FA0FA220-9D44-4F7E-8C02-4B977C82B46E}" srcOrd="1" destOrd="0" presId="urn:microsoft.com/office/officeart/2008/layout/LinedList"/>
    <dgm:cxn modelId="{D6FECBD6-60E0-4BB8-8A7F-657E5E0269D6}" type="presParOf" srcId="{FA0FA220-9D44-4F7E-8C02-4B977C82B46E}" destId="{42FF1B64-2755-442A-BFCD-3D86BB0259A2}" srcOrd="0" destOrd="0" presId="urn:microsoft.com/office/officeart/2008/layout/LinedList"/>
    <dgm:cxn modelId="{3D4DF54D-FB9C-429C-9845-804F19AFAF6D}" type="presParOf" srcId="{FA0FA220-9D44-4F7E-8C02-4B977C82B46E}" destId="{85FF6F47-AD21-4242-A218-ADBDDB4DA64A}" srcOrd="1" destOrd="0" presId="urn:microsoft.com/office/officeart/2008/layout/LinedList"/>
    <dgm:cxn modelId="{7A678492-949B-426E-8012-E5EC2EE72C0D}" type="presParOf" srcId="{489CBA9C-5366-4838-847E-C93B2C0B76C7}" destId="{AA616C60-8765-46FB-8584-7814AD8B48F3}" srcOrd="2" destOrd="0" presId="urn:microsoft.com/office/officeart/2008/layout/LinedList"/>
    <dgm:cxn modelId="{1B38DA3D-A684-45D0-8A39-97CF57681687}" type="presParOf" srcId="{489CBA9C-5366-4838-847E-C93B2C0B76C7}" destId="{07C4CFFB-C351-4E40-A587-06D543AE42C0}" srcOrd="3" destOrd="0" presId="urn:microsoft.com/office/officeart/2008/layout/LinedList"/>
    <dgm:cxn modelId="{6E02B7DB-3DE5-423B-B662-93547198DD86}" type="presParOf" srcId="{07C4CFFB-C351-4E40-A587-06D543AE42C0}" destId="{D5B0F3CB-B8FD-4A4E-8DD5-8A624C379EC3}" srcOrd="0" destOrd="0" presId="urn:microsoft.com/office/officeart/2008/layout/LinedList"/>
    <dgm:cxn modelId="{5E7B6DAA-6DA7-48A0-BAD7-09C919855AF1}" type="presParOf" srcId="{07C4CFFB-C351-4E40-A587-06D543AE42C0}" destId="{E26BF719-3353-47B9-B5EC-FEB779792A5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9C2E7F-E43E-43A5-B41E-D117067648F7}"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144D15D-2C36-4749-9E3E-6779F2518A63}">
      <dgm:prSet/>
      <dgm:spPr>
        <a:solidFill>
          <a:srgbClr val="99CC00"/>
        </a:solidFill>
      </dgm:spPr>
      <dgm:t>
        <a:bodyPr/>
        <a:lstStyle/>
        <a:p>
          <a:pPr algn="just"/>
          <a:r>
            <a:rPr lang="en-US" dirty="0">
              <a:solidFill>
                <a:schemeClr val="tx1"/>
              </a:solidFill>
              <a:latin typeface="Arial Nova Cond" panose="020B0506020202020204" pitchFamily="34" charset="0"/>
            </a:rPr>
            <a:t>Post the 2018 </a:t>
          </a:r>
          <a:r>
            <a:rPr lang="en-US" dirty="0" err="1">
              <a:solidFill>
                <a:schemeClr val="tx1"/>
              </a:solidFill>
              <a:latin typeface="Arial Nova Cond" panose="020B0506020202020204" pitchFamily="34" charset="0"/>
            </a:rPr>
            <a:t>ConCourt</a:t>
          </a:r>
          <a:r>
            <a:rPr lang="en-US" dirty="0">
              <a:solidFill>
                <a:schemeClr val="tx1"/>
              </a:solidFill>
              <a:latin typeface="Arial Nova Cond" panose="020B0506020202020204" pitchFamily="34" charset="0"/>
            </a:rPr>
            <a:t> Judgement on cannabis, we have seen frequent raids of households by police even during lockdown, and I personally had my own home, in Welkom Free State raided by police who conducted a search without identifying themselves nor producing warrants on account of us growing cannabis in private. </a:t>
          </a:r>
        </a:p>
      </dgm:t>
    </dgm:pt>
    <dgm:pt modelId="{775CE6E3-4AB1-48C4-A4A8-19D1792FA75C}" type="parTrans" cxnId="{10E109E9-0844-4067-8B2E-6D2514EC770D}">
      <dgm:prSet/>
      <dgm:spPr/>
      <dgm:t>
        <a:bodyPr/>
        <a:lstStyle/>
        <a:p>
          <a:endParaRPr lang="en-US"/>
        </a:p>
      </dgm:t>
    </dgm:pt>
    <dgm:pt modelId="{4BE05126-FED8-47FB-96E3-83911B2B9A7F}" type="sibTrans" cxnId="{10E109E9-0844-4067-8B2E-6D2514EC770D}">
      <dgm:prSet/>
      <dgm:spPr/>
      <dgm:t>
        <a:bodyPr/>
        <a:lstStyle/>
        <a:p>
          <a:endParaRPr lang="en-US"/>
        </a:p>
      </dgm:t>
    </dgm:pt>
    <dgm:pt modelId="{F88070C6-5AC2-43BF-A12B-7923B7735B90}">
      <dgm:prSet/>
      <dgm:spPr>
        <a:solidFill>
          <a:schemeClr val="accent4"/>
        </a:solidFill>
      </dgm:spPr>
      <dgm:t>
        <a:bodyPr/>
        <a:lstStyle/>
        <a:p>
          <a:pPr algn="just"/>
          <a:r>
            <a:rPr lang="en-US" dirty="0">
              <a:solidFill>
                <a:schemeClr val="tx1"/>
              </a:solidFill>
              <a:latin typeface="Arial Nova Cond" panose="020B0506020202020204" pitchFamily="34" charset="0"/>
            </a:rPr>
            <a:t>NRC then involved IPID and requested for intervention and to come and  make a presentation to IPID about Ras Tafari usage of the herb cannabis, IPID then acceded to our request to come present and they indicated the possibility only after the ease of restrictions, but received our PowerPoint Presentation.</a:t>
          </a:r>
        </a:p>
      </dgm:t>
    </dgm:pt>
    <dgm:pt modelId="{06231412-3DC1-4C49-A23B-B74975AE6DA2}" type="parTrans" cxnId="{D41A4FCD-33FD-4F66-B089-4F21BABB49E6}">
      <dgm:prSet/>
      <dgm:spPr/>
      <dgm:t>
        <a:bodyPr/>
        <a:lstStyle/>
        <a:p>
          <a:endParaRPr lang="en-US"/>
        </a:p>
      </dgm:t>
    </dgm:pt>
    <dgm:pt modelId="{A1CDBF2B-7B92-4848-9312-3C9109C893FA}" type="sibTrans" cxnId="{D41A4FCD-33FD-4F66-B089-4F21BABB49E6}">
      <dgm:prSet/>
      <dgm:spPr/>
      <dgm:t>
        <a:bodyPr/>
        <a:lstStyle/>
        <a:p>
          <a:endParaRPr lang="en-US"/>
        </a:p>
      </dgm:t>
    </dgm:pt>
    <dgm:pt modelId="{53A8CCFD-B5D3-4C38-BBAD-F02E34411E0A}" type="pres">
      <dgm:prSet presAssocID="{649C2E7F-E43E-43A5-B41E-D117067648F7}" presName="linear" presStyleCnt="0">
        <dgm:presLayoutVars>
          <dgm:animLvl val="lvl"/>
          <dgm:resizeHandles val="exact"/>
        </dgm:presLayoutVars>
      </dgm:prSet>
      <dgm:spPr/>
      <dgm:t>
        <a:bodyPr/>
        <a:lstStyle/>
        <a:p>
          <a:endParaRPr lang="en-US"/>
        </a:p>
      </dgm:t>
    </dgm:pt>
    <dgm:pt modelId="{996D8F7D-DAD1-462E-83BD-F6D7E90EF80F}" type="pres">
      <dgm:prSet presAssocID="{E144D15D-2C36-4749-9E3E-6779F2518A63}" presName="parentText" presStyleLbl="node1" presStyleIdx="0" presStyleCnt="2" custScaleY="117884">
        <dgm:presLayoutVars>
          <dgm:chMax val="0"/>
          <dgm:bulletEnabled val="1"/>
        </dgm:presLayoutVars>
      </dgm:prSet>
      <dgm:spPr/>
      <dgm:t>
        <a:bodyPr/>
        <a:lstStyle/>
        <a:p>
          <a:endParaRPr lang="en-US"/>
        </a:p>
      </dgm:t>
    </dgm:pt>
    <dgm:pt modelId="{38D71C0A-AC7B-4D57-93E2-2F5D32B9ECDB}" type="pres">
      <dgm:prSet presAssocID="{4BE05126-FED8-47FB-96E3-83911B2B9A7F}" presName="spacer" presStyleCnt="0"/>
      <dgm:spPr/>
    </dgm:pt>
    <dgm:pt modelId="{C37FC565-75EF-4A0C-84DB-EDEF18583222}" type="pres">
      <dgm:prSet presAssocID="{F88070C6-5AC2-43BF-A12B-7923B7735B90}" presName="parentText" presStyleLbl="node1" presStyleIdx="1" presStyleCnt="2">
        <dgm:presLayoutVars>
          <dgm:chMax val="0"/>
          <dgm:bulletEnabled val="1"/>
        </dgm:presLayoutVars>
      </dgm:prSet>
      <dgm:spPr/>
      <dgm:t>
        <a:bodyPr/>
        <a:lstStyle/>
        <a:p>
          <a:endParaRPr lang="en-US"/>
        </a:p>
      </dgm:t>
    </dgm:pt>
  </dgm:ptLst>
  <dgm:cxnLst>
    <dgm:cxn modelId="{10E109E9-0844-4067-8B2E-6D2514EC770D}" srcId="{649C2E7F-E43E-43A5-B41E-D117067648F7}" destId="{E144D15D-2C36-4749-9E3E-6779F2518A63}" srcOrd="0" destOrd="0" parTransId="{775CE6E3-4AB1-48C4-A4A8-19D1792FA75C}" sibTransId="{4BE05126-FED8-47FB-96E3-83911B2B9A7F}"/>
    <dgm:cxn modelId="{09DEBC46-34A6-43F8-9332-678EAA9DDC3A}" type="presOf" srcId="{E144D15D-2C36-4749-9E3E-6779F2518A63}" destId="{996D8F7D-DAD1-462E-83BD-F6D7E90EF80F}" srcOrd="0" destOrd="0" presId="urn:microsoft.com/office/officeart/2005/8/layout/vList2"/>
    <dgm:cxn modelId="{D41A4FCD-33FD-4F66-B089-4F21BABB49E6}" srcId="{649C2E7F-E43E-43A5-B41E-D117067648F7}" destId="{F88070C6-5AC2-43BF-A12B-7923B7735B90}" srcOrd="1" destOrd="0" parTransId="{06231412-3DC1-4C49-A23B-B74975AE6DA2}" sibTransId="{A1CDBF2B-7B92-4848-9312-3C9109C893FA}"/>
    <dgm:cxn modelId="{B65C6972-B558-4131-878A-BD97691ED25D}" type="presOf" srcId="{649C2E7F-E43E-43A5-B41E-D117067648F7}" destId="{53A8CCFD-B5D3-4C38-BBAD-F02E34411E0A}" srcOrd="0" destOrd="0" presId="urn:microsoft.com/office/officeart/2005/8/layout/vList2"/>
    <dgm:cxn modelId="{75A5119A-0180-40DA-8B24-D0814FA72AA4}" type="presOf" srcId="{F88070C6-5AC2-43BF-A12B-7923B7735B90}" destId="{C37FC565-75EF-4A0C-84DB-EDEF18583222}" srcOrd="0" destOrd="0" presId="urn:microsoft.com/office/officeart/2005/8/layout/vList2"/>
    <dgm:cxn modelId="{14A2BD87-8C81-4A7F-B0F4-BAA12B9237CD}" type="presParOf" srcId="{53A8CCFD-B5D3-4C38-BBAD-F02E34411E0A}" destId="{996D8F7D-DAD1-462E-83BD-F6D7E90EF80F}" srcOrd="0" destOrd="0" presId="urn:microsoft.com/office/officeart/2005/8/layout/vList2"/>
    <dgm:cxn modelId="{F59ED224-079B-44EE-B979-D295B4A6D48D}" type="presParOf" srcId="{53A8CCFD-B5D3-4C38-BBAD-F02E34411E0A}" destId="{38D71C0A-AC7B-4D57-93E2-2F5D32B9ECDB}" srcOrd="1" destOrd="0" presId="urn:microsoft.com/office/officeart/2005/8/layout/vList2"/>
    <dgm:cxn modelId="{B58B0E28-BD5F-463A-BC22-0BD85153FC80}" type="presParOf" srcId="{53A8CCFD-B5D3-4C38-BBAD-F02E34411E0A}" destId="{C37FC565-75EF-4A0C-84DB-EDEF1858322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6BE60E-581A-463C-B79F-A45E8F4254B6}"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1F323E52-B6A4-45D9-A41E-AAB73B87444E}">
      <dgm:prSet/>
      <dgm:spPr/>
      <dgm:t>
        <a:bodyPr/>
        <a:lstStyle/>
        <a:p>
          <a:r>
            <a:rPr lang="en-US" b="1" i="1"/>
            <a:t>Cultivation </a:t>
          </a:r>
          <a:r>
            <a:rPr lang="en-US" i="1"/>
            <a:t> to allow for the growing, harvesting, drying, trimming, curing or packaging of cannabis;</a:t>
          </a:r>
        </a:p>
      </dgm:t>
    </dgm:pt>
    <dgm:pt modelId="{9831EF1E-51C5-4F0A-B6C3-ED66210F6EB4}" type="parTrans" cxnId="{4FA20BF5-0A68-41E7-8A81-7D91AED767A4}">
      <dgm:prSet/>
      <dgm:spPr/>
      <dgm:t>
        <a:bodyPr/>
        <a:lstStyle/>
        <a:p>
          <a:endParaRPr lang="en-US"/>
        </a:p>
      </dgm:t>
    </dgm:pt>
    <dgm:pt modelId="{F70062CC-5FC8-44EA-AA6C-08371BC1F80C}" type="sibTrans" cxnId="{4FA20BF5-0A68-41E7-8A81-7D91AED767A4}">
      <dgm:prSet/>
      <dgm:spPr/>
      <dgm:t>
        <a:bodyPr/>
        <a:lstStyle/>
        <a:p>
          <a:endParaRPr lang="en-US"/>
        </a:p>
      </dgm:t>
    </dgm:pt>
    <dgm:pt modelId="{6E575D4E-9D92-43CF-A1F9-DB86013D234A}">
      <dgm:prSet/>
      <dgm:spPr/>
      <dgm:t>
        <a:bodyPr/>
        <a:lstStyle/>
        <a:p>
          <a:r>
            <a:rPr lang="en-US" b="1" i="1"/>
            <a:t>Dispensary </a:t>
          </a:r>
          <a:r>
            <a:rPr lang="en-US" i="1"/>
            <a:t>to allow for the storage and dispensing of cannabis;</a:t>
          </a:r>
          <a:endParaRPr lang="en-US"/>
        </a:p>
      </dgm:t>
    </dgm:pt>
    <dgm:pt modelId="{C02AB4D9-9F8E-47AD-B91E-F9AD89B94EAD}" type="parTrans" cxnId="{B867152E-7ABE-427D-B1F6-F70684D0827F}">
      <dgm:prSet/>
      <dgm:spPr/>
      <dgm:t>
        <a:bodyPr/>
        <a:lstStyle/>
        <a:p>
          <a:endParaRPr lang="en-US"/>
        </a:p>
      </dgm:t>
    </dgm:pt>
    <dgm:pt modelId="{029F7497-A2BD-43FC-A638-546439C933B0}" type="sibTrans" cxnId="{B867152E-7ABE-427D-B1F6-F70684D0827F}">
      <dgm:prSet/>
      <dgm:spPr/>
      <dgm:t>
        <a:bodyPr/>
        <a:lstStyle/>
        <a:p>
          <a:endParaRPr lang="en-US"/>
        </a:p>
      </dgm:t>
    </dgm:pt>
    <dgm:pt modelId="{2684FE73-EB71-42C9-88D5-A94624FFE8A8}">
      <dgm:prSet/>
      <dgm:spPr/>
      <dgm:t>
        <a:bodyPr/>
        <a:lstStyle/>
        <a:p>
          <a:r>
            <a:rPr lang="en-US" b="1" i="1"/>
            <a:t>Importation </a:t>
          </a:r>
          <a:r>
            <a:rPr lang="en-US" i="1"/>
            <a:t>to allow for the importation of cannabis from any country where it is legal to do so should it run out domestically;</a:t>
          </a:r>
          <a:endParaRPr lang="en-US"/>
        </a:p>
      </dgm:t>
    </dgm:pt>
    <dgm:pt modelId="{EE8A3A79-A46F-403D-93DB-2EDB557FAC9C}" type="parTrans" cxnId="{38DAEB6A-21DF-4070-BD39-C11C36DCEC9F}">
      <dgm:prSet/>
      <dgm:spPr/>
      <dgm:t>
        <a:bodyPr/>
        <a:lstStyle/>
        <a:p>
          <a:endParaRPr lang="en-US"/>
        </a:p>
      </dgm:t>
    </dgm:pt>
    <dgm:pt modelId="{03479C81-FF0B-4EDC-BF91-7E66950804DB}" type="sibTrans" cxnId="{38DAEB6A-21DF-4070-BD39-C11C36DCEC9F}">
      <dgm:prSet/>
      <dgm:spPr/>
      <dgm:t>
        <a:bodyPr/>
        <a:lstStyle/>
        <a:p>
          <a:endParaRPr lang="en-US"/>
        </a:p>
      </dgm:t>
    </dgm:pt>
    <dgm:pt modelId="{1343F18D-2A3C-4FA9-9C14-7C398EF38F51}">
      <dgm:prSet/>
      <dgm:spPr/>
      <dgm:t>
        <a:bodyPr/>
        <a:lstStyle/>
        <a:p>
          <a:r>
            <a:rPr lang="en-US" b="1" i="1"/>
            <a:t>Exportation </a:t>
          </a:r>
          <a:r>
            <a:rPr lang="en-US" i="1"/>
            <a:t>to allow for the exportation of cannabis to any country in keeping with the laws of such country should they need; and</a:t>
          </a:r>
          <a:endParaRPr lang="en-US"/>
        </a:p>
      </dgm:t>
    </dgm:pt>
    <dgm:pt modelId="{5309E921-64E5-4060-B725-001DD1094120}" type="parTrans" cxnId="{E62CC8EA-7F52-4BAE-9961-20AE1F153281}">
      <dgm:prSet/>
      <dgm:spPr/>
      <dgm:t>
        <a:bodyPr/>
        <a:lstStyle/>
        <a:p>
          <a:endParaRPr lang="en-US"/>
        </a:p>
      </dgm:t>
    </dgm:pt>
    <dgm:pt modelId="{69D630CE-8FFD-442A-B292-EF8FD37BC46B}" type="sibTrans" cxnId="{E62CC8EA-7F52-4BAE-9961-20AE1F153281}">
      <dgm:prSet/>
      <dgm:spPr/>
      <dgm:t>
        <a:bodyPr/>
        <a:lstStyle/>
        <a:p>
          <a:endParaRPr lang="en-US"/>
        </a:p>
      </dgm:t>
    </dgm:pt>
    <dgm:pt modelId="{1BEC4B17-E6DD-47F6-A0BD-531957509A33}">
      <dgm:prSet/>
      <dgm:spPr/>
      <dgm:t>
        <a:bodyPr/>
        <a:lstStyle/>
        <a:p>
          <a:r>
            <a:rPr lang="en-US" b="1" i="1"/>
            <a:t>Transportation </a:t>
          </a:r>
          <a:r>
            <a:rPr lang="en-US" i="1"/>
            <a:t>to allow for the transport of cannabis.</a:t>
          </a:r>
          <a:endParaRPr lang="en-US"/>
        </a:p>
      </dgm:t>
    </dgm:pt>
    <dgm:pt modelId="{063855A4-90F2-4311-BE04-CB9EB62FCA2F}" type="parTrans" cxnId="{F4CD7B98-6525-4776-8B05-370E49C38C20}">
      <dgm:prSet/>
      <dgm:spPr/>
      <dgm:t>
        <a:bodyPr/>
        <a:lstStyle/>
        <a:p>
          <a:endParaRPr lang="en-US"/>
        </a:p>
      </dgm:t>
    </dgm:pt>
    <dgm:pt modelId="{39A15D72-4E91-4014-81A5-DC9F7806B96E}" type="sibTrans" cxnId="{F4CD7B98-6525-4776-8B05-370E49C38C20}">
      <dgm:prSet/>
      <dgm:spPr/>
      <dgm:t>
        <a:bodyPr/>
        <a:lstStyle/>
        <a:p>
          <a:endParaRPr lang="en-US"/>
        </a:p>
      </dgm:t>
    </dgm:pt>
    <dgm:pt modelId="{AEDC8D70-10D8-4743-BEB8-D0AF36DEE2A3}" type="pres">
      <dgm:prSet presAssocID="{E56BE60E-581A-463C-B79F-A45E8F4254B6}" presName="vert0" presStyleCnt="0">
        <dgm:presLayoutVars>
          <dgm:dir/>
          <dgm:animOne val="branch"/>
          <dgm:animLvl val="lvl"/>
        </dgm:presLayoutVars>
      </dgm:prSet>
      <dgm:spPr/>
      <dgm:t>
        <a:bodyPr/>
        <a:lstStyle/>
        <a:p>
          <a:endParaRPr lang="en-US"/>
        </a:p>
      </dgm:t>
    </dgm:pt>
    <dgm:pt modelId="{1D1A1347-EF7A-4EB2-808F-057F17FD89D4}" type="pres">
      <dgm:prSet presAssocID="{1F323E52-B6A4-45D9-A41E-AAB73B87444E}" presName="thickLine" presStyleLbl="alignNode1" presStyleIdx="0" presStyleCnt="5"/>
      <dgm:spPr/>
    </dgm:pt>
    <dgm:pt modelId="{08EBF7C1-1FAD-40F1-B152-70401A95C0EA}" type="pres">
      <dgm:prSet presAssocID="{1F323E52-B6A4-45D9-A41E-AAB73B87444E}" presName="horz1" presStyleCnt="0"/>
      <dgm:spPr/>
    </dgm:pt>
    <dgm:pt modelId="{D24D9AA1-A41E-40DC-B99C-F41E2D035777}" type="pres">
      <dgm:prSet presAssocID="{1F323E52-B6A4-45D9-A41E-AAB73B87444E}" presName="tx1" presStyleLbl="revTx" presStyleIdx="0" presStyleCnt="5"/>
      <dgm:spPr/>
      <dgm:t>
        <a:bodyPr/>
        <a:lstStyle/>
        <a:p>
          <a:endParaRPr lang="en-US"/>
        </a:p>
      </dgm:t>
    </dgm:pt>
    <dgm:pt modelId="{068E04E8-1963-4508-886F-0F4F6D182CA9}" type="pres">
      <dgm:prSet presAssocID="{1F323E52-B6A4-45D9-A41E-AAB73B87444E}" presName="vert1" presStyleCnt="0"/>
      <dgm:spPr/>
    </dgm:pt>
    <dgm:pt modelId="{BC2955FA-568B-4B43-B966-DE6D78ACA241}" type="pres">
      <dgm:prSet presAssocID="{6E575D4E-9D92-43CF-A1F9-DB86013D234A}" presName="thickLine" presStyleLbl="alignNode1" presStyleIdx="1" presStyleCnt="5"/>
      <dgm:spPr/>
    </dgm:pt>
    <dgm:pt modelId="{9E095A78-5812-45E1-B905-D64742788331}" type="pres">
      <dgm:prSet presAssocID="{6E575D4E-9D92-43CF-A1F9-DB86013D234A}" presName="horz1" presStyleCnt="0"/>
      <dgm:spPr/>
    </dgm:pt>
    <dgm:pt modelId="{EB409A91-816A-4678-8033-7A865A2D2531}" type="pres">
      <dgm:prSet presAssocID="{6E575D4E-9D92-43CF-A1F9-DB86013D234A}" presName="tx1" presStyleLbl="revTx" presStyleIdx="1" presStyleCnt="5"/>
      <dgm:spPr/>
      <dgm:t>
        <a:bodyPr/>
        <a:lstStyle/>
        <a:p>
          <a:endParaRPr lang="en-US"/>
        </a:p>
      </dgm:t>
    </dgm:pt>
    <dgm:pt modelId="{F80D8955-22C5-4826-952B-E0A209FE6C68}" type="pres">
      <dgm:prSet presAssocID="{6E575D4E-9D92-43CF-A1F9-DB86013D234A}" presName="vert1" presStyleCnt="0"/>
      <dgm:spPr/>
    </dgm:pt>
    <dgm:pt modelId="{9C16094F-4E95-43A6-A90C-ECFCCFC520AE}" type="pres">
      <dgm:prSet presAssocID="{2684FE73-EB71-42C9-88D5-A94624FFE8A8}" presName="thickLine" presStyleLbl="alignNode1" presStyleIdx="2" presStyleCnt="5"/>
      <dgm:spPr/>
    </dgm:pt>
    <dgm:pt modelId="{DDFB04BE-B41C-4799-925D-491CE9E8F071}" type="pres">
      <dgm:prSet presAssocID="{2684FE73-EB71-42C9-88D5-A94624FFE8A8}" presName="horz1" presStyleCnt="0"/>
      <dgm:spPr/>
    </dgm:pt>
    <dgm:pt modelId="{BA4FE0A8-9113-4F64-AFB6-7B0888160605}" type="pres">
      <dgm:prSet presAssocID="{2684FE73-EB71-42C9-88D5-A94624FFE8A8}" presName="tx1" presStyleLbl="revTx" presStyleIdx="2" presStyleCnt="5"/>
      <dgm:spPr/>
      <dgm:t>
        <a:bodyPr/>
        <a:lstStyle/>
        <a:p>
          <a:endParaRPr lang="en-US"/>
        </a:p>
      </dgm:t>
    </dgm:pt>
    <dgm:pt modelId="{DDFBE582-A141-4C90-AB2E-FE7D3637B7D2}" type="pres">
      <dgm:prSet presAssocID="{2684FE73-EB71-42C9-88D5-A94624FFE8A8}" presName="vert1" presStyleCnt="0"/>
      <dgm:spPr/>
    </dgm:pt>
    <dgm:pt modelId="{03D7EF28-9E17-4794-9DA0-47BBDA949AEF}" type="pres">
      <dgm:prSet presAssocID="{1343F18D-2A3C-4FA9-9C14-7C398EF38F51}" presName="thickLine" presStyleLbl="alignNode1" presStyleIdx="3" presStyleCnt="5"/>
      <dgm:spPr/>
    </dgm:pt>
    <dgm:pt modelId="{FD1A22D0-AE75-4A85-AAE7-2C233503CBBB}" type="pres">
      <dgm:prSet presAssocID="{1343F18D-2A3C-4FA9-9C14-7C398EF38F51}" presName="horz1" presStyleCnt="0"/>
      <dgm:spPr/>
    </dgm:pt>
    <dgm:pt modelId="{CCEA20DA-C717-42FC-8B26-C9AB43E832CE}" type="pres">
      <dgm:prSet presAssocID="{1343F18D-2A3C-4FA9-9C14-7C398EF38F51}" presName="tx1" presStyleLbl="revTx" presStyleIdx="3" presStyleCnt="5"/>
      <dgm:spPr/>
      <dgm:t>
        <a:bodyPr/>
        <a:lstStyle/>
        <a:p>
          <a:endParaRPr lang="en-US"/>
        </a:p>
      </dgm:t>
    </dgm:pt>
    <dgm:pt modelId="{A168233A-A5C4-4B65-B120-4598A17C7171}" type="pres">
      <dgm:prSet presAssocID="{1343F18D-2A3C-4FA9-9C14-7C398EF38F51}" presName="vert1" presStyleCnt="0"/>
      <dgm:spPr/>
    </dgm:pt>
    <dgm:pt modelId="{89C45648-FBFA-49BF-9AB1-769D6EEE58CA}" type="pres">
      <dgm:prSet presAssocID="{1BEC4B17-E6DD-47F6-A0BD-531957509A33}" presName="thickLine" presStyleLbl="alignNode1" presStyleIdx="4" presStyleCnt="5"/>
      <dgm:spPr/>
    </dgm:pt>
    <dgm:pt modelId="{2CC0919F-CA06-4E2B-95B8-30461E94E64F}" type="pres">
      <dgm:prSet presAssocID="{1BEC4B17-E6DD-47F6-A0BD-531957509A33}" presName="horz1" presStyleCnt="0"/>
      <dgm:spPr/>
    </dgm:pt>
    <dgm:pt modelId="{F62E8BB2-B71A-48FA-9F3C-5E4525E57776}" type="pres">
      <dgm:prSet presAssocID="{1BEC4B17-E6DD-47F6-A0BD-531957509A33}" presName="tx1" presStyleLbl="revTx" presStyleIdx="4" presStyleCnt="5"/>
      <dgm:spPr/>
      <dgm:t>
        <a:bodyPr/>
        <a:lstStyle/>
        <a:p>
          <a:endParaRPr lang="en-US"/>
        </a:p>
      </dgm:t>
    </dgm:pt>
    <dgm:pt modelId="{A87D0833-FF11-42F4-8ECD-2A29A91D6DB2}" type="pres">
      <dgm:prSet presAssocID="{1BEC4B17-E6DD-47F6-A0BD-531957509A33}" presName="vert1" presStyleCnt="0"/>
      <dgm:spPr/>
    </dgm:pt>
  </dgm:ptLst>
  <dgm:cxnLst>
    <dgm:cxn modelId="{38C2BD09-FF4C-4578-B695-B3EBF0C8EE7E}" type="presOf" srcId="{1BEC4B17-E6DD-47F6-A0BD-531957509A33}" destId="{F62E8BB2-B71A-48FA-9F3C-5E4525E57776}" srcOrd="0" destOrd="0" presId="urn:microsoft.com/office/officeart/2008/layout/LinedList"/>
    <dgm:cxn modelId="{0998CEB8-F5AA-42E7-8B96-4677138C9D22}" type="presOf" srcId="{E56BE60E-581A-463C-B79F-A45E8F4254B6}" destId="{AEDC8D70-10D8-4743-BEB8-D0AF36DEE2A3}" srcOrd="0" destOrd="0" presId="urn:microsoft.com/office/officeart/2008/layout/LinedList"/>
    <dgm:cxn modelId="{5A1ED80F-4B48-4F96-BDE9-7FA81DCB7779}" type="presOf" srcId="{1343F18D-2A3C-4FA9-9C14-7C398EF38F51}" destId="{CCEA20DA-C717-42FC-8B26-C9AB43E832CE}" srcOrd="0" destOrd="0" presId="urn:microsoft.com/office/officeart/2008/layout/LinedList"/>
    <dgm:cxn modelId="{38DAEB6A-21DF-4070-BD39-C11C36DCEC9F}" srcId="{E56BE60E-581A-463C-B79F-A45E8F4254B6}" destId="{2684FE73-EB71-42C9-88D5-A94624FFE8A8}" srcOrd="2" destOrd="0" parTransId="{EE8A3A79-A46F-403D-93DB-2EDB557FAC9C}" sibTransId="{03479C81-FF0B-4EDC-BF91-7E66950804DB}"/>
    <dgm:cxn modelId="{93C79F1C-F9B2-49A5-9F2E-AD60C877CBC7}" type="presOf" srcId="{1F323E52-B6A4-45D9-A41E-AAB73B87444E}" destId="{D24D9AA1-A41E-40DC-B99C-F41E2D035777}" srcOrd="0" destOrd="0" presId="urn:microsoft.com/office/officeart/2008/layout/LinedList"/>
    <dgm:cxn modelId="{E62CC8EA-7F52-4BAE-9961-20AE1F153281}" srcId="{E56BE60E-581A-463C-B79F-A45E8F4254B6}" destId="{1343F18D-2A3C-4FA9-9C14-7C398EF38F51}" srcOrd="3" destOrd="0" parTransId="{5309E921-64E5-4060-B725-001DD1094120}" sibTransId="{69D630CE-8FFD-442A-B292-EF8FD37BC46B}"/>
    <dgm:cxn modelId="{B867152E-7ABE-427D-B1F6-F70684D0827F}" srcId="{E56BE60E-581A-463C-B79F-A45E8F4254B6}" destId="{6E575D4E-9D92-43CF-A1F9-DB86013D234A}" srcOrd="1" destOrd="0" parTransId="{C02AB4D9-9F8E-47AD-B91E-F9AD89B94EAD}" sibTransId="{029F7497-A2BD-43FC-A638-546439C933B0}"/>
    <dgm:cxn modelId="{F4CD7B98-6525-4776-8B05-370E49C38C20}" srcId="{E56BE60E-581A-463C-B79F-A45E8F4254B6}" destId="{1BEC4B17-E6DD-47F6-A0BD-531957509A33}" srcOrd="4" destOrd="0" parTransId="{063855A4-90F2-4311-BE04-CB9EB62FCA2F}" sibTransId="{39A15D72-4E91-4014-81A5-DC9F7806B96E}"/>
    <dgm:cxn modelId="{F1DB0EC7-2822-45E4-850A-531507471E04}" type="presOf" srcId="{2684FE73-EB71-42C9-88D5-A94624FFE8A8}" destId="{BA4FE0A8-9113-4F64-AFB6-7B0888160605}" srcOrd="0" destOrd="0" presId="urn:microsoft.com/office/officeart/2008/layout/LinedList"/>
    <dgm:cxn modelId="{4FA20BF5-0A68-41E7-8A81-7D91AED767A4}" srcId="{E56BE60E-581A-463C-B79F-A45E8F4254B6}" destId="{1F323E52-B6A4-45D9-A41E-AAB73B87444E}" srcOrd="0" destOrd="0" parTransId="{9831EF1E-51C5-4F0A-B6C3-ED66210F6EB4}" sibTransId="{F70062CC-5FC8-44EA-AA6C-08371BC1F80C}"/>
    <dgm:cxn modelId="{BC69C1FC-03A6-479A-8416-CA51CB7229E2}" type="presOf" srcId="{6E575D4E-9D92-43CF-A1F9-DB86013D234A}" destId="{EB409A91-816A-4678-8033-7A865A2D2531}" srcOrd="0" destOrd="0" presId="urn:microsoft.com/office/officeart/2008/layout/LinedList"/>
    <dgm:cxn modelId="{9F1BEEE7-7479-49CB-9BE0-B862B150CE96}" type="presParOf" srcId="{AEDC8D70-10D8-4743-BEB8-D0AF36DEE2A3}" destId="{1D1A1347-EF7A-4EB2-808F-057F17FD89D4}" srcOrd="0" destOrd="0" presId="urn:microsoft.com/office/officeart/2008/layout/LinedList"/>
    <dgm:cxn modelId="{1E6D0B60-E628-4E26-B69C-25F5D8EF52C5}" type="presParOf" srcId="{AEDC8D70-10D8-4743-BEB8-D0AF36DEE2A3}" destId="{08EBF7C1-1FAD-40F1-B152-70401A95C0EA}" srcOrd="1" destOrd="0" presId="urn:microsoft.com/office/officeart/2008/layout/LinedList"/>
    <dgm:cxn modelId="{2664E886-7499-4948-BEF6-12B891F8561D}" type="presParOf" srcId="{08EBF7C1-1FAD-40F1-B152-70401A95C0EA}" destId="{D24D9AA1-A41E-40DC-B99C-F41E2D035777}" srcOrd="0" destOrd="0" presId="urn:microsoft.com/office/officeart/2008/layout/LinedList"/>
    <dgm:cxn modelId="{0F66EA43-14A3-4159-B904-D581E726714D}" type="presParOf" srcId="{08EBF7C1-1FAD-40F1-B152-70401A95C0EA}" destId="{068E04E8-1963-4508-886F-0F4F6D182CA9}" srcOrd="1" destOrd="0" presId="urn:microsoft.com/office/officeart/2008/layout/LinedList"/>
    <dgm:cxn modelId="{1E0B26D8-B9FD-4E38-B33F-24A4F3B0339B}" type="presParOf" srcId="{AEDC8D70-10D8-4743-BEB8-D0AF36DEE2A3}" destId="{BC2955FA-568B-4B43-B966-DE6D78ACA241}" srcOrd="2" destOrd="0" presId="urn:microsoft.com/office/officeart/2008/layout/LinedList"/>
    <dgm:cxn modelId="{E361CD70-FD45-45FC-B598-ACABC26AB584}" type="presParOf" srcId="{AEDC8D70-10D8-4743-BEB8-D0AF36DEE2A3}" destId="{9E095A78-5812-45E1-B905-D64742788331}" srcOrd="3" destOrd="0" presId="urn:microsoft.com/office/officeart/2008/layout/LinedList"/>
    <dgm:cxn modelId="{52EC2146-5EE8-480C-8258-605ED7A605E8}" type="presParOf" srcId="{9E095A78-5812-45E1-B905-D64742788331}" destId="{EB409A91-816A-4678-8033-7A865A2D2531}" srcOrd="0" destOrd="0" presId="urn:microsoft.com/office/officeart/2008/layout/LinedList"/>
    <dgm:cxn modelId="{E067BE9D-BD3A-4929-9AAC-C540A6EA40BE}" type="presParOf" srcId="{9E095A78-5812-45E1-B905-D64742788331}" destId="{F80D8955-22C5-4826-952B-E0A209FE6C68}" srcOrd="1" destOrd="0" presId="urn:microsoft.com/office/officeart/2008/layout/LinedList"/>
    <dgm:cxn modelId="{D9B5897F-B1C1-4CBB-9954-0EE3BAC56655}" type="presParOf" srcId="{AEDC8D70-10D8-4743-BEB8-D0AF36DEE2A3}" destId="{9C16094F-4E95-43A6-A90C-ECFCCFC520AE}" srcOrd="4" destOrd="0" presId="urn:microsoft.com/office/officeart/2008/layout/LinedList"/>
    <dgm:cxn modelId="{C77D7481-668E-40E8-A948-ADE7A8244B7B}" type="presParOf" srcId="{AEDC8D70-10D8-4743-BEB8-D0AF36DEE2A3}" destId="{DDFB04BE-B41C-4799-925D-491CE9E8F071}" srcOrd="5" destOrd="0" presId="urn:microsoft.com/office/officeart/2008/layout/LinedList"/>
    <dgm:cxn modelId="{54DBF8F4-3849-422C-A9D9-9D7184E92F6E}" type="presParOf" srcId="{DDFB04BE-B41C-4799-925D-491CE9E8F071}" destId="{BA4FE0A8-9113-4F64-AFB6-7B0888160605}" srcOrd="0" destOrd="0" presId="urn:microsoft.com/office/officeart/2008/layout/LinedList"/>
    <dgm:cxn modelId="{B56DB061-FDE8-48DD-B7E1-152E67CE5C17}" type="presParOf" srcId="{DDFB04BE-B41C-4799-925D-491CE9E8F071}" destId="{DDFBE582-A141-4C90-AB2E-FE7D3637B7D2}" srcOrd="1" destOrd="0" presId="urn:microsoft.com/office/officeart/2008/layout/LinedList"/>
    <dgm:cxn modelId="{135AE225-2090-415D-949A-E0A6486746A9}" type="presParOf" srcId="{AEDC8D70-10D8-4743-BEB8-D0AF36DEE2A3}" destId="{03D7EF28-9E17-4794-9DA0-47BBDA949AEF}" srcOrd="6" destOrd="0" presId="urn:microsoft.com/office/officeart/2008/layout/LinedList"/>
    <dgm:cxn modelId="{F7764A6A-0957-42F3-933A-AD4A06617A30}" type="presParOf" srcId="{AEDC8D70-10D8-4743-BEB8-D0AF36DEE2A3}" destId="{FD1A22D0-AE75-4A85-AAE7-2C233503CBBB}" srcOrd="7" destOrd="0" presId="urn:microsoft.com/office/officeart/2008/layout/LinedList"/>
    <dgm:cxn modelId="{1CC4519C-D8BF-4531-8C7C-B887F0D8DFAF}" type="presParOf" srcId="{FD1A22D0-AE75-4A85-AAE7-2C233503CBBB}" destId="{CCEA20DA-C717-42FC-8B26-C9AB43E832CE}" srcOrd="0" destOrd="0" presId="urn:microsoft.com/office/officeart/2008/layout/LinedList"/>
    <dgm:cxn modelId="{D96B79E7-6913-47B7-8ADA-1DE06A1A4FD9}" type="presParOf" srcId="{FD1A22D0-AE75-4A85-AAE7-2C233503CBBB}" destId="{A168233A-A5C4-4B65-B120-4598A17C7171}" srcOrd="1" destOrd="0" presId="urn:microsoft.com/office/officeart/2008/layout/LinedList"/>
    <dgm:cxn modelId="{B7D3257F-A14C-4378-8201-A8C1CC8C8961}" type="presParOf" srcId="{AEDC8D70-10D8-4743-BEB8-D0AF36DEE2A3}" destId="{89C45648-FBFA-49BF-9AB1-769D6EEE58CA}" srcOrd="8" destOrd="0" presId="urn:microsoft.com/office/officeart/2008/layout/LinedList"/>
    <dgm:cxn modelId="{53701E0C-56A1-40A8-9CCA-18A9339E7E11}" type="presParOf" srcId="{AEDC8D70-10D8-4743-BEB8-D0AF36DEE2A3}" destId="{2CC0919F-CA06-4E2B-95B8-30461E94E64F}" srcOrd="9" destOrd="0" presId="urn:microsoft.com/office/officeart/2008/layout/LinedList"/>
    <dgm:cxn modelId="{F6E1A939-BD71-4115-900B-4F4853058455}" type="presParOf" srcId="{2CC0919F-CA06-4E2B-95B8-30461E94E64F}" destId="{F62E8BB2-B71A-48FA-9F3C-5E4525E57776}" srcOrd="0" destOrd="0" presId="urn:microsoft.com/office/officeart/2008/layout/LinedList"/>
    <dgm:cxn modelId="{FED43772-29D6-49CB-BB92-9A9C86243E0D}" type="presParOf" srcId="{2CC0919F-CA06-4E2B-95B8-30461E94E64F}" destId="{A87D0833-FF11-42F4-8ECD-2A29A91D6DB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17FB01-389C-4894-9A47-81C1583018E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3D9361C-8E54-4C63-8A01-337D8C5CCCF4}">
      <dgm:prSet custT="1"/>
      <dgm:spPr>
        <a:solidFill>
          <a:srgbClr val="00FF00"/>
        </a:solidFill>
      </dgm:spPr>
      <dgm:t>
        <a:bodyPr/>
        <a:lstStyle/>
        <a:p>
          <a:pPr algn="just"/>
          <a:r>
            <a:rPr lang="en-US" sz="1800" dirty="0">
              <a:solidFill>
                <a:schemeClr val="tx1"/>
              </a:solidFill>
              <a:latin typeface="Arial Nova Cond" panose="020B0506020202020204" pitchFamily="34" charset="0"/>
            </a:rPr>
            <a:t>The Master plan does not outline how it is going to integrate into the cannabis industry the previously disadvantaged, marginalized and disenfranchised cannabis community such as the Ras Tafari community who are the principal users of the plant.</a:t>
          </a:r>
        </a:p>
      </dgm:t>
    </dgm:pt>
    <dgm:pt modelId="{7B0495E6-57C4-472F-A5A3-F6190F1B89AF}" type="parTrans" cxnId="{DB9D3235-F0A9-4F64-AD5F-05B039590007}">
      <dgm:prSet/>
      <dgm:spPr/>
      <dgm:t>
        <a:bodyPr/>
        <a:lstStyle/>
        <a:p>
          <a:endParaRPr lang="en-US"/>
        </a:p>
      </dgm:t>
    </dgm:pt>
    <dgm:pt modelId="{FFBB5D40-EA07-45AE-8E14-7F315066A341}" type="sibTrans" cxnId="{DB9D3235-F0A9-4F64-AD5F-05B039590007}">
      <dgm:prSet/>
      <dgm:spPr/>
      <dgm:t>
        <a:bodyPr/>
        <a:lstStyle/>
        <a:p>
          <a:endParaRPr lang="en-US"/>
        </a:p>
      </dgm:t>
    </dgm:pt>
    <dgm:pt modelId="{5F5DEB87-870D-431E-B94C-D37CBB8824CB}">
      <dgm:prSet custT="1"/>
      <dgm:spPr>
        <a:solidFill>
          <a:srgbClr val="FFC000"/>
        </a:solidFill>
      </dgm:spPr>
      <dgm:t>
        <a:bodyPr/>
        <a:lstStyle/>
        <a:p>
          <a:pPr algn="just"/>
          <a:r>
            <a:rPr lang="en-US" sz="1800" dirty="0">
              <a:solidFill>
                <a:schemeClr val="tx1"/>
              </a:solidFill>
              <a:latin typeface="Arial Nova Cond" panose="020B0506020202020204" pitchFamily="34" charset="0"/>
            </a:rPr>
            <a:t>The Master plan sets the scene for systematic limit of access to the plant, especially the indigenous communities since much of the cannabis would be grown for commercial purposes.</a:t>
          </a:r>
        </a:p>
      </dgm:t>
    </dgm:pt>
    <dgm:pt modelId="{E4028879-3800-42C1-9F58-409F8722BED9}" type="parTrans" cxnId="{249C57F6-3C7D-4AA2-9F13-37D1F2C056F3}">
      <dgm:prSet/>
      <dgm:spPr/>
      <dgm:t>
        <a:bodyPr/>
        <a:lstStyle/>
        <a:p>
          <a:endParaRPr lang="en-US"/>
        </a:p>
      </dgm:t>
    </dgm:pt>
    <dgm:pt modelId="{4278BCC7-DE63-4A83-AB24-0C47E0BC3709}" type="sibTrans" cxnId="{249C57F6-3C7D-4AA2-9F13-37D1F2C056F3}">
      <dgm:prSet/>
      <dgm:spPr/>
      <dgm:t>
        <a:bodyPr/>
        <a:lstStyle/>
        <a:p>
          <a:endParaRPr lang="en-US"/>
        </a:p>
      </dgm:t>
    </dgm:pt>
    <dgm:pt modelId="{E41AB36E-4978-4477-BF34-6875D55B1331}">
      <dgm:prSet custT="1"/>
      <dgm:spPr>
        <a:solidFill>
          <a:srgbClr val="FF0000"/>
        </a:solidFill>
      </dgm:spPr>
      <dgm:t>
        <a:bodyPr/>
        <a:lstStyle/>
        <a:p>
          <a:pPr algn="just"/>
          <a:r>
            <a:rPr lang="en-US" sz="1800" dirty="0">
              <a:solidFill>
                <a:schemeClr val="tx1"/>
              </a:solidFill>
              <a:latin typeface="Arial Nova Cond" panose="020B0506020202020204" pitchFamily="34" charset="0"/>
            </a:rPr>
            <a:t>The Master plan aims to carry out some of the important aspects of the industry, especially research, through universities and Science Councils, at the exclusion of Ras Tafari Academia and Students Organizations who are primary users of the plant.</a:t>
          </a:r>
        </a:p>
      </dgm:t>
    </dgm:pt>
    <dgm:pt modelId="{B9F39BDA-D50F-4364-9F08-ACE2F0D35FB2}" type="parTrans" cxnId="{FE942914-4CA3-4CF2-8A23-B8F19AE3A100}">
      <dgm:prSet/>
      <dgm:spPr/>
      <dgm:t>
        <a:bodyPr/>
        <a:lstStyle/>
        <a:p>
          <a:endParaRPr lang="en-US"/>
        </a:p>
      </dgm:t>
    </dgm:pt>
    <dgm:pt modelId="{755F5E94-942D-40ED-B5B3-35CE50AB6712}" type="sibTrans" cxnId="{FE942914-4CA3-4CF2-8A23-B8F19AE3A100}">
      <dgm:prSet/>
      <dgm:spPr/>
      <dgm:t>
        <a:bodyPr/>
        <a:lstStyle/>
        <a:p>
          <a:endParaRPr lang="en-US"/>
        </a:p>
      </dgm:t>
    </dgm:pt>
    <dgm:pt modelId="{6BFF8BEE-D9B7-494A-AD4C-8F595B7F12BB}" type="pres">
      <dgm:prSet presAssocID="{2417FB01-389C-4894-9A47-81C1583018E7}" presName="linear" presStyleCnt="0">
        <dgm:presLayoutVars>
          <dgm:animLvl val="lvl"/>
          <dgm:resizeHandles val="exact"/>
        </dgm:presLayoutVars>
      </dgm:prSet>
      <dgm:spPr/>
      <dgm:t>
        <a:bodyPr/>
        <a:lstStyle/>
        <a:p>
          <a:endParaRPr lang="en-US"/>
        </a:p>
      </dgm:t>
    </dgm:pt>
    <dgm:pt modelId="{D1E99DEE-E957-4F97-9A8C-FDBC04B8743D}" type="pres">
      <dgm:prSet presAssocID="{D3D9361C-8E54-4C63-8A01-337D8C5CCCF4}" presName="parentText" presStyleLbl="node1" presStyleIdx="0" presStyleCnt="3" custScaleY="117098">
        <dgm:presLayoutVars>
          <dgm:chMax val="0"/>
          <dgm:bulletEnabled val="1"/>
        </dgm:presLayoutVars>
      </dgm:prSet>
      <dgm:spPr/>
      <dgm:t>
        <a:bodyPr/>
        <a:lstStyle/>
        <a:p>
          <a:endParaRPr lang="en-US"/>
        </a:p>
      </dgm:t>
    </dgm:pt>
    <dgm:pt modelId="{276D5692-D4B9-45EE-BFD8-5AB5A57002B0}" type="pres">
      <dgm:prSet presAssocID="{FFBB5D40-EA07-45AE-8E14-7F315066A341}" presName="spacer" presStyleCnt="0"/>
      <dgm:spPr/>
    </dgm:pt>
    <dgm:pt modelId="{939DCB2D-D9CE-4BBB-A78C-484CE1148F10}" type="pres">
      <dgm:prSet presAssocID="{5F5DEB87-870D-431E-B94C-D37CBB8824CB}" presName="parentText" presStyleLbl="node1" presStyleIdx="1" presStyleCnt="3" custScaleY="101952">
        <dgm:presLayoutVars>
          <dgm:chMax val="0"/>
          <dgm:bulletEnabled val="1"/>
        </dgm:presLayoutVars>
      </dgm:prSet>
      <dgm:spPr/>
      <dgm:t>
        <a:bodyPr/>
        <a:lstStyle/>
        <a:p>
          <a:endParaRPr lang="en-US"/>
        </a:p>
      </dgm:t>
    </dgm:pt>
    <dgm:pt modelId="{FE44EDE0-1B4B-4BC6-825D-0647221E885C}" type="pres">
      <dgm:prSet presAssocID="{4278BCC7-DE63-4A83-AB24-0C47E0BC3709}" presName="spacer" presStyleCnt="0"/>
      <dgm:spPr/>
    </dgm:pt>
    <dgm:pt modelId="{84509983-B985-4AA9-A3B3-E38B4BB0A71D}" type="pres">
      <dgm:prSet presAssocID="{E41AB36E-4978-4477-BF34-6875D55B1331}" presName="parentText" presStyleLbl="node1" presStyleIdx="2" presStyleCnt="3" custScaleY="120202">
        <dgm:presLayoutVars>
          <dgm:chMax val="0"/>
          <dgm:bulletEnabled val="1"/>
        </dgm:presLayoutVars>
      </dgm:prSet>
      <dgm:spPr/>
      <dgm:t>
        <a:bodyPr/>
        <a:lstStyle/>
        <a:p>
          <a:endParaRPr lang="en-US"/>
        </a:p>
      </dgm:t>
    </dgm:pt>
  </dgm:ptLst>
  <dgm:cxnLst>
    <dgm:cxn modelId="{DBB36DF1-8BA6-40B2-9589-F459051FCB0C}" type="presOf" srcId="{2417FB01-389C-4894-9A47-81C1583018E7}" destId="{6BFF8BEE-D9B7-494A-AD4C-8F595B7F12BB}" srcOrd="0" destOrd="0" presId="urn:microsoft.com/office/officeart/2005/8/layout/vList2"/>
    <dgm:cxn modelId="{896A3023-BC93-4172-B69D-48B91C478032}" type="presOf" srcId="{D3D9361C-8E54-4C63-8A01-337D8C5CCCF4}" destId="{D1E99DEE-E957-4F97-9A8C-FDBC04B8743D}" srcOrd="0" destOrd="0" presId="urn:microsoft.com/office/officeart/2005/8/layout/vList2"/>
    <dgm:cxn modelId="{DB9D3235-F0A9-4F64-AD5F-05B039590007}" srcId="{2417FB01-389C-4894-9A47-81C1583018E7}" destId="{D3D9361C-8E54-4C63-8A01-337D8C5CCCF4}" srcOrd="0" destOrd="0" parTransId="{7B0495E6-57C4-472F-A5A3-F6190F1B89AF}" sibTransId="{FFBB5D40-EA07-45AE-8E14-7F315066A341}"/>
    <dgm:cxn modelId="{C638082E-8C50-4741-AA9B-C17747E689B2}" type="presOf" srcId="{5F5DEB87-870D-431E-B94C-D37CBB8824CB}" destId="{939DCB2D-D9CE-4BBB-A78C-484CE1148F10}" srcOrd="0" destOrd="0" presId="urn:microsoft.com/office/officeart/2005/8/layout/vList2"/>
    <dgm:cxn modelId="{1A154E02-18A9-4793-9BA8-95D1B185BB29}" type="presOf" srcId="{E41AB36E-4978-4477-BF34-6875D55B1331}" destId="{84509983-B985-4AA9-A3B3-E38B4BB0A71D}" srcOrd="0" destOrd="0" presId="urn:microsoft.com/office/officeart/2005/8/layout/vList2"/>
    <dgm:cxn modelId="{249C57F6-3C7D-4AA2-9F13-37D1F2C056F3}" srcId="{2417FB01-389C-4894-9A47-81C1583018E7}" destId="{5F5DEB87-870D-431E-B94C-D37CBB8824CB}" srcOrd="1" destOrd="0" parTransId="{E4028879-3800-42C1-9F58-409F8722BED9}" sibTransId="{4278BCC7-DE63-4A83-AB24-0C47E0BC3709}"/>
    <dgm:cxn modelId="{FE942914-4CA3-4CF2-8A23-B8F19AE3A100}" srcId="{2417FB01-389C-4894-9A47-81C1583018E7}" destId="{E41AB36E-4978-4477-BF34-6875D55B1331}" srcOrd="2" destOrd="0" parTransId="{B9F39BDA-D50F-4364-9F08-ACE2F0D35FB2}" sibTransId="{755F5E94-942D-40ED-B5B3-35CE50AB6712}"/>
    <dgm:cxn modelId="{260DB52B-3AF3-464B-8D88-BC0CFB11670D}" type="presParOf" srcId="{6BFF8BEE-D9B7-494A-AD4C-8F595B7F12BB}" destId="{D1E99DEE-E957-4F97-9A8C-FDBC04B8743D}" srcOrd="0" destOrd="0" presId="urn:microsoft.com/office/officeart/2005/8/layout/vList2"/>
    <dgm:cxn modelId="{45C0D845-1B22-4F7D-AA96-57757FCBF65F}" type="presParOf" srcId="{6BFF8BEE-D9B7-494A-AD4C-8F595B7F12BB}" destId="{276D5692-D4B9-45EE-BFD8-5AB5A57002B0}" srcOrd="1" destOrd="0" presId="urn:microsoft.com/office/officeart/2005/8/layout/vList2"/>
    <dgm:cxn modelId="{6DB33A30-42C1-4DE6-AD62-9880A9CA7003}" type="presParOf" srcId="{6BFF8BEE-D9B7-494A-AD4C-8F595B7F12BB}" destId="{939DCB2D-D9CE-4BBB-A78C-484CE1148F10}" srcOrd="2" destOrd="0" presId="urn:microsoft.com/office/officeart/2005/8/layout/vList2"/>
    <dgm:cxn modelId="{474895F1-B2A1-470A-BC06-C096E9812AC2}" type="presParOf" srcId="{6BFF8BEE-D9B7-494A-AD4C-8F595B7F12BB}" destId="{FE44EDE0-1B4B-4BC6-825D-0647221E885C}" srcOrd="3" destOrd="0" presId="urn:microsoft.com/office/officeart/2005/8/layout/vList2"/>
    <dgm:cxn modelId="{6A855D88-BCC8-4D37-A5D0-D527E6FBEDD2}" type="presParOf" srcId="{6BFF8BEE-D9B7-494A-AD4C-8F595B7F12BB}" destId="{84509983-B985-4AA9-A3B3-E38B4BB0A71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6F0CDC-DBB4-46B9-A994-F47B9277E2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1667358-9F70-4C6A-A8BD-6BF07E1E832B}">
      <dgm:prSet/>
      <dgm:spPr>
        <a:solidFill>
          <a:srgbClr val="00FF00"/>
        </a:solidFill>
      </dgm:spPr>
      <dgm:t>
        <a:bodyPr/>
        <a:lstStyle/>
        <a:p>
          <a:pPr algn="just"/>
          <a:r>
            <a:rPr lang="en-US" dirty="0">
              <a:solidFill>
                <a:schemeClr val="tx1"/>
              </a:solidFill>
              <a:latin typeface="Arial Nova Cond" panose="020B0506020202020204" pitchFamily="34" charset="0"/>
            </a:rPr>
            <a:t>The Master plan should endeavor forming strategic partnerships in the African continent with other regional economic communities.</a:t>
          </a:r>
        </a:p>
        <a:p>
          <a:pPr algn="just"/>
          <a:r>
            <a:rPr lang="en-US" dirty="0">
              <a:solidFill>
                <a:schemeClr val="tx1"/>
              </a:solidFill>
            </a:rPr>
            <a:t>Invite skills and insight from other IKS Communities in the 6</a:t>
          </a:r>
          <a:r>
            <a:rPr lang="en-US" baseline="30000" dirty="0">
              <a:solidFill>
                <a:schemeClr val="tx1"/>
              </a:solidFill>
            </a:rPr>
            <a:t>th</a:t>
          </a:r>
          <a:r>
            <a:rPr lang="en-US" dirty="0">
              <a:solidFill>
                <a:schemeClr val="tx1"/>
              </a:solidFill>
            </a:rPr>
            <a:t> Region of the African Union and create a framework for repatriation of Africans in Diaspora back home in Africa. </a:t>
          </a:r>
          <a:endParaRPr lang="en-US" dirty="0">
            <a:solidFill>
              <a:schemeClr val="tx1"/>
            </a:solidFill>
            <a:latin typeface="Arial Nova Cond" panose="020B0506020202020204" pitchFamily="34" charset="0"/>
          </a:endParaRPr>
        </a:p>
        <a:p>
          <a:pPr algn="just"/>
          <a:endParaRPr lang="en-US" dirty="0">
            <a:solidFill>
              <a:schemeClr val="tx1"/>
            </a:solidFill>
            <a:latin typeface="Arial Nova Cond" panose="020B0506020202020204" pitchFamily="34" charset="0"/>
          </a:endParaRPr>
        </a:p>
      </dgm:t>
    </dgm:pt>
    <dgm:pt modelId="{DD51489C-62CF-472A-9AA6-DCDD9CD690B3}" type="parTrans" cxnId="{D14D427D-5AB1-4599-BAEC-B83E425C271A}">
      <dgm:prSet/>
      <dgm:spPr/>
      <dgm:t>
        <a:bodyPr/>
        <a:lstStyle/>
        <a:p>
          <a:endParaRPr lang="en-US"/>
        </a:p>
      </dgm:t>
    </dgm:pt>
    <dgm:pt modelId="{F08E57BA-B2E7-4B14-9276-1744C4D58389}" type="sibTrans" cxnId="{D14D427D-5AB1-4599-BAEC-B83E425C271A}">
      <dgm:prSet/>
      <dgm:spPr/>
      <dgm:t>
        <a:bodyPr/>
        <a:lstStyle/>
        <a:p>
          <a:endParaRPr lang="en-US"/>
        </a:p>
      </dgm:t>
    </dgm:pt>
    <dgm:pt modelId="{FFDCBE6E-DA54-480D-92EA-C521C5852A4B}">
      <dgm:prSet/>
      <dgm:spPr>
        <a:solidFill>
          <a:srgbClr val="FFC000"/>
        </a:solidFill>
      </dgm:spPr>
      <dgm:t>
        <a:bodyPr/>
        <a:lstStyle/>
        <a:p>
          <a:pPr algn="just"/>
          <a:r>
            <a:rPr lang="en-US" dirty="0">
              <a:solidFill>
                <a:schemeClr val="tx1"/>
              </a:solidFill>
              <a:latin typeface="Arial Nova Cond" panose="020B0506020202020204" pitchFamily="34" charset="0"/>
            </a:rPr>
            <a:t>South Africa being leader of the AU and with the Pan African Parliament being housed in South Africa, Government together with these organizations representing civil society can through the Master Plan bring to bear some influence in the continent regarding cannabis legislation.</a:t>
          </a:r>
        </a:p>
      </dgm:t>
    </dgm:pt>
    <dgm:pt modelId="{5651A045-26F2-4AA1-A902-749B20B2C646}" type="parTrans" cxnId="{FDA78765-3F28-401B-B89A-8A6FE7AABC88}">
      <dgm:prSet/>
      <dgm:spPr/>
      <dgm:t>
        <a:bodyPr/>
        <a:lstStyle/>
        <a:p>
          <a:endParaRPr lang="en-US"/>
        </a:p>
      </dgm:t>
    </dgm:pt>
    <dgm:pt modelId="{BB5C97A9-64EC-4B5A-A948-4E7A1CD3322B}" type="sibTrans" cxnId="{FDA78765-3F28-401B-B89A-8A6FE7AABC88}">
      <dgm:prSet/>
      <dgm:spPr/>
      <dgm:t>
        <a:bodyPr/>
        <a:lstStyle/>
        <a:p>
          <a:endParaRPr lang="en-US"/>
        </a:p>
      </dgm:t>
    </dgm:pt>
    <dgm:pt modelId="{BB19EC19-7CC9-4251-B1E7-2B781D928964}" type="pres">
      <dgm:prSet presAssocID="{E16F0CDC-DBB4-46B9-A994-F47B9277E25A}" presName="linear" presStyleCnt="0">
        <dgm:presLayoutVars>
          <dgm:animLvl val="lvl"/>
          <dgm:resizeHandles val="exact"/>
        </dgm:presLayoutVars>
      </dgm:prSet>
      <dgm:spPr/>
      <dgm:t>
        <a:bodyPr/>
        <a:lstStyle/>
        <a:p>
          <a:endParaRPr lang="en-US"/>
        </a:p>
      </dgm:t>
    </dgm:pt>
    <dgm:pt modelId="{6F0DA055-1F42-4AEE-94F0-FA7643D26513}" type="pres">
      <dgm:prSet presAssocID="{61667358-9F70-4C6A-A8BD-6BF07E1E832B}" presName="parentText" presStyleLbl="node1" presStyleIdx="0" presStyleCnt="2" custScaleY="64498">
        <dgm:presLayoutVars>
          <dgm:chMax val="0"/>
          <dgm:bulletEnabled val="1"/>
        </dgm:presLayoutVars>
      </dgm:prSet>
      <dgm:spPr/>
      <dgm:t>
        <a:bodyPr/>
        <a:lstStyle/>
        <a:p>
          <a:endParaRPr lang="en-US"/>
        </a:p>
      </dgm:t>
    </dgm:pt>
    <dgm:pt modelId="{F46F2E76-04BC-4D15-AFD5-7B2C7F7385E6}" type="pres">
      <dgm:prSet presAssocID="{F08E57BA-B2E7-4B14-9276-1744C4D58389}" presName="spacer" presStyleCnt="0"/>
      <dgm:spPr/>
    </dgm:pt>
    <dgm:pt modelId="{6B8CF850-8EAD-4FA5-B332-BE8DCBCB005C}" type="pres">
      <dgm:prSet presAssocID="{FFDCBE6E-DA54-480D-92EA-C521C5852A4B}" presName="parentText" presStyleLbl="node1" presStyleIdx="1" presStyleCnt="2" custScaleY="51403">
        <dgm:presLayoutVars>
          <dgm:chMax val="0"/>
          <dgm:bulletEnabled val="1"/>
        </dgm:presLayoutVars>
      </dgm:prSet>
      <dgm:spPr/>
      <dgm:t>
        <a:bodyPr/>
        <a:lstStyle/>
        <a:p>
          <a:endParaRPr lang="en-US"/>
        </a:p>
      </dgm:t>
    </dgm:pt>
  </dgm:ptLst>
  <dgm:cxnLst>
    <dgm:cxn modelId="{B7C46C8D-457E-42A4-9734-1AAF400CD962}" type="presOf" srcId="{FFDCBE6E-DA54-480D-92EA-C521C5852A4B}" destId="{6B8CF850-8EAD-4FA5-B332-BE8DCBCB005C}" srcOrd="0" destOrd="0" presId="urn:microsoft.com/office/officeart/2005/8/layout/vList2"/>
    <dgm:cxn modelId="{CDBE0399-90C0-4C3A-80BA-DB4990A77DD2}" type="presOf" srcId="{61667358-9F70-4C6A-A8BD-6BF07E1E832B}" destId="{6F0DA055-1F42-4AEE-94F0-FA7643D26513}" srcOrd="0" destOrd="0" presId="urn:microsoft.com/office/officeart/2005/8/layout/vList2"/>
    <dgm:cxn modelId="{FDA78765-3F28-401B-B89A-8A6FE7AABC88}" srcId="{E16F0CDC-DBB4-46B9-A994-F47B9277E25A}" destId="{FFDCBE6E-DA54-480D-92EA-C521C5852A4B}" srcOrd="1" destOrd="0" parTransId="{5651A045-26F2-4AA1-A902-749B20B2C646}" sibTransId="{BB5C97A9-64EC-4B5A-A948-4E7A1CD3322B}"/>
    <dgm:cxn modelId="{D14D427D-5AB1-4599-BAEC-B83E425C271A}" srcId="{E16F0CDC-DBB4-46B9-A994-F47B9277E25A}" destId="{61667358-9F70-4C6A-A8BD-6BF07E1E832B}" srcOrd="0" destOrd="0" parTransId="{DD51489C-62CF-472A-9AA6-DCDD9CD690B3}" sibTransId="{F08E57BA-B2E7-4B14-9276-1744C4D58389}"/>
    <dgm:cxn modelId="{2E6DD0FE-D35E-4EFE-8747-5605ECDA2A25}" type="presOf" srcId="{E16F0CDC-DBB4-46B9-A994-F47B9277E25A}" destId="{BB19EC19-7CC9-4251-B1E7-2B781D928964}" srcOrd="0" destOrd="0" presId="urn:microsoft.com/office/officeart/2005/8/layout/vList2"/>
    <dgm:cxn modelId="{983EAA76-23FA-4510-BF4D-944F2214D087}" type="presParOf" srcId="{BB19EC19-7CC9-4251-B1E7-2B781D928964}" destId="{6F0DA055-1F42-4AEE-94F0-FA7643D26513}" srcOrd="0" destOrd="0" presId="urn:microsoft.com/office/officeart/2005/8/layout/vList2"/>
    <dgm:cxn modelId="{65A47E5C-0942-4693-B4E4-A0E48B467F49}" type="presParOf" srcId="{BB19EC19-7CC9-4251-B1E7-2B781D928964}" destId="{F46F2E76-04BC-4D15-AFD5-7B2C7F7385E6}" srcOrd="1" destOrd="0" presId="urn:microsoft.com/office/officeart/2005/8/layout/vList2"/>
    <dgm:cxn modelId="{5F91A6FE-0D4C-4221-9291-F1A98B9E61D6}" type="presParOf" srcId="{BB19EC19-7CC9-4251-B1E7-2B781D928964}" destId="{6B8CF850-8EAD-4FA5-B332-BE8DCBCB005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15796-489E-434F-A1DA-F9C50D998C94}">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DC01E2-7F9F-4463-A23C-F8A82ACEFBC9}">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ctr" defTabSz="933450">
            <a:lnSpc>
              <a:spcPct val="100000"/>
            </a:lnSpc>
            <a:spcBef>
              <a:spcPct val="0"/>
            </a:spcBef>
            <a:spcAft>
              <a:spcPct val="35000"/>
            </a:spcAft>
          </a:pPr>
          <a:r>
            <a:rPr lang="en-US" sz="2100" kern="1200" dirty="0">
              <a:latin typeface="Arial Nova Cond" panose="020B0506020202020204" pitchFamily="34" charset="0"/>
            </a:rPr>
            <a:t>Is a Non-Profit Organization which was first established in 2006 and was registered with the Department of Social Development in 2007 under the NPO Act 71 of 1997.</a:t>
          </a:r>
        </a:p>
        <a:p>
          <a:pPr lvl="0" algn="ctr" defTabSz="933450">
            <a:lnSpc>
              <a:spcPct val="100000"/>
            </a:lnSpc>
            <a:spcBef>
              <a:spcPct val="0"/>
            </a:spcBef>
            <a:spcAft>
              <a:spcPct val="35000"/>
            </a:spcAft>
          </a:pPr>
          <a:r>
            <a:rPr lang="en-US" sz="2100" b="1" kern="1200" dirty="0">
              <a:latin typeface="Arial Nova Cond" panose="020B0506020202020204" pitchFamily="34" charset="0"/>
            </a:rPr>
            <a:t>Registration No.:</a:t>
          </a:r>
          <a:r>
            <a:rPr lang="en-ZA" sz="2100" b="1" kern="1200" dirty="0">
              <a:latin typeface="Arial Nova Cond" panose="020B0506020202020204" pitchFamily="34" charset="0"/>
            </a:rPr>
            <a:t>056 244-NPO</a:t>
          </a:r>
          <a:endParaRPr lang="en-US" sz="2100" b="1" kern="1200" dirty="0">
            <a:latin typeface="Arial Nova Cond" panose="020B0506020202020204" pitchFamily="34" charset="0"/>
          </a:endParaRPr>
        </a:p>
      </dsp:txBody>
      <dsp:txXfrm>
        <a:off x="0" y="2703"/>
        <a:ext cx="6900512" cy="1843578"/>
      </dsp:txXfrm>
    </dsp:sp>
    <dsp:sp modelId="{AB924A69-CCDC-4991-BA1E-E06264131A37}">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5DD71D-945A-4124-84DC-BD1098D25C07}">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ctr" defTabSz="933450">
            <a:lnSpc>
              <a:spcPct val="90000"/>
            </a:lnSpc>
            <a:spcBef>
              <a:spcPct val="0"/>
            </a:spcBef>
            <a:spcAft>
              <a:spcPct val="35000"/>
            </a:spcAft>
          </a:pPr>
          <a:r>
            <a:rPr lang="en-US" sz="2100" kern="1200" dirty="0">
              <a:latin typeface="Arial Nova Cond" panose="020B0506020202020204" pitchFamily="34" charset="0"/>
            </a:rPr>
            <a:t>It is also registered with the Community for the Promotion and Protection of Cultural Religious and Linguistic Communities </a:t>
          </a:r>
          <a:r>
            <a:rPr lang="en-US" sz="2100" i="1" kern="1200" dirty="0">
              <a:latin typeface="Arial Nova Cond" panose="020B0506020202020204" pitchFamily="34" charset="0"/>
            </a:rPr>
            <a:t>(CRL Rights Commission</a:t>
          </a:r>
          <a:r>
            <a:rPr lang="en-US" sz="2100" kern="1200" dirty="0">
              <a:latin typeface="Arial Nova Cond" panose="020B0506020202020204" pitchFamily="34" charset="0"/>
            </a:rPr>
            <a:t>) as member of a Community Council in terms of the CRL Communities Act of 2002. </a:t>
          </a:r>
        </a:p>
        <a:p>
          <a:pPr lvl="0" algn="ctr" defTabSz="933450">
            <a:lnSpc>
              <a:spcPct val="90000"/>
            </a:lnSpc>
            <a:spcBef>
              <a:spcPct val="0"/>
            </a:spcBef>
            <a:spcAft>
              <a:spcPct val="35000"/>
            </a:spcAft>
          </a:pPr>
          <a:r>
            <a:rPr lang="en-US" sz="2100" b="1" kern="1200" dirty="0">
              <a:latin typeface="Arial Nova Cond" panose="020B0506020202020204" pitchFamily="34" charset="0"/>
            </a:rPr>
            <a:t>CRL Number: </a:t>
          </a:r>
          <a:r>
            <a:rPr lang="en-ZA" sz="2100" b="1" kern="1200" dirty="0">
              <a:latin typeface="Arial Nova Cond" panose="020B0506020202020204" pitchFamily="34" charset="0"/>
            </a:rPr>
            <a:t>CRL091126/FS/01</a:t>
          </a:r>
          <a:endParaRPr lang="en-US" sz="2100" b="1" kern="1200" dirty="0">
            <a:latin typeface="Arial Nova Cond" panose="020B0506020202020204" pitchFamily="34" charset="0"/>
          </a:endParaRPr>
        </a:p>
      </dsp:txBody>
      <dsp:txXfrm>
        <a:off x="0" y="1846281"/>
        <a:ext cx="6900512" cy="1843578"/>
      </dsp:txXfrm>
    </dsp:sp>
    <dsp:sp modelId="{274FB4F6-69FF-43DB-BB9A-DE8879BB2F55}">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B1A7BF-A242-4D12-B650-7CCC97E395E6}">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just" defTabSz="933450">
            <a:lnSpc>
              <a:spcPct val="90000"/>
            </a:lnSpc>
            <a:spcBef>
              <a:spcPct val="0"/>
            </a:spcBef>
            <a:spcAft>
              <a:spcPct val="35000"/>
            </a:spcAft>
          </a:pPr>
          <a:r>
            <a:rPr lang="en-US" sz="2100" kern="1200" dirty="0">
              <a:latin typeface="Arial Nova Cond" panose="020B0506020202020204" pitchFamily="34" charset="0"/>
            </a:rPr>
            <a:t>NRC participated in the CRL National Consultative in 2013 and again in 2019, and took part in provincial consultative conference held by the CRL Commission. NRC has contributed to the process of formulation of the </a:t>
          </a:r>
          <a:r>
            <a:rPr lang="en-US" sz="2100" b="1" kern="1200" dirty="0">
              <a:latin typeface="Arial Nova Cond" panose="020B0506020202020204" pitchFamily="34" charset="0"/>
            </a:rPr>
            <a:t>CRL Rights Commission 2012 Recommendations Regarding the Ras Tafari Community</a:t>
          </a:r>
          <a:r>
            <a:rPr lang="en-US" sz="2100" kern="1200" dirty="0">
              <a:latin typeface="Arial Nova Cond" panose="020B0506020202020204" pitchFamily="34" charset="0"/>
            </a:rPr>
            <a:t>.</a:t>
          </a:r>
        </a:p>
      </dsp:txBody>
      <dsp:txXfrm>
        <a:off x="0" y="3689859"/>
        <a:ext cx="6900512" cy="1843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0C6DC-9C7D-45A3-BDF8-5252ECB04B0C}">
      <dsp:nvSpPr>
        <dsp:cNvPr id="0" name=""/>
        <dsp:cNvSpPr/>
      </dsp:nvSpPr>
      <dsp:spPr>
        <a:xfrm>
          <a:off x="0" y="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FF1B64-2755-442A-BFCD-3D86BB0259A2}">
      <dsp:nvSpPr>
        <dsp:cNvPr id="0" name=""/>
        <dsp:cNvSpPr/>
      </dsp:nvSpPr>
      <dsp:spPr>
        <a:xfrm>
          <a:off x="0" y="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just" defTabSz="1155700">
            <a:lnSpc>
              <a:spcPct val="90000"/>
            </a:lnSpc>
            <a:spcBef>
              <a:spcPct val="0"/>
            </a:spcBef>
            <a:spcAft>
              <a:spcPct val="35000"/>
            </a:spcAft>
          </a:pPr>
          <a:r>
            <a:rPr lang="en-US" sz="2600" kern="1200" dirty="0">
              <a:latin typeface="Arial Nova Cond" panose="020B0506020202020204" pitchFamily="34" charset="0"/>
            </a:rPr>
            <a:t>Upon the realization that when we graduate we have to make contributions to our communities in all aspects developmental, we decided to register New Race Consciousness as a non-profit organization to play a larger role in civil society development beyond the confines of a university premises.</a:t>
          </a:r>
        </a:p>
      </dsp:txBody>
      <dsp:txXfrm>
        <a:off x="0" y="0"/>
        <a:ext cx="6900512" cy="2768070"/>
      </dsp:txXfrm>
    </dsp:sp>
    <dsp:sp modelId="{AA616C60-8765-46FB-8584-7814AD8B48F3}">
      <dsp:nvSpPr>
        <dsp:cNvPr id="0" name=""/>
        <dsp:cNvSpPr/>
      </dsp:nvSpPr>
      <dsp:spPr>
        <a:xfrm>
          <a:off x="0" y="276807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B0F3CB-B8FD-4A4E-8DD5-8A624C379EC3}">
      <dsp:nvSpPr>
        <dsp:cNvPr id="0" name=""/>
        <dsp:cNvSpPr/>
      </dsp:nvSpPr>
      <dsp:spPr>
        <a:xfrm>
          <a:off x="0" y="276807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just" defTabSz="1155700">
            <a:lnSpc>
              <a:spcPct val="90000"/>
            </a:lnSpc>
            <a:spcBef>
              <a:spcPct val="0"/>
            </a:spcBef>
            <a:spcAft>
              <a:spcPct val="35000"/>
            </a:spcAft>
          </a:pPr>
          <a:r>
            <a:rPr lang="en-US" sz="2600" b="1" kern="1200" dirty="0">
              <a:latin typeface="Arial Nova Cond" panose="020B0506020202020204" pitchFamily="34" charset="0"/>
            </a:rPr>
            <a:t>Main Aim </a:t>
          </a:r>
          <a:r>
            <a:rPr lang="en-US" sz="2600" b="0" kern="1200" dirty="0">
              <a:latin typeface="Arial Nova Cond" panose="020B0506020202020204" pitchFamily="34" charset="0"/>
            </a:rPr>
            <a:t>of the organisation</a:t>
          </a:r>
          <a:r>
            <a:rPr lang="en-US" sz="2600" b="1" kern="1200" dirty="0">
              <a:latin typeface="Arial Nova Cond" panose="020B0506020202020204" pitchFamily="34" charset="0"/>
            </a:rPr>
            <a:t> </a:t>
          </a:r>
          <a:r>
            <a:rPr lang="en-US" sz="2600" kern="1200" dirty="0">
              <a:latin typeface="Arial Nova Cond" panose="020B0506020202020204" pitchFamily="34" charset="0"/>
            </a:rPr>
            <a:t>is to spread the teachings of Emperor Haile Selassie I and Empress </a:t>
          </a:r>
          <a:r>
            <a:rPr lang="en-US" sz="2600" kern="1200" dirty="0" err="1">
              <a:latin typeface="Arial Nova Cond" panose="020B0506020202020204" pitchFamily="34" charset="0"/>
            </a:rPr>
            <a:t>Waizero</a:t>
          </a:r>
          <a:r>
            <a:rPr lang="en-US" sz="2600" kern="1200" dirty="0">
              <a:latin typeface="Arial Nova Cond" panose="020B0506020202020204" pitchFamily="34" charset="0"/>
            </a:rPr>
            <a:t> </a:t>
          </a:r>
          <a:r>
            <a:rPr lang="en-US" sz="2600" kern="1200" dirty="0" err="1">
              <a:latin typeface="Arial Nova Cond" panose="020B0506020202020204" pitchFamily="34" charset="0"/>
            </a:rPr>
            <a:t>Menen</a:t>
          </a:r>
          <a:r>
            <a:rPr lang="en-US" sz="2600" kern="1200" dirty="0">
              <a:latin typeface="Arial Nova Cond" panose="020B0506020202020204" pitchFamily="34" charset="0"/>
            </a:rPr>
            <a:t> to the whole world community, and therefore operates mainly within the educational sector. </a:t>
          </a:r>
        </a:p>
      </dsp:txBody>
      <dsp:txXfrm>
        <a:off x="0" y="2768070"/>
        <a:ext cx="6900512" cy="27680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D8F7D-DAD1-462E-83BD-F6D7E90EF80F}">
      <dsp:nvSpPr>
        <dsp:cNvPr id="0" name=""/>
        <dsp:cNvSpPr/>
      </dsp:nvSpPr>
      <dsp:spPr>
        <a:xfrm>
          <a:off x="0" y="3262"/>
          <a:ext cx="6317974" cy="3034334"/>
        </a:xfrm>
        <a:prstGeom prst="roundRect">
          <a:avLst/>
        </a:prstGeom>
        <a:solidFill>
          <a:srgbClr val="99CC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a:lnSpc>
              <a:spcPct val="90000"/>
            </a:lnSpc>
            <a:spcBef>
              <a:spcPct val="0"/>
            </a:spcBef>
            <a:spcAft>
              <a:spcPct val="35000"/>
            </a:spcAft>
          </a:pPr>
          <a:r>
            <a:rPr lang="en-US" sz="2200" kern="1200" dirty="0">
              <a:solidFill>
                <a:schemeClr val="tx1"/>
              </a:solidFill>
              <a:latin typeface="Arial Nova Cond" panose="020B0506020202020204" pitchFamily="34" charset="0"/>
            </a:rPr>
            <a:t>Post the 2018 </a:t>
          </a:r>
          <a:r>
            <a:rPr lang="en-US" sz="2200" kern="1200" dirty="0" err="1">
              <a:solidFill>
                <a:schemeClr val="tx1"/>
              </a:solidFill>
              <a:latin typeface="Arial Nova Cond" panose="020B0506020202020204" pitchFamily="34" charset="0"/>
            </a:rPr>
            <a:t>ConCourt</a:t>
          </a:r>
          <a:r>
            <a:rPr lang="en-US" sz="2200" kern="1200" dirty="0">
              <a:solidFill>
                <a:schemeClr val="tx1"/>
              </a:solidFill>
              <a:latin typeface="Arial Nova Cond" panose="020B0506020202020204" pitchFamily="34" charset="0"/>
            </a:rPr>
            <a:t> Judgement on cannabis, we have seen frequent raids of households by police even during lockdown, and I personally had my own home, in Welkom Free State raided by police who conducted a search without identifying themselves nor producing warrants on account of us growing cannabis in private. </a:t>
          </a:r>
        </a:p>
      </dsp:txBody>
      <dsp:txXfrm>
        <a:off x="148124" y="151386"/>
        <a:ext cx="6021726" cy="2738086"/>
      </dsp:txXfrm>
    </dsp:sp>
    <dsp:sp modelId="{C37FC565-75EF-4A0C-84DB-EDEF18583222}">
      <dsp:nvSpPr>
        <dsp:cNvPr id="0" name=""/>
        <dsp:cNvSpPr/>
      </dsp:nvSpPr>
      <dsp:spPr>
        <a:xfrm>
          <a:off x="0" y="3100956"/>
          <a:ext cx="6317974" cy="2574000"/>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a:lnSpc>
              <a:spcPct val="90000"/>
            </a:lnSpc>
            <a:spcBef>
              <a:spcPct val="0"/>
            </a:spcBef>
            <a:spcAft>
              <a:spcPct val="35000"/>
            </a:spcAft>
          </a:pPr>
          <a:r>
            <a:rPr lang="en-US" sz="2200" kern="1200" dirty="0">
              <a:solidFill>
                <a:schemeClr val="tx1"/>
              </a:solidFill>
              <a:latin typeface="Arial Nova Cond" panose="020B0506020202020204" pitchFamily="34" charset="0"/>
            </a:rPr>
            <a:t>NRC then involved IPID and requested for intervention and to come and  make a presentation to IPID about Ras Tafari usage of the herb cannabis, IPID then acceded to our request to come present and they indicated the possibility only after the ease of restrictions, but received our PowerPoint Presentation.</a:t>
          </a:r>
        </a:p>
      </dsp:txBody>
      <dsp:txXfrm>
        <a:off x="125652" y="3226608"/>
        <a:ext cx="6066670" cy="23226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A1347-EF7A-4EB2-808F-057F17FD89D4}">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4D9AA1-A41E-40DC-B99C-F41E2D035777}">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1" i="1" kern="1200"/>
            <a:t>Cultivation </a:t>
          </a:r>
          <a:r>
            <a:rPr lang="en-US" sz="2200" i="1" kern="1200"/>
            <a:t> to allow for the growing, harvesting, drying, trimming, curing or packaging of cannabis;</a:t>
          </a:r>
        </a:p>
      </dsp:txBody>
      <dsp:txXfrm>
        <a:off x="0" y="675"/>
        <a:ext cx="6900512" cy="1106957"/>
      </dsp:txXfrm>
    </dsp:sp>
    <dsp:sp modelId="{BC2955FA-568B-4B43-B966-DE6D78ACA241}">
      <dsp:nvSpPr>
        <dsp:cNvPr id="0" name=""/>
        <dsp:cNvSpPr/>
      </dsp:nvSpPr>
      <dsp:spPr>
        <a:xfrm>
          <a:off x="0" y="110763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409A91-816A-4678-8033-7A865A2D2531}">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1" i="1" kern="1200"/>
            <a:t>Dispensary </a:t>
          </a:r>
          <a:r>
            <a:rPr lang="en-US" sz="2200" i="1" kern="1200"/>
            <a:t>to allow for the storage and dispensing of cannabis;</a:t>
          </a:r>
          <a:endParaRPr lang="en-US" sz="2200" kern="1200"/>
        </a:p>
      </dsp:txBody>
      <dsp:txXfrm>
        <a:off x="0" y="1107633"/>
        <a:ext cx="6900512" cy="1106957"/>
      </dsp:txXfrm>
    </dsp:sp>
    <dsp:sp modelId="{9C16094F-4E95-43A6-A90C-ECFCCFC520AE}">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4FE0A8-9113-4F64-AFB6-7B0888160605}">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1" i="1" kern="1200"/>
            <a:t>Importation </a:t>
          </a:r>
          <a:r>
            <a:rPr lang="en-US" sz="2200" i="1" kern="1200"/>
            <a:t>to allow for the importation of cannabis from any country where it is legal to do so should it run out domestically;</a:t>
          </a:r>
          <a:endParaRPr lang="en-US" sz="2200" kern="1200"/>
        </a:p>
      </dsp:txBody>
      <dsp:txXfrm>
        <a:off x="0" y="2214591"/>
        <a:ext cx="6900512" cy="1106957"/>
      </dsp:txXfrm>
    </dsp:sp>
    <dsp:sp modelId="{03D7EF28-9E17-4794-9DA0-47BBDA949AEF}">
      <dsp:nvSpPr>
        <dsp:cNvPr id="0" name=""/>
        <dsp:cNvSpPr/>
      </dsp:nvSpPr>
      <dsp:spPr>
        <a:xfrm>
          <a:off x="0" y="332154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EA20DA-C717-42FC-8B26-C9AB43E832CE}">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1" i="1" kern="1200"/>
            <a:t>Exportation </a:t>
          </a:r>
          <a:r>
            <a:rPr lang="en-US" sz="2200" i="1" kern="1200"/>
            <a:t>to allow for the exportation of cannabis to any country in keeping with the laws of such country should they need; and</a:t>
          </a:r>
          <a:endParaRPr lang="en-US" sz="2200" kern="1200"/>
        </a:p>
      </dsp:txBody>
      <dsp:txXfrm>
        <a:off x="0" y="3321549"/>
        <a:ext cx="6900512" cy="1106957"/>
      </dsp:txXfrm>
    </dsp:sp>
    <dsp:sp modelId="{89C45648-FBFA-49BF-9AB1-769D6EEE58CA}">
      <dsp:nvSpPr>
        <dsp:cNvPr id="0" name=""/>
        <dsp:cNvSpPr/>
      </dsp:nvSpPr>
      <dsp:spPr>
        <a:xfrm>
          <a:off x="0" y="4428507"/>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2E8BB2-B71A-48FA-9F3C-5E4525E57776}">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1" i="1" kern="1200"/>
            <a:t>Transportation </a:t>
          </a:r>
          <a:r>
            <a:rPr lang="en-US" sz="2200" i="1" kern="1200"/>
            <a:t>to allow for the transport of cannabis.</a:t>
          </a:r>
          <a:endParaRPr lang="en-US" sz="2200" kern="1200"/>
        </a:p>
      </dsp:txBody>
      <dsp:txXfrm>
        <a:off x="0" y="4428507"/>
        <a:ext cx="6900512" cy="11069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E99DEE-E957-4F97-9A8C-FDBC04B8743D}">
      <dsp:nvSpPr>
        <dsp:cNvPr id="0" name=""/>
        <dsp:cNvSpPr/>
      </dsp:nvSpPr>
      <dsp:spPr>
        <a:xfrm>
          <a:off x="0" y="568161"/>
          <a:ext cx="7240043" cy="1513901"/>
        </a:xfrm>
        <a:prstGeom prst="roundRect">
          <a:avLst/>
        </a:prstGeom>
        <a:solidFill>
          <a:srgbClr val="00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US" sz="1800" kern="1200" dirty="0">
              <a:solidFill>
                <a:schemeClr val="tx1"/>
              </a:solidFill>
              <a:latin typeface="Arial Nova Cond" panose="020B0506020202020204" pitchFamily="34" charset="0"/>
            </a:rPr>
            <a:t>The Master plan does not outline how it is going to integrate into the cannabis industry the previously disadvantaged, marginalized and disenfranchised cannabis community such as the Ras Tafari community who are the principal users of the plant.</a:t>
          </a:r>
        </a:p>
      </dsp:txBody>
      <dsp:txXfrm>
        <a:off x="73903" y="642064"/>
        <a:ext cx="7092237" cy="1366095"/>
      </dsp:txXfrm>
    </dsp:sp>
    <dsp:sp modelId="{939DCB2D-D9CE-4BBB-A78C-484CE1148F10}">
      <dsp:nvSpPr>
        <dsp:cNvPr id="0" name=""/>
        <dsp:cNvSpPr/>
      </dsp:nvSpPr>
      <dsp:spPr>
        <a:xfrm>
          <a:off x="0" y="2269263"/>
          <a:ext cx="7240043" cy="1318086"/>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US" sz="1800" kern="1200" dirty="0">
              <a:solidFill>
                <a:schemeClr val="tx1"/>
              </a:solidFill>
              <a:latin typeface="Arial Nova Cond" panose="020B0506020202020204" pitchFamily="34" charset="0"/>
            </a:rPr>
            <a:t>The Master plan sets the scene for systematic limit of access to the plant, especially the indigenous communities since much of the cannabis would be grown for commercial purposes.</a:t>
          </a:r>
        </a:p>
      </dsp:txBody>
      <dsp:txXfrm>
        <a:off x="64344" y="2333607"/>
        <a:ext cx="7111355" cy="1189398"/>
      </dsp:txXfrm>
    </dsp:sp>
    <dsp:sp modelId="{84509983-B985-4AA9-A3B3-E38B4BB0A71D}">
      <dsp:nvSpPr>
        <dsp:cNvPr id="0" name=""/>
        <dsp:cNvSpPr/>
      </dsp:nvSpPr>
      <dsp:spPr>
        <a:xfrm>
          <a:off x="0" y="3774549"/>
          <a:ext cx="7240043" cy="1554031"/>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US" sz="1800" kern="1200" dirty="0">
              <a:solidFill>
                <a:schemeClr val="tx1"/>
              </a:solidFill>
              <a:latin typeface="Arial Nova Cond" panose="020B0506020202020204" pitchFamily="34" charset="0"/>
            </a:rPr>
            <a:t>The Master plan aims to carry out some of the important aspects of the industry, especially research, through universities and Science Councils, at the exclusion of Ras Tafari Academia and Students Organizations who are primary users of the plant.</a:t>
          </a:r>
        </a:p>
      </dsp:txBody>
      <dsp:txXfrm>
        <a:off x="75862" y="3850411"/>
        <a:ext cx="7088319" cy="14023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DA055-1F42-4AEE-94F0-FA7643D26513}">
      <dsp:nvSpPr>
        <dsp:cNvPr id="0" name=""/>
        <dsp:cNvSpPr/>
      </dsp:nvSpPr>
      <dsp:spPr>
        <a:xfrm>
          <a:off x="0" y="139125"/>
          <a:ext cx="10515600" cy="2144648"/>
        </a:xfrm>
        <a:prstGeom prst="roundRect">
          <a:avLst/>
        </a:prstGeom>
        <a:solidFill>
          <a:srgbClr val="00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just" defTabSz="933450">
            <a:lnSpc>
              <a:spcPct val="90000"/>
            </a:lnSpc>
            <a:spcBef>
              <a:spcPct val="0"/>
            </a:spcBef>
            <a:spcAft>
              <a:spcPct val="35000"/>
            </a:spcAft>
          </a:pPr>
          <a:r>
            <a:rPr lang="en-US" sz="2100" kern="1200" dirty="0">
              <a:solidFill>
                <a:schemeClr val="tx1"/>
              </a:solidFill>
              <a:latin typeface="Arial Nova Cond" panose="020B0506020202020204" pitchFamily="34" charset="0"/>
            </a:rPr>
            <a:t>The Master plan should endeavor forming strategic partnerships in the African continent with other regional economic communities.</a:t>
          </a:r>
        </a:p>
        <a:p>
          <a:pPr lvl="0" algn="just" defTabSz="933450">
            <a:lnSpc>
              <a:spcPct val="90000"/>
            </a:lnSpc>
            <a:spcBef>
              <a:spcPct val="0"/>
            </a:spcBef>
            <a:spcAft>
              <a:spcPct val="35000"/>
            </a:spcAft>
          </a:pPr>
          <a:r>
            <a:rPr lang="en-US" sz="2100" kern="1200" dirty="0">
              <a:solidFill>
                <a:schemeClr val="tx1"/>
              </a:solidFill>
            </a:rPr>
            <a:t>Invite skills and insight from other IKS Communities in the 6</a:t>
          </a:r>
          <a:r>
            <a:rPr lang="en-US" sz="2100" kern="1200" baseline="30000" dirty="0">
              <a:solidFill>
                <a:schemeClr val="tx1"/>
              </a:solidFill>
            </a:rPr>
            <a:t>th</a:t>
          </a:r>
          <a:r>
            <a:rPr lang="en-US" sz="2100" kern="1200" dirty="0">
              <a:solidFill>
                <a:schemeClr val="tx1"/>
              </a:solidFill>
            </a:rPr>
            <a:t> Region of the African Union and create a framework for repatriation of Africans in Diaspora back home in Africa. </a:t>
          </a:r>
          <a:endParaRPr lang="en-US" sz="2100" kern="1200" dirty="0">
            <a:solidFill>
              <a:schemeClr val="tx1"/>
            </a:solidFill>
            <a:latin typeface="Arial Nova Cond" panose="020B0506020202020204" pitchFamily="34" charset="0"/>
          </a:endParaRPr>
        </a:p>
        <a:p>
          <a:pPr lvl="0" algn="just" defTabSz="933450">
            <a:lnSpc>
              <a:spcPct val="90000"/>
            </a:lnSpc>
            <a:spcBef>
              <a:spcPct val="0"/>
            </a:spcBef>
            <a:spcAft>
              <a:spcPct val="35000"/>
            </a:spcAft>
          </a:pPr>
          <a:endParaRPr lang="en-US" sz="2100" kern="1200" dirty="0">
            <a:solidFill>
              <a:schemeClr val="tx1"/>
            </a:solidFill>
            <a:latin typeface="Arial Nova Cond" panose="020B0506020202020204" pitchFamily="34" charset="0"/>
          </a:endParaRPr>
        </a:p>
      </dsp:txBody>
      <dsp:txXfrm>
        <a:off x="104693" y="243818"/>
        <a:ext cx="10306214" cy="1935262"/>
      </dsp:txXfrm>
    </dsp:sp>
    <dsp:sp modelId="{6B8CF850-8EAD-4FA5-B332-BE8DCBCB005C}">
      <dsp:nvSpPr>
        <dsp:cNvPr id="0" name=""/>
        <dsp:cNvSpPr/>
      </dsp:nvSpPr>
      <dsp:spPr>
        <a:xfrm>
          <a:off x="0" y="2367294"/>
          <a:ext cx="10515600" cy="1709221"/>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just" defTabSz="933450">
            <a:lnSpc>
              <a:spcPct val="90000"/>
            </a:lnSpc>
            <a:spcBef>
              <a:spcPct val="0"/>
            </a:spcBef>
            <a:spcAft>
              <a:spcPct val="35000"/>
            </a:spcAft>
          </a:pPr>
          <a:r>
            <a:rPr lang="en-US" sz="2100" kern="1200" dirty="0">
              <a:solidFill>
                <a:schemeClr val="tx1"/>
              </a:solidFill>
              <a:latin typeface="Arial Nova Cond" panose="020B0506020202020204" pitchFamily="34" charset="0"/>
            </a:rPr>
            <a:t>South Africa being leader of the AU and with the Pan African Parliament being housed in South Africa, Government together with these organizations representing civil society can through the Master Plan bring to bear some influence in the continent regarding cannabis legislation.</a:t>
          </a:r>
        </a:p>
      </dsp:txBody>
      <dsp:txXfrm>
        <a:off x="83437" y="2450731"/>
        <a:ext cx="10348726" cy="154234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13C5C-BE2C-44EF-921A-94D4DA2A0A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424632-6815-497C-AEF0-470D4CF234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C722A8-9DFE-4C8B-891A-5B246565BC96}"/>
              </a:ext>
            </a:extLst>
          </p:cNvPr>
          <p:cNvSpPr>
            <a:spLocks noGrp="1"/>
          </p:cNvSpPr>
          <p:nvPr>
            <p:ph type="dt" sz="half" idx="10"/>
          </p:nvPr>
        </p:nvSpPr>
        <p:spPr/>
        <p:txBody>
          <a:bodyPr/>
          <a:lstStyle/>
          <a:p>
            <a:fld id="{845BD0FB-AB36-4623-82DD-97716ABED72D}" type="datetimeFigureOut">
              <a:rPr lang="en-US" smtClean="0"/>
              <a:t>9/2/2021</a:t>
            </a:fld>
            <a:endParaRPr lang="en-US"/>
          </a:p>
        </p:txBody>
      </p:sp>
      <p:sp>
        <p:nvSpPr>
          <p:cNvPr id="5" name="Footer Placeholder 4">
            <a:extLst>
              <a:ext uri="{FF2B5EF4-FFF2-40B4-BE49-F238E27FC236}">
                <a16:creationId xmlns:a16="http://schemas.microsoft.com/office/drawing/2014/main" id="{7F4402ED-2770-4640-AAF5-C806C22CD2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BD5734-CEBD-4FCE-A574-5F5E1083BC18}"/>
              </a:ext>
            </a:extLst>
          </p:cNvPr>
          <p:cNvSpPr>
            <a:spLocks noGrp="1"/>
          </p:cNvSpPr>
          <p:nvPr>
            <p:ph type="sldNum" sz="quarter" idx="12"/>
          </p:nvPr>
        </p:nvSpPr>
        <p:spPr/>
        <p:txBody>
          <a:bodyPr/>
          <a:lstStyle/>
          <a:p>
            <a:fld id="{9F638F90-B160-4998-AF89-11329B96C489}" type="slidenum">
              <a:rPr lang="en-US" smtClean="0"/>
              <a:t>‹#›</a:t>
            </a:fld>
            <a:endParaRPr lang="en-US"/>
          </a:p>
        </p:txBody>
      </p:sp>
    </p:spTree>
    <p:extLst>
      <p:ext uri="{BB962C8B-B14F-4D97-AF65-F5344CB8AC3E}">
        <p14:creationId xmlns:p14="http://schemas.microsoft.com/office/powerpoint/2010/main" val="379072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4592A-CD86-4C38-87A2-242CE7F9BE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080647-3D85-435E-B6E7-4EE6A0B8B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0702BE-7309-4C83-BEA9-B3B8AC34FABF}"/>
              </a:ext>
            </a:extLst>
          </p:cNvPr>
          <p:cNvSpPr>
            <a:spLocks noGrp="1"/>
          </p:cNvSpPr>
          <p:nvPr>
            <p:ph type="dt" sz="half" idx="10"/>
          </p:nvPr>
        </p:nvSpPr>
        <p:spPr/>
        <p:txBody>
          <a:bodyPr/>
          <a:lstStyle/>
          <a:p>
            <a:fld id="{845BD0FB-AB36-4623-82DD-97716ABED72D}" type="datetimeFigureOut">
              <a:rPr lang="en-US" smtClean="0"/>
              <a:t>9/2/2021</a:t>
            </a:fld>
            <a:endParaRPr lang="en-US"/>
          </a:p>
        </p:txBody>
      </p:sp>
      <p:sp>
        <p:nvSpPr>
          <p:cNvPr id="5" name="Footer Placeholder 4">
            <a:extLst>
              <a:ext uri="{FF2B5EF4-FFF2-40B4-BE49-F238E27FC236}">
                <a16:creationId xmlns:a16="http://schemas.microsoft.com/office/drawing/2014/main" id="{5E1A77AD-7739-4216-83A0-D6DB2EC0FA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57F4-28B4-4F76-867A-A9149CFFC813}"/>
              </a:ext>
            </a:extLst>
          </p:cNvPr>
          <p:cNvSpPr>
            <a:spLocks noGrp="1"/>
          </p:cNvSpPr>
          <p:nvPr>
            <p:ph type="sldNum" sz="quarter" idx="12"/>
          </p:nvPr>
        </p:nvSpPr>
        <p:spPr/>
        <p:txBody>
          <a:bodyPr/>
          <a:lstStyle/>
          <a:p>
            <a:fld id="{9F638F90-B160-4998-AF89-11329B96C489}" type="slidenum">
              <a:rPr lang="en-US" smtClean="0"/>
              <a:t>‹#›</a:t>
            </a:fld>
            <a:endParaRPr lang="en-US"/>
          </a:p>
        </p:txBody>
      </p:sp>
    </p:spTree>
    <p:extLst>
      <p:ext uri="{BB962C8B-B14F-4D97-AF65-F5344CB8AC3E}">
        <p14:creationId xmlns:p14="http://schemas.microsoft.com/office/powerpoint/2010/main" val="2893826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BE6B12-12F1-4F4F-BBEB-B1C4D189E4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55D668-240C-4078-A1D7-130919A907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AAD011-C603-4799-A8D1-189A40172745}"/>
              </a:ext>
            </a:extLst>
          </p:cNvPr>
          <p:cNvSpPr>
            <a:spLocks noGrp="1"/>
          </p:cNvSpPr>
          <p:nvPr>
            <p:ph type="dt" sz="half" idx="10"/>
          </p:nvPr>
        </p:nvSpPr>
        <p:spPr/>
        <p:txBody>
          <a:bodyPr/>
          <a:lstStyle/>
          <a:p>
            <a:fld id="{845BD0FB-AB36-4623-82DD-97716ABED72D}" type="datetimeFigureOut">
              <a:rPr lang="en-US" smtClean="0"/>
              <a:t>9/2/2021</a:t>
            </a:fld>
            <a:endParaRPr lang="en-US"/>
          </a:p>
        </p:txBody>
      </p:sp>
      <p:sp>
        <p:nvSpPr>
          <p:cNvPr id="5" name="Footer Placeholder 4">
            <a:extLst>
              <a:ext uri="{FF2B5EF4-FFF2-40B4-BE49-F238E27FC236}">
                <a16:creationId xmlns:a16="http://schemas.microsoft.com/office/drawing/2014/main" id="{238587B0-EEDB-480D-84FD-7F63E92489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A35ED-52B6-410A-ADB1-3D71B57CB334}"/>
              </a:ext>
            </a:extLst>
          </p:cNvPr>
          <p:cNvSpPr>
            <a:spLocks noGrp="1"/>
          </p:cNvSpPr>
          <p:nvPr>
            <p:ph type="sldNum" sz="quarter" idx="12"/>
          </p:nvPr>
        </p:nvSpPr>
        <p:spPr/>
        <p:txBody>
          <a:bodyPr/>
          <a:lstStyle/>
          <a:p>
            <a:fld id="{9F638F90-B160-4998-AF89-11329B96C489}" type="slidenum">
              <a:rPr lang="en-US" smtClean="0"/>
              <a:t>‹#›</a:t>
            </a:fld>
            <a:endParaRPr lang="en-US"/>
          </a:p>
        </p:txBody>
      </p:sp>
    </p:spTree>
    <p:extLst>
      <p:ext uri="{BB962C8B-B14F-4D97-AF65-F5344CB8AC3E}">
        <p14:creationId xmlns:p14="http://schemas.microsoft.com/office/powerpoint/2010/main" val="379214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E1E16-9565-47E6-B099-D5071807AE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0061C5-EE3F-40B5-ACA9-C0C18EA368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177A43-C63A-4BD5-8D34-E19CB21DD9B1}"/>
              </a:ext>
            </a:extLst>
          </p:cNvPr>
          <p:cNvSpPr>
            <a:spLocks noGrp="1"/>
          </p:cNvSpPr>
          <p:nvPr>
            <p:ph type="dt" sz="half" idx="10"/>
          </p:nvPr>
        </p:nvSpPr>
        <p:spPr/>
        <p:txBody>
          <a:bodyPr/>
          <a:lstStyle/>
          <a:p>
            <a:fld id="{845BD0FB-AB36-4623-82DD-97716ABED72D}" type="datetimeFigureOut">
              <a:rPr lang="en-US" smtClean="0"/>
              <a:t>9/2/2021</a:t>
            </a:fld>
            <a:endParaRPr lang="en-US"/>
          </a:p>
        </p:txBody>
      </p:sp>
      <p:sp>
        <p:nvSpPr>
          <p:cNvPr id="5" name="Footer Placeholder 4">
            <a:extLst>
              <a:ext uri="{FF2B5EF4-FFF2-40B4-BE49-F238E27FC236}">
                <a16:creationId xmlns:a16="http://schemas.microsoft.com/office/drawing/2014/main" id="{A76EDBEF-2190-46F3-98DF-7FE9AA8092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ED912-A43C-48F7-880F-311F6624BBD8}"/>
              </a:ext>
            </a:extLst>
          </p:cNvPr>
          <p:cNvSpPr>
            <a:spLocks noGrp="1"/>
          </p:cNvSpPr>
          <p:nvPr>
            <p:ph type="sldNum" sz="quarter" idx="12"/>
          </p:nvPr>
        </p:nvSpPr>
        <p:spPr/>
        <p:txBody>
          <a:bodyPr/>
          <a:lstStyle/>
          <a:p>
            <a:fld id="{9F638F90-B160-4998-AF89-11329B96C489}" type="slidenum">
              <a:rPr lang="en-US" smtClean="0"/>
              <a:t>‹#›</a:t>
            </a:fld>
            <a:endParaRPr lang="en-US"/>
          </a:p>
        </p:txBody>
      </p:sp>
    </p:spTree>
    <p:extLst>
      <p:ext uri="{BB962C8B-B14F-4D97-AF65-F5344CB8AC3E}">
        <p14:creationId xmlns:p14="http://schemas.microsoft.com/office/powerpoint/2010/main" val="149554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73EF4-1DD4-4E4A-980F-C5C0981D59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E55551-3EE0-4FB6-BF15-CFB922233F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A3C1C5-B602-4EF2-8548-E5A095224828}"/>
              </a:ext>
            </a:extLst>
          </p:cNvPr>
          <p:cNvSpPr>
            <a:spLocks noGrp="1"/>
          </p:cNvSpPr>
          <p:nvPr>
            <p:ph type="dt" sz="half" idx="10"/>
          </p:nvPr>
        </p:nvSpPr>
        <p:spPr/>
        <p:txBody>
          <a:bodyPr/>
          <a:lstStyle/>
          <a:p>
            <a:fld id="{845BD0FB-AB36-4623-82DD-97716ABED72D}" type="datetimeFigureOut">
              <a:rPr lang="en-US" smtClean="0"/>
              <a:t>9/2/2021</a:t>
            </a:fld>
            <a:endParaRPr lang="en-US"/>
          </a:p>
        </p:txBody>
      </p:sp>
      <p:sp>
        <p:nvSpPr>
          <p:cNvPr id="5" name="Footer Placeholder 4">
            <a:extLst>
              <a:ext uri="{FF2B5EF4-FFF2-40B4-BE49-F238E27FC236}">
                <a16:creationId xmlns:a16="http://schemas.microsoft.com/office/drawing/2014/main" id="{C92E2DCD-DEE6-4CD1-9C9C-A7402787DF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FCA86C-DDD8-4631-9001-C6C0F5856D4A}"/>
              </a:ext>
            </a:extLst>
          </p:cNvPr>
          <p:cNvSpPr>
            <a:spLocks noGrp="1"/>
          </p:cNvSpPr>
          <p:nvPr>
            <p:ph type="sldNum" sz="quarter" idx="12"/>
          </p:nvPr>
        </p:nvSpPr>
        <p:spPr/>
        <p:txBody>
          <a:bodyPr/>
          <a:lstStyle/>
          <a:p>
            <a:fld id="{9F638F90-B160-4998-AF89-11329B96C489}" type="slidenum">
              <a:rPr lang="en-US" smtClean="0"/>
              <a:t>‹#›</a:t>
            </a:fld>
            <a:endParaRPr lang="en-US"/>
          </a:p>
        </p:txBody>
      </p:sp>
    </p:spTree>
    <p:extLst>
      <p:ext uri="{BB962C8B-B14F-4D97-AF65-F5344CB8AC3E}">
        <p14:creationId xmlns:p14="http://schemas.microsoft.com/office/powerpoint/2010/main" val="461034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D3AAC-175D-4F94-97DB-C86DD622DA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1E6990-BDE2-4D12-A74D-72773C9BAE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A91A84-0C95-4FAE-B49A-CBC65BEE04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A30923-EB88-4769-9911-E18BF55FF251}"/>
              </a:ext>
            </a:extLst>
          </p:cNvPr>
          <p:cNvSpPr>
            <a:spLocks noGrp="1"/>
          </p:cNvSpPr>
          <p:nvPr>
            <p:ph type="dt" sz="half" idx="10"/>
          </p:nvPr>
        </p:nvSpPr>
        <p:spPr/>
        <p:txBody>
          <a:bodyPr/>
          <a:lstStyle/>
          <a:p>
            <a:fld id="{845BD0FB-AB36-4623-82DD-97716ABED72D}" type="datetimeFigureOut">
              <a:rPr lang="en-US" smtClean="0"/>
              <a:t>9/2/2021</a:t>
            </a:fld>
            <a:endParaRPr lang="en-US"/>
          </a:p>
        </p:txBody>
      </p:sp>
      <p:sp>
        <p:nvSpPr>
          <p:cNvPr id="6" name="Footer Placeholder 5">
            <a:extLst>
              <a:ext uri="{FF2B5EF4-FFF2-40B4-BE49-F238E27FC236}">
                <a16:creationId xmlns:a16="http://schemas.microsoft.com/office/drawing/2014/main" id="{3F86B98D-010F-4BF6-9D5D-53B158D37C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7E818B-6A7A-4019-AF3C-CA59C26F9D2E}"/>
              </a:ext>
            </a:extLst>
          </p:cNvPr>
          <p:cNvSpPr>
            <a:spLocks noGrp="1"/>
          </p:cNvSpPr>
          <p:nvPr>
            <p:ph type="sldNum" sz="quarter" idx="12"/>
          </p:nvPr>
        </p:nvSpPr>
        <p:spPr/>
        <p:txBody>
          <a:bodyPr/>
          <a:lstStyle/>
          <a:p>
            <a:fld id="{9F638F90-B160-4998-AF89-11329B96C489}" type="slidenum">
              <a:rPr lang="en-US" smtClean="0"/>
              <a:t>‹#›</a:t>
            </a:fld>
            <a:endParaRPr lang="en-US"/>
          </a:p>
        </p:txBody>
      </p:sp>
    </p:spTree>
    <p:extLst>
      <p:ext uri="{BB962C8B-B14F-4D97-AF65-F5344CB8AC3E}">
        <p14:creationId xmlns:p14="http://schemas.microsoft.com/office/powerpoint/2010/main" val="88322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E5E3A-B77A-47CA-93B0-8D78FBB872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A73992-6ECA-47D7-8DCA-73C8B80148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EDDFFA-72E0-4D15-870A-9AAF3EA6A5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38C29E-0B88-4A02-8939-4EC564E09E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5E0DE9-AA2F-431E-8230-2FFE4DF39F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55F958-7C59-4B4F-8A94-86DD7DABD8C7}"/>
              </a:ext>
            </a:extLst>
          </p:cNvPr>
          <p:cNvSpPr>
            <a:spLocks noGrp="1"/>
          </p:cNvSpPr>
          <p:nvPr>
            <p:ph type="dt" sz="half" idx="10"/>
          </p:nvPr>
        </p:nvSpPr>
        <p:spPr/>
        <p:txBody>
          <a:bodyPr/>
          <a:lstStyle/>
          <a:p>
            <a:fld id="{845BD0FB-AB36-4623-82DD-97716ABED72D}" type="datetimeFigureOut">
              <a:rPr lang="en-US" smtClean="0"/>
              <a:t>9/2/2021</a:t>
            </a:fld>
            <a:endParaRPr lang="en-US"/>
          </a:p>
        </p:txBody>
      </p:sp>
      <p:sp>
        <p:nvSpPr>
          <p:cNvPr id="8" name="Footer Placeholder 7">
            <a:extLst>
              <a:ext uri="{FF2B5EF4-FFF2-40B4-BE49-F238E27FC236}">
                <a16:creationId xmlns:a16="http://schemas.microsoft.com/office/drawing/2014/main" id="{11F2C6CA-DFA5-492C-885B-51DAB82793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66D786-F40D-48DC-8A9D-BD21DFC8E6DA}"/>
              </a:ext>
            </a:extLst>
          </p:cNvPr>
          <p:cNvSpPr>
            <a:spLocks noGrp="1"/>
          </p:cNvSpPr>
          <p:nvPr>
            <p:ph type="sldNum" sz="quarter" idx="12"/>
          </p:nvPr>
        </p:nvSpPr>
        <p:spPr/>
        <p:txBody>
          <a:bodyPr/>
          <a:lstStyle/>
          <a:p>
            <a:fld id="{9F638F90-B160-4998-AF89-11329B96C489}" type="slidenum">
              <a:rPr lang="en-US" smtClean="0"/>
              <a:t>‹#›</a:t>
            </a:fld>
            <a:endParaRPr lang="en-US"/>
          </a:p>
        </p:txBody>
      </p:sp>
    </p:spTree>
    <p:extLst>
      <p:ext uri="{BB962C8B-B14F-4D97-AF65-F5344CB8AC3E}">
        <p14:creationId xmlns:p14="http://schemas.microsoft.com/office/powerpoint/2010/main" val="15512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267E2-82DE-449C-BFD6-D0B33E040D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FD3597-458E-4BF0-BF2E-C1ABEBCBDB8F}"/>
              </a:ext>
            </a:extLst>
          </p:cNvPr>
          <p:cNvSpPr>
            <a:spLocks noGrp="1"/>
          </p:cNvSpPr>
          <p:nvPr>
            <p:ph type="dt" sz="half" idx="10"/>
          </p:nvPr>
        </p:nvSpPr>
        <p:spPr/>
        <p:txBody>
          <a:bodyPr/>
          <a:lstStyle/>
          <a:p>
            <a:fld id="{845BD0FB-AB36-4623-82DD-97716ABED72D}" type="datetimeFigureOut">
              <a:rPr lang="en-US" smtClean="0"/>
              <a:t>9/2/2021</a:t>
            </a:fld>
            <a:endParaRPr lang="en-US"/>
          </a:p>
        </p:txBody>
      </p:sp>
      <p:sp>
        <p:nvSpPr>
          <p:cNvPr id="4" name="Footer Placeholder 3">
            <a:extLst>
              <a:ext uri="{FF2B5EF4-FFF2-40B4-BE49-F238E27FC236}">
                <a16:creationId xmlns:a16="http://schemas.microsoft.com/office/drawing/2014/main" id="{2EBB1292-2E83-4126-8DC6-23D46FE0D0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7B1C9A-E7F6-4590-9116-D451CB24A901}"/>
              </a:ext>
            </a:extLst>
          </p:cNvPr>
          <p:cNvSpPr>
            <a:spLocks noGrp="1"/>
          </p:cNvSpPr>
          <p:nvPr>
            <p:ph type="sldNum" sz="quarter" idx="12"/>
          </p:nvPr>
        </p:nvSpPr>
        <p:spPr/>
        <p:txBody>
          <a:bodyPr/>
          <a:lstStyle/>
          <a:p>
            <a:fld id="{9F638F90-B160-4998-AF89-11329B96C489}" type="slidenum">
              <a:rPr lang="en-US" smtClean="0"/>
              <a:t>‹#›</a:t>
            </a:fld>
            <a:endParaRPr lang="en-US"/>
          </a:p>
        </p:txBody>
      </p:sp>
    </p:spTree>
    <p:extLst>
      <p:ext uri="{BB962C8B-B14F-4D97-AF65-F5344CB8AC3E}">
        <p14:creationId xmlns:p14="http://schemas.microsoft.com/office/powerpoint/2010/main" val="89611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680475-563A-404F-8E22-C8CB01A92BB7}"/>
              </a:ext>
            </a:extLst>
          </p:cNvPr>
          <p:cNvSpPr>
            <a:spLocks noGrp="1"/>
          </p:cNvSpPr>
          <p:nvPr>
            <p:ph type="dt" sz="half" idx="10"/>
          </p:nvPr>
        </p:nvSpPr>
        <p:spPr/>
        <p:txBody>
          <a:bodyPr/>
          <a:lstStyle/>
          <a:p>
            <a:fld id="{845BD0FB-AB36-4623-82DD-97716ABED72D}" type="datetimeFigureOut">
              <a:rPr lang="en-US" smtClean="0"/>
              <a:t>9/2/2021</a:t>
            </a:fld>
            <a:endParaRPr lang="en-US"/>
          </a:p>
        </p:txBody>
      </p:sp>
      <p:sp>
        <p:nvSpPr>
          <p:cNvPr id="3" name="Footer Placeholder 2">
            <a:extLst>
              <a:ext uri="{FF2B5EF4-FFF2-40B4-BE49-F238E27FC236}">
                <a16:creationId xmlns:a16="http://schemas.microsoft.com/office/drawing/2014/main" id="{429B267E-B09E-4337-9F6E-CE66E35DB2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C6BC9E-EE20-4113-A34B-07736016D9B1}"/>
              </a:ext>
            </a:extLst>
          </p:cNvPr>
          <p:cNvSpPr>
            <a:spLocks noGrp="1"/>
          </p:cNvSpPr>
          <p:nvPr>
            <p:ph type="sldNum" sz="quarter" idx="12"/>
          </p:nvPr>
        </p:nvSpPr>
        <p:spPr/>
        <p:txBody>
          <a:bodyPr/>
          <a:lstStyle/>
          <a:p>
            <a:fld id="{9F638F90-B160-4998-AF89-11329B96C489}" type="slidenum">
              <a:rPr lang="en-US" smtClean="0"/>
              <a:t>‹#›</a:t>
            </a:fld>
            <a:endParaRPr lang="en-US"/>
          </a:p>
        </p:txBody>
      </p:sp>
    </p:spTree>
    <p:extLst>
      <p:ext uri="{BB962C8B-B14F-4D97-AF65-F5344CB8AC3E}">
        <p14:creationId xmlns:p14="http://schemas.microsoft.com/office/powerpoint/2010/main" val="9831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AD735-3888-4392-A7E1-440DEE40B2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CCE520-40E6-4038-8B4E-18E0E1BDA9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64EF11-399E-4804-B09E-1244039A50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325103-2F36-4F4B-8282-A9DCDDAECE37}"/>
              </a:ext>
            </a:extLst>
          </p:cNvPr>
          <p:cNvSpPr>
            <a:spLocks noGrp="1"/>
          </p:cNvSpPr>
          <p:nvPr>
            <p:ph type="dt" sz="half" idx="10"/>
          </p:nvPr>
        </p:nvSpPr>
        <p:spPr/>
        <p:txBody>
          <a:bodyPr/>
          <a:lstStyle/>
          <a:p>
            <a:fld id="{845BD0FB-AB36-4623-82DD-97716ABED72D}" type="datetimeFigureOut">
              <a:rPr lang="en-US" smtClean="0"/>
              <a:t>9/2/2021</a:t>
            </a:fld>
            <a:endParaRPr lang="en-US"/>
          </a:p>
        </p:txBody>
      </p:sp>
      <p:sp>
        <p:nvSpPr>
          <p:cNvPr id="6" name="Footer Placeholder 5">
            <a:extLst>
              <a:ext uri="{FF2B5EF4-FFF2-40B4-BE49-F238E27FC236}">
                <a16:creationId xmlns:a16="http://schemas.microsoft.com/office/drawing/2014/main" id="{EDD7BA31-57F0-4381-8E47-E7721F52B1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F71728-DA26-40CB-9AEC-0AD4EE4D0C45}"/>
              </a:ext>
            </a:extLst>
          </p:cNvPr>
          <p:cNvSpPr>
            <a:spLocks noGrp="1"/>
          </p:cNvSpPr>
          <p:nvPr>
            <p:ph type="sldNum" sz="quarter" idx="12"/>
          </p:nvPr>
        </p:nvSpPr>
        <p:spPr/>
        <p:txBody>
          <a:bodyPr/>
          <a:lstStyle/>
          <a:p>
            <a:fld id="{9F638F90-B160-4998-AF89-11329B96C489}" type="slidenum">
              <a:rPr lang="en-US" smtClean="0"/>
              <a:t>‹#›</a:t>
            </a:fld>
            <a:endParaRPr lang="en-US"/>
          </a:p>
        </p:txBody>
      </p:sp>
    </p:spTree>
    <p:extLst>
      <p:ext uri="{BB962C8B-B14F-4D97-AF65-F5344CB8AC3E}">
        <p14:creationId xmlns:p14="http://schemas.microsoft.com/office/powerpoint/2010/main" val="51626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24560-7A9B-452C-8408-2496585294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2F43AC-C0B7-4DFF-BEEC-2C4E1B1762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9D2238-F03F-47AE-8BFA-7822DF2742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1EF723-D3AA-4D09-84FC-A8D1015BEEB3}"/>
              </a:ext>
            </a:extLst>
          </p:cNvPr>
          <p:cNvSpPr>
            <a:spLocks noGrp="1"/>
          </p:cNvSpPr>
          <p:nvPr>
            <p:ph type="dt" sz="half" idx="10"/>
          </p:nvPr>
        </p:nvSpPr>
        <p:spPr/>
        <p:txBody>
          <a:bodyPr/>
          <a:lstStyle/>
          <a:p>
            <a:fld id="{845BD0FB-AB36-4623-82DD-97716ABED72D}" type="datetimeFigureOut">
              <a:rPr lang="en-US" smtClean="0"/>
              <a:t>9/2/2021</a:t>
            </a:fld>
            <a:endParaRPr lang="en-US"/>
          </a:p>
        </p:txBody>
      </p:sp>
      <p:sp>
        <p:nvSpPr>
          <p:cNvPr id="6" name="Footer Placeholder 5">
            <a:extLst>
              <a:ext uri="{FF2B5EF4-FFF2-40B4-BE49-F238E27FC236}">
                <a16:creationId xmlns:a16="http://schemas.microsoft.com/office/drawing/2014/main" id="{5A5B346D-BE7E-4514-AEDD-AED0FB1596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F30425-B7C2-43F5-943F-5E4A1C97FA27}"/>
              </a:ext>
            </a:extLst>
          </p:cNvPr>
          <p:cNvSpPr>
            <a:spLocks noGrp="1"/>
          </p:cNvSpPr>
          <p:nvPr>
            <p:ph type="sldNum" sz="quarter" idx="12"/>
          </p:nvPr>
        </p:nvSpPr>
        <p:spPr/>
        <p:txBody>
          <a:bodyPr/>
          <a:lstStyle/>
          <a:p>
            <a:fld id="{9F638F90-B160-4998-AF89-11329B96C489}" type="slidenum">
              <a:rPr lang="en-US" smtClean="0"/>
              <a:t>‹#›</a:t>
            </a:fld>
            <a:endParaRPr lang="en-US"/>
          </a:p>
        </p:txBody>
      </p:sp>
    </p:spTree>
    <p:extLst>
      <p:ext uri="{BB962C8B-B14F-4D97-AF65-F5344CB8AC3E}">
        <p14:creationId xmlns:p14="http://schemas.microsoft.com/office/powerpoint/2010/main" val="281402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F9DB35-B1A6-412B-9A9A-7A7606682D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2FA17E-B5DA-48C0-9064-A5FCFAE2A9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085C85-FF09-4100-A030-5499D82794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BD0FB-AB36-4623-82DD-97716ABED72D}" type="datetimeFigureOut">
              <a:rPr lang="en-US" smtClean="0"/>
              <a:t>9/2/2021</a:t>
            </a:fld>
            <a:endParaRPr lang="en-US"/>
          </a:p>
        </p:txBody>
      </p:sp>
      <p:sp>
        <p:nvSpPr>
          <p:cNvPr id="5" name="Footer Placeholder 4">
            <a:extLst>
              <a:ext uri="{FF2B5EF4-FFF2-40B4-BE49-F238E27FC236}">
                <a16:creationId xmlns:a16="http://schemas.microsoft.com/office/drawing/2014/main" id="{FE02614B-4130-47FD-B26A-4E244DE7B3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4677AF-7E4F-46D7-9D37-968E14A0AC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38F90-B160-4998-AF89-11329B96C489}" type="slidenum">
              <a:rPr lang="en-US" smtClean="0"/>
              <a:t>‹#›</a:t>
            </a:fld>
            <a:endParaRPr lang="en-US"/>
          </a:p>
        </p:txBody>
      </p:sp>
    </p:spTree>
    <p:extLst>
      <p:ext uri="{BB962C8B-B14F-4D97-AF65-F5344CB8AC3E}">
        <p14:creationId xmlns:p14="http://schemas.microsoft.com/office/powerpoint/2010/main" val="1703373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ectangle 85">
            <a:extLst>
              <a:ext uri="{FF2B5EF4-FFF2-40B4-BE49-F238E27FC236}">
                <a16:creationId xmlns:a16="http://schemas.microsoft.com/office/drawing/2014/main" id="{1C4FDBE2-32F7-4AC4-A40C-C51C65B1D4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8" name="Arc 87">
            <a:extLst>
              <a:ext uri="{FF2B5EF4-FFF2-40B4-BE49-F238E27FC236}">
                <a16:creationId xmlns:a16="http://schemas.microsoft.com/office/drawing/2014/main" id="{E2B33195-5BCA-4BB7-A82D-673952268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FAA9200C-6572-4344-B9F3-7C9E7C70BDF6}"/>
              </a:ext>
            </a:extLst>
          </p:cNvPr>
          <p:cNvSpPr>
            <a:spLocks noGrp="1"/>
          </p:cNvSpPr>
          <p:nvPr>
            <p:ph type="subTitle" idx="1"/>
          </p:nvPr>
        </p:nvSpPr>
        <p:spPr>
          <a:xfrm>
            <a:off x="179884" y="1424066"/>
            <a:ext cx="5741232" cy="5098759"/>
          </a:xfrm>
        </p:spPr>
        <p:txBody>
          <a:bodyPr>
            <a:normAutofit fontScale="55000" lnSpcReduction="20000"/>
          </a:bodyPr>
          <a:lstStyle/>
          <a:p>
            <a:r>
              <a:rPr lang="en-US" sz="16800" b="1" dirty="0">
                <a:latin typeface="Arial Nova Cond" panose="020B0506020202020204" pitchFamily="34" charset="0"/>
              </a:rPr>
              <a:t>NEW RACE </a:t>
            </a:r>
          </a:p>
          <a:p>
            <a:r>
              <a:rPr lang="en-US" sz="5900" b="1" dirty="0">
                <a:latin typeface="Arial Nova Cond" panose="020B0506020202020204" pitchFamily="34" charset="0"/>
              </a:rPr>
              <a:t>CONSCIOUSNESS</a:t>
            </a:r>
            <a:r>
              <a:rPr lang="en-US" sz="10100" b="1" dirty="0">
                <a:latin typeface="Arial Nova Cond" panose="020B0506020202020204" pitchFamily="34" charset="0"/>
              </a:rPr>
              <a:t> </a:t>
            </a:r>
          </a:p>
          <a:p>
            <a:endParaRPr lang="en-US" sz="3200" b="1" dirty="0">
              <a:latin typeface="Arial Nova Cond" panose="020B0506020202020204" pitchFamily="34" charset="0"/>
            </a:endParaRPr>
          </a:p>
          <a:p>
            <a:r>
              <a:rPr lang="en-US" sz="3800" dirty="0">
                <a:latin typeface="Arial Nova Cond" panose="020B0506020202020204" pitchFamily="34" charset="0"/>
              </a:rPr>
              <a:t>Presentation to the Parliamentary Portfolio Committee on Justice and Correctional Services</a:t>
            </a:r>
          </a:p>
          <a:p>
            <a:pPr algn="r"/>
            <a:endParaRPr lang="en-US" sz="3500" b="1" dirty="0">
              <a:latin typeface="Arial Nova Cond" panose="020B0506020202020204" pitchFamily="34" charset="0"/>
            </a:endParaRPr>
          </a:p>
          <a:p>
            <a:pPr algn="r"/>
            <a:endParaRPr lang="en-US" sz="3500" b="1" dirty="0">
              <a:latin typeface="Arial Nova Cond" panose="020B0506020202020204" pitchFamily="34" charset="0"/>
            </a:endParaRPr>
          </a:p>
          <a:p>
            <a:pPr algn="r"/>
            <a:endParaRPr lang="en-US" sz="3500" b="1" dirty="0">
              <a:latin typeface="Arial Nova Cond" panose="020B0506020202020204" pitchFamily="34" charset="0"/>
            </a:endParaRPr>
          </a:p>
          <a:p>
            <a:pPr algn="r"/>
            <a:r>
              <a:rPr lang="en-US" sz="2900" b="1" dirty="0">
                <a:latin typeface="Arial Nova Cond" panose="020B0506020202020204" pitchFamily="34" charset="0"/>
              </a:rPr>
              <a:t>Presented by </a:t>
            </a:r>
          </a:p>
          <a:p>
            <a:pPr algn="r"/>
            <a:r>
              <a:rPr lang="en-US" sz="2900" b="1" dirty="0">
                <a:latin typeface="Arial Nova Cond" panose="020B0506020202020204" pitchFamily="34" charset="0"/>
              </a:rPr>
              <a:t>Ras </a:t>
            </a:r>
            <a:r>
              <a:rPr lang="en-US" sz="2900" b="1" dirty="0" err="1">
                <a:latin typeface="Arial Nova Cond" panose="020B0506020202020204" pitchFamily="34" charset="0"/>
              </a:rPr>
              <a:t>Inity</a:t>
            </a:r>
            <a:r>
              <a:rPr lang="en-US" sz="2900" b="1" dirty="0">
                <a:latin typeface="Arial Nova Cond" panose="020B0506020202020204" pitchFamily="34" charset="0"/>
              </a:rPr>
              <a:t> </a:t>
            </a:r>
            <a:r>
              <a:rPr lang="en-US" sz="2900" b="1" dirty="0" err="1">
                <a:latin typeface="Arial Nova Cond" panose="020B0506020202020204" pitchFamily="34" charset="0"/>
              </a:rPr>
              <a:t>Thulo</a:t>
            </a:r>
            <a:r>
              <a:rPr lang="en-US" sz="2900" b="1" dirty="0">
                <a:latin typeface="Arial Nova Cond" panose="020B0506020202020204" pitchFamily="34" charset="0"/>
              </a:rPr>
              <a:t> </a:t>
            </a:r>
            <a:r>
              <a:rPr lang="en-US" sz="2900" b="1" dirty="0" err="1">
                <a:latin typeface="Arial Nova Cond" panose="020B0506020202020204" pitchFamily="34" charset="0"/>
              </a:rPr>
              <a:t>Mpholo</a:t>
            </a:r>
            <a:endParaRPr lang="en-US" sz="2900" b="1" dirty="0">
              <a:latin typeface="Arial Nova Cond" panose="020B0506020202020204" pitchFamily="34" charset="0"/>
            </a:endParaRPr>
          </a:p>
          <a:p>
            <a:pPr algn="r"/>
            <a:r>
              <a:rPr lang="en-US" sz="2900" b="1" dirty="0">
                <a:latin typeface="Arial Nova Cond" panose="020B0506020202020204" pitchFamily="34" charset="0"/>
              </a:rPr>
              <a:t>Secretary-General </a:t>
            </a:r>
          </a:p>
          <a:p>
            <a:pPr algn="r"/>
            <a:r>
              <a:rPr lang="en-US" sz="2900" dirty="0">
                <a:latin typeface="Arial Nova Cond" panose="020B0506020202020204" pitchFamily="34" charset="0"/>
              </a:rPr>
              <a:t> 02 September 2021</a:t>
            </a:r>
          </a:p>
          <a:p>
            <a:pPr algn="r"/>
            <a:endParaRPr lang="en-US" sz="3500" b="1" dirty="0">
              <a:latin typeface="Arial Nova Cond" panose="020B0506020202020204" pitchFamily="34" charset="0"/>
            </a:endParaRPr>
          </a:p>
        </p:txBody>
      </p:sp>
      <p:sp>
        <p:nvSpPr>
          <p:cNvPr id="90" name="Oval 89">
            <a:extLst>
              <a:ext uri="{FF2B5EF4-FFF2-40B4-BE49-F238E27FC236}">
                <a16:creationId xmlns:a16="http://schemas.microsoft.com/office/drawing/2014/main" id="{CF8AD9F3-9AF6-494F-83A3-2F67756393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5976" y="2130090"/>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2" name="Freeform: Shape 91">
            <a:extLst>
              <a:ext uri="{FF2B5EF4-FFF2-40B4-BE49-F238E27FC236}">
                <a16:creationId xmlns:a16="http://schemas.microsoft.com/office/drawing/2014/main" id="{11156773-3FB3-46D9-9F87-8212874048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3872" y="3116072"/>
            <a:ext cx="4378128" cy="3741928"/>
          </a:xfrm>
          <a:custGeom>
            <a:avLst/>
            <a:gdLst>
              <a:gd name="connsiteX0" fmla="*/ 2605183 w 4378128"/>
              <a:gd name="connsiteY0" fmla="*/ 0 h 3741928"/>
              <a:gd name="connsiteX1" fmla="*/ 4262321 w 4378128"/>
              <a:gd name="connsiteY1" fmla="*/ 594897 h 3741928"/>
              <a:gd name="connsiteX2" fmla="*/ 4378128 w 4378128"/>
              <a:gd name="connsiteY2" fmla="*/ 700149 h 3741928"/>
              <a:gd name="connsiteX3" fmla="*/ 4378128 w 4378128"/>
              <a:gd name="connsiteY3" fmla="*/ 3741928 h 3741928"/>
              <a:gd name="connsiteX4" fmla="*/ 263831 w 4378128"/>
              <a:gd name="connsiteY4" fmla="*/ 3741928 h 3741928"/>
              <a:gd name="connsiteX5" fmla="*/ 204729 w 4378128"/>
              <a:gd name="connsiteY5" fmla="*/ 3619238 h 3741928"/>
              <a:gd name="connsiteX6" fmla="*/ 0 w 4378128"/>
              <a:gd name="connsiteY6" fmla="*/ 2605183 h 3741928"/>
              <a:gd name="connsiteX7" fmla="*/ 2605183 w 4378128"/>
              <a:gd name="connsiteY7" fmla="*/ 0 h 374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8128" h="3741928">
                <a:moveTo>
                  <a:pt x="2605183" y="0"/>
                </a:moveTo>
                <a:cubicBezTo>
                  <a:pt x="3234659" y="0"/>
                  <a:pt x="3811992" y="223253"/>
                  <a:pt x="4262321" y="594897"/>
                </a:cubicBezTo>
                <a:lnTo>
                  <a:pt x="4378128" y="700149"/>
                </a:lnTo>
                <a:lnTo>
                  <a:pt x="4378128" y="3741928"/>
                </a:lnTo>
                <a:lnTo>
                  <a:pt x="263831" y="3741928"/>
                </a:lnTo>
                <a:lnTo>
                  <a:pt x="204729" y="3619238"/>
                </a:lnTo>
                <a:cubicBezTo>
                  <a:pt x="72899" y="3307558"/>
                  <a:pt x="0" y="2964884"/>
                  <a:pt x="0" y="2605183"/>
                </a:cubicBezTo>
                <a:cubicBezTo>
                  <a:pt x="0" y="1166380"/>
                  <a:pt x="1166380" y="0"/>
                  <a:pt x="260518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4" name="Freeform: Shape 93">
            <a:extLst>
              <a:ext uri="{FF2B5EF4-FFF2-40B4-BE49-F238E27FC236}">
                <a16:creationId xmlns:a16="http://schemas.microsoft.com/office/drawing/2014/main" id="{E8EA24D0-C854-4AA8-B8FD-D252660D88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99731" y="1"/>
            <a:ext cx="4208478" cy="3678281"/>
          </a:xfrm>
          <a:custGeom>
            <a:avLst/>
            <a:gdLst>
              <a:gd name="connsiteX0" fmla="*/ 711074 w 4208478"/>
              <a:gd name="connsiteY0" fmla="*/ 0 h 3678281"/>
              <a:gd name="connsiteX1" fmla="*/ 3497404 w 4208478"/>
              <a:gd name="connsiteY1" fmla="*/ 0 h 3678281"/>
              <a:gd name="connsiteX2" fmla="*/ 3592161 w 4208478"/>
              <a:gd name="connsiteY2" fmla="*/ 86120 h 3678281"/>
              <a:gd name="connsiteX3" fmla="*/ 4208478 w 4208478"/>
              <a:gd name="connsiteY3" fmla="*/ 1574042 h 3678281"/>
              <a:gd name="connsiteX4" fmla="*/ 2104239 w 4208478"/>
              <a:gd name="connsiteY4" fmla="*/ 3678281 h 3678281"/>
              <a:gd name="connsiteX5" fmla="*/ 0 w 4208478"/>
              <a:gd name="connsiteY5" fmla="*/ 1574042 h 3678281"/>
              <a:gd name="connsiteX6" fmla="*/ 616318 w 4208478"/>
              <a:gd name="connsiteY6" fmla="*/ 86120 h 367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08478" h="3678281">
                <a:moveTo>
                  <a:pt x="711074" y="0"/>
                </a:moveTo>
                <a:lnTo>
                  <a:pt x="3497404" y="0"/>
                </a:lnTo>
                <a:lnTo>
                  <a:pt x="3592161" y="86120"/>
                </a:lnTo>
                <a:cubicBezTo>
                  <a:pt x="3972953" y="466913"/>
                  <a:pt x="4208478" y="992973"/>
                  <a:pt x="4208478" y="1574042"/>
                </a:cubicBezTo>
                <a:cubicBezTo>
                  <a:pt x="4208478" y="2736181"/>
                  <a:pt x="3266378" y="3678281"/>
                  <a:pt x="2104239" y="3678281"/>
                </a:cubicBezTo>
                <a:cubicBezTo>
                  <a:pt x="942100" y="3678281"/>
                  <a:pt x="0" y="2736181"/>
                  <a:pt x="0" y="1574042"/>
                </a:cubicBezTo>
                <a:cubicBezTo>
                  <a:pt x="0" y="992973"/>
                  <a:pt x="235525" y="466913"/>
                  <a:pt x="616318" y="861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 close-up of a logo&#10;&#10;Description automatically generated with low confidence">
            <a:extLst>
              <a:ext uri="{FF2B5EF4-FFF2-40B4-BE49-F238E27FC236}">
                <a16:creationId xmlns:a16="http://schemas.microsoft.com/office/drawing/2014/main" id="{0C77062A-DF24-4889-AB21-BCB7F67A1185}"/>
              </a:ext>
            </a:extLst>
          </p:cNvPr>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7980" r="7983" b="2"/>
          <a:stretch/>
        </p:blipFill>
        <p:spPr>
          <a:xfrm>
            <a:off x="6453530" y="228045"/>
            <a:ext cx="2300879" cy="2510609"/>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a:solidFill>
            <a:srgbClr val="FFFFFF">
              <a:shade val="85000"/>
            </a:srgbClr>
          </a:solidFill>
        </p:spPr>
      </p:pic>
      <p:pic>
        <p:nvPicPr>
          <p:cNvPr id="1026" name="Picture 2" descr="A group of people in graduation gowns&#10;&#10;Description automatically generated with low confidence">
            <a:extLst>
              <a:ext uri="{FF2B5EF4-FFF2-40B4-BE49-F238E27FC236}">
                <a16:creationId xmlns:a16="http://schemas.microsoft.com/office/drawing/2014/main" id="{10768C7E-45D5-4F90-883F-66D11AF6EB1D}"/>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25000"/>
                    </a14:imgEffect>
                    <a14:imgEffect>
                      <a14:brightnessContrast bright="46000" contrast="40000"/>
                    </a14:imgEffect>
                  </a14:imgLayer>
                </a14:imgProps>
              </a:ext>
              <a:ext uri="{28A0092B-C50C-407E-A947-70E740481C1C}">
                <a14:useLocalDpi xmlns:a14="http://schemas.microsoft.com/office/drawing/2010/main" val="0"/>
              </a:ext>
            </a:extLst>
          </a:blip>
          <a:srcRect l="32845" t="24860" r="42276" b="13297"/>
          <a:stretch>
            <a:fillRect/>
          </a:stretch>
        </p:blipFill>
        <p:spPr bwMode="auto">
          <a:xfrm>
            <a:off x="8649512" y="4055699"/>
            <a:ext cx="2363045" cy="26703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69665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CC00"/>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3B857F-F16B-45BC-AB1D-CFB6465CC2EE}"/>
              </a:ext>
            </a:extLst>
          </p:cNvPr>
          <p:cNvSpPr>
            <a:spLocks noGrp="1"/>
          </p:cNvSpPr>
          <p:nvPr>
            <p:ph type="title"/>
          </p:nvPr>
        </p:nvSpPr>
        <p:spPr>
          <a:xfrm>
            <a:off x="931189" y="793369"/>
            <a:ext cx="3840480" cy="5571066"/>
          </a:xfrm>
        </p:spPr>
        <p:txBody>
          <a:bodyPr anchor="ctr">
            <a:normAutofit/>
          </a:bodyPr>
          <a:lstStyle/>
          <a:p>
            <a:r>
              <a:rPr lang="en-US" sz="3400" b="1" dirty="0">
                <a:latin typeface="Arial Nova Cond" panose="020B0506020202020204" pitchFamily="34" charset="0"/>
              </a:rPr>
              <a:t>On Purposes/objectives of the bill</a:t>
            </a:r>
            <a:endParaRPr lang="en-US" sz="3400" dirty="0">
              <a:latin typeface="Arial Nova Cond" panose="020B0506020202020204" pitchFamily="34" charset="0"/>
            </a:endParaRPr>
          </a:p>
        </p:txBody>
      </p:sp>
      <p:sp>
        <p:nvSpPr>
          <p:cNvPr id="10"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831337F-FB73-4A98-A2CD-0F59D9F93E34}"/>
              </a:ext>
            </a:extLst>
          </p:cNvPr>
          <p:cNvSpPr>
            <a:spLocks noGrp="1"/>
          </p:cNvSpPr>
          <p:nvPr>
            <p:ph idx="1"/>
          </p:nvPr>
        </p:nvSpPr>
        <p:spPr>
          <a:xfrm>
            <a:off x="5036637" y="0"/>
            <a:ext cx="7152315" cy="6857999"/>
          </a:xfrm>
          <a:solidFill>
            <a:srgbClr val="FFC000"/>
          </a:solidFill>
        </p:spPr>
        <p:txBody>
          <a:bodyPr anchor="ctr">
            <a:normAutofit/>
          </a:bodyPr>
          <a:lstStyle/>
          <a:p>
            <a:pPr algn="just"/>
            <a:r>
              <a:rPr lang="en-US" sz="2200" dirty="0">
                <a:latin typeface="Arial Nova Cond" panose="020B0506020202020204" pitchFamily="34" charset="0"/>
              </a:rPr>
              <a:t>NRC Proposes an insertion to be made to read “</a:t>
            </a:r>
            <a:r>
              <a:rPr lang="en-US" sz="2200" b="1" dirty="0">
                <a:latin typeface="Arial Nova Cond" panose="020B0506020202020204" pitchFamily="34" charset="0"/>
              </a:rPr>
              <a:t>To create a framework to empower previously disadvantaged, marginalized and disenfranchised adult members of religious, linguistic and cultural communities on account of possession and use of cannabis”</a:t>
            </a:r>
          </a:p>
          <a:p>
            <a:pPr algn="just"/>
            <a:endParaRPr lang="en-US" sz="2200" b="1" dirty="0">
              <a:solidFill>
                <a:srgbClr val="FFFFFF"/>
              </a:solidFill>
              <a:latin typeface="Arial Nova Cond" panose="020B0506020202020204" pitchFamily="34" charset="0"/>
            </a:endParaRPr>
          </a:p>
          <a:p>
            <a:pPr algn="just"/>
            <a:endParaRPr lang="en-US" sz="2200" b="1" dirty="0">
              <a:solidFill>
                <a:srgbClr val="FFFFFF"/>
              </a:solidFill>
              <a:latin typeface="Arial Nova Cond" panose="020B0506020202020204" pitchFamily="34" charset="0"/>
            </a:endParaRPr>
          </a:p>
          <a:p>
            <a:pPr marL="0" indent="0" algn="just">
              <a:buNone/>
            </a:pPr>
            <a:r>
              <a:rPr lang="en-US" sz="2200" b="1" dirty="0">
                <a:solidFill>
                  <a:srgbClr val="FFFFFF"/>
                </a:solidFill>
                <a:latin typeface="Arial Nova Cond" panose="020B0506020202020204" pitchFamily="34" charset="0"/>
              </a:rPr>
              <a:t> </a:t>
            </a:r>
            <a:r>
              <a:rPr lang="en-US" sz="2200" b="1" dirty="0">
                <a:latin typeface="Arial Nova Cond" panose="020B0506020202020204" pitchFamily="34" charset="0"/>
              </a:rPr>
              <a:t>-</a:t>
            </a:r>
            <a:r>
              <a:rPr lang="en-US" sz="2200" b="1" dirty="0">
                <a:solidFill>
                  <a:srgbClr val="FFFFFF"/>
                </a:solidFill>
                <a:latin typeface="Arial Nova Cond" panose="020B0506020202020204" pitchFamily="34" charset="0"/>
              </a:rPr>
              <a:t> </a:t>
            </a:r>
            <a:r>
              <a:rPr lang="en-US" sz="2200" dirty="0">
                <a:latin typeface="Arial Nova Cond" panose="020B0506020202020204" pitchFamily="34" charset="0"/>
              </a:rPr>
              <a:t>This will demonstrate commitment on the part of Government to protect its indigenous religious, linguistic and cultural adult community members along 2012 recommendations of the CRL Rights Commission (regarding for example members of the Ras Tafari Community who are principal users of cannabis)  </a:t>
            </a:r>
            <a:endParaRPr lang="en-US" sz="2200" b="1" dirty="0">
              <a:latin typeface="Arial Nova Cond" panose="020B0506020202020204" pitchFamily="34" charset="0"/>
            </a:endParaRPr>
          </a:p>
          <a:p>
            <a:endParaRPr lang="en-US" sz="2200" dirty="0">
              <a:solidFill>
                <a:srgbClr val="FFFFFF"/>
              </a:solidFill>
            </a:endParaRPr>
          </a:p>
        </p:txBody>
      </p:sp>
    </p:spTree>
    <p:extLst>
      <p:ext uri="{BB962C8B-B14F-4D97-AF65-F5344CB8AC3E}">
        <p14:creationId xmlns:p14="http://schemas.microsoft.com/office/powerpoint/2010/main" val="4102495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A62678-77CD-4BA3-A73B-AFDF4D752340}"/>
              </a:ext>
            </a:extLst>
          </p:cNvPr>
          <p:cNvSpPr>
            <a:spLocks noGrp="1"/>
          </p:cNvSpPr>
          <p:nvPr>
            <p:ph type="title"/>
          </p:nvPr>
        </p:nvSpPr>
        <p:spPr>
          <a:xfrm>
            <a:off x="794479" y="1963710"/>
            <a:ext cx="3282846" cy="3162925"/>
          </a:xfrm>
        </p:spPr>
        <p:txBody>
          <a:bodyPr>
            <a:noAutofit/>
          </a:bodyPr>
          <a:lstStyle/>
          <a:p>
            <a:r>
              <a:rPr lang="en-US" sz="2800" b="1" dirty="0">
                <a:latin typeface="Arial Nova Cond" panose="020B0506020202020204" pitchFamily="34" charset="0"/>
              </a:rPr>
              <a:t>Some of the Powers and functions of CRL Rights Commission</a:t>
            </a:r>
            <a:endParaRPr lang="en-US" sz="2800" dirty="0">
              <a:latin typeface="Arial Nova Cond" panose="020B0506020202020204" pitchFamily="34" charset="0"/>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9D4E2DC-9E85-41D8-B35E-1D80C66F900A}"/>
              </a:ext>
            </a:extLst>
          </p:cNvPr>
          <p:cNvSpPr>
            <a:spLocks noGrp="1"/>
          </p:cNvSpPr>
          <p:nvPr>
            <p:ph idx="1"/>
          </p:nvPr>
        </p:nvSpPr>
        <p:spPr>
          <a:xfrm>
            <a:off x="4793407" y="552091"/>
            <a:ext cx="7153754" cy="5431536"/>
          </a:xfrm>
        </p:spPr>
        <p:txBody>
          <a:bodyPr anchor="ctr">
            <a:normAutofit/>
          </a:bodyPr>
          <a:lstStyle/>
          <a:p>
            <a:r>
              <a:rPr lang="en-US" sz="2200" dirty="0">
                <a:latin typeface="Arial Nova Cond" panose="020B0506020202020204" pitchFamily="34" charset="0"/>
              </a:rPr>
              <a:t>Educate, lobby, advise and report on any issue concerning the rights of cultural, religious and linguistic communities;</a:t>
            </a:r>
          </a:p>
          <a:p>
            <a:pPr marL="0" indent="0">
              <a:buNone/>
            </a:pPr>
            <a:r>
              <a:rPr lang="en-US" sz="2200" dirty="0">
                <a:latin typeface="Arial Nova Cond" panose="020B0506020202020204" pitchFamily="34" charset="0"/>
              </a:rPr>
              <a:t> </a:t>
            </a:r>
          </a:p>
          <a:p>
            <a:r>
              <a:rPr lang="en-US" sz="2200" dirty="0">
                <a:latin typeface="Arial Nova Cond" panose="020B0506020202020204" pitchFamily="34" charset="0"/>
              </a:rPr>
              <a:t>make recommendations to the appropriate organ of state regarding legislation that impacts, or may impact, on the rights of cultural, religious and linguistic communities; and</a:t>
            </a:r>
          </a:p>
          <a:p>
            <a:pPr marL="0" indent="0">
              <a:buNone/>
            </a:pPr>
            <a:r>
              <a:rPr lang="en-US" sz="2200" dirty="0">
                <a:latin typeface="Arial Nova Cond" panose="020B0506020202020204" pitchFamily="34" charset="0"/>
              </a:rPr>
              <a:t> </a:t>
            </a:r>
          </a:p>
          <a:p>
            <a:r>
              <a:rPr lang="en-US" sz="2200" dirty="0">
                <a:latin typeface="Arial Nova Cond" panose="020B0506020202020204" pitchFamily="34" charset="0"/>
              </a:rPr>
              <a:t>bring any relevant matter to the attention of the appropriate authority or organ of state, and, where appropriate, make recommendations to such authority or organ of state in dealing with such a matter</a:t>
            </a:r>
          </a:p>
        </p:txBody>
      </p:sp>
    </p:spTree>
    <p:extLst>
      <p:ext uri="{BB962C8B-B14F-4D97-AF65-F5344CB8AC3E}">
        <p14:creationId xmlns:p14="http://schemas.microsoft.com/office/powerpoint/2010/main" val="471131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453B40-0AFB-4BE2-BDFD-3AC9F770B44D}"/>
              </a:ext>
            </a:extLst>
          </p:cNvPr>
          <p:cNvSpPr>
            <a:spLocks noGrp="1"/>
          </p:cNvSpPr>
          <p:nvPr>
            <p:ph type="title"/>
          </p:nvPr>
        </p:nvSpPr>
        <p:spPr>
          <a:xfrm>
            <a:off x="838200" y="365125"/>
            <a:ext cx="10515600" cy="1325563"/>
          </a:xfrm>
        </p:spPr>
        <p:txBody>
          <a:bodyPr>
            <a:normAutofit/>
          </a:bodyPr>
          <a:lstStyle/>
          <a:p>
            <a:pPr algn="ctr"/>
            <a:r>
              <a:rPr lang="en-US" sz="3000" b="1" kern="1200" dirty="0">
                <a:latin typeface="Arial Nova Cond" panose="020B0506020202020204" pitchFamily="34" charset="0"/>
              </a:rPr>
              <a:t>Some of the 2012 CRL Rights Commission recommendations regarding the Ras Tafari Community</a:t>
            </a:r>
            <a:endParaRPr lang="en-US" sz="3000" b="1" dirty="0">
              <a:latin typeface="Arial Nova Cond" panose="020B0506020202020204" pitchFamily="34" charset="0"/>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8CB99751-7083-439E-AFA3-D5C4E1F51BB5}"/>
              </a:ext>
            </a:extLst>
          </p:cNvPr>
          <p:cNvSpPr>
            <a:spLocks noGrp="1"/>
          </p:cNvSpPr>
          <p:nvPr>
            <p:ph idx="1"/>
          </p:nvPr>
        </p:nvSpPr>
        <p:spPr>
          <a:xfrm>
            <a:off x="838200" y="1929383"/>
            <a:ext cx="10515600" cy="4563491"/>
          </a:xfrm>
        </p:spPr>
        <p:txBody>
          <a:bodyPr>
            <a:normAutofit/>
          </a:bodyPr>
          <a:lstStyle/>
          <a:p>
            <a:pPr marL="0" indent="0">
              <a:buNone/>
            </a:pPr>
            <a:r>
              <a:rPr lang="en-US" sz="1800" b="1" u="sng" dirty="0">
                <a:latin typeface="Arial Nova Cond" panose="020B0506020202020204" pitchFamily="34" charset="0"/>
              </a:rPr>
              <a:t>The South African Police Service</a:t>
            </a:r>
          </a:p>
          <a:p>
            <a:r>
              <a:rPr lang="en-US" sz="1800" dirty="0">
                <a:latin typeface="Arial Nova Cond" panose="020B0506020202020204" pitchFamily="34" charset="0"/>
              </a:rPr>
              <a:t>Ganja should be legalized, not as a drug, but as a holy herb for healing and incense during the spiritual ceremonies.</a:t>
            </a:r>
          </a:p>
          <a:p>
            <a:r>
              <a:rPr lang="en-US" sz="1800" dirty="0">
                <a:latin typeface="Arial Nova Cond" panose="020B0506020202020204" pitchFamily="34" charset="0"/>
              </a:rPr>
              <a:t>Police prejudices, discrimination, and harassment of the Rastas should be discouraged.</a:t>
            </a:r>
          </a:p>
          <a:p>
            <a:pPr marL="0" indent="0">
              <a:buNone/>
            </a:pPr>
            <a:r>
              <a:rPr lang="en-US" sz="1800" b="1" u="sng" dirty="0">
                <a:latin typeface="Arial Nova Cond" panose="020B0506020202020204" pitchFamily="34" charset="0"/>
              </a:rPr>
              <a:t>Department of Justice</a:t>
            </a:r>
          </a:p>
          <a:p>
            <a:r>
              <a:rPr lang="en-US" sz="1800" dirty="0">
                <a:latin typeface="Arial Nova Cond" panose="020B0506020202020204" pitchFamily="34" charset="0"/>
              </a:rPr>
              <a:t>The Department should also review all the discriminatory laws that are inconsistent with the Constitution of the Republic of South Africa, especially those against the Rastas.</a:t>
            </a:r>
          </a:p>
          <a:p>
            <a:pPr marL="0" indent="0">
              <a:buNone/>
            </a:pPr>
            <a:r>
              <a:rPr lang="en-US" sz="1800" b="1" u="sng" dirty="0">
                <a:latin typeface="Arial Nova Cond" panose="020B0506020202020204" pitchFamily="34" charset="0"/>
              </a:rPr>
              <a:t>Department of Education </a:t>
            </a:r>
          </a:p>
          <a:p>
            <a:r>
              <a:rPr lang="en-US" sz="1800" dirty="0">
                <a:latin typeface="Arial Nova Cond" panose="020B0506020202020204" pitchFamily="34" charset="0"/>
              </a:rPr>
              <a:t>Accurate education should be given to all learners at schools and to all members of the South African society</a:t>
            </a:r>
          </a:p>
          <a:p>
            <a:r>
              <a:rPr lang="en-US" sz="1800" dirty="0">
                <a:latin typeface="Arial Nova Cond" panose="020B0506020202020204" pitchFamily="34" charset="0"/>
              </a:rPr>
              <a:t>There should be life orientation workshops about the Ras Tafari way of life and religion</a:t>
            </a:r>
          </a:p>
          <a:p>
            <a:pPr marL="0" indent="0">
              <a:buNone/>
            </a:pPr>
            <a:r>
              <a:rPr lang="en-US" sz="1800" b="1" u="sng" dirty="0">
                <a:latin typeface="Arial Nova Cond" panose="020B0506020202020204" pitchFamily="34" charset="0"/>
              </a:rPr>
              <a:t>Department of Labour </a:t>
            </a:r>
          </a:p>
          <a:p>
            <a:r>
              <a:rPr lang="en-US" sz="1800" dirty="0">
                <a:latin typeface="Arial Nova Cond" panose="020B0506020202020204" pitchFamily="34" charset="0"/>
              </a:rPr>
              <a:t>Prejudices and discrimination against Rastas in the workplace should be addressed.</a:t>
            </a:r>
          </a:p>
        </p:txBody>
      </p:sp>
    </p:spTree>
    <p:extLst>
      <p:ext uri="{BB962C8B-B14F-4D97-AF65-F5344CB8AC3E}">
        <p14:creationId xmlns:p14="http://schemas.microsoft.com/office/powerpoint/2010/main" val="998007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0F5DA0-2204-4BB1-9463-F09C6C332E99}"/>
              </a:ext>
            </a:extLst>
          </p:cNvPr>
          <p:cNvSpPr>
            <a:spLocks noGrp="1"/>
          </p:cNvSpPr>
          <p:nvPr>
            <p:ph type="title"/>
          </p:nvPr>
        </p:nvSpPr>
        <p:spPr>
          <a:xfrm>
            <a:off x="1171074" y="1736034"/>
            <a:ext cx="2870839" cy="3725279"/>
          </a:xfrm>
        </p:spPr>
        <p:txBody>
          <a:bodyPr>
            <a:normAutofit/>
          </a:bodyPr>
          <a:lstStyle/>
          <a:p>
            <a:pPr algn="ctr"/>
            <a:r>
              <a:rPr lang="en-US" sz="4000" b="1" dirty="0">
                <a:solidFill>
                  <a:srgbClr val="FFFFFF"/>
                </a:solidFill>
                <a:latin typeface="Arial Nova Cond" panose="020B0506020202020204" pitchFamily="34" charset="0"/>
              </a:rPr>
              <a:t>On Arrangement of Sections</a:t>
            </a:r>
            <a:endParaRPr lang="en-US" sz="4000" dirty="0">
              <a:solidFill>
                <a:srgbClr val="FFFFFF"/>
              </a:solidFill>
              <a:latin typeface="Arial Nova Cond" panose="020B0506020202020204" pitchFamily="34" charset="0"/>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6FBC9C8-8123-47F9-B059-B2CA3BC3562B}"/>
              </a:ext>
            </a:extLst>
          </p:cNvPr>
          <p:cNvSpPr>
            <a:spLocks noGrp="1"/>
          </p:cNvSpPr>
          <p:nvPr>
            <p:ph idx="1"/>
          </p:nvPr>
        </p:nvSpPr>
        <p:spPr>
          <a:xfrm>
            <a:off x="5109127" y="702366"/>
            <a:ext cx="6593684" cy="5539408"/>
          </a:xfrm>
        </p:spPr>
        <p:txBody>
          <a:bodyPr>
            <a:normAutofit/>
          </a:bodyPr>
          <a:lstStyle/>
          <a:p>
            <a:pPr algn="just"/>
            <a:endParaRPr lang="en-US" sz="1800" dirty="0"/>
          </a:p>
          <a:p>
            <a:pPr algn="just"/>
            <a:r>
              <a:rPr lang="en-US" sz="2100" dirty="0">
                <a:latin typeface="Arial Nova Cond" panose="020B0506020202020204" pitchFamily="34" charset="0"/>
              </a:rPr>
              <a:t>The NRC proposes the insertion of three (3) additional sections namely, “</a:t>
            </a:r>
            <a:r>
              <a:rPr lang="en-US" sz="2100" b="1" dirty="0">
                <a:latin typeface="Arial Nova Cond" panose="020B0506020202020204" pitchFamily="34" charset="0"/>
              </a:rPr>
              <a:t>Exemption of use of sacramental cannabis by adult person belonging to a cultural, religious and linguistic community which utilizes cannabis in private</a:t>
            </a:r>
            <a:r>
              <a:rPr lang="en-US" sz="2100" dirty="0">
                <a:latin typeface="Arial Nova Cond" panose="020B0506020202020204" pitchFamily="34" charset="0"/>
              </a:rPr>
              <a:t>” because adult members of the Ras Tafari Community use cannabis for personal consumption as part of our spiritual and religious worship in private sacramental ceremony and therefore should be exempt from the definitions, prescriptions and limitations. </a:t>
            </a:r>
          </a:p>
          <a:p>
            <a:pPr algn="just"/>
            <a:r>
              <a:rPr lang="en-US" sz="2100" dirty="0">
                <a:latin typeface="Arial Nova Cond" panose="020B0506020202020204" pitchFamily="34" charset="0"/>
              </a:rPr>
              <a:t> “</a:t>
            </a:r>
            <a:r>
              <a:rPr lang="en-US" sz="2100" b="1" dirty="0">
                <a:latin typeface="Arial Nova Cond" panose="020B0506020202020204" pitchFamily="34" charset="0"/>
              </a:rPr>
              <a:t>Special Cannabis Contingency/redress Programme for Adult persons belonging to cultural, religious or linguistic communities (</a:t>
            </a:r>
            <a:r>
              <a:rPr lang="en-US" sz="2100" dirty="0">
                <a:latin typeface="Arial Nova Cond" panose="020B0506020202020204" pitchFamily="34" charset="0"/>
              </a:rPr>
              <a:t>such as the Ras Tafari community</a:t>
            </a:r>
            <a:r>
              <a:rPr lang="en-US" sz="2100" b="1" dirty="0">
                <a:latin typeface="Arial Nova Cond" panose="020B0506020202020204" pitchFamily="34" charset="0"/>
              </a:rPr>
              <a:t>)</a:t>
            </a:r>
            <a:r>
              <a:rPr lang="en-US" sz="2100" dirty="0">
                <a:latin typeface="Arial Nova Cond" panose="020B0506020202020204" pitchFamily="34" charset="0"/>
              </a:rPr>
              <a:t>” these are special anchor programmes, at no costs, which ought to be made to the Ras Tafari community having been the most discriminated, marginalized and disenfranchised in South Africa</a:t>
            </a:r>
          </a:p>
          <a:p>
            <a:endParaRPr lang="en-US" sz="1500" dirty="0"/>
          </a:p>
        </p:txBody>
      </p:sp>
    </p:spTree>
    <p:extLst>
      <p:ext uri="{BB962C8B-B14F-4D97-AF65-F5344CB8AC3E}">
        <p14:creationId xmlns:p14="http://schemas.microsoft.com/office/powerpoint/2010/main" val="3385115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B0F24E-7440-4B7A-B2C2-79F2E666F1BC}"/>
              </a:ext>
            </a:extLst>
          </p:cNvPr>
          <p:cNvSpPr>
            <a:spLocks noGrp="1"/>
          </p:cNvSpPr>
          <p:nvPr>
            <p:ph type="title"/>
          </p:nvPr>
        </p:nvSpPr>
        <p:spPr>
          <a:xfrm>
            <a:off x="686834" y="1153572"/>
            <a:ext cx="3200400" cy="4461163"/>
          </a:xfrm>
        </p:spPr>
        <p:txBody>
          <a:bodyPr>
            <a:normAutofit/>
          </a:bodyPr>
          <a:lstStyle/>
          <a:p>
            <a:r>
              <a:rPr lang="en-US" b="1" dirty="0">
                <a:solidFill>
                  <a:srgbClr val="FFFFFF"/>
                </a:solidFill>
                <a:latin typeface="Arial Nova Cond" panose="020B0506020202020204" pitchFamily="34" charset="0"/>
              </a:rPr>
              <a:t>On Arrangement of sections</a:t>
            </a:r>
            <a:endParaRPr lang="en-US" dirty="0">
              <a:solidFill>
                <a:srgbClr val="FFFFFF"/>
              </a:solidFill>
              <a:latin typeface="Arial Nova Cond" panose="020B0506020202020204" pitchFamily="34" charset="0"/>
            </a:endParaRPr>
          </a:p>
        </p:txBody>
      </p:sp>
      <p:sp>
        <p:nvSpPr>
          <p:cNvPr id="2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DE049EA-04F9-4637-9489-2A7BE6CA9B85}"/>
              </a:ext>
            </a:extLst>
          </p:cNvPr>
          <p:cNvSpPr>
            <a:spLocks noGrp="1"/>
          </p:cNvSpPr>
          <p:nvPr>
            <p:ph idx="1"/>
          </p:nvPr>
        </p:nvSpPr>
        <p:spPr>
          <a:xfrm>
            <a:off x="4447308" y="591344"/>
            <a:ext cx="6906491" cy="5585619"/>
          </a:xfrm>
        </p:spPr>
        <p:txBody>
          <a:bodyPr anchor="ctr">
            <a:normAutofit/>
          </a:bodyPr>
          <a:lstStyle/>
          <a:p>
            <a:pPr algn="just"/>
            <a:r>
              <a:rPr lang="en-US" sz="2200" dirty="0">
                <a:latin typeface="Arial Nova Cond" panose="020B0506020202020204" pitchFamily="34" charset="0"/>
              </a:rPr>
              <a:t>And thirdly, a section which should read “</a:t>
            </a:r>
            <a:r>
              <a:rPr lang="en-US" sz="2200" b="1" dirty="0">
                <a:latin typeface="Arial Nova Cond" panose="020B0506020202020204" pitchFamily="34" charset="0"/>
              </a:rPr>
              <a:t>Cannabis for health purposes</a:t>
            </a:r>
            <a:r>
              <a:rPr lang="en-US" sz="2200" dirty="0">
                <a:latin typeface="Arial Nova Cond" panose="020B0506020202020204" pitchFamily="34" charset="0"/>
              </a:rPr>
              <a:t>” because the Ras Tafari community among other cultural, religious and linguistic indigenous communities use organic cannabis as a food source and natural health food supplement (oil, seeds, tea, etc.) and as a source of traditional medicine with both </a:t>
            </a:r>
            <a:r>
              <a:rPr lang="en-US" sz="2200" b="1" dirty="0">
                <a:latin typeface="Arial Nova Cond" panose="020B0506020202020204" pitchFamily="34" charset="0"/>
              </a:rPr>
              <a:t>preventative</a:t>
            </a:r>
            <a:r>
              <a:rPr lang="en-US" sz="2200" dirty="0">
                <a:latin typeface="Arial Nova Cond" panose="020B0506020202020204" pitchFamily="34" charset="0"/>
              </a:rPr>
              <a:t> and </a:t>
            </a:r>
            <a:r>
              <a:rPr lang="en-US" sz="2200" b="1" dirty="0">
                <a:latin typeface="Arial Nova Cond" panose="020B0506020202020204" pitchFamily="34" charset="0"/>
              </a:rPr>
              <a:t>curative</a:t>
            </a:r>
            <a:r>
              <a:rPr lang="en-US" sz="2200" dirty="0">
                <a:latin typeface="Arial Nova Cond" panose="020B0506020202020204" pitchFamily="34" charset="0"/>
              </a:rPr>
              <a:t> medicinal qualities in liquid and solid concentrates (CBD, THC, etc.)</a:t>
            </a:r>
          </a:p>
          <a:p>
            <a:pPr algn="just"/>
            <a:endParaRPr lang="en-US" sz="2200" dirty="0">
              <a:latin typeface="Arial Nova Cond" panose="020B0506020202020204" pitchFamily="34" charset="0"/>
            </a:endParaRPr>
          </a:p>
          <a:p>
            <a:pPr algn="just"/>
            <a:r>
              <a:rPr lang="en-US" sz="2200" dirty="0">
                <a:latin typeface="Arial Nova Cond" panose="020B0506020202020204" pitchFamily="34" charset="0"/>
              </a:rPr>
              <a:t>NRC proposes that section 7 which reads “</a:t>
            </a:r>
            <a:r>
              <a:rPr lang="en-US" sz="2200" i="1" dirty="0">
                <a:latin typeface="Arial Nova Cond" panose="020B0506020202020204" pitchFamily="34" charset="0"/>
              </a:rPr>
              <a:t>Expungement of criminal records of persons convicted of possession or use of cannabis</a:t>
            </a:r>
            <a:r>
              <a:rPr lang="en-US" sz="2200" dirty="0">
                <a:latin typeface="Arial Nova Cond" panose="020B0506020202020204" pitchFamily="34" charset="0"/>
              </a:rPr>
              <a:t>” should be amended to read “</a:t>
            </a:r>
            <a:r>
              <a:rPr lang="en-US" sz="2200" b="1" dirty="0">
                <a:latin typeface="Arial Nova Cond" panose="020B0506020202020204" pitchFamily="34" charset="0"/>
              </a:rPr>
              <a:t>Release and Expungement of criminal records  of and redress for persons previously convicted of possession or use of cannabis</a:t>
            </a:r>
            <a:r>
              <a:rPr lang="en-US" sz="2200" dirty="0">
                <a:latin typeface="Arial Nova Cond" panose="020B0506020202020204" pitchFamily="34" charset="0"/>
              </a:rPr>
              <a:t>.”</a:t>
            </a:r>
          </a:p>
          <a:p>
            <a:endParaRPr lang="en-US" sz="2200" dirty="0"/>
          </a:p>
        </p:txBody>
      </p:sp>
    </p:spTree>
    <p:extLst>
      <p:ext uri="{BB962C8B-B14F-4D97-AF65-F5344CB8AC3E}">
        <p14:creationId xmlns:p14="http://schemas.microsoft.com/office/powerpoint/2010/main" val="510845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71354766-8026-454D-9B66-49565A9B7BD7}"/>
              </a:ext>
            </a:extLst>
          </p:cNvPr>
          <p:cNvSpPr>
            <a:spLocks noGrp="1"/>
          </p:cNvSpPr>
          <p:nvPr>
            <p:ph type="title"/>
          </p:nvPr>
        </p:nvSpPr>
        <p:spPr>
          <a:xfrm>
            <a:off x="841246" y="673770"/>
            <a:ext cx="3644489" cy="2414488"/>
          </a:xfrm>
        </p:spPr>
        <p:txBody>
          <a:bodyPr anchor="t">
            <a:normAutofit/>
          </a:bodyPr>
          <a:lstStyle/>
          <a:p>
            <a:r>
              <a:rPr lang="en-US" sz="5400" b="1" dirty="0">
                <a:solidFill>
                  <a:srgbClr val="FFFFFF"/>
                </a:solidFill>
                <a:latin typeface="Arial Nova Cond" panose="020B0506020202020204" pitchFamily="34" charset="0"/>
              </a:rPr>
              <a:t>On Definitions</a:t>
            </a:r>
            <a:endParaRPr lang="en-US" sz="5400" dirty="0">
              <a:solidFill>
                <a:srgbClr val="FFFFFF"/>
              </a:solidFill>
              <a:latin typeface="Arial Nova Cond" panose="020B0506020202020204" pitchFamily="34" charset="0"/>
            </a:endParaRPr>
          </a:p>
        </p:txBody>
      </p:sp>
      <p:sp>
        <p:nvSpPr>
          <p:cNvPr id="14" name="Content Placeholder 2">
            <a:extLst>
              <a:ext uri="{FF2B5EF4-FFF2-40B4-BE49-F238E27FC236}">
                <a16:creationId xmlns:a16="http://schemas.microsoft.com/office/drawing/2014/main" id="{CF568F78-977F-4E5D-92FA-99FB7A7A7246}"/>
              </a:ext>
            </a:extLst>
          </p:cNvPr>
          <p:cNvSpPr>
            <a:spLocks noGrp="1"/>
          </p:cNvSpPr>
          <p:nvPr>
            <p:ph idx="1"/>
          </p:nvPr>
        </p:nvSpPr>
        <p:spPr>
          <a:xfrm>
            <a:off x="5591331" y="882315"/>
            <a:ext cx="6415790" cy="5294647"/>
          </a:xfrm>
        </p:spPr>
        <p:txBody>
          <a:bodyPr>
            <a:normAutofit fontScale="92500" lnSpcReduction="20000"/>
          </a:bodyPr>
          <a:lstStyle/>
          <a:p>
            <a:pPr algn="ctr"/>
            <a:endParaRPr lang="en-ZA" sz="2000" dirty="0">
              <a:effectLst/>
              <a:ea typeface="Calibri" panose="020F0502020204030204" pitchFamily="34" charset="0"/>
              <a:cs typeface="Arial" panose="020B0604020202020204" pitchFamily="34" charset="0"/>
            </a:endParaRPr>
          </a:p>
          <a:p>
            <a:pPr algn="ctr"/>
            <a:r>
              <a:rPr lang="en-ZA" sz="2300" dirty="0">
                <a:effectLst/>
                <a:latin typeface="Arial Nova Cond" panose="020B0506020202020204" pitchFamily="34" charset="0"/>
                <a:ea typeface="Calibri" panose="020F0502020204030204" pitchFamily="34" charset="0"/>
                <a:cs typeface="Arial" panose="020B0604020202020204" pitchFamily="34" charset="0"/>
              </a:rPr>
              <a:t>The </a:t>
            </a:r>
            <a:r>
              <a:rPr lang="en-ZA" sz="2300" b="1" i="1" dirty="0">
                <a:effectLst/>
                <a:latin typeface="Arial Nova Cond" panose="020B0506020202020204" pitchFamily="34" charset="0"/>
                <a:ea typeface="Calibri" panose="020F0502020204030204" pitchFamily="34" charset="0"/>
                <a:cs typeface="Arial" panose="020B0604020202020204" pitchFamily="34" charset="0"/>
              </a:rPr>
              <a:t>medical practitioner </a:t>
            </a:r>
            <a:r>
              <a:rPr lang="en-ZA" sz="2300" dirty="0">
                <a:effectLst/>
                <a:latin typeface="Arial Nova Cond" panose="020B0506020202020204" pitchFamily="34" charset="0"/>
                <a:ea typeface="Calibri" panose="020F0502020204030204" pitchFamily="34" charset="0"/>
                <a:cs typeface="Arial" panose="020B0604020202020204" pitchFamily="34" charset="0"/>
              </a:rPr>
              <a:t>definition should have a part which reads, “</a:t>
            </a:r>
            <a:r>
              <a:rPr lang="en-ZA" sz="2300" b="1" dirty="0">
                <a:effectLst/>
                <a:latin typeface="Arial Nova Cond" panose="020B0506020202020204" pitchFamily="34" charset="0"/>
                <a:ea typeface="Calibri" panose="020F0502020204030204" pitchFamily="34" charset="0"/>
                <a:cs typeface="Arial" panose="020B0604020202020204" pitchFamily="34" charset="0"/>
              </a:rPr>
              <a:t>any certified medical practitioner including indigenous herbalists such as Ras Tafari and traditional healers who may prescribe the use of medicinal cannabis</a:t>
            </a:r>
            <a:r>
              <a:rPr lang="en-ZA" sz="2300" dirty="0">
                <a:effectLst/>
                <a:latin typeface="Arial Nova Cond" panose="020B0506020202020204" pitchFamily="34" charset="0"/>
                <a:ea typeface="Calibri" panose="020F0502020204030204" pitchFamily="34" charset="0"/>
                <a:cs typeface="Arial" panose="020B0604020202020204" pitchFamily="34" charset="0"/>
              </a:rPr>
              <a:t>”. The law of South Africa accedes to the classification of medical practitioners in a manner that recognises indigenous knowledge and this is the case with Traditional Health Practitioners Act, Act No. 22 of 2007</a:t>
            </a:r>
          </a:p>
          <a:p>
            <a:pPr algn="ctr"/>
            <a:endParaRPr lang="en-ZA" sz="2300" dirty="0">
              <a:effectLst/>
              <a:latin typeface="Arial Nova Cond" panose="020B0506020202020204" pitchFamily="34" charset="0"/>
              <a:ea typeface="Calibri" panose="020F0502020204030204" pitchFamily="34" charset="0"/>
              <a:cs typeface="Arial" panose="020B0604020202020204" pitchFamily="34" charset="0"/>
            </a:endParaRPr>
          </a:p>
          <a:p>
            <a:pPr algn="ctr"/>
            <a:r>
              <a:rPr lang="en-ZA" sz="2300" dirty="0">
                <a:latin typeface="Arial Nova Cond" panose="020B0506020202020204" pitchFamily="34" charset="0"/>
                <a:ea typeface="Calibri" panose="020F0502020204030204" pitchFamily="34" charset="0"/>
                <a:cs typeface="Times New Roman" panose="02020603050405020304" pitchFamily="18" charset="0"/>
              </a:rPr>
              <a:t>The Ras Tafari community is organised in such a way that a Household/family serves as a health centre. Health is a primary responsibility of each and every individual Ras, let alone a family, and nation, thus in most instances Ras Families assume the role of a medicinal practitioner, and in most cases has </a:t>
            </a:r>
            <a:r>
              <a:rPr lang="en-ZA" sz="2300" b="1" dirty="0">
                <a:latin typeface="Arial Nova Cond" panose="020B0506020202020204" pitchFamily="34" charset="0"/>
                <a:ea typeface="Calibri" panose="020F0502020204030204" pitchFamily="34" charset="0"/>
                <a:cs typeface="Times New Roman" panose="02020603050405020304" pitchFamily="18" charset="0"/>
              </a:rPr>
              <a:t>no need to consider getting a prescription from a so called certified practitioner</a:t>
            </a:r>
            <a:r>
              <a:rPr lang="en-ZA" sz="2300" dirty="0">
                <a:latin typeface="Arial Nova Cond" panose="020B0506020202020204" pitchFamily="34" charset="0"/>
                <a:ea typeface="Calibri" panose="020F0502020204030204" pitchFamily="34" charset="0"/>
                <a:cs typeface="Times New Roman" panose="02020603050405020304" pitchFamily="18" charset="0"/>
              </a:rPr>
              <a:t>.</a:t>
            </a:r>
            <a:endParaRPr lang="en-US" sz="2300" dirty="0">
              <a:effectLst/>
              <a:latin typeface="Arial Nova Cond" panose="020B050602020202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589745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C3142C-92CC-4C7F-889A-E54606039952}"/>
              </a:ext>
            </a:extLst>
          </p:cNvPr>
          <p:cNvSpPr>
            <a:spLocks noGrp="1"/>
          </p:cNvSpPr>
          <p:nvPr>
            <p:ph type="title"/>
          </p:nvPr>
        </p:nvSpPr>
        <p:spPr>
          <a:xfrm>
            <a:off x="686834" y="1153572"/>
            <a:ext cx="3200400" cy="4461163"/>
          </a:xfrm>
        </p:spPr>
        <p:txBody>
          <a:bodyPr>
            <a:normAutofit/>
          </a:bodyPr>
          <a:lstStyle/>
          <a:p>
            <a:pPr algn="ctr"/>
            <a:r>
              <a:rPr lang="en-US" b="1" dirty="0">
                <a:solidFill>
                  <a:srgbClr val="FFFFFF"/>
                </a:solidFill>
                <a:latin typeface="Arial Nova Cond" panose="020B0506020202020204" pitchFamily="34" charset="0"/>
              </a:rPr>
              <a:t>On Definitions</a:t>
            </a:r>
            <a:endParaRPr lang="en-US" dirty="0">
              <a:solidFill>
                <a:srgbClr val="FFFFFF"/>
              </a:solidFill>
              <a:latin typeface="Arial Nova Cond" panose="020B0506020202020204" pitchFamily="34" charset="0"/>
            </a:endParaRPr>
          </a:p>
        </p:txBody>
      </p:sp>
      <p:sp>
        <p:nvSpPr>
          <p:cNvPr id="38" name="Arc 37">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B647D57-A504-4271-9A54-1EC1BF0CBDBA}"/>
              </a:ext>
            </a:extLst>
          </p:cNvPr>
          <p:cNvSpPr>
            <a:spLocks noGrp="1"/>
          </p:cNvSpPr>
          <p:nvPr>
            <p:ph idx="1"/>
          </p:nvPr>
        </p:nvSpPr>
        <p:spPr>
          <a:xfrm>
            <a:off x="4447308" y="591344"/>
            <a:ext cx="6906491" cy="5585619"/>
          </a:xfrm>
        </p:spPr>
        <p:txBody>
          <a:bodyPr anchor="ctr">
            <a:normAutofit/>
          </a:bodyPr>
          <a:lstStyle/>
          <a:p>
            <a:pPr algn="ctr"/>
            <a:r>
              <a:rPr lang="en-ZA" dirty="0">
                <a:effectLst/>
                <a:latin typeface="Arial Nova Cond" panose="020B0506020202020204" pitchFamily="34" charset="0"/>
                <a:ea typeface="Calibri" panose="020F0502020204030204" pitchFamily="34" charset="0"/>
                <a:cs typeface="Times New Roman" panose="02020603050405020304" pitchFamily="18" charset="0"/>
              </a:rPr>
              <a:t>That the definition of remuneration for purposes of this Act be limited only to any transaction involving money and not extend to consideration, gift or reward, and should read “</a:t>
            </a:r>
            <a:r>
              <a:rPr lang="en-ZA" b="1" i="1" dirty="0">
                <a:effectLst/>
                <a:latin typeface="Arial Nova Cond" panose="020B0506020202020204" pitchFamily="34" charset="0"/>
                <a:ea typeface="Calibri" panose="020F0502020204030204" pitchFamily="34" charset="0"/>
                <a:cs typeface="Times New Roman" panose="02020603050405020304" pitchFamily="18" charset="0"/>
              </a:rPr>
              <a:t>remuneration means any form of compensation involving money</a:t>
            </a:r>
            <a:r>
              <a:rPr lang="en-ZA" b="1" dirty="0">
                <a:effectLst/>
                <a:latin typeface="Arial Nova Cond" panose="020B0506020202020204" pitchFamily="34" charset="0"/>
                <a:ea typeface="Calibri" panose="020F0502020204030204" pitchFamily="34" charset="0"/>
                <a:cs typeface="Times New Roman" panose="02020603050405020304" pitchFamily="18" charset="0"/>
              </a:rPr>
              <a:t>” </a:t>
            </a:r>
            <a:r>
              <a:rPr lang="en-ZA" dirty="0">
                <a:effectLst/>
                <a:latin typeface="Arial Nova Cond" panose="020B0506020202020204" pitchFamily="34" charset="0"/>
                <a:ea typeface="Calibri" panose="020F0502020204030204" pitchFamily="34" charset="0"/>
                <a:cs typeface="Times New Roman" panose="02020603050405020304" pitchFamily="18" charset="0"/>
              </a:rPr>
              <a:t>otherwise the enactment of such law will encroach on the long standing cultural and customary practices and gestures of appreciation and sharing that most characterised the civilization of indigenous African people throughout the years.</a:t>
            </a:r>
          </a:p>
          <a:p>
            <a:endParaRPr lang="en-US" dirty="0"/>
          </a:p>
        </p:txBody>
      </p:sp>
    </p:spTree>
    <p:extLst>
      <p:ext uri="{BB962C8B-B14F-4D97-AF65-F5344CB8AC3E}">
        <p14:creationId xmlns:p14="http://schemas.microsoft.com/office/powerpoint/2010/main" val="395602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E5086D-E646-410B-80D8-95FE06B0FA2B}"/>
              </a:ext>
            </a:extLst>
          </p:cNvPr>
          <p:cNvSpPr>
            <a:spLocks noGrp="1"/>
          </p:cNvSpPr>
          <p:nvPr>
            <p:ph type="title"/>
          </p:nvPr>
        </p:nvSpPr>
        <p:spPr>
          <a:xfrm>
            <a:off x="841248" y="548640"/>
            <a:ext cx="3600860" cy="5431536"/>
          </a:xfrm>
        </p:spPr>
        <p:txBody>
          <a:bodyPr>
            <a:normAutofit/>
          </a:bodyPr>
          <a:lstStyle/>
          <a:p>
            <a:r>
              <a:rPr lang="en-US" sz="5400" b="1" dirty="0">
                <a:latin typeface="Arial Nova Cond" panose="020B0506020202020204" pitchFamily="34" charset="0"/>
              </a:rPr>
              <a:t>On Definitions</a:t>
            </a:r>
            <a:endParaRPr lang="en-US" sz="5400" dirty="0">
              <a:latin typeface="Arial Nova Cond" panose="020B0506020202020204" pitchFamily="34" charset="0"/>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F294EE2-44F7-423F-B051-2A180298FA22}"/>
              </a:ext>
            </a:extLst>
          </p:cNvPr>
          <p:cNvSpPr>
            <a:spLocks noGrp="1"/>
          </p:cNvSpPr>
          <p:nvPr>
            <p:ph idx="1"/>
          </p:nvPr>
        </p:nvSpPr>
        <p:spPr>
          <a:xfrm>
            <a:off x="5379012" y="548640"/>
            <a:ext cx="6224335" cy="5431536"/>
          </a:xfrm>
        </p:spPr>
        <p:txBody>
          <a:bodyPr anchor="ctr">
            <a:normAutofit/>
          </a:bodyPr>
          <a:lstStyle/>
          <a:p>
            <a:pPr algn="ctr"/>
            <a:r>
              <a:rPr lang="en-ZA" sz="2100" dirty="0">
                <a:latin typeface="Arial Nova Cond" panose="020B0506020202020204" pitchFamily="34" charset="0"/>
                <a:ea typeface="Calibri" panose="020F0502020204030204" pitchFamily="34" charset="0"/>
                <a:cs typeface="Times New Roman" panose="02020603050405020304" pitchFamily="18" charset="0"/>
              </a:rPr>
              <a:t>The part ‘…i</a:t>
            </a:r>
            <a:r>
              <a:rPr lang="en-ZA" sz="2100" b="1" dirty="0">
                <a:latin typeface="Arial Nova Cond" panose="020B0506020202020204" pitchFamily="34" charset="0"/>
                <a:ea typeface="Calibri" panose="020F0502020204030204" pitchFamily="34" charset="0"/>
                <a:cs typeface="Times New Roman" panose="02020603050405020304" pitchFamily="18" charset="0"/>
              </a:rPr>
              <a:t>n a manner that conceals it from public view</a:t>
            </a:r>
            <a:r>
              <a:rPr lang="en-ZA" sz="2100" dirty="0">
                <a:latin typeface="Arial Nova Cond" panose="020B0506020202020204" pitchFamily="34" charset="0"/>
                <a:ea typeface="Calibri" panose="020F0502020204030204" pitchFamily="34" charset="0"/>
                <a:cs typeface="Times New Roman" panose="02020603050405020304" pitchFamily="18" charset="0"/>
              </a:rPr>
              <a:t>…’, from the definition “</a:t>
            </a:r>
            <a:r>
              <a:rPr lang="en-ZA" sz="2100" b="1" dirty="0">
                <a:latin typeface="Arial Nova Cond" panose="020B0506020202020204" pitchFamily="34" charset="0"/>
                <a:ea typeface="Calibri" panose="020F0502020204030204" pitchFamily="34" charset="0"/>
                <a:cs typeface="Times New Roman" panose="02020603050405020304" pitchFamily="18" charset="0"/>
              </a:rPr>
              <a:t>possess in private</a:t>
            </a:r>
            <a:r>
              <a:rPr lang="en-ZA" sz="2100" dirty="0">
                <a:latin typeface="Arial Nova Cond" panose="020B0506020202020204" pitchFamily="34" charset="0"/>
                <a:ea typeface="Calibri" panose="020F0502020204030204" pitchFamily="34" charset="0"/>
                <a:cs typeface="Times New Roman" panose="02020603050405020304" pitchFamily="18" charset="0"/>
              </a:rPr>
              <a:t>”, should be amended to read ‘…</a:t>
            </a:r>
            <a:r>
              <a:rPr lang="en-ZA" sz="2100" b="1" dirty="0">
                <a:latin typeface="Arial Nova Cond" panose="020B0506020202020204" pitchFamily="34" charset="0"/>
                <a:ea typeface="Calibri" panose="020F0502020204030204" pitchFamily="34" charset="0"/>
                <a:cs typeface="Times New Roman" panose="02020603050405020304" pitchFamily="18" charset="0"/>
              </a:rPr>
              <a:t>in a manner that does not reveals it in public</a:t>
            </a:r>
            <a:r>
              <a:rPr lang="en-ZA" sz="2100" dirty="0">
                <a:latin typeface="Arial Nova Cond" panose="020B0506020202020204" pitchFamily="34" charset="0"/>
                <a:ea typeface="Calibri" panose="020F0502020204030204" pitchFamily="34" charset="0"/>
                <a:cs typeface="Times New Roman" panose="02020603050405020304" pitchFamily="18" charset="0"/>
              </a:rPr>
              <a:t>…’ </a:t>
            </a:r>
          </a:p>
          <a:p>
            <a:pPr algn="ctr"/>
            <a:r>
              <a:rPr lang="en-ZA" sz="2100" b="1" i="1" dirty="0">
                <a:latin typeface="Arial Nova Cond" panose="020B0506020202020204" pitchFamily="34" charset="0"/>
                <a:ea typeface="Calibri" panose="020F0502020204030204" pitchFamily="34" charset="0"/>
                <a:cs typeface="Times New Roman" panose="02020603050405020304" pitchFamily="18" charset="0"/>
              </a:rPr>
              <a:t>University residence </a:t>
            </a:r>
            <a:r>
              <a:rPr lang="en-ZA" sz="2100" dirty="0">
                <a:latin typeface="Arial Nova Cond" panose="020B0506020202020204" pitchFamily="34" charset="0"/>
                <a:ea typeface="Calibri" panose="020F0502020204030204" pitchFamily="34" charset="0"/>
                <a:cs typeface="Times New Roman" panose="02020603050405020304" pitchFamily="18" charset="0"/>
              </a:rPr>
              <a:t>should also be included in the interpretation of the definition of “</a:t>
            </a:r>
            <a:r>
              <a:rPr lang="en-ZA" sz="2100" i="1" dirty="0">
                <a:latin typeface="Arial Nova Cond" panose="020B0506020202020204" pitchFamily="34" charset="0"/>
                <a:ea typeface="Calibri" panose="020F0502020204030204" pitchFamily="34" charset="0"/>
                <a:cs typeface="Times New Roman" panose="02020603050405020304" pitchFamily="18" charset="0"/>
              </a:rPr>
              <a:t>in private</a:t>
            </a:r>
            <a:r>
              <a:rPr lang="en-ZA" sz="2100" dirty="0">
                <a:latin typeface="Arial Nova Cond" panose="020B0506020202020204" pitchFamily="34" charset="0"/>
                <a:ea typeface="Calibri" panose="020F0502020204030204" pitchFamily="34" charset="0"/>
                <a:cs typeface="Times New Roman" panose="02020603050405020304" pitchFamily="18" charset="0"/>
              </a:rPr>
              <a:t>”</a:t>
            </a:r>
          </a:p>
          <a:p>
            <a:pPr algn="ctr"/>
            <a:endParaRPr lang="en-ZA" sz="2100" dirty="0">
              <a:effectLst/>
              <a:latin typeface="Arial Nova Cond" panose="020B0506020202020204" pitchFamily="34" charset="0"/>
              <a:ea typeface="Calibri" panose="020F0502020204030204" pitchFamily="34" charset="0"/>
              <a:cs typeface="Times New Roman" panose="02020603050405020304" pitchFamily="18" charset="0"/>
            </a:endParaRPr>
          </a:p>
          <a:p>
            <a:pPr algn="ctr"/>
            <a:r>
              <a:rPr lang="en-ZA" sz="2100" dirty="0">
                <a:latin typeface="Arial Nova Cond" panose="020B0506020202020204" pitchFamily="34" charset="0"/>
                <a:ea typeface="Calibri" panose="020F0502020204030204" pitchFamily="34" charset="0"/>
                <a:cs typeface="Times New Roman" panose="02020603050405020304" pitchFamily="18" charset="0"/>
              </a:rPr>
              <a:t>T</a:t>
            </a:r>
            <a:r>
              <a:rPr lang="en-ZA" sz="2100" dirty="0">
                <a:effectLst/>
                <a:latin typeface="Arial Nova Cond" panose="020B0506020202020204" pitchFamily="34" charset="0"/>
                <a:ea typeface="Calibri" panose="020F0502020204030204" pitchFamily="34" charset="0"/>
                <a:cs typeface="Times New Roman" panose="02020603050405020304" pitchFamily="18" charset="0"/>
              </a:rPr>
              <a:t>hat the Bill should be amended to render  Ras Tafari community (</a:t>
            </a:r>
            <a:r>
              <a:rPr lang="en-ZA" sz="2100" b="1" i="1" dirty="0">
                <a:effectLst/>
                <a:latin typeface="Arial Nova Cond" panose="020B0506020202020204" pitchFamily="34" charset="0"/>
                <a:ea typeface="Calibri" panose="020F0502020204030204" pitchFamily="34" charset="0"/>
                <a:cs typeface="Times New Roman" panose="02020603050405020304" pitchFamily="18" charset="0"/>
              </a:rPr>
              <a:t>members of the community council of the CRL Rights Commission</a:t>
            </a:r>
            <a:r>
              <a:rPr lang="en-ZA" sz="2100" dirty="0">
                <a:effectLst/>
                <a:latin typeface="Arial Nova Cond" panose="020B0506020202020204" pitchFamily="34" charset="0"/>
                <a:ea typeface="Calibri" panose="020F0502020204030204" pitchFamily="34" charset="0"/>
                <a:cs typeface="Times New Roman" panose="02020603050405020304" pitchFamily="18" charset="0"/>
              </a:rPr>
              <a:t>)  exempt from cultivation, cannabis and consumption offenses which are outlined in Section 3, Section 4, section 5 and Section 6 which deals with penalties of cultivation and consumption offenses, also from quantity prescription schedule 3.</a:t>
            </a:r>
            <a:endParaRPr lang="en-US" sz="2100" dirty="0">
              <a:latin typeface="Arial Nova Cond" panose="020B0506020202020204" pitchFamily="34" charset="0"/>
            </a:endParaRPr>
          </a:p>
          <a:p>
            <a:endParaRPr lang="en-US" sz="2200" dirty="0"/>
          </a:p>
        </p:txBody>
      </p:sp>
    </p:spTree>
    <p:extLst>
      <p:ext uri="{BB962C8B-B14F-4D97-AF65-F5344CB8AC3E}">
        <p14:creationId xmlns:p14="http://schemas.microsoft.com/office/powerpoint/2010/main" val="1975291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89575E1-3389-451A-A5F7-27854C25C5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53CCC5C-D88E-40FB-B30B-23DCDBD01D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499437-B9A6-418D-AD1D-FA2AA86C3549}"/>
              </a:ext>
            </a:extLst>
          </p:cNvPr>
          <p:cNvSpPr>
            <a:spLocks noGrp="1"/>
          </p:cNvSpPr>
          <p:nvPr>
            <p:ph type="title"/>
          </p:nvPr>
        </p:nvSpPr>
        <p:spPr>
          <a:xfrm>
            <a:off x="686834" y="591344"/>
            <a:ext cx="3200400" cy="5585619"/>
          </a:xfrm>
        </p:spPr>
        <p:txBody>
          <a:bodyPr>
            <a:normAutofit/>
          </a:bodyPr>
          <a:lstStyle/>
          <a:p>
            <a:r>
              <a:rPr lang="en-US" sz="3400" b="1" dirty="0">
                <a:solidFill>
                  <a:srgbClr val="FFFFFF"/>
                </a:solidFill>
                <a:latin typeface="Arial Nova Cond" panose="020B0506020202020204" pitchFamily="34" charset="0"/>
              </a:rPr>
              <a:t>Proposed insertion: Exemption of use of sacramental cannabis by adults belonging to indigenous, religious and cultural community</a:t>
            </a:r>
            <a:endParaRPr lang="en-US" sz="3400" dirty="0">
              <a:solidFill>
                <a:srgbClr val="FFFFFF"/>
              </a:solidFill>
              <a:latin typeface="Arial Nova Cond" panose="020B0506020202020204" pitchFamily="34" charset="0"/>
            </a:endParaRPr>
          </a:p>
        </p:txBody>
      </p:sp>
      <p:sp>
        <p:nvSpPr>
          <p:cNvPr id="26" name="Arc 25">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3371789-6BF6-4BE2-9CA9-675F873A84E2}"/>
              </a:ext>
            </a:extLst>
          </p:cNvPr>
          <p:cNvSpPr>
            <a:spLocks noGrp="1"/>
          </p:cNvSpPr>
          <p:nvPr>
            <p:ph idx="1"/>
          </p:nvPr>
        </p:nvSpPr>
        <p:spPr>
          <a:xfrm>
            <a:off x="4447308" y="591344"/>
            <a:ext cx="6906491" cy="5585619"/>
          </a:xfrm>
        </p:spPr>
        <p:txBody>
          <a:bodyPr anchor="ctr">
            <a:normAutofit/>
          </a:bodyPr>
          <a:lstStyle/>
          <a:p>
            <a:pPr marL="0" indent="0">
              <a:buNone/>
            </a:pPr>
            <a:r>
              <a:rPr lang="en-ZA" sz="2000" b="1" i="1" dirty="0">
                <a:effectLst/>
                <a:latin typeface="Arial Nova Cond" panose="020B0506020202020204" pitchFamily="34" charset="0"/>
                <a:ea typeface="Calibri" panose="020F0502020204030204" pitchFamily="34" charset="0"/>
                <a:cs typeface="Times New Roman" panose="02020603050405020304" pitchFamily="18" charset="0"/>
              </a:rPr>
              <a:t>(1) A cultural, religious and linguistic community which uses cannabis as a sacrament shall be permitted to cultivate, store and transport cannabis for sacramental purposes. </a:t>
            </a:r>
          </a:p>
          <a:p>
            <a:pPr marL="0" indent="0">
              <a:buNone/>
            </a:pPr>
            <a:r>
              <a:rPr lang="en-ZA" sz="2000" b="1" i="1" dirty="0">
                <a:latin typeface="Arial Nova Cond" panose="020B0506020202020204" pitchFamily="34" charset="0"/>
                <a:ea typeface="Calibri" panose="020F0502020204030204" pitchFamily="34" charset="0"/>
                <a:cs typeface="Times New Roman" panose="02020603050405020304" pitchFamily="18" charset="0"/>
              </a:rPr>
              <a:t>(2) The designated Adult persons of a cultural, religious and linguistic community  (CRL Community) which is permitted to handle cannabis under this exemption shall not handle or permit the handling of cannabis for any type of commercial benefit or engage in a sale unless otherwise authorised to do so in terms of the law.</a:t>
            </a:r>
          </a:p>
          <a:p>
            <a:pPr marL="0" indent="0">
              <a:buNone/>
            </a:pPr>
            <a:r>
              <a:rPr lang="en-ZA" sz="2000" b="1" i="1" dirty="0">
                <a:effectLst/>
                <a:latin typeface="Arial Nova Cond" panose="020B0506020202020204" pitchFamily="34" charset="0"/>
                <a:ea typeface="Calibri" panose="020F0502020204030204" pitchFamily="34" charset="0"/>
                <a:cs typeface="Times New Roman" panose="02020603050405020304" pitchFamily="18" charset="0"/>
              </a:rPr>
              <a:t>(</a:t>
            </a:r>
            <a:r>
              <a:rPr lang="en-ZA" sz="2000" b="1" i="1" dirty="0">
                <a:latin typeface="Arial Nova Cond" panose="020B0506020202020204" pitchFamily="34" charset="0"/>
                <a:ea typeface="Calibri" panose="020F0502020204030204" pitchFamily="34" charset="0"/>
                <a:cs typeface="Times New Roman" panose="02020603050405020304" pitchFamily="18" charset="0"/>
              </a:rPr>
              <a:t>3) A sacramental dispensary shall:</a:t>
            </a:r>
          </a:p>
          <a:p>
            <a:pPr marL="0" indent="0">
              <a:buNone/>
            </a:pPr>
            <a:r>
              <a:rPr lang="en-ZA" sz="2000" b="1" i="1" dirty="0">
                <a:effectLst/>
                <a:latin typeface="Arial Nova Cond" panose="020B0506020202020204" pitchFamily="34" charset="0"/>
                <a:ea typeface="Calibri" panose="020F0502020204030204" pitchFamily="34" charset="0"/>
                <a:cs typeface="Times New Roman" panose="02020603050405020304" pitchFamily="18" charset="0"/>
              </a:rPr>
              <a:t>   - not be operated for money or for profit, financial or monetary gain or compensation;</a:t>
            </a:r>
          </a:p>
          <a:p>
            <a:pPr marL="0" indent="0">
              <a:buNone/>
            </a:pPr>
            <a:r>
              <a:rPr lang="en-ZA" sz="2000" b="1" i="1" dirty="0">
                <a:latin typeface="Arial Nova Cond" panose="020B0506020202020204" pitchFamily="34" charset="0"/>
                <a:ea typeface="Calibri" panose="020F0502020204030204" pitchFamily="34" charset="0"/>
                <a:cs typeface="Times New Roman" panose="02020603050405020304" pitchFamily="18" charset="0"/>
              </a:rPr>
              <a:t>   - only dispense to adult persons attending a cultural, religious and linguistic organisation ceremony;</a:t>
            </a:r>
          </a:p>
          <a:p>
            <a:pPr marL="0" indent="0">
              <a:buNone/>
            </a:pPr>
            <a:r>
              <a:rPr lang="en-ZA" sz="2000" b="1" i="1" dirty="0">
                <a:effectLst/>
                <a:latin typeface="Arial Nova Cond" panose="020B0506020202020204" pitchFamily="34" charset="0"/>
                <a:ea typeface="Calibri" panose="020F0502020204030204" pitchFamily="34" charset="0"/>
                <a:cs typeface="Times New Roman" panose="02020603050405020304" pitchFamily="18" charset="0"/>
              </a:rPr>
              <a:t>   - Dispense </a:t>
            </a:r>
            <a:r>
              <a:rPr lang="en-ZA" sz="2000" b="1" i="1" dirty="0">
                <a:latin typeface="Arial Nova Cond" panose="020B0506020202020204" pitchFamily="34" charset="0"/>
                <a:ea typeface="Calibri" panose="020F0502020204030204" pitchFamily="34" charset="0"/>
                <a:cs typeface="Times New Roman" panose="02020603050405020304" pitchFamily="18" charset="0"/>
              </a:rPr>
              <a:t>cannabis to adults for personal use in a sacramental and religious ceremony</a:t>
            </a:r>
          </a:p>
          <a:p>
            <a:endParaRPr lang="en-US" sz="2000" dirty="0"/>
          </a:p>
        </p:txBody>
      </p:sp>
    </p:spTree>
    <p:extLst>
      <p:ext uri="{BB962C8B-B14F-4D97-AF65-F5344CB8AC3E}">
        <p14:creationId xmlns:p14="http://schemas.microsoft.com/office/powerpoint/2010/main" val="755333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E8155C-8250-4F23-8B03-AE2C58A5A53E}"/>
              </a:ext>
            </a:extLst>
          </p:cNvPr>
          <p:cNvSpPr>
            <a:spLocks noGrp="1"/>
          </p:cNvSpPr>
          <p:nvPr>
            <p:ph type="title"/>
          </p:nvPr>
        </p:nvSpPr>
        <p:spPr>
          <a:xfrm>
            <a:off x="838200" y="365125"/>
            <a:ext cx="10515600" cy="1325563"/>
          </a:xfrm>
        </p:spPr>
        <p:txBody>
          <a:bodyPr>
            <a:normAutofit/>
          </a:bodyPr>
          <a:lstStyle/>
          <a:p>
            <a:r>
              <a:rPr lang="en-US" sz="2600" b="1" dirty="0">
                <a:latin typeface="Arial Nova Cond" panose="020B0506020202020204" pitchFamily="34" charset="0"/>
              </a:rPr>
              <a:t>Proposed insertion: Exemption of use of sacramental cannabis by adults belonging to indigenous, religious and cultural community</a:t>
            </a:r>
            <a:endParaRPr lang="en-US" sz="2600" dirty="0">
              <a:latin typeface="Arial Nova Cond" panose="020B0506020202020204" pitchFamily="34" charset="0"/>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0D6AD4-A39B-4C76-9EDB-7D2F299185B6}"/>
              </a:ext>
            </a:extLst>
          </p:cNvPr>
          <p:cNvSpPr>
            <a:spLocks noGrp="1"/>
          </p:cNvSpPr>
          <p:nvPr>
            <p:ph idx="1"/>
          </p:nvPr>
        </p:nvSpPr>
        <p:spPr>
          <a:xfrm>
            <a:off x="838200" y="1929384"/>
            <a:ext cx="10515600" cy="4251960"/>
          </a:xfrm>
        </p:spPr>
        <p:txBody>
          <a:bodyPr>
            <a:normAutofit fontScale="92500" lnSpcReduction="10000"/>
          </a:bodyPr>
          <a:lstStyle/>
          <a:p>
            <a:pPr marL="0" marR="0" lvl="0" indent="0">
              <a:spcBef>
                <a:spcPts val="0"/>
              </a:spcBef>
              <a:spcAft>
                <a:spcPts val="0"/>
              </a:spcAft>
              <a:buNone/>
            </a:pP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(4) The Minister of Justice and Correctional Services may, by Order, declare an event to be an exempt event for purposes of this Act, if he/she is satisfied that the event is: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800"/>
              </a:spcAft>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 - Promoted or sponsored by a person who is an adherent of a cultural, religious or linguistic communities; and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800"/>
              </a:spcAft>
              <a:buNone/>
            </a:pPr>
            <a:r>
              <a:rPr lang="en-ZA" sz="2400" b="1" i="1" dirty="0">
                <a:effectLst/>
                <a:latin typeface="Calibri" panose="020F0502020204030204" pitchFamily="34" charset="0"/>
                <a:ea typeface="Calibri" panose="020F0502020204030204" pitchFamily="34" charset="0"/>
                <a:cs typeface="Times New Roman" panose="02020603050405020304" pitchFamily="18" charset="0"/>
              </a:rPr>
              <a:t> - Primarily for cultural or religious purposes, in accordance with the provisions of this Act</a:t>
            </a:r>
          </a:p>
          <a:p>
            <a:pPr marL="0" marR="0" lvl="0" indent="0">
              <a:spcBef>
                <a:spcPts val="0"/>
              </a:spcBef>
              <a:spcAft>
                <a:spcPts val="800"/>
              </a:spcAft>
              <a:buNone/>
            </a:pPr>
            <a:endParaRPr lang="en-ZA" sz="24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800"/>
              </a:spcAft>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 (5) Where an event is declared under this section to be an exempt event for the purposes of this Act, no person at the event shall be liable to arrest, detention or prosecution for any offence or any other penalty regarding cannabis being transported to, or which is possessed, supplied or used at the exempt event in such amount and under such conditions are as specified in the Order declared by the Minister of Justice and Correctional Services.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200" dirty="0"/>
          </a:p>
        </p:txBody>
      </p:sp>
    </p:spTree>
    <p:extLst>
      <p:ext uri="{BB962C8B-B14F-4D97-AF65-F5344CB8AC3E}">
        <p14:creationId xmlns:p14="http://schemas.microsoft.com/office/powerpoint/2010/main" val="413968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816721-F230-42E1-B3BA-3BBB9E3F7A8F}"/>
              </a:ext>
            </a:extLst>
          </p:cNvPr>
          <p:cNvSpPr>
            <a:spLocks noGrp="1"/>
          </p:cNvSpPr>
          <p:nvPr>
            <p:ph type="title"/>
          </p:nvPr>
        </p:nvSpPr>
        <p:spPr>
          <a:xfrm>
            <a:off x="635000" y="640823"/>
            <a:ext cx="3418659" cy="5583148"/>
          </a:xfrm>
        </p:spPr>
        <p:txBody>
          <a:bodyPr anchor="ctr">
            <a:normAutofit/>
          </a:bodyPr>
          <a:lstStyle/>
          <a:p>
            <a:pPr algn="ctr">
              <a:lnSpc>
                <a:spcPct val="150000"/>
              </a:lnSpc>
            </a:pPr>
            <a:r>
              <a:rPr lang="en-US" sz="3200" b="1" dirty="0">
                <a:latin typeface="Arial Nova Cond" panose="020B0506020202020204" pitchFamily="34" charset="0"/>
              </a:rPr>
              <a:t>INTRODUCING </a:t>
            </a:r>
            <a:br>
              <a:rPr lang="en-US" sz="3200" b="1" dirty="0">
                <a:latin typeface="Arial Nova Cond" panose="020B0506020202020204" pitchFamily="34" charset="0"/>
              </a:rPr>
            </a:br>
            <a:r>
              <a:rPr lang="en-US" sz="3200" b="1" dirty="0">
                <a:latin typeface="Arial Nova Cond" panose="020B0506020202020204" pitchFamily="34" charset="0"/>
              </a:rPr>
              <a:t> CONSCIOUSNESS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95BF70B-680D-4CEC-9163-5E18F0515A04}"/>
              </a:ext>
            </a:extLst>
          </p:cNvPr>
          <p:cNvGraphicFramePr>
            <a:graphicFrameLocks noGrp="1"/>
          </p:cNvGraphicFramePr>
          <p:nvPr>
            <p:ph idx="1"/>
            <p:extLst>
              <p:ext uri="{D42A27DB-BD31-4B8C-83A1-F6EECF244321}">
                <p14:modId xmlns:p14="http://schemas.microsoft.com/office/powerpoint/2010/main" val="281623742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4347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AE7BAE-CA33-4387-B3B3-3711918FC6AF}"/>
              </a:ext>
            </a:extLst>
          </p:cNvPr>
          <p:cNvSpPr>
            <a:spLocks noGrp="1"/>
          </p:cNvSpPr>
          <p:nvPr>
            <p:ph type="title"/>
          </p:nvPr>
        </p:nvSpPr>
        <p:spPr>
          <a:xfrm>
            <a:off x="841248" y="1918741"/>
            <a:ext cx="2861322" cy="3402766"/>
          </a:xfrm>
        </p:spPr>
        <p:txBody>
          <a:bodyPr>
            <a:normAutofit fontScale="90000"/>
          </a:bodyPr>
          <a:lstStyle/>
          <a:p>
            <a:r>
              <a:rPr lang="en-US" sz="2800" dirty="0">
                <a:latin typeface="Arial Nova Cond" panose="020B0506020202020204" pitchFamily="34" charset="0"/>
              </a:rPr>
              <a:t>Proposed insertion: </a:t>
            </a:r>
            <a:r>
              <a:rPr lang="en-US" sz="2800" b="1" dirty="0">
                <a:latin typeface="Arial Nova Cond" panose="020B0506020202020204" pitchFamily="34" charset="0"/>
              </a:rPr>
              <a:t>Special Cannabis Exemption for Adult persons belonging to cultural, religious or linguistic communities </a:t>
            </a:r>
            <a:endParaRPr lang="en-US" sz="2800" dirty="0">
              <a:latin typeface="Arial Nova Cond" panose="020B0506020202020204" pitchFamily="34" charset="0"/>
            </a:endParaRP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3B8F7B-CE1A-425D-8F4D-B10734CB4D87}"/>
              </a:ext>
            </a:extLst>
          </p:cNvPr>
          <p:cNvSpPr>
            <a:spLocks noGrp="1"/>
          </p:cNvSpPr>
          <p:nvPr>
            <p:ph idx="1"/>
          </p:nvPr>
        </p:nvSpPr>
        <p:spPr>
          <a:xfrm>
            <a:off x="5126418" y="552091"/>
            <a:ext cx="6224335" cy="5431536"/>
          </a:xfrm>
        </p:spPr>
        <p:txBody>
          <a:bodyPr anchor="ctr">
            <a:normAutofit fontScale="92500" lnSpcReduction="10000"/>
          </a:bodyPr>
          <a:lstStyle/>
          <a:p>
            <a:pPr marL="0" marR="0" indent="0" algn="just">
              <a:spcBef>
                <a:spcPts val="0"/>
              </a:spcBef>
              <a:spcAft>
                <a:spcPts val="800"/>
              </a:spcAft>
              <a:buNone/>
            </a:pPr>
            <a:r>
              <a:rPr lang="en-ZA" i="1" dirty="0">
                <a:effectLst/>
                <a:latin typeface="Arial Nova Cond" panose="020B0506020202020204" pitchFamily="34" charset="0"/>
                <a:ea typeface="Calibri" panose="020F0502020204030204" pitchFamily="34" charset="0"/>
                <a:cs typeface="Times New Roman" panose="02020603050405020304" pitchFamily="18" charset="0"/>
              </a:rPr>
              <a:t>The designated leadership of the cultural, religious and linguistic community may, on behalf of that said community, with satisfaction from the Ministry of Justice and correctional services, </a:t>
            </a:r>
            <a:r>
              <a:rPr lang="en-ZA" b="1" i="1" dirty="0">
                <a:effectLst/>
                <a:latin typeface="Arial Nova Cond" panose="020B0506020202020204" pitchFamily="34" charset="0"/>
                <a:ea typeface="Calibri" panose="020F0502020204030204" pitchFamily="34" charset="0"/>
                <a:cs typeface="Times New Roman" panose="02020603050405020304" pitchFamily="18" charset="0"/>
              </a:rPr>
              <a:t>at no cost, </a:t>
            </a:r>
            <a:r>
              <a:rPr lang="en-ZA" i="1" dirty="0">
                <a:effectLst/>
                <a:latin typeface="Arial Nova Cond" panose="020B0506020202020204" pitchFamily="34" charset="0"/>
                <a:ea typeface="Calibri" panose="020F0502020204030204" pitchFamily="34" charset="0"/>
                <a:cs typeface="Times New Roman" panose="02020603050405020304" pitchFamily="18" charset="0"/>
              </a:rPr>
              <a:t>receive a special cannabi</a:t>
            </a:r>
            <a:r>
              <a:rPr lang="en-ZA" i="1" dirty="0">
                <a:latin typeface="Arial Nova Cond" panose="020B0506020202020204" pitchFamily="34" charset="0"/>
                <a:ea typeface="Calibri" panose="020F0502020204030204" pitchFamily="34" charset="0"/>
                <a:cs typeface="Times New Roman" panose="02020603050405020304" pitchFamily="18" charset="0"/>
              </a:rPr>
              <a:t>s exemption, </a:t>
            </a:r>
            <a:r>
              <a:rPr lang="en-ZA" b="1" i="1" dirty="0">
                <a:latin typeface="Arial Nova Cond" panose="020B0506020202020204" pitchFamily="34" charset="0"/>
                <a:ea typeface="Calibri" panose="020F0502020204030204" pitchFamily="34" charset="0"/>
                <a:cs typeface="Times New Roman" panose="02020603050405020304" pitchFamily="18" charset="0"/>
              </a:rPr>
              <a:t>automatically renewable </a:t>
            </a:r>
            <a:r>
              <a:rPr lang="en-ZA" i="1" dirty="0">
                <a:effectLst/>
                <a:latin typeface="Arial Nova Cond" panose="020B0506020202020204" pitchFamily="34" charset="0"/>
                <a:ea typeface="Calibri" panose="020F0502020204030204" pitchFamily="34" charset="0"/>
                <a:cs typeface="Times New Roman" panose="02020603050405020304" pitchFamily="18" charset="0"/>
              </a:rPr>
              <a:t>where:</a:t>
            </a:r>
          </a:p>
          <a:p>
            <a:pPr marL="0" marR="0" indent="0" algn="just">
              <a:spcBef>
                <a:spcPts val="0"/>
              </a:spcBef>
              <a:spcAft>
                <a:spcPts val="800"/>
              </a:spcAft>
              <a:buNone/>
            </a:pPr>
            <a:endParaRPr lang="en-US" dirty="0">
              <a:effectLst/>
              <a:latin typeface="Arial Nova Cond" panose="020B0506020202020204" pitchFamily="34" charset="0"/>
              <a:ea typeface="Calibri" panose="020F0502020204030204" pitchFamily="34" charset="0"/>
              <a:cs typeface="Times New Roman" panose="02020603050405020304" pitchFamily="18" charset="0"/>
            </a:endParaRPr>
          </a:p>
          <a:p>
            <a:pPr marL="0" marR="0" lvl="0" indent="0" algn="just">
              <a:spcBef>
                <a:spcPts val="0"/>
              </a:spcBef>
              <a:spcAft>
                <a:spcPts val="800"/>
              </a:spcAft>
              <a:buNone/>
            </a:pPr>
            <a:r>
              <a:rPr lang="en-US" b="1" i="1" dirty="0">
                <a:effectLst/>
                <a:latin typeface="Arial Nova Cond" panose="020B0506020202020204" pitchFamily="34" charset="0"/>
                <a:ea typeface="Calibri" panose="020F0502020204030204" pitchFamily="34" charset="0"/>
                <a:cs typeface="Times New Roman" panose="02020603050405020304" pitchFamily="18" charset="0"/>
              </a:rPr>
              <a:t> - The constituent documents of the cultural, religious and linguistic community state that cannabis is required by adult persons for personal consumption in private cultural, religious, linguistic or a sacramental ceremony in adherence to a practice of that community.</a:t>
            </a:r>
          </a:p>
          <a:p>
            <a:endParaRPr lang="en-US" sz="2200" dirty="0"/>
          </a:p>
        </p:txBody>
      </p:sp>
    </p:spTree>
    <p:extLst>
      <p:ext uri="{BB962C8B-B14F-4D97-AF65-F5344CB8AC3E}">
        <p14:creationId xmlns:p14="http://schemas.microsoft.com/office/powerpoint/2010/main" val="3061040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3DEDA3-4D20-4A19-9D36-2262528CD105}"/>
              </a:ext>
            </a:extLst>
          </p:cNvPr>
          <p:cNvSpPr>
            <a:spLocks noGrp="1"/>
          </p:cNvSpPr>
          <p:nvPr>
            <p:ph type="title"/>
          </p:nvPr>
        </p:nvSpPr>
        <p:spPr>
          <a:xfrm>
            <a:off x="635000" y="640823"/>
            <a:ext cx="3418659" cy="5583148"/>
          </a:xfrm>
        </p:spPr>
        <p:txBody>
          <a:bodyPr anchor="ctr">
            <a:normAutofit/>
          </a:bodyPr>
          <a:lstStyle/>
          <a:p>
            <a:pPr algn="ctr"/>
            <a:r>
              <a:rPr lang="en-US" sz="3400" dirty="0">
                <a:latin typeface="Arial Nova Cond" panose="020B0506020202020204" pitchFamily="34" charset="0"/>
              </a:rPr>
              <a:t>Proposed insertion: </a:t>
            </a:r>
            <a:r>
              <a:rPr lang="en-US" sz="3400" b="1" dirty="0">
                <a:latin typeface="Arial Nova Cond" panose="020B0506020202020204" pitchFamily="34" charset="0"/>
              </a:rPr>
              <a:t>Special Cannabis Exemption categories for Adult persons belonging to cultural, religious or linguistic communities </a:t>
            </a:r>
            <a:endParaRPr lang="en-US" sz="3400" dirty="0">
              <a:latin typeface="Arial Nova Cond" panose="020B0506020202020204" pitchFamily="34" charset="0"/>
            </a:endParaRP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9B3A4B2-B6C3-45DF-8C6D-6EAE457F74B0}"/>
              </a:ext>
            </a:extLst>
          </p:cNvPr>
          <p:cNvGraphicFramePr>
            <a:graphicFrameLocks noGrp="1"/>
          </p:cNvGraphicFramePr>
          <p:nvPr>
            <p:ph idx="1"/>
            <p:extLst>
              <p:ext uri="{D42A27DB-BD31-4B8C-83A1-F6EECF244321}">
                <p14:modId xmlns:p14="http://schemas.microsoft.com/office/powerpoint/2010/main" val="34606619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9692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365760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7EB40B-2F7E-4D28-955C-5B144B9DBC8E}"/>
              </a:ext>
            </a:extLst>
          </p:cNvPr>
          <p:cNvSpPr>
            <a:spLocks noGrp="1"/>
          </p:cNvSpPr>
          <p:nvPr>
            <p:ph type="title"/>
          </p:nvPr>
        </p:nvSpPr>
        <p:spPr>
          <a:xfrm>
            <a:off x="594360" y="637125"/>
            <a:ext cx="3163448" cy="5256371"/>
          </a:xfrm>
        </p:spPr>
        <p:txBody>
          <a:bodyPr>
            <a:normAutofit/>
          </a:bodyPr>
          <a:lstStyle/>
          <a:p>
            <a:pPr algn="ctr"/>
            <a:r>
              <a:rPr lang="en-US" sz="3700" b="1" dirty="0">
                <a:latin typeface="Arial Nova Cond" panose="020B0506020202020204" pitchFamily="34" charset="0"/>
              </a:rPr>
              <a:t>SOME CHALLENGES WITH THE MASTER PLAN</a:t>
            </a:r>
          </a:p>
        </p:txBody>
      </p:sp>
      <p:graphicFrame>
        <p:nvGraphicFramePr>
          <p:cNvPr id="5" name="Content Placeholder 2">
            <a:extLst>
              <a:ext uri="{FF2B5EF4-FFF2-40B4-BE49-F238E27FC236}">
                <a16:creationId xmlns:a16="http://schemas.microsoft.com/office/drawing/2014/main" id="{B4F9DF76-1CF3-4F89-9161-619E51592E5E}"/>
              </a:ext>
            </a:extLst>
          </p:cNvPr>
          <p:cNvGraphicFramePr>
            <a:graphicFrameLocks noGrp="1"/>
          </p:cNvGraphicFramePr>
          <p:nvPr>
            <p:ph idx="1"/>
            <p:extLst>
              <p:ext uri="{D42A27DB-BD31-4B8C-83A1-F6EECF244321}">
                <p14:modId xmlns:p14="http://schemas.microsoft.com/office/powerpoint/2010/main" val="422233230"/>
              </p:ext>
            </p:extLst>
          </p:nvPr>
        </p:nvGraphicFramePr>
        <p:xfrm>
          <a:off x="4515633" y="303591"/>
          <a:ext cx="7240043"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7316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E981A69-4CC9-4FFB-8B86-C3E5FA2ED2CB}"/>
              </a:ext>
            </a:extLst>
          </p:cNvPr>
          <p:cNvSpPr>
            <a:spLocks noGrp="1"/>
          </p:cNvSpPr>
          <p:nvPr>
            <p:ph type="title"/>
          </p:nvPr>
        </p:nvSpPr>
        <p:spPr>
          <a:xfrm>
            <a:off x="838200" y="365125"/>
            <a:ext cx="10515600" cy="1325563"/>
          </a:xfrm>
        </p:spPr>
        <p:txBody>
          <a:bodyPr>
            <a:normAutofit/>
          </a:bodyPr>
          <a:lstStyle/>
          <a:p>
            <a:pPr algn="ctr"/>
            <a:r>
              <a:rPr lang="en-US" sz="3200" b="1" dirty="0">
                <a:solidFill>
                  <a:srgbClr val="FF0000"/>
                </a:solidFill>
                <a:latin typeface="Arial Black" panose="020B0A04020102020204" pitchFamily="34" charset="0"/>
              </a:rPr>
              <a:t>RECOMMENDATIONS ON THE MASTER PLAN</a:t>
            </a:r>
            <a:r>
              <a:rPr lang="en-US" sz="3200" dirty="0">
                <a:solidFill>
                  <a:srgbClr val="FF0000"/>
                </a:solidFill>
              </a:rPr>
              <a: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Content Placeholder 2">
            <a:extLst>
              <a:ext uri="{FF2B5EF4-FFF2-40B4-BE49-F238E27FC236}">
                <a16:creationId xmlns:a16="http://schemas.microsoft.com/office/drawing/2014/main" id="{0201DBA0-EBF0-489E-9B18-5522F7823BE6}"/>
              </a:ext>
            </a:extLst>
          </p:cNvPr>
          <p:cNvSpPr>
            <a:spLocks noGrp="1"/>
          </p:cNvSpPr>
          <p:nvPr>
            <p:ph idx="1"/>
          </p:nvPr>
        </p:nvSpPr>
        <p:spPr>
          <a:xfrm>
            <a:off x="838200" y="1825625"/>
            <a:ext cx="10515600" cy="4351338"/>
          </a:xfrm>
        </p:spPr>
        <p:txBody>
          <a:bodyPr>
            <a:normAutofit fontScale="92500" lnSpcReduction="20000"/>
          </a:bodyPr>
          <a:lstStyle/>
          <a:p>
            <a:pPr algn="just"/>
            <a:r>
              <a:rPr lang="en-US" dirty="0">
                <a:latin typeface="Arial Nova Cond" panose="020B0506020202020204" pitchFamily="34" charset="0"/>
              </a:rPr>
              <a:t>NRC recommends an extension on submission date for public comments on the Master Plan.</a:t>
            </a:r>
          </a:p>
          <a:p>
            <a:pPr algn="just"/>
            <a:r>
              <a:rPr lang="en-US" dirty="0">
                <a:latin typeface="Arial Nova Cond" panose="020B0506020202020204" pitchFamily="34" charset="0"/>
              </a:rPr>
              <a:t>Ras Tafari civil organizations such as New Race Consciousness and all who have made a presentation to this committee, farmers and entrepreneurs should be earmarked for membership and leadership in the Cannabis Provincial Committees.</a:t>
            </a:r>
          </a:p>
          <a:p>
            <a:pPr algn="just"/>
            <a:r>
              <a:rPr lang="en-US" dirty="0">
                <a:latin typeface="Arial Nova Cond" panose="020B0506020202020204" pitchFamily="34" charset="0"/>
              </a:rPr>
              <a:t>The</a:t>
            </a:r>
            <a:r>
              <a:rPr lang="en-US" b="0" i="0" u="none" strike="noStrike" baseline="0" dirty="0">
                <a:latin typeface="Arial Nova Cond" panose="020B0506020202020204" pitchFamily="34" charset="0"/>
              </a:rPr>
              <a:t> Department of Agriculture, Land Reform and Rural Development which will lead the </a:t>
            </a:r>
            <a:r>
              <a:rPr lang="en-US" b="0" i="0" u="none" strike="noStrike" baseline="0" dirty="0">
                <a:latin typeface="Arial Nova Cond" panose="020B0506020202020204" pitchFamily="34" charset="0"/>
                <a:cs typeface="Arial" panose="020B0604020202020204" pitchFamily="34" charset="0"/>
              </a:rPr>
              <a:t>sustainable seed supply systems </a:t>
            </a:r>
            <a:r>
              <a:rPr lang="en-US" b="0" i="0" u="none" strike="noStrike" baseline="0" dirty="0">
                <a:latin typeface="Arial Nova Cond" panose="020B0506020202020204" pitchFamily="34" charset="0"/>
              </a:rPr>
              <a:t>pillar should earmark the previously disadvantaged Ras Tafari in terms of allocation of farm land and looking into the process of organic seed manufacturing.</a:t>
            </a:r>
          </a:p>
          <a:p>
            <a:pPr algn="just"/>
            <a:r>
              <a:rPr lang="en-US" dirty="0">
                <a:latin typeface="Arial Nova Cond" panose="020B0506020202020204" pitchFamily="34" charset="0"/>
              </a:rPr>
              <a:t>The Education and Training Pillar should strongly consider recruitment drives and bursary schemes aimed at indigenous and spiritual Communities such as the Ras Tafari. </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89456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AE944-2BC4-4DED-BBE2-7625135A3539}"/>
              </a:ext>
            </a:extLst>
          </p:cNvPr>
          <p:cNvSpPr>
            <a:spLocks noGrp="1"/>
          </p:cNvSpPr>
          <p:nvPr>
            <p:ph type="title"/>
          </p:nvPr>
        </p:nvSpPr>
        <p:spPr/>
        <p:txBody>
          <a:bodyPr>
            <a:normAutofit/>
          </a:bodyPr>
          <a:lstStyle/>
          <a:p>
            <a:pPr algn="ctr"/>
            <a:r>
              <a:rPr lang="en-US" sz="3200" b="1" dirty="0">
                <a:solidFill>
                  <a:srgbClr val="FF0000"/>
                </a:solidFill>
                <a:latin typeface="Arial Nova Cond" panose="020B0506020202020204" pitchFamily="34" charset="0"/>
              </a:rPr>
              <a:t>RECOMMENDATIONS ON THE MASTER PLAN</a:t>
            </a:r>
            <a:r>
              <a:rPr lang="en-US" sz="3200" dirty="0">
                <a:solidFill>
                  <a:srgbClr val="FF0000"/>
                </a:solidFill>
                <a:latin typeface="Arial Nova Cond" panose="020B0506020202020204" pitchFamily="34" charset="0"/>
              </a:rPr>
              <a:t> </a:t>
            </a:r>
          </a:p>
        </p:txBody>
      </p:sp>
      <p:graphicFrame>
        <p:nvGraphicFramePr>
          <p:cNvPr id="5" name="Content Placeholder 2">
            <a:extLst>
              <a:ext uri="{FF2B5EF4-FFF2-40B4-BE49-F238E27FC236}">
                <a16:creationId xmlns:a16="http://schemas.microsoft.com/office/drawing/2014/main" id="{33E640DD-1888-4339-AE58-D6A11EABCC23}"/>
              </a:ext>
            </a:extLst>
          </p:cNvPr>
          <p:cNvGraphicFramePr>
            <a:graphicFrameLocks noGrp="1"/>
          </p:cNvGraphicFramePr>
          <p:nvPr>
            <p:ph idx="1"/>
            <p:extLst>
              <p:ext uri="{D42A27DB-BD31-4B8C-83A1-F6EECF244321}">
                <p14:modId xmlns:p14="http://schemas.microsoft.com/office/powerpoint/2010/main" val="2900929866"/>
              </p:ext>
            </p:extLst>
          </p:nvPr>
        </p:nvGraphicFramePr>
        <p:xfrm>
          <a:off x="838200" y="1961322"/>
          <a:ext cx="10515600" cy="42156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6462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5DE64-FCA5-4898-827D-7E5BB01ACECD}"/>
              </a:ext>
            </a:extLst>
          </p:cNvPr>
          <p:cNvSpPr>
            <a:spLocks noGrp="1"/>
          </p:cNvSpPr>
          <p:nvPr>
            <p:ph type="title"/>
          </p:nvPr>
        </p:nvSpPr>
        <p:spPr/>
        <p:txBody>
          <a:bodyPr>
            <a:normAutofit/>
          </a:bodyPr>
          <a:lstStyle/>
          <a:p>
            <a:pPr algn="ctr"/>
            <a:r>
              <a:rPr lang="en-US" sz="3600" dirty="0">
                <a:latin typeface="Arial Black" panose="020B0A04020102020204" pitchFamily="34" charset="0"/>
              </a:rPr>
              <a:t>THANK YOU</a:t>
            </a:r>
          </a:p>
        </p:txBody>
      </p:sp>
      <p:pic>
        <p:nvPicPr>
          <p:cNvPr id="5" name="Content Placeholder 4">
            <a:extLst>
              <a:ext uri="{FF2B5EF4-FFF2-40B4-BE49-F238E27FC236}">
                <a16:creationId xmlns:a16="http://schemas.microsoft.com/office/drawing/2014/main" id="{00916A7F-99B5-4CF8-8841-738FC99395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5949" y="1859204"/>
            <a:ext cx="3134347" cy="2341735"/>
          </a:xfrm>
          <a:prstGeom prst="rect">
            <a:avLst/>
          </a:prstGeom>
          <a:ln>
            <a:noFill/>
          </a:ln>
          <a:effectLst>
            <a:softEdge rad="112500"/>
          </a:effectLst>
        </p:spPr>
      </p:pic>
      <p:pic>
        <p:nvPicPr>
          <p:cNvPr id="7" name="Picture 6">
            <a:extLst>
              <a:ext uri="{FF2B5EF4-FFF2-40B4-BE49-F238E27FC236}">
                <a16:creationId xmlns:a16="http://schemas.microsoft.com/office/drawing/2014/main" id="{58783466-173F-4A23-B4AC-BE9A672A9C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1703" y="1859204"/>
            <a:ext cx="2915480" cy="2341734"/>
          </a:xfrm>
          <a:prstGeom prst="rect">
            <a:avLst/>
          </a:prstGeom>
          <a:ln>
            <a:noFill/>
          </a:ln>
          <a:effectLst>
            <a:softEdge rad="112500"/>
          </a:effectLst>
        </p:spPr>
      </p:pic>
      <p:pic>
        <p:nvPicPr>
          <p:cNvPr id="9" name="Picture 8">
            <a:extLst>
              <a:ext uri="{FF2B5EF4-FFF2-40B4-BE49-F238E27FC236}">
                <a16:creationId xmlns:a16="http://schemas.microsoft.com/office/drawing/2014/main" id="{DFC09652-743A-446E-B83C-A3447F10C6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53012" y="2333625"/>
            <a:ext cx="2085975" cy="2190750"/>
          </a:xfrm>
          <a:prstGeom prst="rect">
            <a:avLst/>
          </a:prstGeom>
        </p:spPr>
      </p:pic>
      <p:pic>
        <p:nvPicPr>
          <p:cNvPr id="11" name="Picture 10">
            <a:extLst>
              <a:ext uri="{FF2B5EF4-FFF2-40B4-BE49-F238E27FC236}">
                <a16:creationId xmlns:a16="http://schemas.microsoft.com/office/drawing/2014/main" id="{4DF0171C-8237-467F-A6F3-69869034CA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33924" y="4369454"/>
            <a:ext cx="2724150" cy="1771650"/>
          </a:xfrm>
          <a:prstGeom prst="rect">
            <a:avLst/>
          </a:prstGeom>
          <a:ln>
            <a:noFill/>
          </a:ln>
          <a:effectLst>
            <a:softEdge rad="112500"/>
          </a:effectLst>
        </p:spPr>
      </p:pic>
    </p:spTree>
    <p:extLst>
      <p:ext uri="{BB962C8B-B14F-4D97-AF65-F5344CB8AC3E}">
        <p14:creationId xmlns:p14="http://schemas.microsoft.com/office/powerpoint/2010/main" val="3568615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22">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4">
            <a:extLst>
              <a:ext uri="{FF2B5EF4-FFF2-40B4-BE49-F238E27FC236}">
                <a16:creationId xmlns:a16="http://schemas.microsoft.com/office/drawing/2014/main" id="{827FF362-FC97-4BF5-949B-D4ADFA26E4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F1DA4796-0F6F-4EED-8F7F-40162AF6AA4A}"/>
              </a:ext>
            </a:extLst>
          </p:cNvPr>
          <p:cNvSpPr>
            <a:spLocks noGrp="1"/>
          </p:cNvSpPr>
          <p:nvPr>
            <p:ph type="title"/>
          </p:nvPr>
        </p:nvSpPr>
        <p:spPr>
          <a:xfrm>
            <a:off x="841246" y="673770"/>
            <a:ext cx="3644489" cy="2414488"/>
          </a:xfrm>
        </p:spPr>
        <p:txBody>
          <a:bodyPr anchor="t">
            <a:normAutofit/>
          </a:bodyPr>
          <a:lstStyle/>
          <a:p>
            <a:pPr algn="ctr"/>
            <a:r>
              <a:rPr lang="en-US" sz="3200" b="1" dirty="0">
                <a:solidFill>
                  <a:srgbClr val="FFFFFF"/>
                </a:solidFill>
                <a:latin typeface="Arial Nova Cond" panose="020B0506020202020204" pitchFamily="34" charset="0"/>
              </a:rPr>
              <a:t>Introducing Consciousness</a:t>
            </a:r>
          </a:p>
        </p:txBody>
      </p:sp>
      <p:sp>
        <p:nvSpPr>
          <p:cNvPr id="3" name="Content Placeholder 2">
            <a:extLst>
              <a:ext uri="{FF2B5EF4-FFF2-40B4-BE49-F238E27FC236}">
                <a16:creationId xmlns:a16="http://schemas.microsoft.com/office/drawing/2014/main" id="{51F94A42-A1A7-471E-BFC4-FF7F80A16317}"/>
              </a:ext>
            </a:extLst>
          </p:cNvPr>
          <p:cNvSpPr>
            <a:spLocks noGrp="1"/>
          </p:cNvSpPr>
          <p:nvPr>
            <p:ph idx="1"/>
          </p:nvPr>
        </p:nvSpPr>
        <p:spPr>
          <a:xfrm>
            <a:off x="6095999" y="0"/>
            <a:ext cx="5254754" cy="6612835"/>
          </a:xfrm>
        </p:spPr>
        <p:txBody>
          <a:bodyPr>
            <a:normAutofit fontScale="77500" lnSpcReduction="20000"/>
          </a:bodyPr>
          <a:lstStyle/>
          <a:p>
            <a:pPr marL="0" indent="0" algn="just">
              <a:buNone/>
            </a:pPr>
            <a:endParaRPr lang="en-US" sz="2400" dirty="0"/>
          </a:p>
          <a:p>
            <a:pPr algn="just">
              <a:lnSpc>
                <a:spcPct val="120000"/>
              </a:lnSpc>
            </a:pPr>
            <a:r>
              <a:rPr lang="en-US" dirty="0">
                <a:latin typeface="Arial Nova Cond" panose="020B0506020202020204" pitchFamily="34" charset="0"/>
              </a:rPr>
              <a:t>NRC had its inception at the institution of higher learning and formed what was then known as </a:t>
            </a:r>
            <a:r>
              <a:rPr lang="en-US" b="1" dirty="0">
                <a:latin typeface="Arial Nova Cond" panose="020B0506020202020204" pitchFamily="34" charset="0"/>
              </a:rPr>
              <a:t>NRC Student Chapter</a:t>
            </a:r>
            <a:r>
              <a:rPr lang="en-US" dirty="0">
                <a:latin typeface="Arial Nova Cond" panose="020B0506020202020204" pitchFamily="34" charset="0"/>
              </a:rPr>
              <a:t>, and today known as </a:t>
            </a:r>
            <a:r>
              <a:rPr lang="en-US" b="1" dirty="0">
                <a:latin typeface="Arial Nova Cond" panose="020B0506020202020204" pitchFamily="34" charset="0"/>
              </a:rPr>
              <a:t>Ras Tafari Appreciation Society </a:t>
            </a:r>
            <a:r>
              <a:rPr lang="en-US" dirty="0">
                <a:latin typeface="Arial Nova Cond" panose="020B0506020202020204" pitchFamily="34" charset="0"/>
              </a:rPr>
              <a:t>(RAS), which is now registered in a considerable number of Universities in the country to bring a better understanding to the academic community and the community at large of Ras Tafari nation and other communities.</a:t>
            </a:r>
          </a:p>
          <a:p>
            <a:pPr algn="just">
              <a:lnSpc>
                <a:spcPct val="120000"/>
              </a:lnSpc>
            </a:pPr>
            <a:r>
              <a:rPr lang="en-US" dirty="0">
                <a:latin typeface="Arial Nova Cond" panose="020B0506020202020204" pitchFamily="34" charset="0"/>
              </a:rPr>
              <a:t>NRC promotes the culture of learning and teaching and research, with special emphasis on Ancient African History, </a:t>
            </a:r>
            <a:r>
              <a:rPr lang="en-US" b="1" dirty="0">
                <a:latin typeface="Arial Nova Cond" panose="020B0506020202020204" pitchFamily="34" charset="0"/>
              </a:rPr>
              <a:t>including cannabis history and prospects</a:t>
            </a:r>
            <a:r>
              <a:rPr lang="en-US" dirty="0">
                <a:latin typeface="Arial Nova Cond" panose="020B0506020202020204" pitchFamily="34" charset="0"/>
              </a:rPr>
              <a:t>, and aims to establish community research and health centers.</a:t>
            </a:r>
          </a:p>
          <a:p>
            <a:pPr algn="just"/>
            <a:endParaRPr lang="en-US" sz="2000" dirty="0"/>
          </a:p>
        </p:txBody>
      </p:sp>
    </p:spTree>
    <p:extLst>
      <p:ext uri="{BB962C8B-B14F-4D97-AF65-F5344CB8AC3E}">
        <p14:creationId xmlns:p14="http://schemas.microsoft.com/office/powerpoint/2010/main" val="4146063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6EAA78-9513-41B7-A244-0A22F0EE7BF8}"/>
              </a:ext>
            </a:extLst>
          </p:cNvPr>
          <p:cNvSpPr>
            <a:spLocks noGrp="1"/>
          </p:cNvSpPr>
          <p:nvPr>
            <p:ph type="title"/>
          </p:nvPr>
        </p:nvSpPr>
        <p:spPr>
          <a:xfrm>
            <a:off x="841248" y="535387"/>
            <a:ext cx="3600860" cy="5431536"/>
          </a:xfrm>
        </p:spPr>
        <p:txBody>
          <a:bodyPr>
            <a:normAutofit/>
          </a:bodyPr>
          <a:lstStyle/>
          <a:p>
            <a:pPr algn="ctr"/>
            <a:r>
              <a:rPr lang="en-US" sz="4200" b="1" dirty="0">
                <a:latin typeface="Arial Nova Cond" panose="020B0506020202020204" pitchFamily="34" charset="0"/>
              </a:rPr>
              <a:t>Experience at University and Workplaces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5F368E0-F79B-46F7-9078-05E717E54054}"/>
              </a:ext>
            </a:extLst>
          </p:cNvPr>
          <p:cNvSpPr>
            <a:spLocks noGrp="1"/>
          </p:cNvSpPr>
          <p:nvPr>
            <p:ph idx="1"/>
          </p:nvPr>
        </p:nvSpPr>
        <p:spPr>
          <a:xfrm>
            <a:off x="5126418" y="434715"/>
            <a:ext cx="6224335" cy="6204624"/>
          </a:xfrm>
        </p:spPr>
        <p:txBody>
          <a:bodyPr anchor="ctr">
            <a:normAutofit/>
          </a:bodyPr>
          <a:lstStyle/>
          <a:p>
            <a:pPr algn="just"/>
            <a:r>
              <a:rPr lang="en-US" sz="2200" dirty="0">
                <a:solidFill>
                  <a:srgbClr val="FF0000"/>
                </a:solidFill>
                <a:latin typeface="Arial Nova Cond" panose="020B0506020202020204" pitchFamily="34" charset="0"/>
              </a:rPr>
              <a:t>In my experience as leader of a Ras Tafari student organization, we faced a lot of discrimination and humiliation, having university management call police on Ras Students who were using cannabis on campus, with alcohol and cigarette being allowed, accessed, bought and sold by both staff and students, but never cannabis. </a:t>
            </a:r>
          </a:p>
          <a:p>
            <a:pPr algn="just"/>
            <a:r>
              <a:rPr lang="en-US" sz="2200" dirty="0">
                <a:latin typeface="Arial Nova Cond" panose="020B0506020202020204" pitchFamily="34" charset="0"/>
              </a:rPr>
              <a:t>University staff and students and in other workplaces in South Africa have designated smoking areas for cigarette, but not cannabis and this directly and indirectly discriminate against staff and student Rases who are cannabis users, some staff members even smoke cigarette in their offices</a:t>
            </a:r>
          </a:p>
          <a:p>
            <a:pPr algn="just"/>
            <a:r>
              <a:rPr lang="en-US" sz="2200" dirty="0">
                <a:latin typeface="Arial Nova Cond" panose="020B0506020202020204" pitchFamily="34" charset="0"/>
              </a:rPr>
              <a:t>Academically speaking, cannabis prohibition have denied young people of this country the opportunity to become scientists on the plant, especially Ras Tafari students, and rendered them criminals instead.</a:t>
            </a:r>
          </a:p>
          <a:p>
            <a:endParaRPr lang="en-US" sz="2200" dirty="0"/>
          </a:p>
        </p:txBody>
      </p:sp>
    </p:spTree>
    <p:extLst>
      <p:ext uri="{BB962C8B-B14F-4D97-AF65-F5344CB8AC3E}">
        <p14:creationId xmlns:p14="http://schemas.microsoft.com/office/powerpoint/2010/main" val="2850543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661668-BE18-420C-A351-E5386B47E47A}"/>
              </a:ext>
            </a:extLst>
          </p:cNvPr>
          <p:cNvSpPr>
            <a:spLocks noGrp="1"/>
          </p:cNvSpPr>
          <p:nvPr>
            <p:ph type="title"/>
          </p:nvPr>
        </p:nvSpPr>
        <p:spPr>
          <a:xfrm>
            <a:off x="635000" y="640823"/>
            <a:ext cx="3418659" cy="5583148"/>
          </a:xfrm>
        </p:spPr>
        <p:txBody>
          <a:bodyPr anchor="ctr">
            <a:normAutofit/>
          </a:bodyPr>
          <a:lstStyle/>
          <a:p>
            <a:pPr algn="ctr"/>
            <a:r>
              <a:rPr lang="en-US" sz="2800" b="1" dirty="0">
                <a:latin typeface="Arial Nova Cond" panose="020B0506020202020204" pitchFamily="34" charset="0"/>
              </a:rPr>
              <a:t>New Race Consciousness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ED99340-9274-4BE3-8F32-DEA1B0D3C40D}"/>
              </a:ext>
            </a:extLst>
          </p:cNvPr>
          <p:cNvGraphicFramePr>
            <a:graphicFrameLocks noGrp="1"/>
          </p:cNvGraphicFramePr>
          <p:nvPr>
            <p:ph idx="1"/>
            <p:extLst>
              <p:ext uri="{D42A27DB-BD31-4B8C-83A1-F6EECF244321}">
                <p14:modId xmlns:p14="http://schemas.microsoft.com/office/powerpoint/2010/main" val="79956437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4695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C2A146D0-824A-481D-AD15-B37A669538B2}"/>
              </a:ext>
            </a:extLst>
          </p:cNvPr>
          <p:cNvSpPr>
            <a:spLocks noGrp="1"/>
          </p:cNvSpPr>
          <p:nvPr>
            <p:ph type="title"/>
          </p:nvPr>
        </p:nvSpPr>
        <p:spPr>
          <a:xfrm>
            <a:off x="838200" y="401221"/>
            <a:ext cx="10515600" cy="1348065"/>
          </a:xfrm>
        </p:spPr>
        <p:txBody>
          <a:bodyPr>
            <a:normAutofit/>
          </a:bodyPr>
          <a:lstStyle/>
          <a:p>
            <a:pPr algn="ctr"/>
            <a:r>
              <a:rPr lang="en-US" b="1" dirty="0">
                <a:solidFill>
                  <a:srgbClr val="FFFFFF"/>
                </a:solidFill>
                <a:latin typeface="Arial Nova Cond" panose="020B0506020202020204" pitchFamily="34" charset="0"/>
              </a:rPr>
              <a:t>Introduction of New Race Consciousness</a:t>
            </a:r>
          </a:p>
        </p:txBody>
      </p:sp>
      <p:sp>
        <p:nvSpPr>
          <p:cNvPr id="3" name="Content Placeholder 2">
            <a:extLst>
              <a:ext uri="{FF2B5EF4-FFF2-40B4-BE49-F238E27FC236}">
                <a16:creationId xmlns:a16="http://schemas.microsoft.com/office/drawing/2014/main" id="{2C8EA368-1C1C-40D6-95DE-E891D0912A96}"/>
              </a:ext>
            </a:extLst>
          </p:cNvPr>
          <p:cNvSpPr>
            <a:spLocks noGrp="1"/>
          </p:cNvSpPr>
          <p:nvPr>
            <p:ph idx="1"/>
          </p:nvPr>
        </p:nvSpPr>
        <p:spPr>
          <a:xfrm>
            <a:off x="838199" y="2586789"/>
            <a:ext cx="10809157" cy="3869990"/>
          </a:xfrm>
        </p:spPr>
        <p:txBody>
          <a:bodyPr>
            <a:noAutofit/>
          </a:bodyPr>
          <a:lstStyle/>
          <a:p>
            <a:pPr algn="just">
              <a:lnSpc>
                <a:spcPct val="100000"/>
              </a:lnSpc>
            </a:pPr>
            <a:r>
              <a:rPr lang="en-US" sz="1500" dirty="0">
                <a:latin typeface="Arial Nova Cond" panose="020B0506020202020204" pitchFamily="34" charset="0"/>
              </a:rPr>
              <a:t>NRC derives its name from the speech made by Emperor Haile Selassie I at the United Nations Special General Assembly on the 06</a:t>
            </a:r>
            <a:r>
              <a:rPr lang="en-US" sz="1500" baseline="30000" dirty="0">
                <a:latin typeface="Arial Nova Cond" panose="020B0506020202020204" pitchFamily="34" charset="0"/>
              </a:rPr>
              <a:t>th</a:t>
            </a:r>
            <a:r>
              <a:rPr lang="en-US" sz="1500" dirty="0">
                <a:latin typeface="Arial Nova Cond" panose="020B0506020202020204" pitchFamily="34" charset="0"/>
              </a:rPr>
              <a:t> October 1963. </a:t>
            </a:r>
          </a:p>
          <a:p>
            <a:pPr algn="just">
              <a:lnSpc>
                <a:spcPct val="100000"/>
              </a:lnSpc>
            </a:pPr>
            <a:r>
              <a:rPr lang="en-US" sz="1500" dirty="0">
                <a:latin typeface="Arial Nova Cond" panose="020B0506020202020204" pitchFamily="34" charset="0"/>
              </a:rPr>
              <a:t>The Emperor had went to register a Charter of the OAU after signing by independent Heads of African States on the 25</a:t>
            </a:r>
            <a:r>
              <a:rPr lang="en-US" sz="1500" baseline="30000" dirty="0">
                <a:latin typeface="Arial Nova Cond" panose="020B0506020202020204" pitchFamily="34" charset="0"/>
              </a:rPr>
              <a:t>th</a:t>
            </a:r>
            <a:r>
              <a:rPr lang="en-US" sz="1500" dirty="0">
                <a:latin typeface="Arial Nova Cond" panose="020B0506020202020204" pitchFamily="34" charset="0"/>
              </a:rPr>
              <a:t> May 1963 in Addis Ababa, Ethiopia.</a:t>
            </a:r>
          </a:p>
          <a:p>
            <a:pPr algn="just">
              <a:lnSpc>
                <a:spcPct val="100000"/>
              </a:lnSpc>
            </a:pPr>
            <a:r>
              <a:rPr lang="en-US" sz="1500" dirty="0">
                <a:latin typeface="Arial Nova Cond" panose="020B0506020202020204" pitchFamily="34" charset="0"/>
              </a:rPr>
              <a:t>The Emperor asked the following: </a:t>
            </a:r>
          </a:p>
          <a:p>
            <a:pPr algn="just">
              <a:lnSpc>
                <a:spcPct val="100000"/>
              </a:lnSpc>
            </a:pPr>
            <a:r>
              <a:rPr lang="en-US" sz="1500" dirty="0">
                <a:solidFill>
                  <a:srgbClr val="FF0000"/>
                </a:solidFill>
                <a:latin typeface="Arial Nova Cond" panose="020B0506020202020204" pitchFamily="34" charset="0"/>
              </a:rPr>
              <a:t>Emperor Haile Selassie I the Founding father of the UN and the OAU which is now AU said when Addressing the UN said “</a:t>
            </a:r>
            <a:r>
              <a:rPr lang="en-US" sz="1500" b="1" dirty="0">
                <a:solidFill>
                  <a:srgbClr val="FF0000"/>
                </a:solidFill>
                <a:latin typeface="Arial Nova Cond" panose="020B0506020202020204" pitchFamily="34" charset="0"/>
              </a:rPr>
              <a:t>We must become members of a new race</a:t>
            </a:r>
            <a:r>
              <a:rPr lang="en-US" sz="1500" dirty="0">
                <a:solidFill>
                  <a:srgbClr val="FF0000"/>
                </a:solidFill>
                <a:latin typeface="Arial Nova Cond" panose="020B0506020202020204" pitchFamily="34" charset="0"/>
              </a:rPr>
              <a:t>” and in another instance when addressing the OAU said “</a:t>
            </a:r>
            <a:r>
              <a:rPr lang="en-US" sz="1500" b="1" dirty="0">
                <a:solidFill>
                  <a:srgbClr val="FF0000"/>
                </a:solidFill>
                <a:latin typeface="Arial Nova Cond" panose="020B0506020202020204" pitchFamily="34" charset="0"/>
              </a:rPr>
              <a:t>We believe that only education can best serve and develop Africa</a:t>
            </a:r>
            <a:r>
              <a:rPr lang="en-US" sz="1500" dirty="0">
                <a:solidFill>
                  <a:srgbClr val="FF0000"/>
                </a:solidFill>
                <a:latin typeface="Arial Nova Cond" panose="020B0506020202020204" pitchFamily="34" charset="0"/>
              </a:rPr>
              <a:t>”, “</a:t>
            </a:r>
            <a:r>
              <a:rPr lang="en-US" sz="1500" b="1" dirty="0">
                <a:solidFill>
                  <a:srgbClr val="FF0000"/>
                </a:solidFill>
                <a:latin typeface="Arial Nova Cond" panose="020B0506020202020204" pitchFamily="34" charset="0"/>
              </a:rPr>
              <a:t>it is only he who is educated who can comment intelligently on his nation’s development, and only by such comment can errors be corrected and progress stimulated</a:t>
            </a:r>
            <a:r>
              <a:rPr lang="en-US" sz="1500" dirty="0">
                <a:solidFill>
                  <a:srgbClr val="FF0000"/>
                </a:solidFill>
                <a:latin typeface="Arial Nova Cond" panose="020B0506020202020204" pitchFamily="34" charset="0"/>
              </a:rPr>
              <a:t>” , to this end to be a Member of  New Race Consciousness, one must either be in primary, secondary or tertiary institutions of learning or even graduates in all fields of study. </a:t>
            </a:r>
          </a:p>
          <a:p>
            <a:pPr algn="just">
              <a:lnSpc>
                <a:spcPct val="100000"/>
              </a:lnSpc>
            </a:pPr>
            <a:r>
              <a:rPr lang="en-US" sz="1500" dirty="0">
                <a:latin typeface="Arial Nova Cond" panose="020B0506020202020204" pitchFamily="34" charset="0"/>
              </a:rPr>
              <a:t>NRC encourages all and especially its members to pursue in earnest their education and training. The organisation makes a requirement for its members to enroll for their high school education if they did not complete Matric or Grade 12, and if they have a Matric, members commit to the pursuit of a tertiary qualification, for members with tertiary education, an undergraduate degree for example, the member will commit to pursue post-graduate degree, and PhD holders- commits to post-doctoral studies</a:t>
            </a:r>
          </a:p>
        </p:txBody>
      </p:sp>
    </p:spTree>
    <p:extLst>
      <p:ext uri="{BB962C8B-B14F-4D97-AF65-F5344CB8AC3E}">
        <p14:creationId xmlns:p14="http://schemas.microsoft.com/office/powerpoint/2010/main" val="1944743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rgbClr val="FF0000"/>
          </a:fgClr>
          <a:bgClr>
            <a:schemeClr val="bg1"/>
          </a:bgClr>
        </a:patt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0">
            <a:extLst>
              <a:ext uri="{FF2B5EF4-FFF2-40B4-BE49-F238E27FC236}">
                <a16:creationId xmlns:a16="http://schemas.microsoft.com/office/drawing/2014/main"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7F42086-CF09-4DA3-A19B-4B4D8998C9BC}"/>
              </a:ext>
            </a:extLst>
          </p:cNvPr>
          <p:cNvSpPr>
            <a:spLocks noGrp="1"/>
          </p:cNvSpPr>
          <p:nvPr>
            <p:ph type="title"/>
          </p:nvPr>
        </p:nvSpPr>
        <p:spPr>
          <a:xfrm>
            <a:off x="838200" y="673770"/>
            <a:ext cx="3220329" cy="2027227"/>
          </a:xfrm>
        </p:spPr>
        <p:txBody>
          <a:bodyPr anchor="t">
            <a:normAutofit/>
          </a:bodyPr>
          <a:lstStyle/>
          <a:p>
            <a:pPr algn="ctr"/>
            <a:r>
              <a:rPr lang="en-US" sz="3800" b="1" dirty="0">
                <a:solidFill>
                  <a:srgbClr val="FFFFFF"/>
                </a:solidFill>
                <a:latin typeface="Arial Nova Cond" panose="020B0506020202020204" pitchFamily="34" charset="0"/>
              </a:rPr>
              <a:t>Introduction </a:t>
            </a:r>
            <a:br>
              <a:rPr lang="en-US" sz="3800" b="1" dirty="0">
                <a:solidFill>
                  <a:srgbClr val="FFFFFF"/>
                </a:solidFill>
                <a:latin typeface="Arial Nova Cond" panose="020B0506020202020204" pitchFamily="34" charset="0"/>
              </a:rPr>
            </a:br>
            <a:r>
              <a:rPr lang="en-US" sz="3800" b="1" dirty="0">
                <a:solidFill>
                  <a:srgbClr val="FFFFFF"/>
                </a:solidFill>
                <a:latin typeface="Arial Nova Cond" panose="020B0506020202020204" pitchFamily="34" charset="0"/>
              </a:rPr>
              <a:t>of New Race Consciousness</a:t>
            </a:r>
          </a:p>
        </p:txBody>
      </p:sp>
      <p:graphicFrame>
        <p:nvGraphicFramePr>
          <p:cNvPr id="15" name="Content Placeholder 2">
            <a:extLst>
              <a:ext uri="{FF2B5EF4-FFF2-40B4-BE49-F238E27FC236}">
                <a16:creationId xmlns:a16="http://schemas.microsoft.com/office/drawing/2014/main" id="{998D7C9F-C7A7-4C66-BB68-5333DDA2C1AE}"/>
              </a:ext>
            </a:extLst>
          </p:cNvPr>
          <p:cNvGraphicFramePr>
            <a:graphicFrameLocks noGrp="1"/>
          </p:cNvGraphicFramePr>
          <p:nvPr>
            <p:ph idx="1"/>
            <p:extLst>
              <p:ext uri="{D42A27DB-BD31-4B8C-83A1-F6EECF244321}">
                <p14:modId xmlns:p14="http://schemas.microsoft.com/office/powerpoint/2010/main" val="1638540830"/>
              </p:ext>
            </p:extLst>
          </p:nvPr>
        </p:nvGraphicFramePr>
        <p:xfrm>
          <a:off x="5035826" y="541606"/>
          <a:ext cx="6317974"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7010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164F32-1573-4542-A3AB-A2F924AD0A21}"/>
              </a:ext>
            </a:extLst>
          </p:cNvPr>
          <p:cNvSpPr>
            <a:spLocks noGrp="1"/>
          </p:cNvSpPr>
          <p:nvPr>
            <p:ph type="title"/>
          </p:nvPr>
        </p:nvSpPr>
        <p:spPr>
          <a:xfrm>
            <a:off x="838200" y="365125"/>
            <a:ext cx="10515600" cy="1325563"/>
          </a:xfrm>
        </p:spPr>
        <p:txBody>
          <a:bodyPr>
            <a:normAutofit/>
          </a:bodyPr>
          <a:lstStyle/>
          <a:p>
            <a:r>
              <a:rPr lang="en-US" sz="5400" b="1" dirty="0">
                <a:latin typeface="Arial Nova Cond" panose="020B0506020202020204" pitchFamily="34" charset="0"/>
              </a:rPr>
              <a:t>On Purposes/Objectives of the Bill</a:t>
            </a:r>
            <a:endParaRPr lang="en-US" sz="5400" dirty="0">
              <a:latin typeface="Arial Nova Cond" panose="020B0506020202020204" pitchFamily="34" charset="0"/>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8CEAA68-C639-461E-B41A-96A823A35567}"/>
              </a:ext>
            </a:extLst>
          </p:cNvPr>
          <p:cNvSpPr>
            <a:spLocks noGrp="1"/>
          </p:cNvSpPr>
          <p:nvPr>
            <p:ph idx="1"/>
          </p:nvPr>
        </p:nvSpPr>
        <p:spPr>
          <a:xfrm>
            <a:off x="838200" y="1929384"/>
            <a:ext cx="10515600" cy="4251960"/>
          </a:xfrm>
        </p:spPr>
        <p:txBody>
          <a:bodyPr>
            <a:normAutofit/>
          </a:bodyPr>
          <a:lstStyle/>
          <a:p>
            <a:r>
              <a:rPr lang="en-US" sz="2200" dirty="0">
                <a:latin typeface="Arial Nova Cond" panose="020B0506020202020204" pitchFamily="34" charset="0"/>
              </a:rPr>
              <a:t>The third bullet of this section which states “</a:t>
            </a:r>
            <a:r>
              <a:rPr lang="en-US" sz="2200" b="1" dirty="0">
                <a:latin typeface="Arial Nova Cond" panose="020B0506020202020204" pitchFamily="34" charset="0"/>
              </a:rPr>
              <a:t>to – protect adults and children against the harms of cannabis</a:t>
            </a:r>
            <a:r>
              <a:rPr lang="en-US" sz="2200" dirty="0">
                <a:latin typeface="Arial Nova Cond" panose="020B0506020202020204" pitchFamily="34" charset="0"/>
              </a:rPr>
              <a:t>” is pejorative and encourages stringent and unwarranted regulations on cannabis in that the “</a:t>
            </a:r>
            <a:r>
              <a:rPr lang="en-US" sz="2200" b="1" i="1" dirty="0">
                <a:latin typeface="Arial Nova Cond" panose="020B0506020202020204" pitchFamily="34" charset="0"/>
              </a:rPr>
              <a:t>harms</a:t>
            </a:r>
            <a:r>
              <a:rPr lang="en-US" sz="2200" dirty="0">
                <a:latin typeface="Arial Nova Cond" panose="020B0506020202020204" pitchFamily="34" charset="0"/>
              </a:rPr>
              <a:t>” of cannabis are perceived and have neither factual nor evidential basis. </a:t>
            </a:r>
          </a:p>
          <a:p>
            <a:r>
              <a:rPr lang="en-US" sz="2200" dirty="0">
                <a:latin typeface="Arial Nova Cond" panose="020B0506020202020204" pitchFamily="34" charset="0"/>
              </a:rPr>
              <a:t>The government purpose of preventing harm in the public interest thus loses legitimacy where it chooses to prohibit one of the harm-causing substances such as alcohol and cigarette, but fails to do so in respect of cannabis.</a:t>
            </a:r>
          </a:p>
          <a:p>
            <a:r>
              <a:rPr lang="en-US" sz="2200" dirty="0">
                <a:latin typeface="Arial Nova Cond" panose="020B0506020202020204" pitchFamily="34" charset="0"/>
              </a:rPr>
              <a:t>If the purpose is to protect society from a greater social ‘wrong’ or ‘harm’, where the perceived harm is no greater than that of permitted substances, the purpose would already have been defeated.</a:t>
            </a:r>
          </a:p>
          <a:p>
            <a:pPr marL="0" indent="0">
              <a:buNone/>
            </a:pPr>
            <a:r>
              <a:rPr lang="en-US" sz="2200" dirty="0">
                <a:latin typeface="Arial Nova Cond" panose="020B0506020202020204" pitchFamily="34" charset="0"/>
              </a:rPr>
              <a:t> </a:t>
            </a:r>
          </a:p>
        </p:txBody>
      </p:sp>
    </p:spTree>
    <p:extLst>
      <p:ext uri="{BB962C8B-B14F-4D97-AF65-F5344CB8AC3E}">
        <p14:creationId xmlns:p14="http://schemas.microsoft.com/office/powerpoint/2010/main" val="514136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25E457-DC79-40AD-9209-6E71C049620D}"/>
              </a:ext>
            </a:extLst>
          </p:cNvPr>
          <p:cNvSpPr>
            <a:spLocks noGrp="1"/>
          </p:cNvSpPr>
          <p:nvPr>
            <p:ph type="title"/>
          </p:nvPr>
        </p:nvSpPr>
        <p:spPr>
          <a:xfrm>
            <a:off x="838200" y="365125"/>
            <a:ext cx="10515600" cy="1325563"/>
          </a:xfrm>
        </p:spPr>
        <p:txBody>
          <a:bodyPr>
            <a:normAutofit/>
          </a:bodyPr>
          <a:lstStyle/>
          <a:p>
            <a:r>
              <a:rPr lang="en-US" sz="5400" b="1" dirty="0">
                <a:latin typeface="Arial Nova Cond" panose="020B0506020202020204" pitchFamily="34" charset="0"/>
              </a:rPr>
              <a:t>On Purpose/Objective of the Bill</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BF209E-74F6-4CA2-A87C-325AC6102F65}"/>
              </a:ext>
            </a:extLst>
          </p:cNvPr>
          <p:cNvSpPr>
            <a:spLocks noGrp="1"/>
          </p:cNvSpPr>
          <p:nvPr>
            <p:ph idx="1"/>
          </p:nvPr>
        </p:nvSpPr>
        <p:spPr>
          <a:xfrm>
            <a:off x="838200" y="1929384"/>
            <a:ext cx="10515600" cy="4251960"/>
          </a:xfrm>
        </p:spPr>
        <p:txBody>
          <a:bodyPr>
            <a:normAutofit/>
          </a:bodyPr>
          <a:lstStyle/>
          <a:p>
            <a:pPr algn="just"/>
            <a:r>
              <a:rPr lang="en-US" sz="2200" dirty="0">
                <a:latin typeface="Arial Nova Cond" panose="020B0506020202020204" pitchFamily="34" charset="0"/>
              </a:rPr>
              <a:t>To this extent, in paragraph 81 of the </a:t>
            </a:r>
            <a:r>
              <a:rPr lang="en-US" sz="2200" dirty="0" err="1">
                <a:latin typeface="Arial Nova Cond" panose="020B0506020202020204" pitchFamily="34" charset="0"/>
              </a:rPr>
              <a:t>ConCourt</a:t>
            </a:r>
            <a:r>
              <a:rPr lang="en-US" sz="2200" dirty="0">
                <a:latin typeface="Arial Nova Cond" panose="020B0506020202020204" pitchFamily="34" charset="0"/>
              </a:rPr>
              <a:t> Judgement on Cannabis, </a:t>
            </a:r>
            <a:r>
              <a:rPr lang="en-US" sz="2200" dirty="0" err="1">
                <a:latin typeface="Arial Nova Cond" panose="020B0506020202020204" pitchFamily="34" charset="0"/>
              </a:rPr>
              <a:t>Zondo</a:t>
            </a:r>
            <a:r>
              <a:rPr lang="en-US" sz="2200" dirty="0">
                <a:latin typeface="Arial Nova Cond" panose="020B0506020202020204" pitchFamily="34" charset="0"/>
              </a:rPr>
              <a:t> ACJ pointed out that “the medical evidence on record is silent on what level of consumption is that pose any </a:t>
            </a:r>
            <a:r>
              <a:rPr lang="en-US" sz="2200" b="1" dirty="0">
                <a:latin typeface="Arial Nova Cond" panose="020B0506020202020204" pitchFamily="34" charset="0"/>
              </a:rPr>
              <a:t>risk</a:t>
            </a:r>
            <a:r>
              <a:rPr lang="en-US" sz="2200" dirty="0">
                <a:latin typeface="Arial Nova Cond" panose="020B0506020202020204" pitchFamily="34" charset="0"/>
              </a:rPr>
              <a:t> of harm”…he further noted that “all that the medical evidence on record tells us is that ‘one joint of dagga or even a few joints’ </a:t>
            </a:r>
            <a:r>
              <a:rPr lang="en-US" sz="2200" b="1" dirty="0">
                <a:latin typeface="Arial Nova Cond" panose="020B0506020202020204" pitchFamily="34" charset="0"/>
              </a:rPr>
              <a:t>will not </a:t>
            </a:r>
            <a:r>
              <a:rPr lang="en-US" sz="2200" dirty="0">
                <a:latin typeface="Arial Nova Cond" panose="020B0506020202020204" pitchFamily="34" charset="0"/>
              </a:rPr>
              <a:t>cause any harm</a:t>
            </a:r>
          </a:p>
          <a:p>
            <a:pPr marL="0" indent="0" algn="just">
              <a:buNone/>
            </a:pPr>
            <a:endParaRPr lang="en-US" sz="2200" dirty="0">
              <a:latin typeface="Arial Nova Cond" panose="020B0506020202020204" pitchFamily="34" charset="0"/>
            </a:endParaRPr>
          </a:p>
          <a:p>
            <a:pPr algn="just"/>
            <a:r>
              <a:rPr lang="en-US" sz="2200" dirty="0">
                <a:latin typeface="Arial Nova Cond" panose="020B0506020202020204" pitchFamily="34" charset="0"/>
              </a:rPr>
              <a:t>Decriminalizing and providing greater access to cannabis products may actually decrease the consumption of other illicit drugs. That is, cannabis may act as a substitute for further drug use, rather than as a gateway for additional initiations or abuse ( </a:t>
            </a:r>
            <a:r>
              <a:rPr lang="en-US" sz="2200" dirty="0" err="1">
                <a:latin typeface="Arial Nova Cond" panose="020B0506020202020204" pitchFamily="34" charset="0"/>
              </a:rPr>
              <a:t>Muhlhausen</a:t>
            </a:r>
            <a:r>
              <a:rPr lang="en-US" sz="2200" dirty="0">
                <a:latin typeface="Arial Nova Cond" panose="020B0506020202020204" pitchFamily="34" charset="0"/>
              </a:rPr>
              <a:t>, 2018:18)</a:t>
            </a:r>
          </a:p>
          <a:p>
            <a:pPr marL="0" indent="0" algn="just">
              <a:buNone/>
            </a:pPr>
            <a:endParaRPr lang="en-US" sz="2200" dirty="0">
              <a:latin typeface="Arial Nova Cond" panose="020B0506020202020204" pitchFamily="34" charset="0"/>
            </a:endParaRPr>
          </a:p>
          <a:p>
            <a:pPr marL="0" indent="0" algn="just">
              <a:buNone/>
            </a:pPr>
            <a:r>
              <a:rPr lang="en-US" sz="2200" dirty="0" err="1">
                <a:latin typeface="Arial Nova Cond" panose="020B0506020202020204" pitchFamily="34" charset="0"/>
              </a:rPr>
              <a:t>Muhlhausen</a:t>
            </a:r>
            <a:r>
              <a:rPr lang="en-US" sz="2200" dirty="0">
                <a:latin typeface="Arial Nova Cond" panose="020B0506020202020204" pitchFamily="34" charset="0"/>
              </a:rPr>
              <a:t>, D. (PhD). 2018. Is Cannabis a Gateway Drug? Key findings and Literature Review. Washington: Library of Congress</a:t>
            </a:r>
          </a:p>
        </p:txBody>
      </p:sp>
    </p:spTree>
    <p:extLst>
      <p:ext uri="{BB962C8B-B14F-4D97-AF65-F5344CB8AC3E}">
        <p14:creationId xmlns:p14="http://schemas.microsoft.com/office/powerpoint/2010/main" val="4216983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2988</Words>
  <Application>Microsoft Office PowerPoint</Application>
  <PresentationFormat>Widescreen</PresentationFormat>
  <Paragraphs>131</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Black</vt:lpstr>
      <vt:lpstr>Arial Nova Cond</vt:lpstr>
      <vt:lpstr>Calibri</vt:lpstr>
      <vt:lpstr>Calibri Light</vt:lpstr>
      <vt:lpstr>Times New Roman</vt:lpstr>
      <vt:lpstr>Office Theme</vt:lpstr>
      <vt:lpstr>PowerPoint Presentation</vt:lpstr>
      <vt:lpstr>INTRODUCING   CONSCIOUSNESS</vt:lpstr>
      <vt:lpstr>Introducing Consciousness</vt:lpstr>
      <vt:lpstr>Experience at University and Workplaces</vt:lpstr>
      <vt:lpstr>New Race Consciousness</vt:lpstr>
      <vt:lpstr>Introduction of New Race Consciousness</vt:lpstr>
      <vt:lpstr>Introduction  of New Race Consciousness</vt:lpstr>
      <vt:lpstr>On Purposes/Objectives of the Bill</vt:lpstr>
      <vt:lpstr>On Purpose/Objective of the Bill</vt:lpstr>
      <vt:lpstr>On Purposes/objectives of the bill</vt:lpstr>
      <vt:lpstr>Some of the Powers and functions of CRL Rights Commission</vt:lpstr>
      <vt:lpstr>Some of the 2012 CRL Rights Commission recommendations regarding the Ras Tafari Community</vt:lpstr>
      <vt:lpstr>On Arrangement of Sections</vt:lpstr>
      <vt:lpstr>On Arrangement of sections</vt:lpstr>
      <vt:lpstr>On Definitions</vt:lpstr>
      <vt:lpstr>On Definitions</vt:lpstr>
      <vt:lpstr>On Definitions</vt:lpstr>
      <vt:lpstr>Proposed insertion: Exemption of use of sacramental cannabis by adults belonging to indigenous, religious and cultural community</vt:lpstr>
      <vt:lpstr>Proposed insertion: Exemption of use of sacramental cannabis by adults belonging to indigenous, religious and cultural community</vt:lpstr>
      <vt:lpstr>Proposed insertion: Special Cannabis Exemption for Adult persons belonging to cultural, religious or linguistic communities </vt:lpstr>
      <vt:lpstr>Proposed insertion: Special Cannabis Exemption categories for Adult persons belonging to cultural, religious or linguistic communities </vt:lpstr>
      <vt:lpstr>SOME CHALLENGES WITH THE MASTER PLAN</vt:lpstr>
      <vt:lpstr>RECOMMENDATIONS ON THE MASTER PLAN </vt:lpstr>
      <vt:lpstr>RECOMMENDATIONS ON THE MASTER PLAN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Oldjohn Phindiwe</dc:creator>
  <cp:lastModifiedBy>Vhonani Ramaano</cp:lastModifiedBy>
  <cp:revision>78</cp:revision>
  <dcterms:created xsi:type="dcterms:W3CDTF">2021-08-31T04:10:17Z</dcterms:created>
  <dcterms:modified xsi:type="dcterms:W3CDTF">2021-09-02T12:03:23Z</dcterms:modified>
</cp:coreProperties>
</file>