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5" r:id="rId3"/>
    <p:sldId id="340" r:id="rId4"/>
    <p:sldId id="341" r:id="rId5"/>
    <p:sldId id="333" r:id="rId6"/>
    <p:sldId id="342" r:id="rId7"/>
    <p:sldId id="324" r:id="rId8"/>
    <p:sldId id="338" r:id="rId9"/>
    <p:sldId id="336" r:id="rId10"/>
    <p:sldId id="339" r:id="rId11"/>
    <p:sldId id="260" r:id="rId12"/>
  </p:sldIdLst>
  <p:sldSz cx="9144000" cy="6858000" type="screen4x3"/>
  <p:notesSz cx="6808788" cy="9940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FC90B-6AE5-444D-B266-1AA440676C28}" type="datetimeFigureOut">
              <a:rPr lang="en-ZA" smtClean="0"/>
              <a:t>21/09/01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B8F22-8C8B-4DD9-99EE-446086D42F3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43248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200"/>
            </a:lvl1pPr>
          </a:lstStyle>
          <a:p>
            <a:fld id="{8CE5B35A-A5D6-4BC3-93CA-5CD164E25A58}" type="datetimeFigureOut">
              <a:rPr lang="en-ZA" smtClean="0"/>
              <a:t>21/09/01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200"/>
            </a:lvl1pPr>
          </a:lstStyle>
          <a:p>
            <a:fld id="{35ACF9D1-FC1E-4349-98AC-DF725AD4729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514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0F93B-B21B-48C6-96F5-276A643C4CB7}" type="datetime1">
              <a:rPr lang="en-US" altLang="en-US" smtClean="0"/>
              <a:t>21/09/01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106C2-BF0C-8046-9CFF-50B6C670F3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820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6616-D057-4592-881D-EB6592698C48}" type="datetime1">
              <a:rPr lang="en-US" altLang="en-US" smtClean="0"/>
              <a:t>21/09/01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72526-5DE4-9448-BFAB-865881B5FF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204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C013-8ACB-4BD2-9361-5613566D3753}" type="datetime1">
              <a:rPr lang="en-US" altLang="en-US" smtClean="0"/>
              <a:t>21/09/01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D907-11B3-EE46-9E8E-03367B624B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275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F395-4E90-4F36-ADD4-4B38418AE264}" type="datetime1">
              <a:rPr lang="en-US" altLang="en-US" smtClean="0"/>
              <a:t>21/09/01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AC414-3863-0A4F-922A-7C0CD46505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806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3C81-D359-49DE-A5A7-56C0DF1E75BC}" type="datetime1">
              <a:rPr lang="en-US" altLang="en-US" smtClean="0"/>
              <a:t>21/09/01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A73D-C516-AE4C-A34D-343BFC8299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298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3697-CB58-4270-BAE2-F271CD44833E}" type="datetime1">
              <a:rPr lang="en-US" altLang="en-US" smtClean="0"/>
              <a:t>21/09/01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8F30-13D5-314C-95C1-23F121E0AE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2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02BEC-9885-4B53-B74A-DB0A65650E15}" type="datetime1">
              <a:rPr lang="en-US" altLang="en-US" smtClean="0"/>
              <a:t>21/09/01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D1B6-9D35-E142-A6DF-6611F51E26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973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B018-2D1F-43B2-B279-1DDFF14A1B9D}" type="datetime1">
              <a:rPr lang="en-US" altLang="en-US" smtClean="0"/>
              <a:t>21/09/01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0AE0-A3FC-FE41-BBD5-A1A861DDEB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859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B165B-30E9-451F-B49A-A2BDE45D0F92}" type="datetime1">
              <a:rPr lang="en-US" altLang="en-US" smtClean="0"/>
              <a:t>21/09/01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14EA2-522F-6549-869B-3E8237C224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25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A366F-9C1C-41F8-9CF7-89A6422D890A}" type="datetime1">
              <a:rPr lang="en-US" altLang="en-US" smtClean="0"/>
              <a:t>21/09/01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79FFB-3560-2347-94DF-ECEF338154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978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6D81-15EC-4DCA-A40A-942722582657}" type="datetime1">
              <a:rPr lang="en-US" altLang="en-US" smtClean="0"/>
              <a:t>21/09/01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52E2-5825-7949-8A9F-6264969B54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424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F382063-78F7-4244-93C1-0E19CDA202B0}" type="datetime1">
              <a:rPr lang="en-US" altLang="en-US" smtClean="0"/>
              <a:t>21/09/01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37FCA026-D70E-2549-82C1-258494C76D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New_Powerpoint presentation-01.jpg">
            <a:extLst>
              <a:ext uri="{FF2B5EF4-FFF2-40B4-BE49-F238E27FC236}">
                <a16:creationId xmlns:a16="http://schemas.microsoft.com/office/drawing/2014/main" xmlns="" id="{0DC63542-64BC-D14F-B745-D73B1ED10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5"/>
          <a:stretch/>
        </p:blipFill>
        <p:spPr bwMode="auto">
          <a:xfrm>
            <a:off x="0" y="0"/>
            <a:ext cx="9144000" cy="577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6">
            <a:extLst>
              <a:ext uri="{FF2B5EF4-FFF2-40B4-BE49-F238E27FC236}">
                <a16:creationId xmlns:a16="http://schemas.microsoft.com/office/drawing/2014/main" xmlns="" id="{689C141B-9D52-8A48-8A53-6B08F9E0092F}"/>
              </a:ext>
            </a:extLst>
          </p:cNvPr>
          <p:cNvSpPr txBox="1">
            <a:spLocks/>
          </p:cNvSpPr>
          <p:nvPr/>
        </p:nvSpPr>
        <p:spPr bwMode="auto">
          <a:xfrm>
            <a:off x="2676525" y="400050"/>
            <a:ext cx="5800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ZA" b="1" dirty="0" smtClean="0"/>
              <a:t>Multi-Party </a:t>
            </a:r>
            <a:r>
              <a:rPr lang="en-ZA" b="1" dirty="0"/>
              <a:t>Women's </a:t>
            </a:r>
            <a:r>
              <a:rPr lang="en-ZA" b="1" dirty="0" smtClean="0"/>
              <a:t>Caucus</a:t>
            </a:r>
            <a:endParaRPr lang="en-US" altLang="en-US" sz="3000" b="1" dirty="0">
              <a:latin typeface="Arial" charset="0"/>
            </a:endParaRPr>
          </a:p>
        </p:txBody>
      </p:sp>
      <p:sp>
        <p:nvSpPr>
          <p:cNvPr id="11" name="Subtitle 17">
            <a:extLst>
              <a:ext uri="{FF2B5EF4-FFF2-40B4-BE49-F238E27FC236}">
                <a16:creationId xmlns:a16="http://schemas.microsoft.com/office/drawing/2014/main" xmlns="" id="{9389A286-81DA-0D49-8E5A-1A07ABE4436B}"/>
              </a:ext>
            </a:extLst>
          </p:cNvPr>
          <p:cNvSpPr txBox="1">
            <a:spLocks/>
          </p:cNvSpPr>
          <p:nvPr/>
        </p:nvSpPr>
        <p:spPr bwMode="auto">
          <a:xfrm>
            <a:off x="171450" y="2759075"/>
            <a:ext cx="1657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altLang="en-US" sz="1400" b="1" dirty="0">
                <a:solidFill>
                  <a:srgbClr val="404040"/>
                </a:solidFill>
                <a:latin typeface="Arial Bold" charset="0"/>
              </a:rPr>
              <a:t>2</a:t>
            </a:r>
            <a:r>
              <a:rPr lang="en-US" altLang="en-US" sz="1400" b="1" dirty="0" smtClean="0">
                <a:solidFill>
                  <a:srgbClr val="404040"/>
                </a:solidFill>
                <a:latin typeface="Arial Bold" charset="0"/>
              </a:rPr>
              <a:t> Sept 2021</a:t>
            </a:r>
            <a:endParaRPr lang="en-US" altLang="en-US" sz="1400" b="1" dirty="0">
              <a:solidFill>
                <a:srgbClr val="404040"/>
              </a:solidFill>
              <a:latin typeface="Arial Bold" charset="0"/>
            </a:endParaRPr>
          </a:p>
        </p:txBody>
      </p:sp>
      <p:sp>
        <p:nvSpPr>
          <p:cNvPr id="12" name="Subtitle 17">
            <a:extLst>
              <a:ext uri="{FF2B5EF4-FFF2-40B4-BE49-F238E27FC236}">
                <a16:creationId xmlns:a16="http://schemas.microsoft.com/office/drawing/2014/main" xmlns="" id="{BBBF6199-60BB-CA43-9BE6-974014ED394A}"/>
              </a:ext>
            </a:extLst>
          </p:cNvPr>
          <p:cNvSpPr txBox="1">
            <a:spLocks/>
          </p:cNvSpPr>
          <p:nvPr/>
        </p:nvSpPr>
        <p:spPr bwMode="auto">
          <a:xfrm>
            <a:off x="1828800" y="1695449"/>
            <a:ext cx="71628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Pillar 1 of the National Strategic Plan on Gender Based Violence and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Femicide – “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Accountability, Leadership and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Coordination”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D35E89-6DC6-CD48-8CED-ACF88A61C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90" y="5914879"/>
            <a:ext cx="842908" cy="842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7A308C-C6F9-B245-8DC2-58B9323D1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92" y="5890165"/>
            <a:ext cx="2845715" cy="8429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106C2-BF0C-8046-9CFF-50B6C670F383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 txBox="1">
            <a:spLocks/>
          </p:cNvSpPr>
          <p:nvPr/>
        </p:nvSpPr>
        <p:spPr bwMode="auto">
          <a:xfrm>
            <a:off x="5537200" y="6332538"/>
            <a:ext cx="30337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</a:rPr>
              <a:t>Chief Directorate Communication  |  2011.00.00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81025" y="276225"/>
            <a:ext cx="8296275" cy="107315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latin typeface="Arial" charset="0"/>
                <a:ea typeface="ＭＳ Ｐゴシック" charset="-128"/>
              </a:rPr>
              <a:t>DEL’s Way forward</a:t>
            </a:r>
            <a:endParaRPr lang="en-US" altLang="en-US" sz="3200" b="1" dirty="0">
              <a:latin typeface="Arial" charset="0"/>
              <a:ea typeface="ＭＳ Ｐゴシック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95275" y="1390650"/>
            <a:ext cx="8582025" cy="5394325"/>
          </a:xfrm>
        </p:spPr>
        <p:txBody>
          <a:bodyPr/>
          <a:lstStyle/>
          <a:p>
            <a:pPr lvl="0" defTabSz="914400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NEDLAC to finalise its deliberations on the Draft Code on the prevention and elimination of harassment in the workplace tabled by DEL in March 2021: </a:t>
            </a:r>
          </a:p>
          <a:p>
            <a:pPr marL="714375" lvl="0" indent="-352425" defTabSz="914400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r>
              <a:rPr lang="en-ZA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envisaged that Final Code will be published for implementation by end March 2022.</a:t>
            </a:r>
          </a:p>
          <a:p>
            <a:pPr marL="0" lvl="0" indent="0" defTabSz="914400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endParaRPr lang="en-ZA" sz="24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defTabSz="914400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</a:pPr>
            <a:r>
              <a:rPr lang="en-ZA" sz="24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Continue to conduct Annual Advocacy campaigns </a:t>
            </a:r>
            <a:r>
              <a:rPr lang="en-ZA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raise awareness on the Code:</a:t>
            </a:r>
          </a:p>
          <a:p>
            <a:pPr marL="628650" lvl="0" indent="-266700" defTabSz="914400" eaLnBrk="1" fontAlgn="auto" hangingPunct="1">
              <a:spcAft>
                <a:spcPts val="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ü"/>
            </a:pPr>
            <a:r>
              <a:rPr lang="en-ZA" sz="2400" b="1" u="sng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</a:t>
            </a:r>
            <a:r>
              <a:rPr lang="en-ZA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employers; employees; employers ’organisations; trade unions; HR practitioners; academics; civil society; etc. </a:t>
            </a:r>
            <a:endParaRPr lang="en-ZA" sz="24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C414-3863-0A4F-922A-7C0CD46505D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048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 descr="Extra3_3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 txBox="1">
            <a:spLocks/>
          </p:cNvSpPr>
          <p:nvPr/>
        </p:nvSpPr>
        <p:spPr bwMode="auto">
          <a:xfrm>
            <a:off x="6508750" y="4197350"/>
            <a:ext cx="22526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AB16"/>
                </a:solidFill>
                <a:latin typeface="Arial" charset="0"/>
              </a:rPr>
              <a:t>Thank </a:t>
            </a:r>
            <a:r>
              <a:rPr lang="en-US" altLang="en-US" sz="2700" b="1" dirty="0">
                <a:solidFill>
                  <a:schemeClr val="bg1"/>
                </a:solidFill>
                <a:latin typeface="Arial" charset="0"/>
              </a:rPr>
              <a:t>You</a:t>
            </a:r>
            <a:r>
              <a:rPr lang="en-US" altLang="en-US" sz="2700" b="1" dirty="0">
                <a:solidFill>
                  <a:srgbClr val="FFAB16"/>
                </a:solidFill>
                <a:latin typeface="Arial" charset="0"/>
              </a:rPr>
              <a:t>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C414-3863-0A4F-922A-7C0CD46505DF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 txBox="1">
            <a:spLocks/>
          </p:cNvSpPr>
          <p:nvPr/>
        </p:nvSpPr>
        <p:spPr bwMode="auto">
          <a:xfrm>
            <a:off x="5537200" y="6332538"/>
            <a:ext cx="303371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FFFFFF"/>
                </a:solidFill>
                <a:latin typeface="Arial" charset="0"/>
              </a:rPr>
              <a:t>Chief Directorate Communication  |  2011.00.00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47700" y="285750"/>
            <a:ext cx="8267700" cy="973138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Arial" charset="0"/>
                <a:ea typeface="ＭＳ Ｐゴシック" charset="-128"/>
              </a:rPr>
              <a:t>Presentation outline</a:t>
            </a:r>
            <a:endParaRPr lang="en-US" altLang="en-US" sz="4000" b="1" dirty="0">
              <a:latin typeface="Arial" charset="0"/>
              <a:ea typeface="ＭＳ Ｐゴシック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38125" y="1360714"/>
            <a:ext cx="8677275" cy="5424261"/>
          </a:xfrm>
        </p:spPr>
        <p:txBody>
          <a:bodyPr/>
          <a:lstStyle/>
          <a:p>
            <a:pPr lvl="0"/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is being done to hold the private sector accountable for the development and roll out of sexual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harassment 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policies and workplace strategies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buNone/>
            </a:pP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Challenges that hamper progress made with regard to the above and the steps taken or required to mitigate such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challenges.</a:t>
            </a:r>
          </a:p>
          <a:p>
            <a:pPr marL="0" lvl="0" indent="0">
              <a:buNone/>
            </a:pPr>
            <a:endParaRPr lang="en-Z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DEL’s way forward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Clr>
                <a:srgbClr val="F0A22E"/>
              </a:buClr>
              <a:buSzPct val="87000"/>
              <a:buNone/>
            </a:pPr>
            <a:endParaRPr lang="en-ZA" sz="2400" b="1" dirty="0"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C414-3863-0A4F-922A-7C0CD46505DF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466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5375"/>
          </a:xfrm>
        </p:spPr>
        <p:txBody>
          <a:bodyPr/>
          <a:lstStyle/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What is being done to hold the private sector </a:t>
            </a:r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accountable?</a:t>
            </a:r>
            <a:endParaRPr lang="en-Z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70014"/>
            <a:ext cx="8610600" cy="5183186"/>
          </a:xfrm>
        </p:spPr>
        <p:txBody>
          <a:bodyPr/>
          <a:lstStyle/>
          <a:p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First we need to outline the existing South African  laws on Harassment/ sexual </a:t>
            </a:r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harassment policies and workplace </a:t>
            </a:r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strategies; </a:t>
            </a:r>
          </a:p>
          <a:p>
            <a:pPr marL="0" indent="0">
              <a:buNone/>
            </a:pPr>
            <a:endParaRPr lang="en-Z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Secondly, the legal obligations of employers in relation to sexual harassment in the workplace; and</a:t>
            </a:r>
          </a:p>
          <a:p>
            <a:pPr marL="0" indent="0">
              <a:buNone/>
            </a:pPr>
            <a:endParaRPr lang="en-Z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Thirdly, what has been done by DEL to hold Private Sector accountable.</a:t>
            </a:r>
            <a:endParaRPr lang="en-Z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C414-3863-0A4F-922A-7C0CD46505D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355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9625" cy="1058862"/>
          </a:xfrm>
        </p:spPr>
        <p:txBody>
          <a:bodyPr/>
          <a:lstStyle/>
          <a:p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Labour Laws on violence and harassment 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9551" y="1417638"/>
            <a:ext cx="8677274" cy="5135562"/>
          </a:xfrm>
        </p:spPr>
        <p:txBody>
          <a:bodyPr/>
          <a:lstStyle/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Labour Relations Act, 66 of 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1995 (LRA) 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180975">
              <a:buFont typeface="Wingdings" panose="05000000000000000000" pitchFamily="2" charset="2"/>
              <a:buChar char="ü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Harassment of employees may also give rise to issues regulated by the Labour Relations Act (“LRA”).</a:t>
            </a:r>
            <a:r>
              <a:rPr lang="en-ZA" sz="1600" dirty="0"/>
              <a:t>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In particular, employers are required to ensure that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persons who engage in harassment, including violence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, are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subject to discipline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in accordance with the Code of Good Practice: Unfair Dismissal.</a:t>
            </a:r>
          </a:p>
          <a:p>
            <a:pPr marL="361950" indent="0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180975">
              <a:buFont typeface="Wingdings" panose="05000000000000000000" pitchFamily="2" charset="2"/>
              <a:buChar char="ü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Harassment may also constitute an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unfair labour practice in terms of section 186(2) of the 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LRA</a:t>
            </a:r>
          </a:p>
          <a:p>
            <a:pPr marL="361950" indent="0">
              <a:buNone/>
            </a:pP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Occupational Health and Safety Act, 85 of </a:t>
            </a: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1993 (OHSA)</a:t>
            </a: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52425">
              <a:buFont typeface="Wingdings" panose="05000000000000000000" pitchFamily="2" charset="2"/>
              <a:buChar char="ü"/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Where an employee’s duties are of such a nature that they are exposed to a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significant risk of violence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while at work, the employer must take such steps as may be reasonably practicable to eliminate or mitigate this hazard. </a:t>
            </a: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>
              <a:buNone/>
            </a:pPr>
            <a:endParaRPr lang="en-Z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52425">
              <a:buFont typeface="Wingdings" panose="05000000000000000000" pitchFamily="2" charset="2"/>
              <a:buChar char="ü"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must institute measures, consistent with the OHSA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to ensure protection for employees against harassment and violence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indent="0">
              <a:buNone/>
            </a:pP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6D1B6-9D35-E142-A6DF-6611F51E261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674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74638"/>
            <a:ext cx="8486774" cy="982662"/>
          </a:xfrm>
        </p:spPr>
        <p:txBody>
          <a:bodyPr/>
          <a:lstStyle/>
          <a:p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Labour Laws on Violence and Harassment 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6" y="1333500"/>
            <a:ext cx="8667748" cy="5286375"/>
          </a:xfrm>
        </p:spPr>
        <p:txBody>
          <a:bodyPr/>
          <a:lstStyle/>
          <a:p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Equity Act, 1998 (EEA)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1" indent="-352425">
              <a:buFont typeface="Wingdings" panose="05000000000000000000" pitchFamily="2" charset="2"/>
              <a:buChar char="ü"/>
            </a:pP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Chapter 2 of the EEA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prohibits all forms of unfair discrimination in employment. 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5 of the EEA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employers to take steps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to promote equal opportunity in the workplace by eliminating unfair discrimination, in any employment policy or practice. </a:t>
            </a:r>
          </a:p>
          <a:p>
            <a:pPr marL="714375" indent="-352425">
              <a:buFont typeface="Wingdings" panose="05000000000000000000" pitchFamily="2" charset="2"/>
              <a:buChar char="ü"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1" indent="-352425">
              <a:buFont typeface="Wingdings" panose="05000000000000000000" pitchFamily="2" charset="2"/>
              <a:buChar char="ü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Section 6(1) of the EEA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states that: </a:t>
            </a:r>
            <a:r>
              <a:rPr lang="en-ZA" sz="1800" i="1" dirty="0">
                <a:latin typeface="Arial" panose="020B0604020202020204" pitchFamily="34" charset="0"/>
                <a:cs typeface="Arial" panose="020B0604020202020204" pitchFamily="34" charset="0"/>
              </a:rPr>
              <a:t>“no person may unfairly discriminate, directly or indirectly, against an employee, in any employment policy or practice, on one or more grounds, including race, </a:t>
            </a:r>
            <a:r>
              <a:rPr lang="en-ZA" sz="1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ZA" sz="1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ZA" sz="1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  <a:r>
              <a:rPr lang="en-ZA" sz="1800" i="1" dirty="0">
                <a:latin typeface="Arial" panose="020B0604020202020204" pitchFamily="34" charset="0"/>
                <a:cs typeface="Arial" panose="020B0604020202020204" pitchFamily="34" charset="0"/>
              </a:rPr>
              <a:t>, pregnancy, marital status, family responsibility, ethnic or social origin, </a:t>
            </a:r>
            <a:r>
              <a:rPr lang="en-ZA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sexual orientation</a:t>
            </a:r>
            <a:r>
              <a:rPr lang="en-ZA" sz="1800" i="1" dirty="0">
                <a:latin typeface="Arial" panose="020B0604020202020204" pitchFamily="34" charset="0"/>
                <a:cs typeface="Arial" panose="020B0604020202020204" pitchFamily="34" charset="0"/>
              </a:rPr>
              <a:t>, age, disability, religion, HIV status, conscience, belief, political opinion, culture, language, birth or on any other arbitrary ground.”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52425">
              <a:buFont typeface="Wingdings" panose="05000000000000000000" pitchFamily="2" charset="2"/>
              <a:buChar char="ü"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1" indent="-352425">
              <a:buFont typeface="Wingdings" panose="05000000000000000000" pitchFamily="2" charset="2"/>
              <a:buChar char="ü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Section 6(3) of the EEA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states that, </a:t>
            </a:r>
            <a:r>
              <a:rPr lang="en-ZA" sz="18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ZA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Harassment</a:t>
            </a:r>
            <a:r>
              <a:rPr lang="en-ZA" sz="1800" i="1" dirty="0">
                <a:latin typeface="Arial" panose="020B0604020202020204" pitchFamily="34" charset="0"/>
                <a:cs typeface="Arial" panose="020B0604020202020204" pitchFamily="34" charset="0"/>
              </a:rPr>
              <a:t> of an employee is a form of unfair discrimination and is prohibited on any one, or a combination of grounds in section 6(1) of the EEA.”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914525" cy="263525"/>
          </a:xfrm>
        </p:spPr>
        <p:txBody>
          <a:bodyPr/>
          <a:lstStyle/>
          <a:p>
            <a:pPr>
              <a:defRPr/>
            </a:pPr>
            <a:fld id="{8CEAC414-3863-0A4F-922A-7C0CD46505DF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973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095375"/>
          </a:xfrm>
        </p:spPr>
        <p:txBody>
          <a:bodyPr/>
          <a:lstStyle/>
          <a:p>
            <a:r>
              <a:rPr lang="en-US" altLang="en-US" sz="3200" b="1" dirty="0">
                <a:latin typeface="Arial" charset="0"/>
                <a:ea typeface="ＭＳ Ｐゴシック" charset="-128"/>
              </a:rPr>
              <a:t>EEA codes of good practice 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370013"/>
            <a:ext cx="8648700" cy="5192711"/>
          </a:xfrm>
        </p:spPr>
        <p:txBody>
          <a:bodyPr/>
          <a:lstStyle/>
          <a:p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Code on the Handling of Sexual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Harassment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Cases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(August 2005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Code dealing with Harassment in the workplace(August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the Codes are to:</a:t>
            </a:r>
          </a:p>
          <a:p>
            <a:pPr marL="0" lvl="1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1" indent="-352425">
              <a:buFont typeface="Wingdings" panose="05000000000000000000" pitchFamily="2" charset="2"/>
              <a:buChar char="ü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eliminate the harassment of employees in the workplace, while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working or engaged in work-related activities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61950" lvl="1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9050">
              <a:buFont typeface="Wingdings" panose="05000000000000000000" pitchFamily="2" charset="2"/>
              <a:buChar char="ü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   provide guidelines –</a:t>
            </a:r>
          </a:p>
          <a:p>
            <a:pPr marL="1076325" lvl="2" indent="-361950">
              <a:buFont typeface="Courier New" panose="02070309020205020404" pitchFamily="49" charset="0"/>
              <a:buChar char="o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to employers, and employees on the prevention and elimination of harassment, as a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form of unfair discrimination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, in the workplace; and</a:t>
            </a:r>
          </a:p>
          <a:p>
            <a:pPr marL="714375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2" indent="-361950">
              <a:buFont typeface="Courier New" panose="02070309020205020404" pitchFamily="49" charset="0"/>
              <a:buChar char="o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human resources policies, procedures and practices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related to harassment and appropriate procedures to deal with harassment and prevent its recurrence.</a:t>
            </a:r>
          </a:p>
          <a:p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C414-3863-0A4F-922A-7C0CD46505D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624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049338"/>
          </a:xfrm>
        </p:spPr>
        <p:txBody>
          <a:bodyPr/>
          <a:lstStyle/>
          <a:p>
            <a:pPr lvl="1"/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obligations </a:t>
            </a:r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of the employer</a:t>
            </a: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1323976"/>
            <a:ext cx="8658225" cy="5397500"/>
          </a:xfrm>
        </p:spPr>
        <p:txBody>
          <a:bodyPr/>
          <a:lstStyle/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Employers in both Private and Public Sectors are under obligation in terms of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Section 60 of the Act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to take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proactive and remedial steps to prevent all forms of harassment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in the workplace.</a:t>
            </a:r>
          </a:p>
          <a:p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Employers should, subject to any existing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collective agreements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and applicable statutory provisions in respect of harassment,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adopt a harassment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policy: </a:t>
            </a:r>
          </a:p>
          <a:p>
            <a:pPr marL="714375" lvl="1" indent="-352425">
              <a:buFont typeface="Wingdings" panose="05000000000000000000" pitchFamily="2" charset="2"/>
              <a:buChar char="ü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procedures to be followed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by a complainant about harassment/ sexual harassment and by an employer when harassment is alleged, should be outlined in the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policy.</a:t>
            </a:r>
          </a:p>
          <a:p>
            <a:pPr marL="714375" lvl="1" indent="-352425">
              <a:buFont typeface="Wingdings" panose="05000000000000000000" pitchFamily="2" charset="2"/>
              <a:buChar char="ü"/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availability of counselling, treatment, care, and support programs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 for employees should be outlined in the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policy.</a:t>
            </a:r>
          </a:p>
          <a:p>
            <a:pPr marL="361950" lvl="1" indent="0">
              <a:buNone/>
            </a:pP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an allegation of harassment by an employee has been brought to the attention of the employer, the employer must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2" indent="-352425"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all relevant parties; </a:t>
            </a:r>
          </a:p>
          <a:p>
            <a:pPr marL="714375" lvl="2" indent="-352425"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the necessary steps to address the complaint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in accordance with this Code and the employer’s policy;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2" indent="-352425">
              <a:buFont typeface="Wingdings" panose="05000000000000000000" pitchFamily="2" charset="2"/>
              <a:buChar char="ü"/>
              <a:tabLst>
                <a:tab pos="361950" algn="l"/>
              </a:tabLst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take the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 steps to eliminate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harassment.</a:t>
            </a:r>
          </a:p>
          <a:p>
            <a:pPr marL="0" indent="0">
              <a:buNone/>
              <a:tabLst>
                <a:tab pos="361950" algn="l"/>
              </a:tabLst>
            </a:pP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failure to take adequate steps to eliminate harassment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once an allegation of harassment by an employee has been submitted within a reasonable time, will render the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employer vicariously liable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for the conduct of the employee in terms of section 60 of the EEA. </a:t>
            </a: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943600"/>
            <a:ext cx="2133600" cy="777875"/>
          </a:xfrm>
        </p:spPr>
        <p:txBody>
          <a:bodyPr/>
          <a:lstStyle/>
          <a:p>
            <a:pPr>
              <a:defRPr/>
            </a:pPr>
            <a:fld id="{AC70350D-EA4B-4993-AABE-8E6C381AE3F7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575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9150" cy="1012825"/>
          </a:xfrm>
        </p:spPr>
        <p:txBody>
          <a:bodyPr/>
          <a:lstStyle/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What has been done by DEL to hold Private Sector </a:t>
            </a:r>
            <a:r>
              <a:rPr lang="en-Z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accountable?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417638"/>
            <a:ext cx="8696325" cy="5173662"/>
          </a:xfrm>
        </p:spPr>
        <p:txBody>
          <a:bodyPr/>
          <a:lstStyle/>
          <a:p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national Advocacy campaigns are conducted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provinces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raise awareness and educate on violence and harassment in the workplace as per the current Codes on sexual harassment:</a:t>
            </a:r>
          </a:p>
          <a:p>
            <a:pPr marL="714375" indent="-352425">
              <a:buFont typeface="Wingdings" panose="05000000000000000000" pitchFamily="2" charset="2"/>
              <a:buChar char="ü"/>
            </a:pPr>
            <a:r>
              <a:rPr lang="en-ZA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EE joint campaigns with CCMA held in October 2019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publicise the ILO Convention 190 concerning violence and harassment in the world of work and CCMA sexual harassment cases; and</a:t>
            </a:r>
          </a:p>
          <a:p>
            <a:pPr marL="714375" indent="-352425">
              <a:buFont typeface="Wingdings" panose="05000000000000000000" pitchFamily="2" charset="2"/>
              <a:buChar char="ü"/>
            </a:pPr>
            <a:r>
              <a:rPr lang="en-ZA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EE virtual workshops conducted during August &amp; September 2020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Draft Code on the prevention and elimination of harassment in the workplace conducted in 9 provinces with employers and employees.</a:t>
            </a:r>
          </a:p>
          <a:p>
            <a:pPr marL="361950" indent="0">
              <a:buNone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EEA empowers Labour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inspectors </a:t>
            </a:r>
            <a:r>
              <a:rPr lang="en-Z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advocate and raise awareness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on issues of violence and harassment or any unfair discrimination matters with employers and employees – no jurisdiction to enforce.</a:t>
            </a:r>
          </a:p>
          <a:p>
            <a:pPr marL="0" lv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Section 10 of the EEA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empowers the CCMA and Labour Courts to deal with unfair discrimination disputes, e.g.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harassment/ sexual harassment case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and to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issue and enforce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Awards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regard.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C414-3863-0A4F-922A-7C0CD46505D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729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74638"/>
            <a:ext cx="8458200" cy="1095375"/>
          </a:xfrm>
        </p:spPr>
        <p:txBody>
          <a:bodyPr/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Challenges that hamper progress made with regard to </a:t>
            </a:r>
            <a:r>
              <a:rPr lang="en-Z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harassment/ sexual harassment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370013"/>
            <a:ext cx="8620125" cy="5249861"/>
          </a:xfrm>
        </p:spPr>
        <p:txBody>
          <a:bodyPr/>
          <a:lstStyle/>
          <a:p>
            <a:pPr lvl="0"/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that hampers progress, include, but not limited to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buNone/>
            </a:pP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0" indent="-352425">
              <a:buFont typeface="Wingdings" panose="05000000000000000000" pitchFamily="2" charset="2"/>
              <a:buChar char="ü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Non-compliance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by employers to legal obligations to develop and implement harassment/ sexual harassment workplace policies and programmes to prevent and eliminate harassment/ sexual harassment;</a:t>
            </a:r>
          </a:p>
          <a:p>
            <a:pPr marL="714375" lvl="0" indent="-352425">
              <a:buFont typeface="Wingdings" panose="05000000000000000000" pitchFamily="2" charset="2"/>
              <a:buChar char="ü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Limited knowledge of employees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relation to their rights to equality; fair treatment and how to challenge unfair discriminatory employment policies and practices with regards to harassment/ sexual harassment;</a:t>
            </a:r>
          </a:p>
          <a:p>
            <a:pPr marL="714375" lvl="0" indent="-352425">
              <a:buFont typeface="Wingdings" panose="05000000000000000000" pitchFamily="2" charset="2"/>
              <a:buChar char="ü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Measures on the prevention and elimination of harassment/ sexual harassment are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inadequately covered in Collective Agreements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biding on both employers and employees;</a:t>
            </a:r>
          </a:p>
          <a:p>
            <a:pPr marL="714375" lvl="0" indent="-352425">
              <a:buFont typeface="Wingdings" panose="05000000000000000000" pitchFamily="2" charset="2"/>
              <a:buChar char="ü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Training/ Induction programmes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both at the workplace and in trade unions do not adequately cover issues of harassment/sexual harassment in the workplace; and</a:t>
            </a:r>
          </a:p>
          <a:p>
            <a:pPr marL="714375" lvl="0" indent="-352425">
              <a:buFont typeface="Wingdings" panose="05000000000000000000" pitchFamily="2" charset="2"/>
              <a:buChar char="ü"/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Advocacy and education campaigns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 harassment/ sexual harassment appear to be reactive rather than pro-active.  </a:t>
            </a:r>
          </a:p>
          <a:p>
            <a:pPr marL="0" lvl="0" indent="0">
              <a:buNone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to be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taken or required to mitigate such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14375" lvl="0" indent="-352425">
              <a:buFont typeface="Wingdings" panose="05000000000000000000" pitchFamily="2" charset="2"/>
              <a:buChar char="ü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and implement </a:t>
            </a:r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harassment/ sexual harassment workplace policies and 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programmes;</a:t>
            </a:r>
          </a:p>
          <a:p>
            <a:pPr marL="714375" lvl="0" indent="-352425">
              <a:buFont typeface="Wingdings" panose="05000000000000000000" pitchFamily="2" charset="2"/>
              <a:buChar char="ü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Collective Agreements; training/ induction programmes must include harassment/ sexual harassment clauses/ modules; and</a:t>
            </a:r>
          </a:p>
          <a:p>
            <a:pPr marL="714375" lvl="0" indent="-352425">
              <a:buFont typeface="Wingdings" panose="05000000000000000000" pitchFamily="2" charset="2"/>
              <a:buChar char="ü"/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Advocacy and education campaigns must be pro-active to raise awareness and educate the society as a whole from school foundation phase up to the workplace. </a:t>
            </a:r>
          </a:p>
          <a:p>
            <a:pPr marL="0" lvl="0" indent="0">
              <a:buNone/>
            </a:pPr>
            <a:endParaRPr lang="en-Z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C414-3863-0A4F-922A-7C0CD46505DF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62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</TotalTime>
  <Words>1182</Words>
  <Application>Microsoft Macintosh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Presentation outline</vt:lpstr>
      <vt:lpstr>What is being done to hold the private sector accountable?</vt:lpstr>
      <vt:lpstr>Labour Laws on violence and harassment </vt:lpstr>
      <vt:lpstr>Labour Laws on Violence and Harassment </vt:lpstr>
      <vt:lpstr>EEA codes of good practice </vt:lpstr>
      <vt:lpstr>  Legal obligations of the employer   </vt:lpstr>
      <vt:lpstr>What has been done by DEL to hold Private Sector accountable?</vt:lpstr>
      <vt:lpstr>Challenges that hamper progress made with regard to harassment/ sexual harassment</vt:lpstr>
      <vt:lpstr>DEL’s Way forward</vt:lpstr>
      <vt:lpstr>PowerPoint Presentation</vt:lpstr>
    </vt:vector>
  </TitlesOfParts>
  <Company>Dept Labour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DIRECTORATE OF COMMUNICATION</dc:title>
  <dc:creator>..</dc:creator>
  <cp:lastModifiedBy>Mandy Balie</cp:lastModifiedBy>
  <cp:revision>121</cp:revision>
  <cp:lastPrinted>2019-08-30T13:38:47Z</cp:lastPrinted>
  <dcterms:created xsi:type="dcterms:W3CDTF">2011-10-12T13:20:57Z</dcterms:created>
  <dcterms:modified xsi:type="dcterms:W3CDTF">2021-09-01T19:44:39Z</dcterms:modified>
</cp:coreProperties>
</file>