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17.jpg" ContentType="image/jpg"/>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32"/>
  </p:notesMasterIdLst>
  <p:sldIdLst>
    <p:sldId id="957" r:id="rId2"/>
    <p:sldId id="375" r:id="rId3"/>
    <p:sldId id="935" r:id="rId4"/>
    <p:sldId id="952" r:id="rId5"/>
    <p:sldId id="256" r:id="rId6"/>
    <p:sldId id="960" r:id="rId7"/>
    <p:sldId id="938" r:id="rId8"/>
    <p:sldId id="653" r:id="rId9"/>
    <p:sldId id="937" r:id="rId10"/>
    <p:sldId id="939" r:id="rId11"/>
    <p:sldId id="961" r:id="rId12"/>
    <p:sldId id="926" r:id="rId13"/>
    <p:sldId id="940" r:id="rId14"/>
    <p:sldId id="950" r:id="rId15"/>
    <p:sldId id="953" r:id="rId16"/>
    <p:sldId id="590" r:id="rId17"/>
    <p:sldId id="918" r:id="rId18"/>
    <p:sldId id="286" r:id="rId19"/>
    <p:sldId id="291" r:id="rId20"/>
    <p:sldId id="959" r:id="rId21"/>
    <p:sldId id="951" r:id="rId22"/>
    <p:sldId id="943" r:id="rId23"/>
    <p:sldId id="927" r:id="rId24"/>
    <p:sldId id="360" r:id="rId25"/>
    <p:sldId id="318" r:id="rId26"/>
    <p:sldId id="956" r:id="rId27"/>
    <p:sldId id="949" r:id="rId28"/>
    <p:sldId id="934" r:id="rId29"/>
    <p:sldId id="942" r:id="rId30"/>
    <p:sldId id="9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zel Mohammed" initials="FM" lastIdx="1" clrIdx="0">
    <p:extLst>
      <p:ext uri="{19B8F6BF-5375-455C-9EA6-DF929625EA0E}">
        <p15:presenceInfo xmlns:p15="http://schemas.microsoft.com/office/powerpoint/2012/main" userId="S::FaizelM@statssa.gov.za::218b6c82-61e7-405e-b213-c2fab98579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C3C"/>
    <a:srgbClr val="FFD162"/>
    <a:srgbClr val="253435"/>
    <a:srgbClr val="8DC3C1"/>
    <a:srgbClr val="5B9BD5"/>
    <a:srgbClr val="000331"/>
    <a:srgbClr val="608E42"/>
    <a:srgbClr val="2E75B6"/>
    <a:srgbClr val="7F7F7F"/>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1" autoAdjust="0"/>
    <p:restoredTop sz="94660"/>
  </p:normalViewPr>
  <p:slideViewPr>
    <p:cSldViewPr snapToGrid="0">
      <p:cViewPr varScale="1">
        <p:scale>
          <a:sx n="69" d="100"/>
          <a:sy n="69" d="100"/>
        </p:scale>
        <p:origin x="876" y="60"/>
      </p:cViewPr>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974081052967513E-2"/>
          <c:y val="0.11512444154883629"/>
          <c:w val="0.96805183789406501"/>
          <c:h val="0.81344448005846182"/>
        </c:manualLayout>
      </c:layout>
      <c:barChart>
        <c:barDir val="col"/>
        <c:grouping val="clustered"/>
        <c:varyColors val="0"/>
        <c:ser>
          <c:idx val="0"/>
          <c:order val="0"/>
          <c:tx>
            <c:strRef>
              <c:f>figure1_app1!$N$16</c:f>
              <c:strCache>
                <c:ptCount val="1"/>
                <c:pt idx="0">
                  <c:v>Population</c:v>
                </c:pt>
              </c:strCache>
            </c:strRef>
          </c:tx>
          <c:spPr>
            <a:solidFill>
              <a:srgbClr val="42BA97">
                <a:lumMod val="75000"/>
              </a:srgbClr>
            </a:solidFill>
            <a:ln>
              <a:noFill/>
            </a:ln>
            <a:effectLst/>
          </c:spPr>
          <c:invertIfNegative val="0"/>
          <c:dPt>
            <c:idx val="3"/>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68DC-48D1-8F50-BF4C063067BA}"/>
              </c:ext>
            </c:extLst>
          </c:dPt>
          <c:dPt>
            <c:idx val="4"/>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3-68DC-48D1-8F50-BF4C063067BA}"/>
              </c:ext>
            </c:extLst>
          </c:dPt>
          <c:dPt>
            <c:idx val="5"/>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5-68DC-48D1-8F50-BF4C063067BA}"/>
              </c:ext>
            </c:extLst>
          </c:dPt>
          <c:dPt>
            <c:idx val="6"/>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7-68DC-48D1-8F50-BF4C063067BA}"/>
              </c:ext>
            </c:extLst>
          </c:dPt>
          <c:dPt>
            <c:idx val="7"/>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9-68DC-48D1-8F50-BF4C063067BA}"/>
              </c:ext>
            </c:extLst>
          </c:dPt>
          <c:dPt>
            <c:idx val="8"/>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B-68DC-48D1-8F50-BF4C063067BA}"/>
              </c:ext>
            </c:extLst>
          </c:dPt>
          <c:dLbls>
            <c:numFmt formatCode="#\ ##0.0&quot;M&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figure1_app1!$L$17:$L$25</c:f>
              <c:strCache>
                <c:ptCount val="9"/>
                <c:pt idx="0">
                  <c:v>Gauteng</c:v>
                </c:pt>
                <c:pt idx="1">
                  <c:v>KwaZulu-Natal</c:v>
                </c:pt>
                <c:pt idx="2">
                  <c:v>Western Cape </c:v>
                </c:pt>
                <c:pt idx="3">
                  <c:v>Eastern Cape</c:v>
                </c:pt>
                <c:pt idx="4">
                  <c:v>Limpopo</c:v>
                </c:pt>
                <c:pt idx="5">
                  <c:v>Mpumalanga</c:v>
                </c:pt>
                <c:pt idx="6">
                  <c:v>North West</c:v>
                </c:pt>
                <c:pt idx="7">
                  <c:v>Free State</c:v>
                </c:pt>
                <c:pt idx="8">
                  <c:v>Northern Cape</c:v>
                </c:pt>
              </c:strCache>
            </c:strRef>
          </c:cat>
          <c:val>
            <c:numRef>
              <c:f>figure1_app1!$N$17:$N$25</c:f>
              <c:numCache>
                <c:formatCode>#\ ##0.00_ ;\-#\ ##0.00\ </c:formatCode>
                <c:ptCount val="9"/>
                <c:pt idx="0">
                  <c:v>15.810387552054424</c:v>
                </c:pt>
                <c:pt idx="1">
                  <c:v>11.51357499409248</c:v>
                </c:pt>
                <c:pt idx="2">
                  <c:v>7.1137760180576821</c:v>
                </c:pt>
                <c:pt idx="3">
                  <c:v>6.6765903373739279</c:v>
                </c:pt>
                <c:pt idx="4">
                  <c:v>5.926723619123714</c:v>
                </c:pt>
                <c:pt idx="5">
                  <c:v>4.7435844222986825</c:v>
                </c:pt>
                <c:pt idx="6">
                  <c:v>4.1228538137150439</c:v>
                </c:pt>
                <c:pt idx="7">
                  <c:v>2.9324407252370355</c:v>
                </c:pt>
                <c:pt idx="8">
                  <c:v>1.3030465180470121</c:v>
                </c:pt>
              </c:numCache>
            </c:numRef>
          </c:val>
          <c:extLst>
            <c:ext xmlns:c16="http://schemas.microsoft.com/office/drawing/2014/chart" uri="{C3380CC4-5D6E-409C-BE32-E72D297353CC}">
              <c16:uniqueId val="{0000000C-68DC-48D1-8F50-BF4C063067BA}"/>
            </c:ext>
          </c:extLst>
        </c:ser>
        <c:dLbls>
          <c:showLegendKey val="0"/>
          <c:showVal val="0"/>
          <c:showCatName val="0"/>
          <c:showSerName val="0"/>
          <c:showPercent val="0"/>
          <c:showBubbleSize val="0"/>
        </c:dLbls>
        <c:gapWidth val="40"/>
        <c:overlap val="33"/>
        <c:axId val="1444311439"/>
        <c:axId val="1592519327"/>
      </c:barChart>
      <c:catAx>
        <c:axId val="1444311439"/>
        <c:scaling>
          <c:orientation val="minMax"/>
        </c:scaling>
        <c:delete val="1"/>
        <c:axPos val="b"/>
        <c:numFmt formatCode="General" sourceLinked="1"/>
        <c:majorTickMark val="none"/>
        <c:minorTickMark val="none"/>
        <c:tickLblPos val="nextTo"/>
        <c:crossAx val="1592519327"/>
        <c:crosses val="autoZero"/>
        <c:auto val="1"/>
        <c:lblAlgn val="ctr"/>
        <c:lblOffset val="100"/>
        <c:noMultiLvlLbl val="0"/>
      </c:catAx>
      <c:valAx>
        <c:axId val="1592519327"/>
        <c:scaling>
          <c:orientation val="minMax"/>
        </c:scaling>
        <c:delete val="1"/>
        <c:axPos val="l"/>
        <c:numFmt formatCode="#\ ##0.00_ ;\-#\ ##0.00\ " sourceLinked="1"/>
        <c:majorTickMark val="none"/>
        <c:minorTickMark val="none"/>
        <c:tickLblPos val="nextTo"/>
        <c:crossAx val="1444311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479471692544"/>
          <c:y val="2.9245599604922724E-2"/>
          <c:w val="0.87023636101712187"/>
          <c:h val="0.90464783130177107"/>
        </c:manualLayout>
      </c:layout>
      <c:lineChart>
        <c:grouping val="standard"/>
        <c:varyColors val="0"/>
        <c:ser>
          <c:idx val="8"/>
          <c:order val="0"/>
          <c:tx>
            <c:strRef>
              <c:f>Sheet1!$A$10</c:f>
              <c:strCache>
                <c:ptCount val="1"/>
                <c:pt idx="0">
                  <c:v>LP</c:v>
                </c:pt>
              </c:strCache>
            </c:strRef>
          </c:tx>
          <c:spPr>
            <a:ln w="38100" cap="rnd">
              <a:solidFill>
                <a:srgbClr val="C00000"/>
              </a:solidFill>
              <a:round/>
            </a:ln>
            <a:effectLst/>
          </c:spPr>
          <c:marker>
            <c:symbol val="circle"/>
            <c:size val="6"/>
            <c:spPr>
              <a:solidFill>
                <a:sysClr val="window" lastClr="FFFFFF"/>
              </a:solidFill>
              <a:ln>
                <a:solidFill>
                  <a:srgbClr val="C00000"/>
                </a:solidFill>
              </a:ln>
            </c:spPr>
          </c:marker>
          <c:cat>
            <c:numRef>
              <c:f>Sheet1!$B$1:$E$1</c:f>
              <c:numCache>
                <c:formatCode>General</c:formatCode>
                <c:ptCount val="4"/>
                <c:pt idx="0">
                  <c:v>2006</c:v>
                </c:pt>
                <c:pt idx="1">
                  <c:v>2009</c:v>
                </c:pt>
                <c:pt idx="2">
                  <c:v>2011</c:v>
                </c:pt>
                <c:pt idx="3">
                  <c:v>2015</c:v>
                </c:pt>
              </c:numCache>
            </c:numRef>
          </c:cat>
          <c:val>
            <c:numRef>
              <c:f>Sheet1!$B$10:$E$10</c:f>
              <c:numCache>
                <c:formatCode>0.0</c:formatCode>
                <c:ptCount val="4"/>
                <c:pt idx="0">
                  <c:v>51.3</c:v>
                </c:pt>
                <c:pt idx="1">
                  <c:v>56.9</c:v>
                </c:pt>
                <c:pt idx="2">
                  <c:v>37.4</c:v>
                </c:pt>
                <c:pt idx="3">
                  <c:v>38.799999999999997</c:v>
                </c:pt>
              </c:numCache>
            </c:numRef>
          </c:val>
          <c:smooth val="0"/>
          <c:extLst>
            <c:ext xmlns:c16="http://schemas.microsoft.com/office/drawing/2014/chart" uri="{C3380CC4-5D6E-409C-BE32-E72D297353CC}">
              <c16:uniqueId val="{00000000-5AC3-4C6A-A99E-6C106381D38D}"/>
            </c:ext>
          </c:extLst>
        </c:ser>
        <c:dLbls>
          <c:showLegendKey val="0"/>
          <c:showVal val="0"/>
          <c:showCatName val="0"/>
          <c:showSerName val="0"/>
          <c:showPercent val="0"/>
          <c:showBubbleSize val="0"/>
        </c:dLbls>
        <c:marker val="1"/>
        <c:smooth val="0"/>
        <c:axId val="-1003630144"/>
        <c:axId val="-1003612192"/>
      </c:lineChart>
      <c:catAx>
        <c:axId val="-100363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12192"/>
        <c:crosses val="autoZero"/>
        <c:auto val="1"/>
        <c:lblAlgn val="ctr"/>
        <c:lblOffset val="100"/>
        <c:noMultiLvlLbl val="0"/>
      </c:catAx>
      <c:valAx>
        <c:axId val="-1003612192"/>
        <c:scaling>
          <c:orientation val="minMax"/>
          <c:max val="60"/>
          <c:min val="8"/>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301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479471692544"/>
          <c:y val="2.9245599604922724E-2"/>
          <c:w val="0.87023636101712187"/>
          <c:h val="0.90464783130177107"/>
        </c:manualLayout>
      </c:layout>
      <c:lineChart>
        <c:grouping val="standard"/>
        <c:varyColors val="0"/>
        <c:ser>
          <c:idx val="1"/>
          <c:order val="0"/>
          <c:tx>
            <c:strRef>
              <c:f>Sheet1!$A$3</c:f>
              <c:strCache>
                <c:ptCount val="1"/>
                <c:pt idx="0">
                  <c:v>EC</c:v>
                </c:pt>
              </c:strCache>
            </c:strRef>
          </c:tx>
          <c:spPr>
            <a:ln w="38100" cap="rnd">
              <a:solidFill>
                <a:srgbClr val="ED7D31"/>
              </a:solidFill>
              <a:round/>
            </a:ln>
            <a:effectLst/>
          </c:spPr>
          <c:marker>
            <c:symbol val="circle"/>
            <c:size val="6"/>
            <c:spPr>
              <a:solidFill>
                <a:sysClr val="window" lastClr="FFFFFF"/>
              </a:solidFill>
            </c:spPr>
          </c:marker>
          <c:cat>
            <c:numRef>
              <c:f>Sheet1!$B$1:$E$1</c:f>
              <c:numCache>
                <c:formatCode>General</c:formatCode>
                <c:ptCount val="4"/>
                <c:pt idx="0">
                  <c:v>2006</c:v>
                </c:pt>
                <c:pt idx="1">
                  <c:v>2009</c:v>
                </c:pt>
                <c:pt idx="2">
                  <c:v>2011</c:v>
                </c:pt>
                <c:pt idx="3">
                  <c:v>2015</c:v>
                </c:pt>
              </c:numCache>
            </c:numRef>
          </c:cat>
          <c:val>
            <c:numRef>
              <c:f>Sheet1!$B$3:$E$3</c:f>
              <c:numCache>
                <c:formatCode>General</c:formatCode>
                <c:ptCount val="4"/>
                <c:pt idx="0">
                  <c:v>49.8</c:v>
                </c:pt>
                <c:pt idx="1">
                  <c:v>43.9</c:v>
                </c:pt>
                <c:pt idx="2">
                  <c:v>34.700000000000003</c:v>
                </c:pt>
                <c:pt idx="3">
                  <c:v>37.799999999999997</c:v>
                </c:pt>
              </c:numCache>
            </c:numRef>
          </c:val>
          <c:smooth val="0"/>
          <c:extLst>
            <c:ext xmlns:c16="http://schemas.microsoft.com/office/drawing/2014/chart" uri="{C3380CC4-5D6E-409C-BE32-E72D297353CC}">
              <c16:uniqueId val="{00000000-FC97-447D-B1AB-08FC3165780D}"/>
            </c:ext>
          </c:extLst>
        </c:ser>
        <c:dLbls>
          <c:showLegendKey val="0"/>
          <c:showVal val="0"/>
          <c:showCatName val="0"/>
          <c:showSerName val="0"/>
          <c:showPercent val="0"/>
          <c:showBubbleSize val="0"/>
        </c:dLbls>
        <c:marker val="1"/>
        <c:smooth val="0"/>
        <c:axId val="-1003632320"/>
        <c:axId val="-1003624160"/>
      </c:lineChart>
      <c:catAx>
        <c:axId val="-100363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24160"/>
        <c:crosses val="autoZero"/>
        <c:auto val="1"/>
        <c:lblAlgn val="ctr"/>
        <c:lblOffset val="100"/>
        <c:noMultiLvlLbl val="0"/>
      </c:catAx>
      <c:valAx>
        <c:axId val="-1003624160"/>
        <c:scaling>
          <c:orientation val="minMax"/>
          <c:max val="60"/>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003632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479471692544"/>
          <c:y val="2.6635617161325485E-2"/>
          <c:w val="0.87023636101712187"/>
          <c:h val="0.88729140540320584"/>
        </c:manualLayout>
      </c:layout>
      <c:lineChart>
        <c:grouping val="standard"/>
        <c:varyColors val="0"/>
        <c:ser>
          <c:idx val="4"/>
          <c:order val="0"/>
          <c:tx>
            <c:strRef>
              <c:f>Sheet1!$A$6</c:f>
              <c:strCache>
                <c:ptCount val="1"/>
                <c:pt idx="0">
                  <c:v>KZN</c:v>
                </c:pt>
              </c:strCache>
            </c:strRef>
          </c:tx>
          <c:spPr>
            <a:ln w="38100" cap="rnd">
              <a:solidFill>
                <a:srgbClr val="70AD47">
                  <a:lumMod val="75000"/>
                </a:srgbClr>
              </a:solidFill>
              <a:round/>
            </a:ln>
            <a:effectLst/>
          </c:spPr>
          <c:marker>
            <c:symbol val="circle"/>
            <c:size val="6"/>
            <c:spPr>
              <a:solidFill>
                <a:sysClr val="window" lastClr="FFFFFF"/>
              </a:solidFill>
              <a:ln>
                <a:solidFill>
                  <a:srgbClr val="70AD47">
                    <a:lumMod val="75000"/>
                  </a:srgbClr>
                </a:solidFill>
              </a:ln>
            </c:spPr>
          </c:marker>
          <c:cat>
            <c:numRef>
              <c:f>Sheet1!$B$1:$E$1</c:f>
              <c:numCache>
                <c:formatCode>General</c:formatCode>
                <c:ptCount val="4"/>
                <c:pt idx="0">
                  <c:v>2006</c:v>
                </c:pt>
                <c:pt idx="1">
                  <c:v>2009</c:v>
                </c:pt>
                <c:pt idx="2">
                  <c:v>2011</c:v>
                </c:pt>
                <c:pt idx="3">
                  <c:v>2015</c:v>
                </c:pt>
              </c:numCache>
            </c:numRef>
          </c:cat>
          <c:val>
            <c:numRef>
              <c:f>Sheet1!$B$6:$E$6</c:f>
              <c:numCache>
                <c:formatCode>General</c:formatCode>
                <c:ptCount val="4"/>
                <c:pt idx="0">
                  <c:v>45.7</c:v>
                </c:pt>
                <c:pt idx="1">
                  <c:v>38.9</c:v>
                </c:pt>
                <c:pt idx="2">
                  <c:v>30</c:v>
                </c:pt>
                <c:pt idx="3">
                  <c:v>32.4</c:v>
                </c:pt>
              </c:numCache>
            </c:numRef>
          </c:val>
          <c:smooth val="0"/>
          <c:extLst>
            <c:ext xmlns:c16="http://schemas.microsoft.com/office/drawing/2014/chart" uri="{C3380CC4-5D6E-409C-BE32-E72D297353CC}">
              <c16:uniqueId val="{00000000-FBCC-4E5C-B2A3-E932BD8077C1}"/>
            </c:ext>
          </c:extLst>
        </c:ser>
        <c:dLbls>
          <c:showLegendKey val="0"/>
          <c:showVal val="0"/>
          <c:showCatName val="0"/>
          <c:showSerName val="0"/>
          <c:showPercent val="0"/>
          <c:showBubbleSize val="0"/>
        </c:dLbls>
        <c:marker val="1"/>
        <c:smooth val="0"/>
        <c:axId val="-1003621440"/>
        <c:axId val="-1003611648"/>
      </c:lineChart>
      <c:catAx>
        <c:axId val="-100362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11648"/>
        <c:crosses val="autoZero"/>
        <c:auto val="1"/>
        <c:lblAlgn val="ctr"/>
        <c:lblOffset val="100"/>
        <c:noMultiLvlLbl val="0"/>
      </c:catAx>
      <c:valAx>
        <c:axId val="-1003611648"/>
        <c:scaling>
          <c:orientation val="minMax"/>
          <c:max val="60"/>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0036214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34986267794101"/>
          <c:y val="3.5213080514623289E-2"/>
          <c:w val="0.87023636101712187"/>
          <c:h val="0.89936491745748404"/>
        </c:manualLayout>
      </c:layout>
      <c:lineChart>
        <c:grouping val="standard"/>
        <c:varyColors val="0"/>
        <c:ser>
          <c:idx val="7"/>
          <c:order val="0"/>
          <c:tx>
            <c:strRef>
              <c:f>Sheet1!$A$9</c:f>
              <c:strCache>
                <c:ptCount val="1"/>
                <c:pt idx="0">
                  <c:v>MP</c:v>
                </c:pt>
              </c:strCache>
            </c:strRef>
          </c:tx>
          <c:spPr>
            <a:ln w="38100" cap="rnd">
              <a:solidFill>
                <a:srgbClr val="ED7D31">
                  <a:lumMod val="60000"/>
                </a:srgbClr>
              </a:solidFill>
              <a:round/>
            </a:ln>
            <a:effectLst/>
          </c:spPr>
          <c:marker>
            <c:symbol val="circle"/>
            <c:size val="6"/>
            <c:spPr>
              <a:solidFill>
                <a:sysClr val="window" lastClr="FFFFFF"/>
              </a:solidFill>
              <a:ln>
                <a:solidFill>
                  <a:srgbClr val="ED7D31">
                    <a:lumMod val="60000"/>
                  </a:srgbClr>
                </a:solidFill>
              </a:ln>
            </c:spPr>
          </c:marker>
          <c:cat>
            <c:numRef>
              <c:f>Sheet1!$B$1:$E$1</c:f>
              <c:numCache>
                <c:formatCode>General</c:formatCode>
                <c:ptCount val="4"/>
                <c:pt idx="0">
                  <c:v>2006</c:v>
                </c:pt>
                <c:pt idx="1">
                  <c:v>2009</c:v>
                </c:pt>
                <c:pt idx="2">
                  <c:v>2011</c:v>
                </c:pt>
                <c:pt idx="3">
                  <c:v>2015</c:v>
                </c:pt>
              </c:numCache>
            </c:numRef>
          </c:cat>
          <c:val>
            <c:numRef>
              <c:f>Sheet1!$B$9:$E$9</c:f>
              <c:numCache>
                <c:formatCode>General</c:formatCode>
                <c:ptCount val="4"/>
                <c:pt idx="0">
                  <c:v>46.4</c:v>
                </c:pt>
                <c:pt idx="1">
                  <c:v>42.3</c:v>
                </c:pt>
                <c:pt idx="2">
                  <c:v>30.1</c:v>
                </c:pt>
                <c:pt idx="3">
                  <c:v>30.6</c:v>
                </c:pt>
              </c:numCache>
            </c:numRef>
          </c:val>
          <c:smooth val="0"/>
          <c:extLst>
            <c:ext xmlns:c16="http://schemas.microsoft.com/office/drawing/2014/chart" uri="{C3380CC4-5D6E-409C-BE32-E72D297353CC}">
              <c16:uniqueId val="{00000000-10A7-48EC-A2FB-9406E23D53A6}"/>
            </c:ext>
          </c:extLst>
        </c:ser>
        <c:dLbls>
          <c:showLegendKey val="0"/>
          <c:showVal val="0"/>
          <c:showCatName val="0"/>
          <c:showSerName val="0"/>
          <c:showPercent val="0"/>
          <c:showBubbleSize val="0"/>
        </c:dLbls>
        <c:marker val="1"/>
        <c:smooth val="0"/>
        <c:axId val="-1003616544"/>
        <c:axId val="-1003614368"/>
      </c:lineChart>
      <c:catAx>
        <c:axId val="-100361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14368"/>
        <c:crosses val="autoZero"/>
        <c:auto val="1"/>
        <c:lblAlgn val="ctr"/>
        <c:lblOffset val="100"/>
        <c:noMultiLvlLbl val="0"/>
      </c:catAx>
      <c:valAx>
        <c:axId val="-1003614368"/>
        <c:scaling>
          <c:orientation val="minMax"/>
          <c:max val="60"/>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0036165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479471692544"/>
          <c:y val="2.9245599604922724E-2"/>
          <c:w val="0.87023636101712187"/>
          <c:h val="0.84995933057122519"/>
        </c:manualLayout>
      </c:layout>
      <c:lineChart>
        <c:grouping val="standard"/>
        <c:varyColors val="0"/>
        <c:ser>
          <c:idx val="2"/>
          <c:order val="0"/>
          <c:tx>
            <c:strRef>
              <c:f>Sheet1!$A$4</c:f>
              <c:strCache>
                <c:ptCount val="1"/>
                <c:pt idx="0">
                  <c:v>NC</c:v>
                </c:pt>
              </c:strCache>
            </c:strRef>
          </c:tx>
          <c:spPr>
            <a:ln w="38100" cap="rnd">
              <a:solidFill>
                <a:srgbClr val="FFC000">
                  <a:lumMod val="75000"/>
                </a:srgbClr>
              </a:solidFill>
              <a:round/>
            </a:ln>
            <a:effectLst/>
          </c:spPr>
          <c:marker>
            <c:symbol val="circle"/>
            <c:size val="6"/>
            <c:spPr>
              <a:solidFill>
                <a:sysClr val="window" lastClr="FFFFFF"/>
              </a:solidFill>
              <a:ln>
                <a:solidFill>
                  <a:srgbClr val="FFC000">
                    <a:lumMod val="75000"/>
                  </a:srgbClr>
                </a:solidFill>
              </a:ln>
            </c:spPr>
          </c:marker>
          <c:cat>
            <c:numRef>
              <c:f>Sheet1!$B$1:$E$1</c:f>
              <c:numCache>
                <c:formatCode>General</c:formatCode>
                <c:ptCount val="4"/>
                <c:pt idx="0">
                  <c:v>2006</c:v>
                </c:pt>
                <c:pt idx="1">
                  <c:v>2009</c:v>
                </c:pt>
                <c:pt idx="2">
                  <c:v>2011</c:v>
                </c:pt>
                <c:pt idx="3">
                  <c:v>2015</c:v>
                </c:pt>
              </c:numCache>
            </c:numRef>
          </c:cat>
          <c:val>
            <c:numRef>
              <c:f>Sheet1!$B$4:$E$4</c:f>
              <c:numCache>
                <c:formatCode>General</c:formatCode>
                <c:ptCount val="4"/>
                <c:pt idx="0">
                  <c:v>41.3</c:v>
                </c:pt>
                <c:pt idx="1">
                  <c:v>37.6</c:v>
                </c:pt>
                <c:pt idx="2">
                  <c:v>27.9</c:v>
                </c:pt>
                <c:pt idx="3">
                  <c:v>27.9</c:v>
                </c:pt>
              </c:numCache>
            </c:numRef>
          </c:val>
          <c:smooth val="0"/>
          <c:extLst>
            <c:ext xmlns:c16="http://schemas.microsoft.com/office/drawing/2014/chart" uri="{C3380CC4-5D6E-409C-BE32-E72D297353CC}">
              <c16:uniqueId val="{00000000-92CF-4FB8-A495-9646806FD393}"/>
            </c:ext>
          </c:extLst>
        </c:ser>
        <c:dLbls>
          <c:showLegendKey val="0"/>
          <c:showVal val="0"/>
          <c:showCatName val="0"/>
          <c:showSerName val="0"/>
          <c:showPercent val="0"/>
          <c:showBubbleSize val="0"/>
        </c:dLbls>
        <c:marker val="1"/>
        <c:smooth val="0"/>
        <c:axId val="-1003632864"/>
        <c:axId val="-1003610560"/>
      </c:lineChart>
      <c:catAx>
        <c:axId val="-10036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10560"/>
        <c:crosses val="autoZero"/>
        <c:auto val="1"/>
        <c:lblAlgn val="ctr"/>
        <c:lblOffset val="100"/>
        <c:noMultiLvlLbl val="0"/>
      </c:catAx>
      <c:valAx>
        <c:axId val="-1003610560"/>
        <c:scaling>
          <c:orientation val="minMax"/>
          <c:max val="60"/>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0036328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479471692544"/>
          <c:y val="2.9245599604922724E-2"/>
          <c:w val="0.87023636101712187"/>
          <c:h val="0.86826022577555384"/>
        </c:manualLayout>
      </c:layout>
      <c:lineChart>
        <c:grouping val="standard"/>
        <c:varyColors val="0"/>
        <c:ser>
          <c:idx val="5"/>
          <c:order val="0"/>
          <c:tx>
            <c:strRef>
              <c:f>Sheet1!$A$7</c:f>
              <c:strCache>
                <c:ptCount val="1"/>
                <c:pt idx="0">
                  <c:v>NW</c:v>
                </c:pt>
              </c:strCache>
            </c:strRef>
          </c:tx>
          <c:spPr>
            <a:ln w="38100" cap="rnd">
              <a:solidFill>
                <a:srgbClr val="7A33B5"/>
              </a:solidFill>
              <a:round/>
            </a:ln>
            <a:effectLst/>
          </c:spPr>
          <c:marker>
            <c:symbol val="circle"/>
            <c:size val="6"/>
            <c:spPr>
              <a:solidFill>
                <a:srgbClr val="7A33B5"/>
              </a:solidFill>
              <a:ln>
                <a:solidFill>
                  <a:srgbClr val="7A33B5"/>
                </a:solidFill>
              </a:ln>
            </c:spPr>
          </c:marker>
          <c:cat>
            <c:numRef>
              <c:f>Sheet1!$B$1:$E$1</c:f>
              <c:numCache>
                <c:formatCode>General</c:formatCode>
                <c:ptCount val="4"/>
                <c:pt idx="0">
                  <c:v>2006</c:v>
                </c:pt>
                <c:pt idx="1">
                  <c:v>2009</c:v>
                </c:pt>
                <c:pt idx="2">
                  <c:v>2011</c:v>
                </c:pt>
                <c:pt idx="3">
                  <c:v>2015</c:v>
                </c:pt>
              </c:numCache>
            </c:numRef>
          </c:cat>
          <c:val>
            <c:numRef>
              <c:f>Sheet1!$B$7:$E$7</c:f>
              <c:numCache>
                <c:formatCode>General</c:formatCode>
                <c:ptCount val="4"/>
                <c:pt idx="0">
                  <c:v>39.1</c:v>
                </c:pt>
                <c:pt idx="1">
                  <c:v>35.9</c:v>
                </c:pt>
                <c:pt idx="2">
                  <c:v>27.4</c:v>
                </c:pt>
                <c:pt idx="3">
                  <c:v>30.8</c:v>
                </c:pt>
              </c:numCache>
            </c:numRef>
          </c:val>
          <c:smooth val="0"/>
          <c:extLst>
            <c:ext xmlns:c16="http://schemas.microsoft.com/office/drawing/2014/chart" uri="{C3380CC4-5D6E-409C-BE32-E72D297353CC}">
              <c16:uniqueId val="{00000000-FCA9-45E4-9BBE-81F2062A10F9}"/>
            </c:ext>
          </c:extLst>
        </c:ser>
        <c:dLbls>
          <c:showLegendKey val="0"/>
          <c:showVal val="0"/>
          <c:showCatName val="0"/>
          <c:showSerName val="0"/>
          <c:showPercent val="0"/>
          <c:showBubbleSize val="0"/>
        </c:dLbls>
        <c:marker val="1"/>
        <c:smooth val="0"/>
        <c:axId val="-1003610016"/>
        <c:axId val="-1003611104"/>
      </c:lineChart>
      <c:catAx>
        <c:axId val="-100361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11104"/>
        <c:crosses val="autoZero"/>
        <c:auto val="1"/>
        <c:lblAlgn val="ctr"/>
        <c:lblOffset val="100"/>
        <c:noMultiLvlLbl val="0"/>
      </c:catAx>
      <c:valAx>
        <c:axId val="-1003611104"/>
        <c:scaling>
          <c:orientation val="minMax"/>
          <c:max val="60"/>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0036100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479471692544"/>
          <c:y val="2.9245599604922724E-2"/>
          <c:w val="0.87023636101712187"/>
          <c:h val="0.84995933057122519"/>
        </c:manualLayout>
      </c:layout>
      <c:lineChart>
        <c:grouping val="standard"/>
        <c:varyColors val="0"/>
        <c:ser>
          <c:idx val="3"/>
          <c:order val="0"/>
          <c:tx>
            <c:strRef>
              <c:f>Sheet1!$A$5</c:f>
              <c:strCache>
                <c:ptCount val="1"/>
                <c:pt idx="0">
                  <c:v>FS</c:v>
                </c:pt>
              </c:strCache>
            </c:strRef>
          </c:tx>
          <c:spPr>
            <a:ln w="38100" cap="rnd">
              <a:solidFill>
                <a:srgbClr val="FFC000"/>
              </a:solidFill>
              <a:round/>
            </a:ln>
            <a:effectLst/>
          </c:spPr>
          <c:marker>
            <c:symbol val="circle"/>
            <c:size val="6"/>
            <c:spPr>
              <a:solidFill>
                <a:sysClr val="window" lastClr="FFFFFF"/>
              </a:solidFill>
            </c:spPr>
          </c:marker>
          <c:cat>
            <c:numRef>
              <c:f>Sheet1!$B$1:$E$1</c:f>
              <c:numCache>
                <c:formatCode>General</c:formatCode>
                <c:ptCount val="4"/>
                <c:pt idx="0">
                  <c:v>2006</c:v>
                </c:pt>
                <c:pt idx="1">
                  <c:v>2009</c:v>
                </c:pt>
                <c:pt idx="2">
                  <c:v>2011</c:v>
                </c:pt>
                <c:pt idx="3">
                  <c:v>2015</c:v>
                </c:pt>
              </c:numCache>
            </c:numRef>
          </c:cat>
          <c:val>
            <c:numRef>
              <c:f>Sheet1!$B$5:$E$5</c:f>
              <c:numCache>
                <c:formatCode>General</c:formatCode>
                <c:ptCount val="4"/>
                <c:pt idx="0">
                  <c:v>31.8</c:v>
                </c:pt>
                <c:pt idx="1">
                  <c:v>37</c:v>
                </c:pt>
                <c:pt idx="2">
                  <c:v>23.3</c:v>
                </c:pt>
                <c:pt idx="3">
                  <c:v>25.5</c:v>
                </c:pt>
              </c:numCache>
            </c:numRef>
          </c:val>
          <c:smooth val="0"/>
          <c:extLst>
            <c:ext xmlns:c16="http://schemas.microsoft.com/office/drawing/2014/chart" uri="{C3380CC4-5D6E-409C-BE32-E72D297353CC}">
              <c16:uniqueId val="{00000000-E774-475E-B976-F898ABF76D73}"/>
            </c:ext>
          </c:extLst>
        </c:ser>
        <c:dLbls>
          <c:showLegendKey val="0"/>
          <c:showVal val="0"/>
          <c:showCatName val="0"/>
          <c:showSerName val="0"/>
          <c:showPercent val="0"/>
          <c:showBubbleSize val="0"/>
        </c:dLbls>
        <c:marker val="1"/>
        <c:smooth val="0"/>
        <c:axId val="-1003606208"/>
        <c:axId val="-1003635584"/>
      </c:lineChart>
      <c:catAx>
        <c:axId val="-100360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35584"/>
        <c:crosses val="autoZero"/>
        <c:auto val="1"/>
        <c:lblAlgn val="ctr"/>
        <c:lblOffset val="100"/>
        <c:noMultiLvlLbl val="0"/>
      </c:catAx>
      <c:valAx>
        <c:axId val="-1003635584"/>
        <c:scaling>
          <c:orientation val="minMax"/>
          <c:max val="60"/>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0036062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479471692544"/>
          <c:y val="2.9245599604922724E-2"/>
          <c:w val="0.87023636101712187"/>
          <c:h val="0.84995933057122519"/>
        </c:manualLayout>
      </c:layout>
      <c:lineChart>
        <c:grouping val="standard"/>
        <c:varyColors val="0"/>
        <c:ser>
          <c:idx val="0"/>
          <c:order val="0"/>
          <c:tx>
            <c:strRef>
              <c:f>Sheet1!$A$2</c:f>
              <c:strCache>
                <c:ptCount val="1"/>
                <c:pt idx="0">
                  <c:v>WC</c:v>
                </c:pt>
              </c:strCache>
            </c:strRef>
          </c:tx>
          <c:spPr>
            <a:ln w="38100" cap="rnd">
              <a:solidFill>
                <a:srgbClr val="5B9BD5"/>
              </a:solidFill>
              <a:round/>
            </a:ln>
            <a:effectLst/>
          </c:spPr>
          <c:marker>
            <c:symbol val="circle"/>
            <c:size val="6"/>
            <c:spPr>
              <a:solidFill>
                <a:sysClr val="window" lastClr="FFFFFF"/>
              </a:solidFill>
            </c:spPr>
          </c:marker>
          <c:cat>
            <c:numRef>
              <c:f>Sheet1!$B$1:$E$1</c:f>
              <c:numCache>
                <c:formatCode>General</c:formatCode>
                <c:ptCount val="4"/>
                <c:pt idx="0">
                  <c:v>2006</c:v>
                </c:pt>
                <c:pt idx="1">
                  <c:v>2009</c:v>
                </c:pt>
                <c:pt idx="2">
                  <c:v>2011</c:v>
                </c:pt>
                <c:pt idx="3">
                  <c:v>2015</c:v>
                </c:pt>
              </c:numCache>
            </c:numRef>
          </c:cat>
          <c:val>
            <c:numRef>
              <c:f>Sheet1!$B$2:$E$2</c:f>
              <c:numCache>
                <c:formatCode>General</c:formatCode>
                <c:ptCount val="4"/>
                <c:pt idx="0">
                  <c:v>20.9</c:v>
                </c:pt>
                <c:pt idx="1">
                  <c:v>17.399999999999999</c:v>
                </c:pt>
                <c:pt idx="2">
                  <c:v>10.6</c:v>
                </c:pt>
                <c:pt idx="3">
                  <c:v>12.8</c:v>
                </c:pt>
              </c:numCache>
            </c:numRef>
          </c:val>
          <c:smooth val="0"/>
          <c:extLst>
            <c:ext xmlns:c16="http://schemas.microsoft.com/office/drawing/2014/chart" uri="{C3380CC4-5D6E-409C-BE32-E72D297353CC}">
              <c16:uniqueId val="{00000000-2A96-4AF3-AEB2-BD9E0E0FA171}"/>
            </c:ext>
          </c:extLst>
        </c:ser>
        <c:dLbls>
          <c:showLegendKey val="0"/>
          <c:showVal val="0"/>
          <c:showCatName val="0"/>
          <c:showSerName val="0"/>
          <c:showPercent val="0"/>
          <c:showBubbleSize val="0"/>
        </c:dLbls>
        <c:marker val="1"/>
        <c:smooth val="0"/>
        <c:axId val="-1003633952"/>
        <c:axId val="-1003629600"/>
      </c:lineChart>
      <c:catAx>
        <c:axId val="-10036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29600"/>
        <c:crosses val="autoZero"/>
        <c:auto val="1"/>
        <c:lblAlgn val="ctr"/>
        <c:lblOffset val="100"/>
        <c:noMultiLvlLbl val="0"/>
      </c:catAx>
      <c:valAx>
        <c:axId val="-1003629600"/>
        <c:scaling>
          <c:orientation val="minMax"/>
          <c:max val="60"/>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alpha val="0"/>
                  </a:schemeClr>
                </a:solidFill>
                <a:latin typeface="+mn-lt"/>
                <a:ea typeface="+mn-ea"/>
                <a:cs typeface="+mn-cs"/>
              </a:defRPr>
            </a:pPr>
            <a:endParaRPr lang="en-US"/>
          </a:p>
        </c:txPr>
        <c:crossAx val="-10036339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479471692544"/>
          <c:y val="2.9245599604922724E-2"/>
          <c:w val="0.87023636101712187"/>
          <c:h val="0.84995933057122519"/>
        </c:manualLayout>
      </c:layout>
      <c:lineChart>
        <c:grouping val="standard"/>
        <c:varyColors val="0"/>
        <c:ser>
          <c:idx val="6"/>
          <c:order val="0"/>
          <c:tx>
            <c:strRef>
              <c:f>Sheet1!$A$8</c:f>
              <c:strCache>
                <c:ptCount val="1"/>
                <c:pt idx="0">
                  <c:v>GP</c:v>
                </c:pt>
              </c:strCache>
            </c:strRef>
          </c:tx>
          <c:spPr>
            <a:ln w="38100" cap="rnd">
              <a:solidFill>
                <a:srgbClr val="5B9BD5">
                  <a:lumMod val="60000"/>
                </a:srgbClr>
              </a:solidFill>
              <a:round/>
            </a:ln>
            <a:effectLst/>
          </c:spPr>
          <c:marker>
            <c:symbol val="circle"/>
            <c:size val="6"/>
            <c:spPr>
              <a:solidFill>
                <a:sysClr val="window" lastClr="FFFFFF"/>
              </a:solidFill>
              <a:ln>
                <a:solidFill>
                  <a:srgbClr val="5B9BD5">
                    <a:lumMod val="60000"/>
                  </a:srgbClr>
                </a:solidFill>
              </a:ln>
            </c:spPr>
          </c:marker>
          <c:cat>
            <c:numRef>
              <c:f>Sheet1!$B$1:$E$1</c:f>
              <c:numCache>
                <c:formatCode>General</c:formatCode>
                <c:ptCount val="4"/>
                <c:pt idx="0">
                  <c:v>2006</c:v>
                </c:pt>
                <c:pt idx="1">
                  <c:v>2009</c:v>
                </c:pt>
                <c:pt idx="2">
                  <c:v>2011</c:v>
                </c:pt>
                <c:pt idx="3">
                  <c:v>2015</c:v>
                </c:pt>
              </c:numCache>
            </c:numRef>
          </c:cat>
          <c:val>
            <c:numRef>
              <c:f>Sheet1!$B$8:$E$8</c:f>
              <c:numCache>
                <c:formatCode>General</c:formatCode>
                <c:ptCount val="4"/>
                <c:pt idx="0">
                  <c:v>17.399999999999999</c:v>
                </c:pt>
                <c:pt idx="1">
                  <c:v>16.5</c:v>
                </c:pt>
                <c:pt idx="2">
                  <c:v>11.1</c:v>
                </c:pt>
                <c:pt idx="3">
                  <c:v>13.6</c:v>
                </c:pt>
              </c:numCache>
            </c:numRef>
          </c:val>
          <c:smooth val="0"/>
          <c:extLst>
            <c:ext xmlns:c16="http://schemas.microsoft.com/office/drawing/2014/chart" uri="{C3380CC4-5D6E-409C-BE32-E72D297353CC}">
              <c16:uniqueId val="{00000000-E154-44AC-97D4-C14D66A62FBC}"/>
            </c:ext>
          </c:extLst>
        </c:ser>
        <c:dLbls>
          <c:showLegendKey val="0"/>
          <c:showVal val="0"/>
          <c:showCatName val="0"/>
          <c:showSerName val="0"/>
          <c:showPercent val="0"/>
          <c:showBubbleSize val="0"/>
        </c:dLbls>
        <c:marker val="1"/>
        <c:smooth val="0"/>
        <c:axId val="-1003643744"/>
        <c:axId val="-1003646464"/>
      </c:lineChart>
      <c:catAx>
        <c:axId val="-100364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3646464"/>
        <c:crosses val="autoZero"/>
        <c:auto val="1"/>
        <c:lblAlgn val="ctr"/>
        <c:lblOffset val="100"/>
        <c:noMultiLvlLbl val="0"/>
      </c:catAx>
      <c:valAx>
        <c:axId val="-1003646464"/>
        <c:scaling>
          <c:orientation val="minMax"/>
          <c:max val="60"/>
          <c:min val="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10036437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0-3224-4F45-AF65-D737DAA93FE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Sheet1!$I$14:$I$24</c:f>
              <c:strCache>
                <c:ptCount val="11"/>
                <c:pt idx="0">
                  <c:v>South Africa</c:v>
                </c:pt>
                <c:pt idx="2">
                  <c:v>Limpopo</c:v>
                </c:pt>
                <c:pt idx="3">
                  <c:v>North West</c:v>
                </c:pt>
                <c:pt idx="4">
                  <c:v>Eastern Cape</c:v>
                </c:pt>
                <c:pt idx="5">
                  <c:v>Free State</c:v>
                </c:pt>
                <c:pt idx="6">
                  <c:v>KwaZulu-Natal</c:v>
                </c:pt>
                <c:pt idx="7">
                  <c:v>Northern Cape</c:v>
                </c:pt>
                <c:pt idx="8">
                  <c:v>Mpumalanga</c:v>
                </c:pt>
                <c:pt idx="9">
                  <c:v>Gauteng</c:v>
                </c:pt>
                <c:pt idx="10">
                  <c:v>Western Cape</c:v>
                </c:pt>
              </c:strCache>
            </c:strRef>
          </c:cat>
          <c:val>
            <c:numRef>
              <c:f>Sheet1!$J$14:$J$24</c:f>
              <c:numCache>
                <c:formatCode>General</c:formatCode>
                <c:ptCount val="11"/>
                <c:pt idx="0" formatCode="#\ ###">
                  <c:v>138168.26052435202</c:v>
                </c:pt>
                <c:pt idx="2" formatCode="#\ ###">
                  <c:v>79152.439911094116</c:v>
                </c:pt>
                <c:pt idx="3" formatCode="#\ ###">
                  <c:v>86925.926379383047</c:v>
                </c:pt>
                <c:pt idx="4" formatCode="#\ ###">
                  <c:v>90156.392658665631</c:v>
                </c:pt>
                <c:pt idx="5" formatCode="#\ ###">
                  <c:v>98528.810312228219</c:v>
                </c:pt>
                <c:pt idx="6" formatCode="#\ ###">
                  <c:v>101088.09982924619</c:v>
                </c:pt>
                <c:pt idx="7" formatCode="#\ ###">
                  <c:v>103912.48479493961</c:v>
                </c:pt>
                <c:pt idx="8" formatCode="#\ ###">
                  <c:v>107561.42184919538</c:v>
                </c:pt>
                <c:pt idx="9" formatCode="#\ ###">
                  <c:v>193771.26879113336</c:v>
                </c:pt>
                <c:pt idx="10" formatCode="#\ ###">
                  <c:v>222959.15185621631</c:v>
                </c:pt>
              </c:numCache>
            </c:numRef>
          </c:val>
          <c:extLst>
            <c:ext xmlns:c16="http://schemas.microsoft.com/office/drawing/2014/chart" uri="{C3380CC4-5D6E-409C-BE32-E72D297353CC}">
              <c16:uniqueId val="{00000000-541F-42A2-ABF0-7799B33E9C09}"/>
            </c:ext>
          </c:extLst>
        </c:ser>
        <c:dLbls>
          <c:showLegendKey val="0"/>
          <c:showVal val="0"/>
          <c:showCatName val="0"/>
          <c:showSerName val="0"/>
          <c:showPercent val="0"/>
          <c:showBubbleSize val="0"/>
        </c:dLbls>
        <c:gapWidth val="50"/>
        <c:axId val="948765568"/>
        <c:axId val="948766112"/>
      </c:barChart>
      <c:catAx>
        <c:axId val="94876556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Province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8766112"/>
        <c:crosses val="autoZero"/>
        <c:auto val="1"/>
        <c:lblAlgn val="ctr"/>
        <c:lblOffset val="100"/>
        <c:noMultiLvlLbl val="0"/>
      </c:catAx>
      <c:valAx>
        <c:axId val="948766112"/>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Annual income (Rands)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 ###" sourceLinked="1"/>
        <c:majorTickMark val="out"/>
        <c:minorTickMark val="none"/>
        <c:tickLblPos val="nextTo"/>
        <c:crossAx val="94876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80209782704339E-2"/>
          <c:y val="0.16429694892724228"/>
          <c:w val="0.94441193448544936"/>
          <c:h val="0.79209513797660558"/>
        </c:manualLayout>
      </c:layout>
      <c:areaChart>
        <c:grouping val="stacked"/>
        <c:varyColors val="0"/>
        <c:ser>
          <c:idx val="2"/>
          <c:order val="2"/>
          <c:tx>
            <c:strRef>
              <c:f>'Proportion Plot'!$F$2</c:f>
              <c:strCache>
                <c:ptCount val="1"/>
                <c:pt idx="0">
                  <c:v>All other provinces-area</c:v>
                </c:pt>
              </c:strCache>
            </c:strRef>
          </c:tx>
          <c:spPr>
            <a:solidFill>
              <a:schemeClr val="bg1">
                <a:lumMod val="50000"/>
              </a:schemeClr>
            </a:solidFill>
            <a:ln>
              <a:noFill/>
            </a:ln>
            <a:effectLst/>
          </c:spPr>
          <c:val>
            <c:numRef>
              <c:f>'Proportion Plot'!$F$3:$F$23</c:f>
              <c:numCache>
                <c:formatCode>0%</c:formatCode>
                <c:ptCount val="21"/>
                <c:pt idx="1">
                  <c:v>-35</c:v>
                </c:pt>
                <c:pt idx="2">
                  <c:v>0.439</c:v>
                </c:pt>
                <c:pt idx="3">
                  <c:v>0.43897000000000003</c:v>
                </c:pt>
                <c:pt idx="4">
                  <c:v>0.43891000000000002</c:v>
                </c:pt>
                <c:pt idx="5">
                  <c:v>0.43879000000000001</c:v>
                </c:pt>
                <c:pt idx="6">
                  <c:v>0.43861</c:v>
                </c:pt>
                <c:pt idx="7">
                  <c:v>0.43836999999999998</c:v>
                </c:pt>
                <c:pt idx="8">
                  <c:v>0.43806999999999996</c:v>
                </c:pt>
                <c:pt idx="9">
                  <c:v>0.43770999999999993</c:v>
                </c:pt>
                <c:pt idx="10">
                  <c:v>0.43728999999999996</c:v>
                </c:pt>
                <c:pt idx="11">
                  <c:v>0.43692999999999993</c:v>
                </c:pt>
                <c:pt idx="12">
                  <c:v>0.43662999999999991</c:v>
                </c:pt>
                <c:pt idx="13">
                  <c:v>0.43638999999999989</c:v>
                </c:pt>
                <c:pt idx="14">
                  <c:v>0.43620999999999988</c:v>
                </c:pt>
                <c:pt idx="15">
                  <c:v>0.43608999999999987</c:v>
                </c:pt>
                <c:pt idx="16">
                  <c:v>0.43602999999999986</c:v>
                </c:pt>
                <c:pt idx="17">
                  <c:v>0.43599999999999989</c:v>
                </c:pt>
                <c:pt idx="18">
                  <c:v>0.436</c:v>
                </c:pt>
                <c:pt idx="19">
                  <c:v>-35</c:v>
                </c:pt>
              </c:numCache>
            </c:numRef>
          </c:val>
          <c:extLst>
            <c:ext xmlns:c16="http://schemas.microsoft.com/office/drawing/2014/chart" uri="{C3380CC4-5D6E-409C-BE32-E72D297353CC}">
              <c16:uniqueId val="{00000000-C38C-4B35-A7AD-F904EA8419D1}"/>
            </c:ext>
          </c:extLst>
        </c:ser>
        <c:ser>
          <c:idx val="5"/>
          <c:order val="5"/>
          <c:tx>
            <c:strRef>
              <c:f>'Proportion Plot'!$K$2</c:f>
              <c:strCache>
                <c:ptCount val="1"/>
                <c:pt idx="0">
                  <c:v>GP-area</c:v>
                </c:pt>
              </c:strCache>
            </c:strRef>
          </c:tx>
          <c:spPr>
            <a:solidFill>
              <a:srgbClr val="318B71"/>
            </a:solidFill>
            <a:ln>
              <a:noFill/>
            </a:ln>
            <a:effectLst/>
          </c:spPr>
          <c:val>
            <c:numRef>
              <c:f>'Proportion Plot'!$K$3:$K$23</c:f>
              <c:numCache>
                <c:formatCode>0%</c:formatCode>
                <c:ptCount val="21"/>
                <c:pt idx="1">
                  <c:v>-35</c:v>
                </c:pt>
                <c:pt idx="2">
                  <c:v>0.20899999999999999</c:v>
                </c:pt>
                <c:pt idx="3">
                  <c:v>0.20954</c:v>
                </c:pt>
                <c:pt idx="4">
                  <c:v>0.21062</c:v>
                </c:pt>
                <c:pt idx="5">
                  <c:v>0.21278</c:v>
                </c:pt>
                <c:pt idx="6">
                  <c:v>0.21601999999999999</c:v>
                </c:pt>
                <c:pt idx="7">
                  <c:v>0.22033999999999998</c:v>
                </c:pt>
                <c:pt idx="8">
                  <c:v>0.22574</c:v>
                </c:pt>
                <c:pt idx="9">
                  <c:v>0.23222000000000001</c:v>
                </c:pt>
                <c:pt idx="10">
                  <c:v>0.23978000000000002</c:v>
                </c:pt>
                <c:pt idx="11">
                  <c:v>0.24626000000000003</c:v>
                </c:pt>
                <c:pt idx="12">
                  <c:v>0.25166000000000005</c:v>
                </c:pt>
                <c:pt idx="13">
                  <c:v>0.25598000000000004</c:v>
                </c:pt>
                <c:pt idx="14">
                  <c:v>0.25922000000000006</c:v>
                </c:pt>
                <c:pt idx="15">
                  <c:v>0.26138000000000006</c:v>
                </c:pt>
                <c:pt idx="16">
                  <c:v>0.26246000000000008</c:v>
                </c:pt>
                <c:pt idx="17">
                  <c:v>0.26300000000000007</c:v>
                </c:pt>
                <c:pt idx="18">
                  <c:v>0.26300000000000001</c:v>
                </c:pt>
                <c:pt idx="19">
                  <c:v>-35</c:v>
                </c:pt>
              </c:numCache>
            </c:numRef>
          </c:val>
          <c:extLst>
            <c:ext xmlns:c16="http://schemas.microsoft.com/office/drawing/2014/chart" uri="{C3380CC4-5D6E-409C-BE32-E72D297353CC}">
              <c16:uniqueId val="{00000001-C38C-4B35-A7AD-F904EA8419D1}"/>
            </c:ext>
          </c:extLst>
        </c:ser>
        <c:ser>
          <c:idx val="8"/>
          <c:order val="8"/>
          <c:tx>
            <c:strRef>
              <c:f>'Proportion Plot'!$P$2</c:f>
              <c:strCache>
                <c:ptCount val="1"/>
                <c:pt idx="0">
                  <c:v>KZN-area</c:v>
                </c:pt>
              </c:strCache>
            </c:strRef>
          </c:tx>
          <c:spPr>
            <a:solidFill>
              <a:schemeClr val="accent1">
                <a:lumMod val="75000"/>
              </a:schemeClr>
            </a:solidFill>
            <a:ln>
              <a:noFill/>
            </a:ln>
            <a:effectLst/>
          </c:spPr>
          <c:val>
            <c:numRef>
              <c:f>'Proportion Plot'!$P$3:$P$23</c:f>
              <c:numCache>
                <c:formatCode>0%</c:formatCode>
                <c:ptCount val="21"/>
                <c:pt idx="1">
                  <c:v>-35</c:v>
                </c:pt>
                <c:pt idx="2">
                  <c:v>0.20799999999999999</c:v>
                </c:pt>
                <c:pt idx="3">
                  <c:v>0.20782999999999999</c:v>
                </c:pt>
                <c:pt idx="4">
                  <c:v>0.20748999999999998</c:v>
                </c:pt>
                <c:pt idx="5">
                  <c:v>0.20680999999999999</c:v>
                </c:pt>
                <c:pt idx="6">
                  <c:v>0.20579</c:v>
                </c:pt>
                <c:pt idx="7">
                  <c:v>0.20443</c:v>
                </c:pt>
                <c:pt idx="8">
                  <c:v>0.20272999999999999</c:v>
                </c:pt>
                <c:pt idx="9">
                  <c:v>0.20069000000000001</c:v>
                </c:pt>
                <c:pt idx="10">
                  <c:v>0.19831000000000001</c:v>
                </c:pt>
                <c:pt idx="11">
                  <c:v>0.19627000000000003</c:v>
                </c:pt>
                <c:pt idx="12">
                  <c:v>0.19457000000000002</c:v>
                </c:pt>
                <c:pt idx="13">
                  <c:v>0.19321000000000002</c:v>
                </c:pt>
                <c:pt idx="14">
                  <c:v>0.19219000000000003</c:v>
                </c:pt>
                <c:pt idx="15">
                  <c:v>0.19151000000000004</c:v>
                </c:pt>
                <c:pt idx="16">
                  <c:v>0.19117000000000003</c:v>
                </c:pt>
                <c:pt idx="17">
                  <c:v>0.19100000000000003</c:v>
                </c:pt>
                <c:pt idx="18">
                  <c:v>0.191</c:v>
                </c:pt>
                <c:pt idx="19">
                  <c:v>-35</c:v>
                </c:pt>
              </c:numCache>
            </c:numRef>
          </c:val>
          <c:extLst>
            <c:ext xmlns:c16="http://schemas.microsoft.com/office/drawing/2014/chart" uri="{C3380CC4-5D6E-409C-BE32-E72D297353CC}">
              <c16:uniqueId val="{00000002-C38C-4B35-A7AD-F904EA8419D1}"/>
            </c:ext>
          </c:extLst>
        </c:ser>
        <c:ser>
          <c:idx val="11"/>
          <c:order val="11"/>
          <c:tx>
            <c:strRef>
              <c:f>'Proportion Plot'!$U$2</c:f>
              <c:strCache>
                <c:ptCount val="1"/>
                <c:pt idx="0">
                  <c:v>EC-area</c:v>
                </c:pt>
              </c:strCache>
            </c:strRef>
          </c:tx>
          <c:spPr>
            <a:solidFill>
              <a:srgbClr val="E45C5B"/>
            </a:solidFill>
            <a:ln>
              <a:noFill/>
            </a:ln>
            <a:effectLst/>
          </c:spPr>
          <c:val>
            <c:numRef>
              <c:f>'Proportion Plot'!$U$3:$U$23</c:f>
              <c:numCache>
                <c:formatCode>0%</c:formatCode>
                <c:ptCount val="21"/>
                <c:pt idx="1">
                  <c:v>-35</c:v>
                </c:pt>
                <c:pt idx="2">
                  <c:v>0.14299999999999999</c:v>
                </c:pt>
                <c:pt idx="3">
                  <c:v>0.14268</c:v>
                </c:pt>
                <c:pt idx="4">
                  <c:v>0.14204</c:v>
                </c:pt>
                <c:pt idx="5">
                  <c:v>0.14076</c:v>
                </c:pt>
                <c:pt idx="6">
                  <c:v>0.13883999999999999</c:v>
                </c:pt>
                <c:pt idx="7">
                  <c:v>0.13627999999999998</c:v>
                </c:pt>
                <c:pt idx="8">
                  <c:v>0.13307999999999998</c:v>
                </c:pt>
                <c:pt idx="9">
                  <c:v>0.12923999999999997</c:v>
                </c:pt>
                <c:pt idx="10">
                  <c:v>0.12475999999999997</c:v>
                </c:pt>
                <c:pt idx="11">
                  <c:v>0.12091999999999997</c:v>
                </c:pt>
                <c:pt idx="12">
                  <c:v>0.11771999999999998</c:v>
                </c:pt>
                <c:pt idx="13">
                  <c:v>0.11515999999999998</c:v>
                </c:pt>
                <c:pt idx="14">
                  <c:v>0.11323999999999998</c:v>
                </c:pt>
                <c:pt idx="15">
                  <c:v>0.11195999999999998</c:v>
                </c:pt>
                <c:pt idx="16">
                  <c:v>0.11131999999999997</c:v>
                </c:pt>
                <c:pt idx="17">
                  <c:v>0.11099999999999997</c:v>
                </c:pt>
                <c:pt idx="18">
                  <c:v>0.111</c:v>
                </c:pt>
                <c:pt idx="19">
                  <c:v>-35</c:v>
                </c:pt>
              </c:numCache>
            </c:numRef>
          </c:val>
          <c:extLst>
            <c:ext xmlns:c16="http://schemas.microsoft.com/office/drawing/2014/chart" uri="{C3380CC4-5D6E-409C-BE32-E72D297353CC}">
              <c16:uniqueId val="{00000003-C38C-4B35-A7AD-F904EA8419D1}"/>
            </c:ext>
          </c:extLst>
        </c:ser>
        <c:dLbls>
          <c:showLegendKey val="0"/>
          <c:showVal val="0"/>
          <c:showCatName val="0"/>
          <c:showSerName val="0"/>
          <c:showPercent val="0"/>
          <c:showBubbleSize val="0"/>
        </c:dLbls>
        <c:axId val="549681567"/>
        <c:axId val="549705279"/>
      </c:areaChart>
      <c:barChart>
        <c:barDir val="col"/>
        <c:grouping val="stacked"/>
        <c:varyColors val="0"/>
        <c:ser>
          <c:idx val="3"/>
          <c:order val="3"/>
          <c:tx>
            <c:strRef>
              <c:f>'Proportion Plot'!$G$2</c:f>
              <c:strCache>
                <c:ptCount val="1"/>
                <c:pt idx="0">
                  <c:v>All other provinces</c:v>
                </c:pt>
              </c:strCache>
            </c:strRef>
          </c:tx>
          <c:spPr>
            <a:noFill/>
            <a:ln>
              <a:noFill/>
            </a:ln>
            <a:effectLst/>
          </c:spPr>
          <c:invertIfNegative val="0"/>
          <c:dLbls>
            <c:dLbl>
              <c:idx val="1"/>
              <c:layout>
                <c:manualLayout>
                  <c:x val="8.8419984469438315E-2"/>
                  <c:y val="-2.6086238530979369E-3"/>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l" rtl="0">
                    <a:defRPr lang="en-US" sz="1400" b="1" i="0" u="none" strike="noStrike" kern="1200" baseline="0">
                      <a:solidFill>
                        <a:prstClr val="white">
                          <a:lumMod val="95000"/>
                        </a:prstClr>
                      </a:solidFill>
                      <a:latin typeface="+mj-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8.8515890113396403E-2"/>
                      <c:h val="0.18593538795795722"/>
                    </c:manualLayout>
                  </c15:layout>
                </c:ext>
                <c:ext xmlns:c16="http://schemas.microsoft.com/office/drawing/2014/chart" uri="{C3380CC4-5D6E-409C-BE32-E72D297353CC}">
                  <c16:uniqueId val="{00000004-C38C-4B35-A7AD-F904EA8419D1}"/>
                </c:ext>
              </c:extLst>
            </c:dLbl>
            <c:dLbl>
              <c:idx val="19"/>
              <c:layout>
                <c:manualLayout>
                  <c:x val="-8.6363653045438665E-2"/>
                  <c:y val="0"/>
                </c:manualLayout>
              </c:layout>
              <c:numFmt formatCode="0.0%" sourceLinked="0"/>
              <c:spPr>
                <a:noFill/>
                <a:ln>
                  <a:noFill/>
                </a:ln>
                <a:effectLst/>
              </c:spPr>
              <c:txPr>
                <a:bodyPr rot="0" spcFirstLastPara="1" vertOverflow="ellipsis" vert="horz" wrap="square" lIns="38100" tIns="19050" rIns="38100" bIns="19050" anchor="ctr" anchorCtr="0">
                  <a:noAutofit/>
                </a:bodyPr>
                <a:lstStyle/>
                <a:p>
                  <a:pPr algn="l" rtl="0">
                    <a:defRPr lang="en-US" sz="1400" b="1" i="0" u="none" strike="noStrike" kern="1200" baseline="0">
                      <a:solidFill>
                        <a:prstClr val="white">
                          <a:lumMod val="95000"/>
                        </a:prstClr>
                      </a:solidFill>
                      <a:latin typeface="+mj-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8.6541863758072102E-2"/>
                      <c:h val="0.18191826537861863"/>
                    </c:manualLayout>
                  </c15:layout>
                </c:ext>
                <c:ext xmlns:c16="http://schemas.microsoft.com/office/drawing/2014/chart" uri="{C3380CC4-5D6E-409C-BE32-E72D297353CC}">
                  <c16:uniqueId val="{00000005-C38C-4B35-A7AD-F904EA8419D1}"/>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l" rtl="0">
                  <a:defRPr lang="en-US" sz="1400" b="1" i="0" u="none" strike="noStrike" kern="1200" baseline="0">
                    <a:solidFill>
                      <a:prstClr val="white">
                        <a:lumMod val="95000"/>
                      </a:prst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'Proportion Plot'!$G$3:$G$23</c:f>
              <c:numCache>
                <c:formatCode>0%</c:formatCode>
                <c:ptCount val="21"/>
                <c:pt idx="1">
                  <c:v>0.439</c:v>
                </c:pt>
                <c:pt idx="19">
                  <c:v>0.436</c:v>
                </c:pt>
              </c:numCache>
            </c:numRef>
          </c:val>
          <c:extLst>
            <c:ext xmlns:c16="http://schemas.microsoft.com/office/drawing/2014/chart" uri="{C3380CC4-5D6E-409C-BE32-E72D297353CC}">
              <c16:uniqueId val="{00000006-C38C-4B35-A7AD-F904EA8419D1}"/>
            </c:ext>
          </c:extLst>
        </c:ser>
        <c:ser>
          <c:idx val="6"/>
          <c:order val="6"/>
          <c:tx>
            <c:strRef>
              <c:f>'Proportion Plot'!$L$2</c:f>
              <c:strCache>
                <c:ptCount val="1"/>
                <c:pt idx="0">
                  <c:v>GP</c:v>
                </c:pt>
              </c:strCache>
            </c:strRef>
          </c:tx>
          <c:spPr>
            <a:noFill/>
            <a:ln>
              <a:noFill/>
            </a:ln>
            <a:effectLst/>
          </c:spPr>
          <c:invertIfNegative val="0"/>
          <c:dLbls>
            <c:dLbl>
              <c:idx val="1"/>
              <c:layout>
                <c:manualLayout>
                  <c:x val="7.6767691595945473E-2"/>
                  <c:y val="-1.007255635562019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38C-4B35-A7AD-F904EA8419D1}"/>
                </c:ext>
              </c:extLst>
            </c:dLbl>
            <c:dLbl>
              <c:idx val="19"/>
              <c:layout>
                <c:manualLayout>
                  <c:x val="-8.088024650287122E-2"/>
                  <c:y val="2.4277208251038442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C38C-4B35-A7AD-F904EA8419D1}"/>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l" rtl="0">
                  <a:defRPr lang="en-US" sz="1400" b="1" i="0" u="none" strike="noStrike" kern="1200" baseline="0">
                    <a:solidFill>
                      <a:prstClr val="white">
                        <a:lumMod val="95000"/>
                      </a:prst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'Proportion Plot'!$L$3:$L$23</c:f>
              <c:numCache>
                <c:formatCode>0%</c:formatCode>
                <c:ptCount val="21"/>
                <c:pt idx="1">
                  <c:v>0.20899999999999999</c:v>
                </c:pt>
                <c:pt idx="19">
                  <c:v>0.26300000000000001</c:v>
                </c:pt>
              </c:numCache>
            </c:numRef>
          </c:val>
          <c:extLst>
            <c:ext xmlns:c16="http://schemas.microsoft.com/office/drawing/2014/chart" uri="{C3380CC4-5D6E-409C-BE32-E72D297353CC}">
              <c16:uniqueId val="{00000009-C38C-4B35-A7AD-F904EA8419D1}"/>
            </c:ext>
          </c:extLst>
        </c:ser>
        <c:ser>
          <c:idx val="9"/>
          <c:order val="9"/>
          <c:tx>
            <c:strRef>
              <c:f>'Proportion Plot'!$Q$2</c:f>
              <c:strCache>
                <c:ptCount val="1"/>
                <c:pt idx="0">
                  <c:v>KZN</c:v>
                </c:pt>
              </c:strCache>
            </c:strRef>
          </c:tx>
          <c:spPr>
            <a:noFill/>
            <a:ln>
              <a:noFill/>
            </a:ln>
            <a:effectLst/>
          </c:spPr>
          <c:invertIfNegative val="0"/>
          <c:dLbls>
            <c:dLbl>
              <c:idx val="1"/>
              <c:layout>
                <c:manualLayout>
                  <c:x val="8.0880246502871095E-2"/>
                  <c:y val="9.8917198280179634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C38C-4B35-A7AD-F904EA8419D1}"/>
                </c:ext>
              </c:extLst>
            </c:dLbl>
            <c:dLbl>
              <c:idx val="19"/>
              <c:layout>
                <c:manualLayout>
                  <c:x val="-8.3621949774154991E-2"/>
                  <c:y val="1.8083652760218547E-4"/>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38C-4B35-A7AD-F904EA8419D1}"/>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l" rtl="0">
                  <a:defRPr lang="en-US" sz="1400" b="1" i="0" u="none" strike="noStrike" kern="1200" baseline="0">
                    <a:solidFill>
                      <a:prstClr val="white">
                        <a:lumMod val="95000"/>
                      </a:prst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'Proportion Plot'!$Q$3:$Q$23</c:f>
              <c:numCache>
                <c:formatCode>0%</c:formatCode>
                <c:ptCount val="21"/>
                <c:pt idx="1">
                  <c:v>0.20799999999999999</c:v>
                </c:pt>
                <c:pt idx="19">
                  <c:v>0.191</c:v>
                </c:pt>
              </c:numCache>
            </c:numRef>
          </c:val>
          <c:extLst>
            <c:ext xmlns:c16="http://schemas.microsoft.com/office/drawing/2014/chart" uri="{C3380CC4-5D6E-409C-BE32-E72D297353CC}">
              <c16:uniqueId val="{0000000C-C38C-4B35-A7AD-F904EA8419D1}"/>
            </c:ext>
          </c:extLst>
        </c:ser>
        <c:ser>
          <c:idx val="12"/>
          <c:order val="12"/>
          <c:tx>
            <c:strRef>
              <c:f>'Proportion Plot'!$V$2</c:f>
              <c:strCache>
                <c:ptCount val="1"/>
                <c:pt idx="0">
                  <c:v>EC</c:v>
                </c:pt>
              </c:strCache>
            </c:strRef>
          </c:tx>
          <c:spPr>
            <a:noFill/>
            <a:ln>
              <a:noFill/>
            </a:ln>
            <a:effectLst/>
          </c:spPr>
          <c:invertIfNegative val="0"/>
          <c:dLbls>
            <c:dLbl>
              <c:idx val="1"/>
              <c:layout>
                <c:manualLayout>
                  <c:x val="7.5396839960303594E-2"/>
                  <c:y val="9.7108833004157322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C38C-4B35-A7AD-F904EA8419D1}"/>
                </c:ext>
              </c:extLst>
            </c:dLbl>
            <c:dLbl>
              <c:idx val="19"/>
              <c:layout>
                <c:manualLayout>
                  <c:x val="-7.5396839960303594E-2"/>
                  <c:y val="-5.2171147054123042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C38C-4B35-A7AD-F904EA8419D1}"/>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l" rtl="0">
                  <a:defRPr lang="en-US" sz="1400" b="1" i="0" u="none" strike="noStrike" kern="1200" baseline="0">
                    <a:solidFill>
                      <a:prstClr val="white">
                        <a:lumMod val="95000"/>
                      </a:prstClr>
                    </a:solidFill>
                    <a:latin typeface="+mj-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'Proportion Plot'!$V$3:$V$23</c:f>
              <c:numCache>
                <c:formatCode>0%</c:formatCode>
                <c:ptCount val="21"/>
                <c:pt idx="1">
                  <c:v>0.14299999999999999</c:v>
                </c:pt>
                <c:pt idx="19">
                  <c:v>0.111</c:v>
                </c:pt>
              </c:numCache>
            </c:numRef>
          </c:val>
          <c:extLst>
            <c:ext xmlns:c16="http://schemas.microsoft.com/office/drawing/2014/chart" uri="{C3380CC4-5D6E-409C-BE32-E72D297353CC}">
              <c16:uniqueId val="{0000000F-C38C-4B35-A7AD-F904EA8419D1}"/>
            </c:ext>
          </c:extLst>
        </c:ser>
        <c:dLbls>
          <c:showLegendKey val="0"/>
          <c:showVal val="0"/>
          <c:showCatName val="0"/>
          <c:showSerName val="0"/>
          <c:showPercent val="0"/>
          <c:showBubbleSize val="0"/>
        </c:dLbls>
        <c:gapWidth val="150"/>
        <c:overlap val="100"/>
        <c:axId val="549681567"/>
        <c:axId val="549705279"/>
      </c:barChart>
      <c:lineChart>
        <c:grouping val="stacked"/>
        <c:varyColors val="0"/>
        <c:ser>
          <c:idx val="0"/>
          <c:order val="0"/>
          <c:tx>
            <c:strRef>
              <c:f>'Proportion Plot'!$C$2</c:f>
              <c:strCache>
                <c:ptCount val="1"/>
                <c:pt idx="0">
                  <c:v>Baseline</c:v>
                </c:pt>
              </c:strCache>
            </c:strRef>
          </c:tx>
          <c:spPr>
            <a:ln w="28575" cap="rnd">
              <a:solidFill>
                <a:schemeClr val="tx1"/>
              </a:solidFill>
              <a:round/>
            </a:ln>
            <a:effectLst/>
          </c:spPr>
          <c:marker>
            <c:symbol val="none"/>
          </c:marker>
          <c:val>
            <c:numRef>
              <c:f>'Proportion Plot'!$C$3:$C$23</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0-C38C-4B35-A7AD-F904EA8419D1}"/>
            </c:ext>
          </c:extLst>
        </c:ser>
        <c:ser>
          <c:idx val="1"/>
          <c:order val="1"/>
          <c:tx>
            <c:strRef>
              <c:f>'Proportion Plot'!$E$2</c:f>
              <c:strCache>
                <c:ptCount val="1"/>
                <c:pt idx="0">
                  <c:v>All other provinces-stacked line</c:v>
                </c:pt>
              </c:strCache>
            </c:strRef>
          </c:tx>
          <c:spPr>
            <a:ln w="28575" cap="rnd">
              <a:solidFill>
                <a:schemeClr val="bg1"/>
              </a:solidFill>
              <a:round/>
            </a:ln>
            <a:effectLst/>
          </c:spPr>
          <c:marker>
            <c:symbol val="none"/>
          </c:marker>
          <c:val>
            <c:numRef>
              <c:f>'Proportion Plot'!$E$3:$E$23</c:f>
              <c:numCache>
                <c:formatCode>0%</c:formatCode>
                <c:ptCount val="21"/>
                <c:pt idx="0">
                  <c:v>0.439</c:v>
                </c:pt>
                <c:pt idx="1">
                  <c:v>0.439</c:v>
                </c:pt>
                <c:pt idx="2">
                  <c:v>0.439</c:v>
                </c:pt>
                <c:pt idx="3">
                  <c:v>0.43897000000000003</c:v>
                </c:pt>
                <c:pt idx="4">
                  <c:v>0.43891000000000002</c:v>
                </c:pt>
                <c:pt idx="5">
                  <c:v>0.43879000000000001</c:v>
                </c:pt>
                <c:pt idx="6">
                  <c:v>0.43861</c:v>
                </c:pt>
                <c:pt idx="7">
                  <c:v>0.43836999999999998</c:v>
                </c:pt>
                <c:pt idx="8">
                  <c:v>0.43806999999999996</c:v>
                </c:pt>
                <c:pt idx="9">
                  <c:v>0.43770999999999993</c:v>
                </c:pt>
                <c:pt idx="10">
                  <c:v>0.43728999999999996</c:v>
                </c:pt>
                <c:pt idx="11">
                  <c:v>0.43692999999999993</c:v>
                </c:pt>
                <c:pt idx="12">
                  <c:v>0.43662999999999991</c:v>
                </c:pt>
                <c:pt idx="13">
                  <c:v>0.43638999999999989</c:v>
                </c:pt>
                <c:pt idx="14">
                  <c:v>0.43620999999999988</c:v>
                </c:pt>
                <c:pt idx="15">
                  <c:v>0.43608999999999987</c:v>
                </c:pt>
                <c:pt idx="16">
                  <c:v>0.43602999999999986</c:v>
                </c:pt>
                <c:pt idx="17">
                  <c:v>0.43599999999999989</c:v>
                </c:pt>
                <c:pt idx="18">
                  <c:v>0.436</c:v>
                </c:pt>
                <c:pt idx="19">
                  <c:v>0.436</c:v>
                </c:pt>
                <c:pt idx="20">
                  <c:v>0.436</c:v>
                </c:pt>
              </c:numCache>
            </c:numRef>
          </c:val>
          <c:smooth val="0"/>
          <c:extLst>
            <c:ext xmlns:c16="http://schemas.microsoft.com/office/drawing/2014/chart" uri="{C3380CC4-5D6E-409C-BE32-E72D297353CC}">
              <c16:uniqueId val="{00000011-C38C-4B35-A7AD-F904EA8419D1}"/>
            </c:ext>
          </c:extLst>
        </c:ser>
        <c:ser>
          <c:idx val="4"/>
          <c:order val="4"/>
          <c:tx>
            <c:strRef>
              <c:f>'Proportion Plot'!$J$2</c:f>
              <c:strCache>
                <c:ptCount val="1"/>
                <c:pt idx="0">
                  <c:v>GP-stacked line</c:v>
                </c:pt>
              </c:strCache>
            </c:strRef>
          </c:tx>
          <c:spPr>
            <a:ln w="28575" cap="rnd">
              <a:solidFill>
                <a:schemeClr val="bg1"/>
              </a:solidFill>
              <a:round/>
            </a:ln>
            <a:effectLst/>
          </c:spPr>
          <c:marker>
            <c:symbol val="none"/>
          </c:marker>
          <c:val>
            <c:numRef>
              <c:f>'Proportion Plot'!$J$3:$J$23</c:f>
              <c:numCache>
                <c:formatCode>0%</c:formatCode>
                <c:ptCount val="21"/>
                <c:pt idx="0">
                  <c:v>0.20899999999999999</c:v>
                </c:pt>
                <c:pt idx="1">
                  <c:v>0.20899999999999999</c:v>
                </c:pt>
                <c:pt idx="2">
                  <c:v>0.20899999999999999</c:v>
                </c:pt>
                <c:pt idx="3">
                  <c:v>0.20954</c:v>
                </c:pt>
                <c:pt idx="4">
                  <c:v>0.21062</c:v>
                </c:pt>
                <c:pt idx="5">
                  <c:v>0.21278</c:v>
                </c:pt>
                <c:pt idx="6">
                  <c:v>0.21601999999999999</c:v>
                </c:pt>
                <c:pt idx="7">
                  <c:v>0.22033999999999998</c:v>
                </c:pt>
                <c:pt idx="8">
                  <c:v>0.22574</c:v>
                </c:pt>
                <c:pt idx="9">
                  <c:v>0.23222000000000001</c:v>
                </c:pt>
                <c:pt idx="10">
                  <c:v>0.23978000000000002</c:v>
                </c:pt>
                <c:pt idx="11">
                  <c:v>0.24626000000000003</c:v>
                </c:pt>
                <c:pt idx="12">
                  <c:v>0.25166000000000005</c:v>
                </c:pt>
                <c:pt idx="13">
                  <c:v>0.25598000000000004</c:v>
                </c:pt>
                <c:pt idx="14">
                  <c:v>0.25922000000000006</c:v>
                </c:pt>
                <c:pt idx="15">
                  <c:v>0.26138000000000006</c:v>
                </c:pt>
                <c:pt idx="16">
                  <c:v>0.26246000000000008</c:v>
                </c:pt>
                <c:pt idx="17">
                  <c:v>0.26300000000000007</c:v>
                </c:pt>
                <c:pt idx="18">
                  <c:v>0.26300000000000001</c:v>
                </c:pt>
                <c:pt idx="19">
                  <c:v>0.26300000000000001</c:v>
                </c:pt>
                <c:pt idx="20">
                  <c:v>0.26300000000000001</c:v>
                </c:pt>
              </c:numCache>
            </c:numRef>
          </c:val>
          <c:smooth val="0"/>
          <c:extLst>
            <c:ext xmlns:c16="http://schemas.microsoft.com/office/drawing/2014/chart" uri="{C3380CC4-5D6E-409C-BE32-E72D297353CC}">
              <c16:uniqueId val="{00000012-C38C-4B35-A7AD-F904EA8419D1}"/>
            </c:ext>
          </c:extLst>
        </c:ser>
        <c:ser>
          <c:idx val="7"/>
          <c:order val="7"/>
          <c:tx>
            <c:strRef>
              <c:f>'Proportion Plot'!$O$2</c:f>
              <c:strCache>
                <c:ptCount val="1"/>
                <c:pt idx="0">
                  <c:v>KZN-stacked line</c:v>
                </c:pt>
              </c:strCache>
            </c:strRef>
          </c:tx>
          <c:spPr>
            <a:ln w="28575" cap="rnd">
              <a:solidFill>
                <a:schemeClr val="bg1"/>
              </a:solidFill>
              <a:round/>
            </a:ln>
            <a:effectLst/>
          </c:spPr>
          <c:marker>
            <c:symbol val="none"/>
          </c:marker>
          <c:val>
            <c:numRef>
              <c:f>'Proportion Plot'!$O$3:$O$23</c:f>
              <c:numCache>
                <c:formatCode>0%</c:formatCode>
                <c:ptCount val="21"/>
                <c:pt idx="0">
                  <c:v>0.20799999999999999</c:v>
                </c:pt>
                <c:pt idx="1">
                  <c:v>0.20799999999999999</c:v>
                </c:pt>
                <c:pt idx="2">
                  <c:v>0.20799999999999999</c:v>
                </c:pt>
                <c:pt idx="3">
                  <c:v>0.20782999999999999</c:v>
                </c:pt>
                <c:pt idx="4">
                  <c:v>0.20748999999999998</c:v>
                </c:pt>
                <c:pt idx="5">
                  <c:v>0.20680999999999999</c:v>
                </c:pt>
                <c:pt idx="6">
                  <c:v>0.20579</c:v>
                </c:pt>
                <c:pt idx="7">
                  <c:v>0.20443</c:v>
                </c:pt>
                <c:pt idx="8">
                  <c:v>0.20272999999999999</c:v>
                </c:pt>
                <c:pt idx="9">
                  <c:v>0.20069000000000001</c:v>
                </c:pt>
                <c:pt idx="10">
                  <c:v>0.19831000000000001</c:v>
                </c:pt>
                <c:pt idx="11">
                  <c:v>0.19627000000000003</c:v>
                </c:pt>
                <c:pt idx="12">
                  <c:v>0.19457000000000002</c:v>
                </c:pt>
                <c:pt idx="13">
                  <c:v>0.19321000000000002</c:v>
                </c:pt>
                <c:pt idx="14">
                  <c:v>0.19219000000000003</c:v>
                </c:pt>
                <c:pt idx="15">
                  <c:v>0.19151000000000004</c:v>
                </c:pt>
                <c:pt idx="16">
                  <c:v>0.19117000000000003</c:v>
                </c:pt>
                <c:pt idx="17">
                  <c:v>0.19100000000000003</c:v>
                </c:pt>
                <c:pt idx="18">
                  <c:v>0.191</c:v>
                </c:pt>
                <c:pt idx="19">
                  <c:v>0.191</c:v>
                </c:pt>
                <c:pt idx="20">
                  <c:v>0.191</c:v>
                </c:pt>
              </c:numCache>
            </c:numRef>
          </c:val>
          <c:smooth val="0"/>
          <c:extLst>
            <c:ext xmlns:c16="http://schemas.microsoft.com/office/drawing/2014/chart" uri="{C3380CC4-5D6E-409C-BE32-E72D297353CC}">
              <c16:uniqueId val="{00000013-C38C-4B35-A7AD-F904EA8419D1}"/>
            </c:ext>
          </c:extLst>
        </c:ser>
        <c:ser>
          <c:idx val="10"/>
          <c:order val="10"/>
          <c:tx>
            <c:strRef>
              <c:f>'Proportion Plot'!$T$2</c:f>
              <c:strCache>
                <c:ptCount val="1"/>
                <c:pt idx="0">
                  <c:v>EC-stacked line</c:v>
                </c:pt>
              </c:strCache>
            </c:strRef>
          </c:tx>
          <c:spPr>
            <a:ln w="28575" cap="rnd">
              <a:noFill/>
              <a:round/>
            </a:ln>
            <a:effectLst/>
          </c:spPr>
          <c:marker>
            <c:symbol val="none"/>
          </c:marker>
          <c:val>
            <c:numRef>
              <c:f>'Proportion Plot'!$T$3:$T$23</c:f>
              <c:numCache>
                <c:formatCode>0%</c:formatCode>
                <c:ptCount val="21"/>
                <c:pt idx="0">
                  <c:v>0.14299999999999999</c:v>
                </c:pt>
                <c:pt idx="1">
                  <c:v>0.14299999999999999</c:v>
                </c:pt>
                <c:pt idx="2">
                  <c:v>0.14299999999999999</c:v>
                </c:pt>
                <c:pt idx="3">
                  <c:v>0.14268</c:v>
                </c:pt>
                <c:pt idx="4">
                  <c:v>0.14204</c:v>
                </c:pt>
                <c:pt idx="5">
                  <c:v>0.14076</c:v>
                </c:pt>
                <c:pt idx="6">
                  <c:v>0.13883999999999999</c:v>
                </c:pt>
                <c:pt idx="7">
                  <c:v>0.13627999999999998</c:v>
                </c:pt>
                <c:pt idx="8">
                  <c:v>0.13307999999999998</c:v>
                </c:pt>
                <c:pt idx="9">
                  <c:v>0.12923999999999997</c:v>
                </c:pt>
                <c:pt idx="10">
                  <c:v>0.12475999999999997</c:v>
                </c:pt>
                <c:pt idx="11">
                  <c:v>0.12091999999999997</c:v>
                </c:pt>
                <c:pt idx="12">
                  <c:v>0.11771999999999998</c:v>
                </c:pt>
                <c:pt idx="13">
                  <c:v>0.11515999999999998</c:v>
                </c:pt>
                <c:pt idx="14">
                  <c:v>0.11323999999999998</c:v>
                </c:pt>
                <c:pt idx="15">
                  <c:v>0.11195999999999998</c:v>
                </c:pt>
                <c:pt idx="16">
                  <c:v>0.11131999999999997</c:v>
                </c:pt>
                <c:pt idx="17">
                  <c:v>0.11099999999999997</c:v>
                </c:pt>
                <c:pt idx="18">
                  <c:v>0.111</c:v>
                </c:pt>
                <c:pt idx="19">
                  <c:v>0.111</c:v>
                </c:pt>
                <c:pt idx="20">
                  <c:v>0.111</c:v>
                </c:pt>
              </c:numCache>
            </c:numRef>
          </c:val>
          <c:smooth val="0"/>
          <c:extLst>
            <c:ext xmlns:c16="http://schemas.microsoft.com/office/drawing/2014/chart" uri="{C3380CC4-5D6E-409C-BE32-E72D297353CC}">
              <c16:uniqueId val="{00000014-C38C-4B35-A7AD-F904EA8419D1}"/>
            </c:ext>
          </c:extLst>
        </c:ser>
        <c:dLbls>
          <c:showLegendKey val="0"/>
          <c:showVal val="0"/>
          <c:showCatName val="0"/>
          <c:showSerName val="0"/>
          <c:showPercent val="0"/>
          <c:showBubbleSize val="0"/>
        </c:dLbls>
        <c:marker val="1"/>
        <c:smooth val="0"/>
        <c:axId val="549681567"/>
        <c:axId val="549705279"/>
      </c:lineChart>
      <c:catAx>
        <c:axId val="549681567"/>
        <c:scaling>
          <c:orientation val="minMax"/>
        </c:scaling>
        <c:delete val="1"/>
        <c:axPos val="b"/>
        <c:majorTickMark val="out"/>
        <c:minorTickMark val="none"/>
        <c:tickLblPos val="nextTo"/>
        <c:crossAx val="549705279"/>
        <c:crosses val="autoZero"/>
        <c:auto val="1"/>
        <c:lblAlgn val="ctr"/>
        <c:lblOffset val="100"/>
        <c:noMultiLvlLbl val="0"/>
      </c:catAx>
      <c:valAx>
        <c:axId val="549705279"/>
        <c:scaling>
          <c:orientation val="minMax"/>
          <c:max val="1.01"/>
          <c:min val="-1.0000000000000002E-3"/>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Franklin Gothic Medium Cond" panose="020B0606030402020204" pitchFamily="34" charset="0"/>
                <a:ea typeface="+mn-ea"/>
                <a:cs typeface="+mn-cs"/>
              </a:defRPr>
            </a:pPr>
            <a:endParaRPr lang="en-US"/>
          </a:p>
        </c:txPr>
        <c:crossAx val="549681567"/>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Franklin Gothic Medium Cond" panose="020B06060304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8DC3C1"/>
              </a:solidFill>
              <a:ln w="19050">
                <a:solidFill>
                  <a:schemeClr val="lt1"/>
                </a:solidFill>
              </a:ln>
              <a:effectLst/>
            </c:spPr>
            <c:extLst>
              <c:ext xmlns:c16="http://schemas.microsoft.com/office/drawing/2014/chart" uri="{C3380CC4-5D6E-409C-BE32-E72D297353CC}">
                <c16:uniqueId val="{00000001-0D9B-46BF-B575-465DA0CC43E8}"/>
              </c:ext>
            </c:extLst>
          </c:dPt>
          <c:dPt>
            <c:idx val="1"/>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3-0D9B-46BF-B575-465DA0CC43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9B-46BF-B575-465DA0CC43E8}"/>
              </c:ext>
            </c:extLst>
          </c:dPt>
          <c:dPt>
            <c:idx val="3"/>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7-0D9B-46BF-B575-465DA0CC43E8}"/>
              </c:ext>
            </c:extLst>
          </c:dPt>
          <c:dLbls>
            <c:dLbl>
              <c:idx val="0"/>
              <c:layout>
                <c:manualLayout>
                  <c:x val="-0.17581682247186742"/>
                  <c:y val="-0.1250442632938342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9B-46BF-B575-465DA0CC43E8}"/>
                </c:ext>
              </c:extLst>
            </c:dLbl>
            <c:dLbl>
              <c:idx val="1"/>
              <c:layout>
                <c:manualLayout>
                  <c:x val="0.14126237469172093"/>
                  <c:y val="3.518996009522015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9B-46BF-B575-465DA0CC43E8}"/>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0504C"/>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0D9B-46BF-B575-465DA0CC43E8}"/>
                </c:ext>
              </c:extLst>
            </c:dLbl>
            <c:dLbl>
              <c:idx val="3"/>
              <c:layout>
                <c:manualLayout>
                  <c:x val="4.5757110815819527E-2"/>
                  <c:y val="9.0572046712712705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4F6228"/>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9B-46BF-B575-465DA0CC43E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Sheet8!$D$6:$D$9</c:f>
              <c:strCache>
                <c:ptCount val="4"/>
                <c:pt idx="0">
                  <c:v>Public Facilities</c:v>
                </c:pt>
                <c:pt idx="1">
                  <c:v>Private Facilities</c:v>
                </c:pt>
                <c:pt idx="2">
                  <c:v>Traditional Healer</c:v>
                </c:pt>
                <c:pt idx="3">
                  <c:v>Other</c:v>
                </c:pt>
              </c:strCache>
            </c:strRef>
          </c:cat>
          <c:val>
            <c:numRef>
              <c:f>Sheet8!$E$6:$E$9</c:f>
              <c:numCache>
                <c:formatCode>0\.0%</c:formatCode>
                <c:ptCount val="4"/>
                <c:pt idx="0">
                  <c:v>0.72499999999999998</c:v>
                </c:pt>
                <c:pt idx="1">
                  <c:v>0.26200000000000001</c:v>
                </c:pt>
                <c:pt idx="2">
                  <c:v>3.0000000000000001E-3</c:v>
                </c:pt>
                <c:pt idx="3">
                  <c:v>0.01</c:v>
                </c:pt>
              </c:numCache>
            </c:numRef>
          </c:val>
          <c:extLst>
            <c:ext xmlns:c16="http://schemas.microsoft.com/office/drawing/2014/chart" uri="{C3380CC4-5D6E-409C-BE32-E72D297353CC}">
              <c16:uniqueId val="{00000008-0D9B-46BF-B575-465DA0CC43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8DC3C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Category 1</c:v>
                </c:pt>
              </c:strCache>
            </c:strRef>
          </c:cat>
          <c:val>
            <c:numRef>
              <c:f>Sheet1!$B$2:$B$5</c:f>
              <c:numCache>
                <c:formatCode>General</c:formatCode>
                <c:ptCount val="1"/>
                <c:pt idx="0">
                  <c:v>17.2</c:v>
                </c:pt>
              </c:numCache>
            </c:numRef>
          </c:val>
          <c:extLst>
            <c:ext xmlns:c16="http://schemas.microsoft.com/office/drawing/2014/chart" uri="{C3380CC4-5D6E-409C-BE32-E72D297353CC}">
              <c16:uniqueId val="{00000000-F3C6-4F01-871E-3F0F4E2FF2BA}"/>
            </c:ext>
          </c:extLst>
        </c:ser>
        <c:ser>
          <c:idx val="1"/>
          <c:order val="1"/>
          <c:tx>
            <c:strRef>
              <c:f>Sheet1!$C$1</c:f>
              <c:strCache>
                <c:ptCount val="1"/>
                <c:pt idx="0">
                  <c:v>Series 2</c:v>
                </c:pt>
              </c:strCache>
            </c:strRef>
          </c:tx>
          <c:spPr>
            <a:solidFill>
              <a:schemeClr val="bg2">
                <a:lumMod val="2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Category 1</c:v>
                </c:pt>
              </c:strCache>
            </c:strRef>
          </c:cat>
          <c:val>
            <c:numRef>
              <c:f>Sheet1!$C$2:$C$5</c:f>
              <c:numCache>
                <c:formatCode>General</c:formatCode>
                <c:ptCount val="1"/>
                <c:pt idx="0">
                  <c:v>82.8</c:v>
                </c:pt>
              </c:numCache>
            </c:numRef>
          </c:val>
          <c:extLst>
            <c:ext xmlns:c16="http://schemas.microsoft.com/office/drawing/2014/chart" uri="{C3380CC4-5D6E-409C-BE32-E72D297353CC}">
              <c16:uniqueId val="{00000001-F3C6-4F01-871E-3F0F4E2FF2BA}"/>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1"/>
                <c:pt idx="0">
                  <c:v>Category 1</c:v>
                </c:pt>
              </c:strCache>
            </c:strRef>
          </c:cat>
          <c:val>
            <c:numRef>
              <c:f>Sheet1!$D$2:$D$5</c:f>
              <c:numCache>
                <c:formatCode>General</c:formatCode>
                <c:ptCount val="1"/>
                <c:pt idx="0">
                  <c:v>0</c:v>
                </c:pt>
              </c:numCache>
            </c:numRef>
          </c:val>
          <c:extLst>
            <c:ext xmlns:c16="http://schemas.microsoft.com/office/drawing/2014/chart" uri="{C3380CC4-5D6E-409C-BE32-E72D297353CC}">
              <c16:uniqueId val="{00000002-F3C6-4F01-871E-3F0F4E2FF2BA}"/>
            </c:ext>
          </c:extLst>
        </c:ser>
        <c:dLbls>
          <c:showLegendKey val="0"/>
          <c:showVal val="0"/>
          <c:showCatName val="0"/>
          <c:showSerName val="0"/>
          <c:showPercent val="0"/>
          <c:showBubbleSize val="0"/>
        </c:dLbls>
        <c:gapWidth val="150"/>
        <c:overlap val="100"/>
        <c:axId val="943947168"/>
        <c:axId val="224871376"/>
      </c:barChart>
      <c:catAx>
        <c:axId val="943947168"/>
        <c:scaling>
          <c:orientation val="minMax"/>
        </c:scaling>
        <c:delete val="1"/>
        <c:axPos val="l"/>
        <c:numFmt formatCode="General" sourceLinked="1"/>
        <c:majorTickMark val="none"/>
        <c:minorTickMark val="none"/>
        <c:tickLblPos val="nextTo"/>
        <c:crossAx val="224871376"/>
        <c:crosses val="autoZero"/>
        <c:auto val="1"/>
        <c:lblAlgn val="ctr"/>
        <c:lblOffset val="100"/>
        <c:noMultiLvlLbl val="0"/>
      </c:catAx>
      <c:valAx>
        <c:axId val="224871376"/>
        <c:scaling>
          <c:orientation val="minMax"/>
        </c:scaling>
        <c:delete val="1"/>
        <c:axPos val="b"/>
        <c:numFmt formatCode="General" sourceLinked="1"/>
        <c:majorTickMark val="none"/>
        <c:minorTickMark val="none"/>
        <c:tickLblPos val="nextTo"/>
        <c:crossAx val="943947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15199790431752E-2"/>
          <c:y val="3.3045321528376477E-2"/>
          <c:w val="0.90951086526101599"/>
          <c:h val="0.93941691053130982"/>
        </c:manualLayout>
      </c:layout>
      <c:barChart>
        <c:barDir val="bar"/>
        <c:grouping val="clustered"/>
        <c:varyColors val="0"/>
        <c:ser>
          <c:idx val="0"/>
          <c:order val="0"/>
          <c:tx>
            <c:strRef>
              <c:f>Sheet1!$O$6</c:f>
              <c:strCache>
                <c:ptCount val="1"/>
                <c:pt idx="0">
                  <c:v>2019</c:v>
                </c:pt>
              </c:strCache>
            </c:strRef>
          </c:tx>
          <c:spPr>
            <a:solidFill>
              <a:schemeClr val="tx1">
                <a:lumMod val="65000"/>
                <a:lumOff val="35000"/>
              </a:schemeClr>
            </a:solidFill>
            <a:ln>
              <a:noFill/>
            </a:ln>
            <a:effectLst/>
          </c:spPr>
          <c:invertIfNegative val="0"/>
          <c:dPt>
            <c:idx val="6"/>
            <c:invertIfNegative val="0"/>
            <c:bubble3D val="0"/>
            <c:spPr>
              <a:solidFill>
                <a:srgbClr val="8DC3C1"/>
              </a:solidFill>
              <a:ln>
                <a:noFill/>
              </a:ln>
              <a:effectLst/>
            </c:spPr>
            <c:extLst>
              <c:ext xmlns:c16="http://schemas.microsoft.com/office/drawing/2014/chart" uri="{C3380CC4-5D6E-409C-BE32-E72D297353CC}">
                <c16:uniqueId val="{00000001-5190-4B84-9C26-FC9BA7429AAC}"/>
              </c:ext>
            </c:extLst>
          </c:dPt>
          <c:dLbls>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8DC3C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190-4B84-9C26-FC9BA7429AA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Sheet1!$E$7:$E$16</c:f>
              <c:strCache>
                <c:ptCount val="10"/>
                <c:pt idx="0">
                  <c:v>LP</c:v>
                </c:pt>
                <c:pt idx="1">
                  <c:v>EC</c:v>
                </c:pt>
                <c:pt idx="2">
                  <c:v>MP</c:v>
                </c:pt>
                <c:pt idx="3">
                  <c:v>KZN</c:v>
                </c:pt>
                <c:pt idx="4">
                  <c:v>FS</c:v>
                </c:pt>
                <c:pt idx="5">
                  <c:v>NW</c:v>
                </c:pt>
                <c:pt idx="6">
                  <c:v>SA</c:v>
                </c:pt>
                <c:pt idx="7">
                  <c:v>NC</c:v>
                </c:pt>
                <c:pt idx="8">
                  <c:v>WC</c:v>
                </c:pt>
                <c:pt idx="9">
                  <c:v>GP</c:v>
                </c:pt>
              </c:strCache>
            </c:strRef>
          </c:cat>
          <c:val>
            <c:numRef>
              <c:f>Sheet1!$O$7:$O$16</c:f>
              <c:numCache>
                <c:formatCode>0.0</c:formatCode>
                <c:ptCount val="10"/>
                <c:pt idx="0">
                  <c:v>9.93</c:v>
                </c:pt>
                <c:pt idx="1">
                  <c:v>10.84</c:v>
                </c:pt>
                <c:pt idx="2">
                  <c:v>12.58</c:v>
                </c:pt>
                <c:pt idx="3">
                  <c:v>13.11</c:v>
                </c:pt>
                <c:pt idx="4">
                  <c:v>14.68</c:v>
                </c:pt>
                <c:pt idx="5">
                  <c:v>16.3</c:v>
                </c:pt>
                <c:pt idx="6">
                  <c:v>17.23</c:v>
                </c:pt>
                <c:pt idx="7">
                  <c:v>19.3</c:v>
                </c:pt>
                <c:pt idx="8">
                  <c:v>24.12</c:v>
                </c:pt>
                <c:pt idx="9">
                  <c:v>24.88</c:v>
                </c:pt>
              </c:numCache>
            </c:numRef>
          </c:val>
          <c:extLst>
            <c:ext xmlns:c16="http://schemas.microsoft.com/office/drawing/2014/chart" uri="{C3380CC4-5D6E-409C-BE32-E72D297353CC}">
              <c16:uniqueId val="{00000002-5190-4B84-9C26-FC9BA7429AAC}"/>
            </c:ext>
          </c:extLst>
        </c:ser>
        <c:dLbls>
          <c:showLegendKey val="0"/>
          <c:showVal val="0"/>
          <c:showCatName val="0"/>
          <c:showSerName val="0"/>
          <c:showPercent val="0"/>
          <c:showBubbleSize val="0"/>
        </c:dLbls>
        <c:gapWidth val="50"/>
        <c:axId val="1264350031"/>
        <c:axId val="1264351695"/>
      </c:barChart>
      <c:catAx>
        <c:axId val="1264350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264351695"/>
        <c:crosses val="autoZero"/>
        <c:auto val="1"/>
        <c:lblAlgn val="ctr"/>
        <c:lblOffset val="100"/>
        <c:noMultiLvlLbl val="0"/>
      </c:catAx>
      <c:valAx>
        <c:axId val="1264351695"/>
        <c:scaling>
          <c:orientation val="minMax"/>
        </c:scaling>
        <c:delete val="1"/>
        <c:axPos val="b"/>
        <c:numFmt formatCode="0.0" sourceLinked="1"/>
        <c:majorTickMark val="none"/>
        <c:minorTickMark val="none"/>
        <c:tickLblPos val="nextTo"/>
        <c:crossAx val="1264350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57246149751176"/>
          <c:y val="0.14377406931964057"/>
          <c:w val="0.50919982884039372"/>
          <c:h val="0.76379974326059052"/>
        </c:manualLayout>
      </c:layout>
      <c:pieChart>
        <c:varyColors val="1"/>
        <c:dLbls>
          <c:showLegendKey val="0"/>
          <c:showVal val="0"/>
          <c:showCatName val="0"/>
          <c:showSerName val="0"/>
          <c:showPercent val="0"/>
          <c:showBubbleSize val="0"/>
          <c:showLeaderLines val="0"/>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57246149751176"/>
          <c:y val="0.14377406931964057"/>
          <c:w val="0.50919982884039372"/>
          <c:h val="0.76379974326059052"/>
        </c:manualLayout>
      </c:layout>
      <c:pieChart>
        <c:varyColors val="1"/>
        <c:ser>
          <c:idx val="0"/>
          <c:order val="0"/>
          <c:tx>
            <c:strRef>
              <c:f>Sheet1!$B$1</c:f>
              <c:strCache>
                <c:ptCount val="1"/>
                <c:pt idx="0">
                  <c:v>Population</c:v>
                </c:pt>
              </c:strCache>
            </c:strRef>
          </c:tx>
          <c:spPr>
            <a:solidFill>
              <a:schemeClr val="bg1">
                <a:lumMod val="65000"/>
              </a:schemeClr>
            </a:solidFill>
          </c:spPr>
          <c:dPt>
            <c:idx val="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1-423C-40AC-9DE8-7A850560BBAB}"/>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423C-40AC-9DE8-7A850560BBAB}"/>
              </c:ext>
            </c:extLst>
          </c:dPt>
          <c:dLbls>
            <c:dLbl>
              <c:idx val="0"/>
              <c:layout>
                <c:manualLayout>
                  <c:x val="-0.25375894123632492"/>
                  <c:y val="8.0504786067338505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7DC2907E-95B6-492C-810F-4B74EA4298BE}" type="CATEGORYNAME">
                      <a:rPr lang="en-US" sz="1600" smtClean="0">
                        <a:solidFill>
                          <a:schemeClr val="bg1"/>
                        </a:solidFill>
                      </a:rPr>
                      <a:pPr>
                        <a:defRPr sz="1600" b="1" i="0" u="none" strike="noStrike" kern="1200" baseline="0">
                          <a:solidFill>
                            <a:schemeClr val="bg1"/>
                          </a:solidFill>
                          <a:latin typeface="+mn-lt"/>
                          <a:ea typeface="+mn-ea"/>
                          <a:cs typeface="+mn-cs"/>
                        </a:defRPr>
                      </a:pPr>
                      <a:t>[CATEGORY NAME]</a:t>
                    </a:fld>
                    <a:r>
                      <a:rPr lang="en-US" sz="1600" dirty="0">
                        <a:solidFill>
                          <a:schemeClr val="bg1"/>
                        </a:solidFill>
                      </a:rPr>
                      <a:t> </a:t>
                    </a:r>
                    <a:r>
                      <a:rPr lang="en-US" sz="1600" baseline="0" dirty="0">
                        <a:solidFill>
                          <a:schemeClr val="bg1"/>
                        </a:solidFill>
                      </a:rPr>
                      <a:t> </a:t>
                    </a:r>
                    <a:fld id="{72511D99-52E1-46B9-9585-5740EE33A41D}" type="VALUE">
                      <a:rPr lang="en-US" sz="1600" baseline="0">
                        <a:solidFill>
                          <a:schemeClr val="bg1"/>
                        </a:solidFill>
                      </a:rPr>
                      <a:pPr>
                        <a:defRPr sz="1600" b="1" i="0" u="none" strike="noStrike" kern="1200" baseline="0">
                          <a:solidFill>
                            <a:schemeClr val="bg1"/>
                          </a:solidFill>
                          <a:latin typeface="+mn-lt"/>
                          <a:ea typeface="+mn-ea"/>
                          <a:cs typeface="+mn-cs"/>
                        </a:defRPr>
                      </a:pPr>
                      <a:t>[VALUE]</a:t>
                    </a:fld>
                    <a:endParaRPr lang="en-US" sz="1600" baseline="0" dirty="0">
                      <a:solidFill>
                        <a:schemeClr val="bg1"/>
                      </a:solidFill>
                    </a:endParaRPr>
                  </a:p>
                </c:rich>
              </c:tx>
              <c:numFmt formatCode="0.0\%" sourceLinked="0"/>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1365853658536585"/>
                      <c:h val="0.17928112965340179"/>
                    </c:manualLayout>
                  </c15:layout>
                  <c15:dlblFieldTable/>
                  <c15:showDataLabelsRange val="0"/>
                </c:ext>
                <c:ext xmlns:c16="http://schemas.microsoft.com/office/drawing/2014/chart" uri="{C3380CC4-5D6E-409C-BE32-E72D297353CC}">
                  <c16:uniqueId val="{00000001-423C-40AC-9DE8-7A850560BBAB}"/>
                </c:ext>
              </c:extLst>
            </c:dLbl>
            <c:dLbl>
              <c:idx val="1"/>
              <c:layout>
                <c:manualLayout>
                  <c:x val="0.20453572956782201"/>
                  <c:y val="-6.3685928860946317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FAE28042-2DA2-4487-B1AF-B7D30F52B10C}" type="CATEGORYNAME">
                      <a:rPr lang="en-US" sz="1600" smtClean="0">
                        <a:solidFill>
                          <a:schemeClr val="bg1"/>
                        </a:solidFill>
                      </a:rPr>
                      <a:pPr>
                        <a:defRPr sz="1600" b="1" i="0" u="none" strike="noStrike" kern="1200" baseline="0">
                          <a:solidFill>
                            <a:schemeClr val="bg1"/>
                          </a:solidFill>
                          <a:latin typeface="+mn-lt"/>
                          <a:ea typeface="+mn-ea"/>
                          <a:cs typeface="+mn-cs"/>
                        </a:defRPr>
                      </a:pPr>
                      <a:t>[CATEGORY NAME]</a:t>
                    </a:fld>
                    <a:r>
                      <a:rPr lang="en-US" sz="1600" dirty="0">
                        <a:solidFill>
                          <a:schemeClr val="bg1"/>
                        </a:solidFill>
                      </a:rPr>
                      <a:t> </a:t>
                    </a:r>
                    <a:fld id="{2C345981-7F5F-4079-B0F7-97BBE9768760}" type="VALUE">
                      <a:rPr lang="en-US" sz="1600" baseline="0" smtClean="0">
                        <a:solidFill>
                          <a:schemeClr val="bg1"/>
                        </a:solidFill>
                      </a:rPr>
                      <a:pPr>
                        <a:defRPr sz="1600" b="1" i="0" u="none" strike="noStrike" kern="1200" baseline="0">
                          <a:solidFill>
                            <a:schemeClr val="bg1"/>
                          </a:solidFill>
                          <a:latin typeface="+mn-lt"/>
                          <a:ea typeface="+mn-ea"/>
                          <a:cs typeface="+mn-cs"/>
                        </a:defRPr>
                      </a:pPr>
                      <a:t>[VALUE]</a:t>
                    </a:fld>
                    <a:endParaRPr lang="en-US" sz="1600" dirty="0">
                      <a:solidFill>
                        <a:schemeClr val="bg1"/>
                      </a:solidFill>
                    </a:endParaRPr>
                  </a:p>
                </c:rich>
              </c:tx>
              <c:numFmt formatCode="0.0\%" sourceLinked="0"/>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6643560119811723"/>
                      <c:h val="0.20829268292682923"/>
                    </c:manualLayout>
                  </c15:layout>
                  <c15:dlblFieldTable/>
                  <c15:showDataLabelsRange val="0"/>
                </c:ext>
                <c:ext xmlns:c16="http://schemas.microsoft.com/office/drawing/2014/chart" uri="{C3380CC4-5D6E-409C-BE32-E72D297353CC}">
                  <c16:uniqueId val="{00000003-423C-40AC-9DE8-7A850560BBA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 Poor</c:v>
                </c:pt>
                <c:pt idx="1">
                  <c:v>Poor</c:v>
                </c:pt>
              </c:strCache>
            </c:strRef>
          </c:cat>
          <c:val>
            <c:numRef>
              <c:f>Sheet1!$B$2:$B$3</c:f>
              <c:numCache>
                <c:formatCode>General</c:formatCode>
                <c:ptCount val="2"/>
                <c:pt idx="0">
                  <c:v>45.5</c:v>
                </c:pt>
                <c:pt idx="1">
                  <c:v>55.5</c:v>
                </c:pt>
              </c:numCache>
            </c:numRef>
          </c:val>
          <c:extLst>
            <c:ext xmlns:c16="http://schemas.microsoft.com/office/drawing/2014/chart" uri="{C3380CC4-5D6E-409C-BE32-E72D297353CC}">
              <c16:uniqueId val="{00000004-423C-40AC-9DE8-7A850560BBAB}"/>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57246149751176"/>
          <c:y val="0.14377406931964057"/>
          <c:w val="0.50919982884039372"/>
          <c:h val="0.76379974326059052"/>
        </c:manualLayout>
      </c:layout>
      <c:pieChart>
        <c:varyColors val="1"/>
        <c:ser>
          <c:idx val="0"/>
          <c:order val="0"/>
          <c:tx>
            <c:strRef>
              <c:f>Sheet1!$B$1</c:f>
              <c:strCache>
                <c:ptCount val="1"/>
                <c:pt idx="0">
                  <c:v>Population</c:v>
                </c:pt>
              </c:strCache>
            </c:strRef>
          </c:tx>
          <c:spPr>
            <a:solidFill>
              <a:schemeClr val="bg1">
                <a:lumMod val="65000"/>
              </a:schemeClr>
            </a:solidFill>
          </c:spPr>
          <c:dPt>
            <c:idx val="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1-6769-41FB-B09C-2847DEA3E0EB}"/>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6769-41FB-B09C-2847DEA3E0EB}"/>
              </c:ext>
            </c:extLst>
          </c:dPt>
          <c:dLbls>
            <c:dLbl>
              <c:idx val="0"/>
              <c:layout>
                <c:manualLayout>
                  <c:x val="-0.28180987097939836"/>
                  <c:y val="1.73905769084228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7DC2907E-95B6-492C-810F-4B74EA4298BE}" type="CATEGORYNAME">
                      <a:rPr lang="en-US" sz="1600" smtClean="0">
                        <a:solidFill>
                          <a:schemeClr val="bg1"/>
                        </a:solidFill>
                      </a:rPr>
                      <a:pPr>
                        <a:defRPr sz="1600" b="1" i="0" u="none" strike="noStrike" kern="1200" baseline="0">
                          <a:solidFill>
                            <a:schemeClr val="bg1"/>
                          </a:solidFill>
                          <a:latin typeface="+mn-lt"/>
                          <a:ea typeface="+mn-ea"/>
                          <a:cs typeface="+mn-cs"/>
                        </a:defRPr>
                      </a:pPr>
                      <a:t>[CATEGORY NAME]</a:t>
                    </a:fld>
                    <a:r>
                      <a:rPr lang="en-US" sz="1600" dirty="0">
                        <a:solidFill>
                          <a:schemeClr val="bg1"/>
                        </a:solidFill>
                      </a:rPr>
                      <a:t> </a:t>
                    </a:r>
                    <a:fld id="{72511D99-52E1-46B9-9585-5740EE33A41D}" type="VALUE">
                      <a:rPr lang="en-US" sz="1600" baseline="0" smtClean="0">
                        <a:solidFill>
                          <a:schemeClr val="bg1"/>
                        </a:solidFill>
                      </a:rPr>
                      <a:pPr>
                        <a:defRPr sz="1600" b="1" i="0" u="none" strike="noStrike" kern="1200" baseline="0">
                          <a:solidFill>
                            <a:schemeClr val="bg1"/>
                          </a:solidFill>
                          <a:latin typeface="+mn-lt"/>
                          <a:ea typeface="+mn-ea"/>
                          <a:cs typeface="+mn-cs"/>
                        </a:defRPr>
                      </a:pPr>
                      <a:t>[VALUE]</a:t>
                    </a:fld>
                    <a:endParaRPr lang="en-US" sz="1600" dirty="0">
                      <a:solidFill>
                        <a:schemeClr val="bg1"/>
                      </a:solidFill>
                    </a:endParaRPr>
                  </a:p>
                </c:rich>
              </c:tx>
              <c:numFmt formatCode="0.0\%" sourceLinked="0"/>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1365853658536585"/>
                      <c:h val="0.17928112965340179"/>
                    </c:manualLayout>
                  </c15:layout>
                  <c15:dlblFieldTable/>
                  <c15:showDataLabelsRange val="0"/>
                </c:ext>
                <c:ext xmlns:c16="http://schemas.microsoft.com/office/drawing/2014/chart" uri="{C3380CC4-5D6E-409C-BE32-E72D297353CC}">
                  <c16:uniqueId val="{00000001-6769-41FB-B09C-2847DEA3E0EB}"/>
                </c:ext>
              </c:extLst>
            </c:dLbl>
            <c:dLbl>
              <c:idx val="1"/>
              <c:layout>
                <c:manualLayout>
                  <c:x val="0.22978141992015894"/>
                  <c:y val="3.7297114629613062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FAE28042-2DA2-4487-B1AF-B7D30F52B10C}" type="CATEGORYNAME">
                      <a:rPr lang="en-US" sz="1600" smtClean="0">
                        <a:solidFill>
                          <a:schemeClr val="bg1"/>
                        </a:solidFill>
                      </a:rPr>
                      <a:pPr>
                        <a:defRPr sz="1600" b="1" i="0" u="none" strike="noStrike" kern="1200" baseline="0">
                          <a:solidFill>
                            <a:schemeClr val="bg1"/>
                          </a:solidFill>
                          <a:latin typeface="+mn-lt"/>
                          <a:ea typeface="+mn-ea"/>
                          <a:cs typeface="+mn-cs"/>
                        </a:defRPr>
                      </a:pPr>
                      <a:t>[CATEGORY NAME]</a:t>
                    </a:fld>
                    <a:r>
                      <a:rPr lang="en-US" sz="1600" dirty="0">
                        <a:solidFill>
                          <a:schemeClr val="bg1"/>
                        </a:solidFill>
                      </a:rPr>
                      <a:t> </a:t>
                    </a:r>
                    <a:r>
                      <a:rPr lang="en-US" sz="1600" baseline="0" dirty="0">
                        <a:solidFill>
                          <a:schemeClr val="bg1"/>
                        </a:solidFill>
                      </a:rPr>
                      <a:t> </a:t>
                    </a:r>
                    <a:fld id="{2C345981-7F5F-4079-B0F7-97BBE9768760}" type="VALUE">
                      <a:rPr lang="en-US" sz="1600" baseline="0" smtClean="0">
                        <a:solidFill>
                          <a:schemeClr val="bg1"/>
                        </a:solidFill>
                      </a:rPr>
                      <a:pPr>
                        <a:defRPr sz="1600" b="1" i="0" u="none" strike="noStrike" kern="1200" baseline="0">
                          <a:solidFill>
                            <a:schemeClr val="bg1"/>
                          </a:solidFill>
                          <a:latin typeface="+mn-lt"/>
                          <a:ea typeface="+mn-ea"/>
                          <a:cs typeface="+mn-cs"/>
                        </a:defRPr>
                      </a:pPr>
                      <a:t>[VALUE]</a:t>
                    </a:fld>
                    <a:endParaRPr lang="en-US" sz="1600" baseline="0" dirty="0">
                      <a:solidFill>
                        <a:schemeClr val="bg1"/>
                      </a:solidFill>
                    </a:endParaRPr>
                  </a:p>
                </c:rich>
              </c:tx>
              <c:numFmt formatCode="0.0\%" sourceLinked="0"/>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6643560119811723"/>
                      <c:h val="0.20829268292682923"/>
                    </c:manualLayout>
                  </c15:layout>
                  <c15:dlblFieldTable/>
                  <c15:showDataLabelsRange val="0"/>
                </c:ext>
                <c:ext xmlns:c16="http://schemas.microsoft.com/office/drawing/2014/chart" uri="{C3380CC4-5D6E-409C-BE32-E72D297353CC}">
                  <c16:uniqueId val="{00000003-6769-41FB-B09C-2847DEA3E0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 Poor</c:v>
                </c:pt>
                <c:pt idx="1">
                  <c:v>Poor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6769-41FB-B09C-2847DEA3E0EB}"/>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57246149751176"/>
          <c:y val="0.14377406931964057"/>
          <c:w val="0.50919982884039372"/>
          <c:h val="0.76379974326059052"/>
        </c:manualLayout>
      </c:layout>
      <c:pieChart>
        <c:varyColors val="1"/>
        <c:ser>
          <c:idx val="0"/>
          <c:order val="0"/>
          <c:tx>
            <c:strRef>
              <c:f>Sheet1!$B$1</c:f>
              <c:strCache>
                <c:ptCount val="1"/>
                <c:pt idx="0">
                  <c:v>Population</c:v>
                </c:pt>
              </c:strCache>
            </c:strRef>
          </c:tx>
          <c:spPr>
            <a:solidFill>
              <a:schemeClr val="bg1">
                <a:lumMod val="65000"/>
              </a:schemeClr>
            </a:solidFill>
          </c:spPr>
          <c:dPt>
            <c:idx val="0"/>
            <c:bubble3D val="0"/>
            <c:spPr>
              <a:solidFill>
                <a:schemeClr val="tx2">
                  <a:lumMod val="50000"/>
                </a:schemeClr>
              </a:solidFill>
              <a:ln w="19050">
                <a:solidFill>
                  <a:schemeClr val="lt1"/>
                </a:solidFill>
              </a:ln>
              <a:effectLst/>
            </c:spPr>
            <c:extLst>
              <c:ext xmlns:c16="http://schemas.microsoft.com/office/drawing/2014/chart" uri="{C3380CC4-5D6E-409C-BE32-E72D297353CC}">
                <c16:uniqueId val="{00000001-1EB8-4970-A814-28293F2233E9}"/>
              </c:ext>
            </c:extLst>
          </c:dPt>
          <c:dPt>
            <c:idx val="1"/>
            <c:bubble3D val="0"/>
            <c:spPr>
              <a:solidFill>
                <a:srgbClr val="385723"/>
              </a:solidFill>
              <a:ln w="19050">
                <a:solidFill>
                  <a:schemeClr val="lt1"/>
                </a:solidFill>
              </a:ln>
              <a:effectLst/>
            </c:spPr>
            <c:extLst>
              <c:ext xmlns:c16="http://schemas.microsoft.com/office/drawing/2014/chart" uri="{C3380CC4-5D6E-409C-BE32-E72D297353CC}">
                <c16:uniqueId val="{00000003-1EB8-4970-A814-28293F2233E9}"/>
              </c:ext>
            </c:extLst>
          </c:dPt>
          <c:dLbls>
            <c:dLbl>
              <c:idx val="0"/>
              <c:layout>
                <c:manualLayout>
                  <c:x val="-0.25643370641933266"/>
                  <c:y val="-0.17949938240209271"/>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7DC2907E-95B6-492C-810F-4B74EA4298BE}" type="CATEGORYNAME">
                      <a:rPr lang="en-US" sz="1600" smtClean="0">
                        <a:solidFill>
                          <a:schemeClr val="bg1"/>
                        </a:solidFill>
                      </a:rPr>
                      <a:pPr>
                        <a:defRPr sz="1600" b="1" i="0" u="none" strike="noStrike" kern="1200" baseline="0">
                          <a:solidFill>
                            <a:schemeClr val="bg1"/>
                          </a:solidFill>
                          <a:latin typeface="+mn-lt"/>
                          <a:ea typeface="+mn-ea"/>
                          <a:cs typeface="+mn-cs"/>
                        </a:defRPr>
                      </a:pPr>
                      <a:t>[CATEGORY NAME]</a:t>
                    </a:fld>
                    <a:r>
                      <a:rPr lang="en-US" sz="1600" dirty="0">
                        <a:solidFill>
                          <a:schemeClr val="bg1"/>
                        </a:solidFill>
                      </a:rPr>
                      <a:t> </a:t>
                    </a:r>
                    <a:r>
                      <a:rPr lang="en-US" sz="1600" baseline="0" dirty="0">
                        <a:solidFill>
                          <a:schemeClr val="bg1"/>
                        </a:solidFill>
                      </a:rPr>
                      <a:t> </a:t>
                    </a:r>
                    <a:fld id="{72511D99-52E1-46B9-9585-5740EE33A41D}" type="VALUE">
                      <a:rPr lang="en-US" sz="1600" baseline="0">
                        <a:solidFill>
                          <a:schemeClr val="bg1"/>
                        </a:solidFill>
                      </a:rPr>
                      <a:pPr>
                        <a:defRPr sz="1600" b="1" i="0" u="none" strike="noStrike" kern="1200" baseline="0">
                          <a:solidFill>
                            <a:schemeClr val="bg1"/>
                          </a:solidFill>
                          <a:latin typeface="+mn-lt"/>
                          <a:ea typeface="+mn-ea"/>
                          <a:cs typeface="+mn-cs"/>
                        </a:defRPr>
                      </a:pPr>
                      <a:t>[VALUE]</a:t>
                    </a:fld>
                    <a:endParaRPr lang="en-US" sz="1600" baseline="0" dirty="0">
                      <a:solidFill>
                        <a:schemeClr val="bg1"/>
                      </a:solidFill>
                    </a:endParaRPr>
                  </a:p>
                </c:rich>
              </c:tx>
              <c:numFmt formatCode="0.0\%" sourceLinked="0"/>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1365853658536585"/>
                      <c:h val="0.17928112965340179"/>
                    </c:manualLayout>
                  </c15:layout>
                  <c15:dlblFieldTable/>
                  <c15:showDataLabelsRange val="0"/>
                </c:ext>
                <c:ext xmlns:c16="http://schemas.microsoft.com/office/drawing/2014/chart" uri="{C3380CC4-5D6E-409C-BE32-E72D297353CC}">
                  <c16:uniqueId val="{00000001-1EB8-4970-A814-28293F2233E9}"/>
                </c:ext>
              </c:extLst>
            </c:dLbl>
            <c:dLbl>
              <c:idx val="1"/>
              <c:layout>
                <c:manualLayout>
                  <c:x val="0.16976497582786024"/>
                  <c:y val="0.19710281820508041"/>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FAE28042-2DA2-4487-B1AF-B7D30F52B10C}" type="CATEGORYNAME">
                      <a:rPr lang="en-US" sz="1600" smtClean="0">
                        <a:solidFill>
                          <a:schemeClr val="bg1"/>
                        </a:solidFill>
                      </a:rPr>
                      <a:pPr>
                        <a:defRPr sz="1600" b="1" i="0" u="none" strike="noStrike" kern="1200" baseline="0">
                          <a:solidFill>
                            <a:schemeClr val="bg1"/>
                          </a:solidFill>
                          <a:latin typeface="+mn-lt"/>
                          <a:ea typeface="+mn-ea"/>
                          <a:cs typeface="+mn-cs"/>
                        </a:defRPr>
                      </a:pPr>
                      <a:t>[CATEGORY NAME]</a:t>
                    </a:fld>
                    <a:r>
                      <a:rPr lang="en-US" sz="1600" dirty="0">
                        <a:solidFill>
                          <a:schemeClr val="bg1"/>
                        </a:solidFill>
                      </a:rPr>
                      <a:t> </a:t>
                    </a:r>
                    <a:r>
                      <a:rPr lang="en-US" sz="1600" baseline="0" dirty="0">
                        <a:solidFill>
                          <a:schemeClr val="bg1"/>
                        </a:solidFill>
                      </a:rPr>
                      <a:t> </a:t>
                    </a:r>
                    <a:fld id="{2C345981-7F5F-4079-B0F7-97BBE9768760}" type="VALUE">
                      <a:rPr lang="en-US" sz="1600" baseline="0" smtClean="0">
                        <a:solidFill>
                          <a:schemeClr val="bg1"/>
                        </a:solidFill>
                      </a:rPr>
                      <a:pPr>
                        <a:defRPr sz="1600" b="1" i="0" u="none" strike="noStrike" kern="1200" baseline="0">
                          <a:solidFill>
                            <a:schemeClr val="bg1"/>
                          </a:solidFill>
                          <a:latin typeface="+mn-lt"/>
                          <a:ea typeface="+mn-ea"/>
                          <a:cs typeface="+mn-cs"/>
                        </a:defRPr>
                      </a:pPr>
                      <a:t>[VALUE]</a:t>
                    </a:fld>
                    <a:endParaRPr lang="en-US" sz="1600" baseline="0" dirty="0">
                      <a:solidFill>
                        <a:schemeClr val="bg1"/>
                      </a:solidFill>
                    </a:endParaRPr>
                  </a:p>
                </c:rich>
              </c:tx>
              <c:numFmt formatCode="0.0\%" sourceLinked="0"/>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16643560119811723"/>
                      <c:h val="0.20829268292682923"/>
                    </c:manualLayout>
                  </c15:layout>
                  <c15:dlblFieldTable/>
                  <c15:showDataLabelsRange val="0"/>
                </c:ext>
                <c:ext xmlns:c16="http://schemas.microsoft.com/office/drawing/2014/chart" uri="{C3380CC4-5D6E-409C-BE32-E72D297353CC}">
                  <c16:uniqueId val="{00000003-1EB8-4970-A814-28293F2233E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 Poor</c:v>
                </c:pt>
                <c:pt idx="1">
                  <c:v>Poor</c:v>
                </c:pt>
              </c:strCache>
            </c:strRef>
          </c:cat>
          <c:val>
            <c:numRef>
              <c:f>Sheet1!$B$2:$B$3</c:f>
              <c:numCache>
                <c:formatCode>General</c:formatCode>
                <c:ptCount val="2"/>
                <c:pt idx="0">
                  <c:v>74.8</c:v>
                </c:pt>
                <c:pt idx="1">
                  <c:v>25.2</c:v>
                </c:pt>
              </c:numCache>
            </c:numRef>
          </c:val>
          <c:extLst>
            <c:ext xmlns:c16="http://schemas.microsoft.com/office/drawing/2014/chart" uri="{C3380CC4-5D6E-409C-BE32-E72D297353CC}">
              <c16:uniqueId val="{00000004-1EB8-4970-A814-28293F2233E9}"/>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F4EBB-19E7-4D01-A392-E5806E358AA9}" type="datetimeFigureOut">
              <a:rPr lang="en-GB" smtClean="0"/>
              <a:t>27/08/2021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5BACC-A149-40D1-A02D-8115A36E53C7}" type="slidenum">
              <a:rPr lang="en-GB" smtClean="0"/>
              <a:t>‹#›</a:t>
            </a:fld>
            <a:endParaRPr lang="en-GB"/>
          </a:p>
        </p:txBody>
      </p:sp>
    </p:spTree>
    <p:extLst>
      <p:ext uri="{BB962C8B-B14F-4D97-AF65-F5344CB8AC3E}">
        <p14:creationId xmlns:p14="http://schemas.microsoft.com/office/powerpoint/2010/main" val="92613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5466A-20AA-486B-A4A1-34F28EF556F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487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DA022DDF-7E08-4398-93C5-5EEDEB337A78}" type="slidenum">
              <a:rPr lang="en-ZA" smtClean="0"/>
              <a:t>16</a:t>
            </a:fld>
            <a:endParaRPr lang="en-ZA"/>
          </a:p>
        </p:txBody>
      </p:sp>
    </p:spTree>
    <p:extLst>
      <p:ext uri="{BB962C8B-B14F-4D97-AF65-F5344CB8AC3E}">
        <p14:creationId xmlns:p14="http://schemas.microsoft.com/office/powerpoint/2010/main" val="407193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t>17</a:t>
            </a:fld>
            <a:endParaRPr lang="en-ZA"/>
          </a:p>
        </p:txBody>
      </p:sp>
    </p:spTree>
    <p:extLst>
      <p:ext uri="{BB962C8B-B14F-4D97-AF65-F5344CB8AC3E}">
        <p14:creationId xmlns:p14="http://schemas.microsoft.com/office/powerpoint/2010/main" val="3149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5466A-20AA-486B-A4A1-34F28EF556F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14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94B42F-6FB4-44F0-A7F4-8B1BEE2B7DBA}"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1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463F-D094-4AF2-9F8E-B31A28BE52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5148F8C6-286F-44E4-BF6D-3000C928D18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9234C425-4C13-4001-AAEA-53D45132246A}"/>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5" name="Footer Placeholder 4">
            <a:extLst>
              <a:ext uri="{FF2B5EF4-FFF2-40B4-BE49-F238E27FC236}">
                <a16:creationId xmlns:a16="http://schemas.microsoft.com/office/drawing/2014/main" id="{AF8AB29D-EDA4-4B48-9291-DFA36080BD54}"/>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2E37C55E-1DE6-4741-BA59-5BDCA5CDCFD7}"/>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298346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7FC0-47E9-4D4A-8D3B-4C29DDA9BD6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B539C50-C749-4BED-BB29-DD88D46ABDE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35CD02A-8D47-474B-935F-87E768F9B5D3}"/>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5" name="Footer Placeholder 4">
            <a:extLst>
              <a:ext uri="{FF2B5EF4-FFF2-40B4-BE49-F238E27FC236}">
                <a16:creationId xmlns:a16="http://schemas.microsoft.com/office/drawing/2014/main" id="{688145CB-B3A0-45FC-ADEE-562FCC147F7A}"/>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FAF911D7-D9D0-4CAD-B392-A0BAB50A2F32}"/>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300894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_Icon slide 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5" y="1700832"/>
            <a:ext cx="6527269" cy="2520256"/>
          </a:xfrm>
          <a:prstGeom prst="rect">
            <a:avLst/>
          </a:prstGeom>
        </p:spPr>
        <p:txBody>
          <a:bodyPr/>
          <a:lstStyle>
            <a:lvl1pPr marL="0" indent="0" algn="ctr">
              <a:buNone/>
              <a:defRPr>
                <a:solidFill>
                  <a:srgbClr val="000000"/>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3000">
                <a:solidFill>
                  <a:srgbClr val="000000"/>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3" y="4941171"/>
            <a:ext cx="10753197" cy="936625"/>
          </a:xfrm>
          <a:prstGeom prst="rect">
            <a:avLst/>
          </a:prstGeom>
        </p:spPr>
        <p:txBody>
          <a:bodyPr>
            <a:normAutofit/>
          </a:bodyPr>
          <a:lstStyle>
            <a:lvl1pPr marL="0" indent="0" algn="ctr">
              <a:buNone/>
              <a:defRPr sz="1650">
                <a:solidFill>
                  <a:srgbClr val="000000"/>
                </a:solidFill>
              </a:defRPr>
            </a:lvl1pPr>
          </a:lstStyle>
          <a:p>
            <a:pPr lvl="0"/>
            <a:r>
              <a:rPr lang="en-ZA" dirty="0"/>
              <a:t>Short description with a xx% goes here</a:t>
            </a:r>
          </a:p>
        </p:txBody>
      </p:sp>
    </p:spTree>
    <p:extLst>
      <p:ext uri="{BB962C8B-B14F-4D97-AF65-F5344CB8AC3E}">
        <p14:creationId xmlns:p14="http://schemas.microsoft.com/office/powerpoint/2010/main" val="34382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_Icon slide 3">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chemeClr val="bg1"/>
                </a:solidFill>
              </a:defRPr>
            </a:lvl1pPr>
          </a:lstStyle>
          <a:p>
            <a:r>
              <a:rPr lang="en-ZA" dirty="0"/>
              <a:t>Insert icon(s)</a:t>
            </a:r>
          </a:p>
        </p:txBody>
      </p:sp>
      <p:sp>
        <p:nvSpPr>
          <p:cNvPr id="11" name="Text Placeholder 10"/>
          <p:cNvSpPr>
            <a:spLocks noGrp="1"/>
          </p:cNvSpPr>
          <p:nvPr>
            <p:ph type="body" sz="quarter" idx="12" hasCustomPrompt="1"/>
          </p:nvPr>
        </p:nvSpPr>
        <p:spPr>
          <a:xfrm>
            <a:off x="719403" y="3861048"/>
            <a:ext cx="10753197" cy="2160240"/>
          </a:xfrm>
          <a:prstGeom prst="rect">
            <a:avLst/>
          </a:prstGeom>
        </p:spPr>
        <p:txBody>
          <a:bodyPr>
            <a:normAutofit/>
          </a:bodyPr>
          <a:lstStyle>
            <a:lvl1pPr marL="0" indent="0" algn="ctr">
              <a:buNone/>
              <a:defRPr sz="1650">
                <a:solidFill>
                  <a:schemeClr val="bg1"/>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351672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1_Icon slide 4">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rgbClr val="000000"/>
                </a:solidFill>
              </a:defRPr>
            </a:lvl1pPr>
          </a:lstStyle>
          <a:p>
            <a:r>
              <a:rPr lang="en-ZA" dirty="0"/>
              <a:t>Insert icon(s)</a:t>
            </a:r>
          </a:p>
        </p:txBody>
      </p:sp>
      <p:sp>
        <p:nvSpPr>
          <p:cNvPr id="11" name="Text Placeholder 10"/>
          <p:cNvSpPr>
            <a:spLocks noGrp="1"/>
          </p:cNvSpPr>
          <p:nvPr>
            <p:ph type="body" sz="quarter" idx="12" hasCustomPrompt="1"/>
          </p:nvPr>
        </p:nvSpPr>
        <p:spPr>
          <a:xfrm>
            <a:off x="719403" y="3861048"/>
            <a:ext cx="10753197" cy="2160240"/>
          </a:xfrm>
          <a:prstGeom prst="rect">
            <a:avLst/>
          </a:prstGeom>
        </p:spPr>
        <p:txBody>
          <a:bodyPr>
            <a:normAutofit/>
          </a:bodyPr>
          <a:lstStyle>
            <a:lvl1pPr marL="0" indent="0" algn="ctr">
              <a:buNone/>
              <a:defRPr sz="1650">
                <a:solidFill>
                  <a:srgbClr val="000000"/>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418955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Text slide 1">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9405" y="1124744"/>
            <a:ext cx="10753195" cy="4824536"/>
          </a:xfrm>
          <a:prstGeom prst="rect">
            <a:avLst/>
          </a:prstGeom>
        </p:spPr>
        <p:txBody>
          <a:bodyPr>
            <a:normAutofit/>
          </a:bodyPr>
          <a:lstStyle>
            <a:lvl1pPr marL="0" indent="0">
              <a:buFont typeface="Arial" panose="020B0604020202020204" pitchFamily="34" charset="0"/>
              <a:buNone/>
              <a:defRPr sz="1800">
                <a:solidFill>
                  <a:schemeClr val="bg1"/>
                </a:solidFill>
              </a:defRPr>
            </a:lvl1pPr>
            <a:lvl2pPr>
              <a:defRPr>
                <a:solidFill>
                  <a:schemeClr val="bg1"/>
                </a:solidFill>
              </a:defRPr>
            </a:lvl2pPr>
            <a:lvl3pPr>
              <a:defRPr>
                <a:solidFill>
                  <a:schemeClr val="bg1"/>
                </a:solidFill>
              </a:defRPr>
            </a:lvl3pPr>
            <a:lvl4pPr marL="1028700" indent="0">
              <a:buNone/>
              <a:defRPr>
                <a:solidFill>
                  <a:schemeClr val="bg1"/>
                </a:solidFill>
              </a:defRPr>
            </a:lvl4pPr>
          </a:lstStyle>
          <a:p>
            <a:pPr lvl="0"/>
            <a:endParaRPr lang="en-ZA" dirty="0"/>
          </a:p>
        </p:txBody>
      </p:sp>
      <p:sp>
        <p:nvSpPr>
          <p:cNvPr id="8" name="Text Placeholder 8"/>
          <p:cNvSpPr>
            <a:spLocks noGrp="1"/>
          </p:cNvSpPr>
          <p:nvPr>
            <p:ph type="body" sz="quarter" idx="11" hasCustomPrompt="1"/>
          </p:nvPr>
        </p:nvSpPr>
        <p:spPr>
          <a:xfrm>
            <a:off x="720098" y="332659"/>
            <a:ext cx="10752499" cy="647353"/>
          </a:xfrm>
          <a:prstGeom prst="rect">
            <a:avLst/>
          </a:prstGeom>
        </p:spPr>
        <p:txBody>
          <a:bodyPr>
            <a:noAutofit/>
          </a:bodyPr>
          <a:lstStyle>
            <a:lvl1pPr marL="0" indent="0" algn="l">
              <a:buNone/>
              <a:defRPr sz="2100">
                <a:solidFill>
                  <a:schemeClr val="bg1"/>
                </a:solidFill>
              </a:defRPr>
            </a:lvl1pPr>
          </a:lstStyle>
          <a:p>
            <a:pPr lvl="0"/>
            <a:r>
              <a:rPr lang="en-ZA" dirty="0"/>
              <a:t>SHORT HEADING GOES HERE </a:t>
            </a:r>
          </a:p>
        </p:txBody>
      </p:sp>
    </p:spTree>
    <p:extLst>
      <p:ext uri="{BB962C8B-B14F-4D97-AF65-F5344CB8AC3E}">
        <p14:creationId xmlns:p14="http://schemas.microsoft.com/office/powerpoint/2010/main" val="270443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1_Thank you 1">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640312" y="2421384"/>
            <a:ext cx="6912072" cy="863600"/>
          </a:xfrm>
          <a:prstGeom prst="rect">
            <a:avLst/>
          </a:prstGeom>
        </p:spPr>
        <p:txBody>
          <a:bodyPr>
            <a:noAutofit/>
          </a:bodyPr>
          <a:lstStyle>
            <a:lvl1pPr marL="0" indent="0" algn="ctr">
              <a:buNone/>
              <a:defRPr sz="2100" b="0" baseline="0">
                <a:solidFill>
                  <a:schemeClr val="bg1"/>
                </a:solidFill>
              </a:defRPr>
            </a:lvl1pPr>
          </a:lstStyle>
          <a:p>
            <a:pPr lvl="0"/>
            <a:r>
              <a:rPr lang="en-ZA" dirty="0"/>
              <a:t>THANK YOU</a:t>
            </a:r>
          </a:p>
        </p:txBody>
      </p:sp>
    </p:spTree>
    <p:extLst>
      <p:ext uri="{BB962C8B-B14F-4D97-AF65-F5344CB8AC3E}">
        <p14:creationId xmlns:p14="http://schemas.microsoft.com/office/powerpoint/2010/main" val="28760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4_Title Slide 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3" y="549400"/>
            <a:ext cx="10753195" cy="2951609"/>
          </a:xfrm>
          <a:prstGeom prst="rect">
            <a:avLst/>
          </a:prstGeom>
        </p:spPr>
        <p:txBody>
          <a:bodyPr>
            <a:normAutofit/>
          </a:bodyPr>
          <a:lstStyle>
            <a:lvl1pPr marL="0" indent="0">
              <a:buNone/>
              <a:defRPr sz="6000" b="1">
                <a:solidFill>
                  <a:schemeClr val="bg1"/>
                </a:solidFill>
              </a:defRPr>
            </a:lvl1pPr>
          </a:lstStyle>
          <a:p>
            <a:pPr lvl="0"/>
            <a:r>
              <a:rPr lang="en-ZA" sz="6000" dirty="0"/>
              <a:t>PRESENTATION TITLE INSERTED HERE</a:t>
            </a:r>
            <a:endParaRPr lang="en-ZA" dirty="0"/>
          </a:p>
        </p:txBody>
      </p:sp>
      <p:sp>
        <p:nvSpPr>
          <p:cNvPr id="13" name="Text Placeholder 12"/>
          <p:cNvSpPr>
            <a:spLocks noGrp="1"/>
          </p:cNvSpPr>
          <p:nvPr>
            <p:ph type="body" sz="quarter" idx="11" hasCustomPrompt="1"/>
          </p:nvPr>
        </p:nvSpPr>
        <p:spPr>
          <a:xfrm>
            <a:off x="719402" y="3645024"/>
            <a:ext cx="10753196"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AMET, CONSETETUR SADIPSCING ELITR, SED DIAM NONUMY EIRMOD</a:t>
            </a:r>
            <a:endParaRPr lang="en-ZA" dirty="0"/>
          </a:p>
        </p:txBody>
      </p:sp>
      <p:sp>
        <p:nvSpPr>
          <p:cNvPr id="15" name="Text Placeholder 14"/>
          <p:cNvSpPr>
            <a:spLocks noGrp="1"/>
          </p:cNvSpPr>
          <p:nvPr>
            <p:ph type="body" sz="quarter" idx="12" hasCustomPrompt="1"/>
          </p:nvPr>
        </p:nvSpPr>
        <p:spPr>
          <a:xfrm>
            <a:off x="719403" y="4581128"/>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Presenter </a:t>
            </a:r>
            <a:r>
              <a:rPr lang="en-US" dirty="0"/>
              <a:t>Name and Surname</a:t>
            </a:r>
            <a:endParaRPr lang="en-ZA" dirty="0"/>
          </a:p>
        </p:txBody>
      </p:sp>
    </p:spTree>
    <p:extLst>
      <p:ext uri="{BB962C8B-B14F-4D97-AF65-F5344CB8AC3E}">
        <p14:creationId xmlns:p14="http://schemas.microsoft.com/office/powerpoint/2010/main" val="416552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4_Title Slide 2">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3" y="548682"/>
            <a:ext cx="10753195" cy="2016223"/>
          </a:xfrm>
          <a:prstGeom prst="rect">
            <a:avLst/>
          </a:prstGeom>
        </p:spPr>
        <p:txBody>
          <a:bodyPr>
            <a:normAutofit/>
          </a:bodyPr>
          <a:lstStyle>
            <a:lvl1pPr marL="0" indent="0">
              <a:buNone/>
              <a:defRPr sz="6000" b="1">
                <a:solidFill>
                  <a:schemeClr val="bg1"/>
                </a:solidFill>
              </a:defRPr>
            </a:lvl1pPr>
          </a:lstStyle>
          <a:p>
            <a:pPr lvl="0"/>
            <a:r>
              <a:rPr lang="en-ZA" sz="6000" dirty="0"/>
              <a:t>Presentation title inserted here</a:t>
            </a:r>
            <a:endParaRPr lang="en-ZA" dirty="0"/>
          </a:p>
        </p:txBody>
      </p:sp>
      <p:sp>
        <p:nvSpPr>
          <p:cNvPr id="13" name="Text Placeholder 12"/>
          <p:cNvSpPr>
            <a:spLocks noGrp="1"/>
          </p:cNvSpPr>
          <p:nvPr>
            <p:ph type="body" sz="quarter" idx="11" hasCustomPrompt="1"/>
          </p:nvPr>
        </p:nvSpPr>
        <p:spPr>
          <a:xfrm>
            <a:off x="719402" y="2636912"/>
            <a:ext cx="10753196"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3" y="3429000"/>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Tree>
    <p:extLst>
      <p:ext uri="{BB962C8B-B14F-4D97-AF65-F5344CB8AC3E}">
        <p14:creationId xmlns:p14="http://schemas.microsoft.com/office/powerpoint/2010/main" val="118949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Title Slide 3">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2" y="1268760"/>
            <a:ext cx="10753196"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3" y="2060848"/>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
        <p:nvSpPr>
          <p:cNvPr id="6" name="Text Placeholder 12"/>
          <p:cNvSpPr>
            <a:spLocks noGrp="1"/>
          </p:cNvSpPr>
          <p:nvPr>
            <p:ph type="body" sz="quarter" idx="13" hasCustomPrompt="1"/>
          </p:nvPr>
        </p:nvSpPr>
        <p:spPr>
          <a:xfrm>
            <a:off x="719403" y="548680"/>
            <a:ext cx="10753195" cy="64807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Presentation title inserted here</a:t>
            </a:r>
            <a:endParaRPr lang="en-ZA" dirty="0"/>
          </a:p>
        </p:txBody>
      </p:sp>
    </p:spTree>
    <p:extLst>
      <p:ext uri="{BB962C8B-B14F-4D97-AF65-F5344CB8AC3E}">
        <p14:creationId xmlns:p14="http://schemas.microsoft.com/office/powerpoint/2010/main" val="82416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5_Section headin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2" y="2780928"/>
            <a:ext cx="10753196"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Description of this section</a:t>
            </a:r>
            <a:endParaRPr lang="en-ZA" dirty="0"/>
          </a:p>
        </p:txBody>
      </p:sp>
      <p:sp>
        <p:nvSpPr>
          <p:cNvPr id="3" name="Text Placeholder 2"/>
          <p:cNvSpPr>
            <a:spLocks noGrp="1"/>
          </p:cNvSpPr>
          <p:nvPr>
            <p:ph type="body" sz="quarter" idx="14" hasCustomPrompt="1"/>
          </p:nvPr>
        </p:nvSpPr>
        <p:spPr>
          <a:xfrm>
            <a:off x="719403" y="2204865"/>
            <a:ext cx="10753195" cy="504825"/>
          </a:xfrm>
          <a:prstGeom prst="rect">
            <a:avLst/>
          </a:prstGeom>
        </p:spPr>
        <p:txBody>
          <a:bodyPr>
            <a:noAutofit/>
          </a:bodyPr>
          <a:lstStyle>
            <a:lvl1pPr marL="0" indent="0" algn="l">
              <a:buNone/>
              <a:defRPr sz="2400" b="1"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ZA" dirty="0"/>
              <a:t>SECTION HEADING</a:t>
            </a:r>
          </a:p>
        </p:txBody>
      </p:sp>
    </p:spTree>
    <p:extLst>
      <p:ext uri="{BB962C8B-B14F-4D97-AF65-F5344CB8AC3E}">
        <p14:creationId xmlns:p14="http://schemas.microsoft.com/office/powerpoint/2010/main" val="32432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4_Quote slide (long) 1">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548680"/>
            <a:ext cx="10753195"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26867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A440EC-C8E1-4FF1-80F4-B98B5740433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5553CBE-75BA-4016-9AE7-B2906994B7E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BCC81AE-98B7-478C-849D-D65BD3D64D72}"/>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5" name="Footer Placeholder 4">
            <a:extLst>
              <a:ext uri="{FF2B5EF4-FFF2-40B4-BE49-F238E27FC236}">
                <a16:creationId xmlns:a16="http://schemas.microsoft.com/office/drawing/2014/main" id="{B53FD653-46E3-41BB-A1F8-62464ED19475}"/>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215DD9BD-3F40-4B62-A65F-7EA456F1F1A5}"/>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66310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4_Quote slide (short) 1">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1916832"/>
            <a:ext cx="10753195"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390229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4_Icon slide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4" y="1700832"/>
            <a:ext cx="6527269" cy="2520256"/>
          </a:xfrm>
          <a:prstGeom prst="rect">
            <a:avLst/>
          </a:prstGeom>
        </p:spPr>
        <p:txBody>
          <a:bodyPr/>
          <a:lstStyle>
            <a:lvl1pPr marL="0" indent="0" algn="ctr">
              <a:buNone/>
              <a:defRPr>
                <a:solidFill>
                  <a:schemeClr val="bg1"/>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4000">
                <a:solidFill>
                  <a:schemeClr val="bg1"/>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4" y="4941169"/>
            <a:ext cx="10753192" cy="936625"/>
          </a:xfrm>
          <a:prstGeom prst="rect">
            <a:avLst/>
          </a:prstGeom>
        </p:spPr>
        <p:txBody>
          <a:bodyPr>
            <a:normAutofit/>
          </a:bodyPr>
          <a:lstStyle>
            <a:lvl1pPr marL="0" indent="0" algn="ctr">
              <a:buNone/>
              <a:defRPr sz="2200">
                <a:solidFill>
                  <a:schemeClr val="bg1"/>
                </a:solidFill>
              </a:defRPr>
            </a:lvl1pPr>
          </a:lstStyle>
          <a:p>
            <a:pPr lvl="0"/>
            <a:r>
              <a:rPr lang="en-ZA" dirty="0"/>
              <a:t>Short description with a xx% goes here</a:t>
            </a:r>
          </a:p>
        </p:txBody>
      </p:sp>
    </p:spTree>
    <p:extLst>
      <p:ext uri="{BB962C8B-B14F-4D97-AF65-F5344CB8AC3E}">
        <p14:creationId xmlns:p14="http://schemas.microsoft.com/office/powerpoint/2010/main" val="342539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4_Icon slide 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4" y="1700832"/>
            <a:ext cx="6527269" cy="2520256"/>
          </a:xfrm>
          <a:prstGeom prst="rect">
            <a:avLst/>
          </a:prstGeom>
        </p:spPr>
        <p:txBody>
          <a:bodyPr/>
          <a:lstStyle>
            <a:lvl1pPr marL="0" indent="0" algn="ctr">
              <a:buNone/>
              <a:defRPr>
                <a:solidFill>
                  <a:srgbClr val="000000"/>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4000">
                <a:solidFill>
                  <a:srgbClr val="000000"/>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2" y="4941169"/>
            <a:ext cx="10753197" cy="936625"/>
          </a:xfrm>
          <a:prstGeom prst="rect">
            <a:avLst/>
          </a:prstGeom>
        </p:spPr>
        <p:txBody>
          <a:bodyPr>
            <a:normAutofit/>
          </a:bodyPr>
          <a:lstStyle>
            <a:lvl1pPr marL="0" indent="0" algn="ctr">
              <a:buNone/>
              <a:defRPr sz="2200">
                <a:solidFill>
                  <a:srgbClr val="000000"/>
                </a:solidFill>
              </a:defRPr>
            </a:lvl1pPr>
          </a:lstStyle>
          <a:p>
            <a:pPr lvl="0"/>
            <a:r>
              <a:rPr lang="en-ZA" dirty="0"/>
              <a:t>Short description with a xx% goes here</a:t>
            </a:r>
          </a:p>
        </p:txBody>
      </p:sp>
    </p:spTree>
    <p:extLst>
      <p:ext uri="{BB962C8B-B14F-4D97-AF65-F5344CB8AC3E}">
        <p14:creationId xmlns:p14="http://schemas.microsoft.com/office/powerpoint/2010/main" val="213190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Icon slide 3">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chemeClr val="bg1"/>
                </a:solidFill>
              </a:defRPr>
            </a:lvl1pPr>
          </a:lstStyle>
          <a:p>
            <a:r>
              <a:rPr lang="en-ZA" dirty="0"/>
              <a:t>Insert icon(s)</a:t>
            </a:r>
          </a:p>
        </p:txBody>
      </p:sp>
      <p:sp>
        <p:nvSpPr>
          <p:cNvPr id="11" name="Text Placeholder 10"/>
          <p:cNvSpPr>
            <a:spLocks noGrp="1"/>
          </p:cNvSpPr>
          <p:nvPr>
            <p:ph type="body" sz="quarter" idx="12" hasCustomPrompt="1"/>
          </p:nvPr>
        </p:nvSpPr>
        <p:spPr>
          <a:xfrm>
            <a:off x="719402" y="3861048"/>
            <a:ext cx="10753197" cy="2160240"/>
          </a:xfrm>
          <a:prstGeom prst="rect">
            <a:avLst/>
          </a:prstGeom>
        </p:spPr>
        <p:txBody>
          <a:bodyPr>
            <a:normAutofit/>
          </a:bodyPr>
          <a:lstStyle>
            <a:lvl1pPr marL="0" indent="0" algn="ctr">
              <a:buNone/>
              <a:defRPr sz="2200">
                <a:solidFill>
                  <a:schemeClr val="bg1"/>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11025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4_Icon slide 4">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rgbClr val="000000"/>
                </a:solidFill>
              </a:defRPr>
            </a:lvl1pPr>
          </a:lstStyle>
          <a:p>
            <a:r>
              <a:rPr lang="en-ZA" dirty="0"/>
              <a:t>Insert icon(s)</a:t>
            </a:r>
          </a:p>
        </p:txBody>
      </p:sp>
      <p:sp>
        <p:nvSpPr>
          <p:cNvPr id="11" name="Text Placeholder 10"/>
          <p:cNvSpPr>
            <a:spLocks noGrp="1"/>
          </p:cNvSpPr>
          <p:nvPr>
            <p:ph type="body" sz="quarter" idx="12" hasCustomPrompt="1"/>
          </p:nvPr>
        </p:nvSpPr>
        <p:spPr>
          <a:xfrm>
            <a:off x="719402" y="3861048"/>
            <a:ext cx="10753197" cy="2160240"/>
          </a:xfrm>
          <a:prstGeom prst="rect">
            <a:avLst/>
          </a:prstGeom>
        </p:spPr>
        <p:txBody>
          <a:bodyPr>
            <a:normAutofit/>
          </a:bodyPr>
          <a:lstStyle>
            <a:lvl1pPr marL="0" indent="0" algn="ctr">
              <a:buNone/>
              <a:defRPr sz="2200">
                <a:solidFill>
                  <a:srgbClr val="000000"/>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429042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4_Text slide 1">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9404" y="1124744"/>
            <a:ext cx="10753195" cy="4824536"/>
          </a:xfrm>
          <a:prstGeom prst="rect">
            <a:avLst/>
          </a:prstGeom>
        </p:spPr>
        <p:txBody>
          <a:bodyPr>
            <a:normAutofit/>
          </a:bodyPr>
          <a:lstStyle>
            <a:lvl1pPr marL="0" indent="0">
              <a:buFont typeface="Arial" panose="020B0604020202020204" pitchFamily="34" charset="0"/>
              <a:buNone/>
              <a:defRPr sz="2400">
                <a:solidFill>
                  <a:schemeClr val="bg1"/>
                </a:solidFill>
              </a:defRPr>
            </a:lvl1pPr>
            <a:lvl2pPr>
              <a:defRPr>
                <a:solidFill>
                  <a:schemeClr val="bg1"/>
                </a:solidFill>
              </a:defRPr>
            </a:lvl2pPr>
            <a:lvl3pPr>
              <a:defRPr>
                <a:solidFill>
                  <a:schemeClr val="bg1"/>
                </a:solidFill>
              </a:defRPr>
            </a:lvl3pPr>
            <a:lvl4pPr marL="1371600" indent="0">
              <a:buNone/>
              <a:defRPr>
                <a:solidFill>
                  <a:schemeClr val="bg1"/>
                </a:solidFill>
              </a:defRPr>
            </a:lvl4pPr>
          </a:lstStyle>
          <a:p>
            <a:pPr lvl="0"/>
            <a:endParaRPr lang="en-ZA" dirty="0"/>
          </a:p>
        </p:txBody>
      </p:sp>
      <p:sp>
        <p:nvSpPr>
          <p:cNvPr id="8" name="Text Placeholder 8"/>
          <p:cNvSpPr>
            <a:spLocks noGrp="1"/>
          </p:cNvSpPr>
          <p:nvPr>
            <p:ph type="body" sz="quarter" idx="11" hasCustomPrompt="1"/>
          </p:nvPr>
        </p:nvSpPr>
        <p:spPr>
          <a:xfrm>
            <a:off x="720098" y="332657"/>
            <a:ext cx="10752499" cy="647353"/>
          </a:xfrm>
          <a:prstGeom prst="rect">
            <a:avLst/>
          </a:prstGeom>
        </p:spPr>
        <p:txBody>
          <a:bodyPr>
            <a:noAutofit/>
          </a:bodyPr>
          <a:lstStyle>
            <a:lvl1pPr marL="0" indent="0" algn="l">
              <a:buNone/>
              <a:defRPr sz="2800">
                <a:solidFill>
                  <a:schemeClr val="bg1"/>
                </a:solidFill>
              </a:defRPr>
            </a:lvl1pPr>
          </a:lstStyle>
          <a:p>
            <a:pPr lvl="0"/>
            <a:r>
              <a:rPr lang="en-ZA" dirty="0"/>
              <a:t>SHORT HEADING GOES HERE </a:t>
            </a:r>
          </a:p>
        </p:txBody>
      </p:sp>
    </p:spTree>
    <p:extLst>
      <p:ext uri="{BB962C8B-B14F-4D97-AF65-F5344CB8AC3E}">
        <p14:creationId xmlns:p14="http://schemas.microsoft.com/office/powerpoint/2010/main" val="208739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4_Thank you 1">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640312" y="2421384"/>
            <a:ext cx="6912072" cy="863600"/>
          </a:xfrm>
          <a:prstGeom prst="rect">
            <a:avLst/>
          </a:prstGeom>
        </p:spPr>
        <p:txBody>
          <a:bodyPr>
            <a:noAutofit/>
          </a:bodyPr>
          <a:lstStyle>
            <a:lvl1pPr marL="0" indent="0" algn="ctr">
              <a:buNone/>
              <a:defRPr sz="2800" b="0" baseline="0">
                <a:solidFill>
                  <a:schemeClr val="bg1"/>
                </a:solidFill>
              </a:defRPr>
            </a:lvl1pPr>
          </a:lstStyle>
          <a:p>
            <a:pPr lvl="0"/>
            <a:r>
              <a:rPr lang="en-ZA" dirty="0"/>
              <a:t>THANK YOU</a:t>
            </a:r>
          </a:p>
        </p:txBody>
      </p:sp>
    </p:spTree>
    <p:extLst>
      <p:ext uri="{BB962C8B-B14F-4D97-AF65-F5344CB8AC3E}">
        <p14:creationId xmlns:p14="http://schemas.microsoft.com/office/powerpoint/2010/main" val="301072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4400" y="2130426"/>
            <a:ext cx="10363200" cy="1470025"/>
          </a:xfrm>
          <a:prstGeom prst="rect">
            <a:avLst/>
          </a:prstGeom>
        </p:spPr>
        <p:txBody>
          <a:bodyPr/>
          <a:lstStyle>
            <a:lvl1pPr algn="ctr">
              <a:defRPr b="1">
                <a:solidFill>
                  <a:schemeClr val="bg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3823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lvl1pPr algn="ctr">
              <a:defRPr sz="4000" b="0">
                <a:solidFill>
                  <a:schemeClr val="bg1"/>
                </a:solidFill>
              </a:defRPr>
            </a:lvl1pPr>
          </a:lstStyle>
          <a:p>
            <a:r>
              <a:rPr lang="en-US"/>
              <a:t>Click to edit Master title style</a:t>
            </a:r>
            <a:endParaRPr lang="en-ZA"/>
          </a:p>
        </p:txBody>
      </p:sp>
    </p:spTree>
    <p:extLst>
      <p:ext uri="{BB962C8B-B14F-4D97-AF65-F5344CB8AC3E}">
        <p14:creationId xmlns:p14="http://schemas.microsoft.com/office/powerpoint/2010/main" val="36941380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2157507" y="2971801"/>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0" name="Text Placeholder 29"/>
          <p:cNvSpPr>
            <a:spLocks noGrp="1"/>
          </p:cNvSpPr>
          <p:nvPr>
            <p:ph type="body" sz="quarter" idx="11" hasCustomPrompt="1"/>
          </p:nvPr>
        </p:nvSpPr>
        <p:spPr>
          <a:xfrm>
            <a:off x="914400" y="294835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22"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4" name="Text Placeholder 3"/>
          <p:cNvSpPr>
            <a:spLocks noGrp="1"/>
          </p:cNvSpPr>
          <p:nvPr>
            <p:ph type="body" sz="half" idx="29" hasCustomPrompt="1"/>
          </p:nvPr>
        </p:nvSpPr>
        <p:spPr>
          <a:xfrm>
            <a:off x="2157507" y="3886206"/>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5" name="Text Placeholder 29"/>
          <p:cNvSpPr>
            <a:spLocks noGrp="1"/>
          </p:cNvSpPr>
          <p:nvPr>
            <p:ph type="body" sz="quarter" idx="30" hasCustomPrompt="1"/>
          </p:nvPr>
        </p:nvSpPr>
        <p:spPr>
          <a:xfrm>
            <a:off x="914400" y="3862759"/>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6" name="Text Placeholder 3"/>
          <p:cNvSpPr>
            <a:spLocks noGrp="1"/>
          </p:cNvSpPr>
          <p:nvPr>
            <p:ph type="body" sz="half" idx="31" hasCustomPrompt="1"/>
          </p:nvPr>
        </p:nvSpPr>
        <p:spPr>
          <a:xfrm>
            <a:off x="2157507" y="4800611"/>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7" name="Text Placeholder 29"/>
          <p:cNvSpPr>
            <a:spLocks noGrp="1"/>
          </p:cNvSpPr>
          <p:nvPr>
            <p:ph type="body" sz="quarter" idx="32" hasCustomPrompt="1"/>
          </p:nvPr>
        </p:nvSpPr>
        <p:spPr>
          <a:xfrm>
            <a:off x="914400" y="477716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98" name="Text Placeholder 3"/>
          <p:cNvSpPr>
            <a:spLocks noGrp="1"/>
          </p:cNvSpPr>
          <p:nvPr>
            <p:ph type="body" sz="half" idx="33" hasCustomPrompt="1"/>
          </p:nvPr>
        </p:nvSpPr>
        <p:spPr>
          <a:xfrm>
            <a:off x="7643907" y="2971801"/>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9" name="Text Placeholder 29"/>
          <p:cNvSpPr>
            <a:spLocks noGrp="1"/>
          </p:cNvSpPr>
          <p:nvPr>
            <p:ph type="body" sz="quarter" idx="34" hasCustomPrompt="1"/>
          </p:nvPr>
        </p:nvSpPr>
        <p:spPr>
          <a:xfrm>
            <a:off x="6400800" y="294835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100" name="Text Placeholder 3"/>
          <p:cNvSpPr>
            <a:spLocks noGrp="1"/>
          </p:cNvSpPr>
          <p:nvPr>
            <p:ph type="body" sz="half" idx="35" hasCustomPrompt="1"/>
          </p:nvPr>
        </p:nvSpPr>
        <p:spPr>
          <a:xfrm>
            <a:off x="7643907" y="3886206"/>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1" name="Text Placeholder 29"/>
          <p:cNvSpPr>
            <a:spLocks noGrp="1"/>
          </p:cNvSpPr>
          <p:nvPr>
            <p:ph type="body" sz="quarter" idx="36" hasCustomPrompt="1"/>
          </p:nvPr>
        </p:nvSpPr>
        <p:spPr>
          <a:xfrm>
            <a:off x="6400800" y="3862759"/>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
        <p:nvSpPr>
          <p:cNvPr id="102" name="Text Placeholder 3"/>
          <p:cNvSpPr>
            <a:spLocks noGrp="1"/>
          </p:cNvSpPr>
          <p:nvPr>
            <p:ph type="body" sz="half" idx="37" hasCustomPrompt="1"/>
          </p:nvPr>
        </p:nvSpPr>
        <p:spPr>
          <a:xfrm>
            <a:off x="7643907" y="4800611"/>
            <a:ext cx="3633693" cy="914399"/>
          </a:xfrm>
          <a:prstGeom prst="rect">
            <a:avLst/>
          </a:prstGeo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3" name="Text Placeholder 29"/>
          <p:cNvSpPr>
            <a:spLocks noGrp="1"/>
          </p:cNvSpPr>
          <p:nvPr>
            <p:ph type="body" sz="quarter" idx="38" hasCustomPrompt="1"/>
          </p:nvPr>
        </p:nvSpPr>
        <p:spPr>
          <a:xfrm>
            <a:off x="6400800" y="4777164"/>
            <a:ext cx="1243107" cy="937839"/>
          </a:xfrm>
          <a:prstGeom prst="rect">
            <a:avLst/>
          </a:prstGeo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219809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2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4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9404" y="1124744"/>
            <a:ext cx="10753195" cy="4824536"/>
          </a:xfrm>
          <a:prstGeom prst="rect">
            <a:avLst/>
          </a:prstGeom>
        </p:spPr>
        <p:txBody>
          <a:bodyPr>
            <a:normAutofit/>
          </a:bodyPr>
          <a:lstStyle>
            <a:lvl1pPr marL="0" indent="0">
              <a:buNone/>
              <a:defRPr sz="2400"/>
            </a:lvl1pPr>
          </a:lstStyle>
          <a:p>
            <a:pPr lvl="0"/>
            <a:endParaRPr lang="en-ZA" dirty="0"/>
          </a:p>
        </p:txBody>
      </p:sp>
      <p:sp>
        <p:nvSpPr>
          <p:cNvPr id="8" name="Text Placeholder 8"/>
          <p:cNvSpPr>
            <a:spLocks noGrp="1"/>
          </p:cNvSpPr>
          <p:nvPr>
            <p:ph type="body" sz="quarter" idx="11" hasCustomPrompt="1"/>
          </p:nvPr>
        </p:nvSpPr>
        <p:spPr>
          <a:xfrm>
            <a:off x="720098" y="332657"/>
            <a:ext cx="10752499" cy="647353"/>
          </a:xfrm>
          <a:prstGeom prst="rect">
            <a:avLst/>
          </a:prstGeom>
        </p:spPr>
        <p:txBody>
          <a:bodyPr>
            <a:noAutofit/>
          </a:bodyPr>
          <a:lstStyle>
            <a:lvl1pPr marL="0" indent="0" algn="l">
              <a:buNone/>
              <a:defRPr sz="2800">
                <a:solidFill>
                  <a:srgbClr val="000000"/>
                </a:solidFill>
              </a:defRPr>
            </a:lvl1pPr>
          </a:lstStyle>
          <a:p>
            <a:pPr lvl="0"/>
            <a:r>
              <a:rPr lang="en-ZA" dirty="0"/>
              <a:t>SHORT HEADING GOES HERE </a:t>
            </a:r>
          </a:p>
        </p:txBody>
      </p:sp>
    </p:spTree>
    <p:extLst>
      <p:ext uri="{BB962C8B-B14F-4D97-AF65-F5344CB8AC3E}">
        <p14:creationId xmlns:p14="http://schemas.microsoft.com/office/powerpoint/2010/main" val="378191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433" y="980728"/>
            <a:ext cx="11618217" cy="5040560"/>
          </a:xfrm>
          <a:prstGeom prst="rect">
            <a:avLst/>
          </a:prstGeom>
        </p:spPr>
        <p:txBody>
          <a:bodyPr/>
          <a:lstStyle>
            <a:lvl1pPr>
              <a:spcBef>
                <a:spcPts val="1200"/>
              </a:spcBef>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87668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548681"/>
            <a:ext cx="10363200" cy="4968551"/>
          </a:xfrm>
          <a:prstGeom prst="rect">
            <a:avLst/>
          </a:prstGeom>
        </p:spPr>
        <p:txBody>
          <a:bodyPr/>
          <a:lstStyle>
            <a:lvl1pPr algn="ctr">
              <a:defRPr sz="4400">
                <a:solidFill>
                  <a:schemeClr val="bg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07072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chemeClr val="accent4">
            <a:lumMod val="50000"/>
          </a:schemeClr>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3" y="549400"/>
            <a:ext cx="10753195" cy="2951609"/>
          </a:xfrm>
          <a:prstGeom prst="rect">
            <a:avLst/>
          </a:prstGeom>
        </p:spPr>
        <p:txBody>
          <a:bodyPr>
            <a:normAutofit/>
          </a:bodyPr>
          <a:lstStyle>
            <a:lvl1pPr marL="0" indent="0">
              <a:buNone/>
              <a:defRPr sz="6000" b="1">
                <a:solidFill>
                  <a:schemeClr val="bg1"/>
                </a:solidFill>
              </a:defRPr>
            </a:lvl1pPr>
          </a:lstStyle>
          <a:p>
            <a:pPr lvl="0"/>
            <a:r>
              <a:rPr lang="en-ZA" sz="6000" dirty="0"/>
              <a:t>PRESENTATION TITLE INSERTED HERE</a:t>
            </a:r>
            <a:endParaRPr lang="en-ZA" dirty="0"/>
          </a:p>
        </p:txBody>
      </p:sp>
      <p:sp>
        <p:nvSpPr>
          <p:cNvPr id="13" name="Text Placeholder 12"/>
          <p:cNvSpPr>
            <a:spLocks noGrp="1"/>
          </p:cNvSpPr>
          <p:nvPr>
            <p:ph type="body" sz="quarter" idx="11" hasCustomPrompt="1"/>
          </p:nvPr>
        </p:nvSpPr>
        <p:spPr>
          <a:xfrm>
            <a:off x="719402" y="3645024"/>
            <a:ext cx="10753196"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AMET, CONSETETUR SADIPSCING ELITR, SED DIAM NONUMY EIRMOD</a:t>
            </a:r>
            <a:endParaRPr lang="en-ZA" dirty="0"/>
          </a:p>
        </p:txBody>
      </p:sp>
      <p:sp>
        <p:nvSpPr>
          <p:cNvPr id="15" name="Text Placeholder 14"/>
          <p:cNvSpPr>
            <a:spLocks noGrp="1"/>
          </p:cNvSpPr>
          <p:nvPr>
            <p:ph type="body" sz="quarter" idx="12" hasCustomPrompt="1"/>
          </p:nvPr>
        </p:nvSpPr>
        <p:spPr>
          <a:xfrm>
            <a:off x="719403" y="4581128"/>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Presenter </a:t>
            </a:r>
            <a:r>
              <a:rPr lang="en-US" dirty="0"/>
              <a:t>Name and Surname</a:t>
            </a:r>
            <a:endParaRPr lang="en-ZA" dirty="0"/>
          </a:p>
        </p:txBody>
      </p:sp>
    </p:spTree>
    <p:extLst>
      <p:ext uri="{BB962C8B-B14F-4D97-AF65-F5344CB8AC3E}">
        <p14:creationId xmlns:p14="http://schemas.microsoft.com/office/powerpoint/2010/main" val="73355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4">
            <a:lumMod val="50000"/>
          </a:schemeClr>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3" y="548682"/>
            <a:ext cx="10753195" cy="2016223"/>
          </a:xfrm>
          <a:prstGeom prst="rect">
            <a:avLst/>
          </a:prstGeom>
        </p:spPr>
        <p:txBody>
          <a:bodyPr>
            <a:normAutofit/>
          </a:bodyPr>
          <a:lstStyle>
            <a:lvl1pPr marL="0" indent="0">
              <a:buNone/>
              <a:defRPr sz="6000" b="1">
                <a:solidFill>
                  <a:schemeClr val="bg1"/>
                </a:solidFill>
              </a:defRPr>
            </a:lvl1pPr>
          </a:lstStyle>
          <a:p>
            <a:pPr lvl="0"/>
            <a:r>
              <a:rPr lang="en-ZA" sz="6000" dirty="0"/>
              <a:t>Presentation title inserted here</a:t>
            </a:r>
            <a:endParaRPr lang="en-ZA" dirty="0"/>
          </a:p>
        </p:txBody>
      </p:sp>
      <p:sp>
        <p:nvSpPr>
          <p:cNvPr id="13" name="Text Placeholder 12"/>
          <p:cNvSpPr>
            <a:spLocks noGrp="1"/>
          </p:cNvSpPr>
          <p:nvPr>
            <p:ph type="body" sz="quarter" idx="11" hasCustomPrompt="1"/>
          </p:nvPr>
        </p:nvSpPr>
        <p:spPr>
          <a:xfrm>
            <a:off x="719402" y="2636912"/>
            <a:ext cx="10753196"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3" y="3429000"/>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Tree>
    <p:extLst>
      <p:ext uri="{BB962C8B-B14F-4D97-AF65-F5344CB8AC3E}">
        <p14:creationId xmlns:p14="http://schemas.microsoft.com/office/powerpoint/2010/main" val="427087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4">
            <a:lumMod val="5000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2" y="1268760"/>
            <a:ext cx="10753196"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3" y="2060848"/>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Author Name and Surname</a:t>
            </a:r>
            <a:endParaRPr lang="en-ZA" dirty="0"/>
          </a:p>
        </p:txBody>
      </p:sp>
      <p:sp>
        <p:nvSpPr>
          <p:cNvPr id="6" name="Text Placeholder 12"/>
          <p:cNvSpPr>
            <a:spLocks noGrp="1"/>
          </p:cNvSpPr>
          <p:nvPr>
            <p:ph type="body" sz="quarter" idx="13" hasCustomPrompt="1"/>
          </p:nvPr>
        </p:nvSpPr>
        <p:spPr>
          <a:xfrm>
            <a:off x="719403" y="548680"/>
            <a:ext cx="10753195" cy="64807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Presentation title inserted here</a:t>
            </a:r>
            <a:endParaRPr lang="en-ZA" dirty="0"/>
          </a:p>
        </p:txBody>
      </p:sp>
    </p:spTree>
    <p:extLst>
      <p:ext uri="{BB962C8B-B14F-4D97-AF65-F5344CB8AC3E}">
        <p14:creationId xmlns:p14="http://schemas.microsoft.com/office/powerpoint/2010/main" val="16694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14C6-44F1-4280-8A5E-873C89438D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DAB8416-A99D-4D00-AC00-0D925481E6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0D7BC1-BE91-4752-B9E6-F3985B43EE4F}"/>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5" name="Footer Placeholder 4">
            <a:extLst>
              <a:ext uri="{FF2B5EF4-FFF2-40B4-BE49-F238E27FC236}">
                <a16:creationId xmlns:a16="http://schemas.microsoft.com/office/drawing/2014/main" id="{68944B4F-E3E1-4375-BE9B-A78EB80936A6}"/>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8B680A8A-FBF7-4978-8F44-695D9E8A4795}"/>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228319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ing">
    <p:bg>
      <p:bgPr>
        <a:solidFill>
          <a:schemeClr val="accent4">
            <a:lumMod val="5000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2" y="2780928"/>
            <a:ext cx="10753196"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Description of this section</a:t>
            </a:r>
            <a:endParaRPr lang="en-ZA" dirty="0"/>
          </a:p>
        </p:txBody>
      </p:sp>
      <p:sp>
        <p:nvSpPr>
          <p:cNvPr id="3" name="Text Placeholder 2"/>
          <p:cNvSpPr>
            <a:spLocks noGrp="1"/>
          </p:cNvSpPr>
          <p:nvPr>
            <p:ph type="body" sz="quarter" idx="14" hasCustomPrompt="1"/>
          </p:nvPr>
        </p:nvSpPr>
        <p:spPr>
          <a:xfrm>
            <a:off x="719403" y="2204865"/>
            <a:ext cx="10753195" cy="504825"/>
          </a:xfrm>
          <a:prstGeom prst="rect">
            <a:avLst/>
          </a:prstGeom>
        </p:spPr>
        <p:txBody>
          <a:bodyPr>
            <a:noAutofit/>
          </a:bodyPr>
          <a:lstStyle>
            <a:lvl1pPr marL="0" indent="0" algn="l">
              <a:buNone/>
              <a:defRPr sz="2400" b="1"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ZA" dirty="0"/>
              <a:t>SECTION HEADING</a:t>
            </a:r>
          </a:p>
        </p:txBody>
      </p:sp>
    </p:spTree>
    <p:extLst>
      <p:ext uri="{BB962C8B-B14F-4D97-AF65-F5344CB8AC3E}">
        <p14:creationId xmlns:p14="http://schemas.microsoft.com/office/powerpoint/2010/main" val="93142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long) 1">
    <p:bg>
      <p:bgPr>
        <a:solidFill>
          <a:schemeClr val="accent4">
            <a:lumMod val="50000"/>
          </a:schemeClr>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548680"/>
            <a:ext cx="10753195"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15853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long)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548680"/>
            <a:ext cx="10753195"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8229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short) 1">
    <p:bg>
      <p:bgPr>
        <a:solidFill>
          <a:schemeClr val="accent4">
            <a:lumMod val="50000"/>
          </a:schemeClr>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1916832"/>
            <a:ext cx="10753195"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2122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short)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1916832"/>
            <a:ext cx="10753195"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312208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slide 1">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4" y="1700832"/>
            <a:ext cx="6527269" cy="2520256"/>
          </a:xfrm>
          <a:prstGeom prst="rect">
            <a:avLst/>
          </a:prstGeom>
        </p:spPr>
        <p:txBody>
          <a:bodyPr/>
          <a:lstStyle>
            <a:lvl1pPr marL="0" indent="0" algn="ctr">
              <a:buNone/>
              <a:defRPr>
                <a:solidFill>
                  <a:schemeClr val="bg1"/>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4000">
                <a:solidFill>
                  <a:schemeClr val="bg1"/>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4" y="4941169"/>
            <a:ext cx="10753192" cy="936625"/>
          </a:xfrm>
          <a:prstGeom prst="rect">
            <a:avLst/>
          </a:prstGeom>
        </p:spPr>
        <p:txBody>
          <a:bodyPr>
            <a:normAutofit/>
          </a:bodyPr>
          <a:lstStyle>
            <a:lvl1pPr marL="0" indent="0" algn="ctr">
              <a:buNone/>
              <a:defRPr sz="2200">
                <a:solidFill>
                  <a:schemeClr val="bg1"/>
                </a:solidFill>
              </a:defRPr>
            </a:lvl1pPr>
          </a:lstStyle>
          <a:p>
            <a:pPr lvl="0"/>
            <a:r>
              <a:rPr lang="en-ZA" dirty="0"/>
              <a:t>Short description with a xx% goes here</a:t>
            </a:r>
          </a:p>
        </p:txBody>
      </p:sp>
    </p:spTree>
    <p:extLst>
      <p:ext uri="{BB962C8B-B14F-4D97-AF65-F5344CB8AC3E}">
        <p14:creationId xmlns:p14="http://schemas.microsoft.com/office/powerpoint/2010/main" val="231004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slide 2">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4" y="1700832"/>
            <a:ext cx="6527269" cy="2520256"/>
          </a:xfrm>
          <a:prstGeom prst="rect">
            <a:avLst/>
          </a:prstGeom>
        </p:spPr>
        <p:txBody>
          <a:bodyPr/>
          <a:lstStyle>
            <a:lvl1pPr marL="0" indent="0" algn="ctr">
              <a:buNone/>
              <a:defRPr>
                <a:solidFill>
                  <a:srgbClr val="000000"/>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4000">
                <a:solidFill>
                  <a:srgbClr val="000000"/>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2" y="4941169"/>
            <a:ext cx="10753197" cy="936625"/>
          </a:xfrm>
          <a:prstGeom prst="rect">
            <a:avLst/>
          </a:prstGeom>
        </p:spPr>
        <p:txBody>
          <a:bodyPr>
            <a:normAutofit/>
          </a:bodyPr>
          <a:lstStyle>
            <a:lvl1pPr marL="0" indent="0" algn="ctr">
              <a:buNone/>
              <a:defRPr sz="2200">
                <a:solidFill>
                  <a:srgbClr val="000000"/>
                </a:solidFill>
              </a:defRPr>
            </a:lvl1pPr>
          </a:lstStyle>
          <a:p>
            <a:pPr lvl="0"/>
            <a:r>
              <a:rPr lang="en-ZA" dirty="0"/>
              <a:t>Short description with a xx% goes here</a:t>
            </a:r>
          </a:p>
        </p:txBody>
      </p:sp>
    </p:spTree>
    <p:extLst>
      <p:ext uri="{BB962C8B-B14F-4D97-AF65-F5344CB8AC3E}">
        <p14:creationId xmlns:p14="http://schemas.microsoft.com/office/powerpoint/2010/main" val="210381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 slide 3">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chemeClr val="bg1"/>
                </a:solidFill>
              </a:defRPr>
            </a:lvl1pPr>
          </a:lstStyle>
          <a:p>
            <a:r>
              <a:rPr lang="en-ZA" dirty="0"/>
              <a:t>Insert icon(s)</a:t>
            </a:r>
          </a:p>
        </p:txBody>
      </p:sp>
      <p:sp>
        <p:nvSpPr>
          <p:cNvPr id="11" name="Text Placeholder 10"/>
          <p:cNvSpPr>
            <a:spLocks noGrp="1"/>
          </p:cNvSpPr>
          <p:nvPr>
            <p:ph type="body" sz="quarter" idx="12" hasCustomPrompt="1"/>
          </p:nvPr>
        </p:nvSpPr>
        <p:spPr>
          <a:xfrm>
            <a:off x="719402" y="3861048"/>
            <a:ext cx="10753197" cy="2160240"/>
          </a:xfrm>
          <a:prstGeom prst="rect">
            <a:avLst/>
          </a:prstGeom>
        </p:spPr>
        <p:txBody>
          <a:bodyPr>
            <a:normAutofit/>
          </a:bodyPr>
          <a:lstStyle>
            <a:lvl1pPr marL="0" indent="0" algn="ctr">
              <a:buNone/>
              <a:defRPr sz="2200">
                <a:solidFill>
                  <a:schemeClr val="bg1"/>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17040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 slide 4">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rgbClr val="000000"/>
                </a:solidFill>
              </a:defRPr>
            </a:lvl1pPr>
          </a:lstStyle>
          <a:p>
            <a:r>
              <a:rPr lang="en-ZA" dirty="0"/>
              <a:t>Insert icon(s)</a:t>
            </a:r>
          </a:p>
        </p:txBody>
      </p:sp>
      <p:sp>
        <p:nvSpPr>
          <p:cNvPr id="11" name="Text Placeholder 10"/>
          <p:cNvSpPr>
            <a:spLocks noGrp="1"/>
          </p:cNvSpPr>
          <p:nvPr>
            <p:ph type="body" sz="quarter" idx="12" hasCustomPrompt="1"/>
          </p:nvPr>
        </p:nvSpPr>
        <p:spPr>
          <a:xfrm>
            <a:off x="719402" y="3861048"/>
            <a:ext cx="10753197" cy="2160240"/>
          </a:xfrm>
          <a:prstGeom prst="rect">
            <a:avLst/>
          </a:prstGeom>
        </p:spPr>
        <p:txBody>
          <a:bodyPr>
            <a:normAutofit/>
          </a:bodyPr>
          <a:lstStyle>
            <a:lvl1pPr marL="0" indent="0" algn="ctr">
              <a:buNone/>
              <a:defRPr sz="2200">
                <a:solidFill>
                  <a:srgbClr val="000000"/>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98911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1">
    <p:bg>
      <p:bgPr>
        <a:solidFill>
          <a:schemeClr val="accent4">
            <a:lumMod val="5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9404" y="1124744"/>
            <a:ext cx="10753195" cy="4824536"/>
          </a:xfrm>
          <a:prstGeom prst="rect">
            <a:avLst/>
          </a:prstGeom>
        </p:spPr>
        <p:txBody>
          <a:bodyPr>
            <a:normAutofit/>
          </a:bodyPr>
          <a:lstStyle>
            <a:lvl1pPr marL="0" indent="0">
              <a:buFont typeface="Arial" panose="020B0604020202020204" pitchFamily="34" charset="0"/>
              <a:buNone/>
              <a:defRPr sz="2400">
                <a:solidFill>
                  <a:schemeClr val="bg1"/>
                </a:solidFill>
              </a:defRPr>
            </a:lvl1pPr>
            <a:lvl2pPr>
              <a:defRPr>
                <a:solidFill>
                  <a:schemeClr val="bg1"/>
                </a:solidFill>
              </a:defRPr>
            </a:lvl2pPr>
            <a:lvl3pPr>
              <a:defRPr>
                <a:solidFill>
                  <a:schemeClr val="bg1"/>
                </a:solidFill>
              </a:defRPr>
            </a:lvl3pPr>
            <a:lvl4pPr marL="1371600" indent="0">
              <a:buNone/>
              <a:defRPr>
                <a:solidFill>
                  <a:schemeClr val="bg1"/>
                </a:solidFill>
              </a:defRPr>
            </a:lvl4pPr>
          </a:lstStyle>
          <a:p>
            <a:pPr lvl="0"/>
            <a:endParaRPr lang="en-ZA" dirty="0"/>
          </a:p>
        </p:txBody>
      </p:sp>
      <p:sp>
        <p:nvSpPr>
          <p:cNvPr id="8" name="Text Placeholder 8"/>
          <p:cNvSpPr>
            <a:spLocks noGrp="1"/>
          </p:cNvSpPr>
          <p:nvPr>
            <p:ph type="body" sz="quarter" idx="11" hasCustomPrompt="1"/>
          </p:nvPr>
        </p:nvSpPr>
        <p:spPr>
          <a:xfrm>
            <a:off x="720098" y="332657"/>
            <a:ext cx="10752499" cy="647353"/>
          </a:xfrm>
          <a:prstGeom prst="rect">
            <a:avLst/>
          </a:prstGeom>
        </p:spPr>
        <p:txBody>
          <a:bodyPr>
            <a:noAutofit/>
          </a:bodyPr>
          <a:lstStyle>
            <a:lvl1pPr marL="0" indent="0" algn="l">
              <a:buNone/>
              <a:defRPr sz="2800">
                <a:solidFill>
                  <a:schemeClr val="bg1"/>
                </a:solidFill>
              </a:defRPr>
            </a:lvl1pPr>
          </a:lstStyle>
          <a:p>
            <a:pPr lvl="0"/>
            <a:r>
              <a:rPr lang="en-ZA" dirty="0"/>
              <a:t>SHORT HEADING GOES HERE </a:t>
            </a:r>
          </a:p>
        </p:txBody>
      </p:sp>
    </p:spTree>
    <p:extLst>
      <p:ext uri="{BB962C8B-B14F-4D97-AF65-F5344CB8AC3E}">
        <p14:creationId xmlns:p14="http://schemas.microsoft.com/office/powerpoint/2010/main" val="370596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BA2F-7507-48C4-8E61-19C9233F27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5C9D6C8E-291F-49D9-A71A-53AC7677B7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319C9-DFCE-4237-B1ED-299BCAA5623E}"/>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5" name="Footer Placeholder 4">
            <a:extLst>
              <a:ext uri="{FF2B5EF4-FFF2-40B4-BE49-F238E27FC236}">
                <a16:creationId xmlns:a16="http://schemas.microsoft.com/office/drawing/2014/main" id="{C7BF8E14-BB0D-4EED-8E45-F0FC01A60F3D}"/>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a:extLst>
              <a:ext uri="{FF2B5EF4-FFF2-40B4-BE49-F238E27FC236}">
                <a16:creationId xmlns:a16="http://schemas.microsoft.com/office/drawing/2014/main" id="{D5A61BF8-0BD9-417C-90F1-5D6E4E455B49}"/>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7520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 slide 2">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411785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 slide 4">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19398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 slide 5">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379814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slide 6">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415021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slide 7">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4286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TABLE</a:t>
            </a:r>
          </a:p>
        </p:txBody>
      </p:sp>
      <p:sp>
        <p:nvSpPr>
          <p:cNvPr id="5" name="Picture Placeholder 6"/>
          <p:cNvSpPr>
            <a:spLocks noGrp="1"/>
          </p:cNvSpPr>
          <p:nvPr>
            <p:ph type="pic" sz="quarter" idx="10" hasCustomPrompt="1"/>
          </p:nvPr>
        </p:nvSpPr>
        <p:spPr>
          <a:xfrm>
            <a:off x="719403" y="1556792"/>
            <a:ext cx="10753195" cy="3888432"/>
          </a:xfrm>
          <a:prstGeom prst="rect">
            <a:avLst/>
          </a:prstGeom>
        </p:spPr>
        <p:txBody>
          <a:bodyPr/>
          <a:lstStyle>
            <a:lvl1pPr marL="0" indent="0" algn="ctr">
              <a:buNone/>
              <a:defRPr>
                <a:solidFill>
                  <a:srgbClr val="000000"/>
                </a:solidFill>
              </a:defRPr>
            </a:lvl1pPr>
          </a:lstStyle>
          <a:p>
            <a:r>
              <a:rPr lang="en-ZA" dirty="0"/>
              <a:t>Insert table</a:t>
            </a:r>
          </a:p>
        </p:txBody>
      </p:sp>
    </p:spTree>
    <p:extLst>
      <p:ext uri="{BB962C8B-B14F-4D97-AF65-F5344CB8AC3E}">
        <p14:creationId xmlns:p14="http://schemas.microsoft.com/office/powerpoint/2010/main" val="239013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640312" y="2421384"/>
            <a:ext cx="6912072" cy="863600"/>
          </a:xfrm>
          <a:prstGeom prst="rect">
            <a:avLst/>
          </a:prstGeom>
        </p:spPr>
        <p:txBody>
          <a:bodyPr>
            <a:noAutofit/>
          </a:bodyPr>
          <a:lstStyle>
            <a:lvl1pPr marL="0" indent="0" algn="ctr">
              <a:buNone/>
              <a:defRPr sz="2800" b="0" baseline="0">
                <a:solidFill>
                  <a:schemeClr val="bg1"/>
                </a:solidFill>
              </a:defRPr>
            </a:lvl1pPr>
          </a:lstStyle>
          <a:p>
            <a:pPr lvl="0"/>
            <a:r>
              <a:rPr lang="en-ZA" dirty="0"/>
              <a:t>THANK YOU</a:t>
            </a:r>
          </a:p>
        </p:txBody>
      </p:sp>
    </p:spTree>
    <p:extLst>
      <p:ext uri="{BB962C8B-B14F-4D97-AF65-F5344CB8AC3E}">
        <p14:creationId xmlns:p14="http://schemas.microsoft.com/office/powerpoint/2010/main" val="42139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640312" y="2421384"/>
            <a:ext cx="6912072" cy="863600"/>
          </a:xfrm>
          <a:prstGeom prst="rect">
            <a:avLst/>
          </a:prstGeom>
        </p:spPr>
        <p:txBody>
          <a:bodyPr>
            <a:noAutofit/>
          </a:bodyPr>
          <a:lstStyle>
            <a:lvl1pPr marL="0" indent="0" algn="ctr">
              <a:buNone/>
              <a:defRPr sz="2800" b="0" baseline="0">
                <a:solidFill>
                  <a:srgbClr val="000000"/>
                </a:solidFill>
              </a:defRPr>
            </a:lvl1pPr>
          </a:lstStyle>
          <a:p>
            <a:pPr lvl="0"/>
            <a:r>
              <a:rPr lang="en-ZA" dirty="0"/>
              <a:t>THANK YOU</a:t>
            </a:r>
          </a:p>
        </p:txBody>
      </p:sp>
    </p:spTree>
    <p:extLst>
      <p:ext uri="{BB962C8B-B14F-4D97-AF65-F5344CB8AC3E}">
        <p14:creationId xmlns:p14="http://schemas.microsoft.com/office/powerpoint/2010/main" val="31916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 slide 3">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6172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37229" y="492974"/>
            <a:ext cx="10972800"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dirty="0"/>
          </a:p>
        </p:txBody>
      </p:sp>
    </p:spTree>
    <p:extLst>
      <p:ext uri="{BB962C8B-B14F-4D97-AF65-F5344CB8AC3E}">
        <p14:creationId xmlns:p14="http://schemas.microsoft.com/office/powerpoint/2010/main" val="27207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34F6-A469-4433-BF30-CD4EEA2BCC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3FC57D8-2B96-4038-9F20-B26090B6901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4888166-984B-46B2-A8D4-C17D225AC4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53D0FE8-7C77-4C85-8253-79E30F1E41A5}"/>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6" name="Footer Placeholder 5">
            <a:extLst>
              <a:ext uri="{FF2B5EF4-FFF2-40B4-BE49-F238E27FC236}">
                <a16:creationId xmlns:a16="http://schemas.microsoft.com/office/drawing/2014/main" id="{81038B63-22D3-45A7-817F-7D25FCCE34C1}"/>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26B32D09-4A33-471F-97F4-001FC8DA69D3}"/>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37035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0056A7"/>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4" y="548684"/>
            <a:ext cx="10753195" cy="2016223"/>
          </a:xfrm>
          <a:prstGeom prst="rect">
            <a:avLst/>
          </a:prstGeom>
        </p:spPr>
        <p:txBody>
          <a:bodyPr>
            <a:normAutofit/>
          </a:bodyPr>
          <a:lstStyle>
            <a:lvl1pPr marL="0" indent="0">
              <a:buNone/>
              <a:defRPr sz="4500" b="1">
                <a:solidFill>
                  <a:schemeClr val="bg1"/>
                </a:solidFill>
              </a:defRPr>
            </a:lvl1pPr>
          </a:lstStyle>
          <a:p>
            <a:pPr lvl="0"/>
            <a:r>
              <a:rPr lang="en-ZA" sz="4500" dirty="0"/>
              <a:t>Presentation title inserted here</a:t>
            </a:r>
            <a:endParaRPr lang="en-ZA" dirty="0"/>
          </a:p>
        </p:txBody>
      </p:sp>
      <p:sp>
        <p:nvSpPr>
          <p:cNvPr id="13" name="Text Placeholder 12"/>
          <p:cNvSpPr>
            <a:spLocks noGrp="1"/>
          </p:cNvSpPr>
          <p:nvPr>
            <p:ph type="body" sz="quarter" idx="11" hasCustomPrompt="1"/>
          </p:nvPr>
        </p:nvSpPr>
        <p:spPr>
          <a:xfrm>
            <a:off x="719403" y="2636912"/>
            <a:ext cx="10753196" cy="864096"/>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4" y="3429000"/>
            <a:ext cx="10753195" cy="576064"/>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Tree>
    <p:extLst>
      <p:ext uri="{BB962C8B-B14F-4D97-AF65-F5344CB8AC3E}">
        <p14:creationId xmlns:p14="http://schemas.microsoft.com/office/powerpoint/2010/main" val="290166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56A7"/>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3" y="1268760"/>
            <a:ext cx="10753196" cy="72008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4" y="2060848"/>
            <a:ext cx="10753195" cy="576064"/>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
        <p:nvSpPr>
          <p:cNvPr id="6" name="Text Placeholder 12"/>
          <p:cNvSpPr>
            <a:spLocks noGrp="1"/>
          </p:cNvSpPr>
          <p:nvPr>
            <p:ph type="body" sz="quarter" idx="13" hasCustomPrompt="1"/>
          </p:nvPr>
        </p:nvSpPr>
        <p:spPr>
          <a:xfrm>
            <a:off x="719404" y="548680"/>
            <a:ext cx="10753195" cy="648072"/>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2400" b="1">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Presentation title inserted here</a:t>
            </a:r>
            <a:endParaRPr lang="en-ZA" dirty="0"/>
          </a:p>
        </p:txBody>
      </p:sp>
    </p:spTree>
    <p:extLst>
      <p:ext uri="{BB962C8B-B14F-4D97-AF65-F5344CB8AC3E}">
        <p14:creationId xmlns:p14="http://schemas.microsoft.com/office/powerpoint/2010/main" val="366881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ing">
    <p:bg>
      <p:bgPr>
        <a:solidFill>
          <a:srgbClr val="0056A7"/>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3" y="2780928"/>
            <a:ext cx="10753196" cy="72008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baseline="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Description of this section</a:t>
            </a:r>
            <a:endParaRPr lang="en-ZA" dirty="0"/>
          </a:p>
        </p:txBody>
      </p:sp>
      <p:sp>
        <p:nvSpPr>
          <p:cNvPr id="3" name="Text Placeholder 2"/>
          <p:cNvSpPr>
            <a:spLocks noGrp="1"/>
          </p:cNvSpPr>
          <p:nvPr>
            <p:ph type="body" sz="quarter" idx="14" hasCustomPrompt="1"/>
          </p:nvPr>
        </p:nvSpPr>
        <p:spPr>
          <a:xfrm>
            <a:off x="719404" y="2204867"/>
            <a:ext cx="10753195" cy="504825"/>
          </a:xfrm>
          <a:prstGeom prst="rect">
            <a:avLst/>
          </a:prstGeom>
        </p:spPr>
        <p:txBody>
          <a:bodyPr>
            <a:noAutofit/>
          </a:bodyPr>
          <a:lstStyle>
            <a:lvl1pPr marL="0" indent="0" algn="l">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ZA" dirty="0"/>
              <a:t>SECTION HEADING</a:t>
            </a:r>
          </a:p>
        </p:txBody>
      </p:sp>
    </p:spTree>
    <p:extLst>
      <p:ext uri="{BB962C8B-B14F-4D97-AF65-F5344CB8AC3E}">
        <p14:creationId xmlns:p14="http://schemas.microsoft.com/office/powerpoint/2010/main" val="61092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ote slide (long)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4" y="548680"/>
            <a:ext cx="10753195" cy="4824536"/>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75"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8" y="5804498"/>
            <a:ext cx="10752931" cy="360809"/>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7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36811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e slide (long)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4" y="548680"/>
            <a:ext cx="10753195" cy="4824536"/>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75" b="0">
                <a:solidFill>
                  <a:srgbClr val="000000"/>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8" y="5804498"/>
            <a:ext cx="10752931" cy="360809"/>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750">
                <a:solidFill>
                  <a:srgbClr val="000000"/>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304349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uote slide (short)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4" y="1916832"/>
            <a:ext cx="10753195" cy="1728192"/>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75" b="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8" y="5804498"/>
            <a:ext cx="10752931" cy="360809"/>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7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170619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ote slide (short)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4" y="1916832"/>
            <a:ext cx="10753195" cy="1728192"/>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75" b="0">
                <a:solidFill>
                  <a:srgbClr val="000000"/>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8" y="5804498"/>
            <a:ext cx="10752931" cy="360809"/>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750">
                <a:solidFill>
                  <a:srgbClr val="000000"/>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268183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lide 1">
    <p:bg>
      <p:bgPr>
        <a:solidFill>
          <a:srgbClr val="0056A7"/>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5" y="1700832"/>
            <a:ext cx="6527269" cy="2520256"/>
          </a:xfrm>
          <a:prstGeom prst="rect">
            <a:avLst/>
          </a:prstGeom>
        </p:spPr>
        <p:txBody>
          <a:bodyPr/>
          <a:lstStyle>
            <a:lvl1pPr marL="0" indent="0" algn="ctr">
              <a:buNone/>
              <a:defRPr>
                <a:solidFill>
                  <a:schemeClr val="bg1"/>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3000">
                <a:solidFill>
                  <a:schemeClr val="bg1"/>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4" y="4941171"/>
            <a:ext cx="10753192" cy="936625"/>
          </a:xfrm>
          <a:prstGeom prst="rect">
            <a:avLst/>
          </a:prstGeom>
        </p:spPr>
        <p:txBody>
          <a:bodyPr>
            <a:normAutofit/>
          </a:bodyPr>
          <a:lstStyle>
            <a:lvl1pPr marL="0" indent="0" algn="ctr">
              <a:buNone/>
              <a:defRPr sz="1650">
                <a:solidFill>
                  <a:schemeClr val="bg1"/>
                </a:solidFill>
              </a:defRPr>
            </a:lvl1pPr>
          </a:lstStyle>
          <a:p>
            <a:pPr lvl="0"/>
            <a:r>
              <a:rPr lang="en-ZA" dirty="0"/>
              <a:t>Short description with a xx% goes here</a:t>
            </a:r>
          </a:p>
        </p:txBody>
      </p:sp>
    </p:spTree>
    <p:extLst>
      <p:ext uri="{BB962C8B-B14F-4D97-AF65-F5344CB8AC3E}">
        <p14:creationId xmlns:p14="http://schemas.microsoft.com/office/powerpoint/2010/main" val="282845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con slide 2">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5" y="1700832"/>
            <a:ext cx="6527269" cy="2520256"/>
          </a:xfrm>
          <a:prstGeom prst="rect">
            <a:avLst/>
          </a:prstGeom>
        </p:spPr>
        <p:txBody>
          <a:bodyPr/>
          <a:lstStyle>
            <a:lvl1pPr marL="0" indent="0" algn="ctr">
              <a:buNone/>
              <a:defRPr>
                <a:solidFill>
                  <a:srgbClr val="000000"/>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3000">
                <a:solidFill>
                  <a:srgbClr val="000000"/>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3" y="4941171"/>
            <a:ext cx="10753197" cy="936625"/>
          </a:xfrm>
          <a:prstGeom prst="rect">
            <a:avLst/>
          </a:prstGeom>
        </p:spPr>
        <p:txBody>
          <a:bodyPr>
            <a:normAutofit/>
          </a:bodyPr>
          <a:lstStyle>
            <a:lvl1pPr marL="0" indent="0" algn="ctr">
              <a:buNone/>
              <a:defRPr sz="1650">
                <a:solidFill>
                  <a:srgbClr val="000000"/>
                </a:solidFill>
              </a:defRPr>
            </a:lvl1pPr>
          </a:lstStyle>
          <a:p>
            <a:pPr lvl="0"/>
            <a:r>
              <a:rPr lang="en-ZA" dirty="0"/>
              <a:t>Short description with a xx% goes here</a:t>
            </a:r>
          </a:p>
        </p:txBody>
      </p:sp>
    </p:spTree>
    <p:extLst>
      <p:ext uri="{BB962C8B-B14F-4D97-AF65-F5344CB8AC3E}">
        <p14:creationId xmlns:p14="http://schemas.microsoft.com/office/powerpoint/2010/main" val="194977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416F-2ABD-439E-B152-9AEC2AF6760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F0FDEAB-DEFD-4BAA-AEF3-CAA77D25C27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D2B1D-B775-4254-984E-A90619E864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80CCAA6-D84C-4C7F-BFCA-2361E3B73A8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3B0DF7-57CA-4B92-952B-A3486ADDCF0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D9C54B7-DA06-4E0F-83D2-A942393ADC37}"/>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8" name="Footer Placeholder 7">
            <a:extLst>
              <a:ext uri="{FF2B5EF4-FFF2-40B4-BE49-F238E27FC236}">
                <a16:creationId xmlns:a16="http://schemas.microsoft.com/office/drawing/2014/main" id="{E66EB049-7D25-489D-8CCD-33A3B3238FD2}"/>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9" name="Slide Number Placeholder 8">
            <a:extLst>
              <a:ext uri="{FF2B5EF4-FFF2-40B4-BE49-F238E27FC236}">
                <a16:creationId xmlns:a16="http://schemas.microsoft.com/office/drawing/2014/main" id="{2F6810E9-0501-4B51-8C21-899176C46D7E}"/>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376372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slide 3">
    <p:bg>
      <p:bgPr>
        <a:solidFill>
          <a:srgbClr val="0056A7"/>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chemeClr val="bg1"/>
                </a:solidFill>
              </a:defRPr>
            </a:lvl1pPr>
          </a:lstStyle>
          <a:p>
            <a:r>
              <a:rPr lang="en-ZA" dirty="0"/>
              <a:t>Insert icon(s)</a:t>
            </a:r>
          </a:p>
        </p:txBody>
      </p:sp>
      <p:sp>
        <p:nvSpPr>
          <p:cNvPr id="11" name="Text Placeholder 10"/>
          <p:cNvSpPr>
            <a:spLocks noGrp="1"/>
          </p:cNvSpPr>
          <p:nvPr>
            <p:ph type="body" sz="quarter" idx="12" hasCustomPrompt="1"/>
          </p:nvPr>
        </p:nvSpPr>
        <p:spPr>
          <a:xfrm>
            <a:off x="719403" y="3861048"/>
            <a:ext cx="10753197" cy="2160240"/>
          </a:xfrm>
          <a:prstGeom prst="rect">
            <a:avLst/>
          </a:prstGeom>
        </p:spPr>
        <p:txBody>
          <a:bodyPr>
            <a:normAutofit/>
          </a:bodyPr>
          <a:lstStyle>
            <a:lvl1pPr marL="0" indent="0" algn="ctr">
              <a:buNone/>
              <a:defRPr sz="1650">
                <a:solidFill>
                  <a:schemeClr val="bg1"/>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14678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con slide 4">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rgbClr val="000000"/>
                </a:solidFill>
              </a:defRPr>
            </a:lvl1pPr>
          </a:lstStyle>
          <a:p>
            <a:r>
              <a:rPr lang="en-ZA" dirty="0"/>
              <a:t>Insert icon(s)</a:t>
            </a:r>
          </a:p>
        </p:txBody>
      </p:sp>
      <p:sp>
        <p:nvSpPr>
          <p:cNvPr id="11" name="Text Placeholder 10"/>
          <p:cNvSpPr>
            <a:spLocks noGrp="1"/>
          </p:cNvSpPr>
          <p:nvPr>
            <p:ph type="body" sz="quarter" idx="12" hasCustomPrompt="1"/>
          </p:nvPr>
        </p:nvSpPr>
        <p:spPr>
          <a:xfrm>
            <a:off x="719403" y="3861048"/>
            <a:ext cx="10753197" cy="2160240"/>
          </a:xfrm>
          <a:prstGeom prst="rect">
            <a:avLst/>
          </a:prstGeom>
        </p:spPr>
        <p:txBody>
          <a:bodyPr>
            <a:normAutofit/>
          </a:bodyPr>
          <a:lstStyle>
            <a:lvl1pPr marL="0" indent="0" algn="ctr">
              <a:buNone/>
              <a:defRPr sz="1650">
                <a:solidFill>
                  <a:srgbClr val="000000"/>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148394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xt slide 1">
    <p:bg>
      <p:bgPr>
        <a:solidFill>
          <a:srgbClr val="0056A7"/>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9405" y="1124744"/>
            <a:ext cx="10753195" cy="4824536"/>
          </a:xfrm>
          <a:prstGeom prst="rect">
            <a:avLst/>
          </a:prstGeom>
        </p:spPr>
        <p:txBody>
          <a:bodyPr>
            <a:normAutofit/>
          </a:bodyPr>
          <a:lstStyle>
            <a:lvl1pPr marL="0" indent="0">
              <a:buFont typeface="Arial" panose="020B0604020202020204" pitchFamily="34" charset="0"/>
              <a:buNone/>
              <a:defRPr sz="1800">
                <a:solidFill>
                  <a:schemeClr val="bg1"/>
                </a:solidFill>
              </a:defRPr>
            </a:lvl1pPr>
            <a:lvl2pPr>
              <a:defRPr>
                <a:solidFill>
                  <a:schemeClr val="bg1"/>
                </a:solidFill>
              </a:defRPr>
            </a:lvl2pPr>
            <a:lvl3pPr>
              <a:defRPr>
                <a:solidFill>
                  <a:schemeClr val="bg1"/>
                </a:solidFill>
              </a:defRPr>
            </a:lvl3pPr>
            <a:lvl4pPr marL="1028700" indent="0">
              <a:buNone/>
              <a:defRPr>
                <a:solidFill>
                  <a:schemeClr val="bg1"/>
                </a:solidFill>
              </a:defRPr>
            </a:lvl4pPr>
          </a:lstStyle>
          <a:p>
            <a:pPr lvl="0"/>
            <a:endParaRPr lang="en-ZA" dirty="0"/>
          </a:p>
        </p:txBody>
      </p:sp>
      <p:sp>
        <p:nvSpPr>
          <p:cNvPr id="8" name="Text Placeholder 8"/>
          <p:cNvSpPr>
            <a:spLocks noGrp="1"/>
          </p:cNvSpPr>
          <p:nvPr>
            <p:ph type="body" sz="quarter" idx="11" hasCustomPrompt="1"/>
          </p:nvPr>
        </p:nvSpPr>
        <p:spPr>
          <a:xfrm>
            <a:off x="720098" y="332659"/>
            <a:ext cx="10752499" cy="647353"/>
          </a:xfrm>
          <a:prstGeom prst="rect">
            <a:avLst/>
          </a:prstGeom>
        </p:spPr>
        <p:txBody>
          <a:bodyPr>
            <a:noAutofit/>
          </a:bodyPr>
          <a:lstStyle>
            <a:lvl1pPr marL="0" indent="0" algn="l">
              <a:buNone/>
              <a:defRPr sz="2100">
                <a:solidFill>
                  <a:schemeClr val="bg1"/>
                </a:solidFill>
              </a:defRPr>
            </a:lvl1pPr>
          </a:lstStyle>
          <a:p>
            <a:pPr lvl="0"/>
            <a:r>
              <a:rPr lang="en-ZA" dirty="0"/>
              <a:t>SHORT HEADING GOES HERE </a:t>
            </a:r>
          </a:p>
        </p:txBody>
      </p:sp>
    </p:spTree>
    <p:extLst>
      <p:ext uri="{BB962C8B-B14F-4D97-AF65-F5344CB8AC3E}">
        <p14:creationId xmlns:p14="http://schemas.microsoft.com/office/powerpoint/2010/main" val="39059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9405" y="1124744"/>
            <a:ext cx="10753195" cy="4824536"/>
          </a:xfrm>
          <a:prstGeom prst="rect">
            <a:avLst/>
          </a:prstGeom>
        </p:spPr>
        <p:txBody>
          <a:bodyPr>
            <a:normAutofit/>
          </a:bodyPr>
          <a:lstStyle>
            <a:lvl1pPr marL="0" indent="0">
              <a:buNone/>
              <a:defRPr sz="1800"/>
            </a:lvl1pPr>
          </a:lstStyle>
          <a:p>
            <a:pPr lvl="0"/>
            <a:endParaRPr lang="en-ZA" dirty="0"/>
          </a:p>
        </p:txBody>
      </p:sp>
      <p:sp>
        <p:nvSpPr>
          <p:cNvPr id="8" name="Text Placeholder 8"/>
          <p:cNvSpPr>
            <a:spLocks noGrp="1"/>
          </p:cNvSpPr>
          <p:nvPr>
            <p:ph type="body" sz="quarter" idx="11" hasCustomPrompt="1"/>
          </p:nvPr>
        </p:nvSpPr>
        <p:spPr>
          <a:xfrm>
            <a:off x="720098" y="332659"/>
            <a:ext cx="10752499" cy="647353"/>
          </a:xfrm>
          <a:prstGeom prst="rect">
            <a:avLst/>
          </a:prstGeom>
        </p:spPr>
        <p:txBody>
          <a:bodyPr>
            <a:noAutofit/>
          </a:bodyPr>
          <a:lstStyle>
            <a:lvl1pPr marL="0" indent="0" algn="l">
              <a:buNone/>
              <a:defRPr sz="2100">
                <a:solidFill>
                  <a:srgbClr val="000000"/>
                </a:solidFill>
              </a:defRPr>
            </a:lvl1pPr>
          </a:lstStyle>
          <a:p>
            <a:pPr lvl="0"/>
            <a:r>
              <a:rPr lang="en-ZA" dirty="0"/>
              <a:t>SHORT HEADING GOES HERE </a:t>
            </a:r>
          </a:p>
        </p:txBody>
      </p:sp>
    </p:spTree>
    <p:extLst>
      <p:ext uri="{BB962C8B-B14F-4D97-AF65-F5344CB8AC3E}">
        <p14:creationId xmlns:p14="http://schemas.microsoft.com/office/powerpoint/2010/main" val="94720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Graph slide 2">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1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124895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Graph slide 3">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1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353175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Graph slide 4">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1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59345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Graph slide 5">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1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392268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Graph slide 6">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1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95202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Graph slide 7">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1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67824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DAFB-406D-4910-AEC4-EFA188930E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FCAAA258-E0C5-40AA-96DC-A770ED15AD91}"/>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4" name="Footer Placeholder 3">
            <a:extLst>
              <a:ext uri="{FF2B5EF4-FFF2-40B4-BE49-F238E27FC236}">
                <a16:creationId xmlns:a16="http://schemas.microsoft.com/office/drawing/2014/main" id="{FBBB6F0D-9A64-44DE-8FC0-27BEB09BEFAA}"/>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5" name="Slide Number Placeholder 4">
            <a:extLst>
              <a:ext uri="{FF2B5EF4-FFF2-40B4-BE49-F238E27FC236}">
                <a16:creationId xmlns:a16="http://schemas.microsoft.com/office/drawing/2014/main" id="{96BD8A84-34F7-496B-922B-217A517AAEBA}"/>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9852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100" b="0">
                <a:solidFill>
                  <a:srgbClr val="000000"/>
                </a:solidFill>
              </a:defRPr>
            </a:lvl1pPr>
          </a:lstStyle>
          <a:p>
            <a:pPr lvl="0"/>
            <a:r>
              <a:rPr lang="en-ZA" dirty="0"/>
              <a:t>GIVE A HEADING TO THIS TABLE</a:t>
            </a:r>
          </a:p>
        </p:txBody>
      </p:sp>
      <p:sp>
        <p:nvSpPr>
          <p:cNvPr id="5" name="Picture Placeholder 6"/>
          <p:cNvSpPr>
            <a:spLocks noGrp="1"/>
          </p:cNvSpPr>
          <p:nvPr>
            <p:ph type="pic" sz="quarter" idx="10" hasCustomPrompt="1"/>
          </p:nvPr>
        </p:nvSpPr>
        <p:spPr>
          <a:xfrm>
            <a:off x="719404" y="1556792"/>
            <a:ext cx="10753195" cy="3888432"/>
          </a:xfrm>
          <a:prstGeom prst="rect">
            <a:avLst/>
          </a:prstGeom>
        </p:spPr>
        <p:txBody>
          <a:bodyPr/>
          <a:lstStyle>
            <a:lvl1pPr marL="0" indent="0" algn="ctr">
              <a:buNone/>
              <a:defRPr>
                <a:solidFill>
                  <a:srgbClr val="000000"/>
                </a:solidFill>
              </a:defRPr>
            </a:lvl1pPr>
          </a:lstStyle>
          <a:p>
            <a:r>
              <a:rPr lang="en-ZA" dirty="0"/>
              <a:t>Insert table</a:t>
            </a:r>
          </a:p>
        </p:txBody>
      </p:sp>
    </p:spTree>
    <p:extLst>
      <p:ext uri="{BB962C8B-B14F-4D97-AF65-F5344CB8AC3E}">
        <p14:creationId xmlns:p14="http://schemas.microsoft.com/office/powerpoint/2010/main" val="38022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hank you 1">
    <p:bg>
      <p:bgPr>
        <a:solidFill>
          <a:srgbClr val="0056A7"/>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640312" y="2421384"/>
            <a:ext cx="6912072" cy="863600"/>
          </a:xfrm>
          <a:prstGeom prst="rect">
            <a:avLst/>
          </a:prstGeom>
        </p:spPr>
        <p:txBody>
          <a:bodyPr>
            <a:noAutofit/>
          </a:bodyPr>
          <a:lstStyle>
            <a:lvl1pPr marL="0" indent="0" algn="ctr">
              <a:buNone/>
              <a:defRPr sz="2100" b="0" baseline="0">
                <a:solidFill>
                  <a:schemeClr val="bg1"/>
                </a:solidFill>
              </a:defRPr>
            </a:lvl1pPr>
          </a:lstStyle>
          <a:p>
            <a:pPr lvl="0"/>
            <a:r>
              <a:rPr lang="en-ZA" dirty="0"/>
              <a:t>THANK YOU</a:t>
            </a:r>
          </a:p>
        </p:txBody>
      </p:sp>
    </p:spTree>
    <p:extLst>
      <p:ext uri="{BB962C8B-B14F-4D97-AF65-F5344CB8AC3E}">
        <p14:creationId xmlns:p14="http://schemas.microsoft.com/office/powerpoint/2010/main" val="7505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hank you 2">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640312" y="2421384"/>
            <a:ext cx="6912072" cy="863600"/>
          </a:xfrm>
          <a:prstGeom prst="rect">
            <a:avLst/>
          </a:prstGeom>
        </p:spPr>
        <p:txBody>
          <a:bodyPr>
            <a:noAutofit/>
          </a:bodyPr>
          <a:lstStyle>
            <a:lvl1pPr marL="0" indent="0" algn="ctr">
              <a:buNone/>
              <a:defRPr sz="2100" b="0" baseline="0">
                <a:solidFill>
                  <a:srgbClr val="000000"/>
                </a:solidFill>
              </a:defRPr>
            </a:lvl1pPr>
          </a:lstStyle>
          <a:p>
            <a:pPr lvl="0"/>
            <a:r>
              <a:rPr lang="en-ZA" dirty="0"/>
              <a:t>THANK YOU</a:t>
            </a:r>
          </a:p>
        </p:txBody>
      </p:sp>
    </p:spTree>
    <p:extLst>
      <p:ext uri="{BB962C8B-B14F-4D97-AF65-F5344CB8AC3E}">
        <p14:creationId xmlns:p14="http://schemas.microsoft.com/office/powerpoint/2010/main" val="41395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Slide 2">
    <p:bg>
      <p:bgPr>
        <a:solidFill>
          <a:srgbClr val="0056A7"/>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3" y="548682"/>
            <a:ext cx="10753195" cy="2016223"/>
          </a:xfrm>
          <a:prstGeom prst="rect">
            <a:avLst/>
          </a:prstGeom>
        </p:spPr>
        <p:txBody>
          <a:bodyPr>
            <a:normAutofit/>
          </a:bodyPr>
          <a:lstStyle>
            <a:lvl1pPr marL="0" indent="0">
              <a:buNone/>
              <a:defRPr sz="6000" b="1">
                <a:solidFill>
                  <a:schemeClr val="bg1"/>
                </a:solidFill>
              </a:defRPr>
            </a:lvl1pPr>
          </a:lstStyle>
          <a:p>
            <a:pPr lvl="0"/>
            <a:r>
              <a:rPr lang="en-ZA" sz="6000" dirty="0"/>
              <a:t>Presentation title inserted here</a:t>
            </a:r>
            <a:endParaRPr lang="en-ZA" dirty="0"/>
          </a:p>
        </p:txBody>
      </p:sp>
      <p:sp>
        <p:nvSpPr>
          <p:cNvPr id="13" name="Text Placeholder 12"/>
          <p:cNvSpPr>
            <a:spLocks noGrp="1"/>
          </p:cNvSpPr>
          <p:nvPr>
            <p:ph type="body" sz="quarter" idx="11" hasCustomPrompt="1"/>
          </p:nvPr>
        </p:nvSpPr>
        <p:spPr>
          <a:xfrm>
            <a:off x="719402" y="2636912"/>
            <a:ext cx="10753196"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3" y="3429000"/>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Tree>
    <p:extLst>
      <p:ext uri="{BB962C8B-B14F-4D97-AF65-F5344CB8AC3E}">
        <p14:creationId xmlns:p14="http://schemas.microsoft.com/office/powerpoint/2010/main" val="346684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rgbClr val="0056A7"/>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2" y="1268760"/>
            <a:ext cx="10753196"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3" y="2060848"/>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
        <p:nvSpPr>
          <p:cNvPr id="6" name="Text Placeholder 12"/>
          <p:cNvSpPr>
            <a:spLocks noGrp="1"/>
          </p:cNvSpPr>
          <p:nvPr>
            <p:ph type="body" sz="quarter" idx="13" hasCustomPrompt="1"/>
          </p:nvPr>
        </p:nvSpPr>
        <p:spPr>
          <a:xfrm>
            <a:off x="719403" y="548680"/>
            <a:ext cx="10753195" cy="64807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Presentation title inserted here</a:t>
            </a:r>
            <a:endParaRPr lang="en-ZA" dirty="0"/>
          </a:p>
        </p:txBody>
      </p:sp>
    </p:spTree>
    <p:extLst>
      <p:ext uri="{BB962C8B-B14F-4D97-AF65-F5344CB8AC3E}">
        <p14:creationId xmlns:p14="http://schemas.microsoft.com/office/powerpoint/2010/main" val="267088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ection heading">
    <p:bg>
      <p:bgPr>
        <a:solidFill>
          <a:srgbClr val="0056A7"/>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2" y="2780928"/>
            <a:ext cx="10753196"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Description of this section</a:t>
            </a:r>
            <a:endParaRPr lang="en-ZA" dirty="0"/>
          </a:p>
        </p:txBody>
      </p:sp>
      <p:sp>
        <p:nvSpPr>
          <p:cNvPr id="3" name="Text Placeholder 2"/>
          <p:cNvSpPr>
            <a:spLocks noGrp="1"/>
          </p:cNvSpPr>
          <p:nvPr>
            <p:ph type="body" sz="quarter" idx="14" hasCustomPrompt="1"/>
          </p:nvPr>
        </p:nvSpPr>
        <p:spPr>
          <a:xfrm>
            <a:off x="719403" y="2204865"/>
            <a:ext cx="10753195" cy="504825"/>
          </a:xfrm>
          <a:prstGeom prst="rect">
            <a:avLst/>
          </a:prstGeom>
        </p:spPr>
        <p:txBody>
          <a:bodyPr>
            <a:noAutofit/>
          </a:bodyPr>
          <a:lstStyle>
            <a:lvl1pPr marL="0" indent="0" algn="l">
              <a:buNone/>
              <a:defRPr sz="2400" b="1"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ZA" dirty="0"/>
              <a:t>SECTION HEADING</a:t>
            </a:r>
          </a:p>
        </p:txBody>
      </p:sp>
    </p:spTree>
    <p:extLst>
      <p:ext uri="{BB962C8B-B14F-4D97-AF65-F5344CB8AC3E}">
        <p14:creationId xmlns:p14="http://schemas.microsoft.com/office/powerpoint/2010/main" val="294998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Quote slide (long)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548680"/>
            <a:ext cx="10753195"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365586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Quote slide (short)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1916832"/>
            <a:ext cx="10753195"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7" y="5804496"/>
            <a:ext cx="10752931"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126059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Icon slide 1">
    <p:bg>
      <p:bgPr>
        <a:solidFill>
          <a:srgbClr val="0056A7"/>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4" y="1700832"/>
            <a:ext cx="6527269" cy="2520256"/>
          </a:xfrm>
          <a:prstGeom prst="rect">
            <a:avLst/>
          </a:prstGeom>
        </p:spPr>
        <p:txBody>
          <a:bodyPr/>
          <a:lstStyle>
            <a:lvl1pPr marL="0" indent="0" algn="ctr">
              <a:buNone/>
              <a:defRPr>
                <a:solidFill>
                  <a:schemeClr val="bg1"/>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4000">
                <a:solidFill>
                  <a:schemeClr val="bg1"/>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4" y="4941169"/>
            <a:ext cx="10753192" cy="936625"/>
          </a:xfrm>
          <a:prstGeom prst="rect">
            <a:avLst/>
          </a:prstGeom>
        </p:spPr>
        <p:txBody>
          <a:bodyPr>
            <a:normAutofit/>
          </a:bodyPr>
          <a:lstStyle>
            <a:lvl1pPr marL="0" indent="0" algn="ctr">
              <a:buNone/>
              <a:defRPr sz="2200">
                <a:solidFill>
                  <a:schemeClr val="bg1"/>
                </a:solidFill>
              </a:defRPr>
            </a:lvl1pPr>
          </a:lstStyle>
          <a:p>
            <a:pPr lvl="0"/>
            <a:r>
              <a:rPr lang="en-ZA" dirty="0"/>
              <a:t>Short description with a xx% goes here</a:t>
            </a:r>
          </a:p>
        </p:txBody>
      </p:sp>
    </p:spTree>
    <p:extLst>
      <p:ext uri="{BB962C8B-B14F-4D97-AF65-F5344CB8AC3E}">
        <p14:creationId xmlns:p14="http://schemas.microsoft.com/office/powerpoint/2010/main" val="3187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Icon slide 3">
    <p:bg>
      <p:bgPr>
        <a:solidFill>
          <a:srgbClr val="0056A7"/>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776976" y="764704"/>
            <a:ext cx="8639504" cy="2592288"/>
          </a:xfrm>
          <a:prstGeom prst="rect">
            <a:avLst/>
          </a:prstGeom>
        </p:spPr>
        <p:txBody>
          <a:bodyPr/>
          <a:lstStyle>
            <a:lvl1pPr marL="0" indent="0" algn="ctr">
              <a:buNone/>
              <a:defRPr>
                <a:solidFill>
                  <a:schemeClr val="bg1"/>
                </a:solidFill>
              </a:defRPr>
            </a:lvl1pPr>
          </a:lstStyle>
          <a:p>
            <a:r>
              <a:rPr lang="en-ZA" dirty="0"/>
              <a:t>Insert icon(s)</a:t>
            </a:r>
          </a:p>
        </p:txBody>
      </p:sp>
      <p:sp>
        <p:nvSpPr>
          <p:cNvPr id="11" name="Text Placeholder 10"/>
          <p:cNvSpPr>
            <a:spLocks noGrp="1"/>
          </p:cNvSpPr>
          <p:nvPr>
            <p:ph type="body" sz="quarter" idx="12" hasCustomPrompt="1"/>
          </p:nvPr>
        </p:nvSpPr>
        <p:spPr>
          <a:xfrm>
            <a:off x="719402" y="3861048"/>
            <a:ext cx="10753197" cy="2160240"/>
          </a:xfrm>
          <a:prstGeom prst="rect">
            <a:avLst/>
          </a:prstGeom>
        </p:spPr>
        <p:txBody>
          <a:bodyPr>
            <a:normAutofit/>
          </a:bodyPr>
          <a:lstStyle>
            <a:lvl1pPr marL="0" indent="0" algn="ctr">
              <a:buNone/>
              <a:defRPr sz="2200">
                <a:solidFill>
                  <a:schemeClr val="bg1"/>
                </a:solidFill>
              </a:defRPr>
            </a:lvl1pPr>
          </a:lstStyle>
          <a:p>
            <a:pPr lvl="0"/>
            <a:r>
              <a:rPr lang="en-ZA" dirty="0"/>
              <a:t>Short description with a xx% goes here. Lorem ipsum </a:t>
            </a:r>
            <a:r>
              <a:rPr lang="en-ZA" dirty="0" err="1"/>
              <a:t>dolor</a:t>
            </a:r>
            <a:r>
              <a:rPr lang="en-ZA" dirty="0"/>
              <a:t> sit </a:t>
            </a:r>
            <a:r>
              <a:rPr lang="en-ZA" dirty="0" err="1"/>
              <a:t>amet</a:t>
            </a:r>
            <a:r>
              <a:rPr lang="en-ZA" dirty="0"/>
              <a:t>, </a:t>
            </a:r>
            <a:r>
              <a:rPr lang="en-ZA" dirty="0" err="1"/>
              <a:t>consetetur</a:t>
            </a:r>
            <a:r>
              <a:rPr lang="en-ZA" dirty="0"/>
              <a:t> </a:t>
            </a:r>
            <a:r>
              <a:rPr lang="en-ZA" dirty="0" err="1"/>
              <a:t>sadipscing</a:t>
            </a:r>
            <a:r>
              <a:rPr lang="en-ZA" dirty="0"/>
              <a:t> </a:t>
            </a:r>
            <a:r>
              <a:rPr lang="en-ZA" dirty="0" err="1"/>
              <a:t>elitr</a:t>
            </a:r>
            <a:r>
              <a:rPr lang="en-ZA" dirty="0"/>
              <a:t>, </a:t>
            </a:r>
            <a:r>
              <a:rPr lang="en-ZA" dirty="0" err="1"/>
              <a:t>sed</a:t>
            </a:r>
            <a:r>
              <a:rPr lang="en-ZA" dirty="0"/>
              <a:t> </a:t>
            </a:r>
            <a:r>
              <a:rPr lang="en-ZA" dirty="0" err="1"/>
              <a:t>diam</a:t>
            </a:r>
            <a:r>
              <a:rPr lang="en-ZA" dirty="0"/>
              <a:t> </a:t>
            </a:r>
            <a:r>
              <a:rPr lang="en-ZA" dirty="0" err="1"/>
              <a:t>nonumy</a:t>
            </a:r>
            <a:r>
              <a:rPr lang="en-ZA" dirty="0"/>
              <a:t> </a:t>
            </a:r>
            <a:r>
              <a:rPr lang="en-ZA" dirty="0" err="1"/>
              <a:t>eirmod</a:t>
            </a:r>
            <a:r>
              <a:rPr lang="en-ZA" dirty="0"/>
              <a:t> </a:t>
            </a:r>
            <a:r>
              <a:rPr lang="en-ZA" dirty="0" err="1"/>
              <a:t>tempor</a:t>
            </a:r>
            <a:r>
              <a:rPr lang="en-ZA" dirty="0"/>
              <a:t> </a:t>
            </a:r>
            <a:r>
              <a:rPr lang="en-ZA" dirty="0" err="1"/>
              <a:t>invidunt</a:t>
            </a:r>
            <a:r>
              <a:rPr lang="en-ZA" dirty="0"/>
              <a:t> </a:t>
            </a:r>
            <a:r>
              <a:rPr lang="en-ZA" dirty="0" err="1"/>
              <a:t>ut</a:t>
            </a:r>
            <a:r>
              <a:rPr lang="en-ZA" dirty="0"/>
              <a:t> </a:t>
            </a:r>
            <a:r>
              <a:rPr lang="en-ZA" dirty="0" err="1"/>
              <a:t>labore</a:t>
            </a:r>
            <a:r>
              <a:rPr lang="en-ZA" dirty="0"/>
              <a:t> et </a:t>
            </a:r>
            <a:r>
              <a:rPr lang="en-ZA" dirty="0" err="1"/>
              <a:t>dolore</a:t>
            </a:r>
            <a:r>
              <a:rPr lang="en-ZA" dirty="0"/>
              <a:t> magna </a:t>
            </a:r>
            <a:r>
              <a:rPr lang="en-ZA" dirty="0" err="1"/>
              <a:t>aliquyam</a:t>
            </a:r>
            <a:r>
              <a:rPr lang="en-ZA" dirty="0"/>
              <a:t> </a:t>
            </a:r>
            <a:r>
              <a:rPr lang="en-ZA" dirty="0" err="1"/>
              <a:t>erat</a:t>
            </a:r>
            <a:r>
              <a:rPr lang="en-ZA" dirty="0"/>
              <a:t>, </a:t>
            </a:r>
            <a:r>
              <a:rPr lang="en-ZA" dirty="0" err="1"/>
              <a:t>sed</a:t>
            </a:r>
            <a:r>
              <a:rPr lang="en-ZA" dirty="0"/>
              <a:t> </a:t>
            </a:r>
            <a:r>
              <a:rPr lang="en-ZA" dirty="0" err="1"/>
              <a:t>diam</a:t>
            </a:r>
            <a:r>
              <a:rPr lang="en-ZA" dirty="0"/>
              <a:t> </a:t>
            </a:r>
            <a:r>
              <a:rPr lang="en-ZA" dirty="0" err="1"/>
              <a:t>voluptua</a:t>
            </a:r>
            <a:r>
              <a:rPr lang="en-ZA" dirty="0"/>
              <a:t>. At </a:t>
            </a:r>
            <a:r>
              <a:rPr lang="en-ZA" dirty="0" err="1"/>
              <a:t>vero</a:t>
            </a:r>
            <a:r>
              <a:rPr lang="en-ZA" dirty="0"/>
              <a:t> </a:t>
            </a:r>
            <a:r>
              <a:rPr lang="en-ZA" dirty="0" err="1"/>
              <a:t>eos</a:t>
            </a:r>
            <a:r>
              <a:rPr lang="en-ZA" dirty="0"/>
              <a:t> et </a:t>
            </a:r>
            <a:r>
              <a:rPr lang="en-ZA" dirty="0" err="1"/>
              <a:t>accusam</a:t>
            </a:r>
            <a:r>
              <a:rPr lang="en-ZA" dirty="0"/>
              <a:t> et </a:t>
            </a:r>
            <a:r>
              <a:rPr lang="en-ZA" dirty="0" err="1"/>
              <a:t>justo</a:t>
            </a:r>
            <a:r>
              <a:rPr lang="en-ZA" dirty="0"/>
              <a:t> duo </a:t>
            </a:r>
            <a:r>
              <a:rPr lang="en-ZA" dirty="0" err="1"/>
              <a:t>dolores</a:t>
            </a:r>
            <a:r>
              <a:rPr lang="en-ZA" dirty="0"/>
              <a:t> et </a:t>
            </a:r>
            <a:r>
              <a:rPr lang="en-ZA" dirty="0" err="1"/>
              <a:t>ea</a:t>
            </a:r>
            <a:r>
              <a:rPr lang="en-ZA" dirty="0"/>
              <a:t> </a:t>
            </a:r>
            <a:r>
              <a:rPr lang="en-ZA" dirty="0" err="1"/>
              <a:t>rebum</a:t>
            </a:r>
            <a:r>
              <a:rPr lang="en-ZA" dirty="0"/>
              <a:t>.</a:t>
            </a:r>
          </a:p>
        </p:txBody>
      </p:sp>
    </p:spTree>
    <p:extLst>
      <p:ext uri="{BB962C8B-B14F-4D97-AF65-F5344CB8AC3E}">
        <p14:creationId xmlns:p14="http://schemas.microsoft.com/office/powerpoint/2010/main" val="403106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E1F39-7609-4590-9C4E-CD6527D02840}"/>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3" name="Footer Placeholder 2">
            <a:extLst>
              <a:ext uri="{FF2B5EF4-FFF2-40B4-BE49-F238E27FC236}">
                <a16:creationId xmlns:a16="http://schemas.microsoft.com/office/drawing/2014/main" id="{E82EF1F2-FC75-43D6-B2F1-B0A7DF7FDD26}"/>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4" name="Slide Number Placeholder 3">
            <a:extLst>
              <a:ext uri="{FF2B5EF4-FFF2-40B4-BE49-F238E27FC236}">
                <a16:creationId xmlns:a16="http://schemas.microsoft.com/office/drawing/2014/main" id="{A9CF2A33-E482-49BD-B981-1F6FB336F4F3}"/>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70051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ext slide 1">
    <p:bg>
      <p:bgPr>
        <a:solidFill>
          <a:srgbClr val="0056A7"/>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9404" y="1124744"/>
            <a:ext cx="10753195" cy="4824536"/>
          </a:xfrm>
          <a:prstGeom prst="rect">
            <a:avLst/>
          </a:prstGeom>
        </p:spPr>
        <p:txBody>
          <a:bodyPr>
            <a:normAutofit/>
          </a:bodyPr>
          <a:lstStyle>
            <a:lvl1pPr marL="0" indent="0">
              <a:buFont typeface="Arial" panose="020B0604020202020204" pitchFamily="34" charset="0"/>
              <a:buNone/>
              <a:defRPr sz="2400">
                <a:solidFill>
                  <a:schemeClr val="bg1"/>
                </a:solidFill>
              </a:defRPr>
            </a:lvl1pPr>
            <a:lvl2pPr>
              <a:defRPr>
                <a:solidFill>
                  <a:schemeClr val="bg1"/>
                </a:solidFill>
              </a:defRPr>
            </a:lvl2pPr>
            <a:lvl3pPr>
              <a:defRPr>
                <a:solidFill>
                  <a:schemeClr val="bg1"/>
                </a:solidFill>
              </a:defRPr>
            </a:lvl3pPr>
            <a:lvl4pPr marL="1371600" indent="0">
              <a:buNone/>
              <a:defRPr>
                <a:solidFill>
                  <a:schemeClr val="bg1"/>
                </a:solidFill>
              </a:defRPr>
            </a:lvl4pPr>
          </a:lstStyle>
          <a:p>
            <a:pPr lvl="0"/>
            <a:endParaRPr lang="en-ZA" dirty="0"/>
          </a:p>
        </p:txBody>
      </p:sp>
      <p:sp>
        <p:nvSpPr>
          <p:cNvPr id="8" name="Text Placeholder 8"/>
          <p:cNvSpPr>
            <a:spLocks noGrp="1"/>
          </p:cNvSpPr>
          <p:nvPr>
            <p:ph type="body" sz="quarter" idx="11" hasCustomPrompt="1"/>
          </p:nvPr>
        </p:nvSpPr>
        <p:spPr>
          <a:xfrm>
            <a:off x="720098" y="332657"/>
            <a:ext cx="10752499" cy="647353"/>
          </a:xfrm>
          <a:prstGeom prst="rect">
            <a:avLst/>
          </a:prstGeom>
        </p:spPr>
        <p:txBody>
          <a:bodyPr>
            <a:noAutofit/>
          </a:bodyPr>
          <a:lstStyle>
            <a:lvl1pPr marL="0" indent="0" algn="l">
              <a:buNone/>
              <a:defRPr sz="2800">
                <a:solidFill>
                  <a:schemeClr val="bg1"/>
                </a:solidFill>
              </a:defRPr>
            </a:lvl1pPr>
          </a:lstStyle>
          <a:p>
            <a:pPr lvl="0"/>
            <a:r>
              <a:rPr lang="en-ZA" dirty="0"/>
              <a:t>SHORT HEADING GOES HERE </a:t>
            </a:r>
          </a:p>
        </p:txBody>
      </p:sp>
    </p:spTree>
    <p:extLst>
      <p:ext uri="{BB962C8B-B14F-4D97-AF65-F5344CB8AC3E}">
        <p14:creationId xmlns:p14="http://schemas.microsoft.com/office/powerpoint/2010/main" val="55870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hank you 1">
    <p:bg>
      <p:bgPr>
        <a:solidFill>
          <a:srgbClr val="0056A7"/>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2640312" y="2421384"/>
            <a:ext cx="6912072" cy="863600"/>
          </a:xfrm>
          <a:prstGeom prst="rect">
            <a:avLst/>
          </a:prstGeom>
        </p:spPr>
        <p:txBody>
          <a:bodyPr>
            <a:noAutofit/>
          </a:bodyPr>
          <a:lstStyle>
            <a:lvl1pPr marL="0" indent="0" algn="ctr">
              <a:buNone/>
              <a:defRPr sz="2800" b="0" baseline="0">
                <a:solidFill>
                  <a:schemeClr val="bg1"/>
                </a:solidFill>
              </a:defRPr>
            </a:lvl1pPr>
          </a:lstStyle>
          <a:p>
            <a:pPr lvl="0"/>
            <a:r>
              <a:rPr lang="en-ZA" dirty="0"/>
              <a:t>THANK YOU</a:t>
            </a:r>
          </a:p>
        </p:txBody>
      </p:sp>
    </p:spTree>
    <p:extLst>
      <p:ext uri="{BB962C8B-B14F-4D97-AF65-F5344CB8AC3E}">
        <p14:creationId xmlns:p14="http://schemas.microsoft.com/office/powerpoint/2010/main" val="107289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2"/>
            <a:ext cx="10972800" cy="420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550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37229" y="492974"/>
            <a:ext cx="10972800" cy="647700"/>
          </a:xfrm>
          <a:prstGeom prst="rect">
            <a:avLst/>
          </a:prstGeom>
          <a:noFill/>
          <a:ln w="9525">
            <a:noFill/>
            <a:miter lim="800000"/>
            <a:headEnd/>
            <a:tailEnd/>
          </a:ln>
        </p:spPr>
        <p:txBody>
          <a:bodyPr/>
          <a:lstStyle/>
          <a:p>
            <a:pPr lvl="0"/>
            <a:r>
              <a:rPr lang="en-US" dirty="0"/>
              <a:t>Click to edit Master title style</a:t>
            </a:r>
            <a:endParaRPr lang="en-ZA" dirty="0"/>
          </a:p>
        </p:txBody>
      </p:sp>
    </p:spTree>
    <p:extLst>
      <p:ext uri="{BB962C8B-B14F-4D97-AF65-F5344CB8AC3E}">
        <p14:creationId xmlns:p14="http://schemas.microsoft.com/office/powerpoint/2010/main" val="339649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Quote slide (short)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3" y="1916832"/>
            <a:ext cx="10753195"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Tree>
    <p:extLst>
      <p:ext uri="{BB962C8B-B14F-4D97-AF65-F5344CB8AC3E}">
        <p14:creationId xmlns:p14="http://schemas.microsoft.com/office/powerpoint/2010/main" val="38608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183379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404E4BD-8184-48F8-824E-FD9799FFECCD}"/>
              </a:ext>
            </a:extLst>
          </p:cNvPr>
          <p:cNvSpPr>
            <a:spLocks noGrp="1"/>
          </p:cNvSpPr>
          <p:nvPr>
            <p:ph type="sldNum" sz="quarter" idx="4"/>
          </p:nvPr>
        </p:nvSpPr>
        <p:spPr>
          <a:xfrm>
            <a:off x="5231904" y="6301243"/>
            <a:ext cx="28448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304224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endParaRPr lang="en-US" dirty="0"/>
          </a:p>
        </p:txBody>
      </p:sp>
      <p:sp>
        <p:nvSpPr>
          <p:cNvPr id="9" name="Slide Number Placeholder 5">
            <a:extLst>
              <a:ext uri="{FF2B5EF4-FFF2-40B4-BE49-F238E27FC236}">
                <a16:creationId xmlns:a16="http://schemas.microsoft.com/office/drawing/2014/main" id="{F569633C-5BAC-45E7-B887-4D153A767E69}"/>
              </a:ext>
            </a:extLst>
          </p:cNvPr>
          <p:cNvSpPr>
            <a:spLocks noGrp="1"/>
          </p:cNvSpPr>
          <p:nvPr>
            <p:ph type="sldNum" sz="quarter" idx="4"/>
          </p:nvPr>
        </p:nvSpPr>
        <p:spPr>
          <a:xfrm>
            <a:off x="5231904" y="6301243"/>
            <a:ext cx="28448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69637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ltLang="en-US"/>
          </a:p>
        </p:txBody>
      </p:sp>
      <p:sp>
        <p:nvSpPr>
          <p:cNvPr id="5" name="Slide Number Placeholder 5">
            <a:extLst>
              <a:ext uri="{FF2B5EF4-FFF2-40B4-BE49-F238E27FC236}">
                <a16:creationId xmlns:a16="http://schemas.microsoft.com/office/drawing/2014/main" id="{2F890080-0DF6-42C4-BD73-39C3CFE6A1B3}"/>
              </a:ext>
            </a:extLst>
          </p:cNvPr>
          <p:cNvSpPr>
            <a:spLocks noGrp="1"/>
          </p:cNvSpPr>
          <p:nvPr>
            <p:ph type="sldNum" sz="quarter" idx="4"/>
          </p:nvPr>
        </p:nvSpPr>
        <p:spPr>
          <a:xfrm>
            <a:off x="5231904" y="6301243"/>
            <a:ext cx="2844800" cy="365125"/>
          </a:xfrm>
          <a:prstGeom prst="rect">
            <a:avLst/>
          </a:prstGeom>
        </p:spPr>
        <p:txBody>
          <a:bodyPr/>
          <a:lstStyle>
            <a:lvl1pPr algn="ctr">
              <a:defRPr/>
            </a:lvl1pPr>
          </a:lstStyle>
          <a:p>
            <a:fld id="{F3284DE6-A14E-450E-9204-FF7EB28CD8E9}" type="slidenum">
              <a:rPr lang="en-ZA" smtClean="0"/>
              <a:pPr/>
              <a:t>‹#›</a:t>
            </a:fld>
            <a:endParaRPr lang="en-ZA"/>
          </a:p>
        </p:txBody>
      </p:sp>
      <p:sp>
        <p:nvSpPr>
          <p:cNvPr id="6" name="Slide Number Placeholder 5">
            <a:extLst>
              <a:ext uri="{FF2B5EF4-FFF2-40B4-BE49-F238E27FC236}">
                <a16:creationId xmlns:a16="http://schemas.microsoft.com/office/drawing/2014/main" id="{02CF79C8-E799-4CD1-8026-1A14D0320D62}"/>
              </a:ext>
            </a:extLst>
          </p:cNvPr>
          <p:cNvSpPr txBox="1">
            <a:spLocks/>
          </p:cNvSpPr>
          <p:nvPr userDrawn="1"/>
        </p:nvSpPr>
        <p:spPr>
          <a:xfrm>
            <a:off x="5435104" y="6453643"/>
            <a:ext cx="2844800" cy="365125"/>
          </a:xfrm>
          <a:prstGeom prst="rect">
            <a:avLst/>
          </a:prstGeo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284DE6-A14E-450E-9204-FF7EB28CD8E9}" type="slidenum">
              <a:rPr lang="en-ZA" sz="1800" smtClean="0"/>
              <a:pPr/>
              <a:t>‹#›</a:t>
            </a:fld>
            <a:endParaRPr lang="en-ZA" sz="1800"/>
          </a:p>
        </p:txBody>
      </p:sp>
    </p:spTree>
    <p:extLst>
      <p:ext uri="{BB962C8B-B14F-4D97-AF65-F5344CB8AC3E}">
        <p14:creationId xmlns:p14="http://schemas.microsoft.com/office/powerpoint/2010/main" val="28453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2E835A5B-B5A7-4F85-9C26-C09AAB732773}"/>
              </a:ext>
            </a:extLst>
          </p:cNvPr>
          <p:cNvSpPr>
            <a:spLocks noGrp="1"/>
          </p:cNvSpPr>
          <p:nvPr>
            <p:ph type="sldNum" sz="quarter" idx="4"/>
          </p:nvPr>
        </p:nvSpPr>
        <p:spPr>
          <a:xfrm>
            <a:off x="5231904" y="6301243"/>
            <a:ext cx="28448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16537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A953-5249-4DEB-B456-E19462FB1B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B53C9D20-5725-461D-AD3E-51C35B5220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0F45A47-4E37-4C60-B663-4A95388FB2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4ABA3-73CC-4300-931B-CD614A49DF0B}"/>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6" name="Footer Placeholder 5">
            <a:extLst>
              <a:ext uri="{FF2B5EF4-FFF2-40B4-BE49-F238E27FC236}">
                <a16:creationId xmlns:a16="http://schemas.microsoft.com/office/drawing/2014/main" id="{E2C5C5D3-5244-4120-A55C-F823F32C1034}"/>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AE91B932-23C6-4CB1-9450-356B413DEEB0}"/>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186749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Slide Number Placeholder 5">
            <a:extLst>
              <a:ext uri="{FF2B5EF4-FFF2-40B4-BE49-F238E27FC236}">
                <a16:creationId xmlns:a16="http://schemas.microsoft.com/office/drawing/2014/main" id="{5192D44B-6AF4-495C-992C-8873DE1ED08C}"/>
              </a:ext>
            </a:extLst>
          </p:cNvPr>
          <p:cNvSpPr>
            <a:spLocks noGrp="1"/>
          </p:cNvSpPr>
          <p:nvPr>
            <p:ph type="sldNum" sz="quarter" idx="4"/>
          </p:nvPr>
        </p:nvSpPr>
        <p:spPr>
          <a:xfrm>
            <a:off x="5231904" y="6301243"/>
            <a:ext cx="2844800" cy="365125"/>
          </a:xfrm>
          <a:prstGeom prst="rect">
            <a:avLst/>
          </a:prstGeom>
        </p:spPr>
        <p:txBody>
          <a:bodyPr/>
          <a:lstStyle>
            <a:lvl1pPr algn="ctr">
              <a:defRPr/>
            </a:lvl1pPr>
          </a:lstStyle>
          <a:p>
            <a:fld id="{F3284DE6-A14E-450E-9204-FF7EB28CD8E9}" type="slidenum">
              <a:rPr lang="en-ZA" smtClean="0"/>
              <a:pPr/>
              <a:t>‹#›</a:t>
            </a:fld>
            <a:endParaRPr lang="en-ZA"/>
          </a:p>
        </p:txBody>
      </p:sp>
    </p:spTree>
    <p:extLst>
      <p:ext uri="{BB962C8B-B14F-4D97-AF65-F5344CB8AC3E}">
        <p14:creationId xmlns:p14="http://schemas.microsoft.com/office/powerpoint/2010/main" val="399929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8737600" y="6356351"/>
            <a:ext cx="2844800" cy="365125"/>
          </a:xfrm>
          <a:prstGeom prst="rect">
            <a:avLst/>
          </a:prstGeom>
        </p:spPr>
        <p:txBody>
          <a:bodyPr/>
          <a:lstStyle/>
          <a:p>
            <a:fld id="{81582BD6-FC20-4557-852B-8433F8572D30}" type="slidenum">
              <a:rPr lang="en-US" smtClean="0"/>
              <a:pPr/>
              <a:t>‹#›</a:t>
            </a:fld>
            <a:endParaRPr lang="en-US" dirty="0"/>
          </a:p>
        </p:txBody>
      </p:sp>
      <p:sp>
        <p:nvSpPr>
          <p:cNvPr id="5" name="Content Placeholder 2"/>
          <p:cNvSpPr>
            <a:spLocks noGrp="1"/>
          </p:cNvSpPr>
          <p:nvPr>
            <p:ph sz="half" idx="1"/>
          </p:nvPr>
        </p:nvSpPr>
        <p:spPr>
          <a:xfrm>
            <a:off x="1219200" y="304800"/>
            <a:ext cx="43688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5791200" y="304800"/>
            <a:ext cx="5994400" cy="312531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201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0056A7"/>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4" y="549401"/>
            <a:ext cx="10753195" cy="2951609"/>
          </a:xfrm>
          <a:prstGeom prst="rect">
            <a:avLst/>
          </a:prstGeom>
        </p:spPr>
        <p:txBody>
          <a:bodyPr>
            <a:normAutofit/>
          </a:bodyPr>
          <a:lstStyle>
            <a:lvl1pPr marL="0" indent="0">
              <a:buNone/>
              <a:defRPr sz="4500" b="1">
                <a:solidFill>
                  <a:schemeClr val="bg1"/>
                </a:solidFill>
              </a:defRPr>
            </a:lvl1pPr>
          </a:lstStyle>
          <a:p>
            <a:pPr lvl="0"/>
            <a:r>
              <a:rPr lang="en-ZA" sz="4500" dirty="0"/>
              <a:t>PRESENTATION TITLE INSERTED HERE</a:t>
            </a:r>
            <a:endParaRPr lang="en-ZA" dirty="0"/>
          </a:p>
        </p:txBody>
      </p:sp>
      <p:sp>
        <p:nvSpPr>
          <p:cNvPr id="13" name="Text Placeholder 12"/>
          <p:cNvSpPr>
            <a:spLocks noGrp="1"/>
          </p:cNvSpPr>
          <p:nvPr>
            <p:ph type="body" sz="quarter" idx="11" hasCustomPrompt="1"/>
          </p:nvPr>
        </p:nvSpPr>
        <p:spPr>
          <a:xfrm>
            <a:off x="719403" y="3645024"/>
            <a:ext cx="10753196" cy="864096"/>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AMET, CONSETETUR SADIPSCING ELITR, SED DIAM NONUMY EIRMOD</a:t>
            </a:r>
            <a:endParaRPr lang="en-ZA" dirty="0"/>
          </a:p>
        </p:txBody>
      </p:sp>
      <p:sp>
        <p:nvSpPr>
          <p:cNvPr id="15" name="Text Placeholder 14"/>
          <p:cNvSpPr>
            <a:spLocks noGrp="1"/>
          </p:cNvSpPr>
          <p:nvPr>
            <p:ph type="body" sz="quarter" idx="12" hasCustomPrompt="1"/>
          </p:nvPr>
        </p:nvSpPr>
        <p:spPr>
          <a:xfrm>
            <a:off x="719404" y="4581128"/>
            <a:ext cx="10753195" cy="576064"/>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Presenter </a:t>
            </a:r>
            <a:r>
              <a:rPr lang="en-US" dirty="0"/>
              <a:t>Name and Surname</a:t>
            </a:r>
            <a:endParaRPr lang="en-ZA" dirty="0"/>
          </a:p>
        </p:txBody>
      </p:sp>
    </p:spTree>
    <p:extLst>
      <p:ext uri="{BB962C8B-B14F-4D97-AF65-F5344CB8AC3E}">
        <p14:creationId xmlns:p14="http://schemas.microsoft.com/office/powerpoint/2010/main" val="51156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Graph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l">
              <a:buNone/>
              <a:defRPr sz="21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27336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itle Slide 1">
    <p:bg>
      <p:bgPr>
        <a:solidFill>
          <a:srgbClr val="0056A7"/>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3" y="549400"/>
            <a:ext cx="10753195" cy="2951609"/>
          </a:xfrm>
          <a:prstGeom prst="rect">
            <a:avLst/>
          </a:prstGeom>
        </p:spPr>
        <p:txBody>
          <a:bodyPr>
            <a:normAutofit/>
          </a:bodyPr>
          <a:lstStyle>
            <a:lvl1pPr marL="0" indent="0">
              <a:buNone/>
              <a:defRPr sz="6000" b="1">
                <a:solidFill>
                  <a:schemeClr val="bg1"/>
                </a:solidFill>
              </a:defRPr>
            </a:lvl1pPr>
          </a:lstStyle>
          <a:p>
            <a:pPr lvl="0"/>
            <a:r>
              <a:rPr lang="en-ZA" sz="6000" dirty="0"/>
              <a:t>PRESENTATION TITLE INSERTED HERE</a:t>
            </a:r>
            <a:endParaRPr lang="en-ZA" dirty="0"/>
          </a:p>
        </p:txBody>
      </p:sp>
      <p:sp>
        <p:nvSpPr>
          <p:cNvPr id="13" name="Text Placeholder 12"/>
          <p:cNvSpPr>
            <a:spLocks noGrp="1"/>
          </p:cNvSpPr>
          <p:nvPr>
            <p:ph type="body" sz="quarter" idx="11" hasCustomPrompt="1"/>
          </p:nvPr>
        </p:nvSpPr>
        <p:spPr>
          <a:xfrm>
            <a:off x="719402" y="3645024"/>
            <a:ext cx="10753196"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AMET, CONSETETUR SADIPSCING ELITR, SED DIAM NONUMY EIRMOD</a:t>
            </a:r>
            <a:endParaRPr lang="en-ZA" dirty="0"/>
          </a:p>
        </p:txBody>
      </p:sp>
      <p:sp>
        <p:nvSpPr>
          <p:cNvPr id="15" name="Text Placeholder 14"/>
          <p:cNvSpPr>
            <a:spLocks noGrp="1"/>
          </p:cNvSpPr>
          <p:nvPr>
            <p:ph type="body" sz="quarter" idx="12" hasCustomPrompt="1"/>
          </p:nvPr>
        </p:nvSpPr>
        <p:spPr>
          <a:xfrm>
            <a:off x="719403" y="4581128"/>
            <a:ext cx="10753195"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Presenter </a:t>
            </a:r>
            <a:r>
              <a:rPr lang="en-US" dirty="0"/>
              <a:t>Name and Surname</a:t>
            </a:r>
            <a:endParaRPr lang="en-ZA" dirty="0"/>
          </a:p>
        </p:txBody>
      </p:sp>
    </p:spTree>
    <p:extLst>
      <p:ext uri="{BB962C8B-B14F-4D97-AF65-F5344CB8AC3E}">
        <p14:creationId xmlns:p14="http://schemas.microsoft.com/office/powerpoint/2010/main" val="14248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pPr/>
              <a:t>8/27/2021</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defRPr>
            </a:lvl1pPr>
          </a:lstStyle>
          <a:p>
            <a:fld id="{DB9737FC-D14B-5A4B-AE3D-50575B6B1E8B}" type="slidenum">
              <a:rPr lang="en-US" smtClean="0"/>
              <a:pPr/>
              <a:t>‹#›</a:t>
            </a:fld>
            <a:endParaRPr lang="en-US" dirty="0"/>
          </a:p>
        </p:txBody>
      </p:sp>
    </p:spTree>
    <p:extLst>
      <p:ext uri="{BB962C8B-B14F-4D97-AF65-F5344CB8AC3E}">
        <p14:creationId xmlns:p14="http://schemas.microsoft.com/office/powerpoint/2010/main" val="206437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40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 ic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1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5" name="Title 1"/>
          <p:cNvSpPr>
            <a:spLocks noGrp="1"/>
          </p:cNvSpPr>
          <p:nvPr>
            <p:ph type="ctrTitle"/>
          </p:nvPr>
        </p:nvSpPr>
        <p:spPr>
          <a:xfrm>
            <a:off x="438150" y="36174"/>
            <a:ext cx="11753849" cy="964642"/>
          </a:xfrm>
          <a:prstGeom prst="rect">
            <a:avLst/>
          </a:prstGeom>
        </p:spPr>
        <p:txBody>
          <a:bodyPr/>
          <a:lstStyle>
            <a:lvl1pPr algn="l">
              <a:defRPr sz="3600" b="1">
                <a:solidFill>
                  <a:schemeClr val="bg1"/>
                </a:solidFill>
              </a:defRPr>
            </a:lvl1pPr>
          </a:lstStyle>
          <a:p>
            <a:r>
              <a:rPr lang="en-US"/>
              <a:t>Click to edit Master title style</a:t>
            </a:r>
            <a:endParaRPr lang="en-ZA"/>
          </a:p>
        </p:txBody>
      </p:sp>
    </p:spTree>
    <p:extLst>
      <p:ext uri="{BB962C8B-B14F-4D97-AF65-F5344CB8AC3E}">
        <p14:creationId xmlns:p14="http://schemas.microsoft.com/office/powerpoint/2010/main" val="70558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1"/>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ltLang="en-US">
              <a:solidFill>
                <a:prstClr val="black"/>
              </a:solidFill>
            </a:endParaRPr>
          </a:p>
        </p:txBody>
      </p:sp>
      <p:sp>
        <p:nvSpPr>
          <p:cNvPr id="3" name="Footer Placeholder 4"/>
          <p:cNvSpPr>
            <a:spLocks noGrp="1"/>
          </p:cNvSpPr>
          <p:nvPr>
            <p:ph type="ftr" sz="quarter" idx="11"/>
          </p:nvPr>
        </p:nvSpPr>
        <p:spPr>
          <a:xfrm>
            <a:off x="4038600" y="6356351"/>
            <a:ext cx="4114800" cy="365125"/>
          </a:xfrm>
          <a:prstGeom prst="rect">
            <a:avLst/>
          </a:prstGeom>
        </p:spPr>
        <p:txBody>
          <a:bodyPr/>
          <a:lstStyle>
            <a:lvl1pPr fontAlgn="auto">
              <a:spcBef>
                <a:spcPts val="0"/>
              </a:spcBef>
              <a:spcAft>
                <a:spcPts val="0"/>
              </a:spcAft>
              <a:defRPr>
                <a:latin typeface="Arial"/>
                <a:ea typeface="+mn-ea"/>
                <a:cs typeface="+mn-cs"/>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6FCDE6F7-E124-4F52-A28F-A932133FBF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782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BE28-79DB-4C78-A6D8-ADD98197294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9430A1-3E03-4828-BB68-877D4CA598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3259437-9900-4165-BC94-08A012CE3A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41122-489B-4C6C-8471-B2A44623E3EB}"/>
              </a:ext>
            </a:extLst>
          </p:cNvPr>
          <p:cNvSpPr>
            <a:spLocks noGrp="1"/>
          </p:cNvSpPr>
          <p:nvPr>
            <p:ph type="dt" sz="half" idx="10"/>
          </p:nvPr>
        </p:nvSpPr>
        <p:spPr>
          <a:xfrm>
            <a:off x="838200" y="6356350"/>
            <a:ext cx="2743200" cy="365125"/>
          </a:xfrm>
          <a:prstGeom prst="rect">
            <a:avLst/>
          </a:prstGeom>
        </p:spPr>
        <p:txBody>
          <a:bodyPr/>
          <a:lstStyle/>
          <a:p>
            <a:fld id="{AB6679A0-7D7B-46AB-BC1B-59ABEDBFFF99}" type="datetimeFigureOut">
              <a:rPr lang="en-ZA" smtClean="0"/>
              <a:t>2021/08/27</a:t>
            </a:fld>
            <a:endParaRPr lang="en-ZA"/>
          </a:p>
        </p:txBody>
      </p:sp>
      <p:sp>
        <p:nvSpPr>
          <p:cNvPr id="6" name="Footer Placeholder 5">
            <a:extLst>
              <a:ext uri="{FF2B5EF4-FFF2-40B4-BE49-F238E27FC236}">
                <a16:creationId xmlns:a16="http://schemas.microsoft.com/office/drawing/2014/main" id="{45E0753F-C090-4A15-B997-EFC5A9FECE05}"/>
              </a:ext>
            </a:extLst>
          </p:cNvPr>
          <p:cNvSpPr>
            <a:spLocks noGrp="1"/>
          </p:cNvSpPr>
          <p:nvPr>
            <p:ph type="ftr" sz="quarter" idx="11"/>
          </p:nvPr>
        </p:nvSpPr>
        <p:spPr>
          <a:xfrm>
            <a:off x="4038600" y="6356350"/>
            <a:ext cx="4114800" cy="365125"/>
          </a:xfrm>
          <a:prstGeom prst="rect">
            <a:avLst/>
          </a:prstGeom>
        </p:spPr>
        <p:txBody>
          <a:bodyPr/>
          <a:lstStyle/>
          <a:p>
            <a:endParaRPr lang="en-ZA"/>
          </a:p>
        </p:txBody>
      </p:sp>
      <p:sp>
        <p:nvSpPr>
          <p:cNvPr id="7" name="Slide Number Placeholder 6">
            <a:extLst>
              <a:ext uri="{FF2B5EF4-FFF2-40B4-BE49-F238E27FC236}">
                <a16:creationId xmlns:a16="http://schemas.microsoft.com/office/drawing/2014/main" id="{ECE99EF4-C24D-4582-8C5F-95140AA226DD}"/>
              </a:ext>
            </a:extLst>
          </p:cNvPr>
          <p:cNvSpPr>
            <a:spLocks noGrp="1"/>
          </p:cNvSpPr>
          <p:nvPr>
            <p:ph type="sldNum" sz="quarter" idx="12"/>
          </p:nvPr>
        </p:nvSpPr>
        <p:spPr>
          <a:xfrm>
            <a:off x="8610600" y="6356350"/>
            <a:ext cx="2743200" cy="365125"/>
          </a:xfrm>
          <a:prstGeom prst="rect">
            <a:avLst/>
          </a:prstGeom>
        </p:spPr>
        <p:txBody>
          <a:bodyPr/>
          <a:lstStyle/>
          <a:p>
            <a:fld id="{9A316D9F-02FE-4AB8-9E67-8ABC7459B647}" type="slidenum">
              <a:rPr lang="en-ZA" smtClean="0"/>
              <a:t>‹#›</a:t>
            </a:fld>
            <a:endParaRPr lang="en-ZA"/>
          </a:p>
        </p:txBody>
      </p:sp>
    </p:spTree>
    <p:extLst>
      <p:ext uri="{BB962C8B-B14F-4D97-AF65-F5344CB8AC3E}">
        <p14:creationId xmlns:p14="http://schemas.microsoft.com/office/powerpoint/2010/main" val="49642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solidFill>
                  <a:prstClr val="black"/>
                </a:solidFill>
              </a:rPr>
              <a:pPr/>
              <a:t>8/27/2021</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defRPr>
            </a:lvl1pPr>
          </a:lstStyle>
          <a:p>
            <a:fld id="{DB9737FC-D14B-5A4B-AE3D-50575B6B1E8B}" type="slidenum">
              <a:rPr lang="en-US" smtClean="0">
                <a:solidFill>
                  <a:prstClr val="black"/>
                </a:solidFill>
              </a:rPr>
              <a:pPr/>
              <a:t>‹#›</a:t>
            </a:fld>
            <a:endParaRPr lang="en-US" dirty="0">
              <a:solidFill>
                <a:prstClr val="black"/>
              </a:solidFill>
            </a:endParaRPr>
          </a:p>
        </p:txBody>
      </p:sp>
      <p:sp>
        <p:nvSpPr>
          <p:cNvPr id="8" name="Content Placeholder 7"/>
          <p:cNvSpPr>
            <a:spLocks noGrp="1"/>
          </p:cNvSpPr>
          <p:nvPr>
            <p:ph sz="quarter" idx="13"/>
          </p:nvPr>
        </p:nvSpPr>
        <p:spPr>
          <a:xfrm>
            <a:off x="11472333" y="6092825"/>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130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solidFill>
                  <a:prstClr val="black">
                    <a:tint val="75000"/>
                  </a:prstClr>
                </a:solidFill>
              </a:rPr>
              <a:pPr/>
              <a:t>8/27/2021</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defRPr>
            </a:lvl1pPr>
          </a:lstStyle>
          <a:p>
            <a:fld id="{DB9737FC-D14B-5A4B-AE3D-50575B6B1E8B}"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7"/>
          <p:cNvSpPr>
            <a:spLocks noGrp="1"/>
          </p:cNvSpPr>
          <p:nvPr>
            <p:ph sz="quarter" idx="13"/>
          </p:nvPr>
        </p:nvSpPr>
        <p:spPr>
          <a:xfrm>
            <a:off x="11472333" y="6092825"/>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04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Arial"/>
              </a:defRPr>
            </a:lvl1pPr>
          </a:lstStyle>
          <a:p>
            <a:fld id="{BEE66811-7BA7-6845-A34C-EB2EA277F0FC}" type="datetimeFigureOut">
              <a:rPr lang="en-US" smtClean="0">
                <a:solidFill>
                  <a:prstClr val="black"/>
                </a:solidFill>
              </a:rPr>
              <a:pPr/>
              <a:t>8/27/2021</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Arial"/>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atin typeface="Arial"/>
              </a:defRPr>
            </a:lvl1pPr>
          </a:lstStyle>
          <a:p>
            <a:fld id="{DB9737FC-D14B-5A4B-AE3D-50575B6B1E8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304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1_Title Slide 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4" y="549401"/>
            <a:ext cx="10753195" cy="2951609"/>
          </a:xfrm>
          <a:prstGeom prst="rect">
            <a:avLst/>
          </a:prstGeom>
        </p:spPr>
        <p:txBody>
          <a:bodyPr>
            <a:normAutofit/>
          </a:bodyPr>
          <a:lstStyle>
            <a:lvl1pPr marL="0" indent="0">
              <a:buNone/>
              <a:defRPr sz="4500" b="1">
                <a:solidFill>
                  <a:schemeClr val="bg1"/>
                </a:solidFill>
              </a:defRPr>
            </a:lvl1pPr>
          </a:lstStyle>
          <a:p>
            <a:pPr lvl="0"/>
            <a:r>
              <a:rPr lang="en-ZA" sz="4500" dirty="0"/>
              <a:t>PRESENTATION TITLE INSERTED HERE</a:t>
            </a:r>
            <a:endParaRPr lang="en-ZA" dirty="0"/>
          </a:p>
        </p:txBody>
      </p:sp>
      <p:sp>
        <p:nvSpPr>
          <p:cNvPr id="13" name="Text Placeholder 12"/>
          <p:cNvSpPr>
            <a:spLocks noGrp="1"/>
          </p:cNvSpPr>
          <p:nvPr>
            <p:ph type="body" sz="quarter" idx="11" hasCustomPrompt="1"/>
          </p:nvPr>
        </p:nvSpPr>
        <p:spPr>
          <a:xfrm>
            <a:off x="719403" y="3645024"/>
            <a:ext cx="10753196" cy="864096"/>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AMET, CONSETETUR SADIPSCING ELITR, SED DIAM NONUMY EIRMOD</a:t>
            </a:r>
            <a:endParaRPr lang="en-ZA" dirty="0"/>
          </a:p>
        </p:txBody>
      </p:sp>
      <p:sp>
        <p:nvSpPr>
          <p:cNvPr id="15" name="Text Placeholder 14"/>
          <p:cNvSpPr>
            <a:spLocks noGrp="1"/>
          </p:cNvSpPr>
          <p:nvPr>
            <p:ph type="body" sz="quarter" idx="12" hasCustomPrompt="1"/>
          </p:nvPr>
        </p:nvSpPr>
        <p:spPr>
          <a:xfrm>
            <a:off x="719404" y="4581128"/>
            <a:ext cx="10753195" cy="576064"/>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t>Presenter </a:t>
            </a:r>
            <a:r>
              <a:rPr lang="en-US" dirty="0"/>
              <a:t>Name and Surname</a:t>
            </a:r>
            <a:endParaRPr lang="en-ZA" dirty="0"/>
          </a:p>
        </p:txBody>
      </p:sp>
    </p:spTree>
    <p:extLst>
      <p:ext uri="{BB962C8B-B14F-4D97-AF65-F5344CB8AC3E}">
        <p14:creationId xmlns:p14="http://schemas.microsoft.com/office/powerpoint/2010/main" val="93272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_Title Slide 2">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19404" y="548684"/>
            <a:ext cx="10753195" cy="2016223"/>
          </a:xfrm>
          <a:prstGeom prst="rect">
            <a:avLst/>
          </a:prstGeom>
        </p:spPr>
        <p:txBody>
          <a:bodyPr>
            <a:normAutofit/>
          </a:bodyPr>
          <a:lstStyle>
            <a:lvl1pPr marL="0" indent="0">
              <a:buNone/>
              <a:defRPr sz="4500" b="1">
                <a:solidFill>
                  <a:schemeClr val="bg1"/>
                </a:solidFill>
              </a:defRPr>
            </a:lvl1pPr>
          </a:lstStyle>
          <a:p>
            <a:pPr lvl="0"/>
            <a:r>
              <a:rPr lang="en-ZA" sz="4500" dirty="0"/>
              <a:t>Presentation title inserted here</a:t>
            </a:r>
            <a:endParaRPr lang="en-ZA" dirty="0"/>
          </a:p>
        </p:txBody>
      </p:sp>
      <p:sp>
        <p:nvSpPr>
          <p:cNvPr id="13" name="Text Placeholder 12"/>
          <p:cNvSpPr>
            <a:spLocks noGrp="1"/>
          </p:cNvSpPr>
          <p:nvPr>
            <p:ph type="body" sz="quarter" idx="11" hasCustomPrompt="1"/>
          </p:nvPr>
        </p:nvSpPr>
        <p:spPr>
          <a:xfrm>
            <a:off x="719403" y="2636912"/>
            <a:ext cx="10753196" cy="864096"/>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4" y="3429000"/>
            <a:ext cx="10753195" cy="576064"/>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Tree>
    <p:extLst>
      <p:ext uri="{BB962C8B-B14F-4D97-AF65-F5344CB8AC3E}">
        <p14:creationId xmlns:p14="http://schemas.microsoft.com/office/powerpoint/2010/main" val="35364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Title Slide 3">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3" y="1268760"/>
            <a:ext cx="10753196" cy="72008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Subheading inserted here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endParaRPr lang="en-ZA" dirty="0"/>
          </a:p>
        </p:txBody>
      </p:sp>
      <p:sp>
        <p:nvSpPr>
          <p:cNvPr id="15" name="Text Placeholder 14"/>
          <p:cNvSpPr>
            <a:spLocks noGrp="1"/>
          </p:cNvSpPr>
          <p:nvPr>
            <p:ph type="body" sz="quarter" idx="12" hasCustomPrompt="1"/>
          </p:nvPr>
        </p:nvSpPr>
        <p:spPr>
          <a:xfrm>
            <a:off x="719404" y="2060848"/>
            <a:ext cx="10753195" cy="576064"/>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Presenter Name and Surname</a:t>
            </a:r>
            <a:endParaRPr lang="en-ZA" dirty="0"/>
          </a:p>
        </p:txBody>
      </p:sp>
      <p:sp>
        <p:nvSpPr>
          <p:cNvPr id="6" name="Text Placeholder 12"/>
          <p:cNvSpPr>
            <a:spLocks noGrp="1"/>
          </p:cNvSpPr>
          <p:nvPr>
            <p:ph type="body" sz="quarter" idx="13" hasCustomPrompt="1"/>
          </p:nvPr>
        </p:nvSpPr>
        <p:spPr>
          <a:xfrm>
            <a:off x="719404" y="548680"/>
            <a:ext cx="10753195" cy="648072"/>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2400" b="1">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Presentation title inserted here</a:t>
            </a:r>
            <a:endParaRPr lang="en-ZA" dirty="0"/>
          </a:p>
        </p:txBody>
      </p:sp>
    </p:spTree>
    <p:extLst>
      <p:ext uri="{BB962C8B-B14F-4D97-AF65-F5344CB8AC3E}">
        <p14:creationId xmlns:p14="http://schemas.microsoft.com/office/powerpoint/2010/main" val="26947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2_Section headin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719403" y="2780928"/>
            <a:ext cx="10753196" cy="72008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350" baseline="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Description of this section</a:t>
            </a:r>
            <a:endParaRPr lang="en-ZA" dirty="0"/>
          </a:p>
        </p:txBody>
      </p:sp>
      <p:sp>
        <p:nvSpPr>
          <p:cNvPr id="3" name="Text Placeholder 2"/>
          <p:cNvSpPr>
            <a:spLocks noGrp="1"/>
          </p:cNvSpPr>
          <p:nvPr>
            <p:ph type="body" sz="quarter" idx="14" hasCustomPrompt="1"/>
          </p:nvPr>
        </p:nvSpPr>
        <p:spPr>
          <a:xfrm>
            <a:off x="719404" y="2204867"/>
            <a:ext cx="10753195" cy="504825"/>
          </a:xfrm>
          <a:prstGeom prst="rect">
            <a:avLst/>
          </a:prstGeom>
        </p:spPr>
        <p:txBody>
          <a:bodyPr>
            <a:noAutofit/>
          </a:bodyPr>
          <a:lstStyle>
            <a:lvl1pPr marL="0" indent="0" algn="l">
              <a:buNone/>
              <a:defRPr sz="1800" b="1" baseline="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ZA" dirty="0"/>
              <a:t>SECTION HEADING</a:t>
            </a:r>
          </a:p>
        </p:txBody>
      </p:sp>
    </p:spTree>
    <p:extLst>
      <p:ext uri="{BB962C8B-B14F-4D97-AF65-F5344CB8AC3E}">
        <p14:creationId xmlns:p14="http://schemas.microsoft.com/office/powerpoint/2010/main" val="27666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Quote slide (long) 1">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4" y="548680"/>
            <a:ext cx="10753195" cy="4824536"/>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75"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LONG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8" y="5804498"/>
            <a:ext cx="10752931" cy="360809"/>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7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423124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Quote slide (short) 1">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719404" y="1916832"/>
            <a:ext cx="10753195" cy="1728192"/>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75" b="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SHORT QUOTE SLIDE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r>
          </a:p>
        </p:txBody>
      </p:sp>
      <p:sp>
        <p:nvSpPr>
          <p:cNvPr id="3" name="Text Placeholder 2"/>
          <p:cNvSpPr>
            <a:spLocks noGrp="1"/>
          </p:cNvSpPr>
          <p:nvPr>
            <p:ph type="body" sz="quarter" idx="14" hasCustomPrompt="1"/>
          </p:nvPr>
        </p:nvSpPr>
        <p:spPr>
          <a:xfrm>
            <a:off x="719668" y="5804498"/>
            <a:ext cx="10752931" cy="360809"/>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750">
                <a:solidFill>
                  <a:schemeClr val="bg1"/>
                </a:solidFill>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Source: Lorem Ipsum Dolor Sit</a:t>
            </a:r>
            <a:endParaRPr lang="en-ZA" dirty="0"/>
          </a:p>
        </p:txBody>
      </p:sp>
    </p:spTree>
    <p:extLst>
      <p:ext uri="{BB962C8B-B14F-4D97-AF65-F5344CB8AC3E}">
        <p14:creationId xmlns:p14="http://schemas.microsoft.com/office/powerpoint/2010/main" val="27293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1_Icon slide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833095" y="1700832"/>
            <a:ext cx="6527269" cy="2520256"/>
          </a:xfrm>
          <a:prstGeom prst="rect">
            <a:avLst/>
          </a:prstGeom>
        </p:spPr>
        <p:txBody>
          <a:bodyPr/>
          <a:lstStyle>
            <a:lvl1pPr marL="0" indent="0" algn="ctr">
              <a:buNone/>
              <a:defRPr>
                <a:solidFill>
                  <a:schemeClr val="bg1"/>
                </a:solidFill>
              </a:defRPr>
            </a:lvl1pPr>
          </a:lstStyle>
          <a:p>
            <a:r>
              <a:rPr lang="en-ZA" dirty="0"/>
              <a:t>Insert icon(s)</a:t>
            </a:r>
          </a:p>
        </p:txBody>
      </p:sp>
      <p:sp>
        <p:nvSpPr>
          <p:cNvPr id="9" name="Text Placeholder 8"/>
          <p:cNvSpPr>
            <a:spLocks noGrp="1"/>
          </p:cNvSpPr>
          <p:nvPr>
            <p:ph type="body" sz="quarter" idx="11" hasCustomPrompt="1"/>
          </p:nvPr>
        </p:nvSpPr>
        <p:spPr>
          <a:xfrm>
            <a:off x="720098" y="333375"/>
            <a:ext cx="10752499" cy="863600"/>
          </a:xfrm>
          <a:prstGeom prst="rect">
            <a:avLst/>
          </a:prstGeom>
        </p:spPr>
        <p:txBody>
          <a:bodyPr>
            <a:noAutofit/>
          </a:bodyPr>
          <a:lstStyle>
            <a:lvl1pPr marL="0" indent="0" algn="ctr">
              <a:buNone/>
              <a:defRPr sz="3000">
                <a:solidFill>
                  <a:schemeClr val="bg1"/>
                </a:solidFill>
              </a:defRPr>
            </a:lvl1pPr>
          </a:lstStyle>
          <a:p>
            <a:pPr lvl="0"/>
            <a:r>
              <a:rPr lang="en-ZA" dirty="0"/>
              <a:t>SHORT HEADING GOES HERE </a:t>
            </a:r>
          </a:p>
        </p:txBody>
      </p:sp>
      <p:sp>
        <p:nvSpPr>
          <p:cNvPr id="11" name="Text Placeholder 10"/>
          <p:cNvSpPr>
            <a:spLocks noGrp="1"/>
          </p:cNvSpPr>
          <p:nvPr>
            <p:ph type="body" sz="quarter" idx="12" hasCustomPrompt="1"/>
          </p:nvPr>
        </p:nvSpPr>
        <p:spPr>
          <a:xfrm>
            <a:off x="719404" y="4941171"/>
            <a:ext cx="10753192" cy="936625"/>
          </a:xfrm>
          <a:prstGeom prst="rect">
            <a:avLst/>
          </a:prstGeom>
        </p:spPr>
        <p:txBody>
          <a:bodyPr>
            <a:normAutofit/>
          </a:bodyPr>
          <a:lstStyle>
            <a:lvl1pPr marL="0" indent="0" algn="ctr">
              <a:buNone/>
              <a:defRPr sz="1650">
                <a:solidFill>
                  <a:schemeClr val="bg1"/>
                </a:solidFill>
              </a:defRPr>
            </a:lvl1pPr>
          </a:lstStyle>
          <a:p>
            <a:pPr lvl="0"/>
            <a:r>
              <a:rPr lang="en-ZA" dirty="0"/>
              <a:t>Short description with a xx% goes here</a:t>
            </a:r>
          </a:p>
        </p:txBody>
      </p:sp>
    </p:spTree>
    <p:extLst>
      <p:ext uri="{BB962C8B-B14F-4D97-AF65-F5344CB8AC3E}">
        <p14:creationId xmlns:p14="http://schemas.microsoft.com/office/powerpoint/2010/main" val="343005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image" Target="../media/image1.jpeg"/><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73C3D99-12C8-48EC-B4A6-365779D751F2}"/>
              </a:ext>
            </a:extLst>
          </p:cNvPr>
          <p:cNvGrpSpPr/>
          <p:nvPr userDrawn="1"/>
        </p:nvGrpSpPr>
        <p:grpSpPr>
          <a:xfrm>
            <a:off x="1" y="6159504"/>
            <a:ext cx="12192001" cy="698496"/>
            <a:chOff x="1" y="6159504"/>
            <a:chExt cx="12192001" cy="698496"/>
          </a:xfrm>
        </p:grpSpPr>
        <p:pic>
          <p:nvPicPr>
            <p:cNvPr id="8" name="Picture 7">
              <a:extLst>
                <a:ext uri="{FF2B5EF4-FFF2-40B4-BE49-F238E27FC236}">
                  <a16:creationId xmlns:a16="http://schemas.microsoft.com/office/drawing/2014/main" id="{864FB976-F919-4DF3-B6A8-F172D6FFF69D}"/>
                </a:ext>
              </a:extLst>
            </p:cNvPr>
            <p:cNvPicPr>
              <a:picLocks noChangeAspect="1"/>
            </p:cNvPicPr>
            <p:nvPr/>
          </p:nvPicPr>
          <p:blipFill rotWithShape="1">
            <a:blip r:embed="rId121" cstate="print">
              <a:extLst>
                <a:ext uri="{28A0092B-C50C-407E-A947-70E740481C1C}">
                  <a14:useLocalDpi xmlns:a14="http://schemas.microsoft.com/office/drawing/2010/main" val="0"/>
                </a:ext>
              </a:extLst>
            </a:blip>
            <a:srcRect r="10166"/>
            <a:stretch/>
          </p:blipFill>
          <p:spPr>
            <a:xfrm>
              <a:off x="1" y="6159505"/>
              <a:ext cx="4993240" cy="698495"/>
            </a:xfrm>
            <a:prstGeom prst="rect">
              <a:avLst/>
            </a:prstGeom>
          </p:spPr>
        </p:pic>
        <p:pic>
          <p:nvPicPr>
            <p:cNvPr id="9" name="Picture 8">
              <a:extLst>
                <a:ext uri="{FF2B5EF4-FFF2-40B4-BE49-F238E27FC236}">
                  <a16:creationId xmlns:a16="http://schemas.microsoft.com/office/drawing/2014/main" id="{747972AF-5173-4359-8C96-25154C20BE2D}"/>
                </a:ext>
              </a:extLst>
            </p:cNvPr>
            <p:cNvPicPr>
              <a:picLocks noChangeAspect="1"/>
            </p:cNvPicPr>
            <p:nvPr/>
          </p:nvPicPr>
          <p:blipFill rotWithShape="1">
            <a:blip r:embed="rId121" cstate="print">
              <a:extLst>
                <a:ext uri="{28A0092B-C50C-407E-A947-70E740481C1C}">
                  <a14:useLocalDpi xmlns:a14="http://schemas.microsoft.com/office/drawing/2010/main" val="0"/>
                </a:ext>
              </a:extLst>
            </a:blip>
            <a:srcRect l="44239"/>
            <a:stretch/>
          </p:blipFill>
          <p:spPr>
            <a:xfrm>
              <a:off x="9092629" y="6159505"/>
              <a:ext cx="3099373" cy="698495"/>
            </a:xfrm>
            <a:prstGeom prst="rect">
              <a:avLst/>
            </a:prstGeom>
          </p:spPr>
        </p:pic>
        <p:pic>
          <p:nvPicPr>
            <p:cNvPr id="10" name="Picture 9">
              <a:extLst>
                <a:ext uri="{FF2B5EF4-FFF2-40B4-BE49-F238E27FC236}">
                  <a16:creationId xmlns:a16="http://schemas.microsoft.com/office/drawing/2014/main" id="{2E00B99B-F52C-4A7C-AFD7-FC33861AC861}"/>
                </a:ext>
              </a:extLst>
            </p:cNvPr>
            <p:cNvPicPr>
              <a:picLocks noChangeAspect="1"/>
            </p:cNvPicPr>
            <p:nvPr/>
          </p:nvPicPr>
          <p:blipFill rotWithShape="1">
            <a:blip r:embed="rId121" cstate="print">
              <a:extLst>
                <a:ext uri="{28A0092B-C50C-407E-A947-70E740481C1C}">
                  <a14:useLocalDpi xmlns:a14="http://schemas.microsoft.com/office/drawing/2010/main" val="0"/>
                </a:ext>
              </a:extLst>
            </a:blip>
            <a:srcRect l="28003" r="12662"/>
            <a:stretch/>
          </p:blipFill>
          <p:spPr>
            <a:xfrm>
              <a:off x="4993241" y="6159505"/>
              <a:ext cx="3298005" cy="698495"/>
            </a:xfrm>
            <a:prstGeom prst="rect">
              <a:avLst/>
            </a:prstGeom>
          </p:spPr>
        </p:pic>
        <p:pic>
          <p:nvPicPr>
            <p:cNvPr id="11" name="Picture 10">
              <a:extLst>
                <a:ext uri="{FF2B5EF4-FFF2-40B4-BE49-F238E27FC236}">
                  <a16:creationId xmlns:a16="http://schemas.microsoft.com/office/drawing/2014/main" id="{47557D81-6A3F-4A88-949C-5B1D281A434F}"/>
                </a:ext>
              </a:extLst>
            </p:cNvPr>
            <p:cNvPicPr>
              <a:picLocks noChangeAspect="1"/>
            </p:cNvPicPr>
            <p:nvPr/>
          </p:nvPicPr>
          <p:blipFill rotWithShape="1">
            <a:blip r:embed="rId121" cstate="print">
              <a:extLst>
                <a:ext uri="{28A0092B-C50C-407E-A947-70E740481C1C}">
                  <a14:useLocalDpi xmlns:a14="http://schemas.microsoft.com/office/drawing/2010/main" val="0"/>
                </a:ext>
              </a:extLst>
            </a:blip>
            <a:srcRect l="28003" r="12662"/>
            <a:stretch/>
          </p:blipFill>
          <p:spPr>
            <a:xfrm>
              <a:off x="6244976" y="6159504"/>
              <a:ext cx="3298005" cy="698495"/>
            </a:xfrm>
            <a:prstGeom prst="rect">
              <a:avLst/>
            </a:prstGeom>
          </p:spPr>
        </p:pic>
      </p:grpSp>
      <p:sp>
        <p:nvSpPr>
          <p:cNvPr id="12" name="Rectangle 11">
            <a:extLst>
              <a:ext uri="{FF2B5EF4-FFF2-40B4-BE49-F238E27FC236}">
                <a16:creationId xmlns:a16="http://schemas.microsoft.com/office/drawing/2014/main" id="{EC3CC445-B4B8-4FCD-A3D3-BB71C54B9FAD}"/>
              </a:ext>
            </a:extLst>
          </p:cNvPr>
          <p:cNvSpPr/>
          <p:nvPr userDrawn="1"/>
        </p:nvSpPr>
        <p:spPr>
          <a:xfrm>
            <a:off x="0" y="5979559"/>
            <a:ext cx="12192000" cy="179943"/>
          </a:xfrm>
          <a:prstGeom prst="rect">
            <a:avLst/>
          </a:prstGeom>
          <a:solidFill>
            <a:srgbClr val="05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DA7578F5-CDCB-4A75-B62F-FA449DA7C688}"/>
              </a:ext>
            </a:extLst>
          </p:cNvPr>
          <p:cNvSpPr txBox="1"/>
          <p:nvPr userDrawn="1"/>
        </p:nvSpPr>
        <p:spPr>
          <a:xfrm>
            <a:off x="66944" y="5946419"/>
            <a:ext cx="5969285" cy="246221"/>
          </a:xfrm>
          <a:prstGeom prst="rect">
            <a:avLst/>
          </a:prstGeom>
          <a:noFill/>
        </p:spPr>
        <p:txBody>
          <a:bodyPr wrap="square" rtlCol="0">
            <a:spAutoFit/>
          </a:bodyPr>
          <a:lstStyle/>
          <a:p>
            <a:r>
              <a:rPr lang="en-ZA" sz="1000" kern="1200" dirty="0">
                <a:ln>
                  <a:noFill/>
                </a:ln>
                <a:solidFill>
                  <a:schemeClr val="bg1">
                    <a:lumMod val="85000"/>
                  </a:schemeClr>
                </a:solidFill>
                <a:latin typeface="+mn-lt"/>
                <a:ea typeface="+mn-ea"/>
                <a:cs typeface="+mn-cs"/>
              </a:rPr>
              <a:t>IMPROVING LIVES THROUGH DATA ECOSYSTEMS</a:t>
            </a:r>
          </a:p>
        </p:txBody>
      </p:sp>
    </p:spTree>
    <p:extLst>
      <p:ext uri="{BB962C8B-B14F-4D97-AF65-F5344CB8AC3E}">
        <p14:creationId xmlns:p14="http://schemas.microsoft.com/office/powerpoint/2010/main" val="407224084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4" r:id="rId12"/>
    <p:sldLayoutId id="2147484025" r:id="rId13"/>
    <p:sldLayoutId id="2147483725" r:id="rId14"/>
    <p:sldLayoutId id="2147483727" r:id="rId15"/>
    <p:sldLayoutId id="2147483731"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76" r:id="rId38"/>
    <p:sldLayoutId id="2147483784" r:id="rId39"/>
    <p:sldLayoutId id="2147483788" r:id="rId40"/>
    <p:sldLayoutId id="2147483685" r:id="rId41"/>
    <p:sldLayoutId id="2147483686" r:id="rId42"/>
    <p:sldLayoutId id="2147483687" r:id="rId43"/>
    <p:sldLayoutId id="2147483688" r:id="rId44"/>
    <p:sldLayoutId id="2147483689" r:id="rId45"/>
    <p:sldLayoutId id="2147483690" r:id="rId46"/>
    <p:sldLayoutId id="2147483691" r:id="rId47"/>
    <p:sldLayoutId id="2147483692" r:id="rId48"/>
    <p:sldLayoutId id="2147483693" r:id="rId49"/>
    <p:sldLayoutId id="2147483694" r:id="rId50"/>
    <p:sldLayoutId id="2147483695" r:id="rId51"/>
    <p:sldLayoutId id="2147483696" r:id="rId52"/>
    <p:sldLayoutId id="2147483697" r:id="rId53"/>
    <p:sldLayoutId id="2147483699" r:id="rId54"/>
    <p:sldLayoutId id="2147483700" r:id="rId55"/>
    <p:sldLayoutId id="2147483701" r:id="rId56"/>
    <p:sldLayoutId id="2147483702" r:id="rId57"/>
    <p:sldLayoutId id="2147483703" r:id="rId58"/>
    <p:sldLayoutId id="2147483704" r:id="rId59"/>
    <p:sldLayoutId id="2147483705" r:id="rId60"/>
    <p:sldLayoutId id="2147483706" r:id="rId61"/>
    <p:sldLayoutId id="2147483707" r:id="rId62"/>
    <p:sldLayoutId id="2147483873" r:id="rId63"/>
    <p:sldLayoutId id="2147483874" r:id="rId64"/>
    <p:sldLayoutId id="2147483875" r:id="rId65"/>
    <p:sldLayoutId id="2147483876" r:id="rId66"/>
    <p:sldLayoutId id="2147483878" r:id="rId67"/>
    <p:sldLayoutId id="2147483880" r:id="rId68"/>
    <p:sldLayoutId id="2147483882" r:id="rId69"/>
    <p:sldLayoutId id="2147483884" r:id="rId70"/>
    <p:sldLayoutId id="2147483896" r:id="rId71"/>
    <p:sldLayoutId id="2147483898" r:id="rId72"/>
    <p:sldLayoutId id="2147483953" r:id="rId73"/>
    <p:sldLayoutId id="2147483848" r:id="rId74"/>
    <p:sldLayoutId id="2147484041" r:id="rId75"/>
    <p:sldLayoutId id="2147484043" r:id="rId76"/>
    <p:sldLayoutId id="2147484047" r:id="rId77"/>
    <p:sldLayoutId id="2147484048" r:id="rId78"/>
    <p:sldLayoutId id="2147484049" r:id="rId79"/>
    <p:sldLayoutId id="2147484050" r:id="rId80"/>
    <p:sldLayoutId id="2147484051" r:id="rId81"/>
    <p:sldLayoutId id="2147484072" r:id="rId82"/>
    <p:sldLayoutId id="2147484086" r:id="rId83"/>
    <p:sldLayoutId id="2147484122" r:id="rId84"/>
    <p:sldLayoutId id="2147484132" r:id="rId85"/>
    <p:sldLayoutId id="2147484133" r:id="rId86"/>
    <p:sldLayoutId id="2147484134" r:id="rId87"/>
    <p:sldLayoutId id="2147484135" r:id="rId88"/>
    <p:sldLayoutId id="2147484138" r:id="rId89"/>
    <p:sldLayoutId id="2147484139" r:id="rId90"/>
    <p:sldLayoutId id="2147484140" r:id="rId91"/>
    <p:sldLayoutId id="2147484142" r:id="rId92"/>
    <p:sldLayoutId id="2147484143" r:id="rId93"/>
    <p:sldLayoutId id="2147484144" r:id="rId94"/>
    <p:sldLayoutId id="2147484145" r:id="rId95"/>
    <p:sldLayoutId id="2147484146" r:id="rId96"/>
    <p:sldLayoutId id="2147484147" r:id="rId97"/>
    <p:sldLayoutId id="2147484148" r:id="rId98"/>
    <p:sldLayoutId id="2147484149" r:id="rId99"/>
    <p:sldLayoutId id="2147484150" r:id="rId100"/>
    <p:sldLayoutId id="2147484151" r:id="rId101"/>
    <p:sldLayoutId id="2147484152" r:id="rId102"/>
    <p:sldLayoutId id="2147484153" r:id="rId103"/>
    <p:sldLayoutId id="2147484154" r:id="rId104"/>
    <p:sldLayoutId id="2147484155" r:id="rId105"/>
    <p:sldLayoutId id="2147484156" r:id="rId106"/>
    <p:sldLayoutId id="2147484157" r:id="rId107"/>
    <p:sldLayoutId id="2147484158" r:id="rId108"/>
    <p:sldLayoutId id="2147484159" r:id="rId109"/>
    <p:sldLayoutId id="2147484160" r:id="rId110"/>
    <p:sldLayoutId id="2147484161" r:id="rId111"/>
    <p:sldLayoutId id="2147484162" r:id="rId112"/>
    <p:sldLayoutId id="2147484163" r:id="rId113"/>
    <p:sldLayoutId id="2147484164" r:id="rId114"/>
    <p:sldLayoutId id="2147484165" r:id="rId115"/>
    <p:sldLayoutId id="2147484166" r:id="rId116"/>
    <p:sldLayoutId id="2147484167" r:id="rId117"/>
    <p:sldLayoutId id="2147484168" r:id="rId118"/>
    <p:sldLayoutId id="2147484169" r:id="rId1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3.xml"/><Relationship Id="rId11" Type="http://schemas.openxmlformats.org/officeDocument/2006/relationships/chart" Target="../charts/chart18.xml"/><Relationship Id="rId5" Type="http://schemas.openxmlformats.org/officeDocument/2006/relationships/chart" Target="../charts/chart12.xml"/><Relationship Id="rId10" Type="http://schemas.openxmlformats.org/officeDocument/2006/relationships/chart" Target="../charts/chart17.xml"/><Relationship Id="rId4" Type="http://schemas.openxmlformats.org/officeDocument/2006/relationships/chart" Target="../charts/chart11.xml"/><Relationship Id="rId9" Type="http://schemas.openxmlformats.org/officeDocument/2006/relationships/chart" Target="../charts/char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C0C637E-46C3-4A05-BAAE-82BA6F7546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188640"/>
            <a:ext cx="3096344" cy="13623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C95EAC6-8982-4B7B-A7CA-D507BD706CF4}"/>
              </a:ext>
            </a:extLst>
          </p:cNvPr>
          <p:cNvSpPr/>
          <p:nvPr/>
        </p:nvSpPr>
        <p:spPr>
          <a:xfrm>
            <a:off x="9307677" y="5891425"/>
            <a:ext cx="228601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facebook.com/StatsSA</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FD9B21D-A1A5-4EB3-8D20-773AA2713640}"/>
              </a:ext>
            </a:extLst>
          </p:cNvPr>
          <p:cNvSpPr/>
          <p:nvPr/>
        </p:nvSpPr>
        <p:spPr>
          <a:xfrm>
            <a:off x="4760722" y="5880814"/>
            <a:ext cx="20419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twitter.com/StatsSA</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C3EACEC-BFF1-4A76-8C7B-F80A1B0FAEEB}"/>
              </a:ext>
            </a:extLst>
          </p:cNvPr>
          <p:cNvSpPr/>
          <p:nvPr/>
        </p:nvSpPr>
        <p:spPr>
          <a:xfrm>
            <a:off x="1016748" y="5891425"/>
            <a:ext cx="14522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black"/>
                </a:solidFill>
                <a:effectLst/>
                <a:uLnTx/>
                <a:uFillTx/>
                <a:latin typeface="Calibri" panose="020F0502020204030204"/>
                <a:ea typeface="+mn-ea"/>
                <a:cs typeface="+mn-cs"/>
              </a:rPr>
              <a:t>statssa.gov.za</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0" name="Picture 6" descr="Internet Icons - Download Free Vector Icons | Noun Project">
            <a:extLst>
              <a:ext uri="{FF2B5EF4-FFF2-40B4-BE49-F238E27FC236}">
                <a16:creationId xmlns:a16="http://schemas.microsoft.com/office/drawing/2014/main" id="{A841E591-35DD-4705-AF36-386C1DDC86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27" y="5759533"/>
            <a:ext cx="633116" cy="6331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Icon PNG, Free HD Facebook Icon Transparent Image - PNGkit">
            <a:extLst>
              <a:ext uri="{FF2B5EF4-FFF2-40B4-BE49-F238E27FC236}">
                <a16:creationId xmlns:a16="http://schemas.microsoft.com/office/drawing/2014/main" id="{248A8628-9C67-4E5C-AE29-B1F8C69DD597}"/>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544336" y="5759533"/>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25B31D0-CAA7-4151-8537-00BB288098C3}"/>
              </a:ext>
            </a:extLst>
          </p:cNvPr>
          <p:cNvSpPr/>
          <p:nvPr/>
        </p:nvSpPr>
        <p:spPr>
          <a:xfrm>
            <a:off x="4592548" y="2719372"/>
            <a:ext cx="7001139" cy="2308324"/>
          </a:xfrm>
          <a:prstGeom prst="rect">
            <a:avLst/>
          </a:prstGeom>
        </p:spPr>
        <p:txBody>
          <a:bodyPr wrap="square">
            <a:spAutoFit/>
          </a:bodyPr>
          <a:lstStyle/>
          <a:p>
            <a:pPr lvl="0" algn="r"/>
            <a:r>
              <a:rPr lang="en-GB" sz="2400" b="1" dirty="0">
                <a:solidFill>
                  <a:srgbClr val="44546A">
                    <a:lumMod val="75000"/>
                  </a:srgbClr>
                </a:solidFill>
              </a:rPr>
              <a:t>Workshop on provincial and local government equitable share formulas</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r"/>
            <a:r>
              <a:rPr lang="en-ZA" sz="2400" b="1" dirty="0">
                <a:solidFill>
                  <a:schemeClr val="accent1">
                    <a:lumMod val="50000"/>
                  </a:schemeClr>
                </a:solidFill>
              </a:rPr>
              <a:t>Risenga Maluleke</a:t>
            </a:r>
          </a:p>
          <a:p>
            <a:pPr lvl="0" algn="r"/>
            <a:r>
              <a:rPr lang="en-GB" sz="2400" dirty="0">
                <a:solidFill>
                  <a:prstClr val="black"/>
                </a:solidFill>
              </a:rPr>
              <a:t>Statistician-General</a:t>
            </a:r>
          </a:p>
          <a:p>
            <a:pPr lvl="0" algn="r"/>
            <a:r>
              <a:rPr lang="en-GB" sz="2400" dirty="0">
                <a:solidFill>
                  <a:prstClr val="black"/>
                </a:solidFill>
              </a:rPr>
              <a:t>Statistics South Africa</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6" name="Picture 12" descr="Twitter T Icon Png #8660 - Free Icons Library">
            <a:extLst>
              <a:ext uri="{FF2B5EF4-FFF2-40B4-BE49-F238E27FC236}">
                <a16:creationId xmlns:a16="http://schemas.microsoft.com/office/drawing/2014/main" id="{7D56961D-A105-44C1-B67A-6FBFBDB532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776" y="5759533"/>
            <a:ext cx="633116" cy="6331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B9F59646-5DA0-4702-BD7F-5EA096FD8ADC}"/>
              </a:ext>
            </a:extLst>
          </p:cNvPr>
          <p:cNvCxnSpPr/>
          <p:nvPr/>
        </p:nvCxnSpPr>
        <p:spPr>
          <a:xfrm>
            <a:off x="6805687" y="3490703"/>
            <a:ext cx="4788000" cy="0"/>
          </a:xfrm>
          <a:prstGeom prst="line">
            <a:avLst/>
          </a:prstGeom>
          <a:ln w="22225">
            <a:solidFill>
              <a:srgbClr val="0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982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 y="0"/>
            <a:ext cx="12191999" cy="5739593"/>
          </a:xfrm>
          <a:prstGeom prst="rect">
            <a:avLst/>
          </a:prstGeom>
        </p:spPr>
      </p:pic>
      <p:sp>
        <p:nvSpPr>
          <p:cNvPr id="4" name="object 4"/>
          <p:cNvSpPr/>
          <p:nvPr/>
        </p:nvSpPr>
        <p:spPr>
          <a:xfrm>
            <a:off x="1002290" y="2195298"/>
            <a:ext cx="3240000" cy="3240000"/>
          </a:xfrm>
          <a:custGeom>
            <a:avLst/>
            <a:gdLst/>
            <a:ahLst/>
            <a:cxnLst/>
            <a:rect l="l" t="t" r="r" b="b"/>
            <a:pathLst>
              <a:path w="2592704" h="2592704">
                <a:moveTo>
                  <a:pt x="1296162" y="0"/>
                </a:moveTo>
                <a:lnTo>
                  <a:pt x="1247566" y="893"/>
                </a:lnTo>
                <a:lnTo>
                  <a:pt x="1199421" y="3554"/>
                </a:lnTo>
                <a:lnTo>
                  <a:pt x="1151760" y="7951"/>
                </a:lnTo>
                <a:lnTo>
                  <a:pt x="1104613" y="14052"/>
                </a:lnTo>
                <a:lnTo>
                  <a:pt x="1058012" y="21826"/>
                </a:lnTo>
                <a:lnTo>
                  <a:pt x="1011988" y="31242"/>
                </a:lnTo>
                <a:lnTo>
                  <a:pt x="966572" y="42268"/>
                </a:lnTo>
                <a:lnTo>
                  <a:pt x="921795" y="54874"/>
                </a:lnTo>
                <a:lnTo>
                  <a:pt x="877689" y="69027"/>
                </a:lnTo>
                <a:lnTo>
                  <a:pt x="834286" y="84697"/>
                </a:lnTo>
                <a:lnTo>
                  <a:pt x="791616" y="101852"/>
                </a:lnTo>
                <a:lnTo>
                  <a:pt x="749711" y="120460"/>
                </a:lnTo>
                <a:lnTo>
                  <a:pt x="708603" y="140491"/>
                </a:lnTo>
                <a:lnTo>
                  <a:pt x="668321" y="161914"/>
                </a:lnTo>
                <a:lnTo>
                  <a:pt x="628899" y="184696"/>
                </a:lnTo>
                <a:lnTo>
                  <a:pt x="590366" y="208807"/>
                </a:lnTo>
                <a:lnTo>
                  <a:pt x="552755" y="234215"/>
                </a:lnTo>
                <a:lnTo>
                  <a:pt x="516097" y="260889"/>
                </a:lnTo>
                <a:lnTo>
                  <a:pt x="480423" y="288798"/>
                </a:lnTo>
                <a:lnTo>
                  <a:pt x="445764" y="317910"/>
                </a:lnTo>
                <a:lnTo>
                  <a:pt x="412152" y="348194"/>
                </a:lnTo>
                <a:lnTo>
                  <a:pt x="379618" y="379618"/>
                </a:lnTo>
                <a:lnTo>
                  <a:pt x="348194" y="412152"/>
                </a:lnTo>
                <a:lnTo>
                  <a:pt x="317910" y="445764"/>
                </a:lnTo>
                <a:lnTo>
                  <a:pt x="288798" y="480423"/>
                </a:lnTo>
                <a:lnTo>
                  <a:pt x="260889" y="516097"/>
                </a:lnTo>
                <a:lnTo>
                  <a:pt x="234215" y="552755"/>
                </a:lnTo>
                <a:lnTo>
                  <a:pt x="208807" y="590366"/>
                </a:lnTo>
                <a:lnTo>
                  <a:pt x="184696" y="628899"/>
                </a:lnTo>
                <a:lnTo>
                  <a:pt x="161914" y="668321"/>
                </a:lnTo>
                <a:lnTo>
                  <a:pt x="140491" y="708603"/>
                </a:lnTo>
                <a:lnTo>
                  <a:pt x="120460" y="749711"/>
                </a:lnTo>
                <a:lnTo>
                  <a:pt x="101852" y="791616"/>
                </a:lnTo>
                <a:lnTo>
                  <a:pt x="84697" y="834286"/>
                </a:lnTo>
                <a:lnTo>
                  <a:pt x="69027" y="877689"/>
                </a:lnTo>
                <a:lnTo>
                  <a:pt x="54874" y="921795"/>
                </a:lnTo>
                <a:lnTo>
                  <a:pt x="42268" y="966572"/>
                </a:lnTo>
                <a:lnTo>
                  <a:pt x="31242" y="1011988"/>
                </a:lnTo>
                <a:lnTo>
                  <a:pt x="21826" y="1058012"/>
                </a:lnTo>
                <a:lnTo>
                  <a:pt x="14052" y="1104613"/>
                </a:lnTo>
                <a:lnTo>
                  <a:pt x="7951" y="1151760"/>
                </a:lnTo>
                <a:lnTo>
                  <a:pt x="3554" y="1199421"/>
                </a:lnTo>
                <a:lnTo>
                  <a:pt x="893" y="1247566"/>
                </a:lnTo>
                <a:lnTo>
                  <a:pt x="0" y="1296162"/>
                </a:lnTo>
                <a:lnTo>
                  <a:pt x="893" y="1344757"/>
                </a:lnTo>
                <a:lnTo>
                  <a:pt x="3554" y="1392902"/>
                </a:lnTo>
                <a:lnTo>
                  <a:pt x="7951" y="1440563"/>
                </a:lnTo>
                <a:lnTo>
                  <a:pt x="14052" y="1487710"/>
                </a:lnTo>
                <a:lnTo>
                  <a:pt x="21826" y="1534311"/>
                </a:lnTo>
                <a:lnTo>
                  <a:pt x="31242" y="1580335"/>
                </a:lnTo>
                <a:lnTo>
                  <a:pt x="42268" y="1625751"/>
                </a:lnTo>
                <a:lnTo>
                  <a:pt x="54874" y="1670528"/>
                </a:lnTo>
                <a:lnTo>
                  <a:pt x="69027" y="1714634"/>
                </a:lnTo>
                <a:lnTo>
                  <a:pt x="84697" y="1758037"/>
                </a:lnTo>
                <a:lnTo>
                  <a:pt x="101852" y="1800707"/>
                </a:lnTo>
                <a:lnTo>
                  <a:pt x="120460" y="1842612"/>
                </a:lnTo>
                <a:lnTo>
                  <a:pt x="140491" y="1883720"/>
                </a:lnTo>
                <a:lnTo>
                  <a:pt x="161914" y="1924002"/>
                </a:lnTo>
                <a:lnTo>
                  <a:pt x="184696" y="1963424"/>
                </a:lnTo>
                <a:lnTo>
                  <a:pt x="208807" y="2001957"/>
                </a:lnTo>
                <a:lnTo>
                  <a:pt x="234215" y="2039568"/>
                </a:lnTo>
                <a:lnTo>
                  <a:pt x="260889" y="2076226"/>
                </a:lnTo>
                <a:lnTo>
                  <a:pt x="288798" y="2111900"/>
                </a:lnTo>
                <a:lnTo>
                  <a:pt x="317910" y="2146559"/>
                </a:lnTo>
                <a:lnTo>
                  <a:pt x="348194" y="2180171"/>
                </a:lnTo>
                <a:lnTo>
                  <a:pt x="379618" y="2212705"/>
                </a:lnTo>
                <a:lnTo>
                  <a:pt x="412152" y="2244129"/>
                </a:lnTo>
                <a:lnTo>
                  <a:pt x="445764" y="2274413"/>
                </a:lnTo>
                <a:lnTo>
                  <a:pt x="480423" y="2303525"/>
                </a:lnTo>
                <a:lnTo>
                  <a:pt x="516097" y="2331434"/>
                </a:lnTo>
                <a:lnTo>
                  <a:pt x="552755" y="2358108"/>
                </a:lnTo>
                <a:lnTo>
                  <a:pt x="590366" y="2383516"/>
                </a:lnTo>
                <a:lnTo>
                  <a:pt x="628899" y="2407627"/>
                </a:lnTo>
                <a:lnTo>
                  <a:pt x="668321" y="2430409"/>
                </a:lnTo>
                <a:lnTo>
                  <a:pt x="708603" y="2451832"/>
                </a:lnTo>
                <a:lnTo>
                  <a:pt x="749711" y="2471863"/>
                </a:lnTo>
                <a:lnTo>
                  <a:pt x="791616" y="2490471"/>
                </a:lnTo>
                <a:lnTo>
                  <a:pt x="834286" y="2507626"/>
                </a:lnTo>
                <a:lnTo>
                  <a:pt x="877689" y="2523296"/>
                </a:lnTo>
                <a:lnTo>
                  <a:pt x="921795" y="2537449"/>
                </a:lnTo>
                <a:lnTo>
                  <a:pt x="966572" y="2550055"/>
                </a:lnTo>
                <a:lnTo>
                  <a:pt x="1011988" y="2561081"/>
                </a:lnTo>
                <a:lnTo>
                  <a:pt x="1058012" y="2570497"/>
                </a:lnTo>
                <a:lnTo>
                  <a:pt x="1104613" y="2578271"/>
                </a:lnTo>
                <a:lnTo>
                  <a:pt x="1151760" y="2584372"/>
                </a:lnTo>
                <a:lnTo>
                  <a:pt x="1199421" y="2588769"/>
                </a:lnTo>
                <a:lnTo>
                  <a:pt x="1247566" y="2591430"/>
                </a:lnTo>
                <a:lnTo>
                  <a:pt x="1296162" y="2592324"/>
                </a:lnTo>
                <a:lnTo>
                  <a:pt x="1344757" y="2591430"/>
                </a:lnTo>
                <a:lnTo>
                  <a:pt x="1392902" y="2588769"/>
                </a:lnTo>
                <a:lnTo>
                  <a:pt x="1440563" y="2584372"/>
                </a:lnTo>
                <a:lnTo>
                  <a:pt x="1487710" y="2578271"/>
                </a:lnTo>
                <a:lnTo>
                  <a:pt x="1534311" y="2570497"/>
                </a:lnTo>
                <a:lnTo>
                  <a:pt x="1580335" y="2561081"/>
                </a:lnTo>
                <a:lnTo>
                  <a:pt x="1625751" y="2550055"/>
                </a:lnTo>
                <a:lnTo>
                  <a:pt x="1670528" y="2537449"/>
                </a:lnTo>
                <a:lnTo>
                  <a:pt x="1714634" y="2523296"/>
                </a:lnTo>
                <a:lnTo>
                  <a:pt x="1758037" y="2507626"/>
                </a:lnTo>
                <a:lnTo>
                  <a:pt x="1800707" y="2490471"/>
                </a:lnTo>
                <a:lnTo>
                  <a:pt x="1842612" y="2471863"/>
                </a:lnTo>
                <a:lnTo>
                  <a:pt x="1883720" y="2451832"/>
                </a:lnTo>
                <a:lnTo>
                  <a:pt x="1924002" y="2430409"/>
                </a:lnTo>
                <a:lnTo>
                  <a:pt x="1963424" y="2407627"/>
                </a:lnTo>
                <a:lnTo>
                  <a:pt x="2001957" y="2383516"/>
                </a:lnTo>
                <a:lnTo>
                  <a:pt x="2039568" y="2358108"/>
                </a:lnTo>
                <a:lnTo>
                  <a:pt x="2076226" y="2331434"/>
                </a:lnTo>
                <a:lnTo>
                  <a:pt x="2111900" y="2303525"/>
                </a:lnTo>
                <a:lnTo>
                  <a:pt x="2146559" y="2274413"/>
                </a:lnTo>
                <a:lnTo>
                  <a:pt x="2180171" y="2244129"/>
                </a:lnTo>
                <a:lnTo>
                  <a:pt x="2212705" y="2212705"/>
                </a:lnTo>
                <a:lnTo>
                  <a:pt x="2244129" y="2180171"/>
                </a:lnTo>
                <a:lnTo>
                  <a:pt x="2274413" y="2146559"/>
                </a:lnTo>
                <a:lnTo>
                  <a:pt x="2303525" y="2111900"/>
                </a:lnTo>
                <a:lnTo>
                  <a:pt x="2331434" y="2076226"/>
                </a:lnTo>
                <a:lnTo>
                  <a:pt x="2358108" y="2039568"/>
                </a:lnTo>
                <a:lnTo>
                  <a:pt x="2383516" y="2001957"/>
                </a:lnTo>
                <a:lnTo>
                  <a:pt x="2407627" y="1963424"/>
                </a:lnTo>
                <a:lnTo>
                  <a:pt x="2430409" y="1924002"/>
                </a:lnTo>
                <a:lnTo>
                  <a:pt x="2451832" y="1883720"/>
                </a:lnTo>
                <a:lnTo>
                  <a:pt x="2471863" y="1842612"/>
                </a:lnTo>
                <a:lnTo>
                  <a:pt x="2490471" y="1800707"/>
                </a:lnTo>
                <a:lnTo>
                  <a:pt x="2507626" y="1758037"/>
                </a:lnTo>
                <a:lnTo>
                  <a:pt x="2523296" y="1714634"/>
                </a:lnTo>
                <a:lnTo>
                  <a:pt x="2537449" y="1670528"/>
                </a:lnTo>
                <a:lnTo>
                  <a:pt x="2550055" y="1625751"/>
                </a:lnTo>
                <a:lnTo>
                  <a:pt x="2561081" y="1580335"/>
                </a:lnTo>
                <a:lnTo>
                  <a:pt x="2570497" y="1534311"/>
                </a:lnTo>
                <a:lnTo>
                  <a:pt x="2578271" y="1487710"/>
                </a:lnTo>
                <a:lnTo>
                  <a:pt x="2584372" y="1440563"/>
                </a:lnTo>
                <a:lnTo>
                  <a:pt x="2588769" y="1392902"/>
                </a:lnTo>
                <a:lnTo>
                  <a:pt x="2591430" y="1344757"/>
                </a:lnTo>
                <a:lnTo>
                  <a:pt x="2592324" y="1296162"/>
                </a:lnTo>
                <a:lnTo>
                  <a:pt x="2591430" y="1247566"/>
                </a:lnTo>
                <a:lnTo>
                  <a:pt x="2588769" y="1199421"/>
                </a:lnTo>
                <a:lnTo>
                  <a:pt x="2584372" y="1151760"/>
                </a:lnTo>
                <a:lnTo>
                  <a:pt x="2578271" y="1104613"/>
                </a:lnTo>
                <a:lnTo>
                  <a:pt x="2570497" y="1058012"/>
                </a:lnTo>
                <a:lnTo>
                  <a:pt x="2561081" y="1011988"/>
                </a:lnTo>
                <a:lnTo>
                  <a:pt x="2550055" y="966572"/>
                </a:lnTo>
                <a:lnTo>
                  <a:pt x="2537449" y="921795"/>
                </a:lnTo>
                <a:lnTo>
                  <a:pt x="2523296" y="877689"/>
                </a:lnTo>
                <a:lnTo>
                  <a:pt x="2507626" y="834286"/>
                </a:lnTo>
                <a:lnTo>
                  <a:pt x="2490471" y="791616"/>
                </a:lnTo>
                <a:lnTo>
                  <a:pt x="2471863" y="749711"/>
                </a:lnTo>
                <a:lnTo>
                  <a:pt x="2451832" y="708603"/>
                </a:lnTo>
                <a:lnTo>
                  <a:pt x="2430409" y="668321"/>
                </a:lnTo>
                <a:lnTo>
                  <a:pt x="2407627" y="628899"/>
                </a:lnTo>
                <a:lnTo>
                  <a:pt x="2383516" y="590366"/>
                </a:lnTo>
                <a:lnTo>
                  <a:pt x="2358108" y="552755"/>
                </a:lnTo>
                <a:lnTo>
                  <a:pt x="2331434" y="516097"/>
                </a:lnTo>
                <a:lnTo>
                  <a:pt x="2303525" y="480423"/>
                </a:lnTo>
                <a:lnTo>
                  <a:pt x="2274413" y="445764"/>
                </a:lnTo>
                <a:lnTo>
                  <a:pt x="2244129" y="412152"/>
                </a:lnTo>
                <a:lnTo>
                  <a:pt x="2212705" y="379618"/>
                </a:lnTo>
                <a:lnTo>
                  <a:pt x="2180171" y="348194"/>
                </a:lnTo>
                <a:lnTo>
                  <a:pt x="2146559" y="317910"/>
                </a:lnTo>
                <a:lnTo>
                  <a:pt x="2111900" y="288798"/>
                </a:lnTo>
                <a:lnTo>
                  <a:pt x="2076226" y="260889"/>
                </a:lnTo>
                <a:lnTo>
                  <a:pt x="2039568" y="234215"/>
                </a:lnTo>
                <a:lnTo>
                  <a:pt x="2001957" y="208807"/>
                </a:lnTo>
                <a:lnTo>
                  <a:pt x="1963424" y="184696"/>
                </a:lnTo>
                <a:lnTo>
                  <a:pt x="1924002" y="161914"/>
                </a:lnTo>
                <a:lnTo>
                  <a:pt x="1883720" y="140491"/>
                </a:lnTo>
                <a:lnTo>
                  <a:pt x="1842612" y="120460"/>
                </a:lnTo>
                <a:lnTo>
                  <a:pt x="1800707" y="101852"/>
                </a:lnTo>
                <a:lnTo>
                  <a:pt x="1758037" y="84697"/>
                </a:lnTo>
                <a:lnTo>
                  <a:pt x="1714634" y="69027"/>
                </a:lnTo>
                <a:lnTo>
                  <a:pt x="1670528" y="54874"/>
                </a:lnTo>
                <a:lnTo>
                  <a:pt x="1625751" y="42268"/>
                </a:lnTo>
                <a:lnTo>
                  <a:pt x="1580335" y="31242"/>
                </a:lnTo>
                <a:lnTo>
                  <a:pt x="1534311" y="21826"/>
                </a:lnTo>
                <a:lnTo>
                  <a:pt x="1487710" y="14052"/>
                </a:lnTo>
                <a:lnTo>
                  <a:pt x="1440563" y="7951"/>
                </a:lnTo>
                <a:lnTo>
                  <a:pt x="1392902" y="3554"/>
                </a:lnTo>
                <a:lnTo>
                  <a:pt x="1344757" y="893"/>
                </a:lnTo>
                <a:lnTo>
                  <a:pt x="1296162" y="0"/>
                </a:lnTo>
                <a:close/>
              </a:path>
            </a:pathLst>
          </a:custGeom>
          <a:solidFill>
            <a:srgbClr val="253435"/>
          </a:solidFill>
        </p:spPr>
        <p:txBody>
          <a:bodyPr wrap="square" lIns="0" tIns="0" rIns="0" bIns="0" rtlCol="0"/>
          <a:lstStyle/>
          <a:p>
            <a:endParaRPr>
              <a:solidFill>
                <a:prstClr val="black"/>
              </a:solidFill>
              <a:latin typeface="Calibri"/>
            </a:endParaRPr>
          </a:p>
        </p:txBody>
      </p:sp>
      <p:sp>
        <p:nvSpPr>
          <p:cNvPr id="5" name="object 5"/>
          <p:cNvSpPr/>
          <p:nvPr/>
        </p:nvSpPr>
        <p:spPr>
          <a:xfrm>
            <a:off x="1002290" y="2195299"/>
            <a:ext cx="3240000" cy="3239999"/>
          </a:xfrm>
          <a:custGeom>
            <a:avLst/>
            <a:gdLst/>
            <a:ahLst/>
            <a:cxnLst/>
            <a:rect l="l" t="t" r="r" b="b"/>
            <a:pathLst>
              <a:path w="2592704" h="2592704">
                <a:moveTo>
                  <a:pt x="0" y="1296162"/>
                </a:moveTo>
                <a:lnTo>
                  <a:pt x="893" y="1247566"/>
                </a:lnTo>
                <a:lnTo>
                  <a:pt x="3554" y="1199421"/>
                </a:lnTo>
                <a:lnTo>
                  <a:pt x="7951" y="1151760"/>
                </a:lnTo>
                <a:lnTo>
                  <a:pt x="14052" y="1104613"/>
                </a:lnTo>
                <a:lnTo>
                  <a:pt x="21826" y="1058012"/>
                </a:lnTo>
                <a:lnTo>
                  <a:pt x="31242" y="1011988"/>
                </a:lnTo>
                <a:lnTo>
                  <a:pt x="42268" y="966572"/>
                </a:lnTo>
                <a:lnTo>
                  <a:pt x="54874" y="921795"/>
                </a:lnTo>
                <a:lnTo>
                  <a:pt x="69027" y="877689"/>
                </a:lnTo>
                <a:lnTo>
                  <a:pt x="84697" y="834286"/>
                </a:lnTo>
                <a:lnTo>
                  <a:pt x="101852" y="791616"/>
                </a:lnTo>
                <a:lnTo>
                  <a:pt x="120460" y="749711"/>
                </a:lnTo>
                <a:lnTo>
                  <a:pt x="140491" y="708603"/>
                </a:lnTo>
                <a:lnTo>
                  <a:pt x="161914" y="668321"/>
                </a:lnTo>
                <a:lnTo>
                  <a:pt x="184696" y="628899"/>
                </a:lnTo>
                <a:lnTo>
                  <a:pt x="208807" y="590366"/>
                </a:lnTo>
                <a:lnTo>
                  <a:pt x="234215" y="552755"/>
                </a:lnTo>
                <a:lnTo>
                  <a:pt x="260889" y="516097"/>
                </a:lnTo>
                <a:lnTo>
                  <a:pt x="288798" y="480423"/>
                </a:lnTo>
                <a:lnTo>
                  <a:pt x="317910" y="445764"/>
                </a:lnTo>
                <a:lnTo>
                  <a:pt x="348194" y="412152"/>
                </a:lnTo>
                <a:lnTo>
                  <a:pt x="379618" y="379618"/>
                </a:lnTo>
                <a:lnTo>
                  <a:pt x="412152" y="348194"/>
                </a:lnTo>
                <a:lnTo>
                  <a:pt x="445764" y="317910"/>
                </a:lnTo>
                <a:lnTo>
                  <a:pt x="480423" y="288798"/>
                </a:lnTo>
                <a:lnTo>
                  <a:pt x="516097" y="260889"/>
                </a:lnTo>
                <a:lnTo>
                  <a:pt x="552755" y="234215"/>
                </a:lnTo>
                <a:lnTo>
                  <a:pt x="590366" y="208807"/>
                </a:lnTo>
                <a:lnTo>
                  <a:pt x="628899" y="184696"/>
                </a:lnTo>
                <a:lnTo>
                  <a:pt x="668321" y="161914"/>
                </a:lnTo>
                <a:lnTo>
                  <a:pt x="708603" y="140491"/>
                </a:lnTo>
                <a:lnTo>
                  <a:pt x="749711" y="120460"/>
                </a:lnTo>
                <a:lnTo>
                  <a:pt x="791616" y="101852"/>
                </a:lnTo>
                <a:lnTo>
                  <a:pt x="834286" y="84697"/>
                </a:lnTo>
                <a:lnTo>
                  <a:pt x="877689" y="69027"/>
                </a:lnTo>
                <a:lnTo>
                  <a:pt x="921795" y="54874"/>
                </a:lnTo>
                <a:lnTo>
                  <a:pt x="966572" y="42268"/>
                </a:lnTo>
                <a:lnTo>
                  <a:pt x="1011988" y="31242"/>
                </a:lnTo>
                <a:lnTo>
                  <a:pt x="1058012" y="21826"/>
                </a:lnTo>
                <a:lnTo>
                  <a:pt x="1104613" y="14052"/>
                </a:lnTo>
                <a:lnTo>
                  <a:pt x="1151760" y="7951"/>
                </a:lnTo>
                <a:lnTo>
                  <a:pt x="1199421" y="3554"/>
                </a:lnTo>
                <a:lnTo>
                  <a:pt x="1247566" y="893"/>
                </a:lnTo>
                <a:lnTo>
                  <a:pt x="1296162" y="0"/>
                </a:lnTo>
                <a:lnTo>
                  <a:pt x="1344757" y="893"/>
                </a:lnTo>
                <a:lnTo>
                  <a:pt x="1392902" y="3554"/>
                </a:lnTo>
                <a:lnTo>
                  <a:pt x="1440563" y="7951"/>
                </a:lnTo>
                <a:lnTo>
                  <a:pt x="1487710" y="14052"/>
                </a:lnTo>
                <a:lnTo>
                  <a:pt x="1534311" y="21826"/>
                </a:lnTo>
                <a:lnTo>
                  <a:pt x="1580335" y="31242"/>
                </a:lnTo>
                <a:lnTo>
                  <a:pt x="1625751" y="42268"/>
                </a:lnTo>
                <a:lnTo>
                  <a:pt x="1670528" y="54874"/>
                </a:lnTo>
                <a:lnTo>
                  <a:pt x="1714634" y="69027"/>
                </a:lnTo>
                <a:lnTo>
                  <a:pt x="1758037" y="84697"/>
                </a:lnTo>
                <a:lnTo>
                  <a:pt x="1800707" y="101852"/>
                </a:lnTo>
                <a:lnTo>
                  <a:pt x="1842612" y="120460"/>
                </a:lnTo>
                <a:lnTo>
                  <a:pt x="1883720" y="140491"/>
                </a:lnTo>
                <a:lnTo>
                  <a:pt x="1924002" y="161914"/>
                </a:lnTo>
                <a:lnTo>
                  <a:pt x="1963424" y="184696"/>
                </a:lnTo>
                <a:lnTo>
                  <a:pt x="2001957" y="208807"/>
                </a:lnTo>
                <a:lnTo>
                  <a:pt x="2039568" y="234215"/>
                </a:lnTo>
                <a:lnTo>
                  <a:pt x="2076226" y="260889"/>
                </a:lnTo>
                <a:lnTo>
                  <a:pt x="2111900" y="288798"/>
                </a:lnTo>
                <a:lnTo>
                  <a:pt x="2146559" y="317910"/>
                </a:lnTo>
                <a:lnTo>
                  <a:pt x="2180171" y="348194"/>
                </a:lnTo>
                <a:lnTo>
                  <a:pt x="2212705" y="379618"/>
                </a:lnTo>
                <a:lnTo>
                  <a:pt x="2244129" y="412152"/>
                </a:lnTo>
                <a:lnTo>
                  <a:pt x="2274413" y="445764"/>
                </a:lnTo>
                <a:lnTo>
                  <a:pt x="2303525" y="480423"/>
                </a:lnTo>
                <a:lnTo>
                  <a:pt x="2331434" y="516097"/>
                </a:lnTo>
                <a:lnTo>
                  <a:pt x="2358108" y="552755"/>
                </a:lnTo>
                <a:lnTo>
                  <a:pt x="2383516" y="590366"/>
                </a:lnTo>
                <a:lnTo>
                  <a:pt x="2407627" y="628899"/>
                </a:lnTo>
                <a:lnTo>
                  <a:pt x="2430409" y="668321"/>
                </a:lnTo>
                <a:lnTo>
                  <a:pt x="2451832" y="708603"/>
                </a:lnTo>
                <a:lnTo>
                  <a:pt x="2471863" y="749711"/>
                </a:lnTo>
                <a:lnTo>
                  <a:pt x="2490471" y="791616"/>
                </a:lnTo>
                <a:lnTo>
                  <a:pt x="2507626" y="834286"/>
                </a:lnTo>
                <a:lnTo>
                  <a:pt x="2523296" y="877689"/>
                </a:lnTo>
                <a:lnTo>
                  <a:pt x="2537449" y="921795"/>
                </a:lnTo>
                <a:lnTo>
                  <a:pt x="2550055" y="966572"/>
                </a:lnTo>
                <a:lnTo>
                  <a:pt x="2561081" y="1011988"/>
                </a:lnTo>
                <a:lnTo>
                  <a:pt x="2570497" y="1058012"/>
                </a:lnTo>
                <a:lnTo>
                  <a:pt x="2578271" y="1104613"/>
                </a:lnTo>
                <a:lnTo>
                  <a:pt x="2584372" y="1151760"/>
                </a:lnTo>
                <a:lnTo>
                  <a:pt x="2588769" y="1199421"/>
                </a:lnTo>
                <a:lnTo>
                  <a:pt x="2591430" y="1247566"/>
                </a:lnTo>
                <a:lnTo>
                  <a:pt x="2592324" y="1296162"/>
                </a:lnTo>
                <a:lnTo>
                  <a:pt x="2591430" y="1344757"/>
                </a:lnTo>
                <a:lnTo>
                  <a:pt x="2588769" y="1392902"/>
                </a:lnTo>
                <a:lnTo>
                  <a:pt x="2584372" y="1440563"/>
                </a:lnTo>
                <a:lnTo>
                  <a:pt x="2578271" y="1487710"/>
                </a:lnTo>
                <a:lnTo>
                  <a:pt x="2570497" y="1534311"/>
                </a:lnTo>
                <a:lnTo>
                  <a:pt x="2561081" y="1580335"/>
                </a:lnTo>
                <a:lnTo>
                  <a:pt x="2550055" y="1625751"/>
                </a:lnTo>
                <a:lnTo>
                  <a:pt x="2537449" y="1670528"/>
                </a:lnTo>
                <a:lnTo>
                  <a:pt x="2523296" y="1714634"/>
                </a:lnTo>
                <a:lnTo>
                  <a:pt x="2507626" y="1758037"/>
                </a:lnTo>
                <a:lnTo>
                  <a:pt x="2490471" y="1800707"/>
                </a:lnTo>
                <a:lnTo>
                  <a:pt x="2471863" y="1842612"/>
                </a:lnTo>
                <a:lnTo>
                  <a:pt x="2451832" y="1883720"/>
                </a:lnTo>
                <a:lnTo>
                  <a:pt x="2430409" y="1924002"/>
                </a:lnTo>
                <a:lnTo>
                  <a:pt x="2407627" y="1963424"/>
                </a:lnTo>
                <a:lnTo>
                  <a:pt x="2383516" y="2001957"/>
                </a:lnTo>
                <a:lnTo>
                  <a:pt x="2358108" y="2039568"/>
                </a:lnTo>
                <a:lnTo>
                  <a:pt x="2331434" y="2076226"/>
                </a:lnTo>
                <a:lnTo>
                  <a:pt x="2303525" y="2111900"/>
                </a:lnTo>
                <a:lnTo>
                  <a:pt x="2274413" y="2146559"/>
                </a:lnTo>
                <a:lnTo>
                  <a:pt x="2244129" y="2180171"/>
                </a:lnTo>
                <a:lnTo>
                  <a:pt x="2212705" y="2212705"/>
                </a:lnTo>
                <a:lnTo>
                  <a:pt x="2180171" y="2244129"/>
                </a:lnTo>
                <a:lnTo>
                  <a:pt x="2146559" y="2274413"/>
                </a:lnTo>
                <a:lnTo>
                  <a:pt x="2111900" y="2303525"/>
                </a:lnTo>
                <a:lnTo>
                  <a:pt x="2076226" y="2331434"/>
                </a:lnTo>
                <a:lnTo>
                  <a:pt x="2039568" y="2358108"/>
                </a:lnTo>
                <a:lnTo>
                  <a:pt x="2001957" y="2383516"/>
                </a:lnTo>
                <a:lnTo>
                  <a:pt x="1963424" y="2407627"/>
                </a:lnTo>
                <a:lnTo>
                  <a:pt x="1924002" y="2430409"/>
                </a:lnTo>
                <a:lnTo>
                  <a:pt x="1883720" y="2451832"/>
                </a:lnTo>
                <a:lnTo>
                  <a:pt x="1842612" y="2471863"/>
                </a:lnTo>
                <a:lnTo>
                  <a:pt x="1800707" y="2490471"/>
                </a:lnTo>
                <a:lnTo>
                  <a:pt x="1758037" y="2507626"/>
                </a:lnTo>
                <a:lnTo>
                  <a:pt x="1714634" y="2523296"/>
                </a:lnTo>
                <a:lnTo>
                  <a:pt x="1670528" y="2537449"/>
                </a:lnTo>
                <a:lnTo>
                  <a:pt x="1625751" y="2550055"/>
                </a:lnTo>
                <a:lnTo>
                  <a:pt x="1580335" y="2561081"/>
                </a:lnTo>
                <a:lnTo>
                  <a:pt x="1534311" y="2570497"/>
                </a:lnTo>
                <a:lnTo>
                  <a:pt x="1487710" y="2578271"/>
                </a:lnTo>
                <a:lnTo>
                  <a:pt x="1440563" y="2584372"/>
                </a:lnTo>
                <a:lnTo>
                  <a:pt x="1392902" y="2588769"/>
                </a:lnTo>
                <a:lnTo>
                  <a:pt x="1344757" y="2591430"/>
                </a:lnTo>
                <a:lnTo>
                  <a:pt x="1296162" y="2592324"/>
                </a:lnTo>
                <a:lnTo>
                  <a:pt x="1247566" y="2591430"/>
                </a:lnTo>
                <a:lnTo>
                  <a:pt x="1199421" y="2588769"/>
                </a:lnTo>
                <a:lnTo>
                  <a:pt x="1151760" y="2584372"/>
                </a:lnTo>
                <a:lnTo>
                  <a:pt x="1104613" y="2578271"/>
                </a:lnTo>
                <a:lnTo>
                  <a:pt x="1058012" y="2570497"/>
                </a:lnTo>
                <a:lnTo>
                  <a:pt x="1011988" y="2561081"/>
                </a:lnTo>
                <a:lnTo>
                  <a:pt x="966572" y="2550055"/>
                </a:lnTo>
                <a:lnTo>
                  <a:pt x="921795" y="2537449"/>
                </a:lnTo>
                <a:lnTo>
                  <a:pt x="877689" y="2523296"/>
                </a:lnTo>
                <a:lnTo>
                  <a:pt x="834286" y="2507626"/>
                </a:lnTo>
                <a:lnTo>
                  <a:pt x="791616" y="2490471"/>
                </a:lnTo>
                <a:lnTo>
                  <a:pt x="749711" y="2471863"/>
                </a:lnTo>
                <a:lnTo>
                  <a:pt x="708603" y="2451832"/>
                </a:lnTo>
                <a:lnTo>
                  <a:pt x="668321" y="2430409"/>
                </a:lnTo>
                <a:lnTo>
                  <a:pt x="628899" y="2407627"/>
                </a:lnTo>
                <a:lnTo>
                  <a:pt x="590366" y="2383516"/>
                </a:lnTo>
                <a:lnTo>
                  <a:pt x="552755" y="2358108"/>
                </a:lnTo>
                <a:lnTo>
                  <a:pt x="516097" y="2331434"/>
                </a:lnTo>
                <a:lnTo>
                  <a:pt x="480423" y="2303525"/>
                </a:lnTo>
                <a:lnTo>
                  <a:pt x="445764" y="2274413"/>
                </a:lnTo>
                <a:lnTo>
                  <a:pt x="412152" y="2244129"/>
                </a:lnTo>
                <a:lnTo>
                  <a:pt x="379618" y="2212705"/>
                </a:lnTo>
                <a:lnTo>
                  <a:pt x="348194" y="2180171"/>
                </a:lnTo>
                <a:lnTo>
                  <a:pt x="317910" y="2146559"/>
                </a:lnTo>
                <a:lnTo>
                  <a:pt x="288798" y="2111900"/>
                </a:lnTo>
                <a:lnTo>
                  <a:pt x="260889" y="2076226"/>
                </a:lnTo>
                <a:lnTo>
                  <a:pt x="234215" y="2039568"/>
                </a:lnTo>
                <a:lnTo>
                  <a:pt x="208807" y="2001957"/>
                </a:lnTo>
                <a:lnTo>
                  <a:pt x="184696" y="1963424"/>
                </a:lnTo>
                <a:lnTo>
                  <a:pt x="161914" y="1924002"/>
                </a:lnTo>
                <a:lnTo>
                  <a:pt x="140491" y="1883720"/>
                </a:lnTo>
                <a:lnTo>
                  <a:pt x="120460" y="1842612"/>
                </a:lnTo>
                <a:lnTo>
                  <a:pt x="101852" y="1800707"/>
                </a:lnTo>
                <a:lnTo>
                  <a:pt x="84697" y="1758037"/>
                </a:lnTo>
                <a:lnTo>
                  <a:pt x="69027" y="1714634"/>
                </a:lnTo>
                <a:lnTo>
                  <a:pt x="54874" y="1670528"/>
                </a:lnTo>
                <a:lnTo>
                  <a:pt x="42268" y="1625751"/>
                </a:lnTo>
                <a:lnTo>
                  <a:pt x="31242" y="1580335"/>
                </a:lnTo>
                <a:lnTo>
                  <a:pt x="21826" y="1534311"/>
                </a:lnTo>
                <a:lnTo>
                  <a:pt x="14052" y="1487710"/>
                </a:lnTo>
                <a:lnTo>
                  <a:pt x="7951" y="1440563"/>
                </a:lnTo>
                <a:lnTo>
                  <a:pt x="3554" y="1392902"/>
                </a:lnTo>
                <a:lnTo>
                  <a:pt x="893" y="1344757"/>
                </a:lnTo>
                <a:lnTo>
                  <a:pt x="0" y="1296162"/>
                </a:lnTo>
                <a:close/>
              </a:path>
            </a:pathLst>
          </a:custGeom>
          <a:ln w="25908">
            <a:solidFill>
              <a:srgbClr val="FBCA60"/>
            </a:solidFill>
          </a:ln>
        </p:spPr>
        <p:txBody>
          <a:bodyPr wrap="square" lIns="0" tIns="0" rIns="0" bIns="0" rtlCol="0"/>
          <a:lstStyle/>
          <a:p>
            <a:endParaRPr>
              <a:solidFill>
                <a:prstClr val="black"/>
              </a:solidFill>
              <a:latin typeface="Calibri"/>
            </a:endParaRPr>
          </a:p>
        </p:txBody>
      </p:sp>
      <p:sp>
        <p:nvSpPr>
          <p:cNvPr id="6" name="object 6"/>
          <p:cNvSpPr txBox="1"/>
          <p:nvPr/>
        </p:nvSpPr>
        <p:spPr>
          <a:xfrm>
            <a:off x="1212352" y="3070222"/>
            <a:ext cx="2671279" cy="1490152"/>
          </a:xfrm>
          <a:prstGeom prst="rect">
            <a:avLst/>
          </a:prstGeom>
        </p:spPr>
        <p:txBody>
          <a:bodyPr vert="horz" wrap="square" lIns="0" tIns="12700" rIns="0" bIns="0" rtlCol="0">
            <a:noAutofit/>
          </a:bodyPr>
          <a:lstStyle/>
          <a:p>
            <a:pPr marL="393065" marR="5080" indent="-381000" algn="ctr">
              <a:spcBef>
                <a:spcPts val="100"/>
              </a:spcBef>
            </a:pPr>
            <a:r>
              <a:rPr lang="en-ZA" sz="3200" dirty="0">
                <a:solidFill>
                  <a:srgbClr val="FBCA60"/>
                </a:solidFill>
                <a:latin typeface="Franklin Gothic Book"/>
                <a:cs typeface="Franklin Gothic Book"/>
              </a:rPr>
              <a:t>National</a:t>
            </a:r>
          </a:p>
          <a:p>
            <a:pPr marL="393065" marR="5080" indent="-381000" algn="ctr">
              <a:spcBef>
                <a:spcPts val="100"/>
              </a:spcBef>
            </a:pPr>
            <a:r>
              <a:rPr lang="en-ZA" sz="3200" dirty="0">
                <a:solidFill>
                  <a:srgbClr val="FBCA60"/>
                </a:solidFill>
                <a:latin typeface="Franklin Gothic Book"/>
                <a:cs typeface="Franklin Gothic Book"/>
              </a:rPr>
              <a:t>and Regional</a:t>
            </a:r>
          </a:p>
          <a:p>
            <a:pPr marL="393065" marR="5080" indent="-381000" algn="ctr">
              <a:spcBef>
                <a:spcPts val="100"/>
              </a:spcBef>
            </a:pPr>
            <a:r>
              <a:rPr lang="en-ZA" sz="3200" dirty="0">
                <a:solidFill>
                  <a:srgbClr val="FBCA60"/>
                </a:solidFill>
                <a:latin typeface="Franklin Gothic Book"/>
                <a:cs typeface="Franklin Gothic Book"/>
              </a:rPr>
              <a:t>Economy</a:t>
            </a:r>
          </a:p>
        </p:txBody>
      </p:sp>
      <p:sp>
        <p:nvSpPr>
          <p:cNvPr id="7" name="Slide Number Placeholder 15">
            <a:extLst>
              <a:ext uri="{FF2B5EF4-FFF2-40B4-BE49-F238E27FC236}">
                <a16:creationId xmlns:a16="http://schemas.microsoft.com/office/drawing/2014/main" id="{30272C28-5766-4A07-87E1-C8034F6B0758}"/>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10</a:t>
            </a:fld>
            <a:endParaRPr lang="en-ZA"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59242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851894A2-7C52-45DD-8FD2-EACDE4FD74BE}"/>
              </a:ext>
            </a:extLst>
          </p:cNvPr>
          <p:cNvSpPr/>
          <p:nvPr/>
        </p:nvSpPr>
        <p:spPr>
          <a:xfrm>
            <a:off x="1801717" y="576207"/>
            <a:ext cx="8588565" cy="5168833"/>
          </a:xfrm>
          <a:prstGeom prst="roundRect">
            <a:avLst>
              <a:gd name="adj" fmla="val 2165"/>
            </a:avLst>
          </a:prstGeom>
          <a:noFill/>
          <a:ln w="25400" cap="flat" cmpd="sng" algn="ctr">
            <a:noFill/>
            <a:prstDash val="solid"/>
          </a:ln>
          <a:effectLst>
            <a:outerShdw blurRad="495300" dist="38100" dir="2700000" algn="tl" rotWithShape="0">
              <a:prstClr val="black">
                <a:alpha val="4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4139897C-800C-47C3-99B5-67D0855E34F3}"/>
              </a:ext>
            </a:extLst>
          </p:cNvPr>
          <p:cNvSpPr txBox="1"/>
          <p:nvPr/>
        </p:nvSpPr>
        <p:spPr>
          <a:xfrm>
            <a:off x="6554245" y="1127236"/>
            <a:ext cx="3204079"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Annual GDP growth rate</a:t>
            </a:r>
          </a:p>
        </p:txBody>
      </p:sp>
      <p:sp>
        <p:nvSpPr>
          <p:cNvPr id="5" name="TextBox 4">
            <a:extLst>
              <a:ext uri="{FF2B5EF4-FFF2-40B4-BE49-F238E27FC236}">
                <a16:creationId xmlns:a16="http://schemas.microsoft.com/office/drawing/2014/main" id="{00CE0D65-FBF0-40A4-88CA-A86AA0A93525}"/>
              </a:ext>
            </a:extLst>
          </p:cNvPr>
          <p:cNvSpPr txBox="1"/>
          <p:nvPr/>
        </p:nvSpPr>
        <p:spPr>
          <a:xfrm>
            <a:off x="1430041" y="5483429"/>
            <a:ext cx="19442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Constant 2010 prices</a:t>
            </a:r>
            <a:endParaRPr kumimoji="0" lang="en-ZA" sz="11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1343025" y="682167"/>
            <a:ext cx="8839200" cy="4856220"/>
            <a:chOff x="1343025" y="682167"/>
            <a:chExt cx="8839200" cy="4856220"/>
          </a:xfrm>
        </p:grpSpPr>
        <p:pic>
          <p:nvPicPr>
            <p:cNvPr id="13" name="Picture 12"/>
            <p:cNvPicPr>
              <a:picLocks noChangeAspect="1"/>
            </p:cNvPicPr>
            <p:nvPr/>
          </p:nvPicPr>
          <p:blipFill>
            <a:blip r:embed="rId2"/>
            <a:stretch>
              <a:fillRect/>
            </a:stretch>
          </p:blipFill>
          <p:spPr>
            <a:xfrm>
              <a:off x="1343025" y="682167"/>
              <a:ext cx="8839200" cy="4856220"/>
            </a:xfrm>
            <a:prstGeom prst="rect">
              <a:avLst/>
            </a:prstGeom>
          </p:spPr>
        </p:pic>
        <p:sp>
          <p:nvSpPr>
            <p:cNvPr id="6" name="Rectangle 5">
              <a:extLst>
                <a:ext uri="{FF2B5EF4-FFF2-40B4-BE49-F238E27FC236}">
                  <a16:creationId xmlns:a16="http://schemas.microsoft.com/office/drawing/2014/main" id="{E8905DF2-AE20-4CE4-B6B7-2FC973BF04C4}"/>
                </a:ext>
              </a:extLst>
            </p:cNvPr>
            <p:cNvSpPr/>
            <p:nvPr/>
          </p:nvSpPr>
          <p:spPr>
            <a:xfrm>
              <a:off x="1606551" y="5314950"/>
              <a:ext cx="88102" cy="131071"/>
            </a:xfrm>
            <a:prstGeom prst="rect">
              <a:avLst/>
            </a:prstGeom>
            <a:solidFill>
              <a:srgbClr val="FAFAFA"/>
            </a:solidFill>
            <a:ln>
              <a:solidFill>
                <a:srgbClr val="FAFA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TextBox 78">
            <a:extLst>
              <a:ext uri="{FF2B5EF4-FFF2-40B4-BE49-F238E27FC236}">
                <a16:creationId xmlns:a16="http://schemas.microsoft.com/office/drawing/2014/main" id="{9E31D093-61F1-4666-AA46-2DAC8F83BBB5}"/>
              </a:ext>
            </a:extLst>
          </p:cNvPr>
          <p:cNvSpPr txBox="1"/>
          <p:nvPr/>
        </p:nvSpPr>
        <p:spPr>
          <a:xfrm>
            <a:off x="218324" y="169570"/>
            <a:ext cx="117801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The South Africa economy contracted by 6,4% in 2020</a:t>
            </a:r>
            <a:endParaRPr kumimoji="0" lang="en-ZA"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8" name="TextBox 7">
            <a:extLst>
              <a:ext uri="{FF2B5EF4-FFF2-40B4-BE49-F238E27FC236}">
                <a16:creationId xmlns:a16="http://schemas.microsoft.com/office/drawing/2014/main" id="{6A3B7480-C5B3-4300-A788-A3DF06715C45}"/>
              </a:ext>
            </a:extLst>
          </p:cNvPr>
          <p:cNvSpPr txBox="1"/>
          <p:nvPr/>
        </p:nvSpPr>
        <p:spPr>
          <a:xfrm>
            <a:off x="10116078" y="5685486"/>
            <a:ext cx="188240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Source :GDP Q4 2020 (revised)</a:t>
            </a:r>
          </a:p>
        </p:txBody>
      </p:sp>
      <p:sp>
        <p:nvSpPr>
          <p:cNvPr id="9" name="Slide Number Placeholder 15">
            <a:extLst>
              <a:ext uri="{FF2B5EF4-FFF2-40B4-BE49-F238E27FC236}">
                <a16:creationId xmlns:a16="http://schemas.microsoft.com/office/drawing/2014/main" id="{483E72A6-44AF-4737-8CE4-7B3C7B228572}"/>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3284DE6-A14E-450E-9204-FF7EB28CD8E9}" type="slidenum">
              <a:rPr kumimoji="0" lang="en-ZA" sz="1800" b="0" i="0" u="none" strike="noStrike" kern="1200" cap="none" spc="0" normalizeH="0" baseline="0" noProof="0">
                <a:ln>
                  <a:noFill/>
                </a:ln>
                <a:solidFill>
                  <a:prstClr val="white">
                    <a:lumMod val="75000"/>
                  </a:prstClr>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ZA" sz="1800" b="0"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8063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E98955-8E1E-4B39-AF11-EAB471B4AA4B}"/>
              </a:ext>
            </a:extLst>
          </p:cNvPr>
          <p:cNvPicPr>
            <a:picLocks noChangeAspect="1"/>
          </p:cNvPicPr>
          <p:nvPr/>
        </p:nvPicPr>
        <p:blipFill>
          <a:blip r:embed="rId2">
            <a:clrChange>
              <a:clrFrom>
                <a:srgbClr val="FAFAFA"/>
              </a:clrFrom>
              <a:clrTo>
                <a:srgbClr val="FAFAFA">
                  <a:alpha val="0"/>
                </a:srgbClr>
              </a:clrTo>
            </a:clrChange>
          </a:blip>
          <a:stretch>
            <a:fillRect/>
          </a:stretch>
        </p:blipFill>
        <p:spPr>
          <a:xfrm>
            <a:off x="3486150" y="937973"/>
            <a:ext cx="5219700" cy="4810125"/>
          </a:xfrm>
          <a:prstGeom prst="rect">
            <a:avLst/>
          </a:prstGeom>
        </p:spPr>
      </p:pic>
      <p:sp>
        <p:nvSpPr>
          <p:cNvPr id="3" name="TextBox 78">
            <a:extLst>
              <a:ext uri="{FF2B5EF4-FFF2-40B4-BE49-F238E27FC236}">
                <a16:creationId xmlns:a16="http://schemas.microsoft.com/office/drawing/2014/main" id="{2F71E99D-12F5-44A3-B2B0-884D7415FB05}"/>
              </a:ext>
            </a:extLst>
          </p:cNvPr>
          <p:cNvSpPr txBox="1"/>
          <p:nvPr/>
        </p:nvSpPr>
        <p:spPr>
          <a:xfrm>
            <a:off x="218324" y="169570"/>
            <a:ext cx="11780162" cy="461665"/>
          </a:xfrm>
          <a:prstGeom prst="rect">
            <a:avLst/>
          </a:prstGeom>
          <a:noFill/>
        </p:spPr>
        <p:txBody>
          <a:bodyPr wrap="square" rtlCol="0">
            <a:spAutoFit/>
          </a:bodyPr>
          <a:lstStyle/>
          <a:p>
            <a:r>
              <a:rPr lang="en-GB" sz="2400" b="1" dirty="0">
                <a:solidFill>
                  <a:srgbClr val="000000"/>
                </a:solidFill>
                <a:latin typeface="Calibri Light" panose="020F0302020204030204" pitchFamily="34" charset="0"/>
                <a:cs typeface="Calibri Light" panose="020F0302020204030204" pitchFamily="34" charset="0"/>
              </a:rPr>
              <a:t>GP contributed more than a third (34%) to the national economy </a:t>
            </a:r>
          </a:p>
        </p:txBody>
      </p:sp>
      <p:sp>
        <p:nvSpPr>
          <p:cNvPr id="4" name="TextBox 3">
            <a:extLst>
              <a:ext uri="{FF2B5EF4-FFF2-40B4-BE49-F238E27FC236}">
                <a16:creationId xmlns:a16="http://schemas.microsoft.com/office/drawing/2014/main" id="{CE096079-868E-49C2-826E-D100BF78CBAB}"/>
              </a:ext>
            </a:extLst>
          </p:cNvPr>
          <p:cNvSpPr txBox="1"/>
          <p:nvPr/>
        </p:nvSpPr>
        <p:spPr>
          <a:xfrm>
            <a:off x="10116078" y="5685486"/>
            <a:ext cx="1882408" cy="246221"/>
          </a:xfrm>
          <a:prstGeom prst="rect">
            <a:avLst/>
          </a:prstGeom>
          <a:noFill/>
        </p:spPr>
        <p:txBody>
          <a:bodyPr wrap="square" rtlCol="0">
            <a:spAutoFit/>
          </a:bodyPr>
          <a:lstStyle/>
          <a:p>
            <a:pPr algn="r"/>
            <a:r>
              <a:rPr lang="en-ZA" sz="1000" dirty="0">
                <a:solidFill>
                  <a:schemeClr val="bg1">
                    <a:lumMod val="65000"/>
                  </a:schemeClr>
                </a:solidFill>
              </a:rPr>
              <a:t>Source :GDP Q4 2020</a:t>
            </a:r>
          </a:p>
        </p:txBody>
      </p:sp>
      <p:sp>
        <p:nvSpPr>
          <p:cNvPr id="5" name="Slide Number Placeholder 15">
            <a:extLst>
              <a:ext uri="{FF2B5EF4-FFF2-40B4-BE49-F238E27FC236}">
                <a16:creationId xmlns:a16="http://schemas.microsoft.com/office/drawing/2014/main" id="{41CB603A-14AE-494A-9967-D583C19012D3}"/>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12</a:t>
            </a:fld>
            <a:endParaRPr lang="en-ZA"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07468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105105" y="502202"/>
            <a:ext cx="3178810" cy="850900"/>
          </a:xfrm>
          <a:prstGeom prst="rect">
            <a:avLst/>
          </a:prstGeom>
        </p:spPr>
        <p:txBody>
          <a:bodyPr vert="horz" wrap="square" lIns="0" tIns="13335" rIns="0" bIns="0" rtlCol="0">
            <a:spAutoFit/>
          </a:bodyPr>
          <a:lstStyle/>
          <a:p>
            <a:pPr marL="12700" marR="5080" algn="ctr">
              <a:lnSpc>
                <a:spcPct val="100000"/>
              </a:lnSpc>
              <a:spcBef>
                <a:spcPts val="105"/>
              </a:spcBef>
            </a:pPr>
            <a:r>
              <a:rPr sz="2000" dirty="0"/>
              <a:t>Which</a:t>
            </a:r>
            <a:r>
              <a:rPr sz="2000" spc="-70" dirty="0"/>
              <a:t> </a:t>
            </a:r>
            <a:r>
              <a:rPr sz="2000" dirty="0"/>
              <a:t>provincial</a:t>
            </a:r>
            <a:r>
              <a:rPr sz="2000" spc="-55" dirty="0"/>
              <a:t> </a:t>
            </a:r>
            <a:r>
              <a:rPr sz="2000" dirty="0"/>
              <a:t>economies </a:t>
            </a:r>
            <a:r>
              <a:rPr sz="2000" spc="-540" dirty="0"/>
              <a:t> </a:t>
            </a:r>
            <a:r>
              <a:rPr sz="2000" dirty="0"/>
              <a:t>grew</a:t>
            </a:r>
            <a:r>
              <a:rPr sz="2000" spc="-30" dirty="0"/>
              <a:t> </a:t>
            </a:r>
            <a:r>
              <a:rPr sz="2000" spc="-5" dirty="0"/>
              <a:t>in</a:t>
            </a:r>
            <a:r>
              <a:rPr sz="2000" spc="-10" dirty="0"/>
              <a:t> </a:t>
            </a:r>
            <a:r>
              <a:rPr sz="2000" dirty="0"/>
              <a:t>2019?</a:t>
            </a:r>
          </a:p>
          <a:p>
            <a:pPr marL="635" algn="ctr">
              <a:lnSpc>
                <a:spcPct val="100000"/>
              </a:lnSpc>
              <a:spcBef>
                <a:spcPts val="10"/>
              </a:spcBef>
            </a:pPr>
            <a:r>
              <a:rPr sz="1400" i="1" spc="-5" dirty="0">
                <a:latin typeface="Arial"/>
                <a:cs typeface="Arial"/>
              </a:rPr>
              <a:t>Annual</a:t>
            </a:r>
            <a:r>
              <a:rPr sz="1400" i="1" spc="-30" dirty="0">
                <a:latin typeface="Arial"/>
                <a:cs typeface="Arial"/>
              </a:rPr>
              <a:t> </a:t>
            </a:r>
            <a:r>
              <a:rPr sz="1400" i="1" spc="-5" dirty="0">
                <a:latin typeface="Arial"/>
                <a:cs typeface="Arial"/>
              </a:rPr>
              <a:t>change:</a:t>
            </a:r>
            <a:r>
              <a:rPr sz="1400" i="1" spc="-45" dirty="0">
                <a:latin typeface="Arial"/>
                <a:cs typeface="Arial"/>
              </a:rPr>
              <a:t> </a:t>
            </a:r>
            <a:r>
              <a:rPr sz="1400" i="1" dirty="0">
                <a:latin typeface="Arial"/>
                <a:cs typeface="Arial"/>
              </a:rPr>
              <a:t>constant</a:t>
            </a:r>
            <a:r>
              <a:rPr sz="1400" i="1" spc="-50" dirty="0">
                <a:latin typeface="Arial"/>
                <a:cs typeface="Arial"/>
              </a:rPr>
              <a:t> </a:t>
            </a:r>
            <a:r>
              <a:rPr sz="1400" i="1" dirty="0">
                <a:latin typeface="Arial"/>
                <a:cs typeface="Arial"/>
              </a:rPr>
              <a:t>prices</a:t>
            </a:r>
            <a:endParaRPr sz="1400" dirty="0">
              <a:latin typeface="Arial"/>
              <a:cs typeface="Arial"/>
            </a:endParaRPr>
          </a:p>
        </p:txBody>
      </p:sp>
      <p:grpSp>
        <p:nvGrpSpPr>
          <p:cNvPr id="8" name="object 8"/>
          <p:cNvGrpSpPr/>
          <p:nvPr/>
        </p:nvGrpSpPr>
        <p:grpSpPr>
          <a:xfrm>
            <a:off x="2452116" y="327659"/>
            <a:ext cx="7505700" cy="5316220"/>
            <a:chOff x="928116" y="327659"/>
            <a:chExt cx="7505700" cy="5316220"/>
          </a:xfrm>
        </p:grpSpPr>
        <p:pic>
          <p:nvPicPr>
            <p:cNvPr id="9" name="object 9"/>
            <p:cNvPicPr/>
            <p:nvPr/>
          </p:nvPicPr>
          <p:blipFill>
            <a:blip r:embed="rId2" cstate="print"/>
            <a:stretch>
              <a:fillRect/>
            </a:stretch>
          </p:blipFill>
          <p:spPr>
            <a:xfrm>
              <a:off x="928116" y="327659"/>
              <a:ext cx="7505700" cy="5315711"/>
            </a:xfrm>
            <a:prstGeom prst="rect">
              <a:avLst/>
            </a:prstGeom>
          </p:spPr>
        </p:pic>
        <p:pic>
          <p:nvPicPr>
            <p:cNvPr id="10" name="object 10"/>
            <p:cNvPicPr/>
            <p:nvPr/>
          </p:nvPicPr>
          <p:blipFill>
            <a:blip r:embed="rId3" cstate="print"/>
            <a:stretch>
              <a:fillRect/>
            </a:stretch>
          </p:blipFill>
          <p:spPr>
            <a:xfrm>
              <a:off x="932682" y="330707"/>
              <a:ext cx="7424928" cy="5297421"/>
            </a:xfrm>
            <a:prstGeom prst="rect">
              <a:avLst/>
            </a:prstGeom>
          </p:spPr>
        </p:pic>
      </p:grpSp>
      <p:sp>
        <p:nvSpPr>
          <p:cNvPr id="11" name="object 11"/>
          <p:cNvSpPr txBox="1"/>
          <p:nvPr/>
        </p:nvSpPr>
        <p:spPr>
          <a:xfrm>
            <a:off x="8027840" y="689537"/>
            <a:ext cx="621030"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Arial"/>
                <a:ea typeface="+mn-ea"/>
                <a:cs typeface="Arial"/>
              </a:rPr>
              <a:t>LP</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dirty="0">
                <a:ln>
                  <a:noFill/>
                </a:ln>
                <a:solidFill>
                  <a:srgbClr val="FFFFFF"/>
                </a:solidFill>
                <a:effectLst/>
                <a:uLnTx/>
                <a:uFillTx/>
                <a:latin typeface="Arial"/>
                <a:ea typeface="+mn-ea"/>
                <a:cs typeface="Arial"/>
              </a:rPr>
              <a:t>-0,2%</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object 12"/>
          <p:cNvSpPr txBox="1"/>
          <p:nvPr/>
        </p:nvSpPr>
        <p:spPr>
          <a:xfrm>
            <a:off x="8210948" y="1792532"/>
            <a:ext cx="621030" cy="574040"/>
          </a:xfrm>
          <a:prstGeom prst="rect">
            <a:avLst/>
          </a:prstGeom>
        </p:spPr>
        <p:txBody>
          <a:bodyPr vert="horz" wrap="square" lIns="0" tIns="12700" rIns="0" bIns="0" rtlCol="0">
            <a:spAutoFit/>
          </a:bodyPr>
          <a:lstStyle/>
          <a:p>
            <a:pPr marL="13716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Arial"/>
                <a:ea typeface="+mn-ea"/>
                <a:cs typeface="Arial"/>
              </a:rPr>
              <a:t>MP</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Arial"/>
                <a:ea typeface="+mn-ea"/>
                <a:cs typeface="Arial"/>
              </a:rPr>
              <a:t>-</a:t>
            </a:r>
            <a:r>
              <a:rPr kumimoji="0" sz="1800" b="1" i="0" u="none" strike="noStrike" kern="1200" cap="none" spc="-10" normalizeH="0" baseline="0" noProof="0" dirty="0">
                <a:ln>
                  <a:noFill/>
                </a:ln>
                <a:solidFill>
                  <a:srgbClr val="FFFFFF"/>
                </a:solidFill>
                <a:effectLst/>
                <a:uLnTx/>
                <a:uFillTx/>
                <a:latin typeface="Arial"/>
                <a:ea typeface="+mn-ea"/>
                <a:cs typeface="Arial"/>
              </a:rPr>
              <a:t>0</a:t>
            </a:r>
            <a:r>
              <a:rPr kumimoji="0" sz="1800" b="1" i="0" u="none" strike="noStrike" kern="1200" cap="none" spc="0" normalizeH="0" baseline="0" noProof="0" dirty="0">
                <a:ln>
                  <a:noFill/>
                </a:ln>
                <a:solidFill>
                  <a:srgbClr val="FFFFFF"/>
                </a:solidFill>
                <a:effectLst/>
                <a:uLnTx/>
                <a:uFillTx/>
                <a:latin typeface="Arial"/>
                <a:ea typeface="+mn-ea"/>
                <a:cs typeface="Arial"/>
              </a:rPr>
              <a:t>,</a:t>
            </a:r>
            <a:r>
              <a:rPr kumimoji="0" sz="1800" b="1" i="0" u="none" strike="noStrike" kern="1200" cap="none" spc="-15" normalizeH="0" baseline="0" noProof="0" dirty="0">
                <a:ln>
                  <a:noFill/>
                </a:ln>
                <a:solidFill>
                  <a:srgbClr val="FFFFFF"/>
                </a:solidFill>
                <a:effectLst/>
                <a:uLnTx/>
                <a:uFillTx/>
                <a:latin typeface="Arial"/>
                <a:ea typeface="+mn-ea"/>
                <a:cs typeface="Arial"/>
              </a:rPr>
              <a:t>4%</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object 13"/>
          <p:cNvSpPr txBox="1"/>
          <p:nvPr/>
        </p:nvSpPr>
        <p:spPr>
          <a:xfrm>
            <a:off x="8458979" y="2777798"/>
            <a:ext cx="544830" cy="574040"/>
          </a:xfrm>
          <a:prstGeom prst="rect">
            <a:avLst/>
          </a:prstGeom>
        </p:spPr>
        <p:txBody>
          <a:bodyPr vert="horz" wrap="square" lIns="0" tIns="12700" rIns="0" bIns="0" rtlCol="0">
            <a:spAutoFit/>
          </a:bodyPr>
          <a:lstStyle/>
          <a:p>
            <a:pPr marL="12700" marR="5080" lvl="0" indent="2413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KZN </a:t>
            </a:r>
            <a:r>
              <a:rPr kumimoji="0" sz="1800" b="1" i="0" u="none" strike="noStrike" kern="1200" cap="none" spc="-490" normalizeH="0" baseline="0" noProof="0" dirty="0">
                <a:ln>
                  <a:noFill/>
                </a:ln>
                <a:solidFill>
                  <a:srgbClr val="FFFFFF"/>
                </a:solidFill>
                <a:effectLst/>
                <a:uLnTx/>
                <a:uFillTx/>
                <a:latin typeface="Arial"/>
                <a:ea typeface="+mn-ea"/>
                <a:cs typeface="Arial"/>
              </a:rPr>
              <a:t> </a:t>
            </a:r>
            <a:r>
              <a:rPr kumimoji="0" sz="1800" b="1" i="0" u="none" strike="noStrike" kern="1200" cap="none" spc="-10" normalizeH="0" baseline="0" noProof="0" dirty="0">
                <a:ln>
                  <a:noFill/>
                </a:ln>
                <a:solidFill>
                  <a:srgbClr val="FFFFFF"/>
                </a:solidFill>
                <a:effectLst/>
                <a:uLnTx/>
                <a:uFillTx/>
                <a:latin typeface="Arial"/>
                <a:ea typeface="+mn-ea"/>
                <a:cs typeface="Arial"/>
              </a:rPr>
              <a:t>0</a:t>
            </a:r>
            <a:r>
              <a:rPr kumimoji="0" sz="1800" b="1" i="0" u="none" strike="noStrike" kern="1200" cap="none" spc="0" normalizeH="0" baseline="0" noProof="0" dirty="0">
                <a:ln>
                  <a:noFill/>
                </a:ln>
                <a:solidFill>
                  <a:srgbClr val="FFFFFF"/>
                </a:solidFill>
                <a:effectLst/>
                <a:uLnTx/>
                <a:uFillTx/>
                <a:latin typeface="Arial"/>
                <a:ea typeface="+mn-ea"/>
                <a:cs typeface="Arial"/>
              </a:rPr>
              <a:t>,</a:t>
            </a:r>
            <a:r>
              <a:rPr kumimoji="0" sz="1800" b="1" i="0" u="none" strike="noStrike" kern="1200" cap="none" spc="-15" normalizeH="0" baseline="0" noProof="0" dirty="0">
                <a:ln>
                  <a:noFill/>
                </a:ln>
                <a:solidFill>
                  <a:srgbClr val="FFFFFF"/>
                </a:solidFill>
                <a:effectLst/>
                <a:uLnTx/>
                <a:uFillTx/>
                <a:latin typeface="Arial"/>
                <a:ea typeface="+mn-ea"/>
                <a:cs typeface="Arial"/>
              </a:rPr>
              <a:t>1%</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4" name="object 14"/>
          <p:cNvSpPr txBox="1"/>
          <p:nvPr/>
        </p:nvSpPr>
        <p:spPr>
          <a:xfrm>
            <a:off x="6662869" y="4172029"/>
            <a:ext cx="544830" cy="574040"/>
          </a:xfrm>
          <a:prstGeom prst="rect">
            <a:avLst/>
          </a:prstGeom>
        </p:spPr>
        <p:txBody>
          <a:bodyPr vert="horz" wrap="square" lIns="0" tIns="12700" rIns="0" bIns="0" rtlCol="0">
            <a:spAutoFit/>
          </a:bodyPr>
          <a:lstStyle/>
          <a:p>
            <a:pPr marL="12700" marR="5080" lvl="0" indent="10033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EC </a:t>
            </a:r>
            <a:r>
              <a:rPr kumimoji="0" sz="1800" b="1" i="0" u="none" strike="noStrike" kern="1200" cap="none" spc="0" normalizeH="0" baseline="0" noProof="0" dirty="0">
                <a:ln>
                  <a:noFill/>
                </a:ln>
                <a:solidFill>
                  <a:srgbClr val="FFFFFF"/>
                </a:solidFill>
                <a:effectLst/>
                <a:uLnTx/>
                <a:uFillTx/>
                <a:latin typeface="Arial"/>
                <a:ea typeface="+mn-ea"/>
                <a:cs typeface="Arial"/>
              </a:rPr>
              <a:t> </a:t>
            </a:r>
            <a:r>
              <a:rPr kumimoji="0" sz="1800" b="1" i="0" u="none" strike="noStrike" kern="1200" cap="none" spc="-10" normalizeH="0" baseline="0" noProof="0" dirty="0">
                <a:ln>
                  <a:noFill/>
                </a:ln>
                <a:solidFill>
                  <a:srgbClr val="FFFFFF"/>
                </a:solidFill>
                <a:effectLst/>
                <a:uLnTx/>
                <a:uFillTx/>
                <a:latin typeface="Arial"/>
                <a:ea typeface="+mn-ea"/>
                <a:cs typeface="Arial"/>
              </a:rPr>
              <a:t>0</a:t>
            </a:r>
            <a:r>
              <a:rPr kumimoji="0" sz="1800" b="1" i="0" u="none" strike="noStrike" kern="1200" cap="none" spc="0" normalizeH="0" baseline="0" noProof="0" dirty="0">
                <a:ln>
                  <a:noFill/>
                </a:ln>
                <a:solidFill>
                  <a:srgbClr val="FFFFFF"/>
                </a:solidFill>
                <a:effectLst/>
                <a:uLnTx/>
                <a:uFillTx/>
                <a:latin typeface="Arial"/>
                <a:ea typeface="+mn-ea"/>
                <a:cs typeface="Arial"/>
              </a:rPr>
              <a:t>,</a:t>
            </a:r>
            <a:r>
              <a:rPr kumimoji="0" sz="1800" b="1" i="0" u="none" strike="noStrike" kern="1200" cap="none" spc="-15" normalizeH="0" baseline="0" noProof="0" dirty="0">
                <a:ln>
                  <a:noFill/>
                </a:ln>
                <a:solidFill>
                  <a:srgbClr val="FFFFFF"/>
                </a:solidFill>
                <a:effectLst/>
                <a:uLnTx/>
                <a:uFillTx/>
                <a:latin typeface="Arial"/>
                <a:ea typeface="+mn-ea"/>
                <a:cs typeface="Arial"/>
              </a:rPr>
              <a:t>0%</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object 15"/>
          <p:cNvSpPr txBox="1"/>
          <p:nvPr/>
        </p:nvSpPr>
        <p:spPr>
          <a:xfrm>
            <a:off x="6660355" y="2707618"/>
            <a:ext cx="621030"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Arial"/>
                <a:ea typeface="+mn-ea"/>
                <a:cs typeface="Arial"/>
              </a:rPr>
              <a:t>FS</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dirty="0">
                <a:ln>
                  <a:noFill/>
                </a:ln>
                <a:solidFill>
                  <a:srgbClr val="FFFFFF"/>
                </a:solidFill>
                <a:effectLst/>
                <a:uLnTx/>
                <a:uFillTx/>
                <a:latin typeface="Arial"/>
                <a:ea typeface="+mn-ea"/>
                <a:cs typeface="Arial"/>
              </a:rPr>
              <a:t>-0,4%</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6" name="object 16"/>
          <p:cNvSpPr txBox="1"/>
          <p:nvPr/>
        </p:nvSpPr>
        <p:spPr>
          <a:xfrm>
            <a:off x="6069652" y="1905232"/>
            <a:ext cx="621030" cy="574040"/>
          </a:xfrm>
          <a:prstGeom prst="rect">
            <a:avLst/>
          </a:prstGeom>
        </p:spPr>
        <p:txBody>
          <a:bodyPr vert="horz" wrap="square" lIns="0" tIns="12700" rIns="0" bIns="0" rtlCol="0">
            <a:spAutoFit/>
          </a:bodyPr>
          <a:lstStyle/>
          <a:p>
            <a:pPr marL="11938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NW</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Arial"/>
                <a:ea typeface="+mn-ea"/>
                <a:cs typeface="Arial"/>
              </a:rPr>
              <a:t>-</a:t>
            </a:r>
            <a:r>
              <a:rPr kumimoji="0" sz="1800" b="1" i="0" u="none" strike="noStrike" kern="1200" cap="none" spc="-10" normalizeH="0" baseline="0" noProof="0" dirty="0">
                <a:ln>
                  <a:noFill/>
                </a:ln>
                <a:solidFill>
                  <a:srgbClr val="FFFFFF"/>
                </a:solidFill>
                <a:effectLst/>
                <a:uLnTx/>
                <a:uFillTx/>
                <a:latin typeface="Arial"/>
                <a:ea typeface="+mn-ea"/>
                <a:cs typeface="Arial"/>
              </a:rPr>
              <a:t>0</a:t>
            </a:r>
            <a:r>
              <a:rPr kumimoji="0" sz="1800" b="1" i="0" u="none" strike="noStrike" kern="1200" cap="none" spc="0" normalizeH="0" baseline="0" noProof="0" dirty="0">
                <a:ln>
                  <a:noFill/>
                </a:ln>
                <a:solidFill>
                  <a:srgbClr val="FFFFFF"/>
                </a:solidFill>
                <a:effectLst/>
                <a:uLnTx/>
                <a:uFillTx/>
                <a:latin typeface="Arial"/>
                <a:ea typeface="+mn-ea"/>
                <a:cs typeface="Arial"/>
              </a:rPr>
              <a:t>,</a:t>
            </a:r>
            <a:r>
              <a:rPr kumimoji="0" sz="1800" b="1" i="0" u="none" strike="noStrike" kern="1200" cap="none" spc="-15" normalizeH="0" baseline="0" noProof="0" dirty="0">
                <a:ln>
                  <a:noFill/>
                </a:ln>
                <a:solidFill>
                  <a:srgbClr val="FFFFFF"/>
                </a:solidFill>
                <a:effectLst/>
                <a:uLnTx/>
                <a:uFillTx/>
                <a:latin typeface="Arial"/>
                <a:ea typeface="+mn-ea"/>
                <a:cs typeface="Arial"/>
              </a:rPr>
              <a:t>5%</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7" name="object 17"/>
          <p:cNvSpPr txBox="1"/>
          <p:nvPr/>
        </p:nvSpPr>
        <p:spPr>
          <a:xfrm>
            <a:off x="4485454" y="3028801"/>
            <a:ext cx="621030" cy="574040"/>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10" normalizeH="0" baseline="0" noProof="0" dirty="0">
                <a:ln>
                  <a:noFill/>
                </a:ln>
                <a:solidFill>
                  <a:srgbClr val="FFFFFF"/>
                </a:solidFill>
                <a:effectLst/>
                <a:uLnTx/>
                <a:uFillTx/>
                <a:latin typeface="Arial"/>
                <a:ea typeface="+mn-ea"/>
                <a:cs typeface="Arial"/>
              </a:rPr>
              <a:t>NC</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dirty="0">
                <a:ln>
                  <a:noFill/>
                </a:ln>
                <a:solidFill>
                  <a:srgbClr val="FFFFFF"/>
                </a:solidFill>
                <a:effectLst/>
                <a:uLnTx/>
                <a:uFillTx/>
                <a:latin typeface="Arial"/>
                <a:ea typeface="+mn-ea"/>
                <a:cs typeface="Arial"/>
              </a:rPr>
              <a:t>-0,6%</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18"/>
          <p:cNvSpPr txBox="1"/>
          <p:nvPr/>
        </p:nvSpPr>
        <p:spPr>
          <a:xfrm>
            <a:off x="3759649" y="4791536"/>
            <a:ext cx="544830" cy="574040"/>
          </a:xfrm>
          <a:prstGeom prst="rect">
            <a:avLst/>
          </a:prstGeom>
        </p:spPr>
        <p:txBody>
          <a:bodyPr vert="horz" wrap="square" lIns="0" tIns="12700" rIns="0" bIns="0" rtlCol="0">
            <a:spAutoFit/>
          </a:bodyPr>
          <a:lstStyle/>
          <a:p>
            <a:pPr marL="12700" marR="5080" lvl="0" indent="6858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WC </a:t>
            </a:r>
            <a:r>
              <a:rPr kumimoji="0" sz="1800" b="1" i="0" u="none" strike="noStrike" kern="1200" cap="none" spc="-490" normalizeH="0" baseline="0" noProof="0" dirty="0">
                <a:ln>
                  <a:noFill/>
                </a:ln>
                <a:solidFill>
                  <a:srgbClr val="FFFFFF"/>
                </a:solidFill>
                <a:effectLst/>
                <a:uLnTx/>
                <a:uFillTx/>
                <a:latin typeface="Arial"/>
                <a:ea typeface="+mn-ea"/>
                <a:cs typeface="Arial"/>
              </a:rPr>
              <a:t> </a:t>
            </a:r>
            <a:r>
              <a:rPr kumimoji="0" sz="1800" b="1" i="0" u="none" strike="noStrike" kern="1200" cap="none" spc="-10" normalizeH="0" baseline="0" noProof="0" dirty="0">
                <a:ln>
                  <a:noFill/>
                </a:ln>
                <a:solidFill>
                  <a:srgbClr val="FFFFFF"/>
                </a:solidFill>
                <a:effectLst/>
                <a:uLnTx/>
                <a:uFillTx/>
                <a:latin typeface="Arial"/>
                <a:ea typeface="+mn-ea"/>
                <a:cs typeface="Arial"/>
              </a:rPr>
              <a:t>0</a:t>
            </a:r>
            <a:r>
              <a:rPr kumimoji="0" sz="1800" b="1" i="0" u="none" strike="noStrike" kern="1200" cap="none" spc="0" normalizeH="0" baseline="0" noProof="0" dirty="0">
                <a:ln>
                  <a:noFill/>
                </a:ln>
                <a:solidFill>
                  <a:srgbClr val="FFFFFF"/>
                </a:solidFill>
                <a:effectLst/>
                <a:uLnTx/>
                <a:uFillTx/>
                <a:latin typeface="Arial"/>
                <a:ea typeface="+mn-ea"/>
                <a:cs typeface="Arial"/>
              </a:rPr>
              <a:t>,</a:t>
            </a:r>
            <a:r>
              <a:rPr kumimoji="0" sz="1800" b="1" i="0" u="none" strike="noStrike" kern="1200" cap="none" spc="-15" normalizeH="0" baseline="0" noProof="0" dirty="0">
                <a:ln>
                  <a:noFill/>
                </a:ln>
                <a:solidFill>
                  <a:srgbClr val="FFFFFF"/>
                </a:solidFill>
                <a:effectLst/>
                <a:uLnTx/>
                <a:uFillTx/>
                <a:latin typeface="Arial"/>
                <a:ea typeface="+mn-ea"/>
                <a:cs typeface="Arial"/>
              </a:rPr>
              <a:t>4%</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9" name="object 19"/>
          <p:cNvSpPr txBox="1"/>
          <p:nvPr/>
        </p:nvSpPr>
        <p:spPr>
          <a:xfrm>
            <a:off x="6722286" y="530542"/>
            <a:ext cx="545465" cy="574040"/>
          </a:xfrm>
          <a:prstGeom prst="rect">
            <a:avLst/>
          </a:prstGeom>
        </p:spPr>
        <p:txBody>
          <a:bodyPr vert="horz" wrap="square" lIns="0" tIns="12700" rIns="0" bIns="0" rtlCol="0">
            <a:spAutoFit/>
          </a:bodyPr>
          <a:lstStyle/>
          <a:p>
            <a:pPr marL="12700" marR="5080" lvl="0" indent="9398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srgbClr val="FFFFFF"/>
                </a:solidFill>
                <a:effectLst/>
                <a:uLnTx/>
                <a:uFillTx/>
                <a:latin typeface="Arial"/>
                <a:ea typeface="+mn-ea"/>
                <a:cs typeface="Arial"/>
              </a:rPr>
              <a:t>GP </a:t>
            </a:r>
            <a:r>
              <a:rPr kumimoji="0" sz="1800" b="1" i="0" u="none" strike="noStrike" kern="1200" cap="none" spc="5" normalizeH="0" baseline="0" noProof="0" dirty="0">
                <a:ln>
                  <a:noFill/>
                </a:ln>
                <a:solidFill>
                  <a:srgbClr val="FFFFFF"/>
                </a:solidFill>
                <a:effectLst/>
                <a:uLnTx/>
                <a:uFillTx/>
                <a:latin typeface="Arial"/>
                <a:ea typeface="+mn-ea"/>
                <a:cs typeface="Arial"/>
              </a:rPr>
              <a:t> </a:t>
            </a:r>
            <a:r>
              <a:rPr kumimoji="0" sz="1800" b="1" i="0" u="none" strike="noStrike" kern="1200" cap="none" spc="-10" normalizeH="0" baseline="0" noProof="0" dirty="0">
                <a:ln>
                  <a:noFill/>
                </a:ln>
                <a:solidFill>
                  <a:srgbClr val="FFFFFF"/>
                </a:solidFill>
                <a:effectLst/>
                <a:uLnTx/>
                <a:uFillTx/>
                <a:latin typeface="Arial"/>
                <a:ea typeface="+mn-ea"/>
                <a:cs typeface="Arial"/>
              </a:rPr>
              <a:t>0</a:t>
            </a:r>
            <a:r>
              <a:rPr kumimoji="0" sz="1800" b="1" i="0" u="none" strike="noStrike" kern="1200" cap="none" spc="0" normalizeH="0" baseline="0" noProof="0" dirty="0">
                <a:ln>
                  <a:noFill/>
                </a:ln>
                <a:solidFill>
                  <a:srgbClr val="FFFFFF"/>
                </a:solidFill>
                <a:effectLst/>
                <a:uLnTx/>
                <a:uFillTx/>
                <a:latin typeface="Arial"/>
                <a:ea typeface="+mn-ea"/>
                <a:cs typeface="Arial"/>
              </a:rPr>
              <a:t>,</a:t>
            </a:r>
            <a:r>
              <a:rPr kumimoji="0" sz="1800" b="1" i="0" u="none" strike="noStrike" kern="1200" cap="none" spc="-15" normalizeH="0" baseline="0" noProof="0" dirty="0">
                <a:ln>
                  <a:noFill/>
                </a:ln>
                <a:solidFill>
                  <a:srgbClr val="FFFFFF"/>
                </a:solidFill>
                <a:effectLst/>
                <a:uLnTx/>
                <a:uFillTx/>
                <a:latin typeface="Arial"/>
                <a:ea typeface="+mn-ea"/>
                <a:cs typeface="Arial"/>
              </a:rPr>
              <a:t>6</a:t>
            </a:r>
            <a:r>
              <a:rPr kumimoji="0" sz="1800" b="1" i="0" u="none" strike="noStrike" kern="1200" cap="none" spc="-5" normalizeH="0" baseline="0" noProof="0" dirty="0">
                <a:ln>
                  <a:noFill/>
                </a:ln>
                <a:solidFill>
                  <a:srgbClr val="FFFFFF"/>
                </a:solidFill>
                <a:effectLst/>
                <a:uLnTx/>
                <a:uFillTx/>
                <a:latin typeface="Arial"/>
                <a:ea typeface="+mn-ea"/>
                <a:cs typeface="Arial"/>
              </a:rPr>
              <a:t>%</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20" name="object 20"/>
          <p:cNvSpPr txBox="1"/>
          <p:nvPr/>
        </p:nvSpPr>
        <p:spPr>
          <a:xfrm>
            <a:off x="2633854" y="2101118"/>
            <a:ext cx="1226820" cy="572135"/>
          </a:xfrm>
          <a:prstGeom prst="rect">
            <a:avLst/>
          </a:prstGeom>
        </p:spPr>
        <p:txBody>
          <a:bodyPr vert="horz" wrap="square" lIns="0" tIns="12065" rIns="0" bIns="0" rtlCol="0">
            <a:spAutoFit/>
          </a:bodyPr>
          <a:lstStyle/>
          <a:p>
            <a:pPr marL="0" marR="0" lvl="0" indent="0" algn="ctr" defTabSz="914400" rtl="0" eaLnBrk="1" fontAlgn="auto" latinLnBrk="0" hangingPunct="1">
              <a:lnSpc>
                <a:spcPts val="1910"/>
              </a:lnSpc>
              <a:spcBef>
                <a:spcPts val="95"/>
              </a:spcBef>
              <a:spcAft>
                <a:spcPts val="0"/>
              </a:spcAft>
              <a:buClrTx/>
              <a:buSzTx/>
              <a:buFontTx/>
              <a:buNone/>
              <a:tabLst/>
              <a:defRPr/>
            </a:pPr>
            <a:r>
              <a:rPr kumimoji="0" sz="1600" b="1" i="0" u="none" strike="noStrike" kern="1200" cap="none" spc="-10" normalizeH="0" baseline="0" noProof="0" dirty="0">
                <a:ln>
                  <a:noFill/>
                </a:ln>
                <a:solidFill>
                  <a:srgbClr val="595958"/>
                </a:solidFill>
                <a:effectLst/>
                <a:uLnTx/>
                <a:uFillTx/>
                <a:latin typeface="Arial"/>
                <a:ea typeface="+mn-ea"/>
                <a:cs typeface="Arial"/>
              </a:rPr>
              <a:t>South</a:t>
            </a:r>
            <a:r>
              <a:rPr kumimoji="0" sz="1600" b="1" i="0" u="none" strike="noStrike" kern="1200" cap="none" spc="-25" normalizeH="0" baseline="0" noProof="0" dirty="0">
                <a:ln>
                  <a:noFill/>
                </a:ln>
                <a:solidFill>
                  <a:srgbClr val="595958"/>
                </a:solidFill>
                <a:effectLst/>
                <a:uLnTx/>
                <a:uFillTx/>
                <a:latin typeface="Arial"/>
                <a:ea typeface="+mn-ea"/>
                <a:cs typeface="Arial"/>
              </a:rPr>
              <a:t> </a:t>
            </a:r>
            <a:r>
              <a:rPr kumimoji="0" sz="1600" b="1" i="0" u="none" strike="noStrike" kern="1200" cap="none" spc="-15" normalizeH="0" baseline="0" noProof="0" dirty="0">
                <a:ln>
                  <a:noFill/>
                </a:ln>
                <a:solidFill>
                  <a:srgbClr val="595958"/>
                </a:solidFill>
                <a:effectLst/>
                <a:uLnTx/>
                <a:uFillTx/>
                <a:latin typeface="Arial"/>
                <a:ea typeface="+mn-ea"/>
                <a:cs typeface="Arial"/>
              </a:rPr>
              <a:t>Africa</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3810" marR="0" lvl="0" indent="0" algn="ctr" defTabSz="914400" rtl="0" eaLnBrk="1" fontAlgn="auto" latinLnBrk="0" hangingPunct="1">
              <a:lnSpc>
                <a:spcPts val="2390"/>
              </a:lnSpc>
              <a:spcBef>
                <a:spcPts val="0"/>
              </a:spcBef>
              <a:spcAft>
                <a:spcPts val="0"/>
              </a:spcAft>
              <a:buClrTx/>
              <a:buSzTx/>
              <a:buFontTx/>
              <a:buNone/>
              <a:tabLst/>
              <a:defRPr/>
            </a:pPr>
            <a:r>
              <a:rPr kumimoji="0" sz="2000" b="1" i="0" u="none" strike="noStrike" kern="1200" cap="none" spc="-5" normalizeH="0" baseline="0" noProof="0" dirty="0">
                <a:ln>
                  <a:noFill/>
                </a:ln>
                <a:solidFill>
                  <a:srgbClr val="595958"/>
                </a:solidFill>
                <a:effectLst/>
                <a:uLnTx/>
                <a:uFillTx/>
                <a:latin typeface="Arial"/>
                <a:ea typeface="+mn-ea"/>
                <a:cs typeface="Arial"/>
              </a:rPr>
              <a:t>0,2%</a:t>
            </a: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1" name="object 21"/>
          <p:cNvPicPr/>
          <p:nvPr/>
        </p:nvPicPr>
        <p:blipFill>
          <a:blip r:embed="rId4" cstate="print"/>
          <a:stretch>
            <a:fillRect/>
          </a:stretch>
        </p:blipFill>
        <p:spPr>
          <a:xfrm>
            <a:off x="7840980" y="5280660"/>
            <a:ext cx="1938527" cy="164591"/>
          </a:xfrm>
          <a:prstGeom prst="rect">
            <a:avLst/>
          </a:prstGeom>
        </p:spPr>
      </p:pic>
      <p:sp>
        <p:nvSpPr>
          <p:cNvPr id="22" name="object 22"/>
          <p:cNvSpPr txBox="1"/>
          <p:nvPr/>
        </p:nvSpPr>
        <p:spPr>
          <a:xfrm>
            <a:off x="7725495" y="5037942"/>
            <a:ext cx="42545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212121"/>
                </a:solidFill>
                <a:effectLst/>
                <a:uLnTx/>
                <a:uFillTx/>
                <a:latin typeface="Arial"/>
                <a:ea typeface="+mn-ea"/>
                <a:cs typeface="Arial"/>
              </a:rPr>
              <a:t>-0,6%</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3" name="object 23"/>
          <p:cNvSpPr txBox="1"/>
          <p:nvPr/>
        </p:nvSpPr>
        <p:spPr>
          <a:xfrm>
            <a:off x="8696893" y="5035351"/>
            <a:ext cx="375285"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12121"/>
                </a:solidFill>
                <a:effectLst/>
                <a:uLnTx/>
                <a:uFillTx/>
                <a:latin typeface="Arial"/>
                <a:ea typeface="+mn-ea"/>
                <a:cs typeface="Arial"/>
              </a:rPr>
              <a:t>0,</a:t>
            </a:r>
            <a:r>
              <a:rPr kumimoji="0" sz="1200" b="0" i="0" u="none" strike="noStrike" kern="1200" cap="none" spc="-5" normalizeH="0" baseline="0" noProof="0" dirty="0">
                <a:ln>
                  <a:noFill/>
                </a:ln>
                <a:solidFill>
                  <a:srgbClr val="212121"/>
                </a:solidFill>
                <a:effectLst/>
                <a:uLnTx/>
                <a:uFillTx/>
                <a:latin typeface="Arial"/>
                <a:ea typeface="+mn-ea"/>
                <a:cs typeface="Arial"/>
              </a:rPr>
              <a:t>0%</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object 24"/>
          <p:cNvSpPr txBox="1"/>
          <p:nvPr/>
        </p:nvSpPr>
        <p:spPr>
          <a:xfrm>
            <a:off x="9580965" y="5051963"/>
            <a:ext cx="375285"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212121"/>
                </a:solidFill>
                <a:effectLst/>
                <a:uLnTx/>
                <a:uFillTx/>
                <a:latin typeface="Arial"/>
                <a:ea typeface="+mn-ea"/>
                <a:cs typeface="Arial"/>
              </a:rPr>
              <a:t>0,</a:t>
            </a:r>
            <a:r>
              <a:rPr kumimoji="0" sz="1200" b="0" i="0" u="none" strike="noStrike" kern="1200" cap="none" spc="-5" normalizeH="0" baseline="0" noProof="0" dirty="0">
                <a:ln>
                  <a:noFill/>
                </a:ln>
                <a:solidFill>
                  <a:srgbClr val="212121"/>
                </a:solidFill>
                <a:effectLst/>
                <a:uLnTx/>
                <a:uFillTx/>
                <a:latin typeface="Arial"/>
                <a:ea typeface="+mn-ea"/>
                <a:cs typeface="Arial"/>
              </a:rPr>
              <a:t>6%</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7" name="Slide Number Placeholder 15">
            <a:extLst>
              <a:ext uri="{FF2B5EF4-FFF2-40B4-BE49-F238E27FC236}">
                <a16:creationId xmlns:a16="http://schemas.microsoft.com/office/drawing/2014/main" id="{FA8C32E9-807F-4B2E-A420-C8744B2AF7FC}"/>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13</a:t>
            </a:fld>
            <a:endParaRPr lang="en-ZA" dirty="0">
              <a:solidFill>
                <a:schemeClr val="bg1">
                  <a:lumMod val="75000"/>
                </a:schemeClr>
              </a:solidFill>
              <a:latin typeface="Century Gothic" panose="020B0502020202020204" pitchFamily="34" charset="0"/>
            </a:endParaRPr>
          </a:p>
        </p:txBody>
      </p:sp>
      <p:sp>
        <p:nvSpPr>
          <p:cNvPr id="25" name="TextBox 24">
            <a:extLst>
              <a:ext uri="{FF2B5EF4-FFF2-40B4-BE49-F238E27FC236}">
                <a16:creationId xmlns:a16="http://schemas.microsoft.com/office/drawing/2014/main" id="{8A1E0DD8-10A3-4DC5-9604-2B5701AC5786}"/>
              </a:ext>
            </a:extLst>
          </p:cNvPr>
          <p:cNvSpPr txBox="1"/>
          <p:nvPr/>
        </p:nvSpPr>
        <p:spPr>
          <a:xfrm>
            <a:off x="10116078" y="5685486"/>
            <a:ext cx="1882408" cy="246221"/>
          </a:xfrm>
          <a:prstGeom prst="rect">
            <a:avLst/>
          </a:prstGeom>
          <a:noFill/>
        </p:spPr>
        <p:txBody>
          <a:bodyPr wrap="square" rtlCol="0">
            <a:spAutoFit/>
          </a:bodyPr>
          <a:lstStyle/>
          <a:p>
            <a:pPr algn="r"/>
            <a:r>
              <a:rPr lang="en-ZA" sz="1000" dirty="0">
                <a:solidFill>
                  <a:schemeClr val="bg1">
                    <a:lumMod val="65000"/>
                  </a:schemeClr>
                </a:solidFill>
              </a:rPr>
              <a:t>Source :</a:t>
            </a:r>
            <a:r>
              <a:rPr lang="en-ZA" sz="1000">
                <a:solidFill>
                  <a:schemeClr val="bg1">
                    <a:lumMod val="65000"/>
                  </a:schemeClr>
                </a:solidFill>
              </a:rPr>
              <a:t>GDP Q4 </a:t>
            </a:r>
            <a:r>
              <a:rPr lang="en-ZA" sz="1000" dirty="0">
                <a:solidFill>
                  <a:schemeClr val="bg1">
                    <a:lumMod val="65000"/>
                  </a:schemeClr>
                </a:solidFill>
              </a:rPr>
              <a:t>2020</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7818"/>
          <a:stretch/>
        </p:blipFill>
        <p:spPr>
          <a:xfrm>
            <a:off x="-71118" y="1"/>
            <a:ext cx="12256292" cy="5897880"/>
          </a:xfrm>
          <a:prstGeom prst="rect">
            <a:avLst/>
          </a:prstGeom>
        </p:spPr>
      </p:pic>
      <p:sp>
        <p:nvSpPr>
          <p:cNvPr id="2" name="Rectangle 1">
            <a:extLst>
              <a:ext uri="{FF2B5EF4-FFF2-40B4-BE49-F238E27FC236}">
                <a16:creationId xmlns:a16="http://schemas.microsoft.com/office/drawing/2014/main" id="{C23C58C0-4EE8-4708-AE86-87AB14078E2D}"/>
              </a:ext>
            </a:extLst>
          </p:cNvPr>
          <p:cNvSpPr/>
          <p:nvPr/>
        </p:nvSpPr>
        <p:spPr>
          <a:xfrm>
            <a:off x="-71118" y="0"/>
            <a:ext cx="12263118" cy="5897880"/>
          </a:xfrm>
          <a:prstGeom prst="rect">
            <a:avLst/>
          </a:prstGeom>
          <a:solidFill>
            <a:schemeClr val="tx1">
              <a:lumMod val="75000"/>
              <a:lumOff val="2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object 4">
            <a:extLst>
              <a:ext uri="{FF2B5EF4-FFF2-40B4-BE49-F238E27FC236}">
                <a16:creationId xmlns:a16="http://schemas.microsoft.com/office/drawing/2014/main" id="{B1CF5540-A8BD-4236-8F5F-EE1C903B52E6}"/>
              </a:ext>
            </a:extLst>
          </p:cNvPr>
          <p:cNvSpPr/>
          <p:nvPr/>
        </p:nvSpPr>
        <p:spPr>
          <a:xfrm>
            <a:off x="1002290" y="2195298"/>
            <a:ext cx="3240000" cy="3240000"/>
          </a:xfrm>
          <a:custGeom>
            <a:avLst/>
            <a:gdLst/>
            <a:ahLst/>
            <a:cxnLst/>
            <a:rect l="l" t="t" r="r" b="b"/>
            <a:pathLst>
              <a:path w="2592704" h="2592704">
                <a:moveTo>
                  <a:pt x="1296162" y="0"/>
                </a:moveTo>
                <a:lnTo>
                  <a:pt x="1247566" y="893"/>
                </a:lnTo>
                <a:lnTo>
                  <a:pt x="1199421" y="3554"/>
                </a:lnTo>
                <a:lnTo>
                  <a:pt x="1151760" y="7951"/>
                </a:lnTo>
                <a:lnTo>
                  <a:pt x="1104613" y="14052"/>
                </a:lnTo>
                <a:lnTo>
                  <a:pt x="1058012" y="21826"/>
                </a:lnTo>
                <a:lnTo>
                  <a:pt x="1011988" y="31242"/>
                </a:lnTo>
                <a:lnTo>
                  <a:pt x="966572" y="42268"/>
                </a:lnTo>
                <a:lnTo>
                  <a:pt x="921795" y="54874"/>
                </a:lnTo>
                <a:lnTo>
                  <a:pt x="877689" y="69027"/>
                </a:lnTo>
                <a:lnTo>
                  <a:pt x="834286" y="84697"/>
                </a:lnTo>
                <a:lnTo>
                  <a:pt x="791616" y="101852"/>
                </a:lnTo>
                <a:lnTo>
                  <a:pt x="749711" y="120460"/>
                </a:lnTo>
                <a:lnTo>
                  <a:pt x="708603" y="140491"/>
                </a:lnTo>
                <a:lnTo>
                  <a:pt x="668321" y="161914"/>
                </a:lnTo>
                <a:lnTo>
                  <a:pt x="628899" y="184696"/>
                </a:lnTo>
                <a:lnTo>
                  <a:pt x="590366" y="208807"/>
                </a:lnTo>
                <a:lnTo>
                  <a:pt x="552755" y="234215"/>
                </a:lnTo>
                <a:lnTo>
                  <a:pt x="516097" y="260889"/>
                </a:lnTo>
                <a:lnTo>
                  <a:pt x="480423" y="288798"/>
                </a:lnTo>
                <a:lnTo>
                  <a:pt x="445764" y="317910"/>
                </a:lnTo>
                <a:lnTo>
                  <a:pt x="412152" y="348194"/>
                </a:lnTo>
                <a:lnTo>
                  <a:pt x="379618" y="379618"/>
                </a:lnTo>
                <a:lnTo>
                  <a:pt x="348194" y="412152"/>
                </a:lnTo>
                <a:lnTo>
                  <a:pt x="317910" y="445764"/>
                </a:lnTo>
                <a:lnTo>
                  <a:pt x="288798" y="480423"/>
                </a:lnTo>
                <a:lnTo>
                  <a:pt x="260889" y="516097"/>
                </a:lnTo>
                <a:lnTo>
                  <a:pt x="234215" y="552755"/>
                </a:lnTo>
                <a:lnTo>
                  <a:pt x="208807" y="590366"/>
                </a:lnTo>
                <a:lnTo>
                  <a:pt x="184696" y="628899"/>
                </a:lnTo>
                <a:lnTo>
                  <a:pt x="161914" y="668321"/>
                </a:lnTo>
                <a:lnTo>
                  <a:pt x="140491" y="708603"/>
                </a:lnTo>
                <a:lnTo>
                  <a:pt x="120460" y="749711"/>
                </a:lnTo>
                <a:lnTo>
                  <a:pt x="101852" y="791616"/>
                </a:lnTo>
                <a:lnTo>
                  <a:pt x="84697" y="834286"/>
                </a:lnTo>
                <a:lnTo>
                  <a:pt x="69027" y="877689"/>
                </a:lnTo>
                <a:lnTo>
                  <a:pt x="54874" y="921795"/>
                </a:lnTo>
                <a:lnTo>
                  <a:pt x="42268" y="966572"/>
                </a:lnTo>
                <a:lnTo>
                  <a:pt x="31242" y="1011988"/>
                </a:lnTo>
                <a:lnTo>
                  <a:pt x="21826" y="1058012"/>
                </a:lnTo>
                <a:lnTo>
                  <a:pt x="14052" y="1104613"/>
                </a:lnTo>
                <a:lnTo>
                  <a:pt x="7951" y="1151760"/>
                </a:lnTo>
                <a:lnTo>
                  <a:pt x="3554" y="1199421"/>
                </a:lnTo>
                <a:lnTo>
                  <a:pt x="893" y="1247566"/>
                </a:lnTo>
                <a:lnTo>
                  <a:pt x="0" y="1296162"/>
                </a:lnTo>
                <a:lnTo>
                  <a:pt x="893" y="1344757"/>
                </a:lnTo>
                <a:lnTo>
                  <a:pt x="3554" y="1392902"/>
                </a:lnTo>
                <a:lnTo>
                  <a:pt x="7951" y="1440563"/>
                </a:lnTo>
                <a:lnTo>
                  <a:pt x="14052" y="1487710"/>
                </a:lnTo>
                <a:lnTo>
                  <a:pt x="21826" y="1534311"/>
                </a:lnTo>
                <a:lnTo>
                  <a:pt x="31242" y="1580335"/>
                </a:lnTo>
                <a:lnTo>
                  <a:pt x="42268" y="1625751"/>
                </a:lnTo>
                <a:lnTo>
                  <a:pt x="54874" y="1670528"/>
                </a:lnTo>
                <a:lnTo>
                  <a:pt x="69027" y="1714634"/>
                </a:lnTo>
                <a:lnTo>
                  <a:pt x="84697" y="1758037"/>
                </a:lnTo>
                <a:lnTo>
                  <a:pt x="101852" y="1800707"/>
                </a:lnTo>
                <a:lnTo>
                  <a:pt x="120460" y="1842612"/>
                </a:lnTo>
                <a:lnTo>
                  <a:pt x="140491" y="1883720"/>
                </a:lnTo>
                <a:lnTo>
                  <a:pt x="161914" y="1924002"/>
                </a:lnTo>
                <a:lnTo>
                  <a:pt x="184696" y="1963424"/>
                </a:lnTo>
                <a:lnTo>
                  <a:pt x="208807" y="2001957"/>
                </a:lnTo>
                <a:lnTo>
                  <a:pt x="234215" y="2039568"/>
                </a:lnTo>
                <a:lnTo>
                  <a:pt x="260889" y="2076226"/>
                </a:lnTo>
                <a:lnTo>
                  <a:pt x="288798" y="2111900"/>
                </a:lnTo>
                <a:lnTo>
                  <a:pt x="317910" y="2146559"/>
                </a:lnTo>
                <a:lnTo>
                  <a:pt x="348194" y="2180171"/>
                </a:lnTo>
                <a:lnTo>
                  <a:pt x="379618" y="2212705"/>
                </a:lnTo>
                <a:lnTo>
                  <a:pt x="412152" y="2244129"/>
                </a:lnTo>
                <a:lnTo>
                  <a:pt x="445764" y="2274413"/>
                </a:lnTo>
                <a:lnTo>
                  <a:pt x="480423" y="2303525"/>
                </a:lnTo>
                <a:lnTo>
                  <a:pt x="516097" y="2331434"/>
                </a:lnTo>
                <a:lnTo>
                  <a:pt x="552755" y="2358108"/>
                </a:lnTo>
                <a:lnTo>
                  <a:pt x="590366" y="2383516"/>
                </a:lnTo>
                <a:lnTo>
                  <a:pt x="628899" y="2407627"/>
                </a:lnTo>
                <a:lnTo>
                  <a:pt x="668321" y="2430409"/>
                </a:lnTo>
                <a:lnTo>
                  <a:pt x="708603" y="2451832"/>
                </a:lnTo>
                <a:lnTo>
                  <a:pt x="749711" y="2471863"/>
                </a:lnTo>
                <a:lnTo>
                  <a:pt x="791616" y="2490471"/>
                </a:lnTo>
                <a:lnTo>
                  <a:pt x="834286" y="2507626"/>
                </a:lnTo>
                <a:lnTo>
                  <a:pt x="877689" y="2523296"/>
                </a:lnTo>
                <a:lnTo>
                  <a:pt x="921795" y="2537449"/>
                </a:lnTo>
                <a:lnTo>
                  <a:pt x="966572" y="2550055"/>
                </a:lnTo>
                <a:lnTo>
                  <a:pt x="1011988" y="2561081"/>
                </a:lnTo>
                <a:lnTo>
                  <a:pt x="1058012" y="2570497"/>
                </a:lnTo>
                <a:lnTo>
                  <a:pt x="1104613" y="2578271"/>
                </a:lnTo>
                <a:lnTo>
                  <a:pt x="1151760" y="2584372"/>
                </a:lnTo>
                <a:lnTo>
                  <a:pt x="1199421" y="2588769"/>
                </a:lnTo>
                <a:lnTo>
                  <a:pt x="1247566" y="2591430"/>
                </a:lnTo>
                <a:lnTo>
                  <a:pt x="1296162" y="2592324"/>
                </a:lnTo>
                <a:lnTo>
                  <a:pt x="1344757" y="2591430"/>
                </a:lnTo>
                <a:lnTo>
                  <a:pt x="1392902" y="2588769"/>
                </a:lnTo>
                <a:lnTo>
                  <a:pt x="1440563" y="2584372"/>
                </a:lnTo>
                <a:lnTo>
                  <a:pt x="1487710" y="2578271"/>
                </a:lnTo>
                <a:lnTo>
                  <a:pt x="1534311" y="2570497"/>
                </a:lnTo>
                <a:lnTo>
                  <a:pt x="1580335" y="2561081"/>
                </a:lnTo>
                <a:lnTo>
                  <a:pt x="1625751" y="2550055"/>
                </a:lnTo>
                <a:lnTo>
                  <a:pt x="1670528" y="2537449"/>
                </a:lnTo>
                <a:lnTo>
                  <a:pt x="1714634" y="2523296"/>
                </a:lnTo>
                <a:lnTo>
                  <a:pt x="1758037" y="2507626"/>
                </a:lnTo>
                <a:lnTo>
                  <a:pt x="1800707" y="2490471"/>
                </a:lnTo>
                <a:lnTo>
                  <a:pt x="1842612" y="2471863"/>
                </a:lnTo>
                <a:lnTo>
                  <a:pt x="1883720" y="2451832"/>
                </a:lnTo>
                <a:lnTo>
                  <a:pt x="1924002" y="2430409"/>
                </a:lnTo>
                <a:lnTo>
                  <a:pt x="1963424" y="2407627"/>
                </a:lnTo>
                <a:lnTo>
                  <a:pt x="2001957" y="2383516"/>
                </a:lnTo>
                <a:lnTo>
                  <a:pt x="2039568" y="2358108"/>
                </a:lnTo>
                <a:lnTo>
                  <a:pt x="2076226" y="2331434"/>
                </a:lnTo>
                <a:lnTo>
                  <a:pt x="2111900" y="2303525"/>
                </a:lnTo>
                <a:lnTo>
                  <a:pt x="2146559" y="2274413"/>
                </a:lnTo>
                <a:lnTo>
                  <a:pt x="2180171" y="2244129"/>
                </a:lnTo>
                <a:lnTo>
                  <a:pt x="2212705" y="2212705"/>
                </a:lnTo>
                <a:lnTo>
                  <a:pt x="2244129" y="2180171"/>
                </a:lnTo>
                <a:lnTo>
                  <a:pt x="2274413" y="2146559"/>
                </a:lnTo>
                <a:lnTo>
                  <a:pt x="2303525" y="2111900"/>
                </a:lnTo>
                <a:lnTo>
                  <a:pt x="2331434" y="2076226"/>
                </a:lnTo>
                <a:lnTo>
                  <a:pt x="2358108" y="2039568"/>
                </a:lnTo>
                <a:lnTo>
                  <a:pt x="2383516" y="2001957"/>
                </a:lnTo>
                <a:lnTo>
                  <a:pt x="2407627" y="1963424"/>
                </a:lnTo>
                <a:lnTo>
                  <a:pt x="2430409" y="1924002"/>
                </a:lnTo>
                <a:lnTo>
                  <a:pt x="2451832" y="1883720"/>
                </a:lnTo>
                <a:lnTo>
                  <a:pt x="2471863" y="1842612"/>
                </a:lnTo>
                <a:lnTo>
                  <a:pt x="2490471" y="1800707"/>
                </a:lnTo>
                <a:lnTo>
                  <a:pt x="2507626" y="1758037"/>
                </a:lnTo>
                <a:lnTo>
                  <a:pt x="2523296" y="1714634"/>
                </a:lnTo>
                <a:lnTo>
                  <a:pt x="2537449" y="1670528"/>
                </a:lnTo>
                <a:lnTo>
                  <a:pt x="2550055" y="1625751"/>
                </a:lnTo>
                <a:lnTo>
                  <a:pt x="2561081" y="1580335"/>
                </a:lnTo>
                <a:lnTo>
                  <a:pt x="2570497" y="1534311"/>
                </a:lnTo>
                <a:lnTo>
                  <a:pt x="2578271" y="1487710"/>
                </a:lnTo>
                <a:lnTo>
                  <a:pt x="2584372" y="1440563"/>
                </a:lnTo>
                <a:lnTo>
                  <a:pt x="2588769" y="1392902"/>
                </a:lnTo>
                <a:lnTo>
                  <a:pt x="2591430" y="1344757"/>
                </a:lnTo>
                <a:lnTo>
                  <a:pt x="2592324" y="1296162"/>
                </a:lnTo>
                <a:lnTo>
                  <a:pt x="2591430" y="1247566"/>
                </a:lnTo>
                <a:lnTo>
                  <a:pt x="2588769" y="1199421"/>
                </a:lnTo>
                <a:lnTo>
                  <a:pt x="2584372" y="1151760"/>
                </a:lnTo>
                <a:lnTo>
                  <a:pt x="2578271" y="1104613"/>
                </a:lnTo>
                <a:lnTo>
                  <a:pt x="2570497" y="1058012"/>
                </a:lnTo>
                <a:lnTo>
                  <a:pt x="2561081" y="1011988"/>
                </a:lnTo>
                <a:lnTo>
                  <a:pt x="2550055" y="966572"/>
                </a:lnTo>
                <a:lnTo>
                  <a:pt x="2537449" y="921795"/>
                </a:lnTo>
                <a:lnTo>
                  <a:pt x="2523296" y="877689"/>
                </a:lnTo>
                <a:lnTo>
                  <a:pt x="2507626" y="834286"/>
                </a:lnTo>
                <a:lnTo>
                  <a:pt x="2490471" y="791616"/>
                </a:lnTo>
                <a:lnTo>
                  <a:pt x="2471863" y="749711"/>
                </a:lnTo>
                <a:lnTo>
                  <a:pt x="2451832" y="708603"/>
                </a:lnTo>
                <a:lnTo>
                  <a:pt x="2430409" y="668321"/>
                </a:lnTo>
                <a:lnTo>
                  <a:pt x="2407627" y="628899"/>
                </a:lnTo>
                <a:lnTo>
                  <a:pt x="2383516" y="590366"/>
                </a:lnTo>
                <a:lnTo>
                  <a:pt x="2358108" y="552755"/>
                </a:lnTo>
                <a:lnTo>
                  <a:pt x="2331434" y="516097"/>
                </a:lnTo>
                <a:lnTo>
                  <a:pt x="2303525" y="480423"/>
                </a:lnTo>
                <a:lnTo>
                  <a:pt x="2274413" y="445764"/>
                </a:lnTo>
                <a:lnTo>
                  <a:pt x="2244129" y="412152"/>
                </a:lnTo>
                <a:lnTo>
                  <a:pt x="2212705" y="379618"/>
                </a:lnTo>
                <a:lnTo>
                  <a:pt x="2180171" y="348194"/>
                </a:lnTo>
                <a:lnTo>
                  <a:pt x="2146559" y="317910"/>
                </a:lnTo>
                <a:lnTo>
                  <a:pt x="2111900" y="288798"/>
                </a:lnTo>
                <a:lnTo>
                  <a:pt x="2076226" y="260889"/>
                </a:lnTo>
                <a:lnTo>
                  <a:pt x="2039568" y="234215"/>
                </a:lnTo>
                <a:lnTo>
                  <a:pt x="2001957" y="208807"/>
                </a:lnTo>
                <a:lnTo>
                  <a:pt x="1963424" y="184696"/>
                </a:lnTo>
                <a:lnTo>
                  <a:pt x="1924002" y="161914"/>
                </a:lnTo>
                <a:lnTo>
                  <a:pt x="1883720" y="140491"/>
                </a:lnTo>
                <a:lnTo>
                  <a:pt x="1842612" y="120460"/>
                </a:lnTo>
                <a:lnTo>
                  <a:pt x="1800707" y="101852"/>
                </a:lnTo>
                <a:lnTo>
                  <a:pt x="1758037" y="84697"/>
                </a:lnTo>
                <a:lnTo>
                  <a:pt x="1714634" y="69027"/>
                </a:lnTo>
                <a:lnTo>
                  <a:pt x="1670528" y="54874"/>
                </a:lnTo>
                <a:lnTo>
                  <a:pt x="1625751" y="42268"/>
                </a:lnTo>
                <a:lnTo>
                  <a:pt x="1580335" y="31242"/>
                </a:lnTo>
                <a:lnTo>
                  <a:pt x="1534311" y="21826"/>
                </a:lnTo>
                <a:lnTo>
                  <a:pt x="1487710" y="14052"/>
                </a:lnTo>
                <a:lnTo>
                  <a:pt x="1440563" y="7951"/>
                </a:lnTo>
                <a:lnTo>
                  <a:pt x="1392902" y="3554"/>
                </a:lnTo>
                <a:lnTo>
                  <a:pt x="1344757" y="893"/>
                </a:lnTo>
                <a:lnTo>
                  <a:pt x="1296162" y="0"/>
                </a:lnTo>
                <a:close/>
              </a:path>
            </a:pathLst>
          </a:custGeom>
          <a:solidFill>
            <a:srgbClr val="253435"/>
          </a:solidFill>
        </p:spPr>
        <p:txBody>
          <a:bodyPr wrap="square" lIns="0" tIns="0" rIns="0" bIns="0" rtlCol="0"/>
          <a:lstStyle/>
          <a:p>
            <a:endParaRPr>
              <a:solidFill>
                <a:prstClr val="black"/>
              </a:solidFill>
              <a:latin typeface="Calibri"/>
            </a:endParaRPr>
          </a:p>
        </p:txBody>
      </p:sp>
      <p:sp>
        <p:nvSpPr>
          <p:cNvPr id="8" name="object 5">
            <a:extLst>
              <a:ext uri="{FF2B5EF4-FFF2-40B4-BE49-F238E27FC236}">
                <a16:creationId xmlns:a16="http://schemas.microsoft.com/office/drawing/2014/main" id="{F5E2939B-400E-42C7-A47A-F0EADE465334}"/>
              </a:ext>
            </a:extLst>
          </p:cNvPr>
          <p:cNvSpPr/>
          <p:nvPr/>
        </p:nvSpPr>
        <p:spPr>
          <a:xfrm>
            <a:off x="1002290" y="2195299"/>
            <a:ext cx="3240000" cy="3239999"/>
          </a:xfrm>
          <a:custGeom>
            <a:avLst/>
            <a:gdLst/>
            <a:ahLst/>
            <a:cxnLst/>
            <a:rect l="l" t="t" r="r" b="b"/>
            <a:pathLst>
              <a:path w="2592704" h="2592704">
                <a:moveTo>
                  <a:pt x="0" y="1296162"/>
                </a:moveTo>
                <a:lnTo>
                  <a:pt x="893" y="1247566"/>
                </a:lnTo>
                <a:lnTo>
                  <a:pt x="3554" y="1199421"/>
                </a:lnTo>
                <a:lnTo>
                  <a:pt x="7951" y="1151760"/>
                </a:lnTo>
                <a:lnTo>
                  <a:pt x="14052" y="1104613"/>
                </a:lnTo>
                <a:lnTo>
                  <a:pt x="21826" y="1058012"/>
                </a:lnTo>
                <a:lnTo>
                  <a:pt x="31242" y="1011988"/>
                </a:lnTo>
                <a:lnTo>
                  <a:pt x="42268" y="966572"/>
                </a:lnTo>
                <a:lnTo>
                  <a:pt x="54874" y="921795"/>
                </a:lnTo>
                <a:lnTo>
                  <a:pt x="69027" y="877689"/>
                </a:lnTo>
                <a:lnTo>
                  <a:pt x="84697" y="834286"/>
                </a:lnTo>
                <a:lnTo>
                  <a:pt x="101852" y="791616"/>
                </a:lnTo>
                <a:lnTo>
                  <a:pt x="120460" y="749711"/>
                </a:lnTo>
                <a:lnTo>
                  <a:pt x="140491" y="708603"/>
                </a:lnTo>
                <a:lnTo>
                  <a:pt x="161914" y="668321"/>
                </a:lnTo>
                <a:lnTo>
                  <a:pt x="184696" y="628899"/>
                </a:lnTo>
                <a:lnTo>
                  <a:pt x="208807" y="590366"/>
                </a:lnTo>
                <a:lnTo>
                  <a:pt x="234215" y="552755"/>
                </a:lnTo>
                <a:lnTo>
                  <a:pt x="260889" y="516097"/>
                </a:lnTo>
                <a:lnTo>
                  <a:pt x="288798" y="480423"/>
                </a:lnTo>
                <a:lnTo>
                  <a:pt x="317910" y="445764"/>
                </a:lnTo>
                <a:lnTo>
                  <a:pt x="348194" y="412152"/>
                </a:lnTo>
                <a:lnTo>
                  <a:pt x="379618" y="379618"/>
                </a:lnTo>
                <a:lnTo>
                  <a:pt x="412152" y="348194"/>
                </a:lnTo>
                <a:lnTo>
                  <a:pt x="445764" y="317910"/>
                </a:lnTo>
                <a:lnTo>
                  <a:pt x="480423" y="288798"/>
                </a:lnTo>
                <a:lnTo>
                  <a:pt x="516097" y="260889"/>
                </a:lnTo>
                <a:lnTo>
                  <a:pt x="552755" y="234215"/>
                </a:lnTo>
                <a:lnTo>
                  <a:pt x="590366" y="208807"/>
                </a:lnTo>
                <a:lnTo>
                  <a:pt x="628899" y="184696"/>
                </a:lnTo>
                <a:lnTo>
                  <a:pt x="668321" y="161914"/>
                </a:lnTo>
                <a:lnTo>
                  <a:pt x="708603" y="140491"/>
                </a:lnTo>
                <a:lnTo>
                  <a:pt x="749711" y="120460"/>
                </a:lnTo>
                <a:lnTo>
                  <a:pt x="791616" y="101852"/>
                </a:lnTo>
                <a:lnTo>
                  <a:pt x="834286" y="84697"/>
                </a:lnTo>
                <a:lnTo>
                  <a:pt x="877689" y="69027"/>
                </a:lnTo>
                <a:lnTo>
                  <a:pt x="921795" y="54874"/>
                </a:lnTo>
                <a:lnTo>
                  <a:pt x="966572" y="42268"/>
                </a:lnTo>
                <a:lnTo>
                  <a:pt x="1011988" y="31242"/>
                </a:lnTo>
                <a:lnTo>
                  <a:pt x="1058012" y="21826"/>
                </a:lnTo>
                <a:lnTo>
                  <a:pt x="1104613" y="14052"/>
                </a:lnTo>
                <a:lnTo>
                  <a:pt x="1151760" y="7951"/>
                </a:lnTo>
                <a:lnTo>
                  <a:pt x="1199421" y="3554"/>
                </a:lnTo>
                <a:lnTo>
                  <a:pt x="1247566" y="893"/>
                </a:lnTo>
                <a:lnTo>
                  <a:pt x="1296162" y="0"/>
                </a:lnTo>
                <a:lnTo>
                  <a:pt x="1344757" y="893"/>
                </a:lnTo>
                <a:lnTo>
                  <a:pt x="1392902" y="3554"/>
                </a:lnTo>
                <a:lnTo>
                  <a:pt x="1440563" y="7951"/>
                </a:lnTo>
                <a:lnTo>
                  <a:pt x="1487710" y="14052"/>
                </a:lnTo>
                <a:lnTo>
                  <a:pt x="1534311" y="21826"/>
                </a:lnTo>
                <a:lnTo>
                  <a:pt x="1580335" y="31242"/>
                </a:lnTo>
                <a:lnTo>
                  <a:pt x="1625751" y="42268"/>
                </a:lnTo>
                <a:lnTo>
                  <a:pt x="1670528" y="54874"/>
                </a:lnTo>
                <a:lnTo>
                  <a:pt x="1714634" y="69027"/>
                </a:lnTo>
                <a:lnTo>
                  <a:pt x="1758037" y="84697"/>
                </a:lnTo>
                <a:lnTo>
                  <a:pt x="1800707" y="101852"/>
                </a:lnTo>
                <a:lnTo>
                  <a:pt x="1842612" y="120460"/>
                </a:lnTo>
                <a:lnTo>
                  <a:pt x="1883720" y="140491"/>
                </a:lnTo>
                <a:lnTo>
                  <a:pt x="1924002" y="161914"/>
                </a:lnTo>
                <a:lnTo>
                  <a:pt x="1963424" y="184696"/>
                </a:lnTo>
                <a:lnTo>
                  <a:pt x="2001957" y="208807"/>
                </a:lnTo>
                <a:lnTo>
                  <a:pt x="2039568" y="234215"/>
                </a:lnTo>
                <a:lnTo>
                  <a:pt x="2076226" y="260889"/>
                </a:lnTo>
                <a:lnTo>
                  <a:pt x="2111900" y="288798"/>
                </a:lnTo>
                <a:lnTo>
                  <a:pt x="2146559" y="317910"/>
                </a:lnTo>
                <a:lnTo>
                  <a:pt x="2180171" y="348194"/>
                </a:lnTo>
                <a:lnTo>
                  <a:pt x="2212705" y="379618"/>
                </a:lnTo>
                <a:lnTo>
                  <a:pt x="2244129" y="412152"/>
                </a:lnTo>
                <a:lnTo>
                  <a:pt x="2274413" y="445764"/>
                </a:lnTo>
                <a:lnTo>
                  <a:pt x="2303525" y="480423"/>
                </a:lnTo>
                <a:lnTo>
                  <a:pt x="2331434" y="516097"/>
                </a:lnTo>
                <a:lnTo>
                  <a:pt x="2358108" y="552755"/>
                </a:lnTo>
                <a:lnTo>
                  <a:pt x="2383516" y="590366"/>
                </a:lnTo>
                <a:lnTo>
                  <a:pt x="2407627" y="628899"/>
                </a:lnTo>
                <a:lnTo>
                  <a:pt x="2430409" y="668321"/>
                </a:lnTo>
                <a:lnTo>
                  <a:pt x="2451832" y="708603"/>
                </a:lnTo>
                <a:lnTo>
                  <a:pt x="2471863" y="749711"/>
                </a:lnTo>
                <a:lnTo>
                  <a:pt x="2490471" y="791616"/>
                </a:lnTo>
                <a:lnTo>
                  <a:pt x="2507626" y="834286"/>
                </a:lnTo>
                <a:lnTo>
                  <a:pt x="2523296" y="877689"/>
                </a:lnTo>
                <a:lnTo>
                  <a:pt x="2537449" y="921795"/>
                </a:lnTo>
                <a:lnTo>
                  <a:pt x="2550055" y="966572"/>
                </a:lnTo>
                <a:lnTo>
                  <a:pt x="2561081" y="1011988"/>
                </a:lnTo>
                <a:lnTo>
                  <a:pt x="2570497" y="1058012"/>
                </a:lnTo>
                <a:lnTo>
                  <a:pt x="2578271" y="1104613"/>
                </a:lnTo>
                <a:lnTo>
                  <a:pt x="2584372" y="1151760"/>
                </a:lnTo>
                <a:lnTo>
                  <a:pt x="2588769" y="1199421"/>
                </a:lnTo>
                <a:lnTo>
                  <a:pt x="2591430" y="1247566"/>
                </a:lnTo>
                <a:lnTo>
                  <a:pt x="2592324" y="1296162"/>
                </a:lnTo>
                <a:lnTo>
                  <a:pt x="2591430" y="1344757"/>
                </a:lnTo>
                <a:lnTo>
                  <a:pt x="2588769" y="1392902"/>
                </a:lnTo>
                <a:lnTo>
                  <a:pt x="2584372" y="1440563"/>
                </a:lnTo>
                <a:lnTo>
                  <a:pt x="2578271" y="1487710"/>
                </a:lnTo>
                <a:lnTo>
                  <a:pt x="2570497" y="1534311"/>
                </a:lnTo>
                <a:lnTo>
                  <a:pt x="2561081" y="1580335"/>
                </a:lnTo>
                <a:lnTo>
                  <a:pt x="2550055" y="1625751"/>
                </a:lnTo>
                <a:lnTo>
                  <a:pt x="2537449" y="1670528"/>
                </a:lnTo>
                <a:lnTo>
                  <a:pt x="2523296" y="1714634"/>
                </a:lnTo>
                <a:lnTo>
                  <a:pt x="2507626" y="1758037"/>
                </a:lnTo>
                <a:lnTo>
                  <a:pt x="2490471" y="1800707"/>
                </a:lnTo>
                <a:lnTo>
                  <a:pt x="2471863" y="1842612"/>
                </a:lnTo>
                <a:lnTo>
                  <a:pt x="2451832" y="1883720"/>
                </a:lnTo>
                <a:lnTo>
                  <a:pt x="2430409" y="1924002"/>
                </a:lnTo>
                <a:lnTo>
                  <a:pt x="2407627" y="1963424"/>
                </a:lnTo>
                <a:lnTo>
                  <a:pt x="2383516" y="2001957"/>
                </a:lnTo>
                <a:lnTo>
                  <a:pt x="2358108" y="2039568"/>
                </a:lnTo>
                <a:lnTo>
                  <a:pt x="2331434" y="2076226"/>
                </a:lnTo>
                <a:lnTo>
                  <a:pt x="2303525" y="2111900"/>
                </a:lnTo>
                <a:lnTo>
                  <a:pt x="2274413" y="2146559"/>
                </a:lnTo>
                <a:lnTo>
                  <a:pt x="2244129" y="2180171"/>
                </a:lnTo>
                <a:lnTo>
                  <a:pt x="2212705" y="2212705"/>
                </a:lnTo>
                <a:lnTo>
                  <a:pt x="2180171" y="2244129"/>
                </a:lnTo>
                <a:lnTo>
                  <a:pt x="2146559" y="2274413"/>
                </a:lnTo>
                <a:lnTo>
                  <a:pt x="2111900" y="2303525"/>
                </a:lnTo>
                <a:lnTo>
                  <a:pt x="2076226" y="2331434"/>
                </a:lnTo>
                <a:lnTo>
                  <a:pt x="2039568" y="2358108"/>
                </a:lnTo>
                <a:lnTo>
                  <a:pt x="2001957" y="2383516"/>
                </a:lnTo>
                <a:lnTo>
                  <a:pt x="1963424" y="2407627"/>
                </a:lnTo>
                <a:lnTo>
                  <a:pt x="1924002" y="2430409"/>
                </a:lnTo>
                <a:lnTo>
                  <a:pt x="1883720" y="2451832"/>
                </a:lnTo>
                <a:lnTo>
                  <a:pt x="1842612" y="2471863"/>
                </a:lnTo>
                <a:lnTo>
                  <a:pt x="1800707" y="2490471"/>
                </a:lnTo>
                <a:lnTo>
                  <a:pt x="1758037" y="2507626"/>
                </a:lnTo>
                <a:lnTo>
                  <a:pt x="1714634" y="2523296"/>
                </a:lnTo>
                <a:lnTo>
                  <a:pt x="1670528" y="2537449"/>
                </a:lnTo>
                <a:lnTo>
                  <a:pt x="1625751" y="2550055"/>
                </a:lnTo>
                <a:lnTo>
                  <a:pt x="1580335" y="2561081"/>
                </a:lnTo>
                <a:lnTo>
                  <a:pt x="1534311" y="2570497"/>
                </a:lnTo>
                <a:lnTo>
                  <a:pt x="1487710" y="2578271"/>
                </a:lnTo>
                <a:lnTo>
                  <a:pt x="1440563" y="2584372"/>
                </a:lnTo>
                <a:lnTo>
                  <a:pt x="1392902" y="2588769"/>
                </a:lnTo>
                <a:lnTo>
                  <a:pt x="1344757" y="2591430"/>
                </a:lnTo>
                <a:lnTo>
                  <a:pt x="1296162" y="2592324"/>
                </a:lnTo>
                <a:lnTo>
                  <a:pt x="1247566" y="2591430"/>
                </a:lnTo>
                <a:lnTo>
                  <a:pt x="1199421" y="2588769"/>
                </a:lnTo>
                <a:lnTo>
                  <a:pt x="1151760" y="2584372"/>
                </a:lnTo>
                <a:lnTo>
                  <a:pt x="1104613" y="2578271"/>
                </a:lnTo>
                <a:lnTo>
                  <a:pt x="1058012" y="2570497"/>
                </a:lnTo>
                <a:lnTo>
                  <a:pt x="1011988" y="2561081"/>
                </a:lnTo>
                <a:lnTo>
                  <a:pt x="966572" y="2550055"/>
                </a:lnTo>
                <a:lnTo>
                  <a:pt x="921795" y="2537449"/>
                </a:lnTo>
                <a:lnTo>
                  <a:pt x="877689" y="2523296"/>
                </a:lnTo>
                <a:lnTo>
                  <a:pt x="834286" y="2507626"/>
                </a:lnTo>
                <a:lnTo>
                  <a:pt x="791616" y="2490471"/>
                </a:lnTo>
                <a:lnTo>
                  <a:pt x="749711" y="2471863"/>
                </a:lnTo>
                <a:lnTo>
                  <a:pt x="708603" y="2451832"/>
                </a:lnTo>
                <a:lnTo>
                  <a:pt x="668321" y="2430409"/>
                </a:lnTo>
                <a:lnTo>
                  <a:pt x="628899" y="2407627"/>
                </a:lnTo>
                <a:lnTo>
                  <a:pt x="590366" y="2383516"/>
                </a:lnTo>
                <a:lnTo>
                  <a:pt x="552755" y="2358108"/>
                </a:lnTo>
                <a:lnTo>
                  <a:pt x="516097" y="2331434"/>
                </a:lnTo>
                <a:lnTo>
                  <a:pt x="480423" y="2303525"/>
                </a:lnTo>
                <a:lnTo>
                  <a:pt x="445764" y="2274413"/>
                </a:lnTo>
                <a:lnTo>
                  <a:pt x="412152" y="2244129"/>
                </a:lnTo>
                <a:lnTo>
                  <a:pt x="379618" y="2212705"/>
                </a:lnTo>
                <a:lnTo>
                  <a:pt x="348194" y="2180171"/>
                </a:lnTo>
                <a:lnTo>
                  <a:pt x="317910" y="2146559"/>
                </a:lnTo>
                <a:lnTo>
                  <a:pt x="288798" y="2111900"/>
                </a:lnTo>
                <a:lnTo>
                  <a:pt x="260889" y="2076226"/>
                </a:lnTo>
                <a:lnTo>
                  <a:pt x="234215" y="2039568"/>
                </a:lnTo>
                <a:lnTo>
                  <a:pt x="208807" y="2001957"/>
                </a:lnTo>
                <a:lnTo>
                  <a:pt x="184696" y="1963424"/>
                </a:lnTo>
                <a:lnTo>
                  <a:pt x="161914" y="1924002"/>
                </a:lnTo>
                <a:lnTo>
                  <a:pt x="140491" y="1883720"/>
                </a:lnTo>
                <a:lnTo>
                  <a:pt x="120460" y="1842612"/>
                </a:lnTo>
                <a:lnTo>
                  <a:pt x="101852" y="1800707"/>
                </a:lnTo>
                <a:lnTo>
                  <a:pt x="84697" y="1758037"/>
                </a:lnTo>
                <a:lnTo>
                  <a:pt x="69027" y="1714634"/>
                </a:lnTo>
                <a:lnTo>
                  <a:pt x="54874" y="1670528"/>
                </a:lnTo>
                <a:lnTo>
                  <a:pt x="42268" y="1625751"/>
                </a:lnTo>
                <a:lnTo>
                  <a:pt x="31242" y="1580335"/>
                </a:lnTo>
                <a:lnTo>
                  <a:pt x="21826" y="1534311"/>
                </a:lnTo>
                <a:lnTo>
                  <a:pt x="14052" y="1487710"/>
                </a:lnTo>
                <a:lnTo>
                  <a:pt x="7951" y="1440563"/>
                </a:lnTo>
                <a:lnTo>
                  <a:pt x="3554" y="1392902"/>
                </a:lnTo>
                <a:lnTo>
                  <a:pt x="893" y="1344757"/>
                </a:lnTo>
                <a:lnTo>
                  <a:pt x="0" y="1296162"/>
                </a:lnTo>
                <a:close/>
              </a:path>
            </a:pathLst>
          </a:custGeom>
          <a:ln w="25908">
            <a:solidFill>
              <a:srgbClr val="FBCA60"/>
            </a:solidFill>
          </a:ln>
        </p:spPr>
        <p:txBody>
          <a:bodyPr wrap="square" lIns="0" tIns="0" rIns="0" bIns="0" rtlCol="0"/>
          <a:lstStyle/>
          <a:p>
            <a:endParaRPr>
              <a:solidFill>
                <a:prstClr val="black"/>
              </a:solidFill>
              <a:latin typeface="Calibri"/>
            </a:endParaRPr>
          </a:p>
        </p:txBody>
      </p:sp>
      <p:sp>
        <p:nvSpPr>
          <p:cNvPr id="9" name="object 6">
            <a:extLst>
              <a:ext uri="{FF2B5EF4-FFF2-40B4-BE49-F238E27FC236}">
                <a16:creationId xmlns:a16="http://schemas.microsoft.com/office/drawing/2014/main" id="{1D2E4EF0-E52E-444D-844F-5456DF26F49F}"/>
              </a:ext>
            </a:extLst>
          </p:cNvPr>
          <p:cNvSpPr txBox="1"/>
          <p:nvPr/>
        </p:nvSpPr>
        <p:spPr>
          <a:xfrm>
            <a:off x="1108342" y="3069406"/>
            <a:ext cx="3027896" cy="1885650"/>
          </a:xfrm>
          <a:prstGeom prst="rect">
            <a:avLst/>
          </a:prstGeom>
        </p:spPr>
        <p:txBody>
          <a:bodyPr vert="horz" wrap="square" lIns="0" tIns="12700" rIns="0" bIns="0" rtlCol="0">
            <a:noAutofit/>
          </a:bodyPr>
          <a:lstStyle/>
          <a:p>
            <a:pPr marL="393065" marR="5080" indent="-381000" algn="ctr">
              <a:spcBef>
                <a:spcPts val="100"/>
              </a:spcBef>
            </a:pPr>
            <a:r>
              <a:rPr lang="en-ZA" sz="3200" dirty="0">
                <a:solidFill>
                  <a:srgbClr val="FBCA60"/>
                </a:solidFill>
                <a:latin typeface="Franklin Gothic Book"/>
                <a:cs typeface="Franklin Gothic Book"/>
              </a:rPr>
              <a:t>Selected </a:t>
            </a:r>
          </a:p>
          <a:p>
            <a:pPr marL="393065" marR="5080" indent="-381000" algn="ctr">
              <a:spcBef>
                <a:spcPts val="100"/>
              </a:spcBef>
            </a:pPr>
            <a:r>
              <a:rPr lang="en-ZA" sz="3200" dirty="0">
                <a:solidFill>
                  <a:srgbClr val="FBCA60"/>
                </a:solidFill>
                <a:latin typeface="Franklin Gothic Book"/>
                <a:cs typeface="Franklin Gothic Book"/>
              </a:rPr>
              <a:t>Healthcare </a:t>
            </a:r>
          </a:p>
          <a:p>
            <a:pPr marL="393065" marR="5080" indent="-381000" algn="ctr">
              <a:spcBef>
                <a:spcPts val="100"/>
              </a:spcBef>
            </a:pPr>
            <a:r>
              <a:rPr lang="en-ZA" sz="3200" dirty="0">
                <a:solidFill>
                  <a:srgbClr val="FBCA60"/>
                </a:solidFill>
                <a:latin typeface="Franklin Gothic Book"/>
                <a:cs typeface="Franklin Gothic Book"/>
              </a:rPr>
              <a:t>Indicators</a:t>
            </a:r>
            <a:endParaRPr sz="3200" dirty="0">
              <a:solidFill>
                <a:prstClr val="black"/>
              </a:solidFill>
              <a:latin typeface="Franklin Gothic Book"/>
              <a:cs typeface="Franklin Gothic Book"/>
            </a:endParaRPr>
          </a:p>
        </p:txBody>
      </p:sp>
    </p:spTree>
    <p:extLst>
      <p:ext uri="{BB962C8B-B14F-4D97-AF65-F5344CB8AC3E}">
        <p14:creationId xmlns:p14="http://schemas.microsoft.com/office/powerpoint/2010/main" val="14449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3464385-89A0-48F9-BED4-D396F7CDFD18}"/>
              </a:ext>
            </a:extLst>
          </p:cNvPr>
          <p:cNvSpPr/>
          <p:nvPr/>
        </p:nvSpPr>
        <p:spPr>
          <a:xfrm>
            <a:off x="434856" y="774708"/>
            <a:ext cx="10706385" cy="307777"/>
          </a:xfrm>
          <a:prstGeom prst="rect">
            <a:avLst/>
          </a:prstGeom>
        </p:spPr>
        <p:txBody>
          <a:bodyPr wrap="square">
            <a:spAutoFit/>
          </a:bodyPr>
          <a:lstStyle/>
          <a:p>
            <a:r>
              <a:rPr lang="en-ZA" sz="1400" dirty="0">
                <a:latin typeface="Arial" panose="020B0604020202020204" pitchFamily="34" charset="0"/>
                <a:cs typeface="Arial" panose="020B0604020202020204" pitchFamily="34" charset="0"/>
              </a:rPr>
              <a:t>Only highly urbanised provinces of Gauteng and WC have medical aid coverage rates higher than the average</a:t>
            </a:r>
            <a:endParaRPr lang="en-ZA"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A13BDD-DBD2-4BD3-B1F4-D2A3FB5AF20C}"/>
              </a:ext>
            </a:extLst>
          </p:cNvPr>
          <p:cNvSpPr txBox="1"/>
          <p:nvPr/>
        </p:nvSpPr>
        <p:spPr>
          <a:xfrm>
            <a:off x="728718" y="5517924"/>
            <a:ext cx="2768707" cy="230832"/>
          </a:xfrm>
          <a:prstGeom prst="rect">
            <a:avLst/>
          </a:prstGeom>
          <a:noFill/>
        </p:spPr>
        <p:txBody>
          <a:bodyPr wrap="none" rtlCol="0">
            <a:spAutoFit/>
          </a:bodyPr>
          <a:lstStyle/>
          <a:p>
            <a:r>
              <a:rPr lang="en-ZA" sz="900" i="1" dirty="0">
                <a:latin typeface="Arial" panose="020B0604020202020204" pitchFamily="34" charset="0"/>
                <a:cs typeface="Arial" panose="020B0604020202020204" pitchFamily="34" charset="0"/>
              </a:rPr>
              <a:t>Due to rounding numbers may not add up to 100%</a:t>
            </a:r>
          </a:p>
        </p:txBody>
      </p:sp>
      <p:graphicFrame>
        <p:nvGraphicFramePr>
          <p:cNvPr id="6" name="Chart 5">
            <a:extLst>
              <a:ext uri="{FF2B5EF4-FFF2-40B4-BE49-F238E27FC236}">
                <a16:creationId xmlns:a16="http://schemas.microsoft.com/office/drawing/2014/main" id="{FA27E5AA-A20D-41CA-8138-81E6FBDDFCAD}"/>
              </a:ext>
            </a:extLst>
          </p:cNvPr>
          <p:cNvGraphicFramePr>
            <a:graphicFrameLocks/>
          </p:cNvGraphicFramePr>
          <p:nvPr>
            <p:extLst>
              <p:ext uri="{D42A27DB-BD31-4B8C-83A1-F6EECF244321}">
                <p14:modId xmlns:p14="http://schemas.microsoft.com/office/powerpoint/2010/main" val="3758660767"/>
              </p:ext>
            </p:extLst>
          </p:nvPr>
        </p:nvGraphicFramePr>
        <p:xfrm>
          <a:off x="3007895" y="1548172"/>
          <a:ext cx="7339263" cy="42848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83B28F8-478F-44CB-ACC8-D11CFE323CE7}"/>
              </a:ext>
            </a:extLst>
          </p:cNvPr>
          <p:cNvSpPr txBox="1"/>
          <p:nvPr/>
        </p:nvSpPr>
        <p:spPr>
          <a:xfrm>
            <a:off x="6340824" y="3785379"/>
            <a:ext cx="1774845" cy="369332"/>
          </a:xfrm>
          <a:prstGeom prst="rect">
            <a:avLst/>
          </a:prstGeom>
          <a:noFill/>
        </p:spPr>
        <p:txBody>
          <a:bodyPr wrap="none" rtlCol="0">
            <a:spAutoFit/>
          </a:bodyPr>
          <a:lstStyle/>
          <a:p>
            <a:r>
              <a:rPr lang="en-ZA" dirty="0">
                <a:solidFill>
                  <a:schemeClr val="bg1"/>
                </a:solidFill>
                <a:latin typeface="Arial" panose="020B0604020202020204" pitchFamily="34" charset="0"/>
                <a:cs typeface="Arial" panose="020B0604020202020204" pitchFamily="34" charset="0"/>
              </a:rPr>
              <a:t>Public Facilities</a:t>
            </a:r>
          </a:p>
        </p:txBody>
      </p:sp>
      <p:sp>
        <p:nvSpPr>
          <p:cNvPr id="8" name="TextBox 7">
            <a:extLst>
              <a:ext uri="{FF2B5EF4-FFF2-40B4-BE49-F238E27FC236}">
                <a16:creationId xmlns:a16="http://schemas.microsoft.com/office/drawing/2014/main" id="{A5ACE9E2-6C2D-48B9-BB3C-D35DC55D5F6F}"/>
              </a:ext>
            </a:extLst>
          </p:cNvPr>
          <p:cNvSpPr txBox="1"/>
          <p:nvPr/>
        </p:nvSpPr>
        <p:spPr>
          <a:xfrm>
            <a:off x="5214021" y="3016991"/>
            <a:ext cx="1489510" cy="307777"/>
          </a:xfrm>
          <a:prstGeom prst="rect">
            <a:avLst/>
          </a:prstGeom>
          <a:noFill/>
        </p:spPr>
        <p:txBody>
          <a:bodyPr wrap="none" rtlCol="0">
            <a:spAutoFit/>
          </a:bodyPr>
          <a:lstStyle/>
          <a:p>
            <a:r>
              <a:rPr lang="en-ZA" sz="1400" dirty="0">
                <a:solidFill>
                  <a:schemeClr val="bg1"/>
                </a:solidFill>
                <a:latin typeface="Arial" panose="020B0604020202020204" pitchFamily="34" charset="0"/>
                <a:cs typeface="Arial" panose="020B0604020202020204" pitchFamily="34" charset="0"/>
              </a:rPr>
              <a:t>Private Facilities</a:t>
            </a:r>
          </a:p>
        </p:txBody>
      </p:sp>
      <p:sp>
        <p:nvSpPr>
          <p:cNvPr id="9" name="TextBox 8">
            <a:extLst>
              <a:ext uri="{FF2B5EF4-FFF2-40B4-BE49-F238E27FC236}">
                <a16:creationId xmlns:a16="http://schemas.microsoft.com/office/drawing/2014/main" id="{9C0D224A-4C73-42A5-8DA6-CA0D1F6BC016}"/>
              </a:ext>
            </a:extLst>
          </p:cNvPr>
          <p:cNvSpPr txBox="1"/>
          <p:nvPr/>
        </p:nvSpPr>
        <p:spPr>
          <a:xfrm>
            <a:off x="5499001" y="1548172"/>
            <a:ext cx="1192955" cy="246221"/>
          </a:xfrm>
          <a:prstGeom prst="rect">
            <a:avLst/>
          </a:prstGeom>
          <a:noFill/>
        </p:spPr>
        <p:txBody>
          <a:bodyPr wrap="none" rtlCol="0">
            <a:spAutoFit/>
          </a:bodyPr>
          <a:lstStyle/>
          <a:p>
            <a:r>
              <a:rPr lang="en-ZA" sz="1000" dirty="0">
                <a:solidFill>
                  <a:srgbClr val="C00000"/>
                </a:solidFill>
                <a:latin typeface="Arial" panose="020B0604020202020204" pitchFamily="34" charset="0"/>
                <a:cs typeface="Arial" panose="020B0604020202020204" pitchFamily="34" charset="0"/>
              </a:rPr>
              <a:t>Traditional Healer</a:t>
            </a:r>
          </a:p>
        </p:txBody>
      </p:sp>
      <p:sp>
        <p:nvSpPr>
          <p:cNvPr id="10" name="TextBox 9">
            <a:extLst>
              <a:ext uri="{FF2B5EF4-FFF2-40B4-BE49-F238E27FC236}">
                <a16:creationId xmlns:a16="http://schemas.microsoft.com/office/drawing/2014/main" id="{D49B687C-D68C-49E0-B26E-F1D93B218ADF}"/>
              </a:ext>
            </a:extLst>
          </p:cNvPr>
          <p:cNvSpPr txBox="1"/>
          <p:nvPr/>
        </p:nvSpPr>
        <p:spPr>
          <a:xfrm>
            <a:off x="6862334" y="1628788"/>
            <a:ext cx="503664" cy="246221"/>
          </a:xfrm>
          <a:prstGeom prst="rect">
            <a:avLst/>
          </a:prstGeom>
          <a:noFill/>
        </p:spPr>
        <p:txBody>
          <a:bodyPr wrap="none" rtlCol="0">
            <a:spAutoFit/>
          </a:bodyPr>
          <a:lstStyle/>
          <a:p>
            <a:r>
              <a:rPr lang="en-ZA" sz="1000" dirty="0">
                <a:solidFill>
                  <a:srgbClr val="4F6228"/>
                </a:solidFill>
                <a:latin typeface="Arial" panose="020B0604020202020204" pitchFamily="34" charset="0"/>
                <a:cs typeface="Arial" panose="020B0604020202020204" pitchFamily="34" charset="0"/>
              </a:rPr>
              <a:t>Other</a:t>
            </a:r>
          </a:p>
        </p:txBody>
      </p:sp>
      <p:sp>
        <p:nvSpPr>
          <p:cNvPr id="15" name="TextBox 78">
            <a:extLst>
              <a:ext uri="{FF2B5EF4-FFF2-40B4-BE49-F238E27FC236}">
                <a16:creationId xmlns:a16="http://schemas.microsoft.com/office/drawing/2014/main" id="{23382E29-5144-4F87-A924-D479E08A13B5}"/>
              </a:ext>
            </a:extLst>
          </p:cNvPr>
          <p:cNvSpPr txBox="1"/>
          <p:nvPr/>
        </p:nvSpPr>
        <p:spPr>
          <a:xfrm>
            <a:off x="434857" y="291000"/>
            <a:ext cx="11407519" cy="461665"/>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r>
              <a:rPr lang="en-GB" dirty="0">
                <a:solidFill>
                  <a:srgbClr val="8DC3C1"/>
                </a:solidFill>
                <a:latin typeface="+mj-lt"/>
              </a:rPr>
              <a:t>Public facilities </a:t>
            </a:r>
            <a:r>
              <a:rPr lang="en-GB" dirty="0">
                <a:latin typeface="+mj-lt"/>
              </a:rPr>
              <a:t>still first port of call for the vast majority of South Africa. </a:t>
            </a:r>
          </a:p>
        </p:txBody>
      </p:sp>
      <p:sp>
        <p:nvSpPr>
          <p:cNvPr id="16" name="Rectangle 15">
            <a:extLst>
              <a:ext uri="{FF2B5EF4-FFF2-40B4-BE49-F238E27FC236}">
                <a16:creationId xmlns:a16="http://schemas.microsoft.com/office/drawing/2014/main" id="{4A22540C-1C0D-4AFF-BA70-6FA775E7F4CD}"/>
              </a:ext>
            </a:extLst>
          </p:cNvPr>
          <p:cNvSpPr/>
          <p:nvPr/>
        </p:nvSpPr>
        <p:spPr>
          <a:xfrm>
            <a:off x="434856" y="1113782"/>
            <a:ext cx="8853523" cy="276999"/>
          </a:xfrm>
          <a:prstGeom prst="rect">
            <a:avLst/>
          </a:prstGeom>
        </p:spPr>
        <p:txBody>
          <a:bodyPr wrap="square">
            <a:spAutoFit/>
          </a:bodyPr>
          <a:lstStyle/>
          <a:p>
            <a:r>
              <a:rPr lang="en-GB" sz="1200" i="1" dirty="0"/>
              <a:t>Healthcare facility normally consulted by household when someone is ill, 2019</a:t>
            </a:r>
          </a:p>
        </p:txBody>
      </p:sp>
      <p:sp>
        <p:nvSpPr>
          <p:cNvPr id="17" name="Slide Number Placeholder 15">
            <a:extLst>
              <a:ext uri="{FF2B5EF4-FFF2-40B4-BE49-F238E27FC236}">
                <a16:creationId xmlns:a16="http://schemas.microsoft.com/office/drawing/2014/main" id="{1D2AE987-F365-4A89-8174-2B9E56F5E4CD}"/>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15</a:t>
            </a:fld>
            <a:endParaRPr lang="en-ZA" dirty="0">
              <a:solidFill>
                <a:schemeClr val="bg1">
                  <a:lumMod val="75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74633E4F-EABE-487A-8328-D1E33D71E525}"/>
              </a:ext>
            </a:extLst>
          </p:cNvPr>
          <p:cNvSpPr txBox="1"/>
          <p:nvPr/>
        </p:nvSpPr>
        <p:spPr>
          <a:xfrm>
            <a:off x="10116078" y="5685486"/>
            <a:ext cx="1882408" cy="246221"/>
          </a:xfrm>
          <a:prstGeom prst="rect">
            <a:avLst/>
          </a:prstGeom>
          <a:noFill/>
        </p:spPr>
        <p:txBody>
          <a:bodyPr wrap="square" rtlCol="0">
            <a:spAutoFit/>
          </a:bodyPr>
          <a:lstStyle/>
          <a:p>
            <a:pPr algn="r"/>
            <a:r>
              <a:rPr lang="en-ZA" sz="1000" dirty="0">
                <a:solidFill>
                  <a:schemeClr val="bg1">
                    <a:lumMod val="65000"/>
                  </a:schemeClr>
                </a:solidFill>
              </a:rPr>
              <a:t>Source :GHS 2019</a:t>
            </a:r>
          </a:p>
        </p:txBody>
      </p:sp>
    </p:spTree>
    <p:extLst>
      <p:ext uri="{BB962C8B-B14F-4D97-AF65-F5344CB8AC3E}">
        <p14:creationId xmlns:p14="http://schemas.microsoft.com/office/powerpoint/2010/main" val="122133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C9F959B-74DD-46B1-97EB-EAF1DE13C1BE}"/>
              </a:ext>
            </a:extLst>
          </p:cNvPr>
          <p:cNvGraphicFramePr/>
          <p:nvPr>
            <p:extLst>
              <p:ext uri="{D42A27DB-BD31-4B8C-83A1-F6EECF244321}">
                <p14:modId xmlns:p14="http://schemas.microsoft.com/office/powerpoint/2010/main" val="3257427203"/>
              </p:ext>
            </p:extLst>
          </p:nvPr>
        </p:nvGraphicFramePr>
        <p:xfrm>
          <a:off x="2031999" y="1253447"/>
          <a:ext cx="9906571" cy="423295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78">
            <a:extLst>
              <a:ext uri="{FF2B5EF4-FFF2-40B4-BE49-F238E27FC236}">
                <a16:creationId xmlns:a16="http://schemas.microsoft.com/office/drawing/2014/main" id="{D96A940B-962C-4139-82F0-16064129133A}"/>
              </a:ext>
            </a:extLst>
          </p:cNvPr>
          <p:cNvSpPr txBox="1"/>
          <p:nvPr/>
        </p:nvSpPr>
        <p:spPr>
          <a:xfrm>
            <a:off x="434857" y="291000"/>
            <a:ext cx="11407519" cy="461665"/>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r>
              <a:rPr lang="en-GB" dirty="0">
                <a:latin typeface="+mj-lt"/>
              </a:rPr>
              <a:t>About 17% of the SA population had medical aid coverage in 2019. </a:t>
            </a:r>
          </a:p>
        </p:txBody>
      </p:sp>
      <p:sp>
        <p:nvSpPr>
          <p:cNvPr id="13" name="Rectangle 12">
            <a:extLst>
              <a:ext uri="{FF2B5EF4-FFF2-40B4-BE49-F238E27FC236}">
                <a16:creationId xmlns:a16="http://schemas.microsoft.com/office/drawing/2014/main" id="{5FE2A905-F978-4D2C-9CF4-BDBF298B3517}"/>
              </a:ext>
            </a:extLst>
          </p:cNvPr>
          <p:cNvSpPr/>
          <p:nvPr/>
        </p:nvSpPr>
        <p:spPr>
          <a:xfrm>
            <a:off x="434857" y="795900"/>
            <a:ext cx="4907705" cy="276999"/>
          </a:xfrm>
          <a:prstGeom prst="rect">
            <a:avLst/>
          </a:prstGeom>
        </p:spPr>
        <p:txBody>
          <a:bodyPr wrap="square">
            <a:spAutoFit/>
          </a:bodyPr>
          <a:lstStyle/>
          <a:p>
            <a:r>
              <a:rPr lang="en-GB" sz="1200" i="1" dirty="0">
                <a:solidFill>
                  <a:schemeClr val="bg1">
                    <a:lumMod val="50000"/>
                  </a:schemeClr>
                </a:solidFill>
                <a:latin typeface="Arial" panose="020B0604020202020204" pitchFamily="34" charset="0"/>
                <a:cs typeface="Arial" panose="020B0604020202020204" pitchFamily="34" charset="0"/>
              </a:rPr>
              <a:t>% of individuals who are members of medical aid schemes, 2019</a:t>
            </a:r>
          </a:p>
        </p:txBody>
      </p:sp>
      <p:sp>
        <p:nvSpPr>
          <p:cNvPr id="22" name="Left Bracket 21">
            <a:extLst>
              <a:ext uri="{FF2B5EF4-FFF2-40B4-BE49-F238E27FC236}">
                <a16:creationId xmlns:a16="http://schemas.microsoft.com/office/drawing/2014/main" id="{07BE825A-E7D5-483F-A3F5-88D08D5D5AB6}"/>
              </a:ext>
            </a:extLst>
          </p:cNvPr>
          <p:cNvSpPr/>
          <p:nvPr/>
        </p:nvSpPr>
        <p:spPr>
          <a:xfrm rot="5400000">
            <a:off x="2765525" y="1831318"/>
            <a:ext cx="201927" cy="1376737"/>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3" name="Rectangle 22">
            <a:extLst>
              <a:ext uri="{FF2B5EF4-FFF2-40B4-BE49-F238E27FC236}">
                <a16:creationId xmlns:a16="http://schemas.microsoft.com/office/drawing/2014/main" id="{796A6EEE-F2AD-4DE0-BC35-403F98EB9381}"/>
              </a:ext>
            </a:extLst>
          </p:cNvPr>
          <p:cNvSpPr/>
          <p:nvPr/>
        </p:nvSpPr>
        <p:spPr>
          <a:xfrm>
            <a:off x="2274389" y="1567717"/>
            <a:ext cx="1146905" cy="738664"/>
          </a:xfrm>
          <a:prstGeom prst="rect">
            <a:avLst/>
          </a:prstGeom>
        </p:spPr>
        <p:txBody>
          <a:bodyPr wrap="square">
            <a:spAutoFit/>
          </a:bodyPr>
          <a:lstStyle/>
          <a:p>
            <a:pPr algn="ctr"/>
            <a:r>
              <a:rPr lang="en-ZA" sz="1400" dirty="0">
                <a:solidFill>
                  <a:schemeClr val="tx1">
                    <a:lumMod val="50000"/>
                    <a:lumOff val="50000"/>
                  </a:schemeClr>
                </a:solidFill>
              </a:rPr>
              <a:t>Population with Medical Aid</a:t>
            </a:r>
          </a:p>
        </p:txBody>
      </p:sp>
      <p:sp>
        <p:nvSpPr>
          <p:cNvPr id="14" name="Slide Number Placeholder 15">
            <a:extLst>
              <a:ext uri="{FF2B5EF4-FFF2-40B4-BE49-F238E27FC236}">
                <a16:creationId xmlns:a16="http://schemas.microsoft.com/office/drawing/2014/main" id="{386284DC-D2C7-4176-9CB2-E2661D21F9E1}"/>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16</a:t>
            </a:fld>
            <a:endParaRPr lang="en-ZA" dirty="0">
              <a:solidFill>
                <a:schemeClr val="bg1">
                  <a:lumMod val="75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DD9EA4C3-5679-4FB6-8587-04E235A123E4}"/>
              </a:ext>
            </a:extLst>
          </p:cNvPr>
          <p:cNvSpPr txBox="1"/>
          <p:nvPr/>
        </p:nvSpPr>
        <p:spPr>
          <a:xfrm>
            <a:off x="10116078" y="5685486"/>
            <a:ext cx="1882408" cy="246221"/>
          </a:xfrm>
          <a:prstGeom prst="rect">
            <a:avLst/>
          </a:prstGeom>
          <a:noFill/>
        </p:spPr>
        <p:txBody>
          <a:bodyPr wrap="square" rtlCol="0">
            <a:spAutoFit/>
          </a:bodyPr>
          <a:lstStyle/>
          <a:p>
            <a:pPr algn="r"/>
            <a:r>
              <a:rPr lang="en-ZA" sz="1000" dirty="0">
                <a:solidFill>
                  <a:schemeClr val="bg1">
                    <a:lumMod val="65000"/>
                  </a:schemeClr>
                </a:solidFill>
              </a:rPr>
              <a:t>Source :GHS 2019</a:t>
            </a:r>
          </a:p>
        </p:txBody>
      </p:sp>
    </p:spTree>
    <p:extLst>
      <p:ext uri="{BB962C8B-B14F-4D97-AF65-F5344CB8AC3E}">
        <p14:creationId xmlns:p14="http://schemas.microsoft.com/office/powerpoint/2010/main" val="16650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7"/>
          <p:cNvGrpSpPr/>
          <p:nvPr/>
        </p:nvGrpSpPr>
        <p:grpSpPr>
          <a:xfrm>
            <a:off x="434857" y="752665"/>
            <a:ext cx="6001571" cy="1029850"/>
            <a:chOff x="3551" y="602616"/>
            <a:chExt cx="2304256" cy="957337"/>
          </a:xfrm>
        </p:grpSpPr>
        <p:sp>
          <p:nvSpPr>
            <p:cNvPr id="5" name="Rectangle 4"/>
            <p:cNvSpPr/>
            <p:nvPr/>
          </p:nvSpPr>
          <p:spPr>
            <a:xfrm>
              <a:off x="3551" y="602616"/>
              <a:ext cx="2304256" cy="400548"/>
            </a:xfrm>
            <a:prstGeom prst="rect">
              <a:avLst/>
            </a:prstGeom>
          </p:spPr>
          <p:txBody>
            <a:bodyPr wrap="square">
              <a:spAutoFit/>
            </a:bodyPr>
            <a:lstStyle/>
            <a:p>
              <a:r>
                <a:rPr lang="en-GB" sz="1100" i="1" dirty="0">
                  <a:solidFill>
                    <a:schemeClr val="bg1">
                      <a:lumMod val="65000"/>
                    </a:schemeClr>
                  </a:solidFill>
                  <a:latin typeface="Arial" panose="020B0604020202020204" pitchFamily="34" charset="0"/>
                  <a:cs typeface="Arial" panose="020B0604020202020204" pitchFamily="34" charset="0"/>
                </a:rPr>
                <a:t>% of individuals who are members of medical aid schemes per province, 2019</a:t>
              </a:r>
            </a:p>
          </p:txBody>
        </p:sp>
        <p:cxnSp>
          <p:nvCxnSpPr>
            <p:cNvPr id="6" name="Straight Connector 5"/>
            <p:cNvCxnSpPr/>
            <p:nvPr/>
          </p:nvCxnSpPr>
          <p:spPr>
            <a:xfrm>
              <a:off x="147567" y="1559953"/>
              <a:ext cx="2016224"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Chart 7"/>
          <p:cNvGraphicFramePr>
            <a:graphicFrameLocks/>
          </p:cNvGraphicFramePr>
          <p:nvPr>
            <p:extLst>
              <p:ext uri="{D42A27DB-BD31-4B8C-83A1-F6EECF244321}">
                <p14:modId xmlns:p14="http://schemas.microsoft.com/office/powerpoint/2010/main" val="3507408097"/>
              </p:ext>
            </p:extLst>
          </p:nvPr>
        </p:nvGraphicFramePr>
        <p:xfrm>
          <a:off x="595901" y="1214331"/>
          <a:ext cx="10746769" cy="45490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78">
            <a:extLst>
              <a:ext uri="{FF2B5EF4-FFF2-40B4-BE49-F238E27FC236}">
                <a16:creationId xmlns:a16="http://schemas.microsoft.com/office/drawing/2014/main" id="{11C15723-E3C2-4646-B4F2-0696DC7AF46D}"/>
              </a:ext>
            </a:extLst>
          </p:cNvPr>
          <p:cNvSpPr txBox="1"/>
          <p:nvPr/>
        </p:nvSpPr>
        <p:spPr>
          <a:xfrm>
            <a:off x="434857" y="291000"/>
            <a:ext cx="11407519" cy="461665"/>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r>
              <a:rPr lang="en-GB" dirty="0">
                <a:latin typeface="+mj-lt"/>
              </a:rPr>
              <a:t>Less than 10% of individuals in Limpopo had medical aid coverage in 2019. </a:t>
            </a:r>
          </a:p>
        </p:txBody>
      </p:sp>
      <p:sp>
        <p:nvSpPr>
          <p:cNvPr id="10" name="Slide Number Placeholder 15">
            <a:extLst>
              <a:ext uri="{FF2B5EF4-FFF2-40B4-BE49-F238E27FC236}">
                <a16:creationId xmlns:a16="http://schemas.microsoft.com/office/drawing/2014/main" id="{07509A05-EA0B-45CF-AE0C-6D794CABD565}"/>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17</a:t>
            </a:fld>
            <a:endParaRPr lang="en-ZA" dirty="0">
              <a:solidFill>
                <a:schemeClr val="bg1">
                  <a:lumMod val="7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A4606C4-E802-462F-BCF0-1655880301C4}"/>
              </a:ext>
            </a:extLst>
          </p:cNvPr>
          <p:cNvSpPr txBox="1"/>
          <p:nvPr/>
        </p:nvSpPr>
        <p:spPr>
          <a:xfrm>
            <a:off x="10116078" y="5685486"/>
            <a:ext cx="1882408" cy="246221"/>
          </a:xfrm>
          <a:prstGeom prst="rect">
            <a:avLst/>
          </a:prstGeom>
          <a:noFill/>
        </p:spPr>
        <p:txBody>
          <a:bodyPr wrap="square" rtlCol="0">
            <a:spAutoFit/>
          </a:bodyPr>
          <a:lstStyle/>
          <a:p>
            <a:pPr algn="r"/>
            <a:r>
              <a:rPr lang="en-ZA" sz="1000" dirty="0">
                <a:solidFill>
                  <a:schemeClr val="bg1">
                    <a:lumMod val="65000"/>
                  </a:schemeClr>
                </a:solidFill>
              </a:rPr>
              <a:t>Source :GHS 2019</a:t>
            </a:r>
          </a:p>
        </p:txBody>
      </p:sp>
    </p:spTree>
    <p:extLst>
      <p:ext uri="{BB962C8B-B14F-4D97-AF65-F5344CB8AC3E}">
        <p14:creationId xmlns:p14="http://schemas.microsoft.com/office/powerpoint/2010/main" val="169728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b="8171"/>
          <a:stretch/>
        </p:blipFill>
        <p:spPr>
          <a:xfrm>
            <a:off x="0" y="-52216"/>
            <a:ext cx="12195482" cy="5867400"/>
          </a:xfrm>
          <a:prstGeom prst="rect">
            <a:avLst/>
          </a:prstGeom>
        </p:spPr>
      </p:pic>
      <p:sp>
        <p:nvSpPr>
          <p:cNvPr id="5" name="Rectangle 4">
            <a:extLst>
              <a:ext uri="{FF2B5EF4-FFF2-40B4-BE49-F238E27FC236}">
                <a16:creationId xmlns:a16="http://schemas.microsoft.com/office/drawing/2014/main" id="{C898B50B-229C-49BE-8763-D3857A412370}"/>
              </a:ext>
            </a:extLst>
          </p:cNvPr>
          <p:cNvSpPr/>
          <p:nvPr/>
        </p:nvSpPr>
        <p:spPr>
          <a:xfrm>
            <a:off x="-3482" y="-52216"/>
            <a:ext cx="12195482" cy="5950096"/>
          </a:xfrm>
          <a:prstGeom prst="rect">
            <a:avLst/>
          </a:prstGeom>
          <a:solidFill>
            <a:schemeClr val="tx1">
              <a:lumMod val="75000"/>
              <a:lumOff val="2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object 4">
            <a:extLst>
              <a:ext uri="{FF2B5EF4-FFF2-40B4-BE49-F238E27FC236}">
                <a16:creationId xmlns:a16="http://schemas.microsoft.com/office/drawing/2014/main" id="{6E9EE922-E197-483B-A20D-6F3845B778C7}"/>
              </a:ext>
            </a:extLst>
          </p:cNvPr>
          <p:cNvSpPr/>
          <p:nvPr/>
        </p:nvSpPr>
        <p:spPr>
          <a:xfrm>
            <a:off x="1002290" y="2195298"/>
            <a:ext cx="3240000" cy="3240000"/>
          </a:xfrm>
          <a:custGeom>
            <a:avLst/>
            <a:gdLst/>
            <a:ahLst/>
            <a:cxnLst/>
            <a:rect l="l" t="t" r="r" b="b"/>
            <a:pathLst>
              <a:path w="2592704" h="2592704">
                <a:moveTo>
                  <a:pt x="1296162" y="0"/>
                </a:moveTo>
                <a:lnTo>
                  <a:pt x="1247566" y="893"/>
                </a:lnTo>
                <a:lnTo>
                  <a:pt x="1199421" y="3554"/>
                </a:lnTo>
                <a:lnTo>
                  <a:pt x="1151760" y="7951"/>
                </a:lnTo>
                <a:lnTo>
                  <a:pt x="1104613" y="14052"/>
                </a:lnTo>
                <a:lnTo>
                  <a:pt x="1058012" y="21826"/>
                </a:lnTo>
                <a:lnTo>
                  <a:pt x="1011988" y="31242"/>
                </a:lnTo>
                <a:lnTo>
                  <a:pt x="966572" y="42268"/>
                </a:lnTo>
                <a:lnTo>
                  <a:pt x="921795" y="54874"/>
                </a:lnTo>
                <a:lnTo>
                  <a:pt x="877689" y="69027"/>
                </a:lnTo>
                <a:lnTo>
                  <a:pt x="834286" y="84697"/>
                </a:lnTo>
                <a:lnTo>
                  <a:pt x="791616" y="101852"/>
                </a:lnTo>
                <a:lnTo>
                  <a:pt x="749711" y="120460"/>
                </a:lnTo>
                <a:lnTo>
                  <a:pt x="708603" y="140491"/>
                </a:lnTo>
                <a:lnTo>
                  <a:pt x="668321" y="161914"/>
                </a:lnTo>
                <a:lnTo>
                  <a:pt x="628899" y="184696"/>
                </a:lnTo>
                <a:lnTo>
                  <a:pt x="590366" y="208807"/>
                </a:lnTo>
                <a:lnTo>
                  <a:pt x="552755" y="234215"/>
                </a:lnTo>
                <a:lnTo>
                  <a:pt x="516097" y="260889"/>
                </a:lnTo>
                <a:lnTo>
                  <a:pt x="480423" y="288798"/>
                </a:lnTo>
                <a:lnTo>
                  <a:pt x="445764" y="317910"/>
                </a:lnTo>
                <a:lnTo>
                  <a:pt x="412152" y="348194"/>
                </a:lnTo>
                <a:lnTo>
                  <a:pt x="379618" y="379618"/>
                </a:lnTo>
                <a:lnTo>
                  <a:pt x="348194" y="412152"/>
                </a:lnTo>
                <a:lnTo>
                  <a:pt x="317910" y="445764"/>
                </a:lnTo>
                <a:lnTo>
                  <a:pt x="288798" y="480423"/>
                </a:lnTo>
                <a:lnTo>
                  <a:pt x="260889" y="516097"/>
                </a:lnTo>
                <a:lnTo>
                  <a:pt x="234215" y="552755"/>
                </a:lnTo>
                <a:lnTo>
                  <a:pt x="208807" y="590366"/>
                </a:lnTo>
                <a:lnTo>
                  <a:pt x="184696" y="628899"/>
                </a:lnTo>
                <a:lnTo>
                  <a:pt x="161914" y="668321"/>
                </a:lnTo>
                <a:lnTo>
                  <a:pt x="140491" y="708603"/>
                </a:lnTo>
                <a:lnTo>
                  <a:pt x="120460" y="749711"/>
                </a:lnTo>
                <a:lnTo>
                  <a:pt x="101852" y="791616"/>
                </a:lnTo>
                <a:lnTo>
                  <a:pt x="84697" y="834286"/>
                </a:lnTo>
                <a:lnTo>
                  <a:pt x="69027" y="877689"/>
                </a:lnTo>
                <a:lnTo>
                  <a:pt x="54874" y="921795"/>
                </a:lnTo>
                <a:lnTo>
                  <a:pt x="42268" y="966572"/>
                </a:lnTo>
                <a:lnTo>
                  <a:pt x="31242" y="1011988"/>
                </a:lnTo>
                <a:lnTo>
                  <a:pt x="21826" y="1058012"/>
                </a:lnTo>
                <a:lnTo>
                  <a:pt x="14052" y="1104613"/>
                </a:lnTo>
                <a:lnTo>
                  <a:pt x="7951" y="1151760"/>
                </a:lnTo>
                <a:lnTo>
                  <a:pt x="3554" y="1199421"/>
                </a:lnTo>
                <a:lnTo>
                  <a:pt x="893" y="1247566"/>
                </a:lnTo>
                <a:lnTo>
                  <a:pt x="0" y="1296162"/>
                </a:lnTo>
                <a:lnTo>
                  <a:pt x="893" y="1344757"/>
                </a:lnTo>
                <a:lnTo>
                  <a:pt x="3554" y="1392902"/>
                </a:lnTo>
                <a:lnTo>
                  <a:pt x="7951" y="1440563"/>
                </a:lnTo>
                <a:lnTo>
                  <a:pt x="14052" y="1487710"/>
                </a:lnTo>
                <a:lnTo>
                  <a:pt x="21826" y="1534311"/>
                </a:lnTo>
                <a:lnTo>
                  <a:pt x="31242" y="1580335"/>
                </a:lnTo>
                <a:lnTo>
                  <a:pt x="42268" y="1625751"/>
                </a:lnTo>
                <a:lnTo>
                  <a:pt x="54874" y="1670528"/>
                </a:lnTo>
                <a:lnTo>
                  <a:pt x="69027" y="1714634"/>
                </a:lnTo>
                <a:lnTo>
                  <a:pt x="84697" y="1758037"/>
                </a:lnTo>
                <a:lnTo>
                  <a:pt x="101852" y="1800707"/>
                </a:lnTo>
                <a:lnTo>
                  <a:pt x="120460" y="1842612"/>
                </a:lnTo>
                <a:lnTo>
                  <a:pt x="140491" y="1883720"/>
                </a:lnTo>
                <a:lnTo>
                  <a:pt x="161914" y="1924002"/>
                </a:lnTo>
                <a:lnTo>
                  <a:pt x="184696" y="1963424"/>
                </a:lnTo>
                <a:lnTo>
                  <a:pt x="208807" y="2001957"/>
                </a:lnTo>
                <a:lnTo>
                  <a:pt x="234215" y="2039568"/>
                </a:lnTo>
                <a:lnTo>
                  <a:pt x="260889" y="2076226"/>
                </a:lnTo>
                <a:lnTo>
                  <a:pt x="288798" y="2111900"/>
                </a:lnTo>
                <a:lnTo>
                  <a:pt x="317910" y="2146559"/>
                </a:lnTo>
                <a:lnTo>
                  <a:pt x="348194" y="2180171"/>
                </a:lnTo>
                <a:lnTo>
                  <a:pt x="379618" y="2212705"/>
                </a:lnTo>
                <a:lnTo>
                  <a:pt x="412152" y="2244129"/>
                </a:lnTo>
                <a:lnTo>
                  <a:pt x="445764" y="2274413"/>
                </a:lnTo>
                <a:lnTo>
                  <a:pt x="480423" y="2303525"/>
                </a:lnTo>
                <a:lnTo>
                  <a:pt x="516097" y="2331434"/>
                </a:lnTo>
                <a:lnTo>
                  <a:pt x="552755" y="2358108"/>
                </a:lnTo>
                <a:lnTo>
                  <a:pt x="590366" y="2383516"/>
                </a:lnTo>
                <a:lnTo>
                  <a:pt x="628899" y="2407627"/>
                </a:lnTo>
                <a:lnTo>
                  <a:pt x="668321" y="2430409"/>
                </a:lnTo>
                <a:lnTo>
                  <a:pt x="708603" y="2451832"/>
                </a:lnTo>
                <a:lnTo>
                  <a:pt x="749711" y="2471863"/>
                </a:lnTo>
                <a:lnTo>
                  <a:pt x="791616" y="2490471"/>
                </a:lnTo>
                <a:lnTo>
                  <a:pt x="834286" y="2507626"/>
                </a:lnTo>
                <a:lnTo>
                  <a:pt x="877689" y="2523296"/>
                </a:lnTo>
                <a:lnTo>
                  <a:pt x="921795" y="2537449"/>
                </a:lnTo>
                <a:lnTo>
                  <a:pt x="966572" y="2550055"/>
                </a:lnTo>
                <a:lnTo>
                  <a:pt x="1011988" y="2561081"/>
                </a:lnTo>
                <a:lnTo>
                  <a:pt x="1058012" y="2570497"/>
                </a:lnTo>
                <a:lnTo>
                  <a:pt x="1104613" y="2578271"/>
                </a:lnTo>
                <a:lnTo>
                  <a:pt x="1151760" y="2584372"/>
                </a:lnTo>
                <a:lnTo>
                  <a:pt x="1199421" y="2588769"/>
                </a:lnTo>
                <a:lnTo>
                  <a:pt x="1247566" y="2591430"/>
                </a:lnTo>
                <a:lnTo>
                  <a:pt x="1296162" y="2592324"/>
                </a:lnTo>
                <a:lnTo>
                  <a:pt x="1344757" y="2591430"/>
                </a:lnTo>
                <a:lnTo>
                  <a:pt x="1392902" y="2588769"/>
                </a:lnTo>
                <a:lnTo>
                  <a:pt x="1440563" y="2584372"/>
                </a:lnTo>
                <a:lnTo>
                  <a:pt x="1487710" y="2578271"/>
                </a:lnTo>
                <a:lnTo>
                  <a:pt x="1534311" y="2570497"/>
                </a:lnTo>
                <a:lnTo>
                  <a:pt x="1580335" y="2561081"/>
                </a:lnTo>
                <a:lnTo>
                  <a:pt x="1625751" y="2550055"/>
                </a:lnTo>
                <a:lnTo>
                  <a:pt x="1670528" y="2537449"/>
                </a:lnTo>
                <a:lnTo>
                  <a:pt x="1714634" y="2523296"/>
                </a:lnTo>
                <a:lnTo>
                  <a:pt x="1758037" y="2507626"/>
                </a:lnTo>
                <a:lnTo>
                  <a:pt x="1800707" y="2490471"/>
                </a:lnTo>
                <a:lnTo>
                  <a:pt x="1842612" y="2471863"/>
                </a:lnTo>
                <a:lnTo>
                  <a:pt x="1883720" y="2451832"/>
                </a:lnTo>
                <a:lnTo>
                  <a:pt x="1924002" y="2430409"/>
                </a:lnTo>
                <a:lnTo>
                  <a:pt x="1963424" y="2407627"/>
                </a:lnTo>
                <a:lnTo>
                  <a:pt x="2001957" y="2383516"/>
                </a:lnTo>
                <a:lnTo>
                  <a:pt x="2039568" y="2358108"/>
                </a:lnTo>
                <a:lnTo>
                  <a:pt x="2076226" y="2331434"/>
                </a:lnTo>
                <a:lnTo>
                  <a:pt x="2111900" y="2303525"/>
                </a:lnTo>
                <a:lnTo>
                  <a:pt x="2146559" y="2274413"/>
                </a:lnTo>
                <a:lnTo>
                  <a:pt x="2180171" y="2244129"/>
                </a:lnTo>
                <a:lnTo>
                  <a:pt x="2212705" y="2212705"/>
                </a:lnTo>
                <a:lnTo>
                  <a:pt x="2244129" y="2180171"/>
                </a:lnTo>
                <a:lnTo>
                  <a:pt x="2274413" y="2146559"/>
                </a:lnTo>
                <a:lnTo>
                  <a:pt x="2303525" y="2111900"/>
                </a:lnTo>
                <a:lnTo>
                  <a:pt x="2331434" y="2076226"/>
                </a:lnTo>
                <a:lnTo>
                  <a:pt x="2358108" y="2039568"/>
                </a:lnTo>
                <a:lnTo>
                  <a:pt x="2383516" y="2001957"/>
                </a:lnTo>
                <a:lnTo>
                  <a:pt x="2407627" y="1963424"/>
                </a:lnTo>
                <a:lnTo>
                  <a:pt x="2430409" y="1924002"/>
                </a:lnTo>
                <a:lnTo>
                  <a:pt x="2451832" y="1883720"/>
                </a:lnTo>
                <a:lnTo>
                  <a:pt x="2471863" y="1842612"/>
                </a:lnTo>
                <a:lnTo>
                  <a:pt x="2490471" y="1800707"/>
                </a:lnTo>
                <a:lnTo>
                  <a:pt x="2507626" y="1758037"/>
                </a:lnTo>
                <a:lnTo>
                  <a:pt x="2523296" y="1714634"/>
                </a:lnTo>
                <a:lnTo>
                  <a:pt x="2537449" y="1670528"/>
                </a:lnTo>
                <a:lnTo>
                  <a:pt x="2550055" y="1625751"/>
                </a:lnTo>
                <a:lnTo>
                  <a:pt x="2561081" y="1580335"/>
                </a:lnTo>
                <a:lnTo>
                  <a:pt x="2570497" y="1534311"/>
                </a:lnTo>
                <a:lnTo>
                  <a:pt x="2578271" y="1487710"/>
                </a:lnTo>
                <a:lnTo>
                  <a:pt x="2584372" y="1440563"/>
                </a:lnTo>
                <a:lnTo>
                  <a:pt x="2588769" y="1392902"/>
                </a:lnTo>
                <a:lnTo>
                  <a:pt x="2591430" y="1344757"/>
                </a:lnTo>
                <a:lnTo>
                  <a:pt x="2592324" y="1296162"/>
                </a:lnTo>
                <a:lnTo>
                  <a:pt x="2591430" y="1247566"/>
                </a:lnTo>
                <a:lnTo>
                  <a:pt x="2588769" y="1199421"/>
                </a:lnTo>
                <a:lnTo>
                  <a:pt x="2584372" y="1151760"/>
                </a:lnTo>
                <a:lnTo>
                  <a:pt x="2578271" y="1104613"/>
                </a:lnTo>
                <a:lnTo>
                  <a:pt x="2570497" y="1058012"/>
                </a:lnTo>
                <a:lnTo>
                  <a:pt x="2561081" y="1011988"/>
                </a:lnTo>
                <a:lnTo>
                  <a:pt x="2550055" y="966572"/>
                </a:lnTo>
                <a:lnTo>
                  <a:pt x="2537449" y="921795"/>
                </a:lnTo>
                <a:lnTo>
                  <a:pt x="2523296" y="877689"/>
                </a:lnTo>
                <a:lnTo>
                  <a:pt x="2507626" y="834286"/>
                </a:lnTo>
                <a:lnTo>
                  <a:pt x="2490471" y="791616"/>
                </a:lnTo>
                <a:lnTo>
                  <a:pt x="2471863" y="749711"/>
                </a:lnTo>
                <a:lnTo>
                  <a:pt x="2451832" y="708603"/>
                </a:lnTo>
                <a:lnTo>
                  <a:pt x="2430409" y="668321"/>
                </a:lnTo>
                <a:lnTo>
                  <a:pt x="2407627" y="628899"/>
                </a:lnTo>
                <a:lnTo>
                  <a:pt x="2383516" y="590366"/>
                </a:lnTo>
                <a:lnTo>
                  <a:pt x="2358108" y="552755"/>
                </a:lnTo>
                <a:lnTo>
                  <a:pt x="2331434" y="516097"/>
                </a:lnTo>
                <a:lnTo>
                  <a:pt x="2303525" y="480423"/>
                </a:lnTo>
                <a:lnTo>
                  <a:pt x="2274413" y="445764"/>
                </a:lnTo>
                <a:lnTo>
                  <a:pt x="2244129" y="412152"/>
                </a:lnTo>
                <a:lnTo>
                  <a:pt x="2212705" y="379618"/>
                </a:lnTo>
                <a:lnTo>
                  <a:pt x="2180171" y="348194"/>
                </a:lnTo>
                <a:lnTo>
                  <a:pt x="2146559" y="317910"/>
                </a:lnTo>
                <a:lnTo>
                  <a:pt x="2111900" y="288798"/>
                </a:lnTo>
                <a:lnTo>
                  <a:pt x="2076226" y="260889"/>
                </a:lnTo>
                <a:lnTo>
                  <a:pt x="2039568" y="234215"/>
                </a:lnTo>
                <a:lnTo>
                  <a:pt x="2001957" y="208807"/>
                </a:lnTo>
                <a:lnTo>
                  <a:pt x="1963424" y="184696"/>
                </a:lnTo>
                <a:lnTo>
                  <a:pt x="1924002" y="161914"/>
                </a:lnTo>
                <a:lnTo>
                  <a:pt x="1883720" y="140491"/>
                </a:lnTo>
                <a:lnTo>
                  <a:pt x="1842612" y="120460"/>
                </a:lnTo>
                <a:lnTo>
                  <a:pt x="1800707" y="101852"/>
                </a:lnTo>
                <a:lnTo>
                  <a:pt x="1758037" y="84697"/>
                </a:lnTo>
                <a:lnTo>
                  <a:pt x="1714634" y="69027"/>
                </a:lnTo>
                <a:lnTo>
                  <a:pt x="1670528" y="54874"/>
                </a:lnTo>
                <a:lnTo>
                  <a:pt x="1625751" y="42268"/>
                </a:lnTo>
                <a:lnTo>
                  <a:pt x="1580335" y="31242"/>
                </a:lnTo>
                <a:lnTo>
                  <a:pt x="1534311" y="21826"/>
                </a:lnTo>
                <a:lnTo>
                  <a:pt x="1487710" y="14052"/>
                </a:lnTo>
                <a:lnTo>
                  <a:pt x="1440563" y="7951"/>
                </a:lnTo>
                <a:lnTo>
                  <a:pt x="1392902" y="3554"/>
                </a:lnTo>
                <a:lnTo>
                  <a:pt x="1344757" y="893"/>
                </a:lnTo>
                <a:lnTo>
                  <a:pt x="1296162" y="0"/>
                </a:lnTo>
                <a:close/>
              </a:path>
            </a:pathLst>
          </a:custGeom>
          <a:solidFill>
            <a:srgbClr val="253435"/>
          </a:solidFill>
        </p:spPr>
        <p:txBody>
          <a:bodyPr wrap="square" lIns="0" tIns="0" rIns="0" bIns="0" rtlCol="0"/>
          <a:lstStyle/>
          <a:p>
            <a:endParaRPr>
              <a:solidFill>
                <a:prstClr val="black"/>
              </a:solidFill>
              <a:latin typeface="Calibri"/>
            </a:endParaRPr>
          </a:p>
        </p:txBody>
      </p:sp>
      <p:sp>
        <p:nvSpPr>
          <p:cNvPr id="2" name="Rectangle 1">
            <a:extLst>
              <a:ext uri="{FF2B5EF4-FFF2-40B4-BE49-F238E27FC236}">
                <a16:creationId xmlns:a16="http://schemas.microsoft.com/office/drawing/2014/main" id="{54AF7D6C-B878-4E51-BC7E-B3D2DC522932}"/>
              </a:ext>
            </a:extLst>
          </p:cNvPr>
          <p:cNvSpPr/>
          <p:nvPr/>
        </p:nvSpPr>
        <p:spPr>
          <a:xfrm>
            <a:off x="1002290" y="3024056"/>
            <a:ext cx="3240000" cy="1582484"/>
          </a:xfrm>
          <a:prstGeom prst="rect">
            <a:avLst/>
          </a:prstGeom>
        </p:spPr>
        <p:txBody>
          <a:bodyPr wrap="square">
            <a:spAutoFit/>
          </a:bodyPr>
          <a:lstStyle/>
          <a:p>
            <a:pPr marL="393065" marR="5080" indent="-381000" algn="ctr">
              <a:spcBef>
                <a:spcPts val="100"/>
              </a:spcBef>
            </a:pPr>
            <a:r>
              <a:rPr lang="en-ZA" sz="3200" dirty="0">
                <a:solidFill>
                  <a:srgbClr val="FBCA60"/>
                </a:solidFill>
                <a:latin typeface="Franklin Gothic Book"/>
              </a:rPr>
              <a:t>Selected</a:t>
            </a:r>
          </a:p>
          <a:p>
            <a:pPr marL="393065" marR="5080" indent="-381000" algn="ctr">
              <a:spcBef>
                <a:spcPts val="100"/>
              </a:spcBef>
            </a:pPr>
            <a:r>
              <a:rPr lang="en-ZA" sz="3200" dirty="0">
                <a:solidFill>
                  <a:srgbClr val="FBCA60"/>
                </a:solidFill>
                <a:latin typeface="Franklin Gothic Book"/>
              </a:rPr>
              <a:t>Education</a:t>
            </a:r>
          </a:p>
          <a:p>
            <a:pPr marL="393065" marR="5080" indent="-381000" algn="ctr">
              <a:spcBef>
                <a:spcPts val="100"/>
              </a:spcBef>
            </a:pPr>
            <a:r>
              <a:rPr lang="en-ZA" sz="3200" dirty="0">
                <a:solidFill>
                  <a:srgbClr val="FBCA60"/>
                </a:solidFill>
                <a:latin typeface="Franklin Gothic Book"/>
              </a:rPr>
              <a:t> Statistics</a:t>
            </a:r>
          </a:p>
        </p:txBody>
      </p:sp>
      <p:sp>
        <p:nvSpPr>
          <p:cNvPr id="7" name="object 5">
            <a:extLst>
              <a:ext uri="{FF2B5EF4-FFF2-40B4-BE49-F238E27FC236}">
                <a16:creationId xmlns:a16="http://schemas.microsoft.com/office/drawing/2014/main" id="{22210D43-B3DA-46D2-B54C-7DEF7F98434E}"/>
              </a:ext>
            </a:extLst>
          </p:cNvPr>
          <p:cNvSpPr/>
          <p:nvPr/>
        </p:nvSpPr>
        <p:spPr>
          <a:xfrm>
            <a:off x="1002290" y="2195299"/>
            <a:ext cx="3240000" cy="3239999"/>
          </a:xfrm>
          <a:custGeom>
            <a:avLst/>
            <a:gdLst/>
            <a:ahLst/>
            <a:cxnLst/>
            <a:rect l="l" t="t" r="r" b="b"/>
            <a:pathLst>
              <a:path w="2592704" h="2592704">
                <a:moveTo>
                  <a:pt x="0" y="1296162"/>
                </a:moveTo>
                <a:lnTo>
                  <a:pt x="893" y="1247566"/>
                </a:lnTo>
                <a:lnTo>
                  <a:pt x="3554" y="1199421"/>
                </a:lnTo>
                <a:lnTo>
                  <a:pt x="7951" y="1151760"/>
                </a:lnTo>
                <a:lnTo>
                  <a:pt x="14052" y="1104613"/>
                </a:lnTo>
                <a:lnTo>
                  <a:pt x="21826" y="1058012"/>
                </a:lnTo>
                <a:lnTo>
                  <a:pt x="31242" y="1011988"/>
                </a:lnTo>
                <a:lnTo>
                  <a:pt x="42268" y="966572"/>
                </a:lnTo>
                <a:lnTo>
                  <a:pt x="54874" y="921795"/>
                </a:lnTo>
                <a:lnTo>
                  <a:pt x="69027" y="877689"/>
                </a:lnTo>
                <a:lnTo>
                  <a:pt x="84697" y="834286"/>
                </a:lnTo>
                <a:lnTo>
                  <a:pt x="101852" y="791616"/>
                </a:lnTo>
                <a:lnTo>
                  <a:pt x="120460" y="749711"/>
                </a:lnTo>
                <a:lnTo>
                  <a:pt x="140491" y="708603"/>
                </a:lnTo>
                <a:lnTo>
                  <a:pt x="161914" y="668321"/>
                </a:lnTo>
                <a:lnTo>
                  <a:pt x="184696" y="628899"/>
                </a:lnTo>
                <a:lnTo>
                  <a:pt x="208807" y="590366"/>
                </a:lnTo>
                <a:lnTo>
                  <a:pt x="234215" y="552755"/>
                </a:lnTo>
                <a:lnTo>
                  <a:pt x="260889" y="516097"/>
                </a:lnTo>
                <a:lnTo>
                  <a:pt x="288798" y="480423"/>
                </a:lnTo>
                <a:lnTo>
                  <a:pt x="317910" y="445764"/>
                </a:lnTo>
                <a:lnTo>
                  <a:pt x="348194" y="412152"/>
                </a:lnTo>
                <a:lnTo>
                  <a:pt x="379618" y="379618"/>
                </a:lnTo>
                <a:lnTo>
                  <a:pt x="412152" y="348194"/>
                </a:lnTo>
                <a:lnTo>
                  <a:pt x="445764" y="317910"/>
                </a:lnTo>
                <a:lnTo>
                  <a:pt x="480423" y="288798"/>
                </a:lnTo>
                <a:lnTo>
                  <a:pt x="516097" y="260889"/>
                </a:lnTo>
                <a:lnTo>
                  <a:pt x="552755" y="234215"/>
                </a:lnTo>
                <a:lnTo>
                  <a:pt x="590366" y="208807"/>
                </a:lnTo>
                <a:lnTo>
                  <a:pt x="628899" y="184696"/>
                </a:lnTo>
                <a:lnTo>
                  <a:pt x="668321" y="161914"/>
                </a:lnTo>
                <a:lnTo>
                  <a:pt x="708603" y="140491"/>
                </a:lnTo>
                <a:lnTo>
                  <a:pt x="749711" y="120460"/>
                </a:lnTo>
                <a:lnTo>
                  <a:pt x="791616" y="101852"/>
                </a:lnTo>
                <a:lnTo>
                  <a:pt x="834286" y="84697"/>
                </a:lnTo>
                <a:lnTo>
                  <a:pt x="877689" y="69027"/>
                </a:lnTo>
                <a:lnTo>
                  <a:pt x="921795" y="54874"/>
                </a:lnTo>
                <a:lnTo>
                  <a:pt x="966572" y="42268"/>
                </a:lnTo>
                <a:lnTo>
                  <a:pt x="1011988" y="31242"/>
                </a:lnTo>
                <a:lnTo>
                  <a:pt x="1058012" y="21826"/>
                </a:lnTo>
                <a:lnTo>
                  <a:pt x="1104613" y="14052"/>
                </a:lnTo>
                <a:lnTo>
                  <a:pt x="1151760" y="7951"/>
                </a:lnTo>
                <a:lnTo>
                  <a:pt x="1199421" y="3554"/>
                </a:lnTo>
                <a:lnTo>
                  <a:pt x="1247566" y="893"/>
                </a:lnTo>
                <a:lnTo>
                  <a:pt x="1296162" y="0"/>
                </a:lnTo>
                <a:lnTo>
                  <a:pt x="1344757" y="893"/>
                </a:lnTo>
                <a:lnTo>
                  <a:pt x="1392902" y="3554"/>
                </a:lnTo>
                <a:lnTo>
                  <a:pt x="1440563" y="7951"/>
                </a:lnTo>
                <a:lnTo>
                  <a:pt x="1487710" y="14052"/>
                </a:lnTo>
                <a:lnTo>
                  <a:pt x="1534311" y="21826"/>
                </a:lnTo>
                <a:lnTo>
                  <a:pt x="1580335" y="31242"/>
                </a:lnTo>
                <a:lnTo>
                  <a:pt x="1625751" y="42268"/>
                </a:lnTo>
                <a:lnTo>
                  <a:pt x="1670528" y="54874"/>
                </a:lnTo>
                <a:lnTo>
                  <a:pt x="1714634" y="69027"/>
                </a:lnTo>
                <a:lnTo>
                  <a:pt x="1758037" y="84697"/>
                </a:lnTo>
                <a:lnTo>
                  <a:pt x="1800707" y="101852"/>
                </a:lnTo>
                <a:lnTo>
                  <a:pt x="1842612" y="120460"/>
                </a:lnTo>
                <a:lnTo>
                  <a:pt x="1883720" y="140491"/>
                </a:lnTo>
                <a:lnTo>
                  <a:pt x="1924002" y="161914"/>
                </a:lnTo>
                <a:lnTo>
                  <a:pt x="1963424" y="184696"/>
                </a:lnTo>
                <a:lnTo>
                  <a:pt x="2001957" y="208807"/>
                </a:lnTo>
                <a:lnTo>
                  <a:pt x="2039568" y="234215"/>
                </a:lnTo>
                <a:lnTo>
                  <a:pt x="2076226" y="260889"/>
                </a:lnTo>
                <a:lnTo>
                  <a:pt x="2111900" y="288798"/>
                </a:lnTo>
                <a:lnTo>
                  <a:pt x="2146559" y="317910"/>
                </a:lnTo>
                <a:lnTo>
                  <a:pt x="2180171" y="348194"/>
                </a:lnTo>
                <a:lnTo>
                  <a:pt x="2212705" y="379618"/>
                </a:lnTo>
                <a:lnTo>
                  <a:pt x="2244129" y="412152"/>
                </a:lnTo>
                <a:lnTo>
                  <a:pt x="2274413" y="445764"/>
                </a:lnTo>
                <a:lnTo>
                  <a:pt x="2303525" y="480423"/>
                </a:lnTo>
                <a:lnTo>
                  <a:pt x="2331434" y="516097"/>
                </a:lnTo>
                <a:lnTo>
                  <a:pt x="2358108" y="552755"/>
                </a:lnTo>
                <a:lnTo>
                  <a:pt x="2383516" y="590366"/>
                </a:lnTo>
                <a:lnTo>
                  <a:pt x="2407627" y="628899"/>
                </a:lnTo>
                <a:lnTo>
                  <a:pt x="2430409" y="668321"/>
                </a:lnTo>
                <a:lnTo>
                  <a:pt x="2451832" y="708603"/>
                </a:lnTo>
                <a:lnTo>
                  <a:pt x="2471863" y="749711"/>
                </a:lnTo>
                <a:lnTo>
                  <a:pt x="2490471" y="791616"/>
                </a:lnTo>
                <a:lnTo>
                  <a:pt x="2507626" y="834286"/>
                </a:lnTo>
                <a:lnTo>
                  <a:pt x="2523296" y="877689"/>
                </a:lnTo>
                <a:lnTo>
                  <a:pt x="2537449" y="921795"/>
                </a:lnTo>
                <a:lnTo>
                  <a:pt x="2550055" y="966572"/>
                </a:lnTo>
                <a:lnTo>
                  <a:pt x="2561081" y="1011988"/>
                </a:lnTo>
                <a:lnTo>
                  <a:pt x="2570497" y="1058012"/>
                </a:lnTo>
                <a:lnTo>
                  <a:pt x="2578271" y="1104613"/>
                </a:lnTo>
                <a:lnTo>
                  <a:pt x="2584372" y="1151760"/>
                </a:lnTo>
                <a:lnTo>
                  <a:pt x="2588769" y="1199421"/>
                </a:lnTo>
                <a:lnTo>
                  <a:pt x="2591430" y="1247566"/>
                </a:lnTo>
                <a:lnTo>
                  <a:pt x="2592324" y="1296162"/>
                </a:lnTo>
                <a:lnTo>
                  <a:pt x="2591430" y="1344757"/>
                </a:lnTo>
                <a:lnTo>
                  <a:pt x="2588769" y="1392902"/>
                </a:lnTo>
                <a:lnTo>
                  <a:pt x="2584372" y="1440563"/>
                </a:lnTo>
                <a:lnTo>
                  <a:pt x="2578271" y="1487710"/>
                </a:lnTo>
                <a:lnTo>
                  <a:pt x="2570497" y="1534311"/>
                </a:lnTo>
                <a:lnTo>
                  <a:pt x="2561081" y="1580335"/>
                </a:lnTo>
                <a:lnTo>
                  <a:pt x="2550055" y="1625751"/>
                </a:lnTo>
                <a:lnTo>
                  <a:pt x="2537449" y="1670528"/>
                </a:lnTo>
                <a:lnTo>
                  <a:pt x="2523296" y="1714634"/>
                </a:lnTo>
                <a:lnTo>
                  <a:pt x="2507626" y="1758037"/>
                </a:lnTo>
                <a:lnTo>
                  <a:pt x="2490471" y="1800707"/>
                </a:lnTo>
                <a:lnTo>
                  <a:pt x="2471863" y="1842612"/>
                </a:lnTo>
                <a:lnTo>
                  <a:pt x="2451832" y="1883720"/>
                </a:lnTo>
                <a:lnTo>
                  <a:pt x="2430409" y="1924002"/>
                </a:lnTo>
                <a:lnTo>
                  <a:pt x="2407627" y="1963424"/>
                </a:lnTo>
                <a:lnTo>
                  <a:pt x="2383516" y="2001957"/>
                </a:lnTo>
                <a:lnTo>
                  <a:pt x="2358108" y="2039568"/>
                </a:lnTo>
                <a:lnTo>
                  <a:pt x="2331434" y="2076226"/>
                </a:lnTo>
                <a:lnTo>
                  <a:pt x="2303525" y="2111900"/>
                </a:lnTo>
                <a:lnTo>
                  <a:pt x="2274413" y="2146559"/>
                </a:lnTo>
                <a:lnTo>
                  <a:pt x="2244129" y="2180171"/>
                </a:lnTo>
                <a:lnTo>
                  <a:pt x="2212705" y="2212705"/>
                </a:lnTo>
                <a:lnTo>
                  <a:pt x="2180171" y="2244129"/>
                </a:lnTo>
                <a:lnTo>
                  <a:pt x="2146559" y="2274413"/>
                </a:lnTo>
                <a:lnTo>
                  <a:pt x="2111900" y="2303525"/>
                </a:lnTo>
                <a:lnTo>
                  <a:pt x="2076226" y="2331434"/>
                </a:lnTo>
                <a:lnTo>
                  <a:pt x="2039568" y="2358108"/>
                </a:lnTo>
                <a:lnTo>
                  <a:pt x="2001957" y="2383516"/>
                </a:lnTo>
                <a:lnTo>
                  <a:pt x="1963424" y="2407627"/>
                </a:lnTo>
                <a:lnTo>
                  <a:pt x="1924002" y="2430409"/>
                </a:lnTo>
                <a:lnTo>
                  <a:pt x="1883720" y="2451832"/>
                </a:lnTo>
                <a:lnTo>
                  <a:pt x="1842612" y="2471863"/>
                </a:lnTo>
                <a:lnTo>
                  <a:pt x="1800707" y="2490471"/>
                </a:lnTo>
                <a:lnTo>
                  <a:pt x="1758037" y="2507626"/>
                </a:lnTo>
                <a:lnTo>
                  <a:pt x="1714634" y="2523296"/>
                </a:lnTo>
                <a:lnTo>
                  <a:pt x="1670528" y="2537449"/>
                </a:lnTo>
                <a:lnTo>
                  <a:pt x="1625751" y="2550055"/>
                </a:lnTo>
                <a:lnTo>
                  <a:pt x="1580335" y="2561081"/>
                </a:lnTo>
                <a:lnTo>
                  <a:pt x="1534311" y="2570497"/>
                </a:lnTo>
                <a:lnTo>
                  <a:pt x="1487710" y="2578271"/>
                </a:lnTo>
                <a:lnTo>
                  <a:pt x="1440563" y="2584372"/>
                </a:lnTo>
                <a:lnTo>
                  <a:pt x="1392902" y="2588769"/>
                </a:lnTo>
                <a:lnTo>
                  <a:pt x="1344757" y="2591430"/>
                </a:lnTo>
                <a:lnTo>
                  <a:pt x="1296162" y="2592324"/>
                </a:lnTo>
                <a:lnTo>
                  <a:pt x="1247566" y="2591430"/>
                </a:lnTo>
                <a:lnTo>
                  <a:pt x="1199421" y="2588769"/>
                </a:lnTo>
                <a:lnTo>
                  <a:pt x="1151760" y="2584372"/>
                </a:lnTo>
                <a:lnTo>
                  <a:pt x="1104613" y="2578271"/>
                </a:lnTo>
                <a:lnTo>
                  <a:pt x="1058012" y="2570497"/>
                </a:lnTo>
                <a:lnTo>
                  <a:pt x="1011988" y="2561081"/>
                </a:lnTo>
                <a:lnTo>
                  <a:pt x="966572" y="2550055"/>
                </a:lnTo>
                <a:lnTo>
                  <a:pt x="921795" y="2537449"/>
                </a:lnTo>
                <a:lnTo>
                  <a:pt x="877689" y="2523296"/>
                </a:lnTo>
                <a:lnTo>
                  <a:pt x="834286" y="2507626"/>
                </a:lnTo>
                <a:lnTo>
                  <a:pt x="791616" y="2490471"/>
                </a:lnTo>
                <a:lnTo>
                  <a:pt x="749711" y="2471863"/>
                </a:lnTo>
                <a:lnTo>
                  <a:pt x="708603" y="2451832"/>
                </a:lnTo>
                <a:lnTo>
                  <a:pt x="668321" y="2430409"/>
                </a:lnTo>
                <a:lnTo>
                  <a:pt x="628899" y="2407627"/>
                </a:lnTo>
                <a:lnTo>
                  <a:pt x="590366" y="2383516"/>
                </a:lnTo>
                <a:lnTo>
                  <a:pt x="552755" y="2358108"/>
                </a:lnTo>
                <a:lnTo>
                  <a:pt x="516097" y="2331434"/>
                </a:lnTo>
                <a:lnTo>
                  <a:pt x="480423" y="2303525"/>
                </a:lnTo>
                <a:lnTo>
                  <a:pt x="445764" y="2274413"/>
                </a:lnTo>
                <a:lnTo>
                  <a:pt x="412152" y="2244129"/>
                </a:lnTo>
                <a:lnTo>
                  <a:pt x="379618" y="2212705"/>
                </a:lnTo>
                <a:lnTo>
                  <a:pt x="348194" y="2180171"/>
                </a:lnTo>
                <a:lnTo>
                  <a:pt x="317910" y="2146559"/>
                </a:lnTo>
                <a:lnTo>
                  <a:pt x="288798" y="2111900"/>
                </a:lnTo>
                <a:lnTo>
                  <a:pt x="260889" y="2076226"/>
                </a:lnTo>
                <a:lnTo>
                  <a:pt x="234215" y="2039568"/>
                </a:lnTo>
                <a:lnTo>
                  <a:pt x="208807" y="2001957"/>
                </a:lnTo>
                <a:lnTo>
                  <a:pt x="184696" y="1963424"/>
                </a:lnTo>
                <a:lnTo>
                  <a:pt x="161914" y="1924002"/>
                </a:lnTo>
                <a:lnTo>
                  <a:pt x="140491" y="1883720"/>
                </a:lnTo>
                <a:lnTo>
                  <a:pt x="120460" y="1842612"/>
                </a:lnTo>
                <a:lnTo>
                  <a:pt x="101852" y="1800707"/>
                </a:lnTo>
                <a:lnTo>
                  <a:pt x="84697" y="1758037"/>
                </a:lnTo>
                <a:lnTo>
                  <a:pt x="69027" y="1714634"/>
                </a:lnTo>
                <a:lnTo>
                  <a:pt x="54874" y="1670528"/>
                </a:lnTo>
                <a:lnTo>
                  <a:pt x="42268" y="1625751"/>
                </a:lnTo>
                <a:lnTo>
                  <a:pt x="31242" y="1580335"/>
                </a:lnTo>
                <a:lnTo>
                  <a:pt x="21826" y="1534311"/>
                </a:lnTo>
                <a:lnTo>
                  <a:pt x="14052" y="1487710"/>
                </a:lnTo>
                <a:lnTo>
                  <a:pt x="7951" y="1440563"/>
                </a:lnTo>
                <a:lnTo>
                  <a:pt x="3554" y="1392902"/>
                </a:lnTo>
                <a:lnTo>
                  <a:pt x="893" y="1344757"/>
                </a:lnTo>
                <a:lnTo>
                  <a:pt x="0" y="1296162"/>
                </a:lnTo>
                <a:close/>
              </a:path>
            </a:pathLst>
          </a:custGeom>
          <a:ln w="25908">
            <a:solidFill>
              <a:srgbClr val="FBCA60"/>
            </a:solidFill>
          </a:ln>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290381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8324" y="905721"/>
            <a:ext cx="5588016" cy="422311"/>
            <a:chOff x="18942" y="949485"/>
            <a:chExt cx="5588016" cy="751082"/>
          </a:xfrm>
        </p:grpSpPr>
        <p:sp>
          <p:nvSpPr>
            <p:cNvPr id="12" name="Rectangle 11"/>
            <p:cNvSpPr/>
            <p:nvPr/>
          </p:nvSpPr>
          <p:spPr>
            <a:xfrm>
              <a:off x="18942" y="1119375"/>
              <a:ext cx="5588016" cy="4652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prstClr val="white">
                      <a:lumMod val="65000"/>
                    </a:prstClr>
                  </a:solidFill>
                  <a:effectLst/>
                  <a:uLnTx/>
                  <a:uFillTx/>
                  <a:latin typeface="Century Gothic" panose="020B0502020202020204" pitchFamily="34" charset="0"/>
                  <a:ea typeface="+mn-ea"/>
                  <a:cs typeface="Arial" panose="020B0604020202020204" pitchFamily="34" charset="0"/>
                </a:rPr>
                <a:t>Percentage of those aged 5 – 24 years who attend educational institution, 2019</a:t>
              </a:r>
            </a:p>
          </p:txBody>
        </p:sp>
        <p:cxnSp>
          <p:nvCxnSpPr>
            <p:cNvPr id="13" name="Straight Connector 12"/>
            <p:cNvCxnSpPr>
              <a:cxnSpLocks/>
            </p:cNvCxnSpPr>
            <p:nvPr/>
          </p:nvCxnSpPr>
          <p:spPr>
            <a:xfrm>
              <a:off x="147567" y="1700567"/>
              <a:ext cx="4898960"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183280" y="949485"/>
              <a:ext cx="4863247"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4ABE6E8A-B1E9-41C8-BA74-FCA872266EBE}"/>
              </a:ext>
            </a:extLst>
          </p:cNvPr>
          <p:cNvPicPr>
            <a:picLocks noChangeAspect="1"/>
          </p:cNvPicPr>
          <p:nvPr/>
        </p:nvPicPr>
        <p:blipFill>
          <a:blip r:embed="rId3"/>
          <a:stretch>
            <a:fillRect/>
          </a:stretch>
        </p:blipFill>
        <p:spPr>
          <a:xfrm>
            <a:off x="1752600" y="1200129"/>
            <a:ext cx="8902700" cy="4821518"/>
          </a:xfrm>
          <a:prstGeom prst="rect">
            <a:avLst/>
          </a:prstGeom>
        </p:spPr>
      </p:pic>
      <p:sp>
        <p:nvSpPr>
          <p:cNvPr id="16" name="Slide Number Placeholder 15">
            <a:extLst>
              <a:ext uri="{FF2B5EF4-FFF2-40B4-BE49-F238E27FC236}">
                <a16:creationId xmlns:a16="http://schemas.microsoft.com/office/drawing/2014/main" id="{FD5B62D9-D6DB-4088-8F4F-4261CC2FADCE}"/>
              </a:ext>
            </a:extLst>
          </p:cNvPr>
          <p:cNvSpPr txBox="1">
            <a:spLocks/>
          </p:cNvSpPr>
          <p:nvPr/>
        </p:nvSpPr>
        <p:spPr>
          <a:xfrm>
            <a:off x="5231904" y="630932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3284DE6-A14E-450E-9204-FF7EB28CD8E9}" type="slidenum">
              <a:rPr kumimoji="0" lang="en-ZA" sz="1800" b="0" i="0" u="none" strike="noStrike" kern="1200" cap="none" spc="0" normalizeH="0" baseline="0" noProof="0">
                <a:ln>
                  <a:noFill/>
                </a:ln>
                <a:solidFill>
                  <a:prstClr val="white">
                    <a:lumMod val="75000"/>
                  </a:prstClr>
                </a:solidFill>
                <a:effectLst/>
                <a:uLnTx/>
                <a:uFillTx/>
                <a:latin typeface="Century Gothic"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ZA" sz="1800" b="0"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E485E346-D2F1-4734-AACA-68F7EC3B8410}"/>
              </a:ext>
            </a:extLst>
          </p:cNvPr>
          <p:cNvSpPr txBox="1"/>
          <p:nvPr/>
        </p:nvSpPr>
        <p:spPr>
          <a:xfrm>
            <a:off x="10426700" y="5717384"/>
            <a:ext cx="188240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Source GHS 2019</a:t>
            </a:r>
          </a:p>
        </p:txBody>
      </p:sp>
      <p:sp>
        <p:nvSpPr>
          <p:cNvPr id="10" name="TextBox 78">
            <a:extLst>
              <a:ext uri="{FF2B5EF4-FFF2-40B4-BE49-F238E27FC236}">
                <a16:creationId xmlns:a16="http://schemas.microsoft.com/office/drawing/2014/main" id="{F57AF310-6BCB-4E1F-B250-754A31FB23AB}"/>
              </a:ext>
            </a:extLst>
          </p:cNvPr>
          <p:cNvSpPr txBox="1"/>
          <p:nvPr/>
        </p:nvSpPr>
        <p:spPr>
          <a:xfrm>
            <a:off x="218324" y="169570"/>
            <a:ext cx="117801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There is noticeable representation of learners who are older than the ideal graduation age in primary and secondary schools.</a:t>
            </a:r>
          </a:p>
        </p:txBody>
      </p:sp>
    </p:spTree>
    <p:extLst>
      <p:ext uri="{BB962C8B-B14F-4D97-AF65-F5344CB8AC3E}">
        <p14:creationId xmlns:p14="http://schemas.microsoft.com/office/powerpoint/2010/main" val="191714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2E90F2DA-3E75-49FC-87F3-AF99D135B8F6}"/>
              </a:ext>
            </a:extLst>
          </p:cNvPr>
          <p:cNvSpPr/>
          <p:nvPr/>
        </p:nvSpPr>
        <p:spPr bwMode="auto">
          <a:xfrm>
            <a:off x="8448800" y="1010935"/>
            <a:ext cx="1692275" cy="4752975"/>
          </a:xfrm>
          <a:prstGeom prst="rect">
            <a:avLst/>
          </a:prstGeom>
          <a:solidFill>
            <a:srgbClr val="4BACC6">
              <a:lumMod val="90000"/>
            </a:srgbClr>
          </a:solidFill>
          <a:ln w="0">
            <a:noFill/>
            <a:prstDash val="solid"/>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 name="Rectangle 7">
            <a:extLst>
              <a:ext uri="{FF2B5EF4-FFF2-40B4-BE49-F238E27FC236}">
                <a16:creationId xmlns:a16="http://schemas.microsoft.com/office/drawing/2014/main" id="{A183A291-26D5-440D-8265-9B9227C25AE9}"/>
              </a:ext>
            </a:extLst>
          </p:cNvPr>
          <p:cNvSpPr/>
          <p:nvPr/>
        </p:nvSpPr>
        <p:spPr bwMode="auto">
          <a:xfrm>
            <a:off x="6258050" y="1010935"/>
            <a:ext cx="2208212" cy="4752975"/>
          </a:xfrm>
          <a:prstGeom prst="rect">
            <a:avLst/>
          </a:prstGeom>
          <a:solidFill>
            <a:srgbClr val="C0504D">
              <a:lumMod val="40000"/>
              <a:lumOff val="60000"/>
            </a:srgbClr>
          </a:solidFill>
          <a:ln w="0">
            <a:noFill/>
            <a:prstDash val="solid"/>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Rounded Rectangle 35">
            <a:extLst>
              <a:ext uri="{FF2B5EF4-FFF2-40B4-BE49-F238E27FC236}">
                <a16:creationId xmlns:a16="http://schemas.microsoft.com/office/drawing/2014/main" id="{4871D989-47C2-49EA-9B62-A928A7FA1847}"/>
              </a:ext>
            </a:extLst>
          </p:cNvPr>
          <p:cNvSpPr/>
          <p:nvPr/>
        </p:nvSpPr>
        <p:spPr>
          <a:xfrm>
            <a:off x="1176462" y="1398285"/>
            <a:ext cx="7115175" cy="3743325"/>
          </a:xfrm>
          <a:prstGeom prst="roundRect">
            <a:avLst>
              <a:gd name="adj" fmla="val 6547"/>
            </a:avLst>
          </a:prstGeom>
          <a:solidFill>
            <a:srgbClr val="4F81BD">
              <a:lumMod val="60000"/>
              <a:lumOff val="40000"/>
            </a:srgbClr>
          </a:solidFill>
          <a:ln w="31750" cap="flat" cmpd="sng" algn="ctr">
            <a:solidFill>
              <a:schemeClr val="bg1"/>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Open Sans" pitchFamily="34" charset="0"/>
              <a:cs typeface="Open Sans" pitchFamily="34" charset="0"/>
            </a:endParaRPr>
          </a:p>
        </p:txBody>
      </p:sp>
      <p:sp>
        <p:nvSpPr>
          <p:cNvPr id="11" name="Rounded Rectangle 36">
            <a:extLst>
              <a:ext uri="{FF2B5EF4-FFF2-40B4-BE49-F238E27FC236}">
                <a16:creationId xmlns:a16="http://schemas.microsoft.com/office/drawing/2014/main" id="{52B76373-6A23-4C44-B532-DA76AB960798}"/>
              </a:ext>
            </a:extLst>
          </p:cNvPr>
          <p:cNvSpPr/>
          <p:nvPr/>
        </p:nvSpPr>
        <p:spPr>
          <a:xfrm>
            <a:off x="1176462" y="1398285"/>
            <a:ext cx="5276850" cy="3743325"/>
          </a:xfrm>
          <a:prstGeom prst="roundRect">
            <a:avLst>
              <a:gd name="adj" fmla="val 6896"/>
            </a:avLst>
          </a:prstGeom>
          <a:solidFill>
            <a:srgbClr val="4F81BD"/>
          </a:solidFill>
          <a:ln w="3175" cap="flat" cmpd="sng" algn="ctr">
            <a:solidFill>
              <a:schemeClr val="bg2">
                <a:lumMod val="90000"/>
              </a:scheme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Open Sans" pitchFamily="34" charset="0"/>
              <a:cs typeface="Open Sans" pitchFamily="34" charset="0"/>
            </a:endParaRPr>
          </a:p>
        </p:txBody>
      </p:sp>
      <p:sp>
        <p:nvSpPr>
          <p:cNvPr id="12" name="Text Box 9">
            <a:extLst>
              <a:ext uri="{FF2B5EF4-FFF2-40B4-BE49-F238E27FC236}">
                <a16:creationId xmlns:a16="http://schemas.microsoft.com/office/drawing/2014/main" id="{A901ED40-58AE-470F-B062-65795D3FAF38}"/>
              </a:ext>
            </a:extLst>
          </p:cNvPr>
          <p:cNvSpPr txBox="1">
            <a:spLocks noChangeArrowheads="1"/>
          </p:cNvSpPr>
          <p:nvPr/>
        </p:nvSpPr>
        <p:spPr bwMode="auto">
          <a:xfrm>
            <a:off x="6600950" y="3257248"/>
            <a:ext cx="1530350" cy="6556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Open Sans" pitchFamily="34" charset="0"/>
                <a:cs typeface="Open Sans" pitchFamily="34" charset="0"/>
              </a:rPr>
              <a:t>Surveys &amp; Censuses</a:t>
            </a:r>
          </a:p>
        </p:txBody>
      </p:sp>
      <p:grpSp>
        <p:nvGrpSpPr>
          <p:cNvPr id="13" name="Group 32">
            <a:extLst>
              <a:ext uri="{FF2B5EF4-FFF2-40B4-BE49-F238E27FC236}">
                <a16:creationId xmlns:a16="http://schemas.microsoft.com/office/drawing/2014/main" id="{149A29C1-C13A-4DEB-A0F8-D801A91FA251}"/>
              </a:ext>
            </a:extLst>
          </p:cNvPr>
          <p:cNvGrpSpPr>
            <a:grpSpLocks/>
          </p:cNvGrpSpPr>
          <p:nvPr/>
        </p:nvGrpSpPr>
        <p:grpSpPr bwMode="auto">
          <a:xfrm>
            <a:off x="1338387" y="3260423"/>
            <a:ext cx="6792913" cy="1566862"/>
            <a:chOff x="340624" y="3157289"/>
            <a:chExt cx="6793565" cy="1567855"/>
          </a:xfrm>
        </p:grpSpPr>
        <p:sp>
          <p:nvSpPr>
            <p:cNvPr id="14" name="Text Box 8">
              <a:extLst>
                <a:ext uri="{FF2B5EF4-FFF2-40B4-BE49-F238E27FC236}">
                  <a16:creationId xmlns:a16="http://schemas.microsoft.com/office/drawing/2014/main" id="{FF034218-7BBB-49E7-B8B7-0353FB03624F}"/>
                </a:ext>
              </a:extLst>
            </p:cNvPr>
            <p:cNvSpPr txBox="1">
              <a:spLocks noChangeArrowheads="1"/>
            </p:cNvSpPr>
            <p:nvPr/>
          </p:nvSpPr>
          <p:spPr bwMode="auto">
            <a:xfrm>
              <a:off x="340624" y="4069091"/>
              <a:ext cx="6793565" cy="656053"/>
            </a:xfrm>
            <a:prstGeom prst="rect">
              <a:avLst/>
            </a:prstGeom>
            <a:solidFill>
              <a:srgbClr val="1F497D">
                <a:lumMod val="20000"/>
                <a:lumOff val="80000"/>
              </a:srgbClr>
            </a:solidFill>
            <a:ln w="9525">
              <a:solidFill>
                <a:srgbClr val="EEECE1"/>
              </a:solidFill>
              <a:miter lim="800000"/>
              <a:headEnd/>
              <a:tailEnd/>
            </a:ln>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000099"/>
                  </a:solidFill>
                  <a:effectLst/>
                  <a:uLnTx/>
                  <a:uFillTx/>
                  <a:latin typeface="Century Gothic" panose="020B0502020202020204" pitchFamily="34" charset="0"/>
                  <a:ea typeface="Open Sans" pitchFamily="34" charset="0"/>
                  <a:cs typeface="Open Sans" pitchFamily="34" charset="0"/>
                </a:rPr>
                <a:t>Sector statistics</a:t>
              </a:r>
            </a:p>
          </p:txBody>
        </p:sp>
        <p:sp>
          <p:nvSpPr>
            <p:cNvPr id="15" name="Text Box 10">
              <a:extLst>
                <a:ext uri="{FF2B5EF4-FFF2-40B4-BE49-F238E27FC236}">
                  <a16:creationId xmlns:a16="http://schemas.microsoft.com/office/drawing/2014/main" id="{D6CBAC02-317A-449F-87F8-F05696770FB4}"/>
                </a:ext>
              </a:extLst>
            </p:cNvPr>
            <p:cNvSpPr txBox="1">
              <a:spLocks noChangeArrowheads="1"/>
            </p:cNvSpPr>
            <p:nvPr/>
          </p:nvSpPr>
          <p:spPr bwMode="auto">
            <a:xfrm>
              <a:off x="340624" y="3157289"/>
              <a:ext cx="4997930" cy="656053"/>
            </a:xfrm>
            <a:prstGeom prst="rect">
              <a:avLst/>
            </a:prstGeom>
            <a:solidFill>
              <a:srgbClr val="1F497D">
                <a:lumMod val="40000"/>
                <a:lumOff val="60000"/>
              </a:srgbClr>
            </a:solidFill>
            <a:ln w="9525">
              <a:solidFill>
                <a:srgbClr val="EEECE1"/>
              </a:solidFill>
              <a:miter lim="800000"/>
              <a:headEnd/>
              <a:tailEnd/>
            </a:ln>
          </p:spPr>
          <p:txBody>
            <a:bodyPr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srgbClr val="000099"/>
                  </a:solidFill>
                  <a:effectLst/>
                  <a:uLnTx/>
                  <a:uFillTx/>
                  <a:latin typeface="Century Gothic" panose="020B0502020202020204" pitchFamily="34" charset="0"/>
                  <a:ea typeface="Open Sans" pitchFamily="34" charset="0"/>
                  <a:cs typeface="Open Sans" pitchFamily="34" charset="0"/>
                </a:rPr>
                <a:t>Registers/Administrative records</a:t>
              </a:r>
            </a:p>
          </p:txBody>
        </p:sp>
      </p:grpSp>
      <p:sp>
        <p:nvSpPr>
          <p:cNvPr id="16" name="Text Box 12">
            <a:extLst>
              <a:ext uri="{FF2B5EF4-FFF2-40B4-BE49-F238E27FC236}">
                <a16:creationId xmlns:a16="http://schemas.microsoft.com/office/drawing/2014/main" id="{F7010527-A791-4AFE-A9E0-00DF68D8DF61}"/>
              </a:ext>
            </a:extLst>
          </p:cNvPr>
          <p:cNvSpPr txBox="1">
            <a:spLocks noChangeArrowheads="1"/>
          </p:cNvSpPr>
          <p:nvPr/>
        </p:nvSpPr>
        <p:spPr bwMode="auto">
          <a:xfrm>
            <a:off x="1320032" y="1515760"/>
            <a:ext cx="3973588" cy="379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Open sans"/>
                <a:cs typeface="Open sans"/>
              </a:rPr>
              <a:t>Line Departments</a:t>
            </a:r>
          </a:p>
        </p:txBody>
      </p:sp>
      <p:sp>
        <p:nvSpPr>
          <p:cNvPr id="17" name="Text Box 12">
            <a:extLst>
              <a:ext uri="{FF2B5EF4-FFF2-40B4-BE49-F238E27FC236}">
                <a16:creationId xmlns:a16="http://schemas.microsoft.com/office/drawing/2014/main" id="{F601CE2D-2FEE-49E9-8563-5CE22B67F94F}"/>
              </a:ext>
            </a:extLst>
          </p:cNvPr>
          <p:cNvSpPr txBox="1">
            <a:spLocks noChangeArrowheads="1"/>
          </p:cNvSpPr>
          <p:nvPr/>
        </p:nvSpPr>
        <p:spPr bwMode="auto">
          <a:xfrm>
            <a:off x="6486650" y="5260673"/>
            <a:ext cx="1674812" cy="4000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4BACC6">
                    <a:lumMod val="50000"/>
                  </a:srgbClr>
                </a:solidFill>
                <a:effectLst/>
                <a:uLnTx/>
                <a:uFillTx/>
                <a:latin typeface="Century Gothic" panose="020B0502020202020204" pitchFamily="34" charset="0"/>
                <a:ea typeface="Open Sans" pitchFamily="34" charset="0"/>
                <a:cs typeface="Open Sans" pitchFamily="34" charset="0"/>
              </a:rPr>
              <a:t>Stats SA</a:t>
            </a:r>
          </a:p>
        </p:txBody>
      </p:sp>
      <p:sp>
        <p:nvSpPr>
          <p:cNvPr id="18" name="Flowchart: Alternate Process 17">
            <a:extLst>
              <a:ext uri="{FF2B5EF4-FFF2-40B4-BE49-F238E27FC236}">
                <a16:creationId xmlns:a16="http://schemas.microsoft.com/office/drawing/2014/main" id="{C9F141FF-BC23-4D75-9363-344BCEF64DB5}"/>
              </a:ext>
            </a:extLst>
          </p:cNvPr>
          <p:cNvSpPr/>
          <p:nvPr/>
        </p:nvSpPr>
        <p:spPr>
          <a:xfrm>
            <a:off x="4694362" y="1228423"/>
            <a:ext cx="3754438" cy="1757362"/>
          </a:xfrm>
          <a:prstGeom prst="flowChartAlternateProcess">
            <a:avLst/>
          </a:prstGeom>
          <a:gradFill flip="none" rotWithShape="1">
            <a:gsLst>
              <a:gs pos="0">
                <a:srgbClr val="D5D5D5">
                  <a:shade val="30000"/>
                  <a:satMod val="115000"/>
                </a:srgbClr>
              </a:gs>
              <a:gs pos="50000">
                <a:srgbClr val="D5D5D5">
                  <a:shade val="67500"/>
                  <a:satMod val="115000"/>
                </a:srgbClr>
              </a:gs>
              <a:gs pos="100000">
                <a:srgbClr val="D5D5D5">
                  <a:shade val="100000"/>
                  <a:satMod val="115000"/>
                </a:srgbClr>
              </a:gs>
            </a:gsLst>
            <a:lin ang="5400000" scaled="1"/>
            <a:tileRect/>
          </a:gradFill>
          <a:ln w="3175">
            <a:solidFill>
              <a:sysClr val="windowText" lastClr="000000">
                <a:lumMod val="50000"/>
                <a:lumOff val="50000"/>
              </a:sysClr>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1F497D"/>
              </a:solidFill>
              <a:effectLst/>
              <a:uLnTx/>
              <a:uFillTx/>
              <a:latin typeface="Century Gothic" panose="020B0502020202020204" pitchFamily="34" charset="0"/>
              <a:ea typeface="Open Sans" pitchFamily="34" charset="0"/>
              <a:cs typeface="Open Sans" pitchFamily="34" charset="0"/>
            </a:endParaRPr>
          </a:p>
        </p:txBody>
      </p:sp>
      <p:sp>
        <p:nvSpPr>
          <p:cNvPr id="19" name="Text Box 12">
            <a:extLst>
              <a:ext uri="{FF2B5EF4-FFF2-40B4-BE49-F238E27FC236}">
                <a16:creationId xmlns:a16="http://schemas.microsoft.com/office/drawing/2014/main" id="{5644C02E-A37C-4844-832B-30021D307C3F}"/>
              </a:ext>
            </a:extLst>
          </p:cNvPr>
          <p:cNvSpPr txBox="1">
            <a:spLocks noChangeArrowheads="1"/>
          </p:cNvSpPr>
          <p:nvPr/>
        </p:nvSpPr>
        <p:spPr bwMode="auto">
          <a:xfrm>
            <a:off x="4964237" y="1515760"/>
            <a:ext cx="3082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Century Gothic" panose="020B0502020202020204" pitchFamily="34" charset="0"/>
                <a:ea typeface="Open sans"/>
                <a:cs typeface="Open sans"/>
              </a:rPr>
              <a:t>Official Statistics</a:t>
            </a:r>
          </a:p>
        </p:txBody>
      </p:sp>
      <p:grpSp>
        <p:nvGrpSpPr>
          <p:cNvPr id="20" name="Group 31">
            <a:extLst>
              <a:ext uri="{FF2B5EF4-FFF2-40B4-BE49-F238E27FC236}">
                <a16:creationId xmlns:a16="http://schemas.microsoft.com/office/drawing/2014/main" id="{2312A025-7AFF-4EE7-B28D-3CC517037390}"/>
              </a:ext>
            </a:extLst>
          </p:cNvPr>
          <p:cNvGrpSpPr>
            <a:grpSpLocks/>
          </p:cNvGrpSpPr>
          <p:nvPr/>
        </p:nvGrpSpPr>
        <p:grpSpPr bwMode="auto">
          <a:xfrm>
            <a:off x="8521825" y="3257248"/>
            <a:ext cx="1530350" cy="1066800"/>
            <a:chOff x="7524328" y="3154115"/>
            <a:chExt cx="1530566" cy="1066973"/>
          </a:xfrm>
        </p:grpSpPr>
        <p:sp>
          <p:nvSpPr>
            <p:cNvPr id="21" name="Text Box 12">
              <a:extLst>
                <a:ext uri="{FF2B5EF4-FFF2-40B4-BE49-F238E27FC236}">
                  <a16:creationId xmlns:a16="http://schemas.microsoft.com/office/drawing/2014/main" id="{DCC894D3-7DE6-43F9-A169-A5C828098BD5}"/>
                </a:ext>
              </a:extLst>
            </p:cNvPr>
            <p:cNvSpPr txBox="1">
              <a:spLocks noChangeArrowheads="1"/>
            </p:cNvSpPr>
            <p:nvPr/>
          </p:nvSpPr>
          <p:spPr bwMode="auto">
            <a:xfrm>
              <a:off x="7524328" y="3154115"/>
              <a:ext cx="1530566" cy="64621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Open Sans" pitchFamily="34" charset="0"/>
                  <a:cs typeface="Open Sans" pitchFamily="34" charset="0"/>
                </a:rPr>
                <a:t>Policy analysis</a:t>
              </a:r>
            </a:p>
          </p:txBody>
        </p:sp>
        <p:sp>
          <p:nvSpPr>
            <p:cNvPr id="22" name="Text Box 12">
              <a:extLst>
                <a:ext uri="{FF2B5EF4-FFF2-40B4-BE49-F238E27FC236}">
                  <a16:creationId xmlns:a16="http://schemas.microsoft.com/office/drawing/2014/main" id="{89B3EBFA-CB86-4B1E-8FE4-7E9706A2FE26}"/>
                </a:ext>
              </a:extLst>
            </p:cNvPr>
            <p:cNvSpPr txBox="1">
              <a:spLocks noChangeArrowheads="1"/>
            </p:cNvSpPr>
            <p:nvPr/>
          </p:nvSpPr>
          <p:spPr bwMode="auto">
            <a:xfrm>
              <a:off x="7524328" y="3851140"/>
              <a:ext cx="1530566" cy="36994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entury Gothic" panose="020B0502020202020204" pitchFamily="34" charset="0"/>
                  <a:ea typeface="Open Sans" pitchFamily="34" charset="0"/>
                  <a:cs typeface="Open Sans" pitchFamily="34" charset="0"/>
                </a:rPr>
                <a:t>Research</a:t>
              </a:r>
            </a:p>
          </p:txBody>
        </p:sp>
      </p:grpSp>
      <p:grpSp>
        <p:nvGrpSpPr>
          <p:cNvPr id="23" name="Group 28">
            <a:extLst>
              <a:ext uri="{FF2B5EF4-FFF2-40B4-BE49-F238E27FC236}">
                <a16:creationId xmlns:a16="http://schemas.microsoft.com/office/drawing/2014/main" id="{09BF8244-A435-453E-A197-67013FB5055B}"/>
              </a:ext>
            </a:extLst>
          </p:cNvPr>
          <p:cNvGrpSpPr>
            <a:grpSpLocks/>
          </p:cNvGrpSpPr>
          <p:nvPr/>
        </p:nvGrpSpPr>
        <p:grpSpPr bwMode="auto">
          <a:xfrm>
            <a:off x="1247900" y="1957085"/>
            <a:ext cx="3357562" cy="762000"/>
            <a:chOff x="251521" y="1853952"/>
            <a:chExt cx="3356661" cy="762000"/>
          </a:xfrm>
        </p:grpSpPr>
        <p:sp>
          <p:nvSpPr>
            <p:cNvPr id="24" name="Rectangle 4">
              <a:extLst>
                <a:ext uri="{FF2B5EF4-FFF2-40B4-BE49-F238E27FC236}">
                  <a16:creationId xmlns:a16="http://schemas.microsoft.com/office/drawing/2014/main" id="{24A2CB3C-30D9-4811-9381-ABADBCCDD962}"/>
                </a:ext>
              </a:extLst>
            </p:cNvPr>
            <p:cNvSpPr>
              <a:spLocks noChangeArrowheads="1"/>
            </p:cNvSpPr>
            <p:nvPr/>
          </p:nvSpPr>
          <p:spPr bwMode="auto">
            <a:xfrm>
              <a:off x="259456" y="1853952"/>
              <a:ext cx="1423606" cy="762000"/>
            </a:xfrm>
            <a:prstGeom prst="rect">
              <a:avLst/>
            </a:prstGeom>
            <a:gradFill flip="none" rotWithShape="1">
              <a:gsLst>
                <a:gs pos="0">
                  <a:srgbClr val="D5D5D5">
                    <a:shade val="30000"/>
                    <a:satMod val="115000"/>
                  </a:srgbClr>
                </a:gs>
                <a:gs pos="50000">
                  <a:srgbClr val="D5D5D5">
                    <a:shade val="67500"/>
                    <a:satMod val="115000"/>
                  </a:srgbClr>
                </a:gs>
                <a:gs pos="100000">
                  <a:srgbClr val="D5D5D5">
                    <a:shade val="100000"/>
                    <a:satMod val="115000"/>
                  </a:srgbClr>
                </a:gs>
              </a:gsLst>
              <a:lin ang="5400000" scaled="1"/>
              <a:tileRect/>
            </a:gradFill>
            <a:ln w="3175">
              <a:solidFill>
                <a:sysClr val="windowText" lastClr="000000">
                  <a:lumMod val="50000"/>
                  <a:lumOff val="50000"/>
                </a:sysClr>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1F497D"/>
                  </a:solidFill>
                  <a:effectLst/>
                  <a:uLnTx/>
                  <a:uFillTx/>
                  <a:latin typeface="Century Gothic" panose="020B0502020202020204" pitchFamily="34" charset="0"/>
                  <a:ea typeface="Open Sans" pitchFamily="34" charset="0"/>
                  <a:cs typeface="Open Sans" pitchFamily="34" charset="0"/>
                </a:rPr>
                <a:t>       Input</a:t>
              </a:r>
            </a:p>
          </p:txBody>
        </p:sp>
        <p:sp>
          <p:nvSpPr>
            <p:cNvPr id="25" name="Rectangle 5">
              <a:extLst>
                <a:ext uri="{FF2B5EF4-FFF2-40B4-BE49-F238E27FC236}">
                  <a16:creationId xmlns:a16="http://schemas.microsoft.com/office/drawing/2014/main" id="{69E747D7-B709-4A0D-BC99-1F694632E0B3}"/>
                </a:ext>
              </a:extLst>
            </p:cNvPr>
            <p:cNvSpPr>
              <a:spLocks noChangeArrowheads="1"/>
            </p:cNvSpPr>
            <p:nvPr/>
          </p:nvSpPr>
          <p:spPr bwMode="auto">
            <a:xfrm>
              <a:off x="1759241" y="1853952"/>
              <a:ext cx="1848941" cy="762000"/>
            </a:xfrm>
            <a:prstGeom prst="rect">
              <a:avLst/>
            </a:prstGeom>
            <a:gradFill flip="none" rotWithShape="1">
              <a:gsLst>
                <a:gs pos="0">
                  <a:srgbClr val="D5D5D5">
                    <a:shade val="30000"/>
                    <a:satMod val="115000"/>
                  </a:srgbClr>
                </a:gs>
                <a:gs pos="50000">
                  <a:srgbClr val="D5D5D5">
                    <a:shade val="67500"/>
                    <a:satMod val="115000"/>
                  </a:srgbClr>
                </a:gs>
                <a:gs pos="100000">
                  <a:srgbClr val="D5D5D5">
                    <a:shade val="100000"/>
                    <a:satMod val="115000"/>
                  </a:srgbClr>
                </a:gs>
              </a:gsLst>
              <a:lin ang="5400000" scaled="1"/>
              <a:tileRect/>
            </a:gradFill>
            <a:ln w="3175">
              <a:solidFill>
                <a:sysClr val="windowText" lastClr="000000">
                  <a:lumMod val="50000"/>
                  <a:lumOff val="50000"/>
                </a:sysClr>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1F497D"/>
                  </a:solidFill>
                  <a:effectLst/>
                  <a:uLnTx/>
                  <a:uFillTx/>
                  <a:latin typeface="Century Gothic" panose="020B0502020202020204" pitchFamily="34" charset="0"/>
                  <a:ea typeface="Open Sans" pitchFamily="34" charset="0"/>
                  <a:cs typeface="Open Sans" pitchFamily="34" charset="0"/>
                </a:rPr>
                <a:t>       Process</a:t>
              </a:r>
            </a:p>
          </p:txBody>
        </p:sp>
        <p:pic>
          <p:nvPicPr>
            <p:cNvPr id="26" name="Picture 4" descr="C:\Users\Administrator\Desktop\icone\Orbit.png">
              <a:extLst>
                <a:ext uri="{FF2B5EF4-FFF2-40B4-BE49-F238E27FC236}">
                  <a16:creationId xmlns:a16="http://schemas.microsoft.com/office/drawing/2014/main" id="{195FA3CD-69B6-4C09-8EA4-10B88A430E63}"/>
                </a:ext>
              </a:extLst>
            </p:cNvPr>
            <p:cNvPicPr>
              <a:picLocks noChangeAspect="1" noChangeArrowheads="1"/>
            </p:cNvPicPr>
            <p:nvPr/>
          </p:nvPicPr>
          <p:blipFill>
            <a:blip r:embed="rId2" cstate="print">
              <a:duotone>
                <a:srgbClr val="4F81BD">
                  <a:shade val="45000"/>
                  <a:satMod val="135000"/>
                </a:srgbClr>
                <a:prstClr val="white"/>
              </a:duotone>
            </a:blip>
            <a:srcRect/>
            <a:stretch>
              <a:fillRect/>
            </a:stretch>
          </p:blipFill>
          <p:spPr bwMode="auto">
            <a:xfrm rot="16200000">
              <a:off x="257646" y="1946920"/>
              <a:ext cx="563813" cy="576064"/>
            </a:xfrm>
            <a:prstGeom prst="rect">
              <a:avLst/>
            </a:prstGeom>
            <a:noFill/>
          </p:spPr>
        </p:pic>
        <p:pic>
          <p:nvPicPr>
            <p:cNvPr id="27" name="Picture 3" descr="C:\Users\user\Downloads\sketch\Configuration-256.png">
              <a:extLst>
                <a:ext uri="{FF2B5EF4-FFF2-40B4-BE49-F238E27FC236}">
                  <a16:creationId xmlns:a16="http://schemas.microsoft.com/office/drawing/2014/main" id="{6EEEFC73-5A1E-4A4C-8900-5DF67C49858D}"/>
                </a:ext>
              </a:extLst>
            </p:cNvPr>
            <p:cNvPicPr>
              <a:picLocks noChangeAspect="1" noChangeArrowheads="1"/>
            </p:cNvPicPr>
            <p:nvPr/>
          </p:nvPicPr>
          <p:blipFill>
            <a:blip r:embed="rId3" cstate="print">
              <a:duotone>
                <a:srgbClr val="4F81BD">
                  <a:shade val="45000"/>
                  <a:satMod val="135000"/>
                </a:srgbClr>
                <a:prstClr val="white"/>
              </a:duotone>
            </a:blip>
            <a:srcRect/>
            <a:stretch>
              <a:fillRect/>
            </a:stretch>
          </p:blipFill>
          <p:spPr bwMode="auto">
            <a:xfrm>
              <a:off x="1835696" y="1948995"/>
              <a:ext cx="604609" cy="571914"/>
            </a:xfrm>
            <a:prstGeom prst="rect">
              <a:avLst/>
            </a:prstGeom>
            <a:noFill/>
          </p:spPr>
        </p:pic>
      </p:grpSp>
      <p:grpSp>
        <p:nvGrpSpPr>
          <p:cNvPr id="28" name="Group 29">
            <a:extLst>
              <a:ext uri="{FF2B5EF4-FFF2-40B4-BE49-F238E27FC236}">
                <a16:creationId xmlns:a16="http://schemas.microsoft.com/office/drawing/2014/main" id="{D77522FB-FC72-4302-BBF9-22FB5ADBF52A}"/>
              </a:ext>
            </a:extLst>
          </p:cNvPr>
          <p:cNvGrpSpPr>
            <a:grpSpLocks/>
          </p:cNvGrpSpPr>
          <p:nvPr/>
        </p:nvGrpSpPr>
        <p:grpSpPr bwMode="auto">
          <a:xfrm>
            <a:off x="4768975" y="1957085"/>
            <a:ext cx="3446462" cy="762000"/>
            <a:chOff x="3772650" y="1853952"/>
            <a:chExt cx="3445295" cy="762000"/>
          </a:xfrm>
        </p:grpSpPr>
        <p:sp>
          <p:nvSpPr>
            <p:cNvPr id="29" name="Rectangle 6">
              <a:extLst>
                <a:ext uri="{FF2B5EF4-FFF2-40B4-BE49-F238E27FC236}">
                  <a16:creationId xmlns:a16="http://schemas.microsoft.com/office/drawing/2014/main" id="{FBA27C91-55DD-4744-8C9A-95F69818AFE8}"/>
                </a:ext>
              </a:extLst>
            </p:cNvPr>
            <p:cNvSpPr>
              <a:spLocks noChangeArrowheads="1"/>
            </p:cNvSpPr>
            <p:nvPr/>
          </p:nvSpPr>
          <p:spPr bwMode="auto">
            <a:xfrm>
              <a:off x="3772650" y="1853952"/>
              <a:ext cx="1609180" cy="762000"/>
            </a:xfrm>
            <a:prstGeom prst="rect">
              <a:avLst/>
            </a:prstGeom>
            <a:gradFill flip="none" rotWithShape="1">
              <a:gsLst>
                <a:gs pos="0">
                  <a:srgbClr val="D5D5D5">
                    <a:shade val="30000"/>
                    <a:satMod val="115000"/>
                  </a:srgbClr>
                </a:gs>
                <a:gs pos="50000">
                  <a:srgbClr val="D5D5D5">
                    <a:shade val="67500"/>
                    <a:satMod val="115000"/>
                  </a:srgbClr>
                </a:gs>
                <a:gs pos="100000">
                  <a:srgbClr val="D5D5D5">
                    <a:shade val="100000"/>
                    <a:satMod val="115000"/>
                  </a:srgbClr>
                </a:gs>
              </a:gsLst>
              <a:lin ang="5400000" scaled="1"/>
              <a:tileRect/>
            </a:gradFill>
            <a:ln w="3175">
              <a:solidFill>
                <a:sysClr val="windowText" lastClr="000000">
                  <a:lumMod val="50000"/>
                  <a:lumOff val="50000"/>
                </a:sysClr>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1F497D"/>
                  </a:solidFill>
                  <a:effectLst/>
                  <a:uLnTx/>
                  <a:uFillTx/>
                  <a:latin typeface="Century Gothic" panose="020B0502020202020204" pitchFamily="34" charset="0"/>
                  <a:ea typeface="Open Sans" pitchFamily="34" charset="0"/>
                  <a:cs typeface="Open Sans" pitchFamily="34" charset="0"/>
                </a:rPr>
                <a:t>	Output</a:t>
              </a:r>
            </a:p>
          </p:txBody>
        </p:sp>
        <p:sp>
          <p:nvSpPr>
            <p:cNvPr id="30" name="Rectangle 7">
              <a:extLst>
                <a:ext uri="{FF2B5EF4-FFF2-40B4-BE49-F238E27FC236}">
                  <a16:creationId xmlns:a16="http://schemas.microsoft.com/office/drawing/2014/main" id="{79C84557-B0FF-4C37-A836-B1DBB216E1A6}"/>
                </a:ext>
              </a:extLst>
            </p:cNvPr>
            <p:cNvSpPr>
              <a:spLocks noChangeArrowheads="1"/>
            </p:cNvSpPr>
            <p:nvPr/>
          </p:nvSpPr>
          <p:spPr bwMode="auto">
            <a:xfrm>
              <a:off x="5508787" y="1853952"/>
              <a:ext cx="1709158" cy="762000"/>
            </a:xfrm>
            <a:prstGeom prst="rect">
              <a:avLst/>
            </a:prstGeom>
            <a:gradFill flip="none" rotWithShape="1">
              <a:gsLst>
                <a:gs pos="0">
                  <a:srgbClr val="D5D5D5">
                    <a:shade val="30000"/>
                    <a:satMod val="115000"/>
                  </a:srgbClr>
                </a:gs>
                <a:gs pos="50000">
                  <a:srgbClr val="D5D5D5">
                    <a:shade val="67500"/>
                    <a:satMod val="115000"/>
                  </a:srgbClr>
                </a:gs>
                <a:gs pos="100000">
                  <a:srgbClr val="D5D5D5">
                    <a:shade val="100000"/>
                    <a:satMod val="115000"/>
                  </a:srgbClr>
                </a:gs>
              </a:gsLst>
              <a:lin ang="5400000" scaled="1"/>
              <a:tileRect/>
            </a:gradFill>
            <a:ln w="3175">
              <a:solidFill>
                <a:sysClr val="windowText" lastClr="000000">
                  <a:lumMod val="50000"/>
                  <a:lumOff val="50000"/>
                </a:sysClr>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1F497D"/>
                  </a:solidFill>
                  <a:effectLst/>
                  <a:uLnTx/>
                  <a:uFillTx/>
                  <a:latin typeface="Century Gothic" panose="020B0502020202020204" pitchFamily="34" charset="0"/>
                  <a:ea typeface="Open Sans" pitchFamily="34" charset="0"/>
                  <a:cs typeface="Open Sans" pitchFamily="34" charset="0"/>
                </a:rPr>
                <a:t>     	    Outcome</a:t>
              </a:r>
            </a:p>
          </p:txBody>
        </p:sp>
        <p:pic>
          <p:nvPicPr>
            <p:cNvPr id="31" name="Picture 8" descr="C:\Users\user\Downloads\sketch\Info-256.png">
              <a:extLst>
                <a:ext uri="{FF2B5EF4-FFF2-40B4-BE49-F238E27FC236}">
                  <a16:creationId xmlns:a16="http://schemas.microsoft.com/office/drawing/2014/main" id="{D5BAB9D6-39A4-40FC-A13C-7088BBAF9AED}"/>
                </a:ext>
              </a:extLst>
            </p:cNvPr>
            <p:cNvPicPr>
              <a:picLocks noChangeAspect="1" noChangeArrowheads="1"/>
            </p:cNvPicPr>
            <p:nvPr/>
          </p:nvPicPr>
          <p:blipFill>
            <a:blip r:embed="rId4" cstate="print"/>
            <a:srcRect/>
            <a:stretch>
              <a:fillRect/>
            </a:stretch>
          </p:blipFill>
          <p:spPr bwMode="auto">
            <a:xfrm>
              <a:off x="3856036" y="1966802"/>
              <a:ext cx="566959" cy="536300"/>
            </a:xfrm>
            <a:prstGeom prst="rect">
              <a:avLst/>
            </a:prstGeom>
            <a:gradFill flip="none" rotWithShape="1">
              <a:gsLst>
                <a:gs pos="0">
                  <a:srgbClr val="D5D5D5">
                    <a:shade val="30000"/>
                    <a:satMod val="115000"/>
                  </a:srgbClr>
                </a:gs>
                <a:gs pos="50000">
                  <a:srgbClr val="D5D5D5">
                    <a:shade val="67500"/>
                    <a:satMod val="115000"/>
                  </a:srgbClr>
                </a:gs>
                <a:gs pos="100000">
                  <a:srgbClr val="D5D5D5">
                    <a:shade val="100000"/>
                    <a:satMod val="115000"/>
                  </a:srgbClr>
                </a:gs>
              </a:gsLst>
              <a:lin ang="5400000" scaled="1"/>
              <a:tileRect/>
            </a:gradFill>
            <a:ln w="3175">
              <a:solidFill>
                <a:sysClr val="windowText" lastClr="000000">
                  <a:lumMod val="50000"/>
                  <a:lumOff val="50000"/>
                </a:sysClr>
              </a:solidFill>
              <a:miter lim="800000"/>
              <a:headEnd/>
              <a:tailEnd/>
            </a:ln>
            <a:effectLst>
              <a:outerShdw blurRad="50800" dist="38100" dir="2700000" algn="tl" rotWithShape="0">
                <a:prstClr val="black">
                  <a:alpha val="40000"/>
                </a:prstClr>
              </a:outerShdw>
            </a:effectLst>
          </p:spPr>
        </p:pic>
      </p:grpSp>
      <p:grpSp>
        <p:nvGrpSpPr>
          <p:cNvPr id="32" name="Group 30">
            <a:extLst>
              <a:ext uri="{FF2B5EF4-FFF2-40B4-BE49-F238E27FC236}">
                <a16:creationId xmlns:a16="http://schemas.microsoft.com/office/drawing/2014/main" id="{6F2D73C1-26A1-407C-8844-235C1CD5205B}"/>
              </a:ext>
            </a:extLst>
          </p:cNvPr>
          <p:cNvGrpSpPr>
            <a:grpSpLocks/>
          </p:cNvGrpSpPr>
          <p:nvPr/>
        </p:nvGrpSpPr>
        <p:grpSpPr bwMode="auto">
          <a:xfrm>
            <a:off x="8521825" y="1036335"/>
            <a:ext cx="1530350" cy="1682750"/>
            <a:chOff x="7524328" y="932743"/>
            <a:chExt cx="1530566" cy="1683209"/>
          </a:xfrm>
        </p:grpSpPr>
        <p:sp>
          <p:nvSpPr>
            <p:cNvPr id="33" name="Rectangle 11">
              <a:extLst>
                <a:ext uri="{FF2B5EF4-FFF2-40B4-BE49-F238E27FC236}">
                  <a16:creationId xmlns:a16="http://schemas.microsoft.com/office/drawing/2014/main" id="{9314F0F7-2228-4FD8-A7C5-1D9BFAD53857}"/>
                </a:ext>
              </a:extLst>
            </p:cNvPr>
            <p:cNvSpPr>
              <a:spLocks noChangeArrowheads="1"/>
            </p:cNvSpPr>
            <p:nvPr/>
          </p:nvSpPr>
          <p:spPr bwMode="auto">
            <a:xfrm>
              <a:off x="7524328" y="1853744"/>
              <a:ext cx="1530566" cy="762208"/>
            </a:xfrm>
            <a:prstGeom prst="rect">
              <a:avLst/>
            </a:prstGeom>
            <a:solidFill>
              <a:srgbClr val="D5D5D5"/>
            </a:solidFill>
            <a:ln w="3175">
              <a:solidFill>
                <a:sysClr val="windowText" lastClr="000000">
                  <a:lumMod val="50000"/>
                  <a:lumOff val="50000"/>
                </a:sysClr>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latin typeface="Century Gothic" panose="020B0502020202020204" pitchFamily="34" charset="0"/>
                  <a:ea typeface="Open Sans" pitchFamily="34" charset="0"/>
                  <a:cs typeface="Open Sans" pitchFamily="34" charset="0"/>
                </a:rPr>
                <a:t>Impact</a:t>
              </a:r>
            </a:p>
          </p:txBody>
        </p:sp>
        <p:pic>
          <p:nvPicPr>
            <p:cNvPr id="34" name="Picture 6" descr="C:\Users\user\Downloads\sketch\MC910220620.JPG">
              <a:extLst>
                <a:ext uri="{FF2B5EF4-FFF2-40B4-BE49-F238E27FC236}">
                  <a16:creationId xmlns:a16="http://schemas.microsoft.com/office/drawing/2014/main" id="{05B55F18-2323-49BA-A97B-12BB6FCC03E2}"/>
                </a:ext>
              </a:extLst>
            </p:cNvPr>
            <p:cNvPicPr>
              <a:picLocks noChangeAspect="1" noChangeArrowheads="1"/>
            </p:cNvPicPr>
            <p:nvPr/>
          </p:nvPicPr>
          <p:blipFill>
            <a:blip r:embed="rId5" cstate="print">
              <a:clrChange>
                <a:clrFrom>
                  <a:srgbClr val="FFFFFF"/>
                </a:clrFrom>
                <a:clrTo>
                  <a:srgbClr val="FFFFFF">
                    <a:alpha val="0"/>
                  </a:srgbClr>
                </a:clrTo>
              </a:clrChange>
              <a:duotone>
                <a:srgbClr val="EEECE1">
                  <a:shade val="45000"/>
                  <a:satMod val="135000"/>
                </a:srgbClr>
                <a:prstClr val="white"/>
              </a:duotone>
              <a:lum bright="-30000"/>
            </a:blip>
            <a:srcRect/>
            <a:stretch>
              <a:fillRect/>
            </a:stretch>
          </p:blipFill>
          <p:spPr bwMode="auto">
            <a:xfrm rot="-120000" flipH="1">
              <a:off x="7540214" y="932743"/>
              <a:ext cx="1392992" cy="934732"/>
            </a:xfrm>
            <a:prstGeom prst="rect">
              <a:avLst/>
            </a:prstGeom>
            <a:noFill/>
          </p:spPr>
        </p:pic>
      </p:grpSp>
      <p:pic>
        <p:nvPicPr>
          <p:cNvPr id="35" name="Picture 2" descr="C:\Users\Administrator\Desktop\icone\globe.png">
            <a:extLst>
              <a:ext uri="{FF2B5EF4-FFF2-40B4-BE49-F238E27FC236}">
                <a16:creationId xmlns:a16="http://schemas.microsoft.com/office/drawing/2014/main" id="{ABEEAB65-7A15-4AF0-834E-CD59C2880F78}"/>
              </a:ext>
            </a:extLst>
          </p:cNvPr>
          <p:cNvPicPr>
            <a:picLocks noChangeAspect="1" noChangeArrowheads="1"/>
          </p:cNvPicPr>
          <p:nvPr/>
        </p:nvPicPr>
        <p:blipFill>
          <a:blip r:embed="rId6" cstate="print"/>
          <a:srcRect/>
          <a:stretch>
            <a:fillRect/>
          </a:stretch>
        </p:blipFill>
        <p:spPr bwMode="auto">
          <a:xfrm>
            <a:off x="6504732" y="2020064"/>
            <a:ext cx="576064" cy="648072"/>
          </a:xfrm>
          <a:prstGeom prst="rect">
            <a:avLst/>
          </a:prstGeom>
          <a:gradFill flip="none" rotWithShape="1">
            <a:gsLst>
              <a:gs pos="0">
                <a:srgbClr val="D5D5D5">
                  <a:shade val="30000"/>
                  <a:satMod val="115000"/>
                </a:srgbClr>
              </a:gs>
              <a:gs pos="50000">
                <a:srgbClr val="D5D5D5">
                  <a:shade val="67500"/>
                  <a:satMod val="115000"/>
                </a:srgbClr>
              </a:gs>
              <a:gs pos="100000">
                <a:srgbClr val="D5D5D5">
                  <a:shade val="100000"/>
                  <a:satMod val="115000"/>
                </a:srgbClr>
              </a:gs>
            </a:gsLst>
            <a:lin ang="5400000" scaled="1"/>
            <a:tileRect/>
          </a:gradFill>
          <a:ln w="3175">
            <a:solidFill>
              <a:sysClr val="windowText" lastClr="000000">
                <a:lumMod val="50000"/>
                <a:lumOff val="50000"/>
              </a:sysClr>
            </a:solidFill>
            <a:miter lim="800000"/>
            <a:headEnd/>
            <a:tailEnd/>
          </a:ln>
          <a:effectLst>
            <a:outerShdw blurRad="50800" dist="38100" dir="2700000" algn="tl" rotWithShape="0">
              <a:prstClr val="black">
                <a:alpha val="40000"/>
              </a:prstClr>
            </a:outerShdw>
          </a:effectLst>
        </p:spPr>
      </p:pic>
      <p:sp>
        <p:nvSpPr>
          <p:cNvPr id="36" name="TextBox 78">
            <a:extLst>
              <a:ext uri="{FF2B5EF4-FFF2-40B4-BE49-F238E27FC236}">
                <a16:creationId xmlns:a16="http://schemas.microsoft.com/office/drawing/2014/main" id="{FEC56069-9287-4D86-ABB9-062D5B9D5C30}"/>
              </a:ext>
            </a:extLst>
          </p:cNvPr>
          <p:cNvSpPr txBox="1"/>
          <p:nvPr/>
        </p:nvSpPr>
        <p:spPr>
          <a:xfrm>
            <a:off x="218324" y="169570"/>
            <a:ext cx="11780162" cy="830997"/>
          </a:xfrm>
          <a:prstGeom prst="rect">
            <a:avLst/>
          </a:prstGeom>
          <a:noFill/>
        </p:spPr>
        <p:txBody>
          <a:bodyPr wrap="square" rtlCol="0">
            <a:spAutoFit/>
          </a:bodyPr>
          <a:lstStyle>
            <a:defPPr>
              <a:defRPr lang="en-US"/>
            </a:defPPr>
            <a:lvl1pPr>
              <a:defRPr sz="2400" b="1">
                <a:solidFill>
                  <a:srgbClr val="000000"/>
                </a:solidFill>
                <a:latin typeface="Calibri Light" panose="020F0302020204030204" pitchFamily="34" charset="0"/>
                <a:cs typeface="Calibri Light" panose="020F0302020204030204" pitchFamily="34" charset="0"/>
              </a:defRPr>
            </a:lvl1pPr>
          </a:lstStyle>
          <a:p>
            <a:r>
              <a:rPr lang="en-GB" dirty="0"/>
              <a:t>Statistical production system </a:t>
            </a:r>
          </a:p>
          <a:p>
            <a:endParaRPr lang="en-ZA" dirty="0"/>
          </a:p>
        </p:txBody>
      </p:sp>
      <p:sp>
        <p:nvSpPr>
          <p:cNvPr id="37" name="Slide Number Placeholder 15">
            <a:extLst>
              <a:ext uri="{FF2B5EF4-FFF2-40B4-BE49-F238E27FC236}">
                <a16:creationId xmlns:a16="http://schemas.microsoft.com/office/drawing/2014/main" id="{31D09E2B-60AE-47D0-BB03-79912B1F1CE9}"/>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a:t>
            </a:fld>
            <a:endParaRPr lang="en-ZA"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5009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8">
            <a:extLst>
              <a:ext uri="{FF2B5EF4-FFF2-40B4-BE49-F238E27FC236}">
                <a16:creationId xmlns:a16="http://schemas.microsoft.com/office/drawing/2014/main" id="{04C47658-6DDF-4629-B62A-06EA4864E1C6}"/>
              </a:ext>
            </a:extLst>
          </p:cNvPr>
          <p:cNvSpPr txBox="1"/>
          <p:nvPr/>
        </p:nvSpPr>
        <p:spPr>
          <a:xfrm>
            <a:off x="434857" y="291000"/>
            <a:ext cx="11407519" cy="461665"/>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r>
              <a:rPr lang="en-GB" dirty="0">
                <a:latin typeface="+mj-lt"/>
              </a:rPr>
              <a:t>GHS Provides figures for attendance at educational institutions</a:t>
            </a:r>
          </a:p>
        </p:txBody>
      </p:sp>
      <p:sp>
        <p:nvSpPr>
          <p:cNvPr id="5" name="Slide Number Placeholder 15">
            <a:extLst>
              <a:ext uri="{FF2B5EF4-FFF2-40B4-BE49-F238E27FC236}">
                <a16:creationId xmlns:a16="http://schemas.microsoft.com/office/drawing/2014/main" id="{D13B9836-A309-4D26-B757-DD098C057ECA}"/>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20</a:t>
            </a:fld>
            <a:endParaRPr lang="en-ZA" dirty="0">
              <a:solidFill>
                <a:schemeClr val="bg1">
                  <a:lumMod val="75000"/>
                </a:schemeClr>
              </a:solidFill>
              <a:latin typeface="Century Gothic" panose="020B0502020202020204" pitchFamily="34" charset="0"/>
            </a:endParaRPr>
          </a:p>
        </p:txBody>
      </p:sp>
      <p:sp>
        <p:nvSpPr>
          <p:cNvPr id="8" name="TextBox 7">
            <a:extLst>
              <a:ext uri="{FF2B5EF4-FFF2-40B4-BE49-F238E27FC236}">
                <a16:creationId xmlns:a16="http://schemas.microsoft.com/office/drawing/2014/main" id="{A5A6C912-958F-49B2-BE72-E0B330636227}"/>
              </a:ext>
            </a:extLst>
          </p:cNvPr>
          <p:cNvSpPr txBox="1"/>
          <p:nvPr/>
        </p:nvSpPr>
        <p:spPr>
          <a:xfrm>
            <a:off x="10426700" y="5717384"/>
            <a:ext cx="188240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Source GHS 2019</a:t>
            </a:r>
          </a:p>
        </p:txBody>
      </p:sp>
      <p:pic>
        <p:nvPicPr>
          <p:cNvPr id="4" name="Picture 3">
            <a:extLst>
              <a:ext uri="{FF2B5EF4-FFF2-40B4-BE49-F238E27FC236}">
                <a16:creationId xmlns:a16="http://schemas.microsoft.com/office/drawing/2014/main" id="{3A49AD97-E914-461F-BDFC-9117911CA173}"/>
              </a:ext>
            </a:extLst>
          </p:cNvPr>
          <p:cNvPicPr>
            <a:picLocks noChangeAspect="1"/>
          </p:cNvPicPr>
          <p:nvPr/>
        </p:nvPicPr>
        <p:blipFill>
          <a:blip r:embed="rId2"/>
          <a:stretch>
            <a:fillRect/>
          </a:stretch>
        </p:blipFill>
        <p:spPr>
          <a:xfrm>
            <a:off x="1501382" y="910230"/>
            <a:ext cx="8925318" cy="4657748"/>
          </a:xfrm>
          <a:prstGeom prst="rect">
            <a:avLst/>
          </a:prstGeom>
        </p:spPr>
      </p:pic>
    </p:spTree>
    <p:extLst>
      <p:ext uri="{BB962C8B-B14F-4D97-AF65-F5344CB8AC3E}">
        <p14:creationId xmlns:p14="http://schemas.microsoft.com/office/powerpoint/2010/main" val="19130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6BABAE-C260-4DAF-854C-3829AF9E31FD}"/>
              </a:ext>
            </a:extLst>
          </p:cNvPr>
          <p:cNvPicPr>
            <a:picLocks noChangeAspect="1"/>
          </p:cNvPicPr>
          <p:nvPr/>
        </p:nvPicPr>
        <p:blipFill rotWithShape="1">
          <a:blip r:embed="rId2"/>
          <a:srcRect t="32938" b="20762"/>
          <a:stretch/>
        </p:blipFill>
        <p:spPr>
          <a:xfrm>
            <a:off x="-1" y="-1"/>
            <a:ext cx="12192001" cy="5957455"/>
          </a:xfrm>
          <a:prstGeom prst="rect">
            <a:avLst/>
          </a:prstGeom>
        </p:spPr>
      </p:pic>
      <p:sp>
        <p:nvSpPr>
          <p:cNvPr id="2" name="Rectangle 1">
            <a:extLst>
              <a:ext uri="{FF2B5EF4-FFF2-40B4-BE49-F238E27FC236}">
                <a16:creationId xmlns:a16="http://schemas.microsoft.com/office/drawing/2014/main" id="{C23C58C0-4EE8-4708-AE86-87AB14078E2D}"/>
              </a:ext>
            </a:extLst>
          </p:cNvPr>
          <p:cNvSpPr/>
          <p:nvPr/>
        </p:nvSpPr>
        <p:spPr>
          <a:xfrm>
            <a:off x="0" y="0"/>
            <a:ext cx="12192000" cy="5957454"/>
          </a:xfrm>
          <a:prstGeom prst="rect">
            <a:avLst/>
          </a:prstGeom>
          <a:gradFill>
            <a:gsLst>
              <a:gs pos="0">
                <a:schemeClr val="tx1">
                  <a:lumMod val="85000"/>
                  <a:lumOff val="15000"/>
                </a:schemeClr>
              </a:gs>
              <a:gs pos="74000">
                <a:schemeClr val="tx1">
                  <a:lumMod val="65000"/>
                  <a:lumOff val="35000"/>
                  <a:alpha val="74000"/>
                </a:schemeClr>
              </a:gs>
              <a:gs pos="83000">
                <a:schemeClr val="tx1">
                  <a:lumMod val="75000"/>
                  <a:lumOff val="25000"/>
                  <a:alpha val="43000"/>
                </a:schemeClr>
              </a:gs>
              <a:gs pos="100000">
                <a:schemeClr val="bg2">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object 4">
            <a:extLst>
              <a:ext uri="{FF2B5EF4-FFF2-40B4-BE49-F238E27FC236}">
                <a16:creationId xmlns:a16="http://schemas.microsoft.com/office/drawing/2014/main" id="{B1CF5540-A8BD-4236-8F5F-EE1C903B52E6}"/>
              </a:ext>
            </a:extLst>
          </p:cNvPr>
          <p:cNvSpPr/>
          <p:nvPr/>
        </p:nvSpPr>
        <p:spPr>
          <a:xfrm>
            <a:off x="1002290" y="2135725"/>
            <a:ext cx="3240000" cy="3240000"/>
          </a:xfrm>
          <a:custGeom>
            <a:avLst/>
            <a:gdLst/>
            <a:ahLst/>
            <a:cxnLst/>
            <a:rect l="l" t="t" r="r" b="b"/>
            <a:pathLst>
              <a:path w="2592704" h="2592704">
                <a:moveTo>
                  <a:pt x="1296162" y="0"/>
                </a:moveTo>
                <a:lnTo>
                  <a:pt x="1247566" y="893"/>
                </a:lnTo>
                <a:lnTo>
                  <a:pt x="1199421" y="3554"/>
                </a:lnTo>
                <a:lnTo>
                  <a:pt x="1151760" y="7951"/>
                </a:lnTo>
                <a:lnTo>
                  <a:pt x="1104613" y="14052"/>
                </a:lnTo>
                <a:lnTo>
                  <a:pt x="1058012" y="21826"/>
                </a:lnTo>
                <a:lnTo>
                  <a:pt x="1011988" y="31242"/>
                </a:lnTo>
                <a:lnTo>
                  <a:pt x="966572" y="42268"/>
                </a:lnTo>
                <a:lnTo>
                  <a:pt x="921795" y="54874"/>
                </a:lnTo>
                <a:lnTo>
                  <a:pt x="877689" y="69027"/>
                </a:lnTo>
                <a:lnTo>
                  <a:pt x="834286" y="84697"/>
                </a:lnTo>
                <a:lnTo>
                  <a:pt x="791616" y="101852"/>
                </a:lnTo>
                <a:lnTo>
                  <a:pt x="749711" y="120460"/>
                </a:lnTo>
                <a:lnTo>
                  <a:pt x="708603" y="140491"/>
                </a:lnTo>
                <a:lnTo>
                  <a:pt x="668321" y="161914"/>
                </a:lnTo>
                <a:lnTo>
                  <a:pt x="628899" y="184696"/>
                </a:lnTo>
                <a:lnTo>
                  <a:pt x="590366" y="208807"/>
                </a:lnTo>
                <a:lnTo>
                  <a:pt x="552755" y="234215"/>
                </a:lnTo>
                <a:lnTo>
                  <a:pt x="516097" y="260889"/>
                </a:lnTo>
                <a:lnTo>
                  <a:pt x="480423" y="288798"/>
                </a:lnTo>
                <a:lnTo>
                  <a:pt x="445764" y="317910"/>
                </a:lnTo>
                <a:lnTo>
                  <a:pt x="412152" y="348194"/>
                </a:lnTo>
                <a:lnTo>
                  <a:pt x="379618" y="379618"/>
                </a:lnTo>
                <a:lnTo>
                  <a:pt x="348194" y="412152"/>
                </a:lnTo>
                <a:lnTo>
                  <a:pt x="317910" y="445764"/>
                </a:lnTo>
                <a:lnTo>
                  <a:pt x="288798" y="480423"/>
                </a:lnTo>
                <a:lnTo>
                  <a:pt x="260889" y="516097"/>
                </a:lnTo>
                <a:lnTo>
                  <a:pt x="234215" y="552755"/>
                </a:lnTo>
                <a:lnTo>
                  <a:pt x="208807" y="590366"/>
                </a:lnTo>
                <a:lnTo>
                  <a:pt x="184696" y="628899"/>
                </a:lnTo>
                <a:lnTo>
                  <a:pt x="161914" y="668321"/>
                </a:lnTo>
                <a:lnTo>
                  <a:pt x="140491" y="708603"/>
                </a:lnTo>
                <a:lnTo>
                  <a:pt x="120460" y="749711"/>
                </a:lnTo>
                <a:lnTo>
                  <a:pt x="101852" y="791616"/>
                </a:lnTo>
                <a:lnTo>
                  <a:pt x="84697" y="834286"/>
                </a:lnTo>
                <a:lnTo>
                  <a:pt x="69027" y="877689"/>
                </a:lnTo>
                <a:lnTo>
                  <a:pt x="54874" y="921795"/>
                </a:lnTo>
                <a:lnTo>
                  <a:pt x="42268" y="966572"/>
                </a:lnTo>
                <a:lnTo>
                  <a:pt x="31242" y="1011988"/>
                </a:lnTo>
                <a:lnTo>
                  <a:pt x="21826" y="1058012"/>
                </a:lnTo>
                <a:lnTo>
                  <a:pt x="14052" y="1104613"/>
                </a:lnTo>
                <a:lnTo>
                  <a:pt x="7951" y="1151760"/>
                </a:lnTo>
                <a:lnTo>
                  <a:pt x="3554" y="1199421"/>
                </a:lnTo>
                <a:lnTo>
                  <a:pt x="893" y="1247566"/>
                </a:lnTo>
                <a:lnTo>
                  <a:pt x="0" y="1296162"/>
                </a:lnTo>
                <a:lnTo>
                  <a:pt x="893" y="1344757"/>
                </a:lnTo>
                <a:lnTo>
                  <a:pt x="3554" y="1392902"/>
                </a:lnTo>
                <a:lnTo>
                  <a:pt x="7951" y="1440563"/>
                </a:lnTo>
                <a:lnTo>
                  <a:pt x="14052" y="1487710"/>
                </a:lnTo>
                <a:lnTo>
                  <a:pt x="21826" y="1534311"/>
                </a:lnTo>
                <a:lnTo>
                  <a:pt x="31242" y="1580335"/>
                </a:lnTo>
                <a:lnTo>
                  <a:pt x="42268" y="1625751"/>
                </a:lnTo>
                <a:lnTo>
                  <a:pt x="54874" y="1670528"/>
                </a:lnTo>
                <a:lnTo>
                  <a:pt x="69027" y="1714634"/>
                </a:lnTo>
                <a:lnTo>
                  <a:pt x="84697" y="1758037"/>
                </a:lnTo>
                <a:lnTo>
                  <a:pt x="101852" y="1800707"/>
                </a:lnTo>
                <a:lnTo>
                  <a:pt x="120460" y="1842612"/>
                </a:lnTo>
                <a:lnTo>
                  <a:pt x="140491" y="1883720"/>
                </a:lnTo>
                <a:lnTo>
                  <a:pt x="161914" y="1924002"/>
                </a:lnTo>
                <a:lnTo>
                  <a:pt x="184696" y="1963424"/>
                </a:lnTo>
                <a:lnTo>
                  <a:pt x="208807" y="2001957"/>
                </a:lnTo>
                <a:lnTo>
                  <a:pt x="234215" y="2039568"/>
                </a:lnTo>
                <a:lnTo>
                  <a:pt x="260889" y="2076226"/>
                </a:lnTo>
                <a:lnTo>
                  <a:pt x="288798" y="2111900"/>
                </a:lnTo>
                <a:lnTo>
                  <a:pt x="317910" y="2146559"/>
                </a:lnTo>
                <a:lnTo>
                  <a:pt x="348194" y="2180171"/>
                </a:lnTo>
                <a:lnTo>
                  <a:pt x="379618" y="2212705"/>
                </a:lnTo>
                <a:lnTo>
                  <a:pt x="412152" y="2244129"/>
                </a:lnTo>
                <a:lnTo>
                  <a:pt x="445764" y="2274413"/>
                </a:lnTo>
                <a:lnTo>
                  <a:pt x="480423" y="2303525"/>
                </a:lnTo>
                <a:lnTo>
                  <a:pt x="516097" y="2331434"/>
                </a:lnTo>
                <a:lnTo>
                  <a:pt x="552755" y="2358108"/>
                </a:lnTo>
                <a:lnTo>
                  <a:pt x="590366" y="2383516"/>
                </a:lnTo>
                <a:lnTo>
                  <a:pt x="628899" y="2407627"/>
                </a:lnTo>
                <a:lnTo>
                  <a:pt x="668321" y="2430409"/>
                </a:lnTo>
                <a:lnTo>
                  <a:pt x="708603" y="2451832"/>
                </a:lnTo>
                <a:lnTo>
                  <a:pt x="749711" y="2471863"/>
                </a:lnTo>
                <a:lnTo>
                  <a:pt x="791616" y="2490471"/>
                </a:lnTo>
                <a:lnTo>
                  <a:pt x="834286" y="2507626"/>
                </a:lnTo>
                <a:lnTo>
                  <a:pt x="877689" y="2523296"/>
                </a:lnTo>
                <a:lnTo>
                  <a:pt x="921795" y="2537449"/>
                </a:lnTo>
                <a:lnTo>
                  <a:pt x="966572" y="2550055"/>
                </a:lnTo>
                <a:lnTo>
                  <a:pt x="1011988" y="2561081"/>
                </a:lnTo>
                <a:lnTo>
                  <a:pt x="1058012" y="2570497"/>
                </a:lnTo>
                <a:lnTo>
                  <a:pt x="1104613" y="2578271"/>
                </a:lnTo>
                <a:lnTo>
                  <a:pt x="1151760" y="2584372"/>
                </a:lnTo>
                <a:lnTo>
                  <a:pt x="1199421" y="2588769"/>
                </a:lnTo>
                <a:lnTo>
                  <a:pt x="1247566" y="2591430"/>
                </a:lnTo>
                <a:lnTo>
                  <a:pt x="1296162" y="2592324"/>
                </a:lnTo>
                <a:lnTo>
                  <a:pt x="1344757" y="2591430"/>
                </a:lnTo>
                <a:lnTo>
                  <a:pt x="1392902" y="2588769"/>
                </a:lnTo>
                <a:lnTo>
                  <a:pt x="1440563" y="2584372"/>
                </a:lnTo>
                <a:lnTo>
                  <a:pt x="1487710" y="2578271"/>
                </a:lnTo>
                <a:lnTo>
                  <a:pt x="1534311" y="2570497"/>
                </a:lnTo>
                <a:lnTo>
                  <a:pt x="1580335" y="2561081"/>
                </a:lnTo>
                <a:lnTo>
                  <a:pt x="1625751" y="2550055"/>
                </a:lnTo>
                <a:lnTo>
                  <a:pt x="1670528" y="2537449"/>
                </a:lnTo>
                <a:lnTo>
                  <a:pt x="1714634" y="2523296"/>
                </a:lnTo>
                <a:lnTo>
                  <a:pt x="1758037" y="2507626"/>
                </a:lnTo>
                <a:lnTo>
                  <a:pt x="1800707" y="2490471"/>
                </a:lnTo>
                <a:lnTo>
                  <a:pt x="1842612" y="2471863"/>
                </a:lnTo>
                <a:lnTo>
                  <a:pt x="1883720" y="2451832"/>
                </a:lnTo>
                <a:lnTo>
                  <a:pt x="1924002" y="2430409"/>
                </a:lnTo>
                <a:lnTo>
                  <a:pt x="1963424" y="2407627"/>
                </a:lnTo>
                <a:lnTo>
                  <a:pt x="2001957" y="2383516"/>
                </a:lnTo>
                <a:lnTo>
                  <a:pt x="2039568" y="2358108"/>
                </a:lnTo>
                <a:lnTo>
                  <a:pt x="2076226" y="2331434"/>
                </a:lnTo>
                <a:lnTo>
                  <a:pt x="2111900" y="2303525"/>
                </a:lnTo>
                <a:lnTo>
                  <a:pt x="2146559" y="2274413"/>
                </a:lnTo>
                <a:lnTo>
                  <a:pt x="2180171" y="2244129"/>
                </a:lnTo>
                <a:lnTo>
                  <a:pt x="2212705" y="2212705"/>
                </a:lnTo>
                <a:lnTo>
                  <a:pt x="2244129" y="2180171"/>
                </a:lnTo>
                <a:lnTo>
                  <a:pt x="2274413" y="2146559"/>
                </a:lnTo>
                <a:lnTo>
                  <a:pt x="2303525" y="2111900"/>
                </a:lnTo>
                <a:lnTo>
                  <a:pt x="2331434" y="2076226"/>
                </a:lnTo>
                <a:lnTo>
                  <a:pt x="2358108" y="2039568"/>
                </a:lnTo>
                <a:lnTo>
                  <a:pt x="2383516" y="2001957"/>
                </a:lnTo>
                <a:lnTo>
                  <a:pt x="2407627" y="1963424"/>
                </a:lnTo>
                <a:lnTo>
                  <a:pt x="2430409" y="1924002"/>
                </a:lnTo>
                <a:lnTo>
                  <a:pt x="2451832" y="1883720"/>
                </a:lnTo>
                <a:lnTo>
                  <a:pt x="2471863" y="1842612"/>
                </a:lnTo>
                <a:lnTo>
                  <a:pt x="2490471" y="1800707"/>
                </a:lnTo>
                <a:lnTo>
                  <a:pt x="2507626" y="1758037"/>
                </a:lnTo>
                <a:lnTo>
                  <a:pt x="2523296" y="1714634"/>
                </a:lnTo>
                <a:lnTo>
                  <a:pt x="2537449" y="1670528"/>
                </a:lnTo>
                <a:lnTo>
                  <a:pt x="2550055" y="1625751"/>
                </a:lnTo>
                <a:lnTo>
                  <a:pt x="2561081" y="1580335"/>
                </a:lnTo>
                <a:lnTo>
                  <a:pt x="2570497" y="1534311"/>
                </a:lnTo>
                <a:lnTo>
                  <a:pt x="2578271" y="1487710"/>
                </a:lnTo>
                <a:lnTo>
                  <a:pt x="2584372" y="1440563"/>
                </a:lnTo>
                <a:lnTo>
                  <a:pt x="2588769" y="1392902"/>
                </a:lnTo>
                <a:lnTo>
                  <a:pt x="2591430" y="1344757"/>
                </a:lnTo>
                <a:lnTo>
                  <a:pt x="2592324" y="1296162"/>
                </a:lnTo>
                <a:lnTo>
                  <a:pt x="2591430" y="1247566"/>
                </a:lnTo>
                <a:lnTo>
                  <a:pt x="2588769" y="1199421"/>
                </a:lnTo>
                <a:lnTo>
                  <a:pt x="2584372" y="1151760"/>
                </a:lnTo>
                <a:lnTo>
                  <a:pt x="2578271" y="1104613"/>
                </a:lnTo>
                <a:lnTo>
                  <a:pt x="2570497" y="1058012"/>
                </a:lnTo>
                <a:lnTo>
                  <a:pt x="2561081" y="1011988"/>
                </a:lnTo>
                <a:lnTo>
                  <a:pt x="2550055" y="966572"/>
                </a:lnTo>
                <a:lnTo>
                  <a:pt x="2537449" y="921795"/>
                </a:lnTo>
                <a:lnTo>
                  <a:pt x="2523296" y="877689"/>
                </a:lnTo>
                <a:lnTo>
                  <a:pt x="2507626" y="834286"/>
                </a:lnTo>
                <a:lnTo>
                  <a:pt x="2490471" y="791616"/>
                </a:lnTo>
                <a:lnTo>
                  <a:pt x="2471863" y="749711"/>
                </a:lnTo>
                <a:lnTo>
                  <a:pt x="2451832" y="708603"/>
                </a:lnTo>
                <a:lnTo>
                  <a:pt x="2430409" y="668321"/>
                </a:lnTo>
                <a:lnTo>
                  <a:pt x="2407627" y="628899"/>
                </a:lnTo>
                <a:lnTo>
                  <a:pt x="2383516" y="590366"/>
                </a:lnTo>
                <a:lnTo>
                  <a:pt x="2358108" y="552755"/>
                </a:lnTo>
                <a:lnTo>
                  <a:pt x="2331434" y="516097"/>
                </a:lnTo>
                <a:lnTo>
                  <a:pt x="2303525" y="480423"/>
                </a:lnTo>
                <a:lnTo>
                  <a:pt x="2274413" y="445764"/>
                </a:lnTo>
                <a:lnTo>
                  <a:pt x="2244129" y="412152"/>
                </a:lnTo>
                <a:lnTo>
                  <a:pt x="2212705" y="379618"/>
                </a:lnTo>
                <a:lnTo>
                  <a:pt x="2180171" y="348194"/>
                </a:lnTo>
                <a:lnTo>
                  <a:pt x="2146559" y="317910"/>
                </a:lnTo>
                <a:lnTo>
                  <a:pt x="2111900" y="288798"/>
                </a:lnTo>
                <a:lnTo>
                  <a:pt x="2076226" y="260889"/>
                </a:lnTo>
                <a:lnTo>
                  <a:pt x="2039568" y="234215"/>
                </a:lnTo>
                <a:lnTo>
                  <a:pt x="2001957" y="208807"/>
                </a:lnTo>
                <a:lnTo>
                  <a:pt x="1963424" y="184696"/>
                </a:lnTo>
                <a:lnTo>
                  <a:pt x="1924002" y="161914"/>
                </a:lnTo>
                <a:lnTo>
                  <a:pt x="1883720" y="140491"/>
                </a:lnTo>
                <a:lnTo>
                  <a:pt x="1842612" y="120460"/>
                </a:lnTo>
                <a:lnTo>
                  <a:pt x="1800707" y="101852"/>
                </a:lnTo>
                <a:lnTo>
                  <a:pt x="1758037" y="84697"/>
                </a:lnTo>
                <a:lnTo>
                  <a:pt x="1714634" y="69027"/>
                </a:lnTo>
                <a:lnTo>
                  <a:pt x="1670528" y="54874"/>
                </a:lnTo>
                <a:lnTo>
                  <a:pt x="1625751" y="42268"/>
                </a:lnTo>
                <a:lnTo>
                  <a:pt x="1580335" y="31242"/>
                </a:lnTo>
                <a:lnTo>
                  <a:pt x="1534311" y="21826"/>
                </a:lnTo>
                <a:lnTo>
                  <a:pt x="1487710" y="14052"/>
                </a:lnTo>
                <a:lnTo>
                  <a:pt x="1440563" y="7951"/>
                </a:lnTo>
                <a:lnTo>
                  <a:pt x="1392902" y="3554"/>
                </a:lnTo>
                <a:lnTo>
                  <a:pt x="1344757" y="893"/>
                </a:lnTo>
                <a:lnTo>
                  <a:pt x="1296162" y="0"/>
                </a:lnTo>
                <a:close/>
              </a:path>
            </a:pathLst>
          </a:custGeom>
          <a:solidFill>
            <a:srgbClr val="253435"/>
          </a:solidFill>
        </p:spPr>
        <p:txBody>
          <a:bodyPr wrap="square" lIns="0" tIns="0" rIns="0" bIns="0" rtlCol="0"/>
          <a:lstStyle/>
          <a:p>
            <a:endParaRPr>
              <a:solidFill>
                <a:prstClr val="black"/>
              </a:solidFill>
              <a:latin typeface="Calibri"/>
            </a:endParaRPr>
          </a:p>
        </p:txBody>
      </p:sp>
      <p:sp>
        <p:nvSpPr>
          <p:cNvPr id="8" name="object 5">
            <a:extLst>
              <a:ext uri="{FF2B5EF4-FFF2-40B4-BE49-F238E27FC236}">
                <a16:creationId xmlns:a16="http://schemas.microsoft.com/office/drawing/2014/main" id="{F5E2939B-400E-42C7-A47A-F0EADE465334}"/>
              </a:ext>
            </a:extLst>
          </p:cNvPr>
          <p:cNvSpPr/>
          <p:nvPr/>
        </p:nvSpPr>
        <p:spPr>
          <a:xfrm>
            <a:off x="1002290" y="2195299"/>
            <a:ext cx="3240000" cy="3239999"/>
          </a:xfrm>
          <a:custGeom>
            <a:avLst/>
            <a:gdLst/>
            <a:ahLst/>
            <a:cxnLst/>
            <a:rect l="l" t="t" r="r" b="b"/>
            <a:pathLst>
              <a:path w="2592704" h="2592704">
                <a:moveTo>
                  <a:pt x="0" y="1296162"/>
                </a:moveTo>
                <a:lnTo>
                  <a:pt x="893" y="1247566"/>
                </a:lnTo>
                <a:lnTo>
                  <a:pt x="3554" y="1199421"/>
                </a:lnTo>
                <a:lnTo>
                  <a:pt x="7951" y="1151760"/>
                </a:lnTo>
                <a:lnTo>
                  <a:pt x="14052" y="1104613"/>
                </a:lnTo>
                <a:lnTo>
                  <a:pt x="21826" y="1058012"/>
                </a:lnTo>
                <a:lnTo>
                  <a:pt x="31242" y="1011988"/>
                </a:lnTo>
                <a:lnTo>
                  <a:pt x="42268" y="966572"/>
                </a:lnTo>
                <a:lnTo>
                  <a:pt x="54874" y="921795"/>
                </a:lnTo>
                <a:lnTo>
                  <a:pt x="69027" y="877689"/>
                </a:lnTo>
                <a:lnTo>
                  <a:pt x="84697" y="834286"/>
                </a:lnTo>
                <a:lnTo>
                  <a:pt x="101852" y="791616"/>
                </a:lnTo>
                <a:lnTo>
                  <a:pt x="120460" y="749711"/>
                </a:lnTo>
                <a:lnTo>
                  <a:pt x="140491" y="708603"/>
                </a:lnTo>
                <a:lnTo>
                  <a:pt x="161914" y="668321"/>
                </a:lnTo>
                <a:lnTo>
                  <a:pt x="184696" y="628899"/>
                </a:lnTo>
                <a:lnTo>
                  <a:pt x="208807" y="590366"/>
                </a:lnTo>
                <a:lnTo>
                  <a:pt x="234215" y="552755"/>
                </a:lnTo>
                <a:lnTo>
                  <a:pt x="260889" y="516097"/>
                </a:lnTo>
                <a:lnTo>
                  <a:pt x="288798" y="480423"/>
                </a:lnTo>
                <a:lnTo>
                  <a:pt x="317910" y="445764"/>
                </a:lnTo>
                <a:lnTo>
                  <a:pt x="348194" y="412152"/>
                </a:lnTo>
                <a:lnTo>
                  <a:pt x="379618" y="379618"/>
                </a:lnTo>
                <a:lnTo>
                  <a:pt x="412152" y="348194"/>
                </a:lnTo>
                <a:lnTo>
                  <a:pt x="445764" y="317910"/>
                </a:lnTo>
                <a:lnTo>
                  <a:pt x="480423" y="288798"/>
                </a:lnTo>
                <a:lnTo>
                  <a:pt x="516097" y="260889"/>
                </a:lnTo>
                <a:lnTo>
                  <a:pt x="552755" y="234215"/>
                </a:lnTo>
                <a:lnTo>
                  <a:pt x="590366" y="208807"/>
                </a:lnTo>
                <a:lnTo>
                  <a:pt x="628899" y="184696"/>
                </a:lnTo>
                <a:lnTo>
                  <a:pt x="668321" y="161914"/>
                </a:lnTo>
                <a:lnTo>
                  <a:pt x="708603" y="140491"/>
                </a:lnTo>
                <a:lnTo>
                  <a:pt x="749711" y="120460"/>
                </a:lnTo>
                <a:lnTo>
                  <a:pt x="791616" y="101852"/>
                </a:lnTo>
                <a:lnTo>
                  <a:pt x="834286" y="84697"/>
                </a:lnTo>
                <a:lnTo>
                  <a:pt x="877689" y="69027"/>
                </a:lnTo>
                <a:lnTo>
                  <a:pt x="921795" y="54874"/>
                </a:lnTo>
                <a:lnTo>
                  <a:pt x="966572" y="42268"/>
                </a:lnTo>
                <a:lnTo>
                  <a:pt x="1011988" y="31242"/>
                </a:lnTo>
                <a:lnTo>
                  <a:pt x="1058012" y="21826"/>
                </a:lnTo>
                <a:lnTo>
                  <a:pt x="1104613" y="14052"/>
                </a:lnTo>
                <a:lnTo>
                  <a:pt x="1151760" y="7951"/>
                </a:lnTo>
                <a:lnTo>
                  <a:pt x="1199421" y="3554"/>
                </a:lnTo>
                <a:lnTo>
                  <a:pt x="1247566" y="893"/>
                </a:lnTo>
                <a:lnTo>
                  <a:pt x="1296162" y="0"/>
                </a:lnTo>
                <a:lnTo>
                  <a:pt x="1344757" y="893"/>
                </a:lnTo>
                <a:lnTo>
                  <a:pt x="1392902" y="3554"/>
                </a:lnTo>
                <a:lnTo>
                  <a:pt x="1440563" y="7951"/>
                </a:lnTo>
                <a:lnTo>
                  <a:pt x="1487710" y="14052"/>
                </a:lnTo>
                <a:lnTo>
                  <a:pt x="1534311" y="21826"/>
                </a:lnTo>
                <a:lnTo>
                  <a:pt x="1580335" y="31242"/>
                </a:lnTo>
                <a:lnTo>
                  <a:pt x="1625751" y="42268"/>
                </a:lnTo>
                <a:lnTo>
                  <a:pt x="1670528" y="54874"/>
                </a:lnTo>
                <a:lnTo>
                  <a:pt x="1714634" y="69027"/>
                </a:lnTo>
                <a:lnTo>
                  <a:pt x="1758037" y="84697"/>
                </a:lnTo>
                <a:lnTo>
                  <a:pt x="1800707" y="101852"/>
                </a:lnTo>
                <a:lnTo>
                  <a:pt x="1842612" y="120460"/>
                </a:lnTo>
                <a:lnTo>
                  <a:pt x="1883720" y="140491"/>
                </a:lnTo>
                <a:lnTo>
                  <a:pt x="1924002" y="161914"/>
                </a:lnTo>
                <a:lnTo>
                  <a:pt x="1963424" y="184696"/>
                </a:lnTo>
                <a:lnTo>
                  <a:pt x="2001957" y="208807"/>
                </a:lnTo>
                <a:lnTo>
                  <a:pt x="2039568" y="234215"/>
                </a:lnTo>
                <a:lnTo>
                  <a:pt x="2076226" y="260889"/>
                </a:lnTo>
                <a:lnTo>
                  <a:pt x="2111900" y="288798"/>
                </a:lnTo>
                <a:lnTo>
                  <a:pt x="2146559" y="317910"/>
                </a:lnTo>
                <a:lnTo>
                  <a:pt x="2180171" y="348194"/>
                </a:lnTo>
                <a:lnTo>
                  <a:pt x="2212705" y="379618"/>
                </a:lnTo>
                <a:lnTo>
                  <a:pt x="2244129" y="412152"/>
                </a:lnTo>
                <a:lnTo>
                  <a:pt x="2274413" y="445764"/>
                </a:lnTo>
                <a:lnTo>
                  <a:pt x="2303525" y="480423"/>
                </a:lnTo>
                <a:lnTo>
                  <a:pt x="2331434" y="516097"/>
                </a:lnTo>
                <a:lnTo>
                  <a:pt x="2358108" y="552755"/>
                </a:lnTo>
                <a:lnTo>
                  <a:pt x="2383516" y="590366"/>
                </a:lnTo>
                <a:lnTo>
                  <a:pt x="2407627" y="628899"/>
                </a:lnTo>
                <a:lnTo>
                  <a:pt x="2430409" y="668321"/>
                </a:lnTo>
                <a:lnTo>
                  <a:pt x="2451832" y="708603"/>
                </a:lnTo>
                <a:lnTo>
                  <a:pt x="2471863" y="749711"/>
                </a:lnTo>
                <a:lnTo>
                  <a:pt x="2490471" y="791616"/>
                </a:lnTo>
                <a:lnTo>
                  <a:pt x="2507626" y="834286"/>
                </a:lnTo>
                <a:lnTo>
                  <a:pt x="2523296" y="877689"/>
                </a:lnTo>
                <a:lnTo>
                  <a:pt x="2537449" y="921795"/>
                </a:lnTo>
                <a:lnTo>
                  <a:pt x="2550055" y="966572"/>
                </a:lnTo>
                <a:lnTo>
                  <a:pt x="2561081" y="1011988"/>
                </a:lnTo>
                <a:lnTo>
                  <a:pt x="2570497" y="1058012"/>
                </a:lnTo>
                <a:lnTo>
                  <a:pt x="2578271" y="1104613"/>
                </a:lnTo>
                <a:lnTo>
                  <a:pt x="2584372" y="1151760"/>
                </a:lnTo>
                <a:lnTo>
                  <a:pt x="2588769" y="1199421"/>
                </a:lnTo>
                <a:lnTo>
                  <a:pt x="2591430" y="1247566"/>
                </a:lnTo>
                <a:lnTo>
                  <a:pt x="2592324" y="1296162"/>
                </a:lnTo>
                <a:lnTo>
                  <a:pt x="2591430" y="1344757"/>
                </a:lnTo>
                <a:lnTo>
                  <a:pt x="2588769" y="1392902"/>
                </a:lnTo>
                <a:lnTo>
                  <a:pt x="2584372" y="1440563"/>
                </a:lnTo>
                <a:lnTo>
                  <a:pt x="2578271" y="1487710"/>
                </a:lnTo>
                <a:lnTo>
                  <a:pt x="2570497" y="1534311"/>
                </a:lnTo>
                <a:lnTo>
                  <a:pt x="2561081" y="1580335"/>
                </a:lnTo>
                <a:lnTo>
                  <a:pt x="2550055" y="1625751"/>
                </a:lnTo>
                <a:lnTo>
                  <a:pt x="2537449" y="1670528"/>
                </a:lnTo>
                <a:lnTo>
                  <a:pt x="2523296" y="1714634"/>
                </a:lnTo>
                <a:lnTo>
                  <a:pt x="2507626" y="1758037"/>
                </a:lnTo>
                <a:lnTo>
                  <a:pt x="2490471" y="1800707"/>
                </a:lnTo>
                <a:lnTo>
                  <a:pt x="2471863" y="1842612"/>
                </a:lnTo>
                <a:lnTo>
                  <a:pt x="2451832" y="1883720"/>
                </a:lnTo>
                <a:lnTo>
                  <a:pt x="2430409" y="1924002"/>
                </a:lnTo>
                <a:lnTo>
                  <a:pt x="2407627" y="1963424"/>
                </a:lnTo>
                <a:lnTo>
                  <a:pt x="2383516" y="2001957"/>
                </a:lnTo>
                <a:lnTo>
                  <a:pt x="2358108" y="2039568"/>
                </a:lnTo>
                <a:lnTo>
                  <a:pt x="2331434" y="2076226"/>
                </a:lnTo>
                <a:lnTo>
                  <a:pt x="2303525" y="2111900"/>
                </a:lnTo>
                <a:lnTo>
                  <a:pt x="2274413" y="2146559"/>
                </a:lnTo>
                <a:lnTo>
                  <a:pt x="2244129" y="2180171"/>
                </a:lnTo>
                <a:lnTo>
                  <a:pt x="2212705" y="2212705"/>
                </a:lnTo>
                <a:lnTo>
                  <a:pt x="2180171" y="2244129"/>
                </a:lnTo>
                <a:lnTo>
                  <a:pt x="2146559" y="2274413"/>
                </a:lnTo>
                <a:lnTo>
                  <a:pt x="2111900" y="2303525"/>
                </a:lnTo>
                <a:lnTo>
                  <a:pt x="2076226" y="2331434"/>
                </a:lnTo>
                <a:lnTo>
                  <a:pt x="2039568" y="2358108"/>
                </a:lnTo>
                <a:lnTo>
                  <a:pt x="2001957" y="2383516"/>
                </a:lnTo>
                <a:lnTo>
                  <a:pt x="1963424" y="2407627"/>
                </a:lnTo>
                <a:lnTo>
                  <a:pt x="1924002" y="2430409"/>
                </a:lnTo>
                <a:lnTo>
                  <a:pt x="1883720" y="2451832"/>
                </a:lnTo>
                <a:lnTo>
                  <a:pt x="1842612" y="2471863"/>
                </a:lnTo>
                <a:lnTo>
                  <a:pt x="1800707" y="2490471"/>
                </a:lnTo>
                <a:lnTo>
                  <a:pt x="1758037" y="2507626"/>
                </a:lnTo>
                <a:lnTo>
                  <a:pt x="1714634" y="2523296"/>
                </a:lnTo>
                <a:lnTo>
                  <a:pt x="1670528" y="2537449"/>
                </a:lnTo>
                <a:lnTo>
                  <a:pt x="1625751" y="2550055"/>
                </a:lnTo>
                <a:lnTo>
                  <a:pt x="1580335" y="2561081"/>
                </a:lnTo>
                <a:lnTo>
                  <a:pt x="1534311" y="2570497"/>
                </a:lnTo>
                <a:lnTo>
                  <a:pt x="1487710" y="2578271"/>
                </a:lnTo>
                <a:lnTo>
                  <a:pt x="1440563" y="2584372"/>
                </a:lnTo>
                <a:lnTo>
                  <a:pt x="1392902" y="2588769"/>
                </a:lnTo>
                <a:lnTo>
                  <a:pt x="1344757" y="2591430"/>
                </a:lnTo>
                <a:lnTo>
                  <a:pt x="1296162" y="2592324"/>
                </a:lnTo>
                <a:lnTo>
                  <a:pt x="1247566" y="2591430"/>
                </a:lnTo>
                <a:lnTo>
                  <a:pt x="1199421" y="2588769"/>
                </a:lnTo>
                <a:lnTo>
                  <a:pt x="1151760" y="2584372"/>
                </a:lnTo>
                <a:lnTo>
                  <a:pt x="1104613" y="2578271"/>
                </a:lnTo>
                <a:lnTo>
                  <a:pt x="1058012" y="2570497"/>
                </a:lnTo>
                <a:lnTo>
                  <a:pt x="1011988" y="2561081"/>
                </a:lnTo>
                <a:lnTo>
                  <a:pt x="966572" y="2550055"/>
                </a:lnTo>
                <a:lnTo>
                  <a:pt x="921795" y="2537449"/>
                </a:lnTo>
                <a:lnTo>
                  <a:pt x="877689" y="2523296"/>
                </a:lnTo>
                <a:lnTo>
                  <a:pt x="834286" y="2507626"/>
                </a:lnTo>
                <a:lnTo>
                  <a:pt x="791616" y="2490471"/>
                </a:lnTo>
                <a:lnTo>
                  <a:pt x="749711" y="2471863"/>
                </a:lnTo>
                <a:lnTo>
                  <a:pt x="708603" y="2451832"/>
                </a:lnTo>
                <a:lnTo>
                  <a:pt x="668321" y="2430409"/>
                </a:lnTo>
                <a:lnTo>
                  <a:pt x="628899" y="2407627"/>
                </a:lnTo>
                <a:lnTo>
                  <a:pt x="590366" y="2383516"/>
                </a:lnTo>
                <a:lnTo>
                  <a:pt x="552755" y="2358108"/>
                </a:lnTo>
                <a:lnTo>
                  <a:pt x="516097" y="2331434"/>
                </a:lnTo>
                <a:lnTo>
                  <a:pt x="480423" y="2303525"/>
                </a:lnTo>
                <a:lnTo>
                  <a:pt x="445764" y="2274413"/>
                </a:lnTo>
                <a:lnTo>
                  <a:pt x="412152" y="2244129"/>
                </a:lnTo>
                <a:lnTo>
                  <a:pt x="379618" y="2212705"/>
                </a:lnTo>
                <a:lnTo>
                  <a:pt x="348194" y="2180171"/>
                </a:lnTo>
                <a:lnTo>
                  <a:pt x="317910" y="2146559"/>
                </a:lnTo>
                <a:lnTo>
                  <a:pt x="288798" y="2111900"/>
                </a:lnTo>
                <a:lnTo>
                  <a:pt x="260889" y="2076226"/>
                </a:lnTo>
                <a:lnTo>
                  <a:pt x="234215" y="2039568"/>
                </a:lnTo>
                <a:lnTo>
                  <a:pt x="208807" y="2001957"/>
                </a:lnTo>
                <a:lnTo>
                  <a:pt x="184696" y="1963424"/>
                </a:lnTo>
                <a:lnTo>
                  <a:pt x="161914" y="1924002"/>
                </a:lnTo>
                <a:lnTo>
                  <a:pt x="140491" y="1883720"/>
                </a:lnTo>
                <a:lnTo>
                  <a:pt x="120460" y="1842612"/>
                </a:lnTo>
                <a:lnTo>
                  <a:pt x="101852" y="1800707"/>
                </a:lnTo>
                <a:lnTo>
                  <a:pt x="84697" y="1758037"/>
                </a:lnTo>
                <a:lnTo>
                  <a:pt x="69027" y="1714634"/>
                </a:lnTo>
                <a:lnTo>
                  <a:pt x="54874" y="1670528"/>
                </a:lnTo>
                <a:lnTo>
                  <a:pt x="42268" y="1625751"/>
                </a:lnTo>
                <a:lnTo>
                  <a:pt x="31242" y="1580335"/>
                </a:lnTo>
                <a:lnTo>
                  <a:pt x="21826" y="1534311"/>
                </a:lnTo>
                <a:lnTo>
                  <a:pt x="14052" y="1487710"/>
                </a:lnTo>
                <a:lnTo>
                  <a:pt x="7951" y="1440563"/>
                </a:lnTo>
                <a:lnTo>
                  <a:pt x="3554" y="1392902"/>
                </a:lnTo>
                <a:lnTo>
                  <a:pt x="893" y="1344757"/>
                </a:lnTo>
                <a:lnTo>
                  <a:pt x="0" y="1296162"/>
                </a:lnTo>
                <a:close/>
              </a:path>
            </a:pathLst>
          </a:custGeom>
          <a:ln w="25908">
            <a:solidFill>
              <a:srgbClr val="FBCA60"/>
            </a:solidFill>
          </a:ln>
        </p:spPr>
        <p:txBody>
          <a:bodyPr wrap="square" lIns="0" tIns="0" rIns="0" bIns="0" rtlCol="0"/>
          <a:lstStyle/>
          <a:p>
            <a:endParaRPr>
              <a:solidFill>
                <a:prstClr val="black"/>
              </a:solidFill>
              <a:latin typeface="Calibri"/>
            </a:endParaRPr>
          </a:p>
        </p:txBody>
      </p:sp>
      <p:sp>
        <p:nvSpPr>
          <p:cNvPr id="9" name="object 6">
            <a:extLst>
              <a:ext uri="{FF2B5EF4-FFF2-40B4-BE49-F238E27FC236}">
                <a16:creationId xmlns:a16="http://schemas.microsoft.com/office/drawing/2014/main" id="{1D2E4EF0-E52E-444D-844F-5456DF26F49F}"/>
              </a:ext>
            </a:extLst>
          </p:cNvPr>
          <p:cNvSpPr txBox="1"/>
          <p:nvPr/>
        </p:nvSpPr>
        <p:spPr>
          <a:xfrm>
            <a:off x="1002290" y="3241287"/>
            <a:ext cx="3240000" cy="1577153"/>
          </a:xfrm>
          <a:prstGeom prst="rect">
            <a:avLst/>
          </a:prstGeom>
        </p:spPr>
        <p:txBody>
          <a:bodyPr vert="horz" wrap="square" lIns="0" tIns="12700" rIns="0" bIns="0" rtlCol="0">
            <a:noAutofit/>
          </a:bodyPr>
          <a:lstStyle/>
          <a:p>
            <a:pPr marL="393065" marR="5080" indent="-381000" algn="ctr">
              <a:spcBef>
                <a:spcPts val="100"/>
              </a:spcBef>
            </a:pPr>
            <a:r>
              <a:rPr lang="en-ZA" sz="3200" dirty="0">
                <a:solidFill>
                  <a:srgbClr val="FBCA60"/>
                </a:solidFill>
                <a:latin typeface="Franklin Gothic Book"/>
                <a:cs typeface="Franklin Gothic Book"/>
              </a:rPr>
              <a:t>Selected</a:t>
            </a:r>
          </a:p>
          <a:p>
            <a:pPr marL="393065" marR="5080" indent="-381000" algn="ctr">
              <a:spcBef>
                <a:spcPts val="100"/>
              </a:spcBef>
            </a:pPr>
            <a:r>
              <a:rPr lang="en-ZA" sz="3200" dirty="0">
                <a:solidFill>
                  <a:srgbClr val="FBCA60"/>
                </a:solidFill>
                <a:latin typeface="Franklin Gothic Book"/>
                <a:cs typeface="Franklin Gothic Book"/>
              </a:rPr>
              <a:t>Poverty </a:t>
            </a:r>
          </a:p>
          <a:p>
            <a:pPr marL="393065" marR="5080" indent="-381000" algn="ctr">
              <a:spcBef>
                <a:spcPts val="100"/>
              </a:spcBef>
            </a:pPr>
            <a:r>
              <a:rPr lang="en-ZA" sz="3200" dirty="0">
                <a:solidFill>
                  <a:srgbClr val="FBCA60"/>
                </a:solidFill>
                <a:latin typeface="Franklin Gothic Book"/>
                <a:cs typeface="Franklin Gothic Book"/>
              </a:rPr>
              <a:t>Indicators</a:t>
            </a:r>
            <a:endParaRPr sz="3200" dirty="0">
              <a:solidFill>
                <a:prstClr val="black"/>
              </a:solidFill>
              <a:latin typeface="Franklin Gothic Book"/>
              <a:cs typeface="Franklin Gothic Book"/>
            </a:endParaRPr>
          </a:p>
        </p:txBody>
      </p:sp>
      <p:sp>
        <p:nvSpPr>
          <p:cNvPr id="10" name="Slide Number Placeholder 15">
            <a:extLst>
              <a:ext uri="{FF2B5EF4-FFF2-40B4-BE49-F238E27FC236}">
                <a16:creationId xmlns:a16="http://schemas.microsoft.com/office/drawing/2014/main" id="{975ED8AB-5E36-4A24-BD1E-CCF1CE8088D2}"/>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21</a:t>
            </a:fld>
            <a:endParaRPr lang="en-ZA"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131817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475F77-FDD1-4139-BD44-AD289302EDD8}"/>
              </a:ext>
            </a:extLst>
          </p:cNvPr>
          <p:cNvSpPr/>
          <p:nvPr/>
        </p:nvSpPr>
        <p:spPr>
          <a:xfrm>
            <a:off x="2583921" y="3874936"/>
            <a:ext cx="3169605" cy="1200329"/>
          </a:xfrm>
          <a:prstGeom prst="rect">
            <a:avLst/>
          </a:prstGeom>
        </p:spPr>
        <p:txBody>
          <a:bodyPr wrap="square">
            <a:spAutoFit/>
          </a:bodyPr>
          <a:lstStyle/>
          <a:p>
            <a:endParaRPr lang="en-US" dirty="0"/>
          </a:p>
          <a:p>
            <a:r>
              <a:rPr lang="en-US" i="1" dirty="0">
                <a:solidFill>
                  <a:schemeClr val="tx1">
                    <a:lumMod val="50000"/>
                    <a:lumOff val="50000"/>
                  </a:schemeClr>
                </a:solidFill>
              </a:rPr>
              <a:t>Subjective poverty (self-perceived)</a:t>
            </a:r>
          </a:p>
          <a:p>
            <a:endParaRPr lang="en-US" i="1" dirty="0"/>
          </a:p>
        </p:txBody>
      </p:sp>
      <p:pic>
        <p:nvPicPr>
          <p:cNvPr id="3" name="Picture 4" descr="http://mg.ml.vc/mgoblin_media/media_entries/36/copyright-inequality.png">
            <a:extLst>
              <a:ext uri="{FF2B5EF4-FFF2-40B4-BE49-F238E27FC236}">
                <a16:creationId xmlns:a16="http://schemas.microsoft.com/office/drawing/2014/main" id="{F1B8D9FF-58C4-4005-9E37-51F7F9F05E47}"/>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4323" y="1790120"/>
            <a:ext cx="836873" cy="8368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95D3A1F-99C6-48B0-870C-321F5AB3DC22}"/>
              </a:ext>
            </a:extLst>
          </p:cNvPr>
          <p:cNvGrpSpPr/>
          <p:nvPr/>
        </p:nvGrpSpPr>
        <p:grpSpPr>
          <a:xfrm>
            <a:off x="1365871" y="3949421"/>
            <a:ext cx="881112" cy="872072"/>
            <a:chOff x="3799851" y="5395706"/>
            <a:chExt cx="630721" cy="624250"/>
          </a:xfrm>
        </p:grpSpPr>
        <p:pic>
          <p:nvPicPr>
            <p:cNvPr id="5" name="Picture 4" descr="Brain Icon">
              <a:extLst>
                <a:ext uri="{FF2B5EF4-FFF2-40B4-BE49-F238E27FC236}">
                  <a16:creationId xmlns:a16="http://schemas.microsoft.com/office/drawing/2014/main" id="{D44B42CE-AB9E-46D3-B2B7-814488187F39}"/>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6322" y="5395706"/>
              <a:ext cx="624250" cy="6242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1D3EE0EC-2B33-446D-AFB1-D10B862E54B6}"/>
                </a:ext>
              </a:extLst>
            </p:cNvPr>
            <p:cNvSpPr/>
            <p:nvPr/>
          </p:nvSpPr>
          <p:spPr>
            <a:xfrm>
              <a:off x="3799851" y="5422111"/>
              <a:ext cx="581218" cy="581218"/>
            </a:xfrm>
            <a:prstGeom prst="ellipse">
              <a:avLst/>
            </a:prstGeom>
            <a:no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grpSp>
        <p:nvGrpSpPr>
          <p:cNvPr id="7" name="Group 6">
            <a:extLst>
              <a:ext uri="{FF2B5EF4-FFF2-40B4-BE49-F238E27FC236}">
                <a16:creationId xmlns:a16="http://schemas.microsoft.com/office/drawing/2014/main" id="{9C5074A1-2411-4B7F-98A7-E78297EACC4E}"/>
              </a:ext>
            </a:extLst>
          </p:cNvPr>
          <p:cNvGrpSpPr/>
          <p:nvPr/>
        </p:nvGrpSpPr>
        <p:grpSpPr>
          <a:xfrm>
            <a:off x="1365871" y="1781600"/>
            <a:ext cx="811137" cy="811137"/>
            <a:chOff x="1719781" y="2149108"/>
            <a:chExt cx="581218" cy="581218"/>
          </a:xfrm>
        </p:grpSpPr>
        <p:pic>
          <p:nvPicPr>
            <p:cNvPr id="8" name="Picture 7" descr="http://cdn.flaticon.com/png/256/31368.png">
              <a:extLst>
                <a:ext uri="{FF2B5EF4-FFF2-40B4-BE49-F238E27FC236}">
                  <a16:creationId xmlns:a16="http://schemas.microsoft.com/office/drawing/2014/main" id="{50FFD2FD-CBEB-411D-A9E3-A7A4C7EB4C4E}"/>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2500" y="2201348"/>
              <a:ext cx="528978" cy="52897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35E9B261-5AFE-4B3E-BC88-191DBBACCE26}"/>
                </a:ext>
              </a:extLst>
            </p:cNvPr>
            <p:cNvSpPr/>
            <p:nvPr/>
          </p:nvSpPr>
          <p:spPr>
            <a:xfrm>
              <a:off x="1719781" y="2149108"/>
              <a:ext cx="581218" cy="581218"/>
            </a:xfrm>
            <a:prstGeom prst="ellipse">
              <a:avLst/>
            </a:prstGeom>
            <a:noFill/>
            <a:ln w="539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sp>
        <p:nvSpPr>
          <p:cNvPr id="10" name="Rectangle 9">
            <a:extLst>
              <a:ext uri="{FF2B5EF4-FFF2-40B4-BE49-F238E27FC236}">
                <a16:creationId xmlns:a16="http://schemas.microsoft.com/office/drawing/2014/main" id="{3DBD4685-1F00-4404-9468-9066925F1F5C}"/>
              </a:ext>
            </a:extLst>
          </p:cNvPr>
          <p:cNvSpPr/>
          <p:nvPr/>
        </p:nvSpPr>
        <p:spPr>
          <a:xfrm>
            <a:off x="2618326" y="1806524"/>
            <a:ext cx="2544543" cy="707886"/>
          </a:xfrm>
          <a:prstGeom prst="rect">
            <a:avLst/>
          </a:prstGeom>
        </p:spPr>
        <p:txBody>
          <a:bodyPr wrap="none">
            <a:spAutoFit/>
          </a:bodyPr>
          <a:lstStyle/>
          <a:p>
            <a:r>
              <a:rPr lang="en-US" sz="2000" dirty="0">
                <a:solidFill>
                  <a:schemeClr val="tx2">
                    <a:lumMod val="75000"/>
                  </a:schemeClr>
                </a:solidFill>
              </a:rPr>
              <a:t>Money-metric (lack of </a:t>
            </a:r>
          </a:p>
          <a:p>
            <a:r>
              <a:rPr lang="en-US" sz="2000" dirty="0">
                <a:solidFill>
                  <a:schemeClr val="tx2">
                    <a:lumMod val="75000"/>
                  </a:schemeClr>
                </a:solidFill>
              </a:rPr>
              <a:t>income/expenditure)</a:t>
            </a:r>
          </a:p>
        </p:txBody>
      </p:sp>
      <p:sp>
        <p:nvSpPr>
          <p:cNvPr id="11" name="Rectangle 10">
            <a:extLst>
              <a:ext uri="{FF2B5EF4-FFF2-40B4-BE49-F238E27FC236}">
                <a16:creationId xmlns:a16="http://schemas.microsoft.com/office/drawing/2014/main" id="{705A97CC-FE58-44FA-9E1E-9A3F8891DBAF}"/>
              </a:ext>
            </a:extLst>
          </p:cNvPr>
          <p:cNvSpPr/>
          <p:nvPr/>
        </p:nvSpPr>
        <p:spPr>
          <a:xfrm>
            <a:off x="6793763" y="4065746"/>
            <a:ext cx="3531765" cy="923330"/>
          </a:xfrm>
          <a:prstGeom prst="rect">
            <a:avLst/>
          </a:prstGeom>
        </p:spPr>
        <p:txBody>
          <a:bodyPr wrap="square">
            <a:spAutoFit/>
          </a:bodyPr>
          <a:lstStyle/>
          <a:p>
            <a:r>
              <a:rPr lang="en-US" i="1" dirty="0">
                <a:solidFill>
                  <a:schemeClr val="tx1">
                    <a:lumMod val="50000"/>
                    <a:lumOff val="50000"/>
                  </a:schemeClr>
                </a:solidFill>
              </a:rPr>
              <a:t>Multidimensional poverty (lack of basic services, education, etc.)</a:t>
            </a:r>
          </a:p>
          <a:p>
            <a:endParaRPr lang="en-US" i="1" dirty="0"/>
          </a:p>
        </p:txBody>
      </p:sp>
      <p:sp>
        <p:nvSpPr>
          <p:cNvPr id="12" name="Rectangle 11">
            <a:extLst>
              <a:ext uri="{FF2B5EF4-FFF2-40B4-BE49-F238E27FC236}">
                <a16:creationId xmlns:a16="http://schemas.microsoft.com/office/drawing/2014/main" id="{AF53CD99-C215-4905-96BD-8B1C156317DA}"/>
              </a:ext>
            </a:extLst>
          </p:cNvPr>
          <p:cNvSpPr/>
          <p:nvPr/>
        </p:nvSpPr>
        <p:spPr>
          <a:xfrm>
            <a:off x="6822650" y="1790120"/>
            <a:ext cx="3286829" cy="707886"/>
          </a:xfrm>
          <a:prstGeom prst="rect">
            <a:avLst/>
          </a:prstGeom>
        </p:spPr>
        <p:txBody>
          <a:bodyPr wrap="square">
            <a:spAutoFit/>
          </a:bodyPr>
          <a:lstStyle/>
          <a:p>
            <a:r>
              <a:rPr lang="en-US" sz="2000" dirty="0">
                <a:solidFill>
                  <a:schemeClr val="tx2">
                    <a:lumMod val="75000"/>
                  </a:schemeClr>
                </a:solidFill>
              </a:rPr>
              <a:t>Inequality (Gini coefficient, share of expenditure, etc.)</a:t>
            </a:r>
          </a:p>
        </p:txBody>
      </p:sp>
      <p:pic>
        <p:nvPicPr>
          <p:cNvPr id="13" name="Picture 2" descr="Image result for multidimensional icon">
            <a:extLst>
              <a:ext uri="{FF2B5EF4-FFF2-40B4-BE49-F238E27FC236}">
                <a16:creationId xmlns:a16="http://schemas.microsoft.com/office/drawing/2014/main" id="{BA36F586-CA62-4709-A45F-BBC20AC6AC98}"/>
              </a:ext>
            </a:extLst>
          </p:cNvPr>
          <p:cNvPicPr>
            <a:picLocks noChangeAspect="1" noChangeArrowheads="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21576" t="27292" r="15758" b="21367"/>
          <a:stretch/>
        </p:blipFill>
        <p:spPr bwMode="auto">
          <a:xfrm>
            <a:off x="5574323" y="3970053"/>
            <a:ext cx="882502" cy="723014"/>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FC9BA0E1-D7D0-4168-9576-1F8F9403643E}"/>
              </a:ext>
            </a:extLst>
          </p:cNvPr>
          <p:cNvSpPr/>
          <p:nvPr/>
        </p:nvSpPr>
        <p:spPr>
          <a:xfrm>
            <a:off x="5574323" y="3938920"/>
            <a:ext cx="824298" cy="824298"/>
          </a:xfrm>
          <a:prstGeom prst="ellipse">
            <a:avLst/>
          </a:prstGeom>
          <a:noFill/>
          <a:ln w="476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F4C680F-C5CF-4957-A346-247AA0D482A8}"/>
              </a:ext>
            </a:extLst>
          </p:cNvPr>
          <p:cNvSpPr/>
          <p:nvPr/>
        </p:nvSpPr>
        <p:spPr>
          <a:xfrm>
            <a:off x="1" y="95823"/>
            <a:ext cx="9144000" cy="461665"/>
          </a:xfrm>
          <a:prstGeom prst="rect">
            <a:avLst/>
          </a:prstGeom>
        </p:spPr>
        <p:txBody>
          <a:bodyPr wrap="square">
            <a:spAutoFit/>
          </a:bodyPr>
          <a:lstStyle/>
          <a:p>
            <a:r>
              <a:rPr lang="en-US" sz="2400" b="1" dirty="0">
                <a:solidFill>
                  <a:srgbClr val="000000"/>
                </a:solidFill>
                <a:latin typeface="Calibri Light" panose="020F0302020204030204" pitchFamily="34" charset="0"/>
                <a:cs typeface="Calibri Light" panose="020F0302020204030204" pitchFamily="34" charset="0"/>
              </a:rPr>
              <a:t>Stats SA applies and measures various definitions of poverty</a:t>
            </a:r>
          </a:p>
        </p:txBody>
      </p:sp>
      <p:sp>
        <p:nvSpPr>
          <p:cNvPr id="17" name="Slide Number Placeholder 15">
            <a:extLst>
              <a:ext uri="{FF2B5EF4-FFF2-40B4-BE49-F238E27FC236}">
                <a16:creationId xmlns:a16="http://schemas.microsoft.com/office/drawing/2014/main" id="{6D2809B6-AD7D-4184-BDFD-4323698FFCF3}"/>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22</a:t>
            </a:fld>
            <a:endParaRPr lang="en-ZA"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22691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9CA60CB2-4303-4A1E-9A30-367E8FC4AB43}"/>
              </a:ext>
            </a:extLst>
          </p:cNvPr>
          <p:cNvGraphicFramePr/>
          <p:nvPr>
            <p:extLst>
              <p:ext uri="{D42A27DB-BD31-4B8C-83A1-F6EECF244321}">
                <p14:modId xmlns:p14="http://schemas.microsoft.com/office/powerpoint/2010/main" val="3594063474"/>
              </p:ext>
            </p:extLst>
          </p:nvPr>
        </p:nvGraphicFramePr>
        <p:xfrm>
          <a:off x="6655142" y="1329517"/>
          <a:ext cx="4858394" cy="3238929"/>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8458A4B5-6091-4338-A286-F5C91F0FE4A5}"/>
              </a:ext>
            </a:extLst>
          </p:cNvPr>
          <p:cNvSpPr txBox="1"/>
          <p:nvPr/>
        </p:nvSpPr>
        <p:spPr>
          <a:xfrm>
            <a:off x="821873" y="4280767"/>
            <a:ext cx="217373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18344D"/>
                </a:solidFill>
                <a:effectLst/>
                <a:uLnTx/>
                <a:uFillTx/>
                <a:latin typeface="Calibri"/>
                <a:ea typeface="+mn-ea"/>
                <a:cs typeface="+mn-cs"/>
              </a:rPr>
              <a:t>Upper-Bound Poverty Line</a:t>
            </a:r>
          </a:p>
        </p:txBody>
      </p:sp>
      <p:sp>
        <p:nvSpPr>
          <p:cNvPr id="22" name="TextBox 21">
            <a:extLst>
              <a:ext uri="{FF2B5EF4-FFF2-40B4-BE49-F238E27FC236}">
                <a16:creationId xmlns:a16="http://schemas.microsoft.com/office/drawing/2014/main" id="{FA649CF7-D389-4E42-B7FD-E21F63A09A28}"/>
              </a:ext>
            </a:extLst>
          </p:cNvPr>
          <p:cNvSpPr txBox="1"/>
          <p:nvPr/>
        </p:nvSpPr>
        <p:spPr>
          <a:xfrm>
            <a:off x="3817406" y="3977427"/>
            <a:ext cx="36227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ED7D31"/>
                </a:solidFill>
                <a:effectLst/>
                <a:uLnTx/>
                <a:uFillTx/>
                <a:latin typeface="Calibri"/>
                <a:ea typeface="+mn-ea"/>
                <a:cs typeface="+mn-cs"/>
              </a:rPr>
              <a:t>Lower-Bound Poverty Line</a:t>
            </a:r>
          </a:p>
        </p:txBody>
      </p:sp>
      <p:graphicFrame>
        <p:nvGraphicFramePr>
          <p:cNvPr id="23" name="Chart 22">
            <a:extLst>
              <a:ext uri="{FF2B5EF4-FFF2-40B4-BE49-F238E27FC236}">
                <a16:creationId xmlns:a16="http://schemas.microsoft.com/office/drawing/2014/main" id="{D8DC2394-8BEB-4499-A26F-F148A88C52DF}"/>
              </a:ext>
            </a:extLst>
          </p:cNvPr>
          <p:cNvGraphicFramePr/>
          <p:nvPr>
            <p:extLst>
              <p:ext uri="{D42A27DB-BD31-4B8C-83A1-F6EECF244321}">
                <p14:modId xmlns:p14="http://schemas.microsoft.com/office/powerpoint/2010/main" val="86811627"/>
              </p:ext>
            </p:extLst>
          </p:nvPr>
        </p:nvGraphicFramePr>
        <p:xfrm>
          <a:off x="-304172" y="1201306"/>
          <a:ext cx="4685119" cy="3123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8F0FEDE2-D008-4864-A6A4-638644B3786D}"/>
              </a:ext>
            </a:extLst>
          </p:cNvPr>
          <p:cNvGraphicFramePr/>
          <p:nvPr>
            <p:extLst>
              <p:ext uri="{D42A27DB-BD31-4B8C-83A1-F6EECF244321}">
                <p14:modId xmlns:p14="http://schemas.microsoft.com/office/powerpoint/2010/main" val="3433092675"/>
              </p:ext>
            </p:extLst>
          </p:nvPr>
        </p:nvGraphicFramePr>
        <p:xfrm>
          <a:off x="3496372" y="1275338"/>
          <a:ext cx="4527494" cy="30183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A6B5F86-8B76-46B1-AB38-10DD4F30A8F7}"/>
              </a:ext>
            </a:extLst>
          </p:cNvPr>
          <p:cNvGraphicFramePr/>
          <p:nvPr>
            <p:extLst>
              <p:ext uri="{D42A27DB-BD31-4B8C-83A1-F6EECF244321}">
                <p14:modId xmlns:p14="http://schemas.microsoft.com/office/powerpoint/2010/main" val="1713559738"/>
              </p:ext>
            </p:extLst>
          </p:nvPr>
        </p:nvGraphicFramePr>
        <p:xfrm>
          <a:off x="7440181" y="1166818"/>
          <a:ext cx="4748235" cy="316549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2263308C-6E8D-41AF-A470-DA52ED379E4F}"/>
              </a:ext>
            </a:extLst>
          </p:cNvPr>
          <p:cNvSpPr txBox="1"/>
          <p:nvPr/>
        </p:nvSpPr>
        <p:spPr>
          <a:xfrm>
            <a:off x="9010429" y="4185956"/>
            <a:ext cx="151272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385723"/>
                </a:solidFill>
                <a:effectLst/>
                <a:uLnTx/>
                <a:uFillTx/>
                <a:latin typeface="Calibri"/>
                <a:ea typeface="+mn-ea"/>
                <a:cs typeface="+mn-cs"/>
              </a:rPr>
              <a:t>Food Poverty Line</a:t>
            </a:r>
          </a:p>
        </p:txBody>
      </p:sp>
      <p:pic>
        <p:nvPicPr>
          <p:cNvPr id="27" name="Picture 26">
            <a:extLst>
              <a:ext uri="{FF2B5EF4-FFF2-40B4-BE49-F238E27FC236}">
                <a16:creationId xmlns:a16="http://schemas.microsoft.com/office/drawing/2014/main" id="{17EC2D0A-E657-428E-9CAA-0D9F8BE5400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20534" y="1323796"/>
            <a:ext cx="647616" cy="647186"/>
          </a:xfrm>
          <a:prstGeom prst="rect">
            <a:avLst/>
          </a:prstGeom>
        </p:spPr>
      </p:pic>
      <p:sp>
        <p:nvSpPr>
          <p:cNvPr id="30" name="Rectangle 29">
            <a:extLst>
              <a:ext uri="{FF2B5EF4-FFF2-40B4-BE49-F238E27FC236}">
                <a16:creationId xmlns:a16="http://schemas.microsoft.com/office/drawing/2014/main" id="{35F5020E-F252-4F66-A46D-087B8D7C43C3}"/>
              </a:ext>
            </a:extLst>
          </p:cNvPr>
          <p:cNvSpPr/>
          <p:nvPr/>
        </p:nvSpPr>
        <p:spPr>
          <a:xfrm>
            <a:off x="8368107" y="4477987"/>
            <a:ext cx="353489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Is the Rand value below which individuals are </a:t>
            </a:r>
            <a:r>
              <a:rPr kumimoji="0" lang="en-GB" sz="1200" b="1" i="1" u="none" strike="noStrike" kern="1200" cap="none" spc="0" normalizeH="0" baseline="0" noProof="0" dirty="0">
                <a:ln>
                  <a:noFill/>
                </a:ln>
                <a:solidFill>
                  <a:prstClr val="black"/>
                </a:solidFill>
                <a:effectLst/>
                <a:uLnTx/>
                <a:uFillTx/>
                <a:latin typeface="Calibri"/>
                <a:ea typeface="+mn-ea"/>
                <a:cs typeface="+mn-cs"/>
              </a:rPr>
              <a:t>unable to purchase or consume enough food</a:t>
            </a:r>
            <a:r>
              <a:rPr kumimoji="0" lang="en-GB" sz="1200" b="0" i="0" u="none" strike="noStrike" kern="1200" cap="none" spc="0" normalizeH="0" baseline="0" noProof="0" dirty="0">
                <a:ln>
                  <a:noFill/>
                </a:ln>
                <a:solidFill>
                  <a:prstClr val="black"/>
                </a:solidFill>
                <a:effectLst/>
                <a:uLnTx/>
                <a:uFillTx/>
                <a:latin typeface="Calibri"/>
                <a:ea typeface="+mn-ea"/>
                <a:cs typeface="+mn-cs"/>
              </a:rPr>
              <a:t> to supply them with minimum per-capita-per-day energy requirement for good health</a:t>
            </a:r>
          </a:p>
        </p:txBody>
      </p:sp>
      <p:sp>
        <p:nvSpPr>
          <p:cNvPr id="31" name="Rectangle 30">
            <a:extLst>
              <a:ext uri="{FF2B5EF4-FFF2-40B4-BE49-F238E27FC236}">
                <a16:creationId xmlns:a16="http://schemas.microsoft.com/office/drawing/2014/main" id="{9FD74E9A-492E-479C-8E81-334DCCA71530}"/>
              </a:ext>
            </a:extLst>
          </p:cNvPr>
          <p:cNvSpPr/>
          <p:nvPr/>
        </p:nvSpPr>
        <p:spPr>
          <a:xfrm>
            <a:off x="4475059" y="4760279"/>
            <a:ext cx="2632761" cy="6506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Provides an austere threshold below which one has to </a:t>
            </a:r>
            <a:r>
              <a:rPr kumimoji="0" lang="en-GB" sz="1200" b="1" i="1" u="none" strike="noStrike" kern="1200" cap="none" spc="0" normalizeH="0" baseline="0" noProof="0" dirty="0">
                <a:ln>
                  <a:noFill/>
                </a:ln>
                <a:solidFill>
                  <a:prstClr val="black"/>
                </a:solidFill>
                <a:effectLst/>
                <a:uLnTx/>
                <a:uFillTx/>
                <a:latin typeface="Calibri"/>
                <a:ea typeface="+mn-ea"/>
                <a:cs typeface="+mn-cs"/>
              </a:rPr>
              <a:t>choose between food and important non-food items</a:t>
            </a:r>
          </a:p>
        </p:txBody>
      </p:sp>
      <p:sp>
        <p:nvSpPr>
          <p:cNvPr id="32" name="Rectangle 31">
            <a:extLst>
              <a:ext uri="{FF2B5EF4-FFF2-40B4-BE49-F238E27FC236}">
                <a16:creationId xmlns:a16="http://schemas.microsoft.com/office/drawing/2014/main" id="{79CAC5AB-28B3-4B54-AFF3-1867B2C82F35}"/>
              </a:ext>
            </a:extLst>
          </p:cNvPr>
          <p:cNvSpPr/>
          <p:nvPr/>
        </p:nvSpPr>
        <p:spPr>
          <a:xfrm>
            <a:off x="705779" y="4820815"/>
            <a:ext cx="301134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Provides an unambiguous threshold of relative deprivation below which people </a:t>
            </a:r>
            <a:r>
              <a:rPr kumimoji="0" lang="en-GB" sz="1200" b="1" i="1" u="none" strike="noStrike" kern="1200" cap="none" spc="0" normalizeH="0" baseline="0" noProof="0" dirty="0">
                <a:ln>
                  <a:noFill/>
                </a:ln>
                <a:solidFill>
                  <a:prstClr val="black"/>
                </a:solidFill>
                <a:effectLst/>
                <a:uLnTx/>
                <a:uFillTx/>
                <a:latin typeface="Calibri"/>
                <a:ea typeface="+mn-ea"/>
                <a:cs typeface="+mn-cs"/>
              </a:rPr>
              <a:t>cannot afford the minimum lifestyle desired by most South Africans</a:t>
            </a:r>
          </a:p>
        </p:txBody>
      </p:sp>
      <p:cxnSp>
        <p:nvCxnSpPr>
          <p:cNvPr id="33" name="Straight Connector 32">
            <a:extLst>
              <a:ext uri="{FF2B5EF4-FFF2-40B4-BE49-F238E27FC236}">
                <a16:creationId xmlns:a16="http://schemas.microsoft.com/office/drawing/2014/main" id="{6430449C-5714-4A0A-8029-1BEC2B64F0D6}"/>
              </a:ext>
            </a:extLst>
          </p:cNvPr>
          <p:cNvCxnSpPr/>
          <p:nvPr/>
        </p:nvCxnSpPr>
        <p:spPr>
          <a:xfrm>
            <a:off x="821873" y="4699843"/>
            <a:ext cx="23074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54A9B76-D15C-444D-8ABC-1F642BF3150E}"/>
              </a:ext>
            </a:extLst>
          </p:cNvPr>
          <p:cNvCxnSpPr/>
          <p:nvPr/>
        </p:nvCxnSpPr>
        <p:spPr>
          <a:xfrm>
            <a:off x="4475059" y="4684638"/>
            <a:ext cx="23074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D2ED380-9A38-408A-8F21-17546F116554}"/>
              </a:ext>
            </a:extLst>
          </p:cNvPr>
          <p:cNvCxnSpPr/>
          <p:nvPr/>
        </p:nvCxnSpPr>
        <p:spPr>
          <a:xfrm>
            <a:off x="8460617" y="4507381"/>
            <a:ext cx="2307467"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41">
            <a:extLst>
              <a:ext uri="{FF2B5EF4-FFF2-40B4-BE49-F238E27FC236}">
                <a16:creationId xmlns:a16="http://schemas.microsoft.com/office/drawing/2014/main" id="{964252D6-8ACE-4169-AEC2-E53515DA3C95}"/>
              </a:ext>
            </a:extLst>
          </p:cNvPr>
          <p:cNvSpPr/>
          <p:nvPr/>
        </p:nvSpPr>
        <p:spPr>
          <a:xfrm>
            <a:off x="218324" y="540518"/>
            <a:ext cx="6521332" cy="50254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Money-metric Poverty headcounts in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8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1D25FDC7-5327-4C7B-8CDF-EA66E284EBCF}"/>
              </a:ext>
            </a:extLst>
          </p:cNvPr>
          <p:cNvGrpSpPr/>
          <p:nvPr/>
        </p:nvGrpSpPr>
        <p:grpSpPr>
          <a:xfrm>
            <a:off x="8455738" y="803215"/>
            <a:ext cx="469581" cy="994155"/>
            <a:chOff x="2651864" y="746890"/>
            <a:chExt cx="4766287" cy="1235985"/>
          </a:xfrm>
        </p:grpSpPr>
        <p:cxnSp>
          <p:nvCxnSpPr>
            <p:cNvPr id="38" name="Connector: Elbow 37">
              <a:extLst>
                <a:ext uri="{FF2B5EF4-FFF2-40B4-BE49-F238E27FC236}">
                  <a16:creationId xmlns:a16="http://schemas.microsoft.com/office/drawing/2014/main" id="{7FDA1B5A-7FD4-49D8-B4E8-A85147B5066E}"/>
                </a:ext>
              </a:extLst>
            </p:cNvPr>
            <p:cNvCxnSpPr>
              <a:cxnSpLocks/>
            </p:cNvCxnSpPr>
            <p:nvPr/>
          </p:nvCxnSpPr>
          <p:spPr>
            <a:xfrm>
              <a:off x="2651864" y="1000908"/>
              <a:ext cx="4766287" cy="981967"/>
            </a:xfrm>
            <a:prstGeom prst="bentConnector3">
              <a:avLst>
                <a:gd name="adj1" fmla="val 99927"/>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DDB716-7263-4C90-9C82-6E65416A4A84}"/>
                </a:ext>
              </a:extLst>
            </p:cNvPr>
            <p:cNvCxnSpPr>
              <a:cxnSpLocks/>
            </p:cNvCxnSpPr>
            <p:nvPr/>
          </p:nvCxnSpPr>
          <p:spPr>
            <a:xfrm flipV="1">
              <a:off x="2668126" y="746890"/>
              <a:ext cx="0" cy="254018"/>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78">
            <a:extLst>
              <a:ext uri="{FF2B5EF4-FFF2-40B4-BE49-F238E27FC236}">
                <a16:creationId xmlns:a16="http://schemas.microsoft.com/office/drawing/2014/main" id="{FB34D670-8BD5-40AA-84F4-C607FD0D3253}"/>
              </a:ext>
            </a:extLst>
          </p:cNvPr>
          <p:cNvSpPr txBox="1"/>
          <p:nvPr/>
        </p:nvSpPr>
        <p:spPr>
          <a:xfrm>
            <a:off x="218324" y="169570"/>
            <a:ext cx="11780162" cy="830997"/>
          </a:xfrm>
          <a:prstGeom prst="rect">
            <a:avLst/>
          </a:prstGeom>
          <a:noFill/>
        </p:spPr>
        <p:txBody>
          <a:bodyPr wrap="square" rtlCol="0">
            <a:spAutoFit/>
          </a:bodyPr>
          <a:lstStyle/>
          <a:p>
            <a:pPr lvl="0"/>
            <a:r>
              <a:rPr lang="en-GB" sz="2400" b="1" dirty="0">
                <a:solidFill>
                  <a:srgbClr val="000000"/>
                </a:solidFill>
                <a:latin typeface="Calibri Light" panose="020F0302020204030204" pitchFamily="34" charset="0"/>
                <a:cs typeface="Calibri Light" panose="020F0302020204030204" pitchFamily="34" charset="0"/>
              </a:rPr>
              <a:t>In 2015, more </a:t>
            </a:r>
            <a:r>
              <a:rPr lang="en-GB" sz="2400" b="1" dirty="0">
                <a:solidFill>
                  <a:srgbClr val="385723"/>
                </a:solidFill>
                <a:latin typeface="Calibri Light" panose="020F0302020204030204" pitchFamily="34" charset="0"/>
                <a:cs typeface="Calibri Light" panose="020F0302020204030204" pitchFamily="34" charset="0"/>
              </a:rPr>
              <a:t>than a quarter of the population</a:t>
            </a:r>
            <a:r>
              <a:rPr lang="en-GB" sz="2400" b="1" dirty="0">
                <a:solidFill>
                  <a:srgbClr val="000000"/>
                </a:solidFill>
                <a:latin typeface="Calibri Light" panose="020F0302020204030204" pitchFamily="34" charset="0"/>
                <a:cs typeface="Calibri Light" panose="020F0302020204030204" pitchFamily="34" charset="0"/>
              </a:rPr>
              <a:t> were living below the food poverty 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28" name="Slide Number Placeholder 15">
            <a:extLst>
              <a:ext uri="{FF2B5EF4-FFF2-40B4-BE49-F238E27FC236}">
                <a16:creationId xmlns:a16="http://schemas.microsoft.com/office/drawing/2014/main" id="{76F69182-1061-424F-8C64-03E2E4975854}"/>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23</a:t>
            </a:fld>
            <a:endParaRPr lang="en-ZA" dirty="0">
              <a:solidFill>
                <a:schemeClr val="bg1">
                  <a:lumMod val="7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895922DD-976A-403C-B146-A7C9C178EBE3}"/>
              </a:ext>
            </a:extLst>
          </p:cNvPr>
          <p:cNvSpPr txBox="1"/>
          <p:nvPr/>
        </p:nvSpPr>
        <p:spPr>
          <a:xfrm>
            <a:off x="8668150" y="5666559"/>
            <a:ext cx="1958284" cy="261610"/>
          </a:xfrm>
          <a:prstGeom prst="rect">
            <a:avLst/>
          </a:prstGeom>
          <a:noFill/>
        </p:spPr>
        <p:txBody>
          <a:bodyPr wrap="square" rtlCol="0">
            <a:spAutoFit/>
          </a:bodyPr>
          <a:lstStyle/>
          <a:p>
            <a:pPr defTabSz="457200"/>
            <a:r>
              <a:rPr lang="en-US" sz="1100" dirty="0">
                <a:solidFill>
                  <a:prstClr val="black"/>
                </a:solidFill>
                <a:latin typeface="Calibri"/>
              </a:rPr>
              <a:t>Source: Poverty Trends Report</a:t>
            </a:r>
            <a:endParaRPr lang="en-ZA" sz="1100" dirty="0">
              <a:solidFill>
                <a:prstClr val="black"/>
              </a:solidFill>
              <a:latin typeface="Calibri"/>
            </a:endParaRPr>
          </a:p>
        </p:txBody>
      </p:sp>
    </p:spTree>
    <p:extLst>
      <p:ext uri="{BB962C8B-B14F-4D97-AF65-F5344CB8AC3E}">
        <p14:creationId xmlns:p14="http://schemas.microsoft.com/office/powerpoint/2010/main" val="4391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hart 46"/>
          <p:cNvGraphicFramePr/>
          <p:nvPr>
            <p:extLst>
              <p:ext uri="{D42A27DB-BD31-4B8C-83A1-F6EECF244321}">
                <p14:modId xmlns:p14="http://schemas.microsoft.com/office/powerpoint/2010/main" val="803460985"/>
              </p:ext>
            </p:extLst>
          </p:nvPr>
        </p:nvGraphicFramePr>
        <p:xfrm>
          <a:off x="2142579" y="1004958"/>
          <a:ext cx="1065465" cy="4889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p:cNvGraphicFramePr/>
          <p:nvPr>
            <p:extLst>
              <p:ext uri="{D42A27DB-BD31-4B8C-83A1-F6EECF244321}">
                <p14:modId xmlns:p14="http://schemas.microsoft.com/office/powerpoint/2010/main" val="3230965737"/>
              </p:ext>
            </p:extLst>
          </p:nvPr>
        </p:nvGraphicFramePr>
        <p:xfrm>
          <a:off x="2882480" y="1002340"/>
          <a:ext cx="1068177" cy="48899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p:cNvGraphicFramePr/>
          <p:nvPr>
            <p:extLst>
              <p:ext uri="{D42A27DB-BD31-4B8C-83A1-F6EECF244321}">
                <p14:modId xmlns:p14="http://schemas.microsoft.com/office/powerpoint/2010/main" val="3600850534"/>
              </p:ext>
            </p:extLst>
          </p:nvPr>
        </p:nvGraphicFramePr>
        <p:xfrm>
          <a:off x="3625092" y="995747"/>
          <a:ext cx="994471" cy="48657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p:cNvGraphicFramePr/>
          <p:nvPr>
            <p:extLst>
              <p:ext uri="{D42A27DB-BD31-4B8C-83A1-F6EECF244321}">
                <p14:modId xmlns:p14="http://schemas.microsoft.com/office/powerpoint/2010/main" val="3481789140"/>
              </p:ext>
            </p:extLst>
          </p:nvPr>
        </p:nvGraphicFramePr>
        <p:xfrm>
          <a:off x="5015993" y="1005635"/>
          <a:ext cx="1031905" cy="48833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44"/>
          <p:cNvGraphicFramePr/>
          <p:nvPr>
            <p:extLst>
              <p:ext uri="{D42A27DB-BD31-4B8C-83A1-F6EECF244321}">
                <p14:modId xmlns:p14="http://schemas.microsoft.com/office/powerpoint/2010/main" val="547313190"/>
              </p:ext>
            </p:extLst>
          </p:nvPr>
        </p:nvGraphicFramePr>
        <p:xfrm>
          <a:off x="5856645" y="1045774"/>
          <a:ext cx="1049337" cy="50155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Chart 45"/>
          <p:cNvGraphicFramePr/>
          <p:nvPr>
            <p:extLst>
              <p:ext uri="{D42A27DB-BD31-4B8C-83A1-F6EECF244321}">
                <p14:modId xmlns:p14="http://schemas.microsoft.com/office/powerpoint/2010/main" val="1266134482"/>
              </p:ext>
            </p:extLst>
          </p:nvPr>
        </p:nvGraphicFramePr>
        <p:xfrm>
          <a:off x="4340210" y="922842"/>
          <a:ext cx="1052427" cy="504890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8" name="Chart 47"/>
          <p:cNvGraphicFramePr/>
          <p:nvPr>
            <p:extLst>
              <p:ext uri="{D42A27DB-BD31-4B8C-83A1-F6EECF244321}">
                <p14:modId xmlns:p14="http://schemas.microsoft.com/office/powerpoint/2010/main" val="3621574437"/>
              </p:ext>
            </p:extLst>
          </p:nvPr>
        </p:nvGraphicFramePr>
        <p:xfrm>
          <a:off x="6588097" y="1002340"/>
          <a:ext cx="1020819" cy="506558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9" name="Chart 48"/>
          <p:cNvGraphicFramePr/>
          <p:nvPr>
            <p:extLst>
              <p:ext uri="{D42A27DB-BD31-4B8C-83A1-F6EECF244321}">
                <p14:modId xmlns:p14="http://schemas.microsoft.com/office/powerpoint/2010/main" val="2359656130"/>
              </p:ext>
            </p:extLst>
          </p:nvPr>
        </p:nvGraphicFramePr>
        <p:xfrm>
          <a:off x="8144403" y="922843"/>
          <a:ext cx="1048197" cy="519227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0" name="Chart 49"/>
          <p:cNvGraphicFramePr/>
          <p:nvPr>
            <p:extLst>
              <p:ext uri="{D42A27DB-BD31-4B8C-83A1-F6EECF244321}">
                <p14:modId xmlns:p14="http://schemas.microsoft.com/office/powerpoint/2010/main" val="641134791"/>
              </p:ext>
            </p:extLst>
          </p:nvPr>
        </p:nvGraphicFramePr>
        <p:xfrm>
          <a:off x="7325601" y="1002340"/>
          <a:ext cx="1102660" cy="5195797"/>
        </p:xfrm>
        <a:graphic>
          <a:graphicData uri="http://schemas.openxmlformats.org/drawingml/2006/chart">
            <c:chart xmlns:c="http://schemas.openxmlformats.org/drawingml/2006/chart" xmlns:r="http://schemas.openxmlformats.org/officeDocument/2006/relationships" r:id="rId11"/>
          </a:graphicData>
        </a:graphic>
      </p:graphicFrame>
      <p:cxnSp>
        <p:nvCxnSpPr>
          <p:cNvPr id="3" name="Straight Connector 2"/>
          <p:cNvCxnSpPr/>
          <p:nvPr/>
        </p:nvCxnSpPr>
        <p:spPr>
          <a:xfrm>
            <a:off x="3192578" y="541411"/>
            <a:ext cx="20711" cy="5118847"/>
          </a:xfrm>
          <a:prstGeom prst="line">
            <a:avLst/>
          </a:prstGeom>
          <a:ln w="31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27234" y="541410"/>
            <a:ext cx="20711" cy="5118847"/>
          </a:xfrm>
          <a:prstGeom prst="line">
            <a:avLst/>
          </a:prstGeom>
          <a:ln w="31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28274" y="541409"/>
            <a:ext cx="20711" cy="5118847"/>
          </a:xfrm>
          <a:prstGeom prst="line">
            <a:avLst/>
          </a:prstGeom>
          <a:ln w="31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52159" y="541409"/>
            <a:ext cx="39361" cy="4980083"/>
          </a:xfrm>
          <a:prstGeom prst="line">
            <a:avLst/>
          </a:prstGeom>
          <a:ln w="3175">
            <a:no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52693" y="541409"/>
            <a:ext cx="20711" cy="5118847"/>
          </a:xfrm>
          <a:prstGeom prst="line">
            <a:avLst/>
          </a:prstGeom>
          <a:ln w="31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86417" y="402645"/>
            <a:ext cx="20711" cy="5118847"/>
          </a:xfrm>
          <a:prstGeom prst="line">
            <a:avLst/>
          </a:prstGeom>
          <a:ln w="31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09785" y="472026"/>
            <a:ext cx="20711" cy="5118847"/>
          </a:xfrm>
          <a:prstGeom prst="line">
            <a:avLst/>
          </a:prstGeom>
          <a:ln w="31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402025" y="472026"/>
            <a:ext cx="20711" cy="5118847"/>
          </a:xfrm>
          <a:prstGeom prst="line">
            <a:avLst/>
          </a:prstGeom>
          <a:ln w="31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63207" y="2247760"/>
            <a:ext cx="328936" cy="276999"/>
          </a:xfrm>
          <a:prstGeom prst="rect">
            <a:avLst/>
          </a:prstGeom>
          <a:noFill/>
        </p:spPr>
        <p:txBody>
          <a:bodyPr wrap="none" rtlCol="0">
            <a:spAutoFit/>
          </a:bodyPr>
          <a:lstStyle/>
          <a:p>
            <a:r>
              <a:rPr lang="en-ZA" sz="1200" b="1" dirty="0">
                <a:solidFill>
                  <a:srgbClr val="C00000"/>
                </a:solidFill>
                <a:latin typeface="Calibri"/>
              </a:rPr>
              <a:t>LP</a:t>
            </a:r>
          </a:p>
        </p:txBody>
      </p:sp>
      <p:sp>
        <p:nvSpPr>
          <p:cNvPr id="30" name="TextBox 29"/>
          <p:cNvSpPr txBox="1"/>
          <p:nvPr/>
        </p:nvSpPr>
        <p:spPr>
          <a:xfrm>
            <a:off x="3562519" y="2437698"/>
            <a:ext cx="339965" cy="276999"/>
          </a:xfrm>
          <a:prstGeom prst="rect">
            <a:avLst/>
          </a:prstGeom>
          <a:noFill/>
        </p:spPr>
        <p:txBody>
          <a:bodyPr wrap="none" rtlCol="0">
            <a:spAutoFit/>
          </a:bodyPr>
          <a:lstStyle/>
          <a:p>
            <a:r>
              <a:rPr lang="en-ZA" sz="1200" b="1" dirty="0">
                <a:solidFill>
                  <a:srgbClr val="ED7D31"/>
                </a:solidFill>
                <a:latin typeface="Calibri"/>
              </a:rPr>
              <a:t>EC</a:t>
            </a:r>
          </a:p>
        </p:txBody>
      </p:sp>
      <p:sp>
        <p:nvSpPr>
          <p:cNvPr id="31" name="TextBox 30"/>
          <p:cNvSpPr txBox="1"/>
          <p:nvPr/>
        </p:nvSpPr>
        <p:spPr>
          <a:xfrm>
            <a:off x="4146477" y="5637489"/>
            <a:ext cx="444352" cy="276999"/>
          </a:xfrm>
          <a:prstGeom prst="rect">
            <a:avLst/>
          </a:prstGeom>
          <a:noFill/>
        </p:spPr>
        <p:txBody>
          <a:bodyPr wrap="none" rtlCol="0">
            <a:spAutoFit/>
          </a:bodyPr>
          <a:lstStyle/>
          <a:p>
            <a:r>
              <a:rPr lang="en-ZA" sz="1200" b="1" dirty="0">
                <a:solidFill>
                  <a:srgbClr val="404040"/>
                </a:solidFill>
                <a:latin typeface="Calibri"/>
              </a:rPr>
              <a:t>KZN</a:t>
            </a:r>
          </a:p>
        </p:txBody>
      </p:sp>
      <p:sp>
        <p:nvSpPr>
          <p:cNvPr id="32" name="TextBox 31"/>
          <p:cNvSpPr txBox="1"/>
          <p:nvPr/>
        </p:nvSpPr>
        <p:spPr>
          <a:xfrm>
            <a:off x="5761297" y="3040796"/>
            <a:ext cx="401072" cy="276999"/>
          </a:xfrm>
          <a:prstGeom prst="rect">
            <a:avLst/>
          </a:prstGeom>
          <a:noFill/>
        </p:spPr>
        <p:txBody>
          <a:bodyPr wrap="none" rtlCol="0">
            <a:spAutoFit/>
          </a:bodyPr>
          <a:lstStyle/>
          <a:p>
            <a:r>
              <a:rPr lang="en-ZA" sz="1200" b="1" dirty="0">
                <a:solidFill>
                  <a:srgbClr val="9E480E"/>
                </a:solidFill>
                <a:latin typeface="Calibri"/>
              </a:rPr>
              <a:t>MP</a:t>
            </a:r>
          </a:p>
        </p:txBody>
      </p:sp>
      <p:sp>
        <p:nvSpPr>
          <p:cNvPr id="33" name="TextBox 32"/>
          <p:cNvSpPr txBox="1"/>
          <p:nvPr/>
        </p:nvSpPr>
        <p:spPr>
          <a:xfrm>
            <a:off x="6490370" y="3151638"/>
            <a:ext cx="365806" cy="276999"/>
          </a:xfrm>
          <a:prstGeom prst="rect">
            <a:avLst/>
          </a:prstGeom>
          <a:noFill/>
        </p:spPr>
        <p:txBody>
          <a:bodyPr wrap="none" rtlCol="0">
            <a:spAutoFit/>
          </a:bodyPr>
          <a:lstStyle/>
          <a:p>
            <a:r>
              <a:rPr lang="en-ZA" sz="1200" b="1" dirty="0">
                <a:solidFill>
                  <a:srgbClr val="BF9000"/>
                </a:solidFill>
                <a:latin typeface="Calibri"/>
              </a:rPr>
              <a:t>NC</a:t>
            </a:r>
          </a:p>
        </p:txBody>
      </p:sp>
      <p:sp>
        <p:nvSpPr>
          <p:cNvPr id="34" name="TextBox 33"/>
          <p:cNvSpPr txBox="1"/>
          <p:nvPr/>
        </p:nvSpPr>
        <p:spPr>
          <a:xfrm>
            <a:off x="4894138" y="2922430"/>
            <a:ext cx="425116" cy="276999"/>
          </a:xfrm>
          <a:prstGeom prst="rect">
            <a:avLst/>
          </a:prstGeom>
          <a:noFill/>
        </p:spPr>
        <p:txBody>
          <a:bodyPr wrap="none" rtlCol="0">
            <a:spAutoFit/>
          </a:bodyPr>
          <a:lstStyle/>
          <a:p>
            <a:r>
              <a:rPr lang="en-ZA" sz="1200" b="1" dirty="0">
                <a:solidFill>
                  <a:srgbClr val="7A33B5"/>
                </a:solidFill>
                <a:latin typeface="Calibri"/>
              </a:rPr>
              <a:t>NW</a:t>
            </a:r>
          </a:p>
        </p:txBody>
      </p:sp>
      <p:sp>
        <p:nvSpPr>
          <p:cNvPr id="35" name="TextBox 34"/>
          <p:cNvSpPr txBox="1"/>
          <p:nvPr/>
        </p:nvSpPr>
        <p:spPr>
          <a:xfrm>
            <a:off x="7277647" y="3461738"/>
            <a:ext cx="323550" cy="276999"/>
          </a:xfrm>
          <a:prstGeom prst="rect">
            <a:avLst/>
          </a:prstGeom>
          <a:noFill/>
        </p:spPr>
        <p:txBody>
          <a:bodyPr wrap="none" rtlCol="0">
            <a:spAutoFit/>
          </a:bodyPr>
          <a:lstStyle/>
          <a:p>
            <a:r>
              <a:rPr lang="en-ZA" sz="1200" b="1" dirty="0">
                <a:solidFill>
                  <a:srgbClr val="FFC000"/>
                </a:solidFill>
                <a:latin typeface="Calibri"/>
              </a:rPr>
              <a:t>FS</a:t>
            </a:r>
          </a:p>
        </p:txBody>
      </p:sp>
      <p:sp>
        <p:nvSpPr>
          <p:cNvPr id="36" name="TextBox 35"/>
          <p:cNvSpPr txBox="1"/>
          <p:nvPr/>
        </p:nvSpPr>
        <p:spPr>
          <a:xfrm>
            <a:off x="9056546" y="5058531"/>
            <a:ext cx="401007" cy="276999"/>
          </a:xfrm>
          <a:prstGeom prst="rect">
            <a:avLst/>
          </a:prstGeom>
          <a:noFill/>
        </p:spPr>
        <p:txBody>
          <a:bodyPr wrap="none" rtlCol="0">
            <a:spAutoFit/>
          </a:bodyPr>
          <a:lstStyle/>
          <a:p>
            <a:r>
              <a:rPr lang="en-ZA" sz="1200" b="1" dirty="0">
                <a:solidFill>
                  <a:srgbClr val="5B9BD5"/>
                </a:solidFill>
                <a:latin typeface="Calibri"/>
              </a:rPr>
              <a:t>WC</a:t>
            </a:r>
          </a:p>
        </p:txBody>
      </p:sp>
      <p:sp>
        <p:nvSpPr>
          <p:cNvPr id="37" name="TextBox 36"/>
          <p:cNvSpPr txBox="1"/>
          <p:nvPr/>
        </p:nvSpPr>
        <p:spPr>
          <a:xfrm>
            <a:off x="8031909" y="4731853"/>
            <a:ext cx="362600" cy="276999"/>
          </a:xfrm>
          <a:prstGeom prst="rect">
            <a:avLst/>
          </a:prstGeom>
          <a:noFill/>
        </p:spPr>
        <p:txBody>
          <a:bodyPr wrap="none" rtlCol="0">
            <a:spAutoFit/>
          </a:bodyPr>
          <a:lstStyle/>
          <a:p>
            <a:r>
              <a:rPr lang="en-ZA" sz="1200" b="1" dirty="0">
                <a:solidFill>
                  <a:srgbClr val="255E91"/>
                </a:solidFill>
                <a:latin typeface="Calibri"/>
              </a:rPr>
              <a:t>GP</a:t>
            </a:r>
          </a:p>
        </p:txBody>
      </p:sp>
      <p:sp>
        <p:nvSpPr>
          <p:cNvPr id="9" name="Left Brace 8"/>
          <p:cNvSpPr/>
          <p:nvPr/>
        </p:nvSpPr>
        <p:spPr>
          <a:xfrm rot="16200000">
            <a:off x="3517572" y="5027921"/>
            <a:ext cx="218218" cy="1711020"/>
          </a:xfrm>
          <a:prstGeom prst="leftBrac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solidFill>
                <a:prstClr val="black"/>
              </a:solidFill>
              <a:latin typeface="Calibri"/>
            </a:endParaRPr>
          </a:p>
        </p:txBody>
      </p:sp>
      <p:sp>
        <p:nvSpPr>
          <p:cNvPr id="10" name="Rectangle 9"/>
          <p:cNvSpPr/>
          <p:nvPr/>
        </p:nvSpPr>
        <p:spPr>
          <a:xfrm>
            <a:off x="9450222" y="4454853"/>
            <a:ext cx="2741778" cy="830997"/>
          </a:xfrm>
          <a:prstGeom prst="rect">
            <a:avLst/>
          </a:prstGeom>
          <a:solidFill>
            <a:schemeClr val="bg1"/>
          </a:solidFill>
        </p:spPr>
        <p:txBody>
          <a:bodyPr wrap="square">
            <a:spAutoFit/>
          </a:bodyPr>
          <a:lstStyle/>
          <a:p>
            <a:r>
              <a:rPr lang="en-ZA" sz="1200" b="1" dirty="0">
                <a:solidFill>
                  <a:prstClr val="black"/>
                </a:solidFill>
                <a:latin typeface="Calibri"/>
              </a:rPr>
              <a:t>Gauteng &amp; Western Cape </a:t>
            </a:r>
            <a:r>
              <a:rPr lang="en-ZA" sz="1200" dirty="0">
                <a:solidFill>
                  <a:prstClr val="black"/>
                </a:solidFill>
                <a:latin typeface="Calibri"/>
              </a:rPr>
              <a:t>remain the two provinces with the lowest poverty headcounts at 13,6 % &amp; 12,8%  respectively. </a:t>
            </a:r>
          </a:p>
        </p:txBody>
      </p:sp>
      <p:sp>
        <p:nvSpPr>
          <p:cNvPr id="5" name="Rectangle 4"/>
          <p:cNvSpPr/>
          <p:nvPr/>
        </p:nvSpPr>
        <p:spPr>
          <a:xfrm>
            <a:off x="2452255" y="5521491"/>
            <a:ext cx="6757056" cy="340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alibri"/>
            </a:endParaRPr>
          </a:p>
        </p:txBody>
      </p:sp>
      <p:sp>
        <p:nvSpPr>
          <p:cNvPr id="6" name="TextBox 5"/>
          <p:cNvSpPr txBox="1"/>
          <p:nvPr/>
        </p:nvSpPr>
        <p:spPr>
          <a:xfrm>
            <a:off x="4323376" y="5442731"/>
            <a:ext cx="3671088" cy="338554"/>
          </a:xfrm>
          <a:prstGeom prst="rect">
            <a:avLst/>
          </a:prstGeom>
          <a:noFill/>
        </p:spPr>
        <p:txBody>
          <a:bodyPr wrap="square" rtlCol="0">
            <a:spAutoFit/>
          </a:bodyPr>
          <a:lstStyle/>
          <a:p>
            <a:r>
              <a:rPr lang="en-ZA" sz="1600" dirty="0">
                <a:solidFill>
                  <a:prstClr val="black"/>
                </a:solidFill>
                <a:latin typeface="Calibri"/>
              </a:rPr>
              <a:t>For Periods 2006 / 2009 / 2011 / 2015</a:t>
            </a:r>
          </a:p>
        </p:txBody>
      </p:sp>
      <p:sp>
        <p:nvSpPr>
          <p:cNvPr id="60" name="TextBox 59"/>
          <p:cNvSpPr txBox="1"/>
          <p:nvPr/>
        </p:nvSpPr>
        <p:spPr>
          <a:xfrm>
            <a:off x="8673204" y="5757662"/>
            <a:ext cx="1958284" cy="261610"/>
          </a:xfrm>
          <a:prstGeom prst="rect">
            <a:avLst/>
          </a:prstGeom>
          <a:noFill/>
        </p:spPr>
        <p:txBody>
          <a:bodyPr wrap="square" rtlCol="0">
            <a:spAutoFit/>
          </a:bodyPr>
          <a:lstStyle/>
          <a:p>
            <a:pPr defTabSz="457200"/>
            <a:r>
              <a:rPr lang="en-US" sz="1100" dirty="0">
                <a:solidFill>
                  <a:prstClr val="black"/>
                </a:solidFill>
                <a:latin typeface="Calibri"/>
              </a:rPr>
              <a:t>Source: Poverty Trends Report</a:t>
            </a:r>
            <a:endParaRPr lang="en-ZA" sz="1100" dirty="0">
              <a:solidFill>
                <a:prstClr val="black"/>
              </a:solidFill>
              <a:latin typeface="Calibri"/>
            </a:endParaRPr>
          </a:p>
        </p:txBody>
      </p:sp>
      <p:sp>
        <p:nvSpPr>
          <p:cNvPr id="4" name="Rectangle 3" hidden="1"/>
          <p:cNvSpPr/>
          <p:nvPr/>
        </p:nvSpPr>
        <p:spPr>
          <a:xfrm>
            <a:off x="2452256" y="1274619"/>
            <a:ext cx="2167307" cy="429353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latin typeface="Calibri"/>
            </a:endParaRPr>
          </a:p>
        </p:txBody>
      </p:sp>
      <p:sp>
        <p:nvSpPr>
          <p:cNvPr id="61" name="TextBox 60"/>
          <p:cNvSpPr txBox="1"/>
          <p:nvPr/>
        </p:nvSpPr>
        <p:spPr>
          <a:xfrm>
            <a:off x="4146477" y="2579964"/>
            <a:ext cx="444352" cy="276999"/>
          </a:xfrm>
          <a:prstGeom prst="rect">
            <a:avLst/>
          </a:prstGeom>
          <a:noFill/>
        </p:spPr>
        <p:txBody>
          <a:bodyPr wrap="none" rtlCol="0">
            <a:spAutoFit/>
          </a:bodyPr>
          <a:lstStyle/>
          <a:p>
            <a:r>
              <a:rPr lang="en-ZA" sz="1200" b="1" dirty="0">
                <a:solidFill>
                  <a:srgbClr val="70AD47">
                    <a:lumMod val="75000"/>
                  </a:srgbClr>
                </a:solidFill>
                <a:latin typeface="Calibri"/>
              </a:rPr>
              <a:t>KZN</a:t>
            </a:r>
          </a:p>
        </p:txBody>
      </p:sp>
      <p:sp>
        <p:nvSpPr>
          <p:cNvPr id="62" name="Rectangle 61">
            <a:extLst>
              <a:ext uri="{FF2B5EF4-FFF2-40B4-BE49-F238E27FC236}">
                <a16:creationId xmlns:a16="http://schemas.microsoft.com/office/drawing/2014/main" id="{1DE34BE3-F1A5-4901-B3C3-3DE2051FCB9B}"/>
              </a:ext>
            </a:extLst>
          </p:cNvPr>
          <p:cNvSpPr/>
          <p:nvPr/>
        </p:nvSpPr>
        <p:spPr>
          <a:xfrm>
            <a:off x="2054209" y="917829"/>
            <a:ext cx="4572000" cy="276999"/>
          </a:xfrm>
          <a:prstGeom prst="rect">
            <a:avLst/>
          </a:prstGeom>
        </p:spPr>
        <p:txBody>
          <a:bodyPr>
            <a:spAutoFit/>
          </a:bodyPr>
          <a:lstStyle/>
          <a:p>
            <a:r>
              <a:rPr lang="en-GB" sz="1200" b="1" dirty="0">
                <a:solidFill>
                  <a:prstClr val="black">
                    <a:lumMod val="75000"/>
                    <a:lumOff val="25000"/>
                  </a:prstClr>
                </a:solidFill>
                <a:latin typeface="Arial" panose="020B0604020202020204" pitchFamily="34" charset="0"/>
                <a:cs typeface="Arial" panose="020B0604020202020204" pitchFamily="34" charset="0"/>
              </a:rPr>
              <a:t>Poverty Measures of Households (LBPL)</a:t>
            </a:r>
          </a:p>
        </p:txBody>
      </p:sp>
      <p:sp>
        <p:nvSpPr>
          <p:cNvPr id="57" name="TextBox 78">
            <a:extLst>
              <a:ext uri="{FF2B5EF4-FFF2-40B4-BE49-F238E27FC236}">
                <a16:creationId xmlns:a16="http://schemas.microsoft.com/office/drawing/2014/main" id="{08ED7ABF-8511-4349-A39A-C3F5F4CC781D}"/>
              </a:ext>
            </a:extLst>
          </p:cNvPr>
          <p:cNvSpPr txBox="1"/>
          <p:nvPr/>
        </p:nvSpPr>
        <p:spPr>
          <a:xfrm>
            <a:off x="218324" y="169570"/>
            <a:ext cx="11780162" cy="830997"/>
          </a:xfrm>
          <a:prstGeom prst="rect">
            <a:avLst/>
          </a:prstGeom>
          <a:noFill/>
        </p:spPr>
        <p:txBody>
          <a:bodyPr wrap="square" rtlCol="0">
            <a:spAutoFit/>
          </a:bodyPr>
          <a:lstStyle/>
          <a:p>
            <a:pPr lvl="0"/>
            <a:r>
              <a:rPr lang="en-GB" sz="2400" b="1" dirty="0">
                <a:solidFill>
                  <a:srgbClr val="000000"/>
                </a:solidFill>
                <a:latin typeface="Calibri Light" panose="020F0302020204030204" pitchFamily="34" charset="0"/>
                <a:cs typeface="Calibri Light" panose="020F0302020204030204" pitchFamily="34" charset="0"/>
              </a:rPr>
              <a:t>The poorest three provinces in the country have consistently been Limpopo, Eastern Cape &amp; KwaZulu-Natal</a:t>
            </a:r>
            <a:endParaRPr kumimoji="0" lang="en-ZA"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58" name="Slide Number Placeholder 15">
            <a:extLst>
              <a:ext uri="{FF2B5EF4-FFF2-40B4-BE49-F238E27FC236}">
                <a16:creationId xmlns:a16="http://schemas.microsoft.com/office/drawing/2014/main" id="{1FFE1CD0-60C1-4926-8378-35DAA43A3D18}"/>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24</a:t>
            </a:fld>
            <a:endParaRPr lang="en-ZA" dirty="0">
              <a:solidFill>
                <a:schemeClr val="bg1">
                  <a:lumMod val="7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89DCAD80-DFAC-4285-949A-9C40FDE70390}"/>
              </a:ext>
            </a:extLst>
          </p:cNvPr>
          <p:cNvSpPr/>
          <p:nvPr/>
        </p:nvSpPr>
        <p:spPr>
          <a:xfrm>
            <a:off x="2724706" y="3290137"/>
            <a:ext cx="216000" cy="216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Oval 38">
            <a:extLst>
              <a:ext uri="{FF2B5EF4-FFF2-40B4-BE49-F238E27FC236}">
                <a16:creationId xmlns:a16="http://schemas.microsoft.com/office/drawing/2014/main" id="{5A249AD3-D56F-4F9B-B457-49F47E0C8742}"/>
              </a:ext>
            </a:extLst>
          </p:cNvPr>
          <p:cNvSpPr/>
          <p:nvPr/>
        </p:nvSpPr>
        <p:spPr>
          <a:xfrm>
            <a:off x="3391747" y="3518978"/>
            <a:ext cx="216000" cy="216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Oval 39">
            <a:extLst>
              <a:ext uri="{FF2B5EF4-FFF2-40B4-BE49-F238E27FC236}">
                <a16:creationId xmlns:a16="http://schemas.microsoft.com/office/drawing/2014/main" id="{56E968B7-C7EB-4EF7-9A34-F0B031E0C79D}"/>
              </a:ext>
            </a:extLst>
          </p:cNvPr>
          <p:cNvSpPr/>
          <p:nvPr/>
        </p:nvSpPr>
        <p:spPr>
          <a:xfrm>
            <a:off x="4179187" y="3780583"/>
            <a:ext cx="216000" cy="216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Arrow Connector 10">
            <a:extLst>
              <a:ext uri="{FF2B5EF4-FFF2-40B4-BE49-F238E27FC236}">
                <a16:creationId xmlns:a16="http://schemas.microsoft.com/office/drawing/2014/main" id="{37C11C7E-854C-4405-B8DA-D16D75127877}"/>
              </a:ext>
            </a:extLst>
          </p:cNvPr>
          <p:cNvCxnSpPr>
            <a:cxnSpLocks/>
          </p:cNvCxnSpPr>
          <p:nvPr/>
        </p:nvCxnSpPr>
        <p:spPr>
          <a:xfrm flipV="1">
            <a:off x="1561672" y="1475068"/>
            <a:ext cx="0" cy="3860462"/>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24F5D51-C19C-4E6E-91A3-D92009E6241C}"/>
              </a:ext>
            </a:extLst>
          </p:cNvPr>
          <p:cNvSpPr txBox="1"/>
          <p:nvPr/>
        </p:nvSpPr>
        <p:spPr>
          <a:xfrm>
            <a:off x="555314" y="1534628"/>
            <a:ext cx="1391445" cy="523220"/>
          </a:xfrm>
          <a:prstGeom prst="rect">
            <a:avLst/>
          </a:prstGeom>
          <a:noFill/>
        </p:spPr>
        <p:txBody>
          <a:bodyPr wrap="square" rtlCol="0">
            <a:spAutoFit/>
          </a:bodyPr>
          <a:lstStyle/>
          <a:p>
            <a:r>
              <a:rPr lang="en-ZA" sz="1400" dirty="0">
                <a:solidFill>
                  <a:schemeClr val="accent2">
                    <a:lumMod val="75000"/>
                  </a:schemeClr>
                </a:solidFill>
              </a:rPr>
              <a:t>Increasing Poverty</a:t>
            </a:r>
          </a:p>
        </p:txBody>
      </p:sp>
      <p:sp>
        <p:nvSpPr>
          <p:cNvPr id="51" name="TextBox 50">
            <a:extLst>
              <a:ext uri="{FF2B5EF4-FFF2-40B4-BE49-F238E27FC236}">
                <a16:creationId xmlns:a16="http://schemas.microsoft.com/office/drawing/2014/main" id="{63F838BE-4374-480D-804C-9BA5409AD0FC}"/>
              </a:ext>
            </a:extLst>
          </p:cNvPr>
          <p:cNvSpPr txBox="1"/>
          <p:nvPr/>
        </p:nvSpPr>
        <p:spPr>
          <a:xfrm>
            <a:off x="481034" y="4347131"/>
            <a:ext cx="1391445" cy="523220"/>
          </a:xfrm>
          <a:prstGeom prst="rect">
            <a:avLst/>
          </a:prstGeom>
          <a:noFill/>
        </p:spPr>
        <p:txBody>
          <a:bodyPr wrap="square" rtlCol="0">
            <a:spAutoFit/>
          </a:bodyPr>
          <a:lstStyle/>
          <a:p>
            <a:r>
              <a:rPr lang="en-ZA" sz="1400" dirty="0">
                <a:solidFill>
                  <a:schemeClr val="accent2">
                    <a:lumMod val="75000"/>
                  </a:schemeClr>
                </a:solidFill>
              </a:rPr>
              <a:t>Decreasing</a:t>
            </a:r>
          </a:p>
          <a:p>
            <a:r>
              <a:rPr lang="en-ZA" sz="1400" dirty="0">
                <a:solidFill>
                  <a:schemeClr val="accent2">
                    <a:lumMod val="75000"/>
                  </a:schemeClr>
                </a:solidFill>
              </a:rPr>
              <a:t>Poverty</a:t>
            </a:r>
          </a:p>
        </p:txBody>
      </p:sp>
    </p:spTree>
    <p:extLst>
      <p:ext uri="{BB962C8B-B14F-4D97-AF65-F5344CB8AC3E}">
        <p14:creationId xmlns:p14="http://schemas.microsoft.com/office/powerpoint/2010/main" val="307615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750"/>
                                        <p:tgtEl>
                                          <p:spTgt spid="4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750"/>
                                        <p:tgtEl>
                                          <p:spTgt spid="42"/>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750"/>
                                        <p:tgtEl>
                                          <p:spTgt spid="4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750"/>
                                        <p:tgtEl>
                                          <p:spTgt spid="46"/>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750"/>
                                        <p:tgtEl>
                                          <p:spTgt spid="44"/>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750"/>
                                        <p:tgtEl>
                                          <p:spTgt spid="45"/>
                                        </p:tgtEl>
                                      </p:cBhvr>
                                    </p:animEffect>
                                  </p:childTnLst>
                                </p:cTn>
                              </p:par>
                            </p:childTnLst>
                          </p:cTn>
                        </p:par>
                        <p:par>
                          <p:cTn id="32" fill="hold">
                            <p:stCondLst>
                              <p:cond delay="525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750"/>
                                        <p:tgtEl>
                                          <p:spTgt spid="48"/>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750"/>
                                        <p:tgtEl>
                                          <p:spTgt spid="50"/>
                                        </p:tgtEl>
                                      </p:cBhvr>
                                    </p:animEffect>
                                  </p:childTnLst>
                                </p:cTn>
                              </p:par>
                            </p:childTnLst>
                          </p:cTn>
                        </p:par>
                        <p:par>
                          <p:cTn id="40" fill="hold">
                            <p:stCondLst>
                              <p:cond delay="6750"/>
                            </p:stCondLst>
                            <p:childTnLst>
                              <p:par>
                                <p:cTn id="41" presetID="22" presetClass="entr" presetSubtype="8"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p:bldAsOne/>
      </p:bldGraphic>
      <p:bldGraphic spid="42" grpId="0">
        <p:bldAsOne/>
      </p:bldGraphic>
      <p:bldGraphic spid="43" grpId="0">
        <p:bldAsOne/>
      </p:bldGraphic>
      <p:bldGraphic spid="44" grpId="0">
        <p:bldAsOne/>
      </p:bldGraphic>
      <p:bldGraphic spid="45" grpId="0">
        <p:bldAsOne/>
      </p:bldGraphic>
      <p:bldGraphic spid="46" grpId="0">
        <p:bldAsOne/>
      </p:bldGraphic>
      <p:bldGraphic spid="48" grpId="0">
        <p:bldAsOne/>
      </p:bldGraphic>
      <p:bldGraphic spid="49" grpId="0">
        <p:bldAsOne/>
      </p:bldGraphic>
      <p:bldGraphic spid="50" grpId="0">
        <p:bldAsOne/>
      </p:bldGraphic>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03336801"/>
              </p:ext>
            </p:extLst>
          </p:nvPr>
        </p:nvGraphicFramePr>
        <p:xfrm>
          <a:off x="397042" y="1191536"/>
          <a:ext cx="11201400" cy="449472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473CC72-D535-4C16-A640-650892C7EC0E}"/>
              </a:ext>
            </a:extLst>
          </p:cNvPr>
          <p:cNvSpPr/>
          <p:nvPr/>
        </p:nvSpPr>
        <p:spPr>
          <a:xfrm>
            <a:off x="397042" y="889495"/>
            <a:ext cx="3060261" cy="307777"/>
          </a:xfrm>
          <a:prstGeom prst="rect">
            <a:avLst/>
          </a:prstGeom>
        </p:spPr>
        <p:txBody>
          <a:bodyPr wrap="none">
            <a:spAutoFit/>
          </a:bodyPr>
          <a:lstStyle/>
          <a:p>
            <a:r>
              <a:rPr lang="en-GB" sz="1400" dirty="0"/>
              <a:t>Average Annual HH Income by Province</a:t>
            </a:r>
          </a:p>
        </p:txBody>
      </p:sp>
      <p:sp>
        <p:nvSpPr>
          <p:cNvPr id="7" name="TextBox 78">
            <a:extLst>
              <a:ext uri="{FF2B5EF4-FFF2-40B4-BE49-F238E27FC236}">
                <a16:creationId xmlns:a16="http://schemas.microsoft.com/office/drawing/2014/main" id="{A20950EE-3E4E-4CB2-9BB1-94AEF020FAC1}"/>
              </a:ext>
            </a:extLst>
          </p:cNvPr>
          <p:cNvSpPr txBox="1"/>
          <p:nvPr/>
        </p:nvSpPr>
        <p:spPr>
          <a:xfrm>
            <a:off x="434857" y="291000"/>
            <a:ext cx="11407519" cy="461665"/>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r>
              <a:rPr lang="en-GB" dirty="0"/>
              <a:t>In 2015, Average household income was R138 168 Median income was R54 349</a:t>
            </a:r>
          </a:p>
        </p:txBody>
      </p:sp>
      <p:sp>
        <p:nvSpPr>
          <p:cNvPr id="8" name="Slide Number Placeholder 15">
            <a:extLst>
              <a:ext uri="{FF2B5EF4-FFF2-40B4-BE49-F238E27FC236}">
                <a16:creationId xmlns:a16="http://schemas.microsoft.com/office/drawing/2014/main" id="{15E38F96-E7C2-4E09-A7D3-05AC27926A33}"/>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25</a:t>
            </a:fld>
            <a:endParaRPr lang="en-ZA" dirty="0">
              <a:solidFill>
                <a:schemeClr val="bg1">
                  <a:lumMod val="75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id="{8FFBAF89-625F-4201-A8C2-402F4160585B}"/>
              </a:ext>
            </a:extLst>
          </p:cNvPr>
          <p:cNvSpPr/>
          <p:nvPr/>
        </p:nvSpPr>
        <p:spPr>
          <a:xfrm>
            <a:off x="8892699" y="5743174"/>
            <a:ext cx="3299301" cy="261610"/>
          </a:xfrm>
          <a:prstGeom prst="rect">
            <a:avLst/>
          </a:prstGeom>
        </p:spPr>
        <p:txBody>
          <a:bodyPr wrap="none">
            <a:spAutoFit/>
          </a:bodyPr>
          <a:lstStyle/>
          <a:p>
            <a:r>
              <a:rPr lang="en-GB" sz="1100" dirty="0">
                <a:solidFill>
                  <a:schemeClr val="bg1">
                    <a:lumMod val="75000"/>
                  </a:schemeClr>
                </a:solidFill>
              </a:rPr>
              <a:t>Source: Living Conditions of Households in South Africa</a:t>
            </a:r>
            <a:endParaRPr lang="en-ZA" sz="1100" dirty="0">
              <a:solidFill>
                <a:schemeClr val="bg1">
                  <a:lumMod val="75000"/>
                </a:schemeClr>
              </a:solidFill>
            </a:endParaRPr>
          </a:p>
        </p:txBody>
      </p:sp>
    </p:spTree>
    <p:extLst>
      <p:ext uri="{BB962C8B-B14F-4D97-AF65-F5344CB8AC3E}">
        <p14:creationId xmlns:p14="http://schemas.microsoft.com/office/powerpoint/2010/main" val="426318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AE1105D-D7CD-4457-8D11-317C85457B00}"/>
              </a:ext>
            </a:extLst>
          </p:cNvPr>
          <p:cNvGrpSpPr/>
          <p:nvPr/>
        </p:nvGrpSpPr>
        <p:grpSpPr>
          <a:xfrm>
            <a:off x="2408508" y="448380"/>
            <a:ext cx="7868148" cy="5829781"/>
            <a:chOff x="755576" y="324684"/>
            <a:chExt cx="7868148" cy="5829781"/>
          </a:xfrm>
        </p:grpSpPr>
        <p:sp>
          <p:nvSpPr>
            <p:cNvPr id="55" name="Freeform 40">
              <a:extLst>
                <a:ext uri="{FF2B5EF4-FFF2-40B4-BE49-F238E27FC236}">
                  <a16:creationId xmlns:a16="http://schemas.microsoft.com/office/drawing/2014/main" id="{8DBDF8E5-7809-47AC-86FA-3FB715AA6C37}"/>
                </a:ext>
              </a:extLst>
            </p:cNvPr>
            <p:cNvSpPr>
              <a:spLocks/>
            </p:cNvSpPr>
            <p:nvPr/>
          </p:nvSpPr>
          <p:spPr bwMode="auto">
            <a:xfrm>
              <a:off x="755576" y="1450740"/>
              <a:ext cx="4345594" cy="3592922"/>
            </a:xfrm>
            <a:custGeom>
              <a:avLst/>
              <a:gdLst/>
              <a:ahLst/>
              <a:cxnLst>
                <a:cxn ang="0">
                  <a:pos x="734" y="1204"/>
                </a:cxn>
                <a:cxn ang="0">
                  <a:pos x="625" y="1282"/>
                </a:cxn>
                <a:cxn ang="0">
                  <a:pos x="459" y="1267"/>
                </a:cxn>
                <a:cxn ang="0">
                  <a:pos x="313" y="1222"/>
                </a:cxn>
                <a:cxn ang="0">
                  <a:pos x="237" y="1171"/>
                </a:cxn>
                <a:cxn ang="0">
                  <a:pos x="212" y="1063"/>
                </a:cxn>
                <a:cxn ang="0">
                  <a:pos x="109" y="1015"/>
                </a:cxn>
                <a:cxn ang="0">
                  <a:pos x="73" y="1078"/>
                </a:cxn>
                <a:cxn ang="0">
                  <a:pos x="36" y="1158"/>
                </a:cxn>
                <a:cxn ang="0">
                  <a:pos x="93" y="1370"/>
                </a:cxn>
                <a:cxn ang="0">
                  <a:pos x="197" y="1719"/>
                </a:cxn>
                <a:cxn ang="0">
                  <a:pos x="345" y="1911"/>
                </a:cxn>
                <a:cxn ang="0">
                  <a:pos x="464" y="1800"/>
                </a:cxn>
                <a:cxn ang="0">
                  <a:pos x="565" y="1823"/>
                </a:cxn>
                <a:cxn ang="0">
                  <a:pos x="606" y="2017"/>
                </a:cxn>
                <a:cxn ang="0">
                  <a:pos x="631" y="2123"/>
                </a:cxn>
                <a:cxn ang="0">
                  <a:pos x="663" y="2213"/>
                </a:cxn>
                <a:cxn ang="0">
                  <a:pos x="732" y="2266"/>
                </a:cxn>
                <a:cxn ang="0">
                  <a:pos x="734" y="2400"/>
                </a:cxn>
                <a:cxn ang="0">
                  <a:pos x="792" y="2363"/>
                </a:cxn>
                <a:cxn ang="0">
                  <a:pos x="900" y="2301"/>
                </a:cxn>
                <a:cxn ang="0">
                  <a:pos x="903" y="2460"/>
                </a:cxn>
                <a:cxn ang="0">
                  <a:pos x="999" y="2541"/>
                </a:cxn>
                <a:cxn ang="0">
                  <a:pos x="1135" y="2441"/>
                </a:cxn>
                <a:cxn ang="0">
                  <a:pos x="1226" y="2315"/>
                </a:cxn>
                <a:cxn ang="0">
                  <a:pos x="1320" y="2325"/>
                </a:cxn>
                <a:cxn ang="0">
                  <a:pos x="1363" y="2218"/>
                </a:cxn>
                <a:cxn ang="0">
                  <a:pos x="1474" y="2142"/>
                </a:cxn>
                <a:cxn ang="0">
                  <a:pos x="1574" y="2198"/>
                </a:cxn>
                <a:cxn ang="0">
                  <a:pos x="1706" y="2150"/>
                </a:cxn>
                <a:cxn ang="0">
                  <a:pos x="1779" y="2173"/>
                </a:cxn>
                <a:cxn ang="0">
                  <a:pos x="1904" y="2151"/>
                </a:cxn>
                <a:cxn ang="0">
                  <a:pos x="1958" y="2059"/>
                </a:cxn>
                <a:cxn ang="0">
                  <a:pos x="2064" y="2011"/>
                </a:cxn>
                <a:cxn ang="0">
                  <a:pos x="2149" y="2002"/>
                </a:cxn>
                <a:cxn ang="0">
                  <a:pos x="2177" y="1886"/>
                </a:cxn>
                <a:cxn ang="0">
                  <a:pos x="2086" y="1732"/>
                </a:cxn>
                <a:cxn ang="0">
                  <a:pos x="2023" y="1651"/>
                </a:cxn>
                <a:cxn ang="0">
                  <a:pos x="1927" y="1557"/>
                </a:cxn>
                <a:cxn ang="0">
                  <a:pos x="2031" y="1078"/>
                </a:cxn>
                <a:cxn ang="0">
                  <a:pos x="2026" y="967"/>
                </a:cxn>
                <a:cxn ang="0">
                  <a:pos x="1988" y="912"/>
                </a:cxn>
                <a:cxn ang="0">
                  <a:pos x="1957" y="1005"/>
                </a:cxn>
                <a:cxn ang="0">
                  <a:pos x="1920" y="921"/>
                </a:cxn>
                <a:cxn ang="0">
                  <a:pos x="1816" y="710"/>
                </a:cxn>
                <a:cxn ang="0">
                  <a:pos x="1648" y="482"/>
                </a:cxn>
                <a:cxn ang="0">
                  <a:pos x="1577" y="405"/>
                </a:cxn>
                <a:cxn ang="0">
                  <a:pos x="1478" y="422"/>
                </a:cxn>
                <a:cxn ang="0">
                  <a:pos x="1413" y="483"/>
                </a:cxn>
                <a:cxn ang="0">
                  <a:pos x="1296" y="581"/>
                </a:cxn>
                <a:cxn ang="0">
                  <a:pos x="1195" y="631"/>
                </a:cxn>
                <a:cxn ang="0">
                  <a:pos x="1054" y="629"/>
                </a:cxn>
                <a:cxn ang="0">
                  <a:pos x="1011" y="614"/>
                </a:cxn>
                <a:cxn ang="0">
                  <a:pos x="1064" y="419"/>
                </a:cxn>
                <a:cxn ang="0">
                  <a:pos x="1047" y="318"/>
                </a:cxn>
                <a:cxn ang="0">
                  <a:pos x="1017" y="240"/>
                </a:cxn>
                <a:cxn ang="0">
                  <a:pos x="987" y="170"/>
                </a:cxn>
                <a:cxn ang="0">
                  <a:pos x="948" y="91"/>
                </a:cxn>
                <a:cxn ang="0">
                  <a:pos x="878" y="21"/>
                </a:cxn>
              </a:cxnLst>
              <a:rect l="0" t="0" r="r" b="b"/>
              <a:pathLst>
                <a:path w="2195" h="2541">
                  <a:moveTo>
                    <a:pt x="857" y="1126"/>
                  </a:moveTo>
                  <a:lnTo>
                    <a:pt x="827" y="1131"/>
                  </a:lnTo>
                  <a:lnTo>
                    <a:pt x="812" y="1151"/>
                  </a:lnTo>
                  <a:lnTo>
                    <a:pt x="794" y="1144"/>
                  </a:lnTo>
                  <a:lnTo>
                    <a:pt x="775" y="1158"/>
                  </a:lnTo>
                  <a:lnTo>
                    <a:pt x="765" y="1153"/>
                  </a:lnTo>
                  <a:lnTo>
                    <a:pt x="752" y="1158"/>
                  </a:lnTo>
                  <a:lnTo>
                    <a:pt x="744" y="1176"/>
                  </a:lnTo>
                  <a:lnTo>
                    <a:pt x="736" y="1179"/>
                  </a:lnTo>
                  <a:lnTo>
                    <a:pt x="734" y="1204"/>
                  </a:lnTo>
                  <a:lnTo>
                    <a:pt x="727" y="1212"/>
                  </a:lnTo>
                  <a:lnTo>
                    <a:pt x="712" y="1222"/>
                  </a:lnTo>
                  <a:lnTo>
                    <a:pt x="679" y="1224"/>
                  </a:lnTo>
                  <a:lnTo>
                    <a:pt x="673" y="1245"/>
                  </a:lnTo>
                  <a:lnTo>
                    <a:pt x="686" y="1270"/>
                  </a:lnTo>
                  <a:lnTo>
                    <a:pt x="683" y="1275"/>
                  </a:lnTo>
                  <a:lnTo>
                    <a:pt x="674" y="1273"/>
                  </a:lnTo>
                  <a:lnTo>
                    <a:pt x="653" y="1292"/>
                  </a:lnTo>
                  <a:lnTo>
                    <a:pt x="638" y="1293"/>
                  </a:lnTo>
                  <a:lnTo>
                    <a:pt x="625" y="1282"/>
                  </a:lnTo>
                  <a:lnTo>
                    <a:pt x="616" y="1282"/>
                  </a:lnTo>
                  <a:lnTo>
                    <a:pt x="613" y="1268"/>
                  </a:lnTo>
                  <a:lnTo>
                    <a:pt x="600" y="1259"/>
                  </a:lnTo>
                  <a:lnTo>
                    <a:pt x="550" y="1252"/>
                  </a:lnTo>
                  <a:lnTo>
                    <a:pt x="525" y="1254"/>
                  </a:lnTo>
                  <a:lnTo>
                    <a:pt x="504" y="1262"/>
                  </a:lnTo>
                  <a:lnTo>
                    <a:pt x="497" y="1268"/>
                  </a:lnTo>
                  <a:lnTo>
                    <a:pt x="487" y="1267"/>
                  </a:lnTo>
                  <a:lnTo>
                    <a:pt x="475" y="1273"/>
                  </a:lnTo>
                  <a:lnTo>
                    <a:pt x="459" y="1267"/>
                  </a:lnTo>
                  <a:lnTo>
                    <a:pt x="437" y="1267"/>
                  </a:lnTo>
                  <a:lnTo>
                    <a:pt x="419" y="1278"/>
                  </a:lnTo>
                  <a:lnTo>
                    <a:pt x="393" y="1264"/>
                  </a:lnTo>
                  <a:lnTo>
                    <a:pt x="384" y="1265"/>
                  </a:lnTo>
                  <a:lnTo>
                    <a:pt x="373" y="1245"/>
                  </a:lnTo>
                  <a:lnTo>
                    <a:pt x="364" y="1237"/>
                  </a:lnTo>
                  <a:lnTo>
                    <a:pt x="358" y="1237"/>
                  </a:lnTo>
                  <a:lnTo>
                    <a:pt x="353" y="1230"/>
                  </a:lnTo>
                  <a:lnTo>
                    <a:pt x="321" y="1229"/>
                  </a:lnTo>
                  <a:lnTo>
                    <a:pt x="313" y="1222"/>
                  </a:lnTo>
                  <a:lnTo>
                    <a:pt x="308" y="1229"/>
                  </a:lnTo>
                  <a:lnTo>
                    <a:pt x="302" y="1224"/>
                  </a:lnTo>
                  <a:lnTo>
                    <a:pt x="288" y="1234"/>
                  </a:lnTo>
                  <a:lnTo>
                    <a:pt x="282" y="1229"/>
                  </a:lnTo>
                  <a:lnTo>
                    <a:pt x="277" y="1209"/>
                  </a:lnTo>
                  <a:lnTo>
                    <a:pt x="270" y="1206"/>
                  </a:lnTo>
                  <a:lnTo>
                    <a:pt x="263" y="1211"/>
                  </a:lnTo>
                  <a:lnTo>
                    <a:pt x="250" y="1209"/>
                  </a:lnTo>
                  <a:lnTo>
                    <a:pt x="234" y="1217"/>
                  </a:lnTo>
                  <a:lnTo>
                    <a:pt x="237" y="1171"/>
                  </a:lnTo>
                  <a:lnTo>
                    <a:pt x="224" y="1169"/>
                  </a:lnTo>
                  <a:lnTo>
                    <a:pt x="220" y="1151"/>
                  </a:lnTo>
                  <a:lnTo>
                    <a:pt x="212" y="1141"/>
                  </a:lnTo>
                  <a:lnTo>
                    <a:pt x="217" y="1129"/>
                  </a:lnTo>
                  <a:lnTo>
                    <a:pt x="225" y="1129"/>
                  </a:lnTo>
                  <a:lnTo>
                    <a:pt x="232" y="1118"/>
                  </a:lnTo>
                  <a:lnTo>
                    <a:pt x="232" y="1109"/>
                  </a:lnTo>
                  <a:lnTo>
                    <a:pt x="224" y="1093"/>
                  </a:lnTo>
                  <a:lnTo>
                    <a:pt x="224" y="1085"/>
                  </a:lnTo>
                  <a:lnTo>
                    <a:pt x="212" y="1063"/>
                  </a:lnTo>
                  <a:lnTo>
                    <a:pt x="184" y="1070"/>
                  </a:lnTo>
                  <a:lnTo>
                    <a:pt x="176" y="1056"/>
                  </a:lnTo>
                  <a:lnTo>
                    <a:pt x="179" y="1027"/>
                  </a:lnTo>
                  <a:lnTo>
                    <a:pt x="166" y="1022"/>
                  </a:lnTo>
                  <a:lnTo>
                    <a:pt x="151" y="1003"/>
                  </a:lnTo>
                  <a:lnTo>
                    <a:pt x="138" y="1010"/>
                  </a:lnTo>
                  <a:lnTo>
                    <a:pt x="133" y="1017"/>
                  </a:lnTo>
                  <a:lnTo>
                    <a:pt x="126" y="1012"/>
                  </a:lnTo>
                  <a:lnTo>
                    <a:pt x="121" y="1017"/>
                  </a:lnTo>
                  <a:lnTo>
                    <a:pt x="109" y="1015"/>
                  </a:lnTo>
                  <a:lnTo>
                    <a:pt x="104" y="1022"/>
                  </a:lnTo>
                  <a:lnTo>
                    <a:pt x="106" y="1047"/>
                  </a:lnTo>
                  <a:lnTo>
                    <a:pt x="101" y="1050"/>
                  </a:lnTo>
                  <a:lnTo>
                    <a:pt x="91" y="1045"/>
                  </a:lnTo>
                  <a:lnTo>
                    <a:pt x="98" y="1060"/>
                  </a:lnTo>
                  <a:lnTo>
                    <a:pt x="85" y="1063"/>
                  </a:lnTo>
                  <a:lnTo>
                    <a:pt x="89" y="1076"/>
                  </a:lnTo>
                  <a:lnTo>
                    <a:pt x="85" y="1080"/>
                  </a:lnTo>
                  <a:lnTo>
                    <a:pt x="78" y="1075"/>
                  </a:lnTo>
                  <a:lnTo>
                    <a:pt x="73" y="1078"/>
                  </a:lnTo>
                  <a:lnTo>
                    <a:pt x="73" y="1088"/>
                  </a:lnTo>
                  <a:lnTo>
                    <a:pt x="86" y="1106"/>
                  </a:lnTo>
                  <a:lnTo>
                    <a:pt x="76" y="1116"/>
                  </a:lnTo>
                  <a:lnTo>
                    <a:pt x="78" y="1131"/>
                  </a:lnTo>
                  <a:lnTo>
                    <a:pt x="68" y="1146"/>
                  </a:lnTo>
                  <a:lnTo>
                    <a:pt x="61" y="1148"/>
                  </a:lnTo>
                  <a:lnTo>
                    <a:pt x="58" y="1141"/>
                  </a:lnTo>
                  <a:lnTo>
                    <a:pt x="53" y="1139"/>
                  </a:lnTo>
                  <a:lnTo>
                    <a:pt x="41" y="1149"/>
                  </a:lnTo>
                  <a:lnTo>
                    <a:pt x="36" y="1158"/>
                  </a:lnTo>
                  <a:lnTo>
                    <a:pt x="7" y="1169"/>
                  </a:lnTo>
                  <a:lnTo>
                    <a:pt x="2" y="1177"/>
                  </a:lnTo>
                  <a:lnTo>
                    <a:pt x="0" y="1189"/>
                  </a:lnTo>
                  <a:lnTo>
                    <a:pt x="28" y="1219"/>
                  </a:lnTo>
                  <a:lnTo>
                    <a:pt x="27" y="1230"/>
                  </a:lnTo>
                  <a:lnTo>
                    <a:pt x="36" y="1265"/>
                  </a:lnTo>
                  <a:lnTo>
                    <a:pt x="58" y="1280"/>
                  </a:lnTo>
                  <a:lnTo>
                    <a:pt x="71" y="1317"/>
                  </a:lnTo>
                  <a:lnTo>
                    <a:pt x="88" y="1333"/>
                  </a:lnTo>
                  <a:lnTo>
                    <a:pt x="93" y="1370"/>
                  </a:lnTo>
                  <a:lnTo>
                    <a:pt x="126" y="1439"/>
                  </a:lnTo>
                  <a:lnTo>
                    <a:pt x="133" y="1482"/>
                  </a:lnTo>
                  <a:lnTo>
                    <a:pt x="141" y="1495"/>
                  </a:lnTo>
                  <a:lnTo>
                    <a:pt x="146" y="1519"/>
                  </a:lnTo>
                  <a:lnTo>
                    <a:pt x="151" y="1557"/>
                  </a:lnTo>
                  <a:lnTo>
                    <a:pt x="161" y="1593"/>
                  </a:lnTo>
                  <a:lnTo>
                    <a:pt x="171" y="1610"/>
                  </a:lnTo>
                  <a:lnTo>
                    <a:pt x="179" y="1658"/>
                  </a:lnTo>
                  <a:lnTo>
                    <a:pt x="186" y="1666"/>
                  </a:lnTo>
                  <a:lnTo>
                    <a:pt x="197" y="1719"/>
                  </a:lnTo>
                  <a:lnTo>
                    <a:pt x="239" y="1802"/>
                  </a:lnTo>
                  <a:lnTo>
                    <a:pt x="237" y="1809"/>
                  </a:lnTo>
                  <a:lnTo>
                    <a:pt x="258" y="1845"/>
                  </a:lnTo>
                  <a:lnTo>
                    <a:pt x="278" y="1901"/>
                  </a:lnTo>
                  <a:lnTo>
                    <a:pt x="297" y="1929"/>
                  </a:lnTo>
                  <a:lnTo>
                    <a:pt x="315" y="1976"/>
                  </a:lnTo>
                  <a:lnTo>
                    <a:pt x="333" y="1984"/>
                  </a:lnTo>
                  <a:lnTo>
                    <a:pt x="328" y="1958"/>
                  </a:lnTo>
                  <a:lnTo>
                    <a:pt x="356" y="1931"/>
                  </a:lnTo>
                  <a:lnTo>
                    <a:pt x="345" y="1911"/>
                  </a:lnTo>
                  <a:lnTo>
                    <a:pt x="345" y="1905"/>
                  </a:lnTo>
                  <a:lnTo>
                    <a:pt x="371" y="1903"/>
                  </a:lnTo>
                  <a:lnTo>
                    <a:pt x="374" y="1863"/>
                  </a:lnTo>
                  <a:lnTo>
                    <a:pt x="388" y="1858"/>
                  </a:lnTo>
                  <a:lnTo>
                    <a:pt x="393" y="1860"/>
                  </a:lnTo>
                  <a:lnTo>
                    <a:pt x="414" y="1880"/>
                  </a:lnTo>
                  <a:lnTo>
                    <a:pt x="426" y="1868"/>
                  </a:lnTo>
                  <a:lnTo>
                    <a:pt x="434" y="1873"/>
                  </a:lnTo>
                  <a:lnTo>
                    <a:pt x="462" y="1822"/>
                  </a:lnTo>
                  <a:lnTo>
                    <a:pt x="464" y="1800"/>
                  </a:lnTo>
                  <a:lnTo>
                    <a:pt x="474" y="1780"/>
                  </a:lnTo>
                  <a:lnTo>
                    <a:pt x="471" y="1767"/>
                  </a:lnTo>
                  <a:lnTo>
                    <a:pt x="490" y="1794"/>
                  </a:lnTo>
                  <a:lnTo>
                    <a:pt x="490" y="1779"/>
                  </a:lnTo>
                  <a:lnTo>
                    <a:pt x="495" y="1754"/>
                  </a:lnTo>
                  <a:lnTo>
                    <a:pt x="510" y="1749"/>
                  </a:lnTo>
                  <a:lnTo>
                    <a:pt x="532" y="1789"/>
                  </a:lnTo>
                  <a:lnTo>
                    <a:pt x="557" y="1792"/>
                  </a:lnTo>
                  <a:lnTo>
                    <a:pt x="565" y="1810"/>
                  </a:lnTo>
                  <a:lnTo>
                    <a:pt x="565" y="1823"/>
                  </a:lnTo>
                  <a:lnTo>
                    <a:pt x="582" y="1840"/>
                  </a:lnTo>
                  <a:lnTo>
                    <a:pt x="603" y="1848"/>
                  </a:lnTo>
                  <a:lnTo>
                    <a:pt x="605" y="1886"/>
                  </a:lnTo>
                  <a:lnTo>
                    <a:pt x="585" y="1893"/>
                  </a:lnTo>
                  <a:lnTo>
                    <a:pt x="611" y="1911"/>
                  </a:lnTo>
                  <a:lnTo>
                    <a:pt x="593" y="1921"/>
                  </a:lnTo>
                  <a:lnTo>
                    <a:pt x="591" y="1941"/>
                  </a:lnTo>
                  <a:lnTo>
                    <a:pt x="601" y="1963"/>
                  </a:lnTo>
                  <a:lnTo>
                    <a:pt x="601" y="2002"/>
                  </a:lnTo>
                  <a:lnTo>
                    <a:pt x="606" y="2017"/>
                  </a:lnTo>
                  <a:lnTo>
                    <a:pt x="618" y="2024"/>
                  </a:lnTo>
                  <a:lnTo>
                    <a:pt x="610" y="2039"/>
                  </a:lnTo>
                  <a:lnTo>
                    <a:pt x="623" y="2050"/>
                  </a:lnTo>
                  <a:lnTo>
                    <a:pt x="625" y="2062"/>
                  </a:lnTo>
                  <a:lnTo>
                    <a:pt x="616" y="2088"/>
                  </a:lnTo>
                  <a:lnTo>
                    <a:pt x="636" y="2093"/>
                  </a:lnTo>
                  <a:lnTo>
                    <a:pt x="628" y="2108"/>
                  </a:lnTo>
                  <a:lnTo>
                    <a:pt x="636" y="2108"/>
                  </a:lnTo>
                  <a:lnTo>
                    <a:pt x="636" y="2115"/>
                  </a:lnTo>
                  <a:lnTo>
                    <a:pt x="631" y="2123"/>
                  </a:lnTo>
                  <a:lnTo>
                    <a:pt x="633" y="2138"/>
                  </a:lnTo>
                  <a:lnTo>
                    <a:pt x="628" y="2138"/>
                  </a:lnTo>
                  <a:lnTo>
                    <a:pt x="638" y="2163"/>
                  </a:lnTo>
                  <a:lnTo>
                    <a:pt x="631" y="2168"/>
                  </a:lnTo>
                  <a:lnTo>
                    <a:pt x="636" y="2178"/>
                  </a:lnTo>
                  <a:lnTo>
                    <a:pt x="623" y="2190"/>
                  </a:lnTo>
                  <a:lnTo>
                    <a:pt x="621" y="2203"/>
                  </a:lnTo>
                  <a:lnTo>
                    <a:pt x="649" y="2214"/>
                  </a:lnTo>
                  <a:lnTo>
                    <a:pt x="653" y="2211"/>
                  </a:lnTo>
                  <a:lnTo>
                    <a:pt x="663" y="2213"/>
                  </a:lnTo>
                  <a:lnTo>
                    <a:pt x="666" y="2226"/>
                  </a:lnTo>
                  <a:lnTo>
                    <a:pt x="681" y="2209"/>
                  </a:lnTo>
                  <a:lnTo>
                    <a:pt x="679" y="2231"/>
                  </a:lnTo>
                  <a:lnTo>
                    <a:pt x="683" y="2236"/>
                  </a:lnTo>
                  <a:lnTo>
                    <a:pt x="684" y="2231"/>
                  </a:lnTo>
                  <a:lnTo>
                    <a:pt x="693" y="2238"/>
                  </a:lnTo>
                  <a:lnTo>
                    <a:pt x="702" y="2256"/>
                  </a:lnTo>
                  <a:lnTo>
                    <a:pt x="711" y="2248"/>
                  </a:lnTo>
                  <a:lnTo>
                    <a:pt x="717" y="2252"/>
                  </a:lnTo>
                  <a:lnTo>
                    <a:pt x="732" y="2266"/>
                  </a:lnTo>
                  <a:lnTo>
                    <a:pt x="732" y="2281"/>
                  </a:lnTo>
                  <a:lnTo>
                    <a:pt x="737" y="2269"/>
                  </a:lnTo>
                  <a:lnTo>
                    <a:pt x="739" y="2279"/>
                  </a:lnTo>
                  <a:lnTo>
                    <a:pt x="729" y="2289"/>
                  </a:lnTo>
                  <a:lnTo>
                    <a:pt x="736" y="2299"/>
                  </a:lnTo>
                  <a:lnTo>
                    <a:pt x="734" y="2322"/>
                  </a:lnTo>
                  <a:lnTo>
                    <a:pt x="714" y="2334"/>
                  </a:lnTo>
                  <a:lnTo>
                    <a:pt x="719" y="2359"/>
                  </a:lnTo>
                  <a:lnTo>
                    <a:pt x="739" y="2395"/>
                  </a:lnTo>
                  <a:lnTo>
                    <a:pt x="734" y="2400"/>
                  </a:lnTo>
                  <a:lnTo>
                    <a:pt x="732" y="2421"/>
                  </a:lnTo>
                  <a:lnTo>
                    <a:pt x="742" y="2455"/>
                  </a:lnTo>
                  <a:lnTo>
                    <a:pt x="760" y="2441"/>
                  </a:lnTo>
                  <a:lnTo>
                    <a:pt x="765" y="2392"/>
                  </a:lnTo>
                  <a:lnTo>
                    <a:pt x="772" y="2380"/>
                  </a:lnTo>
                  <a:lnTo>
                    <a:pt x="779" y="2388"/>
                  </a:lnTo>
                  <a:lnTo>
                    <a:pt x="790" y="2382"/>
                  </a:lnTo>
                  <a:lnTo>
                    <a:pt x="785" y="2375"/>
                  </a:lnTo>
                  <a:lnTo>
                    <a:pt x="792" y="2372"/>
                  </a:lnTo>
                  <a:lnTo>
                    <a:pt x="792" y="2363"/>
                  </a:lnTo>
                  <a:lnTo>
                    <a:pt x="799" y="2372"/>
                  </a:lnTo>
                  <a:lnTo>
                    <a:pt x="808" y="2367"/>
                  </a:lnTo>
                  <a:lnTo>
                    <a:pt x="812" y="2357"/>
                  </a:lnTo>
                  <a:lnTo>
                    <a:pt x="825" y="2363"/>
                  </a:lnTo>
                  <a:lnTo>
                    <a:pt x="842" y="2362"/>
                  </a:lnTo>
                  <a:lnTo>
                    <a:pt x="865" y="2335"/>
                  </a:lnTo>
                  <a:lnTo>
                    <a:pt x="870" y="2322"/>
                  </a:lnTo>
                  <a:lnTo>
                    <a:pt x="880" y="2322"/>
                  </a:lnTo>
                  <a:lnTo>
                    <a:pt x="890" y="2302"/>
                  </a:lnTo>
                  <a:lnTo>
                    <a:pt x="900" y="2301"/>
                  </a:lnTo>
                  <a:lnTo>
                    <a:pt x="896" y="2314"/>
                  </a:lnTo>
                  <a:lnTo>
                    <a:pt x="915" y="2314"/>
                  </a:lnTo>
                  <a:lnTo>
                    <a:pt x="918" y="2340"/>
                  </a:lnTo>
                  <a:lnTo>
                    <a:pt x="908" y="2339"/>
                  </a:lnTo>
                  <a:lnTo>
                    <a:pt x="896" y="2354"/>
                  </a:lnTo>
                  <a:lnTo>
                    <a:pt x="898" y="2362"/>
                  </a:lnTo>
                  <a:lnTo>
                    <a:pt x="888" y="2375"/>
                  </a:lnTo>
                  <a:lnTo>
                    <a:pt x="875" y="2368"/>
                  </a:lnTo>
                  <a:lnTo>
                    <a:pt x="890" y="2446"/>
                  </a:lnTo>
                  <a:lnTo>
                    <a:pt x="903" y="2460"/>
                  </a:lnTo>
                  <a:lnTo>
                    <a:pt x="901" y="2479"/>
                  </a:lnTo>
                  <a:lnTo>
                    <a:pt x="910" y="2489"/>
                  </a:lnTo>
                  <a:lnTo>
                    <a:pt x="928" y="2496"/>
                  </a:lnTo>
                  <a:lnTo>
                    <a:pt x="943" y="2516"/>
                  </a:lnTo>
                  <a:lnTo>
                    <a:pt x="944" y="2531"/>
                  </a:lnTo>
                  <a:lnTo>
                    <a:pt x="948" y="2527"/>
                  </a:lnTo>
                  <a:lnTo>
                    <a:pt x="963" y="2539"/>
                  </a:lnTo>
                  <a:lnTo>
                    <a:pt x="976" y="2539"/>
                  </a:lnTo>
                  <a:lnTo>
                    <a:pt x="991" y="2521"/>
                  </a:lnTo>
                  <a:lnTo>
                    <a:pt x="999" y="2541"/>
                  </a:lnTo>
                  <a:lnTo>
                    <a:pt x="1012" y="2537"/>
                  </a:lnTo>
                  <a:lnTo>
                    <a:pt x="1032" y="2541"/>
                  </a:lnTo>
                  <a:lnTo>
                    <a:pt x="1035" y="2531"/>
                  </a:lnTo>
                  <a:lnTo>
                    <a:pt x="1049" y="2524"/>
                  </a:lnTo>
                  <a:lnTo>
                    <a:pt x="1057" y="2501"/>
                  </a:lnTo>
                  <a:lnTo>
                    <a:pt x="1047" y="2466"/>
                  </a:lnTo>
                  <a:lnTo>
                    <a:pt x="1060" y="2451"/>
                  </a:lnTo>
                  <a:lnTo>
                    <a:pt x="1088" y="2445"/>
                  </a:lnTo>
                  <a:lnTo>
                    <a:pt x="1120" y="2448"/>
                  </a:lnTo>
                  <a:lnTo>
                    <a:pt x="1135" y="2441"/>
                  </a:lnTo>
                  <a:lnTo>
                    <a:pt x="1132" y="2428"/>
                  </a:lnTo>
                  <a:lnTo>
                    <a:pt x="1141" y="2403"/>
                  </a:lnTo>
                  <a:lnTo>
                    <a:pt x="1165" y="2382"/>
                  </a:lnTo>
                  <a:lnTo>
                    <a:pt x="1170" y="2362"/>
                  </a:lnTo>
                  <a:lnTo>
                    <a:pt x="1183" y="2365"/>
                  </a:lnTo>
                  <a:lnTo>
                    <a:pt x="1196" y="2359"/>
                  </a:lnTo>
                  <a:lnTo>
                    <a:pt x="1201" y="2360"/>
                  </a:lnTo>
                  <a:lnTo>
                    <a:pt x="1213" y="2347"/>
                  </a:lnTo>
                  <a:lnTo>
                    <a:pt x="1231" y="2345"/>
                  </a:lnTo>
                  <a:lnTo>
                    <a:pt x="1226" y="2315"/>
                  </a:lnTo>
                  <a:lnTo>
                    <a:pt x="1252" y="2309"/>
                  </a:lnTo>
                  <a:lnTo>
                    <a:pt x="1264" y="2320"/>
                  </a:lnTo>
                  <a:lnTo>
                    <a:pt x="1276" y="2307"/>
                  </a:lnTo>
                  <a:lnTo>
                    <a:pt x="1277" y="2314"/>
                  </a:lnTo>
                  <a:lnTo>
                    <a:pt x="1284" y="2314"/>
                  </a:lnTo>
                  <a:lnTo>
                    <a:pt x="1286" y="2322"/>
                  </a:lnTo>
                  <a:lnTo>
                    <a:pt x="1309" y="2330"/>
                  </a:lnTo>
                  <a:lnTo>
                    <a:pt x="1315" y="2327"/>
                  </a:lnTo>
                  <a:lnTo>
                    <a:pt x="1317" y="2322"/>
                  </a:lnTo>
                  <a:lnTo>
                    <a:pt x="1320" y="2325"/>
                  </a:lnTo>
                  <a:lnTo>
                    <a:pt x="1324" y="2312"/>
                  </a:lnTo>
                  <a:lnTo>
                    <a:pt x="1339" y="2307"/>
                  </a:lnTo>
                  <a:lnTo>
                    <a:pt x="1342" y="2279"/>
                  </a:lnTo>
                  <a:lnTo>
                    <a:pt x="1355" y="2267"/>
                  </a:lnTo>
                  <a:lnTo>
                    <a:pt x="1362" y="2281"/>
                  </a:lnTo>
                  <a:lnTo>
                    <a:pt x="1372" y="2262"/>
                  </a:lnTo>
                  <a:lnTo>
                    <a:pt x="1357" y="2248"/>
                  </a:lnTo>
                  <a:lnTo>
                    <a:pt x="1362" y="2243"/>
                  </a:lnTo>
                  <a:lnTo>
                    <a:pt x="1355" y="2223"/>
                  </a:lnTo>
                  <a:lnTo>
                    <a:pt x="1363" y="2218"/>
                  </a:lnTo>
                  <a:lnTo>
                    <a:pt x="1363" y="2211"/>
                  </a:lnTo>
                  <a:lnTo>
                    <a:pt x="1357" y="2196"/>
                  </a:lnTo>
                  <a:lnTo>
                    <a:pt x="1378" y="2209"/>
                  </a:lnTo>
                  <a:lnTo>
                    <a:pt x="1382" y="2186"/>
                  </a:lnTo>
                  <a:lnTo>
                    <a:pt x="1377" y="2183"/>
                  </a:lnTo>
                  <a:lnTo>
                    <a:pt x="1388" y="2176"/>
                  </a:lnTo>
                  <a:lnTo>
                    <a:pt x="1405" y="2113"/>
                  </a:lnTo>
                  <a:lnTo>
                    <a:pt x="1413" y="2112"/>
                  </a:lnTo>
                  <a:lnTo>
                    <a:pt x="1458" y="2138"/>
                  </a:lnTo>
                  <a:lnTo>
                    <a:pt x="1474" y="2142"/>
                  </a:lnTo>
                  <a:lnTo>
                    <a:pt x="1474" y="2151"/>
                  </a:lnTo>
                  <a:lnTo>
                    <a:pt x="1488" y="2156"/>
                  </a:lnTo>
                  <a:lnTo>
                    <a:pt x="1478" y="2181"/>
                  </a:lnTo>
                  <a:lnTo>
                    <a:pt x="1488" y="2186"/>
                  </a:lnTo>
                  <a:lnTo>
                    <a:pt x="1516" y="2180"/>
                  </a:lnTo>
                  <a:lnTo>
                    <a:pt x="1526" y="2198"/>
                  </a:lnTo>
                  <a:lnTo>
                    <a:pt x="1546" y="2185"/>
                  </a:lnTo>
                  <a:lnTo>
                    <a:pt x="1549" y="2199"/>
                  </a:lnTo>
                  <a:lnTo>
                    <a:pt x="1556" y="2203"/>
                  </a:lnTo>
                  <a:lnTo>
                    <a:pt x="1574" y="2198"/>
                  </a:lnTo>
                  <a:lnTo>
                    <a:pt x="1595" y="2208"/>
                  </a:lnTo>
                  <a:lnTo>
                    <a:pt x="1592" y="2223"/>
                  </a:lnTo>
                  <a:lnTo>
                    <a:pt x="1604" y="2236"/>
                  </a:lnTo>
                  <a:lnTo>
                    <a:pt x="1635" y="2203"/>
                  </a:lnTo>
                  <a:lnTo>
                    <a:pt x="1634" y="2196"/>
                  </a:lnTo>
                  <a:lnTo>
                    <a:pt x="1653" y="2158"/>
                  </a:lnTo>
                  <a:lnTo>
                    <a:pt x="1663" y="2151"/>
                  </a:lnTo>
                  <a:lnTo>
                    <a:pt x="1678" y="2151"/>
                  </a:lnTo>
                  <a:lnTo>
                    <a:pt x="1680" y="2140"/>
                  </a:lnTo>
                  <a:lnTo>
                    <a:pt x="1706" y="2150"/>
                  </a:lnTo>
                  <a:lnTo>
                    <a:pt x="1718" y="2145"/>
                  </a:lnTo>
                  <a:lnTo>
                    <a:pt x="1730" y="2132"/>
                  </a:lnTo>
                  <a:lnTo>
                    <a:pt x="1735" y="2135"/>
                  </a:lnTo>
                  <a:lnTo>
                    <a:pt x="1753" y="2132"/>
                  </a:lnTo>
                  <a:lnTo>
                    <a:pt x="1763" y="2146"/>
                  </a:lnTo>
                  <a:lnTo>
                    <a:pt x="1783" y="2153"/>
                  </a:lnTo>
                  <a:lnTo>
                    <a:pt x="1784" y="2156"/>
                  </a:lnTo>
                  <a:lnTo>
                    <a:pt x="1774" y="2168"/>
                  </a:lnTo>
                  <a:lnTo>
                    <a:pt x="1783" y="2170"/>
                  </a:lnTo>
                  <a:lnTo>
                    <a:pt x="1779" y="2173"/>
                  </a:lnTo>
                  <a:lnTo>
                    <a:pt x="1796" y="2191"/>
                  </a:lnTo>
                  <a:lnTo>
                    <a:pt x="1809" y="2171"/>
                  </a:lnTo>
                  <a:lnTo>
                    <a:pt x="1812" y="2150"/>
                  </a:lnTo>
                  <a:lnTo>
                    <a:pt x="1832" y="2150"/>
                  </a:lnTo>
                  <a:lnTo>
                    <a:pt x="1827" y="2158"/>
                  </a:lnTo>
                  <a:lnTo>
                    <a:pt x="1839" y="2181"/>
                  </a:lnTo>
                  <a:lnTo>
                    <a:pt x="1857" y="2176"/>
                  </a:lnTo>
                  <a:lnTo>
                    <a:pt x="1860" y="2160"/>
                  </a:lnTo>
                  <a:lnTo>
                    <a:pt x="1890" y="2168"/>
                  </a:lnTo>
                  <a:lnTo>
                    <a:pt x="1904" y="2151"/>
                  </a:lnTo>
                  <a:lnTo>
                    <a:pt x="1923" y="2151"/>
                  </a:lnTo>
                  <a:lnTo>
                    <a:pt x="1920" y="2145"/>
                  </a:lnTo>
                  <a:lnTo>
                    <a:pt x="1928" y="2151"/>
                  </a:lnTo>
                  <a:lnTo>
                    <a:pt x="1945" y="2150"/>
                  </a:lnTo>
                  <a:lnTo>
                    <a:pt x="1947" y="2118"/>
                  </a:lnTo>
                  <a:lnTo>
                    <a:pt x="1943" y="2107"/>
                  </a:lnTo>
                  <a:lnTo>
                    <a:pt x="1950" y="2088"/>
                  </a:lnTo>
                  <a:lnTo>
                    <a:pt x="1947" y="2084"/>
                  </a:lnTo>
                  <a:lnTo>
                    <a:pt x="1957" y="2079"/>
                  </a:lnTo>
                  <a:lnTo>
                    <a:pt x="1958" y="2059"/>
                  </a:lnTo>
                  <a:lnTo>
                    <a:pt x="1965" y="2054"/>
                  </a:lnTo>
                  <a:lnTo>
                    <a:pt x="1981" y="2049"/>
                  </a:lnTo>
                  <a:lnTo>
                    <a:pt x="1993" y="2057"/>
                  </a:lnTo>
                  <a:lnTo>
                    <a:pt x="2011" y="2050"/>
                  </a:lnTo>
                  <a:lnTo>
                    <a:pt x="2021" y="2040"/>
                  </a:lnTo>
                  <a:lnTo>
                    <a:pt x="2029" y="2045"/>
                  </a:lnTo>
                  <a:lnTo>
                    <a:pt x="2028" y="2031"/>
                  </a:lnTo>
                  <a:lnTo>
                    <a:pt x="2038" y="2027"/>
                  </a:lnTo>
                  <a:lnTo>
                    <a:pt x="2046" y="2029"/>
                  </a:lnTo>
                  <a:lnTo>
                    <a:pt x="2064" y="2011"/>
                  </a:lnTo>
                  <a:lnTo>
                    <a:pt x="2076" y="2012"/>
                  </a:lnTo>
                  <a:lnTo>
                    <a:pt x="2081" y="2007"/>
                  </a:lnTo>
                  <a:lnTo>
                    <a:pt x="2082" y="2011"/>
                  </a:lnTo>
                  <a:lnTo>
                    <a:pt x="2099" y="2004"/>
                  </a:lnTo>
                  <a:lnTo>
                    <a:pt x="2101" y="2001"/>
                  </a:lnTo>
                  <a:lnTo>
                    <a:pt x="2104" y="2002"/>
                  </a:lnTo>
                  <a:lnTo>
                    <a:pt x="2114" y="1987"/>
                  </a:lnTo>
                  <a:lnTo>
                    <a:pt x="2127" y="1997"/>
                  </a:lnTo>
                  <a:lnTo>
                    <a:pt x="2132" y="1996"/>
                  </a:lnTo>
                  <a:lnTo>
                    <a:pt x="2149" y="2002"/>
                  </a:lnTo>
                  <a:lnTo>
                    <a:pt x="2155" y="1996"/>
                  </a:lnTo>
                  <a:lnTo>
                    <a:pt x="2155" y="1976"/>
                  </a:lnTo>
                  <a:lnTo>
                    <a:pt x="2170" y="1959"/>
                  </a:lnTo>
                  <a:lnTo>
                    <a:pt x="2169" y="1948"/>
                  </a:lnTo>
                  <a:lnTo>
                    <a:pt x="2180" y="1939"/>
                  </a:lnTo>
                  <a:lnTo>
                    <a:pt x="2184" y="1929"/>
                  </a:lnTo>
                  <a:lnTo>
                    <a:pt x="2177" y="1923"/>
                  </a:lnTo>
                  <a:lnTo>
                    <a:pt x="2185" y="1915"/>
                  </a:lnTo>
                  <a:lnTo>
                    <a:pt x="2187" y="1896"/>
                  </a:lnTo>
                  <a:lnTo>
                    <a:pt x="2177" y="1886"/>
                  </a:lnTo>
                  <a:lnTo>
                    <a:pt x="2195" y="1863"/>
                  </a:lnTo>
                  <a:lnTo>
                    <a:pt x="2179" y="1858"/>
                  </a:lnTo>
                  <a:lnTo>
                    <a:pt x="2174" y="1842"/>
                  </a:lnTo>
                  <a:lnTo>
                    <a:pt x="2175" y="1810"/>
                  </a:lnTo>
                  <a:lnTo>
                    <a:pt x="2154" y="1790"/>
                  </a:lnTo>
                  <a:lnTo>
                    <a:pt x="2142" y="1789"/>
                  </a:lnTo>
                  <a:lnTo>
                    <a:pt x="2136" y="1795"/>
                  </a:lnTo>
                  <a:lnTo>
                    <a:pt x="2119" y="1772"/>
                  </a:lnTo>
                  <a:lnTo>
                    <a:pt x="2109" y="1770"/>
                  </a:lnTo>
                  <a:lnTo>
                    <a:pt x="2086" y="1732"/>
                  </a:lnTo>
                  <a:lnTo>
                    <a:pt x="2078" y="1727"/>
                  </a:lnTo>
                  <a:lnTo>
                    <a:pt x="2073" y="1729"/>
                  </a:lnTo>
                  <a:lnTo>
                    <a:pt x="2071" y="1704"/>
                  </a:lnTo>
                  <a:lnTo>
                    <a:pt x="2059" y="1706"/>
                  </a:lnTo>
                  <a:lnTo>
                    <a:pt x="2049" y="1694"/>
                  </a:lnTo>
                  <a:lnTo>
                    <a:pt x="2051" y="1686"/>
                  </a:lnTo>
                  <a:lnTo>
                    <a:pt x="2044" y="1678"/>
                  </a:lnTo>
                  <a:lnTo>
                    <a:pt x="2038" y="1679"/>
                  </a:lnTo>
                  <a:lnTo>
                    <a:pt x="2031" y="1658"/>
                  </a:lnTo>
                  <a:lnTo>
                    <a:pt x="2023" y="1651"/>
                  </a:lnTo>
                  <a:lnTo>
                    <a:pt x="2023" y="1645"/>
                  </a:lnTo>
                  <a:lnTo>
                    <a:pt x="2015" y="1631"/>
                  </a:lnTo>
                  <a:lnTo>
                    <a:pt x="2013" y="1615"/>
                  </a:lnTo>
                  <a:lnTo>
                    <a:pt x="1985" y="1608"/>
                  </a:lnTo>
                  <a:lnTo>
                    <a:pt x="1981" y="1585"/>
                  </a:lnTo>
                  <a:lnTo>
                    <a:pt x="1968" y="1588"/>
                  </a:lnTo>
                  <a:lnTo>
                    <a:pt x="1953" y="1567"/>
                  </a:lnTo>
                  <a:lnTo>
                    <a:pt x="1942" y="1563"/>
                  </a:lnTo>
                  <a:lnTo>
                    <a:pt x="1942" y="1558"/>
                  </a:lnTo>
                  <a:lnTo>
                    <a:pt x="1927" y="1557"/>
                  </a:lnTo>
                  <a:lnTo>
                    <a:pt x="1905" y="1522"/>
                  </a:lnTo>
                  <a:lnTo>
                    <a:pt x="1905" y="1507"/>
                  </a:lnTo>
                  <a:lnTo>
                    <a:pt x="2039" y="1194"/>
                  </a:lnTo>
                  <a:lnTo>
                    <a:pt x="2021" y="1187"/>
                  </a:lnTo>
                  <a:lnTo>
                    <a:pt x="2031" y="1154"/>
                  </a:lnTo>
                  <a:lnTo>
                    <a:pt x="2026" y="1149"/>
                  </a:lnTo>
                  <a:lnTo>
                    <a:pt x="2034" y="1138"/>
                  </a:lnTo>
                  <a:lnTo>
                    <a:pt x="2048" y="1095"/>
                  </a:lnTo>
                  <a:lnTo>
                    <a:pt x="2036" y="1090"/>
                  </a:lnTo>
                  <a:lnTo>
                    <a:pt x="2031" y="1078"/>
                  </a:lnTo>
                  <a:lnTo>
                    <a:pt x="2039" y="1078"/>
                  </a:lnTo>
                  <a:lnTo>
                    <a:pt x="2044" y="1070"/>
                  </a:lnTo>
                  <a:lnTo>
                    <a:pt x="2054" y="1071"/>
                  </a:lnTo>
                  <a:lnTo>
                    <a:pt x="2069" y="1017"/>
                  </a:lnTo>
                  <a:lnTo>
                    <a:pt x="2056" y="1018"/>
                  </a:lnTo>
                  <a:lnTo>
                    <a:pt x="2051" y="1028"/>
                  </a:lnTo>
                  <a:lnTo>
                    <a:pt x="2021" y="972"/>
                  </a:lnTo>
                  <a:lnTo>
                    <a:pt x="2028" y="970"/>
                  </a:lnTo>
                  <a:lnTo>
                    <a:pt x="2029" y="965"/>
                  </a:lnTo>
                  <a:lnTo>
                    <a:pt x="2026" y="967"/>
                  </a:lnTo>
                  <a:lnTo>
                    <a:pt x="2074" y="901"/>
                  </a:lnTo>
                  <a:lnTo>
                    <a:pt x="2071" y="899"/>
                  </a:lnTo>
                  <a:lnTo>
                    <a:pt x="2063" y="896"/>
                  </a:lnTo>
                  <a:lnTo>
                    <a:pt x="2015" y="901"/>
                  </a:lnTo>
                  <a:lnTo>
                    <a:pt x="2011" y="871"/>
                  </a:lnTo>
                  <a:lnTo>
                    <a:pt x="2005" y="873"/>
                  </a:lnTo>
                  <a:lnTo>
                    <a:pt x="2005" y="881"/>
                  </a:lnTo>
                  <a:lnTo>
                    <a:pt x="1988" y="884"/>
                  </a:lnTo>
                  <a:lnTo>
                    <a:pt x="1983" y="896"/>
                  </a:lnTo>
                  <a:lnTo>
                    <a:pt x="1988" y="912"/>
                  </a:lnTo>
                  <a:lnTo>
                    <a:pt x="1980" y="929"/>
                  </a:lnTo>
                  <a:lnTo>
                    <a:pt x="1990" y="940"/>
                  </a:lnTo>
                  <a:lnTo>
                    <a:pt x="1990" y="947"/>
                  </a:lnTo>
                  <a:lnTo>
                    <a:pt x="1980" y="949"/>
                  </a:lnTo>
                  <a:lnTo>
                    <a:pt x="1973" y="964"/>
                  </a:lnTo>
                  <a:lnTo>
                    <a:pt x="1968" y="962"/>
                  </a:lnTo>
                  <a:lnTo>
                    <a:pt x="1973" y="974"/>
                  </a:lnTo>
                  <a:lnTo>
                    <a:pt x="1973" y="994"/>
                  </a:lnTo>
                  <a:lnTo>
                    <a:pt x="1968" y="1002"/>
                  </a:lnTo>
                  <a:lnTo>
                    <a:pt x="1957" y="1005"/>
                  </a:lnTo>
                  <a:lnTo>
                    <a:pt x="1957" y="1015"/>
                  </a:lnTo>
                  <a:lnTo>
                    <a:pt x="1950" y="1022"/>
                  </a:lnTo>
                  <a:lnTo>
                    <a:pt x="1928" y="1003"/>
                  </a:lnTo>
                  <a:lnTo>
                    <a:pt x="1933" y="987"/>
                  </a:lnTo>
                  <a:lnTo>
                    <a:pt x="1920" y="970"/>
                  </a:lnTo>
                  <a:lnTo>
                    <a:pt x="1915" y="975"/>
                  </a:lnTo>
                  <a:lnTo>
                    <a:pt x="1909" y="965"/>
                  </a:lnTo>
                  <a:lnTo>
                    <a:pt x="1925" y="944"/>
                  </a:lnTo>
                  <a:lnTo>
                    <a:pt x="1930" y="927"/>
                  </a:lnTo>
                  <a:lnTo>
                    <a:pt x="1920" y="921"/>
                  </a:lnTo>
                  <a:lnTo>
                    <a:pt x="1928" y="902"/>
                  </a:lnTo>
                  <a:lnTo>
                    <a:pt x="1918" y="896"/>
                  </a:lnTo>
                  <a:lnTo>
                    <a:pt x="1847" y="912"/>
                  </a:lnTo>
                  <a:lnTo>
                    <a:pt x="1844" y="902"/>
                  </a:lnTo>
                  <a:lnTo>
                    <a:pt x="1851" y="878"/>
                  </a:lnTo>
                  <a:lnTo>
                    <a:pt x="1834" y="871"/>
                  </a:lnTo>
                  <a:lnTo>
                    <a:pt x="1834" y="828"/>
                  </a:lnTo>
                  <a:lnTo>
                    <a:pt x="1842" y="795"/>
                  </a:lnTo>
                  <a:lnTo>
                    <a:pt x="1796" y="763"/>
                  </a:lnTo>
                  <a:lnTo>
                    <a:pt x="1816" y="710"/>
                  </a:lnTo>
                  <a:lnTo>
                    <a:pt x="1831" y="702"/>
                  </a:lnTo>
                  <a:lnTo>
                    <a:pt x="1814" y="652"/>
                  </a:lnTo>
                  <a:lnTo>
                    <a:pt x="1801" y="641"/>
                  </a:lnTo>
                  <a:lnTo>
                    <a:pt x="1789" y="641"/>
                  </a:lnTo>
                  <a:lnTo>
                    <a:pt x="1786" y="651"/>
                  </a:lnTo>
                  <a:lnTo>
                    <a:pt x="1698" y="604"/>
                  </a:lnTo>
                  <a:lnTo>
                    <a:pt x="1721" y="568"/>
                  </a:lnTo>
                  <a:lnTo>
                    <a:pt x="1692" y="541"/>
                  </a:lnTo>
                  <a:lnTo>
                    <a:pt x="1643" y="526"/>
                  </a:lnTo>
                  <a:lnTo>
                    <a:pt x="1648" y="482"/>
                  </a:lnTo>
                  <a:lnTo>
                    <a:pt x="1634" y="460"/>
                  </a:lnTo>
                  <a:lnTo>
                    <a:pt x="1655" y="420"/>
                  </a:lnTo>
                  <a:lnTo>
                    <a:pt x="1640" y="412"/>
                  </a:lnTo>
                  <a:lnTo>
                    <a:pt x="1632" y="414"/>
                  </a:lnTo>
                  <a:lnTo>
                    <a:pt x="1635" y="394"/>
                  </a:lnTo>
                  <a:lnTo>
                    <a:pt x="1665" y="405"/>
                  </a:lnTo>
                  <a:lnTo>
                    <a:pt x="1673" y="379"/>
                  </a:lnTo>
                  <a:lnTo>
                    <a:pt x="1600" y="372"/>
                  </a:lnTo>
                  <a:lnTo>
                    <a:pt x="1595" y="409"/>
                  </a:lnTo>
                  <a:lnTo>
                    <a:pt x="1577" y="405"/>
                  </a:lnTo>
                  <a:lnTo>
                    <a:pt x="1576" y="424"/>
                  </a:lnTo>
                  <a:lnTo>
                    <a:pt x="1557" y="422"/>
                  </a:lnTo>
                  <a:lnTo>
                    <a:pt x="1544" y="493"/>
                  </a:lnTo>
                  <a:lnTo>
                    <a:pt x="1532" y="516"/>
                  </a:lnTo>
                  <a:lnTo>
                    <a:pt x="1509" y="503"/>
                  </a:lnTo>
                  <a:lnTo>
                    <a:pt x="1508" y="414"/>
                  </a:lnTo>
                  <a:lnTo>
                    <a:pt x="1491" y="415"/>
                  </a:lnTo>
                  <a:lnTo>
                    <a:pt x="1486" y="417"/>
                  </a:lnTo>
                  <a:lnTo>
                    <a:pt x="1483" y="424"/>
                  </a:lnTo>
                  <a:lnTo>
                    <a:pt x="1478" y="422"/>
                  </a:lnTo>
                  <a:lnTo>
                    <a:pt x="1478" y="437"/>
                  </a:lnTo>
                  <a:lnTo>
                    <a:pt x="1473" y="447"/>
                  </a:lnTo>
                  <a:lnTo>
                    <a:pt x="1453" y="439"/>
                  </a:lnTo>
                  <a:lnTo>
                    <a:pt x="1448" y="447"/>
                  </a:lnTo>
                  <a:lnTo>
                    <a:pt x="1440" y="447"/>
                  </a:lnTo>
                  <a:lnTo>
                    <a:pt x="1436" y="462"/>
                  </a:lnTo>
                  <a:lnTo>
                    <a:pt x="1426" y="465"/>
                  </a:lnTo>
                  <a:lnTo>
                    <a:pt x="1426" y="478"/>
                  </a:lnTo>
                  <a:lnTo>
                    <a:pt x="1417" y="477"/>
                  </a:lnTo>
                  <a:lnTo>
                    <a:pt x="1413" y="483"/>
                  </a:lnTo>
                  <a:lnTo>
                    <a:pt x="1397" y="485"/>
                  </a:lnTo>
                  <a:lnTo>
                    <a:pt x="1397" y="492"/>
                  </a:lnTo>
                  <a:lnTo>
                    <a:pt x="1385" y="500"/>
                  </a:lnTo>
                  <a:lnTo>
                    <a:pt x="1387" y="508"/>
                  </a:lnTo>
                  <a:lnTo>
                    <a:pt x="1377" y="526"/>
                  </a:lnTo>
                  <a:lnTo>
                    <a:pt x="1378" y="533"/>
                  </a:lnTo>
                  <a:lnTo>
                    <a:pt x="1359" y="556"/>
                  </a:lnTo>
                  <a:lnTo>
                    <a:pt x="1350" y="573"/>
                  </a:lnTo>
                  <a:lnTo>
                    <a:pt x="1327" y="583"/>
                  </a:lnTo>
                  <a:lnTo>
                    <a:pt x="1296" y="581"/>
                  </a:lnTo>
                  <a:lnTo>
                    <a:pt x="1287" y="586"/>
                  </a:lnTo>
                  <a:lnTo>
                    <a:pt x="1282" y="591"/>
                  </a:lnTo>
                  <a:lnTo>
                    <a:pt x="1289" y="614"/>
                  </a:lnTo>
                  <a:lnTo>
                    <a:pt x="1286" y="624"/>
                  </a:lnTo>
                  <a:lnTo>
                    <a:pt x="1266" y="642"/>
                  </a:lnTo>
                  <a:lnTo>
                    <a:pt x="1249" y="644"/>
                  </a:lnTo>
                  <a:lnTo>
                    <a:pt x="1236" y="636"/>
                  </a:lnTo>
                  <a:lnTo>
                    <a:pt x="1228" y="637"/>
                  </a:lnTo>
                  <a:lnTo>
                    <a:pt x="1224" y="642"/>
                  </a:lnTo>
                  <a:lnTo>
                    <a:pt x="1195" y="631"/>
                  </a:lnTo>
                  <a:lnTo>
                    <a:pt x="1178" y="631"/>
                  </a:lnTo>
                  <a:lnTo>
                    <a:pt x="1170" y="639"/>
                  </a:lnTo>
                  <a:lnTo>
                    <a:pt x="1151" y="637"/>
                  </a:lnTo>
                  <a:lnTo>
                    <a:pt x="1130" y="646"/>
                  </a:lnTo>
                  <a:lnTo>
                    <a:pt x="1117" y="639"/>
                  </a:lnTo>
                  <a:lnTo>
                    <a:pt x="1100" y="637"/>
                  </a:lnTo>
                  <a:lnTo>
                    <a:pt x="1090" y="626"/>
                  </a:lnTo>
                  <a:lnTo>
                    <a:pt x="1085" y="627"/>
                  </a:lnTo>
                  <a:lnTo>
                    <a:pt x="1074" y="622"/>
                  </a:lnTo>
                  <a:lnTo>
                    <a:pt x="1054" y="629"/>
                  </a:lnTo>
                  <a:lnTo>
                    <a:pt x="1054" y="636"/>
                  </a:lnTo>
                  <a:lnTo>
                    <a:pt x="1045" y="636"/>
                  </a:lnTo>
                  <a:lnTo>
                    <a:pt x="1040" y="644"/>
                  </a:lnTo>
                  <a:lnTo>
                    <a:pt x="1029" y="646"/>
                  </a:lnTo>
                  <a:lnTo>
                    <a:pt x="1022" y="657"/>
                  </a:lnTo>
                  <a:lnTo>
                    <a:pt x="1021" y="636"/>
                  </a:lnTo>
                  <a:lnTo>
                    <a:pt x="1012" y="632"/>
                  </a:lnTo>
                  <a:lnTo>
                    <a:pt x="1012" y="626"/>
                  </a:lnTo>
                  <a:lnTo>
                    <a:pt x="1006" y="619"/>
                  </a:lnTo>
                  <a:lnTo>
                    <a:pt x="1011" y="614"/>
                  </a:lnTo>
                  <a:lnTo>
                    <a:pt x="1004" y="589"/>
                  </a:lnTo>
                  <a:lnTo>
                    <a:pt x="1009" y="583"/>
                  </a:lnTo>
                  <a:lnTo>
                    <a:pt x="1009" y="559"/>
                  </a:lnTo>
                  <a:lnTo>
                    <a:pt x="1002" y="536"/>
                  </a:lnTo>
                  <a:lnTo>
                    <a:pt x="1006" y="513"/>
                  </a:lnTo>
                  <a:lnTo>
                    <a:pt x="1024" y="500"/>
                  </a:lnTo>
                  <a:lnTo>
                    <a:pt x="1030" y="480"/>
                  </a:lnTo>
                  <a:lnTo>
                    <a:pt x="1047" y="460"/>
                  </a:lnTo>
                  <a:lnTo>
                    <a:pt x="1054" y="434"/>
                  </a:lnTo>
                  <a:lnTo>
                    <a:pt x="1064" y="419"/>
                  </a:lnTo>
                  <a:lnTo>
                    <a:pt x="1054" y="410"/>
                  </a:lnTo>
                  <a:lnTo>
                    <a:pt x="1059" y="402"/>
                  </a:lnTo>
                  <a:lnTo>
                    <a:pt x="1054" y="395"/>
                  </a:lnTo>
                  <a:lnTo>
                    <a:pt x="1059" y="389"/>
                  </a:lnTo>
                  <a:lnTo>
                    <a:pt x="1052" y="379"/>
                  </a:lnTo>
                  <a:lnTo>
                    <a:pt x="1059" y="364"/>
                  </a:lnTo>
                  <a:lnTo>
                    <a:pt x="1050" y="354"/>
                  </a:lnTo>
                  <a:lnTo>
                    <a:pt x="1052" y="338"/>
                  </a:lnTo>
                  <a:lnTo>
                    <a:pt x="1045" y="333"/>
                  </a:lnTo>
                  <a:lnTo>
                    <a:pt x="1047" y="318"/>
                  </a:lnTo>
                  <a:lnTo>
                    <a:pt x="1034" y="323"/>
                  </a:lnTo>
                  <a:lnTo>
                    <a:pt x="1040" y="311"/>
                  </a:lnTo>
                  <a:lnTo>
                    <a:pt x="1032" y="308"/>
                  </a:lnTo>
                  <a:lnTo>
                    <a:pt x="1029" y="291"/>
                  </a:lnTo>
                  <a:lnTo>
                    <a:pt x="1019" y="283"/>
                  </a:lnTo>
                  <a:lnTo>
                    <a:pt x="1022" y="266"/>
                  </a:lnTo>
                  <a:lnTo>
                    <a:pt x="1014" y="266"/>
                  </a:lnTo>
                  <a:lnTo>
                    <a:pt x="1017" y="256"/>
                  </a:lnTo>
                  <a:lnTo>
                    <a:pt x="1024" y="253"/>
                  </a:lnTo>
                  <a:lnTo>
                    <a:pt x="1017" y="240"/>
                  </a:lnTo>
                  <a:lnTo>
                    <a:pt x="1007" y="231"/>
                  </a:lnTo>
                  <a:lnTo>
                    <a:pt x="1009" y="217"/>
                  </a:lnTo>
                  <a:lnTo>
                    <a:pt x="1017" y="215"/>
                  </a:lnTo>
                  <a:lnTo>
                    <a:pt x="1019" y="210"/>
                  </a:lnTo>
                  <a:lnTo>
                    <a:pt x="1006" y="213"/>
                  </a:lnTo>
                  <a:lnTo>
                    <a:pt x="1009" y="202"/>
                  </a:lnTo>
                  <a:lnTo>
                    <a:pt x="1001" y="202"/>
                  </a:lnTo>
                  <a:lnTo>
                    <a:pt x="1001" y="192"/>
                  </a:lnTo>
                  <a:lnTo>
                    <a:pt x="992" y="190"/>
                  </a:lnTo>
                  <a:lnTo>
                    <a:pt x="987" y="170"/>
                  </a:lnTo>
                  <a:lnTo>
                    <a:pt x="981" y="169"/>
                  </a:lnTo>
                  <a:lnTo>
                    <a:pt x="987" y="159"/>
                  </a:lnTo>
                  <a:lnTo>
                    <a:pt x="977" y="155"/>
                  </a:lnTo>
                  <a:lnTo>
                    <a:pt x="976" y="142"/>
                  </a:lnTo>
                  <a:lnTo>
                    <a:pt x="969" y="142"/>
                  </a:lnTo>
                  <a:lnTo>
                    <a:pt x="964" y="132"/>
                  </a:lnTo>
                  <a:lnTo>
                    <a:pt x="969" y="119"/>
                  </a:lnTo>
                  <a:lnTo>
                    <a:pt x="959" y="119"/>
                  </a:lnTo>
                  <a:lnTo>
                    <a:pt x="956" y="97"/>
                  </a:lnTo>
                  <a:lnTo>
                    <a:pt x="948" y="91"/>
                  </a:lnTo>
                  <a:lnTo>
                    <a:pt x="949" y="82"/>
                  </a:lnTo>
                  <a:lnTo>
                    <a:pt x="928" y="66"/>
                  </a:lnTo>
                  <a:lnTo>
                    <a:pt x="919" y="48"/>
                  </a:lnTo>
                  <a:lnTo>
                    <a:pt x="910" y="48"/>
                  </a:lnTo>
                  <a:lnTo>
                    <a:pt x="905" y="39"/>
                  </a:lnTo>
                  <a:lnTo>
                    <a:pt x="900" y="44"/>
                  </a:lnTo>
                  <a:lnTo>
                    <a:pt x="893" y="34"/>
                  </a:lnTo>
                  <a:lnTo>
                    <a:pt x="885" y="36"/>
                  </a:lnTo>
                  <a:lnTo>
                    <a:pt x="878" y="26"/>
                  </a:lnTo>
                  <a:lnTo>
                    <a:pt x="878" y="21"/>
                  </a:lnTo>
                  <a:lnTo>
                    <a:pt x="857" y="0"/>
                  </a:lnTo>
                  <a:lnTo>
                    <a:pt x="857" y="1126"/>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37">
              <a:extLst>
                <a:ext uri="{FF2B5EF4-FFF2-40B4-BE49-F238E27FC236}">
                  <a16:creationId xmlns:a16="http://schemas.microsoft.com/office/drawing/2014/main" id="{9F4FE97A-1EB5-4CDD-BC3E-ED2CFBCB6C09}"/>
                </a:ext>
              </a:extLst>
            </p:cNvPr>
            <p:cNvSpPr>
              <a:spLocks/>
            </p:cNvSpPr>
            <p:nvPr/>
          </p:nvSpPr>
          <p:spPr bwMode="auto">
            <a:xfrm>
              <a:off x="6679589" y="2333549"/>
              <a:ext cx="1944135" cy="1876350"/>
            </a:xfrm>
            <a:custGeom>
              <a:avLst/>
              <a:gdLst/>
              <a:ahLst/>
              <a:cxnLst>
                <a:cxn ang="0">
                  <a:pos x="311" y="1318"/>
                </a:cxn>
                <a:cxn ang="0">
                  <a:pos x="305" y="1290"/>
                </a:cxn>
                <a:cxn ang="0">
                  <a:pos x="295" y="1264"/>
                </a:cxn>
                <a:cxn ang="0">
                  <a:pos x="258" y="1239"/>
                </a:cxn>
                <a:cxn ang="0">
                  <a:pos x="252" y="1231"/>
                </a:cxn>
                <a:cxn ang="0">
                  <a:pos x="225" y="1209"/>
                </a:cxn>
                <a:cxn ang="0">
                  <a:pos x="194" y="1199"/>
                </a:cxn>
                <a:cxn ang="0">
                  <a:pos x="154" y="1183"/>
                </a:cxn>
                <a:cxn ang="0">
                  <a:pos x="94" y="1183"/>
                </a:cxn>
                <a:cxn ang="0">
                  <a:pos x="63" y="1178"/>
                </a:cxn>
                <a:cxn ang="0">
                  <a:pos x="65" y="1156"/>
                </a:cxn>
                <a:cxn ang="0">
                  <a:pos x="99" y="1113"/>
                </a:cxn>
                <a:cxn ang="0">
                  <a:pos x="94" y="1077"/>
                </a:cxn>
                <a:cxn ang="0">
                  <a:pos x="68" y="1077"/>
                </a:cxn>
                <a:cxn ang="0">
                  <a:pos x="58" y="1055"/>
                </a:cxn>
                <a:cxn ang="0">
                  <a:pos x="60" y="1020"/>
                </a:cxn>
                <a:cxn ang="0">
                  <a:pos x="56" y="979"/>
                </a:cxn>
                <a:cxn ang="0">
                  <a:pos x="55" y="941"/>
                </a:cxn>
                <a:cxn ang="0">
                  <a:pos x="70" y="889"/>
                </a:cxn>
                <a:cxn ang="0">
                  <a:pos x="109" y="855"/>
                </a:cxn>
                <a:cxn ang="0">
                  <a:pos x="129" y="744"/>
                </a:cxn>
                <a:cxn ang="0">
                  <a:pos x="93" y="705"/>
                </a:cxn>
                <a:cxn ang="0">
                  <a:pos x="61" y="666"/>
                </a:cxn>
                <a:cxn ang="0">
                  <a:pos x="35" y="641"/>
                </a:cxn>
                <a:cxn ang="0">
                  <a:pos x="18" y="624"/>
                </a:cxn>
                <a:cxn ang="0">
                  <a:pos x="17" y="609"/>
                </a:cxn>
                <a:cxn ang="0">
                  <a:pos x="17" y="570"/>
                </a:cxn>
                <a:cxn ang="0">
                  <a:pos x="71" y="532"/>
                </a:cxn>
                <a:cxn ang="0">
                  <a:pos x="91" y="500"/>
                </a:cxn>
                <a:cxn ang="0">
                  <a:pos x="147" y="452"/>
                </a:cxn>
                <a:cxn ang="0">
                  <a:pos x="191" y="422"/>
                </a:cxn>
                <a:cxn ang="0">
                  <a:pos x="194" y="354"/>
                </a:cxn>
                <a:cxn ang="0">
                  <a:pos x="207" y="308"/>
                </a:cxn>
                <a:cxn ang="0">
                  <a:pos x="192" y="260"/>
                </a:cxn>
                <a:cxn ang="0">
                  <a:pos x="202" y="217"/>
                </a:cxn>
                <a:cxn ang="0">
                  <a:pos x="222" y="200"/>
                </a:cxn>
                <a:cxn ang="0">
                  <a:pos x="275" y="182"/>
                </a:cxn>
                <a:cxn ang="0">
                  <a:pos x="328" y="177"/>
                </a:cxn>
                <a:cxn ang="0">
                  <a:pos x="361" y="155"/>
                </a:cxn>
                <a:cxn ang="0">
                  <a:pos x="379" y="160"/>
                </a:cxn>
                <a:cxn ang="0">
                  <a:pos x="446" y="147"/>
                </a:cxn>
                <a:cxn ang="0">
                  <a:pos x="479" y="165"/>
                </a:cxn>
                <a:cxn ang="0">
                  <a:pos x="515" y="167"/>
                </a:cxn>
                <a:cxn ang="0">
                  <a:pos x="580" y="134"/>
                </a:cxn>
                <a:cxn ang="0">
                  <a:pos x="759" y="0"/>
                </a:cxn>
                <a:cxn ang="0">
                  <a:pos x="799" y="16"/>
                </a:cxn>
                <a:cxn ang="0">
                  <a:pos x="982" y="20"/>
                </a:cxn>
                <a:cxn ang="0">
                  <a:pos x="903" y="412"/>
                </a:cxn>
                <a:cxn ang="0">
                  <a:pos x="842" y="546"/>
                </a:cxn>
                <a:cxn ang="0">
                  <a:pos x="545" y="879"/>
                </a:cxn>
                <a:cxn ang="0">
                  <a:pos x="485" y="1007"/>
                </a:cxn>
              </a:cxnLst>
              <a:rect l="0" t="0" r="r" b="b"/>
              <a:pathLst>
                <a:path w="982" h="1327">
                  <a:moveTo>
                    <a:pt x="396" y="1196"/>
                  </a:moveTo>
                  <a:lnTo>
                    <a:pt x="366" y="1254"/>
                  </a:lnTo>
                  <a:lnTo>
                    <a:pt x="318" y="1327"/>
                  </a:lnTo>
                  <a:lnTo>
                    <a:pt x="311" y="1318"/>
                  </a:lnTo>
                  <a:lnTo>
                    <a:pt x="313" y="1310"/>
                  </a:lnTo>
                  <a:lnTo>
                    <a:pt x="305" y="1305"/>
                  </a:lnTo>
                  <a:lnTo>
                    <a:pt x="310" y="1295"/>
                  </a:lnTo>
                  <a:lnTo>
                    <a:pt x="305" y="1290"/>
                  </a:lnTo>
                  <a:lnTo>
                    <a:pt x="306" y="1277"/>
                  </a:lnTo>
                  <a:lnTo>
                    <a:pt x="302" y="1274"/>
                  </a:lnTo>
                  <a:lnTo>
                    <a:pt x="302" y="1267"/>
                  </a:lnTo>
                  <a:lnTo>
                    <a:pt x="295" y="1264"/>
                  </a:lnTo>
                  <a:lnTo>
                    <a:pt x="295" y="1259"/>
                  </a:lnTo>
                  <a:lnTo>
                    <a:pt x="263" y="1249"/>
                  </a:lnTo>
                  <a:lnTo>
                    <a:pt x="265" y="1241"/>
                  </a:lnTo>
                  <a:lnTo>
                    <a:pt x="258" y="1239"/>
                  </a:lnTo>
                  <a:lnTo>
                    <a:pt x="262" y="1236"/>
                  </a:lnTo>
                  <a:lnTo>
                    <a:pt x="260" y="1231"/>
                  </a:lnTo>
                  <a:lnTo>
                    <a:pt x="253" y="1229"/>
                  </a:lnTo>
                  <a:lnTo>
                    <a:pt x="252" y="1231"/>
                  </a:lnTo>
                  <a:lnTo>
                    <a:pt x="237" y="1227"/>
                  </a:lnTo>
                  <a:lnTo>
                    <a:pt x="229" y="1216"/>
                  </a:lnTo>
                  <a:lnTo>
                    <a:pt x="225" y="1217"/>
                  </a:lnTo>
                  <a:lnTo>
                    <a:pt x="225" y="1209"/>
                  </a:lnTo>
                  <a:lnTo>
                    <a:pt x="220" y="1207"/>
                  </a:lnTo>
                  <a:lnTo>
                    <a:pt x="220" y="1211"/>
                  </a:lnTo>
                  <a:lnTo>
                    <a:pt x="209" y="1216"/>
                  </a:lnTo>
                  <a:lnTo>
                    <a:pt x="194" y="1199"/>
                  </a:lnTo>
                  <a:lnTo>
                    <a:pt x="176" y="1204"/>
                  </a:lnTo>
                  <a:lnTo>
                    <a:pt x="172" y="1196"/>
                  </a:lnTo>
                  <a:lnTo>
                    <a:pt x="157" y="1189"/>
                  </a:lnTo>
                  <a:lnTo>
                    <a:pt x="154" y="1183"/>
                  </a:lnTo>
                  <a:lnTo>
                    <a:pt x="128" y="1189"/>
                  </a:lnTo>
                  <a:lnTo>
                    <a:pt x="114" y="1199"/>
                  </a:lnTo>
                  <a:lnTo>
                    <a:pt x="108" y="1191"/>
                  </a:lnTo>
                  <a:lnTo>
                    <a:pt x="94" y="1183"/>
                  </a:lnTo>
                  <a:lnTo>
                    <a:pt x="80" y="1183"/>
                  </a:lnTo>
                  <a:lnTo>
                    <a:pt x="76" y="1186"/>
                  </a:lnTo>
                  <a:lnTo>
                    <a:pt x="75" y="1183"/>
                  </a:lnTo>
                  <a:lnTo>
                    <a:pt x="63" y="1178"/>
                  </a:lnTo>
                  <a:lnTo>
                    <a:pt x="66" y="1176"/>
                  </a:lnTo>
                  <a:lnTo>
                    <a:pt x="58" y="1171"/>
                  </a:lnTo>
                  <a:lnTo>
                    <a:pt x="68" y="1163"/>
                  </a:lnTo>
                  <a:lnTo>
                    <a:pt x="65" y="1156"/>
                  </a:lnTo>
                  <a:lnTo>
                    <a:pt x="66" y="1149"/>
                  </a:lnTo>
                  <a:lnTo>
                    <a:pt x="73" y="1151"/>
                  </a:lnTo>
                  <a:lnTo>
                    <a:pt x="78" y="1125"/>
                  </a:lnTo>
                  <a:lnTo>
                    <a:pt x="99" y="1113"/>
                  </a:lnTo>
                  <a:lnTo>
                    <a:pt x="98" y="1106"/>
                  </a:lnTo>
                  <a:lnTo>
                    <a:pt x="104" y="1108"/>
                  </a:lnTo>
                  <a:lnTo>
                    <a:pt x="103" y="1090"/>
                  </a:lnTo>
                  <a:lnTo>
                    <a:pt x="94" y="1077"/>
                  </a:lnTo>
                  <a:lnTo>
                    <a:pt x="89" y="1077"/>
                  </a:lnTo>
                  <a:lnTo>
                    <a:pt x="93" y="1085"/>
                  </a:lnTo>
                  <a:lnTo>
                    <a:pt x="86" y="1085"/>
                  </a:lnTo>
                  <a:lnTo>
                    <a:pt x="68" y="1077"/>
                  </a:lnTo>
                  <a:lnTo>
                    <a:pt x="68" y="1070"/>
                  </a:lnTo>
                  <a:lnTo>
                    <a:pt x="63" y="1070"/>
                  </a:lnTo>
                  <a:lnTo>
                    <a:pt x="63" y="1057"/>
                  </a:lnTo>
                  <a:lnTo>
                    <a:pt x="58" y="1055"/>
                  </a:lnTo>
                  <a:lnTo>
                    <a:pt x="60" y="1048"/>
                  </a:lnTo>
                  <a:lnTo>
                    <a:pt x="55" y="1045"/>
                  </a:lnTo>
                  <a:lnTo>
                    <a:pt x="60" y="1038"/>
                  </a:lnTo>
                  <a:lnTo>
                    <a:pt x="60" y="1020"/>
                  </a:lnTo>
                  <a:lnTo>
                    <a:pt x="41" y="994"/>
                  </a:lnTo>
                  <a:lnTo>
                    <a:pt x="35" y="990"/>
                  </a:lnTo>
                  <a:lnTo>
                    <a:pt x="51" y="974"/>
                  </a:lnTo>
                  <a:lnTo>
                    <a:pt x="56" y="979"/>
                  </a:lnTo>
                  <a:lnTo>
                    <a:pt x="56" y="969"/>
                  </a:lnTo>
                  <a:lnTo>
                    <a:pt x="71" y="962"/>
                  </a:lnTo>
                  <a:lnTo>
                    <a:pt x="70" y="952"/>
                  </a:lnTo>
                  <a:lnTo>
                    <a:pt x="55" y="941"/>
                  </a:lnTo>
                  <a:lnTo>
                    <a:pt x="63" y="934"/>
                  </a:lnTo>
                  <a:lnTo>
                    <a:pt x="60" y="916"/>
                  </a:lnTo>
                  <a:lnTo>
                    <a:pt x="68" y="906"/>
                  </a:lnTo>
                  <a:lnTo>
                    <a:pt x="70" y="889"/>
                  </a:lnTo>
                  <a:lnTo>
                    <a:pt x="88" y="876"/>
                  </a:lnTo>
                  <a:lnTo>
                    <a:pt x="99" y="878"/>
                  </a:lnTo>
                  <a:lnTo>
                    <a:pt x="99" y="860"/>
                  </a:lnTo>
                  <a:lnTo>
                    <a:pt x="109" y="855"/>
                  </a:lnTo>
                  <a:lnTo>
                    <a:pt x="101" y="830"/>
                  </a:lnTo>
                  <a:lnTo>
                    <a:pt x="128" y="816"/>
                  </a:lnTo>
                  <a:lnTo>
                    <a:pt x="141" y="782"/>
                  </a:lnTo>
                  <a:lnTo>
                    <a:pt x="129" y="744"/>
                  </a:lnTo>
                  <a:lnTo>
                    <a:pt x="114" y="735"/>
                  </a:lnTo>
                  <a:lnTo>
                    <a:pt x="116" y="717"/>
                  </a:lnTo>
                  <a:lnTo>
                    <a:pt x="106" y="702"/>
                  </a:lnTo>
                  <a:lnTo>
                    <a:pt x="93" y="705"/>
                  </a:lnTo>
                  <a:lnTo>
                    <a:pt x="81" y="692"/>
                  </a:lnTo>
                  <a:lnTo>
                    <a:pt x="83" y="686"/>
                  </a:lnTo>
                  <a:lnTo>
                    <a:pt x="61" y="672"/>
                  </a:lnTo>
                  <a:lnTo>
                    <a:pt x="61" y="666"/>
                  </a:lnTo>
                  <a:lnTo>
                    <a:pt x="48" y="659"/>
                  </a:lnTo>
                  <a:lnTo>
                    <a:pt x="50" y="652"/>
                  </a:lnTo>
                  <a:lnTo>
                    <a:pt x="40" y="651"/>
                  </a:lnTo>
                  <a:lnTo>
                    <a:pt x="35" y="641"/>
                  </a:lnTo>
                  <a:lnTo>
                    <a:pt x="26" y="651"/>
                  </a:lnTo>
                  <a:lnTo>
                    <a:pt x="22" y="638"/>
                  </a:lnTo>
                  <a:lnTo>
                    <a:pt x="17" y="634"/>
                  </a:lnTo>
                  <a:lnTo>
                    <a:pt x="18" y="624"/>
                  </a:lnTo>
                  <a:lnTo>
                    <a:pt x="12" y="619"/>
                  </a:lnTo>
                  <a:lnTo>
                    <a:pt x="18" y="618"/>
                  </a:lnTo>
                  <a:lnTo>
                    <a:pt x="15" y="613"/>
                  </a:lnTo>
                  <a:lnTo>
                    <a:pt x="17" y="609"/>
                  </a:lnTo>
                  <a:lnTo>
                    <a:pt x="8" y="603"/>
                  </a:lnTo>
                  <a:lnTo>
                    <a:pt x="0" y="606"/>
                  </a:lnTo>
                  <a:lnTo>
                    <a:pt x="7" y="581"/>
                  </a:lnTo>
                  <a:lnTo>
                    <a:pt x="17" y="570"/>
                  </a:lnTo>
                  <a:lnTo>
                    <a:pt x="25" y="546"/>
                  </a:lnTo>
                  <a:lnTo>
                    <a:pt x="55" y="536"/>
                  </a:lnTo>
                  <a:lnTo>
                    <a:pt x="63" y="543"/>
                  </a:lnTo>
                  <a:lnTo>
                    <a:pt x="71" y="532"/>
                  </a:lnTo>
                  <a:lnTo>
                    <a:pt x="78" y="536"/>
                  </a:lnTo>
                  <a:lnTo>
                    <a:pt x="83" y="528"/>
                  </a:lnTo>
                  <a:lnTo>
                    <a:pt x="76" y="520"/>
                  </a:lnTo>
                  <a:lnTo>
                    <a:pt x="91" y="500"/>
                  </a:lnTo>
                  <a:lnTo>
                    <a:pt x="101" y="503"/>
                  </a:lnTo>
                  <a:lnTo>
                    <a:pt x="121" y="483"/>
                  </a:lnTo>
                  <a:lnTo>
                    <a:pt x="131" y="483"/>
                  </a:lnTo>
                  <a:lnTo>
                    <a:pt x="147" y="452"/>
                  </a:lnTo>
                  <a:lnTo>
                    <a:pt x="181" y="442"/>
                  </a:lnTo>
                  <a:lnTo>
                    <a:pt x="177" y="434"/>
                  </a:lnTo>
                  <a:lnTo>
                    <a:pt x="182" y="425"/>
                  </a:lnTo>
                  <a:lnTo>
                    <a:pt x="191" y="422"/>
                  </a:lnTo>
                  <a:lnTo>
                    <a:pt x="189" y="396"/>
                  </a:lnTo>
                  <a:lnTo>
                    <a:pt x="179" y="382"/>
                  </a:lnTo>
                  <a:lnTo>
                    <a:pt x="187" y="358"/>
                  </a:lnTo>
                  <a:lnTo>
                    <a:pt x="194" y="354"/>
                  </a:lnTo>
                  <a:lnTo>
                    <a:pt x="189" y="344"/>
                  </a:lnTo>
                  <a:lnTo>
                    <a:pt x="197" y="336"/>
                  </a:lnTo>
                  <a:lnTo>
                    <a:pt x="199" y="313"/>
                  </a:lnTo>
                  <a:lnTo>
                    <a:pt x="207" y="308"/>
                  </a:lnTo>
                  <a:lnTo>
                    <a:pt x="200" y="296"/>
                  </a:lnTo>
                  <a:lnTo>
                    <a:pt x="202" y="275"/>
                  </a:lnTo>
                  <a:lnTo>
                    <a:pt x="192" y="266"/>
                  </a:lnTo>
                  <a:lnTo>
                    <a:pt x="192" y="260"/>
                  </a:lnTo>
                  <a:lnTo>
                    <a:pt x="207" y="247"/>
                  </a:lnTo>
                  <a:lnTo>
                    <a:pt x="220" y="243"/>
                  </a:lnTo>
                  <a:lnTo>
                    <a:pt x="214" y="222"/>
                  </a:lnTo>
                  <a:lnTo>
                    <a:pt x="202" y="217"/>
                  </a:lnTo>
                  <a:lnTo>
                    <a:pt x="207" y="210"/>
                  </a:lnTo>
                  <a:lnTo>
                    <a:pt x="202" y="202"/>
                  </a:lnTo>
                  <a:lnTo>
                    <a:pt x="214" y="195"/>
                  </a:lnTo>
                  <a:lnTo>
                    <a:pt x="222" y="200"/>
                  </a:lnTo>
                  <a:lnTo>
                    <a:pt x="234" y="175"/>
                  </a:lnTo>
                  <a:lnTo>
                    <a:pt x="247" y="179"/>
                  </a:lnTo>
                  <a:lnTo>
                    <a:pt x="252" y="169"/>
                  </a:lnTo>
                  <a:lnTo>
                    <a:pt x="275" y="182"/>
                  </a:lnTo>
                  <a:lnTo>
                    <a:pt x="288" y="172"/>
                  </a:lnTo>
                  <a:lnTo>
                    <a:pt x="306" y="187"/>
                  </a:lnTo>
                  <a:lnTo>
                    <a:pt x="320" y="169"/>
                  </a:lnTo>
                  <a:lnTo>
                    <a:pt x="328" y="177"/>
                  </a:lnTo>
                  <a:lnTo>
                    <a:pt x="340" y="172"/>
                  </a:lnTo>
                  <a:lnTo>
                    <a:pt x="340" y="155"/>
                  </a:lnTo>
                  <a:lnTo>
                    <a:pt x="351" y="152"/>
                  </a:lnTo>
                  <a:lnTo>
                    <a:pt x="361" y="155"/>
                  </a:lnTo>
                  <a:lnTo>
                    <a:pt x="361" y="142"/>
                  </a:lnTo>
                  <a:lnTo>
                    <a:pt x="374" y="142"/>
                  </a:lnTo>
                  <a:lnTo>
                    <a:pt x="374" y="155"/>
                  </a:lnTo>
                  <a:lnTo>
                    <a:pt x="379" y="160"/>
                  </a:lnTo>
                  <a:lnTo>
                    <a:pt x="393" y="155"/>
                  </a:lnTo>
                  <a:lnTo>
                    <a:pt x="414" y="159"/>
                  </a:lnTo>
                  <a:lnTo>
                    <a:pt x="431" y="147"/>
                  </a:lnTo>
                  <a:lnTo>
                    <a:pt x="446" y="147"/>
                  </a:lnTo>
                  <a:lnTo>
                    <a:pt x="457" y="159"/>
                  </a:lnTo>
                  <a:lnTo>
                    <a:pt x="462" y="155"/>
                  </a:lnTo>
                  <a:lnTo>
                    <a:pt x="470" y="169"/>
                  </a:lnTo>
                  <a:lnTo>
                    <a:pt x="479" y="165"/>
                  </a:lnTo>
                  <a:lnTo>
                    <a:pt x="480" y="155"/>
                  </a:lnTo>
                  <a:lnTo>
                    <a:pt x="494" y="154"/>
                  </a:lnTo>
                  <a:lnTo>
                    <a:pt x="499" y="172"/>
                  </a:lnTo>
                  <a:lnTo>
                    <a:pt x="515" y="167"/>
                  </a:lnTo>
                  <a:lnTo>
                    <a:pt x="519" y="170"/>
                  </a:lnTo>
                  <a:lnTo>
                    <a:pt x="537" y="160"/>
                  </a:lnTo>
                  <a:lnTo>
                    <a:pt x="553" y="172"/>
                  </a:lnTo>
                  <a:lnTo>
                    <a:pt x="580" y="134"/>
                  </a:lnTo>
                  <a:lnTo>
                    <a:pt x="633" y="155"/>
                  </a:lnTo>
                  <a:lnTo>
                    <a:pt x="749" y="157"/>
                  </a:lnTo>
                  <a:lnTo>
                    <a:pt x="749" y="94"/>
                  </a:lnTo>
                  <a:lnTo>
                    <a:pt x="759" y="0"/>
                  </a:lnTo>
                  <a:lnTo>
                    <a:pt x="767" y="3"/>
                  </a:lnTo>
                  <a:lnTo>
                    <a:pt x="779" y="0"/>
                  </a:lnTo>
                  <a:lnTo>
                    <a:pt x="784" y="10"/>
                  </a:lnTo>
                  <a:lnTo>
                    <a:pt x="799" y="16"/>
                  </a:lnTo>
                  <a:lnTo>
                    <a:pt x="807" y="8"/>
                  </a:lnTo>
                  <a:lnTo>
                    <a:pt x="835" y="16"/>
                  </a:lnTo>
                  <a:lnTo>
                    <a:pt x="969" y="15"/>
                  </a:lnTo>
                  <a:lnTo>
                    <a:pt x="982" y="20"/>
                  </a:lnTo>
                  <a:lnTo>
                    <a:pt x="971" y="96"/>
                  </a:lnTo>
                  <a:lnTo>
                    <a:pt x="931" y="217"/>
                  </a:lnTo>
                  <a:lnTo>
                    <a:pt x="913" y="316"/>
                  </a:lnTo>
                  <a:lnTo>
                    <a:pt x="903" y="412"/>
                  </a:lnTo>
                  <a:lnTo>
                    <a:pt x="871" y="488"/>
                  </a:lnTo>
                  <a:lnTo>
                    <a:pt x="868" y="518"/>
                  </a:lnTo>
                  <a:lnTo>
                    <a:pt x="855" y="515"/>
                  </a:lnTo>
                  <a:lnTo>
                    <a:pt x="842" y="546"/>
                  </a:lnTo>
                  <a:lnTo>
                    <a:pt x="757" y="639"/>
                  </a:lnTo>
                  <a:lnTo>
                    <a:pt x="696" y="669"/>
                  </a:lnTo>
                  <a:lnTo>
                    <a:pt x="595" y="797"/>
                  </a:lnTo>
                  <a:lnTo>
                    <a:pt x="545" y="879"/>
                  </a:lnTo>
                  <a:lnTo>
                    <a:pt x="524" y="927"/>
                  </a:lnTo>
                  <a:lnTo>
                    <a:pt x="522" y="942"/>
                  </a:lnTo>
                  <a:lnTo>
                    <a:pt x="527" y="952"/>
                  </a:lnTo>
                  <a:lnTo>
                    <a:pt x="485" y="1007"/>
                  </a:lnTo>
                  <a:lnTo>
                    <a:pt x="449" y="1095"/>
                  </a:lnTo>
                  <a:lnTo>
                    <a:pt x="399" y="1192"/>
                  </a:lnTo>
                  <a:lnTo>
                    <a:pt x="396" y="1196"/>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33">
              <a:extLst>
                <a:ext uri="{FF2B5EF4-FFF2-40B4-BE49-F238E27FC236}">
                  <a16:creationId xmlns:a16="http://schemas.microsoft.com/office/drawing/2014/main" id="{95ED7504-8B93-4CB4-BB60-E23F6997E5A8}"/>
                </a:ext>
              </a:extLst>
            </p:cNvPr>
            <p:cNvSpPr>
              <a:spLocks/>
            </p:cNvSpPr>
            <p:nvPr/>
          </p:nvSpPr>
          <p:spPr bwMode="auto">
            <a:xfrm>
              <a:off x="3705121" y="1382607"/>
              <a:ext cx="2706345" cy="1510130"/>
            </a:xfrm>
            <a:custGeom>
              <a:avLst/>
              <a:gdLst/>
              <a:ahLst/>
              <a:cxnLst>
                <a:cxn ang="0">
                  <a:pos x="1319" y="157"/>
                </a:cxn>
                <a:cxn ang="0">
                  <a:pos x="1325" y="112"/>
                </a:cxn>
                <a:cxn ang="0">
                  <a:pos x="1244" y="101"/>
                </a:cxn>
                <a:cxn ang="0">
                  <a:pos x="1170" y="132"/>
                </a:cxn>
                <a:cxn ang="0">
                  <a:pos x="1103" y="122"/>
                </a:cxn>
                <a:cxn ang="0">
                  <a:pos x="1060" y="26"/>
                </a:cxn>
                <a:cxn ang="0">
                  <a:pos x="982" y="68"/>
                </a:cxn>
                <a:cxn ang="0">
                  <a:pos x="916" y="41"/>
                </a:cxn>
                <a:cxn ang="0">
                  <a:pos x="775" y="48"/>
                </a:cxn>
                <a:cxn ang="0">
                  <a:pos x="731" y="257"/>
                </a:cxn>
                <a:cxn ang="0">
                  <a:pos x="550" y="351"/>
                </a:cxn>
                <a:cxn ang="0">
                  <a:pos x="437" y="336"/>
                </a:cxn>
                <a:cxn ang="0">
                  <a:pos x="393" y="328"/>
                </a:cxn>
                <a:cxn ang="0">
                  <a:pos x="346" y="305"/>
                </a:cxn>
                <a:cxn ang="0">
                  <a:pos x="316" y="306"/>
                </a:cxn>
                <a:cxn ang="0">
                  <a:pos x="287" y="268"/>
                </a:cxn>
                <a:cxn ang="0">
                  <a:pos x="250" y="247"/>
                </a:cxn>
                <a:cxn ang="0">
                  <a:pos x="215" y="215"/>
                </a:cxn>
                <a:cxn ang="0">
                  <a:pos x="189" y="209"/>
                </a:cxn>
                <a:cxn ang="0">
                  <a:pos x="114" y="205"/>
                </a:cxn>
                <a:cxn ang="0">
                  <a:pos x="91" y="214"/>
                </a:cxn>
                <a:cxn ang="0">
                  <a:pos x="51" y="262"/>
                </a:cxn>
                <a:cxn ang="0">
                  <a:pos x="46" y="323"/>
                </a:cxn>
                <a:cxn ang="0">
                  <a:pos x="20" y="384"/>
                </a:cxn>
                <a:cxn ang="0">
                  <a:pos x="0" y="447"/>
                </a:cxn>
                <a:cxn ang="0">
                  <a:pos x="66" y="462"/>
                </a:cxn>
                <a:cxn ang="0">
                  <a:pos x="174" y="445"/>
                </a:cxn>
                <a:cxn ang="0">
                  <a:pos x="157" y="522"/>
                </a:cxn>
                <a:cxn ang="0">
                  <a:pos x="298" y="681"/>
                </a:cxn>
                <a:cxn ang="0">
                  <a:pos x="351" y="835"/>
                </a:cxn>
                <a:cxn ang="0">
                  <a:pos x="427" y="936"/>
                </a:cxn>
                <a:cxn ang="0">
                  <a:pos x="424" y="1015"/>
                </a:cxn>
                <a:cxn ang="0">
                  <a:pos x="466" y="1045"/>
                </a:cxn>
                <a:cxn ang="0">
                  <a:pos x="489" y="989"/>
                </a:cxn>
                <a:cxn ang="0">
                  <a:pos x="497" y="924"/>
                </a:cxn>
                <a:cxn ang="0">
                  <a:pos x="580" y="939"/>
                </a:cxn>
                <a:cxn ang="0">
                  <a:pos x="560" y="1068"/>
                </a:cxn>
                <a:cxn ang="0">
                  <a:pos x="603" y="1010"/>
                </a:cxn>
                <a:cxn ang="0">
                  <a:pos x="653" y="969"/>
                </a:cxn>
                <a:cxn ang="0">
                  <a:pos x="732" y="939"/>
                </a:cxn>
                <a:cxn ang="0">
                  <a:pos x="800" y="921"/>
                </a:cxn>
                <a:cxn ang="0">
                  <a:pos x="833" y="909"/>
                </a:cxn>
                <a:cxn ang="0">
                  <a:pos x="867" y="871"/>
                </a:cxn>
                <a:cxn ang="0">
                  <a:pos x="921" y="845"/>
                </a:cxn>
                <a:cxn ang="0">
                  <a:pos x="918" y="790"/>
                </a:cxn>
                <a:cxn ang="0">
                  <a:pos x="963" y="725"/>
                </a:cxn>
                <a:cxn ang="0">
                  <a:pos x="1014" y="709"/>
                </a:cxn>
                <a:cxn ang="0">
                  <a:pos x="1082" y="702"/>
                </a:cxn>
                <a:cxn ang="0">
                  <a:pos x="1135" y="681"/>
                </a:cxn>
                <a:cxn ang="0">
                  <a:pos x="1191" y="648"/>
                </a:cxn>
                <a:cxn ang="0">
                  <a:pos x="1156" y="618"/>
                </a:cxn>
                <a:cxn ang="0">
                  <a:pos x="1108" y="593"/>
                </a:cxn>
                <a:cxn ang="0">
                  <a:pos x="1133" y="503"/>
                </a:cxn>
                <a:cxn ang="0">
                  <a:pos x="1165" y="378"/>
                </a:cxn>
                <a:cxn ang="0">
                  <a:pos x="1233" y="371"/>
                </a:cxn>
                <a:cxn ang="0">
                  <a:pos x="1271" y="369"/>
                </a:cxn>
                <a:cxn ang="0">
                  <a:pos x="1291" y="341"/>
                </a:cxn>
                <a:cxn ang="0">
                  <a:pos x="1307" y="283"/>
                </a:cxn>
                <a:cxn ang="0">
                  <a:pos x="1287" y="245"/>
                </a:cxn>
                <a:cxn ang="0">
                  <a:pos x="1322" y="227"/>
                </a:cxn>
                <a:cxn ang="0">
                  <a:pos x="1367" y="207"/>
                </a:cxn>
              </a:cxnLst>
              <a:rect l="0" t="0" r="r" b="b"/>
              <a:pathLst>
                <a:path w="1367" h="1068">
                  <a:moveTo>
                    <a:pt x="1367" y="207"/>
                  </a:moveTo>
                  <a:lnTo>
                    <a:pt x="1355" y="177"/>
                  </a:lnTo>
                  <a:lnTo>
                    <a:pt x="1347" y="172"/>
                  </a:lnTo>
                  <a:lnTo>
                    <a:pt x="1329" y="174"/>
                  </a:lnTo>
                  <a:lnTo>
                    <a:pt x="1327" y="156"/>
                  </a:lnTo>
                  <a:lnTo>
                    <a:pt x="1319" y="157"/>
                  </a:lnTo>
                  <a:lnTo>
                    <a:pt x="1315" y="142"/>
                  </a:lnTo>
                  <a:lnTo>
                    <a:pt x="1332" y="137"/>
                  </a:lnTo>
                  <a:lnTo>
                    <a:pt x="1337" y="149"/>
                  </a:lnTo>
                  <a:lnTo>
                    <a:pt x="1347" y="151"/>
                  </a:lnTo>
                  <a:lnTo>
                    <a:pt x="1359" y="127"/>
                  </a:lnTo>
                  <a:lnTo>
                    <a:pt x="1325" y="112"/>
                  </a:lnTo>
                  <a:lnTo>
                    <a:pt x="1324" y="106"/>
                  </a:lnTo>
                  <a:lnTo>
                    <a:pt x="1304" y="107"/>
                  </a:lnTo>
                  <a:lnTo>
                    <a:pt x="1291" y="99"/>
                  </a:lnTo>
                  <a:lnTo>
                    <a:pt x="1284" y="103"/>
                  </a:lnTo>
                  <a:lnTo>
                    <a:pt x="1282" y="112"/>
                  </a:lnTo>
                  <a:lnTo>
                    <a:pt x="1244" y="101"/>
                  </a:lnTo>
                  <a:lnTo>
                    <a:pt x="1219" y="109"/>
                  </a:lnTo>
                  <a:lnTo>
                    <a:pt x="1206" y="104"/>
                  </a:lnTo>
                  <a:lnTo>
                    <a:pt x="1198" y="107"/>
                  </a:lnTo>
                  <a:lnTo>
                    <a:pt x="1198" y="121"/>
                  </a:lnTo>
                  <a:lnTo>
                    <a:pt x="1185" y="141"/>
                  </a:lnTo>
                  <a:lnTo>
                    <a:pt x="1170" y="132"/>
                  </a:lnTo>
                  <a:lnTo>
                    <a:pt x="1135" y="139"/>
                  </a:lnTo>
                  <a:lnTo>
                    <a:pt x="1130" y="124"/>
                  </a:lnTo>
                  <a:lnTo>
                    <a:pt x="1120" y="122"/>
                  </a:lnTo>
                  <a:lnTo>
                    <a:pt x="1108" y="132"/>
                  </a:lnTo>
                  <a:lnTo>
                    <a:pt x="1110" y="122"/>
                  </a:lnTo>
                  <a:lnTo>
                    <a:pt x="1103" y="122"/>
                  </a:lnTo>
                  <a:lnTo>
                    <a:pt x="1108" y="101"/>
                  </a:lnTo>
                  <a:lnTo>
                    <a:pt x="1098" y="96"/>
                  </a:lnTo>
                  <a:lnTo>
                    <a:pt x="1092" y="106"/>
                  </a:lnTo>
                  <a:lnTo>
                    <a:pt x="1079" y="81"/>
                  </a:lnTo>
                  <a:lnTo>
                    <a:pt x="1064" y="78"/>
                  </a:lnTo>
                  <a:lnTo>
                    <a:pt x="1060" y="26"/>
                  </a:lnTo>
                  <a:lnTo>
                    <a:pt x="1049" y="26"/>
                  </a:lnTo>
                  <a:lnTo>
                    <a:pt x="1049" y="43"/>
                  </a:lnTo>
                  <a:lnTo>
                    <a:pt x="1040" y="43"/>
                  </a:lnTo>
                  <a:lnTo>
                    <a:pt x="1001" y="61"/>
                  </a:lnTo>
                  <a:lnTo>
                    <a:pt x="994" y="76"/>
                  </a:lnTo>
                  <a:lnTo>
                    <a:pt x="982" y="68"/>
                  </a:lnTo>
                  <a:lnTo>
                    <a:pt x="981" y="71"/>
                  </a:lnTo>
                  <a:lnTo>
                    <a:pt x="963" y="53"/>
                  </a:lnTo>
                  <a:lnTo>
                    <a:pt x="949" y="56"/>
                  </a:lnTo>
                  <a:lnTo>
                    <a:pt x="923" y="53"/>
                  </a:lnTo>
                  <a:lnTo>
                    <a:pt x="923" y="48"/>
                  </a:lnTo>
                  <a:lnTo>
                    <a:pt x="916" y="41"/>
                  </a:lnTo>
                  <a:lnTo>
                    <a:pt x="916" y="6"/>
                  </a:lnTo>
                  <a:lnTo>
                    <a:pt x="908" y="0"/>
                  </a:lnTo>
                  <a:lnTo>
                    <a:pt x="815" y="28"/>
                  </a:lnTo>
                  <a:lnTo>
                    <a:pt x="804" y="35"/>
                  </a:lnTo>
                  <a:lnTo>
                    <a:pt x="775" y="36"/>
                  </a:lnTo>
                  <a:lnTo>
                    <a:pt x="775" y="48"/>
                  </a:lnTo>
                  <a:lnTo>
                    <a:pt x="785" y="76"/>
                  </a:lnTo>
                  <a:lnTo>
                    <a:pt x="784" y="86"/>
                  </a:lnTo>
                  <a:lnTo>
                    <a:pt x="779" y="88"/>
                  </a:lnTo>
                  <a:lnTo>
                    <a:pt x="747" y="190"/>
                  </a:lnTo>
                  <a:lnTo>
                    <a:pt x="741" y="200"/>
                  </a:lnTo>
                  <a:lnTo>
                    <a:pt x="731" y="257"/>
                  </a:lnTo>
                  <a:lnTo>
                    <a:pt x="712" y="306"/>
                  </a:lnTo>
                  <a:lnTo>
                    <a:pt x="654" y="346"/>
                  </a:lnTo>
                  <a:lnTo>
                    <a:pt x="601" y="344"/>
                  </a:lnTo>
                  <a:lnTo>
                    <a:pt x="596" y="338"/>
                  </a:lnTo>
                  <a:lnTo>
                    <a:pt x="580" y="333"/>
                  </a:lnTo>
                  <a:lnTo>
                    <a:pt x="550" y="351"/>
                  </a:lnTo>
                  <a:lnTo>
                    <a:pt x="547" y="359"/>
                  </a:lnTo>
                  <a:lnTo>
                    <a:pt x="527" y="359"/>
                  </a:lnTo>
                  <a:lnTo>
                    <a:pt x="522" y="364"/>
                  </a:lnTo>
                  <a:lnTo>
                    <a:pt x="505" y="358"/>
                  </a:lnTo>
                  <a:lnTo>
                    <a:pt x="495" y="364"/>
                  </a:lnTo>
                  <a:lnTo>
                    <a:pt x="437" y="336"/>
                  </a:lnTo>
                  <a:lnTo>
                    <a:pt x="421" y="346"/>
                  </a:lnTo>
                  <a:lnTo>
                    <a:pt x="409" y="336"/>
                  </a:lnTo>
                  <a:lnTo>
                    <a:pt x="409" y="329"/>
                  </a:lnTo>
                  <a:lnTo>
                    <a:pt x="399" y="334"/>
                  </a:lnTo>
                  <a:lnTo>
                    <a:pt x="399" y="325"/>
                  </a:lnTo>
                  <a:lnTo>
                    <a:pt x="393" y="328"/>
                  </a:lnTo>
                  <a:lnTo>
                    <a:pt x="384" y="308"/>
                  </a:lnTo>
                  <a:lnTo>
                    <a:pt x="376" y="301"/>
                  </a:lnTo>
                  <a:lnTo>
                    <a:pt x="369" y="305"/>
                  </a:lnTo>
                  <a:lnTo>
                    <a:pt x="368" y="298"/>
                  </a:lnTo>
                  <a:lnTo>
                    <a:pt x="351" y="308"/>
                  </a:lnTo>
                  <a:lnTo>
                    <a:pt x="346" y="305"/>
                  </a:lnTo>
                  <a:lnTo>
                    <a:pt x="345" y="311"/>
                  </a:lnTo>
                  <a:lnTo>
                    <a:pt x="338" y="306"/>
                  </a:lnTo>
                  <a:lnTo>
                    <a:pt x="331" y="311"/>
                  </a:lnTo>
                  <a:lnTo>
                    <a:pt x="333" y="303"/>
                  </a:lnTo>
                  <a:lnTo>
                    <a:pt x="323" y="300"/>
                  </a:lnTo>
                  <a:lnTo>
                    <a:pt x="316" y="306"/>
                  </a:lnTo>
                  <a:lnTo>
                    <a:pt x="307" y="303"/>
                  </a:lnTo>
                  <a:lnTo>
                    <a:pt x="302" y="288"/>
                  </a:lnTo>
                  <a:lnTo>
                    <a:pt x="292" y="285"/>
                  </a:lnTo>
                  <a:lnTo>
                    <a:pt x="290" y="276"/>
                  </a:lnTo>
                  <a:lnTo>
                    <a:pt x="283" y="278"/>
                  </a:lnTo>
                  <a:lnTo>
                    <a:pt x="287" y="268"/>
                  </a:lnTo>
                  <a:lnTo>
                    <a:pt x="273" y="265"/>
                  </a:lnTo>
                  <a:lnTo>
                    <a:pt x="272" y="255"/>
                  </a:lnTo>
                  <a:lnTo>
                    <a:pt x="265" y="248"/>
                  </a:lnTo>
                  <a:lnTo>
                    <a:pt x="258" y="253"/>
                  </a:lnTo>
                  <a:lnTo>
                    <a:pt x="257" y="248"/>
                  </a:lnTo>
                  <a:lnTo>
                    <a:pt x="250" y="247"/>
                  </a:lnTo>
                  <a:lnTo>
                    <a:pt x="250" y="238"/>
                  </a:lnTo>
                  <a:lnTo>
                    <a:pt x="242" y="243"/>
                  </a:lnTo>
                  <a:lnTo>
                    <a:pt x="237" y="228"/>
                  </a:lnTo>
                  <a:lnTo>
                    <a:pt x="230" y="233"/>
                  </a:lnTo>
                  <a:lnTo>
                    <a:pt x="224" y="220"/>
                  </a:lnTo>
                  <a:lnTo>
                    <a:pt x="215" y="215"/>
                  </a:lnTo>
                  <a:lnTo>
                    <a:pt x="209" y="218"/>
                  </a:lnTo>
                  <a:lnTo>
                    <a:pt x="209" y="209"/>
                  </a:lnTo>
                  <a:lnTo>
                    <a:pt x="199" y="202"/>
                  </a:lnTo>
                  <a:lnTo>
                    <a:pt x="202" y="197"/>
                  </a:lnTo>
                  <a:lnTo>
                    <a:pt x="196" y="197"/>
                  </a:lnTo>
                  <a:lnTo>
                    <a:pt x="189" y="209"/>
                  </a:lnTo>
                  <a:lnTo>
                    <a:pt x="174" y="199"/>
                  </a:lnTo>
                  <a:lnTo>
                    <a:pt x="161" y="202"/>
                  </a:lnTo>
                  <a:lnTo>
                    <a:pt x="156" y="195"/>
                  </a:lnTo>
                  <a:lnTo>
                    <a:pt x="141" y="195"/>
                  </a:lnTo>
                  <a:lnTo>
                    <a:pt x="121" y="209"/>
                  </a:lnTo>
                  <a:lnTo>
                    <a:pt x="114" y="205"/>
                  </a:lnTo>
                  <a:lnTo>
                    <a:pt x="108" y="214"/>
                  </a:lnTo>
                  <a:lnTo>
                    <a:pt x="103" y="209"/>
                  </a:lnTo>
                  <a:lnTo>
                    <a:pt x="103" y="200"/>
                  </a:lnTo>
                  <a:lnTo>
                    <a:pt x="96" y="207"/>
                  </a:lnTo>
                  <a:lnTo>
                    <a:pt x="91" y="202"/>
                  </a:lnTo>
                  <a:lnTo>
                    <a:pt x="91" y="214"/>
                  </a:lnTo>
                  <a:lnTo>
                    <a:pt x="83" y="215"/>
                  </a:lnTo>
                  <a:lnTo>
                    <a:pt x="81" y="228"/>
                  </a:lnTo>
                  <a:lnTo>
                    <a:pt x="68" y="240"/>
                  </a:lnTo>
                  <a:lnTo>
                    <a:pt x="61" y="255"/>
                  </a:lnTo>
                  <a:lnTo>
                    <a:pt x="65" y="260"/>
                  </a:lnTo>
                  <a:lnTo>
                    <a:pt x="51" y="262"/>
                  </a:lnTo>
                  <a:lnTo>
                    <a:pt x="53" y="275"/>
                  </a:lnTo>
                  <a:lnTo>
                    <a:pt x="45" y="290"/>
                  </a:lnTo>
                  <a:lnTo>
                    <a:pt x="53" y="300"/>
                  </a:lnTo>
                  <a:lnTo>
                    <a:pt x="41" y="305"/>
                  </a:lnTo>
                  <a:lnTo>
                    <a:pt x="48" y="313"/>
                  </a:lnTo>
                  <a:lnTo>
                    <a:pt x="46" y="323"/>
                  </a:lnTo>
                  <a:lnTo>
                    <a:pt x="41" y="333"/>
                  </a:lnTo>
                  <a:lnTo>
                    <a:pt x="33" y="336"/>
                  </a:lnTo>
                  <a:lnTo>
                    <a:pt x="32" y="353"/>
                  </a:lnTo>
                  <a:lnTo>
                    <a:pt x="25" y="354"/>
                  </a:lnTo>
                  <a:lnTo>
                    <a:pt x="37" y="364"/>
                  </a:lnTo>
                  <a:lnTo>
                    <a:pt x="20" y="384"/>
                  </a:lnTo>
                  <a:lnTo>
                    <a:pt x="28" y="392"/>
                  </a:lnTo>
                  <a:lnTo>
                    <a:pt x="22" y="402"/>
                  </a:lnTo>
                  <a:lnTo>
                    <a:pt x="23" y="422"/>
                  </a:lnTo>
                  <a:lnTo>
                    <a:pt x="8" y="422"/>
                  </a:lnTo>
                  <a:lnTo>
                    <a:pt x="10" y="440"/>
                  </a:lnTo>
                  <a:lnTo>
                    <a:pt x="0" y="447"/>
                  </a:lnTo>
                  <a:lnTo>
                    <a:pt x="0" y="455"/>
                  </a:lnTo>
                  <a:lnTo>
                    <a:pt x="17" y="454"/>
                  </a:lnTo>
                  <a:lnTo>
                    <a:pt x="18" y="543"/>
                  </a:lnTo>
                  <a:lnTo>
                    <a:pt x="41" y="556"/>
                  </a:lnTo>
                  <a:lnTo>
                    <a:pt x="53" y="533"/>
                  </a:lnTo>
                  <a:lnTo>
                    <a:pt x="66" y="462"/>
                  </a:lnTo>
                  <a:lnTo>
                    <a:pt x="85" y="464"/>
                  </a:lnTo>
                  <a:lnTo>
                    <a:pt x="86" y="445"/>
                  </a:lnTo>
                  <a:lnTo>
                    <a:pt x="104" y="449"/>
                  </a:lnTo>
                  <a:lnTo>
                    <a:pt x="109" y="412"/>
                  </a:lnTo>
                  <a:lnTo>
                    <a:pt x="182" y="419"/>
                  </a:lnTo>
                  <a:lnTo>
                    <a:pt x="174" y="445"/>
                  </a:lnTo>
                  <a:lnTo>
                    <a:pt x="144" y="434"/>
                  </a:lnTo>
                  <a:lnTo>
                    <a:pt x="141" y="454"/>
                  </a:lnTo>
                  <a:lnTo>
                    <a:pt x="149" y="452"/>
                  </a:lnTo>
                  <a:lnTo>
                    <a:pt x="164" y="460"/>
                  </a:lnTo>
                  <a:lnTo>
                    <a:pt x="143" y="500"/>
                  </a:lnTo>
                  <a:lnTo>
                    <a:pt x="157" y="522"/>
                  </a:lnTo>
                  <a:lnTo>
                    <a:pt x="152" y="566"/>
                  </a:lnTo>
                  <a:lnTo>
                    <a:pt x="201" y="581"/>
                  </a:lnTo>
                  <a:lnTo>
                    <a:pt x="230" y="608"/>
                  </a:lnTo>
                  <a:lnTo>
                    <a:pt x="207" y="644"/>
                  </a:lnTo>
                  <a:lnTo>
                    <a:pt x="295" y="691"/>
                  </a:lnTo>
                  <a:lnTo>
                    <a:pt x="298" y="681"/>
                  </a:lnTo>
                  <a:lnTo>
                    <a:pt x="310" y="681"/>
                  </a:lnTo>
                  <a:lnTo>
                    <a:pt x="323" y="692"/>
                  </a:lnTo>
                  <a:lnTo>
                    <a:pt x="340" y="742"/>
                  </a:lnTo>
                  <a:lnTo>
                    <a:pt x="325" y="750"/>
                  </a:lnTo>
                  <a:lnTo>
                    <a:pt x="305" y="803"/>
                  </a:lnTo>
                  <a:lnTo>
                    <a:pt x="351" y="835"/>
                  </a:lnTo>
                  <a:lnTo>
                    <a:pt x="343" y="868"/>
                  </a:lnTo>
                  <a:lnTo>
                    <a:pt x="343" y="911"/>
                  </a:lnTo>
                  <a:lnTo>
                    <a:pt x="360" y="918"/>
                  </a:lnTo>
                  <a:lnTo>
                    <a:pt x="353" y="942"/>
                  </a:lnTo>
                  <a:lnTo>
                    <a:pt x="356" y="952"/>
                  </a:lnTo>
                  <a:lnTo>
                    <a:pt x="427" y="936"/>
                  </a:lnTo>
                  <a:lnTo>
                    <a:pt x="437" y="942"/>
                  </a:lnTo>
                  <a:lnTo>
                    <a:pt x="429" y="961"/>
                  </a:lnTo>
                  <a:lnTo>
                    <a:pt x="439" y="967"/>
                  </a:lnTo>
                  <a:lnTo>
                    <a:pt x="434" y="984"/>
                  </a:lnTo>
                  <a:lnTo>
                    <a:pt x="418" y="1005"/>
                  </a:lnTo>
                  <a:lnTo>
                    <a:pt x="424" y="1015"/>
                  </a:lnTo>
                  <a:lnTo>
                    <a:pt x="429" y="1010"/>
                  </a:lnTo>
                  <a:lnTo>
                    <a:pt x="442" y="1027"/>
                  </a:lnTo>
                  <a:lnTo>
                    <a:pt x="437" y="1043"/>
                  </a:lnTo>
                  <a:lnTo>
                    <a:pt x="459" y="1062"/>
                  </a:lnTo>
                  <a:lnTo>
                    <a:pt x="466" y="1055"/>
                  </a:lnTo>
                  <a:lnTo>
                    <a:pt x="466" y="1045"/>
                  </a:lnTo>
                  <a:lnTo>
                    <a:pt x="477" y="1042"/>
                  </a:lnTo>
                  <a:lnTo>
                    <a:pt x="482" y="1034"/>
                  </a:lnTo>
                  <a:lnTo>
                    <a:pt x="482" y="1014"/>
                  </a:lnTo>
                  <a:lnTo>
                    <a:pt x="477" y="1002"/>
                  </a:lnTo>
                  <a:lnTo>
                    <a:pt x="482" y="1004"/>
                  </a:lnTo>
                  <a:lnTo>
                    <a:pt x="489" y="989"/>
                  </a:lnTo>
                  <a:lnTo>
                    <a:pt x="499" y="987"/>
                  </a:lnTo>
                  <a:lnTo>
                    <a:pt x="499" y="980"/>
                  </a:lnTo>
                  <a:lnTo>
                    <a:pt x="489" y="969"/>
                  </a:lnTo>
                  <a:lnTo>
                    <a:pt x="497" y="952"/>
                  </a:lnTo>
                  <a:lnTo>
                    <a:pt x="492" y="936"/>
                  </a:lnTo>
                  <a:lnTo>
                    <a:pt x="497" y="924"/>
                  </a:lnTo>
                  <a:lnTo>
                    <a:pt x="514" y="921"/>
                  </a:lnTo>
                  <a:lnTo>
                    <a:pt x="514" y="913"/>
                  </a:lnTo>
                  <a:lnTo>
                    <a:pt x="520" y="911"/>
                  </a:lnTo>
                  <a:lnTo>
                    <a:pt x="524" y="941"/>
                  </a:lnTo>
                  <a:lnTo>
                    <a:pt x="572" y="936"/>
                  </a:lnTo>
                  <a:lnTo>
                    <a:pt x="580" y="939"/>
                  </a:lnTo>
                  <a:lnTo>
                    <a:pt x="583" y="941"/>
                  </a:lnTo>
                  <a:lnTo>
                    <a:pt x="535" y="1007"/>
                  </a:lnTo>
                  <a:lnTo>
                    <a:pt x="538" y="1005"/>
                  </a:lnTo>
                  <a:lnTo>
                    <a:pt x="537" y="1010"/>
                  </a:lnTo>
                  <a:lnTo>
                    <a:pt x="530" y="1012"/>
                  </a:lnTo>
                  <a:lnTo>
                    <a:pt x="560" y="1068"/>
                  </a:lnTo>
                  <a:lnTo>
                    <a:pt x="565" y="1058"/>
                  </a:lnTo>
                  <a:lnTo>
                    <a:pt x="590" y="1053"/>
                  </a:lnTo>
                  <a:lnTo>
                    <a:pt x="598" y="1037"/>
                  </a:lnTo>
                  <a:lnTo>
                    <a:pt x="593" y="1029"/>
                  </a:lnTo>
                  <a:lnTo>
                    <a:pt x="603" y="1019"/>
                  </a:lnTo>
                  <a:lnTo>
                    <a:pt x="603" y="1010"/>
                  </a:lnTo>
                  <a:lnTo>
                    <a:pt x="610" y="1010"/>
                  </a:lnTo>
                  <a:lnTo>
                    <a:pt x="620" y="999"/>
                  </a:lnTo>
                  <a:lnTo>
                    <a:pt x="633" y="992"/>
                  </a:lnTo>
                  <a:lnTo>
                    <a:pt x="630" y="982"/>
                  </a:lnTo>
                  <a:lnTo>
                    <a:pt x="638" y="971"/>
                  </a:lnTo>
                  <a:lnTo>
                    <a:pt x="653" y="969"/>
                  </a:lnTo>
                  <a:lnTo>
                    <a:pt x="666" y="949"/>
                  </a:lnTo>
                  <a:lnTo>
                    <a:pt x="684" y="944"/>
                  </a:lnTo>
                  <a:lnTo>
                    <a:pt x="688" y="939"/>
                  </a:lnTo>
                  <a:lnTo>
                    <a:pt x="706" y="937"/>
                  </a:lnTo>
                  <a:lnTo>
                    <a:pt x="714" y="927"/>
                  </a:lnTo>
                  <a:lnTo>
                    <a:pt x="732" y="939"/>
                  </a:lnTo>
                  <a:lnTo>
                    <a:pt x="736" y="919"/>
                  </a:lnTo>
                  <a:lnTo>
                    <a:pt x="770" y="899"/>
                  </a:lnTo>
                  <a:lnTo>
                    <a:pt x="779" y="918"/>
                  </a:lnTo>
                  <a:lnTo>
                    <a:pt x="787" y="918"/>
                  </a:lnTo>
                  <a:lnTo>
                    <a:pt x="795" y="911"/>
                  </a:lnTo>
                  <a:lnTo>
                    <a:pt x="800" y="921"/>
                  </a:lnTo>
                  <a:lnTo>
                    <a:pt x="809" y="919"/>
                  </a:lnTo>
                  <a:lnTo>
                    <a:pt x="818" y="952"/>
                  </a:lnTo>
                  <a:lnTo>
                    <a:pt x="835" y="937"/>
                  </a:lnTo>
                  <a:lnTo>
                    <a:pt x="827" y="931"/>
                  </a:lnTo>
                  <a:lnTo>
                    <a:pt x="833" y="924"/>
                  </a:lnTo>
                  <a:lnTo>
                    <a:pt x="833" y="909"/>
                  </a:lnTo>
                  <a:lnTo>
                    <a:pt x="840" y="908"/>
                  </a:lnTo>
                  <a:lnTo>
                    <a:pt x="845" y="898"/>
                  </a:lnTo>
                  <a:lnTo>
                    <a:pt x="850" y="899"/>
                  </a:lnTo>
                  <a:lnTo>
                    <a:pt x="853" y="891"/>
                  </a:lnTo>
                  <a:lnTo>
                    <a:pt x="868" y="883"/>
                  </a:lnTo>
                  <a:lnTo>
                    <a:pt x="867" y="871"/>
                  </a:lnTo>
                  <a:lnTo>
                    <a:pt x="871" y="858"/>
                  </a:lnTo>
                  <a:lnTo>
                    <a:pt x="885" y="853"/>
                  </a:lnTo>
                  <a:lnTo>
                    <a:pt x="891" y="858"/>
                  </a:lnTo>
                  <a:lnTo>
                    <a:pt x="896" y="843"/>
                  </a:lnTo>
                  <a:lnTo>
                    <a:pt x="915" y="850"/>
                  </a:lnTo>
                  <a:lnTo>
                    <a:pt x="921" y="845"/>
                  </a:lnTo>
                  <a:lnTo>
                    <a:pt x="936" y="846"/>
                  </a:lnTo>
                  <a:lnTo>
                    <a:pt x="921" y="833"/>
                  </a:lnTo>
                  <a:lnTo>
                    <a:pt x="928" y="820"/>
                  </a:lnTo>
                  <a:lnTo>
                    <a:pt x="931" y="823"/>
                  </a:lnTo>
                  <a:lnTo>
                    <a:pt x="933" y="808"/>
                  </a:lnTo>
                  <a:lnTo>
                    <a:pt x="918" y="790"/>
                  </a:lnTo>
                  <a:lnTo>
                    <a:pt x="916" y="772"/>
                  </a:lnTo>
                  <a:lnTo>
                    <a:pt x="928" y="772"/>
                  </a:lnTo>
                  <a:lnTo>
                    <a:pt x="941" y="754"/>
                  </a:lnTo>
                  <a:lnTo>
                    <a:pt x="954" y="759"/>
                  </a:lnTo>
                  <a:lnTo>
                    <a:pt x="953" y="742"/>
                  </a:lnTo>
                  <a:lnTo>
                    <a:pt x="963" y="725"/>
                  </a:lnTo>
                  <a:lnTo>
                    <a:pt x="974" y="724"/>
                  </a:lnTo>
                  <a:lnTo>
                    <a:pt x="979" y="730"/>
                  </a:lnTo>
                  <a:lnTo>
                    <a:pt x="986" y="717"/>
                  </a:lnTo>
                  <a:lnTo>
                    <a:pt x="1007" y="704"/>
                  </a:lnTo>
                  <a:lnTo>
                    <a:pt x="1009" y="710"/>
                  </a:lnTo>
                  <a:lnTo>
                    <a:pt x="1014" y="709"/>
                  </a:lnTo>
                  <a:lnTo>
                    <a:pt x="1021" y="701"/>
                  </a:lnTo>
                  <a:lnTo>
                    <a:pt x="1034" y="709"/>
                  </a:lnTo>
                  <a:lnTo>
                    <a:pt x="1040" y="686"/>
                  </a:lnTo>
                  <a:lnTo>
                    <a:pt x="1044" y="694"/>
                  </a:lnTo>
                  <a:lnTo>
                    <a:pt x="1060" y="706"/>
                  </a:lnTo>
                  <a:lnTo>
                    <a:pt x="1082" y="702"/>
                  </a:lnTo>
                  <a:lnTo>
                    <a:pt x="1089" y="707"/>
                  </a:lnTo>
                  <a:lnTo>
                    <a:pt x="1097" y="702"/>
                  </a:lnTo>
                  <a:lnTo>
                    <a:pt x="1097" y="715"/>
                  </a:lnTo>
                  <a:lnTo>
                    <a:pt x="1103" y="719"/>
                  </a:lnTo>
                  <a:lnTo>
                    <a:pt x="1128" y="681"/>
                  </a:lnTo>
                  <a:lnTo>
                    <a:pt x="1135" y="681"/>
                  </a:lnTo>
                  <a:lnTo>
                    <a:pt x="1143" y="696"/>
                  </a:lnTo>
                  <a:lnTo>
                    <a:pt x="1155" y="702"/>
                  </a:lnTo>
                  <a:lnTo>
                    <a:pt x="1178" y="676"/>
                  </a:lnTo>
                  <a:lnTo>
                    <a:pt x="1176" y="659"/>
                  </a:lnTo>
                  <a:lnTo>
                    <a:pt x="1193" y="657"/>
                  </a:lnTo>
                  <a:lnTo>
                    <a:pt x="1191" y="648"/>
                  </a:lnTo>
                  <a:lnTo>
                    <a:pt x="1196" y="644"/>
                  </a:lnTo>
                  <a:lnTo>
                    <a:pt x="1200" y="631"/>
                  </a:lnTo>
                  <a:lnTo>
                    <a:pt x="1193" y="638"/>
                  </a:lnTo>
                  <a:lnTo>
                    <a:pt x="1191" y="616"/>
                  </a:lnTo>
                  <a:lnTo>
                    <a:pt x="1163" y="611"/>
                  </a:lnTo>
                  <a:lnTo>
                    <a:pt x="1156" y="618"/>
                  </a:lnTo>
                  <a:lnTo>
                    <a:pt x="1145" y="604"/>
                  </a:lnTo>
                  <a:lnTo>
                    <a:pt x="1142" y="595"/>
                  </a:lnTo>
                  <a:lnTo>
                    <a:pt x="1137" y="593"/>
                  </a:lnTo>
                  <a:lnTo>
                    <a:pt x="1137" y="606"/>
                  </a:lnTo>
                  <a:lnTo>
                    <a:pt x="1112" y="613"/>
                  </a:lnTo>
                  <a:lnTo>
                    <a:pt x="1108" y="593"/>
                  </a:lnTo>
                  <a:lnTo>
                    <a:pt x="1098" y="595"/>
                  </a:lnTo>
                  <a:lnTo>
                    <a:pt x="1092" y="578"/>
                  </a:lnTo>
                  <a:lnTo>
                    <a:pt x="1110" y="573"/>
                  </a:lnTo>
                  <a:lnTo>
                    <a:pt x="1108" y="555"/>
                  </a:lnTo>
                  <a:lnTo>
                    <a:pt x="1100" y="533"/>
                  </a:lnTo>
                  <a:lnTo>
                    <a:pt x="1133" y="503"/>
                  </a:lnTo>
                  <a:lnTo>
                    <a:pt x="1125" y="462"/>
                  </a:lnTo>
                  <a:lnTo>
                    <a:pt x="1140" y="465"/>
                  </a:lnTo>
                  <a:lnTo>
                    <a:pt x="1142" y="454"/>
                  </a:lnTo>
                  <a:lnTo>
                    <a:pt x="1155" y="454"/>
                  </a:lnTo>
                  <a:lnTo>
                    <a:pt x="1165" y="412"/>
                  </a:lnTo>
                  <a:lnTo>
                    <a:pt x="1165" y="378"/>
                  </a:lnTo>
                  <a:lnTo>
                    <a:pt x="1186" y="373"/>
                  </a:lnTo>
                  <a:lnTo>
                    <a:pt x="1209" y="354"/>
                  </a:lnTo>
                  <a:lnTo>
                    <a:pt x="1209" y="369"/>
                  </a:lnTo>
                  <a:lnTo>
                    <a:pt x="1214" y="369"/>
                  </a:lnTo>
                  <a:lnTo>
                    <a:pt x="1219" y="379"/>
                  </a:lnTo>
                  <a:lnTo>
                    <a:pt x="1233" y="371"/>
                  </a:lnTo>
                  <a:lnTo>
                    <a:pt x="1234" y="386"/>
                  </a:lnTo>
                  <a:lnTo>
                    <a:pt x="1254" y="374"/>
                  </a:lnTo>
                  <a:lnTo>
                    <a:pt x="1261" y="363"/>
                  </a:lnTo>
                  <a:lnTo>
                    <a:pt x="1269" y="363"/>
                  </a:lnTo>
                  <a:lnTo>
                    <a:pt x="1267" y="376"/>
                  </a:lnTo>
                  <a:lnTo>
                    <a:pt x="1271" y="369"/>
                  </a:lnTo>
                  <a:lnTo>
                    <a:pt x="1281" y="368"/>
                  </a:lnTo>
                  <a:lnTo>
                    <a:pt x="1277" y="364"/>
                  </a:lnTo>
                  <a:lnTo>
                    <a:pt x="1286" y="361"/>
                  </a:lnTo>
                  <a:lnTo>
                    <a:pt x="1287" y="356"/>
                  </a:lnTo>
                  <a:lnTo>
                    <a:pt x="1282" y="344"/>
                  </a:lnTo>
                  <a:lnTo>
                    <a:pt x="1291" y="341"/>
                  </a:lnTo>
                  <a:lnTo>
                    <a:pt x="1282" y="325"/>
                  </a:lnTo>
                  <a:lnTo>
                    <a:pt x="1286" y="308"/>
                  </a:lnTo>
                  <a:lnTo>
                    <a:pt x="1291" y="305"/>
                  </a:lnTo>
                  <a:lnTo>
                    <a:pt x="1286" y="293"/>
                  </a:lnTo>
                  <a:lnTo>
                    <a:pt x="1291" y="278"/>
                  </a:lnTo>
                  <a:lnTo>
                    <a:pt x="1307" y="283"/>
                  </a:lnTo>
                  <a:lnTo>
                    <a:pt x="1307" y="275"/>
                  </a:lnTo>
                  <a:lnTo>
                    <a:pt x="1294" y="270"/>
                  </a:lnTo>
                  <a:lnTo>
                    <a:pt x="1297" y="260"/>
                  </a:lnTo>
                  <a:lnTo>
                    <a:pt x="1304" y="255"/>
                  </a:lnTo>
                  <a:lnTo>
                    <a:pt x="1294" y="242"/>
                  </a:lnTo>
                  <a:lnTo>
                    <a:pt x="1287" y="245"/>
                  </a:lnTo>
                  <a:lnTo>
                    <a:pt x="1282" y="235"/>
                  </a:lnTo>
                  <a:lnTo>
                    <a:pt x="1289" y="222"/>
                  </a:lnTo>
                  <a:lnTo>
                    <a:pt x="1296" y="222"/>
                  </a:lnTo>
                  <a:lnTo>
                    <a:pt x="1306" y="235"/>
                  </a:lnTo>
                  <a:lnTo>
                    <a:pt x="1322" y="223"/>
                  </a:lnTo>
                  <a:lnTo>
                    <a:pt x="1322" y="227"/>
                  </a:lnTo>
                  <a:lnTo>
                    <a:pt x="1339" y="223"/>
                  </a:lnTo>
                  <a:lnTo>
                    <a:pt x="1339" y="212"/>
                  </a:lnTo>
                  <a:lnTo>
                    <a:pt x="1344" y="210"/>
                  </a:lnTo>
                  <a:lnTo>
                    <a:pt x="1350" y="220"/>
                  </a:lnTo>
                  <a:lnTo>
                    <a:pt x="1367" y="215"/>
                  </a:lnTo>
                  <a:lnTo>
                    <a:pt x="1367" y="207"/>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Freeform 35">
              <a:extLst>
                <a:ext uri="{FF2B5EF4-FFF2-40B4-BE49-F238E27FC236}">
                  <a16:creationId xmlns:a16="http://schemas.microsoft.com/office/drawing/2014/main" id="{F956ADD7-8595-4FFB-AD79-8D0A2957B0DB}"/>
                </a:ext>
              </a:extLst>
            </p:cNvPr>
            <p:cNvSpPr>
              <a:spLocks/>
            </p:cNvSpPr>
            <p:nvPr/>
          </p:nvSpPr>
          <p:spPr bwMode="auto">
            <a:xfrm>
              <a:off x="6385612" y="1111840"/>
              <a:ext cx="1809509" cy="1527098"/>
            </a:xfrm>
            <a:custGeom>
              <a:avLst/>
              <a:gdLst/>
              <a:ahLst/>
              <a:cxnLst>
                <a:cxn ang="0">
                  <a:pos x="38" y="905"/>
                </a:cxn>
                <a:cxn ang="0">
                  <a:pos x="63" y="926"/>
                </a:cxn>
                <a:cxn ang="0">
                  <a:pos x="97" y="909"/>
                </a:cxn>
                <a:cxn ang="0">
                  <a:pos x="135" y="928"/>
                </a:cxn>
                <a:cxn ang="0">
                  <a:pos x="175" y="921"/>
                </a:cxn>
                <a:cxn ang="0">
                  <a:pos x="212" y="977"/>
                </a:cxn>
                <a:cxn ang="0">
                  <a:pos x="251" y="982"/>
                </a:cxn>
                <a:cxn ang="0">
                  <a:pos x="286" y="1002"/>
                </a:cxn>
                <a:cxn ang="0">
                  <a:pos x="309" y="1045"/>
                </a:cxn>
                <a:cxn ang="0">
                  <a:pos x="351" y="1064"/>
                </a:cxn>
                <a:cxn ang="0">
                  <a:pos x="427" y="1047"/>
                </a:cxn>
                <a:cxn ang="0">
                  <a:pos x="492" y="1020"/>
                </a:cxn>
                <a:cxn ang="0">
                  <a:pos x="531" y="1025"/>
                </a:cxn>
                <a:cxn ang="0">
                  <a:pos x="614" y="1020"/>
                </a:cxn>
                <a:cxn ang="0">
                  <a:pos x="667" y="1032"/>
                </a:cxn>
                <a:cxn ang="0">
                  <a:pos x="680" y="954"/>
                </a:cxn>
                <a:cxn ang="0">
                  <a:pos x="637" y="863"/>
                </a:cxn>
                <a:cxn ang="0">
                  <a:pos x="692" y="611"/>
                </a:cxn>
                <a:cxn ang="0">
                  <a:pos x="901" y="603"/>
                </a:cxn>
                <a:cxn ang="0">
                  <a:pos x="906" y="215"/>
                </a:cxn>
                <a:cxn ang="0">
                  <a:pos x="851" y="0"/>
                </a:cxn>
                <a:cxn ang="0">
                  <a:pos x="815" y="13"/>
                </a:cxn>
                <a:cxn ang="0">
                  <a:pos x="762" y="27"/>
                </a:cxn>
                <a:cxn ang="0">
                  <a:pos x="712" y="15"/>
                </a:cxn>
                <a:cxn ang="0">
                  <a:pos x="689" y="41"/>
                </a:cxn>
                <a:cxn ang="0">
                  <a:pos x="704" y="119"/>
                </a:cxn>
                <a:cxn ang="0">
                  <a:pos x="654" y="164"/>
                </a:cxn>
                <a:cxn ang="0">
                  <a:pos x="588" y="196"/>
                </a:cxn>
                <a:cxn ang="0">
                  <a:pos x="583" y="253"/>
                </a:cxn>
                <a:cxn ang="0">
                  <a:pos x="543" y="285"/>
                </a:cxn>
                <a:cxn ang="0">
                  <a:pos x="510" y="275"/>
                </a:cxn>
                <a:cxn ang="0">
                  <a:pos x="472" y="321"/>
                </a:cxn>
                <a:cxn ang="0">
                  <a:pos x="430" y="336"/>
                </a:cxn>
                <a:cxn ang="0">
                  <a:pos x="386" y="429"/>
                </a:cxn>
                <a:cxn ang="0">
                  <a:pos x="309" y="434"/>
                </a:cxn>
                <a:cxn ang="0">
                  <a:pos x="233" y="437"/>
                </a:cxn>
                <a:cxn ang="0">
                  <a:pos x="205" y="399"/>
                </a:cxn>
                <a:cxn ang="0">
                  <a:pos x="203" y="343"/>
                </a:cxn>
                <a:cxn ang="0">
                  <a:pos x="157" y="297"/>
                </a:cxn>
                <a:cxn ang="0">
                  <a:pos x="114" y="297"/>
                </a:cxn>
                <a:cxn ang="0">
                  <a:pos x="33" y="358"/>
                </a:cxn>
                <a:cxn ang="0">
                  <a:pos x="97" y="345"/>
                </a:cxn>
                <a:cxn ang="0">
                  <a:pos x="121" y="399"/>
                </a:cxn>
                <a:cxn ang="0">
                  <a:pos x="104" y="514"/>
                </a:cxn>
                <a:cxn ang="0">
                  <a:pos x="137" y="512"/>
                </a:cxn>
                <a:cxn ang="0">
                  <a:pos x="145" y="484"/>
                </a:cxn>
                <a:cxn ang="0">
                  <a:pos x="160" y="470"/>
                </a:cxn>
                <a:cxn ang="0">
                  <a:pos x="197" y="472"/>
                </a:cxn>
                <a:cxn ang="0">
                  <a:pos x="198" y="507"/>
                </a:cxn>
                <a:cxn ang="0">
                  <a:pos x="155" y="577"/>
                </a:cxn>
                <a:cxn ang="0">
                  <a:pos x="94" y="608"/>
                </a:cxn>
                <a:cxn ang="0">
                  <a:pos x="59" y="656"/>
                </a:cxn>
                <a:cxn ang="0">
                  <a:pos x="135" y="711"/>
                </a:cxn>
                <a:cxn ang="0">
                  <a:pos x="82" y="782"/>
                </a:cxn>
                <a:cxn ang="0">
                  <a:pos x="38" y="818"/>
                </a:cxn>
                <a:cxn ang="0">
                  <a:pos x="10" y="883"/>
                </a:cxn>
              </a:cxnLst>
              <a:rect l="0" t="0" r="r" b="b"/>
              <a:pathLst>
                <a:path w="914" h="1080">
                  <a:moveTo>
                    <a:pt x="0" y="888"/>
                  </a:moveTo>
                  <a:lnTo>
                    <a:pt x="14" y="906"/>
                  </a:lnTo>
                  <a:lnTo>
                    <a:pt x="21" y="901"/>
                  </a:lnTo>
                  <a:lnTo>
                    <a:pt x="19" y="908"/>
                  </a:lnTo>
                  <a:lnTo>
                    <a:pt x="26" y="903"/>
                  </a:lnTo>
                  <a:lnTo>
                    <a:pt x="38" y="905"/>
                  </a:lnTo>
                  <a:lnTo>
                    <a:pt x="44" y="921"/>
                  </a:lnTo>
                  <a:lnTo>
                    <a:pt x="51" y="918"/>
                  </a:lnTo>
                  <a:lnTo>
                    <a:pt x="54" y="919"/>
                  </a:lnTo>
                  <a:lnTo>
                    <a:pt x="56" y="909"/>
                  </a:lnTo>
                  <a:lnTo>
                    <a:pt x="64" y="919"/>
                  </a:lnTo>
                  <a:lnTo>
                    <a:pt x="63" y="926"/>
                  </a:lnTo>
                  <a:lnTo>
                    <a:pt x="74" y="938"/>
                  </a:lnTo>
                  <a:lnTo>
                    <a:pt x="87" y="926"/>
                  </a:lnTo>
                  <a:lnTo>
                    <a:pt x="97" y="931"/>
                  </a:lnTo>
                  <a:lnTo>
                    <a:pt x="99" y="923"/>
                  </a:lnTo>
                  <a:lnTo>
                    <a:pt x="87" y="923"/>
                  </a:lnTo>
                  <a:lnTo>
                    <a:pt x="97" y="909"/>
                  </a:lnTo>
                  <a:lnTo>
                    <a:pt x="106" y="916"/>
                  </a:lnTo>
                  <a:lnTo>
                    <a:pt x="112" y="914"/>
                  </a:lnTo>
                  <a:lnTo>
                    <a:pt x="119" y="924"/>
                  </a:lnTo>
                  <a:lnTo>
                    <a:pt x="127" y="924"/>
                  </a:lnTo>
                  <a:lnTo>
                    <a:pt x="134" y="933"/>
                  </a:lnTo>
                  <a:lnTo>
                    <a:pt x="135" y="928"/>
                  </a:lnTo>
                  <a:lnTo>
                    <a:pt x="137" y="938"/>
                  </a:lnTo>
                  <a:lnTo>
                    <a:pt x="149" y="931"/>
                  </a:lnTo>
                  <a:lnTo>
                    <a:pt x="155" y="943"/>
                  </a:lnTo>
                  <a:lnTo>
                    <a:pt x="157" y="928"/>
                  </a:lnTo>
                  <a:lnTo>
                    <a:pt x="172" y="928"/>
                  </a:lnTo>
                  <a:lnTo>
                    <a:pt x="175" y="921"/>
                  </a:lnTo>
                  <a:lnTo>
                    <a:pt x="190" y="933"/>
                  </a:lnTo>
                  <a:lnTo>
                    <a:pt x="195" y="926"/>
                  </a:lnTo>
                  <a:lnTo>
                    <a:pt x="200" y="944"/>
                  </a:lnTo>
                  <a:lnTo>
                    <a:pt x="197" y="949"/>
                  </a:lnTo>
                  <a:lnTo>
                    <a:pt x="208" y="964"/>
                  </a:lnTo>
                  <a:lnTo>
                    <a:pt x="212" y="977"/>
                  </a:lnTo>
                  <a:lnTo>
                    <a:pt x="222" y="967"/>
                  </a:lnTo>
                  <a:lnTo>
                    <a:pt x="236" y="969"/>
                  </a:lnTo>
                  <a:lnTo>
                    <a:pt x="241" y="982"/>
                  </a:lnTo>
                  <a:lnTo>
                    <a:pt x="245" y="979"/>
                  </a:lnTo>
                  <a:lnTo>
                    <a:pt x="248" y="986"/>
                  </a:lnTo>
                  <a:lnTo>
                    <a:pt x="251" y="982"/>
                  </a:lnTo>
                  <a:lnTo>
                    <a:pt x="256" y="991"/>
                  </a:lnTo>
                  <a:lnTo>
                    <a:pt x="263" y="987"/>
                  </a:lnTo>
                  <a:lnTo>
                    <a:pt x="263" y="1006"/>
                  </a:lnTo>
                  <a:lnTo>
                    <a:pt x="265" y="1001"/>
                  </a:lnTo>
                  <a:lnTo>
                    <a:pt x="276" y="999"/>
                  </a:lnTo>
                  <a:lnTo>
                    <a:pt x="286" y="1002"/>
                  </a:lnTo>
                  <a:lnTo>
                    <a:pt x="294" y="1012"/>
                  </a:lnTo>
                  <a:lnTo>
                    <a:pt x="296" y="1024"/>
                  </a:lnTo>
                  <a:lnTo>
                    <a:pt x="299" y="1025"/>
                  </a:lnTo>
                  <a:lnTo>
                    <a:pt x="299" y="1035"/>
                  </a:lnTo>
                  <a:lnTo>
                    <a:pt x="304" y="1034"/>
                  </a:lnTo>
                  <a:lnTo>
                    <a:pt x="309" y="1045"/>
                  </a:lnTo>
                  <a:lnTo>
                    <a:pt x="316" y="1047"/>
                  </a:lnTo>
                  <a:lnTo>
                    <a:pt x="314" y="1057"/>
                  </a:lnTo>
                  <a:lnTo>
                    <a:pt x="328" y="1069"/>
                  </a:lnTo>
                  <a:lnTo>
                    <a:pt x="333" y="1080"/>
                  </a:lnTo>
                  <a:lnTo>
                    <a:pt x="352" y="1077"/>
                  </a:lnTo>
                  <a:lnTo>
                    <a:pt x="351" y="1064"/>
                  </a:lnTo>
                  <a:lnTo>
                    <a:pt x="357" y="1057"/>
                  </a:lnTo>
                  <a:lnTo>
                    <a:pt x="374" y="1065"/>
                  </a:lnTo>
                  <a:lnTo>
                    <a:pt x="386" y="1040"/>
                  </a:lnTo>
                  <a:lnTo>
                    <a:pt x="399" y="1044"/>
                  </a:lnTo>
                  <a:lnTo>
                    <a:pt x="404" y="1034"/>
                  </a:lnTo>
                  <a:lnTo>
                    <a:pt x="427" y="1047"/>
                  </a:lnTo>
                  <a:lnTo>
                    <a:pt x="445" y="1037"/>
                  </a:lnTo>
                  <a:lnTo>
                    <a:pt x="458" y="1052"/>
                  </a:lnTo>
                  <a:lnTo>
                    <a:pt x="472" y="1034"/>
                  </a:lnTo>
                  <a:lnTo>
                    <a:pt x="480" y="1042"/>
                  </a:lnTo>
                  <a:lnTo>
                    <a:pt x="492" y="1037"/>
                  </a:lnTo>
                  <a:lnTo>
                    <a:pt x="492" y="1020"/>
                  </a:lnTo>
                  <a:lnTo>
                    <a:pt x="503" y="1017"/>
                  </a:lnTo>
                  <a:lnTo>
                    <a:pt x="513" y="1020"/>
                  </a:lnTo>
                  <a:lnTo>
                    <a:pt x="513" y="1007"/>
                  </a:lnTo>
                  <a:lnTo>
                    <a:pt x="526" y="1007"/>
                  </a:lnTo>
                  <a:lnTo>
                    <a:pt x="526" y="1020"/>
                  </a:lnTo>
                  <a:lnTo>
                    <a:pt x="531" y="1025"/>
                  </a:lnTo>
                  <a:lnTo>
                    <a:pt x="545" y="1020"/>
                  </a:lnTo>
                  <a:lnTo>
                    <a:pt x="566" y="1024"/>
                  </a:lnTo>
                  <a:lnTo>
                    <a:pt x="583" y="1012"/>
                  </a:lnTo>
                  <a:lnTo>
                    <a:pt x="598" y="1012"/>
                  </a:lnTo>
                  <a:lnTo>
                    <a:pt x="609" y="1024"/>
                  </a:lnTo>
                  <a:lnTo>
                    <a:pt x="614" y="1020"/>
                  </a:lnTo>
                  <a:lnTo>
                    <a:pt x="622" y="1034"/>
                  </a:lnTo>
                  <a:lnTo>
                    <a:pt x="631" y="1030"/>
                  </a:lnTo>
                  <a:lnTo>
                    <a:pt x="632" y="1020"/>
                  </a:lnTo>
                  <a:lnTo>
                    <a:pt x="646" y="1019"/>
                  </a:lnTo>
                  <a:lnTo>
                    <a:pt x="651" y="1037"/>
                  </a:lnTo>
                  <a:lnTo>
                    <a:pt x="667" y="1032"/>
                  </a:lnTo>
                  <a:lnTo>
                    <a:pt x="671" y="1035"/>
                  </a:lnTo>
                  <a:lnTo>
                    <a:pt x="689" y="1025"/>
                  </a:lnTo>
                  <a:lnTo>
                    <a:pt x="705" y="1037"/>
                  </a:lnTo>
                  <a:lnTo>
                    <a:pt x="732" y="999"/>
                  </a:lnTo>
                  <a:lnTo>
                    <a:pt x="702" y="986"/>
                  </a:lnTo>
                  <a:lnTo>
                    <a:pt x="680" y="954"/>
                  </a:lnTo>
                  <a:lnTo>
                    <a:pt x="662" y="936"/>
                  </a:lnTo>
                  <a:lnTo>
                    <a:pt x="656" y="921"/>
                  </a:lnTo>
                  <a:lnTo>
                    <a:pt x="659" y="896"/>
                  </a:lnTo>
                  <a:lnTo>
                    <a:pt x="642" y="881"/>
                  </a:lnTo>
                  <a:lnTo>
                    <a:pt x="639" y="858"/>
                  </a:lnTo>
                  <a:lnTo>
                    <a:pt x="637" y="863"/>
                  </a:lnTo>
                  <a:lnTo>
                    <a:pt x="619" y="876"/>
                  </a:lnTo>
                  <a:lnTo>
                    <a:pt x="614" y="835"/>
                  </a:lnTo>
                  <a:lnTo>
                    <a:pt x="618" y="760"/>
                  </a:lnTo>
                  <a:lnTo>
                    <a:pt x="639" y="716"/>
                  </a:lnTo>
                  <a:lnTo>
                    <a:pt x="656" y="697"/>
                  </a:lnTo>
                  <a:lnTo>
                    <a:pt x="692" y="611"/>
                  </a:lnTo>
                  <a:lnTo>
                    <a:pt x="695" y="593"/>
                  </a:lnTo>
                  <a:lnTo>
                    <a:pt x="729" y="558"/>
                  </a:lnTo>
                  <a:lnTo>
                    <a:pt x="742" y="538"/>
                  </a:lnTo>
                  <a:lnTo>
                    <a:pt x="765" y="530"/>
                  </a:lnTo>
                  <a:lnTo>
                    <a:pt x="874" y="616"/>
                  </a:lnTo>
                  <a:lnTo>
                    <a:pt x="901" y="603"/>
                  </a:lnTo>
                  <a:lnTo>
                    <a:pt x="889" y="568"/>
                  </a:lnTo>
                  <a:lnTo>
                    <a:pt x="907" y="509"/>
                  </a:lnTo>
                  <a:lnTo>
                    <a:pt x="901" y="456"/>
                  </a:lnTo>
                  <a:lnTo>
                    <a:pt x="911" y="427"/>
                  </a:lnTo>
                  <a:lnTo>
                    <a:pt x="914" y="366"/>
                  </a:lnTo>
                  <a:lnTo>
                    <a:pt x="906" y="215"/>
                  </a:lnTo>
                  <a:lnTo>
                    <a:pt x="909" y="144"/>
                  </a:lnTo>
                  <a:lnTo>
                    <a:pt x="904" y="98"/>
                  </a:lnTo>
                  <a:lnTo>
                    <a:pt x="884" y="61"/>
                  </a:lnTo>
                  <a:lnTo>
                    <a:pt x="878" y="0"/>
                  </a:lnTo>
                  <a:lnTo>
                    <a:pt x="861" y="5"/>
                  </a:lnTo>
                  <a:lnTo>
                    <a:pt x="851" y="0"/>
                  </a:lnTo>
                  <a:lnTo>
                    <a:pt x="843" y="8"/>
                  </a:lnTo>
                  <a:lnTo>
                    <a:pt x="843" y="20"/>
                  </a:lnTo>
                  <a:lnTo>
                    <a:pt x="835" y="23"/>
                  </a:lnTo>
                  <a:lnTo>
                    <a:pt x="830" y="23"/>
                  </a:lnTo>
                  <a:lnTo>
                    <a:pt x="825" y="10"/>
                  </a:lnTo>
                  <a:lnTo>
                    <a:pt x="815" y="13"/>
                  </a:lnTo>
                  <a:lnTo>
                    <a:pt x="810" y="23"/>
                  </a:lnTo>
                  <a:lnTo>
                    <a:pt x="803" y="15"/>
                  </a:lnTo>
                  <a:lnTo>
                    <a:pt x="793" y="23"/>
                  </a:lnTo>
                  <a:lnTo>
                    <a:pt x="773" y="12"/>
                  </a:lnTo>
                  <a:lnTo>
                    <a:pt x="770" y="22"/>
                  </a:lnTo>
                  <a:lnTo>
                    <a:pt x="762" y="27"/>
                  </a:lnTo>
                  <a:lnTo>
                    <a:pt x="757" y="22"/>
                  </a:lnTo>
                  <a:lnTo>
                    <a:pt x="742" y="32"/>
                  </a:lnTo>
                  <a:lnTo>
                    <a:pt x="735" y="28"/>
                  </a:lnTo>
                  <a:lnTo>
                    <a:pt x="727" y="36"/>
                  </a:lnTo>
                  <a:lnTo>
                    <a:pt x="722" y="23"/>
                  </a:lnTo>
                  <a:lnTo>
                    <a:pt x="712" y="15"/>
                  </a:lnTo>
                  <a:lnTo>
                    <a:pt x="700" y="27"/>
                  </a:lnTo>
                  <a:lnTo>
                    <a:pt x="682" y="32"/>
                  </a:lnTo>
                  <a:lnTo>
                    <a:pt x="680" y="33"/>
                  </a:lnTo>
                  <a:lnTo>
                    <a:pt x="694" y="33"/>
                  </a:lnTo>
                  <a:lnTo>
                    <a:pt x="694" y="41"/>
                  </a:lnTo>
                  <a:lnTo>
                    <a:pt x="689" y="41"/>
                  </a:lnTo>
                  <a:lnTo>
                    <a:pt x="690" y="50"/>
                  </a:lnTo>
                  <a:lnTo>
                    <a:pt x="677" y="63"/>
                  </a:lnTo>
                  <a:lnTo>
                    <a:pt x="679" y="104"/>
                  </a:lnTo>
                  <a:lnTo>
                    <a:pt x="714" y="98"/>
                  </a:lnTo>
                  <a:lnTo>
                    <a:pt x="724" y="118"/>
                  </a:lnTo>
                  <a:lnTo>
                    <a:pt x="704" y="119"/>
                  </a:lnTo>
                  <a:lnTo>
                    <a:pt x="704" y="139"/>
                  </a:lnTo>
                  <a:lnTo>
                    <a:pt x="714" y="136"/>
                  </a:lnTo>
                  <a:lnTo>
                    <a:pt x="727" y="157"/>
                  </a:lnTo>
                  <a:lnTo>
                    <a:pt x="720" y="176"/>
                  </a:lnTo>
                  <a:lnTo>
                    <a:pt x="656" y="182"/>
                  </a:lnTo>
                  <a:lnTo>
                    <a:pt x="654" y="164"/>
                  </a:lnTo>
                  <a:lnTo>
                    <a:pt x="634" y="169"/>
                  </a:lnTo>
                  <a:lnTo>
                    <a:pt x="608" y="146"/>
                  </a:lnTo>
                  <a:lnTo>
                    <a:pt x="599" y="157"/>
                  </a:lnTo>
                  <a:lnTo>
                    <a:pt x="599" y="191"/>
                  </a:lnTo>
                  <a:lnTo>
                    <a:pt x="593" y="184"/>
                  </a:lnTo>
                  <a:lnTo>
                    <a:pt x="588" y="196"/>
                  </a:lnTo>
                  <a:lnTo>
                    <a:pt x="598" y="220"/>
                  </a:lnTo>
                  <a:lnTo>
                    <a:pt x="588" y="230"/>
                  </a:lnTo>
                  <a:lnTo>
                    <a:pt x="578" y="229"/>
                  </a:lnTo>
                  <a:lnTo>
                    <a:pt x="576" y="237"/>
                  </a:lnTo>
                  <a:lnTo>
                    <a:pt x="584" y="242"/>
                  </a:lnTo>
                  <a:lnTo>
                    <a:pt x="583" y="253"/>
                  </a:lnTo>
                  <a:lnTo>
                    <a:pt x="578" y="265"/>
                  </a:lnTo>
                  <a:lnTo>
                    <a:pt x="573" y="263"/>
                  </a:lnTo>
                  <a:lnTo>
                    <a:pt x="565" y="277"/>
                  </a:lnTo>
                  <a:lnTo>
                    <a:pt x="565" y="285"/>
                  </a:lnTo>
                  <a:lnTo>
                    <a:pt x="560" y="278"/>
                  </a:lnTo>
                  <a:lnTo>
                    <a:pt x="543" y="285"/>
                  </a:lnTo>
                  <a:lnTo>
                    <a:pt x="543" y="297"/>
                  </a:lnTo>
                  <a:lnTo>
                    <a:pt x="526" y="267"/>
                  </a:lnTo>
                  <a:lnTo>
                    <a:pt x="518" y="265"/>
                  </a:lnTo>
                  <a:lnTo>
                    <a:pt x="520" y="272"/>
                  </a:lnTo>
                  <a:lnTo>
                    <a:pt x="510" y="265"/>
                  </a:lnTo>
                  <a:lnTo>
                    <a:pt x="510" y="275"/>
                  </a:lnTo>
                  <a:lnTo>
                    <a:pt x="498" y="272"/>
                  </a:lnTo>
                  <a:lnTo>
                    <a:pt x="498" y="275"/>
                  </a:lnTo>
                  <a:lnTo>
                    <a:pt x="495" y="270"/>
                  </a:lnTo>
                  <a:lnTo>
                    <a:pt x="470" y="267"/>
                  </a:lnTo>
                  <a:lnTo>
                    <a:pt x="465" y="306"/>
                  </a:lnTo>
                  <a:lnTo>
                    <a:pt x="472" y="321"/>
                  </a:lnTo>
                  <a:lnTo>
                    <a:pt x="460" y="320"/>
                  </a:lnTo>
                  <a:lnTo>
                    <a:pt x="458" y="348"/>
                  </a:lnTo>
                  <a:lnTo>
                    <a:pt x="445" y="350"/>
                  </a:lnTo>
                  <a:lnTo>
                    <a:pt x="445" y="343"/>
                  </a:lnTo>
                  <a:lnTo>
                    <a:pt x="430" y="330"/>
                  </a:lnTo>
                  <a:lnTo>
                    <a:pt x="430" y="336"/>
                  </a:lnTo>
                  <a:lnTo>
                    <a:pt x="419" y="338"/>
                  </a:lnTo>
                  <a:lnTo>
                    <a:pt x="425" y="355"/>
                  </a:lnTo>
                  <a:lnTo>
                    <a:pt x="425" y="414"/>
                  </a:lnTo>
                  <a:lnTo>
                    <a:pt x="397" y="414"/>
                  </a:lnTo>
                  <a:lnTo>
                    <a:pt x="397" y="422"/>
                  </a:lnTo>
                  <a:lnTo>
                    <a:pt x="386" y="429"/>
                  </a:lnTo>
                  <a:lnTo>
                    <a:pt x="381" y="421"/>
                  </a:lnTo>
                  <a:lnTo>
                    <a:pt x="374" y="421"/>
                  </a:lnTo>
                  <a:lnTo>
                    <a:pt x="369" y="434"/>
                  </a:lnTo>
                  <a:lnTo>
                    <a:pt x="346" y="424"/>
                  </a:lnTo>
                  <a:lnTo>
                    <a:pt x="331" y="432"/>
                  </a:lnTo>
                  <a:lnTo>
                    <a:pt x="309" y="434"/>
                  </a:lnTo>
                  <a:lnTo>
                    <a:pt x="308" y="439"/>
                  </a:lnTo>
                  <a:lnTo>
                    <a:pt x="266" y="434"/>
                  </a:lnTo>
                  <a:lnTo>
                    <a:pt x="265" y="424"/>
                  </a:lnTo>
                  <a:lnTo>
                    <a:pt x="246" y="426"/>
                  </a:lnTo>
                  <a:lnTo>
                    <a:pt x="241" y="434"/>
                  </a:lnTo>
                  <a:lnTo>
                    <a:pt x="233" y="437"/>
                  </a:lnTo>
                  <a:lnTo>
                    <a:pt x="230" y="424"/>
                  </a:lnTo>
                  <a:lnTo>
                    <a:pt x="215" y="429"/>
                  </a:lnTo>
                  <a:lnTo>
                    <a:pt x="222" y="419"/>
                  </a:lnTo>
                  <a:lnTo>
                    <a:pt x="223" y="403"/>
                  </a:lnTo>
                  <a:lnTo>
                    <a:pt x="205" y="409"/>
                  </a:lnTo>
                  <a:lnTo>
                    <a:pt x="205" y="399"/>
                  </a:lnTo>
                  <a:lnTo>
                    <a:pt x="192" y="394"/>
                  </a:lnTo>
                  <a:lnTo>
                    <a:pt x="190" y="388"/>
                  </a:lnTo>
                  <a:lnTo>
                    <a:pt x="193" y="353"/>
                  </a:lnTo>
                  <a:lnTo>
                    <a:pt x="205" y="356"/>
                  </a:lnTo>
                  <a:lnTo>
                    <a:pt x="213" y="345"/>
                  </a:lnTo>
                  <a:lnTo>
                    <a:pt x="203" y="343"/>
                  </a:lnTo>
                  <a:lnTo>
                    <a:pt x="200" y="330"/>
                  </a:lnTo>
                  <a:lnTo>
                    <a:pt x="187" y="328"/>
                  </a:lnTo>
                  <a:lnTo>
                    <a:pt x="175" y="331"/>
                  </a:lnTo>
                  <a:lnTo>
                    <a:pt x="167" y="310"/>
                  </a:lnTo>
                  <a:lnTo>
                    <a:pt x="160" y="313"/>
                  </a:lnTo>
                  <a:lnTo>
                    <a:pt x="157" y="297"/>
                  </a:lnTo>
                  <a:lnTo>
                    <a:pt x="169" y="290"/>
                  </a:lnTo>
                  <a:lnTo>
                    <a:pt x="164" y="280"/>
                  </a:lnTo>
                  <a:lnTo>
                    <a:pt x="145" y="290"/>
                  </a:lnTo>
                  <a:lnTo>
                    <a:pt x="144" y="285"/>
                  </a:lnTo>
                  <a:lnTo>
                    <a:pt x="124" y="283"/>
                  </a:lnTo>
                  <a:lnTo>
                    <a:pt x="114" y="297"/>
                  </a:lnTo>
                  <a:lnTo>
                    <a:pt x="87" y="311"/>
                  </a:lnTo>
                  <a:lnTo>
                    <a:pt x="94" y="328"/>
                  </a:lnTo>
                  <a:lnTo>
                    <a:pt x="56" y="338"/>
                  </a:lnTo>
                  <a:lnTo>
                    <a:pt x="61" y="351"/>
                  </a:lnTo>
                  <a:lnTo>
                    <a:pt x="48" y="350"/>
                  </a:lnTo>
                  <a:lnTo>
                    <a:pt x="33" y="358"/>
                  </a:lnTo>
                  <a:lnTo>
                    <a:pt x="38" y="376"/>
                  </a:lnTo>
                  <a:lnTo>
                    <a:pt x="53" y="373"/>
                  </a:lnTo>
                  <a:lnTo>
                    <a:pt x="69" y="363"/>
                  </a:lnTo>
                  <a:lnTo>
                    <a:pt x="71" y="358"/>
                  </a:lnTo>
                  <a:lnTo>
                    <a:pt x="86" y="355"/>
                  </a:lnTo>
                  <a:lnTo>
                    <a:pt x="97" y="345"/>
                  </a:lnTo>
                  <a:lnTo>
                    <a:pt x="99" y="355"/>
                  </a:lnTo>
                  <a:lnTo>
                    <a:pt x="121" y="345"/>
                  </a:lnTo>
                  <a:lnTo>
                    <a:pt x="130" y="381"/>
                  </a:lnTo>
                  <a:lnTo>
                    <a:pt x="125" y="378"/>
                  </a:lnTo>
                  <a:lnTo>
                    <a:pt x="119" y="393"/>
                  </a:lnTo>
                  <a:lnTo>
                    <a:pt x="121" y="399"/>
                  </a:lnTo>
                  <a:lnTo>
                    <a:pt x="92" y="413"/>
                  </a:lnTo>
                  <a:lnTo>
                    <a:pt x="96" y="431"/>
                  </a:lnTo>
                  <a:lnTo>
                    <a:pt x="91" y="436"/>
                  </a:lnTo>
                  <a:lnTo>
                    <a:pt x="94" y="451"/>
                  </a:lnTo>
                  <a:lnTo>
                    <a:pt x="89" y="454"/>
                  </a:lnTo>
                  <a:lnTo>
                    <a:pt x="104" y="514"/>
                  </a:lnTo>
                  <a:lnTo>
                    <a:pt x="112" y="520"/>
                  </a:lnTo>
                  <a:lnTo>
                    <a:pt x="116" y="504"/>
                  </a:lnTo>
                  <a:lnTo>
                    <a:pt x="125" y="509"/>
                  </a:lnTo>
                  <a:lnTo>
                    <a:pt x="124" y="527"/>
                  </a:lnTo>
                  <a:lnTo>
                    <a:pt x="145" y="519"/>
                  </a:lnTo>
                  <a:lnTo>
                    <a:pt x="137" y="512"/>
                  </a:lnTo>
                  <a:lnTo>
                    <a:pt x="137" y="507"/>
                  </a:lnTo>
                  <a:lnTo>
                    <a:pt x="144" y="505"/>
                  </a:lnTo>
                  <a:lnTo>
                    <a:pt x="144" y="510"/>
                  </a:lnTo>
                  <a:lnTo>
                    <a:pt x="150" y="512"/>
                  </a:lnTo>
                  <a:lnTo>
                    <a:pt x="152" y="507"/>
                  </a:lnTo>
                  <a:lnTo>
                    <a:pt x="145" y="484"/>
                  </a:lnTo>
                  <a:lnTo>
                    <a:pt x="137" y="485"/>
                  </a:lnTo>
                  <a:lnTo>
                    <a:pt x="134" y="475"/>
                  </a:lnTo>
                  <a:lnTo>
                    <a:pt x="147" y="464"/>
                  </a:lnTo>
                  <a:lnTo>
                    <a:pt x="152" y="472"/>
                  </a:lnTo>
                  <a:lnTo>
                    <a:pt x="149" y="484"/>
                  </a:lnTo>
                  <a:lnTo>
                    <a:pt x="160" y="470"/>
                  </a:lnTo>
                  <a:lnTo>
                    <a:pt x="170" y="494"/>
                  </a:lnTo>
                  <a:lnTo>
                    <a:pt x="185" y="485"/>
                  </a:lnTo>
                  <a:lnTo>
                    <a:pt x="180" y="475"/>
                  </a:lnTo>
                  <a:lnTo>
                    <a:pt x="187" y="472"/>
                  </a:lnTo>
                  <a:lnTo>
                    <a:pt x="185" y="467"/>
                  </a:lnTo>
                  <a:lnTo>
                    <a:pt x="197" y="472"/>
                  </a:lnTo>
                  <a:lnTo>
                    <a:pt x="202" y="462"/>
                  </a:lnTo>
                  <a:lnTo>
                    <a:pt x="207" y="475"/>
                  </a:lnTo>
                  <a:lnTo>
                    <a:pt x="190" y="482"/>
                  </a:lnTo>
                  <a:lnTo>
                    <a:pt x="192" y="499"/>
                  </a:lnTo>
                  <a:lnTo>
                    <a:pt x="198" y="500"/>
                  </a:lnTo>
                  <a:lnTo>
                    <a:pt x="198" y="507"/>
                  </a:lnTo>
                  <a:lnTo>
                    <a:pt x="175" y="517"/>
                  </a:lnTo>
                  <a:lnTo>
                    <a:pt x="170" y="533"/>
                  </a:lnTo>
                  <a:lnTo>
                    <a:pt x="178" y="538"/>
                  </a:lnTo>
                  <a:lnTo>
                    <a:pt x="167" y="563"/>
                  </a:lnTo>
                  <a:lnTo>
                    <a:pt x="167" y="583"/>
                  </a:lnTo>
                  <a:lnTo>
                    <a:pt x="155" y="577"/>
                  </a:lnTo>
                  <a:lnTo>
                    <a:pt x="155" y="608"/>
                  </a:lnTo>
                  <a:lnTo>
                    <a:pt x="150" y="620"/>
                  </a:lnTo>
                  <a:lnTo>
                    <a:pt x="129" y="621"/>
                  </a:lnTo>
                  <a:lnTo>
                    <a:pt x="125" y="611"/>
                  </a:lnTo>
                  <a:lnTo>
                    <a:pt x="112" y="613"/>
                  </a:lnTo>
                  <a:lnTo>
                    <a:pt x="94" y="608"/>
                  </a:lnTo>
                  <a:lnTo>
                    <a:pt x="84" y="618"/>
                  </a:lnTo>
                  <a:lnTo>
                    <a:pt x="81" y="634"/>
                  </a:lnTo>
                  <a:lnTo>
                    <a:pt x="71" y="631"/>
                  </a:lnTo>
                  <a:lnTo>
                    <a:pt x="63" y="636"/>
                  </a:lnTo>
                  <a:lnTo>
                    <a:pt x="66" y="641"/>
                  </a:lnTo>
                  <a:lnTo>
                    <a:pt x="59" y="656"/>
                  </a:lnTo>
                  <a:lnTo>
                    <a:pt x="71" y="669"/>
                  </a:lnTo>
                  <a:lnTo>
                    <a:pt x="69" y="686"/>
                  </a:lnTo>
                  <a:lnTo>
                    <a:pt x="91" y="692"/>
                  </a:lnTo>
                  <a:lnTo>
                    <a:pt x="92" y="706"/>
                  </a:lnTo>
                  <a:lnTo>
                    <a:pt x="112" y="721"/>
                  </a:lnTo>
                  <a:lnTo>
                    <a:pt x="135" y="711"/>
                  </a:lnTo>
                  <a:lnTo>
                    <a:pt x="149" y="739"/>
                  </a:lnTo>
                  <a:lnTo>
                    <a:pt x="132" y="747"/>
                  </a:lnTo>
                  <a:lnTo>
                    <a:pt x="125" y="775"/>
                  </a:lnTo>
                  <a:lnTo>
                    <a:pt x="96" y="772"/>
                  </a:lnTo>
                  <a:lnTo>
                    <a:pt x="96" y="785"/>
                  </a:lnTo>
                  <a:lnTo>
                    <a:pt x="82" y="782"/>
                  </a:lnTo>
                  <a:lnTo>
                    <a:pt x="82" y="777"/>
                  </a:lnTo>
                  <a:lnTo>
                    <a:pt x="69" y="770"/>
                  </a:lnTo>
                  <a:lnTo>
                    <a:pt x="69" y="798"/>
                  </a:lnTo>
                  <a:lnTo>
                    <a:pt x="59" y="803"/>
                  </a:lnTo>
                  <a:lnTo>
                    <a:pt x="59" y="812"/>
                  </a:lnTo>
                  <a:lnTo>
                    <a:pt x="38" y="818"/>
                  </a:lnTo>
                  <a:lnTo>
                    <a:pt x="34" y="837"/>
                  </a:lnTo>
                  <a:lnTo>
                    <a:pt x="39" y="850"/>
                  </a:lnTo>
                  <a:lnTo>
                    <a:pt x="18" y="860"/>
                  </a:lnTo>
                  <a:lnTo>
                    <a:pt x="16" y="886"/>
                  </a:lnTo>
                  <a:lnTo>
                    <a:pt x="10" y="886"/>
                  </a:lnTo>
                  <a:lnTo>
                    <a:pt x="10" y="883"/>
                  </a:lnTo>
                  <a:lnTo>
                    <a:pt x="0" y="888"/>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Freeform 36">
              <a:extLst>
                <a:ext uri="{FF2B5EF4-FFF2-40B4-BE49-F238E27FC236}">
                  <a16:creationId xmlns:a16="http://schemas.microsoft.com/office/drawing/2014/main" id="{D9A98670-7B4B-48CA-BC01-6ACB52127319}"/>
                </a:ext>
              </a:extLst>
            </p:cNvPr>
            <p:cNvSpPr>
              <a:spLocks/>
            </p:cNvSpPr>
            <p:nvPr/>
          </p:nvSpPr>
          <p:spPr bwMode="auto">
            <a:xfrm>
              <a:off x="4522345" y="2276665"/>
              <a:ext cx="2597457" cy="1764646"/>
            </a:xfrm>
            <a:custGeom>
              <a:avLst/>
              <a:gdLst/>
              <a:ahLst/>
              <a:cxnLst>
                <a:cxn ang="0">
                  <a:pos x="984" y="98"/>
                </a:cxn>
                <a:cxn ang="0">
                  <a:pos x="1027" y="103"/>
                </a:cxn>
                <a:cxn ang="0">
                  <a:pos x="1059" y="101"/>
                </a:cxn>
                <a:cxn ang="0">
                  <a:pos x="1097" y="105"/>
                </a:cxn>
                <a:cxn ang="0">
                  <a:pos x="1148" y="141"/>
                </a:cxn>
                <a:cxn ang="0">
                  <a:pos x="1191" y="159"/>
                </a:cxn>
                <a:cxn ang="0">
                  <a:pos x="1234" y="189"/>
                </a:cxn>
                <a:cxn ang="0">
                  <a:pos x="1254" y="234"/>
                </a:cxn>
                <a:cxn ang="0">
                  <a:pos x="1294" y="244"/>
                </a:cxn>
                <a:cxn ang="0">
                  <a:pos x="1284" y="308"/>
                </a:cxn>
                <a:cxn ang="0">
                  <a:pos x="1286" y="396"/>
                </a:cxn>
                <a:cxn ang="0">
                  <a:pos x="1273" y="484"/>
                </a:cxn>
                <a:cxn ang="0">
                  <a:pos x="1175" y="570"/>
                </a:cxn>
                <a:cxn ang="0">
                  <a:pos x="1099" y="623"/>
                </a:cxn>
                <a:cxn ang="0">
                  <a:pos x="1039" y="587"/>
                </a:cxn>
                <a:cxn ang="0">
                  <a:pos x="954" y="625"/>
                </a:cxn>
                <a:cxn ang="0">
                  <a:pos x="900" y="663"/>
                </a:cxn>
                <a:cxn ang="0">
                  <a:pos x="855" y="683"/>
                </a:cxn>
                <a:cxn ang="0">
                  <a:pos x="812" y="723"/>
                </a:cxn>
                <a:cxn ang="0">
                  <a:pos x="786" y="762"/>
                </a:cxn>
                <a:cxn ang="0">
                  <a:pos x="749" y="812"/>
                </a:cxn>
                <a:cxn ang="0">
                  <a:pos x="726" y="860"/>
                </a:cxn>
                <a:cxn ang="0">
                  <a:pos x="693" y="890"/>
                </a:cxn>
                <a:cxn ang="0">
                  <a:pos x="643" y="925"/>
                </a:cxn>
                <a:cxn ang="0">
                  <a:pos x="739" y="1075"/>
                </a:cxn>
                <a:cxn ang="0">
                  <a:pos x="736" y="1143"/>
                </a:cxn>
                <a:cxn ang="0">
                  <a:pos x="713" y="1170"/>
                </a:cxn>
                <a:cxn ang="0">
                  <a:pos x="691" y="1183"/>
                </a:cxn>
                <a:cxn ang="0">
                  <a:pos x="640" y="1205"/>
                </a:cxn>
                <a:cxn ang="0">
                  <a:pos x="607" y="1244"/>
                </a:cxn>
                <a:cxn ang="0">
                  <a:pos x="515" y="1228"/>
                </a:cxn>
                <a:cxn ang="0">
                  <a:pos x="446" y="1198"/>
                </a:cxn>
                <a:cxn ang="0">
                  <a:pos x="393" y="1200"/>
                </a:cxn>
                <a:cxn ang="0">
                  <a:pos x="361" y="1230"/>
                </a:cxn>
                <a:cxn ang="0">
                  <a:pos x="302" y="1216"/>
                </a:cxn>
                <a:cxn ang="0">
                  <a:pos x="231" y="1211"/>
                </a:cxn>
                <a:cxn ang="0">
                  <a:pos x="154" y="1122"/>
                </a:cxn>
                <a:cxn ang="0">
                  <a:pos x="118" y="1061"/>
                </a:cxn>
                <a:cxn ang="0">
                  <a:pos x="37" y="979"/>
                </a:cxn>
                <a:cxn ang="0">
                  <a:pos x="126" y="570"/>
                </a:cxn>
                <a:cxn ang="0">
                  <a:pos x="139" y="486"/>
                </a:cxn>
                <a:cxn ang="0">
                  <a:pos x="189" y="386"/>
                </a:cxn>
                <a:cxn ang="0">
                  <a:pos x="252" y="325"/>
                </a:cxn>
                <a:cxn ang="0">
                  <a:pos x="356" y="275"/>
                </a:cxn>
                <a:cxn ang="0">
                  <a:pos x="421" y="313"/>
                </a:cxn>
                <a:cxn ang="0">
                  <a:pos x="439" y="267"/>
                </a:cxn>
                <a:cxn ang="0">
                  <a:pos x="501" y="226"/>
                </a:cxn>
                <a:cxn ang="0">
                  <a:pos x="504" y="166"/>
                </a:cxn>
                <a:cxn ang="0">
                  <a:pos x="560" y="100"/>
                </a:cxn>
                <a:cxn ang="0">
                  <a:pos x="620" y="85"/>
                </a:cxn>
                <a:cxn ang="0">
                  <a:pos x="683" y="91"/>
                </a:cxn>
                <a:cxn ang="0">
                  <a:pos x="762" y="35"/>
                </a:cxn>
                <a:cxn ang="0">
                  <a:pos x="825" y="38"/>
                </a:cxn>
                <a:cxn ang="0">
                  <a:pos x="882" y="7"/>
                </a:cxn>
                <a:cxn ang="0">
                  <a:pos x="918" y="55"/>
                </a:cxn>
              </a:cxnLst>
              <a:rect l="0" t="0" r="r" b="b"/>
              <a:pathLst>
                <a:path w="1312" h="1248">
                  <a:moveTo>
                    <a:pt x="940" y="65"/>
                  </a:moveTo>
                  <a:lnTo>
                    <a:pt x="954" y="83"/>
                  </a:lnTo>
                  <a:lnTo>
                    <a:pt x="961" y="78"/>
                  </a:lnTo>
                  <a:lnTo>
                    <a:pt x="959" y="85"/>
                  </a:lnTo>
                  <a:lnTo>
                    <a:pt x="966" y="80"/>
                  </a:lnTo>
                  <a:lnTo>
                    <a:pt x="978" y="82"/>
                  </a:lnTo>
                  <a:lnTo>
                    <a:pt x="984" y="98"/>
                  </a:lnTo>
                  <a:lnTo>
                    <a:pt x="991" y="95"/>
                  </a:lnTo>
                  <a:lnTo>
                    <a:pt x="994" y="96"/>
                  </a:lnTo>
                  <a:lnTo>
                    <a:pt x="996" y="86"/>
                  </a:lnTo>
                  <a:lnTo>
                    <a:pt x="1004" y="96"/>
                  </a:lnTo>
                  <a:lnTo>
                    <a:pt x="1003" y="103"/>
                  </a:lnTo>
                  <a:lnTo>
                    <a:pt x="1014" y="115"/>
                  </a:lnTo>
                  <a:lnTo>
                    <a:pt x="1027" y="103"/>
                  </a:lnTo>
                  <a:lnTo>
                    <a:pt x="1037" y="108"/>
                  </a:lnTo>
                  <a:lnTo>
                    <a:pt x="1039" y="100"/>
                  </a:lnTo>
                  <a:lnTo>
                    <a:pt x="1027" y="100"/>
                  </a:lnTo>
                  <a:lnTo>
                    <a:pt x="1037" y="86"/>
                  </a:lnTo>
                  <a:lnTo>
                    <a:pt x="1046" y="93"/>
                  </a:lnTo>
                  <a:lnTo>
                    <a:pt x="1052" y="91"/>
                  </a:lnTo>
                  <a:lnTo>
                    <a:pt x="1059" y="101"/>
                  </a:lnTo>
                  <a:lnTo>
                    <a:pt x="1067" y="101"/>
                  </a:lnTo>
                  <a:lnTo>
                    <a:pt x="1074" y="110"/>
                  </a:lnTo>
                  <a:lnTo>
                    <a:pt x="1075" y="105"/>
                  </a:lnTo>
                  <a:lnTo>
                    <a:pt x="1077" y="115"/>
                  </a:lnTo>
                  <a:lnTo>
                    <a:pt x="1089" y="108"/>
                  </a:lnTo>
                  <a:lnTo>
                    <a:pt x="1095" y="120"/>
                  </a:lnTo>
                  <a:lnTo>
                    <a:pt x="1097" y="105"/>
                  </a:lnTo>
                  <a:lnTo>
                    <a:pt x="1112" y="105"/>
                  </a:lnTo>
                  <a:lnTo>
                    <a:pt x="1115" y="98"/>
                  </a:lnTo>
                  <a:lnTo>
                    <a:pt x="1130" y="110"/>
                  </a:lnTo>
                  <a:lnTo>
                    <a:pt x="1135" y="103"/>
                  </a:lnTo>
                  <a:lnTo>
                    <a:pt x="1140" y="121"/>
                  </a:lnTo>
                  <a:lnTo>
                    <a:pt x="1137" y="126"/>
                  </a:lnTo>
                  <a:lnTo>
                    <a:pt x="1148" y="141"/>
                  </a:lnTo>
                  <a:lnTo>
                    <a:pt x="1152" y="154"/>
                  </a:lnTo>
                  <a:lnTo>
                    <a:pt x="1162" y="144"/>
                  </a:lnTo>
                  <a:lnTo>
                    <a:pt x="1176" y="146"/>
                  </a:lnTo>
                  <a:lnTo>
                    <a:pt x="1181" y="159"/>
                  </a:lnTo>
                  <a:lnTo>
                    <a:pt x="1185" y="156"/>
                  </a:lnTo>
                  <a:lnTo>
                    <a:pt x="1188" y="163"/>
                  </a:lnTo>
                  <a:lnTo>
                    <a:pt x="1191" y="159"/>
                  </a:lnTo>
                  <a:lnTo>
                    <a:pt x="1196" y="168"/>
                  </a:lnTo>
                  <a:lnTo>
                    <a:pt x="1203" y="164"/>
                  </a:lnTo>
                  <a:lnTo>
                    <a:pt x="1203" y="183"/>
                  </a:lnTo>
                  <a:lnTo>
                    <a:pt x="1205" y="178"/>
                  </a:lnTo>
                  <a:lnTo>
                    <a:pt x="1216" y="176"/>
                  </a:lnTo>
                  <a:lnTo>
                    <a:pt x="1226" y="179"/>
                  </a:lnTo>
                  <a:lnTo>
                    <a:pt x="1234" y="189"/>
                  </a:lnTo>
                  <a:lnTo>
                    <a:pt x="1236" y="201"/>
                  </a:lnTo>
                  <a:lnTo>
                    <a:pt x="1239" y="202"/>
                  </a:lnTo>
                  <a:lnTo>
                    <a:pt x="1239" y="212"/>
                  </a:lnTo>
                  <a:lnTo>
                    <a:pt x="1244" y="211"/>
                  </a:lnTo>
                  <a:lnTo>
                    <a:pt x="1249" y="222"/>
                  </a:lnTo>
                  <a:lnTo>
                    <a:pt x="1256" y="224"/>
                  </a:lnTo>
                  <a:lnTo>
                    <a:pt x="1254" y="234"/>
                  </a:lnTo>
                  <a:lnTo>
                    <a:pt x="1268" y="246"/>
                  </a:lnTo>
                  <a:lnTo>
                    <a:pt x="1273" y="257"/>
                  </a:lnTo>
                  <a:lnTo>
                    <a:pt x="1292" y="254"/>
                  </a:lnTo>
                  <a:lnTo>
                    <a:pt x="1291" y="241"/>
                  </a:lnTo>
                  <a:lnTo>
                    <a:pt x="1297" y="234"/>
                  </a:lnTo>
                  <a:lnTo>
                    <a:pt x="1306" y="237"/>
                  </a:lnTo>
                  <a:lnTo>
                    <a:pt x="1294" y="244"/>
                  </a:lnTo>
                  <a:lnTo>
                    <a:pt x="1299" y="252"/>
                  </a:lnTo>
                  <a:lnTo>
                    <a:pt x="1294" y="259"/>
                  </a:lnTo>
                  <a:lnTo>
                    <a:pt x="1306" y="264"/>
                  </a:lnTo>
                  <a:lnTo>
                    <a:pt x="1312" y="285"/>
                  </a:lnTo>
                  <a:lnTo>
                    <a:pt x="1299" y="289"/>
                  </a:lnTo>
                  <a:lnTo>
                    <a:pt x="1284" y="302"/>
                  </a:lnTo>
                  <a:lnTo>
                    <a:pt x="1284" y="308"/>
                  </a:lnTo>
                  <a:lnTo>
                    <a:pt x="1294" y="317"/>
                  </a:lnTo>
                  <a:lnTo>
                    <a:pt x="1292" y="338"/>
                  </a:lnTo>
                  <a:lnTo>
                    <a:pt x="1299" y="350"/>
                  </a:lnTo>
                  <a:lnTo>
                    <a:pt x="1291" y="355"/>
                  </a:lnTo>
                  <a:lnTo>
                    <a:pt x="1289" y="378"/>
                  </a:lnTo>
                  <a:lnTo>
                    <a:pt x="1281" y="386"/>
                  </a:lnTo>
                  <a:lnTo>
                    <a:pt x="1286" y="396"/>
                  </a:lnTo>
                  <a:lnTo>
                    <a:pt x="1279" y="400"/>
                  </a:lnTo>
                  <a:lnTo>
                    <a:pt x="1271" y="424"/>
                  </a:lnTo>
                  <a:lnTo>
                    <a:pt x="1281" y="438"/>
                  </a:lnTo>
                  <a:lnTo>
                    <a:pt x="1283" y="464"/>
                  </a:lnTo>
                  <a:lnTo>
                    <a:pt x="1274" y="467"/>
                  </a:lnTo>
                  <a:lnTo>
                    <a:pt x="1269" y="476"/>
                  </a:lnTo>
                  <a:lnTo>
                    <a:pt x="1273" y="484"/>
                  </a:lnTo>
                  <a:lnTo>
                    <a:pt x="1239" y="494"/>
                  </a:lnTo>
                  <a:lnTo>
                    <a:pt x="1223" y="525"/>
                  </a:lnTo>
                  <a:lnTo>
                    <a:pt x="1213" y="525"/>
                  </a:lnTo>
                  <a:lnTo>
                    <a:pt x="1193" y="545"/>
                  </a:lnTo>
                  <a:lnTo>
                    <a:pt x="1183" y="542"/>
                  </a:lnTo>
                  <a:lnTo>
                    <a:pt x="1168" y="562"/>
                  </a:lnTo>
                  <a:lnTo>
                    <a:pt x="1175" y="570"/>
                  </a:lnTo>
                  <a:lnTo>
                    <a:pt x="1170" y="578"/>
                  </a:lnTo>
                  <a:lnTo>
                    <a:pt x="1163" y="574"/>
                  </a:lnTo>
                  <a:lnTo>
                    <a:pt x="1155" y="585"/>
                  </a:lnTo>
                  <a:lnTo>
                    <a:pt x="1147" y="578"/>
                  </a:lnTo>
                  <a:lnTo>
                    <a:pt x="1117" y="588"/>
                  </a:lnTo>
                  <a:lnTo>
                    <a:pt x="1109" y="612"/>
                  </a:lnTo>
                  <a:lnTo>
                    <a:pt x="1099" y="623"/>
                  </a:lnTo>
                  <a:lnTo>
                    <a:pt x="1092" y="648"/>
                  </a:lnTo>
                  <a:lnTo>
                    <a:pt x="1089" y="643"/>
                  </a:lnTo>
                  <a:lnTo>
                    <a:pt x="1077" y="648"/>
                  </a:lnTo>
                  <a:lnTo>
                    <a:pt x="1075" y="630"/>
                  </a:lnTo>
                  <a:lnTo>
                    <a:pt x="1051" y="618"/>
                  </a:lnTo>
                  <a:lnTo>
                    <a:pt x="1051" y="602"/>
                  </a:lnTo>
                  <a:lnTo>
                    <a:pt x="1039" y="587"/>
                  </a:lnTo>
                  <a:lnTo>
                    <a:pt x="1024" y="598"/>
                  </a:lnTo>
                  <a:lnTo>
                    <a:pt x="1007" y="595"/>
                  </a:lnTo>
                  <a:lnTo>
                    <a:pt x="1004" y="602"/>
                  </a:lnTo>
                  <a:lnTo>
                    <a:pt x="996" y="597"/>
                  </a:lnTo>
                  <a:lnTo>
                    <a:pt x="978" y="603"/>
                  </a:lnTo>
                  <a:lnTo>
                    <a:pt x="966" y="628"/>
                  </a:lnTo>
                  <a:lnTo>
                    <a:pt x="954" y="625"/>
                  </a:lnTo>
                  <a:lnTo>
                    <a:pt x="950" y="631"/>
                  </a:lnTo>
                  <a:lnTo>
                    <a:pt x="938" y="625"/>
                  </a:lnTo>
                  <a:lnTo>
                    <a:pt x="928" y="630"/>
                  </a:lnTo>
                  <a:lnTo>
                    <a:pt x="926" y="625"/>
                  </a:lnTo>
                  <a:lnTo>
                    <a:pt x="920" y="636"/>
                  </a:lnTo>
                  <a:lnTo>
                    <a:pt x="910" y="640"/>
                  </a:lnTo>
                  <a:lnTo>
                    <a:pt x="900" y="663"/>
                  </a:lnTo>
                  <a:lnTo>
                    <a:pt x="893" y="663"/>
                  </a:lnTo>
                  <a:lnTo>
                    <a:pt x="888" y="683"/>
                  </a:lnTo>
                  <a:lnTo>
                    <a:pt x="880" y="680"/>
                  </a:lnTo>
                  <a:lnTo>
                    <a:pt x="878" y="683"/>
                  </a:lnTo>
                  <a:lnTo>
                    <a:pt x="867" y="673"/>
                  </a:lnTo>
                  <a:lnTo>
                    <a:pt x="862" y="681"/>
                  </a:lnTo>
                  <a:lnTo>
                    <a:pt x="855" y="683"/>
                  </a:lnTo>
                  <a:lnTo>
                    <a:pt x="855" y="694"/>
                  </a:lnTo>
                  <a:lnTo>
                    <a:pt x="840" y="689"/>
                  </a:lnTo>
                  <a:lnTo>
                    <a:pt x="837" y="694"/>
                  </a:lnTo>
                  <a:lnTo>
                    <a:pt x="822" y="688"/>
                  </a:lnTo>
                  <a:lnTo>
                    <a:pt x="824" y="701"/>
                  </a:lnTo>
                  <a:lnTo>
                    <a:pt x="815" y="704"/>
                  </a:lnTo>
                  <a:lnTo>
                    <a:pt x="812" y="723"/>
                  </a:lnTo>
                  <a:lnTo>
                    <a:pt x="805" y="721"/>
                  </a:lnTo>
                  <a:lnTo>
                    <a:pt x="802" y="733"/>
                  </a:lnTo>
                  <a:lnTo>
                    <a:pt x="795" y="734"/>
                  </a:lnTo>
                  <a:lnTo>
                    <a:pt x="804" y="744"/>
                  </a:lnTo>
                  <a:lnTo>
                    <a:pt x="795" y="744"/>
                  </a:lnTo>
                  <a:lnTo>
                    <a:pt x="795" y="756"/>
                  </a:lnTo>
                  <a:lnTo>
                    <a:pt x="786" y="762"/>
                  </a:lnTo>
                  <a:lnTo>
                    <a:pt x="789" y="771"/>
                  </a:lnTo>
                  <a:lnTo>
                    <a:pt x="781" y="771"/>
                  </a:lnTo>
                  <a:lnTo>
                    <a:pt x="764" y="789"/>
                  </a:lnTo>
                  <a:lnTo>
                    <a:pt x="772" y="795"/>
                  </a:lnTo>
                  <a:lnTo>
                    <a:pt x="771" y="800"/>
                  </a:lnTo>
                  <a:lnTo>
                    <a:pt x="757" y="814"/>
                  </a:lnTo>
                  <a:lnTo>
                    <a:pt x="749" y="812"/>
                  </a:lnTo>
                  <a:lnTo>
                    <a:pt x="754" y="819"/>
                  </a:lnTo>
                  <a:lnTo>
                    <a:pt x="746" y="824"/>
                  </a:lnTo>
                  <a:lnTo>
                    <a:pt x="744" y="835"/>
                  </a:lnTo>
                  <a:lnTo>
                    <a:pt x="737" y="834"/>
                  </a:lnTo>
                  <a:lnTo>
                    <a:pt x="742" y="845"/>
                  </a:lnTo>
                  <a:lnTo>
                    <a:pt x="736" y="847"/>
                  </a:lnTo>
                  <a:lnTo>
                    <a:pt x="726" y="860"/>
                  </a:lnTo>
                  <a:lnTo>
                    <a:pt x="728" y="870"/>
                  </a:lnTo>
                  <a:lnTo>
                    <a:pt x="719" y="868"/>
                  </a:lnTo>
                  <a:lnTo>
                    <a:pt x="714" y="875"/>
                  </a:lnTo>
                  <a:lnTo>
                    <a:pt x="714" y="885"/>
                  </a:lnTo>
                  <a:lnTo>
                    <a:pt x="706" y="883"/>
                  </a:lnTo>
                  <a:lnTo>
                    <a:pt x="699" y="892"/>
                  </a:lnTo>
                  <a:lnTo>
                    <a:pt x="693" y="890"/>
                  </a:lnTo>
                  <a:lnTo>
                    <a:pt x="689" y="897"/>
                  </a:lnTo>
                  <a:lnTo>
                    <a:pt x="678" y="895"/>
                  </a:lnTo>
                  <a:lnTo>
                    <a:pt x="661" y="911"/>
                  </a:lnTo>
                  <a:lnTo>
                    <a:pt x="656" y="905"/>
                  </a:lnTo>
                  <a:lnTo>
                    <a:pt x="655" y="918"/>
                  </a:lnTo>
                  <a:lnTo>
                    <a:pt x="645" y="911"/>
                  </a:lnTo>
                  <a:lnTo>
                    <a:pt x="643" y="925"/>
                  </a:lnTo>
                  <a:lnTo>
                    <a:pt x="663" y="946"/>
                  </a:lnTo>
                  <a:lnTo>
                    <a:pt x="693" y="1034"/>
                  </a:lnTo>
                  <a:lnTo>
                    <a:pt x="704" y="1039"/>
                  </a:lnTo>
                  <a:lnTo>
                    <a:pt x="704" y="1044"/>
                  </a:lnTo>
                  <a:lnTo>
                    <a:pt x="711" y="1049"/>
                  </a:lnTo>
                  <a:lnTo>
                    <a:pt x="719" y="1077"/>
                  </a:lnTo>
                  <a:lnTo>
                    <a:pt x="739" y="1075"/>
                  </a:lnTo>
                  <a:lnTo>
                    <a:pt x="728" y="1099"/>
                  </a:lnTo>
                  <a:lnTo>
                    <a:pt x="734" y="1132"/>
                  </a:lnTo>
                  <a:lnTo>
                    <a:pt x="728" y="1132"/>
                  </a:lnTo>
                  <a:lnTo>
                    <a:pt x="724" y="1135"/>
                  </a:lnTo>
                  <a:lnTo>
                    <a:pt x="729" y="1137"/>
                  </a:lnTo>
                  <a:lnTo>
                    <a:pt x="729" y="1148"/>
                  </a:lnTo>
                  <a:lnTo>
                    <a:pt x="736" y="1143"/>
                  </a:lnTo>
                  <a:lnTo>
                    <a:pt x="737" y="1153"/>
                  </a:lnTo>
                  <a:lnTo>
                    <a:pt x="731" y="1158"/>
                  </a:lnTo>
                  <a:lnTo>
                    <a:pt x="723" y="1155"/>
                  </a:lnTo>
                  <a:lnTo>
                    <a:pt x="718" y="1163"/>
                  </a:lnTo>
                  <a:lnTo>
                    <a:pt x="729" y="1168"/>
                  </a:lnTo>
                  <a:lnTo>
                    <a:pt x="723" y="1172"/>
                  </a:lnTo>
                  <a:lnTo>
                    <a:pt x="713" y="1170"/>
                  </a:lnTo>
                  <a:lnTo>
                    <a:pt x="711" y="1175"/>
                  </a:lnTo>
                  <a:lnTo>
                    <a:pt x="719" y="1181"/>
                  </a:lnTo>
                  <a:lnTo>
                    <a:pt x="713" y="1186"/>
                  </a:lnTo>
                  <a:lnTo>
                    <a:pt x="713" y="1191"/>
                  </a:lnTo>
                  <a:lnTo>
                    <a:pt x="701" y="1188"/>
                  </a:lnTo>
                  <a:lnTo>
                    <a:pt x="698" y="1181"/>
                  </a:lnTo>
                  <a:lnTo>
                    <a:pt x="691" y="1183"/>
                  </a:lnTo>
                  <a:lnTo>
                    <a:pt x="684" y="1195"/>
                  </a:lnTo>
                  <a:lnTo>
                    <a:pt x="671" y="1190"/>
                  </a:lnTo>
                  <a:lnTo>
                    <a:pt x="673" y="1198"/>
                  </a:lnTo>
                  <a:lnTo>
                    <a:pt x="666" y="1206"/>
                  </a:lnTo>
                  <a:lnTo>
                    <a:pt x="661" y="1196"/>
                  </a:lnTo>
                  <a:lnTo>
                    <a:pt x="641" y="1200"/>
                  </a:lnTo>
                  <a:lnTo>
                    <a:pt x="640" y="1205"/>
                  </a:lnTo>
                  <a:lnTo>
                    <a:pt x="650" y="1213"/>
                  </a:lnTo>
                  <a:lnTo>
                    <a:pt x="648" y="1220"/>
                  </a:lnTo>
                  <a:lnTo>
                    <a:pt x="628" y="1221"/>
                  </a:lnTo>
                  <a:lnTo>
                    <a:pt x="623" y="1226"/>
                  </a:lnTo>
                  <a:lnTo>
                    <a:pt x="628" y="1238"/>
                  </a:lnTo>
                  <a:lnTo>
                    <a:pt x="612" y="1238"/>
                  </a:lnTo>
                  <a:lnTo>
                    <a:pt x="607" y="1244"/>
                  </a:lnTo>
                  <a:lnTo>
                    <a:pt x="593" y="1231"/>
                  </a:lnTo>
                  <a:lnTo>
                    <a:pt x="568" y="1246"/>
                  </a:lnTo>
                  <a:lnTo>
                    <a:pt x="562" y="1239"/>
                  </a:lnTo>
                  <a:lnTo>
                    <a:pt x="550" y="1248"/>
                  </a:lnTo>
                  <a:lnTo>
                    <a:pt x="550" y="1238"/>
                  </a:lnTo>
                  <a:lnTo>
                    <a:pt x="534" y="1239"/>
                  </a:lnTo>
                  <a:lnTo>
                    <a:pt x="515" y="1228"/>
                  </a:lnTo>
                  <a:lnTo>
                    <a:pt x="517" y="1216"/>
                  </a:lnTo>
                  <a:lnTo>
                    <a:pt x="507" y="1210"/>
                  </a:lnTo>
                  <a:lnTo>
                    <a:pt x="497" y="1210"/>
                  </a:lnTo>
                  <a:lnTo>
                    <a:pt x="484" y="1216"/>
                  </a:lnTo>
                  <a:lnTo>
                    <a:pt x="466" y="1215"/>
                  </a:lnTo>
                  <a:lnTo>
                    <a:pt x="462" y="1201"/>
                  </a:lnTo>
                  <a:lnTo>
                    <a:pt x="446" y="1198"/>
                  </a:lnTo>
                  <a:lnTo>
                    <a:pt x="446" y="1188"/>
                  </a:lnTo>
                  <a:lnTo>
                    <a:pt x="438" y="1181"/>
                  </a:lnTo>
                  <a:lnTo>
                    <a:pt x="431" y="1188"/>
                  </a:lnTo>
                  <a:lnTo>
                    <a:pt x="434" y="1193"/>
                  </a:lnTo>
                  <a:lnTo>
                    <a:pt x="433" y="1200"/>
                  </a:lnTo>
                  <a:lnTo>
                    <a:pt x="423" y="1193"/>
                  </a:lnTo>
                  <a:lnTo>
                    <a:pt x="393" y="1200"/>
                  </a:lnTo>
                  <a:lnTo>
                    <a:pt x="383" y="1215"/>
                  </a:lnTo>
                  <a:lnTo>
                    <a:pt x="375" y="1201"/>
                  </a:lnTo>
                  <a:lnTo>
                    <a:pt x="371" y="1201"/>
                  </a:lnTo>
                  <a:lnTo>
                    <a:pt x="368" y="1206"/>
                  </a:lnTo>
                  <a:lnTo>
                    <a:pt x="373" y="1221"/>
                  </a:lnTo>
                  <a:lnTo>
                    <a:pt x="365" y="1223"/>
                  </a:lnTo>
                  <a:lnTo>
                    <a:pt x="361" y="1230"/>
                  </a:lnTo>
                  <a:lnTo>
                    <a:pt x="348" y="1230"/>
                  </a:lnTo>
                  <a:lnTo>
                    <a:pt x="342" y="1246"/>
                  </a:lnTo>
                  <a:lnTo>
                    <a:pt x="325" y="1243"/>
                  </a:lnTo>
                  <a:lnTo>
                    <a:pt x="320" y="1231"/>
                  </a:lnTo>
                  <a:lnTo>
                    <a:pt x="305" y="1236"/>
                  </a:lnTo>
                  <a:lnTo>
                    <a:pt x="308" y="1226"/>
                  </a:lnTo>
                  <a:lnTo>
                    <a:pt x="302" y="1216"/>
                  </a:lnTo>
                  <a:lnTo>
                    <a:pt x="293" y="1225"/>
                  </a:lnTo>
                  <a:lnTo>
                    <a:pt x="285" y="1223"/>
                  </a:lnTo>
                  <a:lnTo>
                    <a:pt x="272" y="1230"/>
                  </a:lnTo>
                  <a:lnTo>
                    <a:pt x="259" y="1211"/>
                  </a:lnTo>
                  <a:lnTo>
                    <a:pt x="249" y="1206"/>
                  </a:lnTo>
                  <a:lnTo>
                    <a:pt x="237" y="1205"/>
                  </a:lnTo>
                  <a:lnTo>
                    <a:pt x="231" y="1211"/>
                  </a:lnTo>
                  <a:lnTo>
                    <a:pt x="214" y="1188"/>
                  </a:lnTo>
                  <a:lnTo>
                    <a:pt x="204" y="1186"/>
                  </a:lnTo>
                  <a:lnTo>
                    <a:pt x="181" y="1148"/>
                  </a:lnTo>
                  <a:lnTo>
                    <a:pt x="173" y="1143"/>
                  </a:lnTo>
                  <a:lnTo>
                    <a:pt x="168" y="1145"/>
                  </a:lnTo>
                  <a:lnTo>
                    <a:pt x="166" y="1120"/>
                  </a:lnTo>
                  <a:lnTo>
                    <a:pt x="154" y="1122"/>
                  </a:lnTo>
                  <a:lnTo>
                    <a:pt x="144" y="1110"/>
                  </a:lnTo>
                  <a:lnTo>
                    <a:pt x="146" y="1102"/>
                  </a:lnTo>
                  <a:lnTo>
                    <a:pt x="139" y="1094"/>
                  </a:lnTo>
                  <a:lnTo>
                    <a:pt x="133" y="1095"/>
                  </a:lnTo>
                  <a:lnTo>
                    <a:pt x="126" y="1074"/>
                  </a:lnTo>
                  <a:lnTo>
                    <a:pt x="118" y="1067"/>
                  </a:lnTo>
                  <a:lnTo>
                    <a:pt x="118" y="1061"/>
                  </a:lnTo>
                  <a:lnTo>
                    <a:pt x="110" y="1047"/>
                  </a:lnTo>
                  <a:lnTo>
                    <a:pt x="108" y="1031"/>
                  </a:lnTo>
                  <a:lnTo>
                    <a:pt x="80" y="1024"/>
                  </a:lnTo>
                  <a:lnTo>
                    <a:pt x="76" y="1001"/>
                  </a:lnTo>
                  <a:lnTo>
                    <a:pt x="63" y="1004"/>
                  </a:lnTo>
                  <a:lnTo>
                    <a:pt x="48" y="983"/>
                  </a:lnTo>
                  <a:lnTo>
                    <a:pt x="37" y="979"/>
                  </a:lnTo>
                  <a:lnTo>
                    <a:pt x="37" y="974"/>
                  </a:lnTo>
                  <a:lnTo>
                    <a:pt x="22" y="973"/>
                  </a:lnTo>
                  <a:lnTo>
                    <a:pt x="0" y="938"/>
                  </a:lnTo>
                  <a:lnTo>
                    <a:pt x="0" y="923"/>
                  </a:lnTo>
                  <a:lnTo>
                    <a:pt x="134" y="610"/>
                  </a:lnTo>
                  <a:lnTo>
                    <a:pt x="116" y="603"/>
                  </a:lnTo>
                  <a:lnTo>
                    <a:pt x="126" y="570"/>
                  </a:lnTo>
                  <a:lnTo>
                    <a:pt x="121" y="565"/>
                  </a:lnTo>
                  <a:lnTo>
                    <a:pt x="129" y="554"/>
                  </a:lnTo>
                  <a:lnTo>
                    <a:pt x="143" y="511"/>
                  </a:lnTo>
                  <a:lnTo>
                    <a:pt x="131" y="506"/>
                  </a:lnTo>
                  <a:lnTo>
                    <a:pt x="126" y="494"/>
                  </a:lnTo>
                  <a:lnTo>
                    <a:pt x="134" y="494"/>
                  </a:lnTo>
                  <a:lnTo>
                    <a:pt x="139" y="486"/>
                  </a:lnTo>
                  <a:lnTo>
                    <a:pt x="149" y="487"/>
                  </a:lnTo>
                  <a:lnTo>
                    <a:pt x="164" y="433"/>
                  </a:lnTo>
                  <a:lnTo>
                    <a:pt x="176" y="429"/>
                  </a:lnTo>
                  <a:lnTo>
                    <a:pt x="184" y="413"/>
                  </a:lnTo>
                  <a:lnTo>
                    <a:pt x="179" y="405"/>
                  </a:lnTo>
                  <a:lnTo>
                    <a:pt x="189" y="395"/>
                  </a:lnTo>
                  <a:lnTo>
                    <a:pt x="189" y="386"/>
                  </a:lnTo>
                  <a:lnTo>
                    <a:pt x="196" y="386"/>
                  </a:lnTo>
                  <a:lnTo>
                    <a:pt x="206" y="375"/>
                  </a:lnTo>
                  <a:lnTo>
                    <a:pt x="219" y="368"/>
                  </a:lnTo>
                  <a:lnTo>
                    <a:pt x="216" y="358"/>
                  </a:lnTo>
                  <a:lnTo>
                    <a:pt x="224" y="347"/>
                  </a:lnTo>
                  <a:lnTo>
                    <a:pt x="239" y="345"/>
                  </a:lnTo>
                  <a:lnTo>
                    <a:pt x="252" y="325"/>
                  </a:lnTo>
                  <a:lnTo>
                    <a:pt x="270" y="320"/>
                  </a:lnTo>
                  <a:lnTo>
                    <a:pt x="274" y="315"/>
                  </a:lnTo>
                  <a:lnTo>
                    <a:pt x="292" y="313"/>
                  </a:lnTo>
                  <a:lnTo>
                    <a:pt x="300" y="303"/>
                  </a:lnTo>
                  <a:lnTo>
                    <a:pt x="318" y="315"/>
                  </a:lnTo>
                  <a:lnTo>
                    <a:pt x="322" y="295"/>
                  </a:lnTo>
                  <a:lnTo>
                    <a:pt x="356" y="275"/>
                  </a:lnTo>
                  <a:lnTo>
                    <a:pt x="365" y="294"/>
                  </a:lnTo>
                  <a:lnTo>
                    <a:pt x="373" y="294"/>
                  </a:lnTo>
                  <a:lnTo>
                    <a:pt x="381" y="287"/>
                  </a:lnTo>
                  <a:lnTo>
                    <a:pt x="386" y="297"/>
                  </a:lnTo>
                  <a:lnTo>
                    <a:pt x="395" y="295"/>
                  </a:lnTo>
                  <a:lnTo>
                    <a:pt x="404" y="328"/>
                  </a:lnTo>
                  <a:lnTo>
                    <a:pt x="421" y="313"/>
                  </a:lnTo>
                  <a:lnTo>
                    <a:pt x="413" y="307"/>
                  </a:lnTo>
                  <a:lnTo>
                    <a:pt x="419" y="300"/>
                  </a:lnTo>
                  <a:lnTo>
                    <a:pt x="419" y="285"/>
                  </a:lnTo>
                  <a:lnTo>
                    <a:pt x="426" y="284"/>
                  </a:lnTo>
                  <a:lnTo>
                    <a:pt x="431" y="274"/>
                  </a:lnTo>
                  <a:lnTo>
                    <a:pt x="436" y="275"/>
                  </a:lnTo>
                  <a:lnTo>
                    <a:pt x="439" y="267"/>
                  </a:lnTo>
                  <a:lnTo>
                    <a:pt x="454" y="259"/>
                  </a:lnTo>
                  <a:lnTo>
                    <a:pt x="453" y="247"/>
                  </a:lnTo>
                  <a:lnTo>
                    <a:pt x="457" y="234"/>
                  </a:lnTo>
                  <a:lnTo>
                    <a:pt x="471" y="229"/>
                  </a:lnTo>
                  <a:lnTo>
                    <a:pt x="477" y="234"/>
                  </a:lnTo>
                  <a:lnTo>
                    <a:pt x="482" y="219"/>
                  </a:lnTo>
                  <a:lnTo>
                    <a:pt x="501" y="226"/>
                  </a:lnTo>
                  <a:lnTo>
                    <a:pt x="507" y="221"/>
                  </a:lnTo>
                  <a:lnTo>
                    <a:pt x="522" y="222"/>
                  </a:lnTo>
                  <a:lnTo>
                    <a:pt x="507" y="209"/>
                  </a:lnTo>
                  <a:lnTo>
                    <a:pt x="514" y="196"/>
                  </a:lnTo>
                  <a:lnTo>
                    <a:pt x="517" y="199"/>
                  </a:lnTo>
                  <a:lnTo>
                    <a:pt x="519" y="184"/>
                  </a:lnTo>
                  <a:lnTo>
                    <a:pt x="504" y="166"/>
                  </a:lnTo>
                  <a:lnTo>
                    <a:pt x="502" y="148"/>
                  </a:lnTo>
                  <a:lnTo>
                    <a:pt x="514" y="148"/>
                  </a:lnTo>
                  <a:lnTo>
                    <a:pt x="527" y="130"/>
                  </a:lnTo>
                  <a:lnTo>
                    <a:pt x="540" y="135"/>
                  </a:lnTo>
                  <a:lnTo>
                    <a:pt x="539" y="118"/>
                  </a:lnTo>
                  <a:lnTo>
                    <a:pt x="549" y="101"/>
                  </a:lnTo>
                  <a:lnTo>
                    <a:pt x="560" y="100"/>
                  </a:lnTo>
                  <a:lnTo>
                    <a:pt x="565" y="106"/>
                  </a:lnTo>
                  <a:lnTo>
                    <a:pt x="572" y="93"/>
                  </a:lnTo>
                  <a:lnTo>
                    <a:pt x="593" y="80"/>
                  </a:lnTo>
                  <a:lnTo>
                    <a:pt x="595" y="86"/>
                  </a:lnTo>
                  <a:lnTo>
                    <a:pt x="600" y="85"/>
                  </a:lnTo>
                  <a:lnTo>
                    <a:pt x="607" y="77"/>
                  </a:lnTo>
                  <a:lnTo>
                    <a:pt x="620" y="85"/>
                  </a:lnTo>
                  <a:lnTo>
                    <a:pt x="626" y="62"/>
                  </a:lnTo>
                  <a:lnTo>
                    <a:pt x="630" y="70"/>
                  </a:lnTo>
                  <a:lnTo>
                    <a:pt x="646" y="82"/>
                  </a:lnTo>
                  <a:lnTo>
                    <a:pt x="668" y="78"/>
                  </a:lnTo>
                  <a:lnTo>
                    <a:pt x="675" y="83"/>
                  </a:lnTo>
                  <a:lnTo>
                    <a:pt x="683" y="78"/>
                  </a:lnTo>
                  <a:lnTo>
                    <a:pt x="683" y="91"/>
                  </a:lnTo>
                  <a:lnTo>
                    <a:pt x="689" y="95"/>
                  </a:lnTo>
                  <a:lnTo>
                    <a:pt x="714" y="57"/>
                  </a:lnTo>
                  <a:lnTo>
                    <a:pt x="721" y="57"/>
                  </a:lnTo>
                  <a:lnTo>
                    <a:pt x="729" y="72"/>
                  </a:lnTo>
                  <a:lnTo>
                    <a:pt x="741" y="78"/>
                  </a:lnTo>
                  <a:lnTo>
                    <a:pt x="764" y="52"/>
                  </a:lnTo>
                  <a:lnTo>
                    <a:pt x="762" y="35"/>
                  </a:lnTo>
                  <a:lnTo>
                    <a:pt x="779" y="33"/>
                  </a:lnTo>
                  <a:lnTo>
                    <a:pt x="777" y="24"/>
                  </a:lnTo>
                  <a:lnTo>
                    <a:pt x="782" y="20"/>
                  </a:lnTo>
                  <a:lnTo>
                    <a:pt x="792" y="19"/>
                  </a:lnTo>
                  <a:lnTo>
                    <a:pt x="792" y="30"/>
                  </a:lnTo>
                  <a:lnTo>
                    <a:pt x="815" y="27"/>
                  </a:lnTo>
                  <a:lnTo>
                    <a:pt x="825" y="38"/>
                  </a:lnTo>
                  <a:lnTo>
                    <a:pt x="829" y="24"/>
                  </a:lnTo>
                  <a:lnTo>
                    <a:pt x="852" y="24"/>
                  </a:lnTo>
                  <a:lnTo>
                    <a:pt x="855" y="12"/>
                  </a:lnTo>
                  <a:lnTo>
                    <a:pt x="863" y="10"/>
                  </a:lnTo>
                  <a:lnTo>
                    <a:pt x="868" y="0"/>
                  </a:lnTo>
                  <a:lnTo>
                    <a:pt x="877" y="0"/>
                  </a:lnTo>
                  <a:lnTo>
                    <a:pt x="882" y="7"/>
                  </a:lnTo>
                  <a:lnTo>
                    <a:pt x="883" y="30"/>
                  </a:lnTo>
                  <a:lnTo>
                    <a:pt x="888" y="33"/>
                  </a:lnTo>
                  <a:lnTo>
                    <a:pt x="885" y="37"/>
                  </a:lnTo>
                  <a:lnTo>
                    <a:pt x="910" y="53"/>
                  </a:lnTo>
                  <a:lnTo>
                    <a:pt x="910" y="67"/>
                  </a:lnTo>
                  <a:lnTo>
                    <a:pt x="923" y="67"/>
                  </a:lnTo>
                  <a:lnTo>
                    <a:pt x="918" y="55"/>
                  </a:lnTo>
                  <a:lnTo>
                    <a:pt x="925" y="55"/>
                  </a:lnTo>
                  <a:lnTo>
                    <a:pt x="928" y="68"/>
                  </a:lnTo>
                  <a:lnTo>
                    <a:pt x="936" y="78"/>
                  </a:lnTo>
                  <a:lnTo>
                    <a:pt x="940" y="65"/>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41">
              <a:extLst>
                <a:ext uri="{FF2B5EF4-FFF2-40B4-BE49-F238E27FC236}">
                  <a16:creationId xmlns:a16="http://schemas.microsoft.com/office/drawing/2014/main" id="{7CB4937C-F551-4E00-A4F5-8D7F4B54F677}"/>
                </a:ext>
              </a:extLst>
            </p:cNvPr>
            <p:cNvSpPr>
              <a:spLocks/>
            </p:cNvSpPr>
            <p:nvPr/>
          </p:nvSpPr>
          <p:spPr bwMode="auto">
            <a:xfrm>
              <a:off x="1379384" y="3929392"/>
              <a:ext cx="3088441" cy="1969673"/>
            </a:xfrm>
            <a:custGeom>
              <a:avLst/>
              <a:gdLst/>
              <a:ahLst/>
              <a:cxnLst>
                <a:cxn ang="0">
                  <a:pos x="1464" y="424"/>
                </a:cxn>
                <a:cxn ang="0">
                  <a:pos x="1415" y="383"/>
                </a:cxn>
                <a:cxn ang="0">
                  <a:pos x="1320" y="454"/>
                </a:cxn>
                <a:cxn ang="0">
                  <a:pos x="1211" y="449"/>
                </a:cxn>
                <a:cxn ang="0">
                  <a:pos x="1098" y="363"/>
                </a:cxn>
                <a:cxn ang="0">
                  <a:pos x="1048" y="469"/>
                </a:cxn>
                <a:cxn ang="0">
                  <a:pos x="1024" y="558"/>
                </a:cxn>
                <a:cxn ang="0">
                  <a:pos x="962" y="565"/>
                </a:cxn>
                <a:cxn ang="0">
                  <a:pos x="881" y="610"/>
                </a:cxn>
                <a:cxn ang="0">
                  <a:pos x="773" y="696"/>
                </a:cxn>
                <a:cxn ang="0">
                  <a:pos x="684" y="792"/>
                </a:cxn>
                <a:cxn ang="0">
                  <a:pos x="595" y="740"/>
                </a:cxn>
                <a:cxn ang="0">
                  <a:pos x="593" y="590"/>
                </a:cxn>
                <a:cxn ang="0">
                  <a:pos x="550" y="586"/>
                </a:cxn>
                <a:cxn ang="0">
                  <a:pos x="470" y="626"/>
                </a:cxn>
                <a:cxn ang="0">
                  <a:pos x="419" y="651"/>
                </a:cxn>
                <a:cxn ang="0">
                  <a:pos x="422" y="520"/>
                </a:cxn>
                <a:cxn ang="0">
                  <a:pos x="368" y="487"/>
                </a:cxn>
                <a:cxn ang="0">
                  <a:pos x="308" y="441"/>
                </a:cxn>
                <a:cxn ang="0">
                  <a:pos x="321" y="359"/>
                </a:cxn>
                <a:cxn ang="0">
                  <a:pos x="291" y="268"/>
                </a:cxn>
                <a:cxn ang="0">
                  <a:pos x="288" y="99"/>
                </a:cxn>
                <a:cxn ang="0">
                  <a:pos x="175" y="30"/>
                </a:cxn>
                <a:cxn ang="0">
                  <a:pos x="99" y="131"/>
                </a:cxn>
                <a:cxn ang="0">
                  <a:pos x="13" y="209"/>
                </a:cxn>
                <a:cxn ang="0">
                  <a:pos x="126" y="460"/>
                </a:cxn>
                <a:cxn ang="0">
                  <a:pos x="136" y="666"/>
                </a:cxn>
                <a:cxn ang="0">
                  <a:pos x="35" y="747"/>
                </a:cxn>
                <a:cxn ang="0">
                  <a:pos x="36" y="827"/>
                </a:cxn>
                <a:cxn ang="0">
                  <a:pos x="66" y="843"/>
                </a:cxn>
                <a:cxn ang="0">
                  <a:pos x="54" y="840"/>
                </a:cxn>
                <a:cxn ang="0">
                  <a:pos x="84" y="886"/>
                </a:cxn>
                <a:cxn ang="0">
                  <a:pos x="165" y="1055"/>
                </a:cxn>
                <a:cxn ang="0">
                  <a:pos x="147" y="1146"/>
                </a:cxn>
                <a:cxn ang="0">
                  <a:pos x="170" y="1229"/>
                </a:cxn>
                <a:cxn ang="0">
                  <a:pos x="257" y="1188"/>
                </a:cxn>
                <a:cxn ang="0">
                  <a:pos x="267" y="1246"/>
                </a:cxn>
                <a:cxn ang="0">
                  <a:pos x="341" y="1259"/>
                </a:cxn>
                <a:cxn ang="0">
                  <a:pos x="426" y="1342"/>
                </a:cxn>
                <a:cxn ang="0">
                  <a:pos x="510" y="1372"/>
                </a:cxn>
                <a:cxn ang="0">
                  <a:pos x="601" y="1333"/>
                </a:cxn>
                <a:cxn ang="0">
                  <a:pos x="767" y="1244"/>
                </a:cxn>
                <a:cxn ang="0">
                  <a:pos x="979" y="1249"/>
                </a:cxn>
                <a:cxn ang="0">
                  <a:pos x="1050" y="1179"/>
                </a:cxn>
                <a:cxn ang="0">
                  <a:pos x="1261" y="1151"/>
                </a:cxn>
                <a:cxn ang="0">
                  <a:pos x="1434" y="1083"/>
                </a:cxn>
                <a:cxn ang="0">
                  <a:pos x="1372" y="1037"/>
                </a:cxn>
                <a:cxn ang="0">
                  <a:pos x="1408" y="991"/>
                </a:cxn>
                <a:cxn ang="0">
                  <a:pos x="1211" y="942"/>
                </a:cxn>
                <a:cxn ang="0">
                  <a:pos x="1249" y="817"/>
                </a:cxn>
                <a:cxn ang="0">
                  <a:pos x="1300" y="735"/>
                </a:cxn>
                <a:cxn ang="0">
                  <a:pos x="1338" y="699"/>
                </a:cxn>
                <a:cxn ang="0">
                  <a:pos x="1363" y="616"/>
                </a:cxn>
                <a:cxn ang="0">
                  <a:pos x="1481" y="573"/>
                </a:cxn>
                <a:cxn ang="0">
                  <a:pos x="1531" y="528"/>
                </a:cxn>
                <a:cxn ang="0">
                  <a:pos x="1532" y="464"/>
                </a:cxn>
              </a:cxnLst>
              <a:rect l="0" t="0" r="r" b="b"/>
              <a:pathLst>
                <a:path w="1560" h="1393">
                  <a:moveTo>
                    <a:pt x="1542" y="427"/>
                  </a:moveTo>
                  <a:lnTo>
                    <a:pt x="1524" y="432"/>
                  </a:lnTo>
                  <a:lnTo>
                    <a:pt x="1512" y="409"/>
                  </a:lnTo>
                  <a:lnTo>
                    <a:pt x="1517" y="401"/>
                  </a:lnTo>
                  <a:lnTo>
                    <a:pt x="1497" y="401"/>
                  </a:lnTo>
                  <a:lnTo>
                    <a:pt x="1494" y="422"/>
                  </a:lnTo>
                  <a:lnTo>
                    <a:pt x="1481" y="442"/>
                  </a:lnTo>
                  <a:lnTo>
                    <a:pt x="1464" y="424"/>
                  </a:lnTo>
                  <a:lnTo>
                    <a:pt x="1468" y="421"/>
                  </a:lnTo>
                  <a:lnTo>
                    <a:pt x="1459" y="419"/>
                  </a:lnTo>
                  <a:lnTo>
                    <a:pt x="1469" y="407"/>
                  </a:lnTo>
                  <a:lnTo>
                    <a:pt x="1468" y="404"/>
                  </a:lnTo>
                  <a:lnTo>
                    <a:pt x="1448" y="397"/>
                  </a:lnTo>
                  <a:lnTo>
                    <a:pt x="1438" y="383"/>
                  </a:lnTo>
                  <a:lnTo>
                    <a:pt x="1420" y="386"/>
                  </a:lnTo>
                  <a:lnTo>
                    <a:pt x="1415" y="383"/>
                  </a:lnTo>
                  <a:lnTo>
                    <a:pt x="1403" y="396"/>
                  </a:lnTo>
                  <a:lnTo>
                    <a:pt x="1391" y="401"/>
                  </a:lnTo>
                  <a:lnTo>
                    <a:pt x="1365" y="391"/>
                  </a:lnTo>
                  <a:lnTo>
                    <a:pt x="1363" y="402"/>
                  </a:lnTo>
                  <a:lnTo>
                    <a:pt x="1348" y="402"/>
                  </a:lnTo>
                  <a:lnTo>
                    <a:pt x="1338" y="409"/>
                  </a:lnTo>
                  <a:lnTo>
                    <a:pt x="1319" y="447"/>
                  </a:lnTo>
                  <a:lnTo>
                    <a:pt x="1320" y="454"/>
                  </a:lnTo>
                  <a:lnTo>
                    <a:pt x="1289" y="487"/>
                  </a:lnTo>
                  <a:lnTo>
                    <a:pt x="1277" y="474"/>
                  </a:lnTo>
                  <a:lnTo>
                    <a:pt x="1280" y="459"/>
                  </a:lnTo>
                  <a:lnTo>
                    <a:pt x="1259" y="449"/>
                  </a:lnTo>
                  <a:lnTo>
                    <a:pt x="1241" y="454"/>
                  </a:lnTo>
                  <a:lnTo>
                    <a:pt x="1234" y="450"/>
                  </a:lnTo>
                  <a:lnTo>
                    <a:pt x="1231" y="436"/>
                  </a:lnTo>
                  <a:lnTo>
                    <a:pt x="1211" y="449"/>
                  </a:lnTo>
                  <a:lnTo>
                    <a:pt x="1201" y="431"/>
                  </a:lnTo>
                  <a:lnTo>
                    <a:pt x="1173" y="437"/>
                  </a:lnTo>
                  <a:lnTo>
                    <a:pt x="1163" y="432"/>
                  </a:lnTo>
                  <a:lnTo>
                    <a:pt x="1173" y="407"/>
                  </a:lnTo>
                  <a:lnTo>
                    <a:pt x="1159" y="402"/>
                  </a:lnTo>
                  <a:lnTo>
                    <a:pt x="1159" y="393"/>
                  </a:lnTo>
                  <a:lnTo>
                    <a:pt x="1143" y="389"/>
                  </a:lnTo>
                  <a:lnTo>
                    <a:pt x="1098" y="363"/>
                  </a:lnTo>
                  <a:lnTo>
                    <a:pt x="1090" y="364"/>
                  </a:lnTo>
                  <a:lnTo>
                    <a:pt x="1073" y="427"/>
                  </a:lnTo>
                  <a:lnTo>
                    <a:pt x="1062" y="434"/>
                  </a:lnTo>
                  <a:lnTo>
                    <a:pt x="1067" y="437"/>
                  </a:lnTo>
                  <a:lnTo>
                    <a:pt x="1063" y="460"/>
                  </a:lnTo>
                  <a:lnTo>
                    <a:pt x="1042" y="447"/>
                  </a:lnTo>
                  <a:lnTo>
                    <a:pt x="1048" y="462"/>
                  </a:lnTo>
                  <a:lnTo>
                    <a:pt x="1048" y="469"/>
                  </a:lnTo>
                  <a:lnTo>
                    <a:pt x="1040" y="474"/>
                  </a:lnTo>
                  <a:lnTo>
                    <a:pt x="1047" y="494"/>
                  </a:lnTo>
                  <a:lnTo>
                    <a:pt x="1042" y="499"/>
                  </a:lnTo>
                  <a:lnTo>
                    <a:pt x="1057" y="513"/>
                  </a:lnTo>
                  <a:lnTo>
                    <a:pt x="1047" y="532"/>
                  </a:lnTo>
                  <a:lnTo>
                    <a:pt x="1040" y="518"/>
                  </a:lnTo>
                  <a:lnTo>
                    <a:pt x="1027" y="530"/>
                  </a:lnTo>
                  <a:lnTo>
                    <a:pt x="1024" y="558"/>
                  </a:lnTo>
                  <a:lnTo>
                    <a:pt x="1009" y="563"/>
                  </a:lnTo>
                  <a:lnTo>
                    <a:pt x="1005" y="576"/>
                  </a:lnTo>
                  <a:lnTo>
                    <a:pt x="1002" y="573"/>
                  </a:lnTo>
                  <a:lnTo>
                    <a:pt x="1000" y="578"/>
                  </a:lnTo>
                  <a:lnTo>
                    <a:pt x="994" y="581"/>
                  </a:lnTo>
                  <a:lnTo>
                    <a:pt x="971" y="573"/>
                  </a:lnTo>
                  <a:lnTo>
                    <a:pt x="969" y="565"/>
                  </a:lnTo>
                  <a:lnTo>
                    <a:pt x="962" y="565"/>
                  </a:lnTo>
                  <a:lnTo>
                    <a:pt x="961" y="558"/>
                  </a:lnTo>
                  <a:lnTo>
                    <a:pt x="949" y="571"/>
                  </a:lnTo>
                  <a:lnTo>
                    <a:pt x="937" y="560"/>
                  </a:lnTo>
                  <a:lnTo>
                    <a:pt x="911" y="566"/>
                  </a:lnTo>
                  <a:lnTo>
                    <a:pt x="916" y="596"/>
                  </a:lnTo>
                  <a:lnTo>
                    <a:pt x="898" y="598"/>
                  </a:lnTo>
                  <a:lnTo>
                    <a:pt x="886" y="611"/>
                  </a:lnTo>
                  <a:lnTo>
                    <a:pt x="881" y="610"/>
                  </a:lnTo>
                  <a:lnTo>
                    <a:pt x="868" y="616"/>
                  </a:lnTo>
                  <a:lnTo>
                    <a:pt x="855" y="613"/>
                  </a:lnTo>
                  <a:lnTo>
                    <a:pt x="850" y="633"/>
                  </a:lnTo>
                  <a:lnTo>
                    <a:pt x="826" y="654"/>
                  </a:lnTo>
                  <a:lnTo>
                    <a:pt x="817" y="679"/>
                  </a:lnTo>
                  <a:lnTo>
                    <a:pt x="820" y="692"/>
                  </a:lnTo>
                  <a:lnTo>
                    <a:pt x="805" y="699"/>
                  </a:lnTo>
                  <a:lnTo>
                    <a:pt x="773" y="696"/>
                  </a:lnTo>
                  <a:lnTo>
                    <a:pt x="745" y="702"/>
                  </a:lnTo>
                  <a:lnTo>
                    <a:pt x="732" y="717"/>
                  </a:lnTo>
                  <a:lnTo>
                    <a:pt x="742" y="752"/>
                  </a:lnTo>
                  <a:lnTo>
                    <a:pt x="734" y="775"/>
                  </a:lnTo>
                  <a:lnTo>
                    <a:pt x="720" y="782"/>
                  </a:lnTo>
                  <a:lnTo>
                    <a:pt x="717" y="792"/>
                  </a:lnTo>
                  <a:lnTo>
                    <a:pt x="697" y="788"/>
                  </a:lnTo>
                  <a:lnTo>
                    <a:pt x="684" y="792"/>
                  </a:lnTo>
                  <a:lnTo>
                    <a:pt x="676" y="772"/>
                  </a:lnTo>
                  <a:lnTo>
                    <a:pt x="661" y="790"/>
                  </a:lnTo>
                  <a:lnTo>
                    <a:pt x="648" y="790"/>
                  </a:lnTo>
                  <a:lnTo>
                    <a:pt x="633" y="778"/>
                  </a:lnTo>
                  <a:lnTo>
                    <a:pt x="629" y="782"/>
                  </a:lnTo>
                  <a:lnTo>
                    <a:pt x="628" y="767"/>
                  </a:lnTo>
                  <a:lnTo>
                    <a:pt x="613" y="747"/>
                  </a:lnTo>
                  <a:lnTo>
                    <a:pt x="595" y="740"/>
                  </a:lnTo>
                  <a:lnTo>
                    <a:pt x="586" y="730"/>
                  </a:lnTo>
                  <a:lnTo>
                    <a:pt x="588" y="711"/>
                  </a:lnTo>
                  <a:lnTo>
                    <a:pt x="575" y="697"/>
                  </a:lnTo>
                  <a:lnTo>
                    <a:pt x="560" y="619"/>
                  </a:lnTo>
                  <a:lnTo>
                    <a:pt x="573" y="626"/>
                  </a:lnTo>
                  <a:lnTo>
                    <a:pt x="583" y="613"/>
                  </a:lnTo>
                  <a:lnTo>
                    <a:pt x="581" y="605"/>
                  </a:lnTo>
                  <a:lnTo>
                    <a:pt x="593" y="590"/>
                  </a:lnTo>
                  <a:lnTo>
                    <a:pt x="603" y="591"/>
                  </a:lnTo>
                  <a:lnTo>
                    <a:pt x="600" y="565"/>
                  </a:lnTo>
                  <a:lnTo>
                    <a:pt x="581" y="565"/>
                  </a:lnTo>
                  <a:lnTo>
                    <a:pt x="585" y="552"/>
                  </a:lnTo>
                  <a:lnTo>
                    <a:pt x="575" y="553"/>
                  </a:lnTo>
                  <a:lnTo>
                    <a:pt x="565" y="573"/>
                  </a:lnTo>
                  <a:lnTo>
                    <a:pt x="555" y="573"/>
                  </a:lnTo>
                  <a:lnTo>
                    <a:pt x="550" y="586"/>
                  </a:lnTo>
                  <a:lnTo>
                    <a:pt x="527" y="613"/>
                  </a:lnTo>
                  <a:lnTo>
                    <a:pt x="510" y="614"/>
                  </a:lnTo>
                  <a:lnTo>
                    <a:pt x="497" y="608"/>
                  </a:lnTo>
                  <a:lnTo>
                    <a:pt x="493" y="618"/>
                  </a:lnTo>
                  <a:lnTo>
                    <a:pt x="484" y="623"/>
                  </a:lnTo>
                  <a:lnTo>
                    <a:pt x="477" y="614"/>
                  </a:lnTo>
                  <a:lnTo>
                    <a:pt x="477" y="623"/>
                  </a:lnTo>
                  <a:lnTo>
                    <a:pt x="470" y="626"/>
                  </a:lnTo>
                  <a:lnTo>
                    <a:pt x="475" y="633"/>
                  </a:lnTo>
                  <a:lnTo>
                    <a:pt x="464" y="639"/>
                  </a:lnTo>
                  <a:lnTo>
                    <a:pt x="457" y="631"/>
                  </a:lnTo>
                  <a:lnTo>
                    <a:pt x="450" y="643"/>
                  </a:lnTo>
                  <a:lnTo>
                    <a:pt x="445" y="692"/>
                  </a:lnTo>
                  <a:lnTo>
                    <a:pt x="427" y="706"/>
                  </a:lnTo>
                  <a:lnTo>
                    <a:pt x="417" y="672"/>
                  </a:lnTo>
                  <a:lnTo>
                    <a:pt x="419" y="651"/>
                  </a:lnTo>
                  <a:lnTo>
                    <a:pt x="424" y="646"/>
                  </a:lnTo>
                  <a:lnTo>
                    <a:pt x="404" y="610"/>
                  </a:lnTo>
                  <a:lnTo>
                    <a:pt x="399" y="585"/>
                  </a:lnTo>
                  <a:lnTo>
                    <a:pt x="419" y="573"/>
                  </a:lnTo>
                  <a:lnTo>
                    <a:pt x="421" y="550"/>
                  </a:lnTo>
                  <a:lnTo>
                    <a:pt x="414" y="540"/>
                  </a:lnTo>
                  <a:lnTo>
                    <a:pt x="424" y="530"/>
                  </a:lnTo>
                  <a:lnTo>
                    <a:pt x="422" y="520"/>
                  </a:lnTo>
                  <a:lnTo>
                    <a:pt x="417" y="532"/>
                  </a:lnTo>
                  <a:lnTo>
                    <a:pt x="417" y="517"/>
                  </a:lnTo>
                  <a:lnTo>
                    <a:pt x="402" y="503"/>
                  </a:lnTo>
                  <a:lnTo>
                    <a:pt x="396" y="499"/>
                  </a:lnTo>
                  <a:lnTo>
                    <a:pt x="387" y="507"/>
                  </a:lnTo>
                  <a:lnTo>
                    <a:pt x="378" y="489"/>
                  </a:lnTo>
                  <a:lnTo>
                    <a:pt x="369" y="482"/>
                  </a:lnTo>
                  <a:lnTo>
                    <a:pt x="368" y="487"/>
                  </a:lnTo>
                  <a:lnTo>
                    <a:pt x="364" y="482"/>
                  </a:lnTo>
                  <a:lnTo>
                    <a:pt x="366" y="460"/>
                  </a:lnTo>
                  <a:lnTo>
                    <a:pt x="351" y="477"/>
                  </a:lnTo>
                  <a:lnTo>
                    <a:pt x="348" y="464"/>
                  </a:lnTo>
                  <a:lnTo>
                    <a:pt x="338" y="462"/>
                  </a:lnTo>
                  <a:lnTo>
                    <a:pt x="334" y="465"/>
                  </a:lnTo>
                  <a:lnTo>
                    <a:pt x="306" y="454"/>
                  </a:lnTo>
                  <a:lnTo>
                    <a:pt x="308" y="441"/>
                  </a:lnTo>
                  <a:lnTo>
                    <a:pt x="321" y="429"/>
                  </a:lnTo>
                  <a:lnTo>
                    <a:pt x="316" y="419"/>
                  </a:lnTo>
                  <a:lnTo>
                    <a:pt x="323" y="414"/>
                  </a:lnTo>
                  <a:lnTo>
                    <a:pt x="313" y="389"/>
                  </a:lnTo>
                  <a:lnTo>
                    <a:pt x="318" y="389"/>
                  </a:lnTo>
                  <a:lnTo>
                    <a:pt x="316" y="374"/>
                  </a:lnTo>
                  <a:lnTo>
                    <a:pt x="321" y="366"/>
                  </a:lnTo>
                  <a:lnTo>
                    <a:pt x="321" y="359"/>
                  </a:lnTo>
                  <a:lnTo>
                    <a:pt x="313" y="359"/>
                  </a:lnTo>
                  <a:lnTo>
                    <a:pt x="321" y="344"/>
                  </a:lnTo>
                  <a:lnTo>
                    <a:pt x="301" y="339"/>
                  </a:lnTo>
                  <a:lnTo>
                    <a:pt x="310" y="313"/>
                  </a:lnTo>
                  <a:lnTo>
                    <a:pt x="308" y="301"/>
                  </a:lnTo>
                  <a:lnTo>
                    <a:pt x="295" y="290"/>
                  </a:lnTo>
                  <a:lnTo>
                    <a:pt x="303" y="275"/>
                  </a:lnTo>
                  <a:lnTo>
                    <a:pt x="291" y="268"/>
                  </a:lnTo>
                  <a:lnTo>
                    <a:pt x="286" y="253"/>
                  </a:lnTo>
                  <a:lnTo>
                    <a:pt x="286" y="214"/>
                  </a:lnTo>
                  <a:lnTo>
                    <a:pt x="276" y="192"/>
                  </a:lnTo>
                  <a:lnTo>
                    <a:pt x="278" y="172"/>
                  </a:lnTo>
                  <a:lnTo>
                    <a:pt x="296" y="162"/>
                  </a:lnTo>
                  <a:lnTo>
                    <a:pt x="270" y="144"/>
                  </a:lnTo>
                  <a:lnTo>
                    <a:pt x="290" y="137"/>
                  </a:lnTo>
                  <a:lnTo>
                    <a:pt x="288" y="99"/>
                  </a:lnTo>
                  <a:lnTo>
                    <a:pt x="267" y="91"/>
                  </a:lnTo>
                  <a:lnTo>
                    <a:pt x="250" y="74"/>
                  </a:lnTo>
                  <a:lnTo>
                    <a:pt x="250" y="61"/>
                  </a:lnTo>
                  <a:lnTo>
                    <a:pt x="242" y="43"/>
                  </a:lnTo>
                  <a:lnTo>
                    <a:pt x="217" y="40"/>
                  </a:lnTo>
                  <a:lnTo>
                    <a:pt x="195" y="0"/>
                  </a:lnTo>
                  <a:lnTo>
                    <a:pt x="180" y="5"/>
                  </a:lnTo>
                  <a:lnTo>
                    <a:pt x="175" y="30"/>
                  </a:lnTo>
                  <a:lnTo>
                    <a:pt x="175" y="45"/>
                  </a:lnTo>
                  <a:lnTo>
                    <a:pt x="156" y="18"/>
                  </a:lnTo>
                  <a:lnTo>
                    <a:pt x="159" y="31"/>
                  </a:lnTo>
                  <a:lnTo>
                    <a:pt x="149" y="51"/>
                  </a:lnTo>
                  <a:lnTo>
                    <a:pt x="147" y="73"/>
                  </a:lnTo>
                  <a:lnTo>
                    <a:pt x="119" y="124"/>
                  </a:lnTo>
                  <a:lnTo>
                    <a:pt x="111" y="119"/>
                  </a:lnTo>
                  <a:lnTo>
                    <a:pt x="99" y="131"/>
                  </a:lnTo>
                  <a:lnTo>
                    <a:pt x="78" y="111"/>
                  </a:lnTo>
                  <a:lnTo>
                    <a:pt x="73" y="109"/>
                  </a:lnTo>
                  <a:lnTo>
                    <a:pt x="59" y="114"/>
                  </a:lnTo>
                  <a:lnTo>
                    <a:pt x="56" y="154"/>
                  </a:lnTo>
                  <a:lnTo>
                    <a:pt x="30" y="156"/>
                  </a:lnTo>
                  <a:lnTo>
                    <a:pt x="30" y="162"/>
                  </a:lnTo>
                  <a:lnTo>
                    <a:pt x="41" y="182"/>
                  </a:lnTo>
                  <a:lnTo>
                    <a:pt x="13" y="209"/>
                  </a:lnTo>
                  <a:lnTo>
                    <a:pt x="18" y="235"/>
                  </a:lnTo>
                  <a:lnTo>
                    <a:pt x="0" y="227"/>
                  </a:lnTo>
                  <a:lnTo>
                    <a:pt x="26" y="260"/>
                  </a:lnTo>
                  <a:lnTo>
                    <a:pt x="35" y="290"/>
                  </a:lnTo>
                  <a:lnTo>
                    <a:pt x="84" y="358"/>
                  </a:lnTo>
                  <a:lnTo>
                    <a:pt x="112" y="412"/>
                  </a:lnTo>
                  <a:lnTo>
                    <a:pt x="114" y="436"/>
                  </a:lnTo>
                  <a:lnTo>
                    <a:pt x="126" y="460"/>
                  </a:lnTo>
                  <a:lnTo>
                    <a:pt x="122" y="474"/>
                  </a:lnTo>
                  <a:lnTo>
                    <a:pt x="134" y="517"/>
                  </a:lnTo>
                  <a:lnTo>
                    <a:pt x="131" y="528"/>
                  </a:lnTo>
                  <a:lnTo>
                    <a:pt x="142" y="581"/>
                  </a:lnTo>
                  <a:lnTo>
                    <a:pt x="141" y="593"/>
                  </a:lnTo>
                  <a:lnTo>
                    <a:pt x="134" y="593"/>
                  </a:lnTo>
                  <a:lnTo>
                    <a:pt x="139" y="639"/>
                  </a:lnTo>
                  <a:lnTo>
                    <a:pt x="136" y="666"/>
                  </a:lnTo>
                  <a:lnTo>
                    <a:pt x="117" y="709"/>
                  </a:lnTo>
                  <a:lnTo>
                    <a:pt x="93" y="737"/>
                  </a:lnTo>
                  <a:lnTo>
                    <a:pt x="73" y="740"/>
                  </a:lnTo>
                  <a:lnTo>
                    <a:pt x="51" y="714"/>
                  </a:lnTo>
                  <a:lnTo>
                    <a:pt x="46" y="722"/>
                  </a:lnTo>
                  <a:lnTo>
                    <a:pt x="40" y="719"/>
                  </a:lnTo>
                  <a:lnTo>
                    <a:pt x="33" y="727"/>
                  </a:lnTo>
                  <a:lnTo>
                    <a:pt x="35" y="747"/>
                  </a:lnTo>
                  <a:lnTo>
                    <a:pt x="21" y="754"/>
                  </a:lnTo>
                  <a:lnTo>
                    <a:pt x="30" y="765"/>
                  </a:lnTo>
                  <a:lnTo>
                    <a:pt x="25" y="780"/>
                  </a:lnTo>
                  <a:lnTo>
                    <a:pt x="31" y="787"/>
                  </a:lnTo>
                  <a:lnTo>
                    <a:pt x="28" y="807"/>
                  </a:lnTo>
                  <a:lnTo>
                    <a:pt x="35" y="813"/>
                  </a:lnTo>
                  <a:lnTo>
                    <a:pt x="33" y="822"/>
                  </a:lnTo>
                  <a:lnTo>
                    <a:pt x="36" y="827"/>
                  </a:lnTo>
                  <a:lnTo>
                    <a:pt x="46" y="817"/>
                  </a:lnTo>
                  <a:lnTo>
                    <a:pt x="51" y="823"/>
                  </a:lnTo>
                  <a:lnTo>
                    <a:pt x="46" y="812"/>
                  </a:lnTo>
                  <a:lnTo>
                    <a:pt x="51" y="808"/>
                  </a:lnTo>
                  <a:lnTo>
                    <a:pt x="58" y="810"/>
                  </a:lnTo>
                  <a:lnTo>
                    <a:pt x="58" y="812"/>
                  </a:lnTo>
                  <a:lnTo>
                    <a:pt x="66" y="817"/>
                  </a:lnTo>
                  <a:lnTo>
                    <a:pt x="66" y="843"/>
                  </a:lnTo>
                  <a:lnTo>
                    <a:pt x="81" y="855"/>
                  </a:lnTo>
                  <a:lnTo>
                    <a:pt x="79" y="865"/>
                  </a:lnTo>
                  <a:lnTo>
                    <a:pt x="89" y="866"/>
                  </a:lnTo>
                  <a:lnTo>
                    <a:pt x="88" y="871"/>
                  </a:lnTo>
                  <a:lnTo>
                    <a:pt x="81" y="875"/>
                  </a:lnTo>
                  <a:lnTo>
                    <a:pt x="64" y="855"/>
                  </a:lnTo>
                  <a:lnTo>
                    <a:pt x="61" y="840"/>
                  </a:lnTo>
                  <a:lnTo>
                    <a:pt x="54" y="840"/>
                  </a:lnTo>
                  <a:lnTo>
                    <a:pt x="59" y="836"/>
                  </a:lnTo>
                  <a:lnTo>
                    <a:pt x="58" y="831"/>
                  </a:lnTo>
                  <a:lnTo>
                    <a:pt x="51" y="831"/>
                  </a:lnTo>
                  <a:lnTo>
                    <a:pt x="53" y="838"/>
                  </a:lnTo>
                  <a:lnTo>
                    <a:pt x="46" y="843"/>
                  </a:lnTo>
                  <a:lnTo>
                    <a:pt x="51" y="853"/>
                  </a:lnTo>
                  <a:lnTo>
                    <a:pt x="63" y="858"/>
                  </a:lnTo>
                  <a:lnTo>
                    <a:pt x="84" y="886"/>
                  </a:lnTo>
                  <a:lnTo>
                    <a:pt x="96" y="911"/>
                  </a:lnTo>
                  <a:lnTo>
                    <a:pt x="98" y="924"/>
                  </a:lnTo>
                  <a:lnTo>
                    <a:pt x="132" y="962"/>
                  </a:lnTo>
                  <a:lnTo>
                    <a:pt x="137" y="974"/>
                  </a:lnTo>
                  <a:lnTo>
                    <a:pt x="132" y="989"/>
                  </a:lnTo>
                  <a:lnTo>
                    <a:pt x="144" y="992"/>
                  </a:lnTo>
                  <a:lnTo>
                    <a:pt x="165" y="1035"/>
                  </a:lnTo>
                  <a:lnTo>
                    <a:pt x="165" y="1055"/>
                  </a:lnTo>
                  <a:lnTo>
                    <a:pt x="177" y="1085"/>
                  </a:lnTo>
                  <a:lnTo>
                    <a:pt x="169" y="1100"/>
                  </a:lnTo>
                  <a:lnTo>
                    <a:pt x="154" y="1095"/>
                  </a:lnTo>
                  <a:lnTo>
                    <a:pt x="147" y="1118"/>
                  </a:lnTo>
                  <a:lnTo>
                    <a:pt x="132" y="1140"/>
                  </a:lnTo>
                  <a:lnTo>
                    <a:pt x="141" y="1146"/>
                  </a:lnTo>
                  <a:lnTo>
                    <a:pt x="146" y="1141"/>
                  </a:lnTo>
                  <a:lnTo>
                    <a:pt x="147" y="1146"/>
                  </a:lnTo>
                  <a:lnTo>
                    <a:pt x="142" y="1168"/>
                  </a:lnTo>
                  <a:lnTo>
                    <a:pt x="136" y="1174"/>
                  </a:lnTo>
                  <a:lnTo>
                    <a:pt x="147" y="1188"/>
                  </a:lnTo>
                  <a:lnTo>
                    <a:pt x="151" y="1214"/>
                  </a:lnTo>
                  <a:lnTo>
                    <a:pt x="160" y="1231"/>
                  </a:lnTo>
                  <a:lnTo>
                    <a:pt x="172" y="1241"/>
                  </a:lnTo>
                  <a:lnTo>
                    <a:pt x="179" y="1241"/>
                  </a:lnTo>
                  <a:lnTo>
                    <a:pt x="170" y="1229"/>
                  </a:lnTo>
                  <a:lnTo>
                    <a:pt x="174" y="1201"/>
                  </a:lnTo>
                  <a:lnTo>
                    <a:pt x="160" y="1186"/>
                  </a:lnTo>
                  <a:lnTo>
                    <a:pt x="164" y="1171"/>
                  </a:lnTo>
                  <a:lnTo>
                    <a:pt x="172" y="1161"/>
                  </a:lnTo>
                  <a:lnTo>
                    <a:pt x="210" y="1150"/>
                  </a:lnTo>
                  <a:lnTo>
                    <a:pt x="247" y="1155"/>
                  </a:lnTo>
                  <a:lnTo>
                    <a:pt x="268" y="1178"/>
                  </a:lnTo>
                  <a:lnTo>
                    <a:pt x="257" y="1188"/>
                  </a:lnTo>
                  <a:lnTo>
                    <a:pt x="265" y="1208"/>
                  </a:lnTo>
                  <a:lnTo>
                    <a:pt x="255" y="1222"/>
                  </a:lnTo>
                  <a:lnTo>
                    <a:pt x="260" y="1236"/>
                  </a:lnTo>
                  <a:lnTo>
                    <a:pt x="253" y="1237"/>
                  </a:lnTo>
                  <a:lnTo>
                    <a:pt x="258" y="1251"/>
                  </a:lnTo>
                  <a:lnTo>
                    <a:pt x="262" y="1247"/>
                  </a:lnTo>
                  <a:lnTo>
                    <a:pt x="267" y="1251"/>
                  </a:lnTo>
                  <a:lnTo>
                    <a:pt x="267" y="1246"/>
                  </a:lnTo>
                  <a:lnTo>
                    <a:pt x="275" y="1247"/>
                  </a:lnTo>
                  <a:lnTo>
                    <a:pt x="278" y="1241"/>
                  </a:lnTo>
                  <a:lnTo>
                    <a:pt x="291" y="1242"/>
                  </a:lnTo>
                  <a:lnTo>
                    <a:pt x="310" y="1236"/>
                  </a:lnTo>
                  <a:lnTo>
                    <a:pt x="325" y="1246"/>
                  </a:lnTo>
                  <a:lnTo>
                    <a:pt x="329" y="1259"/>
                  </a:lnTo>
                  <a:lnTo>
                    <a:pt x="334" y="1262"/>
                  </a:lnTo>
                  <a:lnTo>
                    <a:pt x="341" y="1259"/>
                  </a:lnTo>
                  <a:lnTo>
                    <a:pt x="353" y="1267"/>
                  </a:lnTo>
                  <a:lnTo>
                    <a:pt x="366" y="1257"/>
                  </a:lnTo>
                  <a:lnTo>
                    <a:pt x="384" y="1277"/>
                  </a:lnTo>
                  <a:lnTo>
                    <a:pt x="391" y="1300"/>
                  </a:lnTo>
                  <a:lnTo>
                    <a:pt x="381" y="1319"/>
                  </a:lnTo>
                  <a:lnTo>
                    <a:pt x="399" y="1320"/>
                  </a:lnTo>
                  <a:lnTo>
                    <a:pt x="409" y="1337"/>
                  </a:lnTo>
                  <a:lnTo>
                    <a:pt x="426" y="1342"/>
                  </a:lnTo>
                  <a:lnTo>
                    <a:pt x="432" y="1353"/>
                  </a:lnTo>
                  <a:lnTo>
                    <a:pt x="442" y="1358"/>
                  </a:lnTo>
                  <a:lnTo>
                    <a:pt x="444" y="1365"/>
                  </a:lnTo>
                  <a:lnTo>
                    <a:pt x="452" y="1368"/>
                  </a:lnTo>
                  <a:lnTo>
                    <a:pt x="454" y="1376"/>
                  </a:lnTo>
                  <a:lnTo>
                    <a:pt x="464" y="1376"/>
                  </a:lnTo>
                  <a:lnTo>
                    <a:pt x="469" y="1370"/>
                  </a:lnTo>
                  <a:lnTo>
                    <a:pt x="510" y="1372"/>
                  </a:lnTo>
                  <a:lnTo>
                    <a:pt x="533" y="1391"/>
                  </a:lnTo>
                  <a:lnTo>
                    <a:pt x="543" y="1393"/>
                  </a:lnTo>
                  <a:lnTo>
                    <a:pt x="556" y="1385"/>
                  </a:lnTo>
                  <a:lnTo>
                    <a:pt x="553" y="1375"/>
                  </a:lnTo>
                  <a:lnTo>
                    <a:pt x="560" y="1362"/>
                  </a:lnTo>
                  <a:lnTo>
                    <a:pt x="581" y="1348"/>
                  </a:lnTo>
                  <a:lnTo>
                    <a:pt x="598" y="1348"/>
                  </a:lnTo>
                  <a:lnTo>
                    <a:pt x="601" y="1333"/>
                  </a:lnTo>
                  <a:lnTo>
                    <a:pt x="638" y="1309"/>
                  </a:lnTo>
                  <a:lnTo>
                    <a:pt x="649" y="1290"/>
                  </a:lnTo>
                  <a:lnTo>
                    <a:pt x="669" y="1277"/>
                  </a:lnTo>
                  <a:lnTo>
                    <a:pt x="699" y="1270"/>
                  </a:lnTo>
                  <a:lnTo>
                    <a:pt x="745" y="1279"/>
                  </a:lnTo>
                  <a:lnTo>
                    <a:pt x="752" y="1270"/>
                  </a:lnTo>
                  <a:lnTo>
                    <a:pt x="747" y="1254"/>
                  </a:lnTo>
                  <a:lnTo>
                    <a:pt x="767" y="1244"/>
                  </a:lnTo>
                  <a:lnTo>
                    <a:pt x="807" y="1247"/>
                  </a:lnTo>
                  <a:lnTo>
                    <a:pt x="855" y="1267"/>
                  </a:lnTo>
                  <a:lnTo>
                    <a:pt x="873" y="1262"/>
                  </a:lnTo>
                  <a:lnTo>
                    <a:pt x="886" y="1252"/>
                  </a:lnTo>
                  <a:lnTo>
                    <a:pt x="886" y="1246"/>
                  </a:lnTo>
                  <a:lnTo>
                    <a:pt x="908" y="1241"/>
                  </a:lnTo>
                  <a:lnTo>
                    <a:pt x="951" y="1252"/>
                  </a:lnTo>
                  <a:lnTo>
                    <a:pt x="979" y="1249"/>
                  </a:lnTo>
                  <a:lnTo>
                    <a:pt x="1004" y="1236"/>
                  </a:lnTo>
                  <a:lnTo>
                    <a:pt x="1002" y="1229"/>
                  </a:lnTo>
                  <a:lnTo>
                    <a:pt x="1010" y="1222"/>
                  </a:lnTo>
                  <a:lnTo>
                    <a:pt x="1004" y="1219"/>
                  </a:lnTo>
                  <a:lnTo>
                    <a:pt x="1002" y="1212"/>
                  </a:lnTo>
                  <a:lnTo>
                    <a:pt x="1014" y="1199"/>
                  </a:lnTo>
                  <a:lnTo>
                    <a:pt x="1062" y="1186"/>
                  </a:lnTo>
                  <a:lnTo>
                    <a:pt x="1050" y="1179"/>
                  </a:lnTo>
                  <a:lnTo>
                    <a:pt x="1053" y="1163"/>
                  </a:lnTo>
                  <a:lnTo>
                    <a:pt x="1077" y="1146"/>
                  </a:lnTo>
                  <a:lnTo>
                    <a:pt x="1141" y="1143"/>
                  </a:lnTo>
                  <a:lnTo>
                    <a:pt x="1164" y="1125"/>
                  </a:lnTo>
                  <a:lnTo>
                    <a:pt x="1208" y="1140"/>
                  </a:lnTo>
                  <a:lnTo>
                    <a:pt x="1216" y="1136"/>
                  </a:lnTo>
                  <a:lnTo>
                    <a:pt x="1261" y="1156"/>
                  </a:lnTo>
                  <a:lnTo>
                    <a:pt x="1261" y="1151"/>
                  </a:lnTo>
                  <a:lnTo>
                    <a:pt x="1267" y="1150"/>
                  </a:lnTo>
                  <a:lnTo>
                    <a:pt x="1363" y="1163"/>
                  </a:lnTo>
                  <a:lnTo>
                    <a:pt x="1355" y="1158"/>
                  </a:lnTo>
                  <a:lnTo>
                    <a:pt x="1358" y="1140"/>
                  </a:lnTo>
                  <a:lnTo>
                    <a:pt x="1375" y="1128"/>
                  </a:lnTo>
                  <a:lnTo>
                    <a:pt x="1421" y="1121"/>
                  </a:lnTo>
                  <a:lnTo>
                    <a:pt x="1418" y="1100"/>
                  </a:lnTo>
                  <a:lnTo>
                    <a:pt x="1434" y="1083"/>
                  </a:lnTo>
                  <a:lnTo>
                    <a:pt x="1400" y="1072"/>
                  </a:lnTo>
                  <a:lnTo>
                    <a:pt x="1400" y="1062"/>
                  </a:lnTo>
                  <a:lnTo>
                    <a:pt x="1390" y="1057"/>
                  </a:lnTo>
                  <a:lnTo>
                    <a:pt x="1383" y="1060"/>
                  </a:lnTo>
                  <a:lnTo>
                    <a:pt x="1383" y="1065"/>
                  </a:lnTo>
                  <a:lnTo>
                    <a:pt x="1360" y="1062"/>
                  </a:lnTo>
                  <a:lnTo>
                    <a:pt x="1368" y="1052"/>
                  </a:lnTo>
                  <a:lnTo>
                    <a:pt x="1372" y="1037"/>
                  </a:lnTo>
                  <a:lnTo>
                    <a:pt x="1395" y="1032"/>
                  </a:lnTo>
                  <a:lnTo>
                    <a:pt x="1400" y="1015"/>
                  </a:lnTo>
                  <a:lnTo>
                    <a:pt x="1406" y="1022"/>
                  </a:lnTo>
                  <a:lnTo>
                    <a:pt x="1426" y="1022"/>
                  </a:lnTo>
                  <a:lnTo>
                    <a:pt x="1428" y="1007"/>
                  </a:lnTo>
                  <a:lnTo>
                    <a:pt x="1415" y="997"/>
                  </a:lnTo>
                  <a:lnTo>
                    <a:pt x="1413" y="991"/>
                  </a:lnTo>
                  <a:lnTo>
                    <a:pt x="1408" y="991"/>
                  </a:lnTo>
                  <a:lnTo>
                    <a:pt x="1411" y="967"/>
                  </a:lnTo>
                  <a:lnTo>
                    <a:pt x="1385" y="951"/>
                  </a:lnTo>
                  <a:lnTo>
                    <a:pt x="1350" y="949"/>
                  </a:lnTo>
                  <a:lnTo>
                    <a:pt x="1353" y="956"/>
                  </a:lnTo>
                  <a:lnTo>
                    <a:pt x="1337" y="933"/>
                  </a:lnTo>
                  <a:lnTo>
                    <a:pt x="1297" y="933"/>
                  </a:lnTo>
                  <a:lnTo>
                    <a:pt x="1249" y="946"/>
                  </a:lnTo>
                  <a:lnTo>
                    <a:pt x="1211" y="942"/>
                  </a:lnTo>
                  <a:lnTo>
                    <a:pt x="1201" y="934"/>
                  </a:lnTo>
                  <a:lnTo>
                    <a:pt x="1203" y="913"/>
                  </a:lnTo>
                  <a:lnTo>
                    <a:pt x="1211" y="913"/>
                  </a:lnTo>
                  <a:lnTo>
                    <a:pt x="1214" y="906"/>
                  </a:lnTo>
                  <a:lnTo>
                    <a:pt x="1239" y="855"/>
                  </a:lnTo>
                  <a:lnTo>
                    <a:pt x="1254" y="833"/>
                  </a:lnTo>
                  <a:lnTo>
                    <a:pt x="1256" y="823"/>
                  </a:lnTo>
                  <a:lnTo>
                    <a:pt x="1249" y="817"/>
                  </a:lnTo>
                  <a:lnTo>
                    <a:pt x="1257" y="807"/>
                  </a:lnTo>
                  <a:lnTo>
                    <a:pt x="1252" y="793"/>
                  </a:lnTo>
                  <a:lnTo>
                    <a:pt x="1266" y="777"/>
                  </a:lnTo>
                  <a:lnTo>
                    <a:pt x="1267" y="769"/>
                  </a:lnTo>
                  <a:lnTo>
                    <a:pt x="1289" y="769"/>
                  </a:lnTo>
                  <a:lnTo>
                    <a:pt x="1294" y="764"/>
                  </a:lnTo>
                  <a:lnTo>
                    <a:pt x="1287" y="745"/>
                  </a:lnTo>
                  <a:lnTo>
                    <a:pt x="1300" y="735"/>
                  </a:lnTo>
                  <a:lnTo>
                    <a:pt x="1310" y="735"/>
                  </a:lnTo>
                  <a:lnTo>
                    <a:pt x="1314" y="742"/>
                  </a:lnTo>
                  <a:lnTo>
                    <a:pt x="1357" y="754"/>
                  </a:lnTo>
                  <a:lnTo>
                    <a:pt x="1362" y="734"/>
                  </a:lnTo>
                  <a:lnTo>
                    <a:pt x="1350" y="734"/>
                  </a:lnTo>
                  <a:lnTo>
                    <a:pt x="1345" y="716"/>
                  </a:lnTo>
                  <a:lnTo>
                    <a:pt x="1330" y="706"/>
                  </a:lnTo>
                  <a:lnTo>
                    <a:pt x="1338" y="699"/>
                  </a:lnTo>
                  <a:lnTo>
                    <a:pt x="1338" y="686"/>
                  </a:lnTo>
                  <a:lnTo>
                    <a:pt x="1335" y="667"/>
                  </a:lnTo>
                  <a:lnTo>
                    <a:pt x="1323" y="656"/>
                  </a:lnTo>
                  <a:lnTo>
                    <a:pt x="1325" y="641"/>
                  </a:lnTo>
                  <a:lnTo>
                    <a:pt x="1319" y="628"/>
                  </a:lnTo>
                  <a:lnTo>
                    <a:pt x="1338" y="618"/>
                  </a:lnTo>
                  <a:lnTo>
                    <a:pt x="1345" y="605"/>
                  </a:lnTo>
                  <a:lnTo>
                    <a:pt x="1363" y="616"/>
                  </a:lnTo>
                  <a:lnTo>
                    <a:pt x="1373" y="595"/>
                  </a:lnTo>
                  <a:lnTo>
                    <a:pt x="1426" y="601"/>
                  </a:lnTo>
                  <a:lnTo>
                    <a:pt x="1428" y="598"/>
                  </a:lnTo>
                  <a:lnTo>
                    <a:pt x="1421" y="588"/>
                  </a:lnTo>
                  <a:lnTo>
                    <a:pt x="1426" y="568"/>
                  </a:lnTo>
                  <a:lnTo>
                    <a:pt x="1449" y="550"/>
                  </a:lnTo>
                  <a:lnTo>
                    <a:pt x="1471" y="570"/>
                  </a:lnTo>
                  <a:lnTo>
                    <a:pt x="1481" y="573"/>
                  </a:lnTo>
                  <a:lnTo>
                    <a:pt x="1497" y="558"/>
                  </a:lnTo>
                  <a:lnTo>
                    <a:pt x="1514" y="555"/>
                  </a:lnTo>
                  <a:lnTo>
                    <a:pt x="1516" y="543"/>
                  </a:lnTo>
                  <a:lnTo>
                    <a:pt x="1531" y="545"/>
                  </a:lnTo>
                  <a:lnTo>
                    <a:pt x="1539" y="532"/>
                  </a:lnTo>
                  <a:lnTo>
                    <a:pt x="1539" y="525"/>
                  </a:lnTo>
                  <a:lnTo>
                    <a:pt x="1532" y="520"/>
                  </a:lnTo>
                  <a:lnTo>
                    <a:pt x="1531" y="528"/>
                  </a:lnTo>
                  <a:lnTo>
                    <a:pt x="1531" y="515"/>
                  </a:lnTo>
                  <a:lnTo>
                    <a:pt x="1541" y="510"/>
                  </a:lnTo>
                  <a:lnTo>
                    <a:pt x="1541" y="497"/>
                  </a:lnTo>
                  <a:lnTo>
                    <a:pt x="1552" y="497"/>
                  </a:lnTo>
                  <a:lnTo>
                    <a:pt x="1550" y="492"/>
                  </a:lnTo>
                  <a:lnTo>
                    <a:pt x="1560" y="479"/>
                  </a:lnTo>
                  <a:lnTo>
                    <a:pt x="1545" y="462"/>
                  </a:lnTo>
                  <a:lnTo>
                    <a:pt x="1532" y="464"/>
                  </a:lnTo>
                  <a:lnTo>
                    <a:pt x="1536" y="446"/>
                  </a:lnTo>
                  <a:lnTo>
                    <a:pt x="1544" y="447"/>
                  </a:lnTo>
                  <a:lnTo>
                    <a:pt x="1544" y="437"/>
                  </a:lnTo>
                  <a:lnTo>
                    <a:pt x="1550" y="434"/>
                  </a:lnTo>
                  <a:lnTo>
                    <a:pt x="1542" y="427"/>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32">
              <a:extLst>
                <a:ext uri="{FF2B5EF4-FFF2-40B4-BE49-F238E27FC236}">
                  <a16:creationId xmlns:a16="http://schemas.microsoft.com/office/drawing/2014/main" id="{1260FC18-A848-4ABD-B342-EAC69F03A7A6}"/>
                </a:ext>
              </a:extLst>
            </p:cNvPr>
            <p:cNvSpPr>
              <a:spLocks/>
            </p:cNvSpPr>
            <p:nvPr/>
          </p:nvSpPr>
          <p:spPr bwMode="auto">
            <a:xfrm>
              <a:off x="5505919" y="324684"/>
              <a:ext cx="2615277" cy="1416807"/>
            </a:xfrm>
            <a:custGeom>
              <a:avLst/>
              <a:gdLst/>
              <a:ahLst/>
              <a:cxnLst>
                <a:cxn ang="0">
                  <a:pos x="1278" y="586"/>
                </a:cxn>
                <a:cxn ang="0">
                  <a:pos x="1246" y="578"/>
                </a:cxn>
                <a:cxn ang="0">
                  <a:pos x="1200" y="585"/>
                </a:cxn>
                <a:cxn ang="0">
                  <a:pos x="1155" y="578"/>
                </a:cxn>
                <a:cxn ang="0">
                  <a:pos x="1137" y="604"/>
                </a:cxn>
                <a:cxn ang="0">
                  <a:pos x="1157" y="661"/>
                </a:cxn>
                <a:cxn ang="0">
                  <a:pos x="1170" y="720"/>
                </a:cxn>
                <a:cxn ang="0">
                  <a:pos x="1051" y="709"/>
                </a:cxn>
                <a:cxn ang="0">
                  <a:pos x="1041" y="783"/>
                </a:cxn>
                <a:cxn ang="0">
                  <a:pos x="1026" y="816"/>
                </a:cxn>
                <a:cxn ang="0">
                  <a:pos x="1003" y="841"/>
                </a:cxn>
                <a:cxn ang="0">
                  <a:pos x="963" y="835"/>
                </a:cxn>
                <a:cxn ang="0">
                  <a:pos x="938" y="833"/>
                </a:cxn>
                <a:cxn ang="0">
                  <a:pos x="901" y="911"/>
                </a:cxn>
                <a:cxn ang="0">
                  <a:pos x="862" y="901"/>
                </a:cxn>
                <a:cxn ang="0">
                  <a:pos x="829" y="992"/>
                </a:cxn>
                <a:cxn ang="0">
                  <a:pos x="774" y="995"/>
                </a:cxn>
                <a:cxn ang="0">
                  <a:pos x="689" y="989"/>
                </a:cxn>
                <a:cxn ang="0">
                  <a:pos x="665" y="982"/>
                </a:cxn>
                <a:cxn ang="0">
                  <a:pos x="633" y="951"/>
                </a:cxn>
                <a:cxn ang="0">
                  <a:pos x="643" y="893"/>
                </a:cxn>
                <a:cxn ang="0">
                  <a:pos x="600" y="860"/>
                </a:cxn>
                <a:cxn ang="0">
                  <a:pos x="567" y="846"/>
                </a:cxn>
                <a:cxn ang="0">
                  <a:pos x="504" y="914"/>
                </a:cxn>
                <a:cxn ang="0">
                  <a:pos x="512" y="926"/>
                </a:cxn>
                <a:cxn ang="0">
                  <a:pos x="534" y="919"/>
                </a:cxn>
                <a:cxn ang="0">
                  <a:pos x="509" y="952"/>
                </a:cxn>
                <a:cxn ang="0">
                  <a:pos x="444" y="939"/>
                </a:cxn>
                <a:cxn ang="0">
                  <a:pos x="404" y="904"/>
                </a:cxn>
                <a:cxn ang="0">
                  <a:pos x="414" y="874"/>
                </a:cxn>
                <a:cxn ang="0">
                  <a:pos x="371" y="874"/>
                </a:cxn>
                <a:cxn ang="0">
                  <a:pos x="287" y="883"/>
                </a:cxn>
                <a:cxn ang="0">
                  <a:pos x="209" y="884"/>
                </a:cxn>
                <a:cxn ang="0">
                  <a:pos x="187" y="858"/>
                </a:cxn>
                <a:cxn ang="0">
                  <a:pos x="138" y="788"/>
                </a:cxn>
                <a:cxn ang="0">
                  <a:pos x="71" y="830"/>
                </a:cxn>
                <a:cxn ang="0">
                  <a:pos x="12" y="810"/>
                </a:cxn>
                <a:cxn ang="0">
                  <a:pos x="25" y="717"/>
                </a:cxn>
                <a:cxn ang="0">
                  <a:pos x="91" y="662"/>
                </a:cxn>
                <a:cxn ang="0">
                  <a:pos x="115" y="618"/>
                </a:cxn>
                <a:cxn ang="0">
                  <a:pos x="133" y="530"/>
                </a:cxn>
                <a:cxn ang="0">
                  <a:pos x="144" y="460"/>
                </a:cxn>
                <a:cxn ang="0">
                  <a:pos x="158" y="450"/>
                </a:cxn>
                <a:cxn ang="0">
                  <a:pos x="191" y="427"/>
                </a:cxn>
                <a:cxn ang="0">
                  <a:pos x="222" y="387"/>
                </a:cxn>
                <a:cxn ang="0">
                  <a:pos x="242" y="382"/>
                </a:cxn>
                <a:cxn ang="0">
                  <a:pos x="280" y="368"/>
                </a:cxn>
                <a:cxn ang="0">
                  <a:pos x="310" y="324"/>
                </a:cxn>
                <a:cxn ang="0">
                  <a:pos x="338" y="306"/>
                </a:cxn>
                <a:cxn ang="0">
                  <a:pos x="395" y="238"/>
                </a:cxn>
                <a:cxn ang="0">
                  <a:pos x="467" y="136"/>
                </a:cxn>
                <a:cxn ang="0">
                  <a:pos x="562" y="114"/>
                </a:cxn>
                <a:cxn ang="0">
                  <a:pos x="618" y="76"/>
                </a:cxn>
                <a:cxn ang="0">
                  <a:pos x="661" y="28"/>
                </a:cxn>
                <a:cxn ang="0">
                  <a:pos x="737" y="11"/>
                </a:cxn>
                <a:cxn ang="0">
                  <a:pos x="784" y="0"/>
                </a:cxn>
                <a:cxn ang="0">
                  <a:pos x="860" y="30"/>
                </a:cxn>
                <a:cxn ang="0">
                  <a:pos x="923" y="51"/>
                </a:cxn>
                <a:cxn ang="0">
                  <a:pos x="1011" y="59"/>
                </a:cxn>
                <a:cxn ang="0">
                  <a:pos x="1092" y="53"/>
                </a:cxn>
                <a:cxn ang="0">
                  <a:pos x="1160" y="73"/>
                </a:cxn>
                <a:cxn ang="0">
                  <a:pos x="1274" y="455"/>
                </a:cxn>
                <a:cxn ang="0">
                  <a:pos x="1304" y="568"/>
                </a:cxn>
              </a:cxnLst>
              <a:rect l="0" t="0" r="r" b="b"/>
              <a:pathLst>
                <a:path w="1321" h="1002">
                  <a:moveTo>
                    <a:pt x="1304" y="568"/>
                  </a:moveTo>
                  <a:lnTo>
                    <a:pt x="1294" y="563"/>
                  </a:lnTo>
                  <a:lnTo>
                    <a:pt x="1286" y="571"/>
                  </a:lnTo>
                  <a:lnTo>
                    <a:pt x="1286" y="583"/>
                  </a:lnTo>
                  <a:lnTo>
                    <a:pt x="1278" y="586"/>
                  </a:lnTo>
                  <a:lnTo>
                    <a:pt x="1273" y="586"/>
                  </a:lnTo>
                  <a:lnTo>
                    <a:pt x="1268" y="573"/>
                  </a:lnTo>
                  <a:lnTo>
                    <a:pt x="1258" y="576"/>
                  </a:lnTo>
                  <a:lnTo>
                    <a:pt x="1253" y="586"/>
                  </a:lnTo>
                  <a:lnTo>
                    <a:pt x="1246" y="578"/>
                  </a:lnTo>
                  <a:lnTo>
                    <a:pt x="1236" y="586"/>
                  </a:lnTo>
                  <a:lnTo>
                    <a:pt x="1216" y="575"/>
                  </a:lnTo>
                  <a:lnTo>
                    <a:pt x="1213" y="585"/>
                  </a:lnTo>
                  <a:lnTo>
                    <a:pt x="1205" y="590"/>
                  </a:lnTo>
                  <a:lnTo>
                    <a:pt x="1200" y="585"/>
                  </a:lnTo>
                  <a:lnTo>
                    <a:pt x="1185" y="595"/>
                  </a:lnTo>
                  <a:lnTo>
                    <a:pt x="1178" y="591"/>
                  </a:lnTo>
                  <a:lnTo>
                    <a:pt x="1170" y="599"/>
                  </a:lnTo>
                  <a:lnTo>
                    <a:pt x="1165" y="586"/>
                  </a:lnTo>
                  <a:lnTo>
                    <a:pt x="1155" y="578"/>
                  </a:lnTo>
                  <a:lnTo>
                    <a:pt x="1143" y="590"/>
                  </a:lnTo>
                  <a:lnTo>
                    <a:pt x="1125" y="595"/>
                  </a:lnTo>
                  <a:lnTo>
                    <a:pt x="1123" y="596"/>
                  </a:lnTo>
                  <a:lnTo>
                    <a:pt x="1137" y="596"/>
                  </a:lnTo>
                  <a:lnTo>
                    <a:pt x="1137" y="604"/>
                  </a:lnTo>
                  <a:lnTo>
                    <a:pt x="1132" y="604"/>
                  </a:lnTo>
                  <a:lnTo>
                    <a:pt x="1133" y="613"/>
                  </a:lnTo>
                  <a:lnTo>
                    <a:pt x="1120" y="626"/>
                  </a:lnTo>
                  <a:lnTo>
                    <a:pt x="1122" y="667"/>
                  </a:lnTo>
                  <a:lnTo>
                    <a:pt x="1157" y="661"/>
                  </a:lnTo>
                  <a:lnTo>
                    <a:pt x="1167" y="681"/>
                  </a:lnTo>
                  <a:lnTo>
                    <a:pt x="1147" y="682"/>
                  </a:lnTo>
                  <a:lnTo>
                    <a:pt x="1147" y="702"/>
                  </a:lnTo>
                  <a:lnTo>
                    <a:pt x="1157" y="699"/>
                  </a:lnTo>
                  <a:lnTo>
                    <a:pt x="1170" y="720"/>
                  </a:lnTo>
                  <a:lnTo>
                    <a:pt x="1163" y="739"/>
                  </a:lnTo>
                  <a:lnTo>
                    <a:pt x="1099" y="745"/>
                  </a:lnTo>
                  <a:lnTo>
                    <a:pt x="1097" y="727"/>
                  </a:lnTo>
                  <a:lnTo>
                    <a:pt x="1077" y="732"/>
                  </a:lnTo>
                  <a:lnTo>
                    <a:pt x="1051" y="709"/>
                  </a:lnTo>
                  <a:lnTo>
                    <a:pt x="1042" y="720"/>
                  </a:lnTo>
                  <a:lnTo>
                    <a:pt x="1042" y="754"/>
                  </a:lnTo>
                  <a:lnTo>
                    <a:pt x="1036" y="747"/>
                  </a:lnTo>
                  <a:lnTo>
                    <a:pt x="1031" y="759"/>
                  </a:lnTo>
                  <a:lnTo>
                    <a:pt x="1041" y="783"/>
                  </a:lnTo>
                  <a:lnTo>
                    <a:pt x="1031" y="793"/>
                  </a:lnTo>
                  <a:lnTo>
                    <a:pt x="1021" y="792"/>
                  </a:lnTo>
                  <a:lnTo>
                    <a:pt x="1019" y="800"/>
                  </a:lnTo>
                  <a:lnTo>
                    <a:pt x="1027" y="805"/>
                  </a:lnTo>
                  <a:lnTo>
                    <a:pt x="1026" y="816"/>
                  </a:lnTo>
                  <a:lnTo>
                    <a:pt x="1021" y="828"/>
                  </a:lnTo>
                  <a:lnTo>
                    <a:pt x="1016" y="826"/>
                  </a:lnTo>
                  <a:lnTo>
                    <a:pt x="1008" y="840"/>
                  </a:lnTo>
                  <a:lnTo>
                    <a:pt x="1008" y="848"/>
                  </a:lnTo>
                  <a:lnTo>
                    <a:pt x="1003" y="841"/>
                  </a:lnTo>
                  <a:lnTo>
                    <a:pt x="986" y="848"/>
                  </a:lnTo>
                  <a:lnTo>
                    <a:pt x="986" y="860"/>
                  </a:lnTo>
                  <a:lnTo>
                    <a:pt x="969" y="830"/>
                  </a:lnTo>
                  <a:lnTo>
                    <a:pt x="961" y="828"/>
                  </a:lnTo>
                  <a:lnTo>
                    <a:pt x="963" y="835"/>
                  </a:lnTo>
                  <a:lnTo>
                    <a:pt x="953" y="828"/>
                  </a:lnTo>
                  <a:lnTo>
                    <a:pt x="953" y="838"/>
                  </a:lnTo>
                  <a:lnTo>
                    <a:pt x="941" y="835"/>
                  </a:lnTo>
                  <a:lnTo>
                    <a:pt x="941" y="838"/>
                  </a:lnTo>
                  <a:lnTo>
                    <a:pt x="938" y="833"/>
                  </a:lnTo>
                  <a:lnTo>
                    <a:pt x="913" y="830"/>
                  </a:lnTo>
                  <a:lnTo>
                    <a:pt x="908" y="869"/>
                  </a:lnTo>
                  <a:lnTo>
                    <a:pt x="915" y="884"/>
                  </a:lnTo>
                  <a:lnTo>
                    <a:pt x="903" y="883"/>
                  </a:lnTo>
                  <a:lnTo>
                    <a:pt x="901" y="911"/>
                  </a:lnTo>
                  <a:lnTo>
                    <a:pt x="888" y="913"/>
                  </a:lnTo>
                  <a:lnTo>
                    <a:pt x="888" y="906"/>
                  </a:lnTo>
                  <a:lnTo>
                    <a:pt x="873" y="893"/>
                  </a:lnTo>
                  <a:lnTo>
                    <a:pt x="873" y="899"/>
                  </a:lnTo>
                  <a:lnTo>
                    <a:pt x="862" y="901"/>
                  </a:lnTo>
                  <a:lnTo>
                    <a:pt x="868" y="918"/>
                  </a:lnTo>
                  <a:lnTo>
                    <a:pt x="868" y="977"/>
                  </a:lnTo>
                  <a:lnTo>
                    <a:pt x="840" y="977"/>
                  </a:lnTo>
                  <a:lnTo>
                    <a:pt x="840" y="985"/>
                  </a:lnTo>
                  <a:lnTo>
                    <a:pt x="829" y="992"/>
                  </a:lnTo>
                  <a:lnTo>
                    <a:pt x="824" y="984"/>
                  </a:lnTo>
                  <a:lnTo>
                    <a:pt x="817" y="984"/>
                  </a:lnTo>
                  <a:lnTo>
                    <a:pt x="812" y="997"/>
                  </a:lnTo>
                  <a:lnTo>
                    <a:pt x="789" y="987"/>
                  </a:lnTo>
                  <a:lnTo>
                    <a:pt x="774" y="995"/>
                  </a:lnTo>
                  <a:lnTo>
                    <a:pt x="752" y="997"/>
                  </a:lnTo>
                  <a:lnTo>
                    <a:pt x="751" y="1002"/>
                  </a:lnTo>
                  <a:lnTo>
                    <a:pt x="709" y="997"/>
                  </a:lnTo>
                  <a:lnTo>
                    <a:pt x="708" y="987"/>
                  </a:lnTo>
                  <a:lnTo>
                    <a:pt x="689" y="989"/>
                  </a:lnTo>
                  <a:lnTo>
                    <a:pt x="684" y="997"/>
                  </a:lnTo>
                  <a:lnTo>
                    <a:pt x="676" y="1000"/>
                  </a:lnTo>
                  <a:lnTo>
                    <a:pt x="673" y="987"/>
                  </a:lnTo>
                  <a:lnTo>
                    <a:pt x="658" y="992"/>
                  </a:lnTo>
                  <a:lnTo>
                    <a:pt x="665" y="982"/>
                  </a:lnTo>
                  <a:lnTo>
                    <a:pt x="666" y="966"/>
                  </a:lnTo>
                  <a:lnTo>
                    <a:pt x="648" y="972"/>
                  </a:lnTo>
                  <a:lnTo>
                    <a:pt x="648" y="962"/>
                  </a:lnTo>
                  <a:lnTo>
                    <a:pt x="635" y="957"/>
                  </a:lnTo>
                  <a:lnTo>
                    <a:pt x="633" y="951"/>
                  </a:lnTo>
                  <a:lnTo>
                    <a:pt x="636" y="916"/>
                  </a:lnTo>
                  <a:lnTo>
                    <a:pt x="648" y="919"/>
                  </a:lnTo>
                  <a:lnTo>
                    <a:pt x="656" y="908"/>
                  </a:lnTo>
                  <a:lnTo>
                    <a:pt x="646" y="906"/>
                  </a:lnTo>
                  <a:lnTo>
                    <a:pt x="643" y="893"/>
                  </a:lnTo>
                  <a:lnTo>
                    <a:pt x="630" y="891"/>
                  </a:lnTo>
                  <a:lnTo>
                    <a:pt x="618" y="894"/>
                  </a:lnTo>
                  <a:lnTo>
                    <a:pt x="610" y="873"/>
                  </a:lnTo>
                  <a:lnTo>
                    <a:pt x="603" y="876"/>
                  </a:lnTo>
                  <a:lnTo>
                    <a:pt x="600" y="860"/>
                  </a:lnTo>
                  <a:lnTo>
                    <a:pt x="612" y="853"/>
                  </a:lnTo>
                  <a:lnTo>
                    <a:pt x="607" y="843"/>
                  </a:lnTo>
                  <a:lnTo>
                    <a:pt x="588" y="853"/>
                  </a:lnTo>
                  <a:lnTo>
                    <a:pt x="587" y="848"/>
                  </a:lnTo>
                  <a:lnTo>
                    <a:pt x="567" y="846"/>
                  </a:lnTo>
                  <a:lnTo>
                    <a:pt x="557" y="860"/>
                  </a:lnTo>
                  <a:lnTo>
                    <a:pt x="530" y="874"/>
                  </a:lnTo>
                  <a:lnTo>
                    <a:pt x="537" y="891"/>
                  </a:lnTo>
                  <a:lnTo>
                    <a:pt x="499" y="901"/>
                  </a:lnTo>
                  <a:lnTo>
                    <a:pt x="504" y="914"/>
                  </a:lnTo>
                  <a:lnTo>
                    <a:pt x="491" y="913"/>
                  </a:lnTo>
                  <a:lnTo>
                    <a:pt x="476" y="921"/>
                  </a:lnTo>
                  <a:lnTo>
                    <a:pt x="481" y="939"/>
                  </a:lnTo>
                  <a:lnTo>
                    <a:pt x="496" y="936"/>
                  </a:lnTo>
                  <a:lnTo>
                    <a:pt x="512" y="926"/>
                  </a:lnTo>
                  <a:lnTo>
                    <a:pt x="514" y="921"/>
                  </a:lnTo>
                  <a:lnTo>
                    <a:pt x="529" y="918"/>
                  </a:lnTo>
                  <a:lnTo>
                    <a:pt x="540" y="908"/>
                  </a:lnTo>
                  <a:lnTo>
                    <a:pt x="542" y="918"/>
                  </a:lnTo>
                  <a:lnTo>
                    <a:pt x="534" y="919"/>
                  </a:lnTo>
                  <a:lnTo>
                    <a:pt x="542" y="939"/>
                  </a:lnTo>
                  <a:lnTo>
                    <a:pt x="549" y="941"/>
                  </a:lnTo>
                  <a:lnTo>
                    <a:pt x="537" y="959"/>
                  </a:lnTo>
                  <a:lnTo>
                    <a:pt x="530" y="951"/>
                  </a:lnTo>
                  <a:lnTo>
                    <a:pt x="509" y="952"/>
                  </a:lnTo>
                  <a:lnTo>
                    <a:pt x="506" y="967"/>
                  </a:lnTo>
                  <a:lnTo>
                    <a:pt x="477" y="972"/>
                  </a:lnTo>
                  <a:lnTo>
                    <a:pt x="476" y="962"/>
                  </a:lnTo>
                  <a:lnTo>
                    <a:pt x="456" y="969"/>
                  </a:lnTo>
                  <a:lnTo>
                    <a:pt x="444" y="939"/>
                  </a:lnTo>
                  <a:lnTo>
                    <a:pt x="436" y="934"/>
                  </a:lnTo>
                  <a:lnTo>
                    <a:pt x="418" y="936"/>
                  </a:lnTo>
                  <a:lnTo>
                    <a:pt x="416" y="918"/>
                  </a:lnTo>
                  <a:lnTo>
                    <a:pt x="408" y="919"/>
                  </a:lnTo>
                  <a:lnTo>
                    <a:pt x="404" y="904"/>
                  </a:lnTo>
                  <a:lnTo>
                    <a:pt x="421" y="899"/>
                  </a:lnTo>
                  <a:lnTo>
                    <a:pt x="426" y="911"/>
                  </a:lnTo>
                  <a:lnTo>
                    <a:pt x="436" y="913"/>
                  </a:lnTo>
                  <a:lnTo>
                    <a:pt x="448" y="889"/>
                  </a:lnTo>
                  <a:lnTo>
                    <a:pt x="414" y="874"/>
                  </a:lnTo>
                  <a:lnTo>
                    <a:pt x="413" y="868"/>
                  </a:lnTo>
                  <a:lnTo>
                    <a:pt x="393" y="869"/>
                  </a:lnTo>
                  <a:lnTo>
                    <a:pt x="380" y="861"/>
                  </a:lnTo>
                  <a:lnTo>
                    <a:pt x="373" y="865"/>
                  </a:lnTo>
                  <a:lnTo>
                    <a:pt x="371" y="874"/>
                  </a:lnTo>
                  <a:lnTo>
                    <a:pt x="333" y="863"/>
                  </a:lnTo>
                  <a:lnTo>
                    <a:pt x="308" y="871"/>
                  </a:lnTo>
                  <a:lnTo>
                    <a:pt x="295" y="866"/>
                  </a:lnTo>
                  <a:lnTo>
                    <a:pt x="287" y="869"/>
                  </a:lnTo>
                  <a:lnTo>
                    <a:pt x="287" y="883"/>
                  </a:lnTo>
                  <a:lnTo>
                    <a:pt x="274" y="903"/>
                  </a:lnTo>
                  <a:lnTo>
                    <a:pt x="259" y="894"/>
                  </a:lnTo>
                  <a:lnTo>
                    <a:pt x="224" y="901"/>
                  </a:lnTo>
                  <a:lnTo>
                    <a:pt x="219" y="886"/>
                  </a:lnTo>
                  <a:lnTo>
                    <a:pt x="209" y="884"/>
                  </a:lnTo>
                  <a:lnTo>
                    <a:pt x="197" y="894"/>
                  </a:lnTo>
                  <a:lnTo>
                    <a:pt x="199" y="884"/>
                  </a:lnTo>
                  <a:lnTo>
                    <a:pt x="192" y="884"/>
                  </a:lnTo>
                  <a:lnTo>
                    <a:pt x="197" y="863"/>
                  </a:lnTo>
                  <a:lnTo>
                    <a:pt x="187" y="858"/>
                  </a:lnTo>
                  <a:lnTo>
                    <a:pt x="181" y="868"/>
                  </a:lnTo>
                  <a:lnTo>
                    <a:pt x="168" y="843"/>
                  </a:lnTo>
                  <a:lnTo>
                    <a:pt x="153" y="840"/>
                  </a:lnTo>
                  <a:lnTo>
                    <a:pt x="149" y="788"/>
                  </a:lnTo>
                  <a:lnTo>
                    <a:pt x="138" y="788"/>
                  </a:lnTo>
                  <a:lnTo>
                    <a:pt x="138" y="805"/>
                  </a:lnTo>
                  <a:lnTo>
                    <a:pt x="129" y="805"/>
                  </a:lnTo>
                  <a:lnTo>
                    <a:pt x="90" y="823"/>
                  </a:lnTo>
                  <a:lnTo>
                    <a:pt x="83" y="838"/>
                  </a:lnTo>
                  <a:lnTo>
                    <a:pt x="71" y="830"/>
                  </a:lnTo>
                  <a:lnTo>
                    <a:pt x="70" y="833"/>
                  </a:lnTo>
                  <a:lnTo>
                    <a:pt x="52" y="815"/>
                  </a:lnTo>
                  <a:lnTo>
                    <a:pt x="38" y="818"/>
                  </a:lnTo>
                  <a:lnTo>
                    <a:pt x="12" y="815"/>
                  </a:lnTo>
                  <a:lnTo>
                    <a:pt x="12" y="810"/>
                  </a:lnTo>
                  <a:lnTo>
                    <a:pt x="5" y="803"/>
                  </a:lnTo>
                  <a:lnTo>
                    <a:pt x="5" y="768"/>
                  </a:lnTo>
                  <a:lnTo>
                    <a:pt x="0" y="765"/>
                  </a:lnTo>
                  <a:lnTo>
                    <a:pt x="15" y="749"/>
                  </a:lnTo>
                  <a:lnTo>
                    <a:pt x="25" y="717"/>
                  </a:lnTo>
                  <a:lnTo>
                    <a:pt x="43" y="694"/>
                  </a:lnTo>
                  <a:lnTo>
                    <a:pt x="60" y="686"/>
                  </a:lnTo>
                  <a:lnTo>
                    <a:pt x="71" y="666"/>
                  </a:lnTo>
                  <a:lnTo>
                    <a:pt x="78" y="661"/>
                  </a:lnTo>
                  <a:lnTo>
                    <a:pt x="91" y="662"/>
                  </a:lnTo>
                  <a:lnTo>
                    <a:pt x="111" y="644"/>
                  </a:lnTo>
                  <a:lnTo>
                    <a:pt x="110" y="636"/>
                  </a:lnTo>
                  <a:lnTo>
                    <a:pt x="115" y="626"/>
                  </a:lnTo>
                  <a:lnTo>
                    <a:pt x="110" y="623"/>
                  </a:lnTo>
                  <a:lnTo>
                    <a:pt x="115" y="618"/>
                  </a:lnTo>
                  <a:lnTo>
                    <a:pt x="110" y="601"/>
                  </a:lnTo>
                  <a:lnTo>
                    <a:pt x="115" y="596"/>
                  </a:lnTo>
                  <a:lnTo>
                    <a:pt x="126" y="555"/>
                  </a:lnTo>
                  <a:lnTo>
                    <a:pt x="126" y="545"/>
                  </a:lnTo>
                  <a:lnTo>
                    <a:pt x="133" y="530"/>
                  </a:lnTo>
                  <a:lnTo>
                    <a:pt x="126" y="523"/>
                  </a:lnTo>
                  <a:lnTo>
                    <a:pt x="133" y="517"/>
                  </a:lnTo>
                  <a:lnTo>
                    <a:pt x="136" y="479"/>
                  </a:lnTo>
                  <a:lnTo>
                    <a:pt x="144" y="474"/>
                  </a:lnTo>
                  <a:lnTo>
                    <a:pt x="144" y="460"/>
                  </a:lnTo>
                  <a:lnTo>
                    <a:pt x="149" y="460"/>
                  </a:lnTo>
                  <a:lnTo>
                    <a:pt x="153" y="472"/>
                  </a:lnTo>
                  <a:lnTo>
                    <a:pt x="159" y="469"/>
                  </a:lnTo>
                  <a:lnTo>
                    <a:pt x="163" y="460"/>
                  </a:lnTo>
                  <a:lnTo>
                    <a:pt x="158" y="450"/>
                  </a:lnTo>
                  <a:lnTo>
                    <a:pt x="168" y="447"/>
                  </a:lnTo>
                  <a:lnTo>
                    <a:pt x="171" y="435"/>
                  </a:lnTo>
                  <a:lnTo>
                    <a:pt x="181" y="437"/>
                  </a:lnTo>
                  <a:lnTo>
                    <a:pt x="176" y="424"/>
                  </a:lnTo>
                  <a:lnTo>
                    <a:pt x="191" y="427"/>
                  </a:lnTo>
                  <a:lnTo>
                    <a:pt x="189" y="416"/>
                  </a:lnTo>
                  <a:lnTo>
                    <a:pt x="197" y="412"/>
                  </a:lnTo>
                  <a:lnTo>
                    <a:pt x="199" y="416"/>
                  </a:lnTo>
                  <a:lnTo>
                    <a:pt x="216" y="406"/>
                  </a:lnTo>
                  <a:lnTo>
                    <a:pt x="222" y="387"/>
                  </a:lnTo>
                  <a:lnTo>
                    <a:pt x="229" y="386"/>
                  </a:lnTo>
                  <a:lnTo>
                    <a:pt x="227" y="394"/>
                  </a:lnTo>
                  <a:lnTo>
                    <a:pt x="234" y="394"/>
                  </a:lnTo>
                  <a:lnTo>
                    <a:pt x="234" y="386"/>
                  </a:lnTo>
                  <a:lnTo>
                    <a:pt x="242" y="382"/>
                  </a:lnTo>
                  <a:lnTo>
                    <a:pt x="240" y="391"/>
                  </a:lnTo>
                  <a:lnTo>
                    <a:pt x="245" y="394"/>
                  </a:lnTo>
                  <a:lnTo>
                    <a:pt x="250" y="381"/>
                  </a:lnTo>
                  <a:lnTo>
                    <a:pt x="270" y="382"/>
                  </a:lnTo>
                  <a:lnTo>
                    <a:pt x="280" y="368"/>
                  </a:lnTo>
                  <a:lnTo>
                    <a:pt x="282" y="346"/>
                  </a:lnTo>
                  <a:lnTo>
                    <a:pt x="289" y="339"/>
                  </a:lnTo>
                  <a:lnTo>
                    <a:pt x="289" y="331"/>
                  </a:lnTo>
                  <a:lnTo>
                    <a:pt x="300" y="333"/>
                  </a:lnTo>
                  <a:lnTo>
                    <a:pt x="310" y="324"/>
                  </a:lnTo>
                  <a:lnTo>
                    <a:pt x="315" y="334"/>
                  </a:lnTo>
                  <a:lnTo>
                    <a:pt x="322" y="334"/>
                  </a:lnTo>
                  <a:lnTo>
                    <a:pt x="333" y="316"/>
                  </a:lnTo>
                  <a:lnTo>
                    <a:pt x="328" y="305"/>
                  </a:lnTo>
                  <a:lnTo>
                    <a:pt x="338" y="306"/>
                  </a:lnTo>
                  <a:lnTo>
                    <a:pt x="340" y="296"/>
                  </a:lnTo>
                  <a:lnTo>
                    <a:pt x="356" y="291"/>
                  </a:lnTo>
                  <a:lnTo>
                    <a:pt x="370" y="280"/>
                  </a:lnTo>
                  <a:lnTo>
                    <a:pt x="370" y="253"/>
                  </a:lnTo>
                  <a:lnTo>
                    <a:pt x="395" y="238"/>
                  </a:lnTo>
                  <a:lnTo>
                    <a:pt x="395" y="213"/>
                  </a:lnTo>
                  <a:lnTo>
                    <a:pt x="421" y="195"/>
                  </a:lnTo>
                  <a:lnTo>
                    <a:pt x="423" y="179"/>
                  </a:lnTo>
                  <a:lnTo>
                    <a:pt x="451" y="149"/>
                  </a:lnTo>
                  <a:lnTo>
                    <a:pt x="467" y="136"/>
                  </a:lnTo>
                  <a:lnTo>
                    <a:pt x="501" y="134"/>
                  </a:lnTo>
                  <a:lnTo>
                    <a:pt x="509" y="141"/>
                  </a:lnTo>
                  <a:lnTo>
                    <a:pt x="520" y="132"/>
                  </a:lnTo>
                  <a:lnTo>
                    <a:pt x="539" y="131"/>
                  </a:lnTo>
                  <a:lnTo>
                    <a:pt x="562" y="114"/>
                  </a:lnTo>
                  <a:lnTo>
                    <a:pt x="585" y="109"/>
                  </a:lnTo>
                  <a:lnTo>
                    <a:pt x="585" y="103"/>
                  </a:lnTo>
                  <a:lnTo>
                    <a:pt x="592" y="99"/>
                  </a:lnTo>
                  <a:lnTo>
                    <a:pt x="607" y="101"/>
                  </a:lnTo>
                  <a:lnTo>
                    <a:pt x="618" y="76"/>
                  </a:lnTo>
                  <a:lnTo>
                    <a:pt x="618" y="54"/>
                  </a:lnTo>
                  <a:lnTo>
                    <a:pt x="626" y="45"/>
                  </a:lnTo>
                  <a:lnTo>
                    <a:pt x="630" y="31"/>
                  </a:lnTo>
                  <a:lnTo>
                    <a:pt x="635" y="28"/>
                  </a:lnTo>
                  <a:lnTo>
                    <a:pt x="661" y="28"/>
                  </a:lnTo>
                  <a:lnTo>
                    <a:pt x="678" y="16"/>
                  </a:lnTo>
                  <a:lnTo>
                    <a:pt x="688" y="20"/>
                  </a:lnTo>
                  <a:lnTo>
                    <a:pt x="703" y="18"/>
                  </a:lnTo>
                  <a:lnTo>
                    <a:pt x="706" y="25"/>
                  </a:lnTo>
                  <a:lnTo>
                    <a:pt x="737" y="11"/>
                  </a:lnTo>
                  <a:lnTo>
                    <a:pt x="752" y="16"/>
                  </a:lnTo>
                  <a:lnTo>
                    <a:pt x="756" y="8"/>
                  </a:lnTo>
                  <a:lnTo>
                    <a:pt x="766" y="5"/>
                  </a:lnTo>
                  <a:lnTo>
                    <a:pt x="772" y="10"/>
                  </a:lnTo>
                  <a:lnTo>
                    <a:pt x="784" y="0"/>
                  </a:lnTo>
                  <a:lnTo>
                    <a:pt x="787" y="3"/>
                  </a:lnTo>
                  <a:lnTo>
                    <a:pt x="812" y="5"/>
                  </a:lnTo>
                  <a:lnTo>
                    <a:pt x="839" y="21"/>
                  </a:lnTo>
                  <a:lnTo>
                    <a:pt x="848" y="20"/>
                  </a:lnTo>
                  <a:lnTo>
                    <a:pt x="860" y="30"/>
                  </a:lnTo>
                  <a:lnTo>
                    <a:pt x="872" y="31"/>
                  </a:lnTo>
                  <a:lnTo>
                    <a:pt x="873" y="38"/>
                  </a:lnTo>
                  <a:lnTo>
                    <a:pt x="882" y="40"/>
                  </a:lnTo>
                  <a:lnTo>
                    <a:pt x="897" y="56"/>
                  </a:lnTo>
                  <a:lnTo>
                    <a:pt x="923" y="51"/>
                  </a:lnTo>
                  <a:lnTo>
                    <a:pt x="936" y="69"/>
                  </a:lnTo>
                  <a:lnTo>
                    <a:pt x="959" y="68"/>
                  </a:lnTo>
                  <a:lnTo>
                    <a:pt x="984" y="58"/>
                  </a:lnTo>
                  <a:lnTo>
                    <a:pt x="1001" y="63"/>
                  </a:lnTo>
                  <a:lnTo>
                    <a:pt x="1011" y="59"/>
                  </a:lnTo>
                  <a:lnTo>
                    <a:pt x="1019" y="64"/>
                  </a:lnTo>
                  <a:lnTo>
                    <a:pt x="1027" y="56"/>
                  </a:lnTo>
                  <a:lnTo>
                    <a:pt x="1037" y="58"/>
                  </a:lnTo>
                  <a:lnTo>
                    <a:pt x="1069" y="49"/>
                  </a:lnTo>
                  <a:lnTo>
                    <a:pt x="1092" y="53"/>
                  </a:lnTo>
                  <a:lnTo>
                    <a:pt x="1104" y="61"/>
                  </a:lnTo>
                  <a:lnTo>
                    <a:pt x="1109" y="58"/>
                  </a:lnTo>
                  <a:lnTo>
                    <a:pt x="1130" y="68"/>
                  </a:lnTo>
                  <a:lnTo>
                    <a:pt x="1147" y="61"/>
                  </a:lnTo>
                  <a:lnTo>
                    <a:pt x="1160" y="73"/>
                  </a:lnTo>
                  <a:lnTo>
                    <a:pt x="1173" y="73"/>
                  </a:lnTo>
                  <a:lnTo>
                    <a:pt x="1183" y="89"/>
                  </a:lnTo>
                  <a:lnTo>
                    <a:pt x="1244" y="324"/>
                  </a:lnTo>
                  <a:lnTo>
                    <a:pt x="1243" y="411"/>
                  </a:lnTo>
                  <a:lnTo>
                    <a:pt x="1274" y="455"/>
                  </a:lnTo>
                  <a:lnTo>
                    <a:pt x="1276" y="484"/>
                  </a:lnTo>
                  <a:lnTo>
                    <a:pt x="1294" y="535"/>
                  </a:lnTo>
                  <a:lnTo>
                    <a:pt x="1321" y="555"/>
                  </a:lnTo>
                  <a:lnTo>
                    <a:pt x="1321" y="563"/>
                  </a:lnTo>
                  <a:lnTo>
                    <a:pt x="1304" y="568"/>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 name="Freeform 39">
              <a:extLst>
                <a:ext uri="{FF2B5EF4-FFF2-40B4-BE49-F238E27FC236}">
                  <a16:creationId xmlns:a16="http://schemas.microsoft.com/office/drawing/2014/main" id="{6302FD20-21F4-41D5-8DF4-5B6977BA082C}"/>
                </a:ext>
              </a:extLst>
            </p:cNvPr>
            <p:cNvSpPr>
              <a:spLocks/>
            </p:cNvSpPr>
            <p:nvPr/>
          </p:nvSpPr>
          <p:spPr bwMode="auto">
            <a:xfrm>
              <a:off x="3747428" y="3729328"/>
              <a:ext cx="3561606" cy="1876350"/>
            </a:xfrm>
            <a:custGeom>
              <a:avLst/>
              <a:gdLst/>
              <a:ahLst/>
              <a:cxnLst>
                <a:cxn ang="0">
                  <a:pos x="189" y="1190"/>
                </a:cxn>
                <a:cxn ang="0">
                  <a:pos x="194" y="1165"/>
                </a:cxn>
                <a:cxn ang="0">
                  <a:pos x="212" y="1124"/>
                </a:cxn>
                <a:cxn ang="0">
                  <a:pos x="136" y="1066"/>
                </a:cxn>
                <a:cxn ang="0">
                  <a:pos x="10" y="1046"/>
                </a:cxn>
                <a:cxn ang="0">
                  <a:pos x="56" y="940"/>
                </a:cxn>
                <a:cxn ang="0">
                  <a:pos x="86" y="878"/>
                </a:cxn>
                <a:cxn ang="0">
                  <a:pos x="149" y="867"/>
                </a:cxn>
                <a:cxn ang="0">
                  <a:pos x="122" y="789"/>
                </a:cxn>
                <a:cxn ang="0">
                  <a:pos x="172" y="728"/>
                </a:cxn>
                <a:cxn ang="0">
                  <a:pos x="270" y="703"/>
                </a:cxn>
                <a:cxn ang="0">
                  <a:pos x="338" y="665"/>
                </a:cxn>
                <a:cxn ang="0">
                  <a:pos x="340" y="630"/>
                </a:cxn>
                <a:cxn ang="0">
                  <a:pos x="335" y="579"/>
                </a:cxn>
                <a:cxn ang="0">
                  <a:pos x="374" y="552"/>
                </a:cxn>
                <a:cxn ang="0">
                  <a:pos x="431" y="502"/>
                </a:cxn>
                <a:cxn ang="0">
                  <a:pos x="449" y="438"/>
                </a:cxn>
                <a:cxn ang="0">
                  <a:pos x="512" y="415"/>
                </a:cxn>
                <a:cxn ang="0">
                  <a:pos x="566" y="395"/>
                </a:cxn>
                <a:cxn ang="0">
                  <a:pos x="616" y="380"/>
                </a:cxn>
                <a:cxn ang="0">
                  <a:pos x="664" y="323"/>
                </a:cxn>
                <a:cxn ang="0">
                  <a:pos x="679" y="247"/>
                </a:cxn>
                <a:cxn ang="0">
                  <a:pos x="682" y="193"/>
                </a:cxn>
                <a:cxn ang="0">
                  <a:pos x="731" y="214"/>
                </a:cxn>
                <a:cxn ang="0">
                  <a:pos x="760" y="169"/>
                </a:cxn>
                <a:cxn ang="0">
                  <a:pos x="823" y="161"/>
                </a:cxn>
                <a:cxn ang="0">
                  <a:pos x="855" y="183"/>
                </a:cxn>
                <a:cxn ang="0">
                  <a:pos x="923" y="207"/>
                </a:cxn>
                <a:cxn ang="0">
                  <a:pos x="996" y="212"/>
                </a:cxn>
                <a:cxn ang="0">
                  <a:pos x="1039" y="181"/>
                </a:cxn>
                <a:cxn ang="0">
                  <a:pos x="1060" y="158"/>
                </a:cxn>
                <a:cxn ang="0">
                  <a:pos x="1102" y="154"/>
                </a:cxn>
                <a:cxn ang="0">
                  <a:pos x="1107" y="131"/>
                </a:cxn>
                <a:cxn ang="0">
                  <a:pos x="1118" y="105"/>
                </a:cxn>
                <a:cxn ang="0">
                  <a:pos x="1146" y="116"/>
                </a:cxn>
                <a:cxn ang="0">
                  <a:pos x="1208" y="188"/>
                </a:cxn>
                <a:cxn ang="0">
                  <a:pos x="1297" y="211"/>
                </a:cxn>
                <a:cxn ang="0">
                  <a:pos x="1315" y="135"/>
                </a:cxn>
                <a:cxn ang="0">
                  <a:pos x="1353" y="72"/>
                </a:cxn>
                <a:cxn ang="0">
                  <a:pos x="1451" y="32"/>
                </a:cxn>
                <a:cxn ang="0">
                  <a:pos x="1541" y="30"/>
                </a:cxn>
                <a:cxn ang="0">
                  <a:pos x="1544" y="80"/>
                </a:cxn>
                <a:cxn ang="0">
                  <a:pos x="1575" y="87"/>
                </a:cxn>
                <a:cxn ang="0">
                  <a:pos x="1554" y="161"/>
                </a:cxn>
                <a:cxn ang="0">
                  <a:pos x="1544" y="188"/>
                </a:cxn>
                <a:cxn ang="0">
                  <a:pos x="1595" y="209"/>
                </a:cxn>
                <a:cxn ang="0">
                  <a:pos x="1675" y="209"/>
                </a:cxn>
                <a:cxn ang="0">
                  <a:pos x="1710" y="226"/>
                </a:cxn>
                <a:cxn ang="0">
                  <a:pos x="1739" y="249"/>
                </a:cxn>
                <a:cxn ang="0">
                  <a:pos x="1783" y="284"/>
                </a:cxn>
                <a:cxn ang="0">
                  <a:pos x="1792" y="328"/>
                </a:cxn>
                <a:cxn ang="0">
                  <a:pos x="1690" y="458"/>
                </a:cxn>
                <a:cxn ang="0">
                  <a:pos x="1595" y="565"/>
                </a:cxn>
                <a:cxn ang="0">
                  <a:pos x="1517" y="665"/>
                </a:cxn>
                <a:cxn ang="0">
                  <a:pos x="1416" y="784"/>
                </a:cxn>
                <a:cxn ang="0">
                  <a:pos x="1261" y="936"/>
                </a:cxn>
                <a:cxn ang="0">
                  <a:pos x="1067" y="1094"/>
                </a:cxn>
                <a:cxn ang="0">
                  <a:pos x="967" y="1150"/>
                </a:cxn>
                <a:cxn ang="0">
                  <a:pos x="716" y="1193"/>
                </a:cxn>
                <a:cxn ang="0">
                  <a:pos x="697" y="1276"/>
                </a:cxn>
                <a:cxn ang="0">
                  <a:pos x="528" y="1286"/>
                </a:cxn>
                <a:cxn ang="0">
                  <a:pos x="460" y="1316"/>
                </a:cxn>
                <a:cxn ang="0">
                  <a:pos x="353" y="1279"/>
                </a:cxn>
              </a:cxnLst>
              <a:rect l="0" t="0" r="r" b="b"/>
              <a:pathLst>
                <a:path w="1799" h="1327">
                  <a:moveTo>
                    <a:pt x="220" y="1254"/>
                  </a:moveTo>
                  <a:lnTo>
                    <a:pt x="217" y="1233"/>
                  </a:lnTo>
                  <a:lnTo>
                    <a:pt x="233" y="1216"/>
                  </a:lnTo>
                  <a:lnTo>
                    <a:pt x="199" y="1205"/>
                  </a:lnTo>
                  <a:lnTo>
                    <a:pt x="199" y="1195"/>
                  </a:lnTo>
                  <a:lnTo>
                    <a:pt x="189" y="1190"/>
                  </a:lnTo>
                  <a:lnTo>
                    <a:pt x="182" y="1193"/>
                  </a:lnTo>
                  <a:lnTo>
                    <a:pt x="182" y="1198"/>
                  </a:lnTo>
                  <a:lnTo>
                    <a:pt x="159" y="1195"/>
                  </a:lnTo>
                  <a:lnTo>
                    <a:pt x="167" y="1185"/>
                  </a:lnTo>
                  <a:lnTo>
                    <a:pt x="171" y="1170"/>
                  </a:lnTo>
                  <a:lnTo>
                    <a:pt x="194" y="1165"/>
                  </a:lnTo>
                  <a:lnTo>
                    <a:pt x="199" y="1148"/>
                  </a:lnTo>
                  <a:lnTo>
                    <a:pt x="205" y="1155"/>
                  </a:lnTo>
                  <a:lnTo>
                    <a:pt x="225" y="1155"/>
                  </a:lnTo>
                  <a:lnTo>
                    <a:pt x="227" y="1140"/>
                  </a:lnTo>
                  <a:lnTo>
                    <a:pt x="214" y="1130"/>
                  </a:lnTo>
                  <a:lnTo>
                    <a:pt x="212" y="1124"/>
                  </a:lnTo>
                  <a:lnTo>
                    <a:pt x="207" y="1124"/>
                  </a:lnTo>
                  <a:lnTo>
                    <a:pt x="210" y="1100"/>
                  </a:lnTo>
                  <a:lnTo>
                    <a:pt x="184" y="1084"/>
                  </a:lnTo>
                  <a:lnTo>
                    <a:pt x="149" y="1082"/>
                  </a:lnTo>
                  <a:lnTo>
                    <a:pt x="152" y="1089"/>
                  </a:lnTo>
                  <a:lnTo>
                    <a:pt x="136" y="1066"/>
                  </a:lnTo>
                  <a:lnTo>
                    <a:pt x="96" y="1066"/>
                  </a:lnTo>
                  <a:lnTo>
                    <a:pt x="48" y="1079"/>
                  </a:lnTo>
                  <a:lnTo>
                    <a:pt x="10" y="1075"/>
                  </a:lnTo>
                  <a:lnTo>
                    <a:pt x="0" y="1067"/>
                  </a:lnTo>
                  <a:lnTo>
                    <a:pt x="2" y="1046"/>
                  </a:lnTo>
                  <a:lnTo>
                    <a:pt x="10" y="1046"/>
                  </a:lnTo>
                  <a:lnTo>
                    <a:pt x="13" y="1039"/>
                  </a:lnTo>
                  <a:lnTo>
                    <a:pt x="38" y="988"/>
                  </a:lnTo>
                  <a:lnTo>
                    <a:pt x="53" y="966"/>
                  </a:lnTo>
                  <a:lnTo>
                    <a:pt x="55" y="956"/>
                  </a:lnTo>
                  <a:lnTo>
                    <a:pt x="48" y="950"/>
                  </a:lnTo>
                  <a:lnTo>
                    <a:pt x="56" y="940"/>
                  </a:lnTo>
                  <a:lnTo>
                    <a:pt x="51" y="926"/>
                  </a:lnTo>
                  <a:lnTo>
                    <a:pt x="65" y="910"/>
                  </a:lnTo>
                  <a:lnTo>
                    <a:pt x="66" y="902"/>
                  </a:lnTo>
                  <a:lnTo>
                    <a:pt x="88" y="902"/>
                  </a:lnTo>
                  <a:lnTo>
                    <a:pt x="93" y="897"/>
                  </a:lnTo>
                  <a:lnTo>
                    <a:pt x="86" y="878"/>
                  </a:lnTo>
                  <a:lnTo>
                    <a:pt x="99" y="868"/>
                  </a:lnTo>
                  <a:lnTo>
                    <a:pt x="109" y="868"/>
                  </a:lnTo>
                  <a:lnTo>
                    <a:pt x="113" y="875"/>
                  </a:lnTo>
                  <a:lnTo>
                    <a:pt x="156" y="887"/>
                  </a:lnTo>
                  <a:lnTo>
                    <a:pt x="161" y="867"/>
                  </a:lnTo>
                  <a:lnTo>
                    <a:pt x="149" y="867"/>
                  </a:lnTo>
                  <a:lnTo>
                    <a:pt x="144" y="849"/>
                  </a:lnTo>
                  <a:lnTo>
                    <a:pt x="129" y="839"/>
                  </a:lnTo>
                  <a:lnTo>
                    <a:pt x="137" y="832"/>
                  </a:lnTo>
                  <a:lnTo>
                    <a:pt x="137" y="819"/>
                  </a:lnTo>
                  <a:lnTo>
                    <a:pt x="134" y="800"/>
                  </a:lnTo>
                  <a:lnTo>
                    <a:pt x="122" y="789"/>
                  </a:lnTo>
                  <a:lnTo>
                    <a:pt x="124" y="774"/>
                  </a:lnTo>
                  <a:lnTo>
                    <a:pt x="118" y="761"/>
                  </a:lnTo>
                  <a:lnTo>
                    <a:pt x="137" y="751"/>
                  </a:lnTo>
                  <a:lnTo>
                    <a:pt x="144" y="738"/>
                  </a:lnTo>
                  <a:lnTo>
                    <a:pt x="162" y="749"/>
                  </a:lnTo>
                  <a:lnTo>
                    <a:pt x="172" y="728"/>
                  </a:lnTo>
                  <a:lnTo>
                    <a:pt x="225" y="734"/>
                  </a:lnTo>
                  <a:lnTo>
                    <a:pt x="227" y="731"/>
                  </a:lnTo>
                  <a:lnTo>
                    <a:pt x="220" y="721"/>
                  </a:lnTo>
                  <a:lnTo>
                    <a:pt x="225" y="701"/>
                  </a:lnTo>
                  <a:lnTo>
                    <a:pt x="248" y="683"/>
                  </a:lnTo>
                  <a:lnTo>
                    <a:pt x="270" y="703"/>
                  </a:lnTo>
                  <a:lnTo>
                    <a:pt x="280" y="706"/>
                  </a:lnTo>
                  <a:lnTo>
                    <a:pt x="296" y="691"/>
                  </a:lnTo>
                  <a:lnTo>
                    <a:pt x="313" y="688"/>
                  </a:lnTo>
                  <a:lnTo>
                    <a:pt x="315" y="676"/>
                  </a:lnTo>
                  <a:lnTo>
                    <a:pt x="330" y="678"/>
                  </a:lnTo>
                  <a:lnTo>
                    <a:pt x="338" y="665"/>
                  </a:lnTo>
                  <a:lnTo>
                    <a:pt x="338" y="658"/>
                  </a:lnTo>
                  <a:lnTo>
                    <a:pt x="331" y="653"/>
                  </a:lnTo>
                  <a:lnTo>
                    <a:pt x="330" y="661"/>
                  </a:lnTo>
                  <a:lnTo>
                    <a:pt x="330" y="648"/>
                  </a:lnTo>
                  <a:lnTo>
                    <a:pt x="340" y="643"/>
                  </a:lnTo>
                  <a:lnTo>
                    <a:pt x="340" y="630"/>
                  </a:lnTo>
                  <a:lnTo>
                    <a:pt x="351" y="630"/>
                  </a:lnTo>
                  <a:lnTo>
                    <a:pt x="349" y="625"/>
                  </a:lnTo>
                  <a:lnTo>
                    <a:pt x="359" y="612"/>
                  </a:lnTo>
                  <a:lnTo>
                    <a:pt x="344" y="595"/>
                  </a:lnTo>
                  <a:lnTo>
                    <a:pt x="331" y="597"/>
                  </a:lnTo>
                  <a:lnTo>
                    <a:pt x="335" y="579"/>
                  </a:lnTo>
                  <a:lnTo>
                    <a:pt x="343" y="580"/>
                  </a:lnTo>
                  <a:lnTo>
                    <a:pt x="343" y="570"/>
                  </a:lnTo>
                  <a:lnTo>
                    <a:pt x="349" y="567"/>
                  </a:lnTo>
                  <a:lnTo>
                    <a:pt x="343" y="564"/>
                  </a:lnTo>
                  <a:lnTo>
                    <a:pt x="344" y="544"/>
                  </a:lnTo>
                  <a:lnTo>
                    <a:pt x="374" y="552"/>
                  </a:lnTo>
                  <a:lnTo>
                    <a:pt x="388" y="535"/>
                  </a:lnTo>
                  <a:lnTo>
                    <a:pt x="407" y="535"/>
                  </a:lnTo>
                  <a:lnTo>
                    <a:pt x="404" y="529"/>
                  </a:lnTo>
                  <a:lnTo>
                    <a:pt x="412" y="535"/>
                  </a:lnTo>
                  <a:lnTo>
                    <a:pt x="429" y="534"/>
                  </a:lnTo>
                  <a:lnTo>
                    <a:pt x="431" y="502"/>
                  </a:lnTo>
                  <a:lnTo>
                    <a:pt x="427" y="491"/>
                  </a:lnTo>
                  <a:lnTo>
                    <a:pt x="434" y="472"/>
                  </a:lnTo>
                  <a:lnTo>
                    <a:pt x="431" y="468"/>
                  </a:lnTo>
                  <a:lnTo>
                    <a:pt x="441" y="463"/>
                  </a:lnTo>
                  <a:lnTo>
                    <a:pt x="442" y="443"/>
                  </a:lnTo>
                  <a:lnTo>
                    <a:pt x="449" y="438"/>
                  </a:lnTo>
                  <a:lnTo>
                    <a:pt x="465" y="433"/>
                  </a:lnTo>
                  <a:lnTo>
                    <a:pt x="477" y="441"/>
                  </a:lnTo>
                  <a:lnTo>
                    <a:pt x="495" y="434"/>
                  </a:lnTo>
                  <a:lnTo>
                    <a:pt x="505" y="424"/>
                  </a:lnTo>
                  <a:lnTo>
                    <a:pt x="513" y="429"/>
                  </a:lnTo>
                  <a:lnTo>
                    <a:pt x="512" y="415"/>
                  </a:lnTo>
                  <a:lnTo>
                    <a:pt x="522" y="411"/>
                  </a:lnTo>
                  <a:lnTo>
                    <a:pt x="530" y="413"/>
                  </a:lnTo>
                  <a:lnTo>
                    <a:pt x="548" y="395"/>
                  </a:lnTo>
                  <a:lnTo>
                    <a:pt x="560" y="396"/>
                  </a:lnTo>
                  <a:lnTo>
                    <a:pt x="565" y="391"/>
                  </a:lnTo>
                  <a:lnTo>
                    <a:pt x="566" y="395"/>
                  </a:lnTo>
                  <a:lnTo>
                    <a:pt x="583" y="388"/>
                  </a:lnTo>
                  <a:lnTo>
                    <a:pt x="585" y="385"/>
                  </a:lnTo>
                  <a:lnTo>
                    <a:pt x="588" y="386"/>
                  </a:lnTo>
                  <a:lnTo>
                    <a:pt x="598" y="371"/>
                  </a:lnTo>
                  <a:lnTo>
                    <a:pt x="611" y="381"/>
                  </a:lnTo>
                  <a:lnTo>
                    <a:pt x="616" y="380"/>
                  </a:lnTo>
                  <a:lnTo>
                    <a:pt x="633" y="386"/>
                  </a:lnTo>
                  <a:lnTo>
                    <a:pt x="639" y="380"/>
                  </a:lnTo>
                  <a:lnTo>
                    <a:pt x="639" y="360"/>
                  </a:lnTo>
                  <a:lnTo>
                    <a:pt x="654" y="343"/>
                  </a:lnTo>
                  <a:lnTo>
                    <a:pt x="653" y="332"/>
                  </a:lnTo>
                  <a:lnTo>
                    <a:pt x="664" y="323"/>
                  </a:lnTo>
                  <a:lnTo>
                    <a:pt x="668" y="313"/>
                  </a:lnTo>
                  <a:lnTo>
                    <a:pt x="661" y="307"/>
                  </a:lnTo>
                  <a:lnTo>
                    <a:pt x="669" y="299"/>
                  </a:lnTo>
                  <a:lnTo>
                    <a:pt x="671" y="280"/>
                  </a:lnTo>
                  <a:lnTo>
                    <a:pt x="661" y="270"/>
                  </a:lnTo>
                  <a:lnTo>
                    <a:pt x="679" y="247"/>
                  </a:lnTo>
                  <a:lnTo>
                    <a:pt x="663" y="242"/>
                  </a:lnTo>
                  <a:lnTo>
                    <a:pt x="658" y="226"/>
                  </a:lnTo>
                  <a:lnTo>
                    <a:pt x="659" y="194"/>
                  </a:lnTo>
                  <a:lnTo>
                    <a:pt x="661" y="198"/>
                  </a:lnTo>
                  <a:lnTo>
                    <a:pt x="674" y="191"/>
                  </a:lnTo>
                  <a:lnTo>
                    <a:pt x="682" y="193"/>
                  </a:lnTo>
                  <a:lnTo>
                    <a:pt x="691" y="184"/>
                  </a:lnTo>
                  <a:lnTo>
                    <a:pt x="697" y="194"/>
                  </a:lnTo>
                  <a:lnTo>
                    <a:pt x="694" y="204"/>
                  </a:lnTo>
                  <a:lnTo>
                    <a:pt x="709" y="199"/>
                  </a:lnTo>
                  <a:lnTo>
                    <a:pt x="714" y="211"/>
                  </a:lnTo>
                  <a:lnTo>
                    <a:pt x="731" y="214"/>
                  </a:lnTo>
                  <a:lnTo>
                    <a:pt x="737" y="198"/>
                  </a:lnTo>
                  <a:lnTo>
                    <a:pt x="750" y="198"/>
                  </a:lnTo>
                  <a:lnTo>
                    <a:pt x="754" y="191"/>
                  </a:lnTo>
                  <a:lnTo>
                    <a:pt x="762" y="189"/>
                  </a:lnTo>
                  <a:lnTo>
                    <a:pt x="757" y="174"/>
                  </a:lnTo>
                  <a:lnTo>
                    <a:pt x="760" y="169"/>
                  </a:lnTo>
                  <a:lnTo>
                    <a:pt x="764" y="169"/>
                  </a:lnTo>
                  <a:lnTo>
                    <a:pt x="772" y="183"/>
                  </a:lnTo>
                  <a:lnTo>
                    <a:pt x="782" y="168"/>
                  </a:lnTo>
                  <a:lnTo>
                    <a:pt x="812" y="161"/>
                  </a:lnTo>
                  <a:lnTo>
                    <a:pt x="822" y="168"/>
                  </a:lnTo>
                  <a:lnTo>
                    <a:pt x="823" y="161"/>
                  </a:lnTo>
                  <a:lnTo>
                    <a:pt x="820" y="156"/>
                  </a:lnTo>
                  <a:lnTo>
                    <a:pt x="827" y="149"/>
                  </a:lnTo>
                  <a:lnTo>
                    <a:pt x="835" y="156"/>
                  </a:lnTo>
                  <a:lnTo>
                    <a:pt x="835" y="166"/>
                  </a:lnTo>
                  <a:lnTo>
                    <a:pt x="851" y="169"/>
                  </a:lnTo>
                  <a:lnTo>
                    <a:pt x="855" y="183"/>
                  </a:lnTo>
                  <a:lnTo>
                    <a:pt x="873" y="184"/>
                  </a:lnTo>
                  <a:lnTo>
                    <a:pt x="886" y="178"/>
                  </a:lnTo>
                  <a:lnTo>
                    <a:pt x="896" y="178"/>
                  </a:lnTo>
                  <a:lnTo>
                    <a:pt x="906" y="184"/>
                  </a:lnTo>
                  <a:lnTo>
                    <a:pt x="904" y="196"/>
                  </a:lnTo>
                  <a:lnTo>
                    <a:pt x="923" y="207"/>
                  </a:lnTo>
                  <a:lnTo>
                    <a:pt x="939" y="206"/>
                  </a:lnTo>
                  <a:lnTo>
                    <a:pt x="939" y="216"/>
                  </a:lnTo>
                  <a:lnTo>
                    <a:pt x="951" y="207"/>
                  </a:lnTo>
                  <a:lnTo>
                    <a:pt x="957" y="214"/>
                  </a:lnTo>
                  <a:lnTo>
                    <a:pt x="982" y="199"/>
                  </a:lnTo>
                  <a:lnTo>
                    <a:pt x="996" y="212"/>
                  </a:lnTo>
                  <a:lnTo>
                    <a:pt x="1001" y="206"/>
                  </a:lnTo>
                  <a:lnTo>
                    <a:pt x="1017" y="206"/>
                  </a:lnTo>
                  <a:lnTo>
                    <a:pt x="1012" y="194"/>
                  </a:lnTo>
                  <a:lnTo>
                    <a:pt x="1017" y="189"/>
                  </a:lnTo>
                  <a:lnTo>
                    <a:pt x="1037" y="188"/>
                  </a:lnTo>
                  <a:lnTo>
                    <a:pt x="1039" y="181"/>
                  </a:lnTo>
                  <a:lnTo>
                    <a:pt x="1029" y="173"/>
                  </a:lnTo>
                  <a:lnTo>
                    <a:pt x="1030" y="168"/>
                  </a:lnTo>
                  <a:lnTo>
                    <a:pt x="1050" y="164"/>
                  </a:lnTo>
                  <a:lnTo>
                    <a:pt x="1055" y="174"/>
                  </a:lnTo>
                  <a:lnTo>
                    <a:pt x="1062" y="166"/>
                  </a:lnTo>
                  <a:lnTo>
                    <a:pt x="1060" y="158"/>
                  </a:lnTo>
                  <a:lnTo>
                    <a:pt x="1073" y="163"/>
                  </a:lnTo>
                  <a:lnTo>
                    <a:pt x="1080" y="151"/>
                  </a:lnTo>
                  <a:lnTo>
                    <a:pt x="1087" y="149"/>
                  </a:lnTo>
                  <a:lnTo>
                    <a:pt x="1090" y="156"/>
                  </a:lnTo>
                  <a:lnTo>
                    <a:pt x="1102" y="159"/>
                  </a:lnTo>
                  <a:lnTo>
                    <a:pt x="1102" y="154"/>
                  </a:lnTo>
                  <a:lnTo>
                    <a:pt x="1108" y="149"/>
                  </a:lnTo>
                  <a:lnTo>
                    <a:pt x="1100" y="143"/>
                  </a:lnTo>
                  <a:lnTo>
                    <a:pt x="1102" y="138"/>
                  </a:lnTo>
                  <a:lnTo>
                    <a:pt x="1112" y="140"/>
                  </a:lnTo>
                  <a:lnTo>
                    <a:pt x="1118" y="136"/>
                  </a:lnTo>
                  <a:lnTo>
                    <a:pt x="1107" y="131"/>
                  </a:lnTo>
                  <a:lnTo>
                    <a:pt x="1112" y="123"/>
                  </a:lnTo>
                  <a:lnTo>
                    <a:pt x="1120" y="126"/>
                  </a:lnTo>
                  <a:lnTo>
                    <a:pt x="1126" y="121"/>
                  </a:lnTo>
                  <a:lnTo>
                    <a:pt x="1125" y="111"/>
                  </a:lnTo>
                  <a:lnTo>
                    <a:pt x="1118" y="116"/>
                  </a:lnTo>
                  <a:lnTo>
                    <a:pt x="1118" y="105"/>
                  </a:lnTo>
                  <a:lnTo>
                    <a:pt x="1113" y="103"/>
                  </a:lnTo>
                  <a:lnTo>
                    <a:pt x="1117" y="100"/>
                  </a:lnTo>
                  <a:lnTo>
                    <a:pt x="1123" y="105"/>
                  </a:lnTo>
                  <a:lnTo>
                    <a:pt x="1138" y="96"/>
                  </a:lnTo>
                  <a:lnTo>
                    <a:pt x="1143" y="100"/>
                  </a:lnTo>
                  <a:lnTo>
                    <a:pt x="1146" y="116"/>
                  </a:lnTo>
                  <a:lnTo>
                    <a:pt x="1163" y="125"/>
                  </a:lnTo>
                  <a:lnTo>
                    <a:pt x="1166" y="138"/>
                  </a:lnTo>
                  <a:lnTo>
                    <a:pt x="1175" y="140"/>
                  </a:lnTo>
                  <a:lnTo>
                    <a:pt x="1176" y="154"/>
                  </a:lnTo>
                  <a:lnTo>
                    <a:pt x="1196" y="168"/>
                  </a:lnTo>
                  <a:lnTo>
                    <a:pt x="1208" y="188"/>
                  </a:lnTo>
                  <a:lnTo>
                    <a:pt x="1221" y="193"/>
                  </a:lnTo>
                  <a:lnTo>
                    <a:pt x="1251" y="188"/>
                  </a:lnTo>
                  <a:lnTo>
                    <a:pt x="1256" y="201"/>
                  </a:lnTo>
                  <a:lnTo>
                    <a:pt x="1271" y="206"/>
                  </a:lnTo>
                  <a:lnTo>
                    <a:pt x="1290" y="204"/>
                  </a:lnTo>
                  <a:lnTo>
                    <a:pt x="1297" y="211"/>
                  </a:lnTo>
                  <a:lnTo>
                    <a:pt x="1297" y="186"/>
                  </a:lnTo>
                  <a:lnTo>
                    <a:pt x="1307" y="181"/>
                  </a:lnTo>
                  <a:lnTo>
                    <a:pt x="1314" y="163"/>
                  </a:lnTo>
                  <a:lnTo>
                    <a:pt x="1314" y="153"/>
                  </a:lnTo>
                  <a:lnTo>
                    <a:pt x="1309" y="144"/>
                  </a:lnTo>
                  <a:lnTo>
                    <a:pt x="1315" y="135"/>
                  </a:lnTo>
                  <a:lnTo>
                    <a:pt x="1332" y="130"/>
                  </a:lnTo>
                  <a:lnTo>
                    <a:pt x="1335" y="110"/>
                  </a:lnTo>
                  <a:lnTo>
                    <a:pt x="1320" y="90"/>
                  </a:lnTo>
                  <a:lnTo>
                    <a:pt x="1327" y="80"/>
                  </a:lnTo>
                  <a:lnTo>
                    <a:pt x="1343" y="80"/>
                  </a:lnTo>
                  <a:lnTo>
                    <a:pt x="1353" y="72"/>
                  </a:lnTo>
                  <a:lnTo>
                    <a:pt x="1358" y="52"/>
                  </a:lnTo>
                  <a:lnTo>
                    <a:pt x="1367" y="43"/>
                  </a:lnTo>
                  <a:lnTo>
                    <a:pt x="1385" y="48"/>
                  </a:lnTo>
                  <a:lnTo>
                    <a:pt x="1403" y="37"/>
                  </a:lnTo>
                  <a:lnTo>
                    <a:pt x="1431" y="43"/>
                  </a:lnTo>
                  <a:lnTo>
                    <a:pt x="1451" y="32"/>
                  </a:lnTo>
                  <a:lnTo>
                    <a:pt x="1476" y="27"/>
                  </a:lnTo>
                  <a:lnTo>
                    <a:pt x="1498" y="10"/>
                  </a:lnTo>
                  <a:lnTo>
                    <a:pt x="1507" y="9"/>
                  </a:lnTo>
                  <a:lnTo>
                    <a:pt x="1516" y="0"/>
                  </a:lnTo>
                  <a:lnTo>
                    <a:pt x="1522" y="4"/>
                  </a:lnTo>
                  <a:lnTo>
                    <a:pt x="1541" y="30"/>
                  </a:lnTo>
                  <a:lnTo>
                    <a:pt x="1541" y="48"/>
                  </a:lnTo>
                  <a:lnTo>
                    <a:pt x="1536" y="55"/>
                  </a:lnTo>
                  <a:lnTo>
                    <a:pt x="1541" y="58"/>
                  </a:lnTo>
                  <a:lnTo>
                    <a:pt x="1539" y="65"/>
                  </a:lnTo>
                  <a:lnTo>
                    <a:pt x="1544" y="67"/>
                  </a:lnTo>
                  <a:lnTo>
                    <a:pt x="1544" y="80"/>
                  </a:lnTo>
                  <a:lnTo>
                    <a:pt x="1549" y="80"/>
                  </a:lnTo>
                  <a:lnTo>
                    <a:pt x="1549" y="87"/>
                  </a:lnTo>
                  <a:lnTo>
                    <a:pt x="1567" y="95"/>
                  </a:lnTo>
                  <a:lnTo>
                    <a:pt x="1574" y="95"/>
                  </a:lnTo>
                  <a:lnTo>
                    <a:pt x="1570" y="87"/>
                  </a:lnTo>
                  <a:lnTo>
                    <a:pt x="1575" y="87"/>
                  </a:lnTo>
                  <a:lnTo>
                    <a:pt x="1584" y="100"/>
                  </a:lnTo>
                  <a:lnTo>
                    <a:pt x="1585" y="118"/>
                  </a:lnTo>
                  <a:lnTo>
                    <a:pt x="1579" y="116"/>
                  </a:lnTo>
                  <a:lnTo>
                    <a:pt x="1580" y="123"/>
                  </a:lnTo>
                  <a:lnTo>
                    <a:pt x="1559" y="135"/>
                  </a:lnTo>
                  <a:lnTo>
                    <a:pt x="1554" y="161"/>
                  </a:lnTo>
                  <a:lnTo>
                    <a:pt x="1547" y="159"/>
                  </a:lnTo>
                  <a:lnTo>
                    <a:pt x="1546" y="166"/>
                  </a:lnTo>
                  <a:lnTo>
                    <a:pt x="1549" y="173"/>
                  </a:lnTo>
                  <a:lnTo>
                    <a:pt x="1539" y="181"/>
                  </a:lnTo>
                  <a:lnTo>
                    <a:pt x="1547" y="186"/>
                  </a:lnTo>
                  <a:lnTo>
                    <a:pt x="1544" y="188"/>
                  </a:lnTo>
                  <a:lnTo>
                    <a:pt x="1556" y="193"/>
                  </a:lnTo>
                  <a:lnTo>
                    <a:pt x="1557" y="196"/>
                  </a:lnTo>
                  <a:lnTo>
                    <a:pt x="1561" y="193"/>
                  </a:lnTo>
                  <a:lnTo>
                    <a:pt x="1575" y="193"/>
                  </a:lnTo>
                  <a:lnTo>
                    <a:pt x="1589" y="201"/>
                  </a:lnTo>
                  <a:lnTo>
                    <a:pt x="1595" y="209"/>
                  </a:lnTo>
                  <a:lnTo>
                    <a:pt x="1609" y="199"/>
                  </a:lnTo>
                  <a:lnTo>
                    <a:pt x="1635" y="193"/>
                  </a:lnTo>
                  <a:lnTo>
                    <a:pt x="1638" y="199"/>
                  </a:lnTo>
                  <a:lnTo>
                    <a:pt x="1653" y="206"/>
                  </a:lnTo>
                  <a:lnTo>
                    <a:pt x="1657" y="214"/>
                  </a:lnTo>
                  <a:lnTo>
                    <a:pt x="1675" y="209"/>
                  </a:lnTo>
                  <a:lnTo>
                    <a:pt x="1690" y="226"/>
                  </a:lnTo>
                  <a:lnTo>
                    <a:pt x="1701" y="221"/>
                  </a:lnTo>
                  <a:lnTo>
                    <a:pt x="1701" y="217"/>
                  </a:lnTo>
                  <a:lnTo>
                    <a:pt x="1706" y="219"/>
                  </a:lnTo>
                  <a:lnTo>
                    <a:pt x="1706" y="227"/>
                  </a:lnTo>
                  <a:lnTo>
                    <a:pt x="1710" y="226"/>
                  </a:lnTo>
                  <a:lnTo>
                    <a:pt x="1718" y="237"/>
                  </a:lnTo>
                  <a:lnTo>
                    <a:pt x="1733" y="241"/>
                  </a:lnTo>
                  <a:lnTo>
                    <a:pt x="1734" y="239"/>
                  </a:lnTo>
                  <a:lnTo>
                    <a:pt x="1741" y="241"/>
                  </a:lnTo>
                  <a:lnTo>
                    <a:pt x="1743" y="246"/>
                  </a:lnTo>
                  <a:lnTo>
                    <a:pt x="1739" y="249"/>
                  </a:lnTo>
                  <a:lnTo>
                    <a:pt x="1746" y="251"/>
                  </a:lnTo>
                  <a:lnTo>
                    <a:pt x="1744" y="259"/>
                  </a:lnTo>
                  <a:lnTo>
                    <a:pt x="1776" y="269"/>
                  </a:lnTo>
                  <a:lnTo>
                    <a:pt x="1776" y="274"/>
                  </a:lnTo>
                  <a:lnTo>
                    <a:pt x="1783" y="277"/>
                  </a:lnTo>
                  <a:lnTo>
                    <a:pt x="1783" y="284"/>
                  </a:lnTo>
                  <a:lnTo>
                    <a:pt x="1787" y="287"/>
                  </a:lnTo>
                  <a:lnTo>
                    <a:pt x="1786" y="300"/>
                  </a:lnTo>
                  <a:lnTo>
                    <a:pt x="1791" y="305"/>
                  </a:lnTo>
                  <a:lnTo>
                    <a:pt x="1786" y="315"/>
                  </a:lnTo>
                  <a:lnTo>
                    <a:pt x="1794" y="320"/>
                  </a:lnTo>
                  <a:lnTo>
                    <a:pt x="1792" y="328"/>
                  </a:lnTo>
                  <a:lnTo>
                    <a:pt x="1799" y="337"/>
                  </a:lnTo>
                  <a:lnTo>
                    <a:pt x="1769" y="386"/>
                  </a:lnTo>
                  <a:lnTo>
                    <a:pt x="1729" y="436"/>
                  </a:lnTo>
                  <a:lnTo>
                    <a:pt x="1713" y="451"/>
                  </a:lnTo>
                  <a:lnTo>
                    <a:pt x="1698" y="451"/>
                  </a:lnTo>
                  <a:lnTo>
                    <a:pt x="1690" y="458"/>
                  </a:lnTo>
                  <a:lnTo>
                    <a:pt x="1663" y="496"/>
                  </a:lnTo>
                  <a:lnTo>
                    <a:pt x="1630" y="522"/>
                  </a:lnTo>
                  <a:lnTo>
                    <a:pt x="1614" y="529"/>
                  </a:lnTo>
                  <a:lnTo>
                    <a:pt x="1609" y="542"/>
                  </a:lnTo>
                  <a:lnTo>
                    <a:pt x="1597" y="550"/>
                  </a:lnTo>
                  <a:lnTo>
                    <a:pt x="1595" y="565"/>
                  </a:lnTo>
                  <a:lnTo>
                    <a:pt x="1584" y="572"/>
                  </a:lnTo>
                  <a:lnTo>
                    <a:pt x="1562" y="608"/>
                  </a:lnTo>
                  <a:lnTo>
                    <a:pt x="1556" y="612"/>
                  </a:lnTo>
                  <a:lnTo>
                    <a:pt x="1544" y="625"/>
                  </a:lnTo>
                  <a:lnTo>
                    <a:pt x="1532" y="651"/>
                  </a:lnTo>
                  <a:lnTo>
                    <a:pt x="1517" y="665"/>
                  </a:lnTo>
                  <a:lnTo>
                    <a:pt x="1498" y="696"/>
                  </a:lnTo>
                  <a:lnTo>
                    <a:pt x="1488" y="704"/>
                  </a:lnTo>
                  <a:lnTo>
                    <a:pt x="1484" y="714"/>
                  </a:lnTo>
                  <a:lnTo>
                    <a:pt x="1459" y="734"/>
                  </a:lnTo>
                  <a:lnTo>
                    <a:pt x="1428" y="779"/>
                  </a:lnTo>
                  <a:lnTo>
                    <a:pt x="1416" y="784"/>
                  </a:lnTo>
                  <a:lnTo>
                    <a:pt x="1403" y="807"/>
                  </a:lnTo>
                  <a:lnTo>
                    <a:pt x="1375" y="825"/>
                  </a:lnTo>
                  <a:lnTo>
                    <a:pt x="1360" y="849"/>
                  </a:lnTo>
                  <a:lnTo>
                    <a:pt x="1304" y="882"/>
                  </a:lnTo>
                  <a:lnTo>
                    <a:pt x="1290" y="915"/>
                  </a:lnTo>
                  <a:lnTo>
                    <a:pt x="1261" y="936"/>
                  </a:lnTo>
                  <a:lnTo>
                    <a:pt x="1252" y="946"/>
                  </a:lnTo>
                  <a:lnTo>
                    <a:pt x="1252" y="951"/>
                  </a:lnTo>
                  <a:lnTo>
                    <a:pt x="1204" y="981"/>
                  </a:lnTo>
                  <a:lnTo>
                    <a:pt x="1175" y="1013"/>
                  </a:lnTo>
                  <a:lnTo>
                    <a:pt x="1082" y="1089"/>
                  </a:lnTo>
                  <a:lnTo>
                    <a:pt x="1067" y="1094"/>
                  </a:lnTo>
                  <a:lnTo>
                    <a:pt x="1057" y="1109"/>
                  </a:lnTo>
                  <a:lnTo>
                    <a:pt x="1044" y="1112"/>
                  </a:lnTo>
                  <a:lnTo>
                    <a:pt x="1030" y="1124"/>
                  </a:lnTo>
                  <a:lnTo>
                    <a:pt x="1014" y="1127"/>
                  </a:lnTo>
                  <a:lnTo>
                    <a:pt x="997" y="1142"/>
                  </a:lnTo>
                  <a:lnTo>
                    <a:pt x="967" y="1150"/>
                  </a:lnTo>
                  <a:lnTo>
                    <a:pt x="939" y="1170"/>
                  </a:lnTo>
                  <a:lnTo>
                    <a:pt x="901" y="1188"/>
                  </a:lnTo>
                  <a:lnTo>
                    <a:pt x="858" y="1185"/>
                  </a:lnTo>
                  <a:lnTo>
                    <a:pt x="807" y="1167"/>
                  </a:lnTo>
                  <a:lnTo>
                    <a:pt x="749" y="1173"/>
                  </a:lnTo>
                  <a:lnTo>
                    <a:pt x="716" y="1193"/>
                  </a:lnTo>
                  <a:lnTo>
                    <a:pt x="699" y="1216"/>
                  </a:lnTo>
                  <a:lnTo>
                    <a:pt x="694" y="1243"/>
                  </a:lnTo>
                  <a:lnTo>
                    <a:pt x="709" y="1254"/>
                  </a:lnTo>
                  <a:lnTo>
                    <a:pt x="716" y="1269"/>
                  </a:lnTo>
                  <a:lnTo>
                    <a:pt x="706" y="1268"/>
                  </a:lnTo>
                  <a:lnTo>
                    <a:pt x="697" y="1276"/>
                  </a:lnTo>
                  <a:lnTo>
                    <a:pt x="659" y="1269"/>
                  </a:lnTo>
                  <a:lnTo>
                    <a:pt x="644" y="1271"/>
                  </a:lnTo>
                  <a:lnTo>
                    <a:pt x="596" y="1249"/>
                  </a:lnTo>
                  <a:lnTo>
                    <a:pt x="550" y="1251"/>
                  </a:lnTo>
                  <a:lnTo>
                    <a:pt x="530" y="1264"/>
                  </a:lnTo>
                  <a:lnTo>
                    <a:pt x="528" y="1286"/>
                  </a:lnTo>
                  <a:lnTo>
                    <a:pt x="509" y="1306"/>
                  </a:lnTo>
                  <a:lnTo>
                    <a:pt x="507" y="1314"/>
                  </a:lnTo>
                  <a:lnTo>
                    <a:pt x="515" y="1322"/>
                  </a:lnTo>
                  <a:lnTo>
                    <a:pt x="509" y="1322"/>
                  </a:lnTo>
                  <a:lnTo>
                    <a:pt x="507" y="1327"/>
                  </a:lnTo>
                  <a:lnTo>
                    <a:pt x="460" y="1316"/>
                  </a:lnTo>
                  <a:lnTo>
                    <a:pt x="454" y="1316"/>
                  </a:lnTo>
                  <a:lnTo>
                    <a:pt x="452" y="1321"/>
                  </a:lnTo>
                  <a:lnTo>
                    <a:pt x="424" y="1314"/>
                  </a:lnTo>
                  <a:lnTo>
                    <a:pt x="398" y="1292"/>
                  </a:lnTo>
                  <a:lnTo>
                    <a:pt x="379" y="1292"/>
                  </a:lnTo>
                  <a:lnTo>
                    <a:pt x="353" y="1279"/>
                  </a:lnTo>
                  <a:lnTo>
                    <a:pt x="268" y="1269"/>
                  </a:lnTo>
                  <a:lnTo>
                    <a:pt x="220" y="1254"/>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3" name="Group 62">
              <a:extLst>
                <a:ext uri="{FF2B5EF4-FFF2-40B4-BE49-F238E27FC236}">
                  <a16:creationId xmlns:a16="http://schemas.microsoft.com/office/drawing/2014/main" id="{442743BD-C202-4F8E-8F1B-AF10DB66CBF8}"/>
                </a:ext>
              </a:extLst>
            </p:cNvPr>
            <p:cNvGrpSpPr/>
            <p:nvPr/>
          </p:nvGrpSpPr>
          <p:grpSpPr>
            <a:xfrm>
              <a:off x="1859676" y="5073378"/>
              <a:ext cx="1270089" cy="1081087"/>
              <a:chOff x="1859676" y="5073378"/>
              <a:chExt cx="1270089" cy="1081087"/>
            </a:xfrm>
          </p:grpSpPr>
          <p:sp>
            <p:nvSpPr>
              <p:cNvPr id="100" name="Oval 36">
                <a:extLst>
                  <a:ext uri="{FF2B5EF4-FFF2-40B4-BE49-F238E27FC236}">
                    <a16:creationId xmlns:a16="http://schemas.microsoft.com/office/drawing/2014/main" id="{FCD09650-D41B-44DE-8C69-C611448A47D7}"/>
                  </a:ext>
                </a:extLst>
              </p:cNvPr>
              <p:cNvSpPr>
                <a:spLocks noChangeArrowheads="1"/>
              </p:cNvSpPr>
              <p:nvPr/>
            </p:nvSpPr>
            <p:spPr bwMode="auto">
              <a:xfrm>
                <a:off x="1859676" y="5073378"/>
                <a:ext cx="1081088" cy="1081087"/>
              </a:xfrm>
              <a:prstGeom prst="ellipse">
                <a:avLst/>
              </a:prstGeom>
              <a:solidFill>
                <a:schemeClr val="accent3">
                  <a:lumMod val="75000"/>
                </a:schemeClr>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dirty="0">
                    <a:solidFill>
                      <a:schemeClr val="bg1"/>
                    </a:solidFill>
                  </a:rPr>
                  <a:t>WC</a:t>
                </a:r>
              </a:p>
            </p:txBody>
          </p:sp>
          <p:sp>
            <p:nvSpPr>
              <p:cNvPr id="101" name="TextBox 100">
                <a:extLst>
                  <a:ext uri="{FF2B5EF4-FFF2-40B4-BE49-F238E27FC236}">
                    <a16:creationId xmlns:a16="http://schemas.microsoft.com/office/drawing/2014/main" id="{67B20217-530C-4565-AF56-4EC28028744A}"/>
                  </a:ext>
                </a:extLst>
              </p:cNvPr>
              <p:cNvSpPr txBox="1"/>
              <p:nvPr/>
            </p:nvSpPr>
            <p:spPr>
              <a:xfrm>
                <a:off x="1916624" y="5515631"/>
                <a:ext cx="1213141" cy="307777"/>
              </a:xfrm>
              <a:prstGeom prst="rect">
                <a:avLst/>
              </a:prstGeom>
              <a:noFill/>
            </p:spPr>
            <p:txBody>
              <a:bodyPr wrap="square" rtlCol="0">
                <a:spAutoFit/>
              </a:bodyPr>
              <a:lstStyle/>
              <a:p>
                <a:r>
                  <a:rPr lang="en-ZA" sz="1400" b="1" dirty="0">
                    <a:solidFill>
                      <a:schemeClr val="bg1"/>
                    </a:solidFill>
                    <a:latin typeface="Arial, Helvetica"/>
                  </a:rPr>
                  <a:t>R163 220</a:t>
                </a:r>
              </a:p>
            </p:txBody>
          </p:sp>
        </p:grpSp>
        <p:sp>
          <p:nvSpPr>
            <p:cNvPr id="64" name="Freeform 34">
              <a:extLst>
                <a:ext uri="{FF2B5EF4-FFF2-40B4-BE49-F238E27FC236}">
                  <a16:creationId xmlns:a16="http://schemas.microsoft.com/office/drawing/2014/main" id="{7EB4ECB0-1A36-493E-B027-DF60097F876B}"/>
                </a:ext>
              </a:extLst>
            </p:cNvPr>
            <p:cNvSpPr>
              <a:spLocks/>
            </p:cNvSpPr>
            <p:nvPr/>
          </p:nvSpPr>
          <p:spPr bwMode="auto">
            <a:xfrm>
              <a:off x="5868685" y="1590249"/>
              <a:ext cx="928512" cy="786173"/>
            </a:xfrm>
            <a:custGeom>
              <a:avLst/>
              <a:gdLst/>
              <a:ahLst/>
              <a:cxnLst>
                <a:cxn ang="0">
                  <a:pos x="101" y="492"/>
                </a:cxn>
                <a:cxn ang="0">
                  <a:pos x="64" y="472"/>
                </a:cxn>
                <a:cxn ang="0">
                  <a:pos x="45" y="447"/>
                </a:cxn>
                <a:cxn ang="0">
                  <a:pos x="16" y="447"/>
                </a:cxn>
                <a:cxn ang="0">
                  <a:pos x="18" y="427"/>
                </a:cxn>
                <a:cxn ang="0">
                  <a:pos x="41" y="357"/>
                </a:cxn>
                <a:cxn ang="0">
                  <a:pos x="50" y="308"/>
                </a:cxn>
                <a:cxn ang="0">
                  <a:pos x="73" y="232"/>
                </a:cxn>
                <a:cxn ang="0">
                  <a:pos x="117" y="223"/>
                </a:cxn>
                <a:cxn ang="0">
                  <a:pos x="141" y="225"/>
                </a:cxn>
                <a:cxn ang="0">
                  <a:pos x="169" y="217"/>
                </a:cxn>
                <a:cxn ang="0">
                  <a:pos x="179" y="223"/>
                </a:cxn>
                <a:cxn ang="0">
                  <a:pos x="194" y="215"/>
                </a:cxn>
                <a:cxn ang="0">
                  <a:pos x="199" y="195"/>
                </a:cxn>
                <a:cxn ang="0">
                  <a:pos x="199" y="159"/>
                </a:cxn>
                <a:cxn ang="0">
                  <a:pos x="215" y="137"/>
                </a:cxn>
                <a:cxn ang="0">
                  <a:pos x="205" y="114"/>
                </a:cxn>
                <a:cxn ang="0">
                  <a:pos x="195" y="99"/>
                </a:cxn>
                <a:cxn ang="0">
                  <a:pos x="204" y="76"/>
                </a:cxn>
                <a:cxn ang="0">
                  <a:pos x="230" y="81"/>
                </a:cxn>
                <a:cxn ang="0">
                  <a:pos x="252" y="64"/>
                </a:cxn>
                <a:cxn ang="0">
                  <a:pos x="275" y="61"/>
                </a:cxn>
                <a:cxn ang="0">
                  <a:pos x="325" y="59"/>
                </a:cxn>
                <a:cxn ang="0">
                  <a:pos x="356" y="51"/>
                </a:cxn>
                <a:cxn ang="0">
                  <a:pos x="353" y="11"/>
                </a:cxn>
                <a:cxn ang="0">
                  <a:pos x="392" y="36"/>
                </a:cxn>
                <a:cxn ang="0">
                  <a:pos x="383" y="54"/>
                </a:cxn>
                <a:cxn ang="0">
                  <a:pos x="353" y="91"/>
                </a:cxn>
                <a:cxn ang="0">
                  <a:pos x="366" y="169"/>
                </a:cxn>
                <a:cxn ang="0">
                  <a:pos x="387" y="164"/>
                </a:cxn>
                <a:cxn ang="0">
                  <a:pos x="399" y="167"/>
                </a:cxn>
                <a:cxn ang="0">
                  <a:pos x="406" y="165"/>
                </a:cxn>
                <a:cxn ang="0">
                  <a:pos x="407" y="139"/>
                </a:cxn>
                <a:cxn ang="0">
                  <a:pos x="409" y="119"/>
                </a:cxn>
                <a:cxn ang="0">
                  <a:pos x="422" y="125"/>
                </a:cxn>
                <a:cxn ang="0">
                  <a:pos x="442" y="130"/>
                </a:cxn>
                <a:cxn ang="0">
                  <a:pos x="459" y="127"/>
                </a:cxn>
                <a:cxn ang="0">
                  <a:pos x="452" y="137"/>
                </a:cxn>
                <a:cxn ang="0">
                  <a:pos x="460" y="162"/>
                </a:cxn>
                <a:cxn ang="0">
                  <a:pos x="440" y="193"/>
                </a:cxn>
                <a:cxn ang="0">
                  <a:pos x="417" y="232"/>
                </a:cxn>
                <a:cxn ang="0">
                  <a:pos x="391" y="276"/>
                </a:cxn>
                <a:cxn ang="0">
                  <a:pos x="356" y="263"/>
                </a:cxn>
                <a:cxn ang="0">
                  <a:pos x="333" y="286"/>
                </a:cxn>
                <a:cxn ang="0">
                  <a:pos x="321" y="311"/>
                </a:cxn>
                <a:cxn ang="0">
                  <a:pos x="353" y="347"/>
                </a:cxn>
                <a:cxn ang="0">
                  <a:pos x="397" y="366"/>
                </a:cxn>
                <a:cxn ang="0">
                  <a:pos x="387" y="430"/>
                </a:cxn>
                <a:cxn ang="0">
                  <a:pos x="344" y="437"/>
                </a:cxn>
                <a:cxn ang="0">
                  <a:pos x="331" y="453"/>
                </a:cxn>
                <a:cxn ang="0">
                  <a:pos x="300" y="473"/>
                </a:cxn>
                <a:cxn ang="0">
                  <a:pos x="280" y="515"/>
                </a:cxn>
                <a:cxn ang="0">
                  <a:pos x="272" y="538"/>
                </a:cxn>
                <a:cxn ang="0">
                  <a:pos x="250" y="546"/>
                </a:cxn>
                <a:cxn ang="0">
                  <a:pos x="245" y="545"/>
                </a:cxn>
                <a:cxn ang="0">
                  <a:pos x="207" y="515"/>
                </a:cxn>
                <a:cxn ang="0">
                  <a:pos x="204" y="485"/>
                </a:cxn>
                <a:cxn ang="0">
                  <a:pos x="185" y="488"/>
                </a:cxn>
                <a:cxn ang="0">
                  <a:pos x="151" y="502"/>
                </a:cxn>
                <a:cxn ang="0">
                  <a:pos x="114" y="508"/>
                </a:cxn>
              </a:cxnLst>
              <a:rect l="0" t="0" r="r" b="b"/>
              <a:pathLst>
                <a:path w="469" h="556">
                  <a:moveTo>
                    <a:pt x="104" y="498"/>
                  </a:moveTo>
                  <a:lnTo>
                    <a:pt x="108" y="485"/>
                  </a:lnTo>
                  <a:lnTo>
                    <a:pt x="101" y="492"/>
                  </a:lnTo>
                  <a:lnTo>
                    <a:pt x="99" y="470"/>
                  </a:lnTo>
                  <a:lnTo>
                    <a:pt x="71" y="465"/>
                  </a:lnTo>
                  <a:lnTo>
                    <a:pt x="64" y="472"/>
                  </a:lnTo>
                  <a:lnTo>
                    <a:pt x="53" y="458"/>
                  </a:lnTo>
                  <a:lnTo>
                    <a:pt x="50" y="449"/>
                  </a:lnTo>
                  <a:lnTo>
                    <a:pt x="45" y="447"/>
                  </a:lnTo>
                  <a:lnTo>
                    <a:pt x="45" y="460"/>
                  </a:lnTo>
                  <a:lnTo>
                    <a:pt x="20" y="467"/>
                  </a:lnTo>
                  <a:lnTo>
                    <a:pt x="16" y="447"/>
                  </a:lnTo>
                  <a:lnTo>
                    <a:pt x="6" y="449"/>
                  </a:lnTo>
                  <a:lnTo>
                    <a:pt x="0" y="432"/>
                  </a:lnTo>
                  <a:lnTo>
                    <a:pt x="18" y="427"/>
                  </a:lnTo>
                  <a:lnTo>
                    <a:pt x="16" y="409"/>
                  </a:lnTo>
                  <a:lnTo>
                    <a:pt x="8" y="387"/>
                  </a:lnTo>
                  <a:lnTo>
                    <a:pt x="41" y="357"/>
                  </a:lnTo>
                  <a:lnTo>
                    <a:pt x="33" y="316"/>
                  </a:lnTo>
                  <a:lnTo>
                    <a:pt x="48" y="319"/>
                  </a:lnTo>
                  <a:lnTo>
                    <a:pt x="50" y="308"/>
                  </a:lnTo>
                  <a:lnTo>
                    <a:pt x="63" y="308"/>
                  </a:lnTo>
                  <a:lnTo>
                    <a:pt x="73" y="266"/>
                  </a:lnTo>
                  <a:lnTo>
                    <a:pt x="73" y="232"/>
                  </a:lnTo>
                  <a:lnTo>
                    <a:pt x="94" y="227"/>
                  </a:lnTo>
                  <a:lnTo>
                    <a:pt x="117" y="208"/>
                  </a:lnTo>
                  <a:lnTo>
                    <a:pt x="117" y="223"/>
                  </a:lnTo>
                  <a:lnTo>
                    <a:pt x="122" y="223"/>
                  </a:lnTo>
                  <a:lnTo>
                    <a:pt x="127" y="233"/>
                  </a:lnTo>
                  <a:lnTo>
                    <a:pt x="141" y="225"/>
                  </a:lnTo>
                  <a:lnTo>
                    <a:pt x="142" y="240"/>
                  </a:lnTo>
                  <a:lnTo>
                    <a:pt x="162" y="228"/>
                  </a:lnTo>
                  <a:lnTo>
                    <a:pt x="169" y="217"/>
                  </a:lnTo>
                  <a:lnTo>
                    <a:pt x="177" y="217"/>
                  </a:lnTo>
                  <a:lnTo>
                    <a:pt x="175" y="230"/>
                  </a:lnTo>
                  <a:lnTo>
                    <a:pt x="179" y="223"/>
                  </a:lnTo>
                  <a:lnTo>
                    <a:pt x="189" y="222"/>
                  </a:lnTo>
                  <a:lnTo>
                    <a:pt x="185" y="218"/>
                  </a:lnTo>
                  <a:lnTo>
                    <a:pt x="194" y="215"/>
                  </a:lnTo>
                  <a:lnTo>
                    <a:pt x="195" y="210"/>
                  </a:lnTo>
                  <a:lnTo>
                    <a:pt x="190" y="198"/>
                  </a:lnTo>
                  <a:lnTo>
                    <a:pt x="199" y="195"/>
                  </a:lnTo>
                  <a:lnTo>
                    <a:pt x="190" y="179"/>
                  </a:lnTo>
                  <a:lnTo>
                    <a:pt x="194" y="162"/>
                  </a:lnTo>
                  <a:lnTo>
                    <a:pt x="199" y="159"/>
                  </a:lnTo>
                  <a:lnTo>
                    <a:pt x="194" y="147"/>
                  </a:lnTo>
                  <a:lnTo>
                    <a:pt x="199" y="132"/>
                  </a:lnTo>
                  <a:lnTo>
                    <a:pt x="215" y="137"/>
                  </a:lnTo>
                  <a:lnTo>
                    <a:pt x="215" y="129"/>
                  </a:lnTo>
                  <a:lnTo>
                    <a:pt x="202" y="124"/>
                  </a:lnTo>
                  <a:lnTo>
                    <a:pt x="205" y="114"/>
                  </a:lnTo>
                  <a:lnTo>
                    <a:pt x="212" y="109"/>
                  </a:lnTo>
                  <a:lnTo>
                    <a:pt x="202" y="96"/>
                  </a:lnTo>
                  <a:lnTo>
                    <a:pt x="195" y="99"/>
                  </a:lnTo>
                  <a:lnTo>
                    <a:pt x="190" y="89"/>
                  </a:lnTo>
                  <a:lnTo>
                    <a:pt x="197" y="76"/>
                  </a:lnTo>
                  <a:lnTo>
                    <a:pt x="204" y="76"/>
                  </a:lnTo>
                  <a:lnTo>
                    <a:pt x="214" y="89"/>
                  </a:lnTo>
                  <a:lnTo>
                    <a:pt x="230" y="77"/>
                  </a:lnTo>
                  <a:lnTo>
                    <a:pt x="230" y="81"/>
                  </a:lnTo>
                  <a:lnTo>
                    <a:pt x="247" y="77"/>
                  </a:lnTo>
                  <a:lnTo>
                    <a:pt x="247" y="66"/>
                  </a:lnTo>
                  <a:lnTo>
                    <a:pt x="252" y="64"/>
                  </a:lnTo>
                  <a:lnTo>
                    <a:pt x="258" y="74"/>
                  </a:lnTo>
                  <a:lnTo>
                    <a:pt x="275" y="69"/>
                  </a:lnTo>
                  <a:lnTo>
                    <a:pt x="275" y="61"/>
                  </a:lnTo>
                  <a:lnTo>
                    <a:pt x="295" y="54"/>
                  </a:lnTo>
                  <a:lnTo>
                    <a:pt x="296" y="64"/>
                  </a:lnTo>
                  <a:lnTo>
                    <a:pt x="325" y="59"/>
                  </a:lnTo>
                  <a:lnTo>
                    <a:pt x="328" y="44"/>
                  </a:lnTo>
                  <a:lnTo>
                    <a:pt x="349" y="43"/>
                  </a:lnTo>
                  <a:lnTo>
                    <a:pt x="356" y="51"/>
                  </a:lnTo>
                  <a:lnTo>
                    <a:pt x="368" y="33"/>
                  </a:lnTo>
                  <a:lnTo>
                    <a:pt x="361" y="31"/>
                  </a:lnTo>
                  <a:lnTo>
                    <a:pt x="353" y="11"/>
                  </a:lnTo>
                  <a:lnTo>
                    <a:pt x="361" y="10"/>
                  </a:lnTo>
                  <a:lnTo>
                    <a:pt x="383" y="0"/>
                  </a:lnTo>
                  <a:lnTo>
                    <a:pt x="392" y="36"/>
                  </a:lnTo>
                  <a:lnTo>
                    <a:pt x="387" y="33"/>
                  </a:lnTo>
                  <a:lnTo>
                    <a:pt x="381" y="48"/>
                  </a:lnTo>
                  <a:lnTo>
                    <a:pt x="383" y="54"/>
                  </a:lnTo>
                  <a:lnTo>
                    <a:pt x="354" y="68"/>
                  </a:lnTo>
                  <a:lnTo>
                    <a:pt x="358" y="86"/>
                  </a:lnTo>
                  <a:lnTo>
                    <a:pt x="353" y="91"/>
                  </a:lnTo>
                  <a:lnTo>
                    <a:pt x="356" y="106"/>
                  </a:lnTo>
                  <a:lnTo>
                    <a:pt x="351" y="109"/>
                  </a:lnTo>
                  <a:lnTo>
                    <a:pt x="366" y="169"/>
                  </a:lnTo>
                  <a:lnTo>
                    <a:pt x="374" y="175"/>
                  </a:lnTo>
                  <a:lnTo>
                    <a:pt x="378" y="159"/>
                  </a:lnTo>
                  <a:lnTo>
                    <a:pt x="387" y="164"/>
                  </a:lnTo>
                  <a:lnTo>
                    <a:pt x="386" y="182"/>
                  </a:lnTo>
                  <a:lnTo>
                    <a:pt x="407" y="174"/>
                  </a:lnTo>
                  <a:lnTo>
                    <a:pt x="399" y="167"/>
                  </a:lnTo>
                  <a:lnTo>
                    <a:pt x="399" y="162"/>
                  </a:lnTo>
                  <a:lnTo>
                    <a:pt x="406" y="160"/>
                  </a:lnTo>
                  <a:lnTo>
                    <a:pt x="406" y="165"/>
                  </a:lnTo>
                  <a:lnTo>
                    <a:pt x="412" y="167"/>
                  </a:lnTo>
                  <a:lnTo>
                    <a:pt x="414" y="162"/>
                  </a:lnTo>
                  <a:lnTo>
                    <a:pt x="407" y="139"/>
                  </a:lnTo>
                  <a:lnTo>
                    <a:pt x="399" y="140"/>
                  </a:lnTo>
                  <a:lnTo>
                    <a:pt x="396" y="130"/>
                  </a:lnTo>
                  <a:lnTo>
                    <a:pt x="409" y="119"/>
                  </a:lnTo>
                  <a:lnTo>
                    <a:pt x="414" y="127"/>
                  </a:lnTo>
                  <a:lnTo>
                    <a:pt x="411" y="139"/>
                  </a:lnTo>
                  <a:lnTo>
                    <a:pt x="422" y="125"/>
                  </a:lnTo>
                  <a:lnTo>
                    <a:pt x="432" y="149"/>
                  </a:lnTo>
                  <a:lnTo>
                    <a:pt x="447" y="140"/>
                  </a:lnTo>
                  <a:lnTo>
                    <a:pt x="442" y="130"/>
                  </a:lnTo>
                  <a:lnTo>
                    <a:pt x="449" y="127"/>
                  </a:lnTo>
                  <a:lnTo>
                    <a:pt x="447" y="122"/>
                  </a:lnTo>
                  <a:lnTo>
                    <a:pt x="459" y="127"/>
                  </a:lnTo>
                  <a:lnTo>
                    <a:pt x="464" y="117"/>
                  </a:lnTo>
                  <a:lnTo>
                    <a:pt x="469" y="130"/>
                  </a:lnTo>
                  <a:lnTo>
                    <a:pt x="452" y="137"/>
                  </a:lnTo>
                  <a:lnTo>
                    <a:pt x="454" y="154"/>
                  </a:lnTo>
                  <a:lnTo>
                    <a:pt x="460" y="155"/>
                  </a:lnTo>
                  <a:lnTo>
                    <a:pt x="460" y="162"/>
                  </a:lnTo>
                  <a:lnTo>
                    <a:pt x="437" y="172"/>
                  </a:lnTo>
                  <a:lnTo>
                    <a:pt x="432" y="188"/>
                  </a:lnTo>
                  <a:lnTo>
                    <a:pt x="440" y="193"/>
                  </a:lnTo>
                  <a:lnTo>
                    <a:pt x="429" y="218"/>
                  </a:lnTo>
                  <a:lnTo>
                    <a:pt x="429" y="238"/>
                  </a:lnTo>
                  <a:lnTo>
                    <a:pt x="417" y="232"/>
                  </a:lnTo>
                  <a:lnTo>
                    <a:pt x="417" y="263"/>
                  </a:lnTo>
                  <a:lnTo>
                    <a:pt x="412" y="275"/>
                  </a:lnTo>
                  <a:lnTo>
                    <a:pt x="391" y="276"/>
                  </a:lnTo>
                  <a:lnTo>
                    <a:pt x="387" y="266"/>
                  </a:lnTo>
                  <a:lnTo>
                    <a:pt x="374" y="268"/>
                  </a:lnTo>
                  <a:lnTo>
                    <a:pt x="356" y="263"/>
                  </a:lnTo>
                  <a:lnTo>
                    <a:pt x="346" y="273"/>
                  </a:lnTo>
                  <a:lnTo>
                    <a:pt x="343" y="289"/>
                  </a:lnTo>
                  <a:lnTo>
                    <a:pt x="333" y="286"/>
                  </a:lnTo>
                  <a:lnTo>
                    <a:pt x="325" y="291"/>
                  </a:lnTo>
                  <a:lnTo>
                    <a:pt x="328" y="296"/>
                  </a:lnTo>
                  <a:lnTo>
                    <a:pt x="321" y="311"/>
                  </a:lnTo>
                  <a:lnTo>
                    <a:pt x="333" y="324"/>
                  </a:lnTo>
                  <a:lnTo>
                    <a:pt x="331" y="341"/>
                  </a:lnTo>
                  <a:lnTo>
                    <a:pt x="353" y="347"/>
                  </a:lnTo>
                  <a:lnTo>
                    <a:pt x="354" y="361"/>
                  </a:lnTo>
                  <a:lnTo>
                    <a:pt x="374" y="376"/>
                  </a:lnTo>
                  <a:lnTo>
                    <a:pt x="397" y="366"/>
                  </a:lnTo>
                  <a:lnTo>
                    <a:pt x="411" y="394"/>
                  </a:lnTo>
                  <a:lnTo>
                    <a:pt x="394" y="402"/>
                  </a:lnTo>
                  <a:lnTo>
                    <a:pt x="387" y="430"/>
                  </a:lnTo>
                  <a:lnTo>
                    <a:pt x="358" y="427"/>
                  </a:lnTo>
                  <a:lnTo>
                    <a:pt x="358" y="440"/>
                  </a:lnTo>
                  <a:lnTo>
                    <a:pt x="344" y="437"/>
                  </a:lnTo>
                  <a:lnTo>
                    <a:pt x="344" y="432"/>
                  </a:lnTo>
                  <a:lnTo>
                    <a:pt x="331" y="425"/>
                  </a:lnTo>
                  <a:lnTo>
                    <a:pt x="331" y="453"/>
                  </a:lnTo>
                  <a:lnTo>
                    <a:pt x="321" y="458"/>
                  </a:lnTo>
                  <a:lnTo>
                    <a:pt x="321" y="467"/>
                  </a:lnTo>
                  <a:lnTo>
                    <a:pt x="300" y="473"/>
                  </a:lnTo>
                  <a:lnTo>
                    <a:pt x="296" y="492"/>
                  </a:lnTo>
                  <a:lnTo>
                    <a:pt x="301" y="505"/>
                  </a:lnTo>
                  <a:lnTo>
                    <a:pt x="280" y="515"/>
                  </a:lnTo>
                  <a:lnTo>
                    <a:pt x="278" y="541"/>
                  </a:lnTo>
                  <a:lnTo>
                    <a:pt x="272" y="541"/>
                  </a:lnTo>
                  <a:lnTo>
                    <a:pt x="272" y="538"/>
                  </a:lnTo>
                  <a:lnTo>
                    <a:pt x="262" y="543"/>
                  </a:lnTo>
                  <a:lnTo>
                    <a:pt x="258" y="556"/>
                  </a:lnTo>
                  <a:lnTo>
                    <a:pt x="250" y="546"/>
                  </a:lnTo>
                  <a:lnTo>
                    <a:pt x="247" y="533"/>
                  </a:lnTo>
                  <a:lnTo>
                    <a:pt x="240" y="533"/>
                  </a:lnTo>
                  <a:lnTo>
                    <a:pt x="245" y="545"/>
                  </a:lnTo>
                  <a:lnTo>
                    <a:pt x="232" y="545"/>
                  </a:lnTo>
                  <a:lnTo>
                    <a:pt x="232" y="531"/>
                  </a:lnTo>
                  <a:lnTo>
                    <a:pt x="207" y="515"/>
                  </a:lnTo>
                  <a:lnTo>
                    <a:pt x="210" y="511"/>
                  </a:lnTo>
                  <a:lnTo>
                    <a:pt x="205" y="508"/>
                  </a:lnTo>
                  <a:lnTo>
                    <a:pt x="204" y="485"/>
                  </a:lnTo>
                  <a:lnTo>
                    <a:pt x="197" y="478"/>
                  </a:lnTo>
                  <a:lnTo>
                    <a:pt x="190" y="478"/>
                  </a:lnTo>
                  <a:lnTo>
                    <a:pt x="185" y="488"/>
                  </a:lnTo>
                  <a:lnTo>
                    <a:pt x="177" y="490"/>
                  </a:lnTo>
                  <a:lnTo>
                    <a:pt x="174" y="502"/>
                  </a:lnTo>
                  <a:lnTo>
                    <a:pt x="151" y="502"/>
                  </a:lnTo>
                  <a:lnTo>
                    <a:pt x="147" y="516"/>
                  </a:lnTo>
                  <a:lnTo>
                    <a:pt x="137" y="505"/>
                  </a:lnTo>
                  <a:lnTo>
                    <a:pt x="114" y="508"/>
                  </a:lnTo>
                  <a:lnTo>
                    <a:pt x="114" y="497"/>
                  </a:lnTo>
                  <a:lnTo>
                    <a:pt x="104" y="498"/>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5" name="Group 64">
              <a:extLst>
                <a:ext uri="{FF2B5EF4-FFF2-40B4-BE49-F238E27FC236}">
                  <a16:creationId xmlns:a16="http://schemas.microsoft.com/office/drawing/2014/main" id="{87D6D4F6-C700-42A0-ADC6-C9CB9AEF649F}"/>
                </a:ext>
              </a:extLst>
            </p:cNvPr>
            <p:cNvGrpSpPr/>
            <p:nvPr/>
          </p:nvGrpSpPr>
          <p:grpSpPr>
            <a:xfrm>
              <a:off x="5828408" y="1467319"/>
              <a:ext cx="1018653" cy="1006475"/>
              <a:chOff x="5828408" y="1467319"/>
              <a:chExt cx="1018653" cy="1006475"/>
            </a:xfrm>
          </p:grpSpPr>
          <p:sp>
            <p:nvSpPr>
              <p:cNvPr id="98" name="Oval 30">
                <a:extLst>
                  <a:ext uri="{FF2B5EF4-FFF2-40B4-BE49-F238E27FC236}">
                    <a16:creationId xmlns:a16="http://schemas.microsoft.com/office/drawing/2014/main" id="{CA390C91-7622-4719-98EE-607B5124BC0B}"/>
                  </a:ext>
                </a:extLst>
              </p:cNvPr>
              <p:cNvSpPr>
                <a:spLocks noChangeArrowheads="1"/>
              </p:cNvSpPr>
              <p:nvPr/>
            </p:nvSpPr>
            <p:spPr bwMode="auto">
              <a:xfrm>
                <a:off x="5828408" y="1467319"/>
                <a:ext cx="1006475" cy="1006475"/>
              </a:xfrm>
              <a:prstGeom prst="ellipse">
                <a:avLst/>
              </a:prstGeom>
              <a:solidFill>
                <a:schemeClr val="accent3">
                  <a:lumMod val="75000"/>
                </a:schemeClr>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sz="1200" dirty="0">
                    <a:solidFill>
                      <a:schemeClr val="bg1"/>
                    </a:solidFill>
                  </a:rPr>
                  <a:t>GP</a:t>
                </a:r>
              </a:p>
              <a:p>
                <a:endParaRPr lang="en-ZA" dirty="0"/>
              </a:p>
            </p:txBody>
          </p:sp>
          <p:sp>
            <p:nvSpPr>
              <p:cNvPr id="99" name="TextBox 98">
                <a:extLst>
                  <a:ext uri="{FF2B5EF4-FFF2-40B4-BE49-F238E27FC236}">
                    <a16:creationId xmlns:a16="http://schemas.microsoft.com/office/drawing/2014/main" id="{CD18803F-AC50-47F7-BF83-BA0083D7B4F9}"/>
                  </a:ext>
                </a:extLst>
              </p:cNvPr>
              <p:cNvSpPr txBox="1"/>
              <p:nvPr/>
            </p:nvSpPr>
            <p:spPr>
              <a:xfrm>
                <a:off x="5850659" y="1851386"/>
                <a:ext cx="996402" cy="307777"/>
              </a:xfrm>
              <a:prstGeom prst="rect">
                <a:avLst/>
              </a:prstGeom>
              <a:noFill/>
            </p:spPr>
            <p:txBody>
              <a:bodyPr wrap="square" rtlCol="0">
                <a:spAutoFit/>
              </a:bodyPr>
              <a:lstStyle>
                <a:defPPr>
                  <a:defRPr lang="en-US"/>
                </a:defPPr>
                <a:lvl1pPr>
                  <a:defRPr sz="1400" b="1">
                    <a:solidFill>
                      <a:schemeClr val="bg1"/>
                    </a:solidFill>
                    <a:latin typeface="Arial, Helvetica"/>
                  </a:defRPr>
                </a:lvl1pPr>
              </a:lstStyle>
              <a:p>
                <a:r>
                  <a:rPr lang="en-ZA" dirty="0"/>
                  <a:t>R140 676</a:t>
                </a:r>
              </a:p>
            </p:txBody>
          </p:sp>
        </p:grpSp>
        <p:grpSp>
          <p:nvGrpSpPr>
            <p:cNvPr id="66" name="Group 65">
              <a:extLst>
                <a:ext uri="{FF2B5EF4-FFF2-40B4-BE49-F238E27FC236}">
                  <a16:creationId xmlns:a16="http://schemas.microsoft.com/office/drawing/2014/main" id="{D78F2C67-FA0A-4AEA-8F6F-1B04099FFDEF}"/>
                </a:ext>
              </a:extLst>
            </p:cNvPr>
            <p:cNvGrpSpPr/>
            <p:nvPr/>
          </p:nvGrpSpPr>
          <p:grpSpPr>
            <a:xfrm>
              <a:off x="5261768" y="4518333"/>
              <a:ext cx="861133" cy="719137"/>
              <a:chOff x="5261768" y="4518333"/>
              <a:chExt cx="861133" cy="719137"/>
            </a:xfrm>
          </p:grpSpPr>
          <p:sp>
            <p:nvSpPr>
              <p:cNvPr id="94" name="Oval 93">
                <a:extLst>
                  <a:ext uri="{FF2B5EF4-FFF2-40B4-BE49-F238E27FC236}">
                    <a16:creationId xmlns:a16="http://schemas.microsoft.com/office/drawing/2014/main" id="{D0E139B5-57B4-4484-AF10-62B13B717994}"/>
                  </a:ext>
                </a:extLst>
              </p:cNvPr>
              <p:cNvSpPr/>
              <p:nvPr/>
            </p:nvSpPr>
            <p:spPr>
              <a:xfrm>
                <a:off x="5457759" y="4643348"/>
                <a:ext cx="438992" cy="438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sp>
            <p:nvSpPr>
              <p:cNvPr id="95" name="Oval 28">
                <a:extLst>
                  <a:ext uri="{FF2B5EF4-FFF2-40B4-BE49-F238E27FC236}">
                    <a16:creationId xmlns:a16="http://schemas.microsoft.com/office/drawing/2014/main" id="{5C3235C1-C1CF-4A33-8C7F-92F23C687A5C}"/>
                  </a:ext>
                </a:extLst>
              </p:cNvPr>
              <p:cNvSpPr>
                <a:spLocks noChangeArrowheads="1"/>
              </p:cNvSpPr>
              <p:nvPr/>
            </p:nvSpPr>
            <p:spPr bwMode="auto">
              <a:xfrm>
                <a:off x="5337554" y="4518333"/>
                <a:ext cx="720725" cy="719137"/>
              </a:xfrm>
              <a:prstGeom prst="ellipse">
                <a:avLst/>
              </a:prstGeom>
              <a:solidFill>
                <a:schemeClr val="accent4">
                  <a:lumMod val="50000"/>
                </a:schemeClr>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96" name="Rectangle 37">
                <a:extLst>
                  <a:ext uri="{FF2B5EF4-FFF2-40B4-BE49-F238E27FC236}">
                    <a16:creationId xmlns:a16="http://schemas.microsoft.com/office/drawing/2014/main" id="{1D113983-A9F2-432E-8833-6ABD6CA810AB}"/>
                  </a:ext>
                </a:extLst>
              </p:cNvPr>
              <p:cNvSpPr>
                <a:spLocks noChangeArrowheads="1"/>
              </p:cNvSpPr>
              <p:nvPr/>
            </p:nvSpPr>
            <p:spPr bwMode="auto">
              <a:xfrm>
                <a:off x="5608949" y="4651150"/>
                <a:ext cx="17793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Helvetica"/>
                  </a:rPr>
                  <a:t>EC</a:t>
                </a:r>
                <a:endParaRPr kumimoji="0" lang="en-US" altLang="en-US" sz="4000" b="0" i="0" u="none" strike="noStrike" cap="none" normalizeH="0" baseline="0" dirty="0">
                  <a:ln>
                    <a:noFill/>
                  </a:ln>
                  <a:solidFill>
                    <a:schemeClr val="bg1"/>
                  </a:solidFill>
                  <a:effectLst/>
                </a:endParaRPr>
              </a:p>
            </p:txBody>
          </p:sp>
          <p:sp>
            <p:nvSpPr>
              <p:cNvPr id="97" name="Rectangle 96">
                <a:extLst>
                  <a:ext uri="{FF2B5EF4-FFF2-40B4-BE49-F238E27FC236}">
                    <a16:creationId xmlns:a16="http://schemas.microsoft.com/office/drawing/2014/main" id="{4CAC8CFD-B918-42C9-B21A-DF43645F3555}"/>
                  </a:ext>
                </a:extLst>
              </p:cNvPr>
              <p:cNvSpPr/>
              <p:nvPr/>
            </p:nvSpPr>
            <p:spPr>
              <a:xfrm>
                <a:off x="5261768" y="4756962"/>
                <a:ext cx="861133" cy="307777"/>
              </a:xfrm>
              <a:prstGeom prst="rect">
                <a:avLst/>
              </a:prstGeom>
              <a:noFill/>
            </p:spPr>
            <p:txBody>
              <a:bodyPr wrap="square" rtlCol="0">
                <a:spAutoFit/>
              </a:bodyPr>
              <a:lstStyle/>
              <a:p>
                <a:r>
                  <a:rPr lang="en-ZA" sz="1400" b="1" dirty="0">
                    <a:solidFill>
                      <a:schemeClr val="bg1"/>
                    </a:solidFill>
                    <a:latin typeface="Arial, Helvetica"/>
                  </a:rPr>
                  <a:t>R72,390</a:t>
                </a:r>
              </a:p>
            </p:txBody>
          </p:sp>
        </p:grpSp>
        <p:grpSp>
          <p:nvGrpSpPr>
            <p:cNvPr id="67" name="Group 66">
              <a:extLst>
                <a:ext uri="{FF2B5EF4-FFF2-40B4-BE49-F238E27FC236}">
                  <a16:creationId xmlns:a16="http://schemas.microsoft.com/office/drawing/2014/main" id="{1005B382-F2E8-4243-967F-D681E071BE8F}"/>
                </a:ext>
              </a:extLst>
            </p:cNvPr>
            <p:cNvGrpSpPr/>
            <p:nvPr/>
          </p:nvGrpSpPr>
          <p:grpSpPr>
            <a:xfrm>
              <a:off x="2643424" y="3143648"/>
              <a:ext cx="861133" cy="763587"/>
              <a:chOff x="2643424" y="3143648"/>
              <a:chExt cx="861133" cy="763587"/>
            </a:xfrm>
          </p:grpSpPr>
          <p:sp>
            <p:nvSpPr>
              <p:cNvPr id="90" name="Oval 89">
                <a:extLst>
                  <a:ext uri="{FF2B5EF4-FFF2-40B4-BE49-F238E27FC236}">
                    <a16:creationId xmlns:a16="http://schemas.microsoft.com/office/drawing/2014/main" id="{BE3BEE56-92BD-4302-83DC-03C15E35842D}"/>
                  </a:ext>
                </a:extLst>
              </p:cNvPr>
              <p:cNvSpPr/>
              <p:nvPr/>
            </p:nvSpPr>
            <p:spPr>
              <a:xfrm>
                <a:off x="2842469" y="3290336"/>
                <a:ext cx="438992" cy="438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sp>
            <p:nvSpPr>
              <p:cNvPr id="91" name="Oval 34">
                <a:extLst>
                  <a:ext uri="{FF2B5EF4-FFF2-40B4-BE49-F238E27FC236}">
                    <a16:creationId xmlns:a16="http://schemas.microsoft.com/office/drawing/2014/main" id="{BF4FFBF1-FD49-4ED6-9356-88716374895B}"/>
                  </a:ext>
                </a:extLst>
              </p:cNvPr>
              <p:cNvSpPr>
                <a:spLocks noChangeArrowheads="1"/>
              </p:cNvSpPr>
              <p:nvPr/>
            </p:nvSpPr>
            <p:spPr bwMode="auto">
              <a:xfrm>
                <a:off x="2692197" y="3143648"/>
                <a:ext cx="763588" cy="763587"/>
              </a:xfrm>
              <a:prstGeom prst="ellipse">
                <a:avLst/>
              </a:prstGeom>
              <a:solidFill>
                <a:schemeClr val="accent4">
                  <a:lumMod val="50000"/>
                </a:schemeClr>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solidFill>
                    <a:schemeClr val="tx1"/>
                  </a:solidFill>
                </a:endParaRPr>
              </a:p>
            </p:txBody>
          </p:sp>
          <p:sp>
            <p:nvSpPr>
              <p:cNvPr id="92" name="Rectangle 43">
                <a:extLst>
                  <a:ext uri="{FF2B5EF4-FFF2-40B4-BE49-F238E27FC236}">
                    <a16:creationId xmlns:a16="http://schemas.microsoft.com/office/drawing/2014/main" id="{C8F5355F-F41B-4501-9472-F65B62044F2D}"/>
                  </a:ext>
                </a:extLst>
              </p:cNvPr>
              <p:cNvSpPr>
                <a:spLocks noChangeArrowheads="1"/>
              </p:cNvSpPr>
              <p:nvPr/>
            </p:nvSpPr>
            <p:spPr bwMode="auto">
              <a:xfrm>
                <a:off x="2964342" y="3290336"/>
                <a:ext cx="438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Arial, Helvetica"/>
                  </a:rPr>
                  <a:t>NC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bg1"/>
                  </a:solidFill>
                  <a:effectLst/>
                </a:endParaRPr>
              </a:p>
            </p:txBody>
          </p:sp>
          <p:sp>
            <p:nvSpPr>
              <p:cNvPr id="93" name="Rectangle 92">
                <a:extLst>
                  <a:ext uri="{FF2B5EF4-FFF2-40B4-BE49-F238E27FC236}">
                    <a16:creationId xmlns:a16="http://schemas.microsoft.com/office/drawing/2014/main" id="{507ED20C-4927-48CA-AD3D-272A2FC2DF73}"/>
                  </a:ext>
                </a:extLst>
              </p:cNvPr>
              <p:cNvSpPr/>
              <p:nvPr/>
            </p:nvSpPr>
            <p:spPr>
              <a:xfrm>
                <a:off x="2643424" y="3430933"/>
                <a:ext cx="861133" cy="307777"/>
              </a:xfrm>
              <a:prstGeom prst="rect">
                <a:avLst/>
              </a:prstGeom>
              <a:noFill/>
            </p:spPr>
            <p:txBody>
              <a:bodyPr wrap="square" rtlCol="0">
                <a:spAutoFit/>
              </a:bodyPr>
              <a:lstStyle/>
              <a:p>
                <a:r>
                  <a:rPr lang="en-ZA" sz="1400" b="1" dirty="0">
                    <a:solidFill>
                      <a:schemeClr val="bg1"/>
                    </a:solidFill>
                    <a:latin typeface="Arial, Helvetica"/>
                  </a:rPr>
                  <a:t>R81,258</a:t>
                </a:r>
              </a:p>
            </p:txBody>
          </p:sp>
        </p:grpSp>
        <p:grpSp>
          <p:nvGrpSpPr>
            <p:cNvPr id="68" name="Group 67">
              <a:extLst>
                <a:ext uri="{FF2B5EF4-FFF2-40B4-BE49-F238E27FC236}">
                  <a16:creationId xmlns:a16="http://schemas.microsoft.com/office/drawing/2014/main" id="{4D15D138-BACA-40BC-B151-B4E9D896EE3A}"/>
                </a:ext>
              </a:extLst>
            </p:cNvPr>
            <p:cNvGrpSpPr/>
            <p:nvPr/>
          </p:nvGrpSpPr>
          <p:grpSpPr>
            <a:xfrm>
              <a:off x="7433771" y="2856746"/>
              <a:ext cx="886955" cy="730250"/>
              <a:chOff x="7433771" y="2856746"/>
              <a:chExt cx="886955" cy="730250"/>
            </a:xfrm>
          </p:grpSpPr>
          <p:sp>
            <p:nvSpPr>
              <p:cNvPr id="87" name="Oval 31">
                <a:extLst>
                  <a:ext uri="{FF2B5EF4-FFF2-40B4-BE49-F238E27FC236}">
                    <a16:creationId xmlns:a16="http://schemas.microsoft.com/office/drawing/2014/main" id="{0AEC3A2F-7234-4476-94E4-3DDC723C1F2A}"/>
                  </a:ext>
                </a:extLst>
              </p:cNvPr>
              <p:cNvSpPr>
                <a:spLocks noChangeArrowheads="1"/>
              </p:cNvSpPr>
              <p:nvPr/>
            </p:nvSpPr>
            <p:spPr bwMode="auto">
              <a:xfrm>
                <a:off x="7463616" y="2856746"/>
                <a:ext cx="730250" cy="730250"/>
              </a:xfrm>
              <a:prstGeom prst="ellipse">
                <a:avLst/>
              </a:prstGeom>
              <a:solidFill>
                <a:schemeClr val="accent4">
                  <a:lumMod val="50000"/>
                </a:schemeClr>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88" name="Rectangle 40">
                <a:extLst>
                  <a:ext uri="{FF2B5EF4-FFF2-40B4-BE49-F238E27FC236}">
                    <a16:creationId xmlns:a16="http://schemas.microsoft.com/office/drawing/2014/main" id="{995D6338-12DB-40B4-A85A-89436792B75C}"/>
                  </a:ext>
                </a:extLst>
              </p:cNvPr>
              <p:cNvSpPr>
                <a:spLocks noChangeArrowheads="1"/>
              </p:cNvSpPr>
              <p:nvPr/>
            </p:nvSpPr>
            <p:spPr bwMode="auto">
              <a:xfrm>
                <a:off x="7702689" y="2976262"/>
                <a:ext cx="6180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Arial, Helvetica"/>
                  </a:rPr>
                  <a:t>KZN</a:t>
                </a:r>
                <a:endParaRPr kumimoji="0" lang="en-US" altLang="en-US" sz="4400" b="0" i="0" u="none" strike="noStrike" cap="none" normalizeH="0" baseline="0" dirty="0">
                  <a:ln>
                    <a:noFill/>
                  </a:ln>
                  <a:solidFill>
                    <a:schemeClr val="bg1"/>
                  </a:solidFill>
                  <a:effectLst/>
                </a:endParaRPr>
              </a:p>
            </p:txBody>
          </p:sp>
          <p:sp>
            <p:nvSpPr>
              <p:cNvPr id="89" name="Rectangle 88">
                <a:extLst>
                  <a:ext uri="{FF2B5EF4-FFF2-40B4-BE49-F238E27FC236}">
                    <a16:creationId xmlns:a16="http://schemas.microsoft.com/office/drawing/2014/main" id="{D2D3BE0A-9BC5-4AE6-A3ED-A6E9BC344021}"/>
                  </a:ext>
                </a:extLst>
              </p:cNvPr>
              <p:cNvSpPr/>
              <p:nvPr/>
            </p:nvSpPr>
            <p:spPr>
              <a:xfrm>
                <a:off x="7433771" y="3137845"/>
                <a:ext cx="731290" cy="307777"/>
              </a:xfrm>
              <a:prstGeom prst="rect">
                <a:avLst/>
              </a:prstGeom>
              <a:noFill/>
            </p:spPr>
            <p:txBody>
              <a:bodyPr wrap="square" rtlCol="0">
                <a:spAutoFit/>
              </a:bodyPr>
              <a:lstStyle/>
              <a:p>
                <a:r>
                  <a:rPr lang="en-ZA" sz="1400" b="1" dirty="0">
                    <a:solidFill>
                      <a:schemeClr val="bg1"/>
                    </a:solidFill>
                    <a:latin typeface="Arial, Helvetica"/>
                  </a:rPr>
                  <a:t>73,503</a:t>
                </a:r>
              </a:p>
            </p:txBody>
          </p:sp>
        </p:grpSp>
        <p:grpSp>
          <p:nvGrpSpPr>
            <p:cNvPr id="69" name="Group 68">
              <a:extLst>
                <a:ext uri="{FF2B5EF4-FFF2-40B4-BE49-F238E27FC236}">
                  <a16:creationId xmlns:a16="http://schemas.microsoft.com/office/drawing/2014/main" id="{C7D4287E-571A-4D41-804E-6400D58644DD}"/>
                </a:ext>
              </a:extLst>
            </p:cNvPr>
            <p:cNvGrpSpPr/>
            <p:nvPr/>
          </p:nvGrpSpPr>
          <p:grpSpPr>
            <a:xfrm>
              <a:off x="6918299" y="1694773"/>
              <a:ext cx="861133" cy="776287"/>
              <a:chOff x="6918299" y="1694773"/>
              <a:chExt cx="861133" cy="776287"/>
            </a:xfrm>
          </p:grpSpPr>
          <p:sp>
            <p:nvSpPr>
              <p:cNvPr id="84" name="Oval 33">
                <a:extLst>
                  <a:ext uri="{FF2B5EF4-FFF2-40B4-BE49-F238E27FC236}">
                    <a16:creationId xmlns:a16="http://schemas.microsoft.com/office/drawing/2014/main" id="{A438A9E5-C33D-4E4C-A5DF-FA4E7C80FB7C}"/>
                  </a:ext>
                </a:extLst>
              </p:cNvPr>
              <p:cNvSpPr>
                <a:spLocks noChangeArrowheads="1"/>
              </p:cNvSpPr>
              <p:nvPr/>
            </p:nvSpPr>
            <p:spPr bwMode="auto">
              <a:xfrm>
                <a:off x="6945166" y="1694773"/>
                <a:ext cx="777875" cy="776287"/>
              </a:xfrm>
              <a:prstGeom prst="ellipse">
                <a:avLst/>
              </a:prstGeom>
              <a:solidFill>
                <a:srgbClr val="69A2BF"/>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85" name="Rectangle 42">
                <a:extLst>
                  <a:ext uri="{FF2B5EF4-FFF2-40B4-BE49-F238E27FC236}">
                    <a16:creationId xmlns:a16="http://schemas.microsoft.com/office/drawing/2014/main" id="{C8F544CA-2AD3-442A-B5AF-724E8D032192}"/>
                  </a:ext>
                </a:extLst>
              </p:cNvPr>
              <p:cNvSpPr>
                <a:spLocks noChangeArrowheads="1"/>
              </p:cNvSpPr>
              <p:nvPr/>
            </p:nvSpPr>
            <p:spPr bwMode="auto">
              <a:xfrm>
                <a:off x="7228305" y="1812536"/>
                <a:ext cx="2115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Arial, Helvetica"/>
                  </a:rPr>
                  <a:t>MP</a:t>
                </a:r>
                <a:endParaRPr kumimoji="0" lang="en-US" altLang="en-US" sz="4800" b="0" i="0" u="none" strike="noStrike" cap="none" normalizeH="0" baseline="0" dirty="0">
                  <a:ln>
                    <a:noFill/>
                  </a:ln>
                  <a:solidFill>
                    <a:schemeClr val="bg1"/>
                  </a:solidFill>
                  <a:effectLst/>
                </a:endParaRPr>
              </a:p>
            </p:txBody>
          </p:sp>
          <p:sp>
            <p:nvSpPr>
              <p:cNvPr id="86" name="Rectangle 85">
                <a:extLst>
                  <a:ext uri="{FF2B5EF4-FFF2-40B4-BE49-F238E27FC236}">
                    <a16:creationId xmlns:a16="http://schemas.microsoft.com/office/drawing/2014/main" id="{5C7A88E5-906D-4741-8897-79DD6F071D01}"/>
                  </a:ext>
                </a:extLst>
              </p:cNvPr>
              <p:cNvSpPr/>
              <p:nvPr/>
            </p:nvSpPr>
            <p:spPr>
              <a:xfrm>
                <a:off x="6918299" y="1999095"/>
                <a:ext cx="861133" cy="307777"/>
              </a:xfrm>
              <a:prstGeom prst="rect">
                <a:avLst/>
              </a:prstGeom>
              <a:noFill/>
            </p:spPr>
            <p:txBody>
              <a:bodyPr wrap="square" rtlCol="0">
                <a:spAutoFit/>
              </a:bodyPr>
              <a:lstStyle/>
              <a:p>
                <a:r>
                  <a:rPr lang="en-ZA" sz="1400" b="1" dirty="0">
                    <a:solidFill>
                      <a:schemeClr val="bg1"/>
                    </a:solidFill>
                    <a:latin typeface="Arial, Helvetica"/>
                  </a:rPr>
                  <a:t>R83,517</a:t>
                </a:r>
              </a:p>
            </p:txBody>
          </p:sp>
        </p:grpSp>
        <p:grpSp>
          <p:nvGrpSpPr>
            <p:cNvPr id="70" name="Group 69">
              <a:extLst>
                <a:ext uri="{FF2B5EF4-FFF2-40B4-BE49-F238E27FC236}">
                  <a16:creationId xmlns:a16="http://schemas.microsoft.com/office/drawing/2014/main" id="{25BFF5EC-D467-4A59-B7F5-25289AF9CF57}"/>
                </a:ext>
              </a:extLst>
            </p:cNvPr>
            <p:cNvGrpSpPr/>
            <p:nvPr/>
          </p:nvGrpSpPr>
          <p:grpSpPr>
            <a:xfrm>
              <a:off x="6522949" y="594281"/>
              <a:ext cx="851259" cy="661987"/>
              <a:chOff x="6522949" y="594281"/>
              <a:chExt cx="851259" cy="661987"/>
            </a:xfrm>
          </p:grpSpPr>
          <p:sp>
            <p:nvSpPr>
              <p:cNvPr id="81" name="Oval 32">
                <a:extLst>
                  <a:ext uri="{FF2B5EF4-FFF2-40B4-BE49-F238E27FC236}">
                    <a16:creationId xmlns:a16="http://schemas.microsoft.com/office/drawing/2014/main" id="{FEE50865-DE86-4C0E-A909-8CFF9D5A5BFA}"/>
                  </a:ext>
                </a:extLst>
              </p:cNvPr>
              <p:cNvSpPr>
                <a:spLocks noChangeArrowheads="1"/>
              </p:cNvSpPr>
              <p:nvPr/>
            </p:nvSpPr>
            <p:spPr bwMode="auto">
              <a:xfrm>
                <a:off x="6620870" y="594281"/>
                <a:ext cx="661988" cy="661987"/>
              </a:xfrm>
              <a:prstGeom prst="ellipse">
                <a:avLst/>
              </a:prstGeom>
              <a:solidFill>
                <a:schemeClr val="tx1">
                  <a:lumMod val="50000"/>
                  <a:lumOff val="50000"/>
                </a:schemeClr>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82" name="Rectangle 41">
                <a:extLst>
                  <a:ext uri="{FF2B5EF4-FFF2-40B4-BE49-F238E27FC236}">
                    <a16:creationId xmlns:a16="http://schemas.microsoft.com/office/drawing/2014/main" id="{1EB6CA40-19F1-4215-BA40-D4B2226F1FEB}"/>
                  </a:ext>
                </a:extLst>
              </p:cNvPr>
              <p:cNvSpPr>
                <a:spLocks noChangeArrowheads="1"/>
              </p:cNvSpPr>
              <p:nvPr/>
            </p:nvSpPr>
            <p:spPr bwMode="auto">
              <a:xfrm>
                <a:off x="6851390" y="615589"/>
                <a:ext cx="1875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Helvetica"/>
                  </a:rPr>
                  <a:t>LP</a:t>
                </a:r>
                <a:endParaRPr kumimoji="0" lang="en-US" altLang="en-US" sz="5400" b="0" i="0" u="none" strike="noStrike" cap="none" normalizeH="0" baseline="0" dirty="0">
                  <a:ln>
                    <a:noFill/>
                  </a:ln>
                  <a:solidFill>
                    <a:schemeClr val="bg1"/>
                  </a:solidFill>
                  <a:effectLst/>
                </a:endParaRPr>
              </a:p>
            </p:txBody>
          </p:sp>
          <p:sp>
            <p:nvSpPr>
              <p:cNvPr id="83" name="Rectangle 82">
                <a:extLst>
                  <a:ext uri="{FF2B5EF4-FFF2-40B4-BE49-F238E27FC236}">
                    <a16:creationId xmlns:a16="http://schemas.microsoft.com/office/drawing/2014/main" id="{85FC2192-5760-478C-B575-E5E05A70C3BA}"/>
                  </a:ext>
                </a:extLst>
              </p:cNvPr>
              <p:cNvSpPr/>
              <p:nvPr/>
            </p:nvSpPr>
            <p:spPr>
              <a:xfrm>
                <a:off x="6522949" y="820300"/>
                <a:ext cx="851259" cy="307777"/>
              </a:xfrm>
              <a:prstGeom prst="rect">
                <a:avLst/>
              </a:prstGeom>
              <a:noFill/>
            </p:spPr>
            <p:txBody>
              <a:bodyPr wrap="square" rtlCol="0">
                <a:spAutoFit/>
              </a:bodyPr>
              <a:lstStyle/>
              <a:p>
                <a:r>
                  <a:rPr lang="en-ZA" sz="1400" b="1" dirty="0">
                    <a:solidFill>
                      <a:schemeClr val="bg1"/>
                    </a:solidFill>
                    <a:latin typeface="Arial, Helvetica"/>
                  </a:rPr>
                  <a:t>R61,011</a:t>
                </a:r>
              </a:p>
            </p:txBody>
          </p:sp>
        </p:grpSp>
        <p:grpSp>
          <p:nvGrpSpPr>
            <p:cNvPr id="71" name="Group 70">
              <a:extLst>
                <a:ext uri="{FF2B5EF4-FFF2-40B4-BE49-F238E27FC236}">
                  <a16:creationId xmlns:a16="http://schemas.microsoft.com/office/drawing/2014/main" id="{87E18335-113A-4ABD-9179-8259AF6CCFD8}"/>
                </a:ext>
              </a:extLst>
            </p:cNvPr>
            <p:cNvGrpSpPr/>
            <p:nvPr/>
          </p:nvGrpSpPr>
          <p:grpSpPr>
            <a:xfrm>
              <a:off x="4621821" y="1812536"/>
              <a:ext cx="861133" cy="704850"/>
              <a:chOff x="4621821" y="1812536"/>
              <a:chExt cx="861133" cy="704850"/>
            </a:xfrm>
          </p:grpSpPr>
          <p:sp>
            <p:nvSpPr>
              <p:cNvPr id="77" name="Oval 76">
                <a:extLst>
                  <a:ext uri="{FF2B5EF4-FFF2-40B4-BE49-F238E27FC236}">
                    <a16:creationId xmlns:a16="http://schemas.microsoft.com/office/drawing/2014/main" id="{3D858B1C-5A3B-443E-B94A-0EA9F0B9EE7C}"/>
                  </a:ext>
                </a:extLst>
              </p:cNvPr>
              <p:cNvSpPr/>
              <p:nvPr/>
            </p:nvSpPr>
            <p:spPr>
              <a:xfrm>
                <a:off x="4810621" y="2000388"/>
                <a:ext cx="438992" cy="438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sp>
            <p:nvSpPr>
              <p:cNvPr id="78" name="Oval 35">
                <a:extLst>
                  <a:ext uri="{FF2B5EF4-FFF2-40B4-BE49-F238E27FC236}">
                    <a16:creationId xmlns:a16="http://schemas.microsoft.com/office/drawing/2014/main" id="{2F24A667-66B8-4B74-A4F5-73E63808C20E}"/>
                  </a:ext>
                </a:extLst>
              </p:cNvPr>
              <p:cNvSpPr>
                <a:spLocks noChangeArrowheads="1"/>
              </p:cNvSpPr>
              <p:nvPr/>
            </p:nvSpPr>
            <p:spPr bwMode="auto">
              <a:xfrm>
                <a:off x="4687963" y="1812536"/>
                <a:ext cx="704850" cy="704850"/>
              </a:xfrm>
              <a:prstGeom prst="ellipse">
                <a:avLst/>
              </a:prstGeom>
              <a:solidFill>
                <a:schemeClr val="tx1">
                  <a:lumMod val="50000"/>
                  <a:lumOff val="50000"/>
                </a:schemeClr>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79" name="Rectangle 44">
                <a:extLst>
                  <a:ext uri="{FF2B5EF4-FFF2-40B4-BE49-F238E27FC236}">
                    <a16:creationId xmlns:a16="http://schemas.microsoft.com/office/drawing/2014/main" id="{F8D7E885-2E26-43E0-A8CD-E1FACB18EA63}"/>
                  </a:ext>
                </a:extLst>
              </p:cNvPr>
              <p:cNvSpPr>
                <a:spLocks noChangeArrowheads="1"/>
              </p:cNvSpPr>
              <p:nvPr/>
            </p:nvSpPr>
            <p:spPr bwMode="auto">
              <a:xfrm>
                <a:off x="4917027" y="1883017"/>
                <a:ext cx="22442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Arial, Helvetica"/>
                  </a:rPr>
                  <a:t>NW</a:t>
                </a:r>
                <a:endParaRPr kumimoji="0" lang="en-US" altLang="en-US" sz="4400" b="0" i="0" u="none" strike="noStrike" cap="none" normalizeH="0" baseline="0" dirty="0">
                  <a:ln>
                    <a:noFill/>
                  </a:ln>
                  <a:solidFill>
                    <a:schemeClr val="bg1"/>
                  </a:solidFill>
                  <a:effectLst/>
                </a:endParaRPr>
              </a:p>
            </p:txBody>
          </p:sp>
          <p:sp>
            <p:nvSpPr>
              <p:cNvPr id="80" name="Rectangle 79">
                <a:extLst>
                  <a:ext uri="{FF2B5EF4-FFF2-40B4-BE49-F238E27FC236}">
                    <a16:creationId xmlns:a16="http://schemas.microsoft.com/office/drawing/2014/main" id="{59B19D1F-D0C4-4B7F-B781-87F0EDCC1209}"/>
                  </a:ext>
                </a:extLst>
              </p:cNvPr>
              <p:cNvSpPr/>
              <p:nvPr/>
            </p:nvSpPr>
            <p:spPr>
              <a:xfrm>
                <a:off x="4621821" y="2038249"/>
                <a:ext cx="861133" cy="307777"/>
              </a:xfrm>
              <a:prstGeom prst="rect">
                <a:avLst/>
              </a:prstGeom>
              <a:noFill/>
            </p:spPr>
            <p:txBody>
              <a:bodyPr wrap="square" rtlCol="0">
                <a:spAutoFit/>
              </a:bodyPr>
              <a:lstStyle/>
              <a:p>
                <a:r>
                  <a:rPr lang="en-ZA" sz="1400" b="1" dirty="0">
                    <a:solidFill>
                      <a:schemeClr val="bg1"/>
                    </a:solidFill>
                    <a:latin typeface="Arial, Helvetica"/>
                  </a:rPr>
                  <a:t>R69,192</a:t>
                </a:r>
              </a:p>
            </p:txBody>
          </p:sp>
        </p:grpSp>
        <p:grpSp>
          <p:nvGrpSpPr>
            <p:cNvPr id="72" name="Group 71">
              <a:extLst>
                <a:ext uri="{FF2B5EF4-FFF2-40B4-BE49-F238E27FC236}">
                  <a16:creationId xmlns:a16="http://schemas.microsoft.com/office/drawing/2014/main" id="{64297367-F9CF-4979-9117-64900CEADE29}"/>
                </a:ext>
              </a:extLst>
            </p:cNvPr>
            <p:cNvGrpSpPr/>
            <p:nvPr/>
          </p:nvGrpSpPr>
          <p:grpSpPr>
            <a:xfrm>
              <a:off x="5141447" y="2712888"/>
              <a:ext cx="861133" cy="781050"/>
              <a:chOff x="5711769" y="3275601"/>
              <a:chExt cx="861133" cy="781050"/>
            </a:xfrm>
          </p:grpSpPr>
          <p:grpSp>
            <p:nvGrpSpPr>
              <p:cNvPr id="73" name="Group 72">
                <a:extLst>
                  <a:ext uri="{FF2B5EF4-FFF2-40B4-BE49-F238E27FC236}">
                    <a16:creationId xmlns:a16="http://schemas.microsoft.com/office/drawing/2014/main" id="{0BA36F50-726B-4310-8609-E972D099DE9F}"/>
                  </a:ext>
                </a:extLst>
              </p:cNvPr>
              <p:cNvGrpSpPr/>
              <p:nvPr/>
            </p:nvGrpSpPr>
            <p:grpSpPr>
              <a:xfrm>
                <a:off x="5711769" y="3275601"/>
                <a:ext cx="861133" cy="781050"/>
                <a:chOff x="5138842" y="2805050"/>
                <a:chExt cx="861133" cy="781050"/>
              </a:xfrm>
            </p:grpSpPr>
            <p:sp>
              <p:nvSpPr>
                <p:cNvPr id="75" name="Oval 29">
                  <a:extLst>
                    <a:ext uri="{FF2B5EF4-FFF2-40B4-BE49-F238E27FC236}">
                      <a16:creationId xmlns:a16="http://schemas.microsoft.com/office/drawing/2014/main" id="{5C2E0293-B2B1-4D42-A6D5-D9B1D5078A3B}"/>
                    </a:ext>
                  </a:extLst>
                </p:cNvPr>
                <p:cNvSpPr>
                  <a:spLocks noChangeArrowheads="1"/>
                </p:cNvSpPr>
                <p:nvPr/>
              </p:nvSpPr>
              <p:spPr bwMode="auto">
                <a:xfrm>
                  <a:off x="5178884" y="2805050"/>
                  <a:ext cx="781050" cy="781050"/>
                </a:xfrm>
                <a:prstGeom prst="ellipse">
                  <a:avLst/>
                </a:prstGeom>
                <a:solidFill>
                  <a:srgbClr val="69A2BF"/>
                </a:solidFill>
                <a:ln w="3175" cap="flat">
                  <a:solidFill>
                    <a:srgbClr val="DDDDDD"/>
                  </a:solidFill>
                  <a:prstDash val="solid"/>
                  <a:miter lim="800000"/>
                  <a:headEnd/>
                  <a:tailEnd/>
                </a:ln>
              </p:spPr>
              <p:txBody>
                <a:bodyPr vert="horz" wrap="square" lIns="91440" tIns="45720" rIns="91440" bIns="45720" numCol="1" anchor="t" anchorCtr="0" compatLnSpc="1">
                  <a:prstTxWarp prst="textNoShape">
                    <a:avLst/>
                  </a:prstTxWarp>
                </a:bodyPr>
                <a:lstStyle/>
                <a:p>
                  <a:endParaRPr lang="en-ZA"/>
                </a:p>
              </p:txBody>
            </p:sp>
            <p:sp>
              <p:nvSpPr>
                <p:cNvPr id="76" name="Rectangle 75">
                  <a:extLst>
                    <a:ext uri="{FF2B5EF4-FFF2-40B4-BE49-F238E27FC236}">
                      <a16:creationId xmlns:a16="http://schemas.microsoft.com/office/drawing/2014/main" id="{BA297AB7-95B4-445E-95DB-BB68594BA73F}"/>
                    </a:ext>
                  </a:extLst>
                </p:cNvPr>
                <p:cNvSpPr/>
                <p:nvPr/>
              </p:nvSpPr>
              <p:spPr>
                <a:xfrm>
                  <a:off x="5138842" y="3091957"/>
                  <a:ext cx="861133" cy="307777"/>
                </a:xfrm>
                <a:prstGeom prst="rect">
                  <a:avLst/>
                </a:prstGeom>
                <a:noFill/>
              </p:spPr>
              <p:txBody>
                <a:bodyPr wrap="square" rtlCol="0">
                  <a:spAutoFit/>
                </a:bodyPr>
                <a:lstStyle/>
                <a:p>
                  <a:r>
                    <a:rPr lang="en-ZA" sz="1400" b="1" dirty="0">
                      <a:solidFill>
                        <a:schemeClr val="bg1"/>
                      </a:solidFill>
                      <a:latin typeface="Arial, Helvetica"/>
                    </a:rPr>
                    <a:t>R85,298</a:t>
                  </a:r>
                </a:p>
              </p:txBody>
            </p:sp>
          </p:grpSp>
          <p:sp>
            <p:nvSpPr>
              <p:cNvPr id="74" name="Rectangle 38">
                <a:extLst>
                  <a:ext uri="{FF2B5EF4-FFF2-40B4-BE49-F238E27FC236}">
                    <a16:creationId xmlns:a16="http://schemas.microsoft.com/office/drawing/2014/main" id="{F509237E-DA5E-4A9D-9D59-0A1A4C8A89C8}"/>
                  </a:ext>
                </a:extLst>
              </p:cNvPr>
              <p:cNvSpPr>
                <a:spLocks noChangeArrowheads="1"/>
              </p:cNvSpPr>
              <p:nvPr/>
            </p:nvSpPr>
            <p:spPr bwMode="auto">
              <a:xfrm>
                <a:off x="6055739" y="3431765"/>
                <a:ext cx="18114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Arial, Helvetica"/>
                  </a:rPr>
                  <a:t>FS</a:t>
                </a:r>
                <a:endParaRPr kumimoji="0" lang="en-US" altLang="en-US" sz="1800" b="0" i="0" u="none" strike="noStrike" cap="none" normalizeH="0" baseline="0" dirty="0">
                  <a:ln>
                    <a:noFill/>
                  </a:ln>
                  <a:solidFill>
                    <a:schemeClr val="bg1"/>
                  </a:solidFill>
                  <a:effectLst/>
                </a:endParaRPr>
              </a:p>
            </p:txBody>
          </p:sp>
        </p:grpSp>
      </p:grpSp>
      <p:sp>
        <p:nvSpPr>
          <p:cNvPr id="102" name="Rectangle 101">
            <a:extLst>
              <a:ext uri="{FF2B5EF4-FFF2-40B4-BE49-F238E27FC236}">
                <a16:creationId xmlns:a16="http://schemas.microsoft.com/office/drawing/2014/main" id="{B7F379B1-ABA8-4549-8B2C-FB20E2991207}"/>
              </a:ext>
            </a:extLst>
          </p:cNvPr>
          <p:cNvSpPr/>
          <p:nvPr/>
        </p:nvSpPr>
        <p:spPr>
          <a:xfrm>
            <a:off x="224847" y="574051"/>
            <a:ext cx="3807381" cy="276999"/>
          </a:xfrm>
          <a:prstGeom prst="rect">
            <a:avLst/>
          </a:prstGeom>
        </p:spPr>
        <p:txBody>
          <a:bodyPr wrap="square">
            <a:spAutoFit/>
          </a:bodyPr>
          <a:lstStyle/>
          <a:p>
            <a:r>
              <a:rPr lang="en-GB" sz="1200" i="1" dirty="0"/>
              <a:t>Average Annual HH Expenditure by Province</a:t>
            </a:r>
          </a:p>
        </p:txBody>
      </p:sp>
      <p:sp>
        <p:nvSpPr>
          <p:cNvPr id="104" name="Rectangle 103">
            <a:extLst>
              <a:ext uri="{FF2B5EF4-FFF2-40B4-BE49-F238E27FC236}">
                <a16:creationId xmlns:a16="http://schemas.microsoft.com/office/drawing/2014/main" id="{6FC330AE-A1BC-439A-AE3C-EB8C6398E728}"/>
              </a:ext>
            </a:extLst>
          </p:cNvPr>
          <p:cNvSpPr/>
          <p:nvPr/>
        </p:nvSpPr>
        <p:spPr>
          <a:xfrm>
            <a:off x="224847" y="35704"/>
            <a:ext cx="11866890" cy="369332"/>
          </a:xfrm>
          <a:prstGeom prst="rect">
            <a:avLst/>
          </a:prstGeom>
        </p:spPr>
        <p:txBody>
          <a:bodyPr wrap="square">
            <a:spAutoFit/>
          </a:bodyPr>
          <a:lstStyle/>
          <a:p>
            <a:r>
              <a:rPr lang="en-GB" dirty="0"/>
              <a:t>In 2015, Average household consumption expenditure was R103 293  and Median expenditure was R42 522 </a:t>
            </a:r>
          </a:p>
        </p:txBody>
      </p:sp>
      <p:sp>
        <p:nvSpPr>
          <p:cNvPr id="106" name="Slide Number Placeholder 15">
            <a:extLst>
              <a:ext uri="{FF2B5EF4-FFF2-40B4-BE49-F238E27FC236}">
                <a16:creationId xmlns:a16="http://schemas.microsoft.com/office/drawing/2014/main" id="{F5D33696-C09F-439D-968E-3346DA1912FB}"/>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26</a:t>
            </a:fld>
            <a:endParaRPr lang="en-ZA" dirty="0">
              <a:solidFill>
                <a:schemeClr val="bg1">
                  <a:lumMod val="75000"/>
                </a:schemeClr>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71A04589-9E5C-4C14-9462-6FC3A8E448F9}"/>
              </a:ext>
            </a:extLst>
          </p:cNvPr>
          <p:cNvSpPr/>
          <p:nvPr/>
        </p:nvSpPr>
        <p:spPr>
          <a:xfrm>
            <a:off x="8935790" y="5629694"/>
            <a:ext cx="3299301" cy="261610"/>
          </a:xfrm>
          <a:prstGeom prst="rect">
            <a:avLst/>
          </a:prstGeom>
        </p:spPr>
        <p:txBody>
          <a:bodyPr wrap="none">
            <a:spAutoFit/>
          </a:bodyPr>
          <a:lstStyle/>
          <a:p>
            <a:r>
              <a:rPr lang="en-GB" sz="1100" dirty="0">
                <a:solidFill>
                  <a:schemeClr val="bg1">
                    <a:lumMod val="75000"/>
                  </a:schemeClr>
                </a:solidFill>
              </a:rPr>
              <a:t>Source: Living Conditions of Households in South Africa</a:t>
            </a:r>
            <a:endParaRPr lang="en-ZA" sz="1100" dirty="0">
              <a:solidFill>
                <a:schemeClr val="bg1">
                  <a:lumMod val="75000"/>
                </a:schemeClr>
              </a:solidFill>
            </a:endParaRPr>
          </a:p>
        </p:txBody>
      </p:sp>
    </p:spTree>
    <p:extLst>
      <p:ext uri="{BB962C8B-B14F-4D97-AF65-F5344CB8AC3E}">
        <p14:creationId xmlns:p14="http://schemas.microsoft.com/office/powerpoint/2010/main" val="35315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42098708"/>
              </p:ext>
            </p:extLst>
          </p:nvPr>
        </p:nvGraphicFramePr>
        <p:xfrm>
          <a:off x="434856" y="1195671"/>
          <a:ext cx="11178023" cy="4466657"/>
        </p:xfrm>
        <a:graphic>
          <a:graphicData uri="http://schemas.openxmlformats.org/drawingml/2006/table">
            <a:tbl>
              <a:tblPr firstRow="1" bandRow="1">
                <a:tableStyleId>{9D7B26C5-4107-4FEC-AEDC-1716B250A1EF}</a:tableStyleId>
              </a:tblPr>
              <a:tblGrid>
                <a:gridCol w="717329">
                  <a:extLst>
                    <a:ext uri="{9D8B030D-6E8A-4147-A177-3AD203B41FA5}">
                      <a16:colId xmlns:a16="http://schemas.microsoft.com/office/drawing/2014/main" val="3884559785"/>
                    </a:ext>
                  </a:extLst>
                </a:gridCol>
                <a:gridCol w="1536306">
                  <a:extLst>
                    <a:ext uri="{9D8B030D-6E8A-4147-A177-3AD203B41FA5}">
                      <a16:colId xmlns:a16="http://schemas.microsoft.com/office/drawing/2014/main" val="942336117"/>
                    </a:ext>
                  </a:extLst>
                </a:gridCol>
                <a:gridCol w="1352179">
                  <a:extLst>
                    <a:ext uri="{9D8B030D-6E8A-4147-A177-3AD203B41FA5}">
                      <a16:colId xmlns:a16="http://schemas.microsoft.com/office/drawing/2014/main" val="2046771704"/>
                    </a:ext>
                  </a:extLst>
                </a:gridCol>
                <a:gridCol w="1622617">
                  <a:extLst>
                    <a:ext uri="{9D8B030D-6E8A-4147-A177-3AD203B41FA5}">
                      <a16:colId xmlns:a16="http://schemas.microsoft.com/office/drawing/2014/main" val="4033335278"/>
                    </a:ext>
                  </a:extLst>
                </a:gridCol>
                <a:gridCol w="1532470">
                  <a:extLst>
                    <a:ext uri="{9D8B030D-6E8A-4147-A177-3AD203B41FA5}">
                      <a16:colId xmlns:a16="http://schemas.microsoft.com/office/drawing/2014/main" val="3868840351"/>
                    </a:ext>
                  </a:extLst>
                </a:gridCol>
                <a:gridCol w="1725869">
                  <a:extLst>
                    <a:ext uri="{9D8B030D-6E8A-4147-A177-3AD203B41FA5}">
                      <a16:colId xmlns:a16="http://schemas.microsoft.com/office/drawing/2014/main" val="3079758173"/>
                    </a:ext>
                  </a:extLst>
                </a:gridCol>
                <a:gridCol w="1248927">
                  <a:extLst>
                    <a:ext uri="{9D8B030D-6E8A-4147-A177-3AD203B41FA5}">
                      <a16:colId xmlns:a16="http://schemas.microsoft.com/office/drawing/2014/main" val="4020124789"/>
                    </a:ext>
                  </a:extLst>
                </a:gridCol>
                <a:gridCol w="1442326">
                  <a:extLst>
                    <a:ext uri="{9D8B030D-6E8A-4147-A177-3AD203B41FA5}">
                      <a16:colId xmlns:a16="http://schemas.microsoft.com/office/drawing/2014/main" val="3712285608"/>
                    </a:ext>
                  </a:extLst>
                </a:gridCol>
              </a:tblGrid>
              <a:tr h="370840">
                <a:tc>
                  <a:txBody>
                    <a:bodyPr/>
                    <a:lstStyle/>
                    <a:p>
                      <a:endParaRPr lang="en-ZA" sz="1600" dirty="0"/>
                    </a:p>
                  </a:txBody>
                  <a:tcPr/>
                </a:tc>
                <a:tc>
                  <a:txBody>
                    <a:bodyPr/>
                    <a:lstStyle/>
                    <a:p>
                      <a:pPr algn="r"/>
                      <a:r>
                        <a:rPr lang="en-GB" sz="1400" dirty="0"/>
                        <a:t>House</a:t>
                      </a:r>
                      <a:r>
                        <a:rPr lang="en-GB" sz="1400" baseline="0" dirty="0"/>
                        <a:t>holds benefitting from grants</a:t>
                      </a:r>
                      <a:endParaRPr lang="en-ZA" sz="1400" dirty="0"/>
                    </a:p>
                  </a:txBody>
                  <a:tcPr/>
                </a:tc>
                <a:tc>
                  <a:txBody>
                    <a:bodyPr/>
                    <a:lstStyle/>
                    <a:p>
                      <a:pPr algn="r"/>
                      <a:r>
                        <a:rPr lang="en-GB" sz="1400" dirty="0"/>
                        <a:t>Informal dwellings</a:t>
                      </a:r>
                      <a:endParaRPr lang="en-ZA" sz="1400" dirty="0"/>
                    </a:p>
                  </a:txBody>
                  <a:tcPr/>
                </a:tc>
                <a:tc>
                  <a:txBody>
                    <a:bodyPr/>
                    <a:lstStyle/>
                    <a:p>
                      <a:pPr algn="r"/>
                      <a:r>
                        <a:rPr lang="en-GB" sz="1400" dirty="0"/>
                        <a:t>Electricity used for</a:t>
                      </a:r>
                      <a:r>
                        <a:rPr lang="en-GB" sz="1400" baseline="0" dirty="0"/>
                        <a:t> cooking</a:t>
                      </a:r>
                      <a:endParaRPr lang="en-ZA" sz="1400" dirty="0"/>
                    </a:p>
                  </a:txBody>
                  <a:tcPr/>
                </a:tc>
                <a:tc>
                  <a:txBody>
                    <a:bodyPr/>
                    <a:lstStyle/>
                    <a:p>
                      <a:pPr algn="r"/>
                      <a:r>
                        <a:rPr lang="en-GB" sz="1400" dirty="0"/>
                        <a:t>Access improved</a:t>
                      </a:r>
                      <a:r>
                        <a:rPr lang="en-GB" sz="1400" baseline="0" dirty="0"/>
                        <a:t> water</a:t>
                      </a:r>
                      <a:endParaRPr lang="en-ZA" sz="1400" dirty="0"/>
                    </a:p>
                  </a:txBody>
                  <a:tcPr/>
                </a:tc>
                <a:tc>
                  <a:txBody>
                    <a:bodyPr/>
                    <a:lstStyle/>
                    <a:p>
                      <a:pPr algn="r"/>
                      <a:r>
                        <a:rPr lang="en-GB" sz="1400" dirty="0"/>
                        <a:t>Access improved</a:t>
                      </a:r>
                      <a:r>
                        <a:rPr lang="en-GB" sz="1400" baseline="0" dirty="0"/>
                        <a:t> sanitation</a:t>
                      </a:r>
                      <a:endParaRPr lang="en-ZA" sz="1400" dirty="0"/>
                    </a:p>
                  </a:txBody>
                  <a:tcPr/>
                </a:tc>
                <a:tc>
                  <a:txBody>
                    <a:bodyPr/>
                    <a:lstStyle/>
                    <a:p>
                      <a:pPr algn="r"/>
                      <a:r>
                        <a:rPr lang="en-GB" sz="1400" dirty="0"/>
                        <a:t>Kerbside refuse removal</a:t>
                      </a:r>
                      <a:endParaRPr lang="en-ZA" sz="1400" dirty="0"/>
                    </a:p>
                  </a:txBody>
                  <a:tcPr/>
                </a:tc>
                <a:tc>
                  <a:txBody>
                    <a:bodyPr/>
                    <a:lstStyle/>
                    <a:p>
                      <a:pPr algn="r"/>
                      <a:r>
                        <a:rPr lang="en-GB" sz="1400" dirty="0"/>
                        <a:t>Inadequate access</a:t>
                      </a:r>
                      <a:r>
                        <a:rPr lang="en-GB" sz="1400" baseline="0" dirty="0"/>
                        <a:t> food</a:t>
                      </a:r>
                      <a:endParaRPr lang="en-ZA" sz="1400" dirty="0"/>
                    </a:p>
                  </a:txBody>
                  <a:tcPr/>
                </a:tc>
                <a:extLst>
                  <a:ext uri="{0D108BD9-81ED-4DB2-BD59-A6C34878D82A}">
                    <a16:rowId xmlns:a16="http://schemas.microsoft.com/office/drawing/2014/main" val="3645702296"/>
                  </a:ext>
                </a:extLst>
              </a:tr>
              <a:tr h="370840">
                <a:tc>
                  <a:txBody>
                    <a:bodyPr/>
                    <a:lstStyle/>
                    <a:p>
                      <a:r>
                        <a:rPr lang="en-GB" sz="1600" dirty="0"/>
                        <a:t>WC</a:t>
                      </a:r>
                      <a:endParaRPr lang="en-ZA" sz="1600" dirty="0"/>
                    </a:p>
                  </a:txBody>
                  <a:tcPr/>
                </a:tc>
                <a:tc>
                  <a:txBody>
                    <a:bodyPr/>
                    <a:lstStyle/>
                    <a:p>
                      <a:pPr algn="r"/>
                      <a:r>
                        <a:rPr lang="en-GB" sz="1600" dirty="0"/>
                        <a:t>35,8</a:t>
                      </a:r>
                      <a:endParaRPr lang="en-ZA" sz="1600" dirty="0"/>
                    </a:p>
                  </a:txBody>
                  <a:tcPr/>
                </a:tc>
                <a:tc>
                  <a:txBody>
                    <a:bodyPr/>
                    <a:lstStyle/>
                    <a:p>
                      <a:pPr algn="r"/>
                      <a:r>
                        <a:rPr lang="en-GB" sz="1600" dirty="0"/>
                        <a:t>18,7</a:t>
                      </a:r>
                      <a:endParaRPr lang="en-ZA" sz="1600" dirty="0"/>
                    </a:p>
                  </a:txBody>
                  <a:tcPr/>
                </a:tc>
                <a:tc>
                  <a:txBody>
                    <a:bodyPr/>
                    <a:lstStyle/>
                    <a:p>
                      <a:pPr algn="r"/>
                      <a:r>
                        <a:rPr lang="en-GB" sz="1600" dirty="0"/>
                        <a:t>76,3</a:t>
                      </a:r>
                      <a:endParaRPr lang="en-ZA" sz="1600" dirty="0"/>
                    </a:p>
                  </a:txBody>
                  <a:tcPr/>
                </a:tc>
                <a:tc>
                  <a:txBody>
                    <a:bodyPr/>
                    <a:lstStyle/>
                    <a:p>
                      <a:pPr algn="r"/>
                      <a:r>
                        <a:rPr lang="en-GB" sz="1600" dirty="0"/>
                        <a:t>98,5</a:t>
                      </a:r>
                      <a:endParaRPr lang="en-ZA" sz="1600" dirty="0"/>
                    </a:p>
                  </a:txBody>
                  <a:tcPr/>
                </a:tc>
                <a:tc>
                  <a:txBody>
                    <a:bodyPr/>
                    <a:lstStyle/>
                    <a:p>
                      <a:pPr algn="r"/>
                      <a:r>
                        <a:rPr lang="en-GB" sz="1600" dirty="0"/>
                        <a:t>94,5</a:t>
                      </a:r>
                      <a:endParaRPr lang="en-ZA" sz="1600" dirty="0"/>
                    </a:p>
                  </a:txBody>
                  <a:tcPr/>
                </a:tc>
                <a:tc>
                  <a:txBody>
                    <a:bodyPr/>
                    <a:lstStyle/>
                    <a:p>
                      <a:pPr algn="r"/>
                      <a:r>
                        <a:rPr lang="en-GB" sz="1600" dirty="0"/>
                        <a:t>58,4</a:t>
                      </a:r>
                      <a:endParaRPr lang="en-ZA" sz="1600" dirty="0"/>
                    </a:p>
                  </a:txBody>
                  <a:tcPr/>
                </a:tc>
                <a:tc>
                  <a:txBody>
                    <a:bodyPr/>
                    <a:lstStyle/>
                    <a:p>
                      <a:pPr algn="r"/>
                      <a:r>
                        <a:rPr lang="en-GB" sz="1600" dirty="0"/>
                        <a:t>17,8</a:t>
                      </a:r>
                      <a:endParaRPr lang="en-ZA" sz="1600" dirty="0"/>
                    </a:p>
                  </a:txBody>
                  <a:tcPr/>
                </a:tc>
                <a:extLst>
                  <a:ext uri="{0D108BD9-81ED-4DB2-BD59-A6C34878D82A}">
                    <a16:rowId xmlns:a16="http://schemas.microsoft.com/office/drawing/2014/main" val="1154798233"/>
                  </a:ext>
                </a:extLst>
              </a:tr>
              <a:tr h="370840">
                <a:tc>
                  <a:txBody>
                    <a:bodyPr/>
                    <a:lstStyle/>
                    <a:p>
                      <a:r>
                        <a:rPr lang="en-GB" sz="1600" dirty="0"/>
                        <a:t>EC</a:t>
                      </a:r>
                      <a:endParaRPr lang="en-ZA" sz="1600" dirty="0"/>
                    </a:p>
                  </a:txBody>
                  <a:tcPr/>
                </a:tc>
                <a:tc>
                  <a:txBody>
                    <a:bodyPr/>
                    <a:lstStyle/>
                    <a:p>
                      <a:pPr algn="r"/>
                      <a:r>
                        <a:rPr lang="en-GB" sz="1600" dirty="0"/>
                        <a:t>60,6</a:t>
                      </a:r>
                      <a:endParaRPr lang="en-ZA" sz="1600" dirty="0"/>
                    </a:p>
                  </a:txBody>
                  <a:tcPr/>
                </a:tc>
                <a:tc>
                  <a:txBody>
                    <a:bodyPr/>
                    <a:lstStyle/>
                    <a:p>
                      <a:pPr algn="r"/>
                      <a:r>
                        <a:rPr lang="en-GB" sz="1600" dirty="0"/>
                        <a:t>5,5</a:t>
                      </a:r>
                      <a:endParaRPr lang="en-ZA" sz="1600" dirty="0"/>
                    </a:p>
                  </a:txBody>
                  <a:tcPr/>
                </a:tc>
                <a:tc>
                  <a:txBody>
                    <a:bodyPr/>
                    <a:lstStyle/>
                    <a:p>
                      <a:pPr algn="r"/>
                      <a:r>
                        <a:rPr lang="en-GB" sz="1600" dirty="0"/>
                        <a:t>76,9</a:t>
                      </a:r>
                      <a:endParaRPr lang="en-ZA" sz="1600" dirty="0"/>
                    </a:p>
                  </a:txBody>
                  <a:tcPr/>
                </a:tc>
                <a:tc>
                  <a:txBody>
                    <a:bodyPr/>
                    <a:lstStyle/>
                    <a:p>
                      <a:pPr algn="r"/>
                      <a:r>
                        <a:rPr lang="en-GB" sz="1600" dirty="0"/>
                        <a:t>73,9</a:t>
                      </a:r>
                      <a:endParaRPr lang="en-ZA" sz="1600" dirty="0"/>
                    </a:p>
                  </a:txBody>
                  <a:tcPr/>
                </a:tc>
                <a:tc>
                  <a:txBody>
                    <a:bodyPr/>
                    <a:lstStyle/>
                    <a:p>
                      <a:pPr algn="r"/>
                      <a:r>
                        <a:rPr lang="en-GB" sz="1600" dirty="0"/>
                        <a:t>87,6</a:t>
                      </a:r>
                      <a:endParaRPr lang="en-ZA" sz="1600" dirty="0"/>
                    </a:p>
                  </a:txBody>
                  <a:tcPr/>
                </a:tc>
                <a:tc>
                  <a:txBody>
                    <a:bodyPr/>
                    <a:lstStyle/>
                    <a:p>
                      <a:pPr algn="r"/>
                      <a:r>
                        <a:rPr lang="en-GB" sz="1600" dirty="0"/>
                        <a:t>59,7</a:t>
                      </a:r>
                      <a:endParaRPr lang="en-ZA" sz="1600" dirty="0"/>
                    </a:p>
                  </a:txBody>
                  <a:tcPr/>
                </a:tc>
                <a:tc>
                  <a:txBody>
                    <a:bodyPr/>
                    <a:lstStyle/>
                    <a:p>
                      <a:pPr algn="r"/>
                      <a:r>
                        <a:rPr lang="en-GB" sz="1600" dirty="0"/>
                        <a:t>21,9</a:t>
                      </a:r>
                      <a:endParaRPr lang="en-ZA" sz="1600" dirty="0"/>
                    </a:p>
                  </a:txBody>
                  <a:tcPr/>
                </a:tc>
                <a:extLst>
                  <a:ext uri="{0D108BD9-81ED-4DB2-BD59-A6C34878D82A}">
                    <a16:rowId xmlns:a16="http://schemas.microsoft.com/office/drawing/2014/main" val="2714579074"/>
                  </a:ext>
                </a:extLst>
              </a:tr>
              <a:tr h="370840">
                <a:tc>
                  <a:txBody>
                    <a:bodyPr/>
                    <a:lstStyle/>
                    <a:p>
                      <a:r>
                        <a:rPr lang="en-GB" sz="1600" dirty="0"/>
                        <a:t>NC</a:t>
                      </a:r>
                      <a:endParaRPr lang="en-ZA" sz="1600" dirty="0"/>
                    </a:p>
                  </a:txBody>
                  <a:tcPr/>
                </a:tc>
                <a:tc>
                  <a:txBody>
                    <a:bodyPr/>
                    <a:lstStyle/>
                    <a:p>
                      <a:pPr algn="r"/>
                      <a:r>
                        <a:rPr lang="en-GB" sz="1600" dirty="0"/>
                        <a:t>55,9</a:t>
                      </a:r>
                      <a:endParaRPr lang="en-ZA" sz="1600" dirty="0"/>
                    </a:p>
                  </a:txBody>
                  <a:tcPr/>
                </a:tc>
                <a:tc>
                  <a:txBody>
                    <a:bodyPr/>
                    <a:lstStyle/>
                    <a:p>
                      <a:pPr algn="r"/>
                      <a:r>
                        <a:rPr lang="en-GB" sz="1600" dirty="0"/>
                        <a:t>14,9</a:t>
                      </a:r>
                      <a:endParaRPr lang="en-ZA" sz="1600" dirty="0"/>
                    </a:p>
                  </a:txBody>
                  <a:tcPr/>
                </a:tc>
                <a:tc>
                  <a:txBody>
                    <a:bodyPr/>
                    <a:lstStyle/>
                    <a:p>
                      <a:pPr algn="r"/>
                      <a:r>
                        <a:rPr lang="en-GB" sz="1600" dirty="0"/>
                        <a:t>84,2</a:t>
                      </a:r>
                      <a:endParaRPr lang="en-ZA" sz="1600" dirty="0"/>
                    </a:p>
                  </a:txBody>
                  <a:tcPr/>
                </a:tc>
                <a:tc>
                  <a:txBody>
                    <a:bodyPr/>
                    <a:lstStyle/>
                    <a:p>
                      <a:pPr algn="r"/>
                      <a:r>
                        <a:rPr lang="en-GB" sz="1600" dirty="0"/>
                        <a:t>94,0</a:t>
                      </a:r>
                      <a:endParaRPr lang="en-ZA" sz="1600" dirty="0"/>
                    </a:p>
                  </a:txBody>
                  <a:tcPr/>
                </a:tc>
                <a:tc>
                  <a:txBody>
                    <a:bodyPr/>
                    <a:lstStyle/>
                    <a:p>
                      <a:pPr algn="r"/>
                      <a:r>
                        <a:rPr lang="en-GB" sz="1600" dirty="0"/>
                        <a:t>83,9</a:t>
                      </a:r>
                      <a:endParaRPr lang="en-ZA" sz="1600" dirty="0"/>
                    </a:p>
                  </a:txBody>
                  <a:tcPr/>
                </a:tc>
                <a:tc>
                  <a:txBody>
                    <a:bodyPr/>
                    <a:lstStyle/>
                    <a:p>
                      <a:pPr algn="r"/>
                      <a:r>
                        <a:rPr lang="en-GB" sz="1600" dirty="0"/>
                        <a:t>63,1</a:t>
                      </a:r>
                      <a:endParaRPr lang="en-ZA" sz="1600" dirty="0"/>
                    </a:p>
                  </a:txBody>
                  <a:tcPr/>
                </a:tc>
                <a:tc>
                  <a:txBody>
                    <a:bodyPr/>
                    <a:lstStyle/>
                    <a:p>
                      <a:pPr algn="r"/>
                      <a:r>
                        <a:rPr lang="en-GB" sz="1600" dirty="0"/>
                        <a:t>28,4</a:t>
                      </a:r>
                      <a:endParaRPr lang="en-ZA" sz="1600" dirty="0"/>
                    </a:p>
                  </a:txBody>
                  <a:tcPr/>
                </a:tc>
                <a:extLst>
                  <a:ext uri="{0D108BD9-81ED-4DB2-BD59-A6C34878D82A}">
                    <a16:rowId xmlns:a16="http://schemas.microsoft.com/office/drawing/2014/main" val="3467649298"/>
                  </a:ext>
                </a:extLst>
              </a:tr>
              <a:tr h="370840">
                <a:tc>
                  <a:txBody>
                    <a:bodyPr/>
                    <a:lstStyle/>
                    <a:p>
                      <a:r>
                        <a:rPr lang="en-GB" sz="1600" dirty="0"/>
                        <a:t>FS</a:t>
                      </a:r>
                      <a:endParaRPr lang="en-ZA" sz="1600" dirty="0"/>
                    </a:p>
                  </a:txBody>
                  <a:tcPr/>
                </a:tc>
                <a:tc>
                  <a:txBody>
                    <a:bodyPr/>
                    <a:lstStyle/>
                    <a:p>
                      <a:pPr algn="r"/>
                      <a:r>
                        <a:rPr lang="en-GB" sz="1600" dirty="0"/>
                        <a:t>56,6</a:t>
                      </a:r>
                      <a:endParaRPr lang="en-ZA" sz="1600" dirty="0"/>
                    </a:p>
                  </a:txBody>
                  <a:tcPr/>
                </a:tc>
                <a:tc>
                  <a:txBody>
                    <a:bodyPr/>
                    <a:lstStyle/>
                    <a:p>
                      <a:pPr algn="r"/>
                      <a:r>
                        <a:rPr lang="en-GB" sz="1600" dirty="0"/>
                        <a:t>17,9</a:t>
                      </a:r>
                      <a:endParaRPr lang="en-ZA" sz="1600" dirty="0"/>
                    </a:p>
                  </a:txBody>
                  <a:tcPr/>
                </a:tc>
                <a:tc>
                  <a:txBody>
                    <a:bodyPr/>
                    <a:lstStyle/>
                    <a:p>
                      <a:pPr algn="r"/>
                      <a:r>
                        <a:rPr lang="en-GB" sz="1600" dirty="0"/>
                        <a:t>86,3</a:t>
                      </a:r>
                      <a:endParaRPr lang="en-ZA" sz="1600" dirty="0"/>
                    </a:p>
                  </a:txBody>
                  <a:tcPr/>
                </a:tc>
                <a:tc>
                  <a:txBody>
                    <a:bodyPr/>
                    <a:lstStyle/>
                    <a:p>
                      <a:pPr algn="r"/>
                      <a:r>
                        <a:rPr lang="en-GB" sz="1600" dirty="0"/>
                        <a:t>91,9</a:t>
                      </a:r>
                      <a:endParaRPr lang="en-ZA" sz="1600" dirty="0"/>
                    </a:p>
                  </a:txBody>
                  <a:tcPr/>
                </a:tc>
                <a:tc>
                  <a:txBody>
                    <a:bodyPr/>
                    <a:lstStyle/>
                    <a:p>
                      <a:pPr algn="r"/>
                      <a:r>
                        <a:rPr lang="en-GB" sz="1600" dirty="0"/>
                        <a:t>82,3</a:t>
                      </a:r>
                      <a:endParaRPr lang="en-ZA" sz="1600" dirty="0"/>
                    </a:p>
                  </a:txBody>
                  <a:tcPr/>
                </a:tc>
                <a:tc>
                  <a:txBody>
                    <a:bodyPr/>
                    <a:lstStyle/>
                    <a:p>
                      <a:pPr algn="r"/>
                      <a:r>
                        <a:rPr lang="en-GB" sz="1600" dirty="0"/>
                        <a:t>61,9</a:t>
                      </a:r>
                      <a:endParaRPr lang="en-ZA" sz="1600" dirty="0"/>
                    </a:p>
                  </a:txBody>
                  <a:tcPr/>
                </a:tc>
                <a:tc>
                  <a:txBody>
                    <a:bodyPr/>
                    <a:lstStyle/>
                    <a:p>
                      <a:pPr algn="r"/>
                      <a:r>
                        <a:rPr lang="en-GB" sz="1600" dirty="0"/>
                        <a:t>26,1</a:t>
                      </a:r>
                      <a:endParaRPr lang="en-ZA" sz="1600" dirty="0"/>
                    </a:p>
                  </a:txBody>
                  <a:tcPr/>
                </a:tc>
                <a:extLst>
                  <a:ext uri="{0D108BD9-81ED-4DB2-BD59-A6C34878D82A}">
                    <a16:rowId xmlns:a16="http://schemas.microsoft.com/office/drawing/2014/main" val="3043302206"/>
                  </a:ext>
                </a:extLst>
              </a:tr>
              <a:tr h="370840">
                <a:tc>
                  <a:txBody>
                    <a:bodyPr/>
                    <a:lstStyle/>
                    <a:p>
                      <a:r>
                        <a:rPr lang="en-GB" sz="1600" dirty="0"/>
                        <a:t>KZN</a:t>
                      </a:r>
                      <a:endParaRPr lang="en-ZA" sz="1600" dirty="0"/>
                    </a:p>
                  </a:txBody>
                  <a:tcPr/>
                </a:tc>
                <a:tc>
                  <a:txBody>
                    <a:bodyPr/>
                    <a:lstStyle/>
                    <a:p>
                      <a:pPr algn="r"/>
                      <a:r>
                        <a:rPr lang="en-GB" sz="1600" dirty="0"/>
                        <a:t>50,0</a:t>
                      </a:r>
                      <a:endParaRPr lang="en-ZA" sz="1600" dirty="0"/>
                    </a:p>
                  </a:txBody>
                  <a:tcPr/>
                </a:tc>
                <a:tc>
                  <a:txBody>
                    <a:bodyPr/>
                    <a:lstStyle/>
                    <a:p>
                      <a:pPr algn="r"/>
                      <a:r>
                        <a:rPr lang="en-GB" sz="1600" dirty="0"/>
                        <a:t>5,5</a:t>
                      </a:r>
                      <a:endParaRPr lang="en-ZA" sz="1600" dirty="0"/>
                    </a:p>
                  </a:txBody>
                  <a:tcPr/>
                </a:tc>
                <a:tc>
                  <a:txBody>
                    <a:bodyPr/>
                    <a:lstStyle/>
                    <a:p>
                      <a:pPr algn="r"/>
                      <a:r>
                        <a:rPr lang="en-GB" sz="1600" dirty="0"/>
                        <a:t>79,2</a:t>
                      </a:r>
                      <a:endParaRPr lang="en-ZA" sz="1600" dirty="0"/>
                    </a:p>
                  </a:txBody>
                  <a:tcPr/>
                </a:tc>
                <a:tc>
                  <a:txBody>
                    <a:bodyPr/>
                    <a:lstStyle/>
                    <a:p>
                      <a:pPr algn="r"/>
                      <a:r>
                        <a:rPr lang="en-GB" sz="1600" dirty="0"/>
                        <a:t>85,4</a:t>
                      </a:r>
                      <a:endParaRPr lang="en-ZA" sz="1600" dirty="0"/>
                    </a:p>
                  </a:txBody>
                  <a:tcPr/>
                </a:tc>
                <a:tc>
                  <a:txBody>
                    <a:bodyPr/>
                    <a:lstStyle/>
                    <a:p>
                      <a:pPr algn="r"/>
                      <a:r>
                        <a:rPr lang="en-GB" sz="1600" dirty="0"/>
                        <a:t>80,9</a:t>
                      </a:r>
                      <a:endParaRPr lang="en-ZA" sz="1600" dirty="0"/>
                    </a:p>
                  </a:txBody>
                  <a:tcPr/>
                </a:tc>
                <a:tc>
                  <a:txBody>
                    <a:bodyPr/>
                    <a:lstStyle/>
                    <a:p>
                      <a:pPr algn="r"/>
                      <a:r>
                        <a:rPr lang="en-GB" sz="1600" dirty="0"/>
                        <a:t>64,1</a:t>
                      </a:r>
                      <a:endParaRPr lang="en-ZA" sz="1600" dirty="0"/>
                    </a:p>
                  </a:txBody>
                  <a:tcPr/>
                </a:tc>
                <a:tc>
                  <a:txBody>
                    <a:bodyPr/>
                    <a:lstStyle/>
                    <a:p>
                      <a:pPr algn="r"/>
                      <a:r>
                        <a:rPr lang="en-GB" sz="1600" dirty="0"/>
                        <a:t>17,5</a:t>
                      </a:r>
                      <a:endParaRPr lang="en-ZA" sz="1600" dirty="0"/>
                    </a:p>
                  </a:txBody>
                  <a:tcPr/>
                </a:tc>
                <a:extLst>
                  <a:ext uri="{0D108BD9-81ED-4DB2-BD59-A6C34878D82A}">
                    <a16:rowId xmlns:a16="http://schemas.microsoft.com/office/drawing/2014/main" val="755763361"/>
                  </a:ext>
                </a:extLst>
              </a:tr>
              <a:tr h="397577">
                <a:tc>
                  <a:txBody>
                    <a:bodyPr/>
                    <a:lstStyle/>
                    <a:p>
                      <a:r>
                        <a:rPr lang="en-GB" sz="1600" dirty="0"/>
                        <a:t>NW</a:t>
                      </a:r>
                      <a:endParaRPr lang="en-ZA" sz="1600" dirty="0"/>
                    </a:p>
                  </a:txBody>
                  <a:tcPr/>
                </a:tc>
                <a:tc>
                  <a:txBody>
                    <a:bodyPr/>
                    <a:lstStyle/>
                    <a:p>
                      <a:pPr algn="r"/>
                      <a:r>
                        <a:rPr lang="en-GB" sz="1600" dirty="0"/>
                        <a:t>49,6</a:t>
                      </a:r>
                      <a:endParaRPr lang="en-ZA" sz="1600" dirty="0"/>
                    </a:p>
                  </a:txBody>
                  <a:tcPr/>
                </a:tc>
                <a:tc>
                  <a:txBody>
                    <a:bodyPr/>
                    <a:lstStyle/>
                    <a:p>
                      <a:pPr algn="r"/>
                      <a:r>
                        <a:rPr lang="en-GB" sz="1600" dirty="0"/>
                        <a:t>18,4</a:t>
                      </a:r>
                      <a:endParaRPr lang="en-ZA" sz="1600" dirty="0"/>
                    </a:p>
                  </a:txBody>
                  <a:tcPr/>
                </a:tc>
                <a:tc>
                  <a:txBody>
                    <a:bodyPr/>
                    <a:lstStyle/>
                    <a:p>
                      <a:pPr algn="r"/>
                      <a:r>
                        <a:rPr lang="en-GB" sz="1600" dirty="0"/>
                        <a:t>77,0</a:t>
                      </a:r>
                      <a:endParaRPr lang="en-ZA" sz="1600" dirty="0"/>
                    </a:p>
                  </a:txBody>
                  <a:tcPr/>
                </a:tc>
                <a:tc>
                  <a:txBody>
                    <a:bodyPr/>
                    <a:lstStyle/>
                    <a:p>
                      <a:pPr algn="r"/>
                      <a:r>
                        <a:rPr lang="en-GB" sz="1600" dirty="0"/>
                        <a:t>82,1</a:t>
                      </a:r>
                      <a:endParaRPr lang="en-ZA" sz="1600" dirty="0"/>
                    </a:p>
                  </a:txBody>
                  <a:tcPr/>
                </a:tc>
                <a:tc>
                  <a:txBody>
                    <a:bodyPr/>
                    <a:lstStyle/>
                    <a:p>
                      <a:pPr algn="r"/>
                      <a:r>
                        <a:rPr lang="en-GB" sz="1600" dirty="0"/>
                        <a:t>68,8</a:t>
                      </a:r>
                      <a:endParaRPr lang="en-ZA" sz="1600" dirty="0"/>
                    </a:p>
                  </a:txBody>
                  <a:tcPr/>
                </a:tc>
                <a:tc>
                  <a:txBody>
                    <a:bodyPr/>
                    <a:lstStyle/>
                    <a:p>
                      <a:pPr algn="r"/>
                      <a:r>
                        <a:rPr lang="en-GB" sz="1600" dirty="0"/>
                        <a:t>64,5</a:t>
                      </a:r>
                      <a:endParaRPr lang="en-ZA" sz="1600" dirty="0"/>
                    </a:p>
                  </a:txBody>
                  <a:tcPr/>
                </a:tc>
                <a:tc>
                  <a:txBody>
                    <a:bodyPr/>
                    <a:lstStyle/>
                    <a:p>
                      <a:pPr algn="r"/>
                      <a:r>
                        <a:rPr lang="en-GB" sz="1600" dirty="0"/>
                        <a:t>29,6</a:t>
                      </a:r>
                      <a:endParaRPr lang="en-ZA" sz="1600" dirty="0"/>
                    </a:p>
                  </a:txBody>
                  <a:tcPr/>
                </a:tc>
                <a:extLst>
                  <a:ext uri="{0D108BD9-81ED-4DB2-BD59-A6C34878D82A}">
                    <a16:rowId xmlns:a16="http://schemas.microsoft.com/office/drawing/2014/main" val="2960102803"/>
                  </a:ext>
                </a:extLst>
              </a:tr>
              <a:tr h="370840">
                <a:tc>
                  <a:txBody>
                    <a:bodyPr/>
                    <a:lstStyle/>
                    <a:p>
                      <a:r>
                        <a:rPr lang="en-GB" sz="1600" dirty="0"/>
                        <a:t>GP</a:t>
                      </a:r>
                      <a:endParaRPr lang="en-ZA" sz="1600" dirty="0"/>
                    </a:p>
                  </a:txBody>
                  <a:tcPr/>
                </a:tc>
                <a:tc>
                  <a:txBody>
                    <a:bodyPr/>
                    <a:lstStyle/>
                    <a:p>
                      <a:pPr algn="r"/>
                      <a:r>
                        <a:rPr lang="en-GB" sz="1600" dirty="0"/>
                        <a:t>31,5</a:t>
                      </a:r>
                      <a:endParaRPr lang="en-ZA" sz="1600" dirty="0"/>
                    </a:p>
                  </a:txBody>
                  <a:tcPr/>
                </a:tc>
                <a:tc>
                  <a:txBody>
                    <a:bodyPr/>
                    <a:lstStyle/>
                    <a:p>
                      <a:pPr algn="r"/>
                      <a:r>
                        <a:rPr lang="en-GB" sz="1600" dirty="0"/>
                        <a:t>18,7</a:t>
                      </a:r>
                      <a:endParaRPr lang="en-ZA" sz="1600" dirty="0"/>
                    </a:p>
                  </a:txBody>
                  <a:tcPr/>
                </a:tc>
                <a:tc>
                  <a:txBody>
                    <a:bodyPr/>
                    <a:lstStyle/>
                    <a:p>
                      <a:pPr algn="r"/>
                      <a:r>
                        <a:rPr lang="en-GB" sz="1600" dirty="0"/>
                        <a:t>73,4</a:t>
                      </a:r>
                      <a:endParaRPr lang="en-ZA" sz="1600" dirty="0"/>
                    </a:p>
                  </a:txBody>
                  <a:tcPr/>
                </a:tc>
                <a:tc>
                  <a:txBody>
                    <a:bodyPr/>
                    <a:lstStyle/>
                    <a:p>
                      <a:pPr algn="r"/>
                      <a:r>
                        <a:rPr lang="en-GB" sz="1600" dirty="0"/>
                        <a:t>97,6</a:t>
                      </a:r>
                      <a:endParaRPr lang="en-ZA" sz="1600" dirty="0"/>
                    </a:p>
                  </a:txBody>
                  <a:tcPr/>
                </a:tc>
                <a:tc>
                  <a:txBody>
                    <a:bodyPr/>
                    <a:lstStyle/>
                    <a:p>
                      <a:pPr algn="r"/>
                      <a:r>
                        <a:rPr lang="en-GB" sz="1600" dirty="0"/>
                        <a:t>90,0</a:t>
                      </a:r>
                      <a:endParaRPr lang="en-ZA" sz="1600" dirty="0"/>
                    </a:p>
                  </a:txBody>
                  <a:tcPr/>
                </a:tc>
                <a:tc>
                  <a:txBody>
                    <a:bodyPr/>
                    <a:lstStyle/>
                    <a:p>
                      <a:pPr algn="r"/>
                      <a:r>
                        <a:rPr lang="en-GB" sz="1600" dirty="0"/>
                        <a:t>66,4</a:t>
                      </a:r>
                      <a:endParaRPr lang="en-ZA" sz="1600" dirty="0"/>
                    </a:p>
                  </a:txBody>
                  <a:tcPr/>
                </a:tc>
                <a:tc>
                  <a:txBody>
                    <a:bodyPr/>
                    <a:lstStyle/>
                    <a:p>
                      <a:pPr algn="r"/>
                      <a:r>
                        <a:rPr lang="en-GB" sz="1600" dirty="0"/>
                        <a:t>13,9</a:t>
                      </a:r>
                      <a:endParaRPr lang="en-ZA" sz="1600" dirty="0"/>
                    </a:p>
                  </a:txBody>
                  <a:tcPr/>
                </a:tc>
                <a:extLst>
                  <a:ext uri="{0D108BD9-81ED-4DB2-BD59-A6C34878D82A}">
                    <a16:rowId xmlns:a16="http://schemas.microsoft.com/office/drawing/2014/main" val="1832098720"/>
                  </a:ext>
                </a:extLst>
              </a:tr>
              <a:tr h="370840">
                <a:tc>
                  <a:txBody>
                    <a:bodyPr/>
                    <a:lstStyle/>
                    <a:p>
                      <a:r>
                        <a:rPr lang="en-GB" sz="1600" dirty="0"/>
                        <a:t>MP</a:t>
                      </a:r>
                      <a:endParaRPr lang="en-ZA" sz="1600" dirty="0"/>
                    </a:p>
                  </a:txBody>
                  <a:tcPr/>
                </a:tc>
                <a:tc>
                  <a:txBody>
                    <a:bodyPr/>
                    <a:lstStyle/>
                    <a:p>
                      <a:pPr algn="r"/>
                      <a:r>
                        <a:rPr lang="en-GB" sz="1600" dirty="0"/>
                        <a:t>54,1</a:t>
                      </a:r>
                      <a:endParaRPr lang="en-ZA" sz="1600" dirty="0"/>
                    </a:p>
                  </a:txBody>
                  <a:tcPr/>
                </a:tc>
                <a:tc>
                  <a:txBody>
                    <a:bodyPr/>
                    <a:lstStyle/>
                    <a:p>
                      <a:pPr algn="r"/>
                      <a:r>
                        <a:rPr lang="en-GB" sz="1600" dirty="0"/>
                        <a:t>7,3</a:t>
                      </a:r>
                      <a:endParaRPr lang="en-ZA" sz="1600" dirty="0"/>
                    </a:p>
                  </a:txBody>
                  <a:tcPr/>
                </a:tc>
                <a:tc>
                  <a:txBody>
                    <a:bodyPr/>
                    <a:lstStyle/>
                    <a:p>
                      <a:pPr algn="r"/>
                      <a:r>
                        <a:rPr lang="en-GB" sz="1600" dirty="0"/>
                        <a:t>72,0</a:t>
                      </a:r>
                      <a:endParaRPr lang="en-ZA" sz="1600" dirty="0"/>
                    </a:p>
                  </a:txBody>
                  <a:tcPr/>
                </a:tc>
                <a:tc>
                  <a:txBody>
                    <a:bodyPr/>
                    <a:lstStyle/>
                    <a:p>
                      <a:pPr algn="r"/>
                      <a:r>
                        <a:rPr lang="en-GB" sz="1600" dirty="0"/>
                        <a:t>85,2</a:t>
                      </a:r>
                      <a:endParaRPr lang="en-ZA" sz="1600" dirty="0"/>
                    </a:p>
                  </a:txBody>
                  <a:tcPr/>
                </a:tc>
                <a:tc>
                  <a:txBody>
                    <a:bodyPr/>
                    <a:lstStyle/>
                    <a:p>
                      <a:pPr algn="r"/>
                      <a:r>
                        <a:rPr lang="en-GB" sz="1600" dirty="0"/>
                        <a:t>63,7</a:t>
                      </a:r>
                      <a:endParaRPr lang="en-ZA" sz="1600" dirty="0"/>
                    </a:p>
                  </a:txBody>
                  <a:tcPr/>
                </a:tc>
                <a:tc>
                  <a:txBody>
                    <a:bodyPr/>
                    <a:lstStyle/>
                    <a:p>
                      <a:pPr algn="r"/>
                      <a:r>
                        <a:rPr lang="en-GB" sz="1600" dirty="0"/>
                        <a:t>67,4</a:t>
                      </a:r>
                      <a:endParaRPr lang="en-ZA" sz="1600" dirty="0"/>
                    </a:p>
                  </a:txBody>
                  <a:tcPr/>
                </a:tc>
                <a:tc>
                  <a:txBody>
                    <a:bodyPr/>
                    <a:lstStyle/>
                    <a:p>
                      <a:pPr algn="r"/>
                      <a:r>
                        <a:rPr lang="en-GB" sz="1600" dirty="0"/>
                        <a:t>24,1</a:t>
                      </a:r>
                      <a:endParaRPr lang="en-ZA" sz="1600" dirty="0"/>
                    </a:p>
                  </a:txBody>
                  <a:tcPr/>
                </a:tc>
                <a:extLst>
                  <a:ext uri="{0D108BD9-81ED-4DB2-BD59-A6C34878D82A}">
                    <a16:rowId xmlns:a16="http://schemas.microsoft.com/office/drawing/2014/main" val="3441610074"/>
                  </a:ext>
                </a:extLst>
              </a:tr>
              <a:tr h="370840">
                <a:tc>
                  <a:txBody>
                    <a:bodyPr/>
                    <a:lstStyle/>
                    <a:p>
                      <a:r>
                        <a:rPr lang="en-GB" sz="1600" dirty="0"/>
                        <a:t>LP</a:t>
                      </a:r>
                      <a:endParaRPr lang="en-ZA" sz="1600" dirty="0"/>
                    </a:p>
                  </a:txBody>
                  <a:tcPr/>
                </a:tc>
                <a:tc>
                  <a:txBody>
                    <a:bodyPr/>
                    <a:lstStyle/>
                    <a:p>
                      <a:pPr algn="r"/>
                      <a:r>
                        <a:rPr lang="en-GB" sz="1600" dirty="0"/>
                        <a:t>58,2</a:t>
                      </a:r>
                      <a:endParaRPr lang="en-ZA" sz="1600" dirty="0"/>
                    </a:p>
                  </a:txBody>
                  <a:tcPr/>
                </a:tc>
                <a:tc>
                  <a:txBody>
                    <a:bodyPr/>
                    <a:lstStyle/>
                    <a:p>
                      <a:pPr algn="r"/>
                      <a:r>
                        <a:rPr lang="en-GB" sz="1600" dirty="0"/>
                        <a:t>3,6</a:t>
                      </a:r>
                      <a:endParaRPr lang="en-ZA" sz="1600" dirty="0"/>
                    </a:p>
                  </a:txBody>
                  <a:tcPr/>
                </a:tc>
                <a:tc>
                  <a:txBody>
                    <a:bodyPr/>
                    <a:lstStyle/>
                    <a:p>
                      <a:pPr algn="r"/>
                      <a:r>
                        <a:rPr lang="en-GB" sz="1600" dirty="0"/>
                        <a:t>62,2</a:t>
                      </a:r>
                      <a:endParaRPr lang="en-ZA" sz="1600" dirty="0"/>
                    </a:p>
                  </a:txBody>
                  <a:tcPr/>
                </a:tc>
                <a:tc>
                  <a:txBody>
                    <a:bodyPr/>
                    <a:lstStyle/>
                    <a:p>
                      <a:pPr algn="r"/>
                      <a:r>
                        <a:rPr lang="en-GB" sz="1600" dirty="0"/>
                        <a:t>70,0</a:t>
                      </a:r>
                      <a:endParaRPr lang="en-ZA" sz="1600" dirty="0"/>
                    </a:p>
                  </a:txBody>
                  <a:tcPr/>
                </a:tc>
                <a:tc>
                  <a:txBody>
                    <a:bodyPr/>
                    <a:lstStyle/>
                    <a:p>
                      <a:pPr algn="r"/>
                      <a:r>
                        <a:rPr lang="en-GB" sz="1600" dirty="0"/>
                        <a:t>63,4</a:t>
                      </a:r>
                      <a:endParaRPr lang="en-ZA" sz="1600" dirty="0"/>
                    </a:p>
                  </a:txBody>
                  <a:tcPr/>
                </a:tc>
                <a:tc>
                  <a:txBody>
                    <a:bodyPr/>
                    <a:lstStyle/>
                    <a:p>
                      <a:pPr algn="r"/>
                      <a:r>
                        <a:rPr lang="en-GB" sz="1600" dirty="0"/>
                        <a:t>66,4</a:t>
                      </a:r>
                      <a:endParaRPr lang="en-ZA" sz="1600" dirty="0"/>
                    </a:p>
                  </a:txBody>
                  <a:tcPr/>
                </a:tc>
                <a:tc>
                  <a:txBody>
                    <a:bodyPr/>
                    <a:lstStyle/>
                    <a:p>
                      <a:pPr algn="r"/>
                      <a:r>
                        <a:rPr lang="en-GB" sz="1600" dirty="0"/>
                        <a:t>5,5</a:t>
                      </a:r>
                      <a:endParaRPr lang="en-ZA" sz="1600" dirty="0"/>
                    </a:p>
                  </a:txBody>
                  <a:tcPr/>
                </a:tc>
                <a:extLst>
                  <a:ext uri="{0D108BD9-81ED-4DB2-BD59-A6C34878D82A}">
                    <a16:rowId xmlns:a16="http://schemas.microsoft.com/office/drawing/2014/main" val="2180290753"/>
                  </a:ext>
                </a:extLst>
              </a:tr>
              <a:tr h="370840">
                <a:tc>
                  <a:txBody>
                    <a:bodyPr/>
                    <a:lstStyle/>
                    <a:p>
                      <a:r>
                        <a:rPr lang="en-GB" sz="1600" dirty="0"/>
                        <a:t>SA</a:t>
                      </a:r>
                      <a:endParaRPr lang="en-ZA" sz="1600" dirty="0"/>
                    </a:p>
                  </a:txBody>
                  <a:tcPr/>
                </a:tc>
                <a:tc>
                  <a:txBody>
                    <a:bodyPr/>
                    <a:lstStyle/>
                    <a:p>
                      <a:pPr algn="r"/>
                      <a:r>
                        <a:rPr lang="en-GB" sz="1600" dirty="0"/>
                        <a:t>45,5</a:t>
                      </a:r>
                      <a:endParaRPr lang="en-ZA" sz="1600" dirty="0"/>
                    </a:p>
                  </a:txBody>
                  <a:tcPr/>
                </a:tc>
                <a:tc>
                  <a:txBody>
                    <a:bodyPr/>
                    <a:lstStyle/>
                    <a:p>
                      <a:pPr algn="r"/>
                      <a:r>
                        <a:rPr lang="en-GB" sz="1600" dirty="0"/>
                        <a:t>12,7</a:t>
                      </a:r>
                      <a:endParaRPr lang="en-ZA" sz="1600" dirty="0"/>
                    </a:p>
                  </a:txBody>
                  <a:tcPr/>
                </a:tc>
                <a:tc>
                  <a:txBody>
                    <a:bodyPr/>
                    <a:lstStyle/>
                    <a:p>
                      <a:pPr algn="r"/>
                      <a:r>
                        <a:rPr lang="en-GB" sz="1600" dirty="0"/>
                        <a:t>75,1</a:t>
                      </a:r>
                      <a:endParaRPr lang="en-ZA" sz="1600" dirty="0"/>
                    </a:p>
                  </a:txBody>
                  <a:tcPr/>
                </a:tc>
                <a:tc>
                  <a:txBody>
                    <a:bodyPr/>
                    <a:lstStyle/>
                    <a:p>
                      <a:pPr algn="r"/>
                      <a:r>
                        <a:rPr lang="en-GB" sz="1600" dirty="0"/>
                        <a:t>88,2</a:t>
                      </a:r>
                      <a:endParaRPr lang="en-ZA" sz="1600" dirty="0"/>
                    </a:p>
                  </a:txBody>
                  <a:tcPr/>
                </a:tc>
                <a:tc>
                  <a:txBody>
                    <a:bodyPr/>
                    <a:lstStyle/>
                    <a:p>
                      <a:pPr algn="r"/>
                      <a:r>
                        <a:rPr lang="en-GB" sz="1600" dirty="0"/>
                        <a:t>82,1</a:t>
                      </a:r>
                      <a:endParaRPr lang="en-ZA" sz="1600" dirty="0"/>
                    </a:p>
                  </a:txBody>
                  <a:tcPr/>
                </a:tc>
                <a:tc>
                  <a:txBody>
                    <a:bodyPr/>
                    <a:lstStyle/>
                    <a:p>
                      <a:pPr algn="r"/>
                      <a:r>
                        <a:rPr lang="en-GB" sz="1600" dirty="0"/>
                        <a:t>61,2</a:t>
                      </a:r>
                      <a:endParaRPr lang="en-ZA" sz="1600" dirty="0"/>
                    </a:p>
                  </a:txBody>
                  <a:tcPr/>
                </a:tc>
                <a:tc>
                  <a:txBody>
                    <a:bodyPr/>
                    <a:lstStyle/>
                    <a:p>
                      <a:pPr algn="r"/>
                      <a:r>
                        <a:rPr lang="en-GB" sz="1600" dirty="0"/>
                        <a:t>17,8</a:t>
                      </a:r>
                      <a:endParaRPr lang="en-ZA" sz="1600" dirty="0"/>
                    </a:p>
                  </a:txBody>
                  <a:tcPr/>
                </a:tc>
                <a:extLst>
                  <a:ext uri="{0D108BD9-81ED-4DB2-BD59-A6C34878D82A}">
                    <a16:rowId xmlns:a16="http://schemas.microsoft.com/office/drawing/2014/main" val="788019390"/>
                  </a:ext>
                </a:extLst>
              </a:tr>
            </a:tbl>
          </a:graphicData>
        </a:graphic>
      </p:graphicFrame>
      <p:sp>
        <p:nvSpPr>
          <p:cNvPr id="7" name="TextBox 78">
            <a:extLst>
              <a:ext uri="{FF2B5EF4-FFF2-40B4-BE49-F238E27FC236}">
                <a16:creationId xmlns:a16="http://schemas.microsoft.com/office/drawing/2014/main" id="{85324788-19F7-4791-8F0D-0A2807676E74}"/>
              </a:ext>
            </a:extLst>
          </p:cNvPr>
          <p:cNvSpPr txBox="1"/>
          <p:nvPr/>
        </p:nvSpPr>
        <p:spPr>
          <a:xfrm>
            <a:off x="434857" y="291000"/>
            <a:ext cx="11407519" cy="461665"/>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r>
              <a:rPr lang="en-GB" dirty="0"/>
              <a:t>Selected GHS indicators by province, 2019</a:t>
            </a:r>
            <a:endParaRPr lang="en-GB" dirty="0">
              <a:latin typeface="+mj-lt"/>
            </a:endParaRPr>
          </a:p>
        </p:txBody>
      </p:sp>
      <p:sp>
        <p:nvSpPr>
          <p:cNvPr id="8" name="Slide Number Placeholder 15">
            <a:extLst>
              <a:ext uri="{FF2B5EF4-FFF2-40B4-BE49-F238E27FC236}">
                <a16:creationId xmlns:a16="http://schemas.microsoft.com/office/drawing/2014/main" id="{5B543734-401A-4141-86F4-F37E31E95438}"/>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27</a:t>
            </a:fld>
            <a:endParaRPr lang="en-ZA" dirty="0">
              <a:solidFill>
                <a:schemeClr val="bg1">
                  <a:lumMod val="7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81F1BE3E-587D-4929-B082-99009D773A29}"/>
              </a:ext>
            </a:extLst>
          </p:cNvPr>
          <p:cNvSpPr/>
          <p:nvPr/>
        </p:nvSpPr>
        <p:spPr>
          <a:xfrm>
            <a:off x="10403894" y="5731206"/>
            <a:ext cx="1208985" cy="261610"/>
          </a:xfrm>
          <a:prstGeom prst="rect">
            <a:avLst/>
          </a:prstGeom>
        </p:spPr>
        <p:txBody>
          <a:bodyPr wrap="none">
            <a:spAutoFit/>
          </a:bodyPr>
          <a:lstStyle/>
          <a:p>
            <a:r>
              <a:rPr lang="en-GB" sz="1100" dirty="0">
                <a:solidFill>
                  <a:schemeClr val="bg1">
                    <a:lumMod val="75000"/>
                  </a:schemeClr>
                </a:solidFill>
              </a:rPr>
              <a:t>Source: GHS 2019</a:t>
            </a:r>
            <a:endParaRPr lang="en-ZA" sz="1100" dirty="0">
              <a:solidFill>
                <a:schemeClr val="bg1">
                  <a:lumMod val="75000"/>
                </a:schemeClr>
              </a:solidFill>
            </a:endParaRPr>
          </a:p>
        </p:txBody>
      </p:sp>
    </p:spTree>
    <p:extLst>
      <p:ext uri="{BB962C8B-B14F-4D97-AF65-F5344CB8AC3E}">
        <p14:creationId xmlns:p14="http://schemas.microsoft.com/office/powerpoint/2010/main" val="216847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B0A5B4-02B2-42A9-A933-FA6F8A74B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6640" y="1465544"/>
            <a:ext cx="5935201" cy="4292006"/>
          </a:xfrm>
          <a:prstGeom prst="rect">
            <a:avLst/>
          </a:prstGeom>
        </p:spPr>
      </p:pic>
      <p:sp>
        <p:nvSpPr>
          <p:cNvPr id="5" name="TextBox 78">
            <a:extLst>
              <a:ext uri="{FF2B5EF4-FFF2-40B4-BE49-F238E27FC236}">
                <a16:creationId xmlns:a16="http://schemas.microsoft.com/office/drawing/2014/main" id="{F5203322-FE32-4570-B07F-DD6A0D8E669B}"/>
              </a:ext>
            </a:extLst>
          </p:cNvPr>
          <p:cNvSpPr txBox="1"/>
          <p:nvPr/>
        </p:nvSpPr>
        <p:spPr>
          <a:xfrm>
            <a:off x="218324" y="169570"/>
            <a:ext cx="11780162" cy="461665"/>
          </a:xfrm>
          <a:prstGeom prst="rect">
            <a:avLst/>
          </a:prstGeom>
          <a:noFill/>
        </p:spPr>
        <p:txBody>
          <a:bodyPr wrap="square" rtlCol="0">
            <a:spAutoFit/>
          </a:bodyPr>
          <a:lstStyle/>
          <a:p>
            <a:pPr lvl="0"/>
            <a:r>
              <a:rPr kumimoji="0" lang="en-GB"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Survey </a:t>
            </a:r>
            <a:r>
              <a:rPr lang="en-GB" sz="2400" b="1" dirty="0">
                <a:solidFill>
                  <a:srgbClr val="000000"/>
                </a:solidFill>
                <a:latin typeface="Calibri Light" panose="020F0302020204030204" pitchFamily="34" charset="0"/>
                <a:cs typeface="Calibri Light" panose="020F0302020204030204" pitchFamily="34" charset="0"/>
              </a:rPr>
              <a:t>d</a:t>
            </a:r>
            <a:r>
              <a:rPr kumimoji="0" lang="en-GB" sz="2400" b="1" i="0" u="none" strike="noStrike" kern="1200" cap="none" spc="0" normalizeH="0" baseline="0" noProof="0" dirty="0" err="1">
                <a:ln>
                  <a:noFill/>
                </a:ln>
                <a:solidFill>
                  <a:srgbClr val="000000"/>
                </a:solidFill>
                <a:effectLst/>
                <a:uLnTx/>
                <a:uFillTx/>
                <a:latin typeface="Calibri Light" panose="020F0302020204030204" pitchFamily="34" charset="0"/>
                <a:ea typeface="+mn-ea"/>
                <a:cs typeface="Calibri Light" panose="020F0302020204030204" pitchFamily="34" charset="0"/>
              </a:rPr>
              <a:t>ata</a:t>
            </a:r>
            <a:r>
              <a:rPr kumimoji="0" lang="en-GB"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allows Stats SA to report on National, Provincial and Metropolitan geographic levels </a:t>
            </a:r>
            <a:endParaRPr kumimoji="0" lang="en-ZA" sz="24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2" name="Rectangle 1">
            <a:extLst>
              <a:ext uri="{FF2B5EF4-FFF2-40B4-BE49-F238E27FC236}">
                <a16:creationId xmlns:a16="http://schemas.microsoft.com/office/drawing/2014/main" id="{061CA5D3-2BBD-47B2-AB76-04F68339438C}"/>
              </a:ext>
            </a:extLst>
          </p:cNvPr>
          <p:cNvSpPr/>
          <p:nvPr/>
        </p:nvSpPr>
        <p:spPr>
          <a:xfrm>
            <a:off x="218324" y="1003880"/>
            <a:ext cx="6096000" cy="1477328"/>
          </a:xfrm>
          <a:prstGeom prst="rect">
            <a:avLst/>
          </a:prstGeom>
        </p:spPr>
        <p:txBody>
          <a:bodyPr>
            <a:spAutoFit/>
          </a:bodyPr>
          <a:lstStyle/>
          <a:p>
            <a:r>
              <a:rPr lang="en-GB" dirty="0"/>
              <a:t>Survey Data such as General Household Survey or the Quarterly Labour Force Survey is collected from about 30 000 households</a:t>
            </a:r>
          </a:p>
          <a:p>
            <a:endParaRPr lang="en-GB" dirty="0"/>
          </a:p>
          <a:p>
            <a:r>
              <a:rPr lang="en-GB" dirty="0"/>
              <a:t>It allows coverage of  all settlement types( e.g. rural/urban) across the country</a:t>
            </a:r>
          </a:p>
        </p:txBody>
      </p:sp>
      <p:sp>
        <p:nvSpPr>
          <p:cNvPr id="6" name="Oval 5">
            <a:extLst>
              <a:ext uri="{FF2B5EF4-FFF2-40B4-BE49-F238E27FC236}">
                <a16:creationId xmlns:a16="http://schemas.microsoft.com/office/drawing/2014/main" id="{8EFDE227-BE55-4BD2-AFBC-BC0B9D0D3872}"/>
              </a:ext>
            </a:extLst>
          </p:cNvPr>
          <p:cNvSpPr/>
          <p:nvPr/>
        </p:nvSpPr>
        <p:spPr>
          <a:xfrm>
            <a:off x="8981162" y="1073656"/>
            <a:ext cx="2839888" cy="2839888"/>
          </a:xfrm>
          <a:prstGeom prst="ellipse">
            <a:avLst/>
          </a:prstGeom>
          <a:solidFill>
            <a:srgbClr val="253435"/>
          </a:solidFill>
          <a:ln w="57150">
            <a:solidFill>
              <a:srgbClr val="FFD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Connector: Elbow 7">
            <a:extLst>
              <a:ext uri="{FF2B5EF4-FFF2-40B4-BE49-F238E27FC236}">
                <a16:creationId xmlns:a16="http://schemas.microsoft.com/office/drawing/2014/main" id="{E0A9FCFF-51AE-43F0-A51B-7DE090A6AEBB}"/>
              </a:ext>
            </a:extLst>
          </p:cNvPr>
          <p:cNvCxnSpPr/>
          <p:nvPr/>
        </p:nvCxnSpPr>
        <p:spPr>
          <a:xfrm rot="10800000" flipV="1">
            <a:off x="6134083" y="2680569"/>
            <a:ext cx="2671714" cy="626301"/>
          </a:xfrm>
          <a:prstGeom prst="bentConnector3">
            <a:avLst>
              <a:gd name="adj1" fmla="val 99697"/>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CF8AA87D-E7CB-4C7D-9B92-A4884889CD96}"/>
              </a:ext>
            </a:extLst>
          </p:cNvPr>
          <p:cNvSpPr/>
          <p:nvPr/>
        </p:nvSpPr>
        <p:spPr>
          <a:xfrm>
            <a:off x="8893479" y="3763827"/>
            <a:ext cx="3298521" cy="1354217"/>
          </a:xfrm>
          <a:prstGeom prst="rect">
            <a:avLst/>
          </a:prstGeom>
        </p:spPr>
        <p:txBody>
          <a:bodyPr wrap="square">
            <a:spAutoFit/>
          </a:bodyPr>
          <a:lstStyle/>
          <a:p>
            <a:endParaRPr lang="en-GB" dirty="0"/>
          </a:p>
          <a:p>
            <a:r>
              <a:rPr lang="en-GB" sz="1600" dirty="0"/>
              <a:t>Census is conducted once in 10 years</a:t>
            </a:r>
          </a:p>
          <a:p>
            <a:endParaRPr lang="en-GB" sz="1600" dirty="0"/>
          </a:p>
          <a:p>
            <a:r>
              <a:rPr lang="en-GB" sz="1600" dirty="0"/>
              <a:t>The Community Survey is an intercensal survey</a:t>
            </a:r>
          </a:p>
        </p:txBody>
      </p:sp>
      <p:sp>
        <p:nvSpPr>
          <p:cNvPr id="11" name="Rectangle 10">
            <a:extLst>
              <a:ext uri="{FF2B5EF4-FFF2-40B4-BE49-F238E27FC236}">
                <a16:creationId xmlns:a16="http://schemas.microsoft.com/office/drawing/2014/main" id="{54FDE367-6F96-4622-87F0-032DC5142FF6}"/>
              </a:ext>
            </a:extLst>
          </p:cNvPr>
          <p:cNvSpPr/>
          <p:nvPr/>
        </p:nvSpPr>
        <p:spPr>
          <a:xfrm>
            <a:off x="8981162" y="1754936"/>
            <a:ext cx="2839888" cy="1631216"/>
          </a:xfrm>
          <a:prstGeom prst="rect">
            <a:avLst/>
          </a:prstGeom>
        </p:spPr>
        <p:txBody>
          <a:bodyPr wrap="square">
            <a:spAutoFit/>
          </a:bodyPr>
          <a:lstStyle/>
          <a:p>
            <a:pPr algn="ctr"/>
            <a:r>
              <a:rPr lang="en-GB" sz="2000" dirty="0">
                <a:solidFill>
                  <a:schemeClr val="accent4">
                    <a:lumMod val="60000"/>
                    <a:lumOff val="40000"/>
                  </a:schemeClr>
                </a:solidFill>
              </a:rPr>
              <a:t>Reporting at local municipality level requires use of Census and Community Survey data</a:t>
            </a:r>
          </a:p>
        </p:txBody>
      </p:sp>
    </p:spTree>
    <p:extLst>
      <p:ext uri="{BB962C8B-B14F-4D97-AF65-F5344CB8AC3E}">
        <p14:creationId xmlns:p14="http://schemas.microsoft.com/office/powerpoint/2010/main" val="409094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7074329-33FC-489F-B4A8-4101FD8CDB59}"/>
              </a:ext>
            </a:extLst>
          </p:cNvPr>
          <p:cNvGrpSpPr/>
          <p:nvPr/>
        </p:nvGrpSpPr>
        <p:grpSpPr>
          <a:xfrm>
            <a:off x="1632558" y="2746128"/>
            <a:ext cx="7156174" cy="1229524"/>
            <a:chOff x="19107" y="2746128"/>
            <a:chExt cx="7156174" cy="1229524"/>
          </a:xfrm>
        </p:grpSpPr>
        <p:cxnSp>
          <p:nvCxnSpPr>
            <p:cNvPr id="4" name="Straight Arrow Connector 3">
              <a:extLst>
                <a:ext uri="{FF2B5EF4-FFF2-40B4-BE49-F238E27FC236}">
                  <a16:creationId xmlns:a16="http://schemas.microsoft.com/office/drawing/2014/main" id="{403A3E23-F42D-4A52-B05B-3EBA86F26BE8}"/>
                </a:ext>
              </a:extLst>
            </p:cNvPr>
            <p:cNvCxnSpPr/>
            <p:nvPr/>
          </p:nvCxnSpPr>
          <p:spPr>
            <a:xfrm flipV="1">
              <a:off x="19107" y="2746128"/>
              <a:ext cx="7156174" cy="0"/>
            </a:xfrm>
            <a:prstGeom prst="straightConnector1">
              <a:avLst/>
            </a:prstGeom>
            <a:ln w="28575">
              <a:solidFill>
                <a:schemeClr val="bg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DEC54F5-7118-4BD6-863E-B1021DCFB4D4}"/>
                </a:ext>
              </a:extLst>
            </p:cNvPr>
            <p:cNvCxnSpPr/>
            <p:nvPr/>
          </p:nvCxnSpPr>
          <p:spPr>
            <a:xfrm>
              <a:off x="4253948" y="2746128"/>
              <a:ext cx="0" cy="1229524"/>
            </a:xfrm>
            <a:prstGeom prst="straightConnector1">
              <a:avLst/>
            </a:prstGeom>
            <a:ln w="190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0602CAC-D7D0-436C-947C-C0E45DD52B7B}"/>
                </a:ext>
              </a:extLst>
            </p:cNvPr>
            <p:cNvCxnSpPr/>
            <p:nvPr/>
          </p:nvCxnSpPr>
          <p:spPr>
            <a:xfrm>
              <a:off x="6882647" y="2746128"/>
              <a:ext cx="0" cy="1229524"/>
            </a:xfrm>
            <a:prstGeom prst="straightConnector1">
              <a:avLst/>
            </a:prstGeom>
            <a:ln w="190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60E84781-C5AB-4987-B902-CF3A6F930C79}"/>
              </a:ext>
            </a:extLst>
          </p:cNvPr>
          <p:cNvPicPr>
            <a:picLocks/>
          </p:cNvPicPr>
          <p:nvPr/>
        </p:nvPicPr>
        <p:blipFill>
          <a:blip r:embed="rId2"/>
          <a:stretch>
            <a:fillRect/>
          </a:stretch>
        </p:blipFill>
        <p:spPr>
          <a:xfrm>
            <a:off x="1632558" y="1846128"/>
            <a:ext cx="1800000" cy="1800000"/>
          </a:xfrm>
          <a:prstGeom prst="rect">
            <a:avLst/>
          </a:prstGeom>
        </p:spPr>
      </p:pic>
      <p:pic>
        <p:nvPicPr>
          <p:cNvPr id="8" name="Picture 7">
            <a:extLst>
              <a:ext uri="{FF2B5EF4-FFF2-40B4-BE49-F238E27FC236}">
                <a16:creationId xmlns:a16="http://schemas.microsoft.com/office/drawing/2014/main" id="{5E35EFBF-47C6-419C-9BCF-CF9861D4EED3}"/>
              </a:ext>
            </a:extLst>
          </p:cNvPr>
          <p:cNvPicPr>
            <a:picLocks/>
          </p:cNvPicPr>
          <p:nvPr/>
        </p:nvPicPr>
        <p:blipFill>
          <a:blip r:embed="rId3"/>
          <a:stretch>
            <a:fillRect/>
          </a:stretch>
        </p:blipFill>
        <p:spPr>
          <a:xfrm>
            <a:off x="3566146" y="1879572"/>
            <a:ext cx="1800000" cy="1800000"/>
          </a:xfrm>
          <a:prstGeom prst="rect">
            <a:avLst/>
          </a:prstGeom>
        </p:spPr>
      </p:pic>
      <p:pic>
        <p:nvPicPr>
          <p:cNvPr id="9" name="Picture 8">
            <a:extLst>
              <a:ext uri="{FF2B5EF4-FFF2-40B4-BE49-F238E27FC236}">
                <a16:creationId xmlns:a16="http://schemas.microsoft.com/office/drawing/2014/main" id="{441B7EEE-99A5-4415-8CDF-5A535016DC6B}"/>
              </a:ext>
            </a:extLst>
          </p:cNvPr>
          <p:cNvPicPr>
            <a:picLocks/>
          </p:cNvPicPr>
          <p:nvPr/>
        </p:nvPicPr>
        <p:blipFill>
          <a:blip r:embed="rId4"/>
          <a:stretch>
            <a:fillRect/>
          </a:stretch>
        </p:blipFill>
        <p:spPr>
          <a:xfrm>
            <a:off x="6272519" y="1917174"/>
            <a:ext cx="1800000" cy="1800000"/>
          </a:xfrm>
          <a:prstGeom prst="rect">
            <a:avLst/>
          </a:prstGeom>
        </p:spPr>
      </p:pic>
      <p:pic>
        <p:nvPicPr>
          <p:cNvPr id="10" name="Picture 9">
            <a:extLst>
              <a:ext uri="{FF2B5EF4-FFF2-40B4-BE49-F238E27FC236}">
                <a16:creationId xmlns:a16="http://schemas.microsoft.com/office/drawing/2014/main" id="{8CD5FC53-747F-4173-BC24-0A3F52E619EB}"/>
              </a:ext>
            </a:extLst>
          </p:cNvPr>
          <p:cNvPicPr>
            <a:picLocks/>
          </p:cNvPicPr>
          <p:nvPr/>
        </p:nvPicPr>
        <p:blipFill>
          <a:blip r:embed="rId5"/>
          <a:stretch>
            <a:fillRect/>
          </a:stretch>
        </p:blipFill>
        <p:spPr>
          <a:xfrm>
            <a:off x="8775004" y="1944850"/>
            <a:ext cx="1800000" cy="1800000"/>
          </a:xfrm>
          <a:prstGeom prst="rect">
            <a:avLst/>
          </a:prstGeom>
        </p:spPr>
      </p:pic>
      <p:pic>
        <p:nvPicPr>
          <p:cNvPr id="11" name="Picture 10">
            <a:extLst>
              <a:ext uri="{FF2B5EF4-FFF2-40B4-BE49-F238E27FC236}">
                <a16:creationId xmlns:a16="http://schemas.microsoft.com/office/drawing/2014/main" id="{F713F678-8C46-4CBE-8D5B-CC875422E315}"/>
              </a:ext>
            </a:extLst>
          </p:cNvPr>
          <p:cNvPicPr>
            <a:picLocks noChangeAspect="1"/>
          </p:cNvPicPr>
          <p:nvPr/>
        </p:nvPicPr>
        <p:blipFill>
          <a:blip r:embed="rId6"/>
          <a:stretch>
            <a:fillRect/>
          </a:stretch>
        </p:blipFill>
        <p:spPr>
          <a:xfrm>
            <a:off x="7880349" y="4141369"/>
            <a:ext cx="1231499" cy="1219306"/>
          </a:xfrm>
          <a:prstGeom prst="rect">
            <a:avLst/>
          </a:prstGeom>
        </p:spPr>
      </p:pic>
      <p:pic>
        <p:nvPicPr>
          <p:cNvPr id="12" name="Picture 11">
            <a:extLst>
              <a:ext uri="{FF2B5EF4-FFF2-40B4-BE49-F238E27FC236}">
                <a16:creationId xmlns:a16="http://schemas.microsoft.com/office/drawing/2014/main" id="{965298CB-E0F8-44D9-8F05-6D3547484824}"/>
              </a:ext>
            </a:extLst>
          </p:cNvPr>
          <p:cNvPicPr>
            <a:picLocks noChangeAspect="1"/>
          </p:cNvPicPr>
          <p:nvPr/>
        </p:nvPicPr>
        <p:blipFill>
          <a:blip r:embed="rId7"/>
          <a:stretch>
            <a:fillRect/>
          </a:stretch>
        </p:blipFill>
        <p:spPr>
          <a:xfrm>
            <a:off x="5254698" y="4141369"/>
            <a:ext cx="1225402" cy="1219306"/>
          </a:xfrm>
          <a:prstGeom prst="rect">
            <a:avLst/>
          </a:prstGeom>
        </p:spPr>
      </p:pic>
      <p:cxnSp>
        <p:nvCxnSpPr>
          <p:cNvPr id="13" name="Straight Arrow Connector 12">
            <a:extLst>
              <a:ext uri="{FF2B5EF4-FFF2-40B4-BE49-F238E27FC236}">
                <a16:creationId xmlns:a16="http://schemas.microsoft.com/office/drawing/2014/main" id="{8D2D9223-CCF0-4630-A0E6-F5AFE4792CC3}"/>
              </a:ext>
            </a:extLst>
          </p:cNvPr>
          <p:cNvCxnSpPr/>
          <p:nvPr/>
        </p:nvCxnSpPr>
        <p:spPr>
          <a:xfrm>
            <a:off x="3188459" y="1846128"/>
            <a:ext cx="506896" cy="0"/>
          </a:xfrm>
          <a:prstGeom prst="straightConnector1">
            <a:avLst/>
          </a:prstGeom>
          <a:ln>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21D59C-7A15-423E-814A-97136FD7D9B8}"/>
              </a:ext>
            </a:extLst>
          </p:cNvPr>
          <p:cNvCxnSpPr>
            <a:cxnSpLocks/>
          </p:cNvCxnSpPr>
          <p:nvPr/>
        </p:nvCxnSpPr>
        <p:spPr>
          <a:xfrm>
            <a:off x="5210645" y="1917174"/>
            <a:ext cx="1113954" cy="0"/>
          </a:xfrm>
          <a:prstGeom prst="straightConnector1">
            <a:avLst/>
          </a:prstGeom>
          <a:ln>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8E3ABA-7862-4811-A852-197F557CF014}"/>
              </a:ext>
            </a:extLst>
          </p:cNvPr>
          <p:cNvCxnSpPr>
            <a:cxnSpLocks/>
          </p:cNvCxnSpPr>
          <p:nvPr/>
        </p:nvCxnSpPr>
        <p:spPr>
          <a:xfrm>
            <a:off x="7927799" y="1944850"/>
            <a:ext cx="1113954" cy="0"/>
          </a:xfrm>
          <a:prstGeom prst="straightConnector1">
            <a:avLst/>
          </a:prstGeom>
          <a:ln>
            <a:solidFill>
              <a:schemeClr val="accent6">
                <a:lumMod val="60000"/>
                <a:lumOff val="4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B5E671B-47EC-425C-9DAB-099EF8799DA0}"/>
              </a:ext>
            </a:extLst>
          </p:cNvPr>
          <p:cNvSpPr txBox="1"/>
          <p:nvPr/>
        </p:nvSpPr>
        <p:spPr>
          <a:xfrm>
            <a:off x="3121284" y="1519671"/>
            <a:ext cx="457035" cy="367748"/>
          </a:xfrm>
          <a:prstGeom prst="rect">
            <a:avLst/>
          </a:prstGeom>
          <a:noFill/>
        </p:spPr>
        <p:txBody>
          <a:bodyPr wrap="square" rtlCol="0">
            <a:spAutoFit/>
          </a:bodyPr>
          <a:lstStyle/>
          <a:p>
            <a:r>
              <a:rPr lang="en-ZA" dirty="0">
                <a:solidFill>
                  <a:schemeClr val="bg1">
                    <a:lumMod val="50000"/>
                  </a:schemeClr>
                </a:solidFill>
              </a:rPr>
              <a:t>5y</a:t>
            </a:r>
          </a:p>
        </p:txBody>
      </p:sp>
      <p:sp>
        <p:nvSpPr>
          <p:cNvPr id="17" name="TextBox 16">
            <a:extLst>
              <a:ext uri="{FF2B5EF4-FFF2-40B4-BE49-F238E27FC236}">
                <a16:creationId xmlns:a16="http://schemas.microsoft.com/office/drawing/2014/main" id="{5E9D1A03-6E72-417C-8D37-E6F64A62ED82}"/>
              </a:ext>
            </a:extLst>
          </p:cNvPr>
          <p:cNvSpPr txBox="1"/>
          <p:nvPr/>
        </p:nvSpPr>
        <p:spPr>
          <a:xfrm>
            <a:off x="5417855" y="1549426"/>
            <a:ext cx="628450" cy="369332"/>
          </a:xfrm>
          <a:prstGeom prst="rect">
            <a:avLst/>
          </a:prstGeom>
          <a:noFill/>
        </p:spPr>
        <p:txBody>
          <a:bodyPr wrap="square" rtlCol="0">
            <a:spAutoFit/>
          </a:bodyPr>
          <a:lstStyle/>
          <a:p>
            <a:r>
              <a:rPr lang="en-ZA" dirty="0">
                <a:solidFill>
                  <a:schemeClr val="bg1">
                    <a:lumMod val="50000"/>
                  </a:schemeClr>
                </a:solidFill>
              </a:rPr>
              <a:t>10y</a:t>
            </a:r>
          </a:p>
        </p:txBody>
      </p:sp>
      <p:sp>
        <p:nvSpPr>
          <p:cNvPr id="18" name="TextBox 17">
            <a:extLst>
              <a:ext uri="{FF2B5EF4-FFF2-40B4-BE49-F238E27FC236}">
                <a16:creationId xmlns:a16="http://schemas.microsoft.com/office/drawing/2014/main" id="{BE85D5AC-BCEB-4C89-8733-7CA5B2C382DF}"/>
              </a:ext>
            </a:extLst>
          </p:cNvPr>
          <p:cNvSpPr txBox="1"/>
          <p:nvPr/>
        </p:nvSpPr>
        <p:spPr>
          <a:xfrm>
            <a:off x="8163413" y="1590417"/>
            <a:ext cx="628450" cy="369332"/>
          </a:xfrm>
          <a:prstGeom prst="rect">
            <a:avLst/>
          </a:prstGeom>
          <a:noFill/>
        </p:spPr>
        <p:txBody>
          <a:bodyPr wrap="square" rtlCol="0">
            <a:spAutoFit/>
          </a:bodyPr>
          <a:lstStyle/>
          <a:p>
            <a:r>
              <a:rPr lang="en-ZA" dirty="0">
                <a:solidFill>
                  <a:schemeClr val="bg1">
                    <a:lumMod val="50000"/>
                  </a:schemeClr>
                </a:solidFill>
              </a:rPr>
              <a:t>10y</a:t>
            </a:r>
          </a:p>
        </p:txBody>
      </p:sp>
      <p:sp>
        <p:nvSpPr>
          <p:cNvPr id="19" name="TextBox 78">
            <a:extLst>
              <a:ext uri="{FF2B5EF4-FFF2-40B4-BE49-F238E27FC236}">
                <a16:creationId xmlns:a16="http://schemas.microsoft.com/office/drawing/2014/main" id="{9749693B-C4F6-4837-A36A-A369F87C46B3}"/>
              </a:ext>
            </a:extLst>
          </p:cNvPr>
          <p:cNvSpPr txBox="1"/>
          <p:nvPr/>
        </p:nvSpPr>
        <p:spPr>
          <a:xfrm>
            <a:off x="434857" y="291000"/>
            <a:ext cx="11407519" cy="461665"/>
          </a:xfrm>
          <a:prstGeom prst="rect">
            <a:avLst/>
          </a:prstGeom>
          <a:noFill/>
        </p:spPr>
        <p:txBody>
          <a:bodyPr wrap="square" rtlCol="0">
            <a:spAutoFit/>
          </a:bodyPr>
          <a:lstStyle>
            <a:defPPr>
              <a:defRPr lang="en-US"/>
            </a:defPPr>
            <a:lvl1pPr>
              <a:defRPr sz="2400" b="1">
                <a:latin typeface="Calibri Light" panose="020F0302020204030204" pitchFamily="34" charset="0"/>
                <a:cs typeface="Calibri Light" panose="020F0302020204030204" pitchFamily="34" charset="0"/>
              </a:defRPr>
            </a:lvl1pPr>
          </a:lstStyle>
          <a:p>
            <a:r>
              <a:rPr lang="en-GB" dirty="0">
                <a:latin typeface="+mj-lt"/>
              </a:rPr>
              <a:t>COVID Impacts the Census 2021 preparations</a:t>
            </a:r>
          </a:p>
        </p:txBody>
      </p:sp>
      <p:sp>
        <p:nvSpPr>
          <p:cNvPr id="20" name="Slide Number Placeholder 15">
            <a:extLst>
              <a:ext uri="{FF2B5EF4-FFF2-40B4-BE49-F238E27FC236}">
                <a16:creationId xmlns:a16="http://schemas.microsoft.com/office/drawing/2014/main" id="{D234F61F-071F-4410-A8C3-B92EC6FC89DB}"/>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29</a:t>
            </a:fld>
            <a:endParaRPr lang="en-ZA"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8966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8">
            <a:extLst>
              <a:ext uri="{FF2B5EF4-FFF2-40B4-BE49-F238E27FC236}">
                <a16:creationId xmlns:a16="http://schemas.microsoft.com/office/drawing/2014/main" id="{21B8BCE2-4036-4239-AC5B-27178F6EFBB1}"/>
              </a:ext>
            </a:extLst>
          </p:cNvPr>
          <p:cNvSpPr txBox="1"/>
          <p:nvPr/>
        </p:nvSpPr>
        <p:spPr>
          <a:xfrm>
            <a:off x="218324" y="169570"/>
            <a:ext cx="11780162" cy="830997"/>
          </a:xfrm>
          <a:prstGeom prst="rect">
            <a:avLst/>
          </a:prstGeom>
          <a:noFill/>
        </p:spPr>
        <p:txBody>
          <a:bodyPr wrap="square" rtlCol="0">
            <a:spAutoFit/>
          </a:bodyPr>
          <a:lstStyle>
            <a:defPPr>
              <a:defRPr lang="en-US"/>
            </a:defPPr>
            <a:lvl1pPr>
              <a:defRPr sz="2400" b="1">
                <a:solidFill>
                  <a:srgbClr val="000000"/>
                </a:solidFill>
                <a:latin typeface="Calibri Light" panose="020F0302020204030204" pitchFamily="34" charset="0"/>
                <a:cs typeface="Calibri Light" panose="020F0302020204030204" pitchFamily="34" charset="0"/>
              </a:defRPr>
            </a:lvl1pPr>
          </a:lstStyle>
          <a:p>
            <a:r>
              <a:rPr lang="en-GB" dirty="0"/>
              <a:t>Stats SA releases over 300 publications a year, providing insight on four general themes:</a:t>
            </a:r>
          </a:p>
          <a:p>
            <a:endParaRPr lang="en-ZA" dirty="0"/>
          </a:p>
        </p:txBody>
      </p:sp>
      <p:sp>
        <p:nvSpPr>
          <p:cNvPr id="5" name="Freeform 5">
            <a:extLst>
              <a:ext uri="{FF2B5EF4-FFF2-40B4-BE49-F238E27FC236}">
                <a16:creationId xmlns:a16="http://schemas.microsoft.com/office/drawing/2014/main" id="{3A7A9F02-3517-4918-9401-95CAFAF17963}"/>
              </a:ext>
            </a:extLst>
          </p:cNvPr>
          <p:cNvSpPr>
            <a:spLocks noChangeAspect="1" noEditPoints="1"/>
          </p:cNvSpPr>
          <p:nvPr/>
        </p:nvSpPr>
        <p:spPr bwMode="auto">
          <a:xfrm>
            <a:off x="3520684" y="1000567"/>
            <a:ext cx="4728970" cy="3952935"/>
          </a:xfrm>
          <a:custGeom>
            <a:avLst/>
            <a:gdLst>
              <a:gd name="T0" fmla="*/ 514 w 1642"/>
              <a:gd name="T1" fmla="*/ 398 h 1378"/>
              <a:gd name="T2" fmla="*/ 827 w 1642"/>
              <a:gd name="T3" fmla="*/ 329 h 1378"/>
              <a:gd name="T4" fmla="*/ 1132 w 1642"/>
              <a:gd name="T5" fmla="*/ 11 h 1378"/>
              <a:gd name="T6" fmla="*/ 1642 w 1642"/>
              <a:gd name="T7" fmla="*/ 497 h 1378"/>
              <a:gd name="T8" fmla="*/ 991 w 1642"/>
              <a:gd name="T9" fmla="*/ 1270 h 1378"/>
              <a:gd name="T10" fmla="*/ 219 w 1642"/>
              <a:gd name="T11" fmla="*/ 1314 h 1378"/>
              <a:gd name="T12" fmla="*/ 120 w 1642"/>
              <a:gd name="T13" fmla="*/ 552 h 1378"/>
              <a:gd name="T14" fmla="*/ 1510 w 1642"/>
              <a:gd name="T15" fmla="*/ 485 h 1378"/>
              <a:gd name="T16" fmla="*/ 1457 w 1642"/>
              <a:gd name="T17" fmla="*/ 551 h 1378"/>
              <a:gd name="T18" fmla="*/ 1603 w 1642"/>
              <a:gd name="T19" fmla="*/ 520 h 1378"/>
              <a:gd name="T20" fmla="*/ 978 w 1642"/>
              <a:gd name="T21" fmla="*/ 1244 h 1378"/>
              <a:gd name="T22" fmla="*/ 243 w 1642"/>
              <a:gd name="T23" fmla="*/ 1292 h 1378"/>
              <a:gd name="T24" fmla="*/ 119 w 1642"/>
              <a:gd name="T25" fmla="*/ 597 h 1378"/>
              <a:gd name="T26" fmla="*/ 359 w 1642"/>
              <a:gd name="T27" fmla="*/ 330 h 1378"/>
              <a:gd name="T28" fmla="*/ 643 w 1642"/>
              <a:gd name="T29" fmla="*/ 303 h 1378"/>
              <a:gd name="T30" fmla="*/ 903 w 1642"/>
              <a:gd name="T31" fmla="*/ 257 h 1378"/>
              <a:gd name="T32" fmla="*/ 1535 w 1642"/>
              <a:gd name="T33" fmla="*/ 265 h 1378"/>
              <a:gd name="T34" fmla="*/ 1447 w 1642"/>
              <a:gd name="T35" fmla="*/ 59 h 1378"/>
              <a:gd name="T36" fmla="*/ 1424 w 1642"/>
              <a:gd name="T37" fmla="*/ 318 h 1378"/>
              <a:gd name="T38" fmla="*/ 1174 w 1642"/>
              <a:gd name="T39" fmla="*/ 299 h 1378"/>
              <a:gd name="T40" fmla="*/ 1499 w 1642"/>
              <a:gd name="T41" fmla="*/ 244 h 1378"/>
              <a:gd name="T42" fmla="*/ 1368 w 1642"/>
              <a:gd name="T43" fmla="*/ 518 h 1378"/>
              <a:gd name="T44" fmla="*/ 1225 w 1642"/>
              <a:gd name="T45" fmla="*/ 453 h 1378"/>
              <a:gd name="T46" fmla="*/ 1241 w 1642"/>
              <a:gd name="T47" fmla="*/ 363 h 1378"/>
              <a:gd name="T48" fmla="*/ 1200 w 1642"/>
              <a:gd name="T49" fmla="*/ 322 h 1378"/>
              <a:gd name="T50" fmla="*/ 1406 w 1642"/>
              <a:gd name="T51" fmla="*/ 355 h 1378"/>
              <a:gd name="T52" fmla="*/ 1097 w 1642"/>
              <a:gd name="T53" fmla="*/ 493 h 1378"/>
              <a:gd name="T54" fmla="*/ 1157 w 1642"/>
              <a:gd name="T55" fmla="*/ 402 h 1378"/>
              <a:gd name="T56" fmla="*/ 1168 w 1642"/>
              <a:gd name="T57" fmla="*/ 358 h 1378"/>
              <a:gd name="T58" fmla="*/ 1062 w 1642"/>
              <a:gd name="T59" fmla="*/ 446 h 1378"/>
              <a:gd name="T60" fmla="*/ 658 w 1642"/>
              <a:gd name="T61" fmla="*/ 331 h 1378"/>
              <a:gd name="T62" fmla="*/ 926 w 1642"/>
              <a:gd name="T63" fmla="*/ 281 h 1378"/>
              <a:gd name="T64" fmla="*/ 1064 w 1642"/>
              <a:gd name="T65" fmla="*/ 383 h 1378"/>
              <a:gd name="T66" fmla="*/ 967 w 1642"/>
              <a:gd name="T67" fmla="*/ 519 h 1378"/>
              <a:gd name="T68" fmla="*/ 634 w 1642"/>
              <a:gd name="T69" fmla="*/ 365 h 1378"/>
              <a:gd name="T70" fmla="*/ 1000 w 1642"/>
              <a:gd name="T71" fmla="*/ 794 h 1378"/>
              <a:gd name="T72" fmla="*/ 1242 w 1642"/>
              <a:gd name="T73" fmla="*/ 654 h 1378"/>
              <a:gd name="T74" fmla="*/ 984 w 1642"/>
              <a:gd name="T75" fmla="*/ 544 h 1378"/>
              <a:gd name="T76" fmla="*/ 799 w 1642"/>
              <a:gd name="T77" fmla="*/ 782 h 1378"/>
              <a:gd name="T78" fmla="*/ 415 w 1642"/>
              <a:gd name="T79" fmla="*/ 331 h 1378"/>
              <a:gd name="T80" fmla="*/ 613 w 1642"/>
              <a:gd name="T81" fmla="*/ 396 h 1378"/>
              <a:gd name="T82" fmla="*/ 860 w 1642"/>
              <a:gd name="T83" fmla="*/ 893 h 1378"/>
              <a:gd name="T84" fmla="*/ 441 w 1642"/>
              <a:gd name="T85" fmla="*/ 1105 h 1378"/>
              <a:gd name="T86" fmla="*/ 183 w 1642"/>
              <a:gd name="T87" fmla="*/ 939 h 1378"/>
              <a:gd name="T88" fmla="*/ 305 w 1642"/>
              <a:gd name="T89" fmla="*/ 725 h 1378"/>
              <a:gd name="T90" fmla="*/ 406 w 1642"/>
              <a:gd name="T91" fmla="*/ 1318 h 1378"/>
              <a:gd name="T92" fmla="*/ 196 w 1642"/>
              <a:gd name="T93" fmla="*/ 966 h 1378"/>
              <a:gd name="T94" fmla="*/ 441 w 1642"/>
              <a:gd name="T95" fmla="*/ 1142 h 1378"/>
              <a:gd name="T96" fmla="*/ 688 w 1642"/>
              <a:gd name="T97" fmla="*/ 1196 h 1378"/>
              <a:gd name="T98" fmla="*/ 814 w 1642"/>
              <a:gd name="T99" fmla="*/ 1261 h 1378"/>
              <a:gd name="T100" fmla="*/ 764 w 1642"/>
              <a:gd name="T101" fmla="*/ 1019 h 1378"/>
              <a:gd name="T102" fmla="*/ 1044 w 1642"/>
              <a:gd name="T103" fmla="*/ 885 h 1378"/>
              <a:gd name="T104" fmla="*/ 1159 w 1642"/>
              <a:gd name="T105" fmla="*/ 868 h 1378"/>
              <a:gd name="T106" fmla="*/ 1481 w 1642"/>
              <a:gd name="T107" fmla="*/ 583 h 1378"/>
              <a:gd name="T108" fmla="*/ 1424 w 1642"/>
              <a:gd name="T109" fmla="*/ 759 h 1378"/>
              <a:gd name="T110" fmla="*/ 1214 w 1642"/>
              <a:gd name="T111" fmla="*/ 869 h 1378"/>
              <a:gd name="T112" fmla="*/ 1269 w 1642"/>
              <a:gd name="T113" fmla="*/ 67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2" h="1378">
                <a:moveTo>
                  <a:pt x="330" y="634"/>
                </a:moveTo>
                <a:lnTo>
                  <a:pt x="330" y="314"/>
                </a:lnTo>
                <a:lnTo>
                  <a:pt x="439" y="252"/>
                </a:lnTo>
                <a:lnTo>
                  <a:pt x="514" y="398"/>
                </a:lnTo>
                <a:lnTo>
                  <a:pt x="523" y="425"/>
                </a:lnTo>
                <a:lnTo>
                  <a:pt x="628" y="274"/>
                </a:lnTo>
                <a:lnTo>
                  <a:pt x="716" y="274"/>
                </a:lnTo>
                <a:lnTo>
                  <a:pt x="827" y="329"/>
                </a:lnTo>
                <a:lnTo>
                  <a:pt x="854" y="322"/>
                </a:lnTo>
                <a:lnTo>
                  <a:pt x="880" y="233"/>
                </a:lnTo>
                <a:lnTo>
                  <a:pt x="949" y="216"/>
                </a:lnTo>
                <a:lnTo>
                  <a:pt x="1132" y="11"/>
                </a:lnTo>
                <a:lnTo>
                  <a:pt x="1489" y="0"/>
                </a:lnTo>
                <a:lnTo>
                  <a:pt x="1564" y="262"/>
                </a:lnTo>
                <a:lnTo>
                  <a:pt x="1539" y="482"/>
                </a:lnTo>
                <a:lnTo>
                  <a:pt x="1642" y="497"/>
                </a:lnTo>
                <a:lnTo>
                  <a:pt x="1541" y="778"/>
                </a:lnTo>
                <a:lnTo>
                  <a:pt x="1461" y="807"/>
                </a:lnTo>
                <a:lnTo>
                  <a:pt x="1328" y="1010"/>
                </a:lnTo>
                <a:lnTo>
                  <a:pt x="991" y="1270"/>
                </a:lnTo>
                <a:lnTo>
                  <a:pt x="817" y="1319"/>
                </a:lnTo>
                <a:lnTo>
                  <a:pt x="673" y="1296"/>
                </a:lnTo>
                <a:lnTo>
                  <a:pt x="405" y="1378"/>
                </a:lnTo>
                <a:lnTo>
                  <a:pt x="219" y="1314"/>
                </a:lnTo>
                <a:lnTo>
                  <a:pt x="155" y="1097"/>
                </a:lnTo>
                <a:lnTo>
                  <a:pt x="183" y="1072"/>
                </a:lnTo>
                <a:lnTo>
                  <a:pt x="0" y="690"/>
                </a:lnTo>
                <a:lnTo>
                  <a:pt x="120" y="552"/>
                </a:lnTo>
                <a:lnTo>
                  <a:pt x="193" y="645"/>
                </a:lnTo>
                <a:lnTo>
                  <a:pt x="291" y="664"/>
                </a:lnTo>
                <a:lnTo>
                  <a:pt x="330" y="634"/>
                </a:lnTo>
                <a:close/>
                <a:moveTo>
                  <a:pt x="1510" y="485"/>
                </a:moveTo>
                <a:lnTo>
                  <a:pt x="1439" y="448"/>
                </a:lnTo>
                <a:lnTo>
                  <a:pt x="1404" y="511"/>
                </a:lnTo>
                <a:lnTo>
                  <a:pt x="1429" y="551"/>
                </a:lnTo>
                <a:lnTo>
                  <a:pt x="1457" y="551"/>
                </a:lnTo>
                <a:lnTo>
                  <a:pt x="1463" y="501"/>
                </a:lnTo>
                <a:lnTo>
                  <a:pt x="1508" y="506"/>
                </a:lnTo>
                <a:lnTo>
                  <a:pt x="1508" y="507"/>
                </a:lnTo>
                <a:lnTo>
                  <a:pt x="1603" y="520"/>
                </a:lnTo>
                <a:lnTo>
                  <a:pt x="1519" y="756"/>
                </a:lnTo>
                <a:lnTo>
                  <a:pt x="1443" y="783"/>
                </a:lnTo>
                <a:lnTo>
                  <a:pt x="1306" y="990"/>
                </a:lnTo>
                <a:lnTo>
                  <a:pt x="978" y="1244"/>
                </a:lnTo>
                <a:lnTo>
                  <a:pt x="816" y="1290"/>
                </a:lnTo>
                <a:lnTo>
                  <a:pt x="671" y="1267"/>
                </a:lnTo>
                <a:lnTo>
                  <a:pt x="406" y="1348"/>
                </a:lnTo>
                <a:lnTo>
                  <a:pt x="243" y="1292"/>
                </a:lnTo>
                <a:lnTo>
                  <a:pt x="188" y="1106"/>
                </a:lnTo>
                <a:lnTo>
                  <a:pt x="219" y="1080"/>
                </a:lnTo>
                <a:lnTo>
                  <a:pt x="34" y="694"/>
                </a:lnTo>
                <a:lnTo>
                  <a:pt x="119" y="597"/>
                </a:lnTo>
                <a:lnTo>
                  <a:pt x="177" y="671"/>
                </a:lnTo>
                <a:lnTo>
                  <a:pt x="298" y="694"/>
                </a:lnTo>
                <a:lnTo>
                  <a:pt x="359" y="648"/>
                </a:lnTo>
                <a:lnTo>
                  <a:pt x="359" y="330"/>
                </a:lnTo>
                <a:lnTo>
                  <a:pt x="427" y="292"/>
                </a:lnTo>
                <a:lnTo>
                  <a:pt x="488" y="409"/>
                </a:lnTo>
                <a:lnTo>
                  <a:pt x="515" y="487"/>
                </a:lnTo>
                <a:lnTo>
                  <a:pt x="643" y="303"/>
                </a:lnTo>
                <a:lnTo>
                  <a:pt x="710" y="303"/>
                </a:lnTo>
                <a:lnTo>
                  <a:pt x="824" y="360"/>
                </a:lnTo>
                <a:lnTo>
                  <a:pt x="877" y="346"/>
                </a:lnTo>
                <a:lnTo>
                  <a:pt x="903" y="257"/>
                </a:lnTo>
                <a:lnTo>
                  <a:pt x="965" y="242"/>
                </a:lnTo>
                <a:lnTo>
                  <a:pt x="1145" y="40"/>
                </a:lnTo>
                <a:lnTo>
                  <a:pt x="1468" y="29"/>
                </a:lnTo>
                <a:lnTo>
                  <a:pt x="1535" y="265"/>
                </a:lnTo>
                <a:lnTo>
                  <a:pt x="1510" y="485"/>
                </a:lnTo>
                <a:close/>
                <a:moveTo>
                  <a:pt x="997" y="249"/>
                </a:moveTo>
                <a:lnTo>
                  <a:pt x="1158" y="68"/>
                </a:lnTo>
                <a:lnTo>
                  <a:pt x="1447" y="59"/>
                </a:lnTo>
                <a:lnTo>
                  <a:pt x="1491" y="216"/>
                </a:lnTo>
                <a:lnTo>
                  <a:pt x="1436" y="229"/>
                </a:lnTo>
                <a:lnTo>
                  <a:pt x="1441" y="310"/>
                </a:lnTo>
                <a:lnTo>
                  <a:pt x="1424" y="318"/>
                </a:lnTo>
                <a:lnTo>
                  <a:pt x="1406" y="266"/>
                </a:lnTo>
                <a:lnTo>
                  <a:pt x="1267" y="312"/>
                </a:lnTo>
                <a:lnTo>
                  <a:pt x="1257" y="279"/>
                </a:lnTo>
                <a:lnTo>
                  <a:pt x="1174" y="299"/>
                </a:lnTo>
                <a:lnTo>
                  <a:pt x="1171" y="329"/>
                </a:lnTo>
                <a:lnTo>
                  <a:pt x="1161" y="329"/>
                </a:lnTo>
                <a:lnTo>
                  <a:pt x="997" y="249"/>
                </a:lnTo>
                <a:close/>
                <a:moveTo>
                  <a:pt x="1499" y="244"/>
                </a:moveTo>
                <a:lnTo>
                  <a:pt x="1506" y="267"/>
                </a:lnTo>
                <a:lnTo>
                  <a:pt x="1486" y="445"/>
                </a:lnTo>
                <a:lnTo>
                  <a:pt x="1432" y="413"/>
                </a:lnTo>
                <a:lnTo>
                  <a:pt x="1368" y="518"/>
                </a:lnTo>
                <a:lnTo>
                  <a:pt x="1402" y="559"/>
                </a:lnTo>
                <a:lnTo>
                  <a:pt x="1266" y="572"/>
                </a:lnTo>
                <a:lnTo>
                  <a:pt x="1164" y="511"/>
                </a:lnTo>
                <a:lnTo>
                  <a:pt x="1225" y="453"/>
                </a:lnTo>
                <a:lnTo>
                  <a:pt x="1184" y="438"/>
                </a:lnTo>
                <a:lnTo>
                  <a:pt x="1184" y="434"/>
                </a:lnTo>
                <a:lnTo>
                  <a:pt x="1216" y="439"/>
                </a:lnTo>
                <a:lnTo>
                  <a:pt x="1241" y="363"/>
                </a:lnTo>
                <a:lnTo>
                  <a:pt x="1196" y="362"/>
                </a:lnTo>
                <a:lnTo>
                  <a:pt x="1196" y="359"/>
                </a:lnTo>
                <a:lnTo>
                  <a:pt x="1197" y="359"/>
                </a:lnTo>
                <a:lnTo>
                  <a:pt x="1200" y="322"/>
                </a:lnTo>
                <a:lnTo>
                  <a:pt x="1238" y="313"/>
                </a:lnTo>
                <a:lnTo>
                  <a:pt x="1249" y="349"/>
                </a:lnTo>
                <a:lnTo>
                  <a:pt x="1388" y="302"/>
                </a:lnTo>
                <a:lnTo>
                  <a:pt x="1406" y="355"/>
                </a:lnTo>
                <a:lnTo>
                  <a:pt x="1471" y="329"/>
                </a:lnTo>
                <a:lnTo>
                  <a:pt x="1466" y="251"/>
                </a:lnTo>
                <a:lnTo>
                  <a:pt x="1499" y="244"/>
                </a:lnTo>
                <a:close/>
                <a:moveTo>
                  <a:pt x="1097" y="493"/>
                </a:moveTo>
                <a:lnTo>
                  <a:pt x="1135" y="499"/>
                </a:lnTo>
                <a:lnTo>
                  <a:pt x="1171" y="464"/>
                </a:lnTo>
                <a:lnTo>
                  <a:pt x="1154" y="458"/>
                </a:lnTo>
                <a:lnTo>
                  <a:pt x="1157" y="402"/>
                </a:lnTo>
                <a:lnTo>
                  <a:pt x="1196" y="407"/>
                </a:lnTo>
                <a:lnTo>
                  <a:pt x="1201" y="391"/>
                </a:lnTo>
                <a:lnTo>
                  <a:pt x="1167" y="390"/>
                </a:lnTo>
                <a:lnTo>
                  <a:pt x="1168" y="358"/>
                </a:lnTo>
                <a:lnTo>
                  <a:pt x="1152" y="358"/>
                </a:lnTo>
                <a:lnTo>
                  <a:pt x="1118" y="418"/>
                </a:lnTo>
                <a:lnTo>
                  <a:pt x="1080" y="414"/>
                </a:lnTo>
                <a:lnTo>
                  <a:pt x="1062" y="446"/>
                </a:lnTo>
                <a:lnTo>
                  <a:pt x="1097" y="448"/>
                </a:lnTo>
                <a:lnTo>
                  <a:pt x="1097" y="493"/>
                </a:lnTo>
                <a:close/>
                <a:moveTo>
                  <a:pt x="634" y="365"/>
                </a:moveTo>
                <a:lnTo>
                  <a:pt x="658" y="331"/>
                </a:lnTo>
                <a:lnTo>
                  <a:pt x="703" y="331"/>
                </a:lnTo>
                <a:lnTo>
                  <a:pt x="821" y="390"/>
                </a:lnTo>
                <a:lnTo>
                  <a:pt x="899" y="369"/>
                </a:lnTo>
                <a:lnTo>
                  <a:pt x="926" y="281"/>
                </a:lnTo>
                <a:lnTo>
                  <a:pt x="973" y="269"/>
                </a:lnTo>
                <a:lnTo>
                  <a:pt x="1126" y="344"/>
                </a:lnTo>
                <a:lnTo>
                  <a:pt x="1102" y="388"/>
                </a:lnTo>
                <a:lnTo>
                  <a:pt x="1064" y="383"/>
                </a:lnTo>
                <a:lnTo>
                  <a:pt x="1016" y="471"/>
                </a:lnTo>
                <a:lnTo>
                  <a:pt x="1068" y="475"/>
                </a:lnTo>
                <a:lnTo>
                  <a:pt x="1068" y="493"/>
                </a:lnTo>
                <a:lnTo>
                  <a:pt x="967" y="519"/>
                </a:lnTo>
                <a:lnTo>
                  <a:pt x="925" y="577"/>
                </a:lnTo>
                <a:lnTo>
                  <a:pt x="845" y="612"/>
                </a:lnTo>
                <a:lnTo>
                  <a:pt x="680" y="529"/>
                </a:lnTo>
                <a:lnTo>
                  <a:pt x="634" y="365"/>
                </a:lnTo>
                <a:close/>
                <a:moveTo>
                  <a:pt x="883" y="875"/>
                </a:moveTo>
                <a:lnTo>
                  <a:pt x="1015" y="877"/>
                </a:lnTo>
                <a:lnTo>
                  <a:pt x="1031" y="852"/>
                </a:lnTo>
                <a:lnTo>
                  <a:pt x="1000" y="794"/>
                </a:lnTo>
                <a:lnTo>
                  <a:pt x="1079" y="711"/>
                </a:lnTo>
                <a:lnTo>
                  <a:pt x="1176" y="678"/>
                </a:lnTo>
                <a:lnTo>
                  <a:pt x="1187" y="691"/>
                </a:lnTo>
                <a:lnTo>
                  <a:pt x="1242" y="654"/>
                </a:lnTo>
                <a:lnTo>
                  <a:pt x="1251" y="595"/>
                </a:lnTo>
                <a:lnTo>
                  <a:pt x="1137" y="528"/>
                </a:lnTo>
                <a:lnTo>
                  <a:pt x="1081" y="519"/>
                </a:lnTo>
                <a:lnTo>
                  <a:pt x="984" y="544"/>
                </a:lnTo>
                <a:lnTo>
                  <a:pt x="944" y="600"/>
                </a:lnTo>
                <a:lnTo>
                  <a:pt x="852" y="641"/>
                </a:lnTo>
                <a:lnTo>
                  <a:pt x="851" y="641"/>
                </a:lnTo>
                <a:lnTo>
                  <a:pt x="799" y="782"/>
                </a:lnTo>
                <a:lnTo>
                  <a:pt x="883" y="875"/>
                </a:lnTo>
                <a:close/>
                <a:moveTo>
                  <a:pt x="387" y="663"/>
                </a:moveTo>
                <a:lnTo>
                  <a:pt x="387" y="347"/>
                </a:lnTo>
                <a:lnTo>
                  <a:pt x="415" y="331"/>
                </a:lnTo>
                <a:lnTo>
                  <a:pt x="461" y="420"/>
                </a:lnTo>
                <a:lnTo>
                  <a:pt x="489" y="500"/>
                </a:lnTo>
                <a:lnTo>
                  <a:pt x="541" y="500"/>
                </a:lnTo>
                <a:lnTo>
                  <a:pt x="613" y="396"/>
                </a:lnTo>
                <a:lnTo>
                  <a:pt x="655" y="549"/>
                </a:lnTo>
                <a:lnTo>
                  <a:pt x="823" y="633"/>
                </a:lnTo>
                <a:lnTo>
                  <a:pt x="766" y="788"/>
                </a:lnTo>
                <a:lnTo>
                  <a:pt x="860" y="893"/>
                </a:lnTo>
                <a:lnTo>
                  <a:pt x="848" y="949"/>
                </a:lnTo>
                <a:lnTo>
                  <a:pt x="757" y="991"/>
                </a:lnTo>
                <a:lnTo>
                  <a:pt x="597" y="974"/>
                </a:lnTo>
                <a:lnTo>
                  <a:pt x="441" y="1105"/>
                </a:lnTo>
                <a:lnTo>
                  <a:pt x="329" y="1013"/>
                </a:lnTo>
                <a:lnTo>
                  <a:pt x="317" y="910"/>
                </a:lnTo>
                <a:lnTo>
                  <a:pt x="264" y="855"/>
                </a:lnTo>
                <a:lnTo>
                  <a:pt x="183" y="939"/>
                </a:lnTo>
                <a:lnTo>
                  <a:pt x="68" y="699"/>
                </a:lnTo>
                <a:lnTo>
                  <a:pt x="118" y="642"/>
                </a:lnTo>
                <a:lnTo>
                  <a:pt x="162" y="697"/>
                </a:lnTo>
                <a:lnTo>
                  <a:pt x="305" y="725"/>
                </a:lnTo>
                <a:lnTo>
                  <a:pt x="387" y="663"/>
                </a:lnTo>
                <a:close/>
                <a:moveTo>
                  <a:pt x="688" y="1241"/>
                </a:moveTo>
                <a:lnTo>
                  <a:pt x="669" y="1238"/>
                </a:lnTo>
                <a:lnTo>
                  <a:pt x="406" y="1318"/>
                </a:lnTo>
                <a:lnTo>
                  <a:pt x="266" y="1270"/>
                </a:lnTo>
                <a:lnTo>
                  <a:pt x="221" y="1116"/>
                </a:lnTo>
                <a:lnTo>
                  <a:pt x="254" y="1087"/>
                </a:lnTo>
                <a:lnTo>
                  <a:pt x="196" y="966"/>
                </a:lnTo>
                <a:lnTo>
                  <a:pt x="264" y="896"/>
                </a:lnTo>
                <a:lnTo>
                  <a:pt x="290" y="923"/>
                </a:lnTo>
                <a:lnTo>
                  <a:pt x="302" y="1028"/>
                </a:lnTo>
                <a:lnTo>
                  <a:pt x="441" y="1142"/>
                </a:lnTo>
                <a:lnTo>
                  <a:pt x="606" y="1004"/>
                </a:lnTo>
                <a:lnTo>
                  <a:pt x="731" y="1017"/>
                </a:lnTo>
                <a:lnTo>
                  <a:pt x="618" y="1179"/>
                </a:lnTo>
                <a:lnTo>
                  <a:pt x="688" y="1196"/>
                </a:lnTo>
                <a:lnTo>
                  <a:pt x="688" y="1241"/>
                </a:lnTo>
                <a:close/>
                <a:moveTo>
                  <a:pt x="1280" y="975"/>
                </a:moveTo>
                <a:lnTo>
                  <a:pt x="965" y="1218"/>
                </a:lnTo>
                <a:lnTo>
                  <a:pt x="814" y="1261"/>
                </a:lnTo>
                <a:lnTo>
                  <a:pt x="716" y="1245"/>
                </a:lnTo>
                <a:lnTo>
                  <a:pt x="716" y="1174"/>
                </a:lnTo>
                <a:lnTo>
                  <a:pt x="665" y="1161"/>
                </a:lnTo>
                <a:lnTo>
                  <a:pt x="764" y="1019"/>
                </a:lnTo>
                <a:lnTo>
                  <a:pt x="873" y="969"/>
                </a:lnTo>
                <a:lnTo>
                  <a:pt x="887" y="904"/>
                </a:lnTo>
                <a:lnTo>
                  <a:pt x="1031" y="906"/>
                </a:lnTo>
                <a:lnTo>
                  <a:pt x="1044" y="885"/>
                </a:lnTo>
                <a:lnTo>
                  <a:pt x="1073" y="916"/>
                </a:lnTo>
                <a:lnTo>
                  <a:pt x="1126" y="921"/>
                </a:lnTo>
                <a:lnTo>
                  <a:pt x="1144" y="869"/>
                </a:lnTo>
                <a:lnTo>
                  <a:pt x="1159" y="868"/>
                </a:lnTo>
                <a:lnTo>
                  <a:pt x="1167" y="906"/>
                </a:lnTo>
                <a:lnTo>
                  <a:pt x="1280" y="975"/>
                </a:lnTo>
                <a:close/>
                <a:moveTo>
                  <a:pt x="1444" y="581"/>
                </a:moveTo>
                <a:lnTo>
                  <a:pt x="1481" y="583"/>
                </a:lnTo>
                <a:lnTo>
                  <a:pt x="1489" y="533"/>
                </a:lnTo>
                <a:lnTo>
                  <a:pt x="1564" y="543"/>
                </a:lnTo>
                <a:lnTo>
                  <a:pt x="1497" y="734"/>
                </a:lnTo>
                <a:lnTo>
                  <a:pt x="1424" y="759"/>
                </a:lnTo>
                <a:lnTo>
                  <a:pt x="1298" y="952"/>
                </a:lnTo>
                <a:lnTo>
                  <a:pt x="1192" y="888"/>
                </a:lnTo>
                <a:lnTo>
                  <a:pt x="1191" y="881"/>
                </a:lnTo>
                <a:lnTo>
                  <a:pt x="1214" y="869"/>
                </a:lnTo>
                <a:lnTo>
                  <a:pt x="1216" y="838"/>
                </a:lnTo>
                <a:lnTo>
                  <a:pt x="1249" y="759"/>
                </a:lnTo>
                <a:lnTo>
                  <a:pt x="1207" y="713"/>
                </a:lnTo>
                <a:lnTo>
                  <a:pt x="1269" y="670"/>
                </a:lnTo>
                <a:lnTo>
                  <a:pt x="1279" y="599"/>
                </a:lnTo>
                <a:lnTo>
                  <a:pt x="1442" y="584"/>
                </a:lnTo>
                <a:lnTo>
                  <a:pt x="1444" y="58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val 5">
            <a:extLst>
              <a:ext uri="{FF2B5EF4-FFF2-40B4-BE49-F238E27FC236}">
                <a16:creationId xmlns:a16="http://schemas.microsoft.com/office/drawing/2014/main" id="{9CA63ADE-1113-4490-8084-07F4A6A932D2}"/>
              </a:ext>
            </a:extLst>
          </p:cNvPr>
          <p:cNvSpPr>
            <a:spLocks noChangeAspect="1"/>
          </p:cNvSpPr>
          <p:nvPr/>
        </p:nvSpPr>
        <p:spPr>
          <a:xfrm>
            <a:off x="5317561" y="2370018"/>
            <a:ext cx="1368000" cy="13681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37">
            <a:extLst>
              <a:ext uri="{FF2B5EF4-FFF2-40B4-BE49-F238E27FC236}">
                <a16:creationId xmlns:a16="http://schemas.microsoft.com/office/drawing/2014/main" id="{51588FC8-46C6-48B9-9CB3-FE0D38BCECEC}"/>
              </a:ext>
            </a:extLst>
          </p:cNvPr>
          <p:cNvSpPr>
            <a:spLocks noChangeAspect="1" noEditPoints="1"/>
          </p:cNvSpPr>
          <p:nvPr/>
        </p:nvSpPr>
        <p:spPr bwMode="auto">
          <a:xfrm>
            <a:off x="9212459" y="4540295"/>
            <a:ext cx="515334" cy="1091652"/>
          </a:xfrm>
          <a:custGeom>
            <a:avLst/>
            <a:gdLst>
              <a:gd name="T0" fmla="*/ 324 w 728"/>
              <a:gd name="T1" fmla="*/ 194 h 1540"/>
              <a:gd name="T2" fmla="*/ 300 w 728"/>
              <a:gd name="T3" fmla="*/ 0 h 1540"/>
              <a:gd name="T4" fmla="*/ 416 w 728"/>
              <a:gd name="T5" fmla="*/ 100 h 1540"/>
              <a:gd name="T6" fmla="*/ 401 w 728"/>
              <a:gd name="T7" fmla="*/ 223 h 1540"/>
              <a:gd name="T8" fmla="*/ 364 w 728"/>
              <a:gd name="T9" fmla="*/ 278 h 1540"/>
              <a:gd name="T10" fmla="*/ 278 w 728"/>
              <a:gd name="T11" fmla="*/ 364 h 1540"/>
              <a:gd name="T12" fmla="*/ 457 w 728"/>
              <a:gd name="T13" fmla="*/ 1147 h 1540"/>
              <a:gd name="T14" fmla="*/ 494 w 728"/>
              <a:gd name="T15" fmla="*/ 1364 h 1540"/>
              <a:gd name="T16" fmla="*/ 318 w 728"/>
              <a:gd name="T17" fmla="*/ 871 h 1540"/>
              <a:gd name="T18" fmla="*/ 524 w 728"/>
              <a:gd name="T19" fmla="*/ 1540 h 1540"/>
              <a:gd name="T20" fmla="*/ 204 w 728"/>
              <a:gd name="T21" fmla="*/ 1540 h 1540"/>
              <a:gd name="T22" fmla="*/ 458 w 728"/>
              <a:gd name="T23" fmla="*/ 814 h 1540"/>
              <a:gd name="T24" fmla="*/ 437 w 728"/>
              <a:gd name="T25" fmla="*/ 238 h 1540"/>
              <a:gd name="T26" fmla="*/ 513 w 728"/>
              <a:gd name="T27" fmla="*/ 140 h 1540"/>
              <a:gd name="T28" fmla="*/ 666 w 728"/>
              <a:gd name="T29" fmla="*/ 152 h 1540"/>
              <a:gd name="T30" fmla="*/ 512 w 728"/>
              <a:gd name="T31" fmla="*/ 272 h 1540"/>
              <a:gd name="T32" fmla="*/ 437 w 728"/>
              <a:gd name="T33" fmla="*/ 238 h 1540"/>
              <a:gd name="T34" fmla="*/ 534 w 728"/>
              <a:gd name="T35" fmla="*/ 324 h 1540"/>
              <a:gd name="T36" fmla="*/ 728 w 728"/>
              <a:gd name="T37" fmla="*/ 300 h 1540"/>
              <a:gd name="T38" fmla="*/ 628 w 728"/>
              <a:gd name="T39" fmla="*/ 416 h 1540"/>
              <a:gd name="T40" fmla="*/ 504 w 728"/>
              <a:gd name="T41" fmla="*/ 401 h 1540"/>
              <a:gd name="T42" fmla="*/ 489 w 728"/>
              <a:gd name="T43" fmla="*/ 437 h 1540"/>
              <a:gd name="T44" fmla="*/ 587 w 728"/>
              <a:gd name="T45" fmla="*/ 513 h 1540"/>
              <a:gd name="T46" fmla="*/ 576 w 728"/>
              <a:gd name="T47" fmla="*/ 666 h 1540"/>
              <a:gd name="T48" fmla="*/ 456 w 728"/>
              <a:gd name="T49" fmla="*/ 512 h 1540"/>
              <a:gd name="T50" fmla="*/ 489 w 728"/>
              <a:gd name="T51" fmla="*/ 437 h 1540"/>
              <a:gd name="T52" fmla="*/ 404 w 728"/>
              <a:gd name="T53" fmla="*/ 533 h 1540"/>
              <a:gd name="T54" fmla="*/ 428 w 728"/>
              <a:gd name="T55" fmla="*/ 728 h 1540"/>
              <a:gd name="T56" fmla="*/ 312 w 728"/>
              <a:gd name="T57" fmla="*/ 627 h 1540"/>
              <a:gd name="T58" fmla="*/ 327 w 728"/>
              <a:gd name="T59" fmla="*/ 504 h 1540"/>
              <a:gd name="T60" fmla="*/ 291 w 728"/>
              <a:gd name="T61" fmla="*/ 489 h 1540"/>
              <a:gd name="T62" fmla="*/ 215 w 728"/>
              <a:gd name="T63" fmla="*/ 587 h 1540"/>
              <a:gd name="T64" fmla="*/ 62 w 728"/>
              <a:gd name="T65" fmla="*/ 576 h 1540"/>
              <a:gd name="T66" fmla="*/ 216 w 728"/>
              <a:gd name="T67" fmla="*/ 456 h 1540"/>
              <a:gd name="T68" fmla="*/ 291 w 728"/>
              <a:gd name="T69" fmla="*/ 489 h 1540"/>
              <a:gd name="T70" fmla="*/ 194 w 728"/>
              <a:gd name="T71" fmla="*/ 404 h 1540"/>
              <a:gd name="T72" fmla="*/ 0 w 728"/>
              <a:gd name="T73" fmla="*/ 427 h 1540"/>
              <a:gd name="T74" fmla="*/ 100 w 728"/>
              <a:gd name="T75" fmla="*/ 312 h 1540"/>
              <a:gd name="T76" fmla="*/ 223 w 728"/>
              <a:gd name="T77" fmla="*/ 327 h 1540"/>
              <a:gd name="T78" fmla="*/ 239 w 728"/>
              <a:gd name="T79" fmla="*/ 291 h 1540"/>
              <a:gd name="T80" fmla="*/ 141 w 728"/>
              <a:gd name="T81" fmla="*/ 214 h 1540"/>
              <a:gd name="T82" fmla="*/ 152 w 728"/>
              <a:gd name="T83" fmla="*/ 62 h 1540"/>
              <a:gd name="T84" fmla="*/ 272 w 728"/>
              <a:gd name="T85" fmla="*/ 216 h 1540"/>
              <a:gd name="T86" fmla="*/ 239 w 728"/>
              <a:gd name="T87" fmla="*/ 29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540">
                <a:moveTo>
                  <a:pt x="327" y="223"/>
                </a:moveTo>
                <a:lnTo>
                  <a:pt x="325" y="223"/>
                </a:lnTo>
                <a:lnTo>
                  <a:pt x="324" y="194"/>
                </a:lnTo>
                <a:cubicBezTo>
                  <a:pt x="323" y="163"/>
                  <a:pt x="318" y="131"/>
                  <a:pt x="312" y="100"/>
                </a:cubicBezTo>
                <a:cubicBezTo>
                  <a:pt x="307" y="79"/>
                  <a:pt x="300" y="50"/>
                  <a:pt x="300" y="29"/>
                </a:cubicBezTo>
                <a:lnTo>
                  <a:pt x="300" y="0"/>
                </a:lnTo>
                <a:lnTo>
                  <a:pt x="428" y="0"/>
                </a:lnTo>
                <a:lnTo>
                  <a:pt x="428" y="29"/>
                </a:lnTo>
                <a:cubicBezTo>
                  <a:pt x="428" y="50"/>
                  <a:pt x="420" y="79"/>
                  <a:pt x="416" y="100"/>
                </a:cubicBezTo>
                <a:cubicBezTo>
                  <a:pt x="410" y="131"/>
                  <a:pt x="405" y="163"/>
                  <a:pt x="404" y="194"/>
                </a:cubicBezTo>
                <a:lnTo>
                  <a:pt x="403" y="223"/>
                </a:lnTo>
                <a:lnTo>
                  <a:pt x="401" y="223"/>
                </a:lnTo>
                <a:cubicBezTo>
                  <a:pt x="389" y="220"/>
                  <a:pt x="377" y="219"/>
                  <a:pt x="364" y="219"/>
                </a:cubicBezTo>
                <a:cubicBezTo>
                  <a:pt x="351" y="219"/>
                  <a:pt x="339" y="220"/>
                  <a:pt x="327" y="223"/>
                </a:cubicBezTo>
                <a:close/>
                <a:moveTo>
                  <a:pt x="364" y="278"/>
                </a:moveTo>
                <a:cubicBezTo>
                  <a:pt x="411" y="278"/>
                  <a:pt x="449" y="317"/>
                  <a:pt x="449" y="364"/>
                </a:cubicBezTo>
                <a:cubicBezTo>
                  <a:pt x="449" y="411"/>
                  <a:pt x="411" y="449"/>
                  <a:pt x="364" y="449"/>
                </a:cubicBezTo>
                <a:cubicBezTo>
                  <a:pt x="317" y="449"/>
                  <a:pt x="278" y="411"/>
                  <a:pt x="278" y="364"/>
                </a:cubicBezTo>
                <a:cubicBezTo>
                  <a:pt x="278" y="317"/>
                  <a:pt x="317" y="278"/>
                  <a:pt x="364" y="278"/>
                </a:cubicBezTo>
                <a:close/>
                <a:moveTo>
                  <a:pt x="494" y="1364"/>
                </a:moveTo>
                <a:lnTo>
                  <a:pt x="457" y="1147"/>
                </a:lnTo>
                <a:lnTo>
                  <a:pt x="271" y="1147"/>
                </a:lnTo>
                <a:lnTo>
                  <a:pt x="234" y="1364"/>
                </a:lnTo>
                <a:lnTo>
                  <a:pt x="494" y="1364"/>
                </a:lnTo>
                <a:close/>
                <a:moveTo>
                  <a:pt x="447" y="1090"/>
                </a:moveTo>
                <a:lnTo>
                  <a:pt x="409" y="871"/>
                </a:lnTo>
                <a:lnTo>
                  <a:pt x="318" y="871"/>
                </a:lnTo>
                <a:lnTo>
                  <a:pt x="281" y="1090"/>
                </a:lnTo>
                <a:lnTo>
                  <a:pt x="447" y="1090"/>
                </a:lnTo>
                <a:close/>
                <a:moveTo>
                  <a:pt x="524" y="1540"/>
                </a:moveTo>
                <a:lnTo>
                  <a:pt x="504" y="1421"/>
                </a:lnTo>
                <a:lnTo>
                  <a:pt x="224" y="1421"/>
                </a:lnTo>
                <a:lnTo>
                  <a:pt x="204" y="1540"/>
                </a:lnTo>
                <a:lnTo>
                  <a:pt x="146" y="1540"/>
                </a:lnTo>
                <a:lnTo>
                  <a:pt x="270" y="814"/>
                </a:lnTo>
                <a:lnTo>
                  <a:pt x="458" y="814"/>
                </a:lnTo>
                <a:lnTo>
                  <a:pt x="582" y="1540"/>
                </a:lnTo>
                <a:lnTo>
                  <a:pt x="524" y="1540"/>
                </a:lnTo>
                <a:close/>
                <a:moveTo>
                  <a:pt x="437" y="238"/>
                </a:moveTo>
                <a:lnTo>
                  <a:pt x="436" y="237"/>
                </a:lnTo>
                <a:lnTo>
                  <a:pt x="456" y="216"/>
                </a:lnTo>
                <a:cubicBezTo>
                  <a:pt x="477" y="192"/>
                  <a:pt x="496" y="167"/>
                  <a:pt x="513" y="140"/>
                </a:cubicBezTo>
                <a:cubicBezTo>
                  <a:pt x="526" y="122"/>
                  <a:pt x="541" y="97"/>
                  <a:pt x="556" y="82"/>
                </a:cubicBezTo>
                <a:lnTo>
                  <a:pt x="576" y="62"/>
                </a:lnTo>
                <a:lnTo>
                  <a:pt x="666" y="152"/>
                </a:lnTo>
                <a:lnTo>
                  <a:pt x="646" y="172"/>
                </a:lnTo>
                <a:cubicBezTo>
                  <a:pt x="631" y="187"/>
                  <a:pt x="605" y="202"/>
                  <a:pt x="587" y="214"/>
                </a:cubicBezTo>
                <a:cubicBezTo>
                  <a:pt x="561" y="232"/>
                  <a:pt x="535" y="251"/>
                  <a:pt x="512" y="272"/>
                </a:cubicBezTo>
                <a:lnTo>
                  <a:pt x="490" y="292"/>
                </a:lnTo>
                <a:lnTo>
                  <a:pt x="489" y="291"/>
                </a:lnTo>
                <a:cubicBezTo>
                  <a:pt x="477" y="269"/>
                  <a:pt x="459" y="251"/>
                  <a:pt x="437" y="238"/>
                </a:cubicBezTo>
                <a:close/>
                <a:moveTo>
                  <a:pt x="504" y="327"/>
                </a:moveTo>
                <a:lnTo>
                  <a:pt x="504" y="325"/>
                </a:lnTo>
                <a:lnTo>
                  <a:pt x="534" y="324"/>
                </a:lnTo>
                <a:cubicBezTo>
                  <a:pt x="565" y="323"/>
                  <a:pt x="596" y="318"/>
                  <a:pt x="628" y="312"/>
                </a:cubicBezTo>
                <a:cubicBezTo>
                  <a:pt x="649" y="307"/>
                  <a:pt x="678" y="300"/>
                  <a:pt x="699" y="300"/>
                </a:cubicBezTo>
                <a:lnTo>
                  <a:pt x="728" y="300"/>
                </a:lnTo>
                <a:lnTo>
                  <a:pt x="728" y="427"/>
                </a:lnTo>
                <a:lnTo>
                  <a:pt x="699" y="427"/>
                </a:lnTo>
                <a:cubicBezTo>
                  <a:pt x="678" y="427"/>
                  <a:pt x="649" y="420"/>
                  <a:pt x="628" y="416"/>
                </a:cubicBezTo>
                <a:cubicBezTo>
                  <a:pt x="596" y="410"/>
                  <a:pt x="565" y="405"/>
                  <a:pt x="534" y="404"/>
                </a:cubicBezTo>
                <a:lnTo>
                  <a:pt x="504" y="402"/>
                </a:lnTo>
                <a:lnTo>
                  <a:pt x="504" y="401"/>
                </a:lnTo>
                <a:cubicBezTo>
                  <a:pt x="508" y="389"/>
                  <a:pt x="509" y="377"/>
                  <a:pt x="509" y="364"/>
                </a:cubicBezTo>
                <a:cubicBezTo>
                  <a:pt x="509" y="351"/>
                  <a:pt x="508" y="339"/>
                  <a:pt x="504" y="327"/>
                </a:cubicBezTo>
                <a:close/>
                <a:moveTo>
                  <a:pt x="489" y="437"/>
                </a:moveTo>
                <a:lnTo>
                  <a:pt x="490" y="436"/>
                </a:lnTo>
                <a:lnTo>
                  <a:pt x="512" y="456"/>
                </a:lnTo>
                <a:cubicBezTo>
                  <a:pt x="535" y="477"/>
                  <a:pt x="561" y="496"/>
                  <a:pt x="587" y="513"/>
                </a:cubicBezTo>
                <a:cubicBezTo>
                  <a:pt x="605" y="525"/>
                  <a:pt x="631" y="541"/>
                  <a:pt x="646" y="556"/>
                </a:cubicBezTo>
                <a:lnTo>
                  <a:pt x="666" y="576"/>
                </a:lnTo>
                <a:lnTo>
                  <a:pt x="576" y="666"/>
                </a:lnTo>
                <a:lnTo>
                  <a:pt x="556" y="646"/>
                </a:lnTo>
                <a:cubicBezTo>
                  <a:pt x="541" y="631"/>
                  <a:pt x="526" y="605"/>
                  <a:pt x="513" y="587"/>
                </a:cubicBezTo>
                <a:cubicBezTo>
                  <a:pt x="496" y="561"/>
                  <a:pt x="477" y="535"/>
                  <a:pt x="456" y="512"/>
                </a:cubicBezTo>
                <a:lnTo>
                  <a:pt x="436" y="490"/>
                </a:lnTo>
                <a:lnTo>
                  <a:pt x="437" y="489"/>
                </a:lnTo>
                <a:cubicBezTo>
                  <a:pt x="459" y="477"/>
                  <a:pt x="477" y="459"/>
                  <a:pt x="489" y="437"/>
                </a:cubicBezTo>
                <a:close/>
                <a:moveTo>
                  <a:pt x="401" y="504"/>
                </a:moveTo>
                <a:lnTo>
                  <a:pt x="403" y="504"/>
                </a:lnTo>
                <a:lnTo>
                  <a:pt x="404" y="533"/>
                </a:lnTo>
                <a:cubicBezTo>
                  <a:pt x="405" y="565"/>
                  <a:pt x="410" y="596"/>
                  <a:pt x="416" y="627"/>
                </a:cubicBezTo>
                <a:cubicBezTo>
                  <a:pt x="420" y="649"/>
                  <a:pt x="428" y="677"/>
                  <a:pt x="428" y="699"/>
                </a:cubicBezTo>
                <a:lnTo>
                  <a:pt x="428" y="728"/>
                </a:lnTo>
                <a:lnTo>
                  <a:pt x="300" y="728"/>
                </a:lnTo>
                <a:lnTo>
                  <a:pt x="300" y="699"/>
                </a:lnTo>
                <a:cubicBezTo>
                  <a:pt x="300" y="677"/>
                  <a:pt x="307" y="649"/>
                  <a:pt x="312" y="627"/>
                </a:cubicBezTo>
                <a:cubicBezTo>
                  <a:pt x="318" y="596"/>
                  <a:pt x="323" y="565"/>
                  <a:pt x="324" y="533"/>
                </a:cubicBezTo>
                <a:lnTo>
                  <a:pt x="325" y="504"/>
                </a:lnTo>
                <a:lnTo>
                  <a:pt x="327" y="504"/>
                </a:lnTo>
                <a:cubicBezTo>
                  <a:pt x="339" y="507"/>
                  <a:pt x="351" y="509"/>
                  <a:pt x="364" y="509"/>
                </a:cubicBezTo>
                <a:cubicBezTo>
                  <a:pt x="377" y="509"/>
                  <a:pt x="389" y="507"/>
                  <a:pt x="401" y="504"/>
                </a:cubicBezTo>
                <a:close/>
                <a:moveTo>
                  <a:pt x="291" y="489"/>
                </a:moveTo>
                <a:lnTo>
                  <a:pt x="292" y="490"/>
                </a:lnTo>
                <a:lnTo>
                  <a:pt x="272" y="512"/>
                </a:lnTo>
                <a:cubicBezTo>
                  <a:pt x="251" y="535"/>
                  <a:pt x="232" y="561"/>
                  <a:pt x="215" y="587"/>
                </a:cubicBezTo>
                <a:cubicBezTo>
                  <a:pt x="202" y="605"/>
                  <a:pt x="187" y="631"/>
                  <a:pt x="172" y="646"/>
                </a:cubicBezTo>
                <a:lnTo>
                  <a:pt x="152" y="666"/>
                </a:lnTo>
                <a:lnTo>
                  <a:pt x="62" y="576"/>
                </a:lnTo>
                <a:lnTo>
                  <a:pt x="82" y="556"/>
                </a:lnTo>
                <a:cubicBezTo>
                  <a:pt x="97" y="541"/>
                  <a:pt x="122" y="525"/>
                  <a:pt x="141" y="513"/>
                </a:cubicBezTo>
                <a:cubicBezTo>
                  <a:pt x="167" y="496"/>
                  <a:pt x="193" y="477"/>
                  <a:pt x="216" y="456"/>
                </a:cubicBezTo>
                <a:lnTo>
                  <a:pt x="237" y="436"/>
                </a:lnTo>
                <a:lnTo>
                  <a:pt x="239" y="437"/>
                </a:lnTo>
                <a:cubicBezTo>
                  <a:pt x="251" y="459"/>
                  <a:pt x="269" y="477"/>
                  <a:pt x="291" y="489"/>
                </a:cubicBezTo>
                <a:close/>
                <a:moveTo>
                  <a:pt x="223" y="401"/>
                </a:moveTo>
                <a:lnTo>
                  <a:pt x="224" y="402"/>
                </a:lnTo>
                <a:lnTo>
                  <a:pt x="194" y="404"/>
                </a:lnTo>
                <a:cubicBezTo>
                  <a:pt x="163" y="405"/>
                  <a:pt x="131" y="410"/>
                  <a:pt x="100" y="416"/>
                </a:cubicBezTo>
                <a:cubicBezTo>
                  <a:pt x="79" y="420"/>
                  <a:pt x="50" y="427"/>
                  <a:pt x="29" y="427"/>
                </a:cubicBezTo>
                <a:lnTo>
                  <a:pt x="0" y="427"/>
                </a:lnTo>
                <a:lnTo>
                  <a:pt x="0" y="300"/>
                </a:lnTo>
                <a:lnTo>
                  <a:pt x="29" y="300"/>
                </a:lnTo>
                <a:cubicBezTo>
                  <a:pt x="50" y="300"/>
                  <a:pt x="79" y="307"/>
                  <a:pt x="100" y="312"/>
                </a:cubicBezTo>
                <a:cubicBezTo>
                  <a:pt x="131" y="318"/>
                  <a:pt x="163" y="323"/>
                  <a:pt x="194" y="324"/>
                </a:cubicBezTo>
                <a:lnTo>
                  <a:pt x="224" y="325"/>
                </a:lnTo>
                <a:lnTo>
                  <a:pt x="223" y="327"/>
                </a:lnTo>
                <a:cubicBezTo>
                  <a:pt x="220" y="339"/>
                  <a:pt x="219" y="351"/>
                  <a:pt x="219" y="364"/>
                </a:cubicBezTo>
                <a:cubicBezTo>
                  <a:pt x="219" y="377"/>
                  <a:pt x="220" y="389"/>
                  <a:pt x="223" y="401"/>
                </a:cubicBezTo>
                <a:close/>
                <a:moveTo>
                  <a:pt x="239" y="291"/>
                </a:moveTo>
                <a:lnTo>
                  <a:pt x="237" y="292"/>
                </a:lnTo>
                <a:lnTo>
                  <a:pt x="216" y="272"/>
                </a:lnTo>
                <a:cubicBezTo>
                  <a:pt x="193" y="251"/>
                  <a:pt x="167" y="232"/>
                  <a:pt x="141" y="214"/>
                </a:cubicBezTo>
                <a:cubicBezTo>
                  <a:pt x="122" y="202"/>
                  <a:pt x="97" y="187"/>
                  <a:pt x="82" y="172"/>
                </a:cubicBezTo>
                <a:lnTo>
                  <a:pt x="62" y="152"/>
                </a:lnTo>
                <a:lnTo>
                  <a:pt x="152" y="62"/>
                </a:lnTo>
                <a:lnTo>
                  <a:pt x="172" y="82"/>
                </a:lnTo>
                <a:cubicBezTo>
                  <a:pt x="187" y="97"/>
                  <a:pt x="202" y="122"/>
                  <a:pt x="215" y="140"/>
                </a:cubicBezTo>
                <a:cubicBezTo>
                  <a:pt x="232" y="167"/>
                  <a:pt x="251" y="192"/>
                  <a:pt x="272" y="216"/>
                </a:cubicBezTo>
                <a:lnTo>
                  <a:pt x="292" y="237"/>
                </a:lnTo>
                <a:lnTo>
                  <a:pt x="291" y="238"/>
                </a:lnTo>
                <a:cubicBezTo>
                  <a:pt x="269" y="251"/>
                  <a:pt x="251" y="269"/>
                  <a:pt x="239" y="291"/>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1959285-63AF-4719-A8F8-F07918CE1AB4}"/>
              </a:ext>
            </a:extLst>
          </p:cNvPr>
          <p:cNvSpPr/>
          <p:nvPr/>
        </p:nvSpPr>
        <p:spPr>
          <a:xfrm>
            <a:off x="2350395" y="5143446"/>
            <a:ext cx="304800" cy="4775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4F537F93-D16F-4590-BFC1-A9277101B11B}"/>
              </a:ext>
            </a:extLst>
          </p:cNvPr>
          <p:cNvSpPr/>
          <p:nvPr/>
        </p:nvSpPr>
        <p:spPr>
          <a:xfrm>
            <a:off x="3795909" y="5281877"/>
            <a:ext cx="459105" cy="116205"/>
          </a:xfrm>
          <a:custGeom>
            <a:avLst/>
            <a:gdLst>
              <a:gd name="connsiteX0" fmla="*/ 0 w 459105"/>
              <a:gd name="connsiteY0" fmla="*/ 100965 h 116205"/>
              <a:gd name="connsiteX1" fmla="*/ 43815 w 459105"/>
              <a:gd name="connsiteY1" fmla="*/ 26670 h 116205"/>
              <a:gd name="connsiteX2" fmla="*/ 118110 w 459105"/>
              <a:gd name="connsiteY2" fmla="*/ 1905 h 116205"/>
              <a:gd name="connsiteX3" fmla="*/ 211455 w 459105"/>
              <a:gd name="connsiteY3" fmla="*/ 0 h 116205"/>
              <a:gd name="connsiteX4" fmla="*/ 283845 w 459105"/>
              <a:gd name="connsiteY4" fmla="*/ 13335 h 116205"/>
              <a:gd name="connsiteX5" fmla="*/ 360045 w 459105"/>
              <a:gd name="connsiteY5" fmla="*/ 34290 h 116205"/>
              <a:gd name="connsiteX6" fmla="*/ 405765 w 459105"/>
              <a:gd name="connsiteY6" fmla="*/ 62865 h 116205"/>
              <a:gd name="connsiteX7" fmla="*/ 436245 w 459105"/>
              <a:gd name="connsiteY7" fmla="*/ 89535 h 116205"/>
              <a:gd name="connsiteX8" fmla="*/ 459105 w 459105"/>
              <a:gd name="connsiteY8" fmla="*/ 116205 h 116205"/>
              <a:gd name="connsiteX9" fmla="*/ 0 w 459105"/>
              <a:gd name="connsiteY9" fmla="*/ 100965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105" h="116205">
                <a:moveTo>
                  <a:pt x="0" y="100965"/>
                </a:moveTo>
                <a:lnTo>
                  <a:pt x="43815" y="26670"/>
                </a:lnTo>
                <a:lnTo>
                  <a:pt x="118110" y="1905"/>
                </a:lnTo>
                <a:lnTo>
                  <a:pt x="211455" y="0"/>
                </a:lnTo>
                <a:lnTo>
                  <a:pt x="283845" y="13335"/>
                </a:lnTo>
                <a:lnTo>
                  <a:pt x="360045" y="34290"/>
                </a:lnTo>
                <a:lnTo>
                  <a:pt x="405765" y="62865"/>
                </a:lnTo>
                <a:lnTo>
                  <a:pt x="436245" y="89535"/>
                </a:lnTo>
                <a:lnTo>
                  <a:pt x="459105" y="116205"/>
                </a:lnTo>
                <a:lnTo>
                  <a:pt x="0" y="10096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9">
            <a:extLst>
              <a:ext uri="{FF2B5EF4-FFF2-40B4-BE49-F238E27FC236}">
                <a16:creationId xmlns:a16="http://schemas.microsoft.com/office/drawing/2014/main" id="{A8F98DFC-44F0-4C1C-B921-F525A8482AEA}"/>
              </a:ext>
            </a:extLst>
          </p:cNvPr>
          <p:cNvSpPr>
            <a:spLocks noChangeAspect="1" noEditPoints="1"/>
          </p:cNvSpPr>
          <p:nvPr/>
        </p:nvSpPr>
        <p:spPr bwMode="auto">
          <a:xfrm>
            <a:off x="3607286" y="5245295"/>
            <a:ext cx="926416" cy="421710"/>
          </a:xfrm>
          <a:custGeom>
            <a:avLst/>
            <a:gdLst>
              <a:gd name="T0" fmla="*/ 1773 w 1773"/>
              <a:gd name="T1" fmla="*/ 750 h 807"/>
              <a:gd name="T2" fmla="*/ 0 w 1773"/>
              <a:gd name="T3" fmla="*/ 807 h 807"/>
              <a:gd name="T4" fmla="*/ 545 w 1773"/>
              <a:gd name="T5" fmla="*/ 616 h 807"/>
              <a:gd name="T6" fmla="*/ 1262 w 1773"/>
              <a:gd name="T7" fmla="*/ 578 h 807"/>
              <a:gd name="T8" fmla="*/ 1625 w 1773"/>
              <a:gd name="T9" fmla="*/ 578 h 807"/>
              <a:gd name="T10" fmla="*/ 1659 w 1773"/>
              <a:gd name="T11" fmla="*/ 595 h 807"/>
              <a:gd name="T12" fmla="*/ 1699 w 1773"/>
              <a:gd name="T13" fmla="*/ 495 h 807"/>
              <a:gd name="T14" fmla="*/ 1661 w 1773"/>
              <a:gd name="T15" fmla="*/ 471 h 807"/>
              <a:gd name="T16" fmla="*/ 1514 w 1773"/>
              <a:gd name="T17" fmla="*/ 344 h 807"/>
              <a:gd name="T18" fmla="*/ 1513 w 1773"/>
              <a:gd name="T19" fmla="*/ 344 h 807"/>
              <a:gd name="T20" fmla="*/ 74 w 1773"/>
              <a:gd name="T21" fmla="*/ 453 h 807"/>
              <a:gd name="T22" fmla="*/ 186 w 1773"/>
              <a:gd name="T23" fmla="*/ 578 h 807"/>
              <a:gd name="T24" fmla="*/ 549 w 1773"/>
              <a:gd name="T25" fmla="*/ 578 h 807"/>
              <a:gd name="T26" fmla="*/ 1674 w 1773"/>
              <a:gd name="T27" fmla="*/ 346 h 807"/>
              <a:gd name="T28" fmla="*/ 1263 w 1773"/>
              <a:gd name="T29" fmla="*/ 253 h 807"/>
              <a:gd name="T30" fmla="*/ 297 w 1773"/>
              <a:gd name="T31" fmla="*/ 256 h 807"/>
              <a:gd name="T32" fmla="*/ 156 w 1773"/>
              <a:gd name="T33" fmla="*/ 256 h 807"/>
              <a:gd name="T34" fmla="*/ 1514 w 1773"/>
              <a:gd name="T35" fmla="*/ 315 h 807"/>
              <a:gd name="T36" fmla="*/ 1516 w 1773"/>
              <a:gd name="T37" fmla="*/ 315 h 807"/>
              <a:gd name="T38" fmla="*/ 1180 w 1773"/>
              <a:gd name="T39" fmla="*/ 258 h 807"/>
              <a:gd name="T40" fmla="*/ 734 w 1773"/>
              <a:gd name="T41" fmla="*/ 258 h 807"/>
              <a:gd name="T42" fmla="*/ 677 w 1773"/>
              <a:gd name="T43" fmla="*/ 92 h 807"/>
              <a:gd name="T44" fmla="*/ 677 w 1773"/>
              <a:gd name="T45" fmla="*/ 258 h 807"/>
              <a:gd name="T46" fmla="*/ 367 w 1773"/>
              <a:gd name="T47" fmla="*/ 425 h 807"/>
              <a:gd name="T48" fmla="*/ 367 w 1773"/>
              <a:gd name="T49" fmla="*/ 731 h 807"/>
              <a:gd name="T50" fmla="*/ 367 w 1773"/>
              <a:gd name="T51" fmla="*/ 425 h 807"/>
              <a:gd name="T52" fmla="*/ 463 w 1773"/>
              <a:gd name="T53" fmla="*/ 578 h 807"/>
              <a:gd name="T54" fmla="*/ 271 w 1773"/>
              <a:gd name="T55" fmla="*/ 578 h 807"/>
              <a:gd name="T56" fmla="*/ 1443 w 1773"/>
              <a:gd name="T57" fmla="*/ 425 h 807"/>
              <a:gd name="T58" fmla="*/ 1443 w 1773"/>
              <a:gd name="T59" fmla="*/ 731 h 807"/>
              <a:gd name="T60" fmla="*/ 1443 w 1773"/>
              <a:gd name="T61" fmla="*/ 425 h 807"/>
              <a:gd name="T62" fmla="*/ 1539 w 1773"/>
              <a:gd name="T63" fmla="*/ 578 h 807"/>
              <a:gd name="T64" fmla="*/ 1348 w 1773"/>
              <a:gd name="T65" fmla="*/ 578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73" h="807">
                <a:moveTo>
                  <a:pt x="0" y="750"/>
                </a:moveTo>
                <a:lnTo>
                  <a:pt x="1773" y="750"/>
                </a:lnTo>
                <a:lnTo>
                  <a:pt x="1773" y="807"/>
                </a:lnTo>
                <a:lnTo>
                  <a:pt x="0" y="807"/>
                </a:lnTo>
                <a:lnTo>
                  <a:pt x="0" y="750"/>
                </a:lnTo>
                <a:close/>
                <a:moveTo>
                  <a:pt x="545" y="616"/>
                </a:moveTo>
                <a:lnTo>
                  <a:pt x="1266" y="616"/>
                </a:lnTo>
                <a:cubicBezTo>
                  <a:pt x="1263" y="604"/>
                  <a:pt x="1262" y="591"/>
                  <a:pt x="1262" y="578"/>
                </a:cubicBezTo>
                <a:cubicBezTo>
                  <a:pt x="1262" y="478"/>
                  <a:pt x="1343" y="397"/>
                  <a:pt x="1443" y="397"/>
                </a:cubicBezTo>
                <a:cubicBezTo>
                  <a:pt x="1543" y="397"/>
                  <a:pt x="1625" y="478"/>
                  <a:pt x="1625" y="578"/>
                </a:cubicBezTo>
                <a:cubicBezTo>
                  <a:pt x="1625" y="585"/>
                  <a:pt x="1624" y="591"/>
                  <a:pt x="1623" y="598"/>
                </a:cubicBezTo>
                <a:lnTo>
                  <a:pt x="1659" y="595"/>
                </a:lnTo>
                <a:cubicBezTo>
                  <a:pt x="1673" y="595"/>
                  <a:pt x="1684" y="584"/>
                  <a:pt x="1684" y="570"/>
                </a:cubicBezTo>
                <a:lnTo>
                  <a:pt x="1699" y="495"/>
                </a:lnTo>
                <a:cubicBezTo>
                  <a:pt x="1699" y="482"/>
                  <a:pt x="1688" y="471"/>
                  <a:pt x="1674" y="471"/>
                </a:cubicBezTo>
                <a:lnTo>
                  <a:pt x="1661" y="471"/>
                </a:lnTo>
                <a:cubicBezTo>
                  <a:pt x="1669" y="445"/>
                  <a:pt x="1674" y="415"/>
                  <a:pt x="1674" y="377"/>
                </a:cubicBezTo>
                <a:cubicBezTo>
                  <a:pt x="1625" y="355"/>
                  <a:pt x="1571" y="344"/>
                  <a:pt x="1514" y="344"/>
                </a:cubicBezTo>
                <a:lnTo>
                  <a:pt x="1513" y="344"/>
                </a:lnTo>
                <a:lnTo>
                  <a:pt x="1513" y="344"/>
                </a:lnTo>
                <a:lnTo>
                  <a:pt x="74" y="344"/>
                </a:lnTo>
                <a:lnTo>
                  <a:pt x="74" y="453"/>
                </a:lnTo>
                <a:cubicBezTo>
                  <a:pt x="74" y="524"/>
                  <a:pt x="125" y="570"/>
                  <a:pt x="187" y="595"/>
                </a:cubicBezTo>
                <a:cubicBezTo>
                  <a:pt x="186" y="589"/>
                  <a:pt x="186" y="584"/>
                  <a:pt x="186" y="578"/>
                </a:cubicBezTo>
                <a:cubicBezTo>
                  <a:pt x="186" y="478"/>
                  <a:pt x="267" y="397"/>
                  <a:pt x="367" y="397"/>
                </a:cubicBezTo>
                <a:cubicBezTo>
                  <a:pt x="467" y="397"/>
                  <a:pt x="549" y="478"/>
                  <a:pt x="549" y="578"/>
                </a:cubicBezTo>
                <a:cubicBezTo>
                  <a:pt x="549" y="591"/>
                  <a:pt x="547" y="604"/>
                  <a:pt x="545" y="616"/>
                </a:cubicBezTo>
                <a:close/>
                <a:moveTo>
                  <a:pt x="1674" y="346"/>
                </a:moveTo>
                <a:cubicBezTo>
                  <a:pt x="1673" y="341"/>
                  <a:pt x="1673" y="336"/>
                  <a:pt x="1673" y="332"/>
                </a:cubicBezTo>
                <a:cubicBezTo>
                  <a:pt x="1554" y="267"/>
                  <a:pt x="1421" y="260"/>
                  <a:pt x="1263" y="253"/>
                </a:cubicBezTo>
                <a:cubicBezTo>
                  <a:pt x="991" y="0"/>
                  <a:pt x="616" y="54"/>
                  <a:pt x="543" y="67"/>
                </a:cubicBezTo>
                <a:cubicBezTo>
                  <a:pt x="398" y="104"/>
                  <a:pt x="338" y="194"/>
                  <a:pt x="297" y="256"/>
                </a:cubicBezTo>
                <a:lnTo>
                  <a:pt x="252" y="256"/>
                </a:lnTo>
                <a:lnTo>
                  <a:pt x="156" y="256"/>
                </a:lnTo>
                <a:cubicBezTo>
                  <a:pt x="119" y="256"/>
                  <a:pt x="87" y="281"/>
                  <a:pt x="77" y="315"/>
                </a:cubicBezTo>
                <a:lnTo>
                  <a:pt x="1514" y="315"/>
                </a:lnTo>
                <a:lnTo>
                  <a:pt x="1516" y="315"/>
                </a:lnTo>
                <a:lnTo>
                  <a:pt x="1516" y="315"/>
                </a:lnTo>
                <a:cubicBezTo>
                  <a:pt x="1572" y="315"/>
                  <a:pt x="1625" y="326"/>
                  <a:pt x="1674" y="346"/>
                </a:cubicBezTo>
                <a:close/>
                <a:moveTo>
                  <a:pt x="1180" y="258"/>
                </a:moveTo>
                <a:cubicBezTo>
                  <a:pt x="1058" y="139"/>
                  <a:pt x="924" y="98"/>
                  <a:pt x="734" y="92"/>
                </a:cubicBezTo>
                <a:lnTo>
                  <a:pt x="734" y="258"/>
                </a:lnTo>
                <a:lnTo>
                  <a:pt x="1180" y="258"/>
                </a:lnTo>
                <a:close/>
                <a:moveTo>
                  <a:pt x="677" y="92"/>
                </a:moveTo>
                <a:cubicBezTo>
                  <a:pt x="575" y="95"/>
                  <a:pt x="401" y="128"/>
                  <a:pt x="405" y="258"/>
                </a:cubicBezTo>
                <a:lnTo>
                  <a:pt x="677" y="258"/>
                </a:lnTo>
                <a:lnTo>
                  <a:pt x="677" y="92"/>
                </a:lnTo>
                <a:close/>
                <a:moveTo>
                  <a:pt x="367" y="425"/>
                </a:moveTo>
                <a:cubicBezTo>
                  <a:pt x="452" y="425"/>
                  <a:pt x="520" y="494"/>
                  <a:pt x="520" y="578"/>
                </a:cubicBezTo>
                <a:cubicBezTo>
                  <a:pt x="520" y="662"/>
                  <a:pt x="452" y="731"/>
                  <a:pt x="367" y="731"/>
                </a:cubicBezTo>
                <a:cubicBezTo>
                  <a:pt x="283" y="731"/>
                  <a:pt x="214" y="662"/>
                  <a:pt x="214" y="578"/>
                </a:cubicBezTo>
                <a:cubicBezTo>
                  <a:pt x="214" y="494"/>
                  <a:pt x="283" y="425"/>
                  <a:pt x="367" y="425"/>
                </a:cubicBezTo>
                <a:close/>
                <a:moveTo>
                  <a:pt x="367" y="482"/>
                </a:moveTo>
                <a:cubicBezTo>
                  <a:pt x="420" y="482"/>
                  <a:pt x="463" y="525"/>
                  <a:pt x="463" y="578"/>
                </a:cubicBezTo>
                <a:cubicBezTo>
                  <a:pt x="463" y="631"/>
                  <a:pt x="420" y="674"/>
                  <a:pt x="367" y="674"/>
                </a:cubicBezTo>
                <a:cubicBezTo>
                  <a:pt x="314" y="674"/>
                  <a:pt x="271" y="631"/>
                  <a:pt x="271" y="578"/>
                </a:cubicBezTo>
                <a:cubicBezTo>
                  <a:pt x="271" y="525"/>
                  <a:pt x="314" y="482"/>
                  <a:pt x="367" y="482"/>
                </a:cubicBezTo>
                <a:close/>
                <a:moveTo>
                  <a:pt x="1443" y="425"/>
                </a:moveTo>
                <a:cubicBezTo>
                  <a:pt x="1528" y="425"/>
                  <a:pt x="1596" y="494"/>
                  <a:pt x="1596" y="578"/>
                </a:cubicBezTo>
                <a:cubicBezTo>
                  <a:pt x="1596" y="662"/>
                  <a:pt x="1528" y="731"/>
                  <a:pt x="1443" y="731"/>
                </a:cubicBezTo>
                <a:cubicBezTo>
                  <a:pt x="1359" y="731"/>
                  <a:pt x="1290" y="662"/>
                  <a:pt x="1290" y="578"/>
                </a:cubicBezTo>
                <a:cubicBezTo>
                  <a:pt x="1290" y="494"/>
                  <a:pt x="1359" y="425"/>
                  <a:pt x="1443" y="425"/>
                </a:cubicBezTo>
                <a:close/>
                <a:moveTo>
                  <a:pt x="1443" y="482"/>
                </a:moveTo>
                <a:cubicBezTo>
                  <a:pt x="1496" y="482"/>
                  <a:pt x="1539" y="525"/>
                  <a:pt x="1539" y="578"/>
                </a:cubicBezTo>
                <a:cubicBezTo>
                  <a:pt x="1539" y="631"/>
                  <a:pt x="1496" y="674"/>
                  <a:pt x="1443" y="674"/>
                </a:cubicBezTo>
                <a:cubicBezTo>
                  <a:pt x="1390" y="674"/>
                  <a:pt x="1348" y="631"/>
                  <a:pt x="1348" y="578"/>
                </a:cubicBezTo>
                <a:cubicBezTo>
                  <a:pt x="1348" y="525"/>
                  <a:pt x="1390" y="482"/>
                  <a:pt x="1443" y="482"/>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29">
            <a:extLst>
              <a:ext uri="{FF2B5EF4-FFF2-40B4-BE49-F238E27FC236}">
                <a16:creationId xmlns:a16="http://schemas.microsoft.com/office/drawing/2014/main" id="{DF3EE4E7-7A24-4F82-9CC0-0340218877ED}"/>
              </a:ext>
            </a:extLst>
          </p:cNvPr>
          <p:cNvSpPr>
            <a:spLocks noChangeAspect="1" noEditPoints="1"/>
          </p:cNvSpPr>
          <p:nvPr/>
        </p:nvSpPr>
        <p:spPr bwMode="auto">
          <a:xfrm>
            <a:off x="2125858" y="4901366"/>
            <a:ext cx="1204593" cy="735794"/>
          </a:xfrm>
          <a:custGeom>
            <a:avLst/>
            <a:gdLst>
              <a:gd name="T0" fmla="*/ 1057 w 1661"/>
              <a:gd name="T1" fmla="*/ 962 h 1019"/>
              <a:gd name="T2" fmla="*/ 1521 w 1661"/>
              <a:gd name="T3" fmla="*/ 1019 h 1019"/>
              <a:gd name="T4" fmla="*/ 1521 w 1661"/>
              <a:gd name="T5" fmla="*/ 597 h 1019"/>
              <a:gd name="T6" fmla="*/ 1057 w 1661"/>
              <a:gd name="T7" fmla="*/ 654 h 1019"/>
              <a:gd name="T8" fmla="*/ 1521 w 1661"/>
              <a:gd name="T9" fmla="*/ 597 h 1019"/>
              <a:gd name="T10" fmla="*/ 1057 w 1661"/>
              <a:gd name="T11" fmla="*/ 688 h 1019"/>
              <a:gd name="T12" fmla="*/ 1521 w 1661"/>
              <a:gd name="T13" fmla="*/ 745 h 1019"/>
              <a:gd name="T14" fmla="*/ 1521 w 1661"/>
              <a:gd name="T15" fmla="*/ 779 h 1019"/>
              <a:gd name="T16" fmla="*/ 1057 w 1661"/>
              <a:gd name="T17" fmla="*/ 836 h 1019"/>
              <a:gd name="T18" fmla="*/ 1521 w 1661"/>
              <a:gd name="T19" fmla="*/ 779 h 1019"/>
              <a:gd name="T20" fmla="*/ 1057 w 1661"/>
              <a:gd name="T21" fmla="*/ 871 h 1019"/>
              <a:gd name="T22" fmla="*/ 1521 w 1661"/>
              <a:gd name="T23" fmla="*/ 928 h 1019"/>
              <a:gd name="T24" fmla="*/ 0 w 1661"/>
              <a:gd name="T25" fmla="*/ 396 h 1019"/>
              <a:gd name="T26" fmla="*/ 147 w 1661"/>
              <a:gd name="T27" fmla="*/ 77 h 1019"/>
              <a:gd name="T28" fmla="*/ 282 w 1661"/>
              <a:gd name="T29" fmla="*/ 177 h 1019"/>
              <a:gd name="T30" fmla="*/ 509 w 1661"/>
              <a:gd name="T31" fmla="*/ 0 h 1019"/>
              <a:gd name="T32" fmla="*/ 1023 w 1661"/>
              <a:gd name="T33" fmla="*/ 342 h 1019"/>
              <a:gd name="T34" fmla="*/ 1661 w 1661"/>
              <a:gd name="T35" fmla="*/ 343 h 1019"/>
              <a:gd name="T36" fmla="*/ 966 w 1661"/>
              <a:gd name="T37" fmla="*/ 400 h 1019"/>
              <a:gd name="T38" fmla="*/ 929 w 1661"/>
              <a:gd name="T39" fmla="*/ 399 h 1019"/>
              <a:gd name="T40" fmla="*/ 35 w 1661"/>
              <a:gd name="T41" fmla="*/ 442 h 1019"/>
              <a:gd name="T42" fmla="*/ 362 w 1661"/>
              <a:gd name="T43" fmla="*/ 350 h 1019"/>
              <a:gd name="T44" fmla="*/ 488 w 1661"/>
              <a:gd name="T45" fmla="*/ 475 h 1019"/>
              <a:gd name="T46" fmla="*/ 362 w 1661"/>
              <a:gd name="T47" fmla="*/ 350 h 1019"/>
              <a:gd name="T48" fmla="*/ 662 w 1661"/>
              <a:gd name="T49" fmla="*/ 350 h 1019"/>
              <a:gd name="T50" fmla="*/ 536 w 1661"/>
              <a:gd name="T51" fmla="*/ 475 h 1019"/>
              <a:gd name="T52" fmla="*/ 362 w 1661"/>
              <a:gd name="T53" fmla="*/ 519 h 1019"/>
              <a:gd name="T54" fmla="*/ 488 w 1661"/>
              <a:gd name="T55" fmla="*/ 645 h 1019"/>
              <a:gd name="T56" fmla="*/ 362 w 1661"/>
              <a:gd name="T57" fmla="*/ 519 h 1019"/>
              <a:gd name="T58" fmla="*/ 662 w 1661"/>
              <a:gd name="T59" fmla="*/ 519 h 1019"/>
              <a:gd name="T60" fmla="*/ 536 w 1661"/>
              <a:gd name="T61" fmla="*/ 645 h 1019"/>
              <a:gd name="T62" fmla="*/ 110 w 1661"/>
              <a:gd name="T63" fmla="*/ 456 h 1019"/>
              <a:gd name="T64" fmla="*/ 110 w 1661"/>
              <a:gd name="T65" fmla="*/ 456 h 1019"/>
              <a:gd name="T66" fmla="*/ 909 w 1661"/>
              <a:gd name="T67" fmla="*/ 456 h 1019"/>
              <a:gd name="T68" fmla="*/ 909 w 1661"/>
              <a:gd name="T69" fmla="*/ 456 h 1019"/>
              <a:gd name="T70" fmla="*/ 909 w 1661"/>
              <a:gd name="T71" fmla="*/ 457 h 1019"/>
              <a:gd name="T72" fmla="*/ 909 w 1661"/>
              <a:gd name="T73" fmla="*/ 1016 h 1019"/>
              <a:gd name="T74" fmla="*/ 603 w 1661"/>
              <a:gd name="T75" fmla="*/ 1016 h 1019"/>
              <a:gd name="T76" fmla="*/ 415 w 1661"/>
              <a:gd name="T77" fmla="*/ 724 h 1019"/>
              <a:gd name="T78" fmla="*/ 110 w 1661"/>
              <a:gd name="T79" fmla="*/ 1016 h 1019"/>
              <a:gd name="T80" fmla="*/ 966 w 1661"/>
              <a:gd name="T81" fmla="*/ 457 h 1019"/>
              <a:gd name="T82" fmla="*/ 1606 w 1661"/>
              <a:gd name="T83" fmla="*/ 1016 h 1019"/>
              <a:gd name="T84" fmla="*/ 1557 w 1661"/>
              <a:gd name="T85" fmla="*/ 561 h 1019"/>
              <a:gd name="T86" fmla="*/ 1020 w 1661"/>
              <a:gd name="T87" fmla="*/ 1016 h 1019"/>
              <a:gd name="T88" fmla="*/ 966 w 1661"/>
              <a:gd name="T89" fmla="*/ 45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1" h="1019">
                <a:moveTo>
                  <a:pt x="1521" y="962"/>
                </a:moveTo>
                <a:lnTo>
                  <a:pt x="1057" y="962"/>
                </a:lnTo>
                <a:lnTo>
                  <a:pt x="1057" y="1019"/>
                </a:lnTo>
                <a:lnTo>
                  <a:pt x="1521" y="1019"/>
                </a:lnTo>
                <a:lnTo>
                  <a:pt x="1521" y="962"/>
                </a:lnTo>
                <a:close/>
                <a:moveTo>
                  <a:pt x="1521" y="597"/>
                </a:moveTo>
                <a:lnTo>
                  <a:pt x="1057" y="597"/>
                </a:lnTo>
                <a:lnTo>
                  <a:pt x="1057" y="654"/>
                </a:lnTo>
                <a:lnTo>
                  <a:pt x="1521" y="654"/>
                </a:lnTo>
                <a:lnTo>
                  <a:pt x="1521" y="597"/>
                </a:lnTo>
                <a:close/>
                <a:moveTo>
                  <a:pt x="1521" y="688"/>
                </a:moveTo>
                <a:lnTo>
                  <a:pt x="1057" y="688"/>
                </a:lnTo>
                <a:lnTo>
                  <a:pt x="1057" y="745"/>
                </a:lnTo>
                <a:lnTo>
                  <a:pt x="1521" y="745"/>
                </a:lnTo>
                <a:lnTo>
                  <a:pt x="1521" y="688"/>
                </a:lnTo>
                <a:close/>
                <a:moveTo>
                  <a:pt x="1521" y="779"/>
                </a:moveTo>
                <a:lnTo>
                  <a:pt x="1057" y="779"/>
                </a:lnTo>
                <a:lnTo>
                  <a:pt x="1057" y="836"/>
                </a:lnTo>
                <a:lnTo>
                  <a:pt x="1521" y="836"/>
                </a:lnTo>
                <a:lnTo>
                  <a:pt x="1521" y="779"/>
                </a:lnTo>
                <a:close/>
                <a:moveTo>
                  <a:pt x="1521" y="871"/>
                </a:moveTo>
                <a:lnTo>
                  <a:pt x="1057" y="871"/>
                </a:lnTo>
                <a:lnTo>
                  <a:pt x="1057" y="928"/>
                </a:lnTo>
                <a:lnTo>
                  <a:pt x="1521" y="928"/>
                </a:lnTo>
                <a:lnTo>
                  <a:pt x="1521" y="871"/>
                </a:lnTo>
                <a:close/>
                <a:moveTo>
                  <a:pt x="0" y="396"/>
                </a:moveTo>
                <a:lnTo>
                  <a:pt x="147" y="282"/>
                </a:lnTo>
                <a:lnTo>
                  <a:pt x="147" y="77"/>
                </a:lnTo>
                <a:lnTo>
                  <a:pt x="282" y="77"/>
                </a:lnTo>
                <a:lnTo>
                  <a:pt x="282" y="177"/>
                </a:lnTo>
                <a:lnTo>
                  <a:pt x="474" y="28"/>
                </a:lnTo>
                <a:lnTo>
                  <a:pt x="509" y="0"/>
                </a:lnTo>
                <a:lnTo>
                  <a:pt x="949" y="342"/>
                </a:lnTo>
                <a:lnTo>
                  <a:pt x="1023" y="342"/>
                </a:lnTo>
                <a:lnTo>
                  <a:pt x="1023" y="343"/>
                </a:lnTo>
                <a:lnTo>
                  <a:pt x="1661" y="343"/>
                </a:lnTo>
                <a:lnTo>
                  <a:pt x="1661" y="400"/>
                </a:lnTo>
                <a:lnTo>
                  <a:pt x="966" y="400"/>
                </a:lnTo>
                <a:lnTo>
                  <a:pt x="966" y="399"/>
                </a:lnTo>
                <a:lnTo>
                  <a:pt x="929" y="399"/>
                </a:lnTo>
                <a:lnTo>
                  <a:pt x="509" y="73"/>
                </a:lnTo>
                <a:lnTo>
                  <a:pt x="35" y="442"/>
                </a:lnTo>
                <a:lnTo>
                  <a:pt x="0" y="396"/>
                </a:lnTo>
                <a:close/>
                <a:moveTo>
                  <a:pt x="362" y="350"/>
                </a:moveTo>
                <a:lnTo>
                  <a:pt x="488" y="350"/>
                </a:lnTo>
                <a:lnTo>
                  <a:pt x="488" y="475"/>
                </a:lnTo>
                <a:lnTo>
                  <a:pt x="362" y="475"/>
                </a:lnTo>
                <a:lnTo>
                  <a:pt x="362" y="350"/>
                </a:lnTo>
                <a:close/>
                <a:moveTo>
                  <a:pt x="536" y="350"/>
                </a:moveTo>
                <a:lnTo>
                  <a:pt x="662" y="350"/>
                </a:lnTo>
                <a:lnTo>
                  <a:pt x="662" y="475"/>
                </a:lnTo>
                <a:lnTo>
                  <a:pt x="536" y="475"/>
                </a:lnTo>
                <a:lnTo>
                  <a:pt x="536" y="350"/>
                </a:lnTo>
                <a:close/>
                <a:moveTo>
                  <a:pt x="362" y="519"/>
                </a:moveTo>
                <a:lnTo>
                  <a:pt x="488" y="519"/>
                </a:lnTo>
                <a:lnTo>
                  <a:pt x="488" y="645"/>
                </a:lnTo>
                <a:lnTo>
                  <a:pt x="362" y="645"/>
                </a:lnTo>
                <a:lnTo>
                  <a:pt x="362" y="519"/>
                </a:lnTo>
                <a:close/>
                <a:moveTo>
                  <a:pt x="536" y="519"/>
                </a:moveTo>
                <a:lnTo>
                  <a:pt x="662" y="519"/>
                </a:lnTo>
                <a:lnTo>
                  <a:pt x="662" y="645"/>
                </a:lnTo>
                <a:lnTo>
                  <a:pt x="536" y="645"/>
                </a:lnTo>
                <a:lnTo>
                  <a:pt x="536" y="519"/>
                </a:lnTo>
                <a:close/>
                <a:moveTo>
                  <a:pt x="110" y="456"/>
                </a:moveTo>
                <a:lnTo>
                  <a:pt x="111" y="456"/>
                </a:lnTo>
                <a:lnTo>
                  <a:pt x="110" y="456"/>
                </a:lnTo>
                <a:lnTo>
                  <a:pt x="509" y="145"/>
                </a:lnTo>
                <a:lnTo>
                  <a:pt x="909" y="456"/>
                </a:lnTo>
                <a:lnTo>
                  <a:pt x="908" y="456"/>
                </a:lnTo>
                <a:lnTo>
                  <a:pt x="909" y="456"/>
                </a:lnTo>
                <a:lnTo>
                  <a:pt x="909" y="457"/>
                </a:lnTo>
                <a:lnTo>
                  <a:pt x="909" y="457"/>
                </a:lnTo>
                <a:lnTo>
                  <a:pt x="909" y="1016"/>
                </a:lnTo>
                <a:lnTo>
                  <a:pt x="909" y="1016"/>
                </a:lnTo>
                <a:lnTo>
                  <a:pt x="869" y="1016"/>
                </a:lnTo>
                <a:lnTo>
                  <a:pt x="603" y="1016"/>
                </a:lnTo>
                <a:lnTo>
                  <a:pt x="603" y="724"/>
                </a:lnTo>
                <a:lnTo>
                  <a:pt x="415" y="724"/>
                </a:lnTo>
                <a:lnTo>
                  <a:pt x="415" y="1016"/>
                </a:lnTo>
                <a:lnTo>
                  <a:pt x="110" y="1016"/>
                </a:lnTo>
                <a:lnTo>
                  <a:pt x="110" y="456"/>
                </a:lnTo>
                <a:close/>
                <a:moveTo>
                  <a:pt x="966" y="457"/>
                </a:moveTo>
                <a:lnTo>
                  <a:pt x="1606" y="457"/>
                </a:lnTo>
                <a:lnTo>
                  <a:pt x="1606" y="1016"/>
                </a:lnTo>
                <a:lnTo>
                  <a:pt x="1557" y="1016"/>
                </a:lnTo>
                <a:lnTo>
                  <a:pt x="1557" y="561"/>
                </a:lnTo>
                <a:lnTo>
                  <a:pt x="1020" y="561"/>
                </a:lnTo>
                <a:lnTo>
                  <a:pt x="1020" y="1016"/>
                </a:lnTo>
                <a:lnTo>
                  <a:pt x="966" y="1016"/>
                </a:lnTo>
                <a:lnTo>
                  <a:pt x="966" y="457"/>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6">
            <a:extLst>
              <a:ext uri="{FF2B5EF4-FFF2-40B4-BE49-F238E27FC236}">
                <a16:creationId xmlns:a16="http://schemas.microsoft.com/office/drawing/2014/main" id="{06E2332F-6650-41D7-BB43-23B4FC6E3A14}"/>
              </a:ext>
            </a:extLst>
          </p:cNvPr>
          <p:cNvSpPr/>
          <p:nvPr/>
        </p:nvSpPr>
        <p:spPr>
          <a:xfrm>
            <a:off x="4757934" y="5180912"/>
            <a:ext cx="666750" cy="196215"/>
          </a:xfrm>
          <a:custGeom>
            <a:avLst/>
            <a:gdLst>
              <a:gd name="connsiteX0" fmla="*/ 0 w 666750"/>
              <a:gd name="connsiteY0" fmla="*/ 196215 h 196215"/>
              <a:gd name="connsiteX1" fmla="*/ 5715 w 666750"/>
              <a:gd name="connsiteY1" fmla="*/ 0 h 196215"/>
              <a:gd name="connsiteX2" fmla="*/ 617220 w 666750"/>
              <a:gd name="connsiteY2" fmla="*/ 7620 h 196215"/>
              <a:gd name="connsiteX3" fmla="*/ 666750 w 666750"/>
              <a:gd name="connsiteY3" fmla="*/ 186690 h 196215"/>
              <a:gd name="connsiteX4" fmla="*/ 588645 w 666750"/>
              <a:gd name="connsiteY4" fmla="*/ 194310 h 196215"/>
              <a:gd name="connsiteX5" fmla="*/ 0 w 666750"/>
              <a:gd name="connsiteY5" fmla="*/ 196215 h 19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196215">
                <a:moveTo>
                  <a:pt x="0" y="196215"/>
                </a:moveTo>
                <a:lnTo>
                  <a:pt x="5715" y="0"/>
                </a:lnTo>
                <a:lnTo>
                  <a:pt x="617220" y="7620"/>
                </a:lnTo>
                <a:lnTo>
                  <a:pt x="666750" y="186690"/>
                </a:lnTo>
                <a:lnTo>
                  <a:pt x="588645" y="194310"/>
                </a:lnTo>
                <a:lnTo>
                  <a:pt x="0" y="19621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7">
            <a:extLst>
              <a:ext uri="{FF2B5EF4-FFF2-40B4-BE49-F238E27FC236}">
                <a16:creationId xmlns:a16="http://schemas.microsoft.com/office/drawing/2014/main" id="{9A4DA1B1-997D-41C7-AA4F-2D08181C42CE}"/>
              </a:ext>
            </a:extLst>
          </p:cNvPr>
          <p:cNvSpPr>
            <a:spLocks noChangeAspect="1" noEditPoints="1"/>
          </p:cNvSpPr>
          <p:nvPr/>
        </p:nvSpPr>
        <p:spPr bwMode="auto">
          <a:xfrm flipH="1">
            <a:off x="4747583" y="5143446"/>
            <a:ext cx="746314" cy="494983"/>
          </a:xfrm>
          <a:custGeom>
            <a:avLst/>
            <a:gdLst>
              <a:gd name="T0" fmla="*/ 655 w 1667"/>
              <a:gd name="T1" fmla="*/ 272 h 1108"/>
              <a:gd name="T2" fmla="*/ 510 w 1667"/>
              <a:gd name="T3" fmla="*/ 272 h 1108"/>
              <a:gd name="T4" fmla="*/ 585 w 1667"/>
              <a:gd name="T5" fmla="*/ 373 h 1108"/>
              <a:gd name="T6" fmla="*/ 541 w 1667"/>
              <a:gd name="T7" fmla="*/ 446 h 1108"/>
              <a:gd name="T8" fmla="*/ 892 w 1667"/>
              <a:gd name="T9" fmla="*/ 199 h 1108"/>
              <a:gd name="T10" fmla="*/ 892 w 1667"/>
              <a:gd name="T11" fmla="*/ 344 h 1108"/>
              <a:gd name="T12" fmla="*/ 892 w 1667"/>
              <a:gd name="T13" fmla="*/ 199 h 1108"/>
              <a:gd name="T14" fmla="*/ 939 w 1667"/>
              <a:gd name="T15" fmla="*/ 446 h 1108"/>
              <a:gd name="T16" fmla="*/ 895 w 1667"/>
              <a:gd name="T17" fmla="*/ 373 h 1108"/>
              <a:gd name="T18" fmla="*/ 1274 w 1667"/>
              <a:gd name="T19" fmla="*/ 272 h 1108"/>
              <a:gd name="T20" fmla="*/ 1129 w 1667"/>
              <a:gd name="T21" fmla="*/ 272 h 1108"/>
              <a:gd name="T22" fmla="*/ 1204 w 1667"/>
              <a:gd name="T23" fmla="*/ 373 h 1108"/>
              <a:gd name="T24" fmla="*/ 1160 w 1667"/>
              <a:gd name="T25" fmla="*/ 446 h 1108"/>
              <a:gd name="T26" fmla="*/ 1511 w 1667"/>
              <a:gd name="T27" fmla="*/ 199 h 1108"/>
              <a:gd name="T28" fmla="*/ 1511 w 1667"/>
              <a:gd name="T29" fmla="*/ 344 h 1108"/>
              <a:gd name="T30" fmla="*/ 1511 w 1667"/>
              <a:gd name="T31" fmla="*/ 199 h 1108"/>
              <a:gd name="T32" fmla="*/ 1558 w 1667"/>
              <a:gd name="T33" fmla="*/ 446 h 1108"/>
              <a:gd name="T34" fmla="*/ 1514 w 1667"/>
              <a:gd name="T35" fmla="*/ 373 h 1108"/>
              <a:gd name="T36" fmla="*/ 487 w 1667"/>
              <a:gd name="T37" fmla="*/ 0 h 1108"/>
              <a:gd name="T38" fmla="*/ 1667 w 1667"/>
              <a:gd name="T39" fmla="*/ 50 h 1108"/>
              <a:gd name="T40" fmla="*/ 34 w 1667"/>
              <a:gd name="T41" fmla="*/ 556 h 1108"/>
              <a:gd name="T42" fmla="*/ 128 w 1667"/>
              <a:gd name="T43" fmla="*/ 432 h 1108"/>
              <a:gd name="T44" fmla="*/ 301 w 1667"/>
              <a:gd name="T45" fmla="*/ 28 h 1108"/>
              <a:gd name="T46" fmla="*/ 1667 w 1667"/>
              <a:gd name="T47" fmla="*/ 870 h 1108"/>
              <a:gd name="T48" fmla="*/ 1544 w 1667"/>
              <a:gd name="T49" fmla="*/ 920 h 1108"/>
              <a:gd name="T50" fmla="*/ 1072 w 1667"/>
              <a:gd name="T51" fmla="*/ 920 h 1108"/>
              <a:gd name="T52" fmla="*/ 341 w 1667"/>
              <a:gd name="T53" fmla="*/ 693 h 1108"/>
              <a:gd name="T54" fmla="*/ 94 w 1667"/>
              <a:gd name="T55" fmla="*/ 920 h 1108"/>
              <a:gd name="T56" fmla="*/ 0 w 1667"/>
              <a:gd name="T57" fmla="*/ 876 h 1108"/>
              <a:gd name="T58" fmla="*/ 34 w 1667"/>
              <a:gd name="T59" fmla="*/ 779 h 1108"/>
              <a:gd name="T60" fmla="*/ 1667 w 1667"/>
              <a:gd name="T61" fmla="*/ 585 h 1108"/>
              <a:gd name="T62" fmla="*/ 182 w 1667"/>
              <a:gd name="T63" fmla="*/ 451 h 1108"/>
              <a:gd name="T64" fmla="*/ 412 w 1667"/>
              <a:gd name="T65" fmla="*/ 148 h 1108"/>
              <a:gd name="T66" fmla="*/ 469 w 1667"/>
              <a:gd name="T67" fmla="*/ 474 h 1108"/>
              <a:gd name="T68" fmla="*/ 711 w 1667"/>
              <a:gd name="T69" fmla="*/ 148 h 1108"/>
              <a:gd name="T70" fmla="*/ 469 w 1667"/>
              <a:gd name="T71" fmla="*/ 474 h 1108"/>
              <a:gd name="T72" fmla="*/ 1011 w 1667"/>
              <a:gd name="T73" fmla="*/ 474 h 1108"/>
              <a:gd name="T74" fmla="*/ 769 w 1667"/>
              <a:gd name="T75" fmla="*/ 148 h 1108"/>
              <a:gd name="T76" fmla="*/ 1068 w 1667"/>
              <a:gd name="T77" fmla="*/ 474 h 1108"/>
              <a:gd name="T78" fmla="*/ 1311 w 1667"/>
              <a:gd name="T79" fmla="*/ 148 h 1108"/>
              <a:gd name="T80" fmla="*/ 1068 w 1667"/>
              <a:gd name="T81" fmla="*/ 474 h 1108"/>
              <a:gd name="T82" fmla="*/ 1609 w 1667"/>
              <a:gd name="T83" fmla="*/ 474 h 1108"/>
              <a:gd name="T84" fmla="*/ 1368 w 1667"/>
              <a:gd name="T85" fmla="*/ 148 h 1108"/>
              <a:gd name="T86" fmla="*/ 341 w 1667"/>
              <a:gd name="T87" fmla="*/ 751 h 1108"/>
              <a:gd name="T88" fmla="*/ 341 w 1667"/>
              <a:gd name="T89" fmla="*/ 1108 h 1108"/>
              <a:gd name="T90" fmla="*/ 341 w 1667"/>
              <a:gd name="T91" fmla="*/ 751 h 1108"/>
              <a:gd name="T92" fmla="*/ 445 w 1667"/>
              <a:gd name="T93" fmla="*/ 930 h 1108"/>
              <a:gd name="T94" fmla="*/ 237 w 1667"/>
              <a:gd name="T95" fmla="*/ 930 h 1108"/>
              <a:gd name="T96" fmla="*/ 1308 w 1667"/>
              <a:gd name="T97" fmla="*/ 751 h 1108"/>
              <a:gd name="T98" fmla="*/ 1308 w 1667"/>
              <a:gd name="T99" fmla="*/ 1108 h 1108"/>
              <a:gd name="T100" fmla="*/ 1308 w 1667"/>
              <a:gd name="T101" fmla="*/ 751 h 1108"/>
              <a:gd name="T102" fmla="*/ 1412 w 1667"/>
              <a:gd name="T103" fmla="*/ 930 h 1108"/>
              <a:gd name="T104" fmla="*/ 1204 w 1667"/>
              <a:gd name="T105" fmla="*/ 93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7" h="1108">
                <a:moveTo>
                  <a:pt x="583" y="199"/>
                </a:moveTo>
                <a:cubicBezTo>
                  <a:pt x="623" y="199"/>
                  <a:pt x="655" y="232"/>
                  <a:pt x="655" y="272"/>
                </a:cubicBezTo>
                <a:cubicBezTo>
                  <a:pt x="655" y="312"/>
                  <a:pt x="623" y="344"/>
                  <a:pt x="583" y="344"/>
                </a:cubicBezTo>
                <a:cubicBezTo>
                  <a:pt x="543" y="344"/>
                  <a:pt x="510" y="312"/>
                  <a:pt x="510" y="272"/>
                </a:cubicBezTo>
                <a:cubicBezTo>
                  <a:pt x="510" y="232"/>
                  <a:pt x="543" y="199"/>
                  <a:pt x="583" y="199"/>
                </a:cubicBezTo>
                <a:close/>
                <a:moveTo>
                  <a:pt x="585" y="373"/>
                </a:moveTo>
                <a:cubicBezTo>
                  <a:pt x="605" y="373"/>
                  <a:pt x="622" y="403"/>
                  <a:pt x="630" y="446"/>
                </a:cubicBezTo>
                <a:lnTo>
                  <a:pt x="541" y="446"/>
                </a:lnTo>
                <a:cubicBezTo>
                  <a:pt x="548" y="403"/>
                  <a:pt x="565" y="373"/>
                  <a:pt x="585" y="373"/>
                </a:cubicBezTo>
                <a:close/>
                <a:moveTo>
                  <a:pt x="892" y="199"/>
                </a:moveTo>
                <a:cubicBezTo>
                  <a:pt x="932" y="199"/>
                  <a:pt x="965" y="232"/>
                  <a:pt x="965" y="272"/>
                </a:cubicBezTo>
                <a:cubicBezTo>
                  <a:pt x="965" y="312"/>
                  <a:pt x="932" y="344"/>
                  <a:pt x="892" y="344"/>
                </a:cubicBezTo>
                <a:cubicBezTo>
                  <a:pt x="852" y="344"/>
                  <a:pt x="820" y="312"/>
                  <a:pt x="820" y="272"/>
                </a:cubicBezTo>
                <a:cubicBezTo>
                  <a:pt x="820" y="232"/>
                  <a:pt x="852" y="199"/>
                  <a:pt x="892" y="199"/>
                </a:cubicBezTo>
                <a:close/>
                <a:moveTo>
                  <a:pt x="895" y="373"/>
                </a:moveTo>
                <a:cubicBezTo>
                  <a:pt x="915" y="373"/>
                  <a:pt x="932" y="403"/>
                  <a:pt x="939" y="446"/>
                </a:cubicBezTo>
                <a:lnTo>
                  <a:pt x="850" y="446"/>
                </a:lnTo>
                <a:cubicBezTo>
                  <a:pt x="858" y="403"/>
                  <a:pt x="875" y="373"/>
                  <a:pt x="895" y="373"/>
                </a:cubicBezTo>
                <a:close/>
                <a:moveTo>
                  <a:pt x="1202" y="199"/>
                </a:moveTo>
                <a:cubicBezTo>
                  <a:pt x="1242" y="199"/>
                  <a:pt x="1274" y="232"/>
                  <a:pt x="1274" y="272"/>
                </a:cubicBezTo>
                <a:cubicBezTo>
                  <a:pt x="1274" y="312"/>
                  <a:pt x="1242" y="344"/>
                  <a:pt x="1202" y="344"/>
                </a:cubicBezTo>
                <a:cubicBezTo>
                  <a:pt x="1162" y="344"/>
                  <a:pt x="1129" y="312"/>
                  <a:pt x="1129" y="272"/>
                </a:cubicBezTo>
                <a:cubicBezTo>
                  <a:pt x="1129" y="232"/>
                  <a:pt x="1162" y="199"/>
                  <a:pt x="1202" y="199"/>
                </a:cubicBezTo>
                <a:close/>
                <a:moveTo>
                  <a:pt x="1204" y="373"/>
                </a:moveTo>
                <a:cubicBezTo>
                  <a:pt x="1224" y="373"/>
                  <a:pt x="1241" y="403"/>
                  <a:pt x="1249" y="446"/>
                </a:cubicBezTo>
                <a:lnTo>
                  <a:pt x="1160" y="446"/>
                </a:lnTo>
                <a:cubicBezTo>
                  <a:pt x="1167" y="403"/>
                  <a:pt x="1184" y="373"/>
                  <a:pt x="1204" y="373"/>
                </a:cubicBezTo>
                <a:close/>
                <a:moveTo>
                  <a:pt x="1511" y="199"/>
                </a:moveTo>
                <a:cubicBezTo>
                  <a:pt x="1551" y="199"/>
                  <a:pt x="1584" y="232"/>
                  <a:pt x="1584" y="272"/>
                </a:cubicBezTo>
                <a:cubicBezTo>
                  <a:pt x="1584" y="312"/>
                  <a:pt x="1551" y="344"/>
                  <a:pt x="1511" y="344"/>
                </a:cubicBezTo>
                <a:cubicBezTo>
                  <a:pt x="1471" y="344"/>
                  <a:pt x="1439" y="312"/>
                  <a:pt x="1439" y="272"/>
                </a:cubicBezTo>
                <a:cubicBezTo>
                  <a:pt x="1439" y="232"/>
                  <a:pt x="1471" y="199"/>
                  <a:pt x="1511" y="199"/>
                </a:cubicBezTo>
                <a:close/>
                <a:moveTo>
                  <a:pt x="1514" y="373"/>
                </a:moveTo>
                <a:cubicBezTo>
                  <a:pt x="1534" y="373"/>
                  <a:pt x="1551" y="403"/>
                  <a:pt x="1558" y="446"/>
                </a:cubicBezTo>
                <a:lnTo>
                  <a:pt x="1469" y="446"/>
                </a:lnTo>
                <a:cubicBezTo>
                  <a:pt x="1477" y="403"/>
                  <a:pt x="1494" y="373"/>
                  <a:pt x="1514" y="373"/>
                </a:cubicBezTo>
                <a:close/>
                <a:moveTo>
                  <a:pt x="301" y="28"/>
                </a:moveTo>
                <a:lnTo>
                  <a:pt x="487" y="0"/>
                </a:lnTo>
                <a:lnTo>
                  <a:pt x="1619" y="0"/>
                </a:lnTo>
                <a:cubicBezTo>
                  <a:pt x="1645" y="0"/>
                  <a:pt x="1667" y="23"/>
                  <a:pt x="1667" y="50"/>
                </a:cubicBezTo>
                <a:lnTo>
                  <a:pt x="1667" y="556"/>
                </a:lnTo>
                <a:lnTo>
                  <a:pt x="34" y="556"/>
                </a:lnTo>
                <a:lnTo>
                  <a:pt x="34" y="526"/>
                </a:lnTo>
                <a:cubicBezTo>
                  <a:pt x="34" y="498"/>
                  <a:pt x="89" y="449"/>
                  <a:pt x="128" y="432"/>
                </a:cubicBezTo>
                <a:cubicBezTo>
                  <a:pt x="169" y="315"/>
                  <a:pt x="212" y="169"/>
                  <a:pt x="257" y="58"/>
                </a:cubicBezTo>
                <a:cubicBezTo>
                  <a:pt x="265" y="40"/>
                  <a:pt x="282" y="28"/>
                  <a:pt x="301" y="28"/>
                </a:cubicBezTo>
                <a:close/>
                <a:moveTo>
                  <a:pt x="1667" y="585"/>
                </a:moveTo>
                <a:lnTo>
                  <a:pt x="1667" y="870"/>
                </a:lnTo>
                <a:cubicBezTo>
                  <a:pt x="1667" y="897"/>
                  <a:pt x="1645" y="920"/>
                  <a:pt x="1619" y="920"/>
                </a:cubicBezTo>
                <a:lnTo>
                  <a:pt x="1544" y="920"/>
                </a:lnTo>
                <a:cubicBezTo>
                  <a:pt x="1539" y="794"/>
                  <a:pt x="1435" y="693"/>
                  <a:pt x="1308" y="693"/>
                </a:cubicBezTo>
                <a:cubicBezTo>
                  <a:pt x="1181" y="693"/>
                  <a:pt x="1078" y="794"/>
                  <a:pt x="1072" y="920"/>
                </a:cubicBezTo>
                <a:lnTo>
                  <a:pt x="577" y="920"/>
                </a:lnTo>
                <a:cubicBezTo>
                  <a:pt x="572" y="794"/>
                  <a:pt x="468" y="693"/>
                  <a:pt x="341" y="693"/>
                </a:cubicBezTo>
                <a:cubicBezTo>
                  <a:pt x="214" y="693"/>
                  <a:pt x="110" y="794"/>
                  <a:pt x="105" y="920"/>
                </a:cubicBezTo>
                <a:lnTo>
                  <a:pt x="94" y="920"/>
                </a:lnTo>
                <a:lnTo>
                  <a:pt x="44" y="920"/>
                </a:lnTo>
                <a:cubicBezTo>
                  <a:pt x="20" y="920"/>
                  <a:pt x="0" y="900"/>
                  <a:pt x="0" y="876"/>
                </a:cubicBezTo>
                <a:lnTo>
                  <a:pt x="0" y="779"/>
                </a:lnTo>
                <a:lnTo>
                  <a:pt x="34" y="779"/>
                </a:lnTo>
                <a:lnTo>
                  <a:pt x="34" y="585"/>
                </a:lnTo>
                <a:lnTo>
                  <a:pt x="1667" y="585"/>
                </a:lnTo>
                <a:close/>
                <a:moveTo>
                  <a:pt x="284" y="148"/>
                </a:moveTo>
                <a:cubicBezTo>
                  <a:pt x="247" y="248"/>
                  <a:pt x="217" y="351"/>
                  <a:pt x="182" y="451"/>
                </a:cubicBezTo>
                <a:lnTo>
                  <a:pt x="412" y="474"/>
                </a:lnTo>
                <a:lnTo>
                  <a:pt x="412" y="148"/>
                </a:lnTo>
                <a:lnTo>
                  <a:pt x="284" y="148"/>
                </a:lnTo>
                <a:close/>
                <a:moveTo>
                  <a:pt x="469" y="474"/>
                </a:moveTo>
                <a:lnTo>
                  <a:pt x="711" y="474"/>
                </a:lnTo>
                <a:lnTo>
                  <a:pt x="711" y="148"/>
                </a:lnTo>
                <a:lnTo>
                  <a:pt x="469" y="148"/>
                </a:lnTo>
                <a:lnTo>
                  <a:pt x="469" y="474"/>
                </a:lnTo>
                <a:close/>
                <a:moveTo>
                  <a:pt x="769" y="474"/>
                </a:moveTo>
                <a:lnTo>
                  <a:pt x="1011" y="474"/>
                </a:lnTo>
                <a:lnTo>
                  <a:pt x="1011" y="148"/>
                </a:lnTo>
                <a:lnTo>
                  <a:pt x="769" y="148"/>
                </a:lnTo>
                <a:lnTo>
                  <a:pt x="769" y="474"/>
                </a:lnTo>
                <a:close/>
                <a:moveTo>
                  <a:pt x="1068" y="474"/>
                </a:moveTo>
                <a:lnTo>
                  <a:pt x="1311" y="474"/>
                </a:lnTo>
                <a:lnTo>
                  <a:pt x="1311" y="148"/>
                </a:lnTo>
                <a:lnTo>
                  <a:pt x="1068" y="148"/>
                </a:lnTo>
                <a:lnTo>
                  <a:pt x="1068" y="474"/>
                </a:lnTo>
                <a:close/>
                <a:moveTo>
                  <a:pt x="1368" y="474"/>
                </a:moveTo>
                <a:lnTo>
                  <a:pt x="1609" y="474"/>
                </a:lnTo>
                <a:lnTo>
                  <a:pt x="1609" y="148"/>
                </a:lnTo>
                <a:lnTo>
                  <a:pt x="1368" y="148"/>
                </a:lnTo>
                <a:lnTo>
                  <a:pt x="1368" y="474"/>
                </a:lnTo>
                <a:close/>
                <a:moveTo>
                  <a:pt x="341" y="751"/>
                </a:moveTo>
                <a:cubicBezTo>
                  <a:pt x="440" y="751"/>
                  <a:pt x="520" y="831"/>
                  <a:pt x="520" y="930"/>
                </a:cubicBezTo>
                <a:cubicBezTo>
                  <a:pt x="520" y="1028"/>
                  <a:pt x="440" y="1108"/>
                  <a:pt x="341" y="1108"/>
                </a:cubicBezTo>
                <a:cubicBezTo>
                  <a:pt x="242" y="1108"/>
                  <a:pt x="162" y="1028"/>
                  <a:pt x="162" y="930"/>
                </a:cubicBezTo>
                <a:cubicBezTo>
                  <a:pt x="162" y="831"/>
                  <a:pt x="242" y="751"/>
                  <a:pt x="341" y="751"/>
                </a:cubicBezTo>
                <a:close/>
                <a:moveTo>
                  <a:pt x="341" y="826"/>
                </a:moveTo>
                <a:cubicBezTo>
                  <a:pt x="398" y="826"/>
                  <a:pt x="445" y="872"/>
                  <a:pt x="445" y="930"/>
                </a:cubicBezTo>
                <a:cubicBezTo>
                  <a:pt x="445" y="987"/>
                  <a:pt x="398" y="1034"/>
                  <a:pt x="341" y="1034"/>
                </a:cubicBezTo>
                <a:cubicBezTo>
                  <a:pt x="284" y="1034"/>
                  <a:pt x="237" y="987"/>
                  <a:pt x="237" y="930"/>
                </a:cubicBezTo>
                <a:cubicBezTo>
                  <a:pt x="237" y="872"/>
                  <a:pt x="284" y="826"/>
                  <a:pt x="341" y="826"/>
                </a:cubicBezTo>
                <a:close/>
                <a:moveTo>
                  <a:pt x="1308" y="751"/>
                </a:moveTo>
                <a:cubicBezTo>
                  <a:pt x="1407" y="751"/>
                  <a:pt x="1487" y="831"/>
                  <a:pt x="1487" y="930"/>
                </a:cubicBezTo>
                <a:cubicBezTo>
                  <a:pt x="1487" y="1028"/>
                  <a:pt x="1407" y="1108"/>
                  <a:pt x="1308" y="1108"/>
                </a:cubicBezTo>
                <a:cubicBezTo>
                  <a:pt x="1209" y="1108"/>
                  <a:pt x="1129" y="1028"/>
                  <a:pt x="1129" y="930"/>
                </a:cubicBezTo>
                <a:cubicBezTo>
                  <a:pt x="1129" y="831"/>
                  <a:pt x="1209" y="751"/>
                  <a:pt x="1308" y="751"/>
                </a:cubicBezTo>
                <a:close/>
                <a:moveTo>
                  <a:pt x="1308" y="826"/>
                </a:moveTo>
                <a:cubicBezTo>
                  <a:pt x="1366" y="826"/>
                  <a:pt x="1412" y="872"/>
                  <a:pt x="1412" y="930"/>
                </a:cubicBezTo>
                <a:cubicBezTo>
                  <a:pt x="1412" y="987"/>
                  <a:pt x="1366" y="1034"/>
                  <a:pt x="1308" y="1034"/>
                </a:cubicBezTo>
                <a:cubicBezTo>
                  <a:pt x="1251" y="1034"/>
                  <a:pt x="1204" y="987"/>
                  <a:pt x="1204" y="930"/>
                </a:cubicBezTo>
                <a:cubicBezTo>
                  <a:pt x="1204" y="872"/>
                  <a:pt x="1251" y="826"/>
                  <a:pt x="1308" y="826"/>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8">
            <a:extLst>
              <a:ext uri="{FF2B5EF4-FFF2-40B4-BE49-F238E27FC236}">
                <a16:creationId xmlns:a16="http://schemas.microsoft.com/office/drawing/2014/main" id="{1D32616D-C8E5-4F32-8954-09BD00CA4F78}"/>
              </a:ext>
            </a:extLst>
          </p:cNvPr>
          <p:cNvSpPr/>
          <p:nvPr/>
        </p:nvSpPr>
        <p:spPr>
          <a:xfrm>
            <a:off x="7784084" y="5255841"/>
            <a:ext cx="180975" cy="163830"/>
          </a:xfrm>
          <a:custGeom>
            <a:avLst/>
            <a:gdLst>
              <a:gd name="connsiteX0" fmla="*/ 1905 w 180975"/>
              <a:gd name="connsiteY0" fmla="*/ 0 h 163830"/>
              <a:gd name="connsiteX1" fmla="*/ 120015 w 180975"/>
              <a:gd name="connsiteY1" fmla="*/ 0 h 163830"/>
              <a:gd name="connsiteX2" fmla="*/ 180975 w 180975"/>
              <a:gd name="connsiteY2" fmla="*/ 144780 h 163830"/>
              <a:gd name="connsiteX3" fmla="*/ 180975 w 180975"/>
              <a:gd name="connsiteY3" fmla="*/ 163830 h 163830"/>
              <a:gd name="connsiteX4" fmla="*/ 0 w 180975"/>
              <a:gd name="connsiteY4" fmla="*/ 150495 h 163830"/>
              <a:gd name="connsiteX5" fmla="*/ 1905 w 180975"/>
              <a:gd name="connsiteY5" fmla="*/ 0 h 16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63830">
                <a:moveTo>
                  <a:pt x="1905" y="0"/>
                </a:moveTo>
                <a:lnTo>
                  <a:pt x="120015" y="0"/>
                </a:lnTo>
                <a:lnTo>
                  <a:pt x="180975" y="144780"/>
                </a:lnTo>
                <a:lnTo>
                  <a:pt x="180975" y="163830"/>
                </a:lnTo>
                <a:lnTo>
                  <a:pt x="0" y="150495"/>
                </a:lnTo>
                <a:lnTo>
                  <a:pt x="1905"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19">
            <a:extLst>
              <a:ext uri="{FF2B5EF4-FFF2-40B4-BE49-F238E27FC236}">
                <a16:creationId xmlns:a16="http://schemas.microsoft.com/office/drawing/2014/main" id="{E37DEBF3-A365-4AFD-AF98-436159927CCF}"/>
              </a:ext>
            </a:extLst>
          </p:cNvPr>
          <p:cNvSpPr/>
          <p:nvPr/>
        </p:nvSpPr>
        <p:spPr>
          <a:xfrm>
            <a:off x="6406991" y="5268400"/>
            <a:ext cx="180975" cy="163830"/>
          </a:xfrm>
          <a:custGeom>
            <a:avLst/>
            <a:gdLst>
              <a:gd name="connsiteX0" fmla="*/ 1905 w 180975"/>
              <a:gd name="connsiteY0" fmla="*/ 0 h 163830"/>
              <a:gd name="connsiteX1" fmla="*/ 120015 w 180975"/>
              <a:gd name="connsiteY1" fmla="*/ 0 h 163830"/>
              <a:gd name="connsiteX2" fmla="*/ 180975 w 180975"/>
              <a:gd name="connsiteY2" fmla="*/ 144780 h 163830"/>
              <a:gd name="connsiteX3" fmla="*/ 180975 w 180975"/>
              <a:gd name="connsiteY3" fmla="*/ 163830 h 163830"/>
              <a:gd name="connsiteX4" fmla="*/ 0 w 180975"/>
              <a:gd name="connsiteY4" fmla="*/ 150495 h 163830"/>
              <a:gd name="connsiteX5" fmla="*/ 1905 w 180975"/>
              <a:gd name="connsiteY5" fmla="*/ 0 h 16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63830">
                <a:moveTo>
                  <a:pt x="1905" y="0"/>
                </a:moveTo>
                <a:lnTo>
                  <a:pt x="120015" y="0"/>
                </a:lnTo>
                <a:lnTo>
                  <a:pt x="180975" y="144780"/>
                </a:lnTo>
                <a:lnTo>
                  <a:pt x="180975" y="163830"/>
                </a:lnTo>
                <a:lnTo>
                  <a:pt x="0" y="150495"/>
                </a:lnTo>
                <a:lnTo>
                  <a:pt x="1905"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21">
            <a:extLst>
              <a:ext uri="{FF2B5EF4-FFF2-40B4-BE49-F238E27FC236}">
                <a16:creationId xmlns:a16="http://schemas.microsoft.com/office/drawing/2014/main" id="{62EC5DFD-272F-49F5-AD83-DA8B88079759}"/>
              </a:ext>
            </a:extLst>
          </p:cNvPr>
          <p:cNvSpPr>
            <a:spLocks noChangeAspect="1" noEditPoints="1"/>
          </p:cNvSpPr>
          <p:nvPr/>
        </p:nvSpPr>
        <p:spPr bwMode="auto">
          <a:xfrm>
            <a:off x="6958584" y="5143370"/>
            <a:ext cx="1017774" cy="495059"/>
          </a:xfrm>
          <a:custGeom>
            <a:avLst/>
            <a:gdLst>
              <a:gd name="T0" fmla="*/ 1455 w 1579"/>
              <a:gd name="T1" fmla="*/ 193 h 769"/>
              <a:gd name="T2" fmla="*/ 1296 w 1579"/>
              <a:gd name="T3" fmla="*/ 389 h 769"/>
              <a:gd name="T4" fmla="*/ 440 w 1579"/>
              <a:gd name="T5" fmla="*/ 0 h 769"/>
              <a:gd name="T6" fmla="*/ 490 w 1579"/>
              <a:gd name="T7" fmla="*/ 20 h 769"/>
              <a:gd name="T8" fmla="*/ 1210 w 1579"/>
              <a:gd name="T9" fmla="*/ 63 h 769"/>
              <a:gd name="T10" fmla="*/ 328 w 1579"/>
              <a:gd name="T11" fmla="*/ 395 h 769"/>
              <a:gd name="T12" fmla="*/ 421 w 1579"/>
              <a:gd name="T13" fmla="*/ 63 h 769"/>
              <a:gd name="T14" fmla="*/ 440 w 1579"/>
              <a:gd name="T15" fmla="*/ 0 h 769"/>
              <a:gd name="T16" fmla="*/ 336 w 1579"/>
              <a:gd name="T17" fmla="*/ 671 h 769"/>
              <a:gd name="T18" fmla="*/ 486 w 1579"/>
              <a:gd name="T19" fmla="*/ 497 h 769"/>
              <a:gd name="T20" fmla="*/ 738 w 1579"/>
              <a:gd name="T21" fmla="*/ 497 h 769"/>
              <a:gd name="T22" fmla="*/ 888 w 1579"/>
              <a:gd name="T23" fmla="*/ 671 h 769"/>
              <a:gd name="T24" fmla="*/ 1086 w 1579"/>
              <a:gd name="T25" fmla="*/ 648 h 769"/>
              <a:gd name="T26" fmla="*/ 1210 w 1579"/>
              <a:gd name="T27" fmla="*/ 452 h 769"/>
              <a:gd name="T28" fmla="*/ 280 w 1579"/>
              <a:gd name="T29" fmla="*/ 671 h 769"/>
              <a:gd name="T30" fmla="*/ 222 w 1579"/>
              <a:gd name="T31" fmla="*/ 671 h 769"/>
              <a:gd name="T32" fmla="*/ 0 w 1579"/>
              <a:gd name="T33" fmla="*/ 452 h 769"/>
              <a:gd name="T34" fmla="*/ 270 w 1579"/>
              <a:gd name="T35" fmla="*/ 395 h 769"/>
              <a:gd name="T36" fmla="*/ 234 w 1579"/>
              <a:gd name="T37" fmla="*/ 63 h 769"/>
              <a:gd name="T38" fmla="*/ 0 w 1579"/>
              <a:gd name="T39" fmla="*/ 395 h 769"/>
              <a:gd name="T40" fmla="*/ 1237 w 1579"/>
              <a:gd name="T41" fmla="*/ 527 h 769"/>
              <a:gd name="T42" fmla="*/ 1237 w 1579"/>
              <a:gd name="T43" fmla="*/ 769 h 769"/>
              <a:gd name="T44" fmla="*/ 1237 w 1579"/>
              <a:gd name="T45" fmla="*/ 527 h 769"/>
              <a:gd name="T46" fmla="*/ 1285 w 1579"/>
              <a:gd name="T47" fmla="*/ 648 h 769"/>
              <a:gd name="T48" fmla="*/ 1190 w 1579"/>
              <a:gd name="T49" fmla="*/ 648 h 769"/>
              <a:gd name="T50" fmla="*/ 738 w 1579"/>
              <a:gd name="T51" fmla="*/ 527 h 769"/>
              <a:gd name="T52" fmla="*/ 738 w 1579"/>
              <a:gd name="T53" fmla="*/ 769 h 769"/>
              <a:gd name="T54" fmla="*/ 738 w 1579"/>
              <a:gd name="T55" fmla="*/ 527 h 769"/>
              <a:gd name="T56" fmla="*/ 786 w 1579"/>
              <a:gd name="T57" fmla="*/ 648 h 769"/>
              <a:gd name="T58" fmla="*/ 691 w 1579"/>
              <a:gd name="T59" fmla="*/ 648 h 769"/>
              <a:gd name="T60" fmla="*/ 486 w 1579"/>
              <a:gd name="T61" fmla="*/ 527 h 769"/>
              <a:gd name="T62" fmla="*/ 486 w 1579"/>
              <a:gd name="T63" fmla="*/ 769 h 769"/>
              <a:gd name="T64" fmla="*/ 486 w 1579"/>
              <a:gd name="T65" fmla="*/ 527 h 769"/>
              <a:gd name="T66" fmla="*/ 533 w 1579"/>
              <a:gd name="T67" fmla="*/ 648 h 769"/>
              <a:gd name="T68" fmla="*/ 438 w 1579"/>
              <a:gd name="T69" fmla="*/ 648 h 769"/>
              <a:gd name="T70" fmla="*/ 1387 w 1579"/>
              <a:gd name="T71" fmla="*/ 671 h 769"/>
              <a:gd name="T72" fmla="*/ 1579 w 1579"/>
              <a:gd name="T73" fmla="*/ 618 h 769"/>
              <a:gd name="T74" fmla="*/ 1473 w 1579"/>
              <a:gd name="T75" fmla="*/ 164 h 769"/>
              <a:gd name="T76" fmla="*/ 1267 w 1579"/>
              <a:gd name="T77" fmla="*/ 500 h 769"/>
              <a:gd name="T78" fmla="*/ 1387 w 1579"/>
              <a:gd name="T79" fmla="*/ 67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9" h="769">
                <a:moveTo>
                  <a:pt x="1546" y="389"/>
                </a:moveTo>
                <a:lnTo>
                  <a:pt x="1455" y="193"/>
                </a:lnTo>
                <a:lnTo>
                  <a:pt x="1296" y="193"/>
                </a:lnTo>
                <a:lnTo>
                  <a:pt x="1296" y="389"/>
                </a:lnTo>
                <a:lnTo>
                  <a:pt x="1546" y="389"/>
                </a:lnTo>
                <a:close/>
                <a:moveTo>
                  <a:pt x="440" y="0"/>
                </a:moveTo>
                <a:lnTo>
                  <a:pt x="471" y="0"/>
                </a:lnTo>
                <a:cubicBezTo>
                  <a:pt x="481" y="0"/>
                  <a:pt x="490" y="9"/>
                  <a:pt x="490" y="20"/>
                </a:cubicBezTo>
                <a:lnTo>
                  <a:pt x="490" y="63"/>
                </a:lnTo>
                <a:lnTo>
                  <a:pt x="1210" y="63"/>
                </a:lnTo>
                <a:lnTo>
                  <a:pt x="1210" y="395"/>
                </a:lnTo>
                <a:lnTo>
                  <a:pt x="328" y="395"/>
                </a:lnTo>
                <a:lnTo>
                  <a:pt x="387" y="63"/>
                </a:lnTo>
                <a:lnTo>
                  <a:pt x="421" y="63"/>
                </a:lnTo>
                <a:lnTo>
                  <a:pt x="421" y="20"/>
                </a:lnTo>
                <a:cubicBezTo>
                  <a:pt x="421" y="9"/>
                  <a:pt x="430" y="0"/>
                  <a:pt x="440" y="0"/>
                </a:cubicBezTo>
                <a:close/>
                <a:moveTo>
                  <a:pt x="280" y="671"/>
                </a:moveTo>
                <a:lnTo>
                  <a:pt x="336" y="671"/>
                </a:lnTo>
                <a:cubicBezTo>
                  <a:pt x="335" y="663"/>
                  <a:pt x="335" y="656"/>
                  <a:pt x="335" y="648"/>
                </a:cubicBezTo>
                <a:cubicBezTo>
                  <a:pt x="335" y="564"/>
                  <a:pt x="402" y="497"/>
                  <a:pt x="486" y="497"/>
                </a:cubicBezTo>
                <a:cubicBezTo>
                  <a:pt x="539" y="497"/>
                  <a:pt x="585" y="524"/>
                  <a:pt x="612" y="565"/>
                </a:cubicBezTo>
                <a:cubicBezTo>
                  <a:pt x="639" y="524"/>
                  <a:pt x="686" y="497"/>
                  <a:pt x="738" y="497"/>
                </a:cubicBezTo>
                <a:cubicBezTo>
                  <a:pt x="822" y="497"/>
                  <a:pt x="889" y="564"/>
                  <a:pt x="889" y="648"/>
                </a:cubicBezTo>
                <a:cubicBezTo>
                  <a:pt x="889" y="656"/>
                  <a:pt x="889" y="663"/>
                  <a:pt x="888" y="671"/>
                </a:cubicBezTo>
                <a:lnTo>
                  <a:pt x="1088" y="671"/>
                </a:lnTo>
                <a:cubicBezTo>
                  <a:pt x="1087" y="663"/>
                  <a:pt x="1086" y="656"/>
                  <a:pt x="1086" y="648"/>
                </a:cubicBezTo>
                <a:cubicBezTo>
                  <a:pt x="1086" y="574"/>
                  <a:pt x="1140" y="512"/>
                  <a:pt x="1210" y="499"/>
                </a:cubicBezTo>
                <a:lnTo>
                  <a:pt x="1210" y="452"/>
                </a:lnTo>
                <a:lnTo>
                  <a:pt x="318" y="452"/>
                </a:lnTo>
                <a:lnTo>
                  <a:pt x="280" y="671"/>
                </a:lnTo>
                <a:close/>
                <a:moveTo>
                  <a:pt x="0" y="671"/>
                </a:moveTo>
                <a:lnTo>
                  <a:pt x="222" y="671"/>
                </a:lnTo>
                <a:lnTo>
                  <a:pt x="260" y="452"/>
                </a:lnTo>
                <a:lnTo>
                  <a:pt x="0" y="452"/>
                </a:lnTo>
                <a:lnTo>
                  <a:pt x="0" y="671"/>
                </a:lnTo>
                <a:close/>
                <a:moveTo>
                  <a:pt x="270" y="395"/>
                </a:moveTo>
                <a:lnTo>
                  <a:pt x="329" y="63"/>
                </a:lnTo>
                <a:lnTo>
                  <a:pt x="234" y="63"/>
                </a:lnTo>
                <a:lnTo>
                  <a:pt x="0" y="376"/>
                </a:lnTo>
                <a:lnTo>
                  <a:pt x="0" y="395"/>
                </a:lnTo>
                <a:lnTo>
                  <a:pt x="270" y="395"/>
                </a:lnTo>
                <a:close/>
                <a:moveTo>
                  <a:pt x="1237" y="527"/>
                </a:moveTo>
                <a:cubicBezTo>
                  <a:pt x="1304" y="527"/>
                  <a:pt x="1358" y="581"/>
                  <a:pt x="1358" y="648"/>
                </a:cubicBezTo>
                <a:cubicBezTo>
                  <a:pt x="1358" y="715"/>
                  <a:pt x="1304" y="769"/>
                  <a:pt x="1237" y="769"/>
                </a:cubicBezTo>
                <a:cubicBezTo>
                  <a:pt x="1171" y="769"/>
                  <a:pt x="1116" y="715"/>
                  <a:pt x="1116" y="648"/>
                </a:cubicBezTo>
                <a:cubicBezTo>
                  <a:pt x="1116" y="581"/>
                  <a:pt x="1171" y="527"/>
                  <a:pt x="1237" y="527"/>
                </a:cubicBezTo>
                <a:close/>
                <a:moveTo>
                  <a:pt x="1237" y="600"/>
                </a:moveTo>
                <a:cubicBezTo>
                  <a:pt x="1263" y="600"/>
                  <a:pt x="1285" y="622"/>
                  <a:pt x="1285" y="648"/>
                </a:cubicBezTo>
                <a:cubicBezTo>
                  <a:pt x="1285" y="674"/>
                  <a:pt x="1263" y="695"/>
                  <a:pt x="1237" y="695"/>
                </a:cubicBezTo>
                <a:cubicBezTo>
                  <a:pt x="1211" y="695"/>
                  <a:pt x="1190" y="674"/>
                  <a:pt x="1190" y="648"/>
                </a:cubicBezTo>
                <a:cubicBezTo>
                  <a:pt x="1190" y="622"/>
                  <a:pt x="1211" y="600"/>
                  <a:pt x="1237" y="600"/>
                </a:cubicBezTo>
                <a:close/>
                <a:moveTo>
                  <a:pt x="738" y="527"/>
                </a:moveTo>
                <a:cubicBezTo>
                  <a:pt x="805" y="527"/>
                  <a:pt x="859" y="581"/>
                  <a:pt x="859" y="648"/>
                </a:cubicBezTo>
                <a:cubicBezTo>
                  <a:pt x="859" y="715"/>
                  <a:pt x="805" y="769"/>
                  <a:pt x="738" y="769"/>
                </a:cubicBezTo>
                <a:cubicBezTo>
                  <a:pt x="672" y="769"/>
                  <a:pt x="617" y="715"/>
                  <a:pt x="617" y="648"/>
                </a:cubicBezTo>
                <a:cubicBezTo>
                  <a:pt x="617" y="581"/>
                  <a:pt x="672" y="527"/>
                  <a:pt x="738" y="527"/>
                </a:cubicBezTo>
                <a:close/>
                <a:moveTo>
                  <a:pt x="738" y="600"/>
                </a:moveTo>
                <a:cubicBezTo>
                  <a:pt x="764" y="600"/>
                  <a:pt x="786" y="622"/>
                  <a:pt x="786" y="648"/>
                </a:cubicBezTo>
                <a:cubicBezTo>
                  <a:pt x="786" y="674"/>
                  <a:pt x="764" y="695"/>
                  <a:pt x="738" y="695"/>
                </a:cubicBezTo>
                <a:cubicBezTo>
                  <a:pt x="712" y="695"/>
                  <a:pt x="691" y="674"/>
                  <a:pt x="691" y="648"/>
                </a:cubicBezTo>
                <a:cubicBezTo>
                  <a:pt x="691" y="622"/>
                  <a:pt x="712" y="600"/>
                  <a:pt x="738" y="600"/>
                </a:cubicBezTo>
                <a:close/>
                <a:moveTo>
                  <a:pt x="486" y="527"/>
                </a:moveTo>
                <a:cubicBezTo>
                  <a:pt x="553" y="527"/>
                  <a:pt x="607" y="581"/>
                  <a:pt x="607" y="648"/>
                </a:cubicBezTo>
                <a:cubicBezTo>
                  <a:pt x="607" y="715"/>
                  <a:pt x="553" y="769"/>
                  <a:pt x="486" y="769"/>
                </a:cubicBezTo>
                <a:cubicBezTo>
                  <a:pt x="419" y="769"/>
                  <a:pt x="365" y="715"/>
                  <a:pt x="365" y="648"/>
                </a:cubicBezTo>
                <a:cubicBezTo>
                  <a:pt x="365" y="581"/>
                  <a:pt x="419" y="527"/>
                  <a:pt x="486" y="527"/>
                </a:cubicBezTo>
                <a:close/>
                <a:moveTo>
                  <a:pt x="486" y="600"/>
                </a:moveTo>
                <a:cubicBezTo>
                  <a:pt x="512" y="600"/>
                  <a:pt x="533" y="622"/>
                  <a:pt x="533" y="648"/>
                </a:cubicBezTo>
                <a:cubicBezTo>
                  <a:pt x="533" y="674"/>
                  <a:pt x="512" y="695"/>
                  <a:pt x="486" y="695"/>
                </a:cubicBezTo>
                <a:cubicBezTo>
                  <a:pt x="460" y="695"/>
                  <a:pt x="438" y="674"/>
                  <a:pt x="438" y="648"/>
                </a:cubicBezTo>
                <a:cubicBezTo>
                  <a:pt x="438" y="622"/>
                  <a:pt x="460" y="600"/>
                  <a:pt x="486" y="600"/>
                </a:cubicBezTo>
                <a:close/>
                <a:moveTo>
                  <a:pt x="1387" y="671"/>
                </a:moveTo>
                <a:lnTo>
                  <a:pt x="1525" y="671"/>
                </a:lnTo>
                <a:cubicBezTo>
                  <a:pt x="1551" y="663"/>
                  <a:pt x="1571" y="644"/>
                  <a:pt x="1579" y="618"/>
                </a:cubicBezTo>
                <a:lnTo>
                  <a:pt x="1579" y="392"/>
                </a:lnTo>
                <a:lnTo>
                  <a:pt x="1473" y="164"/>
                </a:lnTo>
                <a:lnTo>
                  <a:pt x="1267" y="164"/>
                </a:lnTo>
                <a:lnTo>
                  <a:pt x="1267" y="500"/>
                </a:lnTo>
                <a:cubicBezTo>
                  <a:pt x="1336" y="514"/>
                  <a:pt x="1388" y="575"/>
                  <a:pt x="1388" y="648"/>
                </a:cubicBezTo>
                <a:cubicBezTo>
                  <a:pt x="1388" y="656"/>
                  <a:pt x="1388" y="663"/>
                  <a:pt x="1387" y="671"/>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33">
            <a:extLst>
              <a:ext uri="{FF2B5EF4-FFF2-40B4-BE49-F238E27FC236}">
                <a16:creationId xmlns:a16="http://schemas.microsoft.com/office/drawing/2014/main" id="{99834DAD-3905-4E27-AE6F-1F6819E12B3C}"/>
              </a:ext>
            </a:extLst>
          </p:cNvPr>
          <p:cNvSpPr>
            <a:spLocks noChangeAspect="1" noEditPoints="1"/>
          </p:cNvSpPr>
          <p:nvPr/>
        </p:nvSpPr>
        <p:spPr bwMode="auto">
          <a:xfrm>
            <a:off x="5877389" y="5081452"/>
            <a:ext cx="707241" cy="556977"/>
          </a:xfrm>
          <a:custGeom>
            <a:avLst/>
            <a:gdLst>
              <a:gd name="T0" fmla="*/ 418 w 1514"/>
              <a:gd name="T1" fmla="*/ 1011 h 1193"/>
              <a:gd name="T2" fmla="*/ 55 w 1514"/>
              <a:gd name="T3" fmla="*/ 1011 h 1193"/>
              <a:gd name="T4" fmla="*/ 237 w 1514"/>
              <a:gd name="T5" fmla="*/ 945 h 1193"/>
              <a:gd name="T6" fmla="*/ 237 w 1514"/>
              <a:gd name="T7" fmla="*/ 1078 h 1193"/>
              <a:gd name="T8" fmla="*/ 237 w 1514"/>
              <a:gd name="T9" fmla="*/ 945 h 1193"/>
              <a:gd name="T10" fmla="*/ 844 w 1514"/>
              <a:gd name="T11" fmla="*/ 1011 h 1193"/>
              <a:gd name="T12" fmla="*/ 481 w 1514"/>
              <a:gd name="T13" fmla="*/ 1011 h 1193"/>
              <a:gd name="T14" fmla="*/ 663 w 1514"/>
              <a:gd name="T15" fmla="*/ 945 h 1193"/>
              <a:gd name="T16" fmla="*/ 663 w 1514"/>
              <a:gd name="T17" fmla="*/ 1078 h 1193"/>
              <a:gd name="T18" fmla="*/ 663 w 1514"/>
              <a:gd name="T19" fmla="*/ 945 h 1193"/>
              <a:gd name="T20" fmla="*/ 1385 w 1514"/>
              <a:gd name="T21" fmla="*/ 169 h 1193"/>
              <a:gd name="T22" fmla="*/ 1514 w 1514"/>
              <a:gd name="T23" fmla="*/ 422 h 1193"/>
              <a:gd name="T24" fmla="*/ 1484 w 1514"/>
              <a:gd name="T25" fmla="*/ 954 h 1193"/>
              <a:gd name="T26" fmla="*/ 1231 w 1514"/>
              <a:gd name="T27" fmla="*/ 773 h 1193"/>
              <a:gd name="T28" fmla="*/ 894 w 1514"/>
              <a:gd name="T29" fmla="*/ 954 h 1193"/>
              <a:gd name="T30" fmla="*/ 450 w 1514"/>
              <a:gd name="T31" fmla="*/ 904 h 1193"/>
              <a:gd name="T32" fmla="*/ 8 w 1514"/>
              <a:gd name="T33" fmla="*/ 943 h 1193"/>
              <a:gd name="T34" fmla="*/ 1 w 1514"/>
              <a:gd name="T35" fmla="*/ 721 h 1193"/>
              <a:gd name="T36" fmla="*/ 1080 w 1514"/>
              <a:gd name="T37" fmla="*/ 169 h 1193"/>
              <a:gd name="T38" fmla="*/ 1412 w 1514"/>
              <a:gd name="T39" fmla="*/ 1011 h 1193"/>
              <a:gd name="T40" fmla="*/ 1049 w 1514"/>
              <a:gd name="T41" fmla="*/ 1011 h 1193"/>
              <a:gd name="T42" fmla="*/ 1231 w 1514"/>
              <a:gd name="T43" fmla="*/ 945 h 1193"/>
              <a:gd name="T44" fmla="*/ 1231 w 1514"/>
              <a:gd name="T45" fmla="*/ 1078 h 1193"/>
              <a:gd name="T46" fmla="*/ 1231 w 1514"/>
              <a:gd name="T47" fmla="*/ 945 h 1193"/>
              <a:gd name="T48" fmla="*/ 1457 w 1514"/>
              <a:gd name="T49" fmla="*/ 434 h 1193"/>
              <a:gd name="T50" fmla="*/ 1137 w 1514"/>
              <a:gd name="T51" fmla="*/ 226 h 1193"/>
              <a:gd name="T52" fmla="*/ 1457 w 1514"/>
              <a:gd name="T53" fmla="*/ 495 h 1193"/>
              <a:gd name="T54" fmla="*/ 31 w 1514"/>
              <a:gd name="T55" fmla="*/ 252 h 1193"/>
              <a:gd name="T56" fmla="*/ 37 w 1514"/>
              <a:gd name="T57" fmla="*/ 230 h 1193"/>
              <a:gd name="T58" fmla="*/ 318 w 1514"/>
              <a:gd name="T59" fmla="*/ 0 h 1193"/>
              <a:gd name="T60" fmla="*/ 270 w 1514"/>
              <a:gd name="T61" fmla="*/ 360 h 1193"/>
              <a:gd name="T62" fmla="*/ 413 w 1514"/>
              <a:gd name="T63" fmla="*/ 15 h 1193"/>
              <a:gd name="T64" fmla="*/ 569 w 1514"/>
              <a:gd name="T65" fmla="*/ 433 h 1193"/>
              <a:gd name="T66" fmla="*/ 719 w 1514"/>
              <a:gd name="T67" fmla="*/ 63 h 1193"/>
              <a:gd name="T68" fmla="*/ 945 w 1514"/>
              <a:gd name="T69" fmla="*/ 211 h 1193"/>
              <a:gd name="T70" fmla="*/ 986 w 1514"/>
              <a:gd name="T71" fmla="*/ 477 h 1193"/>
              <a:gd name="T72" fmla="*/ 982 w 1514"/>
              <a:gd name="T73" fmla="*/ 492 h 1193"/>
              <a:gd name="T74" fmla="*/ 897 w 1514"/>
              <a:gd name="T75" fmla="*/ 664 h 1193"/>
              <a:gd name="T76" fmla="*/ 170 w 1514"/>
              <a:gd name="T77" fmla="*/ 607 h 1193"/>
              <a:gd name="T78" fmla="*/ 26 w 1514"/>
              <a:gd name="T79" fmla="*/ 273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4" h="1193">
                <a:moveTo>
                  <a:pt x="237" y="830"/>
                </a:moveTo>
                <a:cubicBezTo>
                  <a:pt x="337" y="830"/>
                  <a:pt x="418" y="911"/>
                  <a:pt x="418" y="1011"/>
                </a:cubicBezTo>
                <a:cubicBezTo>
                  <a:pt x="418" y="1112"/>
                  <a:pt x="337" y="1193"/>
                  <a:pt x="237" y="1193"/>
                </a:cubicBezTo>
                <a:cubicBezTo>
                  <a:pt x="137" y="1193"/>
                  <a:pt x="55" y="1112"/>
                  <a:pt x="55" y="1011"/>
                </a:cubicBezTo>
                <a:cubicBezTo>
                  <a:pt x="55" y="911"/>
                  <a:pt x="137" y="830"/>
                  <a:pt x="237" y="830"/>
                </a:cubicBezTo>
                <a:close/>
                <a:moveTo>
                  <a:pt x="237" y="945"/>
                </a:moveTo>
                <a:cubicBezTo>
                  <a:pt x="274" y="945"/>
                  <a:pt x="303" y="975"/>
                  <a:pt x="303" y="1011"/>
                </a:cubicBezTo>
                <a:cubicBezTo>
                  <a:pt x="303" y="1048"/>
                  <a:pt x="274" y="1078"/>
                  <a:pt x="237" y="1078"/>
                </a:cubicBezTo>
                <a:cubicBezTo>
                  <a:pt x="200" y="1078"/>
                  <a:pt x="171" y="1048"/>
                  <a:pt x="171" y="1011"/>
                </a:cubicBezTo>
                <a:cubicBezTo>
                  <a:pt x="171" y="975"/>
                  <a:pt x="200" y="945"/>
                  <a:pt x="237" y="945"/>
                </a:cubicBezTo>
                <a:close/>
                <a:moveTo>
                  <a:pt x="663" y="830"/>
                </a:moveTo>
                <a:cubicBezTo>
                  <a:pt x="763" y="830"/>
                  <a:pt x="844" y="911"/>
                  <a:pt x="844" y="1011"/>
                </a:cubicBezTo>
                <a:cubicBezTo>
                  <a:pt x="844" y="1112"/>
                  <a:pt x="763" y="1193"/>
                  <a:pt x="663" y="1193"/>
                </a:cubicBezTo>
                <a:cubicBezTo>
                  <a:pt x="563" y="1193"/>
                  <a:pt x="481" y="1112"/>
                  <a:pt x="481" y="1011"/>
                </a:cubicBezTo>
                <a:cubicBezTo>
                  <a:pt x="481" y="911"/>
                  <a:pt x="563" y="830"/>
                  <a:pt x="663" y="830"/>
                </a:cubicBezTo>
                <a:close/>
                <a:moveTo>
                  <a:pt x="663" y="945"/>
                </a:moveTo>
                <a:cubicBezTo>
                  <a:pt x="700" y="945"/>
                  <a:pt x="729" y="975"/>
                  <a:pt x="729" y="1011"/>
                </a:cubicBezTo>
                <a:cubicBezTo>
                  <a:pt x="729" y="1048"/>
                  <a:pt x="700" y="1078"/>
                  <a:pt x="663" y="1078"/>
                </a:cubicBezTo>
                <a:cubicBezTo>
                  <a:pt x="626" y="1078"/>
                  <a:pt x="596" y="1048"/>
                  <a:pt x="596" y="1011"/>
                </a:cubicBezTo>
                <a:cubicBezTo>
                  <a:pt x="596" y="975"/>
                  <a:pt x="626" y="945"/>
                  <a:pt x="663" y="945"/>
                </a:cubicBezTo>
                <a:close/>
                <a:moveTo>
                  <a:pt x="1080" y="169"/>
                </a:moveTo>
                <a:lnTo>
                  <a:pt x="1385" y="169"/>
                </a:lnTo>
                <a:cubicBezTo>
                  <a:pt x="1401" y="169"/>
                  <a:pt x="1415" y="182"/>
                  <a:pt x="1415" y="199"/>
                </a:cubicBezTo>
                <a:lnTo>
                  <a:pt x="1514" y="422"/>
                </a:lnTo>
                <a:lnTo>
                  <a:pt x="1514" y="924"/>
                </a:lnTo>
                <a:cubicBezTo>
                  <a:pt x="1514" y="940"/>
                  <a:pt x="1501" y="954"/>
                  <a:pt x="1484" y="954"/>
                </a:cubicBezTo>
                <a:lnTo>
                  <a:pt x="1462" y="954"/>
                </a:lnTo>
                <a:cubicBezTo>
                  <a:pt x="1437" y="850"/>
                  <a:pt x="1343" y="773"/>
                  <a:pt x="1231" y="773"/>
                </a:cubicBezTo>
                <a:cubicBezTo>
                  <a:pt x="1119" y="773"/>
                  <a:pt x="1025" y="850"/>
                  <a:pt x="999" y="954"/>
                </a:cubicBezTo>
                <a:lnTo>
                  <a:pt x="894" y="954"/>
                </a:lnTo>
                <a:cubicBezTo>
                  <a:pt x="869" y="850"/>
                  <a:pt x="775" y="773"/>
                  <a:pt x="663" y="773"/>
                </a:cubicBezTo>
                <a:cubicBezTo>
                  <a:pt x="570" y="773"/>
                  <a:pt x="489" y="826"/>
                  <a:pt x="450" y="904"/>
                </a:cubicBezTo>
                <a:cubicBezTo>
                  <a:pt x="411" y="826"/>
                  <a:pt x="330" y="773"/>
                  <a:pt x="237" y="773"/>
                </a:cubicBezTo>
                <a:cubicBezTo>
                  <a:pt x="129" y="773"/>
                  <a:pt x="38" y="844"/>
                  <a:pt x="8" y="943"/>
                </a:cubicBezTo>
                <a:cubicBezTo>
                  <a:pt x="4" y="938"/>
                  <a:pt x="1" y="931"/>
                  <a:pt x="1" y="924"/>
                </a:cubicBezTo>
                <a:lnTo>
                  <a:pt x="1" y="721"/>
                </a:lnTo>
                <a:lnTo>
                  <a:pt x="1080" y="721"/>
                </a:lnTo>
                <a:lnTo>
                  <a:pt x="1080" y="169"/>
                </a:lnTo>
                <a:close/>
                <a:moveTo>
                  <a:pt x="1231" y="830"/>
                </a:moveTo>
                <a:cubicBezTo>
                  <a:pt x="1331" y="830"/>
                  <a:pt x="1412" y="911"/>
                  <a:pt x="1412" y="1011"/>
                </a:cubicBezTo>
                <a:cubicBezTo>
                  <a:pt x="1412" y="1112"/>
                  <a:pt x="1331" y="1193"/>
                  <a:pt x="1231" y="1193"/>
                </a:cubicBezTo>
                <a:cubicBezTo>
                  <a:pt x="1130" y="1193"/>
                  <a:pt x="1049" y="1112"/>
                  <a:pt x="1049" y="1011"/>
                </a:cubicBezTo>
                <a:cubicBezTo>
                  <a:pt x="1049" y="911"/>
                  <a:pt x="1130" y="830"/>
                  <a:pt x="1231" y="830"/>
                </a:cubicBezTo>
                <a:close/>
                <a:moveTo>
                  <a:pt x="1231" y="945"/>
                </a:moveTo>
                <a:cubicBezTo>
                  <a:pt x="1267" y="945"/>
                  <a:pt x="1297" y="975"/>
                  <a:pt x="1297" y="1011"/>
                </a:cubicBezTo>
                <a:cubicBezTo>
                  <a:pt x="1297" y="1048"/>
                  <a:pt x="1267" y="1078"/>
                  <a:pt x="1231" y="1078"/>
                </a:cubicBezTo>
                <a:cubicBezTo>
                  <a:pt x="1194" y="1078"/>
                  <a:pt x="1164" y="1048"/>
                  <a:pt x="1164" y="1011"/>
                </a:cubicBezTo>
                <a:cubicBezTo>
                  <a:pt x="1164" y="975"/>
                  <a:pt x="1194" y="945"/>
                  <a:pt x="1231" y="945"/>
                </a:cubicBezTo>
                <a:close/>
                <a:moveTo>
                  <a:pt x="1457" y="495"/>
                </a:moveTo>
                <a:lnTo>
                  <a:pt x="1457" y="434"/>
                </a:lnTo>
                <a:lnTo>
                  <a:pt x="1364" y="226"/>
                </a:lnTo>
                <a:lnTo>
                  <a:pt x="1137" y="226"/>
                </a:lnTo>
                <a:lnTo>
                  <a:pt x="1137" y="495"/>
                </a:lnTo>
                <a:lnTo>
                  <a:pt x="1457" y="495"/>
                </a:lnTo>
                <a:close/>
                <a:moveTo>
                  <a:pt x="26" y="273"/>
                </a:moveTo>
                <a:lnTo>
                  <a:pt x="31" y="252"/>
                </a:lnTo>
                <a:lnTo>
                  <a:pt x="37" y="230"/>
                </a:lnTo>
                <a:lnTo>
                  <a:pt x="37" y="230"/>
                </a:lnTo>
                <a:lnTo>
                  <a:pt x="63" y="124"/>
                </a:lnTo>
                <a:lnTo>
                  <a:pt x="318" y="0"/>
                </a:lnTo>
                <a:lnTo>
                  <a:pt x="357" y="6"/>
                </a:lnTo>
                <a:lnTo>
                  <a:pt x="270" y="360"/>
                </a:lnTo>
                <a:lnTo>
                  <a:pt x="326" y="373"/>
                </a:lnTo>
                <a:lnTo>
                  <a:pt x="413" y="15"/>
                </a:lnTo>
                <a:lnTo>
                  <a:pt x="662" y="54"/>
                </a:lnTo>
                <a:lnTo>
                  <a:pt x="569" y="433"/>
                </a:lnTo>
                <a:lnTo>
                  <a:pt x="625" y="446"/>
                </a:lnTo>
                <a:lnTo>
                  <a:pt x="719" y="63"/>
                </a:lnTo>
                <a:lnTo>
                  <a:pt x="870" y="87"/>
                </a:lnTo>
                <a:lnTo>
                  <a:pt x="945" y="211"/>
                </a:lnTo>
                <a:lnTo>
                  <a:pt x="1020" y="336"/>
                </a:lnTo>
                <a:lnTo>
                  <a:pt x="986" y="477"/>
                </a:lnTo>
                <a:lnTo>
                  <a:pt x="984" y="485"/>
                </a:lnTo>
                <a:lnTo>
                  <a:pt x="982" y="492"/>
                </a:lnTo>
                <a:lnTo>
                  <a:pt x="948" y="634"/>
                </a:lnTo>
                <a:lnTo>
                  <a:pt x="897" y="664"/>
                </a:lnTo>
                <a:lnTo>
                  <a:pt x="341" y="664"/>
                </a:lnTo>
                <a:lnTo>
                  <a:pt x="170" y="607"/>
                </a:lnTo>
                <a:lnTo>
                  <a:pt x="0" y="379"/>
                </a:lnTo>
                <a:lnTo>
                  <a:pt x="26" y="273"/>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22">
            <a:extLst>
              <a:ext uri="{FF2B5EF4-FFF2-40B4-BE49-F238E27FC236}">
                <a16:creationId xmlns:a16="http://schemas.microsoft.com/office/drawing/2014/main" id="{8EAFF14A-3484-41E7-AEEB-CBACEDDC91EB}"/>
              </a:ext>
            </a:extLst>
          </p:cNvPr>
          <p:cNvSpPr/>
          <p:nvPr/>
        </p:nvSpPr>
        <p:spPr>
          <a:xfrm>
            <a:off x="8400835" y="5286340"/>
            <a:ext cx="222504" cy="131445"/>
          </a:xfrm>
          <a:custGeom>
            <a:avLst/>
            <a:gdLst>
              <a:gd name="connsiteX0" fmla="*/ 1905 w 180975"/>
              <a:gd name="connsiteY0" fmla="*/ 0 h 163830"/>
              <a:gd name="connsiteX1" fmla="*/ 120015 w 180975"/>
              <a:gd name="connsiteY1" fmla="*/ 0 h 163830"/>
              <a:gd name="connsiteX2" fmla="*/ 180975 w 180975"/>
              <a:gd name="connsiteY2" fmla="*/ 144780 h 163830"/>
              <a:gd name="connsiteX3" fmla="*/ 180975 w 180975"/>
              <a:gd name="connsiteY3" fmla="*/ 163830 h 163830"/>
              <a:gd name="connsiteX4" fmla="*/ 0 w 180975"/>
              <a:gd name="connsiteY4" fmla="*/ 150495 h 163830"/>
              <a:gd name="connsiteX5" fmla="*/ 1905 w 180975"/>
              <a:gd name="connsiteY5" fmla="*/ 0 h 163830"/>
              <a:gd name="connsiteX0" fmla="*/ 1905 w 180975"/>
              <a:gd name="connsiteY0" fmla="*/ 0 h 163830"/>
              <a:gd name="connsiteX1" fmla="*/ 168048 w 180975"/>
              <a:gd name="connsiteY1" fmla="*/ 2374 h 163830"/>
              <a:gd name="connsiteX2" fmla="*/ 180975 w 180975"/>
              <a:gd name="connsiteY2" fmla="*/ 144780 h 163830"/>
              <a:gd name="connsiteX3" fmla="*/ 180975 w 180975"/>
              <a:gd name="connsiteY3" fmla="*/ 163830 h 163830"/>
              <a:gd name="connsiteX4" fmla="*/ 0 w 180975"/>
              <a:gd name="connsiteY4" fmla="*/ 150495 h 163830"/>
              <a:gd name="connsiteX5" fmla="*/ 1905 w 180975"/>
              <a:gd name="connsiteY5" fmla="*/ 0 h 16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5" h="163830">
                <a:moveTo>
                  <a:pt x="1905" y="0"/>
                </a:moveTo>
                <a:lnTo>
                  <a:pt x="168048" y="2374"/>
                </a:lnTo>
                <a:lnTo>
                  <a:pt x="180975" y="144780"/>
                </a:lnTo>
                <a:lnTo>
                  <a:pt x="180975" y="163830"/>
                </a:lnTo>
                <a:lnTo>
                  <a:pt x="0" y="150495"/>
                </a:lnTo>
                <a:lnTo>
                  <a:pt x="1905"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41">
            <a:extLst>
              <a:ext uri="{FF2B5EF4-FFF2-40B4-BE49-F238E27FC236}">
                <a16:creationId xmlns:a16="http://schemas.microsoft.com/office/drawing/2014/main" id="{AA5A9309-E68F-4ECA-8D4E-697C82775854}"/>
              </a:ext>
            </a:extLst>
          </p:cNvPr>
          <p:cNvSpPr>
            <a:spLocks noChangeAspect="1" noEditPoints="1"/>
          </p:cNvSpPr>
          <p:nvPr/>
        </p:nvSpPr>
        <p:spPr bwMode="auto">
          <a:xfrm>
            <a:off x="8305982" y="5162055"/>
            <a:ext cx="590550" cy="461963"/>
          </a:xfrm>
          <a:custGeom>
            <a:avLst/>
            <a:gdLst>
              <a:gd name="T0" fmla="*/ 911 w 1595"/>
              <a:gd name="T1" fmla="*/ 420 h 1247"/>
              <a:gd name="T2" fmla="*/ 1242 w 1595"/>
              <a:gd name="T3" fmla="*/ 449 h 1247"/>
              <a:gd name="T4" fmla="*/ 1242 w 1595"/>
              <a:gd name="T5" fmla="*/ 306 h 1247"/>
              <a:gd name="T6" fmla="*/ 1268 w 1595"/>
              <a:gd name="T7" fmla="*/ 281 h 1247"/>
              <a:gd name="T8" fmla="*/ 1268 w 1595"/>
              <a:gd name="T9" fmla="*/ 281 h 1247"/>
              <a:gd name="T10" fmla="*/ 1293 w 1595"/>
              <a:gd name="T11" fmla="*/ 306 h 1247"/>
              <a:gd name="T12" fmla="*/ 1293 w 1595"/>
              <a:gd name="T13" fmla="*/ 453 h 1247"/>
              <a:gd name="T14" fmla="*/ 1408 w 1595"/>
              <a:gd name="T15" fmla="*/ 464 h 1247"/>
              <a:gd name="T16" fmla="*/ 1519 w 1595"/>
              <a:gd name="T17" fmla="*/ 575 h 1247"/>
              <a:gd name="T18" fmla="*/ 1519 w 1595"/>
              <a:gd name="T19" fmla="*/ 779 h 1247"/>
              <a:gd name="T20" fmla="*/ 1367 w 1595"/>
              <a:gd name="T21" fmla="*/ 735 h 1247"/>
              <a:gd name="T22" fmla="*/ 1087 w 1595"/>
              <a:gd name="T23" fmla="*/ 967 h 1247"/>
              <a:gd name="T24" fmla="*/ 795 w 1595"/>
              <a:gd name="T25" fmla="*/ 967 h 1247"/>
              <a:gd name="T26" fmla="*/ 806 w 1595"/>
              <a:gd name="T27" fmla="*/ 873 h 1247"/>
              <a:gd name="T28" fmla="*/ 374 w 1595"/>
              <a:gd name="T29" fmla="*/ 442 h 1247"/>
              <a:gd name="T30" fmla="*/ 148 w 1595"/>
              <a:gd name="T31" fmla="*/ 506 h 1247"/>
              <a:gd name="T32" fmla="*/ 148 w 1595"/>
              <a:gd name="T33" fmla="*/ 109 h 1247"/>
              <a:gd name="T34" fmla="*/ 161 w 1595"/>
              <a:gd name="T35" fmla="*/ 57 h 1247"/>
              <a:gd name="T36" fmla="*/ 147 w 1595"/>
              <a:gd name="T37" fmla="*/ 57 h 1247"/>
              <a:gd name="T38" fmla="*/ 118 w 1595"/>
              <a:gd name="T39" fmla="*/ 29 h 1247"/>
              <a:gd name="T40" fmla="*/ 118 w 1595"/>
              <a:gd name="T41" fmla="*/ 29 h 1247"/>
              <a:gd name="T42" fmla="*/ 147 w 1595"/>
              <a:gd name="T43" fmla="*/ 0 h 1247"/>
              <a:gd name="T44" fmla="*/ 257 w 1595"/>
              <a:gd name="T45" fmla="*/ 0 h 1247"/>
              <a:gd name="T46" fmla="*/ 737 w 1595"/>
              <a:gd name="T47" fmla="*/ 0 h 1247"/>
              <a:gd name="T48" fmla="*/ 848 w 1595"/>
              <a:gd name="T49" fmla="*/ 0 h 1247"/>
              <a:gd name="T50" fmla="*/ 876 w 1595"/>
              <a:gd name="T51" fmla="*/ 29 h 1247"/>
              <a:gd name="T52" fmla="*/ 876 w 1595"/>
              <a:gd name="T53" fmla="*/ 29 h 1247"/>
              <a:gd name="T54" fmla="*/ 848 w 1595"/>
              <a:gd name="T55" fmla="*/ 57 h 1247"/>
              <a:gd name="T56" fmla="*/ 827 w 1595"/>
              <a:gd name="T57" fmla="*/ 57 h 1247"/>
              <a:gd name="T58" fmla="*/ 846 w 1595"/>
              <a:gd name="T59" fmla="*/ 109 h 1247"/>
              <a:gd name="T60" fmla="*/ 911 w 1595"/>
              <a:gd name="T61" fmla="*/ 420 h 1247"/>
              <a:gd name="T62" fmla="*/ 1367 w 1595"/>
              <a:gd name="T63" fmla="*/ 791 h 1247"/>
              <a:gd name="T64" fmla="*/ 1595 w 1595"/>
              <a:gd name="T65" fmla="*/ 1019 h 1247"/>
              <a:gd name="T66" fmla="*/ 1367 w 1595"/>
              <a:gd name="T67" fmla="*/ 1247 h 1247"/>
              <a:gd name="T68" fmla="*/ 1139 w 1595"/>
              <a:gd name="T69" fmla="*/ 1019 h 1247"/>
              <a:gd name="T70" fmla="*/ 1367 w 1595"/>
              <a:gd name="T71" fmla="*/ 791 h 1247"/>
              <a:gd name="T72" fmla="*/ 1367 w 1595"/>
              <a:gd name="T73" fmla="*/ 914 h 1247"/>
              <a:gd name="T74" fmla="*/ 1472 w 1595"/>
              <a:gd name="T75" fmla="*/ 1019 h 1247"/>
              <a:gd name="T76" fmla="*/ 1367 w 1595"/>
              <a:gd name="T77" fmla="*/ 1125 h 1247"/>
              <a:gd name="T78" fmla="*/ 1261 w 1595"/>
              <a:gd name="T79" fmla="*/ 1019 h 1247"/>
              <a:gd name="T80" fmla="*/ 1367 w 1595"/>
              <a:gd name="T81" fmla="*/ 914 h 1247"/>
              <a:gd name="T82" fmla="*/ 262 w 1595"/>
              <a:gd name="T83" fmla="*/ 339 h 1247"/>
              <a:gd name="T84" fmla="*/ 374 w 1595"/>
              <a:gd name="T85" fmla="*/ 327 h 1247"/>
              <a:gd name="T86" fmla="*/ 609 w 1595"/>
              <a:gd name="T87" fmla="*/ 380 h 1247"/>
              <a:gd name="T88" fmla="*/ 787 w 1595"/>
              <a:gd name="T89" fmla="*/ 380 h 1247"/>
              <a:gd name="T90" fmla="*/ 734 w 1595"/>
              <a:gd name="T91" fmla="*/ 133 h 1247"/>
              <a:gd name="T92" fmla="*/ 728 w 1595"/>
              <a:gd name="T93" fmla="*/ 114 h 1247"/>
              <a:gd name="T94" fmla="*/ 262 w 1595"/>
              <a:gd name="T95" fmla="*/ 114 h 1247"/>
              <a:gd name="T96" fmla="*/ 262 w 1595"/>
              <a:gd name="T97" fmla="*/ 339 h 1247"/>
              <a:gd name="T98" fmla="*/ 374 w 1595"/>
              <a:gd name="T99" fmla="*/ 740 h 1247"/>
              <a:gd name="T100" fmla="*/ 508 w 1595"/>
              <a:gd name="T101" fmla="*/ 873 h 1247"/>
              <a:gd name="T102" fmla="*/ 374 w 1595"/>
              <a:gd name="T103" fmla="*/ 1006 h 1247"/>
              <a:gd name="T104" fmla="*/ 241 w 1595"/>
              <a:gd name="T105" fmla="*/ 873 h 1247"/>
              <a:gd name="T106" fmla="*/ 374 w 1595"/>
              <a:gd name="T107" fmla="*/ 740 h 1247"/>
              <a:gd name="T108" fmla="*/ 374 w 1595"/>
              <a:gd name="T109" fmla="*/ 498 h 1247"/>
              <a:gd name="T110" fmla="*/ 749 w 1595"/>
              <a:gd name="T111" fmla="*/ 873 h 1247"/>
              <a:gd name="T112" fmla="*/ 374 w 1595"/>
              <a:gd name="T113" fmla="*/ 1247 h 1247"/>
              <a:gd name="T114" fmla="*/ 0 w 1595"/>
              <a:gd name="T115" fmla="*/ 873 h 1247"/>
              <a:gd name="T116" fmla="*/ 374 w 1595"/>
              <a:gd name="T117" fmla="*/ 498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5" h="1247">
                <a:moveTo>
                  <a:pt x="911" y="420"/>
                </a:moveTo>
                <a:lnTo>
                  <a:pt x="1242" y="449"/>
                </a:lnTo>
                <a:lnTo>
                  <a:pt x="1242" y="306"/>
                </a:lnTo>
                <a:cubicBezTo>
                  <a:pt x="1242" y="292"/>
                  <a:pt x="1254" y="281"/>
                  <a:pt x="1268" y="281"/>
                </a:cubicBezTo>
                <a:lnTo>
                  <a:pt x="1268" y="281"/>
                </a:lnTo>
                <a:cubicBezTo>
                  <a:pt x="1282" y="281"/>
                  <a:pt x="1293" y="292"/>
                  <a:pt x="1293" y="306"/>
                </a:cubicBezTo>
                <a:lnTo>
                  <a:pt x="1293" y="453"/>
                </a:lnTo>
                <a:lnTo>
                  <a:pt x="1408" y="464"/>
                </a:lnTo>
                <a:cubicBezTo>
                  <a:pt x="1469" y="469"/>
                  <a:pt x="1519" y="514"/>
                  <a:pt x="1519" y="575"/>
                </a:cubicBezTo>
                <a:lnTo>
                  <a:pt x="1519" y="779"/>
                </a:lnTo>
                <a:cubicBezTo>
                  <a:pt x="1475" y="751"/>
                  <a:pt x="1423" y="735"/>
                  <a:pt x="1367" y="735"/>
                </a:cubicBezTo>
                <a:cubicBezTo>
                  <a:pt x="1227" y="735"/>
                  <a:pt x="1111" y="835"/>
                  <a:pt x="1087" y="967"/>
                </a:cubicBezTo>
                <a:lnTo>
                  <a:pt x="795" y="967"/>
                </a:lnTo>
                <a:cubicBezTo>
                  <a:pt x="802" y="936"/>
                  <a:pt x="806" y="905"/>
                  <a:pt x="806" y="873"/>
                </a:cubicBezTo>
                <a:cubicBezTo>
                  <a:pt x="806" y="635"/>
                  <a:pt x="613" y="442"/>
                  <a:pt x="374" y="442"/>
                </a:cubicBezTo>
                <a:cubicBezTo>
                  <a:pt x="292" y="442"/>
                  <a:pt x="214" y="465"/>
                  <a:pt x="148" y="506"/>
                </a:cubicBezTo>
                <a:lnTo>
                  <a:pt x="148" y="109"/>
                </a:lnTo>
                <a:cubicBezTo>
                  <a:pt x="148" y="90"/>
                  <a:pt x="153" y="73"/>
                  <a:pt x="161" y="57"/>
                </a:cubicBezTo>
                <a:lnTo>
                  <a:pt x="147" y="57"/>
                </a:lnTo>
                <a:cubicBezTo>
                  <a:pt x="131" y="57"/>
                  <a:pt x="118" y="45"/>
                  <a:pt x="118" y="29"/>
                </a:cubicBezTo>
                <a:lnTo>
                  <a:pt x="118" y="29"/>
                </a:lnTo>
                <a:cubicBezTo>
                  <a:pt x="118" y="13"/>
                  <a:pt x="131" y="0"/>
                  <a:pt x="147" y="0"/>
                </a:cubicBezTo>
                <a:lnTo>
                  <a:pt x="257" y="0"/>
                </a:lnTo>
                <a:lnTo>
                  <a:pt x="737" y="0"/>
                </a:lnTo>
                <a:lnTo>
                  <a:pt x="848" y="0"/>
                </a:lnTo>
                <a:cubicBezTo>
                  <a:pt x="864" y="0"/>
                  <a:pt x="876" y="13"/>
                  <a:pt x="876" y="29"/>
                </a:cubicBezTo>
                <a:lnTo>
                  <a:pt x="876" y="29"/>
                </a:lnTo>
                <a:cubicBezTo>
                  <a:pt x="876" y="45"/>
                  <a:pt x="864" y="57"/>
                  <a:pt x="848" y="57"/>
                </a:cubicBezTo>
                <a:lnTo>
                  <a:pt x="827" y="57"/>
                </a:lnTo>
                <a:cubicBezTo>
                  <a:pt x="836" y="73"/>
                  <a:pt x="842" y="91"/>
                  <a:pt x="846" y="109"/>
                </a:cubicBezTo>
                <a:lnTo>
                  <a:pt x="911" y="420"/>
                </a:lnTo>
                <a:close/>
                <a:moveTo>
                  <a:pt x="1367" y="791"/>
                </a:moveTo>
                <a:cubicBezTo>
                  <a:pt x="1493" y="791"/>
                  <a:pt x="1595" y="893"/>
                  <a:pt x="1595" y="1019"/>
                </a:cubicBezTo>
                <a:cubicBezTo>
                  <a:pt x="1595" y="1145"/>
                  <a:pt x="1493" y="1247"/>
                  <a:pt x="1367" y="1247"/>
                </a:cubicBezTo>
                <a:cubicBezTo>
                  <a:pt x="1241" y="1247"/>
                  <a:pt x="1139" y="1145"/>
                  <a:pt x="1139" y="1019"/>
                </a:cubicBezTo>
                <a:cubicBezTo>
                  <a:pt x="1139" y="893"/>
                  <a:pt x="1241" y="791"/>
                  <a:pt x="1367" y="791"/>
                </a:cubicBezTo>
                <a:close/>
                <a:moveTo>
                  <a:pt x="1367" y="914"/>
                </a:moveTo>
                <a:cubicBezTo>
                  <a:pt x="1425" y="914"/>
                  <a:pt x="1472" y="961"/>
                  <a:pt x="1472" y="1019"/>
                </a:cubicBezTo>
                <a:cubicBezTo>
                  <a:pt x="1472" y="1077"/>
                  <a:pt x="1425" y="1125"/>
                  <a:pt x="1367" y="1125"/>
                </a:cubicBezTo>
                <a:cubicBezTo>
                  <a:pt x="1308" y="1125"/>
                  <a:pt x="1261" y="1077"/>
                  <a:pt x="1261" y="1019"/>
                </a:cubicBezTo>
                <a:cubicBezTo>
                  <a:pt x="1261" y="961"/>
                  <a:pt x="1308" y="914"/>
                  <a:pt x="1367" y="914"/>
                </a:cubicBezTo>
                <a:close/>
                <a:moveTo>
                  <a:pt x="262" y="339"/>
                </a:moveTo>
                <a:cubicBezTo>
                  <a:pt x="299" y="331"/>
                  <a:pt x="337" y="327"/>
                  <a:pt x="374" y="327"/>
                </a:cubicBezTo>
                <a:cubicBezTo>
                  <a:pt x="459" y="327"/>
                  <a:pt x="538" y="346"/>
                  <a:pt x="609" y="380"/>
                </a:cubicBezTo>
                <a:lnTo>
                  <a:pt x="787" y="380"/>
                </a:lnTo>
                <a:lnTo>
                  <a:pt x="734" y="133"/>
                </a:lnTo>
                <a:cubicBezTo>
                  <a:pt x="733" y="129"/>
                  <a:pt x="731" y="120"/>
                  <a:pt x="728" y="114"/>
                </a:cubicBezTo>
                <a:lnTo>
                  <a:pt x="262" y="114"/>
                </a:lnTo>
                <a:lnTo>
                  <a:pt x="262" y="339"/>
                </a:lnTo>
                <a:close/>
                <a:moveTo>
                  <a:pt x="374" y="740"/>
                </a:moveTo>
                <a:cubicBezTo>
                  <a:pt x="448" y="740"/>
                  <a:pt x="508" y="799"/>
                  <a:pt x="508" y="873"/>
                </a:cubicBezTo>
                <a:cubicBezTo>
                  <a:pt x="508" y="946"/>
                  <a:pt x="448" y="1006"/>
                  <a:pt x="374" y="1006"/>
                </a:cubicBezTo>
                <a:cubicBezTo>
                  <a:pt x="301" y="1006"/>
                  <a:pt x="241" y="946"/>
                  <a:pt x="241" y="873"/>
                </a:cubicBezTo>
                <a:cubicBezTo>
                  <a:pt x="241" y="799"/>
                  <a:pt x="301" y="740"/>
                  <a:pt x="374" y="740"/>
                </a:cubicBezTo>
                <a:close/>
                <a:moveTo>
                  <a:pt x="374" y="498"/>
                </a:moveTo>
                <a:cubicBezTo>
                  <a:pt x="581" y="498"/>
                  <a:pt x="749" y="666"/>
                  <a:pt x="749" y="873"/>
                </a:cubicBezTo>
                <a:cubicBezTo>
                  <a:pt x="749" y="1080"/>
                  <a:pt x="581" y="1247"/>
                  <a:pt x="374" y="1247"/>
                </a:cubicBezTo>
                <a:cubicBezTo>
                  <a:pt x="168" y="1247"/>
                  <a:pt x="0" y="1080"/>
                  <a:pt x="0" y="873"/>
                </a:cubicBezTo>
                <a:cubicBezTo>
                  <a:pt x="0" y="666"/>
                  <a:pt x="168" y="498"/>
                  <a:pt x="374" y="498"/>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6">
            <a:extLst>
              <a:ext uri="{FF2B5EF4-FFF2-40B4-BE49-F238E27FC236}">
                <a16:creationId xmlns:a16="http://schemas.microsoft.com/office/drawing/2014/main" id="{9088B2B8-D470-4197-A39D-38D6ACF27D0C}"/>
              </a:ext>
            </a:extLst>
          </p:cNvPr>
          <p:cNvSpPr>
            <a:spLocks noChangeAspect="1"/>
          </p:cNvSpPr>
          <p:nvPr/>
        </p:nvSpPr>
        <p:spPr bwMode="auto">
          <a:xfrm>
            <a:off x="3204859" y="5152753"/>
            <a:ext cx="99030" cy="100568"/>
          </a:xfrm>
          <a:custGeom>
            <a:avLst/>
            <a:gdLst/>
            <a:ahLst/>
            <a:cxnLst>
              <a:cxn ang="0">
                <a:pos x="2228" y="93"/>
              </a:cxn>
              <a:cxn ang="0">
                <a:pos x="2304" y="142"/>
              </a:cxn>
              <a:cxn ang="0">
                <a:pos x="2360" y="190"/>
              </a:cxn>
              <a:cxn ang="0">
                <a:pos x="2409" y="244"/>
              </a:cxn>
              <a:cxn ang="0">
                <a:pos x="2420" y="310"/>
              </a:cxn>
              <a:cxn ang="0">
                <a:pos x="2552" y="371"/>
              </a:cxn>
              <a:cxn ang="0">
                <a:pos x="2528" y="426"/>
              </a:cxn>
              <a:cxn ang="0">
                <a:pos x="2378" y="441"/>
              </a:cxn>
              <a:cxn ang="0">
                <a:pos x="2368" y="652"/>
              </a:cxn>
              <a:cxn ang="0">
                <a:pos x="2291" y="720"/>
              </a:cxn>
              <a:cxn ang="0">
                <a:pos x="2300" y="647"/>
              </a:cxn>
              <a:cxn ang="0">
                <a:pos x="2228" y="562"/>
              </a:cxn>
              <a:cxn ang="0">
                <a:pos x="2217" y="760"/>
              </a:cxn>
              <a:cxn ang="0">
                <a:pos x="2152" y="1142"/>
              </a:cxn>
              <a:cxn ang="0">
                <a:pos x="2041" y="1601"/>
              </a:cxn>
              <a:cxn ang="0">
                <a:pos x="1795" y="1856"/>
              </a:cxn>
              <a:cxn ang="0">
                <a:pos x="1837" y="1873"/>
              </a:cxn>
              <a:cxn ang="0">
                <a:pos x="1933" y="2009"/>
              </a:cxn>
              <a:cxn ang="0">
                <a:pos x="1788" y="2165"/>
              </a:cxn>
              <a:cxn ang="0">
                <a:pos x="1674" y="2125"/>
              </a:cxn>
              <a:cxn ang="0">
                <a:pos x="1662" y="2030"/>
              </a:cxn>
              <a:cxn ang="0">
                <a:pos x="1748" y="2070"/>
              </a:cxn>
              <a:cxn ang="0">
                <a:pos x="1737" y="1995"/>
              </a:cxn>
              <a:cxn ang="0">
                <a:pos x="1646" y="2005"/>
              </a:cxn>
              <a:cxn ang="0">
                <a:pos x="1487" y="2007"/>
              </a:cxn>
              <a:cxn ang="0">
                <a:pos x="1403" y="2028"/>
              </a:cxn>
              <a:cxn ang="0">
                <a:pos x="1252" y="2082"/>
              </a:cxn>
              <a:cxn ang="0">
                <a:pos x="1170" y="2192"/>
              </a:cxn>
              <a:cxn ang="0">
                <a:pos x="1107" y="2227"/>
              </a:cxn>
              <a:cxn ang="0">
                <a:pos x="1129" y="2382"/>
              </a:cxn>
              <a:cxn ang="0">
                <a:pos x="1240" y="2435"/>
              </a:cxn>
              <a:cxn ang="0">
                <a:pos x="1449" y="2463"/>
              </a:cxn>
              <a:cxn ang="0">
                <a:pos x="1523" y="2553"/>
              </a:cxn>
              <a:cxn ang="0">
                <a:pos x="1371" y="2499"/>
              </a:cxn>
              <a:cxn ang="0">
                <a:pos x="1243" y="2508"/>
              </a:cxn>
              <a:cxn ang="0">
                <a:pos x="1337" y="2553"/>
              </a:cxn>
              <a:cxn ang="0">
                <a:pos x="1331" y="2614"/>
              </a:cxn>
              <a:cxn ang="0">
                <a:pos x="1200" y="2538"/>
              </a:cxn>
              <a:cxn ang="0">
                <a:pos x="1025" y="2508"/>
              </a:cxn>
              <a:cxn ang="0">
                <a:pos x="1008" y="2463"/>
              </a:cxn>
              <a:cxn ang="0">
                <a:pos x="978" y="2337"/>
              </a:cxn>
              <a:cxn ang="0">
                <a:pos x="951" y="2182"/>
              </a:cxn>
              <a:cxn ang="0">
                <a:pos x="966" y="2105"/>
              </a:cxn>
              <a:cxn ang="0">
                <a:pos x="864" y="1998"/>
              </a:cxn>
              <a:cxn ang="0">
                <a:pos x="737" y="1928"/>
              </a:cxn>
              <a:cxn ang="0">
                <a:pos x="474" y="1802"/>
              </a:cxn>
              <a:cxn ang="0">
                <a:pos x="314" y="1494"/>
              </a:cxn>
              <a:cxn ang="0">
                <a:pos x="215" y="1273"/>
              </a:cxn>
              <a:cxn ang="0">
                <a:pos x="92" y="1093"/>
              </a:cxn>
              <a:cxn ang="0">
                <a:pos x="32" y="844"/>
              </a:cxn>
              <a:cxn ang="0">
                <a:pos x="47" y="577"/>
              </a:cxn>
              <a:cxn ang="0">
                <a:pos x="79" y="459"/>
              </a:cxn>
              <a:cxn ang="0">
                <a:pos x="107" y="264"/>
              </a:cxn>
              <a:cxn ang="0">
                <a:pos x="265" y="309"/>
              </a:cxn>
              <a:cxn ang="0">
                <a:pos x="437" y="410"/>
              </a:cxn>
              <a:cxn ang="0">
                <a:pos x="669" y="584"/>
              </a:cxn>
              <a:cxn ang="0">
                <a:pos x="920" y="832"/>
              </a:cxn>
              <a:cxn ang="0">
                <a:pos x="1301" y="926"/>
              </a:cxn>
              <a:cxn ang="0">
                <a:pos x="1644" y="586"/>
              </a:cxn>
              <a:cxn ang="0">
                <a:pos x="1924" y="294"/>
              </a:cxn>
              <a:cxn ang="0">
                <a:pos x="1993" y="132"/>
              </a:cxn>
              <a:cxn ang="0">
                <a:pos x="2065" y="3"/>
              </a:cxn>
            </a:cxnLst>
            <a:rect l="0" t="0" r="r" b="b"/>
            <a:pathLst>
              <a:path w="2576" h="2615">
                <a:moveTo>
                  <a:pt x="2161" y="88"/>
                </a:moveTo>
                <a:lnTo>
                  <a:pt x="2163" y="98"/>
                </a:lnTo>
                <a:lnTo>
                  <a:pt x="2169" y="108"/>
                </a:lnTo>
                <a:lnTo>
                  <a:pt x="2176" y="118"/>
                </a:lnTo>
                <a:lnTo>
                  <a:pt x="2185" y="126"/>
                </a:lnTo>
                <a:lnTo>
                  <a:pt x="2197" y="122"/>
                </a:lnTo>
                <a:lnTo>
                  <a:pt x="2206" y="116"/>
                </a:lnTo>
                <a:lnTo>
                  <a:pt x="2213" y="108"/>
                </a:lnTo>
                <a:lnTo>
                  <a:pt x="2220" y="100"/>
                </a:lnTo>
                <a:lnTo>
                  <a:pt x="2228" y="93"/>
                </a:lnTo>
                <a:lnTo>
                  <a:pt x="2236" y="89"/>
                </a:lnTo>
                <a:lnTo>
                  <a:pt x="2247" y="88"/>
                </a:lnTo>
                <a:lnTo>
                  <a:pt x="2261" y="91"/>
                </a:lnTo>
                <a:lnTo>
                  <a:pt x="2268" y="106"/>
                </a:lnTo>
                <a:lnTo>
                  <a:pt x="2269" y="124"/>
                </a:lnTo>
                <a:lnTo>
                  <a:pt x="2270" y="143"/>
                </a:lnTo>
                <a:lnTo>
                  <a:pt x="2281" y="157"/>
                </a:lnTo>
                <a:lnTo>
                  <a:pt x="2288" y="151"/>
                </a:lnTo>
                <a:lnTo>
                  <a:pt x="2296" y="146"/>
                </a:lnTo>
                <a:lnTo>
                  <a:pt x="2304" y="142"/>
                </a:lnTo>
                <a:lnTo>
                  <a:pt x="2312" y="137"/>
                </a:lnTo>
                <a:lnTo>
                  <a:pt x="2320" y="134"/>
                </a:lnTo>
                <a:lnTo>
                  <a:pt x="2328" y="130"/>
                </a:lnTo>
                <a:lnTo>
                  <a:pt x="2337" y="128"/>
                </a:lnTo>
                <a:lnTo>
                  <a:pt x="2345" y="126"/>
                </a:lnTo>
                <a:lnTo>
                  <a:pt x="2359" y="134"/>
                </a:lnTo>
                <a:lnTo>
                  <a:pt x="2365" y="146"/>
                </a:lnTo>
                <a:lnTo>
                  <a:pt x="2365" y="161"/>
                </a:lnTo>
                <a:lnTo>
                  <a:pt x="2363" y="177"/>
                </a:lnTo>
                <a:lnTo>
                  <a:pt x="2360" y="190"/>
                </a:lnTo>
                <a:lnTo>
                  <a:pt x="2363" y="199"/>
                </a:lnTo>
                <a:lnTo>
                  <a:pt x="2372" y="202"/>
                </a:lnTo>
                <a:lnTo>
                  <a:pt x="2391" y="195"/>
                </a:lnTo>
                <a:lnTo>
                  <a:pt x="2402" y="195"/>
                </a:lnTo>
                <a:lnTo>
                  <a:pt x="2411" y="196"/>
                </a:lnTo>
                <a:lnTo>
                  <a:pt x="2417" y="202"/>
                </a:lnTo>
                <a:lnTo>
                  <a:pt x="2419" y="211"/>
                </a:lnTo>
                <a:lnTo>
                  <a:pt x="2419" y="223"/>
                </a:lnTo>
                <a:lnTo>
                  <a:pt x="2414" y="235"/>
                </a:lnTo>
                <a:lnTo>
                  <a:pt x="2409" y="244"/>
                </a:lnTo>
                <a:lnTo>
                  <a:pt x="2402" y="253"/>
                </a:lnTo>
                <a:lnTo>
                  <a:pt x="2396" y="262"/>
                </a:lnTo>
                <a:lnTo>
                  <a:pt x="2391" y="272"/>
                </a:lnTo>
                <a:lnTo>
                  <a:pt x="2389" y="282"/>
                </a:lnTo>
                <a:lnTo>
                  <a:pt x="2391" y="294"/>
                </a:lnTo>
                <a:lnTo>
                  <a:pt x="2383" y="302"/>
                </a:lnTo>
                <a:lnTo>
                  <a:pt x="2391" y="306"/>
                </a:lnTo>
                <a:lnTo>
                  <a:pt x="2401" y="309"/>
                </a:lnTo>
                <a:lnTo>
                  <a:pt x="2410" y="310"/>
                </a:lnTo>
                <a:lnTo>
                  <a:pt x="2420" y="310"/>
                </a:lnTo>
                <a:lnTo>
                  <a:pt x="2431" y="310"/>
                </a:lnTo>
                <a:lnTo>
                  <a:pt x="2440" y="311"/>
                </a:lnTo>
                <a:lnTo>
                  <a:pt x="2449" y="313"/>
                </a:lnTo>
                <a:lnTo>
                  <a:pt x="2457" y="318"/>
                </a:lnTo>
                <a:lnTo>
                  <a:pt x="2478" y="323"/>
                </a:lnTo>
                <a:lnTo>
                  <a:pt x="2496" y="328"/>
                </a:lnTo>
                <a:lnTo>
                  <a:pt x="2512" y="336"/>
                </a:lnTo>
                <a:lnTo>
                  <a:pt x="2526" y="346"/>
                </a:lnTo>
                <a:lnTo>
                  <a:pt x="2540" y="357"/>
                </a:lnTo>
                <a:lnTo>
                  <a:pt x="2552" y="371"/>
                </a:lnTo>
                <a:lnTo>
                  <a:pt x="2564" y="386"/>
                </a:lnTo>
                <a:lnTo>
                  <a:pt x="2576" y="403"/>
                </a:lnTo>
                <a:lnTo>
                  <a:pt x="2576" y="412"/>
                </a:lnTo>
                <a:lnTo>
                  <a:pt x="2572" y="419"/>
                </a:lnTo>
                <a:lnTo>
                  <a:pt x="2568" y="426"/>
                </a:lnTo>
                <a:lnTo>
                  <a:pt x="2561" y="433"/>
                </a:lnTo>
                <a:lnTo>
                  <a:pt x="2552" y="433"/>
                </a:lnTo>
                <a:lnTo>
                  <a:pt x="2543" y="431"/>
                </a:lnTo>
                <a:lnTo>
                  <a:pt x="2535" y="429"/>
                </a:lnTo>
                <a:lnTo>
                  <a:pt x="2528" y="426"/>
                </a:lnTo>
                <a:lnTo>
                  <a:pt x="2520" y="422"/>
                </a:lnTo>
                <a:lnTo>
                  <a:pt x="2513" y="418"/>
                </a:lnTo>
                <a:lnTo>
                  <a:pt x="2505" y="414"/>
                </a:lnTo>
                <a:lnTo>
                  <a:pt x="2499" y="409"/>
                </a:lnTo>
                <a:lnTo>
                  <a:pt x="2477" y="406"/>
                </a:lnTo>
                <a:lnTo>
                  <a:pt x="2455" y="408"/>
                </a:lnTo>
                <a:lnTo>
                  <a:pt x="2434" y="412"/>
                </a:lnTo>
                <a:lnTo>
                  <a:pt x="2414" y="419"/>
                </a:lnTo>
                <a:lnTo>
                  <a:pt x="2395" y="430"/>
                </a:lnTo>
                <a:lnTo>
                  <a:pt x="2378" y="441"/>
                </a:lnTo>
                <a:lnTo>
                  <a:pt x="2360" y="454"/>
                </a:lnTo>
                <a:lnTo>
                  <a:pt x="2345" y="467"/>
                </a:lnTo>
                <a:lnTo>
                  <a:pt x="2345" y="492"/>
                </a:lnTo>
                <a:lnTo>
                  <a:pt x="2351" y="516"/>
                </a:lnTo>
                <a:lnTo>
                  <a:pt x="2360" y="539"/>
                </a:lnTo>
                <a:lnTo>
                  <a:pt x="2369" y="561"/>
                </a:lnTo>
                <a:lnTo>
                  <a:pt x="2378" y="583"/>
                </a:lnTo>
                <a:lnTo>
                  <a:pt x="2382" y="605"/>
                </a:lnTo>
                <a:lnTo>
                  <a:pt x="2380" y="628"/>
                </a:lnTo>
                <a:lnTo>
                  <a:pt x="2368" y="652"/>
                </a:lnTo>
                <a:lnTo>
                  <a:pt x="2366" y="669"/>
                </a:lnTo>
                <a:lnTo>
                  <a:pt x="2361" y="685"/>
                </a:lnTo>
                <a:lnTo>
                  <a:pt x="2354" y="699"/>
                </a:lnTo>
                <a:lnTo>
                  <a:pt x="2345" y="713"/>
                </a:lnTo>
                <a:lnTo>
                  <a:pt x="2336" y="717"/>
                </a:lnTo>
                <a:lnTo>
                  <a:pt x="2327" y="720"/>
                </a:lnTo>
                <a:lnTo>
                  <a:pt x="2318" y="721"/>
                </a:lnTo>
                <a:lnTo>
                  <a:pt x="2310" y="721"/>
                </a:lnTo>
                <a:lnTo>
                  <a:pt x="2300" y="721"/>
                </a:lnTo>
                <a:lnTo>
                  <a:pt x="2291" y="720"/>
                </a:lnTo>
                <a:lnTo>
                  <a:pt x="2282" y="717"/>
                </a:lnTo>
                <a:lnTo>
                  <a:pt x="2273" y="713"/>
                </a:lnTo>
                <a:lnTo>
                  <a:pt x="2273" y="704"/>
                </a:lnTo>
                <a:lnTo>
                  <a:pt x="2276" y="696"/>
                </a:lnTo>
                <a:lnTo>
                  <a:pt x="2282" y="688"/>
                </a:lnTo>
                <a:lnTo>
                  <a:pt x="2289" y="681"/>
                </a:lnTo>
                <a:lnTo>
                  <a:pt x="2295" y="674"/>
                </a:lnTo>
                <a:lnTo>
                  <a:pt x="2299" y="666"/>
                </a:lnTo>
                <a:lnTo>
                  <a:pt x="2301" y="658"/>
                </a:lnTo>
                <a:lnTo>
                  <a:pt x="2300" y="647"/>
                </a:lnTo>
                <a:lnTo>
                  <a:pt x="2297" y="629"/>
                </a:lnTo>
                <a:lnTo>
                  <a:pt x="2290" y="612"/>
                </a:lnTo>
                <a:lnTo>
                  <a:pt x="2281" y="596"/>
                </a:lnTo>
                <a:lnTo>
                  <a:pt x="2272" y="581"/>
                </a:lnTo>
                <a:lnTo>
                  <a:pt x="2261" y="564"/>
                </a:lnTo>
                <a:lnTo>
                  <a:pt x="2251" y="548"/>
                </a:lnTo>
                <a:lnTo>
                  <a:pt x="2243" y="532"/>
                </a:lnTo>
                <a:lnTo>
                  <a:pt x="2238" y="514"/>
                </a:lnTo>
                <a:lnTo>
                  <a:pt x="2229" y="539"/>
                </a:lnTo>
                <a:lnTo>
                  <a:pt x="2228" y="562"/>
                </a:lnTo>
                <a:lnTo>
                  <a:pt x="2232" y="586"/>
                </a:lnTo>
                <a:lnTo>
                  <a:pt x="2239" y="609"/>
                </a:lnTo>
                <a:lnTo>
                  <a:pt x="2247" y="632"/>
                </a:lnTo>
                <a:lnTo>
                  <a:pt x="2253" y="657"/>
                </a:lnTo>
                <a:lnTo>
                  <a:pt x="2257" y="682"/>
                </a:lnTo>
                <a:lnTo>
                  <a:pt x="2253" y="710"/>
                </a:lnTo>
                <a:lnTo>
                  <a:pt x="2246" y="722"/>
                </a:lnTo>
                <a:lnTo>
                  <a:pt x="2237" y="735"/>
                </a:lnTo>
                <a:lnTo>
                  <a:pt x="2228" y="749"/>
                </a:lnTo>
                <a:lnTo>
                  <a:pt x="2217" y="760"/>
                </a:lnTo>
                <a:lnTo>
                  <a:pt x="2206" y="772"/>
                </a:lnTo>
                <a:lnTo>
                  <a:pt x="2193" y="781"/>
                </a:lnTo>
                <a:lnTo>
                  <a:pt x="2179" y="787"/>
                </a:lnTo>
                <a:lnTo>
                  <a:pt x="2166" y="790"/>
                </a:lnTo>
                <a:lnTo>
                  <a:pt x="2151" y="846"/>
                </a:lnTo>
                <a:lnTo>
                  <a:pt x="2144" y="902"/>
                </a:lnTo>
                <a:lnTo>
                  <a:pt x="2143" y="960"/>
                </a:lnTo>
                <a:lnTo>
                  <a:pt x="2145" y="1020"/>
                </a:lnTo>
                <a:lnTo>
                  <a:pt x="2148" y="1079"/>
                </a:lnTo>
                <a:lnTo>
                  <a:pt x="2152" y="1142"/>
                </a:lnTo>
                <a:lnTo>
                  <a:pt x="2153" y="1205"/>
                </a:lnTo>
                <a:lnTo>
                  <a:pt x="2149" y="1270"/>
                </a:lnTo>
                <a:lnTo>
                  <a:pt x="2145" y="1314"/>
                </a:lnTo>
                <a:lnTo>
                  <a:pt x="2137" y="1358"/>
                </a:lnTo>
                <a:lnTo>
                  <a:pt x="2126" y="1402"/>
                </a:lnTo>
                <a:lnTo>
                  <a:pt x="2114" y="1443"/>
                </a:lnTo>
                <a:lnTo>
                  <a:pt x="2099" y="1485"/>
                </a:lnTo>
                <a:lnTo>
                  <a:pt x="2081" y="1525"/>
                </a:lnTo>
                <a:lnTo>
                  <a:pt x="2063" y="1563"/>
                </a:lnTo>
                <a:lnTo>
                  <a:pt x="2041" y="1601"/>
                </a:lnTo>
                <a:lnTo>
                  <a:pt x="2018" y="1637"/>
                </a:lnTo>
                <a:lnTo>
                  <a:pt x="1993" y="1672"/>
                </a:lnTo>
                <a:lnTo>
                  <a:pt x="1965" y="1705"/>
                </a:lnTo>
                <a:lnTo>
                  <a:pt x="1936" y="1736"/>
                </a:lnTo>
                <a:lnTo>
                  <a:pt x="1906" y="1766"/>
                </a:lnTo>
                <a:lnTo>
                  <a:pt x="1873" y="1795"/>
                </a:lnTo>
                <a:lnTo>
                  <a:pt x="1839" y="1821"/>
                </a:lnTo>
                <a:lnTo>
                  <a:pt x="1804" y="1846"/>
                </a:lnTo>
                <a:lnTo>
                  <a:pt x="1800" y="1851"/>
                </a:lnTo>
                <a:lnTo>
                  <a:pt x="1795" y="1856"/>
                </a:lnTo>
                <a:lnTo>
                  <a:pt x="1788" y="1862"/>
                </a:lnTo>
                <a:lnTo>
                  <a:pt x="1781" y="1867"/>
                </a:lnTo>
                <a:lnTo>
                  <a:pt x="1774" y="1873"/>
                </a:lnTo>
                <a:lnTo>
                  <a:pt x="1768" y="1878"/>
                </a:lnTo>
                <a:lnTo>
                  <a:pt x="1762" y="1884"/>
                </a:lnTo>
                <a:lnTo>
                  <a:pt x="1758" y="1888"/>
                </a:lnTo>
                <a:lnTo>
                  <a:pt x="1777" y="1887"/>
                </a:lnTo>
                <a:lnTo>
                  <a:pt x="1798" y="1884"/>
                </a:lnTo>
                <a:lnTo>
                  <a:pt x="1818" y="1879"/>
                </a:lnTo>
                <a:lnTo>
                  <a:pt x="1837" y="1873"/>
                </a:lnTo>
                <a:lnTo>
                  <a:pt x="1857" y="1867"/>
                </a:lnTo>
                <a:lnTo>
                  <a:pt x="1876" y="1862"/>
                </a:lnTo>
                <a:lnTo>
                  <a:pt x="1897" y="1858"/>
                </a:lnTo>
                <a:lnTo>
                  <a:pt x="1919" y="1857"/>
                </a:lnTo>
                <a:lnTo>
                  <a:pt x="1931" y="1881"/>
                </a:lnTo>
                <a:lnTo>
                  <a:pt x="1936" y="1905"/>
                </a:lnTo>
                <a:lnTo>
                  <a:pt x="1939" y="1931"/>
                </a:lnTo>
                <a:lnTo>
                  <a:pt x="1939" y="1956"/>
                </a:lnTo>
                <a:lnTo>
                  <a:pt x="1936" y="1983"/>
                </a:lnTo>
                <a:lnTo>
                  <a:pt x="1933" y="2009"/>
                </a:lnTo>
                <a:lnTo>
                  <a:pt x="1929" y="2037"/>
                </a:lnTo>
                <a:lnTo>
                  <a:pt x="1927" y="2066"/>
                </a:lnTo>
                <a:lnTo>
                  <a:pt x="1918" y="2087"/>
                </a:lnTo>
                <a:lnTo>
                  <a:pt x="1906" y="2106"/>
                </a:lnTo>
                <a:lnTo>
                  <a:pt x="1890" y="2121"/>
                </a:lnTo>
                <a:lnTo>
                  <a:pt x="1873" y="2135"/>
                </a:lnTo>
                <a:lnTo>
                  <a:pt x="1854" y="2145"/>
                </a:lnTo>
                <a:lnTo>
                  <a:pt x="1833" y="2154"/>
                </a:lnTo>
                <a:lnTo>
                  <a:pt x="1811" y="2160"/>
                </a:lnTo>
                <a:lnTo>
                  <a:pt x="1788" y="2165"/>
                </a:lnTo>
                <a:lnTo>
                  <a:pt x="1777" y="2167"/>
                </a:lnTo>
                <a:lnTo>
                  <a:pt x="1766" y="2168"/>
                </a:lnTo>
                <a:lnTo>
                  <a:pt x="1753" y="2168"/>
                </a:lnTo>
                <a:lnTo>
                  <a:pt x="1740" y="2167"/>
                </a:lnTo>
                <a:lnTo>
                  <a:pt x="1728" y="2165"/>
                </a:lnTo>
                <a:lnTo>
                  <a:pt x="1715" y="2161"/>
                </a:lnTo>
                <a:lnTo>
                  <a:pt x="1704" y="2157"/>
                </a:lnTo>
                <a:lnTo>
                  <a:pt x="1692" y="2150"/>
                </a:lnTo>
                <a:lnTo>
                  <a:pt x="1683" y="2138"/>
                </a:lnTo>
                <a:lnTo>
                  <a:pt x="1674" y="2125"/>
                </a:lnTo>
                <a:lnTo>
                  <a:pt x="1664" y="2112"/>
                </a:lnTo>
                <a:lnTo>
                  <a:pt x="1657" y="2098"/>
                </a:lnTo>
                <a:lnTo>
                  <a:pt x="1652" y="2083"/>
                </a:lnTo>
                <a:lnTo>
                  <a:pt x="1648" y="2068"/>
                </a:lnTo>
                <a:lnTo>
                  <a:pt x="1648" y="2053"/>
                </a:lnTo>
                <a:lnTo>
                  <a:pt x="1651" y="2038"/>
                </a:lnTo>
                <a:lnTo>
                  <a:pt x="1654" y="2038"/>
                </a:lnTo>
                <a:lnTo>
                  <a:pt x="1657" y="2036"/>
                </a:lnTo>
                <a:lnTo>
                  <a:pt x="1660" y="2033"/>
                </a:lnTo>
                <a:lnTo>
                  <a:pt x="1662" y="2030"/>
                </a:lnTo>
                <a:lnTo>
                  <a:pt x="1667" y="2040"/>
                </a:lnTo>
                <a:lnTo>
                  <a:pt x="1672" y="2049"/>
                </a:lnTo>
                <a:lnTo>
                  <a:pt x="1681" y="2056"/>
                </a:lnTo>
                <a:lnTo>
                  <a:pt x="1690" y="2062"/>
                </a:lnTo>
                <a:lnTo>
                  <a:pt x="1699" y="2068"/>
                </a:lnTo>
                <a:lnTo>
                  <a:pt x="1708" y="2071"/>
                </a:lnTo>
                <a:lnTo>
                  <a:pt x="1719" y="2076"/>
                </a:lnTo>
                <a:lnTo>
                  <a:pt x="1728" y="2079"/>
                </a:lnTo>
                <a:lnTo>
                  <a:pt x="1739" y="2076"/>
                </a:lnTo>
                <a:lnTo>
                  <a:pt x="1748" y="2070"/>
                </a:lnTo>
                <a:lnTo>
                  <a:pt x="1755" y="2063"/>
                </a:lnTo>
                <a:lnTo>
                  <a:pt x="1760" y="2054"/>
                </a:lnTo>
                <a:lnTo>
                  <a:pt x="1765" y="2044"/>
                </a:lnTo>
                <a:lnTo>
                  <a:pt x="1767" y="2033"/>
                </a:lnTo>
                <a:lnTo>
                  <a:pt x="1770" y="2023"/>
                </a:lnTo>
                <a:lnTo>
                  <a:pt x="1774" y="2011"/>
                </a:lnTo>
                <a:lnTo>
                  <a:pt x="1767" y="1999"/>
                </a:lnTo>
                <a:lnTo>
                  <a:pt x="1758" y="1993"/>
                </a:lnTo>
                <a:lnTo>
                  <a:pt x="1748" y="1993"/>
                </a:lnTo>
                <a:lnTo>
                  <a:pt x="1737" y="1995"/>
                </a:lnTo>
                <a:lnTo>
                  <a:pt x="1725" y="2001"/>
                </a:lnTo>
                <a:lnTo>
                  <a:pt x="1713" y="2006"/>
                </a:lnTo>
                <a:lnTo>
                  <a:pt x="1700" y="2009"/>
                </a:lnTo>
                <a:lnTo>
                  <a:pt x="1689" y="2008"/>
                </a:lnTo>
                <a:lnTo>
                  <a:pt x="1682" y="2006"/>
                </a:lnTo>
                <a:lnTo>
                  <a:pt x="1675" y="2005"/>
                </a:lnTo>
                <a:lnTo>
                  <a:pt x="1668" y="2003"/>
                </a:lnTo>
                <a:lnTo>
                  <a:pt x="1661" y="2002"/>
                </a:lnTo>
                <a:lnTo>
                  <a:pt x="1653" y="2003"/>
                </a:lnTo>
                <a:lnTo>
                  <a:pt x="1646" y="2005"/>
                </a:lnTo>
                <a:lnTo>
                  <a:pt x="1640" y="2007"/>
                </a:lnTo>
                <a:lnTo>
                  <a:pt x="1634" y="2011"/>
                </a:lnTo>
                <a:lnTo>
                  <a:pt x="1565" y="1980"/>
                </a:lnTo>
                <a:lnTo>
                  <a:pt x="1555" y="1985"/>
                </a:lnTo>
                <a:lnTo>
                  <a:pt x="1543" y="1990"/>
                </a:lnTo>
                <a:lnTo>
                  <a:pt x="1533" y="1993"/>
                </a:lnTo>
                <a:lnTo>
                  <a:pt x="1522" y="1998"/>
                </a:lnTo>
                <a:lnTo>
                  <a:pt x="1510" y="2001"/>
                </a:lnTo>
                <a:lnTo>
                  <a:pt x="1498" y="2005"/>
                </a:lnTo>
                <a:lnTo>
                  <a:pt x="1487" y="2007"/>
                </a:lnTo>
                <a:lnTo>
                  <a:pt x="1474" y="2008"/>
                </a:lnTo>
                <a:lnTo>
                  <a:pt x="1467" y="2011"/>
                </a:lnTo>
                <a:lnTo>
                  <a:pt x="1460" y="2014"/>
                </a:lnTo>
                <a:lnTo>
                  <a:pt x="1454" y="2015"/>
                </a:lnTo>
                <a:lnTo>
                  <a:pt x="1448" y="2017"/>
                </a:lnTo>
                <a:lnTo>
                  <a:pt x="1441" y="2019"/>
                </a:lnTo>
                <a:lnTo>
                  <a:pt x="1434" y="2021"/>
                </a:lnTo>
                <a:lnTo>
                  <a:pt x="1427" y="2023"/>
                </a:lnTo>
                <a:lnTo>
                  <a:pt x="1420" y="2026"/>
                </a:lnTo>
                <a:lnTo>
                  <a:pt x="1403" y="2028"/>
                </a:lnTo>
                <a:lnTo>
                  <a:pt x="1387" y="2030"/>
                </a:lnTo>
                <a:lnTo>
                  <a:pt x="1371" y="2032"/>
                </a:lnTo>
                <a:lnTo>
                  <a:pt x="1354" y="2036"/>
                </a:lnTo>
                <a:lnTo>
                  <a:pt x="1338" y="2040"/>
                </a:lnTo>
                <a:lnTo>
                  <a:pt x="1323" y="2045"/>
                </a:lnTo>
                <a:lnTo>
                  <a:pt x="1308" y="2051"/>
                </a:lnTo>
                <a:lnTo>
                  <a:pt x="1293" y="2058"/>
                </a:lnTo>
                <a:lnTo>
                  <a:pt x="1278" y="2064"/>
                </a:lnTo>
                <a:lnTo>
                  <a:pt x="1265" y="2072"/>
                </a:lnTo>
                <a:lnTo>
                  <a:pt x="1252" y="2082"/>
                </a:lnTo>
                <a:lnTo>
                  <a:pt x="1239" y="2091"/>
                </a:lnTo>
                <a:lnTo>
                  <a:pt x="1227" y="2100"/>
                </a:lnTo>
                <a:lnTo>
                  <a:pt x="1215" y="2111"/>
                </a:lnTo>
                <a:lnTo>
                  <a:pt x="1204" y="2122"/>
                </a:lnTo>
                <a:lnTo>
                  <a:pt x="1193" y="2134"/>
                </a:lnTo>
                <a:lnTo>
                  <a:pt x="1185" y="2144"/>
                </a:lnTo>
                <a:lnTo>
                  <a:pt x="1180" y="2155"/>
                </a:lnTo>
                <a:lnTo>
                  <a:pt x="1177" y="2167"/>
                </a:lnTo>
                <a:lnTo>
                  <a:pt x="1174" y="2180"/>
                </a:lnTo>
                <a:lnTo>
                  <a:pt x="1170" y="2192"/>
                </a:lnTo>
                <a:lnTo>
                  <a:pt x="1167" y="2204"/>
                </a:lnTo>
                <a:lnTo>
                  <a:pt x="1162" y="2216"/>
                </a:lnTo>
                <a:lnTo>
                  <a:pt x="1154" y="2227"/>
                </a:lnTo>
                <a:lnTo>
                  <a:pt x="1145" y="2220"/>
                </a:lnTo>
                <a:lnTo>
                  <a:pt x="1141" y="2210"/>
                </a:lnTo>
                <a:lnTo>
                  <a:pt x="1140" y="2198"/>
                </a:lnTo>
                <a:lnTo>
                  <a:pt x="1132" y="2189"/>
                </a:lnTo>
                <a:lnTo>
                  <a:pt x="1123" y="2200"/>
                </a:lnTo>
                <a:lnTo>
                  <a:pt x="1115" y="2213"/>
                </a:lnTo>
                <a:lnTo>
                  <a:pt x="1107" y="2227"/>
                </a:lnTo>
                <a:lnTo>
                  <a:pt x="1100" y="2242"/>
                </a:lnTo>
                <a:lnTo>
                  <a:pt x="1094" y="2258"/>
                </a:lnTo>
                <a:lnTo>
                  <a:pt x="1092" y="2275"/>
                </a:lnTo>
                <a:lnTo>
                  <a:pt x="1092" y="2293"/>
                </a:lnTo>
                <a:lnTo>
                  <a:pt x="1096" y="2310"/>
                </a:lnTo>
                <a:lnTo>
                  <a:pt x="1106" y="2322"/>
                </a:lnTo>
                <a:lnTo>
                  <a:pt x="1113" y="2337"/>
                </a:lnTo>
                <a:lnTo>
                  <a:pt x="1117" y="2352"/>
                </a:lnTo>
                <a:lnTo>
                  <a:pt x="1123" y="2367"/>
                </a:lnTo>
                <a:lnTo>
                  <a:pt x="1129" y="2382"/>
                </a:lnTo>
                <a:lnTo>
                  <a:pt x="1137" y="2395"/>
                </a:lnTo>
                <a:lnTo>
                  <a:pt x="1147" y="2407"/>
                </a:lnTo>
                <a:lnTo>
                  <a:pt x="1162" y="2415"/>
                </a:lnTo>
                <a:lnTo>
                  <a:pt x="1162" y="2420"/>
                </a:lnTo>
                <a:lnTo>
                  <a:pt x="1164" y="2425"/>
                </a:lnTo>
                <a:lnTo>
                  <a:pt x="1167" y="2430"/>
                </a:lnTo>
                <a:lnTo>
                  <a:pt x="1170" y="2433"/>
                </a:lnTo>
                <a:lnTo>
                  <a:pt x="1194" y="2434"/>
                </a:lnTo>
                <a:lnTo>
                  <a:pt x="1217" y="2434"/>
                </a:lnTo>
                <a:lnTo>
                  <a:pt x="1240" y="2435"/>
                </a:lnTo>
                <a:lnTo>
                  <a:pt x="1262" y="2435"/>
                </a:lnTo>
                <a:lnTo>
                  <a:pt x="1284" y="2437"/>
                </a:lnTo>
                <a:lnTo>
                  <a:pt x="1306" y="2438"/>
                </a:lnTo>
                <a:lnTo>
                  <a:pt x="1327" y="2439"/>
                </a:lnTo>
                <a:lnTo>
                  <a:pt x="1348" y="2441"/>
                </a:lnTo>
                <a:lnTo>
                  <a:pt x="1368" y="2443"/>
                </a:lnTo>
                <a:lnTo>
                  <a:pt x="1389" y="2447"/>
                </a:lnTo>
                <a:lnTo>
                  <a:pt x="1410" y="2452"/>
                </a:lnTo>
                <a:lnTo>
                  <a:pt x="1429" y="2456"/>
                </a:lnTo>
                <a:lnTo>
                  <a:pt x="1449" y="2463"/>
                </a:lnTo>
                <a:lnTo>
                  <a:pt x="1469" y="2471"/>
                </a:lnTo>
                <a:lnTo>
                  <a:pt x="1488" y="2480"/>
                </a:lnTo>
                <a:lnTo>
                  <a:pt x="1508" y="2491"/>
                </a:lnTo>
                <a:lnTo>
                  <a:pt x="1517" y="2504"/>
                </a:lnTo>
                <a:lnTo>
                  <a:pt x="1525" y="2516"/>
                </a:lnTo>
                <a:lnTo>
                  <a:pt x="1532" y="2529"/>
                </a:lnTo>
                <a:lnTo>
                  <a:pt x="1535" y="2545"/>
                </a:lnTo>
                <a:lnTo>
                  <a:pt x="1531" y="2546"/>
                </a:lnTo>
                <a:lnTo>
                  <a:pt x="1526" y="2549"/>
                </a:lnTo>
                <a:lnTo>
                  <a:pt x="1523" y="2553"/>
                </a:lnTo>
                <a:lnTo>
                  <a:pt x="1519" y="2556"/>
                </a:lnTo>
                <a:lnTo>
                  <a:pt x="1503" y="2547"/>
                </a:lnTo>
                <a:lnTo>
                  <a:pt x="1489" y="2539"/>
                </a:lnTo>
                <a:lnTo>
                  <a:pt x="1475" y="2531"/>
                </a:lnTo>
                <a:lnTo>
                  <a:pt x="1462" y="2525"/>
                </a:lnTo>
                <a:lnTo>
                  <a:pt x="1448" y="2519"/>
                </a:lnTo>
                <a:lnTo>
                  <a:pt x="1433" y="2516"/>
                </a:lnTo>
                <a:lnTo>
                  <a:pt x="1416" y="2513"/>
                </a:lnTo>
                <a:lnTo>
                  <a:pt x="1397" y="2510"/>
                </a:lnTo>
                <a:lnTo>
                  <a:pt x="1371" y="2499"/>
                </a:lnTo>
                <a:lnTo>
                  <a:pt x="1351" y="2498"/>
                </a:lnTo>
                <a:lnTo>
                  <a:pt x="1334" y="2496"/>
                </a:lnTo>
                <a:lnTo>
                  <a:pt x="1315" y="2494"/>
                </a:lnTo>
                <a:lnTo>
                  <a:pt x="1299" y="2492"/>
                </a:lnTo>
                <a:lnTo>
                  <a:pt x="1282" y="2490"/>
                </a:lnTo>
                <a:lnTo>
                  <a:pt x="1265" y="2488"/>
                </a:lnTo>
                <a:lnTo>
                  <a:pt x="1246" y="2488"/>
                </a:lnTo>
                <a:lnTo>
                  <a:pt x="1228" y="2491"/>
                </a:lnTo>
                <a:lnTo>
                  <a:pt x="1235" y="2500"/>
                </a:lnTo>
                <a:lnTo>
                  <a:pt x="1243" y="2508"/>
                </a:lnTo>
                <a:lnTo>
                  <a:pt x="1253" y="2515"/>
                </a:lnTo>
                <a:lnTo>
                  <a:pt x="1265" y="2521"/>
                </a:lnTo>
                <a:lnTo>
                  <a:pt x="1276" y="2526"/>
                </a:lnTo>
                <a:lnTo>
                  <a:pt x="1289" y="2532"/>
                </a:lnTo>
                <a:lnTo>
                  <a:pt x="1301" y="2536"/>
                </a:lnTo>
                <a:lnTo>
                  <a:pt x="1313" y="2540"/>
                </a:lnTo>
                <a:lnTo>
                  <a:pt x="1319" y="2544"/>
                </a:lnTo>
                <a:lnTo>
                  <a:pt x="1326" y="2546"/>
                </a:lnTo>
                <a:lnTo>
                  <a:pt x="1331" y="2549"/>
                </a:lnTo>
                <a:lnTo>
                  <a:pt x="1337" y="2553"/>
                </a:lnTo>
                <a:lnTo>
                  <a:pt x="1342" y="2557"/>
                </a:lnTo>
                <a:lnTo>
                  <a:pt x="1346" y="2563"/>
                </a:lnTo>
                <a:lnTo>
                  <a:pt x="1349" y="2569"/>
                </a:lnTo>
                <a:lnTo>
                  <a:pt x="1351" y="2576"/>
                </a:lnTo>
                <a:lnTo>
                  <a:pt x="1350" y="2583"/>
                </a:lnTo>
                <a:lnTo>
                  <a:pt x="1349" y="2590"/>
                </a:lnTo>
                <a:lnTo>
                  <a:pt x="1345" y="2598"/>
                </a:lnTo>
                <a:lnTo>
                  <a:pt x="1342" y="2605"/>
                </a:lnTo>
                <a:lnTo>
                  <a:pt x="1337" y="2610"/>
                </a:lnTo>
                <a:lnTo>
                  <a:pt x="1331" y="2614"/>
                </a:lnTo>
                <a:lnTo>
                  <a:pt x="1325" y="2615"/>
                </a:lnTo>
                <a:lnTo>
                  <a:pt x="1316" y="2614"/>
                </a:lnTo>
                <a:lnTo>
                  <a:pt x="1304" y="2604"/>
                </a:lnTo>
                <a:lnTo>
                  <a:pt x="1291" y="2593"/>
                </a:lnTo>
                <a:lnTo>
                  <a:pt x="1277" y="2583"/>
                </a:lnTo>
                <a:lnTo>
                  <a:pt x="1263" y="2572"/>
                </a:lnTo>
                <a:lnTo>
                  <a:pt x="1248" y="2563"/>
                </a:lnTo>
                <a:lnTo>
                  <a:pt x="1232" y="2554"/>
                </a:lnTo>
                <a:lnTo>
                  <a:pt x="1216" y="2545"/>
                </a:lnTo>
                <a:lnTo>
                  <a:pt x="1200" y="2538"/>
                </a:lnTo>
                <a:lnTo>
                  <a:pt x="1184" y="2531"/>
                </a:lnTo>
                <a:lnTo>
                  <a:pt x="1167" y="2525"/>
                </a:lnTo>
                <a:lnTo>
                  <a:pt x="1148" y="2521"/>
                </a:lnTo>
                <a:lnTo>
                  <a:pt x="1131" y="2517"/>
                </a:lnTo>
                <a:lnTo>
                  <a:pt x="1113" y="2515"/>
                </a:lnTo>
                <a:lnTo>
                  <a:pt x="1093" y="2514"/>
                </a:lnTo>
                <a:lnTo>
                  <a:pt x="1075" y="2515"/>
                </a:lnTo>
                <a:lnTo>
                  <a:pt x="1055" y="2518"/>
                </a:lnTo>
                <a:lnTo>
                  <a:pt x="1041" y="2509"/>
                </a:lnTo>
                <a:lnTo>
                  <a:pt x="1025" y="2508"/>
                </a:lnTo>
                <a:lnTo>
                  <a:pt x="1007" y="2513"/>
                </a:lnTo>
                <a:lnTo>
                  <a:pt x="990" y="2517"/>
                </a:lnTo>
                <a:lnTo>
                  <a:pt x="977" y="2522"/>
                </a:lnTo>
                <a:lnTo>
                  <a:pt x="967" y="2519"/>
                </a:lnTo>
                <a:lnTo>
                  <a:pt x="963" y="2507"/>
                </a:lnTo>
                <a:lnTo>
                  <a:pt x="967" y="2483"/>
                </a:lnTo>
                <a:lnTo>
                  <a:pt x="977" y="2476"/>
                </a:lnTo>
                <a:lnTo>
                  <a:pt x="986" y="2471"/>
                </a:lnTo>
                <a:lnTo>
                  <a:pt x="997" y="2466"/>
                </a:lnTo>
                <a:lnTo>
                  <a:pt x="1008" y="2463"/>
                </a:lnTo>
                <a:lnTo>
                  <a:pt x="1017" y="2458"/>
                </a:lnTo>
                <a:lnTo>
                  <a:pt x="1026" y="2454"/>
                </a:lnTo>
                <a:lnTo>
                  <a:pt x="1034" y="2447"/>
                </a:lnTo>
                <a:lnTo>
                  <a:pt x="1039" y="2438"/>
                </a:lnTo>
                <a:lnTo>
                  <a:pt x="1026" y="2422"/>
                </a:lnTo>
                <a:lnTo>
                  <a:pt x="1016" y="2405"/>
                </a:lnTo>
                <a:lnTo>
                  <a:pt x="1004" y="2389"/>
                </a:lnTo>
                <a:lnTo>
                  <a:pt x="995" y="2372"/>
                </a:lnTo>
                <a:lnTo>
                  <a:pt x="986" y="2355"/>
                </a:lnTo>
                <a:lnTo>
                  <a:pt x="978" y="2337"/>
                </a:lnTo>
                <a:lnTo>
                  <a:pt x="970" y="2319"/>
                </a:lnTo>
                <a:lnTo>
                  <a:pt x="963" y="2299"/>
                </a:lnTo>
                <a:lnTo>
                  <a:pt x="969" y="2276"/>
                </a:lnTo>
                <a:lnTo>
                  <a:pt x="977" y="2255"/>
                </a:lnTo>
                <a:lnTo>
                  <a:pt x="986" y="2233"/>
                </a:lnTo>
                <a:lnTo>
                  <a:pt x="994" y="2211"/>
                </a:lnTo>
                <a:lnTo>
                  <a:pt x="936" y="2207"/>
                </a:lnTo>
                <a:lnTo>
                  <a:pt x="940" y="2197"/>
                </a:lnTo>
                <a:lnTo>
                  <a:pt x="945" y="2189"/>
                </a:lnTo>
                <a:lnTo>
                  <a:pt x="951" y="2182"/>
                </a:lnTo>
                <a:lnTo>
                  <a:pt x="959" y="2175"/>
                </a:lnTo>
                <a:lnTo>
                  <a:pt x="966" y="2169"/>
                </a:lnTo>
                <a:lnTo>
                  <a:pt x="973" y="2162"/>
                </a:lnTo>
                <a:lnTo>
                  <a:pt x="978" y="2154"/>
                </a:lnTo>
                <a:lnTo>
                  <a:pt x="981" y="2145"/>
                </a:lnTo>
                <a:lnTo>
                  <a:pt x="988" y="2139"/>
                </a:lnTo>
                <a:lnTo>
                  <a:pt x="988" y="2131"/>
                </a:lnTo>
                <a:lnTo>
                  <a:pt x="983" y="2122"/>
                </a:lnTo>
                <a:lnTo>
                  <a:pt x="978" y="2115"/>
                </a:lnTo>
                <a:lnTo>
                  <a:pt x="966" y="2105"/>
                </a:lnTo>
                <a:lnTo>
                  <a:pt x="952" y="2096"/>
                </a:lnTo>
                <a:lnTo>
                  <a:pt x="937" y="2089"/>
                </a:lnTo>
                <a:lnTo>
                  <a:pt x="922" y="2081"/>
                </a:lnTo>
                <a:lnTo>
                  <a:pt x="909" y="2072"/>
                </a:lnTo>
                <a:lnTo>
                  <a:pt x="898" y="2061"/>
                </a:lnTo>
                <a:lnTo>
                  <a:pt x="891" y="2048"/>
                </a:lnTo>
                <a:lnTo>
                  <a:pt x="890" y="2030"/>
                </a:lnTo>
                <a:lnTo>
                  <a:pt x="882" y="2018"/>
                </a:lnTo>
                <a:lnTo>
                  <a:pt x="873" y="2007"/>
                </a:lnTo>
                <a:lnTo>
                  <a:pt x="864" y="1998"/>
                </a:lnTo>
                <a:lnTo>
                  <a:pt x="852" y="1988"/>
                </a:lnTo>
                <a:lnTo>
                  <a:pt x="842" y="1979"/>
                </a:lnTo>
                <a:lnTo>
                  <a:pt x="829" y="1972"/>
                </a:lnTo>
                <a:lnTo>
                  <a:pt x="818" y="1964"/>
                </a:lnTo>
                <a:lnTo>
                  <a:pt x="805" y="1958"/>
                </a:lnTo>
                <a:lnTo>
                  <a:pt x="791" y="1952"/>
                </a:lnTo>
                <a:lnTo>
                  <a:pt x="778" y="1946"/>
                </a:lnTo>
                <a:lnTo>
                  <a:pt x="765" y="1940"/>
                </a:lnTo>
                <a:lnTo>
                  <a:pt x="751" y="1934"/>
                </a:lnTo>
                <a:lnTo>
                  <a:pt x="737" y="1928"/>
                </a:lnTo>
                <a:lnTo>
                  <a:pt x="724" y="1923"/>
                </a:lnTo>
                <a:lnTo>
                  <a:pt x="710" y="1917"/>
                </a:lnTo>
                <a:lnTo>
                  <a:pt x="698" y="1911"/>
                </a:lnTo>
                <a:lnTo>
                  <a:pt x="662" y="1902"/>
                </a:lnTo>
                <a:lnTo>
                  <a:pt x="627" y="1892"/>
                </a:lnTo>
                <a:lnTo>
                  <a:pt x="594" y="1878"/>
                </a:lnTo>
                <a:lnTo>
                  <a:pt x="562" y="1862"/>
                </a:lnTo>
                <a:lnTo>
                  <a:pt x="531" y="1844"/>
                </a:lnTo>
                <a:lnTo>
                  <a:pt x="502" y="1824"/>
                </a:lnTo>
                <a:lnTo>
                  <a:pt x="474" y="1802"/>
                </a:lnTo>
                <a:lnTo>
                  <a:pt x="448" y="1778"/>
                </a:lnTo>
                <a:lnTo>
                  <a:pt x="424" y="1752"/>
                </a:lnTo>
                <a:lnTo>
                  <a:pt x="402" y="1725"/>
                </a:lnTo>
                <a:lnTo>
                  <a:pt x="382" y="1697"/>
                </a:lnTo>
                <a:lnTo>
                  <a:pt x="365" y="1667"/>
                </a:lnTo>
                <a:lnTo>
                  <a:pt x="349" y="1636"/>
                </a:lnTo>
                <a:lnTo>
                  <a:pt x="336" y="1604"/>
                </a:lnTo>
                <a:lnTo>
                  <a:pt x="326" y="1570"/>
                </a:lnTo>
                <a:lnTo>
                  <a:pt x="318" y="1536"/>
                </a:lnTo>
                <a:lnTo>
                  <a:pt x="314" y="1494"/>
                </a:lnTo>
                <a:lnTo>
                  <a:pt x="315" y="1449"/>
                </a:lnTo>
                <a:lnTo>
                  <a:pt x="323" y="1404"/>
                </a:lnTo>
                <a:lnTo>
                  <a:pt x="337" y="1363"/>
                </a:lnTo>
                <a:lnTo>
                  <a:pt x="321" y="1351"/>
                </a:lnTo>
                <a:lnTo>
                  <a:pt x="304" y="1339"/>
                </a:lnTo>
                <a:lnTo>
                  <a:pt x="285" y="1327"/>
                </a:lnTo>
                <a:lnTo>
                  <a:pt x="268" y="1314"/>
                </a:lnTo>
                <a:lnTo>
                  <a:pt x="250" y="1301"/>
                </a:lnTo>
                <a:lnTo>
                  <a:pt x="232" y="1288"/>
                </a:lnTo>
                <a:lnTo>
                  <a:pt x="215" y="1273"/>
                </a:lnTo>
                <a:lnTo>
                  <a:pt x="198" y="1258"/>
                </a:lnTo>
                <a:lnTo>
                  <a:pt x="182" y="1243"/>
                </a:lnTo>
                <a:lnTo>
                  <a:pt x="167" y="1227"/>
                </a:lnTo>
                <a:lnTo>
                  <a:pt x="152" y="1211"/>
                </a:lnTo>
                <a:lnTo>
                  <a:pt x="139" y="1192"/>
                </a:lnTo>
                <a:lnTo>
                  <a:pt x="127" y="1174"/>
                </a:lnTo>
                <a:lnTo>
                  <a:pt x="117" y="1154"/>
                </a:lnTo>
                <a:lnTo>
                  <a:pt x="109" y="1135"/>
                </a:lnTo>
                <a:lnTo>
                  <a:pt x="103" y="1113"/>
                </a:lnTo>
                <a:lnTo>
                  <a:pt x="92" y="1093"/>
                </a:lnTo>
                <a:lnTo>
                  <a:pt x="85" y="1073"/>
                </a:lnTo>
                <a:lnTo>
                  <a:pt x="83" y="1051"/>
                </a:lnTo>
                <a:lnTo>
                  <a:pt x="85" y="1029"/>
                </a:lnTo>
                <a:lnTo>
                  <a:pt x="89" y="1007"/>
                </a:lnTo>
                <a:lnTo>
                  <a:pt x="95" y="985"/>
                </a:lnTo>
                <a:lnTo>
                  <a:pt x="101" y="963"/>
                </a:lnTo>
                <a:lnTo>
                  <a:pt x="107" y="944"/>
                </a:lnTo>
                <a:lnTo>
                  <a:pt x="78" y="912"/>
                </a:lnTo>
                <a:lnTo>
                  <a:pt x="53" y="879"/>
                </a:lnTo>
                <a:lnTo>
                  <a:pt x="32" y="844"/>
                </a:lnTo>
                <a:lnTo>
                  <a:pt x="16" y="808"/>
                </a:lnTo>
                <a:lnTo>
                  <a:pt x="5" y="768"/>
                </a:lnTo>
                <a:lnTo>
                  <a:pt x="0" y="728"/>
                </a:lnTo>
                <a:lnTo>
                  <a:pt x="0" y="687"/>
                </a:lnTo>
                <a:lnTo>
                  <a:pt x="6" y="644"/>
                </a:lnTo>
                <a:lnTo>
                  <a:pt x="12" y="630"/>
                </a:lnTo>
                <a:lnTo>
                  <a:pt x="19" y="616"/>
                </a:lnTo>
                <a:lnTo>
                  <a:pt x="27" y="603"/>
                </a:lnTo>
                <a:lnTo>
                  <a:pt x="36" y="589"/>
                </a:lnTo>
                <a:lnTo>
                  <a:pt x="47" y="577"/>
                </a:lnTo>
                <a:lnTo>
                  <a:pt x="59" y="566"/>
                </a:lnTo>
                <a:lnTo>
                  <a:pt x="72" y="558"/>
                </a:lnTo>
                <a:lnTo>
                  <a:pt x="87" y="552"/>
                </a:lnTo>
                <a:lnTo>
                  <a:pt x="91" y="541"/>
                </a:lnTo>
                <a:lnTo>
                  <a:pt x="94" y="531"/>
                </a:lnTo>
                <a:lnTo>
                  <a:pt x="95" y="521"/>
                </a:lnTo>
                <a:lnTo>
                  <a:pt x="95" y="510"/>
                </a:lnTo>
                <a:lnTo>
                  <a:pt x="85" y="494"/>
                </a:lnTo>
                <a:lnTo>
                  <a:pt x="81" y="476"/>
                </a:lnTo>
                <a:lnTo>
                  <a:pt x="79" y="459"/>
                </a:lnTo>
                <a:lnTo>
                  <a:pt x="76" y="441"/>
                </a:lnTo>
                <a:lnTo>
                  <a:pt x="64" y="402"/>
                </a:lnTo>
                <a:lnTo>
                  <a:pt x="59" y="361"/>
                </a:lnTo>
                <a:lnTo>
                  <a:pt x="61" y="317"/>
                </a:lnTo>
                <a:lnTo>
                  <a:pt x="64" y="275"/>
                </a:lnTo>
                <a:lnTo>
                  <a:pt x="71" y="270"/>
                </a:lnTo>
                <a:lnTo>
                  <a:pt x="79" y="265"/>
                </a:lnTo>
                <a:lnTo>
                  <a:pt x="87" y="264"/>
                </a:lnTo>
                <a:lnTo>
                  <a:pt x="98" y="263"/>
                </a:lnTo>
                <a:lnTo>
                  <a:pt x="107" y="264"/>
                </a:lnTo>
                <a:lnTo>
                  <a:pt x="116" y="265"/>
                </a:lnTo>
                <a:lnTo>
                  <a:pt x="125" y="267"/>
                </a:lnTo>
                <a:lnTo>
                  <a:pt x="133" y="268"/>
                </a:lnTo>
                <a:lnTo>
                  <a:pt x="153" y="272"/>
                </a:lnTo>
                <a:lnTo>
                  <a:pt x="172" y="275"/>
                </a:lnTo>
                <a:lnTo>
                  <a:pt x="191" y="281"/>
                </a:lnTo>
                <a:lnTo>
                  <a:pt x="210" y="287"/>
                </a:lnTo>
                <a:lnTo>
                  <a:pt x="229" y="294"/>
                </a:lnTo>
                <a:lnTo>
                  <a:pt x="246" y="301"/>
                </a:lnTo>
                <a:lnTo>
                  <a:pt x="265" y="309"/>
                </a:lnTo>
                <a:lnTo>
                  <a:pt x="282" y="318"/>
                </a:lnTo>
                <a:lnTo>
                  <a:pt x="299" y="327"/>
                </a:lnTo>
                <a:lnTo>
                  <a:pt x="316" y="336"/>
                </a:lnTo>
                <a:lnTo>
                  <a:pt x="333" y="347"/>
                </a:lnTo>
                <a:lnTo>
                  <a:pt x="350" y="356"/>
                </a:lnTo>
                <a:lnTo>
                  <a:pt x="366" y="366"/>
                </a:lnTo>
                <a:lnTo>
                  <a:pt x="382" y="376"/>
                </a:lnTo>
                <a:lnTo>
                  <a:pt x="397" y="386"/>
                </a:lnTo>
                <a:lnTo>
                  <a:pt x="413" y="395"/>
                </a:lnTo>
                <a:lnTo>
                  <a:pt x="437" y="410"/>
                </a:lnTo>
                <a:lnTo>
                  <a:pt x="460" y="426"/>
                </a:lnTo>
                <a:lnTo>
                  <a:pt x="485" y="441"/>
                </a:lnTo>
                <a:lnTo>
                  <a:pt x="509" y="457"/>
                </a:lnTo>
                <a:lnTo>
                  <a:pt x="533" y="473"/>
                </a:lnTo>
                <a:lnTo>
                  <a:pt x="556" y="491"/>
                </a:lnTo>
                <a:lnTo>
                  <a:pt x="580" y="508"/>
                </a:lnTo>
                <a:lnTo>
                  <a:pt x="603" y="525"/>
                </a:lnTo>
                <a:lnTo>
                  <a:pt x="625" y="545"/>
                </a:lnTo>
                <a:lnTo>
                  <a:pt x="648" y="564"/>
                </a:lnTo>
                <a:lnTo>
                  <a:pt x="669" y="584"/>
                </a:lnTo>
                <a:lnTo>
                  <a:pt x="690" y="606"/>
                </a:lnTo>
                <a:lnTo>
                  <a:pt x="709" y="628"/>
                </a:lnTo>
                <a:lnTo>
                  <a:pt x="729" y="651"/>
                </a:lnTo>
                <a:lnTo>
                  <a:pt x="746" y="676"/>
                </a:lnTo>
                <a:lnTo>
                  <a:pt x="763" y="702"/>
                </a:lnTo>
                <a:lnTo>
                  <a:pt x="792" y="726"/>
                </a:lnTo>
                <a:lnTo>
                  <a:pt x="823" y="752"/>
                </a:lnTo>
                <a:lnTo>
                  <a:pt x="854" y="779"/>
                </a:lnTo>
                <a:lnTo>
                  <a:pt x="887" y="805"/>
                </a:lnTo>
                <a:lnTo>
                  <a:pt x="920" y="832"/>
                </a:lnTo>
                <a:lnTo>
                  <a:pt x="955" y="856"/>
                </a:lnTo>
                <a:lnTo>
                  <a:pt x="990" y="879"/>
                </a:lnTo>
                <a:lnTo>
                  <a:pt x="1027" y="900"/>
                </a:lnTo>
                <a:lnTo>
                  <a:pt x="1064" y="918"/>
                </a:lnTo>
                <a:lnTo>
                  <a:pt x="1102" y="932"/>
                </a:lnTo>
                <a:lnTo>
                  <a:pt x="1140" y="942"/>
                </a:lnTo>
                <a:lnTo>
                  <a:pt x="1180" y="947"/>
                </a:lnTo>
                <a:lnTo>
                  <a:pt x="1220" y="947"/>
                </a:lnTo>
                <a:lnTo>
                  <a:pt x="1260" y="940"/>
                </a:lnTo>
                <a:lnTo>
                  <a:pt x="1301" y="926"/>
                </a:lnTo>
                <a:lnTo>
                  <a:pt x="1343" y="905"/>
                </a:lnTo>
                <a:lnTo>
                  <a:pt x="1384" y="874"/>
                </a:lnTo>
                <a:lnTo>
                  <a:pt x="1422" y="842"/>
                </a:lnTo>
                <a:lnTo>
                  <a:pt x="1458" y="809"/>
                </a:lnTo>
                <a:lnTo>
                  <a:pt x="1492" y="773"/>
                </a:lnTo>
                <a:lnTo>
                  <a:pt x="1524" y="737"/>
                </a:lnTo>
                <a:lnTo>
                  <a:pt x="1555" y="700"/>
                </a:lnTo>
                <a:lnTo>
                  <a:pt x="1585" y="662"/>
                </a:lnTo>
                <a:lnTo>
                  <a:pt x="1615" y="624"/>
                </a:lnTo>
                <a:lnTo>
                  <a:pt x="1644" y="586"/>
                </a:lnTo>
                <a:lnTo>
                  <a:pt x="1672" y="548"/>
                </a:lnTo>
                <a:lnTo>
                  <a:pt x="1702" y="511"/>
                </a:lnTo>
                <a:lnTo>
                  <a:pt x="1732" y="473"/>
                </a:lnTo>
                <a:lnTo>
                  <a:pt x="1762" y="437"/>
                </a:lnTo>
                <a:lnTo>
                  <a:pt x="1795" y="401"/>
                </a:lnTo>
                <a:lnTo>
                  <a:pt x="1829" y="366"/>
                </a:lnTo>
                <a:lnTo>
                  <a:pt x="1865" y="333"/>
                </a:lnTo>
                <a:lnTo>
                  <a:pt x="1884" y="320"/>
                </a:lnTo>
                <a:lnTo>
                  <a:pt x="1904" y="306"/>
                </a:lnTo>
                <a:lnTo>
                  <a:pt x="1924" y="294"/>
                </a:lnTo>
                <a:lnTo>
                  <a:pt x="1944" y="280"/>
                </a:lnTo>
                <a:lnTo>
                  <a:pt x="1964" y="267"/>
                </a:lnTo>
                <a:lnTo>
                  <a:pt x="1985" y="256"/>
                </a:lnTo>
                <a:lnTo>
                  <a:pt x="2005" y="244"/>
                </a:lnTo>
                <a:lnTo>
                  <a:pt x="2026" y="234"/>
                </a:lnTo>
                <a:lnTo>
                  <a:pt x="2013" y="217"/>
                </a:lnTo>
                <a:lnTo>
                  <a:pt x="2004" y="198"/>
                </a:lnTo>
                <a:lnTo>
                  <a:pt x="1998" y="177"/>
                </a:lnTo>
                <a:lnTo>
                  <a:pt x="1994" y="156"/>
                </a:lnTo>
                <a:lnTo>
                  <a:pt x="1993" y="132"/>
                </a:lnTo>
                <a:lnTo>
                  <a:pt x="1993" y="109"/>
                </a:lnTo>
                <a:lnTo>
                  <a:pt x="1994" y="86"/>
                </a:lnTo>
                <a:lnTo>
                  <a:pt x="1996" y="63"/>
                </a:lnTo>
                <a:lnTo>
                  <a:pt x="2000" y="47"/>
                </a:lnTo>
                <a:lnTo>
                  <a:pt x="2007" y="35"/>
                </a:lnTo>
                <a:lnTo>
                  <a:pt x="2015" y="25"/>
                </a:lnTo>
                <a:lnTo>
                  <a:pt x="2026" y="17"/>
                </a:lnTo>
                <a:lnTo>
                  <a:pt x="2038" y="13"/>
                </a:lnTo>
                <a:lnTo>
                  <a:pt x="2051" y="8"/>
                </a:lnTo>
                <a:lnTo>
                  <a:pt x="2065" y="3"/>
                </a:lnTo>
                <a:lnTo>
                  <a:pt x="2080" y="0"/>
                </a:lnTo>
                <a:lnTo>
                  <a:pt x="2095" y="6"/>
                </a:lnTo>
                <a:lnTo>
                  <a:pt x="2108" y="14"/>
                </a:lnTo>
                <a:lnTo>
                  <a:pt x="2118" y="24"/>
                </a:lnTo>
                <a:lnTo>
                  <a:pt x="2126" y="36"/>
                </a:lnTo>
                <a:lnTo>
                  <a:pt x="2134" y="48"/>
                </a:lnTo>
                <a:lnTo>
                  <a:pt x="2143" y="62"/>
                </a:lnTo>
                <a:lnTo>
                  <a:pt x="2152" y="75"/>
                </a:lnTo>
                <a:lnTo>
                  <a:pt x="2161" y="88"/>
                </a:lnTo>
                <a:close/>
              </a:path>
            </a:pathLst>
          </a:custGeom>
          <a:solidFill>
            <a:srgbClr val="000000"/>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3AE5F907-906C-40F2-8FB6-5A4A46A7A53F}"/>
              </a:ext>
            </a:extLst>
          </p:cNvPr>
          <p:cNvSpPr/>
          <p:nvPr/>
        </p:nvSpPr>
        <p:spPr>
          <a:xfrm>
            <a:off x="1500027" y="5617381"/>
            <a:ext cx="9144000" cy="370238"/>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lowchart: Terminator 21">
            <a:extLst>
              <a:ext uri="{FF2B5EF4-FFF2-40B4-BE49-F238E27FC236}">
                <a16:creationId xmlns:a16="http://schemas.microsoft.com/office/drawing/2014/main" id="{E0829F4A-11DA-4034-86AD-923EAEC6AD86}"/>
              </a:ext>
            </a:extLst>
          </p:cNvPr>
          <p:cNvSpPr/>
          <p:nvPr/>
        </p:nvSpPr>
        <p:spPr>
          <a:xfrm>
            <a:off x="3677010" y="2196827"/>
            <a:ext cx="2145549" cy="681552"/>
          </a:xfrm>
          <a:prstGeom prst="flowChartTerminator">
            <a:avLst/>
          </a:prstGeom>
          <a:solidFill>
            <a:srgbClr val="E08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People</a:t>
            </a:r>
            <a:r>
              <a:rPr kumimoji="0" lang="en-US"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 of South Africa</a:t>
            </a:r>
            <a:endParaRPr kumimoji="0" lang="en-ZA"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23" name="Flowchart: Terminator 22">
            <a:extLst>
              <a:ext uri="{FF2B5EF4-FFF2-40B4-BE49-F238E27FC236}">
                <a16:creationId xmlns:a16="http://schemas.microsoft.com/office/drawing/2014/main" id="{52FD76CC-3FC4-447E-B72D-79280167A6C7}"/>
              </a:ext>
            </a:extLst>
          </p:cNvPr>
          <p:cNvSpPr/>
          <p:nvPr/>
        </p:nvSpPr>
        <p:spPr>
          <a:xfrm>
            <a:off x="6206336" y="2178771"/>
            <a:ext cx="2145549" cy="681552"/>
          </a:xfrm>
          <a:prstGeom prst="flowChartTerminator">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Living conditions </a:t>
            </a:r>
            <a:r>
              <a:rPr kumimoji="0" lang="en-US"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in South Africa</a:t>
            </a:r>
            <a:endParaRPr kumimoji="0" lang="en-ZA"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24" name="Flowchart: Terminator 23">
            <a:extLst>
              <a:ext uri="{FF2B5EF4-FFF2-40B4-BE49-F238E27FC236}">
                <a16:creationId xmlns:a16="http://schemas.microsoft.com/office/drawing/2014/main" id="{6CB82D17-711F-4FEE-9CFD-3C168C7C9B01}"/>
              </a:ext>
            </a:extLst>
          </p:cNvPr>
          <p:cNvSpPr/>
          <p:nvPr/>
        </p:nvSpPr>
        <p:spPr>
          <a:xfrm>
            <a:off x="3702782" y="3188126"/>
            <a:ext cx="2145549" cy="681552"/>
          </a:xfrm>
          <a:prstGeom prst="flowChartTerminator">
            <a:avLst/>
          </a:prstGeom>
          <a:solidFill>
            <a:srgbClr val="B80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Economy</a:t>
            </a:r>
            <a:r>
              <a:rPr kumimoji="0" lang="en-US"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 of South Africa</a:t>
            </a:r>
            <a:endParaRPr kumimoji="0" lang="en-ZA"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25" name="Flowchart: Terminator 24">
            <a:extLst>
              <a:ext uri="{FF2B5EF4-FFF2-40B4-BE49-F238E27FC236}">
                <a16:creationId xmlns:a16="http://schemas.microsoft.com/office/drawing/2014/main" id="{FBF2CC52-9D17-4ED1-A117-0A162E9709A3}"/>
              </a:ext>
            </a:extLst>
          </p:cNvPr>
          <p:cNvSpPr/>
          <p:nvPr/>
        </p:nvSpPr>
        <p:spPr>
          <a:xfrm>
            <a:off x="6206335" y="3199050"/>
            <a:ext cx="2145549" cy="681552"/>
          </a:xfrm>
          <a:prstGeom prst="flowChartTerminator">
            <a:avLst/>
          </a:prstGeom>
          <a:solidFill>
            <a:srgbClr val="2B6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The </a:t>
            </a:r>
            <a:r>
              <a:rPr kumimoji="0" lang="en-ZA" sz="16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rPr>
              <a:t>natural environment</a:t>
            </a:r>
          </a:p>
        </p:txBody>
      </p:sp>
      <p:sp>
        <p:nvSpPr>
          <p:cNvPr id="26" name="Flowchart: Terminator 25">
            <a:extLst>
              <a:ext uri="{FF2B5EF4-FFF2-40B4-BE49-F238E27FC236}">
                <a16:creationId xmlns:a16="http://schemas.microsoft.com/office/drawing/2014/main" id="{1D6144E0-E9B9-4A23-A4F9-2728939CB561}"/>
              </a:ext>
            </a:extLst>
          </p:cNvPr>
          <p:cNvSpPr/>
          <p:nvPr/>
        </p:nvSpPr>
        <p:spPr>
          <a:xfrm>
            <a:off x="1270093" y="607799"/>
            <a:ext cx="5510736" cy="681552"/>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535353"/>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27" name="Slide Number Placeholder 15">
            <a:extLst>
              <a:ext uri="{FF2B5EF4-FFF2-40B4-BE49-F238E27FC236}">
                <a16:creationId xmlns:a16="http://schemas.microsoft.com/office/drawing/2014/main" id="{C06AC4DE-77C8-4819-9BE7-ED1F5CE3BA2B}"/>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3</a:t>
            </a:fld>
            <a:endParaRPr lang="en-ZA" dirty="0">
              <a:solidFill>
                <a:schemeClr val="bg1">
                  <a:lumMod val="75000"/>
                </a:schemeClr>
              </a:solidFill>
              <a:latin typeface="Century Gothic" panose="020B0502020202020204" pitchFamily="34" charset="0"/>
            </a:endParaRPr>
          </a:p>
        </p:txBody>
      </p:sp>
    </p:spTree>
    <p:extLst>
      <p:ext uri="{BB962C8B-B14F-4D97-AF65-F5344CB8AC3E}">
        <p14:creationId xmlns:p14="http://schemas.microsoft.com/office/powerpoint/2010/main" val="32293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C0C637E-46C3-4A05-BAAE-82BA6F7546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70" y="1344839"/>
            <a:ext cx="4737010" cy="20841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C95EAC6-8982-4B7B-A7CA-D507BD706CF4}"/>
              </a:ext>
            </a:extLst>
          </p:cNvPr>
          <p:cNvSpPr/>
          <p:nvPr/>
        </p:nvSpPr>
        <p:spPr>
          <a:xfrm>
            <a:off x="9066574" y="5274976"/>
            <a:ext cx="228601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facebook.com/StatsSA</a:t>
            </a:r>
          </a:p>
        </p:txBody>
      </p:sp>
      <p:sp>
        <p:nvSpPr>
          <p:cNvPr id="12" name="Rectangle 11">
            <a:extLst>
              <a:ext uri="{FF2B5EF4-FFF2-40B4-BE49-F238E27FC236}">
                <a16:creationId xmlns:a16="http://schemas.microsoft.com/office/drawing/2014/main" id="{BFD9B21D-A1A5-4EB3-8D20-773AA2713640}"/>
              </a:ext>
            </a:extLst>
          </p:cNvPr>
          <p:cNvSpPr/>
          <p:nvPr/>
        </p:nvSpPr>
        <p:spPr>
          <a:xfrm>
            <a:off x="4760722" y="5264365"/>
            <a:ext cx="20419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twitter.com/StatsSA</a:t>
            </a:r>
          </a:p>
        </p:txBody>
      </p:sp>
      <p:sp>
        <p:nvSpPr>
          <p:cNvPr id="17" name="Rectangle 16">
            <a:extLst>
              <a:ext uri="{FF2B5EF4-FFF2-40B4-BE49-F238E27FC236}">
                <a16:creationId xmlns:a16="http://schemas.microsoft.com/office/drawing/2014/main" id="{0C3EACEC-BFF1-4A76-8C7B-F80A1B0FAEEB}"/>
              </a:ext>
            </a:extLst>
          </p:cNvPr>
          <p:cNvSpPr/>
          <p:nvPr/>
        </p:nvSpPr>
        <p:spPr>
          <a:xfrm>
            <a:off x="1016748" y="5274976"/>
            <a:ext cx="14522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t>statssa.gov.za</a:t>
            </a:r>
          </a:p>
        </p:txBody>
      </p:sp>
      <p:pic>
        <p:nvPicPr>
          <p:cNvPr id="1030" name="Picture 6" descr="Internet Icons - Download Free Vector Icons | Noun Project">
            <a:extLst>
              <a:ext uri="{FF2B5EF4-FFF2-40B4-BE49-F238E27FC236}">
                <a16:creationId xmlns:a16="http://schemas.microsoft.com/office/drawing/2014/main" id="{A841E591-35DD-4705-AF36-386C1DDC86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27" y="5143084"/>
            <a:ext cx="633116" cy="6331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Icon PNG, Free HD Facebook Icon Transparent Image - PNGkit">
            <a:extLst>
              <a:ext uri="{FF2B5EF4-FFF2-40B4-BE49-F238E27FC236}">
                <a16:creationId xmlns:a16="http://schemas.microsoft.com/office/drawing/2014/main" id="{248A8628-9C67-4E5C-AE29-B1F8C69DD597}"/>
              </a:ext>
            </a:extLst>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379984" y="5143084"/>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witter T Icon Png #8660 - Free Icons Library">
            <a:extLst>
              <a:ext uri="{FF2B5EF4-FFF2-40B4-BE49-F238E27FC236}">
                <a16:creationId xmlns:a16="http://schemas.microsoft.com/office/drawing/2014/main" id="{7D56961D-A105-44C1-B67A-6FBFBDB532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9776" y="5143084"/>
            <a:ext cx="633116" cy="63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B0AB6A-F771-40F6-B977-24A20DBDDF41}"/>
              </a:ext>
            </a:extLst>
          </p:cNvPr>
          <p:cNvPicPr>
            <a:picLocks noChangeAspect="1"/>
          </p:cNvPicPr>
          <p:nvPr/>
        </p:nvPicPr>
        <p:blipFill>
          <a:blip r:embed="rId2"/>
          <a:stretch>
            <a:fillRect/>
          </a:stretch>
        </p:blipFill>
        <p:spPr>
          <a:xfrm>
            <a:off x="1500187" y="1744579"/>
            <a:ext cx="8801552" cy="3240525"/>
          </a:xfrm>
          <a:prstGeom prst="rect">
            <a:avLst/>
          </a:prstGeom>
        </p:spPr>
      </p:pic>
      <p:sp>
        <p:nvSpPr>
          <p:cNvPr id="7" name="Rectangle: Rounded Corners 6">
            <a:extLst>
              <a:ext uri="{FF2B5EF4-FFF2-40B4-BE49-F238E27FC236}">
                <a16:creationId xmlns:a16="http://schemas.microsoft.com/office/drawing/2014/main" id="{F6082E54-1FC0-4BD4-B72E-32E911909DD6}"/>
              </a:ext>
            </a:extLst>
          </p:cNvPr>
          <p:cNvSpPr/>
          <p:nvPr/>
        </p:nvSpPr>
        <p:spPr>
          <a:xfrm>
            <a:off x="1500187" y="2093495"/>
            <a:ext cx="8991350" cy="541421"/>
          </a:xfrm>
          <a:prstGeom prst="roundRect">
            <a:avLst/>
          </a:prstGeom>
          <a:solidFill>
            <a:schemeClr val="accent2">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78">
            <a:extLst>
              <a:ext uri="{FF2B5EF4-FFF2-40B4-BE49-F238E27FC236}">
                <a16:creationId xmlns:a16="http://schemas.microsoft.com/office/drawing/2014/main" id="{9ADF3312-AF5C-4C66-8671-6CF5A40E5637}"/>
              </a:ext>
            </a:extLst>
          </p:cNvPr>
          <p:cNvSpPr txBox="1"/>
          <p:nvPr/>
        </p:nvSpPr>
        <p:spPr>
          <a:xfrm>
            <a:off x="218324" y="169570"/>
            <a:ext cx="11780162" cy="830997"/>
          </a:xfrm>
          <a:prstGeom prst="rect">
            <a:avLst/>
          </a:prstGeom>
          <a:noFill/>
        </p:spPr>
        <p:txBody>
          <a:bodyPr wrap="square" rtlCol="0">
            <a:spAutoFit/>
          </a:bodyPr>
          <a:lstStyle>
            <a:defPPr>
              <a:defRPr lang="en-US"/>
            </a:defPPr>
            <a:lvl1pPr>
              <a:defRPr sz="2400" b="1">
                <a:solidFill>
                  <a:srgbClr val="000000"/>
                </a:solidFill>
                <a:latin typeface="Calibri Light" panose="020F0302020204030204" pitchFamily="34" charset="0"/>
                <a:cs typeface="Calibri Light" panose="020F0302020204030204" pitchFamily="34" charset="0"/>
              </a:defRPr>
            </a:lvl1pPr>
          </a:lstStyle>
          <a:p>
            <a:r>
              <a:rPr lang="en-GB" dirty="0"/>
              <a:t>Data for Equitable Share includes </a:t>
            </a:r>
          </a:p>
          <a:p>
            <a:endParaRPr lang="en-ZA" dirty="0"/>
          </a:p>
        </p:txBody>
      </p:sp>
      <p:sp>
        <p:nvSpPr>
          <p:cNvPr id="6" name="Rectangle 5">
            <a:extLst>
              <a:ext uri="{FF2B5EF4-FFF2-40B4-BE49-F238E27FC236}">
                <a16:creationId xmlns:a16="http://schemas.microsoft.com/office/drawing/2014/main" id="{4367ADE1-874D-42A0-BE0E-075ADDFC6C23}"/>
              </a:ext>
            </a:extLst>
          </p:cNvPr>
          <p:cNvSpPr/>
          <p:nvPr/>
        </p:nvSpPr>
        <p:spPr>
          <a:xfrm>
            <a:off x="6667" y="5145402"/>
            <a:ext cx="8422756" cy="369332"/>
          </a:xfrm>
          <a:prstGeom prst="rect">
            <a:avLst/>
          </a:prstGeom>
        </p:spPr>
        <p:txBody>
          <a:bodyPr wrap="square">
            <a:spAutoFit/>
          </a:bodyPr>
          <a:lstStyle/>
          <a:p>
            <a:r>
              <a:rPr lang="en-GB" i="1" dirty="0"/>
              <a:t>Source: Treasury Explanatory memorandum to the division of revenue 2021</a:t>
            </a:r>
          </a:p>
        </p:txBody>
      </p:sp>
      <p:sp>
        <p:nvSpPr>
          <p:cNvPr id="8" name="Rectangle: Rounded Corners 7">
            <a:extLst>
              <a:ext uri="{FF2B5EF4-FFF2-40B4-BE49-F238E27FC236}">
                <a16:creationId xmlns:a16="http://schemas.microsoft.com/office/drawing/2014/main" id="{F99600B1-73FF-4138-A69D-4279FAC5AD4D}"/>
              </a:ext>
            </a:extLst>
          </p:cNvPr>
          <p:cNvSpPr/>
          <p:nvPr/>
        </p:nvSpPr>
        <p:spPr>
          <a:xfrm>
            <a:off x="1500187" y="2669005"/>
            <a:ext cx="8991350" cy="343849"/>
          </a:xfrm>
          <a:prstGeom prst="roundRect">
            <a:avLst/>
          </a:prstGeom>
          <a:solidFill>
            <a:schemeClr val="tx1">
              <a:lumMod val="50000"/>
              <a:lumOff val="5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Rounded Corners 8">
            <a:extLst>
              <a:ext uri="{FF2B5EF4-FFF2-40B4-BE49-F238E27FC236}">
                <a16:creationId xmlns:a16="http://schemas.microsoft.com/office/drawing/2014/main" id="{8E402093-C3FA-4782-9B9E-A0ADCF21271C}"/>
              </a:ext>
            </a:extLst>
          </p:cNvPr>
          <p:cNvSpPr/>
          <p:nvPr/>
        </p:nvSpPr>
        <p:spPr>
          <a:xfrm>
            <a:off x="1500187" y="3087776"/>
            <a:ext cx="8991350" cy="343849"/>
          </a:xfrm>
          <a:prstGeom prst="roundRect">
            <a:avLst/>
          </a:prstGeom>
          <a:solidFill>
            <a:schemeClr val="accent2">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0" name="Rectangle: Rounded Corners 9">
            <a:extLst>
              <a:ext uri="{FF2B5EF4-FFF2-40B4-BE49-F238E27FC236}">
                <a16:creationId xmlns:a16="http://schemas.microsoft.com/office/drawing/2014/main" id="{82BA33F9-DC2E-48BD-817D-E7ABDCB141C9}"/>
              </a:ext>
            </a:extLst>
          </p:cNvPr>
          <p:cNvSpPr/>
          <p:nvPr/>
        </p:nvSpPr>
        <p:spPr>
          <a:xfrm>
            <a:off x="1500187" y="3470451"/>
            <a:ext cx="8991350" cy="343849"/>
          </a:xfrm>
          <a:prstGeom prst="roundRect">
            <a:avLst/>
          </a:prstGeom>
          <a:solidFill>
            <a:schemeClr val="tx1">
              <a:lumMod val="50000"/>
              <a:lumOff val="5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Rounded Corners 10">
            <a:extLst>
              <a:ext uri="{FF2B5EF4-FFF2-40B4-BE49-F238E27FC236}">
                <a16:creationId xmlns:a16="http://schemas.microsoft.com/office/drawing/2014/main" id="{AE34CD93-D6EB-48A5-9D26-234B96B065E1}"/>
              </a:ext>
            </a:extLst>
          </p:cNvPr>
          <p:cNvSpPr/>
          <p:nvPr/>
        </p:nvSpPr>
        <p:spPr>
          <a:xfrm>
            <a:off x="1500187" y="3857692"/>
            <a:ext cx="8991350" cy="459604"/>
          </a:xfrm>
          <a:prstGeom prst="roundRect">
            <a:avLst/>
          </a:prstGeom>
          <a:solidFill>
            <a:schemeClr val="accent2">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Rectangle: Rounded Corners 11">
            <a:extLst>
              <a:ext uri="{FF2B5EF4-FFF2-40B4-BE49-F238E27FC236}">
                <a16:creationId xmlns:a16="http://schemas.microsoft.com/office/drawing/2014/main" id="{B29C8313-8AAA-4AF0-8201-DA2FC5F18668}"/>
              </a:ext>
            </a:extLst>
          </p:cNvPr>
          <p:cNvSpPr/>
          <p:nvPr/>
        </p:nvSpPr>
        <p:spPr>
          <a:xfrm>
            <a:off x="1500187" y="4376656"/>
            <a:ext cx="8991350" cy="608447"/>
          </a:xfrm>
          <a:prstGeom prst="roundRect">
            <a:avLst/>
          </a:prstGeom>
          <a:solidFill>
            <a:schemeClr val="tx1">
              <a:lumMod val="50000"/>
              <a:lumOff val="5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D8036050-FBBD-475A-A65C-BD7FF22F4819}"/>
              </a:ext>
            </a:extLst>
          </p:cNvPr>
          <p:cNvSpPr/>
          <p:nvPr/>
        </p:nvSpPr>
        <p:spPr>
          <a:xfrm>
            <a:off x="6667" y="5421898"/>
            <a:ext cx="8554453" cy="369332"/>
          </a:xfrm>
          <a:prstGeom prst="rect">
            <a:avLst/>
          </a:prstGeom>
        </p:spPr>
        <p:txBody>
          <a:bodyPr wrap="square">
            <a:spAutoFit/>
          </a:bodyPr>
          <a:lstStyle/>
          <a:p>
            <a:r>
              <a:rPr lang="en-ZA" dirty="0"/>
              <a:t>http://www.treasury.gov.za/documents/National%20Budget/2021/dor.aspx</a:t>
            </a:r>
          </a:p>
        </p:txBody>
      </p:sp>
    </p:spTree>
    <p:extLst>
      <p:ext uri="{BB962C8B-B14F-4D97-AF65-F5344CB8AC3E}">
        <p14:creationId xmlns:p14="http://schemas.microsoft.com/office/powerpoint/2010/main" val="32362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Logo&#10;&#10;Description automatically generated">
            <a:extLst>
              <a:ext uri="{FF2B5EF4-FFF2-40B4-BE49-F238E27FC236}">
                <a16:creationId xmlns:a16="http://schemas.microsoft.com/office/drawing/2014/main" id="{D2F8C76F-A7F8-4290-A4F5-12B3CC14DDB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29689" y="374009"/>
            <a:ext cx="5051121" cy="4127972"/>
          </a:xfrm>
          <a:prstGeom prst="rect">
            <a:avLst/>
          </a:prstGeom>
        </p:spPr>
      </p:pic>
      <p:sp>
        <p:nvSpPr>
          <p:cNvPr id="38" name="Oval 37">
            <a:extLst>
              <a:ext uri="{FF2B5EF4-FFF2-40B4-BE49-F238E27FC236}">
                <a16:creationId xmlns:a16="http://schemas.microsoft.com/office/drawing/2014/main" id="{8F45ED59-36F4-48C3-976D-068E67D0C5D1}"/>
              </a:ext>
            </a:extLst>
          </p:cNvPr>
          <p:cNvSpPr/>
          <p:nvPr/>
        </p:nvSpPr>
        <p:spPr>
          <a:xfrm>
            <a:off x="4615850" y="764271"/>
            <a:ext cx="3472082" cy="3472082"/>
          </a:xfrm>
          <a:prstGeom prst="ellipse">
            <a:avLst/>
          </a:prstGeom>
          <a:solidFill>
            <a:srgbClr val="002060">
              <a:alpha val="79000"/>
            </a:srgb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a:extLst>
              <a:ext uri="{FF2B5EF4-FFF2-40B4-BE49-F238E27FC236}">
                <a16:creationId xmlns:a16="http://schemas.microsoft.com/office/drawing/2014/main" id="{0F74AC66-B13F-425D-83E7-1F4E4AFFA8C3}"/>
              </a:ext>
            </a:extLst>
          </p:cNvPr>
          <p:cNvSpPr txBox="1"/>
          <p:nvPr/>
        </p:nvSpPr>
        <p:spPr>
          <a:xfrm>
            <a:off x="5059433" y="1537554"/>
            <a:ext cx="2584914" cy="1754326"/>
          </a:xfrm>
          <a:prstGeom prst="rect">
            <a:avLst/>
          </a:prstGeom>
          <a:noFill/>
        </p:spPr>
        <p:txBody>
          <a:bodyPr wrap="square" rtlCol="0">
            <a:spAutoFit/>
          </a:bodyPr>
          <a:lstStyle/>
          <a:p>
            <a:pPr algn="ctr"/>
            <a:r>
              <a:rPr lang="en-ZA" sz="5400" dirty="0">
                <a:solidFill>
                  <a:schemeClr val="bg1">
                    <a:lumMod val="95000"/>
                  </a:schemeClr>
                </a:solidFill>
              </a:rPr>
              <a:t>60, 1 Million</a:t>
            </a:r>
            <a:endParaRPr lang="en-GB" sz="5400" dirty="0">
              <a:solidFill>
                <a:schemeClr val="bg1">
                  <a:lumMod val="95000"/>
                </a:schemeClr>
              </a:solidFill>
              <a:latin typeface="Calibri Light" panose="020F0302020204030204" pitchFamily="34" charset="0"/>
              <a:cs typeface="Calibri Light" panose="020F0302020204030204" pitchFamily="34" charset="0"/>
            </a:endParaRPr>
          </a:p>
        </p:txBody>
      </p:sp>
      <p:sp>
        <p:nvSpPr>
          <p:cNvPr id="40" name="TextBox 39">
            <a:extLst>
              <a:ext uri="{FF2B5EF4-FFF2-40B4-BE49-F238E27FC236}">
                <a16:creationId xmlns:a16="http://schemas.microsoft.com/office/drawing/2014/main" id="{D98B9586-B309-422B-812D-C7212A8DA1C1}"/>
              </a:ext>
            </a:extLst>
          </p:cNvPr>
          <p:cNvSpPr txBox="1"/>
          <p:nvPr/>
        </p:nvSpPr>
        <p:spPr>
          <a:xfrm>
            <a:off x="498594" y="988936"/>
            <a:ext cx="3750728" cy="1692771"/>
          </a:xfrm>
          <a:prstGeom prst="rect">
            <a:avLst/>
          </a:prstGeom>
          <a:noFill/>
        </p:spPr>
        <p:txBody>
          <a:bodyPr wrap="square" rtlCol="0">
            <a:spAutoFit/>
          </a:bodyPr>
          <a:lstStyle/>
          <a:p>
            <a:r>
              <a:rPr lang="en-GB" sz="3200" dirty="0">
                <a:solidFill>
                  <a:schemeClr val="tx1">
                    <a:lumMod val="65000"/>
                    <a:lumOff val="35000"/>
                  </a:schemeClr>
                </a:solidFill>
                <a:cs typeface="Calibri Light" panose="020F0302020204030204" pitchFamily="34" charset="0"/>
              </a:rPr>
              <a:t>The </a:t>
            </a:r>
            <a:r>
              <a:rPr lang="en-GB" sz="4000" b="1" dirty="0">
                <a:solidFill>
                  <a:schemeClr val="tx1">
                    <a:lumMod val="65000"/>
                    <a:lumOff val="35000"/>
                  </a:schemeClr>
                </a:solidFill>
                <a:cs typeface="Calibri Light" panose="020F0302020204030204" pitchFamily="34" charset="0"/>
              </a:rPr>
              <a:t>South African  </a:t>
            </a:r>
            <a:r>
              <a:rPr lang="en-GB" sz="3200" dirty="0">
                <a:solidFill>
                  <a:schemeClr val="tx1">
                    <a:lumMod val="65000"/>
                    <a:lumOff val="35000"/>
                  </a:schemeClr>
                </a:solidFill>
                <a:cs typeface="Calibri Light" panose="020F0302020204030204" pitchFamily="34" charset="0"/>
              </a:rPr>
              <a:t>population in </a:t>
            </a:r>
            <a:r>
              <a:rPr lang="en-GB" sz="3200" dirty="0">
                <a:solidFill>
                  <a:srgbClr val="002060"/>
                </a:solidFill>
                <a:cs typeface="Calibri Light" panose="020F0302020204030204" pitchFamily="34" charset="0"/>
              </a:rPr>
              <a:t>2021</a:t>
            </a:r>
            <a:r>
              <a:rPr lang="en-GB" sz="3200" dirty="0">
                <a:solidFill>
                  <a:schemeClr val="tx1">
                    <a:lumMod val="65000"/>
                    <a:lumOff val="35000"/>
                  </a:schemeClr>
                </a:solidFill>
                <a:cs typeface="Calibri Light" panose="020F0302020204030204" pitchFamily="34" charset="0"/>
              </a:rPr>
              <a:t> is estimated at </a:t>
            </a:r>
          </a:p>
        </p:txBody>
      </p:sp>
      <p:grpSp>
        <p:nvGrpSpPr>
          <p:cNvPr id="54" name="Group 53">
            <a:extLst>
              <a:ext uri="{FF2B5EF4-FFF2-40B4-BE49-F238E27FC236}">
                <a16:creationId xmlns:a16="http://schemas.microsoft.com/office/drawing/2014/main" id="{6033D94C-A9C8-41A2-A163-E4665EDF39E8}"/>
              </a:ext>
            </a:extLst>
          </p:cNvPr>
          <p:cNvGrpSpPr/>
          <p:nvPr/>
        </p:nvGrpSpPr>
        <p:grpSpPr>
          <a:xfrm>
            <a:off x="588114" y="2681707"/>
            <a:ext cx="3539761" cy="764062"/>
            <a:chOff x="6324892" y="5145600"/>
            <a:chExt cx="3539761" cy="764062"/>
          </a:xfrm>
        </p:grpSpPr>
        <p:grpSp>
          <p:nvGrpSpPr>
            <p:cNvPr id="55" name="Group 54">
              <a:extLst>
                <a:ext uri="{FF2B5EF4-FFF2-40B4-BE49-F238E27FC236}">
                  <a16:creationId xmlns:a16="http://schemas.microsoft.com/office/drawing/2014/main" id="{FFDE2A22-30F4-4C53-AEE2-2CFA716522A3}"/>
                </a:ext>
              </a:extLst>
            </p:cNvPr>
            <p:cNvGrpSpPr/>
            <p:nvPr/>
          </p:nvGrpSpPr>
          <p:grpSpPr>
            <a:xfrm>
              <a:off x="6324892" y="5145600"/>
              <a:ext cx="3539761" cy="764062"/>
              <a:chOff x="6324892" y="5145600"/>
              <a:chExt cx="3539761" cy="764062"/>
            </a:xfrm>
          </p:grpSpPr>
          <p:grpSp>
            <p:nvGrpSpPr>
              <p:cNvPr id="57" name="Group 56">
                <a:extLst>
                  <a:ext uri="{FF2B5EF4-FFF2-40B4-BE49-F238E27FC236}">
                    <a16:creationId xmlns:a16="http://schemas.microsoft.com/office/drawing/2014/main" id="{4FB9F1B6-23BD-4425-8E77-898E9405524E}"/>
                  </a:ext>
                </a:extLst>
              </p:cNvPr>
              <p:cNvGrpSpPr/>
              <p:nvPr/>
            </p:nvGrpSpPr>
            <p:grpSpPr>
              <a:xfrm>
                <a:off x="7169428" y="5225835"/>
                <a:ext cx="2695225" cy="683827"/>
                <a:chOff x="6840267" y="4742557"/>
                <a:chExt cx="2695225" cy="683827"/>
              </a:xfrm>
            </p:grpSpPr>
            <p:sp>
              <p:nvSpPr>
                <p:cNvPr id="59" name="Rectangle 58">
                  <a:extLst>
                    <a:ext uri="{FF2B5EF4-FFF2-40B4-BE49-F238E27FC236}">
                      <a16:creationId xmlns:a16="http://schemas.microsoft.com/office/drawing/2014/main" id="{D067CE05-9FAF-4F80-95B6-E26B45389CC9}"/>
                    </a:ext>
                  </a:extLst>
                </p:cNvPr>
                <p:cNvSpPr/>
                <p:nvPr/>
              </p:nvSpPr>
              <p:spPr>
                <a:xfrm>
                  <a:off x="6840267" y="4742557"/>
                  <a:ext cx="2695225" cy="461665"/>
                </a:xfrm>
                <a:prstGeom prst="rect">
                  <a:avLst/>
                </a:prstGeom>
              </p:spPr>
              <p:txBody>
                <a:bodyPr wrap="none">
                  <a:spAutoFit/>
                </a:bodyPr>
                <a:lstStyle/>
                <a:p>
                  <a:r>
                    <a:rPr lang="en-GB" sz="1600" dirty="0">
                      <a:solidFill>
                        <a:srgbClr val="A8A69C"/>
                      </a:solidFill>
                      <a:cs typeface="Calibri Light" panose="020F0302020204030204" pitchFamily="34" charset="0"/>
                    </a:rPr>
                    <a:t>up by</a:t>
                  </a:r>
                  <a:r>
                    <a:rPr lang="en-GB" sz="2400" b="1" dirty="0">
                      <a:solidFill>
                        <a:srgbClr val="A8A69C"/>
                      </a:solidFill>
                      <a:cs typeface="Calibri Light" panose="020F0302020204030204" pitchFamily="34" charset="0"/>
                    </a:rPr>
                    <a:t> </a:t>
                  </a:r>
                  <a:r>
                    <a:rPr lang="en-ZA" b="1" dirty="0">
                      <a:solidFill>
                        <a:schemeClr val="accent6">
                          <a:lumMod val="75000"/>
                        </a:schemeClr>
                      </a:solidFill>
                    </a:rPr>
                    <a:t>604 281 </a:t>
                  </a:r>
                  <a:r>
                    <a:rPr lang="en-ZA" sz="1400" b="1" dirty="0">
                      <a:solidFill>
                        <a:schemeClr val="accent6">
                          <a:lumMod val="75000"/>
                        </a:schemeClr>
                      </a:solidFill>
                    </a:rPr>
                    <a:t>(1,01% change)</a:t>
                  </a:r>
                  <a:r>
                    <a:rPr lang="en-ZA" sz="1400" dirty="0">
                      <a:solidFill>
                        <a:schemeClr val="accent6">
                          <a:lumMod val="75000"/>
                        </a:schemeClr>
                      </a:solidFill>
                    </a:rPr>
                    <a:t> </a:t>
                  </a:r>
                  <a:endParaRPr lang="en-GB" sz="2400" b="1" dirty="0">
                    <a:solidFill>
                      <a:schemeClr val="accent6">
                        <a:lumMod val="75000"/>
                      </a:schemeClr>
                    </a:solidFill>
                  </a:endParaRPr>
                </a:p>
              </p:txBody>
            </p:sp>
            <p:sp>
              <p:nvSpPr>
                <p:cNvPr id="60" name="Rectangle 59">
                  <a:extLst>
                    <a:ext uri="{FF2B5EF4-FFF2-40B4-BE49-F238E27FC236}">
                      <a16:creationId xmlns:a16="http://schemas.microsoft.com/office/drawing/2014/main" id="{FCBD5E6D-FADE-40FB-BBC1-95BFC8CCC092}"/>
                    </a:ext>
                  </a:extLst>
                </p:cNvPr>
                <p:cNvSpPr/>
                <p:nvPr/>
              </p:nvSpPr>
              <p:spPr>
                <a:xfrm>
                  <a:off x="6840267" y="5118607"/>
                  <a:ext cx="1715919" cy="307777"/>
                </a:xfrm>
                <a:prstGeom prst="rect">
                  <a:avLst/>
                </a:prstGeom>
              </p:spPr>
              <p:txBody>
                <a:bodyPr wrap="none">
                  <a:spAutoFit/>
                </a:bodyPr>
                <a:lstStyle/>
                <a:p>
                  <a:r>
                    <a:rPr lang="en-GB" sz="1400" b="1" dirty="0">
                      <a:solidFill>
                        <a:srgbClr val="A8A69C"/>
                      </a:solidFill>
                      <a:cs typeface="Calibri Light" panose="020F0302020204030204" pitchFamily="34" charset="0"/>
                    </a:rPr>
                    <a:t>from 2020 estimates</a:t>
                  </a:r>
                  <a:endParaRPr lang="en-GB" sz="1400" b="1" dirty="0">
                    <a:solidFill>
                      <a:srgbClr val="A8A69C"/>
                    </a:solidFill>
                  </a:endParaRPr>
                </a:p>
              </p:txBody>
            </p:sp>
          </p:grpSp>
          <p:pic>
            <p:nvPicPr>
              <p:cNvPr id="58" name="Picture 2" descr="Image result for up from icon">
                <a:extLst>
                  <a:ext uri="{FF2B5EF4-FFF2-40B4-BE49-F238E27FC236}">
                    <a16:creationId xmlns:a16="http://schemas.microsoft.com/office/drawing/2014/main" id="{BF35A942-9E63-4619-8158-244A9D7392FB}"/>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892" y="5145600"/>
                <a:ext cx="713475" cy="71347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6" name="Straight Connector 55">
              <a:extLst>
                <a:ext uri="{FF2B5EF4-FFF2-40B4-BE49-F238E27FC236}">
                  <a16:creationId xmlns:a16="http://schemas.microsoft.com/office/drawing/2014/main" id="{EC406437-6EA7-44D6-A5C4-773A1E7F501E}"/>
                </a:ext>
              </a:extLst>
            </p:cNvPr>
            <p:cNvCxnSpPr/>
            <p:nvPr/>
          </p:nvCxnSpPr>
          <p:spPr>
            <a:xfrm>
              <a:off x="7167656" y="5189315"/>
              <a:ext cx="0" cy="6553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7" name="Slide Number Placeholder 15">
            <a:extLst>
              <a:ext uri="{FF2B5EF4-FFF2-40B4-BE49-F238E27FC236}">
                <a16:creationId xmlns:a16="http://schemas.microsoft.com/office/drawing/2014/main" id="{0DF773C9-782B-4243-8AC1-16692A5740EF}"/>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5</a:t>
            </a:fld>
            <a:endParaRPr lang="en-ZA" dirty="0">
              <a:solidFill>
                <a:schemeClr val="bg1">
                  <a:lumMod val="7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72849AFE-94C0-4999-8E16-B874D4CB3634}"/>
              </a:ext>
            </a:extLst>
          </p:cNvPr>
          <p:cNvSpPr txBox="1"/>
          <p:nvPr/>
        </p:nvSpPr>
        <p:spPr>
          <a:xfrm>
            <a:off x="9448801" y="5712431"/>
            <a:ext cx="2743199" cy="261610"/>
          </a:xfrm>
          <a:prstGeom prst="rect">
            <a:avLst/>
          </a:prstGeom>
          <a:noFill/>
        </p:spPr>
        <p:txBody>
          <a:bodyPr wrap="square" rtlCol="0">
            <a:spAutoFit/>
          </a:bodyPr>
          <a:lstStyle/>
          <a:p>
            <a:r>
              <a:rPr lang="en-ZA" sz="1100" dirty="0">
                <a:solidFill>
                  <a:schemeClr val="bg1">
                    <a:lumMod val="75000"/>
                  </a:schemeClr>
                </a:solidFill>
              </a:rPr>
              <a:t>Source: Mid Year Population Estimates 2021</a:t>
            </a:r>
          </a:p>
        </p:txBody>
      </p:sp>
    </p:spTree>
    <p:extLst>
      <p:ext uri="{BB962C8B-B14F-4D97-AF65-F5344CB8AC3E}">
        <p14:creationId xmlns:p14="http://schemas.microsoft.com/office/powerpoint/2010/main" val="345186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695" t="18587" r="5362" b="8406"/>
          <a:stretch/>
        </p:blipFill>
        <p:spPr>
          <a:xfrm>
            <a:off x="2671570" y="780836"/>
            <a:ext cx="7941211" cy="5059574"/>
          </a:xfrm>
          <a:prstGeom prst="rect">
            <a:avLst/>
          </a:prstGeom>
        </p:spPr>
      </p:pic>
      <p:sp>
        <p:nvSpPr>
          <p:cNvPr id="10" name="Rectangle 9">
            <a:extLst>
              <a:ext uri="{FF2B5EF4-FFF2-40B4-BE49-F238E27FC236}">
                <a16:creationId xmlns:a16="http://schemas.microsoft.com/office/drawing/2014/main" id="{FD869F02-FB9A-4D19-A63A-ADA851F4F719}"/>
              </a:ext>
            </a:extLst>
          </p:cNvPr>
          <p:cNvSpPr/>
          <p:nvPr/>
        </p:nvSpPr>
        <p:spPr>
          <a:xfrm>
            <a:off x="133310" y="1099662"/>
            <a:ext cx="3740047" cy="3754874"/>
          </a:xfrm>
          <a:prstGeom prst="rect">
            <a:avLst/>
          </a:prstGeom>
        </p:spPr>
        <p:txBody>
          <a:bodyPr wrap="square">
            <a:spAutoFit/>
          </a:bodyPr>
          <a:lstStyle/>
          <a:p>
            <a:pPr>
              <a:defRPr/>
            </a:pPr>
            <a:r>
              <a:rPr lang="en-GB" sz="1400" dirty="0">
                <a:solidFill>
                  <a:schemeClr val="tx1">
                    <a:lumMod val="65000"/>
                    <a:lumOff val="35000"/>
                  </a:schemeClr>
                </a:solidFill>
                <a:cs typeface="Calibri Light" panose="020F0302020204030204" pitchFamily="34" charset="0"/>
              </a:rPr>
              <a:t>The cohort component technique uses the </a:t>
            </a:r>
            <a:r>
              <a:rPr lang="en-GB" sz="1400" dirty="0">
                <a:solidFill>
                  <a:srgbClr val="E74C3C"/>
                </a:solidFill>
                <a:cs typeface="Calibri Light" panose="020F0302020204030204" pitchFamily="34" charset="0"/>
              </a:rPr>
              <a:t>components of demographic change to project population growth</a:t>
            </a:r>
            <a:r>
              <a:rPr lang="en-GB" sz="1400" dirty="0">
                <a:solidFill>
                  <a:schemeClr val="tx1">
                    <a:lumMod val="65000"/>
                    <a:lumOff val="35000"/>
                  </a:schemeClr>
                </a:solidFill>
                <a:cs typeface="Calibri Light" panose="020F0302020204030204" pitchFamily="34" charset="0"/>
              </a:rPr>
              <a:t> using </a:t>
            </a:r>
            <a:r>
              <a:rPr lang="en-GB" sz="1400" dirty="0"/>
              <a:t> </a:t>
            </a:r>
            <a:r>
              <a:rPr lang="en-GB" sz="1400" dirty="0">
                <a:solidFill>
                  <a:schemeClr val="tx1">
                    <a:lumMod val="65000"/>
                    <a:lumOff val="35000"/>
                  </a:schemeClr>
                </a:solidFill>
                <a:cs typeface="Calibri Light" panose="020F0302020204030204" pitchFamily="34" charset="0"/>
              </a:rPr>
              <a:t>demographic information from Census and administrative records </a:t>
            </a:r>
          </a:p>
          <a:p>
            <a:pPr>
              <a:defRPr/>
            </a:pPr>
            <a:endParaRPr lang="en-GB" sz="1400" dirty="0">
              <a:solidFill>
                <a:schemeClr val="tx1">
                  <a:lumMod val="65000"/>
                  <a:lumOff val="35000"/>
                </a:schemeClr>
              </a:solidFill>
              <a:cs typeface="Calibri Light" panose="020F0302020204030204" pitchFamily="34" charset="0"/>
            </a:endParaRPr>
          </a:p>
          <a:p>
            <a:pPr>
              <a:defRPr/>
            </a:pPr>
            <a:r>
              <a:rPr lang="en-GB" sz="1400" dirty="0">
                <a:solidFill>
                  <a:schemeClr val="tx1">
                    <a:lumMod val="65000"/>
                    <a:lumOff val="35000"/>
                  </a:schemeClr>
                </a:solidFill>
                <a:cs typeface="Calibri Light" panose="020F0302020204030204" pitchFamily="34" charset="0"/>
              </a:rPr>
              <a:t>The technique projects the population by age groups, in addition to other demographic attributes such as sex and ethnicity. </a:t>
            </a:r>
            <a:r>
              <a:rPr lang="en-GB" sz="1400" dirty="0">
                <a:solidFill>
                  <a:srgbClr val="E74C3C"/>
                </a:solidFill>
                <a:cs typeface="Calibri Light" panose="020F0302020204030204" pitchFamily="34" charset="0"/>
              </a:rPr>
              <a:t>This projection method is based on the components of demographic change including births, deaths, and migration. </a:t>
            </a:r>
          </a:p>
          <a:p>
            <a:pPr>
              <a:defRPr/>
            </a:pPr>
            <a:endParaRPr lang="en-GB" sz="1400" dirty="0">
              <a:solidFill>
                <a:schemeClr val="tx1">
                  <a:lumMod val="65000"/>
                  <a:lumOff val="35000"/>
                </a:schemeClr>
              </a:solidFill>
              <a:cs typeface="Calibri Light" panose="020F0302020204030204" pitchFamily="34" charset="0"/>
            </a:endParaRPr>
          </a:p>
          <a:p>
            <a:pPr>
              <a:defRPr/>
            </a:pPr>
            <a:r>
              <a:rPr lang="en-GB" sz="1400" dirty="0">
                <a:solidFill>
                  <a:schemeClr val="tx1">
                    <a:lumMod val="65000"/>
                    <a:lumOff val="35000"/>
                  </a:schemeClr>
                </a:solidFill>
                <a:cs typeface="Calibri Light" panose="020F0302020204030204" pitchFamily="34" charset="0"/>
              </a:rPr>
              <a:t>The cohort component method takes each age group of the population and ages it over time using survival rates. </a:t>
            </a:r>
            <a:endParaRPr lang="en-ZA" sz="1400" dirty="0">
              <a:solidFill>
                <a:schemeClr val="tx1">
                  <a:lumMod val="65000"/>
                  <a:lumOff val="35000"/>
                </a:schemeClr>
              </a:solidFill>
              <a:cs typeface="Calibri Light" panose="020F0302020204030204" pitchFamily="34" charset="0"/>
            </a:endParaRPr>
          </a:p>
          <a:p>
            <a:pPr>
              <a:defRPr/>
            </a:pPr>
            <a:endParaRPr lang="en-GB" sz="1400" dirty="0">
              <a:solidFill>
                <a:schemeClr val="tx1">
                  <a:lumMod val="65000"/>
                  <a:lumOff val="35000"/>
                </a:schemeClr>
              </a:solidFill>
              <a:cs typeface="Calibri Light" panose="020F0302020204030204" pitchFamily="34" charset="0"/>
            </a:endParaRPr>
          </a:p>
        </p:txBody>
      </p:sp>
      <p:sp>
        <p:nvSpPr>
          <p:cNvPr id="11" name="TextBox 78">
            <a:extLst>
              <a:ext uri="{FF2B5EF4-FFF2-40B4-BE49-F238E27FC236}">
                <a16:creationId xmlns:a16="http://schemas.microsoft.com/office/drawing/2014/main" id="{84F177A3-719F-4F21-9959-3524275F26EB}"/>
              </a:ext>
            </a:extLst>
          </p:cNvPr>
          <p:cNvSpPr txBox="1"/>
          <p:nvPr/>
        </p:nvSpPr>
        <p:spPr>
          <a:xfrm>
            <a:off x="218324" y="169570"/>
            <a:ext cx="11780162" cy="830997"/>
          </a:xfrm>
          <a:prstGeom prst="rect">
            <a:avLst/>
          </a:prstGeom>
          <a:noFill/>
        </p:spPr>
        <p:txBody>
          <a:bodyPr wrap="square" rtlCol="0">
            <a:spAutoFit/>
          </a:bodyPr>
          <a:lstStyle/>
          <a:p>
            <a:r>
              <a:rPr lang="en-GB" sz="2400" b="1" dirty="0">
                <a:solidFill>
                  <a:srgbClr val="000000"/>
                </a:solidFill>
                <a:latin typeface="Calibri Light" panose="020F0302020204030204" pitchFamily="34" charset="0"/>
                <a:cs typeface="Calibri Light" panose="020F0302020204030204" pitchFamily="34" charset="0"/>
              </a:rPr>
              <a:t>Moving from national to lower geographic level estimates: </a:t>
            </a:r>
            <a:r>
              <a:rPr lang="en-GB" sz="2400" dirty="0">
                <a:solidFill>
                  <a:srgbClr val="E74C3C"/>
                </a:solidFill>
                <a:cs typeface="Calibri Light" panose="020F0302020204030204" pitchFamily="34" charset="0"/>
              </a:rPr>
              <a:t>cohort component method</a:t>
            </a:r>
            <a:r>
              <a:rPr lang="en-GB" sz="2400" b="1" dirty="0">
                <a:solidFill>
                  <a:srgbClr val="E74C3C"/>
                </a:solidFill>
                <a:latin typeface="Calibri Light" panose="020F0302020204030204" pitchFamily="34" charset="0"/>
                <a:cs typeface="Calibri Light" panose="020F0302020204030204" pitchFamily="34" charset="0"/>
              </a:rPr>
              <a:t> </a:t>
            </a:r>
          </a:p>
          <a:p>
            <a:endParaRPr lang="en-ZA" sz="2400" b="1" dirty="0">
              <a:solidFill>
                <a:srgbClr val="0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9270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A7A41E-B0B1-4324-87F7-EFC49B7F1F39}"/>
              </a:ext>
            </a:extLst>
          </p:cNvPr>
          <p:cNvGrpSpPr/>
          <p:nvPr/>
        </p:nvGrpSpPr>
        <p:grpSpPr>
          <a:xfrm>
            <a:off x="927996" y="929647"/>
            <a:ext cx="10336008" cy="4998706"/>
            <a:chOff x="1715868" y="1166598"/>
            <a:chExt cx="8745417" cy="4998706"/>
          </a:xfrm>
        </p:grpSpPr>
        <p:graphicFrame>
          <p:nvGraphicFramePr>
            <p:cNvPr id="55" name="Chart 54">
              <a:extLst>
                <a:ext uri="{FF2B5EF4-FFF2-40B4-BE49-F238E27FC236}">
                  <a16:creationId xmlns:a16="http://schemas.microsoft.com/office/drawing/2014/main" id="{C66FC5EC-8FE0-469B-9417-9A9E7009878E}"/>
                </a:ext>
              </a:extLst>
            </p:cNvPr>
            <p:cNvGraphicFramePr>
              <a:graphicFrameLocks/>
            </p:cNvGraphicFramePr>
            <p:nvPr/>
          </p:nvGraphicFramePr>
          <p:xfrm>
            <a:off x="1715868" y="1166598"/>
            <a:ext cx="8745417" cy="4302301"/>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a:extLst>
                <a:ext uri="{FF2B5EF4-FFF2-40B4-BE49-F238E27FC236}">
                  <a16:creationId xmlns:a16="http://schemas.microsoft.com/office/drawing/2014/main" id="{3C5BC1CC-278B-4E58-9420-F6E368C2368C}"/>
                </a:ext>
              </a:extLst>
            </p:cNvPr>
            <p:cNvSpPr txBox="1"/>
            <p:nvPr/>
          </p:nvSpPr>
          <p:spPr>
            <a:xfrm>
              <a:off x="2922913" y="5795972"/>
              <a:ext cx="775591" cy="369332"/>
            </a:xfrm>
            <a:prstGeom prst="rect">
              <a:avLst/>
            </a:prstGeom>
            <a:solidFill>
              <a:schemeClr val="bg1"/>
            </a:solidFill>
          </p:spPr>
          <p:txBody>
            <a:bodyPr wrap="square" rtlCol="0">
              <a:spAutoFit/>
            </a:bodyPr>
            <a:lstStyle/>
            <a:p>
              <a:pPr algn="ctr">
                <a:defRPr/>
              </a:pPr>
              <a:r>
                <a:rPr lang="en-ZA" dirty="0">
                  <a:solidFill>
                    <a:prstClr val="black">
                      <a:lumMod val="50000"/>
                      <a:lumOff val="50000"/>
                    </a:prstClr>
                  </a:solidFill>
                  <a:latin typeface="Calibri"/>
                </a:rPr>
                <a:t>57,1%</a:t>
              </a:r>
            </a:p>
          </p:txBody>
        </p:sp>
        <p:sp>
          <p:nvSpPr>
            <p:cNvPr id="58" name="Rectangle 57">
              <a:extLst>
                <a:ext uri="{FF2B5EF4-FFF2-40B4-BE49-F238E27FC236}">
                  <a16:creationId xmlns:a16="http://schemas.microsoft.com/office/drawing/2014/main" id="{DD3707CA-F98A-4B46-87D7-927A5823B34F}"/>
                </a:ext>
              </a:extLst>
            </p:cNvPr>
            <p:cNvSpPr/>
            <p:nvPr/>
          </p:nvSpPr>
          <p:spPr>
            <a:xfrm>
              <a:off x="1987338" y="5264705"/>
              <a:ext cx="684000" cy="360037"/>
            </a:xfrm>
            <a:prstGeom prst="rect">
              <a:avLst/>
            </a:prstGeom>
            <a:solidFill>
              <a:srgbClr val="318B71">
                <a:alpha val="8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Freeform 34">
              <a:extLst>
                <a:ext uri="{FF2B5EF4-FFF2-40B4-BE49-F238E27FC236}">
                  <a16:creationId xmlns:a16="http://schemas.microsoft.com/office/drawing/2014/main" id="{00207D57-9E61-4343-9FF1-FC9DBD11C648}"/>
                </a:ext>
              </a:extLst>
            </p:cNvPr>
            <p:cNvSpPr>
              <a:spLocks noChangeAspect="1"/>
            </p:cNvSpPr>
            <p:nvPr/>
          </p:nvSpPr>
          <p:spPr bwMode="auto">
            <a:xfrm>
              <a:off x="2027184" y="2277385"/>
              <a:ext cx="468000" cy="396260"/>
            </a:xfrm>
            <a:custGeom>
              <a:avLst/>
              <a:gdLst/>
              <a:ahLst/>
              <a:cxnLst>
                <a:cxn ang="0">
                  <a:pos x="101" y="492"/>
                </a:cxn>
                <a:cxn ang="0">
                  <a:pos x="64" y="472"/>
                </a:cxn>
                <a:cxn ang="0">
                  <a:pos x="45" y="447"/>
                </a:cxn>
                <a:cxn ang="0">
                  <a:pos x="16" y="447"/>
                </a:cxn>
                <a:cxn ang="0">
                  <a:pos x="18" y="427"/>
                </a:cxn>
                <a:cxn ang="0">
                  <a:pos x="41" y="357"/>
                </a:cxn>
                <a:cxn ang="0">
                  <a:pos x="50" y="308"/>
                </a:cxn>
                <a:cxn ang="0">
                  <a:pos x="73" y="232"/>
                </a:cxn>
                <a:cxn ang="0">
                  <a:pos x="117" y="223"/>
                </a:cxn>
                <a:cxn ang="0">
                  <a:pos x="141" y="225"/>
                </a:cxn>
                <a:cxn ang="0">
                  <a:pos x="169" y="217"/>
                </a:cxn>
                <a:cxn ang="0">
                  <a:pos x="179" y="223"/>
                </a:cxn>
                <a:cxn ang="0">
                  <a:pos x="194" y="215"/>
                </a:cxn>
                <a:cxn ang="0">
                  <a:pos x="199" y="195"/>
                </a:cxn>
                <a:cxn ang="0">
                  <a:pos x="199" y="159"/>
                </a:cxn>
                <a:cxn ang="0">
                  <a:pos x="215" y="137"/>
                </a:cxn>
                <a:cxn ang="0">
                  <a:pos x="205" y="114"/>
                </a:cxn>
                <a:cxn ang="0">
                  <a:pos x="195" y="99"/>
                </a:cxn>
                <a:cxn ang="0">
                  <a:pos x="204" y="76"/>
                </a:cxn>
                <a:cxn ang="0">
                  <a:pos x="230" y="81"/>
                </a:cxn>
                <a:cxn ang="0">
                  <a:pos x="252" y="64"/>
                </a:cxn>
                <a:cxn ang="0">
                  <a:pos x="275" y="61"/>
                </a:cxn>
                <a:cxn ang="0">
                  <a:pos x="325" y="59"/>
                </a:cxn>
                <a:cxn ang="0">
                  <a:pos x="356" y="51"/>
                </a:cxn>
                <a:cxn ang="0">
                  <a:pos x="353" y="11"/>
                </a:cxn>
                <a:cxn ang="0">
                  <a:pos x="392" y="36"/>
                </a:cxn>
                <a:cxn ang="0">
                  <a:pos x="383" y="54"/>
                </a:cxn>
                <a:cxn ang="0">
                  <a:pos x="353" y="91"/>
                </a:cxn>
                <a:cxn ang="0">
                  <a:pos x="366" y="169"/>
                </a:cxn>
                <a:cxn ang="0">
                  <a:pos x="387" y="164"/>
                </a:cxn>
                <a:cxn ang="0">
                  <a:pos x="399" y="167"/>
                </a:cxn>
                <a:cxn ang="0">
                  <a:pos x="406" y="165"/>
                </a:cxn>
                <a:cxn ang="0">
                  <a:pos x="407" y="139"/>
                </a:cxn>
                <a:cxn ang="0">
                  <a:pos x="409" y="119"/>
                </a:cxn>
                <a:cxn ang="0">
                  <a:pos x="422" y="125"/>
                </a:cxn>
                <a:cxn ang="0">
                  <a:pos x="442" y="130"/>
                </a:cxn>
                <a:cxn ang="0">
                  <a:pos x="459" y="127"/>
                </a:cxn>
                <a:cxn ang="0">
                  <a:pos x="452" y="137"/>
                </a:cxn>
                <a:cxn ang="0">
                  <a:pos x="460" y="162"/>
                </a:cxn>
                <a:cxn ang="0">
                  <a:pos x="440" y="193"/>
                </a:cxn>
                <a:cxn ang="0">
                  <a:pos x="417" y="232"/>
                </a:cxn>
                <a:cxn ang="0">
                  <a:pos x="391" y="276"/>
                </a:cxn>
                <a:cxn ang="0">
                  <a:pos x="356" y="263"/>
                </a:cxn>
                <a:cxn ang="0">
                  <a:pos x="333" y="286"/>
                </a:cxn>
                <a:cxn ang="0">
                  <a:pos x="321" y="311"/>
                </a:cxn>
                <a:cxn ang="0">
                  <a:pos x="353" y="347"/>
                </a:cxn>
                <a:cxn ang="0">
                  <a:pos x="397" y="366"/>
                </a:cxn>
                <a:cxn ang="0">
                  <a:pos x="387" y="430"/>
                </a:cxn>
                <a:cxn ang="0">
                  <a:pos x="344" y="437"/>
                </a:cxn>
                <a:cxn ang="0">
                  <a:pos x="331" y="453"/>
                </a:cxn>
                <a:cxn ang="0">
                  <a:pos x="300" y="473"/>
                </a:cxn>
                <a:cxn ang="0">
                  <a:pos x="280" y="515"/>
                </a:cxn>
                <a:cxn ang="0">
                  <a:pos x="272" y="538"/>
                </a:cxn>
                <a:cxn ang="0">
                  <a:pos x="250" y="546"/>
                </a:cxn>
                <a:cxn ang="0">
                  <a:pos x="245" y="545"/>
                </a:cxn>
                <a:cxn ang="0">
                  <a:pos x="207" y="515"/>
                </a:cxn>
                <a:cxn ang="0">
                  <a:pos x="204" y="485"/>
                </a:cxn>
                <a:cxn ang="0">
                  <a:pos x="185" y="488"/>
                </a:cxn>
                <a:cxn ang="0">
                  <a:pos x="151" y="502"/>
                </a:cxn>
                <a:cxn ang="0">
                  <a:pos x="114" y="508"/>
                </a:cxn>
              </a:cxnLst>
              <a:rect l="0" t="0" r="r" b="b"/>
              <a:pathLst>
                <a:path w="469" h="556">
                  <a:moveTo>
                    <a:pt x="104" y="498"/>
                  </a:moveTo>
                  <a:lnTo>
                    <a:pt x="108" y="485"/>
                  </a:lnTo>
                  <a:lnTo>
                    <a:pt x="101" y="492"/>
                  </a:lnTo>
                  <a:lnTo>
                    <a:pt x="99" y="470"/>
                  </a:lnTo>
                  <a:lnTo>
                    <a:pt x="71" y="465"/>
                  </a:lnTo>
                  <a:lnTo>
                    <a:pt x="64" y="472"/>
                  </a:lnTo>
                  <a:lnTo>
                    <a:pt x="53" y="458"/>
                  </a:lnTo>
                  <a:lnTo>
                    <a:pt x="50" y="449"/>
                  </a:lnTo>
                  <a:lnTo>
                    <a:pt x="45" y="447"/>
                  </a:lnTo>
                  <a:lnTo>
                    <a:pt x="45" y="460"/>
                  </a:lnTo>
                  <a:lnTo>
                    <a:pt x="20" y="467"/>
                  </a:lnTo>
                  <a:lnTo>
                    <a:pt x="16" y="447"/>
                  </a:lnTo>
                  <a:lnTo>
                    <a:pt x="6" y="449"/>
                  </a:lnTo>
                  <a:lnTo>
                    <a:pt x="0" y="432"/>
                  </a:lnTo>
                  <a:lnTo>
                    <a:pt x="18" y="427"/>
                  </a:lnTo>
                  <a:lnTo>
                    <a:pt x="16" y="409"/>
                  </a:lnTo>
                  <a:lnTo>
                    <a:pt x="8" y="387"/>
                  </a:lnTo>
                  <a:lnTo>
                    <a:pt x="41" y="357"/>
                  </a:lnTo>
                  <a:lnTo>
                    <a:pt x="33" y="316"/>
                  </a:lnTo>
                  <a:lnTo>
                    <a:pt x="48" y="319"/>
                  </a:lnTo>
                  <a:lnTo>
                    <a:pt x="50" y="308"/>
                  </a:lnTo>
                  <a:lnTo>
                    <a:pt x="63" y="308"/>
                  </a:lnTo>
                  <a:lnTo>
                    <a:pt x="73" y="266"/>
                  </a:lnTo>
                  <a:lnTo>
                    <a:pt x="73" y="232"/>
                  </a:lnTo>
                  <a:lnTo>
                    <a:pt x="94" y="227"/>
                  </a:lnTo>
                  <a:lnTo>
                    <a:pt x="117" y="208"/>
                  </a:lnTo>
                  <a:lnTo>
                    <a:pt x="117" y="223"/>
                  </a:lnTo>
                  <a:lnTo>
                    <a:pt x="122" y="223"/>
                  </a:lnTo>
                  <a:lnTo>
                    <a:pt x="127" y="233"/>
                  </a:lnTo>
                  <a:lnTo>
                    <a:pt x="141" y="225"/>
                  </a:lnTo>
                  <a:lnTo>
                    <a:pt x="142" y="240"/>
                  </a:lnTo>
                  <a:lnTo>
                    <a:pt x="162" y="228"/>
                  </a:lnTo>
                  <a:lnTo>
                    <a:pt x="169" y="217"/>
                  </a:lnTo>
                  <a:lnTo>
                    <a:pt x="177" y="217"/>
                  </a:lnTo>
                  <a:lnTo>
                    <a:pt x="175" y="230"/>
                  </a:lnTo>
                  <a:lnTo>
                    <a:pt x="179" y="223"/>
                  </a:lnTo>
                  <a:lnTo>
                    <a:pt x="189" y="222"/>
                  </a:lnTo>
                  <a:lnTo>
                    <a:pt x="185" y="218"/>
                  </a:lnTo>
                  <a:lnTo>
                    <a:pt x="194" y="215"/>
                  </a:lnTo>
                  <a:lnTo>
                    <a:pt x="195" y="210"/>
                  </a:lnTo>
                  <a:lnTo>
                    <a:pt x="190" y="198"/>
                  </a:lnTo>
                  <a:lnTo>
                    <a:pt x="199" y="195"/>
                  </a:lnTo>
                  <a:lnTo>
                    <a:pt x="190" y="179"/>
                  </a:lnTo>
                  <a:lnTo>
                    <a:pt x="194" y="162"/>
                  </a:lnTo>
                  <a:lnTo>
                    <a:pt x="199" y="159"/>
                  </a:lnTo>
                  <a:lnTo>
                    <a:pt x="194" y="147"/>
                  </a:lnTo>
                  <a:lnTo>
                    <a:pt x="199" y="132"/>
                  </a:lnTo>
                  <a:lnTo>
                    <a:pt x="215" y="137"/>
                  </a:lnTo>
                  <a:lnTo>
                    <a:pt x="215" y="129"/>
                  </a:lnTo>
                  <a:lnTo>
                    <a:pt x="202" y="124"/>
                  </a:lnTo>
                  <a:lnTo>
                    <a:pt x="205" y="114"/>
                  </a:lnTo>
                  <a:lnTo>
                    <a:pt x="212" y="109"/>
                  </a:lnTo>
                  <a:lnTo>
                    <a:pt x="202" y="96"/>
                  </a:lnTo>
                  <a:lnTo>
                    <a:pt x="195" y="99"/>
                  </a:lnTo>
                  <a:lnTo>
                    <a:pt x="190" y="89"/>
                  </a:lnTo>
                  <a:lnTo>
                    <a:pt x="197" y="76"/>
                  </a:lnTo>
                  <a:lnTo>
                    <a:pt x="204" y="76"/>
                  </a:lnTo>
                  <a:lnTo>
                    <a:pt x="214" y="89"/>
                  </a:lnTo>
                  <a:lnTo>
                    <a:pt x="230" y="77"/>
                  </a:lnTo>
                  <a:lnTo>
                    <a:pt x="230" y="81"/>
                  </a:lnTo>
                  <a:lnTo>
                    <a:pt x="247" y="77"/>
                  </a:lnTo>
                  <a:lnTo>
                    <a:pt x="247" y="66"/>
                  </a:lnTo>
                  <a:lnTo>
                    <a:pt x="252" y="64"/>
                  </a:lnTo>
                  <a:lnTo>
                    <a:pt x="258" y="74"/>
                  </a:lnTo>
                  <a:lnTo>
                    <a:pt x="275" y="69"/>
                  </a:lnTo>
                  <a:lnTo>
                    <a:pt x="275" y="61"/>
                  </a:lnTo>
                  <a:lnTo>
                    <a:pt x="295" y="54"/>
                  </a:lnTo>
                  <a:lnTo>
                    <a:pt x="296" y="64"/>
                  </a:lnTo>
                  <a:lnTo>
                    <a:pt x="325" y="59"/>
                  </a:lnTo>
                  <a:lnTo>
                    <a:pt x="328" y="44"/>
                  </a:lnTo>
                  <a:lnTo>
                    <a:pt x="349" y="43"/>
                  </a:lnTo>
                  <a:lnTo>
                    <a:pt x="356" y="51"/>
                  </a:lnTo>
                  <a:lnTo>
                    <a:pt x="368" y="33"/>
                  </a:lnTo>
                  <a:lnTo>
                    <a:pt x="361" y="31"/>
                  </a:lnTo>
                  <a:lnTo>
                    <a:pt x="353" y="11"/>
                  </a:lnTo>
                  <a:lnTo>
                    <a:pt x="361" y="10"/>
                  </a:lnTo>
                  <a:lnTo>
                    <a:pt x="383" y="0"/>
                  </a:lnTo>
                  <a:lnTo>
                    <a:pt x="392" y="36"/>
                  </a:lnTo>
                  <a:lnTo>
                    <a:pt x="387" y="33"/>
                  </a:lnTo>
                  <a:lnTo>
                    <a:pt x="381" y="48"/>
                  </a:lnTo>
                  <a:lnTo>
                    <a:pt x="383" y="54"/>
                  </a:lnTo>
                  <a:lnTo>
                    <a:pt x="354" y="68"/>
                  </a:lnTo>
                  <a:lnTo>
                    <a:pt x="358" y="86"/>
                  </a:lnTo>
                  <a:lnTo>
                    <a:pt x="353" y="91"/>
                  </a:lnTo>
                  <a:lnTo>
                    <a:pt x="356" y="106"/>
                  </a:lnTo>
                  <a:lnTo>
                    <a:pt x="351" y="109"/>
                  </a:lnTo>
                  <a:lnTo>
                    <a:pt x="366" y="169"/>
                  </a:lnTo>
                  <a:lnTo>
                    <a:pt x="374" y="175"/>
                  </a:lnTo>
                  <a:lnTo>
                    <a:pt x="378" y="159"/>
                  </a:lnTo>
                  <a:lnTo>
                    <a:pt x="387" y="164"/>
                  </a:lnTo>
                  <a:lnTo>
                    <a:pt x="386" y="182"/>
                  </a:lnTo>
                  <a:lnTo>
                    <a:pt x="407" y="174"/>
                  </a:lnTo>
                  <a:lnTo>
                    <a:pt x="399" y="167"/>
                  </a:lnTo>
                  <a:lnTo>
                    <a:pt x="399" y="162"/>
                  </a:lnTo>
                  <a:lnTo>
                    <a:pt x="406" y="160"/>
                  </a:lnTo>
                  <a:lnTo>
                    <a:pt x="406" y="165"/>
                  </a:lnTo>
                  <a:lnTo>
                    <a:pt x="412" y="167"/>
                  </a:lnTo>
                  <a:lnTo>
                    <a:pt x="414" y="162"/>
                  </a:lnTo>
                  <a:lnTo>
                    <a:pt x="407" y="139"/>
                  </a:lnTo>
                  <a:lnTo>
                    <a:pt x="399" y="140"/>
                  </a:lnTo>
                  <a:lnTo>
                    <a:pt x="396" y="130"/>
                  </a:lnTo>
                  <a:lnTo>
                    <a:pt x="409" y="119"/>
                  </a:lnTo>
                  <a:lnTo>
                    <a:pt x="414" y="127"/>
                  </a:lnTo>
                  <a:lnTo>
                    <a:pt x="411" y="139"/>
                  </a:lnTo>
                  <a:lnTo>
                    <a:pt x="422" y="125"/>
                  </a:lnTo>
                  <a:lnTo>
                    <a:pt x="432" y="149"/>
                  </a:lnTo>
                  <a:lnTo>
                    <a:pt x="447" y="140"/>
                  </a:lnTo>
                  <a:lnTo>
                    <a:pt x="442" y="130"/>
                  </a:lnTo>
                  <a:lnTo>
                    <a:pt x="449" y="127"/>
                  </a:lnTo>
                  <a:lnTo>
                    <a:pt x="447" y="122"/>
                  </a:lnTo>
                  <a:lnTo>
                    <a:pt x="459" y="127"/>
                  </a:lnTo>
                  <a:lnTo>
                    <a:pt x="464" y="117"/>
                  </a:lnTo>
                  <a:lnTo>
                    <a:pt x="469" y="130"/>
                  </a:lnTo>
                  <a:lnTo>
                    <a:pt x="452" y="137"/>
                  </a:lnTo>
                  <a:lnTo>
                    <a:pt x="454" y="154"/>
                  </a:lnTo>
                  <a:lnTo>
                    <a:pt x="460" y="155"/>
                  </a:lnTo>
                  <a:lnTo>
                    <a:pt x="460" y="162"/>
                  </a:lnTo>
                  <a:lnTo>
                    <a:pt x="437" y="172"/>
                  </a:lnTo>
                  <a:lnTo>
                    <a:pt x="432" y="188"/>
                  </a:lnTo>
                  <a:lnTo>
                    <a:pt x="440" y="193"/>
                  </a:lnTo>
                  <a:lnTo>
                    <a:pt x="429" y="218"/>
                  </a:lnTo>
                  <a:lnTo>
                    <a:pt x="429" y="238"/>
                  </a:lnTo>
                  <a:lnTo>
                    <a:pt x="417" y="232"/>
                  </a:lnTo>
                  <a:lnTo>
                    <a:pt x="417" y="263"/>
                  </a:lnTo>
                  <a:lnTo>
                    <a:pt x="412" y="275"/>
                  </a:lnTo>
                  <a:lnTo>
                    <a:pt x="391" y="276"/>
                  </a:lnTo>
                  <a:lnTo>
                    <a:pt x="387" y="266"/>
                  </a:lnTo>
                  <a:lnTo>
                    <a:pt x="374" y="268"/>
                  </a:lnTo>
                  <a:lnTo>
                    <a:pt x="356" y="263"/>
                  </a:lnTo>
                  <a:lnTo>
                    <a:pt x="346" y="273"/>
                  </a:lnTo>
                  <a:lnTo>
                    <a:pt x="343" y="289"/>
                  </a:lnTo>
                  <a:lnTo>
                    <a:pt x="333" y="286"/>
                  </a:lnTo>
                  <a:lnTo>
                    <a:pt x="325" y="291"/>
                  </a:lnTo>
                  <a:lnTo>
                    <a:pt x="328" y="296"/>
                  </a:lnTo>
                  <a:lnTo>
                    <a:pt x="321" y="311"/>
                  </a:lnTo>
                  <a:lnTo>
                    <a:pt x="333" y="324"/>
                  </a:lnTo>
                  <a:lnTo>
                    <a:pt x="331" y="341"/>
                  </a:lnTo>
                  <a:lnTo>
                    <a:pt x="353" y="347"/>
                  </a:lnTo>
                  <a:lnTo>
                    <a:pt x="354" y="361"/>
                  </a:lnTo>
                  <a:lnTo>
                    <a:pt x="374" y="376"/>
                  </a:lnTo>
                  <a:lnTo>
                    <a:pt x="397" y="366"/>
                  </a:lnTo>
                  <a:lnTo>
                    <a:pt x="411" y="394"/>
                  </a:lnTo>
                  <a:lnTo>
                    <a:pt x="394" y="402"/>
                  </a:lnTo>
                  <a:lnTo>
                    <a:pt x="387" y="430"/>
                  </a:lnTo>
                  <a:lnTo>
                    <a:pt x="358" y="427"/>
                  </a:lnTo>
                  <a:lnTo>
                    <a:pt x="358" y="440"/>
                  </a:lnTo>
                  <a:lnTo>
                    <a:pt x="344" y="437"/>
                  </a:lnTo>
                  <a:lnTo>
                    <a:pt x="344" y="432"/>
                  </a:lnTo>
                  <a:lnTo>
                    <a:pt x="331" y="425"/>
                  </a:lnTo>
                  <a:lnTo>
                    <a:pt x="331" y="453"/>
                  </a:lnTo>
                  <a:lnTo>
                    <a:pt x="321" y="458"/>
                  </a:lnTo>
                  <a:lnTo>
                    <a:pt x="321" y="467"/>
                  </a:lnTo>
                  <a:lnTo>
                    <a:pt x="300" y="473"/>
                  </a:lnTo>
                  <a:lnTo>
                    <a:pt x="296" y="492"/>
                  </a:lnTo>
                  <a:lnTo>
                    <a:pt x="301" y="505"/>
                  </a:lnTo>
                  <a:lnTo>
                    <a:pt x="280" y="515"/>
                  </a:lnTo>
                  <a:lnTo>
                    <a:pt x="278" y="541"/>
                  </a:lnTo>
                  <a:lnTo>
                    <a:pt x="272" y="541"/>
                  </a:lnTo>
                  <a:lnTo>
                    <a:pt x="272" y="538"/>
                  </a:lnTo>
                  <a:lnTo>
                    <a:pt x="262" y="543"/>
                  </a:lnTo>
                  <a:lnTo>
                    <a:pt x="258" y="556"/>
                  </a:lnTo>
                  <a:lnTo>
                    <a:pt x="250" y="546"/>
                  </a:lnTo>
                  <a:lnTo>
                    <a:pt x="247" y="533"/>
                  </a:lnTo>
                  <a:lnTo>
                    <a:pt x="240" y="533"/>
                  </a:lnTo>
                  <a:lnTo>
                    <a:pt x="245" y="545"/>
                  </a:lnTo>
                  <a:lnTo>
                    <a:pt x="232" y="545"/>
                  </a:lnTo>
                  <a:lnTo>
                    <a:pt x="232" y="531"/>
                  </a:lnTo>
                  <a:lnTo>
                    <a:pt x="207" y="515"/>
                  </a:lnTo>
                  <a:lnTo>
                    <a:pt x="210" y="511"/>
                  </a:lnTo>
                  <a:lnTo>
                    <a:pt x="205" y="508"/>
                  </a:lnTo>
                  <a:lnTo>
                    <a:pt x="204" y="485"/>
                  </a:lnTo>
                  <a:lnTo>
                    <a:pt x="197" y="478"/>
                  </a:lnTo>
                  <a:lnTo>
                    <a:pt x="190" y="478"/>
                  </a:lnTo>
                  <a:lnTo>
                    <a:pt x="185" y="488"/>
                  </a:lnTo>
                  <a:lnTo>
                    <a:pt x="177" y="490"/>
                  </a:lnTo>
                  <a:lnTo>
                    <a:pt x="174" y="502"/>
                  </a:lnTo>
                  <a:lnTo>
                    <a:pt x="151" y="502"/>
                  </a:lnTo>
                  <a:lnTo>
                    <a:pt x="147" y="516"/>
                  </a:lnTo>
                  <a:lnTo>
                    <a:pt x="137" y="505"/>
                  </a:lnTo>
                  <a:lnTo>
                    <a:pt x="114" y="508"/>
                  </a:lnTo>
                  <a:lnTo>
                    <a:pt x="114" y="497"/>
                  </a:lnTo>
                  <a:lnTo>
                    <a:pt x="104" y="498"/>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TextBox 59">
              <a:extLst>
                <a:ext uri="{FF2B5EF4-FFF2-40B4-BE49-F238E27FC236}">
                  <a16:creationId xmlns:a16="http://schemas.microsoft.com/office/drawing/2014/main" id="{537E22F1-D1E9-4EA0-BB66-D934AE34B2E8}"/>
                </a:ext>
              </a:extLst>
            </p:cNvPr>
            <p:cNvSpPr txBox="1">
              <a:spLocks noChangeAspect="1"/>
            </p:cNvSpPr>
            <p:nvPr/>
          </p:nvSpPr>
          <p:spPr>
            <a:xfrm>
              <a:off x="2103911" y="2365868"/>
              <a:ext cx="468000" cy="307777"/>
            </a:xfrm>
            <a:prstGeom prst="rect">
              <a:avLst/>
            </a:prstGeom>
            <a:noFill/>
          </p:spPr>
          <p:txBody>
            <a:bodyPr wrap="square" rtlCol="0">
              <a:spAutoFit/>
            </a:bodyPr>
            <a:lstStyle/>
            <a:p>
              <a:r>
                <a:rPr lang="en-ZA" sz="1400" b="1" dirty="0">
                  <a:solidFill>
                    <a:srgbClr val="318B71"/>
                  </a:solidFill>
                  <a:latin typeface="Calibri Light" panose="020F0302020204030204" pitchFamily="34" charset="0"/>
                  <a:cs typeface="Calibri Light" panose="020F0302020204030204" pitchFamily="34" charset="0"/>
                </a:rPr>
                <a:t>GP</a:t>
              </a:r>
            </a:p>
          </p:txBody>
        </p:sp>
        <p:sp>
          <p:nvSpPr>
            <p:cNvPr id="61" name="Left Bracket 60">
              <a:extLst>
                <a:ext uri="{FF2B5EF4-FFF2-40B4-BE49-F238E27FC236}">
                  <a16:creationId xmlns:a16="http://schemas.microsoft.com/office/drawing/2014/main" id="{3C08FC2F-D0F0-4D0F-9BE7-8A2E551F1BEC}"/>
                </a:ext>
              </a:extLst>
            </p:cNvPr>
            <p:cNvSpPr/>
            <p:nvPr/>
          </p:nvSpPr>
          <p:spPr>
            <a:xfrm rot="16200000">
              <a:off x="3110990" y="4566740"/>
              <a:ext cx="315866" cy="2563170"/>
            </a:xfrm>
            <a:prstGeom prst="leftBracket">
              <a:avLst/>
            </a:prstGeom>
            <a:ln w="3175">
              <a:solidFill>
                <a:srgbClr val="0040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62" name="Freeform 37">
              <a:extLst>
                <a:ext uri="{FF2B5EF4-FFF2-40B4-BE49-F238E27FC236}">
                  <a16:creationId xmlns:a16="http://schemas.microsoft.com/office/drawing/2014/main" id="{419C24CE-DB95-49A3-AD97-9F1BD06AFCA6}"/>
                </a:ext>
              </a:extLst>
            </p:cNvPr>
            <p:cNvSpPr>
              <a:spLocks noChangeAspect="1"/>
            </p:cNvSpPr>
            <p:nvPr/>
          </p:nvSpPr>
          <p:spPr bwMode="auto">
            <a:xfrm>
              <a:off x="3028272" y="3074536"/>
              <a:ext cx="504000" cy="486423"/>
            </a:xfrm>
            <a:custGeom>
              <a:avLst/>
              <a:gdLst/>
              <a:ahLst/>
              <a:cxnLst>
                <a:cxn ang="0">
                  <a:pos x="311" y="1318"/>
                </a:cxn>
                <a:cxn ang="0">
                  <a:pos x="305" y="1290"/>
                </a:cxn>
                <a:cxn ang="0">
                  <a:pos x="295" y="1264"/>
                </a:cxn>
                <a:cxn ang="0">
                  <a:pos x="258" y="1239"/>
                </a:cxn>
                <a:cxn ang="0">
                  <a:pos x="252" y="1231"/>
                </a:cxn>
                <a:cxn ang="0">
                  <a:pos x="225" y="1209"/>
                </a:cxn>
                <a:cxn ang="0">
                  <a:pos x="194" y="1199"/>
                </a:cxn>
                <a:cxn ang="0">
                  <a:pos x="154" y="1183"/>
                </a:cxn>
                <a:cxn ang="0">
                  <a:pos x="94" y="1183"/>
                </a:cxn>
                <a:cxn ang="0">
                  <a:pos x="63" y="1178"/>
                </a:cxn>
                <a:cxn ang="0">
                  <a:pos x="65" y="1156"/>
                </a:cxn>
                <a:cxn ang="0">
                  <a:pos x="99" y="1113"/>
                </a:cxn>
                <a:cxn ang="0">
                  <a:pos x="94" y="1077"/>
                </a:cxn>
                <a:cxn ang="0">
                  <a:pos x="68" y="1077"/>
                </a:cxn>
                <a:cxn ang="0">
                  <a:pos x="58" y="1055"/>
                </a:cxn>
                <a:cxn ang="0">
                  <a:pos x="60" y="1020"/>
                </a:cxn>
                <a:cxn ang="0">
                  <a:pos x="56" y="979"/>
                </a:cxn>
                <a:cxn ang="0">
                  <a:pos x="55" y="941"/>
                </a:cxn>
                <a:cxn ang="0">
                  <a:pos x="70" y="889"/>
                </a:cxn>
                <a:cxn ang="0">
                  <a:pos x="109" y="855"/>
                </a:cxn>
                <a:cxn ang="0">
                  <a:pos x="129" y="744"/>
                </a:cxn>
                <a:cxn ang="0">
                  <a:pos x="93" y="705"/>
                </a:cxn>
                <a:cxn ang="0">
                  <a:pos x="61" y="666"/>
                </a:cxn>
                <a:cxn ang="0">
                  <a:pos x="35" y="641"/>
                </a:cxn>
                <a:cxn ang="0">
                  <a:pos x="18" y="624"/>
                </a:cxn>
                <a:cxn ang="0">
                  <a:pos x="17" y="609"/>
                </a:cxn>
                <a:cxn ang="0">
                  <a:pos x="17" y="570"/>
                </a:cxn>
                <a:cxn ang="0">
                  <a:pos x="71" y="532"/>
                </a:cxn>
                <a:cxn ang="0">
                  <a:pos x="91" y="500"/>
                </a:cxn>
                <a:cxn ang="0">
                  <a:pos x="147" y="452"/>
                </a:cxn>
                <a:cxn ang="0">
                  <a:pos x="191" y="422"/>
                </a:cxn>
                <a:cxn ang="0">
                  <a:pos x="194" y="354"/>
                </a:cxn>
                <a:cxn ang="0">
                  <a:pos x="207" y="308"/>
                </a:cxn>
                <a:cxn ang="0">
                  <a:pos x="192" y="260"/>
                </a:cxn>
                <a:cxn ang="0">
                  <a:pos x="202" y="217"/>
                </a:cxn>
                <a:cxn ang="0">
                  <a:pos x="222" y="200"/>
                </a:cxn>
                <a:cxn ang="0">
                  <a:pos x="275" y="182"/>
                </a:cxn>
                <a:cxn ang="0">
                  <a:pos x="328" y="177"/>
                </a:cxn>
                <a:cxn ang="0">
                  <a:pos x="361" y="155"/>
                </a:cxn>
                <a:cxn ang="0">
                  <a:pos x="379" y="160"/>
                </a:cxn>
                <a:cxn ang="0">
                  <a:pos x="446" y="147"/>
                </a:cxn>
                <a:cxn ang="0">
                  <a:pos x="479" y="165"/>
                </a:cxn>
                <a:cxn ang="0">
                  <a:pos x="515" y="167"/>
                </a:cxn>
                <a:cxn ang="0">
                  <a:pos x="580" y="134"/>
                </a:cxn>
                <a:cxn ang="0">
                  <a:pos x="759" y="0"/>
                </a:cxn>
                <a:cxn ang="0">
                  <a:pos x="799" y="16"/>
                </a:cxn>
                <a:cxn ang="0">
                  <a:pos x="982" y="20"/>
                </a:cxn>
                <a:cxn ang="0">
                  <a:pos x="903" y="412"/>
                </a:cxn>
                <a:cxn ang="0">
                  <a:pos x="842" y="546"/>
                </a:cxn>
                <a:cxn ang="0">
                  <a:pos x="545" y="879"/>
                </a:cxn>
                <a:cxn ang="0">
                  <a:pos x="485" y="1007"/>
                </a:cxn>
              </a:cxnLst>
              <a:rect l="0" t="0" r="r" b="b"/>
              <a:pathLst>
                <a:path w="982" h="1327">
                  <a:moveTo>
                    <a:pt x="396" y="1196"/>
                  </a:moveTo>
                  <a:lnTo>
                    <a:pt x="366" y="1254"/>
                  </a:lnTo>
                  <a:lnTo>
                    <a:pt x="318" y="1327"/>
                  </a:lnTo>
                  <a:lnTo>
                    <a:pt x="311" y="1318"/>
                  </a:lnTo>
                  <a:lnTo>
                    <a:pt x="313" y="1310"/>
                  </a:lnTo>
                  <a:lnTo>
                    <a:pt x="305" y="1305"/>
                  </a:lnTo>
                  <a:lnTo>
                    <a:pt x="310" y="1295"/>
                  </a:lnTo>
                  <a:lnTo>
                    <a:pt x="305" y="1290"/>
                  </a:lnTo>
                  <a:lnTo>
                    <a:pt x="306" y="1277"/>
                  </a:lnTo>
                  <a:lnTo>
                    <a:pt x="302" y="1274"/>
                  </a:lnTo>
                  <a:lnTo>
                    <a:pt x="302" y="1267"/>
                  </a:lnTo>
                  <a:lnTo>
                    <a:pt x="295" y="1264"/>
                  </a:lnTo>
                  <a:lnTo>
                    <a:pt x="295" y="1259"/>
                  </a:lnTo>
                  <a:lnTo>
                    <a:pt x="263" y="1249"/>
                  </a:lnTo>
                  <a:lnTo>
                    <a:pt x="265" y="1241"/>
                  </a:lnTo>
                  <a:lnTo>
                    <a:pt x="258" y="1239"/>
                  </a:lnTo>
                  <a:lnTo>
                    <a:pt x="262" y="1236"/>
                  </a:lnTo>
                  <a:lnTo>
                    <a:pt x="260" y="1231"/>
                  </a:lnTo>
                  <a:lnTo>
                    <a:pt x="253" y="1229"/>
                  </a:lnTo>
                  <a:lnTo>
                    <a:pt x="252" y="1231"/>
                  </a:lnTo>
                  <a:lnTo>
                    <a:pt x="237" y="1227"/>
                  </a:lnTo>
                  <a:lnTo>
                    <a:pt x="229" y="1216"/>
                  </a:lnTo>
                  <a:lnTo>
                    <a:pt x="225" y="1217"/>
                  </a:lnTo>
                  <a:lnTo>
                    <a:pt x="225" y="1209"/>
                  </a:lnTo>
                  <a:lnTo>
                    <a:pt x="220" y="1207"/>
                  </a:lnTo>
                  <a:lnTo>
                    <a:pt x="220" y="1211"/>
                  </a:lnTo>
                  <a:lnTo>
                    <a:pt x="209" y="1216"/>
                  </a:lnTo>
                  <a:lnTo>
                    <a:pt x="194" y="1199"/>
                  </a:lnTo>
                  <a:lnTo>
                    <a:pt x="176" y="1204"/>
                  </a:lnTo>
                  <a:lnTo>
                    <a:pt x="172" y="1196"/>
                  </a:lnTo>
                  <a:lnTo>
                    <a:pt x="157" y="1189"/>
                  </a:lnTo>
                  <a:lnTo>
                    <a:pt x="154" y="1183"/>
                  </a:lnTo>
                  <a:lnTo>
                    <a:pt x="128" y="1189"/>
                  </a:lnTo>
                  <a:lnTo>
                    <a:pt x="114" y="1199"/>
                  </a:lnTo>
                  <a:lnTo>
                    <a:pt x="108" y="1191"/>
                  </a:lnTo>
                  <a:lnTo>
                    <a:pt x="94" y="1183"/>
                  </a:lnTo>
                  <a:lnTo>
                    <a:pt x="80" y="1183"/>
                  </a:lnTo>
                  <a:lnTo>
                    <a:pt x="76" y="1186"/>
                  </a:lnTo>
                  <a:lnTo>
                    <a:pt x="75" y="1183"/>
                  </a:lnTo>
                  <a:lnTo>
                    <a:pt x="63" y="1178"/>
                  </a:lnTo>
                  <a:lnTo>
                    <a:pt x="66" y="1176"/>
                  </a:lnTo>
                  <a:lnTo>
                    <a:pt x="58" y="1171"/>
                  </a:lnTo>
                  <a:lnTo>
                    <a:pt x="68" y="1163"/>
                  </a:lnTo>
                  <a:lnTo>
                    <a:pt x="65" y="1156"/>
                  </a:lnTo>
                  <a:lnTo>
                    <a:pt x="66" y="1149"/>
                  </a:lnTo>
                  <a:lnTo>
                    <a:pt x="73" y="1151"/>
                  </a:lnTo>
                  <a:lnTo>
                    <a:pt x="78" y="1125"/>
                  </a:lnTo>
                  <a:lnTo>
                    <a:pt x="99" y="1113"/>
                  </a:lnTo>
                  <a:lnTo>
                    <a:pt x="98" y="1106"/>
                  </a:lnTo>
                  <a:lnTo>
                    <a:pt x="104" y="1108"/>
                  </a:lnTo>
                  <a:lnTo>
                    <a:pt x="103" y="1090"/>
                  </a:lnTo>
                  <a:lnTo>
                    <a:pt x="94" y="1077"/>
                  </a:lnTo>
                  <a:lnTo>
                    <a:pt x="89" y="1077"/>
                  </a:lnTo>
                  <a:lnTo>
                    <a:pt x="93" y="1085"/>
                  </a:lnTo>
                  <a:lnTo>
                    <a:pt x="86" y="1085"/>
                  </a:lnTo>
                  <a:lnTo>
                    <a:pt x="68" y="1077"/>
                  </a:lnTo>
                  <a:lnTo>
                    <a:pt x="68" y="1070"/>
                  </a:lnTo>
                  <a:lnTo>
                    <a:pt x="63" y="1070"/>
                  </a:lnTo>
                  <a:lnTo>
                    <a:pt x="63" y="1057"/>
                  </a:lnTo>
                  <a:lnTo>
                    <a:pt x="58" y="1055"/>
                  </a:lnTo>
                  <a:lnTo>
                    <a:pt x="60" y="1048"/>
                  </a:lnTo>
                  <a:lnTo>
                    <a:pt x="55" y="1045"/>
                  </a:lnTo>
                  <a:lnTo>
                    <a:pt x="60" y="1038"/>
                  </a:lnTo>
                  <a:lnTo>
                    <a:pt x="60" y="1020"/>
                  </a:lnTo>
                  <a:lnTo>
                    <a:pt x="41" y="994"/>
                  </a:lnTo>
                  <a:lnTo>
                    <a:pt x="35" y="990"/>
                  </a:lnTo>
                  <a:lnTo>
                    <a:pt x="51" y="974"/>
                  </a:lnTo>
                  <a:lnTo>
                    <a:pt x="56" y="979"/>
                  </a:lnTo>
                  <a:lnTo>
                    <a:pt x="56" y="969"/>
                  </a:lnTo>
                  <a:lnTo>
                    <a:pt x="71" y="962"/>
                  </a:lnTo>
                  <a:lnTo>
                    <a:pt x="70" y="952"/>
                  </a:lnTo>
                  <a:lnTo>
                    <a:pt x="55" y="941"/>
                  </a:lnTo>
                  <a:lnTo>
                    <a:pt x="63" y="934"/>
                  </a:lnTo>
                  <a:lnTo>
                    <a:pt x="60" y="916"/>
                  </a:lnTo>
                  <a:lnTo>
                    <a:pt x="68" y="906"/>
                  </a:lnTo>
                  <a:lnTo>
                    <a:pt x="70" y="889"/>
                  </a:lnTo>
                  <a:lnTo>
                    <a:pt x="88" y="876"/>
                  </a:lnTo>
                  <a:lnTo>
                    <a:pt x="99" y="878"/>
                  </a:lnTo>
                  <a:lnTo>
                    <a:pt x="99" y="860"/>
                  </a:lnTo>
                  <a:lnTo>
                    <a:pt x="109" y="855"/>
                  </a:lnTo>
                  <a:lnTo>
                    <a:pt x="101" y="830"/>
                  </a:lnTo>
                  <a:lnTo>
                    <a:pt x="128" y="816"/>
                  </a:lnTo>
                  <a:lnTo>
                    <a:pt x="141" y="782"/>
                  </a:lnTo>
                  <a:lnTo>
                    <a:pt x="129" y="744"/>
                  </a:lnTo>
                  <a:lnTo>
                    <a:pt x="114" y="735"/>
                  </a:lnTo>
                  <a:lnTo>
                    <a:pt x="116" y="717"/>
                  </a:lnTo>
                  <a:lnTo>
                    <a:pt x="106" y="702"/>
                  </a:lnTo>
                  <a:lnTo>
                    <a:pt x="93" y="705"/>
                  </a:lnTo>
                  <a:lnTo>
                    <a:pt x="81" y="692"/>
                  </a:lnTo>
                  <a:lnTo>
                    <a:pt x="83" y="686"/>
                  </a:lnTo>
                  <a:lnTo>
                    <a:pt x="61" y="672"/>
                  </a:lnTo>
                  <a:lnTo>
                    <a:pt x="61" y="666"/>
                  </a:lnTo>
                  <a:lnTo>
                    <a:pt x="48" y="659"/>
                  </a:lnTo>
                  <a:lnTo>
                    <a:pt x="50" y="652"/>
                  </a:lnTo>
                  <a:lnTo>
                    <a:pt x="40" y="651"/>
                  </a:lnTo>
                  <a:lnTo>
                    <a:pt x="35" y="641"/>
                  </a:lnTo>
                  <a:lnTo>
                    <a:pt x="26" y="651"/>
                  </a:lnTo>
                  <a:lnTo>
                    <a:pt x="22" y="638"/>
                  </a:lnTo>
                  <a:lnTo>
                    <a:pt x="17" y="634"/>
                  </a:lnTo>
                  <a:lnTo>
                    <a:pt x="18" y="624"/>
                  </a:lnTo>
                  <a:lnTo>
                    <a:pt x="12" y="619"/>
                  </a:lnTo>
                  <a:lnTo>
                    <a:pt x="18" y="618"/>
                  </a:lnTo>
                  <a:lnTo>
                    <a:pt x="15" y="613"/>
                  </a:lnTo>
                  <a:lnTo>
                    <a:pt x="17" y="609"/>
                  </a:lnTo>
                  <a:lnTo>
                    <a:pt x="8" y="603"/>
                  </a:lnTo>
                  <a:lnTo>
                    <a:pt x="0" y="606"/>
                  </a:lnTo>
                  <a:lnTo>
                    <a:pt x="7" y="581"/>
                  </a:lnTo>
                  <a:lnTo>
                    <a:pt x="17" y="570"/>
                  </a:lnTo>
                  <a:lnTo>
                    <a:pt x="25" y="546"/>
                  </a:lnTo>
                  <a:lnTo>
                    <a:pt x="55" y="536"/>
                  </a:lnTo>
                  <a:lnTo>
                    <a:pt x="63" y="543"/>
                  </a:lnTo>
                  <a:lnTo>
                    <a:pt x="71" y="532"/>
                  </a:lnTo>
                  <a:lnTo>
                    <a:pt x="78" y="536"/>
                  </a:lnTo>
                  <a:lnTo>
                    <a:pt x="83" y="528"/>
                  </a:lnTo>
                  <a:lnTo>
                    <a:pt x="76" y="520"/>
                  </a:lnTo>
                  <a:lnTo>
                    <a:pt x="91" y="500"/>
                  </a:lnTo>
                  <a:lnTo>
                    <a:pt x="101" y="503"/>
                  </a:lnTo>
                  <a:lnTo>
                    <a:pt x="121" y="483"/>
                  </a:lnTo>
                  <a:lnTo>
                    <a:pt x="131" y="483"/>
                  </a:lnTo>
                  <a:lnTo>
                    <a:pt x="147" y="452"/>
                  </a:lnTo>
                  <a:lnTo>
                    <a:pt x="181" y="442"/>
                  </a:lnTo>
                  <a:lnTo>
                    <a:pt x="177" y="434"/>
                  </a:lnTo>
                  <a:lnTo>
                    <a:pt x="182" y="425"/>
                  </a:lnTo>
                  <a:lnTo>
                    <a:pt x="191" y="422"/>
                  </a:lnTo>
                  <a:lnTo>
                    <a:pt x="189" y="396"/>
                  </a:lnTo>
                  <a:lnTo>
                    <a:pt x="179" y="382"/>
                  </a:lnTo>
                  <a:lnTo>
                    <a:pt x="187" y="358"/>
                  </a:lnTo>
                  <a:lnTo>
                    <a:pt x="194" y="354"/>
                  </a:lnTo>
                  <a:lnTo>
                    <a:pt x="189" y="344"/>
                  </a:lnTo>
                  <a:lnTo>
                    <a:pt x="197" y="336"/>
                  </a:lnTo>
                  <a:lnTo>
                    <a:pt x="199" y="313"/>
                  </a:lnTo>
                  <a:lnTo>
                    <a:pt x="207" y="308"/>
                  </a:lnTo>
                  <a:lnTo>
                    <a:pt x="200" y="296"/>
                  </a:lnTo>
                  <a:lnTo>
                    <a:pt x="202" y="275"/>
                  </a:lnTo>
                  <a:lnTo>
                    <a:pt x="192" y="266"/>
                  </a:lnTo>
                  <a:lnTo>
                    <a:pt x="192" y="260"/>
                  </a:lnTo>
                  <a:lnTo>
                    <a:pt x="207" y="247"/>
                  </a:lnTo>
                  <a:lnTo>
                    <a:pt x="220" y="243"/>
                  </a:lnTo>
                  <a:lnTo>
                    <a:pt x="214" y="222"/>
                  </a:lnTo>
                  <a:lnTo>
                    <a:pt x="202" y="217"/>
                  </a:lnTo>
                  <a:lnTo>
                    <a:pt x="207" y="210"/>
                  </a:lnTo>
                  <a:lnTo>
                    <a:pt x="202" y="202"/>
                  </a:lnTo>
                  <a:lnTo>
                    <a:pt x="214" y="195"/>
                  </a:lnTo>
                  <a:lnTo>
                    <a:pt x="222" y="200"/>
                  </a:lnTo>
                  <a:lnTo>
                    <a:pt x="234" y="175"/>
                  </a:lnTo>
                  <a:lnTo>
                    <a:pt x="247" y="179"/>
                  </a:lnTo>
                  <a:lnTo>
                    <a:pt x="252" y="169"/>
                  </a:lnTo>
                  <a:lnTo>
                    <a:pt x="275" y="182"/>
                  </a:lnTo>
                  <a:lnTo>
                    <a:pt x="288" y="172"/>
                  </a:lnTo>
                  <a:lnTo>
                    <a:pt x="306" y="187"/>
                  </a:lnTo>
                  <a:lnTo>
                    <a:pt x="320" y="169"/>
                  </a:lnTo>
                  <a:lnTo>
                    <a:pt x="328" y="177"/>
                  </a:lnTo>
                  <a:lnTo>
                    <a:pt x="340" y="172"/>
                  </a:lnTo>
                  <a:lnTo>
                    <a:pt x="340" y="155"/>
                  </a:lnTo>
                  <a:lnTo>
                    <a:pt x="351" y="152"/>
                  </a:lnTo>
                  <a:lnTo>
                    <a:pt x="361" y="155"/>
                  </a:lnTo>
                  <a:lnTo>
                    <a:pt x="361" y="142"/>
                  </a:lnTo>
                  <a:lnTo>
                    <a:pt x="374" y="142"/>
                  </a:lnTo>
                  <a:lnTo>
                    <a:pt x="374" y="155"/>
                  </a:lnTo>
                  <a:lnTo>
                    <a:pt x="379" y="160"/>
                  </a:lnTo>
                  <a:lnTo>
                    <a:pt x="393" y="155"/>
                  </a:lnTo>
                  <a:lnTo>
                    <a:pt x="414" y="159"/>
                  </a:lnTo>
                  <a:lnTo>
                    <a:pt x="431" y="147"/>
                  </a:lnTo>
                  <a:lnTo>
                    <a:pt x="446" y="147"/>
                  </a:lnTo>
                  <a:lnTo>
                    <a:pt x="457" y="159"/>
                  </a:lnTo>
                  <a:lnTo>
                    <a:pt x="462" y="155"/>
                  </a:lnTo>
                  <a:lnTo>
                    <a:pt x="470" y="169"/>
                  </a:lnTo>
                  <a:lnTo>
                    <a:pt x="479" y="165"/>
                  </a:lnTo>
                  <a:lnTo>
                    <a:pt x="480" y="155"/>
                  </a:lnTo>
                  <a:lnTo>
                    <a:pt x="494" y="154"/>
                  </a:lnTo>
                  <a:lnTo>
                    <a:pt x="499" y="172"/>
                  </a:lnTo>
                  <a:lnTo>
                    <a:pt x="515" y="167"/>
                  </a:lnTo>
                  <a:lnTo>
                    <a:pt x="519" y="170"/>
                  </a:lnTo>
                  <a:lnTo>
                    <a:pt x="537" y="160"/>
                  </a:lnTo>
                  <a:lnTo>
                    <a:pt x="553" y="172"/>
                  </a:lnTo>
                  <a:lnTo>
                    <a:pt x="580" y="134"/>
                  </a:lnTo>
                  <a:lnTo>
                    <a:pt x="633" y="155"/>
                  </a:lnTo>
                  <a:lnTo>
                    <a:pt x="749" y="157"/>
                  </a:lnTo>
                  <a:lnTo>
                    <a:pt x="749" y="94"/>
                  </a:lnTo>
                  <a:lnTo>
                    <a:pt x="759" y="0"/>
                  </a:lnTo>
                  <a:lnTo>
                    <a:pt x="767" y="3"/>
                  </a:lnTo>
                  <a:lnTo>
                    <a:pt x="779" y="0"/>
                  </a:lnTo>
                  <a:lnTo>
                    <a:pt x="784" y="10"/>
                  </a:lnTo>
                  <a:lnTo>
                    <a:pt x="799" y="16"/>
                  </a:lnTo>
                  <a:lnTo>
                    <a:pt x="807" y="8"/>
                  </a:lnTo>
                  <a:lnTo>
                    <a:pt x="835" y="16"/>
                  </a:lnTo>
                  <a:lnTo>
                    <a:pt x="969" y="15"/>
                  </a:lnTo>
                  <a:lnTo>
                    <a:pt x="982" y="20"/>
                  </a:lnTo>
                  <a:lnTo>
                    <a:pt x="971" y="96"/>
                  </a:lnTo>
                  <a:lnTo>
                    <a:pt x="931" y="217"/>
                  </a:lnTo>
                  <a:lnTo>
                    <a:pt x="913" y="316"/>
                  </a:lnTo>
                  <a:lnTo>
                    <a:pt x="903" y="412"/>
                  </a:lnTo>
                  <a:lnTo>
                    <a:pt x="871" y="488"/>
                  </a:lnTo>
                  <a:lnTo>
                    <a:pt x="868" y="518"/>
                  </a:lnTo>
                  <a:lnTo>
                    <a:pt x="855" y="515"/>
                  </a:lnTo>
                  <a:lnTo>
                    <a:pt x="842" y="546"/>
                  </a:lnTo>
                  <a:lnTo>
                    <a:pt x="757" y="639"/>
                  </a:lnTo>
                  <a:lnTo>
                    <a:pt x="696" y="669"/>
                  </a:lnTo>
                  <a:lnTo>
                    <a:pt x="595" y="797"/>
                  </a:lnTo>
                  <a:lnTo>
                    <a:pt x="545" y="879"/>
                  </a:lnTo>
                  <a:lnTo>
                    <a:pt x="524" y="927"/>
                  </a:lnTo>
                  <a:lnTo>
                    <a:pt x="522" y="942"/>
                  </a:lnTo>
                  <a:lnTo>
                    <a:pt x="527" y="952"/>
                  </a:lnTo>
                  <a:lnTo>
                    <a:pt x="485" y="1007"/>
                  </a:lnTo>
                  <a:lnTo>
                    <a:pt x="449" y="1095"/>
                  </a:lnTo>
                  <a:lnTo>
                    <a:pt x="399" y="1192"/>
                  </a:lnTo>
                  <a:lnTo>
                    <a:pt x="396" y="1196"/>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3" name="TextBox 62">
              <a:extLst>
                <a:ext uri="{FF2B5EF4-FFF2-40B4-BE49-F238E27FC236}">
                  <a16:creationId xmlns:a16="http://schemas.microsoft.com/office/drawing/2014/main" id="{C1F9E868-42BD-4C27-8CDB-CDBBBE331D84}"/>
                </a:ext>
              </a:extLst>
            </p:cNvPr>
            <p:cNvSpPr txBox="1"/>
            <p:nvPr/>
          </p:nvSpPr>
          <p:spPr>
            <a:xfrm>
              <a:off x="3030770" y="3149170"/>
              <a:ext cx="603194" cy="307777"/>
            </a:xfrm>
            <a:prstGeom prst="rect">
              <a:avLst/>
            </a:prstGeom>
            <a:noFill/>
          </p:spPr>
          <p:txBody>
            <a:bodyPr wrap="square" rtlCol="0">
              <a:spAutoFit/>
            </a:bodyPr>
            <a:lstStyle/>
            <a:p>
              <a:r>
                <a:rPr lang="en-ZA" sz="1400" b="1" dirty="0">
                  <a:solidFill>
                    <a:srgbClr val="318B71"/>
                  </a:solidFill>
                  <a:latin typeface="Calibri Light" panose="020F0302020204030204" pitchFamily="34" charset="0"/>
                  <a:cs typeface="Calibri Light" panose="020F0302020204030204" pitchFamily="34" charset="0"/>
                </a:rPr>
                <a:t>KZN</a:t>
              </a:r>
            </a:p>
          </p:txBody>
        </p:sp>
        <p:sp>
          <p:nvSpPr>
            <p:cNvPr id="64" name="Freeform 40">
              <a:extLst>
                <a:ext uri="{FF2B5EF4-FFF2-40B4-BE49-F238E27FC236}">
                  <a16:creationId xmlns:a16="http://schemas.microsoft.com/office/drawing/2014/main" id="{50988693-CC74-4328-BB7D-DD175ABB11ED}"/>
                </a:ext>
              </a:extLst>
            </p:cNvPr>
            <p:cNvSpPr>
              <a:spLocks noChangeAspect="1"/>
            </p:cNvSpPr>
            <p:nvPr/>
          </p:nvSpPr>
          <p:spPr bwMode="auto">
            <a:xfrm>
              <a:off x="9584842" y="4155479"/>
              <a:ext cx="540000" cy="457223"/>
            </a:xfrm>
            <a:custGeom>
              <a:avLst/>
              <a:gdLst/>
              <a:ahLst/>
              <a:cxnLst>
                <a:cxn ang="0">
                  <a:pos x="734" y="1204"/>
                </a:cxn>
                <a:cxn ang="0">
                  <a:pos x="625" y="1282"/>
                </a:cxn>
                <a:cxn ang="0">
                  <a:pos x="459" y="1267"/>
                </a:cxn>
                <a:cxn ang="0">
                  <a:pos x="313" y="1222"/>
                </a:cxn>
                <a:cxn ang="0">
                  <a:pos x="237" y="1171"/>
                </a:cxn>
                <a:cxn ang="0">
                  <a:pos x="212" y="1063"/>
                </a:cxn>
                <a:cxn ang="0">
                  <a:pos x="109" y="1015"/>
                </a:cxn>
                <a:cxn ang="0">
                  <a:pos x="73" y="1078"/>
                </a:cxn>
                <a:cxn ang="0">
                  <a:pos x="36" y="1158"/>
                </a:cxn>
                <a:cxn ang="0">
                  <a:pos x="93" y="1370"/>
                </a:cxn>
                <a:cxn ang="0">
                  <a:pos x="197" y="1719"/>
                </a:cxn>
                <a:cxn ang="0">
                  <a:pos x="345" y="1911"/>
                </a:cxn>
                <a:cxn ang="0">
                  <a:pos x="464" y="1800"/>
                </a:cxn>
                <a:cxn ang="0">
                  <a:pos x="565" y="1823"/>
                </a:cxn>
                <a:cxn ang="0">
                  <a:pos x="606" y="2017"/>
                </a:cxn>
                <a:cxn ang="0">
                  <a:pos x="631" y="2123"/>
                </a:cxn>
                <a:cxn ang="0">
                  <a:pos x="663" y="2213"/>
                </a:cxn>
                <a:cxn ang="0">
                  <a:pos x="732" y="2266"/>
                </a:cxn>
                <a:cxn ang="0">
                  <a:pos x="734" y="2400"/>
                </a:cxn>
                <a:cxn ang="0">
                  <a:pos x="792" y="2363"/>
                </a:cxn>
                <a:cxn ang="0">
                  <a:pos x="900" y="2301"/>
                </a:cxn>
                <a:cxn ang="0">
                  <a:pos x="903" y="2460"/>
                </a:cxn>
                <a:cxn ang="0">
                  <a:pos x="999" y="2541"/>
                </a:cxn>
                <a:cxn ang="0">
                  <a:pos x="1135" y="2441"/>
                </a:cxn>
                <a:cxn ang="0">
                  <a:pos x="1226" y="2315"/>
                </a:cxn>
                <a:cxn ang="0">
                  <a:pos x="1320" y="2325"/>
                </a:cxn>
                <a:cxn ang="0">
                  <a:pos x="1363" y="2218"/>
                </a:cxn>
                <a:cxn ang="0">
                  <a:pos x="1474" y="2142"/>
                </a:cxn>
                <a:cxn ang="0">
                  <a:pos x="1574" y="2198"/>
                </a:cxn>
                <a:cxn ang="0">
                  <a:pos x="1706" y="2150"/>
                </a:cxn>
                <a:cxn ang="0">
                  <a:pos x="1779" y="2173"/>
                </a:cxn>
                <a:cxn ang="0">
                  <a:pos x="1904" y="2151"/>
                </a:cxn>
                <a:cxn ang="0">
                  <a:pos x="1958" y="2059"/>
                </a:cxn>
                <a:cxn ang="0">
                  <a:pos x="2064" y="2011"/>
                </a:cxn>
                <a:cxn ang="0">
                  <a:pos x="2149" y="2002"/>
                </a:cxn>
                <a:cxn ang="0">
                  <a:pos x="2177" y="1886"/>
                </a:cxn>
                <a:cxn ang="0">
                  <a:pos x="2086" y="1732"/>
                </a:cxn>
                <a:cxn ang="0">
                  <a:pos x="2023" y="1651"/>
                </a:cxn>
                <a:cxn ang="0">
                  <a:pos x="1927" y="1557"/>
                </a:cxn>
                <a:cxn ang="0">
                  <a:pos x="2031" y="1078"/>
                </a:cxn>
                <a:cxn ang="0">
                  <a:pos x="2026" y="967"/>
                </a:cxn>
                <a:cxn ang="0">
                  <a:pos x="1988" y="912"/>
                </a:cxn>
                <a:cxn ang="0">
                  <a:pos x="1957" y="1005"/>
                </a:cxn>
                <a:cxn ang="0">
                  <a:pos x="1920" y="921"/>
                </a:cxn>
                <a:cxn ang="0">
                  <a:pos x="1816" y="710"/>
                </a:cxn>
                <a:cxn ang="0">
                  <a:pos x="1648" y="482"/>
                </a:cxn>
                <a:cxn ang="0">
                  <a:pos x="1577" y="405"/>
                </a:cxn>
                <a:cxn ang="0">
                  <a:pos x="1478" y="422"/>
                </a:cxn>
                <a:cxn ang="0">
                  <a:pos x="1413" y="483"/>
                </a:cxn>
                <a:cxn ang="0">
                  <a:pos x="1296" y="581"/>
                </a:cxn>
                <a:cxn ang="0">
                  <a:pos x="1195" y="631"/>
                </a:cxn>
                <a:cxn ang="0">
                  <a:pos x="1054" y="629"/>
                </a:cxn>
                <a:cxn ang="0">
                  <a:pos x="1011" y="614"/>
                </a:cxn>
                <a:cxn ang="0">
                  <a:pos x="1064" y="419"/>
                </a:cxn>
                <a:cxn ang="0">
                  <a:pos x="1047" y="318"/>
                </a:cxn>
                <a:cxn ang="0">
                  <a:pos x="1017" y="240"/>
                </a:cxn>
                <a:cxn ang="0">
                  <a:pos x="987" y="170"/>
                </a:cxn>
                <a:cxn ang="0">
                  <a:pos x="948" y="91"/>
                </a:cxn>
                <a:cxn ang="0">
                  <a:pos x="878" y="21"/>
                </a:cxn>
              </a:cxnLst>
              <a:rect l="0" t="0" r="r" b="b"/>
              <a:pathLst>
                <a:path w="2195" h="2541">
                  <a:moveTo>
                    <a:pt x="857" y="1126"/>
                  </a:moveTo>
                  <a:lnTo>
                    <a:pt x="827" y="1131"/>
                  </a:lnTo>
                  <a:lnTo>
                    <a:pt x="812" y="1151"/>
                  </a:lnTo>
                  <a:lnTo>
                    <a:pt x="794" y="1144"/>
                  </a:lnTo>
                  <a:lnTo>
                    <a:pt x="775" y="1158"/>
                  </a:lnTo>
                  <a:lnTo>
                    <a:pt x="765" y="1153"/>
                  </a:lnTo>
                  <a:lnTo>
                    <a:pt x="752" y="1158"/>
                  </a:lnTo>
                  <a:lnTo>
                    <a:pt x="744" y="1176"/>
                  </a:lnTo>
                  <a:lnTo>
                    <a:pt x="736" y="1179"/>
                  </a:lnTo>
                  <a:lnTo>
                    <a:pt x="734" y="1204"/>
                  </a:lnTo>
                  <a:lnTo>
                    <a:pt x="727" y="1212"/>
                  </a:lnTo>
                  <a:lnTo>
                    <a:pt x="712" y="1222"/>
                  </a:lnTo>
                  <a:lnTo>
                    <a:pt x="679" y="1224"/>
                  </a:lnTo>
                  <a:lnTo>
                    <a:pt x="673" y="1245"/>
                  </a:lnTo>
                  <a:lnTo>
                    <a:pt x="686" y="1270"/>
                  </a:lnTo>
                  <a:lnTo>
                    <a:pt x="683" y="1275"/>
                  </a:lnTo>
                  <a:lnTo>
                    <a:pt x="674" y="1273"/>
                  </a:lnTo>
                  <a:lnTo>
                    <a:pt x="653" y="1292"/>
                  </a:lnTo>
                  <a:lnTo>
                    <a:pt x="638" y="1293"/>
                  </a:lnTo>
                  <a:lnTo>
                    <a:pt x="625" y="1282"/>
                  </a:lnTo>
                  <a:lnTo>
                    <a:pt x="616" y="1282"/>
                  </a:lnTo>
                  <a:lnTo>
                    <a:pt x="613" y="1268"/>
                  </a:lnTo>
                  <a:lnTo>
                    <a:pt x="600" y="1259"/>
                  </a:lnTo>
                  <a:lnTo>
                    <a:pt x="550" y="1252"/>
                  </a:lnTo>
                  <a:lnTo>
                    <a:pt x="525" y="1254"/>
                  </a:lnTo>
                  <a:lnTo>
                    <a:pt x="504" y="1262"/>
                  </a:lnTo>
                  <a:lnTo>
                    <a:pt x="497" y="1268"/>
                  </a:lnTo>
                  <a:lnTo>
                    <a:pt x="487" y="1267"/>
                  </a:lnTo>
                  <a:lnTo>
                    <a:pt x="475" y="1273"/>
                  </a:lnTo>
                  <a:lnTo>
                    <a:pt x="459" y="1267"/>
                  </a:lnTo>
                  <a:lnTo>
                    <a:pt x="437" y="1267"/>
                  </a:lnTo>
                  <a:lnTo>
                    <a:pt x="419" y="1278"/>
                  </a:lnTo>
                  <a:lnTo>
                    <a:pt x="393" y="1264"/>
                  </a:lnTo>
                  <a:lnTo>
                    <a:pt x="384" y="1265"/>
                  </a:lnTo>
                  <a:lnTo>
                    <a:pt x="373" y="1245"/>
                  </a:lnTo>
                  <a:lnTo>
                    <a:pt x="364" y="1237"/>
                  </a:lnTo>
                  <a:lnTo>
                    <a:pt x="358" y="1237"/>
                  </a:lnTo>
                  <a:lnTo>
                    <a:pt x="353" y="1230"/>
                  </a:lnTo>
                  <a:lnTo>
                    <a:pt x="321" y="1229"/>
                  </a:lnTo>
                  <a:lnTo>
                    <a:pt x="313" y="1222"/>
                  </a:lnTo>
                  <a:lnTo>
                    <a:pt x="308" y="1229"/>
                  </a:lnTo>
                  <a:lnTo>
                    <a:pt x="302" y="1224"/>
                  </a:lnTo>
                  <a:lnTo>
                    <a:pt x="288" y="1234"/>
                  </a:lnTo>
                  <a:lnTo>
                    <a:pt x="282" y="1229"/>
                  </a:lnTo>
                  <a:lnTo>
                    <a:pt x="277" y="1209"/>
                  </a:lnTo>
                  <a:lnTo>
                    <a:pt x="270" y="1206"/>
                  </a:lnTo>
                  <a:lnTo>
                    <a:pt x="263" y="1211"/>
                  </a:lnTo>
                  <a:lnTo>
                    <a:pt x="250" y="1209"/>
                  </a:lnTo>
                  <a:lnTo>
                    <a:pt x="234" y="1217"/>
                  </a:lnTo>
                  <a:lnTo>
                    <a:pt x="237" y="1171"/>
                  </a:lnTo>
                  <a:lnTo>
                    <a:pt x="224" y="1169"/>
                  </a:lnTo>
                  <a:lnTo>
                    <a:pt x="220" y="1151"/>
                  </a:lnTo>
                  <a:lnTo>
                    <a:pt x="212" y="1141"/>
                  </a:lnTo>
                  <a:lnTo>
                    <a:pt x="217" y="1129"/>
                  </a:lnTo>
                  <a:lnTo>
                    <a:pt x="225" y="1129"/>
                  </a:lnTo>
                  <a:lnTo>
                    <a:pt x="232" y="1118"/>
                  </a:lnTo>
                  <a:lnTo>
                    <a:pt x="232" y="1109"/>
                  </a:lnTo>
                  <a:lnTo>
                    <a:pt x="224" y="1093"/>
                  </a:lnTo>
                  <a:lnTo>
                    <a:pt x="224" y="1085"/>
                  </a:lnTo>
                  <a:lnTo>
                    <a:pt x="212" y="1063"/>
                  </a:lnTo>
                  <a:lnTo>
                    <a:pt x="184" y="1070"/>
                  </a:lnTo>
                  <a:lnTo>
                    <a:pt x="176" y="1056"/>
                  </a:lnTo>
                  <a:lnTo>
                    <a:pt x="179" y="1027"/>
                  </a:lnTo>
                  <a:lnTo>
                    <a:pt x="166" y="1022"/>
                  </a:lnTo>
                  <a:lnTo>
                    <a:pt x="151" y="1003"/>
                  </a:lnTo>
                  <a:lnTo>
                    <a:pt x="138" y="1010"/>
                  </a:lnTo>
                  <a:lnTo>
                    <a:pt x="133" y="1017"/>
                  </a:lnTo>
                  <a:lnTo>
                    <a:pt x="126" y="1012"/>
                  </a:lnTo>
                  <a:lnTo>
                    <a:pt x="121" y="1017"/>
                  </a:lnTo>
                  <a:lnTo>
                    <a:pt x="109" y="1015"/>
                  </a:lnTo>
                  <a:lnTo>
                    <a:pt x="104" y="1022"/>
                  </a:lnTo>
                  <a:lnTo>
                    <a:pt x="106" y="1047"/>
                  </a:lnTo>
                  <a:lnTo>
                    <a:pt x="101" y="1050"/>
                  </a:lnTo>
                  <a:lnTo>
                    <a:pt x="91" y="1045"/>
                  </a:lnTo>
                  <a:lnTo>
                    <a:pt x="98" y="1060"/>
                  </a:lnTo>
                  <a:lnTo>
                    <a:pt x="85" y="1063"/>
                  </a:lnTo>
                  <a:lnTo>
                    <a:pt x="89" y="1076"/>
                  </a:lnTo>
                  <a:lnTo>
                    <a:pt x="85" y="1080"/>
                  </a:lnTo>
                  <a:lnTo>
                    <a:pt x="78" y="1075"/>
                  </a:lnTo>
                  <a:lnTo>
                    <a:pt x="73" y="1078"/>
                  </a:lnTo>
                  <a:lnTo>
                    <a:pt x="73" y="1088"/>
                  </a:lnTo>
                  <a:lnTo>
                    <a:pt x="86" y="1106"/>
                  </a:lnTo>
                  <a:lnTo>
                    <a:pt x="76" y="1116"/>
                  </a:lnTo>
                  <a:lnTo>
                    <a:pt x="78" y="1131"/>
                  </a:lnTo>
                  <a:lnTo>
                    <a:pt x="68" y="1146"/>
                  </a:lnTo>
                  <a:lnTo>
                    <a:pt x="61" y="1148"/>
                  </a:lnTo>
                  <a:lnTo>
                    <a:pt x="58" y="1141"/>
                  </a:lnTo>
                  <a:lnTo>
                    <a:pt x="53" y="1139"/>
                  </a:lnTo>
                  <a:lnTo>
                    <a:pt x="41" y="1149"/>
                  </a:lnTo>
                  <a:lnTo>
                    <a:pt x="36" y="1158"/>
                  </a:lnTo>
                  <a:lnTo>
                    <a:pt x="7" y="1169"/>
                  </a:lnTo>
                  <a:lnTo>
                    <a:pt x="2" y="1177"/>
                  </a:lnTo>
                  <a:lnTo>
                    <a:pt x="0" y="1189"/>
                  </a:lnTo>
                  <a:lnTo>
                    <a:pt x="28" y="1219"/>
                  </a:lnTo>
                  <a:lnTo>
                    <a:pt x="27" y="1230"/>
                  </a:lnTo>
                  <a:lnTo>
                    <a:pt x="36" y="1265"/>
                  </a:lnTo>
                  <a:lnTo>
                    <a:pt x="58" y="1280"/>
                  </a:lnTo>
                  <a:lnTo>
                    <a:pt x="71" y="1317"/>
                  </a:lnTo>
                  <a:lnTo>
                    <a:pt x="88" y="1333"/>
                  </a:lnTo>
                  <a:lnTo>
                    <a:pt x="93" y="1370"/>
                  </a:lnTo>
                  <a:lnTo>
                    <a:pt x="126" y="1439"/>
                  </a:lnTo>
                  <a:lnTo>
                    <a:pt x="133" y="1482"/>
                  </a:lnTo>
                  <a:lnTo>
                    <a:pt x="141" y="1495"/>
                  </a:lnTo>
                  <a:lnTo>
                    <a:pt x="146" y="1519"/>
                  </a:lnTo>
                  <a:lnTo>
                    <a:pt x="151" y="1557"/>
                  </a:lnTo>
                  <a:lnTo>
                    <a:pt x="161" y="1593"/>
                  </a:lnTo>
                  <a:lnTo>
                    <a:pt x="171" y="1610"/>
                  </a:lnTo>
                  <a:lnTo>
                    <a:pt x="179" y="1658"/>
                  </a:lnTo>
                  <a:lnTo>
                    <a:pt x="186" y="1666"/>
                  </a:lnTo>
                  <a:lnTo>
                    <a:pt x="197" y="1719"/>
                  </a:lnTo>
                  <a:lnTo>
                    <a:pt x="239" y="1802"/>
                  </a:lnTo>
                  <a:lnTo>
                    <a:pt x="237" y="1809"/>
                  </a:lnTo>
                  <a:lnTo>
                    <a:pt x="258" y="1845"/>
                  </a:lnTo>
                  <a:lnTo>
                    <a:pt x="278" y="1901"/>
                  </a:lnTo>
                  <a:lnTo>
                    <a:pt x="297" y="1929"/>
                  </a:lnTo>
                  <a:lnTo>
                    <a:pt x="315" y="1976"/>
                  </a:lnTo>
                  <a:lnTo>
                    <a:pt x="333" y="1984"/>
                  </a:lnTo>
                  <a:lnTo>
                    <a:pt x="328" y="1958"/>
                  </a:lnTo>
                  <a:lnTo>
                    <a:pt x="356" y="1931"/>
                  </a:lnTo>
                  <a:lnTo>
                    <a:pt x="345" y="1911"/>
                  </a:lnTo>
                  <a:lnTo>
                    <a:pt x="345" y="1905"/>
                  </a:lnTo>
                  <a:lnTo>
                    <a:pt x="371" y="1903"/>
                  </a:lnTo>
                  <a:lnTo>
                    <a:pt x="374" y="1863"/>
                  </a:lnTo>
                  <a:lnTo>
                    <a:pt x="388" y="1858"/>
                  </a:lnTo>
                  <a:lnTo>
                    <a:pt x="393" y="1860"/>
                  </a:lnTo>
                  <a:lnTo>
                    <a:pt x="414" y="1880"/>
                  </a:lnTo>
                  <a:lnTo>
                    <a:pt x="426" y="1868"/>
                  </a:lnTo>
                  <a:lnTo>
                    <a:pt x="434" y="1873"/>
                  </a:lnTo>
                  <a:lnTo>
                    <a:pt x="462" y="1822"/>
                  </a:lnTo>
                  <a:lnTo>
                    <a:pt x="464" y="1800"/>
                  </a:lnTo>
                  <a:lnTo>
                    <a:pt x="474" y="1780"/>
                  </a:lnTo>
                  <a:lnTo>
                    <a:pt x="471" y="1767"/>
                  </a:lnTo>
                  <a:lnTo>
                    <a:pt x="490" y="1794"/>
                  </a:lnTo>
                  <a:lnTo>
                    <a:pt x="490" y="1779"/>
                  </a:lnTo>
                  <a:lnTo>
                    <a:pt x="495" y="1754"/>
                  </a:lnTo>
                  <a:lnTo>
                    <a:pt x="510" y="1749"/>
                  </a:lnTo>
                  <a:lnTo>
                    <a:pt x="532" y="1789"/>
                  </a:lnTo>
                  <a:lnTo>
                    <a:pt x="557" y="1792"/>
                  </a:lnTo>
                  <a:lnTo>
                    <a:pt x="565" y="1810"/>
                  </a:lnTo>
                  <a:lnTo>
                    <a:pt x="565" y="1823"/>
                  </a:lnTo>
                  <a:lnTo>
                    <a:pt x="582" y="1840"/>
                  </a:lnTo>
                  <a:lnTo>
                    <a:pt x="603" y="1848"/>
                  </a:lnTo>
                  <a:lnTo>
                    <a:pt x="605" y="1886"/>
                  </a:lnTo>
                  <a:lnTo>
                    <a:pt x="585" y="1893"/>
                  </a:lnTo>
                  <a:lnTo>
                    <a:pt x="611" y="1911"/>
                  </a:lnTo>
                  <a:lnTo>
                    <a:pt x="593" y="1921"/>
                  </a:lnTo>
                  <a:lnTo>
                    <a:pt x="591" y="1941"/>
                  </a:lnTo>
                  <a:lnTo>
                    <a:pt x="601" y="1963"/>
                  </a:lnTo>
                  <a:lnTo>
                    <a:pt x="601" y="2002"/>
                  </a:lnTo>
                  <a:lnTo>
                    <a:pt x="606" y="2017"/>
                  </a:lnTo>
                  <a:lnTo>
                    <a:pt x="618" y="2024"/>
                  </a:lnTo>
                  <a:lnTo>
                    <a:pt x="610" y="2039"/>
                  </a:lnTo>
                  <a:lnTo>
                    <a:pt x="623" y="2050"/>
                  </a:lnTo>
                  <a:lnTo>
                    <a:pt x="625" y="2062"/>
                  </a:lnTo>
                  <a:lnTo>
                    <a:pt x="616" y="2088"/>
                  </a:lnTo>
                  <a:lnTo>
                    <a:pt x="636" y="2093"/>
                  </a:lnTo>
                  <a:lnTo>
                    <a:pt x="628" y="2108"/>
                  </a:lnTo>
                  <a:lnTo>
                    <a:pt x="636" y="2108"/>
                  </a:lnTo>
                  <a:lnTo>
                    <a:pt x="636" y="2115"/>
                  </a:lnTo>
                  <a:lnTo>
                    <a:pt x="631" y="2123"/>
                  </a:lnTo>
                  <a:lnTo>
                    <a:pt x="633" y="2138"/>
                  </a:lnTo>
                  <a:lnTo>
                    <a:pt x="628" y="2138"/>
                  </a:lnTo>
                  <a:lnTo>
                    <a:pt x="638" y="2163"/>
                  </a:lnTo>
                  <a:lnTo>
                    <a:pt x="631" y="2168"/>
                  </a:lnTo>
                  <a:lnTo>
                    <a:pt x="636" y="2178"/>
                  </a:lnTo>
                  <a:lnTo>
                    <a:pt x="623" y="2190"/>
                  </a:lnTo>
                  <a:lnTo>
                    <a:pt x="621" y="2203"/>
                  </a:lnTo>
                  <a:lnTo>
                    <a:pt x="649" y="2214"/>
                  </a:lnTo>
                  <a:lnTo>
                    <a:pt x="653" y="2211"/>
                  </a:lnTo>
                  <a:lnTo>
                    <a:pt x="663" y="2213"/>
                  </a:lnTo>
                  <a:lnTo>
                    <a:pt x="666" y="2226"/>
                  </a:lnTo>
                  <a:lnTo>
                    <a:pt x="681" y="2209"/>
                  </a:lnTo>
                  <a:lnTo>
                    <a:pt x="679" y="2231"/>
                  </a:lnTo>
                  <a:lnTo>
                    <a:pt x="683" y="2236"/>
                  </a:lnTo>
                  <a:lnTo>
                    <a:pt x="684" y="2231"/>
                  </a:lnTo>
                  <a:lnTo>
                    <a:pt x="693" y="2238"/>
                  </a:lnTo>
                  <a:lnTo>
                    <a:pt x="702" y="2256"/>
                  </a:lnTo>
                  <a:lnTo>
                    <a:pt x="711" y="2248"/>
                  </a:lnTo>
                  <a:lnTo>
                    <a:pt x="717" y="2252"/>
                  </a:lnTo>
                  <a:lnTo>
                    <a:pt x="732" y="2266"/>
                  </a:lnTo>
                  <a:lnTo>
                    <a:pt x="732" y="2281"/>
                  </a:lnTo>
                  <a:lnTo>
                    <a:pt x="737" y="2269"/>
                  </a:lnTo>
                  <a:lnTo>
                    <a:pt x="739" y="2279"/>
                  </a:lnTo>
                  <a:lnTo>
                    <a:pt x="729" y="2289"/>
                  </a:lnTo>
                  <a:lnTo>
                    <a:pt x="736" y="2299"/>
                  </a:lnTo>
                  <a:lnTo>
                    <a:pt x="734" y="2322"/>
                  </a:lnTo>
                  <a:lnTo>
                    <a:pt x="714" y="2334"/>
                  </a:lnTo>
                  <a:lnTo>
                    <a:pt x="719" y="2359"/>
                  </a:lnTo>
                  <a:lnTo>
                    <a:pt x="739" y="2395"/>
                  </a:lnTo>
                  <a:lnTo>
                    <a:pt x="734" y="2400"/>
                  </a:lnTo>
                  <a:lnTo>
                    <a:pt x="732" y="2421"/>
                  </a:lnTo>
                  <a:lnTo>
                    <a:pt x="742" y="2455"/>
                  </a:lnTo>
                  <a:lnTo>
                    <a:pt x="760" y="2441"/>
                  </a:lnTo>
                  <a:lnTo>
                    <a:pt x="765" y="2392"/>
                  </a:lnTo>
                  <a:lnTo>
                    <a:pt x="772" y="2380"/>
                  </a:lnTo>
                  <a:lnTo>
                    <a:pt x="779" y="2388"/>
                  </a:lnTo>
                  <a:lnTo>
                    <a:pt x="790" y="2382"/>
                  </a:lnTo>
                  <a:lnTo>
                    <a:pt x="785" y="2375"/>
                  </a:lnTo>
                  <a:lnTo>
                    <a:pt x="792" y="2372"/>
                  </a:lnTo>
                  <a:lnTo>
                    <a:pt x="792" y="2363"/>
                  </a:lnTo>
                  <a:lnTo>
                    <a:pt x="799" y="2372"/>
                  </a:lnTo>
                  <a:lnTo>
                    <a:pt x="808" y="2367"/>
                  </a:lnTo>
                  <a:lnTo>
                    <a:pt x="812" y="2357"/>
                  </a:lnTo>
                  <a:lnTo>
                    <a:pt x="825" y="2363"/>
                  </a:lnTo>
                  <a:lnTo>
                    <a:pt x="842" y="2362"/>
                  </a:lnTo>
                  <a:lnTo>
                    <a:pt x="865" y="2335"/>
                  </a:lnTo>
                  <a:lnTo>
                    <a:pt x="870" y="2322"/>
                  </a:lnTo>
                  <a:lnTo>
                    <a:pt x="880" y="2322"/>
                  </a:lnTo>
                  <a:lnTo>
                    <a:pt x="890" y="2302"/>
                  </a:lnTo>
                  <a:lnTo>
                    <a:pt x="900" y="2301"/>
                  </a:lnTo>
                  <a:lnTo>
                    <a:pt x="896" y="2314"/>
                  </a:lnTo>
                  <a:lnTo>
                    <a:pt x="915" y="2314"/>
                  </a:lnTo>
                  <a:lnTo>
                    <a:pt x="918" y="2340"/>
                  </a:lnTo>
                  <a:lnTo>
                    <a:pt x="908" y="2339"/>
                  </a:lnTo>
                  <a:lnTo>
                    <a:pt x="896" y="2354"/>
                  </a:lnTo>
                  <a:lnTo>
                    <a:pt x="898" y="2362"/>
                  </a:lnTo>
                  <a:lnTo>
                    <a:pt x="888" y="2375"/>
                  </a:lnTo>
                  <a:lnTo>
                    <a:pt x="875" y="2368"/>
                  </a:lnTo>
                  <a:lnTo>
                    <a:pt x="890" y="2446"/>
                  </a:lnTo>
                  <a:lnTo>
                    <a:pt x="903" y="2460"/>
                  </a:lnTo>
                  <a:lnTo>
                    <a:pt x="901" y="2479"/>
                  </a:lnTo>
                  <a:lnTo>
                    <a:pt x="910" y="2489"/>
                  </a:lnTo>
                  <a:lnTo>
                    <a:pt x="928" y="2496"/>
                  </a:lnTo>
                  <a:lnTo>
                    <a:pt x="943" y="2516"/>
                  </a:lnTo>
                  <a:lnTo>
                    <a:pt x="944" y="2531"/>
                  </a:lnTo>
                  <a:lnTo>
                    <a:pt x="948" y="2527"/>
                  </a:lnTo>
                  <a:lnTo>
                    <a:pt x="963" y="2539"/>
                  </a:lnTo>
                  <a:lnTo>
                    <a:pt x="976" y="2539"/>
                  </a:lnTo>
                  <a:lnTo>
                    <a:pt x="991" y="2521"/>
                  </a:lnTo>
                  <a:lnTo>
                    <a:pt x="999" y="2541"/>
                  </a:lnTo>
                  <a:lnTo>
                    <a:pt x="1012" y="2537"/>
                  </a:lnTo>
                  <a:lnTo>
                    <a:pt x="1032" y="2541"/>
                  </a:lnTo>
                  <a:lnTo>
                    <a:pt x="1035" y="2531"/>
                  </a:lnTo>
                  <a:lnTo>
                    <a:pt x="1049" y="2524"/>
                  </a:lnTo>
                  <a:lnTo>
                    <a:pt x="1057" y="2501"/>
                  </a:lnTo>
                  <a:lnTo>
                    <a:pt x="1047" y="2466"/>
                  </a:lnTo>
                  <a:lnTo>
                    <a:pt x="1060" y="2451"/>
                  </a:lnTo>
                  <a:lnTo>
                    <a:pt x="1088" y="2445"/>
                  </a:lnTo>
                  <a:lnTo>
                    <a:pt x="1120" y="2448"/>
                  </a:lnTo>
                  <a:lnTo>
                    <a:pt x="1135" y="2441"/>
                  </a:lnTo>
                  <a:lnTo>
                    <a:pt x="1132" y="2428"/>
                  </a:lnTo>
                  <a:lnTo>
                    <a:pt x="1141" y="2403"/>
                  </a:lnTo>
                  <a:lnTo>
                    <a:pt x="1165" y="2382"/>
                  </a:lnTo>
                  <a:lnTo>
                    <a:pt x="1170" y="2362"/>
                  </a:lnTo>
                  <a:lnTo>
                    <a:pt x="1183" y="2365"/>
                  </a:lnTo>
                  <a:lnTo>
                    <a:pt x="1196" y="2359"/>
                  </a:lnTo>
                  <a:lnTo>
                    <a:pt x="1201" y="2360"/>
                  </a:lnTo>
                  <a:lnTo>
                    <a:pt x="1213" y="2347"/>
                  </a:lnTo>
                  <a:lnTo>
                    <a:pt x="1231" y="2345"/>
                  </a:lnTo>
                  <a:lnTo>
                    <a:pt x="1226" y="2315"/>
                  </a:lnTo>
                  <a:lnTo>
                    <a:pt x="1252" y="2309"/>
                  </a:lnTo>
                  <a:lnTo>
                    <a:pt x="1264" y="2320"/>
                  </a:lnTo>
                  <a:lnTo>
                    <a:pt x="1276" y="2307"/>
                  </a:lnTo>
                  <a:lnTo>
                    <a:pt x="1277" y="2314"/>
                  </a:lnTo>
                  <a:lnTo>
                    <a:pt x="1284" y="2314"/>
                  </a:lnTo>
                  <a:lnTo>
                    <a:pt x="1286" y="2322"/>
                  </a:lnTo>
                  <a:lnTo>
                    <a:pt x="1309" y="2330"/>
                  </a:lnTo>
                  <a:lnTo>
                    <a:pt x="1315" y="2327"/>
                  </a:lnTo>
                  <a:lnTo>
                    <a:pt x="1317" y="2322"/>
                  </a:lnTo>
                  <a:lnTo>
                    <a:pt x="1320" y="2325"/>
                  </a:lnTo>
                  <a:lnTo>
                    <a:pt x="1324" y="2312"/>
                  </a:lnTo>
                  <a:lnTo>
                    <a:pt x="1339" y="2307"/>
                  </a:lnTo>
                  <a:lnTo>
                    <a:pt x="1342" y="2279"/>
                  </a:lnTo>
                  <a:lnTo>
                    <a:pt x="1355" y="2267"/>
                  </a:lnTo>
                  <a:lnTo>
                    <a:pt x="1362" y="2281"/>
                  </a:lnTo>
                  <a:lnTo>
                    <a:pt x="1372" y="2262"/>
                  </a:lnTo>
                  <a:lnTo>
                    <a:pt x="1357" y="2248"/>
                  </a:lnTo>
                  <a:lnTo>
                    <a:pt x="1362" y="2243"/>
                  </a:lnTo>
                  <a:lnTo>
                    <a:pt x="1355" y="2223"/>
                  </a:lnTo>
                  <a:lnTo>
                    <a:pt x="1363" y="2218"/>
                  </a:lnTo>
                  <a:lnTo>
                    <a:pt x="1363" y="2211"/>
                  </a:lnTo>
                  <a:lnTo>
                    <a:pt x="1357" y="2196"/>
                  </a:lnTo>
                  <a:lnTo>
                    <a:pt x="1378" y="2209"/>
                  </a:lnTo>
                  <a:lnTo>
                    <a:pt x="1382" y="2186"/>
                  </a:lnTo>
                  <a:lnTo>
                    <a:pt x="1377" y="2183"/>
                  </a:lnTo>
                  <a:lnTo>
                    <a:pt x="1388" y="2176"/>
                  </a:lnTo>
                  <a:lnTo>
                    <a:pt x="1405" y="2113"/>
                  </a:lnTo>
                  <a:lnTo>
                    <a:pt x="1413" y="2112"/>
                  </a:lnTo>
                  <a:lnTo>
                    <a:pt x="1458" y="2138"/>
                  </a:lnTo>
                  <a:lnTo>
                    <a:pt x="1474" y="2142"/>
                  </a:lnTo>
                  <a:lnTo>
                    <a:pt x="1474" y="2151"/>
                  </a:lnTo>
                  <a:lnTo>
                    <a:pt x="1488" y="2156"/>
                  </a:lnTo>
                  <a:lnTo>
                    <a:pt x="1478" y="2181"/>
                  </a:lnTo>
                  <a:lnTo>
                    <a:pt x="1488" y="2186"/>
                  </a:lnTo>
                  <a:lnTo>
                    <a:pt x="1516" y="2180"/>
                  </a:lnTo>
                  <a:lnTo>
                    <a:pt x="1526" y="2198"/>
                  </a:lnTo>
                  <a:lnTo>
                    <a:pt x="1546" y="2185"/>
                  </a:lnTo>
                  <a:lnTo>
                    <a:pt x="1549" y="2199"/>
                  </a:lnTo>
                  <a:lnTo>
                    <a:pt x="1556" y="2203"/>
                  </a:lnTo>
                  <a:lnTo>
                    <a:pt x="1574" y="2198"/>
                  </a:lnTo>
                  <a:lnTo>
                    <a:pt x="1595" y="2208"/>
                  </a:lnTo>
                  <a:lnTo>
                    <a:pt x="1592" y="2223"/>
                  </a:lnTo>
                  <a:lnTo>
                    <a:pt x="1604" y="2236"/>
                  </a:lnTo>
                  <a:lnTo>
                    <a:pt x="1635" y="2203"/>
                  </a:lnTo>
                  <a:lnTo>
                    <a:pt x="1634" y="2196"/>
                  </a:lnTo>
                  <a:lnTo>
                    <a:pt x="1653" y="2158"/>
                  </a:lnTo>
                  <a:lnTo>
                    <a:pt x="1663" y="2151"/>
                  </a:lnTo>
                  <a:lnTo>
                    <a:pt x="1678" y="2151"/>
                  </a:lnTo>
                  <a:lnTo>
                    <a:pt x="1680" y="2140"/>
                  </a:lnTo>
                  <a:lnTo>
                    <a:pt x="1706" y="2150"/>
                  </a:lnTo>
                  <a:lnTo>
                    <a:pt x="1718" y="2145"/>
                  </a:lnTo>
                  <a:lnTo>
                    <a:pt x="1730" y="2132"/>
                  </a:lnTo>
                  <a:lnTo>
                    <a:pt x="1735" y="2135"/>
                  </a:lnTo>
                  <a:lnTo>
                    <a:pt x="1753" y="2132"/>
                  </a:lnTo>
                  <a:lnTo>
                    <a:pt x="1763" y="2146"/>
                  </a:lnTo>
                  <a:lnTo>
                    <a:pt x="1783" y="2153"/>
                  </a:lnTo>
                  <a:lnTo>
                    <a:pt x="1784" y="2156"/>
                  </a:lnTo>
                  <a:lnTo>
                    <a:pt x="1774" y="2168"/>
                  </a:lnTo>
                  <a:lnTo>
                    <a:pt x="1783" y="2170"/>
                  </a:lnTo>
                  <a:lnTo>
                    <a:pt x="1779" y="2173"/>
                  </a:lnTo>
                  <a:lnTo>
                    <a:pt x="1796" y="2191"/>
                  </a:lnTo>
                  <a:lnTo>
                    <a:pt x="1809" y="2171"/>
                  </a:lnTo>
                  <a:lnTo>
                    <a:pt x="1812" y="2150"/>
                  </a:lnTo>
                  <a:lnTo>
                    <a:pt x="1832" y="2150"/>
                  </a:lnTo>
                  <a:lnTo>
                    <a:pt x="1827" y="2158"/>
                  </a:lnTo>
                  <a:lnTo>
                    <a:pt x="1839" y="2181"/>
                  </a:lnTo>
                  <a:lnTo>
                    <a:pt x="1857" y="2176"/>
                  </a:lnTo>
                  <a:lnTo>
                    <a:pt x="1860" y="2160"/>
                  </a:lnTo>
                  <a:lnTo>
                    <a:pt x="1890" y="2168"/>
                  </a:lnTo>
                  <a:lnTo>
                    <a:pt x="1904" y="2151"/>
                  </a:lnTo>
                  <a:lnTo>
                    <a:pt x="1923" y="2151"/>
                  </a:lnTo>
                  <a:lnTo>
                    <a:pt x="1920" y="2145"/>
                  </a:lnTo>
                  <a:lnTo>
                    <a:pt x="1928" y="2151"/>
                  </a:lnTo>
                  <a:lnTo>
                    <a:pt x="1945" y="2150"/>
                  </a:lnTo>
                  <a:lnTo>
                    <a:pt x="1947" y="2118"/>
                  </a:lnTo>
                  <a:lnTo>
                    <a:pt x="1943" y="2107"/>
                  </a:lnTo>
                  <a:lnTo>
                    <a:pt x="1950" y="2088"/>
                  </a:lnTo>
                  <a:lnTo>
                    <a:pt x="1947" y="2084"/>
                  </a:lnTo>
                  <a:lnTo>
                    <a:pt x="1957" y="2079"/>
                  </a:lnTo>
                  <a:lnTo>
                    <a:pt x="1958" y="2059"/>
                  </a:lnTo>
                  <a:lnTo>
                    <a:pt x="1965" y="2054"/>
                  </a:lnTo>
                  <a:lnTo>
                    <a:pt x="1981" y="2049"/>
                  </a:lnTo>
                  <a:lnTo>
                    <a:pt x="1993" y="2057"/>
                  </a:lnTo>
                  <a:lnTo>
                    <a:pt x="2011" y="2050"/>
                  </a:lnTo>
                  <a:lnTo>
                    <a:pt x="2021" y="2040"/>
                  </a:lnTo>
                  <a:lnTo>
                    <a:pt x="2029" y="2045"/>
                  </a:lnTo>
                  <a:lnTo>
                    <a:pt x="2028" y="2031"/>
                  </a:lnTo>
                  <a:lnTo>
                    <a:pt x="2038" y="2027"/>
                  </a:lnTo>
                  <a:lnTo>
                    <a:pt x="2046" y="2029"/>
                  </a:lnTo>
                  <a:lnTo>
                    <a:pt x="2064" y="2011"/>
                  </a:lnTo>
                  <a:lnTo>
                    <a:pt x="2076" y="2012"/>
                  </a:lnTo>
                  <a:lnTo>
                    <a:pt x="2081" y="2007"/>
                  </a:lnTo>
                  <a:lnTo>
                    <a:pt x="2082" y="2011"/>
                  </a:lnTo>
                  <a:lnTo>
                    <a:pt x="2099" y="2004"/>
                  </a:lnTo>
                  <a:lnTo>
                    <a:pt x="2101" y="2001"/>
                  </a:lnTo>
                  <a:lnTo>
                    <a:pt x="2104" y="2002"/>
                  </a:lnTo>
                  <a:lnTo>
                    <a:pt x="2114" y="1987"/>
                  </a:lnTo>
                  <a:lnTo>
                    <a:pt x="2127" y="1997"/>
                  </a:lnTo>
                  <a:lnTo>
                    <a:pt x="2132" y="1996"/>
                  </a:lnTo>
                  <a:lnTo>
                    <a:pt x="2149" y="2002"/>
                  </a:lnTo>
                  <a:lnTo>
                    <a:pt x="2155" y="1996"/>
                  </a:lnTo>
                  <a:lnTo>
                    <a:pt x="2155" y="1976"/>
                  </a:lnTo>
                  <a:lnTo>
                    <a:pt x="2170" y="1959"/>
                  </a:lnTo>
                  <a:lnTo>
                    <a:pt x="2169" y="1948"/>
                  </a:lnTo>
                  <a:lnTo>
                    <a:pt x="2180" y="1939"/>
                  </a:lnTo>
                  <a:lnTo>
                    <a:pt x="2184" y="1929"/>
                  </a:lnTo>
                  <a:lnTo>
                    <a:pt x="2177" y="1923"/>
                  </a:lnTo>
                  <a:lnTo>
                    <a:pt x="2185" y="1915"/>
                  </a:lnTo>
                  <a:lnTo>
                    <a:pt x="2187" y="1896"/>
                  </a:lnTo>
                  <a:lnTo>
                    <a:pt x="2177" y="1886"/>
                  </a:lnTo>
                  <a:lnTo>
                    <a:pt x="2195" y="1863"/>
                  </a:lnTo>
                  <a:lnTo>
                    <a:pt x="2179" y="1858"/>
                  </a:lnTo>
                  <a:lnTo>
                    <a:pt x="2174" y="1842"/>
                  </a:lnTo>
                  <a:lnTo>
                    <a:pt x="2175" y="1810"/>
                  </a:lnTo>
                  <a:lnTo>
                    <a:pt x="2154" y="1790"/>
                  </a:lnTo>
                  <a:lnTo>
                    <a:pt x="2142" y="1789"/>
                  </a:lnTo>
                  <a:lnTo>
                    <a:pt x="2136" y="1795"/>
                  </a:lnTo>
                  <a:lnTo>
                    <a:pt x="2119" y="1772"/>
                  </a:lnTo>
                  <a:lnTo>
                    <a:pt x="2109" y="1770"/>
                  </a:lnTo>
                  <a:lnTo>
                    <a:pt x="2086" y="1732"/>
                  </a:lnTo>
                  <a:lnTo>
                    <a:pt x="2078" y="1727"/>
                  </a:lnTo>
                  <a:lnTo>
                    <a:pt x="2073" y="1729"/>
                  </a:lnTo>
                  <a:lnTo>
                    <a:pt x="2071" y="1704"/>
                  </a:lnTo>
                  <a:lnTo>
                    <a:pt x="2059" y="1706"/>
                  </a:lnTo>
                  <a:lnTo>
                    <a:pt x="2049" y="1694"/>
                  </a:lnTo>
                  <a:lnTo>
                    <a:pt x="2051" y="1686"/>
                  </a:lnTo>
                  <a:lnTo>
                    <a:pt x="2044" y="1678"/>
                  </a:lnTo>
                  <a:lnTo>
                    <a:pt x="2038" y="1679"/>
                  </a:lnTo>
                  <a:lnTo>
                    <a:pt x="2031" y="1658"/>
                  </a:lnTo>
                  <a:lnTo>
                    <a:pt x="2023" y="1651"/>
                  </a:lnTo>
                  <a:lnTo>
                    <a:pt x="2023" y="1645"/>
                  </a:lnTo>
                  <a:lnTo>
                    <a:pt x="2015" y="1631"/>
                  </a:lnTo>
                  <a:lnTo>
                    <a:pt x="2013" y="1615"/>
                  </a:lnTo>
                  <a:lnTo>
                    <a:pt x="1985" y="1608"/>
                  </a:lnTo>
                  <a:lnTo>
                    <a:pt x="1981" y="1585"/>
                  </a:lnTo>
                  <a:lnTo>
                    <a:pt x="1968" y="1588"/>
                  </a:lnTo>
                  <a:lnTo>
                    <a:pt x="1953" y="1567"/>
                  </a:lnTo>
                  <a:lnTo>
                    <a:pt x="1942" y="1563"/>
                  </a:lnTo>
                  <a:lnTo>
                    <a:pt x="1942" y="1558"/>
                  </a:lnTo>
                  <a:lnTo>
                    <a:pt x="1927" y="1557"/>
                  </a:lnTo>
                  <a:lnTo>
                    <a:pt x="1905" y="1522"/>
                  </a:lnTo>
                  <a:lnTo>
                    <a:pt x="1905" y="1507"/>
                  </a:lnTo>
                  <a:lnTo>
                    <a:pt x="2039" y="1194"/>
                  </a:lnTo>
                  <a:lnTo>
                    <a:pt x="2021" y="1187"/>
                  </a:lnTo>
                  <a:lnTo>
                    <a:pt x="2031" y="1154"/>
                  </a:lnTo>
                  <a:lnTo>
                    <a:pt x="2026" y="1149"/>
                  </a:lnTo>
                  <a:lnTo>
                    <a:pt x="2034" y="1138"/>
                  </a:lnTo>
                  <a:lnTo>
                    <a:pt x="2048" y="1095"/>
                  </a:lnTo>
                  <a:lnTo>
                    <a:pt x="2036" y="1090"/>
                  </a:lnTo>
                  <a:lnTo>
                    <a:pt x="2031" y="1078"/>
                  </a:lnTo>
                  <a:lnTo>
                    <a:pt x="2039" y="1078"/>
                  </a:lnTo>
                  <a:lnTo>
                    <a:pt x="2044" y="1070"/>
                  </a:lnTo>
                  <a:lnTo>
                    <a:pt x="2054" y="1071"/>
                  </a:lnTo>
                  <a:lnTo>
                    <a:pt x="2069" y="1017"/>
                  </a:lnTo>
                  <a:lnTo>
                    <a:pt x="2056" y="1018"/>
                  </a:lnTo>
                  <a:lnTo>
                    <a:pt x="2051" y="1028"/>
                  </a:lnTo>
                  <a:lnTo>
                    <a:pt x="2021" y="972"/>
                  </a:lnTo>
                  <a:lnTo>
                    <a:pt x="2028" y="970"/>
                  </a:lnTo>
                  <a:lnTo>
                    <a:pt x="2029" y="965"/>
                  </a:lnTo>
                  <a:lnTo>
                    <a:pt x="2026" y="967"/>
                  </a:lnTo>
                  <a:lnTo>
                    <a:pt x="2074" y="901"/>
                  </a:lnTo>
                  <a:lnTo>
                    <a:pt x="2071" y="899"/>
                  </a:lnTo>
                  <a:lnTo>
                    <a:pt x="2063" y="896"/>
                  </a:lnTo>
                  <a:lnTo>
                    <a:pt x="2015" y="901"/>
                  </a:lnTo>
                  <a:lnTo>
                    <a:pt x="2011" y="871"/>
                  </a:lnTo>
                  <a:lnTo>
                    <a:pt x="2005" y="873"/>
                  </a:lnTo>
                  <a:lnTo>
                    <a:pt x="2005" y="881"/>
                  </a:lnTo>
                  <a:lnTo>
                    <a:pt x="1988" y="884"/>
                  </a:lnTo>
                  <a:lnTo>
                    <a:pt x="1983" y="896"/>
                  </a:lnTo>
                  <a:lnTo>
                    <a:pt x="1988" y="912"/>
                  </a:lnTo>
                  <a:lnTo>
                    <a:pt x="1980" y="929"/>
                  </a:lnTo>
                  <a:lnTo>
                    <a:pt x="1990" y="940"/>
                  </a:lnTo>
                  <a:lnTo>
                    <a:pt x="1990" y="947"/>
                  </a:lnTo>
                  <a:lnTo>
                    <a:pt x="1980" y="949"/>
                  </a:lnTo>
                  <a:lnTo>
                    <a:pt x="1973" y="964"/>
                  </a:lnTo>
                  <a:lnTo>
                    <a:pt x="1968" y="962"/>
                  </a:lnTo>
                  <a:lnTo>
                    <a:pt x="1973" y="974"/>
                  </a:lnTo>
                  <a:lnTo>
                    <a:pt x="1973" y="994"/>
                  </a:lnTo>
                  <a:lnTo>
                    <a:pt x="1968" y="1002"/>
                  </a:lnTo>
                  <a:lnTo>
                    <a:pt x="1957" y="1005"/>
                  </a:lnTo>
                  <a:lnTo>
                    <a:pt x="1957" y="1015"/>
                  </a:lnTo>
                  <a:lnTo>
                    <a:pt x="1950" y="1022"/>
                  </a:lnTo>
                  <a:lnTo>
                    <a:pt x="1928" y="1003"/>
                  </a:lnTo>
                  <a:lnTo>
                    <a:pt x="1933" y="987"/>
                  </a:lnTo>
                  <a:lnTo>
                    <a:pt x="1920" y="970"/>
                  </a:lnTo>
                  <a:lnTo>
                    <a:pt x="1915" y="975"/>
                  </a:lnTo>
                  <a:lnTo>
                    <a:pt x="1909" y="965"/>
                  </a:lnTo>
                  <a:lnTo>
                    <a:pt x="1925" y="944"/>
                  </a:lnTo>
                  <a:lnTo>
                    <a:pt x="1930" y="927"/>
                  </a:lnTo>
                  <a:lnTo>
                    <a:pt x="1920" y="921"/>
                  </a:lnTo>
                  <a:lnTo>
                    <a:pt x="1928" y="902"/>
                  </a:lnTo>
                  <a:lnTo>
                    <a:pt x="1918" y="896"/>
                  </a:lnTo>
                  <a:lnTo>
                    <a:pt x="1847" y="912"/>
                  </a:lnTo>
                  <a:lnTo>
                    <a:pt x="1844" y="902"/>
                  </a:lnTo>
                  <a:lnTo>
                    <a:pt x="1851" y="878"/>
                  </a:lnTo>
                  <a:lnTo>
                    <a:pt x="1834" y="871"/>
                  </a:lnTo>
                  <a:lnTo>
                    <a:pt x="1834" y="828"/>
                  </a:lnTo>
                  <a:lnTo>
                    <a:pt x="1842" y="795"/>
                  </a:lnTo>
                  <a:lnTo>
                    <a:pt x="1796" y="763"/>
                  </a:lnTo>
                  <a:lnTo>
                    <a:pt x="1816" y="710"/>
                  </a:lnTo>
                  <a:lnTo>
                    <a:pt x="1831" y="702"/>
                  </a:lnTo>
                  <a:lnTo>
                    <a:pt x="1814" y="652"/>
                  </a:lnTo>
                  <a:lnTo>
                    <a:pt x="1801" y="641"/>
                  </a:lnTo>
                  <a:lnTo>
                    <a:pt x="1789" y="641"/>
                  </a:lnTo>
                  <a:lnTo>
                    <a:pt x="1786" y="651"/>
                  </a:lnTo>
                  <a:lnTo>
                    <a:pt x="1698" y="604"/>
                  </a:lnTo>
                  <a:lnTo>
                    <a:pt x="1721" y="568"/>
                  </a:lnTo>
                  <a:lnTo>
                    <a:pt x="1692" y="541"/>
                  </a:lnTo>
                  <a:lnTo>
                    <a:pt x="1643" y="526"/>
                  </a:lnTo>
                  <a:lnTo>
                    <a:pt x="1648" y="482"/>
                  </a:lnTo>
                  <a:lnTo>
                    <a:pt x="1634" y="460"/>
                  </a:lnTo>
                  <a:lnTo>
                    <a:pt x="1655" y="420"/>
                  </a:lnTo>
                  <a:lnTo>
                    <a:pt x="1640" y="412"/>
                  </a:lnTo>
                  <a:lnTo>
                    <a:pt x="1632" y="414"/>
                  </a:lnTo>
                  <a:lnTo>
                    <a:pt x="1635" y="394"/>
                  </a:lnTo>
                  <a:lnTo>
                    <a:pt x="1665" y="405"/>
                  </a:lnTo>
                  <a:lnTo>
                    <a:pt x="1673" y="379"/>
                  </a:lnTo>
                  <a:lnTo>
                    <a:pt x="1600" y="372"/>
                  </a:lnTo>
                  <a:lnTo>
                    <a:pt x="1595" y="409"/>
                  </a:lnTo>
                  <a:lnTo>
                    <a:pt x="1577" y="405"/>
                  </a:lnTo>
                  <a:lnTo>
                    <a:pt x="1576" y="424"/>
                  </a:lnTo>
                  <a:lnTo>
                    <a:pt x="1557" y="422"/>
                  </a:lnTo>
                  <a:lnTo>
                    <a:pt x="1544" y="493"/>
                  </a:lnTo>
                  <a:lnTo>
                    <a:pt x="1532" y="516"/>
                  </a:lnTo>
                  <a:lnTo>
                    <a:pt x="1509" y="503"/>
                  </a:lnTo>
                  <a:lnTo>
                    <a:pt x="1508" y="414"/>
                  </a:lnTo>
                  <a:lnTo>
                    <a:pt x="1491" y="415"/>
                  </a:lnTo>
                  <a:lnTo>
                    <a:pt x="1486" y="417"/>
                  </a:lnTo>
                  <a:lnTo>
                    <a:pt x="1483" y="424"/>
                  </a:lnTo>
                  <a:lnTo>
                    <a:pt x="1478" y="422"/>
                  </a:lnTo>
                  <a:lnTo>
                    <a:pt x="1478" y="437"/>
                  </a:lnTo>
                  <a:lnTo>
                    <a:pt x="1473" y="447"/>
                  </a:lnTo>
                  <a:lnTo>
                    <a:pt x="1453" y="439"/>
                  </a:lnTo>
                  <a:lnTo>
                    <a:pt x="1448" y="447"/>
                  </a:lnTo>
                  <a:lnTo>
                    <a:pt x="1440" y="447"/>
                  </a:lnTo>
                  <a:lnTo>
                    <a:pt x="1436" y="462"/>
                  </a:lnTo>
                  <a:lnTo>
                    <a:pt x="1426" y="465"/>
                  </a:lnTo>
                  <a:lnTo>
                    <a:pt x="1426" y="478"/>
                  </a:lnTo>
                  <a:lnTo>
                    <a:pt x="1417" y="477"/>
                  </a:lnTo>
                  <a:lnTo>
                    <a:pt x="1413" y="483"/>
                  </a:lnTo>
                  <a:lnTo>
                    <a:pt x="1397" y="485"/>
                  </a:lnTo>
                  <a:lnTo>
                    <a:pt x="1397" y="492"/>
                  </a:lnTo>
                  <a:lnTo>
                    <a:pt x="1385" y="500"/>
                  </a:lnTo>
                  <a:lnTo>
                    <a:pt x="1387" y="508"/>
                  </a:lnTo>
                  <a:lnTo>
                    <a:pt x="1377" y="526"/>
                  </a:lnTo>
                  <a:lnTo>
                    <a:pt x="1378" y="533"/>
                  </a:lnTo>
                  <a:lnTo>
                    <a:pt x="1359" y="556"/>
                  </a:lnTo>
                  <a:lnTo>
                    <a:pt x="1350" y="573"/>
                  </a:lnTo>
                  <a:lnTo>
                    <a:pt x="1327" y="583"/>
                  </a:lnTo>
                  <a:lnTo>
                    <a:pt x="1296" y="581"/>
                  </a:lnTo>
                  <a:lnTo>
                    <a:pt x="1287" y="586"/>
                  </a:lnTo>
                  <a:lnTo>
                    <a:pt x="1282" y="591"/>
                  </a:lnTo>
                  <a:lnTo>
                    <a:pt x="1289" y="614"/>
                  </a:lnTo>
                  <a:lnTo>
                    <a:pt x="1286" y="624"/>
                  </a:lnTo>
                  <a:lnTo>
                    <a:pt x="1266" y="642"/>
                  </a:lnTo>
                  <a:lnTo>
                    <a:pt x="1249" y="644"/>
                  </a:lnTo>
                  <a:lnTo>
                    <a:pt x="1236" y="636"/>
                  </a:lnTo>
                  <a:lnTo>
                    <a:pt x="1228" y="637"/>
                  </a:lnTo>
                  <a:lnTo>
                    <a:pt x="1224" y="642"/>
                  </a:lnTo>
                  <a:lnTo>
                    <a:pt x="1195" y="631"/>
                  </a:lnTo>
                  <a:lnTo>
                    <a:pt x="1178" y="631"/>
                  </a:lnTo>
                  <a:lnTo>
                    <a:pt x="1170" y="639"/>
                  </a:lnTo>
                  <a:lnTo>
                    <a:pt x="1151" y="637"/>
                  </a:lnTo>
                  <a:lnTo>
                    <a:pt x="1130" y="646"/>
                  </a:lnTo>
                  <a:lnTo>
                    <a:pt x="1117" y="639"/>
                  </a:lnTo>
                  <a:lnTo>
                    <a:pt x="1100" y="637"/>
                  </a:lnTo>
                  <a:lnTo>
                    <a:pt x="1090" y="626"/>
                  </a:lnTo>
                  <a:lnTo>
                    <a:pt x="1085" y="627"/>
                  </a:lnTo>
                  <a:lnTo>
                    <a:pt x="1074" y="622"/>
                  </a:lnTo>
                  <a:lnTo>
                    <a:pt x="1054" y="629"/>
                  </a:lnTo>
                  <a:lnTo>
                    <a:pt x="1054" y="636"/>
                  </a:lnTo>
                  <a:lnTo>
                    <a:pt x="1045" y="636"/>
                  </a:lnTo>
                  <a:lnTo>
                    <a:pt x="1040" y="644"/>
                  </a:lnTo>
                  <a:lnTo>
                    <a:pt x="1029" y="646"/>
                  </a:lnTo>
                  <a:lnTo>
                    <a:pt x="1022" y="657"/>
                  </a:lnTo>
                  <a:lnTo>
                    <a:pt x="1021" y="636"/>
                  </a:lnTo>
                  <a:lnTo>
                    <a:pt x="1012" y="632"/>
                  </a:lnTo>
                  <a:lnTo>
                    <a:pt x="1012" y="626"/>
                  </a:lnTo>
                  <a:lnTo>
                    <a:pt x="1006" y="619"/>
                  </a:lnTo>
                  <a:lnTo>
                    <a:pt x="1011" y="614"/>
                  </a:lnTo>
                  <a:lnTo>
                    <a:pt x="1004" y="589"/>
                  </a:lnTo>
                  <a:lnTo>
                    <a:pt x="1009" y="583"/>
                  </a:lnTo>
                  <a:lnTo>
                    <a:pt x="1009" y="559"/>
                  </a:lnTo>
                  <a:lnTo>
                    <a:pt x="1002" y="536"/>
                  </a:lnTo>
                  <a:lnTo>
                    <a:pt x="1006" y="513"/>
                  </a:lnTo>
                  <a:lnTo>
                    <a:pt x="1024" y="500"/>
                  </a:lnTo>
                  <a:lnTo>
                    <a:pt x="1030" y="480"/>
                  </a:lnTo>
                  <a:lnTo>
                    <a:pt x="1047" y="460"/>
                  </a:lnTo>
                  <a:lnTo>
                    <a:pt x="1054" y="434"/>
                  </a:lnTo>
                  <a:lnTo>
                    <a:pt x="1064" y="419"/>
                  </a:lnTo>
                  <a:lnTo>
                    <a:pt x="1054" y="410"/>
                  </a:lnTo>
                  <a:lnTo>
                    <a:pt x="1059" y="402"/>
                  </a:lnTo>
                  <a:lnTo>
                    <a:pt x="1054" y="395"/>
                  </a:lnTo>
                  <a:lnTo>
                    <a:pt x="1059" y="389"/>
                  </a:lnTo>
                  <a:lnTo>
                    <a:pt x="1052" y="379"/>
                  </a:lnTo>
                  <a:lnTo>
                    <a:pt x="1059" y="364"/>
                  </a:lnTo>
                  <a:lnTo>
                    <a:pt x="1050" y="354"/>
                  </a:lnTo>
                  <a:lnTo>
                    <a:pt x="1052" y="338"/>
                  </a:lnTo>
                  <a:lnTo>
                    <a:pt x="1045" y="333"/>
                  </a:lnTo>
                  <a:lnTo>
                    <a:pt x="1047" y="318"/>
                  </a:lnTo>
                  <a:lnTo>
                    <a:pt x="1034" y="323"/>
                  </a:lnTo>
                  <a:lnTo>
                    <a:pt x="1040" y="311"/>
                  </a:lnTo>
                  <a:lnTo>
                    <a:pt x="1032" y="308"/>
                  </a:lnTo>
                  <a:lnTo>
                    <a:pt x="1029" y="291"/>
                  </a:lnTo>
                  <a:lnTo>
                    <a:pt x="1019" y="283"/>
                  </a:lnTo>
                  <a:lnTo>
                    <a:pt x="1022" y="266"/>
                  </a:lnTo>
                  <a:lnTo>
                    <a:pt x="1014" y="266"/>
                  </a:lnTo>
                  <a:lnTo>
                    <a:pt x="1017" y="256"/>
                  </a:lnTo>
                  <a:lnTo>
                    <a:pt x="1024" y="253"/>
                  </a:lnTo>
                  <a:lnTo>
                    <a:pt x="1017" y="240"/>
                  </a:lnTo>
                  <a:lnTo>
                    <a:pt x="1007" y="231"/>
                  </a:lnTo>
                  <a:lnTo>
                    <a:pt x="1009" y="217"/>
                  </a:lnTo>
                  <a:lnTo>
                    <a:pt x="1017" y="215"/>
                  </a:lnTo>
                  <a:lnTo>
                    <a:pt x="1019" y="210"/>
                  </a:lnTo>
                  <a:lnTo>
                    <a:pt x="1006" y="213"/>
                  </a:lnTo>
                  <a:lnTo>
                    <a:pt x="1009" y="202"/>
                  </a:lnTo>
                  <a:lnTo>
                    <a:pt x="1001" y="202"/>
                  </a:lnTo>
                  <a:lnTo>
                    <a:pt x="1001" y="192"/>
                  </a:lnTo>
                  <a:lnTo>
                    <a:pt x="992" y="190"/>
                  </a:lnTo>
                  <a:lnTo>
                    <a:pt x="987" y="170"/>
                  </a:lnTo>
                  <a:lnTo>
                    <a:pt x="981" y="169"/>
                  </a:lnTo>
                  <a:lnTo>
                    <a:pt x="987" y="159"/>
                  </a:lnTo>
                  <a:lnTo>
                    <a:pt x="977" y="155"/>
                  </a:lnTo>
                  <a:lnTo>
                    <a:pt x="976" y="142"/>
                  </a:lnTo>
                  <a:lnTo>
                    <a:pt x="969" y="142"/>
                  </a:lnTo>
                  <a:lnTo>
                    <a:pt x="964" y="132"/>
                  </a:lnTo>
                  <a:lnTo>
                    <a:pt x="969" y="119"/>
                  </a:lnTo>
                  <a:lnTo>
                    <a:pt x="959" y="119"/>
                  </a:lnTo>
                  <a:lnTo>
                    <a:pt x="956" y="97"/>
                  </a:lnTo>
                  <a:lnTo>
                    <a:pt x="948" y="91"/>
                  </a:lnTo>
                  <a:lnTo>
                    <a:pt x="949" y="82"/>
                  </a:lnTo>
                  <a:lnTo>
                    <a:pt x="928" y="66"/>
                  </a:lnTo>
                  <a:lnTo>
                    <a:pt x="919" y="48"/>
                  </a:lnTo>
                  <a:lnTo>
                    <a:pt x="910" y="48"/>
                  </a:lnTo>
                  <a:lnTo>
                    <a:pt x="905" y="39"/>
                  </a:lnTo>
                  <a:lnTo>
                    <a:pt x="900" y="44"/>
                  </a:lnTo>
                  <a:lnTo>
                    <a:pt x="893" y="34"/>
                  </a:lnTo>
                  <a:lnTo>
                    <a:pt x="885" y="36"/>
                  </a:lnTo>
                  <a:lnTo>
                    <a:pt x="878" y="26"/>
                  </a:lnTo>
                  <a:lnTo>
                    <a:pt x="878" y="21"/>
                  </a:lnTo>
                  <a:lnTo>
                    <a:pt x="857" y="0"/>
                  </a:lnTo>
                  <a:lnTo>
                    <a:pt x="857" y="1126"/>
                  </a:lnTo>
                  <a:close/>
                </a:path>
              </a:pathLst>
            </a:custGeom>
            <a:solidFill>
              <a:srgbClr val="7F7F7F"/>
            </a:solidFill>
            <a:ln w="12700">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5" name="Freeform 41">
              <a:extLst>
                <a:ext uri="{FF2B5EF4-FFF2-40B4-BE49-F238E27FC236}">
                  <a16:creationId xmlns:a16="http://schemas.microsoft.com/office/drawing/2014/main" id="{EA128D64-E9BB-42F3-9117-2D2A4B415C7D}"/>
                </a:ext>
              </a:extLst>
            </p:cNvPr>
            <p:cNvSpPr>
              <a:spLocks noChangeAspect="1"/>
            </p:cNvSpPr>
            <p:nvPr/>
          </p:nvSpPr>
          <p:spPr bwMode="auto">
            <a:xfrm>
              <a:off x="3974508" y="3886749"/>
              <a:ext cx="468000" cy="396260"/>
            </a:xfrm>
            <a:custGeom>
              <a:avLst/>
              <a:gdLst/>
              <a:ahLst/>
              <a:cxnLst>
                <a:cxn ang="0">
                  <a:pos x="1464" y="424"/>
                </a:cxn>
                <a:cxn ang="0">
                  <a:pos x="1415" y="383"/>
                </a:cxn>
                <a:cxn ang="0">
                  <a:pos x="1320" y="454"/>
                </a:cxn>
                <a:cxn ang="0">
                  <a:pos x="1211" y="449"/>
                </a:cxn>
                <a:cxn ang="0">
                  <a:pos x="1098" y="363"/>
                </a:cxn>
                <a:cxn ang="0">
                  <a:pos x="1048" y="469"/>
                </a:cxn>
                <a:cxn ang="0">
                  <a:pos x="1024" y="558"/>
                </a:cxn>
                <a:cxn ang="0">
                  <a:pos x="962" y="565"/>
                </a:cxn>
                <a:cxn ang="0">
                  <a:pos x="881" y="610"/>
                </a:cxn>
                <a:cxn ang="0">
                  <a:pos x="773" y="696"/>
                </a:cxn>
                <a:cxn ang="0">
                  <a:pos x="684" y="792"/>
                </a:cxn>
                <a:cxn ang="0">
                  <a:pos x="595" y="740"/>
                </a:cxn>
                <a:cxn ang="0">
                  <a:pos x="593" y="590"/>
                </a:cxn>
                <a:cxn ang="0">
                  <a:pos x="550" y="586"/>
                </a:cxn>
                <a:cxn ang="0">
                  <a:pos x="470" y="626"/>
                </a:cxn>
                <a:cxn ang="0">
                  <a:pos x="419" y="651"/>
                </a:cxn>
                <a:cxn ang="0">
                  <a:pos x="422" y="520"/>
                </a:cxn>
                <a:cxn ang="0">
                  <a:pos x="368" y="487"/>
                </a:cxn>
                <a:cxn ang="0">
                  <a:pos x="308" y="441"/>
                </a:cxn>
                <a:cxn ang="0">
                  <a:pos x="321" y="359"/>
                </a:cxn>
                <a:cxn ang="0">
                  <a:pos x="291" y="268"/>
                </a:cxn>
                <a:cxn ang="0">
                  <a:pos x="288" y="99"/>
                </a:cxn>
                <a:cxn ang="0">
                  <a:pos x="175" y="30"/>
                </a:cxn>
                <a:cxn ang="0">
                  <a:pos x="99" y="131"/>
                </a:cxn>
                <a:cxn ang="0">
                  <a:pos x="13" y="209"/>
                </a:cxn>
                <a:cxn ang="0">
                  <a:pos x="126" y="460"/>
                </a:cxn>
                <a:cxn ang="0">
                  <a:pos x="136" y="666"/>
                </a:cxn>
                <a:cxn ang="0">
                  <a:pos x="35" y="747"/>
                </a:cxn>
                <a:cxn ang="0">
                  <a:pos x="36" y="827"/>
                </a:cxn>
                <a:cxn ang="0">
                  <a:pos x="66" y="843"/>
                </a:cxn>
                <a:cxn ang="0">
                  <a:pos x="54" y="840"/>
                </a:cxn>
                <a:cxn ang="0">
                  <a:pos x="84" y="886"/>
                </a:cxn>
                <a:cxn ang="0">
                  <a:pos x="165" y="1055"/>
                </a:cxn>
                <a:cxn ang="0">
                  <a:pos x="147" y="1146"/>
                </a:cxn>
                <a:cxn ang="0">
                  <a:pos x="170" y="1229"/>
                </a:cxn>
                <a:cxn ang="0">
                  <a:pos x="257" y="1188"/>
                </a:cxn>
                <a:cxn ang="0">
                  <a:pos x="267" y="1246"/>
                </a:cxn>
                <a:cxn ang="0">
                  <a:pos x="341" y="1259"/>
                </a:cxn>
                <a:cxn ang="0">
                  <a:pos x="426" y="1342"/>
                </a:cxn>
                <a:cxn ang="0">
                  <a:pos x="510" y="1372"/>
                </a:cxn>
                <a:cxn ang="0">
                  <a:pos x="601" y="1333"/>
                </a:cxn>
                <a:cxn ang="0">
                  <a:pos x="767" y="1244"/>
                </a:cxn>
                <a:cxn ang="0">
                  <a:pos x="979" y="1249"/>
                </a:cxn>
                <a:cxn ang="0">
                  <a:pos x="1050" y="1179"/>
                </a:cxn>
                <a:cxn ang="0">
                  <a:pos x="1261" y="1151"/>
                </a:cxn>
                <a:cxn ang="0">
                  <a:pos x="1434" y="1083"/>
                </a:cxn>
                <a:cxn ang="0">
                  <a:pos x="1372" y="1037"/>
                </a:cxn>
                <a:cxn ang="0">
                  <a:pos x="1408" y="991"/>
                </a:cxn>
                <a:cxn ang="0">
                  <a:pos x="1211" y="942"/>
                </a:cxn>
                <a:cxn ang="0">
                  <a:pos x="1249" y="817"/>
                </a:cxn>
                <a:cxn ang="0">
                  <a:pos x="1300" y="735"/>
                </a:cxn>
                <a:cxn ang="0">
                  <a:pos x="1338" y="699"/>
                </a:cxn>
                <a:cxn ang="0">
                  <a:pos x="1363" y="616"/>
                </a:cxn>
                <a:cxn ang="0">
                  <a:pos x="1481" y="573"/>
                </a:cxn>
                <a:cxn ang="0">
                  <a:pos x="1531" y="528"/>
                </a:cxn>
                <a:cxn ang="0">
                  <a:pos x="1532" y="464"/>
                </a:cxn>
              </a:cxnLst>
              <a:rect l="0" t="0" r="r" b="b"/>
              <a:pathLst>
                <a:path w="1560" h="1393">
                  <a:moveTo>
                    <a:pt x="1542" y="427"/>
                  </a:moveTo>
                  <a:lnTo>
                    <a:pt x="1524" y="432"/>
                  </a:lnTo>
                  <a:lnTo>
                    <a:pt x="1512" y="409"/>
                  </a:lnTo>
                  <a:lnTo>
                    <a:pt x="1517" y="401"/>
                  </a:lnTo>
                  <a:lnTo>
                    <a:pt x="1497" y="401"/>
                  </a:lnTo>
                  <a:lnTo>
                    <a:pt x="1494" y="422"/>
                  </a:lnTo>
                  <a:lnTo>
                    <a:pt x="1481" y="442"/>
                  </a:lnTo>
                  <a:lnTo>
                    <a:pt x="1464" y="424"/>
                  </a:lnTo>
                  <a:lnTo>
                    <a:pt x="1468" y="421"/>
                  </a:lnTo>
                  <a:lnTo>
                    <a:pt x="1459" y="419"/>
                  </a:lnTo>
                  <a:lnTo>
                    <a:pt x="1469" y="407"/>
                  </a:lnTo>
                  <a:lnTo>
                    <a:pt x="1468" y="404"/>
                  </a:lnTo>
                  <a:lnTo>
                    <a:pt x="1448" y="397"/>
                  </a:lnTo>
                  <a:lnTo>
                    <a:pt x="1438" y="383"/>
                  </a:lnTo>
                  <a:lnTo>
                    <a:pt x="1420" y="386"/>
                  </a:lnTo>
                  <a:lnTo>
                    <a:pt x="1415" y="383"/>
                  </a:lnTo>
                  <a:lnTo>
                    <a:pt x="1403" y="396"/>
                  </a:lnTo>
                  <a:lnTo>
                    <a:pt x="1391" y="401"/>
                  </a:lnTo>
                  <a:lnTo>
                    <a:pt x="1365" y="391"/>
                  </a:lnTo>
                  <a:lnTo>
                    <a:pt x="1363" y="402"/>
                  </a:lnTo>
                  <a:lnTo>
                    <a:pt x="1348" y="402"/>
                  </a:lnTo>
                  <a:lnTo>
                    <a:pt x="1338" y="409"/>
                  </a:lnTo>
                  <a:lnTo>
                    <a:pt x="1319" y="447"/>
                  </a:lnTo>
                  <a:lnTo>
                    <a:pt x="1320" y="454"/>
                  </a:lnTo>
                  <a:lnTo>
                    <a:pt x="1289" y="487"/>
                  </a:lnTo>
                  <a:lnTo>
                    <a:pt x="1277" y="474"/>
                  </a:lnTo>
                  <a:lnTo>
                    <a:pt x="1280" y="459"/>
                  </a:lnTo>
                  <a:lnTo>
                    <a:pt x="1259" y="449"/>
                  </a:lnTo>
                  <a:lnTo>
                    <a:pt x="1241" y="454"/>
                  </a:lnTo>
                  <a:lnTo>
                    <a:pt x="1234" y="450"/>
                  </a:lnTo>
                  <a:lnTo>
                    <a:pt x="1231" y="436"/>
                  </a:lnTo>
                  <a:lnTo>
                    <a:pt x="1211" y="449"/>
                  </a:lnTo>
                  <a:lnTo>
                    <a:pt x="1201" y="431"/>
                  </a:lnTo>
                  <a:lnTo>
                    <a:pt x="1173" y="437"/>
                  </a:lnTo>
                  <a:lnTo>
                    <a:pt x="1163" y="432"/>
                  </a:lnTo>
                  <a:lnTo>
                    <a:pt x="1173" y="407"/>
                  </a:lnTo>
                  <a:lnTo>
                    <a:pt x="1159" y="402"/>
                  </a:lnTo>
                  <a:lnTo>
                    <a:pt x="1159" y="393"/>
                  </a:lnTo>
                  <a:lnTo>
                    <a:pt x="1143" y="389"/>
                  </a:lnTo>
                  <a:lnTo>
                    <a:pt x="1098" y="363"/>
                  </a:lnTo>
                  <a:lnTo>
                    <a:pt x="1090" y="364"/>
                  </a:lnTo>
                  <a:lnTo>
                    <a:pt x="1073" y="427"/>
                  </a:lnTo>
                  <a:lnTo>
                    <a:pt x="1062" y="434"/>
                  </a:lnTo>
                  <a:lnTo>
                    <a:pt x="1067" y="437"/>
                  </a:lnTo>
                  <a:lnTo>
                    <a:pt x="1063" y="460"/>
                  </a:lnTo>
                  <a:lnTo>
                    <a:pt x="1042" y="447"/>
                  </a:lnTo>
                  <a:lnTo>
                    <a:pt x="1048" y="462"/>
                  </a:lnTo>
                  <a:lnTo>
                    <a:pt x="1048" y="469"/>
                  </a:lnTo>
                  <a:lnTo>
                    <a:pt x="1040" y="474"/>
                  </a:lnTo>
                  <a:lnTo>
                    <a:pt x="1047" y="494"/>
                  </a:lnTo>
                  <a:lnTo>
                    <a:pt x="1042" y="499"/>
                  </a:lnTo>
                  <a:lnTo>
                    <a:pt x="1057" y="513"/>
                  </a:lnTo>
                  <a:lnTo>
                    <a:pt x="1047" y="532"/>
                  </a:lnTo>
                  <a:lnTo>
                    <a:pt x="1040" y="518"/>
                  </a:lnTo>
                  <a:lnTo>
                    <a:pt x="1027" y="530"/>
                  </a:lnTo>
                  <a:lnTo>
                    <a:pt x="1024" y="558"/>
                  </a:lnTo>
                  <a:lnTo>
                    <a:pt x="1009" y="563"/>
                  </a:lnTo>
                  <a:lnTo>
                    <a:pt x="1005" y="576"/>
                  </a:lnTo>
                  <a:lnTo>
                    <a:pt x="1002" y="573"/>
                  </a:lnTo>
                  <a:lnTo>
                    <a:pt x="1000" y="578"/>
                  </a:lnTo>
                  <a:lnTo>
                    <a:pt x="994" y="581"/>
                  </a:lnTo>
                  <a:lnTo>
                    <a:pt x="971" y="573"/>
                  </a:lnTo>
                  <a:lnTo>
                    <a:pt x="969" y="565"/>
                  </a:lnTo>
                  <a:lnTo>
                    <a:pt x="962" y="565"/>
                  </a:lnTo>
                  <a:lnTo>
                    <a:pt x="961" y="558"/>
                  </a:lnTo>
                  <a:lnTo>
                    <a:pt x="949" y="571"/>
                  </a:lnTo>
                  <a:lnTo>
                    <a:pt x="937" y="560"/>
                  </a:lnTo>
                  <a:lnTo>
                    <a:pt x="911" y="566"/>
                  </a:lnTo>
                  <a:lnTo>
                    <a:pt x="916" y="596"/>
                  </a:lnTo>
                  <a:lnTo>
                    <a:pt x="898" y="598"/>
                  </a:lnTo>
                  <a:lnTo>
                    <a:pt x="886" y="611"/>
                  </a:lnTo>
                  <a:lnTo>
                    <a:pt x="881" y="610"/>
                  </a:lnTo>
                  <a:lnTo>
                    <a:pt x="868" y="616"/>
                  </a:lnTo>
                  <a:lnTo>
                    <a:pt x="855" y="613"/>
                  </a:lnTo>
                  <a:lnTo>
                    <a:pt x="850" y="633"/>
                  </a:lnTo>
                  <a:lnTo>
                    <a:pt x="826" y="654"/>
                  </a:lnTo>
                  <a:lnTo>
                    <a:pt x="817" y="679"/>
                  </a:lnTo>
                  <a:lnTo>
                    <a:pt x="820" y="692"/>
                  </a:lnTo>
                  <a:lnTo>
                    <a:pt x="805" y="699"/>
                  </a:lnTo>
                  <a:lnTo>
                    <a:pt x="773" y="696"/>
                  </a:lnTo>
                  <a:lnTo>
                    <a:pt x="745" y="702"/>
                  </a:lnTo>
                  <a:lnTo>
                    <a:pt x="732" y="717"/>
                  </a:lnTo>
                  <a:lnTo>
                    <a:pt x="742" y="752"/>
                  </a:lnTo>
                  <a:lnTo>
                    <a:pt x="734" y="775"/>
                  </a:lnTo>
                  <a:lnTo>
                    <a:pt x="720" y="782"/>
                  </a:lnTo>
                  <a:lnTo>
                    <a:pt x="717" y="792"/>
                  </a:lnTo>
                  <a:lnTo>
                    <a:pt x="697" y="788"/>
                  </a:lnTo>
                  <a:lnTo>
                    <a:pt x="684" y="792"/>
                  </a:lnTo>
                  <a:lnTo>
                    <a:pt x="676" y="772"/>
                  </a:lnTo>
                  <a:lnTo>
                    <a:pt x="661" y="790"/>
                  </a:lnTo>
                  <a:lnTo>
                    <a:pt x="648" y="790"/>
                  </a:lnTo>
                  <a:lnTo>
                    <a:pt x="633" y="778"/>
                  </a:lnTo>
                  <a:lnTo>
                    <a:pt x="629" y="782"/>
                  </a:lnTo>
                  <a:lnTo>
                    <a:pt x="628" y="767"/>
                  </a:lnTo>
                  <a:lnTo>
                    <a:pt x="613" y="747"/>
                  </a:lnTo>
                  <a:lnTo>
                    <a:pt x="595" y="740"/>
                  </a:lnTo>
                  <a:lnTo>
                    <a:pt x="586" y="730"/>
                  </a:lnTo>
                  <a:lnTo>
                    <a:pt x="588" y="711"/>
                  </a:lnTo>
                  <a:lnTo>
                    <a:pt x="575" y="697"/>
                  </a:lnTo>
                  <a:lnTo>
                    <a:pt x="560" y="619"/>
                  </a:lnTo>
                  <a:lnTo>
                    <a:pt x="573" y="626"/>
                  </a:lnTo>
                  <a:lnTo>
                    <a:pt x="583" y="613"/>
                  </a:lnTo>
                  <a:lnTo>
                    <a:pt x="581" y="605"/>
                  </a:lnTo>
                  <a:lnTo>
                    <a:pt x="593" y="590"/>
                  </a:lnTo>
                  <a:lnTo>
                    <a:pt x="603" y="591"/>
                  </a:lnTo>
                  <a:lnTo>
                    <a:pt x="600" y="565"/>
                  </a:lnTo>
                  <a:lnTo>
                    <a:pt x="581" y="565"/>
                  </a:lnTo>
                  <a:lnTo>
                    <a:pt x="585" y="552"/>
                  </a:lnTo>
                  <a:lnTo>
                    <a:pt x="575" y="553"/>
                  </a:lnTo>
                  <a:lnTo>
                    <a:pt x="565" y="573"/>
                  </a:lnTo>
                  <a:lnTo>
                    <a:pt x="555" y="573"/>
                  </a:lnTo>
                  <a:lnTo>
                    <a:pt x="550" y="586"/>
                  </a:lnTo>
                  <a:lnTo>
                    <a:pt x="527" y="613"/>
                  </a:lnTo>
                  <a:lnTo>
                    <a:pt x="510" y="614"/>
                  </a:lnTo>
                  <a:lnTo>
                    <a:pt x="497" y="608"/>
                  </a:lnTo>
                  <a:lnTo>
                    <a:pt x="493" y="618"/>
                  </a:lnTo>
                  <a:lnTo>
                    <a:pt x="484" y="623"/>
                  </a:lnTo>
                  <a:lnTo>
                    <a:pt x="477" y="614"/>
                  </a:lnTo>
                  <a:lnTo>
                    <a:pt x="477" y="623"/>
                  </a:lnTo>
                  <a:lnTo>
                    <a:pt x="470" y="626"/>
                  </a:lnTo>
                  <a:lnTo>
                    <a:pt x="475" y="633"/>
                  </a:lnTo>
                  <a:lnTo>
                    <a:pt x="464" y="639"/>
                  </a:lnTo>
                  <a:lnTo>
                    <a:pt x="457" y="631"/>
                  </a:lnTo>
                  <a:lnTo>
                    <a:pt x="450" y="643"/>
                  </a:lnTo>
                  <a:lnTo>
                    <a:pt x="445" y="692"/>
                  </a:lnTo>
                  <a:lnTo>
                    <a:pt x="427" y="706"/>
                  </a:lnTo>
                  <a:lnTo>
                    <a:pt x="417" y="672"/>
                  </a:lnTo>
                  <a:lnTo>
                    <a:pt x="419" y="651"/>
                  </a:lnTo>
                  <a:lnTo>
                    <a:pt x="424" y="646"/>
                  </a:lnTo>
                  <a:lnTo>
                    <a:pt x="404" y="610"/>
                  </a:lnTo>
                  <a:lnTo>
                    <a:pt x="399" y="585"/>
                  </a:lnTo>
                  <a:lnTo>
                    <a:pt x="419" y="573"/>
                  </a:lnTo>
                  <a:lnTo>
                    <a:pt x="421" y="550"/>
                  </a:lnTo>
                  <a:lnTo>
                    <a:pt x="414" y="540"/>
                  </a:lnTo>
                  <a:lnTo>
                    <a:pt x="424" y="530"/>
                  </a:lnTo>
                  <a:lnTo>
                    <a:pt x="422" y="520"/>
                  </a:lnTo>
                  <a:lnTo>
                    <a:pt x="417" y="532"/>
                  </a:lnTo>
                  <a:lnTo>
                    <a:pt x="417" y="517"/>
                  </a:lnTo>
                  <a:lnTo>
                    <a:pt x="402" y="503"/>
                  </a:lnTo>
                  <a:lnTo>
                    <a:pt x="396" y="499"/>
                  </a:lnTo>
                  <a:lnTo>
                    <a:pt x="387" y="507"/>
                  </a:lnTo>
                  <a:lnTo>
                    <a:pt x="378" y="489"/>
                  </a:lnTo>
                  <a:lnTo>
                    <a:pt x="369" y="482"/>
                  </a:lnTo>
                  <a:lnTo>
                    <a:pt x="368" y="487"/>
                  </a:lnTo>
                  <a:lnTo>
                    <a:pt x="364" y="482"/>
                  </a:lnTo>
                  <a:lnTo>
                    <a:pt x="366" y="460"/>
                  </a:lnTo>
                  <a:lnTo>
                    <a:pt x="351" y="477"/>
                  </a:lnTo>
                  <a:lnTo>
                    <a:pt x="348" y="464"/>
                  </a:lnTo>
                  <a:lnTo>
                    <a:pt x="338" y="462"/>
                  </a:lnTo>
                  <a:lnTo>
                    <a:pt x="334" y="465"/>
                  </a:lnTo>
                  <a:lnTo>
                    <a:pt x="306" y="454"/>
                  </a:lnTo>
                  <a:lnTo>
                    <a:pt x="308" y="441"/>
                  </a:lnTo>
                  <a:lnTo>
                    <a:pt x="321" y="429"/>
                  </a:lnTo>
                  <a:lnTo>
                    <a:pt x="316" y="419"/>
                  </a:lnTo>
                  <a:lnTo>
                    <a:pt x="323" y="414"/>
                  </a:lnTo>
                  <a:lnTo>
                    <a:pt x="313" y="389"/>
                  </a:lnTo>
                  <a:lnTo>
                    <a:pt x="318" y="389"/>
                  </a:lnTo>
                  <a:lnTo>
                    <a:pt x="316" y="374"/>
                  </a:lnTo>
                  <a:lnTo>
                    <a:pt x="321" y="366"/>
                  </a:lnTo>
                  <a:lnTo>
                    <a:pt x="321" y="359"/>
                  </a:lnTo>
                  <a:lnTo>
                    <a:pt x="313" y="359"/>
                  </a:lnTo>
                  <a:lnTo>
                    <a:pt x="321" y="344"/>
                  </a:lnTo>
                  <a:lnTo>
                    <a:pt x="301" y="339"/>
                  </a:lnTo>
                  <a:lnTo>
                    <a:pt x="310" y="313"/>
                  </a:lnTo>
                  <a:lnTo>
                    <a:pt x="308" y="301"/>
                  </a:lnTo>
                  <a:lnTo>
                    <a:pt x="295" y="290"/>
                  </a:lnTo>
                  <a:lnTo>
                    <a:pt x="303" y="275"/>
                  </a:lnTo>
                  <a:lnTo>
                    <a:pt x="291" y="268"/>
                  </a:lnTo>
                  <a:lnTo>
                    <a:pt x="286" y="253"/>
                  </a:lnTo>
                  <a:lnTo>
                    <a:pt x="286" y="214"/>
                  </a:lnTo>
                  <a:lnTo>
                    <a:pt x="276" y="192"/>
                  </a:lnTo>
                  <a:lnTo>
                    <a:pt x="278" y="172"/>
                  </a:lnTo>
                  <a:lnTo>
                    <a:pt x="296" y="162"/>
                  </a:lnTo>
                  <a:lnTo>
                    <a:pt x="270" y="144"/>
                  </a:lnTo>
                  <a:lnTo>
                    <a:pt x="290" y="137"/>
                  </a:lnTo>
                  <a:lnTo>
                    <a:pt x="288" y="99"/>
                  </a:lnTo>
                  <a:lnTo>
                    <a:pt x="267" y="91"/>
                  </a:lnTo>
                  <a:lnTo>
                    <a:pt x="250" y="74"/>
                  </a:lnTo>
                  <a:lnTo>
                    <a:pt x="250" y="61"/>
                  </a:lnTo>
                  <a:lnTo>
                    <a:pt x="242" y="43"/>
                  </a:lnTo>
                  <a:lnTo>
                    <a:pt x="217" y="40"/>
                  </a:lnTo>
                  <a:lnTo>
                    <a:pt x="195" y="0"/>
                  </a:lnTo>
                  <a:lnTo>
                    <a:pt x="180" y="5"/>
                  </a:lnTo>
                  <a:lnTo>
                    <a:pt x="175" y="30"/>
                  </a:lnTo>
                  <a:lnTo>
                    <a:pt x="175" y="45"/>
                  </a:lnTo>
                  <a:lnTo>
                    <a:pt x="156" y="18"/>
                  </a:lnTo>
                  <a:lnTo>
                    <a:pt x="159" y="31"/>
                  </a:lnTo>
                  <a:lnTo>
                    <a:pt x="149" y="51"/>
                  </a:lnTo>
                  <a:lnTo>
                    <a:pt x="147" y="73"/>
                  </a:lnTo>
                  <a:lnTo>
                    <a:pt x="119" y="124"/>
                  </a:lnTo>
                  <a:lnTo>
                    <a:pt x="111" y="119"/>
                  </a:lnTo>
                  <a:lnTo>
                    <a:pt x="99" y="131"/>
                  </a:lnTo>
                  <a:lnTo>
                    <a:pt x="78" y="111"/>
                  </a:lnTo>
                  <a:lnTo>
                    <a:pt x="73" y="109"/>
                  </a:lnTo>
                  <a:lnTo>
                    <a:pt x="59" y="114"/>
                  </a:lnTo>
                  <a:lnTo>
                    <a:pt x="56" y="154"/>
                  </a:lnTo>
                  <a:lnTo>
                    <a:pt x="30" y="156"/>
                  </a:lnTo>
                  <a:lnTo>
                    <a:pt x="30" y="162"/>
                  </a:lnTo>
                  <a:lnTo>
                    <a:pt x="41" y="182"/>
                  </a:lnTo>
                  <a:lnTo>
                    <a:pt x="13" y="209"/>
                  </a:lnTo>
                  <a:lnTo>
                    <a:pt x="18" y="235"/>
                  </a:lnTo>
                  <a:lnTo>
                    <a:pt x="0" y="227"/>
                  </a:lnTo>
                  <a:lnTo>
                    <a:pt x="26" y="260"/>
                  </a:lnTo>
                  <a:lnTo>
                    <a:pt x="35" y="290"/>
                  </a:lnTo>
                  <a:lnTo>
                    <a:pt x="84" y="358"/>
                  </a:lnTo>
                  <a:lnTo>
                    <a:pt x="112" y="412"/>
                  </a:lnTo>
                  <a:lnTo>
                    <a:pt x="114" y="436"/>
                  </a:lnTo>
                  <a:lnTo>
                    <a:pt x="126" y="460"/>
                  </a:lnTo>
                  <a:lnTo>
                    <a:pt x="122" y="474"/>
                  </a:lnTo>
                  <a:lnTo>
                    <a:pt x="134" y="517"/>
                  </a:lnTo>
                  <a:lnTo>
                    <a:pt x="131" y="528"/>
                  </a:lnTo>
                  <a:lnTo>
                    <a:pt x="142" y="581"/>
                  </a:lnTo>
                  <a:lnTo>
                    <a:pt x="141" y="593"/>
                  </a:lnTo>
                  <a:lnTo>
                    <a:pt x="134" y="593"/>
                  </a:lnTo>
                  <a:lnTo>
                    <a:pt x="139" y="639"/>
                  </a:lnTo>
                  <a:lnTo>
                    <a:pt x="136" y="666"/>
                  </a:lnTo>
                  <a:lnTo>
                    <a:pt x="117" y="709"/>
                  </a:lnTo>
                  <a:lnTo>
                    <a:pt x="93" y="737"/>
                  </a:lnTo>
                  <a:lnTo>
                    <a:pt x="73" y="740"/>
                  </a:lnTo>
                  <a:lnTo>
                    <a:pt x="51" y="714"/>
                  </a:lnTo>
                  <a:lnTo>
                    <a:pt x="46" y="722"/>
                  </a:lnTo>
                  <a:lnTo>
                    <a:pt x="40" y="719"/>
                  </a:lnTo>
                  <a:lnTo>
                    <a:pt x="33" y="727"/>
                  </a:lnTo>
                  <a:lnTo>
                    <a:pt x="35" y="747"/>
                  </a:lnTo>
                  <a:lnTo>
                    <a:pt x="21" y="754"/>
                  </a:lnTo>
                  <a:lnTo>
                    <a:pt x="30" y="765"/>
                  </a:lnTo>
                  <a:lnTo>
                    <a:pt x="25" y="780"/>
                  </a:lnTo>
                  <a:lnTo>
                    <a:pt x="31" y="787"/>
                  </a:lnTo>
                  <a:lnTo>
                    <a:pt x="28" y="807"/>
                  </a:lnTo>
                  <a:lnTo>
                    <a:pt x="35" y="813"/>
                  </a:lnTo>
                  <a:lnTo>
                    <a:pt x="33" y="822"/>
                  </a:lnTo>
                  <a:lnTo>
                    <a:pt x="36" y="827"/>
                  </a:lnTo>
                  <a:lnTo>
                    <a:pt x="46" y="817"/>
                  </a:lnTo>
                  <a:lnTo>
                    <a:pt x="51" y="823"/>
                  </a:lnTo>
                  <a:lnTo>
                    <a:pt x="46" y="812"/>
                  </a:lnTo>
                  <a:lnTo>
                    <a:pt x="51" y="808"/>
                  </a:lnTo>
                  <a:lnTo>
                    <a:pt x="58" y="810"/>
                  </a:lnTo>
                  <a:lnTo>
                    <a:pt x="58" y="812"/>
                  </a:lnTo>
                  <a:lnTo>
                    <a:pt x="66" y="817"/>
                  </a:lnTo>
                  <a:lnTo>
                    <a:pt x="66" y="843"/>
                  </a:lnTo>
                  <a:lnTo>
                    <a:pt x="81" y="855"/>
                  </a:lnTo>
                  <a:lnTo>
                    <a:pt x="79" y="865"/>
                  </a:lnTo>
                  <a:lnTo>
                    <a:pt x="89" y="866"/>
                  </a:lnTo>
                  <a:lnTo>
                    <a:pt x="88" y="871"/>
                  </a:lnTo>
                  <a:lnTo>
                    <a:pt x="81" y="875"/>
                  </a:lnTo>
                  <a:lnTo>
                    <a:pt x="64" y="855"/>
                  </a:lnTo>
                  <a:lnTo>
                    <a:pt x="61" y="840"/>
                  </a:lnTo>
                  <a:lnTo>
                    <a:pt x="54" y="840"/>
                  </a:lnTo>
                  <a:lnTo>
                    <a:pt x="59" y="836"/>
                  </a:lnTo>
                  <a:lnTo>
                    <a:pt x="58" y="831"/>
                  </a:lnTo>
                  <a:lnTo>
                    <a:pt x="51" y="831"/>
                  </a:lnTo>
                  <a:lnTo>
                    <a:pt x="53" y="838"/>
                  </a:lnTo>
                  <a:lnTo>
                    <a:pt x="46" y="843"/>
                  </a:lnTo>
                  <a:lnTo>
                    <a:pt x="51" y="853"/>
                  </a:lnTo>
                  <a:lnTo>
                    <a:pt x="63" y="858"/>
                  </a:lnTo>
                  <a:lnTo>
                    <a:pt x="84" y="886"/>
                  </a:lnTo>
                  <a:lnTo>
                    <a:pt x="96" y="911"/>
                  </a:lnTo>
                  <a:lnTo>
                    <a:pt x="98" y="924"/>
                  </a:lnTo>
                  <a:lnTo>
                    <a:pt x="132" y="962"/>
                  </a:lnTo>
                  <a:lnTo>
                    <a:pt x="137" y="974"/>
                  </a:lnTo>
                  <a:lnTo>
                    <a:pt x="132" y="989"/>
                  </a:lnTo>
                  <a:lnTo>
                    <a:pt x="144" y="992"/>
                  </a:lnTo>
                  <a:lnTo>
                    <a:pt x="165" y="1035"/>
                  </a:lnTo>
                  <a:lnTo>
                    <a:pt x="165" y="1055"/>
                  </a:lnTo>
                  <a:lnTo>
                    <a:pt x="177" y="1085"/>
                  </a:lnTo>
                  <a:lnTo>
                    <a:pt x="169" y="1100"/>
                  </a:lnTo>
                  <a:lnTo>
                    <a:pt x="154" y="1095"/>
                  </a:lnTo>
                  <a:lnTo>
                    <a:pt x="147" y="1118"/>
                  </a:lnTo>
                  <a:lnTo>
                    <a:pt x="132" y="1140"/>
                  </a:lnTo>
                  <a:lnTo>
                    <a:pt x="141" y="1146"/>
                  </a:lnTo>
                  <a:lnTo>
                    <a:pt x="146" y="1141"/>
                  </a:lnTo>
                  <a:lnTo>
                    <a:pt x="147" y="1146"/>
                  </a:lnTo>
                  <a:lnTo>
                    <a:pt x="142" y="1168"/>
                  </a:lnTo>
                  <a:lnTo>
                    <a:pt x="136" y="1174"/>
                  </a:lnTo>
                  <a:lnTo>
                    <a:pt x="147" y="1188"/>
                  </a:lnTo>
                  <a:lnTo>
                    <a:pt x="151" y="1214"/>
                  </a:lnTo>
                  <a:lnTo>
                    <a:pt x="160" y="1231"/>
                  </a:lnTo>
                  <a:lnTo>
                    <a:pt x="172" y="1241"/>
                  </a:lnTo>
                  <a:lnTo>
                    <a:pt x="179" y="1241"/>
                  </a:lnTo>
                  <a:lnTo>
                    <a:pt x="170" y="1229"/>
                  </a:lnTo>
                  <a:lnTo>
                    <a:pt x="174" y="1201"/>
                  </a:lnTo>
                  <a:lnTo>
                    <a:pt x="160" y="1186"/>
                  </a:lnTo>
                  <a:lnTo>
                    <a:pt x="164" y="1171"/>
                  </a:lnTo>
                  <a:lnTo>
                    <a:pt x="172" y="1161"/>
                  </a:lnTo>
                  <a:lnTo>
                    <a:pt x="210" y="1150"/>
                  </a:lnTo>
                  <a:lnTo>
                    <a:pt x="247" y="1155"/>
                  </a:lnTo>
                  <a:lnTo>
                    <a:pt x="268" y="1178"/>
                  </a:lnTo>
                  <a:lnTo>
                    <a:pt x="257" y="1188"/>
                  </a:lnTo>
                  <a:lnTo>
                    <a:pt x="265" y="1208"/>
                  </a:lnTo>
                  <a:lnTo>
                    <a:pt x="255" y="1222"/>
                  </a:lnTo>
                  <a:lnTo>
                    <a:pt x="260" y="1236"/>
                  </a:lnTo>
                  <a:lnTo>
                    <a:pt x="253" y="1237"/>
                  </a:lnTo>
                  <a:lnTo>
                    <a:pt x="258" y="1251"/>
                  </a:lnTo>
                  <a:lnTo>
                    <a:pt x="262" y="1247"/>
                  </a:lnTo>
                  <a:lnTo>
                    <a:pt x="267" y="1251"/>
                  </a:lnTo>
                  <a:lnTo>
                    <a:pt x="267" y="1246"/>
                  </a:lnTo>
                  <a:lnTo>
                    <a:pt x="275" y="1247"/>
                  </a:lnTo>
                  <a:lnTo>
                    <a:pt x="278" y="1241"/>
                  </a:lnTo>
                  <a:lnTo>
                    <a:pt x="291" y="1242"/>
                  </a:lnTo>
                  <a:lnTo>
                    <a:pt x="310" y="1236"/>
                  </a:lnTo>
                  <a:lnTo>
                    <a:pt x="325" y="1246"/>
                  </a:lnTo>
                  <a:lnTo>
                    <a:pt x="329" y="1259"/>
                  </a:lnTo>
                  <a:lnTo>
                    <a:pt x="334" y="1262"/>
                  </a:lnTo>
                  <a:lnTo>
                    <a:pt x="341" y="1259"/>
                  </a:lnTo>
                  <a:lnTo>
                    <a:pt x="353" y="1267"/>
                  </a:lnTo>
                  <a:lnTo>
                    <a:pt x="366" y="1257"/>
                  </a:lnTo>
                  <a:lnTo>
                    <a:pt x="384" y="1277"/>
                  </a:lnTo>
                  <a:lnTo>
                    <a:pt x="391" y="1300"/>
                  </a:lnTo>
                  <a:lnTo>
                    <a:pt x="381" y="1319"/>
                  </a:lnTo>
                  <a:lnTo>
                    <a:pt x="399" y="1320"/>
                  </a:lnTo>
                  <a:lnTo>
                    <a:pt x="409" y="1337"/>
                  </a:lnTo>
                  <a:lnTo>
                    <a:pt x="426" y="1342"/>
                  </a:lnTo>
                  <a:lnTo>
                    <a:pt x="432" y="1353"/>
                  </a:lnTo>
                  <a:lnTo>
                    <a:pt x="442" y="1358"/>
                  </a:lnTo>
                  <a:lnTo>
                    <a:pt x="444" y="1365"/>
                  </a:lnTo>
                  <a:lnTo>
                    <a:pt x="452" y="1368"/>
                  </a:lnTo>
                  <a:lnTo>
                    <a:pt x="454" y="1376"/>
                  </a:lnTo>
                  <a:lnTo>
                    <a:pt x="464" y="1376"/>
                  </a:lnTo>
                  <a:lnTo>
                    <a:pt x="469" y="1370"/>
                  </a:lnTo>
                  <a:lnTo>
                    <a:pt x="510" y="1372"/>
                  </a:lnTo>
                  <a:lnTo>
                    <a:pt x="533" y="1391"/>
                  </a:lnTo>
                  <a:lnTo>
                    <a:pt x="543" y="1393"/>
                  </a:lnTo>
                  <a:lnTo>
                    <a:pt x="556" y="1385"/>
                  </a:lnTo>
                  <a:lnTo>
                    <a:pt x="553" y="1375"/>
                  </a:lnTo>
                  <a:lnTo>
                    <a:pt x="560" y="1362"/>
                  </a:lnTo>
                  <a:lnTo>
                    <a:pt x="581" y="1348"/>
                  </a:lnTo>
                  <a:lnTo>
                    <a:pt x="598" y="1348"/>
                  </a:lnTo>
                  <a:lnTo>
                    <a:pt x="601" y="1333"/>
                  </a:lnTo>
                  <a:lnTo>
                    <a:pt x="638" y="1309"/>
                  </a:lnTo>
                  <a:lnTo>
                    <a:pt x="649" y="1290"/>
                  </a:lnTo>
                  <a:lnTo>
                    <a:pt x="669" y="1277"/>
                  </a:lnTo>
                  <a:lnTo>
                    <a:pt x="699" y="1270"/>
                  </a:lnTo>
                  <a:lnTo>
                    <a:pt x="745" y="1279"/>
                  </a:lnTo>
                  <a:lnTo>
                    <a:pt x="752" y="1270"/>
                  </a:lnTo>
                  <a:lnTo>
                    <a:pt x="747" y="1254"/>
                  </a:lnTo>
                  <a:lnTo>
                    <a:pt x="767" y="1244"/>
                  </a:lnTo>
                  <a:lnTo>
                    <a:pt x="807" y="1247"/>
                  </a:lnTo>
                  <a:lnTo>
                    <a:pt x="855" y="1267"/>
                  </a:lnTo>
                  <a:lnTo>
                    <a:pt x="873" y="1262"/>
                  </a:lnTo>
                  <a:lnTo>
                    <a:pt x="886" y="1252"/>
                  </a:lnTo>
                  <a:lnTo>
                    <a:pt x="886" y="1246"/>
                  </a:lnTo>
                  <a:lnTo>
                    <a:pt x="908" y="1241"/>
                  </a:lnTo>
                  <a:lnTo>
                    <a:pt x="951" y="1252"/>
                  </a:lnTo>
                  <a:lnTo>
                    <a:pt x="979" y="1249"/>
                  </a:lnTo>
                  <a:lnTo>
                    <a:pt x="1004" y="1236"/>
                  </a:lnTo>
                  <a:lnTo>
                    <a:pt x="1002" y="1229"/>
                  </a:lnTo>
                  <a:lnTo>
                    <a:pt x="1010" y="1222"/>
                  </a:lnTo>
                  <a:lnTo>
                    <a:pt x="1004" y="1219"/>
                  </a:lnTo>
                  <a:lnTo>
                    <a:pt x="1002" y="1212"/>
                  </a:lnTo>
                  <a:lnTo>
                    <a:pt x="1014" y="1199"/>
                  </a:lnTo>
                  <a:lnTo>
                    <a:pt x="1062" y="1186"/>
                  </a:lnTo>
                  <a:lnTo>
                    <a:pt x="1050" y="1179"/>
                  </a:lnTo>
                  <a:lnTo>
                    <a:pt x="1053" y="1163"/>
                  </a:lnTo>
                  <a:lnTo>
                    <a:pt x="1077" y="1146"/>
                  </a:lnTo>
                  <a:lnTo>
                    <a:pt x="1141" y="1143"/>
                  </a:lnTo>
                  <a:lnTo>
                    <a:pt x="1164" y="1125"/>
                  </a:lnTo>
                  <a:lnTo>
                    <a:pt x="1208" y="1140"/>
                  </a:lnTo>
                  <a:lnTo>
                    <a:pt x="1216" y="1136"/>
                  </a:lnTo>
                  <a:lnTo>
                    <a:pt x="1261" y="1156"/>
                  </a:lnTo>
                  <a:lnTo>
                    <a:pt x="1261" y="1151"/>
                  </a:lnTo>
                  <a:lnTo>
                    <a:pt x="1267" y="1150"/>
                  </a:lnTo>
                  <a:lnTo>
                    <a:pt x="1363" y="1163"/>
                  </a:lnTo>
                  <a:lnTo>
                    <a:pt x="1355" y="1158"/>
                  </a:lnTo>
                  <a:lnTo>
                    <a:pt x="1358" y="1140"/>
                  </a:lnTo>
                  <a:lnTo>
                    <a:pt x="1375" y="1128"/>
                  </a:lnTo>
                  <a:lnTo>
                    <a:pt x="1421" y="1121"/>
                  </a:lnTo>
                  <a:lnTo>
                    <a:pt x="1418" y="1100"/>
                  </a:lnTo>
                  <a:lnTo>
                    <a:pt x="1434" y="1083"/>
                  </a:lnTo>
                  <a:lnTo>
                    <a:pt x="1400" y="1072"/>
                  </a:lnTo>
                  <a:lnTo>
                    <a:pt x="1400" y="1062"/>
                  </a:lnTo>
                  <a:lnTo>
                    <a:pt x="1390" y="1057"/>
                  </a:lnTo>
                  <a:lnTo>
                    <a:pt x="1383" y="1060"/>
                  </a:lnTo>
                  <a:lnTo>
                    <a:pt x="1383" y="1065"/>
                  </a:lnTo>
                  <a:lnTo>
                    <a:pt x="1360" y="1062"/>
                  </a:lnTo>
                  <a:lnTo>
                    <a:pt x="1368" y="1052"/>
                  </a:lnTo>
                  <a:lnTo>
                    <a:pt x="1372" y="1037"/>
                  </a:lnTo>
                  <a:lnTo>
                    <a:pt x="1395" y="1032"/>
                  </a:lnTo>
                  <a:lnTo>
                    <a:pt x="1400" y="1015"/>
                  </a:lnTo>
                  <a:lnTo>
                    <a:pt x="1406" y="1022"/>
                  </a:lnTo>
                  <a:lnTo>
                    <a:pt x="1426" y="1022"/>
                  </a:lnTo>
                  <a:lnTo>
                    <a:pt x="1428" y="1007"/>
                  </a:lnTo>
                  <a:lnTo>
                    <a:pt x="1415" y="997"/>
                  </a:lnTo>
                  <a:lnTo>
                    <a:pt x="1413" y="991"/>
                  </a:lnTo>
                  <a:lnTo>
                    <a:pt x="1408" y="991"/>
                  </a:lnTo>
                  <a:lnTo>
                    <a:pt x="1411" y="967"/>
                  </a:lnTo>
                  <a:lnTo>
                    <a:pt x="1385" y="951"/>
                  </a:lnTo>
                  <a:lnTo>
                    <a:pt x="1350" y="949"/>
                  </a:lnTo>
                  <a:lnTo>
                    <a:pt x="1353" y="956"/>
                  </a:lnTo>
                  <a:lnTo>
                    <a:pt x="1337" y="933"/>
                  </a:lnTo>
                  <a:lnTo>
                    <a:pt x="1297" y="933"/>
                  </a:lnTo>
                  <a:lnTo>
                    <a:pt x="1249" y="946"/>
                  </a:lnTo>
                  <a:lnTo>
                    <a:pt x="1211" y="942"/>
                  </a:lnTo>
                  <a:lnTo>
                    <a:pt x="1201" y="934"/>
                  </a:lnTo>
                  <a:lnTo>
                    <a:pt x="1203" y="913"/>
                  </a:lnTo>
                  <a:lnTo>
                    <a:pt x="1211" y="913"/>
                  </a:lnTo>
                  <a:lnTo>
                    <a:pt x="1214" y="906"/>
                  </a:lnTo>
                  <a:lnTo>
                    <a:pt x="1239" y="855"/>
                  </a:lnTo>
                  <a:lnTo>
                    <a:pt x="1254" y="833"/>
                  </a:lnTo>
                  <a:lnTo>
                    <a:pt x="1256" y="823"/>
                  </a:lnTo>
                  <a:lnTo>
                    <a:pt x="1249" y="817"/>
                  </a:lnTo>
                  <a:lnTo>
                    <a:pt x="1257" y="807"/>
                  </a:lnTo>
                  <a:lnTo>
                    <a:pt x="1252" y="793"/>
                  </a:lnTo>
                  <a:lnTo>
                    <a:pt x="1266" y="777"/>
                  </a:lnTo>
                  <a:lnTo>
                    <a:pt x="1267" y="769"/>
                  </a:lnTo>
                  <a:lnTo>
                    <a:pt x="1289" y="769"/>
                  </a:lnTo>
                  <a:lnTo>
                    <a:pt x="1294" y="764"/>
                  </a:lnTo>
                  <a:lnTo>
                    <a:pt x="1287" y="745"/>
                  </a:lnTo>
                  <a:lnTo>
                    <a:pt x="1300" y="735"/>
                  </a:lnTo>
                  <a:lnTo>
                    <a:pt x="1310" y="735"/>
                  </a:lnTo>
                  <a:lnTo>
                    <a:pt x="1314" y="742"/>
                  </a:lnTo>
                  <a:lnTo>
                    <a:pt x="1357" y="754"/>
                  </a:lnTo>
                  <a:lnTo>
                    <a:pt x="1362" y="734"/>
                  </a:lnTo>
                  <a:lnTo>
                    <a:pt x="1350" y="734"/>
                  </a:lnTo>
                  <a:lnTo>
                    <a:pt x="1345" y="716"/>
                  </a:lnTo>
                  <a:lnTo>
                    <a:pt x="1330" y="706"/>
                  </a:lnTo>
                  <a:lnTo>
                    <a:pt x="1338" y="699"/>
                  </a:lnTo>
                  <a:lnTo>
                    <a:pt x="1338" y="686"/>
                  </a:lnTo>
                  <a:lnTo>
                    <a:pt x="1335" y="667"/>
                  </a:lnTo>
                  <a:lnTo>
                    <a:pt x="1323" y="656"/>
                  </a:lnTo>
                  <a:lnTo>
                    <a:pt x="1325" y="641"/>
                  </a:lnTo>
                  <a:lnTo>
                    <a:pt x="1319" y="628"/>
                  </a:lnTo>
                  <a:lnTo>
                    <a:pt x="1338" y="618"/>
                  </a:lnTo>
                  <a:lnTo>
                    <a:pt x="1345" y="605"/>
                  </a:lnTo>
                  <a:lnTo>
                    <a:pt x="1363" y="616"/>
                  </a:lnTo>
                  <a:lnTo>
                    <a:pt x="1373" y="595"/>
                  </a:lnTo>
                  <a:lnTo>
                    <a:pt x="1426" y="601"/>
                  </a:lnTo>
                  <a:lnTo>
                    <a:pt x="1428" y="598"/>
                  </a:lnTo>
                  <a:lnTo>
                    <a:pt x="1421" y="588"/>
                  </a:lnTo>
                  <a:lnTo>
                    <a:pt x="1426" y="568"/>
                  </a:lnTo>
                  <a:lnTo>
                    <a:pt x="1449" y="550"/>
                  </a:lnTo>
                  <a:lnTo>
                    <a:pt x="1471" y="570"/>
                  </a:lnTo>
                  <a:lnTo>
                    <a:pt x="1481" y="573"/>
                  </a:lnTo>
                  <a:lnTo>
                    <a:pt x="1497" y="558"/>
                  </a:lnTo>
                  <a:lnTo>
                    <a:pt x="1514" y="555"/>
                  </a:lnTo>
                  <a:lnTo>
                    <a:pt x="1516" y="543"/>
                  </a:lnTo>
                  <a:lnTo>
                    <a:pt x="1531" y="545"/>
                  </a:lnTo>
                  <a:lnTo>
                    <a:pt x="1539" y="532"/>
                  </a:lnTo>
                  <a:lnTo>
                    <a:pt x="1539" y="525"/>
                  </a:lnTo>
                  <a:lnTo>
                    <a:pt x="1532" y="520"/>
                  </a:lnTo>
                  <a:lnTo>
                    <a:pt x="1531" y="528"/>
                  </a:lnTo>
                  <a:lnTo>
                    <a:pt x="1531" y="515"/>
                  </a:lnTo>
                  <a:lnTo>
                    <a:pt x="1541" y="510"/>
                  </a:lnTo>
                  <a:lnTo>
                    <a:pt x="1541" y="497"/>
                  </a:lnTo>
                  <a:lnTo>
                    <a:pt x="1552" y="497"/>
                  </a:lnTo>
                  <a:lnTo>
                    <a:pt x="1550" y="492"/>
                  </a:lnTo>
                  <a:lnTo>
                    <a:pt x="1560" y="479"/>
                  </a:lnTo>
                  <a:lnTo>
                    <a:pt x="1545" y="462"/>
                  </a:lnTo>
                  <a:lnTo>
                    <a:pt x="1532" y="464"/>
                  </a:lnTo>
                  <a:lnTo>
                    <a:pt x="1536" y="446"/>
                  </a:lnTo>
                  <a:lnTo>
                    <a:pt x="1544" y="447"/>
                  </a:lnTo>
                  <a:lnTo>
                    <a:pt x="1544" y="437"/>
                  </a:lnTo>
                  <a:lnTo>
                    <a:pt x="1550" y="434"/>
                  </a:lnTo>
                  <a:lnTo>
                    <a:pt x="1542" y="427"/>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6" name="TextBox 65">
              <a:extLst>
                <a:ext uri="{FF2B5EF4-FFF2-40B4-BE49-F238E27FC236}">
                  <a16:creationId xmlns:a16="http://schemas.microsoft.com/office/drawing/2014/main" id="{B1826352-F728-4788-8F1E-BD25EC1E2654}"/>
                </a:ext>
              </a:extLst>
            </p:cNvPr>
            <p:cNvSpPr txBox="1"/>
            <p:nvPr/>
          </p:nvSpPr>
          <p:spPr>
            <a:xfrm>
              <a:off x="3967551" y="4021278"/>
              <a:ext cx="603194" cy="307777"/>
            </a:xfrm>
            <a:prstGeom prst="rect">
              <a:avLst/>
            </a:prstGeom>
            <a:noFill/>
          </p:spPr>
          <p:txBody>
            <a:bodyPr wrap="square" rtlCol="0">
              <a:spAutoFit/>
            </a:bodyPr>
            <a:lstStyle/>
            <a:p>
              <a:r>
                <a:rPr lang="en-ZA" sz="1400" b="1" dirty="0">
                  <a:solidFill>
                    <a:srgbClr val="318B71"/>
                  </a:solidFill>
                  <a:latin typeface="Calibri Light" panose="020F0302020204030204" pitchFamily="34" charset="0"/>
                  <a:cs typeface="Calibri Light" panose="020F0302020204030204" pitchFamily="34" charset="0"/>
                </a:rPr>
                <a:t>WC</a:t>
              </a:r>
            </a:p>
          </p:txBody>
        </p:sp>
        <p:sp>
          <p:nvSpPr>
            <p:cNvPr id="67" name="Freeform 36">
              <a:extLst>
                <a:ext uri="{FF2B5EF4-FFF2-40B4-BE49-F238E27FC236}">
                  <a16:creationId xmlns:a16="http://schemas.microsoft.com/office/drawing/2014/main" id="{7A1F30D5-B64B-4DB5-A55D-3A1EFB3FA455}"/>
                </a:ext>
              </a:extLst>
            </p:cNvPr>
            <p:cNvSpPr>
              <a:spLocks noChangeAspect="1"/>
            </p:cNvSpPr>
            <p:nvPr/>
          </p:nvSpPr>
          <p:spPr bwMode="auto">
            <a:xfrm>
              <a:off x="8628131" y="4662564"/>
              <a:ext cx="468000" cy="396261"/>
            </a:xfrm>
            <a:custGeom>
              <a:avLst/>
              <a:gdLst/>
              <a:ahLst/>
              <a:cxnLst>
                <a:cxn ang="0">
                  <a:pos x="984" y="98"/>
                </a:cxn>
                <a:cxn ang="0">
                  <a:pos x="1027" y="103"/>
                </a:cxn>
                <a:cxn ang="0">
                  <a:pos x="1059" y="101"/>
                </a:cxn>
                <a:cxn ang="0">
                  <a:pos x="1097" y="105"/>
                </a:cxn>
                <a:cxn ang="0">
                  <a:pos x="1148" y="141"/>
                </a:cxn>
                <a:cxn ang="0">
                  <a:pos x="1191" y="159"/>
                </a:cxn>
                <a:cxn ang="0">
                  <a:pos x="1234" y="189"/>
                </a:cxn>
                <a:cxn ang="0">
                  <a:pos x="1254" y="234"/>
                </a:cxn>
                <a:cxn ang="0">
                  <a:pos x="1294" y="244"/>
                </a:cxn>
                <a:cxn ang="0">
                  <a:pos x="1284" y="308"/>
                </a:cxn>
                <a:cxn ang="0">
                  <a:pos x="1286" y="396"/>
                </a:cxn>
                <a:cxn ang="0">
                  <a:pos x="1273" y="484"/>
                </a:cxn>
                <a:cxn ang="0">
                  <a:pos x="1175" y="570"/>
                </a:cxn>
                <a:cxn ang="0">
                  <a:pos x="1099" y="623"/>
                </a:cxn>
                <a:cxn ang="0">
                  <a:pos x="1039" y="587"/>
                </a:cxn>
                <a:cxn ang="0">
                  <a:pos x="954" y="625"/>
                </a:cxn>
                <a:cxn ang="0">
                  <a:pos x="900" y="663"/>
                </a:cxn>
                <a:cxn ang="0">
                  <a:pos x="855" y="683"/>
                </a:cxn>
                <a:cxn ang="0">
                  <a:pos x="812" y="723"/>
                </a:cxn>
                <a:cxn ang="0">
                  <a:pos x="786" y="762"/>
                </a:cxn>
                <a:cxn ang="0">
                  <a:pos x="749" y="812"/>
                </a:cxn>
                <a:cxn ang="0">
                  <a:pos x="726" y="860"/>
                </a:cxn>
                <a:cxn ang="0">
                  <a:pos x="693" y="890"/>
                </a:cxn>
                <a:cxn ang="0">
                  <a:pos x="643" y="925"/>
                </a:cxn>
                <a:cxn ang="0">
                  <a:pos x="739" y="1075"/>
                </a:cxn>
                <a:cxn ang="0">
                  <a:pos x="736" y="1143"/>
                </a:cxn>
                <a:cxn ang="0">
                  <a:pos x="713" y="1170"/>
                </a:cxn>
                <a:cxn ang="0">
                  <a:pos x="691" y="1183"/>
                </a:cxn>
                <a:cxn ang="0">
                  <a:pos x="640" y="1205"/>
                </a:cxn>
                <a:cxn ang="0">
                  <a:pos x="607" y="1244"/>
                </a:cxn>
                <a:cxn ang="0">
                  <a:pos x="515" y="1228"/>
                </a:cxn>
                <a:cxn ang="0">
                  <a:pos x="446" y="1198"/>
                </a:cxn>
                <a:cxn ang="0">
                  <a:pos x="393" y="1200"/>
                </a:cxn>
                <a:cxn ang="0">
                  <a:pos x="361" y="1230"/>
                </a:cxn>
                <a:cxn ang="0">
                  <a:pos x="302" y="1216"/>
                </a:cxn>
                <a:cxn ang="0">
                  <a:pos x="231" y="1211"/>
                </a:cxn>
                <a:cxn ang="0">
                  <a:pos x="154" y="1122"/>
                </a:cxn>
                <a:cxn ang="0">
                  <a:pos x="118" y="1061"/>
                </a:cxn>
                <a:cxn ang="0">
                  <a:pos x="37" y="979"/>
                </a:cxn>
                <a:cxn ang="0">
                  <a:pos x="126" y="570"/>
                </a:cxn>
                <a:cxn ang="0">
                  <a:pos x="139" y="486"/>
                </a:cxn>
                <a:cxn ang="0">
                  <a:pos x="189" y="386"/>
                </a:cxn>
                <a:cxn ang="0">
                  <a:pos x="252" y="325"/>
                </a:cxn>
                <a:cxn ang="0">
                  <a:pos x="356" y="275"/>
                </a:cxn>
                <a:cxn ang="0">
                  <a:pos x="421" y="313"/>
                </a:cxn>
                <a:cxn ang="0">
                  <a:pos x="439" y="267"/>
                </a:cxn>
                <a:cxn ang="0">
                  <a:pos x="501" y="226"/>
                </a:cxn>
                <a:cxn ang="0">
                  <a:pos x="504" y="166"/>
                </a:cxn>
                <a:cxn ang="0">
                  <a:pos x="560" y="100"/>
                </a:cxn>
                <a:cxn ang="0">
                  <a:pos x="620" y="85"/>
                </a:cxn>
                <a:cxn ang="0">
                  <a:pos x="683" y="91"/>
                </a:cxn>
                <a:cxn ang="0">
                  <a:pos x="762" y="35"/>
                </a:cxn>
                <a:cxn ang="0">
                  <a:pos x="825" y="38"/>
                </a:cxn>
                <a:cxn ang="0">
                  <a:pos x="882" y="7"/>
                </a:cxn>
                <a:cxn ang="0">
                  <a:pos x="918" y="55"/>
                </a:cxn>
              </a:cxnLst>
              <a:rect l="0" t="0" r="r" b="b"/>
              <a:pathLst>
                <a:path w="1312" h="1248">
                  <a:moveTo>
                    <a:pt x="940" y="65"/>
                  </a:moveTo>
                  <a:lnTo>
                    <a:pt x="954" y="83"/>
                  </a:lnTo>
                  <a:lnTo>
                    <a:pt x="961" y="78"/>
                  </a:lnTo>
                  <a:lnTo>
                    <a:pt x="959" y="85"/>
                  </a:lnTo>
                  <a:lnTo>
                    <a:pt x="966" y="80"/>
                  </a:lnTo>
                  <a:lnTo>
                    <a:pt x="978" y="82"/>
                  </a:lnTo>
                  <a:lnTo>
                    <a:pt x="984" y="98"/>
                  </a:lnTo>
                  <a:lnTo>
                    <a:pt x="991" y="95"/>
                  </a:lnTo>
                  <a:lnTo>
                    <a:pt x="994" y="96"/>
                  </a:lnTo>
                  <a:lnTo>
                    <a:pt x="996" y="86"/>
                  </a:lnTo>
                  <a:lnTo>
                    <a:pt x="1004" y="96"/>
                  </a:lnTo>
                  <a:lnTo>
                    <a:pt x="1003" y="103"/>
                  </a:lnTo>
                  <a:lnTo>
                    <a:pt x="1014" y="115"/>
                  </a:lnTo>
                  <a:lnTo>
                    <a:pt x="1027" y="103"/>
                  </a:lnTo>
                  <a:lnTo>
                    <a:pt x="1037" y="108"/>
                  </a:lnTo>
                  <a:lnTo>
                    <a:pt x="1039" y="100"/>
                  </a:lnTo>
                  <a:lnTo>
                    <a:pt x="1027" y="100"/>
                  </a:lnTo>
                  <a:lnTo>
                    <a:pt x="1037" y="86"/>
                  </a:lnTo>
                  <a:lnTo>
                    <a:pt x="1046" y="93"/>
                  </a:lnTo>
                  <a:lnTo>
                    <a:pt x="1052" y="91"/>
                  </a:lnTo>
                  <a:lnTo>
                    <a:pt x="1059" y="101"/>
                  </a:lnTo>
                  <a:lnTo>
                    <a:pt x="1067" y="101"/>
                  </a:lnTo>
                  <a:lnTo>
                    <a:pt x="1074" y="110"/>
                  </a:lnTo>
                  <a:lnTo>
                    <a:pt x="1075" y="105"/>
                  </a:lnTo>
                  <a:lnTo>
                    <a:pt x="1077" y="115"/>
                  </a:lnTo>
                  <a:lnTo>
                    <a:pt x="1089" y="108"/>
                  </a:lnTo>
                  <a:lnTo>
                    <a:pt x="1095" y="120"/>
                  </a:lnTo>
                  <a:lnTo>
                    <a:pt x="1097" y="105"/>
                  </a:lnTo>
                  <a:lnTo>
                    <a:pt x="1112" y="105"/>
                  </a:lnTo>
                  <a:lnTo>
                    <a:pt x="1115" y="98"/>
                  </a:lnTo>
                  <a:lnTo>
                    <a:pt x="1130" y="110"/>
                  </a:lnTo>
                  <a:lnTo>
                    <a:pt x="1135" y="103"/>
                  </a:lnTo>
                  <a:lnTo>
                    <a:pt x="1140" y="121"/>
                  </a:lnTo>
                  <a:lnTo>
                    <a:pt x="1137" y="126"/>
                  </a:lnTo>
                  <a:lnTo>
                    <a:pt x="1148" y="141"/>
                  </a:lnTo>
                  <a:lnTo>
                    <a:pt x="1152" y="154"/>
                  </a:lnTo>
                  <a:lnTo>
                    <a:pt x="1162" y="144"/>
                  </a:lnTo>
                  <a:lnTo>
                    <a:pt x="1176" y="146"/>
                  </a:lnTo>
                  <a:lnTo>
                    <a:pt x="1181" y="159"/>
                  </a:lnTo>
                  <a:lnTo>
                    <a:pt x="1185" y="156"/>
                  </a:lnTo>
                  <a:lnTo>
                    <a:pt x="1188" y="163"/>
                  </a:lnTo>
                  <a:lnTo>
                    <a:pt x="1191" y="159"/>
                  </a:lnTo>
                  <a:lnTo>
                    <a:pt x="1196" y="168"/>
                  </a:lnTo>
                  <a:lnTo>
                    <a:pt x="1203" y="164"/>
                  </a:lnTo>
                  <a:lnTo>
                    <a:pt x="1203" y="183"/>
                  </a:lnTo>
                  <a:lnTo>
                    <a:pt x="1205" y="178"/>
                  </a:lnTo>
                  <a:lnTo>
                    <a:pt x="1216" y="176"/>
                  </a:lnTo>
                  <a:lnTo>
                    <a:pt x="1226" y="179"/>
                  </a:lnTo>
                  <a:lnTo>
                    <a:pt x="1234" y="189"/>
                  </a:lnTo>
                  <a:lnTo>
                    <a:pt x="1236" y="201"/>
                  </a:lnTo>
                  <a:lnTo>
                    <a:pt x="1239" y="202"/>
                  </a:lnTo>
                  <a:lnTo>
                    <a:pt x="1239" y="212"/>
                  </a:lnTo>
                  <a:lnTo>
                    <a:pt x="1244" y="211"/>
                  </a:lnTo>
                  <a:lnTo>
                    <a:pt x="1249" y="222"/>
                  </a:lnTo>
                  <a:lnTo>
                    <a:pt x="1256" y="224"/>
                  </a:lnTo>
                  <a:lnTo>
                    <a:pt x="1254" y="234"/>
                  </a:lnTo>
                  <a:lnTo>
                    <a:pt x="1268" y="246"/>
                  </a:lnTo>
                  <a:lnTo>
                    <a:pt x="1273" y="257"/>
                  </a:lnTo>
                  <a:lnTo>
                    <a:pt x="1292" y="254"/>
                  </a:lnTo>
                  <a:lnTo>
                    <a:pt x="1291" y="241"/>
                  </a:lnTo>
                  <a:lnTo>
                    <a:pt x="1297" y="234"/>
                  </a:lnTo>
                  <a:lnTo>
                    <a:pt x="1306" y="237"/>
                  </a:lnTo>
                  <a:lnTo>
                    <a:pt x="1294" y="244"/>
                  </a:lnTo>
                  <a:lnTo>
                    <a:pt x="1299" y="252"/>
                  </a:lnTo>
                  <a:lnTo>
                    <a:pt x="1294" y="259"/>
                  </a:lnTo>
                  <a:lnTo>
                    <a:pt x="1306" y="264"/>
                  </a:lnTo>
                  <a:lnTo>
                    <a:pt x="1312" y="285"/>
                  </a:lnTo>
                  <a:lnTo>
                    <a:pt x="1299" y="289"/>
                  </a:lnTo>
                  <a:lnTo>
                    <a:pt x="1284" y="302"/>
                  </a:lnTo>
                  <a:lnTo>
                    <a:pt x="1284" y="308"/>
                  </a:lnTo>
                  <a:lnTo>
                    <a:pt x="1294" y="317"/>
                  </a:lnTo>
                  <a:lnTo>
                    <a:pt x="1292" y="338"/>
                  </a:lnTo>
                  <a:lnTo>
                    <a:pt x="1299" y="350"/>
                  </a:lnTo>
                  <a:lnTo>
                    <a:pt x="1291" y="355"/>
                  </a:lnTo>
                  <a:lnTo>
                    <a:pt x="1289" y="378"/>
                  </a:lnTo>
                  <a:lnTo>
                    <a:pt x="1281" y="386"/>
                  </a:lnTo>
                  <a:lnTo>
                    <a:pt x="1286" y="396"/>
                  </a:lnTo>
                  <a:lnTo>
                    <a:pt x="1279" y="400"/>
                  </a:lnTo>
                  <a:lnTo>
                    <a:pt x="1271" y="424"/>
                  </a:lnTo>
                  <a:lnTo>
                    <a:pt x="1281" y="438"/>
                  </a:lnTo>
                  <a:lnTo>
                    <a:pt x="1283" y="464"/>
                  </a:lnTo>
                  <a:lnTo>
                    <a:pt x="1274" y="467"/>
                  </a:lnTo>
                  <a:lnTo>
                    <a:pt x="1269" y="476"/>
                  </a:lnTo>
                  <a:lnTo>
                    <a:pt x="1273" y="484"/>
                  </a:lnTo>
                  <a:lnTo>
                    <a:pt x="1239" y="494"/>
                  </a:lnTo>
                  <a:lnTo>
                    <a:pt x="1223" y="525"/>
                  </a:lnTo>
                  <a:lnTo>
                    <a:pt x="1213" y="525"/>
                  </a:lnTo>
                  <a:lnTo>
                    <a:pt x="1193" y="545"/>
                  </a:lnTo>
                  <a:lnTo>
                    <a:pt x="1183" y="542"/>
                  </a:lnTo>
                  <a:lnTo>
                    <a:pt x="1168" y="562"/>
                  </a:lnTo>
                  <a:lnTo>
                    <a:pt x="1175" y="570"/>
                  </a:lnTo>
                  <a:lnTo>
                    <a:pt x="1170" y="578"/>
                  </a:lnTo>
                  <a:lnTo>
                    <a:pt x="1163" y="574"/>
                  </a:lnTo>
                  <a:lnTo>
                    <a:pt x="1155" y="585"/>
                  </a:lnTo>
                  <a:lnTo>
                    <a:pt x="1147" y="578"/>
                  </a:lnTo>
                  <a:lnTo>
                    <a:pt x="1117" y="588"/>
                  </a:lnTo>
                  <a:lnTo>
                    <a:pt x="1109" y="612"/>
                  </a:lnTo>
                  <a:lnTo>
                    <a:pt x="1099" y="623"/>
                  </a:lnTo>
                  <a:lnTo>
                    <a:pt x="1092" y="648"/>
                  </a:lnTo>
                  <a:lnTo>
                    <a:pt x="1089" y="643"/>
                  </a:lnTo>
                  <a:lnTo>
                    <a:pt x="1077" y="648"/>
                  </a:lnTo>
                  <a:lnTo>
                    <a:pt x="1075" y="630"/>
                  </a:lnTo>
                  <a:lnTo>
                    <a:pt x="1051" y="618"/>
                  </a:lnTo>
                  <a:lnTo>
                    <a:pt x="1051" y="602"/>
                  </a:lnTo>
                  <a:lnTo>
                    <a:pt x="1039" y="587"/>
                  </a:lnTo>
                  <a:lnTo>
                    <a:pt x="1024" y="598"/>
                  </a:lnTo>
                  <a:lnTo>
                    <a:pt x="1007" y="595"/>
                  </a:lnTo>
                  <a:lnTo>
                    <a:pt x="1004" y="602"/>
                  </a:lnTo>
                  <a:lnTo>
                    <a:pt x="996" y="597"/>
                  </a:lnTo>
                  <a:lnTo>
                    <a:pt x="978" y="603"/>
                  </a:lnTo>
                  <a:lnTo>
                    <a:pt x="966" y="628"/>
                  </a:lnTo>
                  <a:lnTo>
                    <a:pt x="954" y="625"/>
                  </a:lnTo>
                  <a:lnTo>
                    <a:pt x="950" y="631"/>
                  </a:lnTo>
                  <a:lnTo>
                    <a:pt x="938" y="625"/>
                  </a:lnTo>
                  <a:lnTo>
                    <a:pt x="928" y="630"/>
                  </a:lnTo>
                  <a:lnTo>
                    <a:pt x="926" y="625"/>
                  </a:lnTo>
                  <a:lnTo>
                    <a:pt x="920" y="636"/>
                  </a:lnTo>
                  <a:lnTo>
                    <a:pt x="910" y="640"/>
                  </a:lnTo>
                  <a:lnTo>
                    <a:pt x="900" y="663"/>
                  </a:lnTo>
                  <a:lnTo>
                    <a:pt x="893" y="663"/>
                  </a:lnTo>
                  <a:lnTo>
                    <a:pt x="888" y="683"/>
                  </a:lnTo>
                  <a:lnTo>
                    <a:pt x="880" y="680"/>
                  </a:lnTo>
                  <a:lnTo>
                    <a:pt x="878" y="683"/>
                  </a:lnTo>
                  <a:lnTo>
                    <a:pt x="867" y="673"/>
                  </a:lnTo>
                  <a:lnTo>
                    <a:pt x="862" y="681"/>
                  </a:lnTo>
                  <a:lnTo>
                    <a:pt x="855" y="683"/>
                  </a:lnTo>
                  <a:lnTo>
                    <a:pt x="855" y="694"/>
                  </a:lnTo>
                  <a:lnTo>
                    <a:pt x="840" y="689"/>
                  </a:lnTo>
                  <a:lnTo>
                    <a:pt x="837" y="694"/>
                  </a:lnTo>
                  <a:lnTo>
                    <a:pt x="822" y="688"/>
                  </a:lnTo>
                  <a:lnTo>
                    <a:pt x="824" y="701"/>
                  </a:lnTo>
                  <a:lnTo>
                    <a:pt x="815" y="704"/>
                  </a:lnTo>
                  <a:lnTo>
                    <a:pt x="812" y="723"/>
                  </a:lnTo>
                  <a:lnTo>
                    <a:pt x="805" y="721"/>
                  </a:lnTo>
                  <a:lnTo>
                    <a:pt x="802" y="733"/>
                  </a:lnTo>
                  <a:lnTo>
                    <a:pt x="795" y="734"/>
                  </a:lnTo>
                  <a:lnTo>
                    <a:pt x="804" y="744"/>
                  </a:lnTo>
                  <a:lnTo>
                    <a:pt x="795" y="744"/>
                  </a:lnTo>
                  <a:lnTo>
                    <a:pt x="795" y="756"/>
                  </a:lnTo>
                  <a:lnTo>
                    <a:pt x="786" y="762"/>
                  </a:lnTo>
                  <a:lnTo>
                    <a:pt x="789" y="771"/>
                  </a:lnTo>
                  <a:lnTo>
                    <a:pt x="781" y="771"/>
                  </a:lnTo>
                  <a:lnTo>
                    <a:pt x="764" y="789"/>
                  </a:lnTo>
                  <a:lnTo>
                    <a:pt x="772" y="795"/>
                  </a:lnTo>
                  <a:lnTo>
                    <a:pt x="771" y="800"/>
                  </a:lnTo>
                  <a:lnTo>
                    <a:pt x="757" y="814"/>
                  </a:lnTo>
                  <a:lnTo>
                    <a:pt x="749" y="812"/>
                  </a:lnTo>
                  <a:lnTo>
                    <a:pt x="754" y="819"/>
                  </a:lnTo>
                  <a:lnTo>
                    <a:pt x="746" y="824"/>
                  </a:lnTo>
                  <a:lnTo>
                    <a:pt x="744" y="835"/>
                  </a:lnTo>
                  <a:lnTo>
                    <a:pt x="737" y="834"/>
                  </a:lnTo>
                  <a:lnTo>
                    <a:pt x="742" y="845"/>
                  </a:lnTo>
                  <a:lnTo>
                    <a:pt x="736" y="847"/>
                  </a:lnTo>
                  <a:lnTo>
                    <a:pt x="726" y="860"/>
                  </a:lnTo>
                  <a:lnTo>
                    <a:pt x="728" y="870"/>
                  </a:lnTo>
                  <a:lnTo>
                    <a:pt x="719" y="868"/>
                  </a:lnTo>
                  <a:lnTo>
                    <a:pt x="714" y="875"/>
                  </a:lnTo>
                  <a:lnTo>
                    <a:pt x="714" y="885"/>
                  </a:lnTo>
                  <a:lnTo>
                    <a:pt x="706" y="883"/>
                  </a:lnTo>
                  <a:lnTo>
                    <a:pt x="699" y="892"/>
                  </a:lnTo>
                  <a:lnTo>
                    <a:pt x="693" y="890"/>
                  </a:lnTo>
                  <a:lnTo>
                    <a:pt x="689" y="897"/>
                  </a:lnTo>
                  <a:lnTo>
                    <a:pt x="678" y="895"/>
                  </a:lnTo>
                  <a:lnTo>
                    <a:pt x="661" y="911"/>
                  </a:lnTo>
                  <a:lnTo>
                    <a:pt x="656" y="905"/>
                  </a:lnTo>
                  <a:lnTo>
                    <a:pt x="655" y="918"/>
                  </a:lnTo>
                  <a:lnTo>
                    <a:pt x="645" y="911"/>
                  </a:lnTo>
                  <a:lnTo>
                    <a:pt x="643" y="925"/>
                  </a:lnTo>
                  <a:lnTo>
                    <a:pt x="663" y="946"/>
                  </a:lnTo>
                  <a:lnTo>
                    <a:pt x="693" y="1034"/>
                  </a:lnTo>
                  <a:lnTo>
                    <a:pt x="704" y="1039"/>
                  </a:lnTo>
                  <a:lnTo>
                    <a:pt x="704" y="1044"/>
                  </a:lnTo>
                  <a:lnTo>
                    <a:pt x="711" y="1049"/>
                  </a:lnTo>
                  <a:lnTo>
                    <a:pt x="719" y="1077"/>
                  </a:lnTo>
                  <a:lnTo>
                    <a:pt x="739" y="1075"/>
                  </a:lnTo>
                  <a:lnTo>
                    <a:pt x="728" y="1099"/>
                  </a:lnTo>
                  <a:lnTo>
                    <a:pt x="734" y="1132"/>
                  </a:lnTo>
                  <a:lnTo>
                    <a:pt x="728" y="1132"/>
                  </a:lnTo>
                  <a:lnTo>
                    <a:pt x="724" y="1135"/>
                  </a:lnTo>
                  <a:lnTo>
                    <a:pt x="729" y="1137"/>
                  </a:lnTo>
                  <a:lnTo>
                    <a:pt x="729" y="1148"/>
                  </a:lnTo>
                  <a:lnTo>
                    <a:pt x="736" y="1143"/>
                  </a:lnTo>
                  <a:lnTo>
                    <a:pt x="737" y="1153"/>
                  </a:lnTo>
                  <a:lnTo>
                    <a:pt x="731" y="1158"/>
                  </a:lnTo>
                  <a:lnTo>
                    <a:pt x="723" y="1155"/>
                  </a:lnTo>
                  <a:lnTo>
                    <a:pt x="718" y="1163"/>
                  </a:lnTo>
                  <a:lnTo>
                    <a:pt x="729" y="1168"/>
                  </a:lnTo>
                  <a:lnTo>
                    <a:pt x="723" y="1172"/>
                  </a:lnTo>
                  <a:lnTo>
                    <a:pt x="713" y="1170"/>
                  </a:lnTo>
                  <a:lnTo>
                    <a:pt x="711" y="1175"/>
                  </a:lnTo>
                  <a:lnTo>
                    <a:pt x="719" y="1181"/>
                  </a:lnTo>
                  <a:lnTo>
                    <a:pt x="713" y="1186"/>
                  </a:lnTo>
                  <a:lnTo>
                    <a:pt x="713" y="1191"/>
                  </a:lnTo>
                  <a:lnTo>
                    <a:pt x="701" y="1188"/>
                  </a:lnTo>
                  <a:lnTo>
                    <a:pt x="698" y="1181"/>
                  </a:lnTo>
                  <a:lnTo>
                    <a:pt x="691" y="1183"/>
                  </a:lnTo>
                  <a:lnTo>
                    <a:pt x="684" y="1195"/>
                  </a:lnTo>
                  <a:lnTo>
                    <a:pt x="671" y="1190"/>
                  </a:lnTo>
                  <a:lnTo>
                    <a:pt x="673" y="1198"/>
                  </a:lnTo>
                  <a:lnTo>
                    <a:pt x="666" y="1206"/>
                  </a:lnTo>
                  <a:lnTo>
                    <a:pt x="661" y="1196"/>
                  </a:lnTo>
                  <a:lnTo>
                    <a:pt x="641" y="1200"/>
                  </a:lnTo>
                  <a:lnTo>
                    <a:pt x="640" y="1205"/>
                  </a:lnTo>
                  <a:lnTo>
                    <a:pt x="650" y="1213"/>
                  </a:lnTo>
                  <a:lnTo>
                    <a:pt x="648" y="1220"/>
                  </a:lnTo>
                  <a:lnTo>
                    <a:pt x="628" y="1221"/>
                  </a:lnTo>
                  <a:lnTo>
                    <a:pt x="623" y="1226"/>
                  </a:lnTo>
                  <a:lnTo>
                    <a:pt x="628" y="1238"/>
                  </a:lnTo>
                  <a:lnTo>
                    <a:pt x="612" y="1238"/>
                  </a:lnTo>
                  <a:lnTo>
                    <a:pt x="607" y="1244"/>
                  </a:lnTo>
                  <a:lnTo>
                    <a:pt x="593" y="1231"/>
                  </a:lnTo>
                  <a:lnTo>
                    <a:pt x="568" y="1246"/>
                  </a:lnTo>
                  <a:lnTo>
                    <a:pt x="562" y="1239"/>
                  </a:lnTo>
                  <a:lnTo>
                    <a:pt x="550" y="1248"/>
                  </a:lnTo>
                  <a:lnTo>
                    <a:pt x="550" y="1238"/>
                  </a:lnTo>
                  <a:lnTo>
                    <a:pt x="534" y="1239"/>
                  </a:lnTo>
                  <a:lnTo>
                    <a:pt x="515" y="1228"/>
                  </a:lnTo>
                  <a:lnTo>
                    <a:pt x="517" y="1216"/>
                  </a:lnTo>
                  <a:lnTo>
                    <a:pt x="507" y="1210"/>
                  </a:lnTo>
                  <a:lnTo>
                    <a:pt x="497" y="1210"/>
                  </a:lnTo>
                  <a:lnTo>
                    <a:pt x="484" y="1216"/>
                  </a:lnTo>
                  <a:lnTo>
                    <a:pt x="466" y="1215"/>
                  </a:lnTo>
                  <a:lnTo>
                    <a:pt x="462" y="1201"/>
                  </a:lnTo>
                  <a:lnTo>
                    <a:pt x="446" y="1198"/>
                  </a:lnTo>
                  <a:lnTo>
                    <a:pt x="446" y="1188"/>
                  </a:lnTo>
                  <a:lnTo>
                    <a:pt x="438" y="1181"/>
                  </a:lnTo>
                  <a:lnTo>
                    <a:pt x="431" y="1188"/>
                  </a:lnTo>
                  <a:lnTo>
                    <a:pt x="434" y="1193"/>
                  </a:lnTo>
                  <a:lnTo>
                    <a:pt x="433" y="1200"/>
                  </a:lnTo>
                  <a:lnTo>
                    <a:pt x="423" y="1193"/>
                  </a:lnTo>
                  <a:lnTo>
                    <a:pt x="393" y="1200"/>
                  </a:lnTo>
                  <a:lnTo>
                    <a:pt x="383" y="1215"/>
                  </a:lnTo>
                  <a:lnTo>
                    <a:pt x="375" y="1201"/>
                  </a:lnTo>
                  <a:lnTo>
                    <a:pt x="371" y="1201"/>
                  </a:lnTo>
                  <a:lnTo>
                    <a:pt x="368" y="1206"/>
                  </a:lnTo>
                  <a:lnTo>
                    <a:pt x="373" y="1221"/>
                  </a:lnTo>
                  <a:lnTo>
                    <a:pt x="365" y="1223"/>
                  </a:lnTo>
                  <a:lnTo>
                    <a:pt x="361" y="1230"/>
                  </a:lnTo>
                  <a:lnTo>
                    <a:pt x="348" y="1230"/>
                  </a:lnTo>
                  <a:lnTo>
                    <a:pt x="342" y="1246"/>
                  </a:lnTo>
                  <a:lnTo>
                    <a:pt x="325" y="1243"/>
                  </a:lnTo>
                  <a:lnTo>
                    <a:pt x="320" y="1231"/>
                  </a:lnTo>
                  <a:lnTo>
                    <a:pt x="305" y="1236"/>
                  </a:lnTo>
                  <a:lnTo>
                    <a:pt x="308" y="1226"/>
                  </a:lnTo>
                  <a:lnTo>
                    <a:pt x="302" y="1216"/>
                  </a:lnTo>
                  <a:lnTo>
                    <a:pt x="293" y="1225"/>
                  </a:lnTo>
                  <a:lnTo>
                    <a:pt x="285" y="1223"/>
                  </a:lnTo>
                  <a:lnTo>
                    <a:pt x="272" y="1230"/>
                  </a:lnTo>
                  <a:lnTo>
                    <a:pt x="259" y="1211"/>
                  </a:lnTo>
                  <a:lnTo>
                    <a:pt x="249" y="1206"/>
                  </a:lnTo>
                  <a:lnTo>
                    <a:pt x="237" y="1205"/>
                  </a:lnTo>
                  <a:lnTo>
                    <a:pt x="231" y="1211"/>
                  </a:lnTo>
                  <a:lnTo>
                    <a:pt x="214" y="1188"/>
                  </a:lnTo>
                  <a:lnTo>
                    <a:pt x="204" y="1186"/>
                  </a:lnTo>
                  <a:lnTo>
                    <a:pt x="181" y="1148"/>
                  </a:lnTo>
                  <a:lnTo>
                    <a:pt x="173" y="1143"/>
                  </a:lnTo>
                  <a:lnTo>
                    <a:pt x="168" y="1145"/>
                  </a:lnTo>
                  <a:lnTo>
                    <a:pt x="166" y="1120"/>
                  </a:lnTo>
                  <a:lnTo>
                    <a:pt x="154" y="1122"/>
                  </a:lnTo>
                  <a:lnTo>
                    <a:pt x="144" y="1110"/>
                  </a:lnTo>
                  <a:lnTo>
                    <a:pt x="146" y="1102"/>
                  </a:lnTo>
                  <a:lnTo>
                    <a:pt x="139" y="1094"/>
                  </a:lnTo>
                  <a:lnTo>
                    <a:pt x="133" y="1095"/>
                  </a:lnTo>
                  <a:lnTo>
                    <a:pt x="126" y="1074"/>
                  </a:lnTo>
                  <a:lnTo>
                    <a:pt x="118" y="1067"/>
                  </a:lnTo>
                  <a:lnTo>
                    <a:pt x="118" y="1061"/>
                  </a:lnTo>
                  <a:lnTo>
                    <a:pt x="110" y="1047"/>
                  </a:lnTo>
                  <a:lnTo>
                    <a:pt x="108" y="1031"/>
                  </a:lnTo>
                  <a:lnTo>
                    <a:pt x="80" y="1024"/>
                  </a:lnTo>
                  <a:lnTo>
                    <a:pt x="76" y="1001"/>
                  </a:lnTo>
                  <a:lnTo>
                    <a:pt x="63" y="1004"/>
                  </a:lnTo>
                  <a:lnTo>
                    <a:pt x="48" y="983"/>
                  </a:lnTo>
                  <a:lnTo>
                    <a:pt x="37" y="979"/>
                  </a:lnTo>
                  <a:lnTo>
                    <a:pt x="37" y="974"/>
                  </a:lnTo>
                  <a:lnTo>
                    <a:pt x="22" y="973"/>
                  </a:lnTo>
                  <a:lnTo>
                    <a:pt x="0" y="938"/>
                  </a:lnTo>
                  <a:lnTo>
                    <a:pt x="0" y="923"/>
                  </a:lnTo>
                  <a:lnTo>
                    <a:pt x="134" y="610"/>
                  </a:lnTo>
                  <a:lnTo>
                    <a:pt x="116" y="603"/>
                  </a:lnTo>
                  <a:lnTo>
                    <a:pt x="126" y="570"/>
                  </a:lnTo>
                  <a:lnTo>
                    <a:pt x="121" y="565"/>
                  </a:lnTo>
                  <a:lnTo>
                    <a:pt x="129" y="554"/>
                  </a:lnTo>
                  <a:lnTo>
                    <a:pt x="143" y="511"/>
                  </a:lnTo>
                  <a:lnTo>
                    <a:pt x="131" y="506"/>
                  </a:lnTo>
                  <a:lnTo>
                    <a:pt x="126" y="494"/>
                  </a:lnTo>
                  <a:lnTo>
                    <a:pt x="134" y="494"/>
                  </a:lnTo>
                  <a:lnTo>
                    <a:pt x="139" y="486"/>
                  </a:lnTo>
                  <a:lnTo>
                    <a:pt x="149" y="487"/>
                  </a:lnTo>
                  <a:lnTo>
                    <a:pt x="164" y="433"/>
                  </a:lnTo>
                  <a:lnTo>
                    <a:pt x="176" y="429"/>
                  </a:lnTo>
                  <a:lnTo>
                    <a:pt x="184" y="413"/>
                  </a:lnTo>
                  <a:lnTo>
                    <a:pt x="179" y="405"/>
                  </a:lnTo>
                  <a:lnTo>
                    <a:pt x="189" y="395"/>
                  </a:lnTo>
                  <a:lnTo>
                    <a:pt x="189" y="386"/>
                  </a:lnTo>
                  <a:lnTo>
                    <a:pt x="196" y="386"/>
                  </a:lnTo>
                  <a:lnTo>
                    <a:pt x="206" y="375"/>
                  </a:lnTo>
                  <a:lnTo>
                    <a:pt x="219" y="368"/>
                  </a:lnTo>
                  <a:lnTo>
                    <a:pt x="216" y="358"/>
                  </a:lnTo>
                  <a:lnTo>
                    <a:pt x="224" y="347"/>
                  </a:lnTo>
                  <a:lnTo>
                    <a:pt x="239" y="345"/>
                  </a:lnTo>
                  <a:lnTo>
                    <a:pt x="252" y="325"/>
                  </a:lnTo>
                  <a:lnTo>
                    <a:pt x="270" y="320"/>
                  </a:lnTo>
                  <a:lnTo>
                    <a:pt x="274" y="315"/>
                  </a:lnTo>
                  <a:lnTo>
                    <a:pt x="292" y="313"/>
                  </a:lnTo>
                  <a:lnTo>
                    <a:pt x="300" y="303"/>
                  </a:lnTo>
                  <a:lnTo>
                    <a:pt x="318" y="315"/>
                  </a:lnTo>
                  <a:lnTo>
                    <a:pt x="322" y="295"/>
                  </a:lnTo>
                  <a:lnTo>
                    <a:pt x="356" y="275"/>
                  </a:lnTo>
                  <a:lnTo>
                    <a:pt x="365" y="294"/>
                  </a:lnTo>
                  <a:lnTo>
                    <a:pt x="373" y="294"/>
                  </a:lnTo>
                  <a:lnTo>
                    <a:pt x="381" y="287"/>
                  </a:lnTo>
                  <a:lnTo>
                    <a:pt x="386" y="297"/>
                  </a:lnTo>
                  <a:lnTo>
                    <a:pt x="395" y="295"/>
                  </a:lnTo>
                  <a:lnTo>
                    <a:pt x="404" y="328"/>
                  </a:lnTo>
                  <a:lnTo>
                    <a:pt x="421" y="313"/>
                  </a:lnTo>
                  <a:lnTo>
                    <a:pt x="413" y="307"/>
                  </a:lnTo>
                  <a:lnTo>
                    <a:pt x="419" y="300"/>
                  </a:lnTo>
                  <a:lnTo>
                    <a:pt x="419" y="285"/>
                  </a:lnTo>
                  <a:lnTo>
                    <a:pt x="426" y="284"/>
                  </a:lnTo>
                  <a:lnTo>
                    <a:pt x="431" y="274"/>
                  </a:lnTo>
                  <a:lnTo>
                    <a:pt x="436" y="275"/>
                  </a:lnTo>
                  <a:lnTo>
                    <a:pt x="439" y="267"/>
                  </a:lnTo>
                  <a:lnTo>
                    <a:pt x="454" y="259"/>
                  </a:lnTo>
                  <a:lnTo>
                    <a:pt x="453" y="247"/>
                  </a:lnTo>
                  <a:lnTo>
                    <a:pt x="457" y="234"/>
                  </a:lnTo>
                  <a:lnTo>
                    <a:pt x="471" y="229"/>
                  </a:lnTo>
                  <a:lnTo>
                    <a:pt x="477" y="234"/>
                  </a:lnTo>
                  <a:lnTo>
                    <a:pt x="482" y="219"/>
                  </a:lnTo>
                  <a:lnTo>
                    <a:pt x="501" y="226"/>
                  </a:lnTo>
                  <a:lnTo>
                    <a:pt x="507" y="221"/>
                  </a:lnTo>
                  <a:lnTo>
                    <a:pt x="522" y="222"/>
                  </a:lnTo>
                  <a:lnTo>
                    <a:pt x="507" y="209"/>
                  </a:lnTo>
                  <a:lnTo>
                    <a:pt x="514" y="196"/>
                  </a:lnTo>
                  <a:lnTo>
                    <a:pt x="517" y="199"/>
                  </a:lnTo>
                  <a:lnTo>
                    <a:pt x="519" y="184"/>
                  </a:lnTo>
                  <a:lnTo>
                    <a:pt x="504" y="166"/>
                  </a:lnTo>
                  <a:lnTo>
                    <a:pt x="502" y="148"/>
                  </a:lnTo>
                  <a:lnTo>
                    <a:pt x="514" y="148"/>
                  </a:lnTo>
                  <a:lnTo>
                    <a:pt x="527" y="130"/>
                  </a:lnTo>
                  <a:lnTo>
                    <a:pt x="540" y="135"/>
                  </a:lnTo>
                  <a:lnTo>
                    <a:pt x="539" y="118"/>
                  </a:lnTo>
                  <a:lnTo>
                    <a:pt x="549" y="101"/>
                  </a:lnTo>
                  <a:lnTo>
                    <a:pt x="560" y="100"/>
                  </a:lnTo>
                  <a:lnTo>
                    <a:pt x="565" y="106"/>
                  </a:lnTo>
                  <a:lnTo>
                    <a:pt x="572" y="93"/>
                  </a:lnTo>
                  <a:lnTo>
                    <a:pt x="593" y="80"/>
                  </a:lnTo>
                  <a:lnTo>
                    <a:pt x="595" y="86"/>
                  </a:lnTo>
                  <a:lnTo>
                    <a:pt x="600" y="85"/>
                  </a:lnTo>
                  <a:lnTo>
                    <a:pt x="607" y="77"/>
                  </a:lnTo>
                  <a:lnTo>
                    <a:pt x="620" y="85"/>
                  </a:lnTo>
                  <a:lnTo>
                    <a:pt x="626" y="62"/>
                  </a:lnTo>
                  <a:lnTo>
                    <a:pt x="630" y="70"/>
                  </a:lnTo>
                  <a:lnTo>
                    <a:pt x="646" y="82"/>
                  </a:lnTo>
                  <a:lnTo>
                    <a:pt x="668" y="78"/>
                  </a:lnTo>
                  <a:lnTo>
                    <a:pt x="675" y="83"/>
                  </a:lnTo>
                  <a:lnTo>
                    <a:pt x="683" y="78"/>
                  </a:lnTo>
                  <a:lnTo>
                    <a:pt x="683" y="91"/>
                  </a:lnTo>
                  <a:lnTo>
                    <a:pt x="689" y="95"/>
                  </a:lnTo>
                  <a:lnTo>
                    <a:pt x="714" y="57"/>
                  </a:lnTo>
                  <a:lnTo>
                    <a:pt x="721" y="57"/>
                  </a:lnTo>
                  <a:lnTo>
                    <a:pt x="729" y="72"/>
                  </a:lnTo>
                  <a:lnTo>
                    <a:pt x="741" y="78"/>
                  </a:lnTo>
                  <a:lnTo>
                    <a:pt x="764" y="52"/>
                  </a:lnTo>
                  <a:lnTo>
                    <a:pt x="762" y="35"/>
                  </a:lnTo>
                  <a:lnTo>
                    <a:pt x="779" y="33"/>
                  </a:lnTo>
                  <a:lnTo>
                    <a:pt x="777" y="24"/>
                  </a:lnTo>
                  <a:lnTo>
                    <a:pt x="782" y="20"/>
                  </a:lnTo>
                  <a:lnTo>
                    <a:pt x="792" y="19"/>
                  </a:lnTo>
                  <a:lnTo>
                    <a:pt x="792" y="30"/>
                  </a:lnTo>
                  <a:lnTo>
                    <a:pt x="815" y="27"/>
                  </a:lnTo>
                  <a:lnTo>
                    <a:pt x="825" y="38"/>
                  </a:lnTo>
                  <a:lnTo>
                    <a:pt x="829" y="24"/>
                  </a:lnTo>
                  <a:lnTo>
                    <a:pt x="852" y="24"/>
                  </a:lnTo>
                  <a:lnTo>
                    <a:pt x="855" y="12"/>
                  </a:lnTo>
                  <a:lnTo>
                    <a:pt x="863" y="10"/>
                  </a:lnTo>
                  <a:lnTo>
                    <a:pt x="868" y="0"/>
                  </a:lnTo>
                  <a:lnTo>
                    <a:pt x="877" y="0"/>
                  </a:lnTo>
                  <a:lnTo>
                    <a:pt x="882" y="7"/>
                  </a:lnTo>
                  <a:lnTo>
                    <a:pt x="883" y="30"/>
                  </a:lnTo>
                  <a:lnTo>
                    <a:pt x="888" y="33"/>
                  </a:lnTo>
                  <a:lnTo>
                    <a:pt x="885" y="37"/>
                  </a:lnTo>
                  <a:lnTo>
                    <a:pt x="910" y="53"/>
                  </a:lnTo>
                  <a:lnTo>
                    <a:pt x="910" y="67"/>
                  </a:lnTo>
                  <a:lnTo>
                    <a:pt x="923" y="67"/>
                  </a:lnTo>
                  <a:lnTo>
                    <a:pt x="918" y="55"/>
                  </a:lnTo>
                  <a:lnTo>
                    <a:pt x="925" y="55"/>
                  </a:lnTo>
                  <a:lnTo>
                    <a:pt x="928" y="68"/>
                  </a:lnTo>
                  <a:lnTo>
                    <a:pt x="936" y="78"/>
                  </a:lnTo>
                  <a:lnTo>
                    <a:pt x="940" y="65"/>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8" name="Freeform 39">
              <a:extLst>
                <a:ext uri="{FF2B5EF4-FFF2-40B4-BE49-F238E27FC236}">
                  <a16:creationId xmlns:a16="http://schemas.microsoft.com/office/drawing/2014/main" id="{03FCF369-AFE2-4CE0-AAF1-113387FED1DE}"/>
                </a:ext>
              </a:extLst>
            </p:cNvPr>
            <p:cNvSpPr>
              <a:spLocks noChangeAspect="1"/>
            </p:cNvSpPr>
            <p:nvPr/>
          </p:nvSpPr>
          <p:spPr bwMode="auto">
            <a:xfrm>
              <a:off x="4893921" y="3991647"/>
              <a:ext cx="468000" cy="396260"/>
            </a:xfrm>
            <a:custGeom>
              <a:avLst/>
              <a:gdLst/>
              <a:ahLst/>
              <a:cxnLst>
                <a:cxn ang="0">
                  <a:pos x="189" y="1190"/>
                </a:cxn>
                <a:cxn ang="0">
                  <a:pos x="194" y="1165"/>
                </a:cxn>
                <a:cxn ang="0">
                  <a:pos x="212" y="1124"/>
                </a:cxn>
                <a:cxn ang="0">
                  <a:pos x="136" y="1066"/>
                </a:cxn>
                <a:cxn ang="0">
                  <a:pos x="10" y="1046"/>
                </a:cxn>
                <a:cxn ang="0">
                  <a:pos x="56" y="940"/>
                </a:cxn>
                <a:cxn ang="0">
                  <a:pos x="86" y="878"/>
                </a:cxn>
                <a:cxn ang="0">
                  <a:pos x="149" y="867"/>
                </a:cxn>
                <a:cxn ang="0">
                  <a:pos x="122" y="789"/>
                </a:cxn>
                <a:cxn ang="0">
                  <a:pos x="172" y="728"/>
                </a:cxn>
                <a:cxn ang="0">
                  <a:pos x="270" y="703"/>
                </a:cxn>
                <a:cxn ang="0">
                  <a:pos x="338" y="665"/>
                </a:cxn>
                <a:cxn ang="0">
                  <a:pos x="340" y="630"/>
                </a:cxn>
                <a:cxn ang="0">
                  <a:pos x="335" y="579"/>
                </a:cxn>
                <a:cxn ang="0">
                  <a:pos x="374" y="552"/>
                </a:cxn>
                <a:cxn ang="0">
                  <a:pos x="431" y="502"/>
                </a:cxn>
                <a:cxn ang="0">
                  <a:pos x="449" y="438"/>
                </a:cxn>
                <a:cxn ang="0">
                  <a:pos x="512" y="415"/>
                </a:cxn>
                <a:cxn ang="0">
                  <a:pos x="566" y="395"/>
                </a:cxn>
                <a:cxn ang="0">
                  <a:pos x="616" y="380"/>
                </a:cxn>
                <a:cxn ang="0">
                  <a:pos x="664" y="323"/>
                </a:cxn>
                <a:cxn ang="0">
                  <a:pos x="679" y="247"/>
                </a:cxn>
                <a:cxn ang="0">
                  <a:pos x="682" y="193"/>
                </a:cxn>
                <a:cxn ang="0">
                  <a:pos x="731" y="214"/>
                </a:cxn>
                <a:cxn ang="0">
                  <a:pos x="760" y="169"/>
                </a:cxn>
                <a:cxn ang="0">
                  <a:pos x="823" y="161"/>
                </a:cxn>
                <a:cxn ang="0">
                  <a:pos x="855" y="183"/>
                </a:cxn>
                <a:cxn ang="0">
                  <a:pos x="923" y="207"/>
                </a:cxn>
                <a:cxn ang="0">
                  <a:pos x="996" y="212"/>
                </a:cxn>
                <a:cxn ang="0">
                  <a:pos x="1039" y="181"/>
                </a:cxn>
                <a:cxn ang="0">
                  <a:pos x="1060" y="158"/>
                </a:cxn>
                <a:cxn ang="0">
                  <a:pos x="1102" y="154"/>
                </a:cxn>
                <a:cxn ang="0">
                  <a:pos x="1107" y="131"/>
                </a:cxn>
                <a:cxn ang="0">
                  <a:pos x="1118" y="105"/>
                </a:cxn>
                <a:cxn ang="0">
                  <a:pos x="1146" y="116"/>
                </a:cxn>
                <a:cxn ang="0">
                  <a:pos x="1208" y="188"/>
                </a:cxn>
                <a:cxn ang="0">
                  <a:pos x="1297" y="211"/>
                </a:cxn>
                <a:cxn ang="0">
                  <a:pos x="1315" y="135"/>
                </a:cxn>
                <a:cxn ang="0">
                  <a:pos x="1353" y="72"/>
                </a:cxn>
                <a:cxn ang="0">
                  <a:pos x="1451" y="32"/>
                </a:cxn>
                <a:cxn ang="0">
                  <a:pos x="1541" y="30"/>
                </a:cxn>
                <a:cxn ang="0">
                  <a:pos x="1544" y="80"/>
                </a:cxn>
                <a:cxn ang="0">
                  <a:pos x="1575" y="87"/>
                </a:cxn>
                <a:cxn ang="0">
                  <a:pos x="1554" y="161"/>
                </a:cxn>
                <a:cxn ang="0">
                  <a:pos x="1544" y="188"/>
                </a:cxn>
                <a:cxn ang="0">
                  <a:pos x="1595" y="209"/>
                </a:cxn>
                <a:cxn ang="0">
                  <a:pos x="1675" y="209"/>
                </a:cxn>
                <a:cxn ang="0">
                  <a:pos x="1710" y="226"/>
                </a:cxn>
                <a:cxn ang="0">
                  <a:pos x="1739" y="249"/>
                </a:cxn>
                <a:cxn ang="0">
                  <a:pos x="1783" y="284"/>
                </a:cxn>
                <a:cxn ang="0">
                  <a:pos x="1792" y="328"/>
                </a:cxn>
                <a:cxn ang="0">
                  <a:pos x="1690" y="458"/>
                </a:cxn>
                <a:cxn ang="0">
                  <a:pos x="1595" y="565"/>
                </a:cxn>
                <a:cxn ang="0">
                  <a:pos x="1517" y="665"/>
                </a:cxn>
                <a:cxn ang="0">
                  <a:pos x="1416" y="784"/>
                </a:cxn>
                <a:cxn ang="0">
                  <a:pos x="1261" y="936"/>
                </a:cxn>
                <a:cxn ang="0">
                  <a:pos x="1067" y="1094"/>
                </a:cxn>
                <a:cxn ang="0">
                  <a:pos x="967" y="1150"/>
                </a:cxn>
                <a:cxn ang="0">
                  <a:pos x="716" y="1193"/>
                </a:cxn>
                <a:cxn ang="0">
                  <a:pos x="697" y="1276"/>
                </a:cxn>
                <a:cxn ang="0">
                  <a:pos x="528" y="1286"/>
                </a:cxn>
                <a:cxn ang="0">
                  <a:pos x="460" y="1316"/>
                </a:cxn>
                <a:cxn ang="0">
                  <a:pos x="353" y="1279"/>
                </a:cxn>
              </a:cxnLst>
              <a:rect l="0" t="0" r="r" b="b"/>
              <a:pathLst>
                <a:path w="1799" h="1327">
                  <a:moveTo>
                    <a:pt x="220" y="1254"/>
                  </a:moveTo>
                  <a:lnTo>
                    <a:pt x="217" y="1233"/>
                  </a:lnTo>
                  <a:lnTo>
                    <a:pt x="233" y="1216"/>
                  </a:lnTo>
                  <a:lnTo>
                    <a:pt x="199" y="1205"/>
                  </a:lnTo>
                  <a:lnTo>
                    <a:pt x="199" y="1195"/>
                  </a:lnTo>
                  <a:lnTo>
                    <a:pt x="189" y="1190"/>
                  </a:lnTo>
                  <a:lnTo>
                    <a:pt x="182" y="1193"/>
                  </a:lnTo>
                  <a:lnTo>
                    <a:pt x="182" y="1198"/>
                  </a:lnTo>
                  <a:lnTo>
                    <a:pt x="159" y="1195"/>
                  </a:lnTo>
                  <a:lnTo>
                    <a:pt x="167" y="1185"/>
                  </a:lnTo>
                  <a:lnTo>
                    <a:pt x="171" y="1170"/>
                  </a:lnTo>
                  <a:lnTo>
                    <a:pt x="194" y="1165"/>
                  </a:lnTo>
                  <a:lnTo>
                    <a:pt x="199" y="1148"/>
                  </a:lnTo>
                  <a:lnTo>
                    <a:pt x="205" y="1155"/>
                  </a:lnTo>
                  <a:lnTo>
                    <a:pt x="225" y="1155"/>
                  </a:lnTo>
                  <a:lnTo>
                    <a:pt x="227" y="1140"/>
                  </a:lnTo>
                  <a:lnTo>
                    <a:pt x="214" y="1130"/>
                  </a:lnTo>
                  <a:lnTo>
                    <a:pt x="212" y="1124"/>
                  </a:lnTo>
                  <a:lnTo>
                    <a:pt x="207" y="1124"/>
                  </a:lnTo>
                  <a:lnTo>
                    <a:pt x="210" y="1100"/>
                  </a:lnTo>
                  <a:lnTo>
                    <a:pt x="184" y="1084"/>
                  </a:lnTo>
                  <a:lnTo>
                    <a:pt x="149" y="1082"/>
                  </a:lnTo>
                  <a:lnTo>
                    <a:pt x="152" y="1089"/>
                  </a:lnTo>
                  <a:lnTo>
                    <a:pt x="136" y="1066"/>
                  </a:lnTo>
                  <a:lnTo>
                    <a:pt x="96" y="1066"/>
                  </a:lnTo>
                  <a:lnTo>
                    <a:pt x="48" y="1079"/>
                  </a:lnTo>
                  <a:lnTo>
                    <a:pt x="10" y="1075"/>
                  </a:lnTo>
                  <a:lnTo>
                    <a:pt x="0" y="1067"/>
                  </a:lnTo>
                  <a:lnTo>
                    <a:pt x="2" y="1046"/>
                  </a:lnTo>
                  <a:lnTo>
                    <a:pt x="10" y="1046"/>
                  </a:lnTo>
                  <a:lnTo>
                    <a:pt x="13" y="1039"/>
                  </a:lnTo>
                  <a:lnTo>
                    <a:pt x="38" y="988"/>
                  </a:lnTo>
                  <a:lnTo>
                    <a:pt x="53" y="966"/>
                  </a:lnTo>
                  <a:lnTo>
                    <a:pt x="55" y="956"/>
                  </a:lnTo>
                  <a:lnTo>
                    <a:pt x="48" y="950"/>
                  </a:lnTo>
                  <a:lnTo>
                    <a:pt x="56" y="940"/>
                  </a:lnTo>
                  <a:lnTo>
                    <a:pt x="51" y="926"/>
                  </a:lnTo>
                  <a:lnTo>
                    <a:pt x="65" y="910"/>
                  </a:lnTo>
                  <a:lnTo>
                    <a:pt x="66" y="902"/>
                  </a:lnTo>
                  <a:lnTo>
                    <a:pt x="88" y="902"/>
                  </a:lnTo>
                  <a:lnTo>
                    <a:pt x="93" y="897"/>
                  </a:lnTo>
                  <a:lnTo>
                    <a:pt x="86" y="878"/>
                  </a:lnTo>
                  <a:lnTo>
                    <a:pt x="99" y="868"/>
                  </a:lnTo>
                  <a:lnTo>
                    <a:pt x="109" y="868"/>
                  </a:lnTo>
                  <a:lnTo>
                    <a:pt x="113" y="875"/>
                  </a:lnTo>
                  <a:lnTo>
                    <a:pt x="156" y="887"/>
                  </a:lnTo>
                  <a:lnTo>
                    <a:pt x="161" y="867"/>
                  </a:lnTo>
                  <a:lnTo>
                    <a:pt x="149" y="867"/>
                  </a:lnTo>
                  <a:lnTo>
                    <a:pt x="144" y="849"/>
                  </a:lnTo>
                  <a:lnTo>
                    <a:pt x="129" y="839"/>
                  </a:lnTo>
                  <a:lnTo>
                    <a:pt x="137" y="832"/>
                  </a:lnTo>
                  <a:lnTo>
                    <a:pt x="137" y="819"/>
                  </a:lnTo>
                  <a:lnTo>
                    <a:pt x="134" y="800"/>
                  </a:lnTo>
                  <a:lnTo>
                    <a:pt x="122" y="789"/>
                  </a:lnTo>
                  <a:lnTo>
                    <a:pt x="124" y="774"/>
                  </a:lnTo>
                  <a:lnTo>
                    <a:pt x="118" y="761"/>
                  </a:lnTo>
                  <a:lnTo>
                    <a:pt x="137" y="751"/>
                  </a:lnTo>
                  <a:lnTo>
                    <a:pt x="144" y="738"/>
                  </a:lnTo>
                  <a:lnTo>
                    <a:pt x="162" y="749"/>
                  </a:lnTo>
                  <a:lnTo>
                    <a:pt x="172" y="728"/>
                  </a:lnTo>
                  <a:lnTo>
                    <a:pt x="225" y="734"/>
                  </a:lnTo>
                  <a:lnTo>
                    <a:pt x="227" y="731"/>
                  </a:lnTo>
                  <a:lnTo>
                    <a:pt x="220" y="721"/>
                  </a:lnTo>
                  <a:lnTo>
                    <a:pt x="225" y="701"/>
                  </a:lnTo>
                  <a:lnTo>
                    <a:pt x="248" y="683"/>
                  </a:lnTo>
                  <a:lnTo>
                    <a:pt x="270" y="703"/>
                  </a:lnTo>
                  <a:lnTo>
                    <a:pt x="280" y="706"/>
                  </a:lnTo>
                  <a:lnTo>
                    <a:pt x="296" y="691"/>
                  </a:lnTo>
                  <a:lnTo>
                    <a:pt x="313" y="688"/>
                  </a:lnTo>
                  <a:lnTo>
                    <a:pt x="315" y="676"/>
                  </a:lnTo>
                  <a:lnTo>
                    <a:pt x="330" y="678"/>
                  </a:lnTo>
                  <a:lnTo>
                    <a:pt x="338" y="665"/>
                  </a:lnTo>
                  <a:lnTo>
                    <a:pt x="338" y="658"/>
                  </a:lnTo>
                  <a:lnTo>
                    <a:pt x="331" y="653"/>
                  </a:lnTo>
                  <a:lnTo>
                    <a:pt x="330" y="661"/>
                  </a:lnTo>
                  <a:lnTo>
                    <a:pt x="330" y="648"/>
                  </a:lnTo>
                  <a:lnTo>
                    <a:pt x="340" y="643"/>
                  </a:lnTo>
                  <a:lnTo>
                    <a:pt x="340" y="630"/>
                  </a:lnTo>
                  <a:lnTo>
                    <a:pt x="351" y="630"/>
                  </a:lnTo>
                  <a:lnTo>
                    <a:pt x="349" y="625"/>
                  </a:lnTo>
                  <a:lnTo>
                    <a:pt x="359" y="612"/>
                  </a:lnTo>
                  <a:lnTo>
                    <a:pt x="344" y="595"/>
                  </a:lnTo>
                  <a:lnTo>
                    <a:pt x="331" y="597"/>
                  </a:lnTo>
                  <a:lnTo>
                    <a:pt x="335" y="579"/>
                  </a:lnTo>
                  <a:lnTo>
                    <a:pt x="343" y="580"/>
                  </a:lnTo>
                  <a:lnTo>
                    <a:pt x="343" y="570"/>
                  </a:lnTo>
                  <a:lnTo>
                    <a:pt x="349" y="567"/>
                  </a:lnTo>
                  <a:lnTo>
                    <a:pt x="343" y="564"/>
                  </a:lnTo>
                  <a:lnTo>
                    <a:pt x="344" y="544"/>
                  </a:lnTo>
                  <a:lnTo>
                    <a:pt x="374" y="552"/>
                  </a:lnTo>
                  <a:lnTo>
                    <a:pt x="388" y="535"/>
                  </a:lnTo>
                  <a:lnTo>
                    <a:pt x="407" y="535"/>
                  </a:lnTo>
                  <a:lnTo>
                    <a:pt x="404" y="529"/>
                  </a:lnTo>
                  <a:lnTo>
                    <a:pt x="412" y="535"/>
                  </a:lnTo>
                  <a:lnTo>
                    <a:pt x="429" y="534"/>
                  </a:lnTo>
                  <a:lnTo>
                    <a:pt x="431" y="502"/>
                  </a:lnTo>
                  <a:lnTo>
                    <a:pt x="427" y="491"/>
                  </a:lnTo>
                  <a:lnTo>
                    <a:pt x="434" y="472"/>
                  </a:lnTo>
                  <a:lnTo>
                    <a:pt x="431" y="468"/>
                  </a:lnTo>
                  <a:lnTo>
                    <a:pt x="441" y="463"/>
                  </a:lnTo>
                  <a:lnTo>
                    <a:pt x="442" y="443"/>
                  </a:lnTo>
                  <a:lnTo>
                    <a:pt x="449" y="438"/>
                  </a:lnTo>
                  <a:lnTo>
                    <a:pt x="465" y="433"/>
                  </a:lnTo>
                  <a:lnTo>
                    <a:pt x="477" y="441"/>
                  </a:lnTo>
                  <a:lnTo>
                    <a:pt x="495" y="434"/>
                  </a:lnTo>
                  <a:lnTo>
                    <a:pt x="505" y="424"/>
                  </a:lnTo>
                  <a:lnTo>
                    <a:pt x="513" y="429"/>
                  </a:lnTo>
                  <a:lnTo>
                    <a:pt x="512" y="415"/>
                  </a:lnTo>
                  <a:lnTo>
                    <a:pt x="522" y="411"/>
                  </a:lnTo>
                  <a:lnTo>
                    <a:pt x="530" y="413"/>
                  </a:lnTo>
                  <a:lnTo>
                    <a:pt x="548" y="395"/>
                  </a:lnTo>
                  <a:lnTo>
                    <a:pt x="560" y="396"/>
                  </a:lnTo>
                  <a:lnTo>
                    <a:pt x="565" y="391"/>
                  </a:lnTo>
                  <a:lnTo>
                    <a:pt x="566" y="395"/>
                  </a:lnTo>
                  <a:lnTo>
                    <a:pt x="583" y="388"/>
                  </a:lnTo>
                  <a:lnTo>
                    <a:pt x="585" y="385"/>
                  </a:lnTo>
                  <a:lnTo>
                    <a:pt x="588" y="386"/>
                  </a:lnTo>
                  <a:lnTo>
                    <a:pt x="598" y="371"/>
                  </a:lnTo>
                  <a:lnTo>
                    <a:pt x="611" y="381"/>
                  </a:lnTo>
                  <a:lnTo>
                    <a:pt x="616" y="380"/>
                  </a:lnTo>
                  <a:lnTo>
                    <a:pt x="633" y="386"/>
                  </a:lnTo>
                  <a:lnTo>
                    <a:pt x="639" y="380"/>
                  </a:lnTo>
                  <a:lnTo>
                    <a:pt x="639" y="360"/>
                  </a:lnTo>
                  <a:lnTo>
                    <a:pt x="654" y="343"/>
                  </a:lnTo>
                  <a:lnTo>
                    <a:pt x="653" y="332"/>
                  </a:lnTo>
                  <a:lnTo>
                    <a:pt x="664" y="323"/>
                  </a:lnTo>
                  <a:lnTo>
                    <a:pt x="668" y="313"/>
                  </a:lnTo>
                  <a:lnTo>
                    <a:pt x="661" y="307"/>
                  </a:lnTo>
                  <a:lnTo>
                    <a:pt x="669" y="299"/>
                  </a:lnTo>
                  <a:lnTo>
                    <a:pt x="671" y="280"/>
                  </a:lnTo>
                  <a:lnTo>
                    <a:pt x="661" y="270"/>
                  </a:lnTo>
                  <a:lnTo>
                    <a:pt x="679" y="247"/>
                  </a:lnTo>
                  <a:lnTo>
                    <a:pt x="663" y="242"/>
                  </a:lnTo>
                  <a:lnTo>
                    <a:pt x="658" y="226"/>
                  </a:lnTo>
                  <a:lnTo>
                    <a:pt x="659" y="194"/>
                  </a:lnTo>
                  <a:lnTo>
                    <a:pt x="661" y="198"/>
                  </a:lnTo>
                  <a:lnTo>
                    <a:pt x="674" y="191"/>
                  </a:lnTo>
                  <a:lnTo>
                    <a:pt x="682" y="193"/>
                  </a:lnTo>
                  <a:lnTo>
                    <a:pt x="691" y="184"/>
                  </a:lnTo>
                  <a:lnTo>
                    <a:pt x="697" y="194"/>
                  </a:lnTo>
                  <a:lnTo>
                    <a:pt x="694" y="204"/>
                  </a:lnTo>
                  <a:lnTo>
                    <a:pt x="709" y="199"/>
                  </a:lnTo>
                  <a:lnTo>
                    <a:pt x="714" y="211"/>
                  </a:lnTo>
                  <a:lnTo>
                    <a:pt x="731" y="214"/>
                  </a:lnTo>
                  <a:lnTo>
                    <a:pt x="737" y="198"/>
                  </a:lnTo>
                  <a:lnTo>
                    <a:pt x="750" y="198"/>
                  </a:lnTo>
                  <a:lnTo>
                    <a:pt x="754" y="191"/>
                  </a:lnTo>
                  <a:lnTo>
                    <a:pt x="762" y="189"/>
                  </a:lnTo>
                  <a:lnTo>
                    <a:pt x="757" y="174"/>
                  </a:lnTo>
                  <a:lnTo>
                    <a:pt x="760" y="169"/>
                  </a:lnTo>
                  <a:lnTo>
                    <a:pt x="764" y="169"/>
                  </a:lnTo>
                  <a:lnTo>
                    <a:pt x="772" y="183"/>
                  </a:lnTo>
                  <a:lnTo>
                    <a:pt x="782" y="168"/>
                  </a:lnTo>
                  <a:lnTo>
                    <a:pt x="812" y="161"/>
                  </a:lnTo>
                  <a:lnTo>
                    <a:pt x="822" y="168"/>
                  </a:lnTo>
                  <a:lnTo>
                    <a:pt x="823" y="161"/>
                  </a:lnTo>
                  <a:lnTo>
                    <a:pt x="820" y="156"/>
                  </a:lnTo>
                  <a:lnTo>
                    <a:pt x="827" y="149"/>
                  </a:lnTo>
                  <a:lnTo>
                    <a:pt x="835" y="156"/>
                  </a:lnTo>
                  <a:lnTo>
                    <a:pt x="835" y="166"/>
                  </a:lnTo>
                  <a:lnTo>
                    <a:pt x="851" y="169"/>
                  </a:lnTo>
                  <a:lnTo>
                    <a:pt x="855" y="183"/>
                  </a:lnTo>
                  <a:lnTo>
                    <a:pt x="873" y="184"/>
                  </a:lnTo>
                  <a:lnTo>
                    <a:pt x="886" y="178"/>
                  </a:lnTo>
                  <a:lnTo>
                    <a:pt x="896" y="178"/>
                  </a:lnTo>
                  <a:lnTo>
                    <a:pt x="906" y="184"/>
                  </a:lnTo>
                  <a:lnTo>
                    <a:pt x="904" y="196"/>
                  </a:lnTo>
                  <a:lnTo>
                    <a:pt x="923" y="207"/>
                  </a:lnTo>
                  <a:lnTo>
                    <a:pt x="939" y="206"/>
                  </a:lnTo>
                  <a:lnTo>
                    <a:pt x="939" y="216"/>
                  </a:lnTo>
                  <a:lnTo>
                    <a:pt x="951" y="207"/>
                  </a:lnTo>
                  <a:lnTo>
                    <a:pt x="957" y="214"/>
                  </a:lnTo>
                  <a:lnTo>
                    <a:pt x="982" y="199"/>
                  </a:lnTo>
                  <a:lnTo>
                    <a:pt x="996" y="212"/>
                  </a:lnTo>
                  <a:lnTo>
                    <a:pt x="1001" y="206"/>
                  </a:lnTo>
                  <a:lnTo>
                    <a:pt x="1017" y="206"/>
                  </a:lnTo>
                  <a:lnTo>
                    <a:pt x="1012" y="194"/>
                  </a:lnTo>
                  <a:lnTo>
                    <a:pt x="1017" y="189"/>
                  </a:lnTo>
                  <a:lnTo>
                    <a:pt x="1037" y="188"/>
                  </a:lnTo>
                  <a:lnTo>
                    <a:pt x="1039" y="181"/>
                  </a:lnTo>
                  <a:lnTo>
                    <a:pt x="1029" y="173"/>
                  </a:lnTo>
                  <a:lnTo>
                    <a:pt x="1030" y="168"/>
                  </a:lnTo>
                  <a:lnTo>
                    <a:pt x="1050" y="164"/>
                  </a:lnTo>
                  <a:lnTo>
                    <a:pt x="1055" y="174"/>
                  </a:lnTo>
                  <a:lnTo>
                    <a:pt x="1062" y="166"/>
                  </a:lnTo>
                  <a:lnTo>
                    <a:pt x="1060" y="158"/>
                  </a:lnTo>
                  <a:lnTo>
                    <a:pt x="1073" y="163"/>
                  </a:lnTo>
                  <a:lnTo>
                    <a:pt x="1080" y="151"/>
                  </a:lnTo>
                  <a:lnTo>
                    <a:pt x="1087" y="149"/>
                  </a:lnTo>
                  <a:lnTo>
                    <a:pt x="1090" y="156"/>
                  </a:lnTo>
                  <a:lnTo>
                    <a:pt x="1102" y="159"/>
                  </a:lnTo>
                  <a:lnTo>
                    <a:pt x="1102" y="154"/>
                  </a:lnTo>
                  <a:lnTo>
                    <a:pt x="1108" y="149"/>
                  </a:lnTo>
                  <a:lnTo>
                    <a:pt x="1100" y="143"/>
                  </a:lnTo>
                  <a:lnTo>
                    <a:pt x="1102" y="138"/>
                  </a:lnTo>
                  <a:lnTo>
                    <a:pt x="1112" y="140"/>
                  </a:lnTo>
                  <a:lnTo>
                    <a:pt x="1118" y="136"/>
                  </a:lnTo>
                  <a:lnTo>
                    <a:pt x="1107" y="131"/>
                  </a:lnTo>
                  <a:lnTo>
                    <a:pt x="1112" y="123"/>
                  </a:lnTo>
                  <a:lnTo>
                    <a:pt x="1120" y="126"/>
                  </a:lnTo>
                  <a:lnTo>
                    <a:pt x="1126" y="121"/>
                  </a:lnTo>
                  <a:lnTo>
                    <a:pt x="1125" y="111"/>
                  </a:lnTo>
                  <a:lnTo>
                    <a:pt x="1118" y="116"/>
                  </a:lnTo>
                  <a:lnTo>
                    <a:pt x="1118" y="105"/>
                  </a:lnTo>
                  <a:lnTo>
                    <a:pt x="1113" y="103"/>
                  </a:lnTo>
                  <a:lnTo>
                    <a:pt x="1117" y="100"/>
                  </a:lnTo>
                  <a:lnTo>
                    <a:pt x="1123" y="105"/>
                  </a:lnTo>
                  <a:lnTo>
                    <a:pt x="1138" y="96"/>
                  </a:lnTo>
                  <a:lnTo>
                    <a:pt x="1143" y="100"/>
                  </a:lnTo>
                  <a:lnTo>
                    <a:pt x="1146" y="116"/>
                  </a:lnTo>
                  <a:lnTo>
                    <a:pt x="1163" y="125"/>
                  </a:lnTo>
                  <a:lnTo>
                    <a:pt x="1166" y="138"/>
                  </a:lnTo>
                  <a:lnTo>
                    <a:pt x="1175" y="140"/>
                  </a:lnTo>
                  <a:lnTo>
                    <a:pt x="1176" y="154"/>
                  </a:lnTo>
                  <a:lnTo>
                    <a:pt x="1196" y="168"/>
                  </a:lnTo>
                  <a:lnTo>
                    <a:pt x="1208" y="188"/>
                  </a:lnTo>
                  <a:lnTo>
                    <a:pt x="1221" y="193"/>
                  </a:lnTo>
                  <a:lnTo>
                    <a:pt x="1251" y="188"/>
                  </a:lnTo>
                  <a:lnTo>
                    <a:pt x="1256" y="201"/>
                  </a:lnTo>
                  <a:lnTo>
                    <a:pt x="1271" y="206"/>
                  </a:lnTo>
                  <a:lnTo>
                    <a:pt x="1290" y="204"/>
                  </a:lnTo>
                  <a:lnTo>
                    <a:pt x="1297" y="211"/>
                  </a:lnTo>
                  <a:lnTo>
                    <a:pt x="1297" y="186"/>
                  </a:lnTo>
                  <a:lnTo>
                    <a:pt x="1307" y="181"/>
                  </a:lnTo>
                  <a:lnTo>
                    <a:pt x="1314" y="163"/>
                  </a:lnTo>
                  <a:lnTo>
                    <a:pt x="1314" y="153"/>
                  </a:lnTo>
                  <a:lnTo>
                    <a:pt x="1309" y="144"/>
                  </a:lnTo>
                  <a:lnTo>
                    <a:pt x="1315" y="135"/>
                  </a:lnTo>
                  <a:lnTo>
                    <a:pt x="1332" y="130"/>
                  </a:lnTo>
                  <a:lnTo>
                    <a:pt x="1335" y="110"/>
                  </a:lnTo>
                  <a:lnTo>
                    <a:pt x="1320" y="90"/>
                  </a:lnTo>
                  <a:lnTo>
                    <a:pt x="1327" y="80"/>
                  </a:lnTo>
                  <a:lnTo>
                    <a:pt x="1343" y="80"/>
                  </a:lnTo>
                  <a:lnTo>
                    <a:pt x="1353" y="72"/>
                  </a:lnTo>
                  <a:lnTo>
                    <a:pt x="1358" y="52"/>
                  </a:lnTo>
                  <a:lnTo>
                    <a:pt x="1367" y="43"/>
                  </a:lnTo>
                  <a:lnTo>
                    <a:pt x="1385" y="48"/>
                  </a:lnTo>
                  <a:lnTo>
                    <a:pt x="1403" y="37"/>
                  </a:lnTo>
                  <a:lnTo>
                    <a:pt x="1431" y="43"/>
                  </a:lnTo>
                  <a:lnTo>
                    <a:pt x="1451" y="32"/>
                  </a:lnTo>
                  <a:lnTo>
                    <a:pt x="1476" y="27"/>
                  </a:lnTo>
                  <a:lnTo>
                    <a:pt x="1498" y="10"/>
                  </a:lnTo>
                  <a:lnTo>
                    <a:pt x="1507" y="9"/>
                  </a:lnTo>
                  <a:lnTo>
                    <a:pt x="1516" y="0"/>
                  </a:lnTo>
                  <a:lnTo>
                    <a:pt x="1522" y="4"/>
                  </a:lnTo>
                  <a:lnTo>
                    <a:pt x="1541" y="30"/>
                  </a:lnTo>
                  <a:lnTo>
                    <a:pt x="1541" y="48"/>
                  </a:lnTo>
                  <a:lnTo>
                    <a:pt x="1536" y="55"/>
                  </a:lnTo>
                  <a:lnTo>
                    <a:pt x="1541" y="58"/>
                  </a:lnTo>
                  <a:lnTo>
                    <a:pt x="1539" y="65"/>
                  </a:lnTo>
                  <a:lnTo>
                    <a:pt x="1544" y="67"/>
                  </a:lnTo>
                  <a:lnTo>
                    <a:pt x="1544" y="80"/>
                  </a:lnTo>
                  <a:lnTo>
                    <a:pt x="1549" y="80"/>
                  </a:lnTo>
                  <a:lnTo>
                    <a:pt x="1549" y="87"/>
                  </a:lnTo>
                  <a:lnTo>
                    <a:pt x="1567" y="95"/>
                  </a:lnTo>
                  <a:lnTo>
                    <a:pt x="1574" y="95"/>
                  </a:lnTo>
                  <a:lnTo>
                    <a:pt x="1570" y="87"/>
                  </a:lnTo>
                  <a:lnTo>
                    <a:pt x="1575" y="87"/>
                  </a:lnTo>
                  <a:lnTo>
                    <a:pt x="1584" y="100"/>
                  </a:lnTo>
                  <a:lnTo>
                    <a:pt x="1585" y="118"/>
                  </a:lnTo>
                  <a:lnTo>
                    <a:pt x="1579" y="116"/>
                  </a:lnTo>
                  <a:lnTo>
                    <a:pt x="1580" y="123"/>
                  </a:lnTo>
                  <a:lnTo>
                    <a:pt x="1559" y="135"/>
                  </a:lnTo>
                  <a:lnTo>
                    <a:pt x="1554" y="161"/>
                  </a:lnTo>
                  <a:lnTo>
                    <a:pt x="1547" y="159"/>
                  </a:lnTo>
                  <a:lnTo>
                    <a:pt x="1546" y="166"/>
                  </a:lnTo>
                  <a:lnTo>
                    <a:pt x="1549" y="173"/>
                  </a:lnTo>
                  <a:lnTo>
                    <a:pt x="1539" y="181"/>
                  </a:lnTo>
                  <a:lnTo>
                    <a:pt x="1547" y="186"/>
                  </a:lnTo>
                  <a:lnTo>
                    <a:pt x="1544" y="188"/>
                  </a:lnTo>
                  <a:lnTo>
                    <a:pt x="1556" y="193"/>
                  </a:lnTo>
                  <a:lnTo>
                    <a:pt x="1557" y="196"/>
                  </a:lnTo>
                  <a:lnTo>
                    <a:pt x="1561" y="193"/>
                  </a:lnTo>
                  <a:lnTo>
                    <a:pt x="1575" y="193"/>
                  </a:lnTo>
                  <a:lnTo>
                    <a:pt x="1589" y="201"/>
                  </a:lnTo>
                  <a:lnTo>
                    <a:pt x="1595" y="209"/>
                  </a:lnTo>
                  <a:lnTo>
                    <a:pt x="1609" y="199"/>
                  </a:lnTo>
                  <a:lnTo>
                    <a:pt x="1635" y="193"/>
                  </a:lnTo>
                  <a:lnTo>
                    <a:pt x="1638" y="199"/>
                  </a:lnTo>
                  <a:lnTo>
                    <a:pt x="1653" y="206"/>
                  </a:lnTo>
                  <a:lnTo>
                    <a:pt x="1657" y="214"/>
                  </a:lnTo>
                  <a:lnTo>
                    <a:pt x="1675" y="209"/>
                  </a:lnTo>
                  <a:lnTo>
                    <a:pt x="1690" y="226"/>
                  </a:lnTo>
                  <a:lnTo>
                    <a:pt x="1701" y="221"/>
                  </a:lnTo>
                  <a:lnTo>
                    <a:pt x="1701" y="217"/>
                  </a:lnTo>
                  <a:lnTo>
                    <a:pt x="1706" y="219"/>
                  </a:lnTo>
                  <a:lnTo>
                    <a:pt x="1706" y="227"/>
                  </a:lnTo>
                  <a:lnTo>
                    <a:pt x="1710" y="226"/>
                  </a:lnTo>
                  <a:lnTo>
                    <a:pt x="1718" y="237"/>
                  </a:lnTo>
                  <a:lnTo>
                    <a:pt x="1733" y="241"/>
                  </a:lnTo>
                  <a:lnTo>
                    <a:pt x="1734" y="239"/>
                  </a:lnTo>
                  <a:lnTo>
                    <a:pt x="1741" y="241"/>
                  </a:lnTo>
                  <a:lnTo>
                    <a:pt x="1743" y="246"/>
                  </a:lnTo>
                  <a:lnTo>
                    <a:pt x="1739" y="249"/>
                  </a:lnTo>
                  <a:lnTo>
                    <a:pt x="1746" y="251"/>
                  </a:lnTo>
                  <a:lnTo>
                    <a:pt x="1744" y="259"/>
                  </a:lnTo>
                  <a:lnTo>
                    <a:pt x="1776" y="269"/>
                  </a:lnTo>
                  <a:lnTo>
                    <a:pt x="1776" y="274"/>
                  </a:lnTo>
                  <a:lnTo>
                    <a:pt x="1783" y="277"/>
                  </a:lnTo>
                  <a:lnTo>
                    <a:pt x="1783" y="284"/>
                  </a:lnTo>
                  <a:lnTo>
                    <a:pt x="1787" y="287"/>
                  </a:lnTo>
                  <a:lnTo>
                    <a:pt x="1786" y="300"/>
                  </a:lnTo>
                  <a:lnTo>
                    <a:pt x="1791" y="305"/>
                  </a:lnTo>
                  <a:lnTo>
                    <a:pt x="1786" y="315"/>
                  </a:lnTo>
                  <a:lnTo>
                    <a:pt x="1794" y="320"/>
                  </a:lnTo>
                  <a:lnTo>
                    <a:pt x="1792" y="328"/>
                  </a:lnTo>
                  <a:lnTo>
                    <a:pt x="1799" y="337"/>
                  </a:lnTo>
                  <a:lnTo>
                    <a:pt x="1769" y="386"/>
                  </a:lnTo>
                  <a:lnTo>
                    <a:pt x="1729" y="436"/>
                  </a:lnTo>
                  <a:lnTo>
                    <a:pt x="1713" y="451"/>
                  </a:lnTo>
                  <a:lnTo>
                    <a:pt x="1698" y="451"/>
                  </a:lnTo>
                  <a:lnTo>
                    <a:pt x="1690" y="458"/>
                  </a:lnTo>
                  <a:lnTo>
                    <a:pt x="1663" y="496"/>
                  </a:lnTo>
                  <a:lnTo>
                    <a:pt x="1630" y="522"/>
                  </a:lnTo>
                  <a:lnTo>
                    <a:pt x="1614" y="529"/>
                  </a:lnTo>
                  <a:lnTo>
                    <a:pt x="1609" y="542"/>
                  </a:lnTo>
                  <a:lnTo>
                    <a:pt x="1597" y="550"/>
                  </a:lnTo>
                  <a:lnTo>
                    <a:pt x="1595" y="565"/>
                  </a:lnTo>
                  <a:lnTo>
                    <a:pt x="1584" y="572"/>
                  </a:lnTo>
                  <a:lnTo>
                    <a:pt x="1562" y="608"/>
                  </a:lnTo>
                  <a:lnTo>
                    <a:pt x="1556" y="612"/>
                  </a:lnTo>
                  <a:lnTo>
                    <a:pt x="1544" y="625"/>
                  </a:lnTo>
                  <a:lnTo>
                    <a:pt x="1532" y="651"/>
                  </a:lnTo>
                  <a:lnTo>
                    <a:pt x="1517" y="665"/>
                  </a:lnTo>
                  <a:lnTo>
                    <a:pt x="1498" y="696"/>
                  </a:lnTo>
                  <a:lnTo>
                    <a:pt x="1488" y="704"/>
                  </a:lnTo>
                  <a:lnTo>
                    <a:pt x="1484" y="714"/>
                  </a:lnTo>
                  <a:lnTo>
                    <a:pt x="1459" y="734"/>
                  </a:lnTo>
                  <a:lnTo>
                    <a:pt x="1428" y="779"/>
                  </a:lnTo>
                  <a:lnTo>
                    <a:pt x="1416" y="784"/>
                  </a:lnTo>
                  <a:lnTo>
                    <a:pt x="1403" y="807"/>
                  </a:lnTo>
                  <a:lnTo>
                    <a:pt x="1375" y="825"/>
                  </a:lnTo>
                  <a:lnTo>
                    <a:pt x="1360" y="849"/>
                  </a:lnTo>
                  <a:lnTo>
                    <a:pt x="1304" y="882"/>
                  </a:lnTo>
                  <a:lnTo>
                    <a:pt x="1290" y="915"/>
                  </a:lnTo>
                  <a:lnTo>
                    <a:pt x="1261" y="936"/>
                  </a:lnTo>
                  <a:lnTo>
                    <a:pt x="1252" y="946"/>
                  </a:lnTo>
                  <a:lnTo>
                    <a:pt x="1252" y="951"/>
                  </a:lnTo>
                  <a:lnTo>
                    <a:pt x="1204" y="981"/>
                  </a:lnTo>
                  <a:lnTo>
                    <a:pt x="1175" y="1013"/>
                  </a:lnTo>
                  <a:lnTo>
                    <a:pt x="1082" y="1089"/>
                  </a:lnTo>
                  <a:lnTo>
                    <a:pt x="1067" y="1094"/>
                  </a:lnTo>
                  <a:lnTo>
                    <a:pt x="1057" y="1109"/>
                  </a:lnTo>
                  <a:lnTo>
                    <a:pt x="1044" y="1112"/>
                  </a:lnTo>
                  <a:lnTo>
                    <a:pt x="1030" y="1124"/>
                  </a:lnTo>
                  <a:lnTo>
                    <a:pt x="1014" y="1127"/>
                  </a:lnTo>
                  <a:lnTo>
                    <a:pt x="997" y="1142"/>
                  </a:lnTo>
                  <a:lnTo>
                    <a:pt x="967" y="1150"/>
                  </a:lnTo>
                  <a:lnTo>
                    <a:pt x="939" y="1170"/>
                  </a:lnTo>
                  <a:lnTo>
                    <a:pt x="901" y="1188"/>
                  </a:lnTo>
                  <a:lnTo>
                    <a:pt x="858" y="1185"/>
                  </a:lnTo>
                  <a:lnTo>
                    <a:pt x="807" y="1167"/>
                  </a:lnTo>
                  <a:lnTo>
                    <a:pt x="749" y="1173"/>
                  </a:lnTo>
                  <a:lnTo>
                    <a:pt x="716" y="1193"/>
                  </a:lnTo>
                  <a:lnTo>
                    <a:pt x="699" y="1216"/>
                  </a:lnTo>
                  <a:lnTo>
                    <a:pt x="694" y="1243"/>
                  </a:lnTo>
                  <a:lnTo>
                    <a:pt x="709" y="1254"/>
                  </a:lnTo>
                  <a:lnTo>
                    <a:pt x="716" y="1269"/>
                  </a:lnTo>
                  <a:lnTo>
                    <a:pt x="706" y="1268"/>
                  </a:lnTo>
                  <a:lnTo>
                    <a:pt x="697" y="1276"/>
                  </a:lnTo>
                  <a:lnTo>
                    <a:pt x="659" y="1269"/>
                  </a:lnTo>
                  <a:lnTo>
                    <a:pt x="644" y="1271"/>
                  </a:lnTo>
                  <a:lnTo>
                    <a:pt x="596" y="1249"/>
                  </a:lnTo>
                  <a:lnTo>
                    <a:pt x="550" y="1251"/>
                  </a:lnTo>
                  <a:lnTo>
                    <a:pt x="530" y="1264"/>
                  </a:lnTo>
                  <a:lnTo>
                    <a:pt x="528" y="1286"/>
                  </a:lnTo>
                  <a:lnTo>
                    <a:pt x="509" y="1306"/>
                  </a:lnTo>
                  <a:lnTo>
                    <a:pt x="507" y="1314"/>
                  </a:lnTo>
                  <a:lnTo>
                    <a:pt x="515" y="1322"/>
                  </a:lnTo>
                  <a:lnTo>
                    <a:pt x="509" y="1322"/>
                  </a:lnTo>
                  <a:lnTo>
                    <a:pt x="507" y="1327"/>
                  </a:lnTo>
                  <a:lnTo>
                    <a:pt x="460" y="1316"/>
                  </a:lnTo>
                  <a:lnTo>
                    <a:pt x="454" y="1316"/>
                  </a:lnTo>
                  <a:lnTo>
                    <a:pt x="452" y="1321"/>
                  </a:lnTo>
                  <a:lnTo>
                    <a:pt x="424" y="1314"/>
                  </a:lnTo>
                  <a:lnTo>
                    <a:pt x="398" y="1292"/>
                  </a:lnTo>
                  <a:lnTo>
                    <a:pt x="379" y="1292"/>
                  </a:lnTo>
                  <a:lnTo>
                    <a:pt x="353" y="1279"/>
                  </a:lnTo>
                  <a:lnTo>
                    <a:pt x="268" y="1269"/>
                  </a:lnTo>
                  <a:lnTo>
                    <a:pt x="220" y="1254"/>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9" name="Freeform 32">
              <a:extLst>
                <a:ext uri="{FF2B5EF4-FFF2-40B4-BE49-F238E27FC236}">
                  <a16:creationId xmlns:a16="http://schemas.microsoft.com/office/drawing/2014/main" id="{ED3574F8-07A7-4712-BE34-CCD117F4C0F3}"/>
                </a:ext>
              </a:extLst>
            </p:cNvPr>
            <p:cNvSpPr>
              <a:spLocks noChangeAspect="1"/>
            </p:cNvSpPr>
            <p:nvPr/>
          </p:nvSpPr>
          <p:spPr bwMode="auto">
            <a:xfrm>
              <a:off x="5852369" y="4090828"/>
              <a:ext cx="468000" cy="397800"/>
            </a:xfrm>
            <a:custGeom>
              <a:avLst/>
              <a:gdLst/>
              <a:ahLst/>
              <a:cxnLst>
                <a:cxn ang="0">
                  <a:pos x="1278" y="586"/>
                </a:cxn>
                <a:cxn ang="0">
                  <a:pos x="1246" y="578"/>
                </a:cxn>
                <a:cxn ang="0">
                  <a:pos x="1200" y="585"/>
                </a:cxn>
                <a:cxn ang="0">
                  <a:pos x="1155" y="578"/>
                </a:cxn>
                <a:cxn ang="0">
                  <a:pos x="1137" y="604"/>
                </a:cxn>
                <a:cxn ang="0">
                  <a:pos x="1157" y="661"/>
                </a:cxn>
                <a:cxn ang="0">
                  <a:pos x="1170" y="720"/>
                </a:cxn>
                <a:cxn ang="0">
                  <a:pos x="1051" y="709"/>
                </a:cxn>
                <a:cxn ang="0">
                  <a:pos x="1041" y="783"/>
                </a:cxn>
                <a:cxn ang="0">
                  <a:pos x="1026" y="816"/>
                </a:cxn>
                <a:cxn ang="0">
                  <a:pos x="1003" y="841"/>
                </a:cxn>
                <a:cxn ang="0">
                  <a:pos x="963" y="835"/>
                </a:cxn>
                <a:cxn ang="0">
                  <a:pos x="938" y="833"/>
                </a:cxn>
                <a:cxn ang="0">
                  <a:pos x="901" y="911"/>
                </a:cxn>
                <a:cxn ang="0">
                  <a:pos x="862" y="901"/>
                </a:cxn>
                <a:cxn ang="0">
                  <a:pos x="829" y="992"/>
                </a:cxn>
                <a:cxn ang="0">
                  <a:pos x="774" y="995"/>
                </a:cxn>
                <a:cxn ang="0">
                  <a:pos x="689" y="989"/>
                </a:cxn>
                <a:cxn ang="0">
                  <a:pos x="665" y="982"/>
                </a:cxn>
                <a:cxn ang="0">
                  <a:pos x="633" y="951"/>
                </a:cxn>
                <a:cxn ang="0">
                  <a:pos x="643" y="893"/>
                </a:cxn>
                <a:cxn ang="0">
                  <a:pos x="600" y="860"/>
                </a:cxn>
                <a:cxn ang="0">
                  <a:pos x="567" y="846"/>
                </a:cxn>
                <a:cxn ang="0">
                  <a:pos x="504" y="914"/>
                </a:cxn>
                <a:cxn ang="0">
                  <a:pos x="512" y="926"/>
                </a:cxn>
                <a:cxn ang="0">
                  <a:pos x="534" y="919"/>
                </a:cxn>
                <a:cxn ang="0">
                  <a:pos x="509" y="952"/>
                </a:cxn>
                <a:cxn ang="0">
                  <a:pos x="444" y="939"/>
                </a:cxn>
                <a:cxn ang="0">
                  <a:pos x="404" y="904"/>
                </a:cxn>
                <a:cxn ang="0">
                  <a:pos x="414" y="874"/>
                </a:cxn>
                <a:cxn ang="0">
                  <a:pos x="371" y="874"/>
                </a:cxn>
                <a:cxn ang="0">
                  <a:pos x="287" y="883"/>
                </a:cxn>
                <a:cxn ang="0">
                  <a:pos x="209" y="884"/>
                </a:cxn>
                <a:cxn ang="0">
                  <a:pos x="187" y="858"/>
                </a:cxn>
                <a:cxn ang="0">
                  <a:pos x="138" y="788"/>
                </a:cxn>
                <a:cxn ang="0">
                  <a:pos x="71" y="830"/>
                </a:cxn>
                <a:cxn ang="0">
                  <a:pos x="12" y="810"/>
                </a:cxn>
                <a:cxn ang="0">
                  <a:pos x="25" y="717"/>
                </a:cxn>
                <a:cxn ang="0">
                  <a:pos x="91" y="662"/>
                </a:cxn>
                <a:cxn ang="0">
                  <a:pos x="115" y="618"/>
                </a:cxn>
                <a:cxn ang="0">
                  <a:pos x="133" y="530"/>
                </a:cxn>
                <a:cxn ang="0">
                  <a:pos x="144" y="460"/>
                </a:cxn>
                <a:cxn ang="0">
                  <a:pos x="158" y="450"/>
                </a:cxn>
                <a:cxn ang="0">
                  <a:pos x="191" y="427"/>
                </a:cxn>
                <a:cxn ang="0">
                  <a:pos x="222" y="387"/>
                </a:cxn>
                <a:cxn ang="0">
                  <a:pos x="242" y="382"/>
                </a:cxn>
                <a:cxn ang="0">
                  <a:pos x="280" y="368"/>
                </a:cxn>
                <a:cxn ang="0">
                  <a:pos x="310" y="324"/>
                </a:cxn>
                <a:cxn ang="0">
                  <a:pos x="338" y="306"/>
                </a:cxn>
                <a:cxn ang="0">
                  <a:pos x="395" y="238"/>
                </a:cxn>
                <a:cxn ang="0">
                  <a:pos x="467" y="136"/>
                </a:cxn>
                <a:cxn ang="0">
                  <a:pos x="562" y="114"/>
                </a:cxn>
                <a:cxn ang="0">
                  <a:pos x="618" y="76"/>
                </a:cxn>
                <a:cxn ang="0">
                  <a:pos x="661" y="28"/>
                </a:cxn>
                <a:cxn ang="0">
                  <a:pos x="737" y="11"/>
                </a:cxn>
                <a:cxn ang="0">
                  <a:pos x="784" y="0"/>
                </a:cxn>
                <a:cxn ang="0">
                  <a:pos x="860" y="30"/>
                </a:cxn>
                <a:cxn ang="0">
                  <a:pos x="923" y="51"/>
                </a:cxn>
                <a:cxn ang="0">
                  <a:pos x="1011" y="59"/>
                </a:cxn>
                <a:cxn ang="0">
                  <a:pos x="1092" y="53"/>
                </a:cxn>
                <a:cxn ang="0">
                  <a:pos x="1160" y="73"/>
                </a:cxn>
                <a:cxn ang="0">
                  <a:pos x="1274" y="455"/>
                </a:cxn>
                <a:cxn ang="0">
                  <a:pos x="1304" y="568"/>
                </a:cxn>
              </a:cxnLst>
              <a:rect l="0" t="0" r="r" b="b"/>
              <a:pathLst>
                <a:path w="1321" h="1002">
                  <a:moveTo>
                    <a:pt x="1304" y="568"/>
                  </a:moveTo>
                  <a:lnTo>
                    <a:pt x="1294" y="563"/>
                  </a:lnTo>
                  <a:lnTo>
                    <a:pt x="1286" y="571"/>
                  </a:lnTo>
                  <a:lnTo>
                    <a:pt x="1286" y="583"/>
                  </a:lnTo>
                  <a:lnTo>
                    <a:pt x="1278" y="586"/>
                  </a:lnTo>
                  <a:lnTo>
                    <a:pt x="1273" y="586"/>
                  </a:lnTo>
                  <a:lnTo>
                    <a:pt x="1268" y="573"/>
                  </a:lnTo>
                  <a:lnTo>
                    <a:pt x="1258" y="576"/>
                  </a:lnTo>
                  <a:lnTo>
                    <a:pt x="1253" y="586"/>
                  </a:lnTo>
                  <a:lnTo>
                    <a:pt x="1246" y="578"/>
                  </a:lnTo>
                  <a:lnTo>
                    <a:pt x="1236" y="586"/>
                  </a:lnTo>
                  <a:lnTo>
                    <a:pt x="1216" y="575"/>
                  </a:lnTo>
                  <a:lnTo>
                    <a:pt x="1213" y="585"/>
                  </a:lnTo>
                  <a:lnTo>
                    <a:pt x="1205" y="590"/>
                  </a:lnTo>
                  <a:lnTo>
                    <a:pt x="1200" y="585"/>
                  </a:lnTo>
                  <a:lnTo>
                    <a:pt x="1185" y="595"/>
                  </a:lnTo>
                  <a:lnTo>
                    <a:pt x="1178" y="591"/>
                  </a:lnTo>
                  <a:lnTo>
                    <a:pt x="1170" y="599"/>
                  </a:lnTo>
                  <a:lnTo>
                    <a:pt x="1165" y="586"/>
                  </a:lnTo>
                  <a:lnTo>
                    <a:pt x="1155" y="578"/>
                  </a:lnTo>
                  <a:lnTo>
                    <a:pt x="1143" y="590"/>
                  </a:lnTo>
                  <a:lnTo>
                    <a:pt x="1125" y="595"/>
                  </a:lnTo>
                  <a:lnTo>
                    <a:pt x="1123" y="596"/>
                  </a:lnTo>
                  <a:lnTo>
                    <a:pt x="1137" y="596"/>
                  </a:lnTo>
                  <a:lnTo>
                    <a:pt x="1137" y="604"/>
                  </a:lnTo>
                  <a:lnTo>
                    <a:pt x="1132" y="604"/>
                  </a:lnTo>
                  <a:lnTo>
                    <a:pt x="1133" y="613"/>
                  </a:lnTo>
                  <a:lnTo>
                    <a:pt x="1120" y="626"/>
                  </a:lnTo>
                  <a:lnTo>
                    <a:pt x="1122" y="667"/>
                  </a:lnTo>
                  <a:lnTo>
                    <a:pt x="1157" y="661"/>
                  </a:lnTo>
                  <a:lnTo>
                    <a:pt x="1167" y="681"/>
                  </a:lnTo>
                  <a:lnTo>
                    <a:pt x="1147" y="682"/>
                  </a:lnTo>
                  <a:lnTo>
                    <a:pt x="1147" y="702"/>
                  </a:lnTo>
                  <a:lnTo>
                    <a:pt x="1157" y="699"/>
                  </a:lnTo>
                  <a:lnTo>
                    <a:pt x="1170" y="720"/>
                  </a:lnTo>
                  <a:lnTo>
                    <a:pt x="1163" y="739"/>
                  </a:lnTo>
                  <a:lnTo>
                    <a:pt x="1099" y="745"/>
                  </a:lnTo>
                  <a:lnTo>
                    <a:pt x="1097" y="727"/>
                  </a:lnTo>
                  <a:lnTo>
                    <a:pt x="1077" y="732"/>
                  </a:lnTo>
                  <a:lnTo>
                    <a:pt x="1051" y="709"/>
                  </a:lnTo>
                  <a:lnTo>
                    <a:pt x="1042" y="720"/>
                  </a:lnTo>
                  <a:lnTo>
                    <a:pt x="1042" y="754"/>
                  </a:lnTo>
                  <a:lnTo>
                    <a:pt x="1036" y="747"/>
                  </a:lnTo>
                  <a:lnTo>
                    <a:pt x="1031" y="759"/>
                  </a:lnTo>
                  <a:lnTo>
                    <a:pt x="1041" y="783"/>
                  </a:lnTo>
                  <a:lnTo>
                    <a:pt x="1031" y="793"/>
                  </a:lnTo>
                  <a:lnTo>
                    <a:pt x="1021" y="792"/>
                  </a:lnTo>
                  <a:lnTo>
                    <a:pt x="1019" y="800"/>
                  </a:lnTo>
                  <a:lnTo>
                    <a:pt x="1027" y="805"/>
                  </a:lnTo>
                  <a:lnTo>
                    <a:pt x="1026" y="816"/>
                  </a:lnTo>
                  <a:lnTo>
                    <a:pt x="1021" y="828"/>
                  </a:lnTo>
                  <a:lnTo>
                    <a:pt x="1016" y="826"/>
                  </a:lnTo>
                  <a:lnTo>
                    <a:pt x="1008" y="840"/>
                  </a:lnTo>
                  <a:lnTo>
                    <a:pt x="1008" y="848"/>
                  </a:lnTo>
                  <a:lnTo>
                    <a:pt x="1003" y="841"/>
                  </a:lnTo>
                  <a:lnTo>
                    <a:pt x="986" y="848"/>
                  </a:lnTo>
                  <a:lnTo>
                    <a:pt x="986" y="860"/>
                  </a:lnTo>
                  <a:lnTo>
                    <a:pt x="969" y="830"/>
                  </a:lnTo>
                  <a:lnTo>
                    <a:pt x="961" y="828"/>
                  </a:lnTo>
                  <a:lnTo>
                    <a:pt x="963" y="835"/>
                  </a:lnTo>
                  <a:lnTo>
                    <a:pt x="953" y="828"/>
                  </a:lnTo>
                  <a:lnTo>
                    <a:pt x="953" y="838"/>
                  </a:lnTo>
                  <a:lnTo>
                    <a:pt x="941" y="835"/>
                  </a:lnTo>
                  <a:lnTo>
                    <a:pt x="941" y="838"/>
                  </a:lnTo>
                  <a:lnTo>
                    <a:pt x="938" y="833"/>
                  </a:lnTo>
                  <a:lnTo>
                    <a:pt x="913" y="830"/>
                  </a:lnTo>
                  <a:lnTo>
                    <a:pt x="908" y="869"/>
                  </a:lnTo>
                  <a:lnTo>
                    <a:pt x="915" y="884"/>
                  </a:lnTo>
                  <a:lnTo>
                    <a:pt x="903" y="883"/>
                  </a:lnTo>
                  <a:lnTo>
                    <a:pt x="901" y="911"/>
                  </a:lnTo>
                  <a:lnTo>
                    <a:pt x="888" y="913"/>
                  </a:lnTo>
                  <a:lnTo>
                    <a:pt x="888" y="906"/>
                  </a:lnTo>
                  <a:lnTo>
                    <a:pt x="873" y="893"/>
                  </a:lnTo>
                  <a:lnTo>
                    <a:pt x="873" y="899"/>
                  </a:lnTo>
                  <a:lnTo>
                    <a:pt x="862" y="901"/>
                  </a:lnTo>
                  <a:lnTo>
                    <a:pt x="868" y="918"/>
                  </a:lnTo>
                  <a:lnTo>
                    <a:pt x="868" y="977"/>
                  </a:lnTo>
                  <a:lnTo>
                    <a:pt x="840" y="977"/>
                  </a:lnTo>
                  <a:lnTo>
                    <a:pt x="840" y="985"/>
                  </a:lnTo>
                  <a:lnTo>
                    <a:pt x="829" y="992"/>
                  </a:lnTo>
                  <a:lnTo>
                    <a:pt x="824" y="984"/>
                  </a:lnTo>
                  <a:lnTo>
                    <a:pt x="817" y="984"/>
                  </a:lnTo>
                  <a:lnTo>
                    <a:pt x="812" y="997"/>
                  </a:lnTo>
                  <a:lnTo>
                    <a:pt x="789" y="987"/>
                  </a:lnTo>
                  <a:lnTo>
                    <a:pt x="774" y="995"/>
                  </a:lnTo>
                  <a:lnTo>
                    <a:pt x="752" y="997"/>
                  </a:lnTo>
                  <a:lnTo>
                    <a:pt x="751" y="1002"/>
                  </a:lnTo>
                  <a:lnTo>
                    <a:pt x="709" y="997"/>
                  </a:lnTo>
                  <a:lnTo>
                    <a:pt x="708" y="987"/>
                  </a:lnTo>
                  <a:lnTo>
                    <a:pt x="689" y="989"/>
                  </a:lnTo>
                  <a:lnTo>
                    <a:pt x="684" y="997"/>
                  </a:lnTo>
                  <a:lnTo>
                    <a:pt x="676" y="1000"/>
                  </a:lnTo>
                  <a:lnTo>
                    <a:pt x="673" y="987"/>
                  </a:lnTo>
                  <a:lnTo>
                    <a:pt x="658" y="992"/>
                  </a:lnTo>
                  <a:lnTo>
                    <a:pt x="665" y="982"/>
                  </a:lnTo>
                  <a:lnTo>
                    <a:pt x="666" y="966"/>
                  </a:lnTo>
                  <a:lnTo>
                    <a:pt x="648" y="972"/>
                  </a:lnTo>
                  <a:lnTo>
                    <a:pt x="648" y="962"/>
                  </a:lnTo>
                  <a:lnTo>
                    <a:pt x="635" y="957"/>
                  </a:lnTo>
                  <a:lnTo>
                    <a:pt x="633" y="951"/>
                  </a:lnTo>
                  <a:lnTo>
                    <a:pt x="636" y="916"/>
                  </a:lnTo>
                  <a:lnTo>
                    <a:pt x="648" y="919"/>
                  </a:lnTo>
                  <a:lnTo>
                    <a:pt x="656" y="908"/>
                  </a:lnTo>
                  <a:lnTo>
                    <a:pt x="646" y="906"/>
                  </a:lnTo>
                  <a:lnTo>
                    <a:pt x="643" y="893"/>
                  </a:lnTo>
                  <a:lnTo>
                    <a:pt x="630" y="891"/>
                  </a:lnTo>
                  <a:lnTo>
                    <a:pt x="618" y="894"/>
                  </a:lnTo>
                  <a:lnTo>
                    <a:pt x="610" y="873"/>
                  </a:lnTo>
                  <a:lnTo>
                    <a:pt x="603" y="876"/>
                  </a:lnTo>
                  <a:lnTo>
                    <a:pt x="600" y="860"/>
                  </a:lnTo>
                  <a:lnTo>
                    <a:pt x="612" y="853"/>
                  </a:lnTo>
                  <a:lnTo>
                    <a:pt x="607" y="843"/>
                  </a:lnTo>
                  <a:lnTo>
                    <a:pt x="588" y="853"/>
                  </a:lnTo>
                  <a:lnTo>
                    <a:pt x="587" y="848"/>
                  </a:lnTo>
                  <a:lnTo>
                    <a:pt x="567" y="846"/>
                  </a:lnTo>
                  <a:lnTo>
                    <a:pt x="557" y="860"/>
                  </a:lnTo>
                  <a:lnTo>
                    <a:pt x="530" y="874"/>
                  </a:lnTo>
                  <a:lnTo>
                    <a:pt x="537" y="891"/>
                  </a:lnTo>
                  <a:lnTo>
                    <a:pt x="499" y="901"/>
                  </a:lnTo>
                  <a:lnTo>
                    <a:pt x="504" y="914"/>
                  </a:lnTo>
                  <a:lnTo>
                    <a:pt x="491" y="913"/>
                  </a:lnTo>
                  <a:lnTo>
                    <a:pt x="476" y="921"/>
                  </a:lnTo>
                  <a:lnTo>
                    <a:pt x="481" y="939"/>
                  </a:lnTo>
                  <a:lnTo>
                    <a:pt x="496" y="936"/>
                  </a:lnTo>
                  <a:lnTo>
                    <a:pt x="512" y="926"/>
                  </a:lnTo>
                  <a:lnTo>
                    <a:pt x="514" y="921"/>
                  </a:lnTo>
                  <a:lnTo>
                    <a:pt x="529" y="918"/>
                  </a:lnTo>
                  <a:lnTo>
                    <a:pt x="540" y="908"/>
                  </a:lnTo>
                  <a:lnTo>
                    <a:pt x="542" y="918"/>
                  </a:lnTo>
                  <a:lnTo>
                    <a:pt x="534" y="919"/>
                  </a:lnTo>
                  <a:lnTo>
                    <a:pt x="542" y="939"/>
                  </a:lnTo>
                  <a:lnTo>
                    <a:pt x="549" y="941"/>
                  </a:lnTo>
                  <a:lnTo>
                    <a:pt x="537" y="959"/>
                  </a:lnTo>
                  <a:lnTo>
                    <a:pt x="530" y="951"/>
                  </a:lnTo>
                  <a:lnTo>
                    <a:pt x="509" y="952"/>
                  </a:lnTo>
                  <a:lnTo>
                    <a:pt x="506" y="967"/>
                  </a:lnTo>
                  <a:lnTo>
                    <a:pt x="477" y="972"/>
                  </a:lnTo>
                  <a:lnTo>
                    <a:pt x="476" y="962"/>
                  </a:lnTo>
                  <a:lnTo>
                    <a:pt x="456" y="969"/>
                  </a:lnTo>
                  <a:lnTo>
                    <a:pt x="444" y="939"/>
                  </a:lnTo>
                  <a:lnTo>
                    <a:pt x="436" y="934"/>
                  </a:lnTo>
                  <a:lnTo>
                    <a:pt x="418" y="936"/>
                  </a:lnTo>
                  <a:lnTo>
                    <a:pt x="416" y="918"/>
                  </a:lnTo>
                  <a:lnTo>
                    <a:pt x="408" y="919"/>
                  </a:lnTo>
                  <a:lnTo>
                    <a:pt x="404" y="904"/>
                  </a:lnTo>
                  <a:lnTo>
                    <a:pt x="421" y="899"/>
                  </a:lnTo>
                  <a:lnTo>
                    <a:pt x="426" y="911"/>
                  </a:lnTo>
                  <a:lnTo>
                    <a:pt x="436" y="913"/>
                  </a:lnTo>
                  <a:lnTo>
                    <a:pt x="448" y="889"/>
                  </a:lnTo>
                  <a:lnTo>
                    <a:pt x="414" y="874"/>
                  </a:lnTo>
                  <a:lnTo>
                    <a:pt x="413" y="868"/>
                  </a:lnTo>
                  <a:lnTo>
                    <a:pt x="393" y="869"/>
                  </a:lnTo>
                  <a:lnTo>
                    <a:pt x="380" y="861"/>
                  </a:lnTo>
                  <a:lnTo>
                    <a:pt x="373" y="865"/>
                  </a:lnTo>
                  <a:lnTo>
                    <a:pt x="371" y="874"/>
                  </a:lnTo>
                  <a:lnTo>
                    <a:pt x="333" y="863"/>
                  </a:lnTo>
                  <a:lnTo>
                    <a:pt x="308" y="871"/>
                  </a:lnTo>
                  <a:lnTo>
                    <a:pt x="295" y="866"/>
                  </a:lnTo>
                  <a:lnTo>
                    <a:pt x="287" y="869"/>
                  </a:lnTo>
                  <a:lnTo>
                    <a:pt x="287" y="883"/>
                  </a:lnTo>
                  <a:lnTo>
                    <a:pt x="274" y="903"/>
                  </a:lnTo>
                  <a:lnTo>
                    <a:pt x="259" y="894"/>
                  </a:lnTo>
                  <a:lnTo>
                    <a:pt x="224" y="901"/>
                  </a:lnTo>
                  <a:lnTo>
                    <a:pt x="219" y="886"/>
                  </a:lnTo>
                  <a:lnTo>
                    <a:pt x="209" y="884"/>
                  </a:lnTo>
                  <a:lnTo>
                    <a:pt x="197" y="894"/>
                  </a:lnTo>
                  <a:lnTo>
                    <a:pt x="199" y="884"/>
                  </a:lnTo>
                  <a:lnTo>
                    <a:pt x="192" y="884"/>
                  </a:lnTo>
                  <a:lnTo>
                    <a:pt x="197" y="863"/>
                  </a:lnTo>
                  <a:lnTo>
                    <a:pt x="187" y="858"/>
                  </a:lnTo>
                  <a:lnTo>
                    <a:pt x="181" y="868"/>
                  </a:lnTo>
                  <a:lnTo>
                    <a:pt x="168" y="843"/>
                  </a:lnTo>
                  <a:lnTo>
                    <a:pt x="153" y="840"/>
                  </a:lnTo>
                  <a:lnTo>
                    <a:pt x="149" y="788"/>
                  </a:lnTo>
                  <a:lnTo>
                    <a:pt x="138" y="788"/>
                  </a:lnTo>
                  <a:lnTo>
                    <a:pt x="138" y="805"/>
                  </a:lnTo>
                  <a:lnTo>
                    <a:pt x="129" y="805"/>
                  </a:lnTo>
                  <a:lnTo>
                    <a:pt x="90" y="823"/>
                  </a:lnTo>
                  <a:lnTo>
                    <a:pt x="83" y="838"/>
                  </a:lnTo>
                  <a:lnTo>
                    <a:pt x="71" y="830"/>
                  </a:lnTo>
                  <a:lnTo>
                    <a:pt x="70" y="833"/>
                  </a:lnTo>
                  <a:lnTo>
                    <a:pt x="52" y="815"/>
                  </a:lnTo>
                  <a:lnTo>
                    <a:pt x="38" y="818"/>
                  </a:lnTo>
                  <a:lnTo>
                    <a:pt x="12" y="815"/>
                  </a:lnTo>
                  <a:lnTo>
                    <a:pt x="12" y="810"/>
                  </a:lnTo>
                  <a:lnTo>
                    <a:pt x="5" y="803"/>
                  </a:lnTo>
                  <a:lnTo>
                    <a:pt x="5" y="768"/>
                  </a:lnTo>
                  <a:lnTo>
                    <a:pt x="0" y="765"/>
                  </a:lnTo>
                  <a:lnTo>
                    <a:pt x="15" y="749"/>
                  </a:lnTo>
                  <a:lnTo>
                    <a:pt x="25" y="717"/>
                  </a:lnTo>
                  <a:lnTo>
                    <a:pt x="43" y="694"/>
                  </a:lnTo>
                  <a:lnTo>
                    <a:pt x="60" y="686"/>
                  </a:lnTo>
                  <a:lnTo>
                    <a:pt x="71" y="666"/>
                  </a:lnTo>
                  <a:lnTo>
                    <a:pt x="78" y="661"/>
                  </a:lnTo>
                  <a:lnTo>
                    <a:pt x="91" y="662"/>
                  </a:lnTo>
                  <a:lnTo>
                    <a:pt x="111" y="644"/>
                  </a:lnTo>
                  <a:lnTo>
                    <a:pt x="110" y="636"/>
                  </a:lnTo>
                  <a:lnTo>
                    <a:pt x="115" y="626"/>
                  </a:lnTo>
                  <a:lnTo>
                    <a:pt x="110" y="623"/>
                  </a:lnTo>
                  <a:lnTo>
                    <a:pt x="115" y="618"/>
                  </a:lnTo>
                  <a:lnTo>
                    <a:pt x="110" y="601"/>
                  </a:lnTo>
                  <a:lnTo>
                    <a:pt x="115" y="596"/>
                  </a:lnTo>
                  <a:lnTo>
                    <a:pt x="126" y="555"/>
                  </a:lnTo>
                  <a:lnTo>
                    <a:pt x="126" y="545"/>
                  </a:lnTo>
                  <a:lnTo>
                    <a:pt x="133" y="530"/>
                  </a:lnTo>
                  <a:lnTo>
                    <a:pt x="126" y="523"/>
                  </a:lnTo>
                  <a:lnTo>
                    <a:pt x="133" y="517"/>
                  </a:lnTo>
                  <a:lnTo>
                    <a:pt x="136" y="479"/>
                  </a:lnTo>
                  <a:lnTo>
                    <a:pt x="144" y="474"/>
                  </a:lnTo>
                  <a:lnTo>
                    <a:pt x="144" y="460"/>
                  </a:lnTo>
                  <a:lnTo>
                    <a:pt x="149" y="460"/>
                  </a:lnTo>
                  <a:lnTo>
                    <a:pt x="153" y="472"/>
                  </a:lnTo>
                  <a:lnTo>
                    <a:pt x="159" y="469"/>
                  </a:lnTo>
                  <a:lnTo>
                    <a:pt x="163" y="460"/>
                  </a:lnTo>
                  <a:lnTo>
                    <a:pt x="158" y="450"/>
                  </a:lnTo>
                  <a:lnTo>
                    <a:pt x="168" y="447"/>
                  </a:lnTo>
                  <a:lnTo>
                    <a:pt x="171" y="435"/>
                  </a:lnTo>
                  <a:lnTo>
                    <a:pt x="181" y="437"/>
                  </a:lnTo>
                  <a:lnTo>
                    <a:pt x="176" y="424"/>
                  </a:lnTo>
                  <a:lnTo>
                    <a:pt x="191" y="427"/>
                  </a:lnTo>
                  <a:lnTo>
                    <a:pt x="189" y="416"/>
                  </a:lnTo>
                  <a:lnTo>
                    <a:pt x="197" y="412"/>
                  </a:lnTo>
                  <a:lnTo>
                    <a:pt x="199" y="416"/>
                  </a:lnTo>
                  <a:lnTo>
                    <a:pt x="216" y="406"/>
                  </a:lnTo>
                  <a:lnTo>
                    <a:pt x="222" y="387"/>
                  </a:lnTo>
                  <a:lnTo>
                    <a:pt x="229" y="386"/>
                  </a:lnTo>
                  <a:lnTo>
                    <a:pt x="227" y="394"/>
                  </a:lnTo>
                  <a:lnTo>
                    <a:pt x="234" y="394"/>
                  </a:lnTo>
                  <a:lnTo>
                    <a:pt x="234" y="386"/>
                  </a:lnTo>
                  <a:lnTo>
                    <a:pt x="242" y="382"/>
                  </a:lnTo>
                  <a:lnTo>
                    <a:pt x="240" y="391"/>
                  </a:lnTo>
                  <a:lnTo>
                    <a:pt x="245" y="394"/>
                  </a:lnTo>
                  <a:lnTo>
                    <a:pt x="250" y="381"/>
                  </a:lnTo>
                  <a:lnTo>
                    <a:pt x="270" y="382"/>
                  </a:lnTo>
                  <a:lnTo>
                    <a:pt x="280" y="368"/>
                  </a:lnTo>
                  <a:lnTo>
                    <a:pt x="282" y="346"/>
                  </a:lnTo>
                  <a:lnTo>
                    <a:pt x="289" y="339"/>
                  </a:lnTo>
                  <a:lnTo>
                    <a:pt x="289" y="331"/>
                  </a:lnTo>
                  <a:lnTo>
                    <a:pt x="300" y="333"/>
                  </a:lnTo>
                  <a:lnTo>
                    <a:pt x="310" y="324"/>
                  </a:lnTo>
                  <a:lnTo>
                    <a:pt x="315" y="334"/>
                  </a:lnTo>
                  <a:lnTo>
                    <a:pt x="322" y="334"/>
                  </a:lnTo>
                  <a:lnTo>
                    <a:pt x="333" y="316"/>
                  </a:lnTo>
                  <a:lnTo>
                    <a:pt x="328" y="305"/>
                  </a:lnTo>
                  <a:lnTo>
                    <a:pt x="338" y="306"/>
                  </a:lnTo>
                  <a:lnTo>
                    <a:pt x="340" y="296"/>
                  </a:lnTo>
                  <a:lnTo>
                    <a:pt x="356" y="291"/>
                  </a:lnTo>
                  <a:lnTo>
                    <a:pt x="370" y="280"/>
                  </a:lnTo>
                  <a:lnTo>
                    <a:pt x="370" y="253"/>
                  </a:lnTo>
                  <a:lnTo>
                    <a:pt x="395" y="238"/>
                  </a:lnTo>
                  <a:lnTo>
                    <a:pt x="395" y="213"/>
                  </a:lnTo>
                  <a:lnTo>
                    <a:pt x="421" y="195"/>
                  </a:lnTo>
                  <a:lnTo>
                    <a:pt x="423" y="179"/>
                  </a:lnTo>
                  <a:lnTo>
                    <a:pt x="451" y="149"/>
                  </a:lnTo>
                  <a:lnTo>
                    <a:pt x="467" y="136"/>
                  </a:lnTo>
                  <a:lnTo>
                    <a:pt x="501" y="134"/>
                  </a:lnTo>
                  <a:lnTo>
                    <a:pt x="509" y="141"/>
                  </a:lnTo>
                  <a:lnTo>
                    <a:pt x="520" y="132"/>
                  </a:lnTo>
                  <a:lnTo>
                    <a:pt x="539" y="131"/>
                  </a:lnTo>
                  <a:lnTo>
                    <a:pt x="562" y="114"/>
                  </a:lnTo>
                  <a:lnTo>
                    <a:pt x="585" y="109"/>
                  </a:lnTo>
                  <a:lnTo>
                    <a:pt x="585" y="103"/>
                  </a:lnTo>
                  <a:lnTo>
                    <a:pt x="592" y="99"/>
                  </a:lnTo>
                  <a:lnTo>
                    <a:pt x="607" y="101"/>
                  </a:lnTo>
                  <a:lnTo>
                    <a:pt x="618" y="76"/>
                  </a:lnTo>
                  <a:lnTo>
                    <a:pt x="618" y="54"/>
                  </a:lnTo>
                  <a:lnTo>
                    <a:pt x="626" y="45"/>
                  </a:lnTo>
                  <a:lnTo>
                    <a:pt x="630" y="31"/>
                  </a:lnTo>
                  <a:lnTo>
                    <a:pt x="635" y="28"/>
                  </a:lnTo>
                  <a:lnTo>
                    <a:pt x="661" y="28"/>
                  </a:lnTo>
                  <a:lnTo>
                    <a:pt x="678" y="16"/>
                  </a:lnTo>
                  <a:lnTo>
                    <a:pt x="688" y="20"/>
                  </a:lnTo>
                  <a:lnTo>
                    <a:pt x="703" y="18"/>
                  </a:lnTo>
                  <a:lnTo>
                    <a:pt x="706" y="25"/>
                  </a:lnTo>
                  <a:lnTo>
                    <a:pt x="737" y="11"/>
                  </a:lnTo>
                  <a:lnTo>
                    <a:pt x="752" y="16"/>
                  </a:lnTo>
                  <a:lnTo>
                    <a:pt x="756" y="8"/>
                  </a:lnTo>
                  <a:lnTo>
                    <a:pt x="766" y="5"/>
                  </a:lnTo>
                  <a:lnTo>
                    <a:pt x="772" y="10"/>
                  </a:lnTo>
                  <a:lnTo>
                    <a:pt x="784" y="0"/>
                  </a:lnTo>
                  <a:lnTo>
                    <a:pt x="787" y="3"/>
                  </a:lnTo>
                  <a:lnTo>
                    <a:pt x="812" y="5"/>
                  </a:lnTo>
                  <a:lnTo>
                    <a:pt x="839" y="21"/>
                  </a:lnTo>
                  <a:lnTo>
                    <a:pt x="848" y="20"/>
                  </a:lnTo>
                  <a:lnTo>
                    <a:pt x="860" y="30"/>
                  </a:lnTo>
                  <a:lnTo>
                    <a:pt x="872" y="31"/>
                  </a:lnTo>
                  <a:lnTo>
                    <a:pt x="873" y="38"/>
                  </a:lnTo>
                  <a:lnTo>
                    <a:pt x="882" y="40"/>
                  </a:lnTo>
                  <a:lnTo>
                    <a:pt x="897" y="56"/>
                  </a:lnTo>
                  <a:lnTo>
                    <a:pt x="923" y="51"/>
                  </a:lnTo>
                  <a:lnTo>
                    <a:pt x="936" y="69"/>
                  </a:lnTo>
                  <a:lnTo>
                    <a:pt x="959" y="68"/>
                  </a:lnTo>
                  <a:lnTo>
                    <a:pt x="984" y="58"/>
                  </a:lnTo>
                  <a:lnTo>
                    <a:pt x="1001" y="63"/>
                  </a:lnTo>
                  <a:lnTo>
                    <a:pt x="1011" y="59"/>
                  </a:lnTo>
                  <a:lnTo>
                    <a:pt x="1019" y="64"/>
                  </a:lnTo>
                  <a:lnTo>
                    <a:pt x="1027" y="56"/>
                  </a:lnTo>
                  <a:lnTo>
                    <a:pt x="1037" y="58"/>
                  </a:lnTo>
                  <a:lnTo>
                    <a:pt x="1069" y="49"/>
                  </a:lnTo>
                  <a:lnTo>
                    <a:pt x="1092" y="53"/>
                  </a:lnTo>
                  <a:lnTo>
                    <a:pt x="1104" y="61"/>
                  </a:lnTo>
                  <a:lnTo>
                    <a:pt x="1109" y="58"/>
                  </a:lnTo>
                  <a:lnTo>
                    <a:pt x="1130" y="68"/>
                  </a:lnTo>
                  <a:lnTo>
                    <a:pt x="1147" y="61"/>
                  </a:lnTo>
                  <a:lnTo>
                    <a:pt x="1160" y="73"/>
                  </a:lnTo>
                  <a:lnTo>
                    <a:pt x="1173" y="73"/>
                  </a:lnTo>
                  <a:lnTo>
                    <a:pt x="1183" y="89"/>
                  </a:lnTo>
                  <a:lnTo>
                    <a:pt x="1244" y="324"/>
                  </a:lnTo>
                  <a:lnTo>
                    <a:pt x="1243" y="411"/>
                  </a:lnTo>
                  <a:lnTo>
                    <a:pt x="1274" y="455"/>
                  </a:lnTo>
                  <a:lnTo>
                    <a:pt x="1276" y="484"/>
                  </a:lnTo>
                  <a:lnTo>
                    <a:pt x="1294" y="535"/>
                  </a:lnTo>
                  <a:lnTo>
                    <a:pt x="1321" y="555"/>
                  </a:lnTo>
                  <a:lnTo>
                    <a:pt x="1321" y="563"/>
                  </a:lnTo>
                  <a:lnTo>
                    <a:pt x="1304" y="568"/>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TextBox 69">
              <a:extLst>
                <a:ext uri="{FF2B5EF4-FFF2-40B4-BE49-F238E27FC236}">
                  <a16:creationId xmlns:a16="http://schemas.microsoft.com/office/drawing/2014/main" id="{9365EB15-5A44-4F00-80C0-D00437A559E0}"/>
                </a:ext>
              </a:extLst>
            </p:cNvPr>
            <p:cNvSpPr txBox="1"/>
            <p:nvPr/>
          </p:nvSpPr>
          <p:spPr>
            <a:xfrm>
              <a:off x="4926948" y="4069660"/>
              <a:ext cx="603194" cy="307777"/>
            </a:xfrm>
            <a:prstGeom prst="rect">
              <a:avLst/>
            </a:prstGeom>
            <a:noFill/>
          </p:spPr>
          <p:txBody>
            <a:bodyPr wrap="square" rtlCol="0">
              <a:spAutoFit/>
            </a:bodyPr>
            <a:lstStyle/>
            <a:p>
              <a:r>
                <a:rPr lang="en-ZA" sz="1400" b="1" dirty="0">
                  <a:solidFill>
                    <a:srgbClr val="7F7F7F"/>
                  </a:solidFill>
                  <a:latin typeface="Calibri Light" panose="020F0302020204030204" pitchFamily="34" charset="0"/>
                  <a:cs typeface="Calibri Light" panose="020F0302020204030204" pitchFamily="34" charset="0"/>
                </a:rPr>
                <a:t>EC</a:t>
              </a:r>
            </a:p>
          </p:txBody>
        </p:sp>
        <p:sp>
          <p:nvSpPr>
            <p:cNvPr id="71" name="TextBox 70">
              <a:extLst>
                <a:ext uri="{FF2B5EF4-FFF2-40B4-BE49-F238E27FC236}">
                  <a16:creationId xmlns:a16="http://schemas.microsoft.com/office/drawing/2014/main" id="{DE17AE62-4604-4C3B-A4D8-622EF7DA9E25}"/>
                </a:ext>
              </a:extLst>
            </p:cNvPr>
            <p:cNvSpPr txBox="1"/>
            <p:nvPr/>
          </p:nvSpPr>
          <p:spPr>
            <a:xfrm>
              <a:off x="5909771" y="4108530"/>
              <a:ext cx="603194" cy="307777"/>
            </a:xfrm>
            <a:prstGeom prst="rect">
              <a:avLst/>
            </a:prstGeom>
            <a:noFill/>
          </p:spPr>
          <p:txBody>
            <a:bodyPr wrap="square" rtlCol="0">
              <a:spAutoFit/>
            </a:bodyPr>
            <a:lstStyle/>
            <a:p>
              <a:r>
                <a:rPr lang="en-ZA" sz="1400" b="1" dirty="0">
                  <a:solidFill>
                    <a:srgbClr val="7F7F7F"/>
                  </a:solidFill>
                  <a:latin typeface="Calibri Light" panose="020F0302020204030204" pitchFamily="34" charset="0"/>
                  <a:cs typeface="Calibri Light" panose="020F0302020204030204" pitchFamily="34" charset="0"/>
                </a:rPr>
                <a:t>LP</a:t>
              </a:r>
            </a:p>
          </p:txBody>
        </p:sp>
        <p:sp>
          <p:nvSpPr>
            <p:cNvPr id="72" name="Freeform 33">
              <a:extLst>
                <a:ext uri="{FF2B5EF4-FFF2-40B4-BE49-F238E27FC236}">
                  <a16:creationId xmlns:a16="http://schemas.microsoft.com/office/drawing/2014/main" id="{AFF7FEF3-2151-4EAA-BF6A-F78A81E8D70B}"/>
                </a:ext>
              </a:extLst>
            </p:cNvPr>
            <p:cNvSpPr>
              <a:spLocks noChangeAspect="1"/>
            </p:cNvSpPr>
            <p:nvPr/>
          </p:nvSpPr>
          <p:spPr bwMode="auto">
            <a:xfrm>
              <a:off x="7749970" y="4393340"/>
              <a:ext cx="468000" cy="396260"/>
            </a:xfrm>
            <a:custGeom>
              <a:avLst/>
              <a:gdLst/>
              <a:ahLst/>
              <a:cxnLst>
                <a:cxn ang="0">
                  <a:pos x="1319" y="157"/>
                </a:cxn>
                <a:cxn ang="0">
                  <a:pos x="1325" y="112"/>
                </a:cxn>
                <a:cxn ang="0">
                  <a:pos x="1244" y="101"/>
                </a:cxn>
                <a:cxn ang="0">
                  <a:pos x="1170" y="132"/>
                </a:cxn>
                <a:cxn ang="0">
                  <a:pos x="1103" y="122"/>
                </a:cxn>
                <a:cxn ang="0">
                  <a:pos x="1060" y="26"/>
                </a:cxn>
                <a:cxn ang="0">
                  <a:pos x="982" y="68"/>
                </a:cxn>
                <a:cxn ang="0">
                  <a:pos x="916" y="41"/>
                </a:cxn>
                <a:cxn ang="0">
                  <a:pos x="775" y="48"/>
                </a:cxn>
                <a:cxn ang="0">
                  <a:pos x="731" y="257"/>
                </a:cxn>
                <a:cxn ang="0">
                  <a:pos x="550" y="351"/>
                </a:cxn>
                <a:cxn ang="0">
                  <a:pos x="437" y="336"/>
                </a:cxn>
                <a:cxn ang="0">
                  <a:pos x="393" y="328"/>
                </a:cxn>
                <a:cxn ang="0">
                  <a:pos x="346" y="305"/>
                </a:cxn>
                <a:cxn ang="0">
                  <a:pos x="316" y="306"/>
                </a:cxn>
                <a:cxn ang="0">
                  <a:pos x="287" y="268"/>
                </a:cxn>
                <a:cxn ang="0">
                  <a:pos x="250" y="247"/>
                </a:cxn>
                <a:cxn ang="0">
                  <a:pos x="215" y="215"/>
                </a:cxn>
                <a:cxn ang="0">
                  <a:pos x="189" y="209"/>
                </a:cxn>
                <a:cxn ang="0">
                  <a:pos x="114" y="205"/>
                </a:cxn>
                <a:cxn ang="0">
                  <a:pos x="91" y="214"/>
                </a:cxn>
                <a:cxn ang="0">
                  <a:pos x="51" y="262"/>
                </a:cxn>
                <a:cxn ang="0">
                  <a:pos x="46" y="323"/>
                </a:cxn>
                <a:cxn ang="0">
                  <a:pos x="20" y="384"/>
                </a:cxn>
                <a:cxn ang="0">
                  <a:pos x="0" y="447"/>
                </a:cxn>
                <a:cxn ang="0">
                  <a:pos x="66" y="462"/>
                </a:cxn>
                <a:cxn ang="0">
                  <a:pos x="174" y="445"/>
                </a:cxn>
                <a:cxn ang="0">
                  <a:pos x="157" y="522"/>
                </a:cxn>
                <a:cxn ang="0">
                  <a:pos x="298" y="681"/>
                </a:cxn>
                <a:cxn ang="0">
                  <a:pos x="351" y="835"/>
                </a:cxn>
                <a:cxn ang="0">
                  <a:pos x="427" y="936"/>
                </a:cxn>
                <a:cxn ang="0">
                  <a:pos x="424" y="1015"/>
                </a:cxn>
                <a:cxn ang="0">
                  <a:pos x="466" y="1045"/>
                </a:cxn>
                <a:cxn ang="0">
                  <a:pos x="489" y="989"/>
                </a:cxn>
                <a:cxn ang="0">
                  <a:pos x="497" y="924"/>
                </a:cxn>
                <a:cxn ang="0">
                  <a:pos x="580" y="939"/>
                </a:cxn>
                <a:cxn ang="0">
                  <a:pos x="560" y="1068"/>
                </a:cxn>
                <a:cxn ang="0">
                  <a:pos x="603" y="1010"/>
                </a:cxn>
                <a:cxn ang="0">
                  <a:pos x="653" y="969"/>
                </a:cxn>
                <a:cxn ang="0">
                  <a:pos x="732" y="939"/>
                </a:cxn>
                <a:cxn ang="0">
                  <a:pos x="800" y="921"/>
                </a:cxn>
                <a:cxn ang="0">
                  <a:pos x="833" y="909"/>
                </a:cxn>
                <a:cxn ang="0">
                  <a:pos x="867" y="871"/>
                </a:cxn>
                <a:cxn ang="0">
                  <a:pos x="921" y="845"/>
                </a:cxn>
                <a:cxn ang="0">
                  <a:pos x="918" y="790"/>
                </a:cxn>
                <a:cxn ang="0">
                  <a:pos x="963" y="725"/>
                </a:cxn>
                <a:cxn ang="0">
                  <a:pos x="1014" y="709"/>
                </a:cxn>
                <a:cxn ang="0">
                  <a:pos x="1082" y="702"/>
                </a:cxn>
                <a:cxn ang="0">
                  <a:pos x="1135" y="681"/>
                </a:cxn>
                <a:cxn ang="0">
                  <a:pos x="1191" y="648"/>
                </a:cxn>
                <a:cxn ang="0">
                  <a:pos x="1156" y="618"/>
                </a:cxn>
                <a:cxn ang="0">
                  <a:pos x="1108" y="593"/>
                </a:cxn>
                <a:cxn ang="0">
                  <a:pos x="1133" y="503"/>
                </a:cxn>
                <a:cxn ang="0">
                  <a:pos x="1165" y="378"/>
                </a:cxn>
                <a:cxn ang="0">
                  <a:pos x="1233" y="371"/>
                </a:cxn>
                <a:cxn ang="0">
                  <a:pos x="1271" y="369"/>
                </a:cxn>
                <a:cxn ang="0">
                  <a:pos x="1291" y="341"/>
                </a:cxn>
                <a:cxn ang="0">
                  <a:pos x="1307" y="283"/>
                </a:cxn>
                <a:cxn ang="0">
                  <a:pos x="1287" y="245"/>
                </a:cxn>
                <a:cxn ang="0">
                  <a:pos x="1322" y="227"/>
                </a:cxn>
                <a:cxn ang="0">
                  <a:pos x="1367" y="207"/>
                </a:cxn>
              </a:cxnLst>
              <a:rect l="0" t="0" r="r" b="b"/>
              <a:pathLst>
                <a:path w="1367" h="1068">
                  <a:moveTo>
                    <a:pt x="1367" y="207"/>
                  </a:moveTo>
                  <a:lnTo>
                    <a:pt x="1355" y="177"/>
                  </a:lnTo>
                  <a:lnTo>
                    <a:pt x="1347" y="172"/>
                  </a:lnTo>
                  <a:lnTo>
                    <a:pt x="1329" y="174"/>
                  </a:lnTo>
                  <a:lnTo>
                    <a:pt x="1327" y="156"/>
                  </a:lnTo>
                  <a:lnTo>
                    <a:pt x="1319" y="157"/>
                  </a:lnTo>
                  <a:lnTo>
                    <a:pt x="1315" y="142"/>
                  </a:lnTo>
                  <a:lnTo>
                    <a:pt x="1332" y="137"/>
                  </a:lnTo>
                  <a:lnTo>
                    <a:pt x="1337" y="149"/>
                  </a:lnTo>
                  <a:lnTo>
                    <a:pt x="1347" y="151"/>
                  </a:lnTo>
                  <a:lnTo>
                    <a:pt x="1359" y="127"/>
                  </a:lnTo>
                  <a:lnTo>
                    <a:pt x="1325" y="112"/>
                  </a:lnTo>
                  <a:lnTo>
                    <a:pt x="1324" y="106"/>
                  </a:lnTo>
                  <a:lnTo>
                    <a:pt x="1304" y="107"/>
                  </a:lnTo>
                  <a:lnTo>
                    <a:pt x="1291" y="99"/>
                  </a:lnTo>
                  <a:lnTo>
                    <a:pt x="1284" y="103"/>
                  </a:lnTo>
                  <a:lnTo>
                    <a:pt x="1282" y="112"/>
                  </a:lnTo>
                  <a:lnTo>
                    <a:pt x="1244" y="101"/>
                  </a:lnTo>
                  <a:lnTo>
                    <a:pt x="1219" y="109"/>
                  </a:lnTo>
                  <a:lnTo>
                    <a:pt x="1206" y="104"/>
                  </a:lnTo>
                  <a:lnTo>
                    <a:pt x="1198" y="107"/>
                  </a:lnTo>
                  <a:lnTo>
                    <a:pt x="1198" y="121"/>
                  </a:lnTo>
                  <a:lnTo>
                    <a:pt x="1185" y="141"/>
                  </a:lnTo>
                  <a:lnTo>
                    <a:pt x="1170" y="132"/>
                  </a:lnTo>
                  <a:lnTo>
                    <a:pt x="1135" y="139"/>
                  </a:lnTo>
                  <a:lnTo>
                    <a:pt x="1130" y="124"/>
                  </a:lnTo>
                  <a:lnTo>
                    <a:pt x="1120" y="122"/>
                  </a:lnTo>
                  <a:lnTo>
                    <a:pt x="1108" y="132"/>
                  </a:lnTo>
                  <a:lnTo>
                    <a:pt x="1110" y="122"/>
                  </a:lnTo>
                  <a:lnTo>
                    <a:pt x="1103" y="122"/>
                  </a:lnTo>
                  <a:lnTo>
                    <a:pt x="1108" y="101"/>
                  </a:lnTo>
                  <a:lnTo>
                    <a:pt x="1098" y="96"/>
                  </a:lnTo>
                  <a:lnTo>
                    <a:pt x="1092" y="106"/>
                  </a:lnTo>
                  <a:lnTo>
                    <a:pt x="1079" y="81"/>
                  </a:lnTo>
                  <a:lnTo>
                    <a:pt x="1064" y="78"/>
                  </a:lnTo>
                  <a:lnTo>
                    <a:pt x="1060" y="26"/>
                  </a:lnTo>
                  <a:lnTo>
                    <a:pt x="1049" y="26"/>
                  </a:lnTo>
                  <a:lnTo>
                    <a:pt x="1049" y="43"/>
                  </a:lnTo>
                  <a:lnTo>
                    <a:pt x="1040" y="43"/>
                  </a:lnTo>
                  <a:lnTo>
                    <a:pt x="1001" y="61"/>
                  </a:lnTo>
                  <a:lnTo>
                    <a:pt x="994" y="76"/>
                  </a:lnTo>
                  <a:lnTo>
                    <a:pt x="982" y="68"/>
                  </a:lnTo>
                  <a:lnTo>
                    <a:pt x="981" y="71"/>
                  </a:lnTo>
                  <a:lnTo>
                    <a:pt x="963" y="53"/>
                  </a:lnTo>
                  <a:lnTo>
                    <a:pt x="949" y="56"/>
                  </a:lnTo>
                  <a:lnTo>
                    <a:pt x="923" y="53"/>
                  </a:lnTo>
                  <a:lnTo>
                    <a:pt x="923" y="48"/>
                  </a:lnTo>
                  <a:lnTo>
                    <a:pt x="916" y="41"/>
                  </a:lnTo>
                  <a:lnTo>
                    <a:pt x="916" y="6"/>
                  </a:lnTo>
                  <a:lnTo>
                    <a:pt x="908" y="0"/>
                  </a:lnTo>
                  <a:lnTo>
                    <a:pt x="815" y="28"/>
                  </a:lnTo>
                  <a:lnTo>
                    <a:pt x="804" y="35"/>
                  </a:lnTo>
                  <a:lnTo>
                    <a:pt x="775" y="36"/>
                  </a:lnTo>
                  <a:lnTo>
                    <a:pt x="775" y="48"/>
                  </a:lnTo>
                  <a:lnTo>
                    <a:pt x="785" y="76"/>
                  </a:lnTo>
                  <a:lnTo>
                    <a:pt x="784" y="86"/>
                  </a:lnTo>
                  <a:lnTo>
                    <a:pt x="779" y="88"/>
                  </a:lnTo>
                  <a:lnTo>
                    <a:pt x="747" y="190"/>
                  </a:lnTo>
                  <a:lnTo>
                    <a:pt x="741" y="200"/>
                  </a:lnTo>
                  <a:lnTo>
                    <a:pt x="731" y="257"/>
                  </a:lnTo>
                  <a:lnTo>
                    <a:pt x="712" y="306"/>
                  </a:lnTo>
                  <a:lnTo>
                    <a:pt x="654" y="346"/>
                  </a:lnTo>
                  <a:lnTo>
                    <a:pt x="601" y="344"/>
                  </a:lnTo>
                  <a:lnTo>
                    <a:pt x="596" y="338"/>
                  </a:lnTo>
                  <a:lnTo>
                    <a:pt x="580" y="333"/>
                  </a:lnTo>
                  <a:lnTo>
                    <a:pt x="550" y="351"/>
                  </a:lnTo>
                  <a:lnTo>
                    <a:pt x="547" y="359"/>
                  </a:lnTo>
                  <a:lnTo>
                    <a:pt x="527" y="359"/>
                  </a:lnTo>
                  <a:lnTo>
                    <a:pt x="522" y="364"/>
                  </a:lnTo>
                  <a:lnTo>
                    <a:pt x="505" y="358"/>
                  </a:lnTo>
                  <a:lnTo>
                    <a:pt x="495" y="364"/>
                  </a:lnTo>
                  <a:lnTo>
                    <a:pt x="437" y="336"/>
                  </a:lnTo>
                  <a:lnTo>
                    <a:pt x="421" y="346"/>
                  </a:lnTo>
                  <a:lnTo>
                    <a:pt x="409" y="336"/>
                  </a:lnTo>
                  <a:lnTo>
                    <a:pt x="409" y="329"/>
                  </a:lnTo>
                  <a:lnTo>
                    <a:pt x="399" y="334"/>
                  </a:lnTo>
                  <a:lnTo>
                    <a:pt x="399" y="325"/>
                  </a:lnTo>
                  <a:lnTo>
                    <a:pt x="393" y="328"/>
                  </a:lnTo>
                  <a:lnTo>
                    <a:pt x="384" y="308"/>
                  </a:lnTo>
                  <a:lnTo>
                    <a:pt x="376" y="301"/>
                  </a:lnTo>
                  <a:lnTo>
                    <a:pt x="369" y="305"/>
                  </a:lnTo>
                  <a:lnTo>
                    <a:pt x="368" y="298"/>
                  </a:lnTo>
                  <a:lnTo>
                    <a:pt x="351" y="308"/>
                  </a:lnTo>
                  <a:lnTo>
                    <a:pt x="346" y="305"/>
                  </a:lnTo>
                  <a:lnTo>
                    <a:pt x="345" y="311"/>
                  </a:lnTo>
                  <a:lnTo>
                    <a:pt x="338" y="306"/>
                  </a:lnTo>
                  <a:lnTo>
                    <a:pt x="331" y="311"/>
                  </a:lnTo>
                  <a:lnTo>
                    <a:pt x="333" y="303"/>
                  </a:lnTo>
                  <a:lnTo>
                    <a:pt x="323" y="300"/>
                  </a:lnTo>
                  <a:lnTo>
                    <a:pt x="316" y="306"/>
                  </a:lnTo>
                  <a:lnTo>
                    <a:pt x="307" y="303"/>
                  </a:lnTo>
                  <a:lnTo>
                    <a:pt x="302" y="288"/>
                  </a:lnTo>
                  <a:lnTo>
                    <a:pt x="292" y="285"/>
                  </a:lnTo>
                  <a:lnTo>
                    <a:pt x="290" y="276"/>
                  </a:lnTo>
                  <a:lnTo>
                    <a:pt x="283" y="278"/>
                  </a:lnTo>
                  <a:lnTo>
                    <a:pt x="287" y="268"/>
                  </a:lnTo>
                  <a:lnTo>
                    <a:pt x="273" y="265"/>
                  </a:lnTo>
                  <a:lnTo>
                    <a:pt x="272" y="255"/>
                  </a:lnTo>
                  <a:lnTo>
                    <a:pt x="265" y="248"/>
                  </a:lnTo>
                  <a:lnTo>
                    <a:pt x="258" y="253"/>
                  </a:lnTo>
                  <a:lnTo>
                    <a:pt x="257" y="248"/>
                  </a:lnTo>
                  <a:lnTo>
                    <a:pt x="250" y="247"/>
                  </a:lnTo>
                  <a:lnTo>
                    <a:pt x="250" y="238"/>
                  </a:lnTo>
                  <a:lnTo>
                    <a:pt x="242" y="243"/>
                  </a:lnTo>
                  <a:lnTo>
                    <a:pt x="237" y="228"/>
                  </a:lnTo>
                  <a:lnTo>
                    <a:pt x="230" y="233"/>
                  </a:lnTo>
                  <a:lnTo>
                    <a:pt x="224" y="220"/>
                  </a:lnTo>
                  <a:lnTo>
                    <a:pt x="215" y="215"/>
                  </a:lnTo>
                  <a:lnTo>
                    <a:pt x="209" y="218"/>
                  </a:lnTo>
                  <a:lnTo>
                    <a:pt x="209" y="209"/>
                  </a:lnTo>
                  <a:lnTo>
                    <a:pt x="199" y="202"/>
                  </a:lnTo>
                  <a:lnTo>
                    <a:pt x="202" y="197"/>
                  </a:lnTo>
                  <a:lnTo>
                    <a:pt x="196" y="197"/>
                  </a:lnTo>
                  <a:lnTo>
                    <a:pt x="189" y="209"/>
                  </a:lnTo>
                  <a:lnTo>
                    <a:pt x="174" y="199"/>
                  </a:lnTo>
                  <a:lnTo>
                    <a:pt x="161" y="202"/>
                  </a:lnTo>
                  <a:lnTo>
                    <a:pt x="156" y="195"/>
                  </a:lnTo>
                  <a:lnTo>
                    <a:pt x="141" y="195"/>
                  </a:lnTo>
                  <a:lnTo>
                    <a:pt x="121" y="209"/>
                  </a:lnTo>
                  <a:lnTo>
                    <a:pt x="114" y="205"/>
                  </a:lnTo>
                  <a:lnTo>
                    <a:pt x="108" y="214"/>
                  </a:lnTo>
                  <a:lnTo>
                    <a:pt x="103" y="209"/>
                  </a:lnTo>
                  <a:lnTo>
                    <a:pt x="103" y="200"/>
                  </a:lnTo>
                  <a:lnTo>
                    <a:pt x="96" y="207"/>
                  </a:lnTo>
                  <a:lnTo>
                    <a:pt x="91" y="202"/>
                  </a:lnTo>
                  <a:lnTo>
                    <a:pt x="91" y="214"/>
                  </a:lnTo>
                  <a:lnTo>
                    <a:pt x="83" y="215"/>
                  </a:lnTo>
                  <a:lnTo>
                    <a:pt x="81" y="228"/>
                  </a:lnTo>
                  <a:lnTo>
                    <a:pt x="68" y="240"/>
                  </a:lnTo>
                  <a:lnTo>
                    <a:pt x="61" y="255"/>
                  </a:lnTo>
                  <a:lnTo>
                    <a:pt x="65" y="260"/>
                  </a:lnTo>
                  <a:lnTo>
                    <a:pt x="51" y="262"/>
                  </a:lnTo>
                  <a:lnTo>
                    <a:pt x="53" y="275"/>
                  </a:lnTo>
                  <a:lnTo>
                    <a:pt x="45" y="290"/>
                  </a:lnTo>
                  <a:lnTo>
                    <a:pt x="53" y="300"/>
                  </a:lnTo>
                  <a:lnTo>
                    <a:pt x="41" y="305"/>
                  </a:lnTo>
                  <a:lnTo>
                    <a:pt x="48" y="313"/>
                  </a:lnTo>
                  <a:lnTo>
                    <a:pt x="46" y="323"/>
                  </a:lnTo>
                  <a:lnTo>
                    <a:pt x="41" y="333"/>
                  </a:lnTo>
                  <a:lnTo>
                    <a:pt x="33" y="336"/>
                  </a:lnTo>
                  <a:lnTo>
                    <a:pt x="32" y="353"/>
                  </a:lnTo>
                  <a:lnTo>
                    <a:pt x="25" y="354"/>
                  </a:lnTo>
                  <a:lnTo>
                    <a:pt x="37" y="364"/>
                  </a:lnTo>
                  <a:lnTo>
                    <a:pt x="20" y="384"/>
                  </a:lnTo>
                  <a:lnTo>
                    <a:pt x="28" y="392"/>
                  </a:lnTo>
                  <a:lnTo>
                    <a:pt x="22" y="402"/>
                  </a:lnTo>
                  <a:lnTo>
                    <a:pt x="23" y="422"/>
                  </a:lnTo>
                  <a:lnTo>
                    <a:pt x="8" y="422"/>
                  </a:lnTo>
                  <a:lnTo>
                    <a:pt x="10" y="440"/>
                  </a:lnTo>
                  <a:lnTo>
                    <a:pt x="0" y="447"/>
                  </a:lnTo>
                  <a:lnTo>
                    <a:pt x="0" y="455"/>
                  </a:lnTo>
                  <a:lnTo>
                    <a:pt x="17" y="454"/>
                  </a:lnTo>
                  <a:lnTo>
                    <a:pt x="18" y="543"/>
                  </a:lnTo>
                  <a:lnTo>
                    <a:pt x="41" y="556"/>
                  </a:lnTo>
                  <a:lnTo>
                    <a:pt x="53" y="533"/>
                  </a:lnTo>
                  <a:lnTo>
                    <a:pt x="66" y="462"/>
                  </a:lnTo>
                  <a:lnTo>
                    <a:pt x="85" y="464"/>
                  </a:lnTo>
                  <a:lnTo>
                    <a:pt x="86" y="445"/>
                  </a:lnTo>
                  <a:lnTo>
                    <a:pt x="104" y="449"/>
                  </a:lnTo>
                  <a:lnTo>
                    <a:pt x="109" y="412"/>
                  </a:lnTo>
                  <a:lnTo>
                    <a:pt x="182" y="419"/>
                  </a:lnTo>
                  <a:lnTo>
                    <a:pt x="174" y="445"/>
                  </a:lnTo>
                  <a:lnTo>
                    <a:pt x="144" y="434"/>
                  </a:lnTo>
                  <a:lnTo>
                    <a:pt x="141" y="454"/>
                  </a:lnTo>
                  <a:lnTo>
                    <a:pt x="149" y="452"/>
                  </a:lnTo>
                  <a:lnTo>
                    <a:pt x="164" y="460"/>
                  </a:lnTo>
                  <a:lnTo>
                    <a:pt x="143" y="500"/>
                  </a:lnTo>
                  <a:lnTo>
                    <a:pt x="157" y="522"/>
                  </a:lnTo>
                  <a:lnTo>
                    <a:pt x="152" y="566"/>
                  </a:lnTo>
                  <a:lnTo>
                    <a:pt x="201" y="581"/>
                  </a:lnTo>
                  <a:lnTo>
                    <a:pt x="230" y="608"/>
                  </a:lnTo>
                  <a:lnTo>
                    <a:pt x="207" y="644"/>
                  </a:lnTo>
                  <a:lnTo>
                    <a:pt x="295" y="691"/>
                  </a:lnTo>
                  <a:lnTo>
                    <a:pt x="298" y="681"/>
                  </a:lnTo>
                  <a:lnTo>
                    <a:pt x="310" y="681"/>
                  </a:lnTo>
                  <a:lnTo>
                    <a:pt x="323" y="692"/>
                  </a:lnTo>
                  <a:lnTo>
                    <a:pt x="340" y="742"/>
                  </a:lnTo>
                  <a:lnTo>
                    <a:pt x="325" y="750"/>
                  </a:lnTo>
                  <a:lnTo>
                    <a:pt x="305" y="803"/>
                  </a:lnTo>
                  <a:lnTo>
                    <a:pt x="351" y="835"/>
                  </a:lnTo>
                  <a:lnTo>
                    <a:pt x="343" y="868"/>
                  </a:lnTo>
                  <a:lnTo>
                    <a:pt x="343" y="911"/>
                  </a:lnTo>
                  <a:lnTo>
                    <a:pt x="360" y="918"/>
                  </a:lnTo>
                  <a:lnTo>
                    <a:pt x="353" y="942"/>
                  </a:lnTo>
                  <a:lnTo>
                    <a:pt x="356" y="952"/>
                  </a:lnTo>
                  <a:lnTo>
                    <a:pt x="427" y="936"/>
                  </a:lnTo>
                  <a:lnTo>
                    <a:pt x="437" y="942"/>
                  </a:lnTo>
                  <a:lnTo>
                    <a:pt x="429" y="961"/>
                  </a:lnTo>
                  <a:lnTo>
                    <a:pt x="439" y="967"/>
                  </a:lnTo>
                  <a:lnTo>
                    <a:pt x="434" y="984"/>
                  </a:lnTo>
                  <a:lnTo>
                    <a:pt x="418" y="1005"/>
                  </a:lnTo>
                  <a:lnTo>
                    <a:pt x="424" y="1015"/>
                  </a:lnTo>
                  <a:lnTo>
                    <a:pt x="429" y="1010"/>
                  </a:lnTo>
                  <a:lnTo>
                    <a:pt x="442" y="1027"/>
                  </a:lnTo>
                  <a:lnTo>
                    <a:pt x="437" y="1043"/>
                  </a:lnTo>
                  <a:lnTo>
                    <a:pt x="459" y="1062"/>
                  </a:lnTo>
                  <a:lnTo>
                    <a:pt x="466" y="1055"/>
                  </a:lnTo>
                  <a:lnTo>
                    <a:pt x="466" y="1045"/>
                  </a:lnTo>
                  <a:lnTo>
                    <a:pt x="477" y="1042"/>
                  </a:lnTo>
                  <a:lnTo>
                    <a:pt x="482" y="1034"/>
                  </a:lnTo>
                  <a:lnTo>
                    <a:pt x="482" y="1014"/>
                  </a:lnTo>
                  <a:lnTo>
                    <a:pt x="477" y="1002"/>
                  </a:lnTo>
                  <a:lnTo>
                    <a:pt x="482" y="1004"/>
                  </a:lnTo>
                  <a:lnTo>
                    <a:pt x="489" y="989"/>
                  </a:lnTo>
                  <a:lnTo>
                    <a:pt x="499" y="987"/>
                  </a:lnTo>
                  <a:lnTo>
                    <a:pt x="499" y="980"/>
                  </a:lnTo>
                  <a:lnTo>
                    <a:pt x="489" y="969"/>
                  </a:lnTo>
                  <a:lnTo>
                    <a:pt x="497" y="952"/>
                  </a:lnTo>
                  <a:lnTo>
                    <a:pt x="492" y="936"/>
                  </a:lnTo>
                  <a:lnTo>
                    <a:pt x="497" y="924"/>
                  </a:lnTo>
                  <a:lnTo>
                    <a:pt x="514" y="921"/>
                  </a:lnTo>
                  <a:lnTo>
                    <a:pt x="514" y="913"/>
                  </a:lnTo>
                  <a:lnTo>
                    <a:pt x="520" y="911"/>
                  </a:lnTo>
                  <a:lnTo>
                    <a:pt x="524" y="941"/>
                  </a:lnTo>
                  <a:lnTo>
                    <a:pt x="572" y="936"/>
                  </a:lnTo>
                  <a:lnTo>
                    <a:pt x="580" y="939"/>
                  </a:lnTo>
                  <a:lnTo>
                    <a:pt x="583" y="941"/>
                  </a:lnTo>
                  <a:lnTo>
                    <a:pt x="535" y="1007"/>
                  </a:lnTo>
                  <a:lnTo>
                    <a:pt x="538" y="1005"/>
                  </a:lnTo>
                  <a:lnTo>
                    <a:pt x="537" y="1010"/>
                  </a:lnTo>
                  <a:lnTo>
                    <a:pt x="530" y="1012"/>
                  </a:lnTo>
                  <a:lnTo>
                    <a:pt x="560" y="1068"/>
                  </a:lnTo>
                  <a:lnTo>
                    <a:pt x="565" y="1058"/>
                  </a:lnTo>
                  <a:lnTo>
                    <a:pt x="590" y="1053"/>
                  </a:lnTo>
                  <a:lnTo>
                    <a:pt x="598" y="1037"/>
                  </a:lnTo>
                  <a:lnTo>
                    <a:pt x="593" y="1029"/>
                  </a:lnTo>
                  <a:lnTo>
                    <a:pt x="603" y="1019"/>
                  </a:lnTo>
                  <a:lnTo>
                    <a:pt x="603" y="1010"/>
                  </a:lnTo>
                  <a:lnTo>
                    <a:pt x="610" y="1010"/>
                  </a:lnTo>
                  <a:lnTo>
                    <a:pt x="620" y="999"/>
                  </a:lnTo>
                  <a:lnTo>
                    <a:pt x="633" y="992"/>
                  </a:lnTo>
                  <a:lnTo>
                    <a:pt x="630" y="982"/>
                  </a:lnTo>
                  <a:lnTo>
                    <a:pt x="638" y="971"/>
                  </a:lnTo>
                  <a:lnTo>
                    <a:pt x="653" y="969"/>
                  </a:lnTo>
                  <a:lnTo>
                    <a:pt x="666" y="949"/>
                  </a:lnTo>
                  <a:lnTo>
                    <a:pt x="684" y="944"/>
                  </a:lnTo>
                  <a:lnTo>
                    <a:pt x="688" y="939"/>
                  </a:lnTo>
                  <a:lnTo>
                    <a:pt x="706" y="937"/>
                  </a:lnTo>
                  <a:lnTo>
                    <a:pt x="714" y="927"/>
                  </a:lnTo>
                  <a:lnTo>
                    <a:pt x="732" y="939"/>
                  </a:lnTo>
                  <a:lnTo>
                    <a:pt x="736" y="919"/>
                  </a:lnTo>
                  <a:lnTo>
                    <a:pt x="770" y="899"/>
                  </a:lnTo>
                  <a:lnTo>
                    <a:pt x="779" y="918"/>
                  </a:lnTo>
                  <a:lnTo>
                    <a:pt x="787" y="918"/>
                  </a:lnTo>
                  <a:lnTo>
                    <a:pt x="795" y="911"/>
                  </a:lnTo>
                  <a:lnTo>
                    <a:pt x="800" y="921"/>
                  </a:lnTo>
                  <a:lnTo>
                    <a:pt x="809" y="919"/>
                  </a:lnTo>
                  <a:lnTo>
                    <a:pt x="818" y="952"/>
                  </a:lnTo>
                  <a:lnTo>
                    <a:pt x="835" y="937"/>
                  </a:lnTo>
                  <a:lnTo>
                    <a:pt x="827" y="931"/>
                  </a:lnTo>
                  <a:lnTo>
                    <a:pt x="833" y="924"/>
                  </a:lnTo>
                  <a:lnTo>
                    <a:pt x="833" y="909"/>
                  </a:lnTo>
                  <a:lnTo>
                    <a:pt x="840" y="908"/>
                  </a:lnTo>
                  <a:lnTo>
                    <a:pt x="845" y="898"/>
                  </a:lnTo>
                  <a:lnTo>
                    <a:pt x="850" y="899"/>
                  </a:lnTo>
                  <a:lnTo>
                    <a:pt x="853" y="891"/>
                  </a:lnTo>
                  <a:lnTo>
                    <a:pt x="868" y="883"/>
                  </a:lnTo>
                  <a:lnTo>
                    <a:pt x="867" y="871"/>
                  </a:lnTo>
                  <a:lnTo>
                    <a:pt x="871" y="858"/>
                  </a:lnTo>
                  <a:lnTo>
                    <a:pt x="885" y="853"/>
                  </a:lnTo>
                  <a:lnTo>
                    <a:pt x="891" y="858"/>
                  </a:lnTo>
                  <a:lnTo>
                    <a:pt x="896" y="843"/>
                  </a:lnTo>
                  <a:lnTo>
                    <a:pt x="915" y="850"/>
                  </a:lnTo>
                  <a:lnTo>
                    <a:pt x="921" y="845"/>
                  </a:lnTo>
                  <a:lnTo>
                    <a:pt x="936" y="846"/>
                  </a:lnTo>
                  <a:lnTo>
                    <a:pt x="921" y="833"/>
                  </a:lnTo>
                  <a:lnTo>
                    <a:pt x="928" y="820"/>
                  </a:lnTo>
                  <a:lnTo>
                    <a:pt x="931" y="823"/>
                  </a:lnTo>
                  <a:lnTo>
                    <a:pt x="933" y="808"/>
                  </a:lnTo>
                  <a:lnTo>
                    <a:pt x="918" y="790"/>
                  </a:lnTo>
                  <a:lnTo>
                    <a:pt x="916" y="772"/>
                  </a:lnTo>
                  <a:lnTo>
                    <a:pt x="928" y="772"/>
                  </a:lnTo>
                  <a:lnTo>
                    <a:pt x="941" y="754"/>
                  </a:lnTo>
                  <a:lnTo>
                    <a:pt x="954" y="759"/>
                  </a:lnTo>
                  <a:lnTo>
                    <a:pt x="953" y="742"/>
                  </a:lnTo>
                  <a:lnTo>
                    <a:pt x="963" y="725"/>
                  </a:lnTo>
                  <a:lnTo>
                    <a:pt x="974" y="724"/>
                  </a:lnTo>
                  <a:lnTo>
                    <a:pt x="979" y="730"/>
                  </a:lnTo>
                  <a:lnTo>
                    <a:pt x="986" y="717"/>
                  </a:lnTo>
                  <a:lnTo>
                    <a:pt x="1007" y="704"/>
                  </a:lnTo>
                  <a:lnTo>
                    <a:pt x="1009" y="710"/>
                  </a:lnTo>
                  <a:lnTo>
                    <a:pt x="1014" y="709"/>
                  </a:lnTo>
                  <a:lnTo>
                    <a:pt x="1021" y="701"/>
                  </a:lnTo>
                  <a:lnTo>
                    <a:pt x="1034" y="709"/>
                  </a:lnTo>
                  <a:lnTo>
                    <a:pt x="1040" y="686"/>
                  </a:lnTo>
                  <a:lnTo>
                    <a:pt x="1044" y="694"/>
                  </a:lnTo>
                  <a:lnTo>
                    <a:pt x="1060" y="706"/>
                  </a:lnTo>
                  <a:lnTo>
                    <a:pt x="1082" y="702"/>
                  </a:lnTo>
                  <a:lnTo>
                    <a:pt x="1089" y="707"/>
                  </a:lnTo>
                  <a:lnTo>
                    <a:pt x="1097" y="702"/>
                  </a:lnTo>
                  <a:lnTo>
                    <a:pt x="1097" y="715"/>
                  </a:lnTo>
                  <a:lnTo>
                    <a:pt x="1103" y="719"/>
                  </a:lnTo>
                  <a:lnTo>
                    <a:pt x="1128" y="681"/>
                  </a:lnTo>
                  <a:lnTo>
                    <a:pt x="1135" y="681"/>
                  </a:lnTo>
                  <a:lnTo>
                    <a:pt x="1143" y="696"/>
                  </a:lnTo>
                  <a:lnTo>
                    <a:pt x="1155" y="702"/>
                  </a:lnTo>
                  <a:lnTo>
                    <a:pt x="1178" y="676"/>
                  </a:lnTo>
                  <a:lnTo>
                    <a:pt x="1176" y="659"/>
                  </a:lnTo>
                  <a:lnTo>
                    <a:pt x="1193" y="657"/>
                  </a:lnTo>
                  <a:lnTo>
                    <a:pt x="1191" y="648"/>
                  </a:lnTo>
                  <a:lnTo>
                    <a:pt x="1196" y="644"/>
                  </a:lnTo>
                  <a:lnTo>
                    <a:pt x="1200" y="631"/>
                  </a:lnTo>
                  <a:lnTo>
                    <a:pt x="1193" y="638"/>
                  </a:lnTo>
                  <a:lnTo>
                    <a:pt x="1191" y="616"/>
                  </a:lnTo>
                  <a:lnTo>
                    <a:pt x="1163" y="611"/>
                  </a:lnTo>
                  <a:lnTo>
                    <a:pt x="1156" y="618"/>
                  </a:lnTo>
                  <a:lnTo>
                    <a:pt x="1145" y="604"/>
                  </a:lnTo>
                  <a:lnTo>
                    <a:pt x="1142" y="595"/>
                  </a:lnTo>
                  <a:lnTo>
                    <a:pt x="1137" y="593"/>
                  </a:lnTo>
                  <a:lnTo>
                    <a:pt x="1137" y="606"/>
                  </a:lnTo>
                  <a:lnTo>
                    <a:pt x="1112" y="613"/>
                  </a:lnTo>
                  <a:lnTo>
                    <a:pt x="1108" y="593"/>
                  </a:lnTo>
                  <a:lnTo>
                    <a:pt x="1098" y="595"/>
                  </a:lnTo>
                  <a:lnTo>
                    <a:pt x="1092" y="578"/>
                  </a:lnTo>
                  <a:lnTo>
                    <a:pt x="1110" y="573"/>
                  </a:lnTo>
                  <a:lnTo>
                    <a:pt x="1108" y="555"/>
                  </a:lnTo>
                  <a:lnTo>
                    <a:pt x="1100" y="533"/>
                  </a:lnTo>
                  <a:lnTo>
                    <a:pt x="1133" y="503"/>
                  </a:lnTo>
                  <a:lnTo>
                    <a:pt x="1125" y="462"/>
                  </a:lnTo>
                  <a:lnTo>
                    <a:pt x="1140" y="465"/>
                  </a:lnTo>
                  <a:lnTo>
                    <a:pt x="1142" y="454"/>
                  </a:lnTo>
                  <a:lnTo>
                    <a:pt x="1155" y="454"/>
                  </a:lnTo>
                  <a:lnTo>
                    <a:pt x="1165" y="412"/>
                  </a:lnTo>
                  <a:lnTo>
                    <a:pt x="1165" y="378"/>
                  </a:lnTo>
                  <a:lnTo>
                    <a:pt x="1186" y="373"/>
                  </a:lnTo>
                  <a:lnTo>
                    <a:pt x="1209" y="354"/>
                  </a:lnTo>
                  <a:lnTo>
                    <a:pt x="1209" y="369"/>
                  </a:lnTo>
                  <a:lnTo>
                    <a:pt x="1214" y="369"/>
                  </a:lnTo>
                  <a:lnTo>
                    <a:pt x="1219" y="379"/>
                  </a:lnTo>
                  <a:lnTo>
                    <a:pt x="1233" y="371"/>
                  </a:lnTo>
                  <a:lnTo>
                    <a:pt x="1234" y="386"/>
                  </a:lnTo>
                  <a:lnTo>
                    <a:pt x="1254" y="374"/>
                  </a:lnTo>
                  <a:lnTo>
                    <a:pt x="1261" y="363"/>
                  </a:lnTo>
                  <a:lnTo>
                    <a:pt x="1269" y="363"/>
                  </a:lnTo>
                  <a:lnTo>
                    <a:pt x="1267" y="376"/>
                  </a:lnTo>
                  <a:lnTo>
                    <a:pt x="1271" y="369"/>
                  </a:lnTo>
                  <a:lnTo>
                    <a:pt x="1281" y="368"/>
                  </a:lnTo>
                  <a:lnTo>
                    <a:pt x="1277" y="364"/>
                  </a:lnTo>
                  <a:lnTo>
                    <a:pt x="1286" y="361"/>
                  </a:lnTo>
                  <a:lnTo>
                    <a:pt x="1287" y="356"/>
                  </a:lnTo>
                  <a:lnTo>
                    <a:pt x="1282" y="344"/>
                  </a:lnTo>
                  <a:lnTo>
                    <a:pt x="1291" y="341"/>
                  </a:lnTo>
                  <a:lnTo>
                    <a:pt x="1282" y="325"/>
                  </a:lnTo>
                  <a:lnTo>
                    <a:pt x="1286" y="308"/>
                  </a:lnTo>
                  <a:lnTo>
                    <a:pt x="1291" y="305"/>
                  </a:lnTo>
                  <a:lnTo>
                    <a:pt x="1286" y="293"/>
                  </a:lnTo>
                  <a:lnTo>
                    <a:pt x="1291" y="278"/>
                  </a:lnTo>
                  <a:lnTo>
                    <a:pt x="1307" y="283"/>
                  </a:lnTo>
                  <a:lnTo>
                    <a:pt x="1307" y="275"/>
                  </a:lnTo>
                  <a:lnTo>
                    <a:pt x="1294" y="270"/>
                  </a:lnTo>
                  <a:lnTo>
                    <a:pt x="1297" y="260"/>
                  </a:lnTo>
                  <a:lnTo>
                    <a:pt x="1304" y="255"/>
                  </a:lnTo>
                  <a:lnTo>
                    <a:pt x="1294" y="242"/>
                  </a:lnTo>
                  <a:lnTo>
                    <a:pt x="1287" y="245"/>
                  </a:lnTo>
                  <a:lnTo>
                    <a:pt x="1282" y="235"/>
                  </a:lnTo>
                  <a:lnTo>
                    <a:pt x="1289" y="222"/>
                  </a:lnTo>
                  <a:lnTo>
                    <a:pt x="1296" y="222"/>
                  </a:lnTo>
                  <a:lnTo>
                    <a:pt x="1306" y="235"/>
                  </a:lnTo>
                  <a:lnTo>
                    <a:pt x="1322" y="223"/>
                  </a:lnTo>
                  <a:lnTo>
                    <a:pt x="1322" y="227"/>
                  </a:lnTo>
                  <a:lnTo>
                    <a:pt x="1339" y="223"/>
                  </a:lnTo>
                  <a:lnTo>
                    <a:pt x="1339" y="212"/>
                  </a:lnTo>
                  <a:lnTo>
                    <a:pt x="1344" y="210"/>
                  </a:lnTo>
                  <a:lnTo>
                    <a:pt x="1350" y="220"/>
                  </a:lnTo>
                  <a:lnTo>
                    <a:pt x="1367" y="215"/>
                  </a:lnTo>
                  <a:lnTo>
                    <a:pt x="1367" y="207"/>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 name="Freeform 35">
              <a:extLst>
                <a:ext uri="{FF2B5EF4-FFF2-40B4-BE49-F238E27FC236}">
                  <a16:creationId xmlns:a16="http://schemas.microsoft.com/office/drawing/2014/main" id="{9448ADB1-BC3C-49A1-8F73-CC9B2B9FC557}"/>
                </a:ext>
              </a:extLst>
            </p:cNvPr>
            <p:cNvSpPr>
              <a:spLocks noChangeAspect="1"/>
            </p:cNvSpPr>
            <p:nvPr/>
          </p:nvSpPr>
          <p:spPr bwMode="auto">
            <a:xfrm>
              <a:off x="6761085" y="4289729"/>
              <a:ext cx="468000" cy="388349"/>
            </a:xfrm>
            <a:custGeom>
              <a:avLst/>
              <a:gdLst/>
              <a:ahLst/>
              <a:cxnLst>
                <a:cxn ang="0">
                  <a:pos x="38" y="905"/>
                </a:cxn>
                <a:cxn ang="0">
                  <a:pos x="63" y="926"/>
                </a:cxn>
                <a:cxn ang="0">
                  <a:pos x="97" y="909"/>
                </a:cxn>
                <a:cxn ang="0">
                  <a:pos x="135" y="928"/>
                </a:cxn>
                <a:cxn ang="0">
                  <a:pos x="175" y="921"/>
                </a:cxn>
                <a:cxn ang="0">
                  <a:pos x="212" y="977"/>
                </a:cxn>
                <a:cxn ang="0">
                  <a:pos x="251" y="982"/>
                </a:cxn>
                <a:cxn ang="0">
                  <a:pos x="286" y="1002"/>
                </a:cxn>
                <a:cxn ang="0">
                  <a:pos x="309" y="1045"/>
                </a:cxn>
                <a:cxn ang="0">
                  <a:pos x="351" y="1064"/>
                </a:cxn>
                <a:cxn ang="0">
                  <a:pos x="427" y="1047"/>
                </a:cxn>
                <a:cxn ang="0">
                  <a:pos x="492" y="1020"/>
                </a:cxn>
                <a:cxn ang="0">
                  <a:pos x="531" y="1025"/>
                </a:cxn>
                <a:cxn ang="0">
                  <a:pos x="614" y="1020"/>
                </a:cxn>
                <a:cxn ang="0">
                  <a:pos x="667" y="1032"/>
                </a:cxn>
                <a:cxn ang="0">
                  <a:pos x="680" y="954"/>
                </a:cxn>
                <a:cxn ang="0">
                  <a:pos x="637" y="863"/>
                </a:cxn>
                <a:cxn ang="0">
                  <a:pos x="692" y="611"/>
                </a:cxn>
                <a:cxn ang="0">
                  <a:pos x="901" y="603"/>
                </a:cxn>
                <a:cxn ang="0">
                  <a:pos x="906" y="215"/>
                </a:cxn>
                <a:cxn ang="0">
                  <a:pos x="851" y="0"/>
                </a:cxn>
                <a:cxn ang="0">
                  <a:pos x="815" y="13"/>
                </a:cxn>
                <a:cxn ang="0">
                  <a:pos x="762" y="27"/>
                </a:cxn>
                <a:cxn ang="0">
                  <a:pos x="712" y="15"/>
                </a:cxn>
                <a:cxn ang="0">
                  <a:pos x="689" y="41"/>
                </a:cxn>
                <a:cxn ang="0">
                  <a:pos x="704" y="119"/>
                </a:cxn>
                <a:cxn ang="0">
                  <a:pos x="654" y="164"/>
                </a:cxn>
                <a:cxn ang="0">
                  <a:pos x="588" y="196"/>
                </a:cxn>
                <a:cxn ang="0">
                  <a:pos x="583" y="253"/>
                </a:cxn>
                <a:cxn ang="0">
                  <a:pos x="543" y="285"/>
                </a:cxn>
                <a:cxn ang="0">
                  <a:pos x="510" y="275"/>
                </a:cxn>
                <a:cxn ang="0">
                  <a:pos x="472" y="321"/>
                </a:cxn>
                <a:cxn ang="0">
                  <a:pos x="430" y="336"/>
                </a:cxn>
                <a:cxn ang="0">
                  <a:pos x="386" y="429"/>
                </a:cxn>
                <a:cxn ang="0">
                  <a:pos x="309" y="434"/>
                </a:cxn>
                <a:cxn ang="0">
                  <a:pos x="233" y="437"/>
                </a:cxn>
                <a:cxn ang="0">
                  <a:pos x="205" y="399"/>
                </a:cxn>
                <a:cxn ang="0">
                  <a:pos x="203" y="343"/>
                </a:cxn>
                <a:cxn ang="0">
                  <a:pos x="157" y="297"/>
                </a:cxn>
                <a:cxn ang="0">
                  <a:pos x="114" y="297"/>
                </a:cxn>
                <a:cxn ang="0">
                  <a:pos x="33" y="358"/>
                </a:cxn>
                <a:cxn ang="0">
                  <a:pos x="97" y="345"/>
                </a:cxn>
                <a:cxn ang="0">
                  <a:pos x="121" y="399"/>
                </a:cxn>
                <a:cxn ang="0">
                  <a:pos x="104" y="514"/>
                </a:cxn>
                <a:cxn ang="0">
                  <a:pos x="137" y="512"/>
                </a:cxn>
                <a:cxn ang="0">
                  <a:pos x="145" y="484"/>
                </a:cxn>
                <a:cxn ang="0">
                  <a:pos x="160" y="470"/>
                </a:cxn>
                <a:cxn ang="0">
                  <a:pos x="197" y="472"/>
                </a:cxn>
                <a:cxn ang="0">
                  <a:pos x="198" y="507"/>
                </a:cxn>
                <a:cxn ang="0">
                  <a:pos x="155" y="577"/>
                </a:cxn>
                <a:cxn ang="0">
                  <a:pos x="94" y="608"/>
                </a:cxn>
                <a:cxn ang="0">
                  <a:pos x="59" y="656"/>
                </a:cxn>
                <a:cxn ang="0">
                  <a:pos x="135" y="711"/>
                </a:cxn>
                <a:cxn ang="0">
                  <a:pos x="82" y="782"/>
                </a:cxn>
                <a:cxn ang="0">
                  <a:pos x="38" y="818"/>
                </a:cxn>
                <a:cxn ang="0">
                  <a:pos x="10" y="883"/>
                </a:cxn>
              </a:cxnLst>
              <a:rect l="0" t="0" r="r" b="b"/>
              <a:pathLst>
                <a:path w="914" h="1080">
                  <a:moveTo>
                    <a:pt x="0" y="888"/>
                  </a:moveTo>
                  <a:lnTo>
                    <a:pt x="14" y="906"/>
                  </a:lnTo>
                  <a:lnTo>
                    <a:pt x="21" y="901"/>
                  </a:lnTo>
                  <a:lnTo>
                    <a:pt x="19" y="908"/>
                  </a:lnTo>
                  <a:lnTo>
                    <a:pt x="26" y="903"/>
                  </a:lnTo>
                  <a:lnTo>
                    <a:pt x="38" y="905"/>
                  </a:lnTo>
                  <a:lnTo>
                    <a:pt x="44" y="921"/>
                  </a:lnTo>
                  <a:lnTo>
                    <a:pt x="51" y="918"/>
                  </a:lnTo>
                  <a:lnTo>
                    <a:pt x="54" y="919"/>
                  </a:lnTo>
                  <a:lnTo>
                    <a:pt x="56" y="909"/>
                  </a:lnTo>
                  <a:lnTo>
                    <a:pt x="64" y="919"/>
                  </a:lnTo>
                  <a:lnTo>
                    <a:pt x="63" y="926"/>
                  </a:lnTo>
                  <a:lnTo>
                    <a:pt x="74" y="938"/>
                  </a:lnTo>
                  <a:lnTo>
                    <a:pt x="87" y="926"/>
                  </a:lnTo>
                  <a:lnTo>
                    <a:pt x="97" y="931"/>
                  </a:lnTo>
                  <a:lnTo>
                    <a:pt x="99" y="923"/>
                  </a:lnTo>
                  <a:lnTo>
                    <a:pt x="87" y="923"/>
                  </a:lnTo>
                  <a:lnTo>
                    <a:pt x="97" y="909"/>
                  </a:lnTo>
                  <a:lnTo>
                    <a:pt x="106" y="916"/>
                  </a:lnTo>
                  <a:lnTo>
                    <a:pt x="112" y="914"/>
                  </a:lnTo>
                  <a:lnTo>
                    <a:pt x="119" y="924"/>
                  </a:lnTo>
                  <a:lnTo>
                    <a:pt x="127" y="924"/>
                  </a:lnTo>
                  <a:lnTo>
                    <a:pt x="134" y="933"/>
                  </a:lnTo>
                  <a:lnTo>
                    <a:pt x="135" y="928"/>
                  </a:lnTo>
                  <a:lnTo>
                    <a:pt x="137" y="938"/>
                  </a:lnTo>
                  <a:lnTo>
                    <a:pt x="149" y="931"/>
                  </a:lnTo>
                  <a:lnTo>
                    <a:pt x="155" y="943"/>
                  </a:lnTo>
                  <a:lnTo>
                    <a:pt x="157" y="928"/>
                  </a:lnTo>
                  <a:lnTo>
                    <a:pt x="172" y="928"/>
                  </a:lnTo>
                  <a:lnTo>
                    <a:pt x="175" y="921"/>
                  </a:lnTo>
                  <a:lnTo>
                    <a:pt x="190" y="933"/>
                  </a:lnTo>
                  <a:lnTo>
                    <a:pt x="195" y="926"/>
                  </a:lnTo>
                  <a:lnTo>
                    <a:pt x="200" y="944"/>
                  </a:lnTo>
                  <a:lnTo>
                    <a:pt x="197" y="949"/>
                  </a:lnTo>
                  <a:lnTo>
                    <a:pt x="208" y="964"/>
                  </a:lnTo>
                  <a:lnTo>
                    <a:pt x="212" y="977"/>
                  </a:lnTo>
                  <a:lnTo>
                    <a:pt x="222" y="967"/>
                  </a:lnTo>
                  <a:lnTo>
                    <a:pt x="236" y="969"/>
                  </a:lnTo>
                  <a:lnTo>
                    <a:pt x="241" y="982"/>
                  </a:lnTo>
                  <a:lnTo>
                    <a:pt x="245" y="979"/>
                  </a:lnTo>
                  <a:lnTo>
                    <a:pt x="248" y="986"/>
                  </a:lnTo>
                  <a:lnTo>
                    <a:pt x="251" y="982"/>
                  </a:lnTo>
                  <a:lnTo>
                    <a:pt x="256" y="991"/>
                  </a:lnTo>
                  <a:lnTo>
                    <a:pt x="263" y="987"/>
                  </a:lnTo>
                  <a:lnTo>
                    <a:pt x="263" y="1006"/>
                  </a:lnTo>
                  <a:lnTo>
                    <a:pt x="265" y="1001"/>
                  </a:lnTo>
                  <a:lnTo>
                    <a:pt x="276" y="999"/>
                  </a:lnTo>
                  <a:lnTo>
                    <a:pt x="286" y="1002"/>
                  </a:lnTo>
                  <a:lnTo>
                    <a:pt x="294" y="1012"/>
                  </a:lnTo>
                  <a:lnTo>
                    <a:pt x="296" y="1024"/>
                  </a:lnTo>
                  <a:lnTo>
                    <a:pt x="299" y="1025"/>
                  </a:lnTo>
                  <a:lnTo>
                    <a:pt x="299" y="1035"/>
                  </a:lnTo>
                  <a:lnTo>
                    <a:pt x="304" y="1034"/>
                  </a:lnTo>
                  <a:lnTo>
                    <a:pt x="309" y="1045"/>
                  </a:lnTo>
                  <a:lnTo>
                    <a:pt x="316" y="1047"/>
                  </a:lnTo>
                  <a:lnTo>
                    <a:pt x="314" y="1057"/>
                  </a:lnTo>
                  <a:lnTo>
                    <a:pt x="328" y="1069"/>
                  </a:lnTo>
                  <a:lnTo>
                    <a:pt x="333" y="1080"/>
                  </a:lnTo>
                  <a:lnTo>
                    <a:pt x="352" y="1077"/>
                  </a:lnTo>
                  <a:lnTo>
                    <a:pt x="351" y="1064"/>
                  </a:lnTo>
                  <a:lnTo>
                    <a:pt x="357" y="1057"/>
                  </a:lnTo>
                  <a:lnTo>
                    <a:pt x="374" y="1065"/>
                  </a:lnTo>
                  <a:lnTo>
                    <a:pt x="386" y="1040"/>
                  </a:lnTo>
                  <a:lnTo>
                    <a:pt x="399" y="1044"/>
                  </a:lnTo>
                  <a:lnTo>
                    <a:pt x="404" y="1034"/>
                  </a:lnTo>
                  <a:lnTo>
                    <a:pt x="427" y="1047"/>
                  </a:lnTo>
                  <a:lnTo>
                    <a:pt x="445" y="1037"/>
                  </a:lnTo>
                  <a:lnTo>
                    <a:pt x="458" y="1052"/>
                  </a:lnTo>
                  <a:lnTo>
                    <a:pt x="472" y="1034"/>
                  </a:lnTo>
                  <a:lnTo>
                    <a:pt x="480" y="1042"/>
                  </a:lnTo>
                  <a:lnTo>
                    <a:pt x="492" y="1037"/>
                  </a:lnTo>
                  <a:lnTo>
                    <a:pt x="492" y="1020"/>
                  </a:lnTo>
                  <a:lnTo>
                    <a:pt x="503" y="1017"/>
                  </a:lnTo>
                  <a:lnTo>
                    <a:pt x="513" y="1020"/>
                  </a:lnTo>
                  <a:lnTo>
                    <a:pt x="513" y="1007"/>
                  </a:lnTo>
                  <a:lnTo>
                    <a:pt x="526" y="1007"/>
                  </a:lnTo>
                  <a:lnTo>
                    <a:pt x="526" y="1020"/>
                  </a:lnTo>
                  <a:lnTo>
                    <a:pt x="531" y="1025"/>
                  </a:lnTo>
                  <a:lnTo>
                    <a:pt x="545" y="1020"/>
                  </a:lnTo>
                  <a:lnTo>
                    <a:pt x="566" y="1024"/>
                  </a:lnTo>
                  <a:lnTo>
                    <a:pt x="583" y="1012"/>
                  </a:lnTo>
                  <a:lnTo>
                    <a:pt x="598" y="1012"/>
                  </a:lnTo>
                  <a:lnTo>
                    <a:pt x="609" y="1024"/>
                  </a:lnTo>
                  <a:lnTo>
                    <a:pt x="614" y="1020"/>
                  </a:lnTo>
                  <a:lnTo>
                    <a:pt x="622" y="1034"/>
                  </a:lnTo>
                  <a:lnTo>
                    <a:pt x="631" y="1030"/>
                  </a:lnTo>
                  <a:lnTo>
                    <a:pt x="632" y="1020"/>
                  </a:lnTo>
                  <a:lnTo>
                    <a:pt x="646" y="1019"/>
                  </a:lnTo>
                  <a:lnTo>
                    <a:pt x="651" y="1037"/>
                  </a:lnTo>
                  <a:lnTo>
                    <a:pt x="667" y="1032"/>
                  </a:lnTo>
                  <a:lnTo>
                    <a:pt x="671" y="1035"/>
                  </a:lnTo>
                  <a:lnTo>
                    <a:pt x="689" y="1025"/>
                  </a:lnTo>
                  <a:lnTo>
                    <a:pt x="705" y="1037"/>
                  </a:lnTo>
                  <a:lnTo>
                    <a:pt x="732" y="999"/>
                  </a:lnTo>
                  <a:lnTo>
                    <a:pt x="702" y="986"/>
                  </a:lnTo>
                  <a:lnTo>
                    <a:pt x="680" y="954"/>
                  </a:lnTo>
                  <a:lnTo>
                    <a:pt x="662" y="936"/>
                  </a:lnTo>
                  <a:lnTo>
                    <a:pt x="656" y="921"/>
                  </a:lnTo>
                  <a:lnTo>
                    <a:pt x="659" y="896"/>
                  </a:lnTo>
                  <a:lnTo>
                    <a:pt x="642" y="881"/>
                  </a:lnTo>
                  <a:lnTo>
                    <a:pt x="639" y="858"/>
                  </a:lnTo>
                  <a:lnTo>
                    <a:pt x="637" y="863"/>
                  </a:lnTo>
                  <a:lnTo>
                    <a:pt x="619" y="876"/>
                  </a:lnTo>
                  <a:lnTo>
                    <a:pt x="614" y="835"/>
                  </a:lnTo>
                  <a:lnTo>
                    <a:pt x="618" y="760"/>
                  </a:lnTo>
                  <a:lnTo>
                    <a:pt x="639" y="716"/>
                  </a:lnTo>
                  <a:lnTo>
                    <a:pt x="656" y="697"/>
                  </a:lnTo>
                  <a:lnTo>
                    <a:pt x="692" y="611"/>
                  </a:lnTo>
                  <a:lnTo>
                    <a:pt x="695" y="593"/>
                  </a:lnTo>
                  <a:lnTo>
                    <a:pt x="729" y="558"/>
                  </a:lnTo>
                  <a:lnTo>
                    <a:pt x="742" y="538"/>
                  </a:lnTo>
                  <a:lnTo>
                    <a:pt x="765" y="530"/>
                  </a:lnTo>
                  <a:lnTo>
                    <a:pt x="874" y="616"/>
                  </a:lnTo>
                  <a:lnTo>
                    <a:pt x="901" y="603"/>
                  </a:lnTo>
                  <a:lnTo>
                    <a:pt x="889" y="568"/>
                  </a:lnTo>
                  <a:lnTo>
                    <a:pt x="907" y="509"/>
                  </a:lnTo>
                  <a:lnTo>
                    <a:pt x="901" y="456"/>
                  </a:lnTo>
                  <a:lnTo>
                    <a:pt x="911" y="427"/>
                  </a:lnTo>
                  <a:lnTo>
                    <a:pt x="914" y="366"/>
                  </a:lnTo>
                  <a:lnTo>
                    <a:pt x="906" y="215"/>
                  </a:lnTo>
                  <a:lnTo>
                    <a:pt x="909" y="144"/>
                  </a:lnTo>
                  <a:lnTo>
                    <a:pt x="904" y="98"/>
                  </a:lnTo>
                  <a:lnTo>
                    <a:pt x="884" y="61"/>
                  </a:lnTo>
                  <a:lnTo>
                    <a:pt x="878" y="0"/>
                  </a:lnTo>
                  <a:lnTo>
                    <a:pt x="861" y="5"/>
                  </a:lnTo>
                  <a:lnTo>
                    <a:pt x="851" y="0"/>
                  </a:lnTo>
                  <a:lnTo>
                    <a:pt x="843" y="8"/>
                  </a:lnTo>
                  <a:lnTo>
                    <a:pt x="843" y="20"/>
                  </a:lnTo>
                  <a:lnTo>
                    <a:pt x="835" y="23"/>
                  </a:lnTo>
                  <a:lnTo>
                    <a:pt x="830" y="23"/>
                  </a:lnTo>
                  <a:lnTo>
                    <a:pt x="825" y="10"/>
                  </a:lnTo>
                  <a:lnTo>
                    <a:pt x="815" y="13"/>
                  </a:lnTo>
                  <a:lnTo>
                    <a:pt x="810" y="23"/>
                  </a:lnTo>
                  <a:lnTo>
                    <a:pt x="803" y="15"/>
                  </a:lnTo>
                  <a:lnTo>
                    <a:pt x="793" y="23"/>
                  </a:lnTo>
                  <a:lnTo>
                    <a:pt x="773" y="12"/>
                  </a:lnTo>
                  <a:lnTo>
                    <a:pt x="770" y="22"/>
                  </a:lnTo>
                  <a:lnTo>
                    <a:pt x="762" y="27"/>
                  </a:lnTo>
                  <a:lnTo>
                    <a:pt x="757" y="22"/>
                  </a:lnTo>
                  <a:lnTo>
                    <a:pt x="742" y="32"/>
                  </a:lnTo>
                  <a:lnTo>
                    <a:pt x="735" y="28"/>
                  </a:lnTo>
                  <a:lnTo>
                    <a:pt x="727" y="36"/>
                  </a:lnTo>
                  <a:lnTo>
                    <a:pt x="722" y="23"/>
                  </a:lnTo>
                  <a:lnTo>
                    <a:pt x="712" y="15"/>
                  </a:lnTo>
                  <a:lnTo>
                    <a:pt x="700" y="27"/>
                  </a:lnTo>
                  <a:lnTo>
                    <a:pt x="682" y="32"/>
                  </a:lnTo>
                  <a:lnTo>
                    <a:pt x="680" y="33"/>
                  </a:lnTo>
                  <a:lnTo>
                    <a:pt x="694" y="33"/>
                  </a:lnTo>
                  <a:lnTo>
                    <a:pt x="694" y="41"/>
                  </a:lnTo>
                  <a:lnTo>
                    <a:pt x="689" y="41"/>
                  </a:lnTo>
                  <a:lnTo>
                    <a:pt x="690" y="50"/>
                  </a:lnTo>
                  <a:lnTo>
                    <a:pt x="677" y="63"/>
                  </a:lnTo>
                  <a:lnTo>
                    <a:pt x="679" y="104"/>
                  </a:lnTo>
                  <a:lnTo>
                    <a:pt x="714" y="98"/>
                  </a:lnTo>
                  <a:lnTo>
                    <a:pt x="724" y="118"/>
                  </a:lnTo>
                  <a:lnTo>
                    <a:pt x="704" y="119"/>
                  </a:lnTo>
                  <a:lnTo>
                    <a:pt x="704" y="139"/>
                  </a:lnTo>
                  <a:lnTo>
                    <a:pt x="714" y="136"/>
                  </a:lnTo>
                  <a:lnTo>
                    <a:pt x="727" y="157"/>
                  </a:lnTo>
                  <a:lnTo>
                    <a:pt x="720" y="176"/>
                  </a:lnTo>
                  <a:lnTo>
                    <a:pt x="656" y="182"/>
                  </a:lnTo>
                  <a:lnTo>
                    <a:pt x="654" y="164"/>
                  </a:lnTo>
                  <a:lnTo>
                    <a:pt x="634" y="169"/>
                  </a:lnTo>
                  <a:lnTo>
                    <a:pt x="608" y="146"/>
                  </a:lnTo>
                  <a:lnTo>
                    <a:pt x="599" y="157"/>
                  </a:lnTo>
                  <a:lnTo>
                    <a:pt x="599" y="191"/>
                  </a:lnTo>
                  <a:lnTo>
                    <a:pt x="593" y="184"/>
                  </a:lnTo>
                  <a:lnTo>
                    <a:pt x="588" y="196"/>
                  </a:lnTo>
                  <a:lnTo>
                    <a:pt x="598" y="220"/>
                  </a:lnTo>
                  <a:lnTo>
                    <a:pt x="588" y="230"/>
                  </a:lnTo>
                  <a:lnTo>
                    <a:pt x="578" y="229"/>
                  </a:lnTo>
                  <a:lnTo>
                    <a:pt x="576" y="237"/>
                  </a:lnTo>
                  <a:lnTo>
                    <a:pt x="584" y="242"/>
                  </a:lnTo>
                  <a:lnTo>
                    <a:pt x="583" y="253"/>
                  </a:lnTo>
                  <a:lnTo>
                    <a:pt x="578" y="265"/>
                  </a:lnTo>
                  <a:lnTo>
                    <a:pt x="573" y="263"/>
                  </a:lnTo>
                  <a:lnTo>
                    <a:pt x="565" y="277"/>
                  </a:lnTo>
                  <a:lnTo>
                    <a:pt x="565" y="285"/>
                  </a:lnTo>
                  <a:lnTo>
                    <a:pt x="560" y="278"/>
                  </a:lnTo>
                  <a:lnTo>
                    <a:pt x="543" y="285"/>
                  </a:lnTo>
                  <a:lnTo>
                    <a:pt x="543" y="297"/>
                  </a:lnTo>
                  <a:lnTo>
                    <a:pt x="526" y="267"/>
                  </a:lnTo>
                  <a:lnTo>
                    <a:pt x="518" y="265"/>
                  </a:lnTo>
                  <a:lnTo>
                    <a:pt x="520" y="272"/>
                  </a:lnTo>
                  <a:lnTo>
                    <a:pt x="510" y="265"/>
                  </a:lnTo>
                  <a:lnTo>
                    <a:pt x="510" y="275"/>
                  </a:lnTo>
                  <a:lnTo>
                    <a:pt x="498" y="272"/>
                  </a:lnTo>
                  <a:lnTo>
                    <a:pt x="498" y="275"/>
                  </a:lnTo>
                  <a:lnTo>
                    <a:pt x="495" y="270"/>
                  </a:lnTo>
                  <a:lnTo>
                    <a:pt x="470" y="267"/>
                  </a:lnTo>
                  <a:lnTo>
                    <a:pt x="465" y="306"/>
                  </a:lnTo>
                  <a:lnTo>
                    <a:pt x="472" y="321"/>
                  </a:lnTo>
                  <a:lnTo>
                    <a:pt x="460" y="320"/>
                  </a:lnTo>
                  <a:lnTo>
                    <a:pt x="458" y="348"/>
                  </a:lnTo>
                  <a:lnTo>
                    <a:pt x="445" y="350"/>
                  </a:lnTo>
                  <a:lnTo>
                    <a:pt x="445" y="343"/>
                  </a:lnTo>
                  <a:lnTo>
                    <a:pt x="430" y="330"/>
                  </a:lnTo>
                  <a:lnTo>
                    <a:pt x="430" y="336"/>
                  </a:lnTo>
                  <a:lnTo>
                    <a:pt x="419" y="338"/>
                  </a:lnTo>
                  <a:lnTo>
                    <a:pt x="425" y="355"/>
                  </a:lnTo>
                  <a:lnTo>
                    <a:pt x="425" y="414"/>
                  </a:lnTo>
                  <a:lnTo>
                    <a:pt x="397" y="414"/>
                  </a:lnTo>
                  <a:lnTo>
                    <a:pt x="397" y="422"/>
                  </a:lnTo>
                  <a:lnTo>
                    <a:pt x="386" y="429"/>
                  </a:lnTo>
                  <a:lnTo>
                    <a:pt x="381" y="421"/>
                  </a:lnTo>
                  <a:lnTo>
                    <a:pt x="374" y="421"/>
                  </a:lnTo>
                  <a:lnTo>
                    <a:pt x="369" y="434"/>
                  </a:lnTo>
                  <a:lnTo>
                    <a:pt x="346" y="424"/>
                  </a:lnTo>
                  <a:lnTo>
                    <a:pt x="331" y="432"/>
                  </a:lnTo>
                  <a:lnTo>
                    <a:pt x="309" y="434"/>
                  </a:lnTo>
                  <a:lnTo>
                    <a:pt x="308" y="439"/>
                  </a:lnTo>
                  <a:lnTo>
                    <a:pt x="266" y="434"/>
                  </a:lnTo>
                  <a:lnTo>
                    <a:pt x="265" y="424"/>
                  </a:lnTo>
                  <a:lnTo>
                    <a:pt x="246" y="426"/>
                  </a:lnTo>
                  <a:lnTo>
                    <a:pt x="241" y="434"/>
                  </a:lnTo>
                  <a:lnTo>
                    <a:pt x="233" y="437"/>
                  </a:lnTo>
                  <a:lnTo>
                    <a:pt x="230" y="424"/>
                  </a:lnTo>
                  <a:lnTo>
                    <a:pt x="215" y="429"/>
                  </a:lnTo>
                  <a:lnTo>
                    <a:pt x="222" y="419"/>
                  </a:lnTo>
                  <a:lnTo>
                    <a:pt x="223" y="403"/>
                  </a:lnTo>
                  <a:lnTo>
                    <a:pt x="205" y="409"/>
                  </a:lnTo>
                  <a:lnTo>
                    <a:pt x="205" y="399"/>
                  </a:lnTo>
                  <a:lnTo>
                    <a:pt x="192" y="394"/>
                  </a:lnTo>
                  <a:lnTo>
                    <a:pt x="190" y="388"/>
                  </a:lnTo>
                  <a:lnTo>
                    <a:pt x="193" y="353"/>
                  </a:lnTo>
                  <a:lnTo>
                    <a:pt x="205" y="356"/>
                  </a:lnTo>
                  <a:lnTo>
                    <a:pt x="213" y="345"/>
                  </a:lnTo>
                  <a:lnTo>
                    <a:pt x="203" y="343"/>
                  </a:lnTo>
                  <a:lnTo>
                    <a:pt x="200" y="330"/>
                  </a:lnTo>
                  <a:lnTo>
                    <a:pt x="187" y="328"/>
                  </a:lnTo>
                  <a:lnTo>
                    <a:pt x="175" y="331"/>
                  </a:lnTo>
                  <a:lnTo>
                    <a:pt x="167" y="310"/>
                  </a:lnTo>
                  <a:lnTo>
                    <a:pt x="160" y="313"/>
                  </a:lnTo>
                  <a:lnTo>
                    <a:pt x="157" y="297"/>
                  </a:lnTo>
                  <a:lnTo>
                    <a:pt x="169" y="290"/>
                  </a:lnTo>
                  <a:lnTo>
                    <a:pt x="164" y="280"/>
                  </a:lnTo>
                  <a:lnTo>
                    <a:pt x="145" y="290"/>
                  </a:lnTo>
                  <a:lnTo>
                    <a:pt x="144" y="285"/>
                  </a:lnTo>
                  <a:lnTo>
                    <a:pt x="124" y="283"/>
                  </a:lnTo>
                  <a:lnTo>
                    <a:pt x="114" y="297"/>
                  </a:lnTo>
                  <a:lnTo>
                    <a:pt x="87" y="311"/>
                  </a:lnTo>
                  <a:lnTo>
                    <a:pt x="94" y="328"/>
                  </a:lnTo>
                  <a:lnTo>
                    <a:pt x="56" y="338"/>
                  </a:lnTo>
                  <a:lnTo>
                    <a:pt x="61" y="351"/>
                  </a:lnTo>
                  <a:lnTo>
                    <a:pt x="48" y="350"/>
                  </a:lnTo>
                  <a:lnTo>
                    <a:pt x="33" y="358"/>
                  </a:lnTo>
                  <a:lnTo>
                    <a:pt x="38" y="376"/>
                  </a:lnTo>
                  <a:lnTo>
                    <a:pt x="53" y="373"/>
                  </a:lnTo>
                  <a:lnTo>
                    <a:pt x="69" y="363"/>
                  </a:lnTo>
                  <a:lnTo>
                    <a:pt x="71" y="358"/>
                  </a:lnTo>
                  <a:lnTo>
                    <a:pt x="86" y="355"/>
                  </a:lnTo>
                  <a:lnTo>
                    <a:pt x="97" y="345"/>
                  </a:lnTo>
                  <a:lnTo>
                    <a:pt x="99" y="355"/>
                  </a:lnTo>
                  <a:lnTo>
                    <a:pt x="121" y="345"/>
                  </a:lnTo>
                  <a:lnTo>
                    <a:pt x="130" y="381"/>
                  </a:lnTo>
                  <a:lnTo>
                    <a:pt x="125" y="378"/>
                  </a:lnTo>
                  <a:lnTo>
                    <a:pt x="119" y="393"/>
                  </a:lnTo>
                  <a:lnTo>
                    <a:pt x="121" y="399"/>
                  </a:lnTo>
                  <a:lnTo>
                    <a:pt x="92" y="413"/>
                  </a:lnTo>
                  <a:lnTo>
                    <a:pt x="96" y="431"/>
                  </a:lnTo>
                  <a:lnTo>
                    <a:pt x="91" y="436"/>
                  </a:lnTo>
                  <a:lnTo>
                    <a:pt x="94" y="451"/>
                  </a:lnTo>
                  <a:lnTo>
                    <a:pt x="89" y="454"/>
                  </a:lnTo>
                  <a:lnTo>
                    <a:pt x="104" y="514"/>
                  </a:lnTo>
                  <a:lnTo>
                    <a:pt x="112" y="520"/>
                  </a:lnTo>
                  <a:lnTo>
                    <a:pt x="116" y="504"/>
                  </a:lnTo>
                  <a:lnTo>
                    <a:pt x="125" y="509"/>
                  </a:lnTo>
                  <a:lnTo>
                    <a:pt x="124" y="527"/>
                  </a:lnTo>
                  <a:lnTo>
                    <a:pt x="145" y="519"/>
                  </a:lnTo>
                  <a:lnTo>
                    <a:pt x="137" y="512"/>
                  </a:lnTo>
                  <a:lnTo>
                    <a:pt x="137" y="507"/>
                  </a:lnTo>
                  <a:lnTo>
                    <a:pt x="144" y="505"/>
                  </a:lnTo>
                  <a:lnTo>
                    <a:pt x="144" y="510"/>
                  </a:lnTo>
                  <a:lnTo>
                    <a:pt x="150" y="512"/>
                  </a:lnTo>
                  <a:lnTo>
                    <a:pt x="152" y="507"/>
                  </a:lnTo>
                  <a:lnTo>
                    <a:pt x="145" y="484"/>
                  </a:lnTo>
                  <a:lnTo>
                    <a:pt x="137" y="485"/>
                  </a:lnTo>
                  <a:lnTo>
                    <a:pt x="134" y="475"/>
                  </a:lnTo>
                  <a:lnTo>
                    <a:pt x="147" y="464"/>
                  </a:lnTo>
                  <a:lnTo>
                    <a:pt x="152" y="472"/>
                  </a:lnTo>
                  <a:lnTo>
                    <a:pt x="149" y="484"/>
                  </a:lnTo>
                  <a:lnTo>
                    <a:pt x="160" y="470"/>
                  </a:lnTo>
                  <a:lnTo>
                    <a:pt x="170" y="494"/>
                  </a:lnTo>
                  <a:lnTo>
                    <a:pt x="185" y="485"/>
                  </a:lnTo>
                  <a:lnTo>
                    <a:pt x="180" y="475"/>
                  </a:lnTo>
                  <a:lnTo>
                    <a:pt x="187" y="472"/>
                  </a:lnTo>
                  <a:lnTo>
                    <a:pt x="185" y="467"/>
                  </a:lnTo>
                  <a:lnTo>
                    <a:pt x="197" y="472"/>
                  </a:lnTo>
                  <a:lnTo>
                    <a:pt x="202" y="462"/>
                  </a:lnTo>
                  <a:lnTo>
                    <a:pt x="207" y="475"/>
                  </a:lnTo>
                  <a:lnTo>
                    <a:pt x="190" y="482"/>
                  </a:lnTo>
                  <a:lnTo>
                    <a:pt x="192" y="499"/>
                  </a:lnTo>
                  <a:lnTo>
                    <a:pt x="198" y="500"/>
                  </a:lnTo>
                  <a:lnTo>
                    <a:pt x="198" y="507"/>
                  </a:lnTo>
                  <a:lnTo>
                    <a:pt x="175" y="517"/>
                  </a:lnTo>
                  <a:lnTo>
                    <a:pt x="170" y="533"/>
                  </a:lnTo>
                  <a:lnTo>
                    <a:pt x="178" y="538"/>
                  </a:lnTo>
                  <a:lnTo>
                    <a:pt x="167" y="563"/>
                  </a:lnTo>
                  <a:lnTo>
                    <a:pt x="167" y="583"/>
                  </a:lnTo>
                  <a:lnTo>
                    <a:pt x="155" y="577"/>
                  </a:lnTo>
                  <a:lnTo>
                    <a:pt x="155" y="608"/>
                  </a:lnTo>
                  <a:lnTo>
                    <a:pt x="150" y="620"/>
                  </a:lnTo>
                  <a:lnTo>
                    <a:pt x="129" y="621"/>
                  </a:lnTo>
                  <a:lnTo>
                    <a:pt x="125" y="611"/>
                  </a:lnTo>
                  <a:lnTo>
                    <a:pt x="112" y="613"/>
                  </a:lnTo>
                  <a:lnTo>
                    <a:pt x="94" y="608"/>
                  </a:lnTo>
                  <a:lnTo>
                    <a:pt x="84" y="618"/>
                  </a:lnTo>
                  <a:lnTo>
                    <a:pt x="81" y="634"/>
                  </a:lnTo>
                  <a:lnTo>
                    <a:pt x="71" y="631"/>
                  </a:lnTo>
                  <a:lnTo>
                    <a:pt x="63" y="636"/>
                  </a:lnTo>
                  <a:lnTo>
                    <a:pt x="66" y="641"/>
                  </a:lnTo>
                  <a:lnTo>
                    <a:pt x="59" y="656"/>
                  </a:lnTo>
                  <a:lnTo>
                    <a:pt x="71" y="669"/>
                  </a:lnTo>
                  <a:lnTo>
                    <a:pt x="69" y="686"/>
                  </a:lnTo>
                  <a:lnTo>
                    <a:pt x="91" y="692"/>
                  </a:lnTo>
                  <a:lnTo>
                    <a:pt x="92" y="706"/>
                  </a:lnTo>
                  <a:lnTo>
                    <a:pt x="112" y="721"/>
                  </a:lnTo>
                  <a:lnTo>
                    <a:pt x="135" y="711"/>
                  </a:lnTo>
                  <a:lnTo>
                    <a:pt x="149" y="739"/>
                  </a:lnTo>
                  <a:lnTo>
                    <a:pt x="132" y="747"/>
                  </a:lnTo>
                  <a:lnTo>
                    <a:pt x="125" y="775"/>
                  </a:lnTo>
                  <a:lnTo>
                    <a:pt x="96" y="772"/>
                  </a:lnTo>
                  <a:lnTo>
                    <a:pt x="96" y="785"/>
                  </a:lnTo>
                  <a:lnTo>
                    <a:pt x="82" y="782"/>
                  </a:lnTo>
                  <a:lnTo>
                    <a:pt x="82" y="777"/>
                  </a:lnTo>
                  <a:lnTo>
                    <a:pt x="69" y="770"/>
                  </a:lnTo>
                  <a:lnTo>
                    <a:pt x="69" y="798"/>
                  </a:lnTo>
                  <a:lnTo>
                    <a:pt x="59" y="803"/>
                  </a:lnTo>
                  <a:lnTo>
                    <a:pt x="59" y="812"/>
                  </a:lnTo>
                  <a:lnTo>
                    <a:pt x="38" y="818"/>
                  </a:lnTo>
                  <a:lnTo>
                    <a:pt x="34" y="837"/>
                  </a:lnTo>
                  <a:lnTo>
                    <a:pt x="39" y="850"/>
                  </a:lnTo>
                  <a:lnTo>
                    <a:pt x="18" y="860"/>
                  </a:lnTo>
                  <a:lnTo>
                    <a:pt x="16" y="886"/>
                  </a:lnTo>
                  <a:lnTo>
                    <a:pt x="10" y="886"/>
                  </a:lnTo>
                  <a:lnTo>
                    <a:pt x="10" y="883"/>
                  </a:lnTo>
                  <a:lnTo>
                    <a:pt x="0" y="888"/>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 name="TextBox 73">
              <a:extLst>
                <a:ext uri="{FF2B5EF4-FFF2-40B4-BE49-F238E27FC236}">
                  <a16:creationId xmlns:a16="http://schemas.microsoft.com/office/drawing/2014/main" id="{A5979F32-B00F-42D2-868D-7FF818EF62B4}"/>
                </a:ext>
              </a:extLst>
            </p:cNvPr>
            <p:cNvSpPr txBox="1"/>
            <p:nvPr/>
          </p:nvSpPr>
          <p:spPr>
            <a:xfrm>
              <a:off x="6743995" y="4393126"/>
              <a:ext cx="504000" cy="307777"/>
            </a:xfrm>
            <a:prstGeom prst="rect">
              <a:avLst/>
            </a:prstGeom>
            <a:noFill/>
          </p:spPr>
          <p:txBody>
            <a:bodyPr wrap="square" rtlCol="0">
              <a:spAutoFit/>
            </a:bodyPr>
            <a:lstStyle/>
            <a:p>
              <a:r>
                <a:rPr lang="en-ZA" sz="1400" b="1" dirty="0">
                  <a:solidFill>
                    <a:srgbClr val="7F7F7F"/>
                  </a:solidFill>
                  <a:latin typeface="Calibri Light" panose="020F0302020204030204" pitchFamily="34" charset="0"/>
                  <a:cs typeface="Calibri Light" panose="020F0302020204030204" pitchFamily="34" charset="0"/>
                </a:rPr>
                <a:t>MP</a:t>
              </a:r>
            </a:p>
          </p:txBody>
        </p:sp>
        <p:sp>
          <p:nvSpPr>
            <p:cNvPr id="75" name="Rectangle 74">
              <a:extLst>
                <a:ext uri="{FF2B5EF4-FFF2-40B4-BE49-F238E27FC236}">
                  <a16:creationId xmlns:a16="http://schemas.microsoft.com/office/drawing/2014/main" id="{D1CF42AE-5889-48C7-B161-511C8D571F71}"/>
                </a:ext>
              </a:extLst>
            </p:cNvPr>
            <p:cNvSpPr/>
            <p:nvPr/>
          </p:nvSpPr>
          <p:spPr>
            <a:xfrm>
              <a:off x="2938272" y="5264705"/>
              <a:ext cx="684000" cy="360037"/>
            </a:xfrm>
            <a:prstGeom prst="rect">
              <a:avLst/>
            </a:prstGeom>
            <a:solidFill>
              <a:srgbClr val="318B71">
                <a:alpha val="8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6" name="Rectangle 75">
              <a:extLst>
                <a:ext uri="{FF2B5EF4-FFF2-40B4-BE49-F238E27FC236}">
                  <a16:creationId xmlns:a16="http://schemas.microsoft.com/office/drawing/2014/main" id="{5DB30F97-80D4-469B-8FDA-901A510CAFFA}"/>
                </a:ext>
              </a:extLst>
            </p:cNvPr>
            <p:cNvSpPr/>
            <p:nvPr/>
          </p:nvSpPr>
          <p:spPr>
            <a:xfrm>
              <a:off x="3866508" y="5238263"/>
              <a:ext cx="684000" cy="360037"/>
            </a:xfrm>
            <a:prstGeom prst="rect">
              <a:avLst/>
            </a:prstGeom>
            <a:solidFill>
              <a:srgbClr val="318B71">
                <a:alpha val="89804"/>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7" name="Rectangle 76">
              <a:extLst>
                <a:ext uri="{FF2B5EF4-FFF2-40B4-BE49-F238E27FC236}">
                  <a16:creationId xmlns:a16="http://schemas.microsoft.com/office/drawing/2014/main" id="{1C73E542-286C-41D5-8989-A72DDD8EF77A}"/>
                </a:ext>
              </a:extLst>
            </p:cNvPr>
            <p:cNvSpPr/>
            <p:nvPr/>
          </p:nvSpPr>
          <p:spPr>
            <a:xfrm>
              <a:off x="4817442" y="5281617"/>
              <a:ext cx="684000" cy="360037"/>
            </a:xfrm>
            <a:prstGeom prst="rect">
              <a:avLst/>
            </a:prstGeom>
            <a:solidFill>
              <a:srgbClr val="7F7F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latin typeface="Calibri Light" panose="020F0302020204030204" pitchFamily="34" charset="0"/>
                <a:cs typeface="Calibri Light" panose="020F0302020204030204" pitchFamily="34" charset="0"/>
              </a:endParaRPr>
            </a:p>
          </p:txBody>
        </p:sp>
        <p:sp>
          <p:nvSpPr>
            <p:cNvPr id="78" name="Rectangle 77">
              <a:extLst>
                <a:ext uri="{FF2B5EF4-FFF2-40B4-BE49-F238E27FC236}">
                  <a16:creationId xmlns:a16="http://schemas.microsoft.com/office/drawing/2014/main" id="{2FF68E4E-C6F5-44AF-AEFB-FF25556FE972}"/>
                </a:ext>
              </a:extLst>
            </p:cNvPr>
            <p:cNvSpPr/>
            <p:nvPr/>
          </p:nvSpPr>
          <p:spPr>
            <a:xfrm>
              <a:off x="5744369" y="5257130"/>
              <a:ext cx="684000" cy="360037"/>
            </a:xfrm>
            <a:prstGeom prst="rect">
              <a:avLst/>
            </a:prstGeom>
            <a:solidFill>
              <a:srgbClr val="7F7F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Century Gothic" panose="020B0502020202020204" pitchFamily="34" charset="0"/>
                  <a:cs typeface="Calibri Light" panose="020F0302020204030204" pitchFamily="34" charset="0"/>
                </a:rPr>
                <a:t>9,9%</a:t>
              </a:r>
            </a:p>
          </p:txBody>
        </p:sp>
        <p:sp>
          <p:nvSpPr>
            <p:cNvPr id="79" name="Rectangle 78">
              <a:extLst>
                <a:ext uri="{FF2B5EF4-FFF2-40B4-BE49-F238E27FC236}">
                  <a16:creationId xmlns:a16="http://schemas.microsoft.com/office/drawing/2014/main" id="{68F11A8F-B6E7-484F-BCF8-CA7D265D8D57}"/>
                </a:ext>
              </a:extLst>
            </p:cNvPr>
            <p:cNvSpPr/>
            <p:nvPr/>
          </p:nvSpPr>
          <p:spPr>
            <a:xfrm>
              <a:off x="6671296" y="5270061"/>
              <a:ext cx="684000" cy="360037"/>
            </a:xfrm>
            <a:prstGeom prst="rect">
              <a:avLst/>
            </a:prstGeom>
            <a:solidFill>
              <a:srgbClr val="7F7F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7,9%</a:t>
              </a:r>
            </a:p>
          </p:txBody>
        </p:sp>
        <p:sp>
          <p:nvSpPr>
            <p:cNvPr id="80" name="Rectangle 79">
              <a:extLst>
                <a:ext uri="{FF2B5EF4-FFF2-40B4-BE49-F238E27FC236}">
                  <a16:creationId xmlns:a16="http://schemas.microsoft.com/office/drawing/2014/main" id="{FE193EE2-8538-46A9-807D-1CAF75F88CA5}"/>
                </a:ext>
              </a:extLst>
            </p:cNvPr>
            <p:cNvSpPr/>
            <p:nvPr/>
          </p:nvSpPr>
          <p:spPr>
            <a:xfrm>
              <a:off x="7577536" y="5281617"/>
              <a:ext cx="684000" cy="360037"/>
            </a:xfrm>
            <a:prstGeom prst="rect">
              <a:avLst/>
            </a:prstGeom>
            <a:solidFill>
              <a:srgbClr val="7F7F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Century Gothic" panose="020B0502020202020204" pitchFamily="34" charset="0"/>
                  <a:cs typeface="Calibri Light" panose="020F0302020204030204" pitchFamily="34" charset="0"/>
                </a:rPr>
                <a:t>6,9%</a:t>
              </a:r>
            </a:p>
          </p:txBody>
        </p:sp>
        <p:sp>
          <p:nvSpPr>
            <p:cNvPr id="81" name="Rectangle 80">
              <a:extLst>
                <a:ext uri="{FF2B5EF4-FFF2-40B4-BE49-F238E27FC236}">
                  <a16:creationId xmlns:a16="http://schemas.microsoft.com/office/drawing/2014/main" id="{18B30842-72F9-4A6A-B8A0-9D3F75F849E9}"/>
                </a:ext>
              </a:extLst>
            </p:cNvPr>
            <p:cNvSpPr/>
            <p:nvPr/>
          </p:nvSpPr>
          <p:spPr>
            <a:xfrm>
              <a:off x="8569728" y="5281617"/>
              <a:ext cx="684000" cy="360037"/>
            </a:xfrm>
            <a:prstGeom prst="rect">
              <a:avLst/>
            </a:prstGeom>
            <a:solidFill>
              <a:srgbClr val="7F7F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Century Gothic" panose="020B0502020202020204" pitchFamily="34" charset="0"/>
                  <a:cs typeface="Calibri Light" panose="020F0302020204030204" pitchFamily="34" charset="0"/>
                </a:rPr>
                <a:t>4,9%</a:t>
              </a:r>
            </a:p>
          </p:txBody>
        </p:sp>
        <p:sp>
          <p:nvSpPr>
            <p:cNvPr id="82" name="Rectangle 81">
              <a:extLst>
                <a:ext uri="{FF2B5EF4-FFF2-40B4-BE49-F238E27FC236}">
                  <a16:creationId xmlns:a16="http://schemas.microsoft.com/office/drawing/2014/main" id="{0F88BFD2-4C8F-4FA0-A7D4-E4C46B9F3236}"/>
                </a:ext>
              </a:extLst>
            </p:cNvPr>
            <p:cNvSpPr/>
            <p:nvPr/>
          </p:nvSpPr>
          <p:spPr>
            <a:xfrm>
              <a:off x="9507547" y="5281617"/>
              <a:ext cx="684000" cy="360037"/>
            </a:xfrm>
            <a:prstGeom prst="rect">
              <a:avLst/>
            </a:prstGeom>
            <a:solidFill>
              <a:srgbClr val="7F7F7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Century Gothic" panose="020B0502020202020204" pitchFamily="34" charset="0"/>
                  <a:cs typeface="Calibri Light" panose="020F0302020204030204" pitchFamily="34" charset="0"/>
                </a:rPr>
                <a:t>2,2%</a:t>
              </a:r>
            </a:p>
          </p:txBody>
        </p:sp>
        <p:sp>
          <p:nvSpPr>
            <p:cNvPr id="83" name="TextBox 82">
              <a:extLst>
                <a:ext uri="{FF2B5EF4-FFF2-40B4-BE49-F238E27FC236}">
                  <a16:creationId xmlns:a16="http://schemas.microsoft.com/office/drawing/2014/main" id="{B6D7F509-AF85-48D1-BA3D-A86A64B4E355}"/>
                </a:ext>
              </a:extLst>
            </p:cNvPr>
            <p:cNvSpPr txBox="1"/>
            <p:nvPr/>
          </p:nvSpPr>
          <p:spPr>
            <a:xfrm>
              <a:off x="1994258" y="5264704"/>
              <a:ext cx="775591" cy="338554"/>
            </a:xfrm>
            <a:prstGeom prst="rect">
              <a:avLst/>
            </a:prstGeom>
            <a:noFill/>
          </p:spPr>
          <p:txBody>
            <a:bodyPr wrap="square" rtlCol="0">
              <a:spAutoFit/>
            </a:bodyPr>
            <a:lstStyle/>
            <a:p>
              <a:r>
                <a:rPr lang="en-ZA" sz="1600" dirty="0">
                  <a:solidFill>
                    <a:schemeClr val="bg1"/>
                  </a:solidFill>
                  <a:latin typeface="Century Gothic" panose="020B0502020202020204" pitchFamily="34" charset="0"/>
                </a:rPr>
                <a:t>26,3%</a:t>
              </a:r>
            </a:p>
          </p:txBody>
        </p:sp>
        <p:sp>
          <p:nvSpPr>
            <p:cNvPr id="84" name="TextBox 83">
              <a:extLst>
                <a:ext uri="{FF2B5EF4-FFF2-40B4-BE49-F238E27FC236}">
                  <a16:creationId xmlns:a16="http://schemas.microsoft.com/office/drawing/2014/main" id="{04923F77-6EAC-47C0-B828-EE9DF4725060}"/>
                </a:ext>
              </a:extLst>
            </p:cNvPr>
            <p:cNvSpPr txBox="1"/>
            <p:nvPr/>
          </p:nvSpPr>
          <p:spPr>
            <a:xfrm>
              <a:off x="2914848" y="5246586"/>
              <a:ext cx="835038" cy="338554"/>
            </a:xfrm>
            <a:prstGeom prst="rect">
              <a:avLst/>
            </a:prstGeom>
            <a:noFill/>
          </p:spPr>
          <p:txBody>
            <a:bodyPr wrap="square" rtlCol="0">
              <a:spAutoFit/>
            </a:bodyPr>
            <a:lstStyle/>
            <a:p>
              <a:r>
                <a:rPr lang="en-ZA" sz="1600" dirty="0">
                  <a:solidFill>
                    <a:schemeClr val="bg1"/>
                  </a:solidFill>
                  <a:latin typeface="Century Gothic" panose="020B0502020202020204" pitchFamily="34" charset="0"/>
                </a:rPr>
                <a:t>19,1%</a:t>
              </a:r>
            </a:p>
          </p:txBody>
        </p:sp>
        <p:sp>
          <p:nvSpPr>
            <p:cNvPr id="85" name="TextBox 84">
              <a:extLst>
                <a:ext uri="{FF2B5EF4-FFF2-40B4-BE49-F238E27FC236}">
                  <a16:creationId xmlns:a16="http://schemas.microsoft.com/office/drawing/2014/main" id="{410DC385-270C-4991-975D-6940D14154DA}"/>
                </a:ext>
              </a:extLst>
            </p:cNvPr>
            <p:cNvSpPr txBox="1"/>
            <p:nvPr/>
          </p:nvSpPr>
          <p:spPr>
            <a:xfrm>
              <a:off x="3856631" y="5244981"/>
              <a:ext cx="825036" cy="338554"/>
            </a:xfrm>
            <a:prstGeom prst="rect">
              <a:avLst/>
            </a:prstGeom>
            <a:noFill/>
          </p:spPr>
          <p:txBody>
            <a:bodyPr wrap="square" rtlCol="0">
              <a:spAutoFit/>
            </a:bodyPr>
            <a:lstStyle/>
            <a:p>
              <a:r>
                <a:rPr lang="en-ZA" sz="1600" dirty="0">
                  <a:solidFill>
                    <a:schemeClr val="bg1"/>
                  </a:solidFill>
                  <a:latin typeface="Century Gothic" panose="020B0502020202020204" pitchFamily="34" charset="0"/>
                </a:rPr>
                <a:t>11,8%</a:t>
              </a:r>
            </a:p>
          </p:txBody>
        </p:sp>
        <p:sp>
          <p:nvSpPr>
            <p:cNvPr id="86" name="TextBox 85">
              <a:extLst>
                <a:ext uri="{FF2B5EF4-FFF2-40B4-BE49-F238E27FC236}">
                  <a16:creationId xmlns:a16="http://schemas.microsoft.com/office/drawing/2014/main" id="{10437F4F-DE54-433D-9E4E-E528EFAF7580}"/>
                </a:ext>
              </a:extLst>
            </p:cNvPr>
            <p:cNvSpPr txBox="1"/>
            <p:nvPr/>
          </p:nvSpPr>
          <p:spPr>
            <a:xfrm>
              <a:off x="4793435" y="5293476"/>
              <a:ext cx="854090" cy="338554"/>
            </a:xfrm>
            <a:prstGeom prst="rect">
              <a:avLst/>
            </a:prstGeom>
            <a:noFill/>
          </p:spPr>
          <p:txBody>
            <a:bodyPr wrap="square" rtlCol="0">
              <a:spAutoFit/>
            </a:bodyPr>
            <a:lstStyle/>
            <a:p>
              <a:r>
                <a:rPr lang="en-ZA" sz="1600" dirty="0">
                  <a:solidFill>
                    <a:schemeClr val="bg1"/>
                  </a:solidFill>
                  <a:latin typeface="Century Gothic" panose="020B0502020202020204" pitchFamily="34" charset="0"/>
                  <a:cs typeface="Calibri Light" panose="020F0302020204030204" pitchFamily="34" charset="0"/>
                </a:rPr>
                <a:t>11,1%</a:t>
              </a:r>
            </a:p>
          </p:txBody>
        </p:sp>
        <p:sp>
          <p:nvSpPr>
            <p:cNvPr id="92" name="TextBox 91">
              <a:extLst>
                <a:ext uri="{FF2B5EF4-FFF2-40B4-BE49-F238E27FC236}">
                  <a16:creationId xmlns:a16="http://schemas.microsoft.com/office/drawing/2014/main" id="{3FC678AB-E289-47EA-8848-43CF6A3DD035}"/>
                </a:ext>
              </a:extLst>
            </p:cNvPr>
            <p:cNvSpPr txBox="1"/>
            <p:nvPr/>
          </p:nvSpPr>
          <p:spPr>
            <a:xfrm>
              <a:off x="7773610" y="4458813"/>
              <a:ext cx="603194" cy="307777"/>
            </a:xfrm>
            <a:prstGeom prst="rect">
              <a:avLst/>
            </a:prstGeom>
            <a:noFill/>
          </p:spPr>
          <p:txBody>
            <a:bodyPr wrap="square" rtlCol="0">
              <a:spAutoFit/>
            </a:bodyPr>
            <a:lstStyle/>
            <a:p>
              <a:r>
                <a:rPr lang="en-ZA" sz="1400" b="1" dirty="0">
                  <a:solidFill>
                    <a:srgbClr val="7F7F7F"/>
                  </a:solidFill>
                  <a:latin typeface="Calibri Light" panose="020F0302020204030204" pitchFamily="34" charset="0"/>
                  <a:cs typeface="Calibri Light" panose="020F0302020204030204" pitchFamily="34" charset="0"/>
                </a:rPr>
                <a:t>NW</a:t>
              </a:r>
            </a:p>
          </p:txBody>
        </p:sp>
        <p:sp>
          <p:nvSpPr>
            <p:cNvPr id="93" name="TextBox 92">
              <a:extLst>
                <a:ext uri="{FF2B5EF4-FFF2-40B4-BE49-F238E27FC236}">
                  <a16:creationId xmlns:a16="http://schemas.microsoft.com/office/drawing/2014/main" id="{7389C91E-4AC4-4B6C-9658-73AA71E00160}"/>
                </a:ext>
              </a:extLst>
            </p:cNvPr>
            <p:cNvSpPr txBox="1"/>
            <p:nvPr/>
          </p:nvSpPr>
          <p:spPr>
            <a:xfrm>
              <a:off x="8688215" y="4703313"/>
              <a:ext cx="603194" cy="307777"/>
            </a:xfrm>
            <a:prstGeom prst="rect">
              <a:avLst/>
            </a:prstGeom>
            <a:noFill/>
          </p:spPr>
          <p:txBody>
            <a:bodyPr wrap="square" rtlCol="0">
              <a:spAutoFit/>
            </a:bodyPr>
            <a:lstStyle/>
            <a:p>
              <a:r>
                <a:rPr lang="en-ZA" sz="1400" b="1" dirty="0">
                  <a:solidFill>
                    <a:srgbClr val="7F7F7F"/>
                  </a:solidFill>
                </a:rPr>
                <a:t>FS</a:t>
              </a:r>
            </a:p>
          </p:txBody>
        </p:sp>
        <p:sp>
          <p:nvSpPr>
            <p:cNvPr id="94" name="TextBox 93">
              <a:extLst>
                <a:ext uri="{FF2B5EF4-FFF2-40B4-BE49-F238E27FC236}">
                  <a16:creationId xmlns:a16="http://schemas.microsoft.com/office/drawing/2014/main" id="{7D362248-6178-4DCB-B882-7F3CAB2F23ED}"/>
                </a:ext>
              </a:extLst>
            </p:cNvPr>
            <p:cNvSpPr txBox="1"/>
            <p:nvPr/>
          </p:nvSpPr>
          <p:spPr>
            <a:xfrm>
              <a:off x="9683412" y="4283010"/>
              <a:ext cx="603194" cy="307777"/>
            </a:xfrm>
            <a:prstGeom prst="rect">
              <a:avLst/>
            </a:prstGeom>
            <a:noFill/>
          </p:spPr>
          <p:txBody>
            <a:bodyPr wrap="square" rtlCol="0">
              <a:spAutoFit/>
            </a:bodyPr>
            <a:lstStyle/>
            <a:p>
              <a:r>
                <a:rPr lang="en-ZA" sz="1400" b="1" dirty="0">
                  <a:solidFill>
                    <a:schemeClr val="bg1"/>
                  </a:solidFill>
                  <a:latin typeface="Calibri Light" panose="020F0302020204030204" pitchFamily="34" charset="0"/>
                  <a:cs typeface="Calibri Light" panose="020F0302020204030204" pitchFamily="34" charset="0"/>
                </a:rPr>
                <a:t>NC</a:t>
              </a:r>
            </a:p>
          </p:txBody>
        </p:sp>
        <p:sp>
          <p:nvSpPr>
            <p:cNvPr id="95" name="TextBox 94">
              <a:extLst>
                <a:ext uri="{FF2B5EF4-FFF2-40B4-BE49-F238E27FC236}">
                  <a16:creationId xmlns:a16="http://schemas.microsoft.com/office/drawing/2014/main" id="{6C58B5E4-C008-49B1-A857-C319E115D5A7}"/>
                </a:ext>
              </a:extLst>
            </p:cNvPr>
            <p:cNvSpPr txBox="1"/>
            <p:nvPr/>
          </p:nvSpPr>
          <p:spPr>
            <a:xfrm>
              <a:off x="2922912" y="5795972"/>
              <a:ext cx="807424" cy="338554"/>
            </a:xfrm>
            <a:prstGeom prst="rect">
              <a:avLst/>
            </a:prstGeom>
            <a:solidFill>
              <a:schemeClr val="bg1"/>
            </a:solidFill>
          </p:spPr>
          <p:txBody>
            <a:bodyPr wrap="square" rtlCol="0">
              <a:spAutoFit/>
            </a:bodyPr>
            <a:lstStyle/>
            <a:p>
              <a:pPr algn="ctr"/>
              <a:r>
                <a:rPr lang="en-ZA" sz="1600" b="1" dirty="0">
                  <a:solidFill>
                    <a:srgbClr val="FF6600"/>
                  </a:solidFill>
                  <a:latin typeface="Calibri Light" panose="020F0302020204030204" pitchFamily="34" charset="0"/>
                  <a:cs typeface="Calibri Light" panose="020F0302020204030204" pitchFamily="34" charset="0"/>
                </a:rPr>
                <a:t>57,2%</a:t>
              </a:r>
            </a:p>
          </p:txBody>
        </p:sp>
      </p:grpSp>
      <p:sp>
        <p:nvSpPr>
          <p:cNvPr id="42" name="Rectangle 41">
            <a:extLst>
              <a:ext uri="{FF2B5EF4-FFF2-40B4-BE49-F238E27FC236}">
                <a16:creationId xmlns:a16="http://schemas.microsoft.com/office/drawing/2014/main" id="{2480CCAD-3354-417B-A383-87D1337EC75D}"/>
              </a:ext>
            </a:extLst>
          </p:cNvPr>
          <p:cNvSpPr/>
          <p:nvPr/>
        </p:nvSpPr>
        <p:spPr>
          <a:xfrm>
            <a:off x="203495" y="1111037"/>
            <a:ext cx="4845194" cy="261610"/>
          </a:xfrm>
          <a:prstGeom prst="rect">
            <a:avLst/>
          </a:prstGeom>
        </p:spPr>
        <p:txBody>
          <a:bodyPr wrap="square">
            <a:spAutoFit/>
          </a:bodyPr>
          <a:lstStyle/>
          <a:p>
            <a:pPr lvl="0" defTabSz="457200">
              <a:defRPr/>
            </a:pPr>
            <a:r>
              <a:rPr lang="en-GB" sz="1100" b="1" i="1" dirty="0">
                <a:solidFill>
                  <a:prstClr val="black">
                    <a:lumMod val="75000"/>
                    <a:lumOff val="25000"/>
                  </a:prstClr>
                </a:solidFill>
                <a:latin typeface="Calibri Light" panose="020F0302020204030204" pitchFamily="34" charset="0"/>
                <a:cs typeface="Calibri Light" panose="020F0302020204030204" pitchFamily="34" charset="0"/>
              </a:rPr>
              <a:t>Mid-year population estimates for South Africa by province, 2021</a:t>
            </a:r>
          </a:p>
        </p:txBody>
      </p:sp>
      <p:sp>
        <p:nvSpPr>
          <p:cNvPr id="45" name="TextBox 78">
            <a:extLst>
              <a:ext uri="{FF2B5EF4-FFF2-40B4-BE49-F238E27FC236}">
                <a16:creationId xmlns:a16="http://schemas.microsoft.com/office/drawing/2014/main" id="{8EA6FC77-BC56-40F2-BA03-9ADAE163F86F}"/>
              </a:ext>
            </a:extLst>
          </p:cNvPr>
          <p:cNvSpPr txBox="1"/>
          <p:nvPr/>
        </p:nvSpPr>
        <p:spPr>
          <a:xfrm>
            <a:off x="218324" y="169570"/>
            <a:ext cx="11780162" cy="830997"/>
          </a:xfrm>
          <a:prstGeom prst="rect">
            <a:avLst/>
          </a:prstGeom>
          <a:noFill/>
        </p:spPr>
        <p:txBody>
          <a:bodyPr wrap="square" rtlCol="0">
            <a:spAutoFit/>
          </a:bodyPr>
          <a:lstStyle/>
          <a:p>
            <a:r>
              <a:rPr lang="en-GB" sz="2400" b="1" dirty="0">
                <a:solidFill>
                  <a:srgbClr val="000000"/>
                </a:solidFill>
                <a:latin typeface="Calibri Light" panose="020F0302020204030204" pitchFamily="34" charset="0"/>
                <a:cs typeface="Calibri Light" panose="020F0302020204030204" pitchFamily="34" charset="0"/>
              </a:rPr>
              <a:t>More than half of the population live in 3 provinces </a:t>
            </a:r>
            <a:r>
              <a:rPr lang="en-GB" sz="2400" b="1" dirty="0">
                <a:solidFill>
                  <a:srgbClr val="318B71"/>
                </a:solidFill>
                <a:latin typeface="Calibri Light" panose="020F0302020204030204" pitchFamily="34" charset="0"/>
                <a:cs typeface="Calibri Light" panose="020F0302020204030204" pitchFamily="34" charset="0"/>
              </a:rPr>
              <a:t>(GP, KZN and WC)</a:t>
            </a:r>
          </a:p>
          <a:p>
            <a:endParaRPr lang="en-ZA" sz="2400" b="1" dirty="0">
              <a:solidFill>
                <a:srgbClr val="000000"/>
              </a:solidFill>
              <a:latin typeface="Calibri Light" panose="020F0302020204030204" pitchFamily="34" charset="0"/>
              <a:cs typeface="Calibri Light" panose="020F0302020204030204" pitchFamily="34" charset="0"/>
            </a:endParaRPr>
          </a:p>
        </p:txBody>
      </p:sp>
      <p:sp>
        <p:nvSpPr>
          <p:cNvPr id="44" name="Slide Number Placeholder 15">
            <a:extLst>
              <a:ext uri="{FF2B5EF4-FFF2-40B4-BE49-F238E27FC236}">
                <a16:creationId xmlns:a16="http://schemas.microsoft.com/office/drawing/2014/main" id="{B88FFEFD-921B-4AE3-89AF-30E20D40BACF}"/>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7</a:t>
            </a:fld>
            <a:endParaRPr lang="en-ZA" dirty="0">
              <a:solidFill>
                <a:schemeClr val="bg1">
                  <a:lumMod val="75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03DE6FAA-AF79-4357-B604-1784A340E7B3}"/>
              </a:ext>
            </a:extLst>
          </p:cNvPr>
          <p:cNvSpPr txBox="1"/>
          <p:nvPr/>
        </p:nvSpPr>
        <p:spPr>
          <a:xfrm>
            <a:off x="9448801" y="5712431"/>
            <a:ext cx="2743199" cy="261610"/>
          </a:xfrm>
          <a:prstGeom prst="rect">
            <a:avLst/>
          </a:prstGeom>
          <a:noFill/>
        </p:spPr>
        <p:txBody>
          <a:bodyPr wrap="square" rtlCol="0">
            <a:spAutoFit/>
          </a:bodyPr>
          <a:lstStyle/>
          <a:p>
            <a:r>
              <a:rPr lang="en-ZA" sz="1100" dirty="0">
                <a:solidFill>
                  <a:schemeClr val="bg1">
                    <a:lumMod val="75000"/>
                  </a:schemeClr>
                </a:solidFill>
              </a:rPr>
              <a:t>Source: Mid Year Population Estimates 2021</a:t>
            </a:r>
          </a:p>
        </p:txBody>
      </p:sp>
    </p:spTree>
    <p:extLst>
      <p:ext uri="{BB962C8B-B14F-4D97-AF65-F5344CB8AC3E}">
        <p14:creationId xmlns:p14="http://schemas.microsoft.com/office/powerpoint/2010/main" val="10871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78">
            <a:extLst>
              <a:ext uri="{FF2B5EF4-FFF2-40B4-BE49-F238E27FC236}">
                <a16:creationId xmlns:a16="http://schemas.microsoft.com/office/drawing/2014/main" id="{683288F2-235B-4CA0-9B4C-A05AB9957BB6}"/>
              </a:ext>
            </a:extLst>
          </p:cNvPr>
          <p:cNvSpPr txBox="1"/>
          <p:nvPr/>
        </p:nvSpPr>
        <p:spPr>
          <a:xfrm>
            <a:off x="218324" y="169570"/>
            <a:ext cx="9307192" cy="1200329"/>
          </a:xfrm>
          <a:prstGeom prst="rect">
            <a:avLst/>
          </a:prstGeom>
          <a:noFill/>
        </p:spPr>
        <p:txBody>
          <a:bodyPr wrap="square" rtlCol="0">
            <a:spAutoFit/>
          </a:bodyPr>
          <a:lstStyle/>
          <a:p>
            <a:r>
              <a:rPr lang="en-GB" sz="2400" b="1" dirty="0">
                <a:solidFill>
                  <a:srgbClr val="318B71"/>
                </a:solidFill>
                <a:latin typeface="Calibri Light" panose="020F0302020204030204" pitchFamily="34" charset="0"/>
                <a:cs typeface="Calibri Light" panose="020F0302020204030204" pitchFamily="34" charset="0"/>
              </a:rPr>
              <a:t>GP </a:t>
            </a:r>
            <a:r>
              <a:rPr lang="en-GB" sz="2400" b="1" dirty="0">
                <a:solidFill>
                  <a:srgbClr val="000000"/>
                </a:solidFill>
                <a:latin typeface="Calibri Light" panose="020F0302020204030204" pitchFamily="34" charset="0"/>
                <a:cs typeface="Calibri Light" panose="020F0302020204030204" pitchFamily="34" charset="0"/>
              </a:rPr>
              <a:t>has increased its share of the total population by 5,4%  points between 2002 and 2021</a:t>
            </a:r>
            <a:endParaRPr lang="en-GB" sz="1600" i="1" dirty="0">
              <a:solidFill>
                <a:prstClr val="black">
                  <a:lumMod val="50000"/>
                  <a:lumOff val="50000"/>
                </a:prstClr>
              </a:solidFill>
              <a:latin typeface="Calibri Light" panose="020F0302020204030204" pitchFamily="34" charset="0"/>
              <a:cs typeface="Calibri Light" panose="020F0302020204030204" pitchFamily="34" charset="0"/>
            </a:endParaRPr>
          </a:p>
          <a:p>
            <a:endParaRPr lang="en-ZA" sz="2400" b="1" dirty="0">
              <a:solidFill>
                <a:srgbClr val="000000"/>
              </a:solidFill>
              <a:latin typeface="Calibri Light" panose="020F0302020204030204" pitchFamily="34" charset="0"/>
              <a:cs typeface="Calibri Light" panose="020F0302020204030204" pitchFamily="34" charset="0"/>
            </a:endParaRPr>
          </a:p>
        </p:txBody>
      </p:sp>
      <p:sp>
        <p:nvSpPr>
          <p:cNvPr id="26" name="Rectangle 25">
            <a:extLst>
              <a:ext uri="{FF2B5EF4-FFF2-40B4-BE49-F238E27FC236}">
                <a16:creationId xmlns:a16="http://schemas.microsoft.com/office/drawing/2014/main" id="{E7434531-7796-42E8-8B67-857A1EA58135}"/>
              </a:ext>
            </a:extLst>
          </p:cNvPr>
          <p:cNvSpPr/>
          <p:nvPr/>
        </p:nvSpPr>
        <p:spPr>
          <a:xfrm>
            <a:off x="218324" y="895550"/>
            <a:ext cx="10736700" cy="307777"/>
          </a:xfrm>
          <a:prstGeom prst="rect">
            <a:avLst/>
          </a:prstGeom>
        </p:spPr>
        <p:txBody>
          <a:bodyPr wrap="square">
            <a:spAutoFit/>
          </a:bodyPr>
          <a:lstStyle/>
          <a:p>
            <a:r>
              <a:rPr lang="en-GB" sz="1400" dirty="0">
                <a:latin typeface="Calibri Light" panose="020F0302020204030204" pitchFamily="34" charset="0"/>
                <a:cs typeface="Calibri Light" panose="020F0302020204030204" pitchFamily="34" charset="0"/>
              </a:rPr>
              <a:t>EC saw the largest drop in its proportion of the total population from 14% in 2002 to 11% in 2021</a:t>
            </a:r>
          </a:p>
        </p:txBody>
      </p:sp>
      <p:graphicFrame>
        <p:nvGraphicFramePr>
          <p:cNvPr id="44" name="Chart 43">
            <a:extLst>
              <a:ext uri="{FF2B5EF4-FFF2-40B4-BE49-F238E27FC236}">
                <a16:creationId xmlns:a16="http://schemas.microsoft.com/office/drawing/2014/main" id="{7EEA0DF7-2797-40C4-8E1E-EE4AAEE79869}"/>
              </a:ext>
            </a:extLst>
          </p:cNvPr>
          <p:cNvGraphicFramePr>
            <a:graphicFrameLocks/>
          </p:cNvGraphicFramePr>
          <p:nvPr/>
        </p:nvGraphicFramePr>
        <p:xfrm>
          <a:off x="1299412" y="936355"/>
          <a:ext cx="9264314" cy="523124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B32EAB5-C819-4FF5-B92B-78B213D35655}"/>
              </a:ext>
            </a:extLst>
          </p:cNvPr>
          <p:cNvSpPr txBox="1"/>
          <p:nvPr/>
        </p:nvSpPr>
        <p:spPr>
          <a:xfrm>
            <a:off x="6328610" y="3222564"/>
            <a:ext cx="2286000" cy="646331"/>
          </a:xfrm>
          <a:prstGeom prst="rect">
            <a:avLst/>
          </a:prstGeom>
          <a:noFill/>
        </p:spPr>
        <p:txBody>
          <a:bodyPr wrap="square" rtlCol="0">
            <a:spAutoFit/>
          </a:bodyPr>
          <a:lstStyle/>
          <a:p>
            <a:r>
              <a:rPr lang="en-ZA" sz="3600" dirty="0">
                <a:solidFill>
                  <a:schemeClr val="bg1">
                    <a:lumMod val="95000"/>
                  </a:schemeClr>
                </a:solidFill>
              </a:rPr>
              <a:t>Gauteng</a:t>
            </a:r>
          </a:p>
        </p:txBody>
      </p:sp>
      <p:sp>
        <p:nvSpPr>
          <p:cNvPr id="9" name="Rectangle 8">
            <a:extLst>
              <a:ext uri="{FF2B5EF4-FFF2-40B4-BE49-F238E27FC236}">
                <a16:creationId xmlns:a16="http://schemas.microsoft.com/office/drawing/2014/main" id="{6EE354BF-A677-46FA-B72A-984CA131F578}"/>
              </a:ext>
            </a:extLst>
          </p:cNvPr>
          <p:cNvSpPr/>
          <p:nvPr/>
        </p:nvSpPr>
        <p:spPr>
          <a:xfrm>
            <a:off x="218324" y="1142402"/>
            <a:ext cx="4845194"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1" i="1"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Calibri Light" panose="020F0302020204030204" pitchFamily="34" charset="0"/>
              </a:rPr>
              <a:t>Change in provincial population proportions 2002-2021</a:t>
            </a:r>
          </a:p>
        </p:txBody>
      </p:sp>
      <p:sp>
        <p:nvSpPr>
          <p:cNvPr id="3" name="TextBox 2">
            <a:extLst>
              <a:ext uri="{FF2B5EF4-FFF2-40B4-BE49-F238E27FC236}">
                <a16:creationId xmlns:a16="http://schemas.microsoft.com/office/drawing/2014/main" id="{2A603F73-39B7-4C14-96CF-0EDF84158642}"/>
              </a:ext>
            </a:extLst>
          </p:cNvPr>
          <p:cNvSpPr txBox="1"/>
          <p:nvPr/>
        </p:nvSpPr>
        <p:spPr>
          <a:xfrm>
            <a:off x="306584" y="2889625"/>
            <a:ext cx="2127834" cy="646331"/>
          </a:xfrm>
          <a:prstGeom prst="rect">
            <a:avLst/>
          </a:prstGeom>
          <a:noFill/>
        </p:spPr>
        <p:txBody>
          <a:bodyPr wrap="square" rtlCol="0">
            <a:spAutoFit/>
          </a:bodyPr>
          <a:lstStyle/>
          <a:p>
            <a:r>
              <a:rPr lang="en-GB" sz="1200" dirty="0">
                <a:latin typeface="Calibri Light" panose="020F0302020204030204" pitchFamily="34" charset="0"/>
                <a:cs typeface="Calibri Light" panose="020F0302020204030204" pitchFamily="34" charset="0"/>
              </a:rPr>
              <a:t>Over time internal migration has impacted population growth across the provinces </a:t>
            </a:r>
          </a:p>
        </p:txBody>
      </p:sp>
      <p:sp>
        <p:nvSpPr>
          <p:cNvPr id="13" name="Left Bracket 12">
            <a:extLst>
              <a:ext uri="{FF2B5EF4-FFF2-40B4-BE49-F238E27FC236}">
                <a16:creationId xmlns:a16="http://schemas.microsoft.com/office/drawing/2014/main" id="{281AF531-6F74-4293-A003-B55EADE590D7}"/>
              </a:ext>
            </a:extLst>
          </p:cNvPr>
          <p:cNvSpPr/>
          <p:nvPr/>
        </p:nvSpPr>
        <p:spPr>
          <a:xfrm>
            <a:off x="2346158" y="2803723"/>
            <a:ext cx="228600" cy="818136"/>
          </a:xfrm>
          <a:prstGeom prst="leftBracket">
            <a:avLst/>
          </a:prstGeom>
          <a:ln>
            <a:gradFill>
              <a:gsLst>
                <a:gs pos="0">
                  <a:schemeClr val="accent1">
                    <a:lumMod val="75000"/>
                  </a:schemeClr>
                </a:gs>
                <a:gs pos="52000">
                  <a:schemeClr val="bg2">
                    <a:lumMod val="90000"/>
                  </a:schemeClr>
                </a:gs>
                <a:gs pos="100000">
                  <a:srgbClr val="318B71"/>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4" name="Rectangle 3">
            <a:extLst>
              <a:ext uri="{FF2B5EF4-FFF2-40B4-BE49-F238E27FC236}">
                <a16:creationId xmlns:a16="http://schemas.microsoft.com/office/drawing/2014/main" id="{5A9C77B2-856A-4A8A-9A89-E22B1E8AEF1B}"/>
              </a:ext>
            </a:extLst>
          </p:cNvPr>
          <p:cNvSpPr/>
          <p:nvPr/>
        </p:nvSpPr>
        <p:spPr>
          <a:xfrm>
            <a:off x="3096605" y="1346906"/>
            <a:ext cx="6096000" cy="369332"/>
          </a:xfrm>
          <a:prstGeom prst="rect">
            <a:avLst/>
          </a:prstGeom>
        </p:spPr>
        <p:txBody>
          <a:bodyPr>
            <a:spAutoFit/>
          </a:bodyPr>
          <a:lstStyle/>
          <a:p>
            <a:pPr algn="ctr"/>
            <a:r>
              <a:rPr lang="en-US" b="1" dirty="0">
                <a:solidFill>
                  <a:schemeClr val="tx1">
                    <a:lumMod val="75000"/>
                    <a:lumOff val="25000"/>
                  </a:schemeClr>
                </a:solidFill>
              </a:rPr>
              <a:t>Share  of Total Population</a:t>
            </a:r>
          </a:p>
        </p:txBody>
      </p:sp>
      <p:sp>
        <p:nvSpPr>
          <p:cNvPr id="5" name="Rectangle 4">
            <a:extLst>
              <a:ext uri="{FF2B5EF4-FFF2-40B4-BE49-F238E27FC236}">
                <a16:creationId xmlns:a16="http://schemas.microsoft.com/office/drawing/2014/main" id="{A6572D8D-A56A-4AD5-A6E8-53BBB8905C36}"/>
              </a:ext>
            </a:extLst>
          </p:cNvPr>
          <p:cNvSpPr/>
          <p:nvPr/>
        </p:nvSpPr>
        <p:spPr>
          <a:xfrm>
            <a:off x="2640921" y="1518157"/>
            <a:ext cx="652743" cy="369332"/>
          </a:xfrm>
          <a:prstGeom prst="rect">
            <a:avLst/>
          </a:prstGeom>
        </p:spPr>
        <p:txBody>
          <a:bodyPr wrap="none">
            <a:spAutoFit/>
          </a:bodyPr>
          <a:lstStyle/>
          <a:p>
            <a:r>
              <a:rPr lang="en-US" b="1" dirty="0">
                <a:solidFill>
                  <a:schemeClr val="tx1">
                    <a:lumMod val="50000"/>
                    <a:lumOff val="50000"/>
                  </a:schemeClr>
                </a:solidFill>
              </a:rPr>
              <a:t>2002</a:t>
            </a:r>
            <a:endParaRPr lang="en-ZA" dirty="0">
              <a:solidFill>
                <a:schemeClr val="tx1">
                  <a:lumMod val="50000"/>
                  <a:lumOff val="50000"/>
                </a:schemeClr>
              </a:solidFill>
            </a:endParaRPr>
          </a:p>
        </p:txBody>
      </p:sp>
      <p:sp>
        <p:nvSpPr>
          <p:cNvPr id="14" name="Rectangle 13">
            <a:extLst>
              <a:ext uri="{FF2B5EF4-FFF2-40B4-BE49-F238E27FC236}">
                <a16:creationId xmlns:a16="http://schemas.microsoft.com/office/drawing/2014/main" id="{260C1D04-CC35-4697-A935-275A9FE35D95}"/>
              </a:ext>
            </a:extLst>
          </p:cNvPr>
          <p:cNvSpPr/>
          <p:nvPr/>
        </p:nvSpPr>
        <p:spPr>
          <a:xfrm>
            <a:off x="8834131" y="1503724"/>
            <a:ext cx="652743" cy="369332"/>
          </a:xfrm>
          <a:prstGeom prst="rect">
            <a:avLst/>
          </a:prstGeom>
        </p:spPr>
        <p:txBody>
          <a:bodyPr wrap="none">
            <a:spAutoFit/>
          </a:bodyPr>
          <a:lstStyle/>
          <a:p>
            <a:r>
              <a:rPr lang="en-US" b="1" dirty="0">
                <a:solidFill>
                  <a:schemeClr val="tx1">
                    <a:lumMod val="50000"/>
                    <a:lumOff val="50000"/>
                  </a:schemeClr>
                </a:solidFill>
              </a:rPr>
              <a:t>2021</a:t>
            </a:r>
            <a:endParaRPr lang="en-ZA" dirty="0">
              <a:solidFill>
                <a:schemeClr val="tx1">
                  <a:lumMod val="50000"/>
                  <a:lumOff val="50000"/>
                </a:schemeClr>
              </a:solidFill>
            </a:endParaRPr>
          </a:p>
        </p:txBody>
      </p:sp>
      <p:cxnSp>
        <p:nvCxnSpPr>
          <p:cNvPr id="7" name="Straight Arrow Connector 6">
            <a:extLst>
              <a:ext uri="{FF2B5EF4-FFF2-40B4-BE49-F238E27FC236}">
                <a16:creationId xmlns:a16="http://schemas.microsoft.com/office/drawing/2014/main" id="{C41F2CF0-F7C0-4986-B0B3-DBA1DE468178}"/>
              </a:ext>
            </a:extLst>
          </p:cNvPr>
          <p:cNvCxnSpPr/>
          <p:nvPr/>
        </p:nvCxnSpPr>
        <p:spPr>
          <a:xfrm>
            <a:off x="3493944" y="1688390"/>
            <a:ext cx="531196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5456772C-178F-40B3-BAED-BB487563A432}"/>
              </a:ext>
            </a:extLst>
          </p:cNvPr>
          <p:cNvSpPr txBox="1">
            <a:spLocks/>
          </p:cNvSpPr>
          <p:nvPr/>
        </p:nvSpPr>
        <p:spPr>
          <a:xfrm>
            <a:off x="5112894" y="63233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F3284DE6-A14E-450E-9204-FF7EB28CD8E9}" type="slidenum">
              <a:rPr lang="en-ZA">
                <a:solidFill>
                  <a:schemeClr val="bg1">
                    <a:lumMod val="75000"/>
                  </a:schemeClr>
                </a:solidFill>
                <a:latin typeface="Century Gothic" panose="020B0502020202020204" pitchFamily="34" charset="0"/>
              </a:rPr>
              <a:pPr algn="ctr">
                <a:defRPr/>
              </a:pPr>
              <a:t>8</a:t>
            </a:fld>
            <a:endParaRPr lang="en-ZA" dirty="0">
              <a:solidFill>
                <a:schemeClr val="bg1">
                  <a:lumMod val="75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98B0489B-5323-4AC2-AB16-C623B96B61FA}"/>
              </a:ext>
            </a:extLst>
          </p:cNvPr>
          <p:cNvSpPr txBox="1"/>
          <p:nvPr/>
        </p:nvSpPr>
        <p:spPr>
          <a:xfrm>
            <a:off x="9448801" y="5712431"/>
            <a:ext cx="2743199" cy="261610"/>
          </a:xfrm>
          <a:prstGeom prst="rect">
            <a:avLst/>
          </a:prstGeom>
          <a:noFill/>
        </p:spPr>
        <p:txBody>
          <a:bodyPr wrap="square" rtlCol="0">
            <a:spAutoFit/>
          </a:bodyPr>
          <a:lstStyle/>
          <a:p>
            <a:r>
              <a:rPr lang="en-ZA" sz="1100" dirty="0">
                <a:solidFill>
                  <a:schemeClr val="bg1">
                    <a:lumMod val="75000"/>
                  </a:schemeClr>
                </a:solidFill>
              </a:rPr>
              <a:t>Source: Mid Year Population Estimates 2021</a:t>
            </a:r>
          </a:p>
        </p:txBody>
      </p:sp>
    </p:spTree>
    <p:extLst>
      <p:ext uri="{BB962C8B-B14F-4D97-AF65-F5344CB8AC3E}">
        <p14:creationId xmlns:p14="http://schemas.microsoft.com/office/powerpoint/2010/main" val="64970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A6FD9-CF09-4CCE-967F-A1C02BFBBD02}"/>
              </a:ext>
            </a:extLst>
          </p:cNvPr>
          <p:cNvSpPr/>
          <p:nvPr/>
        </p:nvSpPr>
        <p:spPr>
          <a:xfrm>
            <a:off x="218324" y="4403112"/>
            <a:ext cx="5325437" cy="1384995"/>
          </a:xfrm>
          <a:prstGeom prst="rect">
            <a:avLst/>
          </a:prstGeom>
        </p:spPr>
        <p:txBody>
          <a:bodyPr wrap="square">
            <a:spAutoFit/>
          </a:bodyPr>
          <a:lstStyle/>
          <a:p>
            <a:r>
              <a:rPr lang="en-GB" sz="1400" b="1" dirty="0"/>
              <a:t>Local Municipality Estimates </a:t>
            </a:r>
            <a:r>
              <a:rPr lang="en-GB" sz="1400" dirty="0"/>
              <a:t>are prepared using a ratio method by identifying the proportion living in a LM relative to the DC it is in from previous Census. This proportion is projected to future years and then applied to the District Population Estimates to calculate the LM population estimates. This is done across all age groups and sex as per the district estimates published</a:t>
            </a:r>
          </a:p>
        </p:txBody>
      </p:sp>
      <p:sp>
        <p:nvSpPr>
          <p:cNvPr id="7" name="TextBox 78">
            <a:extLst>
              <a:ext uri="{FF2B5EF4-FFF2-40B4-BE49-F238E27FC236}">
                <a16:creationId xmlns:a16="http://schemas.microsoft.com/office/drawing/2014/main" id="{988EE2B8-FDB5-40B9-BDB7-288BF860EDB9}"/>
              </a:ext>
            </a:extLst>
          </p:cNvPr>
          <p:cNvSpPr txBox="1"/>
          <p:nvPr/>
        </p:nvSpPr>
        <p:spPr>
          <a:xfrm>
            <a:off x="218324" y="169570"/>
            <a:ext cx="11780162" cy="830997"/>
          </a:xfrm>
          <a:prstGeom prst="rect">
            <a:avLst/>
          </a:prstGeom>
          <a:noFill/>
        </p:spPr>
        <p:txBody>
          <a:bodyPr wrap="square" rtlCol="0">
            <a:spAutoFit/>
          </a:bodyPr>
          <a:lstStyle/>
          <a:p>
            <a:r>
              <a:rPr lang="en-GB" sz="2400" b="1" dirty="0">
                <a:solidFill>
                  <a:srgbClr val="000000"/>
                </a:solidFill>
                <a:latin typeface="Calibri Light" panose="020F0302020204030204" pitchFamily="34" charset="0"/>
                <a:cs typeface="Calibri Light" panose="020F0302020204030204" pitchFamily="34" charset="0"/>
              </a:rPr>
              <a:t>Local Municipality Population and Household Estimates are available</a:t>
            </a:r>
          </a:p>
          <a:p>
            <a:endParaRPr lang="en-ZA" sz="2400" b="1" dirty="0">
              <a:solidFill>
                <a:srgbClr val="000000"/>
              </a:solidFill>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FD57AE45-D854-46B3-8F05-19F8F4B6E7AF}"/>
              </a:ext>
            </a:extLst>
          </p:cNvPr>
          <p:cNvPicPr>
            <a:picLocks noChangeAspect="1"/>
          </p:cNvPicPr>
          <p:nvPr/>
        </p:nvPicPr>
        <p:blipFill>
          <a:blip r:embed="rId2"/>
          <a:stretch>
            <a:fillRect/>
          </a:stretch>
        </p:blipFill>
        <p:spPr>
          <a:xfrm rot="21340818">
            <a:off x="1592460" y="863163"/>
            <a:ext cx="8349106" cy="2846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5444AB0A-ECB8-40F0-88BE-D54E933D4B58}"/>
              </a:ext>
            </a:extLst>
          </p:cNvPr>
          <p:cNvSpPr/>
          <p:nvPr/>
        </p:nvSpPr>
        <p:spPr>
          <a:xfrm>
            <a:off x="5877676" y="4403111"/>
            <a:ext cx="6096000" cy="1384995"/>
          </a:xfrm>
          <a:prstGeom prst="rect">
            <a:avLst/>
          </a:prstGeom>
        </p:spPr>
        <p:txBody>
          <a:bodyPr>
            <a:spAutoFit/>
          </a:bodyPr>
          <a:lstStyle/>
          <a:p>
            <a:r>
              <a:rPr lang="en-GB" sz="1400" b="1" dirty="0"/>
              <a:t>Household Estimates </a:t>
            </a:r>
            <a:r>
              <a:rPr lang="en-GB" sz="1400" dirty="0"/>
              <a:t>use the UN headship method which takes the proportion of household heads within an age group/sex from previous Census, projects them forward to a future date and applies this proportion against population estimates for the same age/sex/geography group</a:t>
            </a:r>
          </a:p>
          <a:p>
            <a:r>
              <a:rPr lang="en-GB" sz="1400" dirty="0"/>
              <a:t>Due to the small numbers of households in small provinces (NC) in youngest ages, there might be instances where age groups need to be merged in certain years.</a:t>
            </a:r>
          </a:p>
        </p:txBody>
      </p:sp>
    </p:spTree>
    <p:extLst>
      <p:ext uri="{BB962C8B-B14F-4D97-AF65-F5344CB8AC3E}">
        <p14:creationId xmlns:p14="http://schemas.microsoft.com/office/powerpoint/2010/main" val="220643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3215</TotalTime>
  <Words>1342</Words>
  <Application>Microsoft Office PowerPoint</Application>
  <PresentationFormat>Widescreen</PresentationFormat>
  <Paragraphs>337</Paragraphs>
  <Slides>30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Microsoft YaHei</vt:lpstr>
      <vt:lpstr>Arial</vt:lpstr>
      <vt:lpstr>Arial, Helvetica</vt:lpstr>
      <vt:lpstr>Calibri</vt:lpstr>
      <vt:lpstr>Calibri Light</vt:lpstr>
      <vt:lpstr>Century Gothic</vt:lpstr>
      <vt:lpstr>Franklin Gothic Book</vt:lpstr>
      <vt:lpstr>Franklin Gothic Demi Cond</vt:lpstr>
      <vt:lpstr>Open sans</vt:lpstr>
      <vt:lpstr>Open sans</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provincial economies  grew in 2019? Annual change: constant prices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Faizel Mohammed</dc:creator>
  <cp:lastModifiedBy>Lubabalo Nodada</cp:lastModifiedBy>
  <cp:revision>98</cp:revision>
  <dcterms:created xsi:type="dcterms:W3CDTF">2021-07-26T07:07:34Z</dcterms:created>
  <dcterms:modified xsi:type="dcterms:W3CDTF">2021-08-27T20:15:57Z</dcterms:modified>
</cp:coreProperties>
</file>