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70" r:id="rId2"/>
  </p:sldMasterIdLst>
  <p:notesMasterIdLst>
    <p:notesMasterId r:id="rId20"/>
  </p:notesMasterIdLst>
  <p:sldIdLst>
    <p:sldId id="256" r:id="rId3"/>
    <p:sldId id="306" r:id="rId4"/>
    <p:sldId id="775" r:id="rId5"/>
    <p:sldId id="774" r:id="rId6"/>
    <p:sldId id="773" r:id="rId7"/>
    <p:sldId id="344" r:id="rId8"/>
    <p:sldId id="349" r:id="rId9"/>
    <p:sldId id="342" r:id="rId10"/>
    <p:sldId id="493" r:id="rId11"/>
    <p:sldId id="267" r:id="rId12"/>
    <p:sldId id="495" r:id="rId13"/>
    <p:sldId id="752" r:id="rId14"/>
    <p:sldId id="508" r:id="rId15"/>
    <p:sldId id="350" r:id="rId16"/>
    <p:sldId id="757" r:id="rId17"/>
    <p:sldId id="440" r:id="rId18"/>
    <p:sldId id="770" r:id="rId19"/>
  </p:sldIdLst>
  <p:sldSz cx="12192000" cy="6858000"/>
  <p:notesSz cx="12192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nette Griessel" initials="AG" lastIdx="9" clrIdx="0">
    <p:extLst>
      <p:ext uri="{19B8F6BF-5375-455C-9EA6-DF929625EA0E}">
        <p15:presenceInfo xmlns:p15="http://schemas.microsoft.com/office/powerpoint/2012/main" userId="S-1-5-21-3533553457-421781099-1673888754-11849" providerId="AD"/>
      </p:ext>
    </p:extLst>
  </p:cmAuthor>
  <p:cmAuthor id="2" name="Josephilda Nhlapo-Hlope" initials="JN" lastIdx="2" clrIdx="1">
    <p:extLst>
      <p:ext uri="{19B8F6BF-5375-455C-9EA6-DF929625EA0E}">
        <p15:presenceInfo xmlns:p15="http://schemas.microsoft.com/office/powerpoint/2012/main" userId="S-1-5-21-3533553457-421781099-1673888754-281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312"/>
    <p:restoredTop sz="91185" autoAdjust="0"/>
  </p:normalViewPr>
  <p:slideViewPr>
    <p:cSldViewPr>
      <p:cViewPr varScale="1">
        <p:scale>
          <a:sx n="80" d="100"/>
          <a:sy n="80" d="100"/>
        </p:scale>
        <p:origin x="816" y="53"/>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 /><Relationship Id="rId13" Type="http://schemas.openxmlformats.org/officeDocument/2006/relationships/slide" Target="slides/slide11.xml" /><Relationship Id="rId18" Type="http://schemas.openxmlformats.org/officeDocument/2006/relationships/slide" Target="slides/slide16.xml" /><Relationship Id="rId3" Type="http://schemas.openxmlformats.org/officeDocument/2006/relationships/slide" Target="slides/slide1.xml" /><Relationship Id="rId21" Type="http://schemas.openxmlformats.org/officeDocument/2006/relationships/commentAuthors" Target="commentAuthors.xml" /><Relationship Id="rId7" Type="http://schemas.openxmlformats.org/officeDocument/2006/relationships/slide" Target="slides/slide5.xml" /><Relationship Id="rId12" Type="http://schemas.openxmlformats.org/officeDocument/2006/relationships/slide" Target="slides/slide10.xml" /><Relationship Id="rId17" Type="http://schemas.openxmlformats.org/officeDocument/2006/relationships/slide" Target="slides/slide15.xml" /><Relationship Id="rId25" Type="http://schemas.openxmlformats.org/officeDocument/2006/relationships/tableStyles" Target="tableStyles.xml" /><Relationship Id="rId2" Type="http://schemas.openxmlformats.org/officeDocument/2006/relationships/slideMaster" Target="slideMasters/slideMaster2.xml" /><Relationship Id="rId16" Type="http://schemas.openxmlformats.org/officeDocument/2006/relationships/slide" Target="slides/slide14.xml" /><Relationship Id="rId20" Type="http://schemas.openxmlformats.org/officeDocument/2006/relationships/notesMaster" Target="notesMasters/notesMaster1.xml" /><Relationship Id="rId1" Type="http://schemas.openxmlformats.org/officeDocument/2006/relationships/slideMaster" Target="slideMasters/slideMaster1.xml" /><Relationship Id="rId6" Type="http://schemas.openxmlformats.org/officeDocument/2006/relationships/slide" Target="slides/slide4.xml" /><Relationship Id="rId11" Type="http://schemas.openxmlformats.org/officeDocument/2006/relationships/slide" Target="slides/slide9.xml" /><Relationship Id="rId24" Type="http://schemas.openxmlformats.org/officeDocument/2006/relationships/theme" Target="theme/theme1.xml" /><Relationship Id="rId5" Type="http://schemas.openxmlformats.org/officeDocument/2006/relationships/slide" Target="slides/slide3.xml" /><Relationship Id="rId15" Type="http://schemas.openxmlformats.org/officeDocument/2006/relationships/slide" Target="slides/slide13.xml" /><Relationship Id="rId23" Type="http://schemas.openxmlformats.org/officeDocument/2006/relationships/viewProps" Target="viewProps.xml" /><Relationship Id="rId10" Type="http://schemas.openxmlformats.org/officeDocument/2006/relationships/slide" Target="slides/slide8.xml" /><Relationship Id="rId19" Type="http://schemas.openxmlformats.org/officeDocument/2006/relationships/slide" Target="slides/slide17.xml" /><Relationship Id="rId4" Type="http://schemas.openxmlformats.org/officeDocument/2006/relationships/slide" Target="slides/slide2.xml" /><Relationship Id="rId9" Type="http://schemas.openxmlformats.org/officeDocument/2006/relationships/slide" Target="slides/slide7.xml" /><Relationship Id="rId14" Type="http://schemas.openxmlformats.org/officeDocument/2006/relationships/slide" Target="slides/slide12.xml" /><Relationship Id="rId22" Type="http://schemas.openxmlformats.org/officeDocument/2006/relationships/presProps" Target="presProps.xml" /></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FA413D-20C2-4A66-9D76-8C195DCB1035}" type="doc">
      <dgm:prSet loTypeId="urn:microsoft.com/office/officeart/2005/8/layout/pyramid2" loCatId="pyramid" qsTypeId="urn:microsoft.com/office/officeart/2005/8/quickstyle/simple1" qsCatId="simple" csTypeId="urn:microsoft.com/office/officeart/2005/8/colors/accent1_2" csCatId="accent1" phldr="1"/>
      <dgm:spPr/>
    </dgm:pt>
    <dgm:pt modelId="{28A51D20-2A7C-494B-90B8-60DDDE402BEB}">
      <dgm:prSet phldrT="[Text]" custT="1"/>
      <dgm:spPr/>
      <dgm:t>
        <a:bodyPr/>
        <a:lstStyle/>
        <a:p>
          <a:r>
            <a:rPr lang="en-ZA" sz="2000" dirty="0"/>
            <a:t>NDP</a:t>
          </a:r>
          <a:endParaRPr lang="en-GB" sz="2000" dirty="0"/>
        </a:p>
      </dgm:t>
    </dgm:pt>
    <dgm:pt modelId="{F20B0552-5A9C-4E4A-8F51-EE63E1C67B58}" type="parTrans" cxnId="{ECD7A8FB-16D0-497B-A825-2541A111946B}">
      <dgm:prSet/>
      <dgm:spPr/>
      <dgm:t>
        <a:bodyPr/>
        <a:lstStyle/>
        <a:p>
          <a:endParaRPr lang="en-GB" sz="1600"/>
        </a:p>
      </dgm:t>
    </dgm:pt>
    <dgm:pt modelId="{F39D2E86-8B72-47F8-8F07-4E745D392532}" type="sibTrans" cxnId="{ECD7A8FB-16D0-497B-A825-2541A111946B}">
      <dgm:prSet/>
      <dgm:spPr/>
      <dgm:t>
        <a:bodyPr/>
        <a:lstStyle/>
        <a:p>
          <a:endParaRPr lang="en-GB" sz="1600"/>
        </a:p>
      </dgm:t>
    </dgm:pt>
    <dgm:pt modelId="{27157B0D-5E29-4E5C-ABD0-32FB95D151C5}">
      <dgm:prSet phldrT="[Text]" custT="1"/>
      <dgm:spPr/>
      <dgm:t>
        <a:bodyPr/>
        <a:lstStyle/>
        <a:p>
          <a:r>
            <a:rPr lang="en-ZA" sz="2000" dirty="0"/>
            <a:t>MTSF</a:t>
          </a:r>
          <a:endParaRPr lang="en-GB" sz="2000" dirty="0"/>
        </a:p>
      </dgm:t>
    </dgm:pt>
    <dgm:pt modelId="{C2945B62-D341-458B-8A44-E449B6715A6A}" type="parTrans" cxnId="{55584ADD-F894-49E7-BE24-ED870E4456B5}">
      <dgm:prSet/>
      <dgm:spPr/>
      <dgm:t>
        <a:bodyPr/>
        <a:lstStyle/>
        <a:p>
          <a:endParaRPr lang="en-GB" sz="1600"/>
        </a:p>
      </dgm:t>
    </dgm:pt>
    <dgm:pt modelId="{A8E850CD-6FC3-4BBB-B134-DA9552DB102A}" type="sibTrans" cxnId="{55584ADD-F894-49E7-BE24-ED870E4456B5}">
      <dgm:prSet/>
      <dgm:spPr/>
      <dgm:t>
        <a:bodyPr/>
        <a:lstStyle/>
        <a:p>
          <a:endParaRPr lang="en-GB" sz="1600"/>
        </a:p>
      </dgm:t>
    </dgm:pt>
    <dgm:pt modelId="{73D62A0B-0FA1-413C-B5EB-60BD3041E17C}">
      <dgm:prSet custT="1"/>
      <dgm:spPr/>
      <dgm:t>
        <a:bodyPr/>
        <a:lstStyle/>
        <a:p>
          <a:r>
            <a:rPr lang="en-GB" sz="2000" dirty="0"/>
            <a:t>SECTOR PLANS, DELIVERY AGREEMENTS, NATIONAL AND PROVINCIAL DEPARTMENTAL PLANS AND MUNICIPAL PLANS</a:t>
          </a:r>
        </a:p>
      </dgm:t>
    </dgm:pt>
    <dgm:pt modelId="{783A2696-46B9-4EE3-841B-AF8DE923127D}" type="parTrans" cxnId="{C2E9C2C9-037E-4526-888A-125D57CF676E}">
      <dgm:prSet/>
      <dgm:spPr/>
      <dgm:t>
        <a:bodyPr/>
        <a:lstStyle/>
        <a:p>
          <a:endParaRPr lang="en-ZA" sz="1600"/>
        </a:p>
      </dgm:t>
    </dgm:pt>
    <dgm:pt modelId="{669A855E-FC79-437B-867C-0A1713A01D7B}" type="sibTrans" cxnId="{C2E9C2C9-037E-4526-888A-125D57CF676E}">
      <dgm:prSet/>
      <dgm:spPr/>
      <dgm:t>
        <a:bodyPr/>
        <a:lstStyle/>
        <a:p>
          <a:endParaRPr lang="en-ZA" sz="1600"/>
        </a:p>
      </dgm:t>
    </dgm:pt>
    <dgm:pt modelId="{2756F711-7D69-43A5-BDBB-01182B74D056}" type="pres">
      <dgm:prSet presAssocID="{B8FA413D-20C2-4A66-9D76-8C195DCB1035}" presName="compositeShape" presStyleCnt="0">
        <dgm:presLayoutVars>
          <dgm:dir/>
          <dgm:resizeHandles/>
        </dgm:presLayoutVars>
      </dgm:prSet>
      <dgm:spPr/>
    </dgm:pt>
    <dgm:pt modelId="{DC3DBDC8-9427-4F31-A50B-1E735EB4F60B}" type="pres">
      <dgm:prSet presAssocID="{B8FA413D-20C2-4A66-9D76-8C195DCB1035}" presName="pyramid" presStyleLbl="node1" presStyleIdx="0" presStyleCnt="1" custLinFactNeighborX="-27794"/>
      <dgm:spPr>
        <a:solidFill>
          <a:schemeClr val="tx2">
            <a:lumMod val="20000"/>
            <a:lumOff val="80000"/>
          </a:schemeClr>
        </a:solidFill>
      </dgm:spPr>
    </dgm:pt>
    <dgm:pt modelId="{624A14AE-78A2-49EA-81F6-DF5F0FB13882}" type="pres">
      <dgm:prSet presAssocID="{B8FA413D-20C2-4A66-9D76-8C195DCB1035}" presName="theList" presStyleCnt="0"/>
      <dgm:spPr/>
    </dgm:pt>
    <dgm:pt modelId="{7934C37A-B0EA-49A1-8045-B8FD0C9F5811}" type="pres">
      <dgm:prSet presAssocID="{28A51D20-2A7C-494B-90B8-60DDDE402BEB}" presName="aNode" presStyleLbl="fgAcc1" presStyleIdx="0" presStyleCnt="3" custLinFactY="-6775" custLinFactNeighborX="-60860" custLinFactNeighborY="-100000">
        <dgm:presLayoutVars>
          <dgm:bulletEnabled val="1"/>
        </dgm:presLayoutVars>
      </dgm:prSet>
      <dgm:spPr/>
    </dgm:pt>
    <dgm:pt modelId="{2011601B-1071-487B-BD89-3AD24ED3152A}" type="pres">
      <dgm:prSet presAssocID="{28A51D20-2A7C-494B-90B8-60DDDE402BEB}" presName="aSpace" presStyleCnt="0"/>
      <dgm:spPr/>
    </dgm:pt>
    <dgm:pt modelId="{B112611A-551C-4D22-9ACB-AB1D246FFBE6}" type="pres">
      <dgm:prSet presAssocID="{27157B0D-5E29-4E5C-ABD0-32FB95D151C5}" presName="aNode" presStyleLbl="fgAcc1" presStyleIdx="1" presStyleCnt="3" custLinFactNeighborX="-60852" custLinFactNeighborY="3835">
        <dgm:presLayoutVars>
          <dgm:bulletEnabled val="1"/>
        </dgm:presLayoutVars>
      </dgm:prSet>
      <dgm:spPr/>
    </dgm:pt>
    <dgm:pt modelId="{368E79BC-90CF-4BAD-BC12-6E2D28811284}" type="pres">
      <dgm:prSet presAssocID="{27157B0D-5E29-4E5C-ABD0-32FB95D151C5}" presName="aSpace" presStyleCnt="0"/>
      <dgm:spPr/>
    </dgm:pt>
    <dgm:pt modelId="{02A52CF5-2D77-4650-8ECC-1288E26525DD}" type="pres">
      <dgm:prSet presAssocID="{73D62A0B-0FA1-413C-B5EB-60BD3041E17C}" presName="aNode" presStyleLbl="fgAcc1" presStyleIdx="2" presStyleCnt="3" custScaleX="312217" custScaleY="198943" custLinFactY="10476" custLinFactNeighborX="0" custLinFactNeighborY="100000">
        <dgm:presLayoutVars>
          <dgm:bulletEnabled val="1"/>
        </dgm:presLayoutVars>
      </dgm:prSet>
      <dgm:spPr/>
    </dgm:pt>
    <dgm:pt modelId="{83BD77AF-DBA1-4A1A-BAEB-15239D67DE99}" type="pres">
      <dgm:prSet presAssocID="{73D62A0B-0FA1-413C-B5EB-60BD3041E17C}" presName="aSpace" presStyleCnt="0"/>
      <dgm:spPr/>
    </dgm:pt>
  </dgm:ptLst>
  <dgm:cxnLst>
    <dgm:cxn modelId="{5E868330-CBAF-4EE0-A6E5-7D6BB6BCB49D}" type="presOf" srcId="{28A51D20-2A7C-494B-90B8-60DDDE402BEB}" destId="{7934C37A-B0EA-49A1-8045-B8FD0C9F5811}" srcOrd="0" destOrd="0" presId="urn:microsoft.com/office/officeart/2005/8/layout/pyramid2"/>
    <dgm:cxn modelId="{49768E33-5CCC-49CC-81DD-402F4434DCE2}" type="presOf" srcId="{27157B0D-5E29-4E5C-ABD0-32FB95D151C5}" destId="{B112611A-551C-4D22-9ACB-AB1D246FFBE6}" srcOrd="0" destOrd="0" presId="urn:microsoft.com/office/officeart/2005/8/layout/pyramid2"/>
    <dgm:cxn modelId="{66AB5444-5BB5-45DE-A28D-22EAE27F49AD}" type="presOf" srcId="{73D62A0B-0FA1-413C-B5EB-60BD3041E17C}" destId="{02A52CF5-2D77-4650-8ECC-1288E26525DD}" srcOrd="0" destOrd="0" presId="urn:microsoft.com/office/officeart/2005/8/layout/pyramid2"/>
    <dgm:cxn modelId="{C2E9C2C9-037E-4526-888A-125D57CF676E}" srcId="{B8FA413D-20C2-4A66-9D76-8C195DCB1035}" destId="{73D62A0B-0FA1-413C-B5EB-60BD3041E17C}" srcOrd="2" destOrd="0" parTransId="{783A2696-46B9-4EE3-841B-AF8DE923127D}" sibTransId="{669A855E-FC79-437B-867C-0A1713A01D7B}"/>
    <dgm:cxn modelId="{55584ADD-F894-49E7-BE24-ED870E4456B5}" srcId="{B8FA413D-20C2-4A66-9D76-8C195DCB1035}" destId="{27157B0D-5E29-4E5C-ABD0-32FB95D151C5}" srcOrd="1" destOrd="0" parTransId="{C2945B62-D341-458B-8A44-E449B6715A6A}" sibTransId="{A8E850CD-6FC3-4BBB-B134-DA9552DB102A}"/>
    <dgm:cxn modelId="{3DF1E3F3-66BC-4893-A645-DBC59B0DF87A}" type="presOf" srcId="{B8FA413D-20C2-4A66-9D76-8C195DCB1035}" destId="{2756F711-7D69-43A5-BDBB-01182B74D056}" srcOrd="0" destOrd="0" presId="urn:microsoft.com/office/officeart/2005/8/layout/pyramid2"/>
    <dgm:cxn modelId="{ECD7A8FB-16D0-497B-A825-2541A111946B}" srcId="{B8FA413D-20C2-4A66-9D76-8C195DCB1035}" destId="{28A51D20-2A7C-494B-90B8-60DDDE402BEB}" srcOrd="0" destOrd="0" parTransId="{F20B0552-5A9C-4E4A-8F51-EE63E1C67B58}" sibTransId="{F39D2E86-8B72-47F8-8F07-4E745D392532}"/>
    <dgm:cxn modelId="{90B7CE80-0BE9-4BFB-9F8F-26E51B305016}" type="presParOf" srcId="{2756F711-7D69-43A5-BDBB-01182B74D056}" destId="{DC3DBDC8-9427-4F31-A50B-1E735EB4F60B}" srcOrd="0" destOrd="0" presId="urn:microsoft.com/office/officeart/2005/8/layout/pyramid2"/>
    <dgm:cxn modelId="{853C6322-EDEC-4A68-8B75-EE9BDEC7B86C}" type="presParOf" srcId="{2756F711-7D69-43A5-BDBB-01182B74D056}" destId="{624A14AE-78A2-49EA-81F6-DF5F0FB13882}" srcOrd="1" destOrd="0" presId="urn:microsoft.com/office/officeart/2005/8/layout/pyramid2"/>
    <dgm:cxn modelId="{DCBD47BA-7865-4E22-94C4-33AFB198A8E8}" type="presParOf" srcId="{624A14AE-78A2-49EA-81F6-DF5F0FB13882}" destId="{7934C37A-B0EA-49A1-8045-B8FD0C9F5811}" srcOrd="0" destOrd="0" presId="urn:microsoft.com/office/officeart/2005/8/layout/pyramid2"/>
    <dgm:cxn modelId="{43D07678-7D60-4E43-A754-66E5A38F64FB}" type="presParOf" srcId="{624A14AE-78A2-49EA-81F6-DF5F0FB13882}" destId="{2011601B-1071-487B-BD89-3AD24ED3152A}" srcOrd="1" destOrd="0" presId="urn:microsoft.com/office/officeart/2005/8/layout/pyramid2"/>
    <dgm:cxn modelId="{539CB21C-487D-4666-8941-248ADFFABEE9}" type="presParOf" srcId="{624A14AE-78A2-49EA-81F6-DF5F0FB13882}" destId="{B112611A-551C-4D22-9ACB-AB1D246FFBE6}" srcOrd="2" destOrd="0" presId="urn:microsoft.com/office/officeart/2005/8/layout/pyramid2"/>
    <dgm:cxn modelId="{5404BA1C-B7E3-4F9F-A8C8-3AC4E2988EC6}" type="presParOf" srcId="{624A14AE-78A2-49EA-81F6-DF5F0FB13882}" destId="{368E79BC-90CF-4BAD-BC12-6E2D28811284}" srcOrd="3" destOrd="0" presId="urn:microsoft.com/office/officeart/2005/8/layout/pyramid2"/>
    <dgm:cxn modelId="{DEEDEBA2-04CB-48A8-B614-F40C6B4E3787}" type="presParOf" srcId="{624A14AE-78A2-49EA-81F6-DF5F0FB13882}" destId="{02A52CF5-2D77-4650-8ECC-1288E26525DD}" srcOrd="4" destOrd="0" presId="urn:microsoft.com/office/officeart/2005/8/layout/pyramid2"/>
    <dgm:cxn modelId="{2FCF118B-3B18-49ED-A51F-0CAAC98FF6A9}" type="presParOf" srcId="{624A14AE-78A2-49EA-81F6-DF5F0FB13882}" destId="{83BD77AF-DBA1-4A1A-BAEB-15239D67DE99}" srcOrd="5"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822D4E6-113D-4784-A6A2-31B6833028AB}"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en-US"/>
        </a:p>
      </dgm:t>
    </dgm:pt>
    <dgm:pt modelId="{70CAD288-D34C-4DCC-AFE8-3433B98A9B9B}">
      <dgm:prSet phldrT="[Text]"/>
      <dgm:spPr>
        <a:xfrm>
          <a:off x="456982" y="2823136"/>
          <a:ext cx="1925350" cy="765648"/>
        </a:xfrm>
        <a:prstGeom prst="roundRect">
          <a:avLst>
            <a:gd name="adj" fmla="val 10000"/>
          </a:avLst>
        </a:prstGeom>
        <a:solidFill>
          <a:srgbClr val="ED7D31">
            <a:lumMod val="75000"/>
          </a:srgbClr>
        </a:solidFill>
        <a:ln w="12700" cap="flat" cmpd="sng" algn="ctr">
          <a:solidFill>
            <a:sysClr val="window" lastClr="FFFFFF">
              <a:hueOff val="0"/>
              <a:satOff val="0"/>
              <a:lumOff val="0"/>
              <a:alphaOff val="0"/>
            </a:sysClr>
          </a:solidFill>
          <a:prstDash val="solid"/>
          <a:miter lim="800000"/>
        </a:ln>
        <a:effectLst/>
      </dgm:spPr>
      <dgm:t>
        <a:bodyPr/>
        <a:lstStyle/>
        <a:p>
          <a:r>
            <a:rPr lang="en-US" dirty="0">
              <a:solidFill>
                <a:sysClr val="window" lastClr="FFFFFF"/>
              </a:solidFill>
              <a:latin typeface="Calibri" panose="020F0502020204030204"/>
              <a:ea typeface="+mn-ea"/>
              <a:cs typeface="+mn-cs"/>
            </a:rPr>
            <a:t>Departmental Reports on Priorities</a:t>
          </a:r>
        </a:p>
      </dgm:t>
    </dgm:pt>
    <dgm:pt modelId="{7CA54FF6-9CD5-4D8F-A5EC-382FE6554751}" type="parTrans" cxnId="{68954934-310B-47BC-BA1B-388EE4A7B872}">
      <dgm:prSet/>
      <dgm:spPr/>
      <dgm:t>
        <a:bodyPr/>
        <a:lstStyle/>
        <a:p>
          <a:endParaRPr lang="en-US"/>
        </a:p>
      </dgm:t>
    </dgm:pt>
    <dgm:pt modelId="{8C64E198-A8C5-4DF8-88E6-7C6580ED1BB9}" type="sibTrans" cxnId="{68954934-310B-47BC-BA1B-388EE4A7B872}">
      <dgm:prSet/>
      <dgm:spPr>
        <a:xfrm>
          <a:off x="1241076" y="1864765"/>
          <a:ext cx="2379938" cy="2379938"/>
        </a:xfrm>
        <a:prstGeom prst="leftCircularArrow">
          <a:avLst>
            <a:gd name="adj1" fmla="val 2915"/>
            <a:gd name="adj2" fmla="val 356773"/>
            <a:gd name="adj3" fmla="val 1892066"/>
            <a:gd name="adj4" fmla="val 8784272"/>
            <a:gd name="adj5" fmla="val 3401"/>
          </a:avLst>
        </a:prstGeom>
        <a:solidFill>
          <a:srgbClr val="5B9BD5">
            <a:tint val="60000"/>
            <a:hueOff val="0"/>
            <a:satOff val="0"/>
            <a:lumOff val="0"/>
            <a:alphaOff val="0"/>
          </a:srgbClr>
        </a:solidFill>
        <a:ln>
          <a:noFill/>
        </a:ln>
        <a:effectLst/>
      </dgm:spPr>
      <dgm:t>
        <a:bodyPr/>
        <a:lstStyle/>
        <a:p>
          <a:endParaRPr lang="en-US"/>
        </a:p>
      </dgm:t>
    </dgm:pt>
    <dgm:pt modelId="{BB9FC5B6-9E51-4F1D-ADE1-F6A0E499BA15}">
      <dgm:prSet phldrT="[Text]" custT="1"/>
      <dgm:spPr>
        <a:xfrm>
          <a:off x="2907" y="1185654"/>
          <a:ext cx="2166019" cy="1981421"/>
        </a:xfrm>
        <a:prstGeom prst="roundRect">
          <a:avLst>
            <a:gd name="adj" fmla="val 10000"/>
          </a:avLst>
        </a:prstGeom>
        <a:solidFill>
          <a:sysClr val="window" lastClr="FFFFFF">
            <a:alpha val="90000"/>
            <a:hueOff val="0"/>
            <a:satOff val="0"/>
            <a:lumOff val="0"/>
            <a:alphaOff val="0"/>
          </a:sysClr>
        </a:solidFill>
        <a:ln w="12700" cap="flat" cmpd="sng" algn="ctr">
          <a:solidFill>
            <a:srgbClr val="C00000"/>
          </a:solidFill>
          <a:prstDash val="solid"/>
          <a:miter lim="800000"/>
        </a:ln>
        <a:effectLst/>
      </dgm:spPr>
      <dgm:t>
        <a:bodyPr/>
        <a:lstStyle/>
        <a:p>
          <a:r>
            <a:rPr lang="en-US" sz="1500" dirty="0">
              <a:solidFill>
                <a:sysClr val="windowText" lastClr="000000">
                  <a:hueOff val="0"/>
                  <a:satOff val="0"/>
                  <a:lumOff val="0"/>
                  <a:alphaOff val="0"/>
                </a:sysClr>
              </a:solidFill>
              <a:latin typeface="Calibri" panose="020F0502020204030204"/>
              <a:ea typeface="+mn-ea"/>
              <a:cs typeface="+mn-cs"/>
            </a:rPr>
            <a:t>Initial in-depth delivery reports provided to DPME</a:t>
          </a:r>
        </a:p>
      </dgm:t>
    </dgm:pt>
    <dgm:pt modelId="{4B353ECF-078D-4BAE-B402-B14BF13DE8CF}" type="parTrans" cxnId="{6520984D-83FF-44F5-9B5D-1B7479C3F278}">
      <dgm:prSet/>
      <dgm:spPr/>
      <dgm:t>
        <a:bodyPr/>
        <a:lstStyle/>
        <a:p>
          <a:endParaRPr lang="en-US"/>
        </a:p>
      </dgm:t>
    </dgm:pt>
    <dgm:pt modelId="{7009D938-0865-40BD-98CA-9295FD6C7174}" type="sibTrans" cxnId="{6520984D-83FF-44F5-9B5D-1B7479C3F278}">
      <dgm:prSet/>
      <dgm:spPr/>
      <dgm:t>
        <a:bodyPr/>
        <a:lstStyle/>
        <a:p>
          <a:endParaRPr lang="en-US"/>
        </a:p>
      </dgm:t>
    </dgm:pt>
    <dgm:pt modelId="{7FB53C91-1B9A-45F8-8CD3-6CD82219C6B3}">
      <dgm:prSet phldrT="[Text]" custT="1"/>
      <dgm:spPr>
        <a:xfrm>
          <a:off x="2907" y="1185654"/>
          <a:ext cx="2166019" cy="1981421"/>
        </a:xfrm>
        <a:prstGeom prst="roundRect">
          <a:avLst>
            <a:gd name="adj" fmla="val 10000"/>
          </a:avLst>
        </a:prstGeom>
        <a:solidFill>
          <a:sysClr val="window" lastClr="FFFFFF">
            <a:alpha val="90000"/>
            <a:hueOff val="0"/>
            <a:satOff val="0"/>
            <a:lumOff val="0"/>
            <a:alphaOff val="0"/>
          </a:sysClr>
        </a:solidFill>
        <a:ln w="12700" cap="flat" cmpd="sng" algn="ctr">
          <a:solidFill>
            <a:srgbClr val="C00000"/>
          </a:solidFill>
          <a:prstDash val="solid"/>
          <a:miter lim="800000"/>
        </a:ln>
        <a:effectLst/>
      </dgm:spPr>
      <dgm:t>
        <a:bodyPr/>
        <a:lstStyle/>
        <a:p>
          <a:r>
            <a:rPr lang="en-US" sz="1500" dirty="0">
              <a:solidFill>
                <a:sysClr val="windowText" lastClr="000000">
                  <a:hueOff val="0"/>
                  <a:satOff val="0"/>
                  <a:lumOff val="0"/>
                  <a:alphaOff val="0"/>
                </a:sysClr>
              </a:solidFill>
              <a:latin typeface="Calibri" panose="020F0502020204030204"/>
              <a:ea typeface="+mn-ea"/>
              <a:cs typeface="+mn-cs"/>
            </a:rPr>
            <a:t>DPME engages with departments regarding performance</a:t>
          </a:r>
        </a:p>
      </dgm:t>
    </dgm:pt>
    <dgm:pt modelId="{7DCCCAA0-0D92-490D-A71E-CD5E9E75E7A4}" type="parTrans" cxnId="{BAC2F7D8-46AE-417F-81C8-AB5D863F6DA7}">
      <dgm:prSet/>
      <dgm:spPr/>
      <dgm:t>
        <a:bodyPr/>
        <a:lstStyle/>
        <a:p>
          <a:endParaRPr lang="en-US"/>
        </a:p>
      </dgm:t>
    </dgm:pt>
    <dgm:pt modelId="{EF6076D9-A174-4AC5-9548-FD210B710965}" type="sibTrans" cxnId="{BAC2F7D8-46AE-417F-81C8-AB5D863F6DA7}">
      <dgm:prSet/>
      <dgm:spPr/>
      <dgm:t>
        <a:bodyPr/>
        <a:lstStyle/>
        <a:p>
          <a:endParaRPr lang="en-US"/>
        </a:p>
      </dgm:t>
    </dgm:pt>
    <dgm:pt modelId="{9AEC4219-2F76-419A-81A5-9D4C9CA1893D}">
      <dgm:prSet phldrT="[Text]"/>
      <dgm:spPr>
        <a:xfrm>
          <a:off x="3148622" y="807020"/>
          <a:ext cx="1925350" cy="765648"/>
        </a:xfrm>
        <a:prstGeom prst="roundRect">
          <a:avLst>
            <a:gd name="adj" fmla="val 10000"/>
          </a:avLst>
        </a:prstGeom>
        <a:solidFill>
          <a:srgbClr val="FFC000">
            <a:lumMod val="75000"/>
          </a:srgbClr>
        </a:solidFill>
        <a:ln w="12700" cap="flat" cmpd="sng" algn="ctr">
          <a:solidFill>
            <a:sysClr val="window" lastClr="FFFFFF">
              <a:hueOff val="0"/>
              <a:satOff val="0"/>
              <a:lumOff val="0"/>
              <a:alphaOff val="0"/>
            </a:sysClr>
          </a:solidFill>
          <a:prstDash val="solid"/>
          <a:miter lim="800000"/>
        </a:ln>
        <a:effectLst/>
      </dgm:spPr>
      <dgm:t>
        <a:bodyPr/>
        <a:lstStyle/>
        <a:p>
          <a:r>
            <a:rPr lang="en-US" dirty="0">
              <a:solidFill>
                <a:sysClr val="window" lastClr="FFFFFF"/>
              </a:solidFill>
              <a:latin typeface="Calibri" panose="020F0502020204030204"/>
              <a:ea typeface="+mn-ea"/>
              <a:cs typeface="+mn-cs"/>
            </a:rPr>
            <a:t>DPME Assessment</a:t>
          </a:r>
        </a:p>
      </dgm:t>
    </dgm:pt>
    <dgm:pt modelId="{6D95BFFD-BC86-4DC1-9E6D-3DF1705FC330}" type="parTrans" cxnId="{547AA877-1419-41AC-95D7-85891F22CC10}">
      <dgm:prSet/>
      <dgm:spPr/>
      <dgm:t>
        <a:bodyPr/>
        <a:lstStyle/>
        <a:p>
          <a:endParaRPr lang="en-US"/>
        </a:p>
      </dgm:t>
    </dgm:pt>
    <dgm:pt modelId="{FA729268-800F-41B2-9BA3-915AE6230422}" type="sibTrans" cxnId="{547AA877-1419-41AC-95D7-85891F22CC10}">
      <dgm:prSet/>
      <dgm:spPr>
        <a:xfrm>
          <a:off x="4162747" y="11779"/>
          <a:ext cx="2705761" cy="2705761"/>
        </a:xfrm>
        <a:prstGeom prst="circularArrow">
          <a:avLst>
            <a:gd name="adj1" fmla="val 2564"/>
            <a:gd name="adj2" fmla="val 311250"/>
            <a:gd name="adj3" fmla="val 19656489"/>
            <a:gd name="adj4" fmla="val 12718761"/>
            <a:gd name="adj5" fmla="val 2992"/>
          </a:avLst>
        </a:prstGeom>
        <a:solidFill>
          <a:srgbClr val="5B9BD5">
            <a:tint val="60000"/>
            <a:hueOff val="0"/>
            <a:satOff val="0"/>
            <a:lumOff val="0"/>
            <a:alphaOff val="0"/>
          </a:srgbClr>
        </a:solidFill>
        <a:ln>
          <a:noFill/>
        </a:ln>
        <a:effectLst/>
      </dgm:spPr>
      <dgm:t>
        <a:bodyPr/>
        <a:lstStyle/>
        <a:p>
          <a:endParaRPr lang="en-US"/>
        </a:p>
      </dgm:t>
    </dgm:pt>
    <dgm:pt modelId="{738BD0D2-863E-4668-9E29-8E0B9E9F2C21}">
      <dgm:prSet phldrT="[Text]" custT="1">
        <dgm:style>
          <a:lnRef idx="2">
            <a:schemeClr val="accent4"/>
          </a:lnRef>
          <a:fillRef idx="1">
            <a:schemeClr val="lt1"/>
          </a:fillRef>
          <a:effectRef idx="0">
            <a:schemeClr val="accent4"/>
          </a:effectRef>
          <a:fontRef idx="minor">
            <a:schemeClr val="dk1"/>
          </a:fontRef>
        </dgm:style>
      </dgm:prSet>
      <dgm:spPr>
        <a:xfrm>
          <a:off x="2740005" y="1046950"/>
          <a:ext cx="2166019" cy="2254097"/>
        </a:xfrm>
        <a:prstGeom prst="roundRect">
          <a:avLst>
            <a:gd name="adj" fmla="val 10000"/>
          </a:avLst>
        </a:prstGeom>
        <a:solidFill>
          <a:sysClr val="window" lastClr="FFFFFF"/>
        </a:solidFill>
        <a:ln w="12700" cap="flat" cmpd="sng" algn="ctr">
          <a:solidFill>
            <a:srgbClr val="FFC000"/>
          </a:solidFill>
          <a:prstDash val="solid"/>
          <a:miter lim="800000"/>
        </a:ln>
        <a:effectLst/>
      </dgm:spPr>
      <dgm:t>
        <a:bodyPr/>
        <a:lstStyle/>
        <a:p>
          <a:r>
            <a:rPr lang="en-US" sz="1400" dirty="0">
              <a:solidFill>
                <a:schemeClr val="tx1"/>
              </a:solidFill>
              <a:latin typeface="Calibri" panose="020F0502020204030204"/>
              <a:ea typeface="+mn-ea"/>
              <a:cs typeface="+mn-cs"/>
            </a:rPr>
            <a:t>DPME evaluates progress and whether this has a positive impact on the priority</a:t>
          </a:r>
        </a:p>
      </dgm:t>
    </dgm:pt>
    <dgm:pt modelId="{D33A827A-B05A-454D-9D1B-39593830C530}" type="parTrans" cxnId="{56DC1BC4-C3A2-4801-A146-B0A5C2190101}">
      <dgm:prSet/>
      <dgm:spPr/>
      <dgm:t>
        <a:bodyPr/>
        <a:lstStyle/>
        <a:p>
          <a:endParaRPr lang="en-US"/>
        </a:p>
      </dgm:t>
    </dgm:pt>
    <dgm:pt modelId="{462DA4EC-2A6A-4C4C-B688-672C0C552C9D}" type="sibTrans" cxnId="{56DC1BC4-C3A2-4801-A146-B0A5C2190101}">
      <dgm:prSet/>
      <dgm:spPr/>
      <dgm:t>
        <a:bodyPr/>
        <a:lstStyle/>
        <a:p>
          <a:endParaRPr lang="en-US"/>
        </a:p>
      </dgm:t>
    </dgm:pt>
    <dgm:pt modelId="{2278960F-727E-4771-A238-8382CF3A5DA9}">
      <dgm:prSet phldrT="[Text]"/>
      <dgm:spPr>
        <a:xfrm>
          <a:off x="5958441" y="2686101"/>
          <a:ext cx="1925350" cy="765648"/>
        </a:xfrm>
        <a:prstGeom prst="roundRect">
          <a:avLst>
            <a:gd name="adj" fmla="val 10000"/>
          </a:avLst>
        </a:prstGeom>
        <a:solidFill>
          <a:srgbClr val="00B050"/>
        </a:solidFill>
        <a:ln w="12700" cap="flat" cmpd="sng" algn="ctr">
          <a:solidFill>
            <a:sysClr val="window" lastClr="FFFFFF">
              <a:hueOff val="0"/>
              <a:satOff val="0"/>
              <a:lumOff val="0"/>
              <a:alphaOff val="0"/>
            </a:sysClr>
          </a:solidFill>
          <a:prstDash val="solid"/>
          <a:miter lim="800000"/>
        </a:ln>
        <a:effectLst/>
      </dgm:spPr>
      <dgm:t>
        <a:bodyPr/>
        <a:lstStyle/>
        <a:p>
          <a:r>
            <a:rPr lang="en-US" dirty="0">
              <a:solidFill>
                <a:sysClr val="window" lastClr="FFFFFF"/>
              </a:solidFill>
              <a:latin typeface="Calibri" panose="020F0502020204030204"/>
              <a:ea typeface="+mn-ea"/>
              <a:cs typeface="+mn-cs"/>
            </a:rPr>
            <a:t>President and Cabinet</a:t>
          </a:r>
        </a:p>
      </dgm:t>
    </dgm:pt>
    <dgm:pt modelId="{CFE69428-9D7D-41A2-AE12-445F73C2C35F}" type="parTrans" cxnId="{77F8B955-7CD7-4E85-BA0B-E0101A276AD8}">
      <dgm:prSet/>
      <dgm:spPr/>
      <dgm:t>
        <a:bodyPr/>
        <a:lstStyle/>
        <a:p>
          <a:endParaRPr lang="en-US"/>
        </a:p>
      </dgm:t>
    </dgm:pt>
    <dgm:pt modelId="{E7877698-4111-4B2D-9F6B-F5A294AE7D7E}" type="sibTrans" cxnId="{77F8B955-7CD7-4E85-BA0B-E0101A276AD8}">
      <dgm:prSet/>
      <dgm:spPr/>
      <dgm:t>
        <a:bodyPr/>
        <a:lstStyle/>
        <a:p>
          <a:endParaRPr lang="en-US"/>
        </a:p>
      </dgm:t>
    </dgm:pt>
    <dgm:pt modelId="{9026C685-EE62-470C-97B8-837312573A4C}">
      <dgm:prSet phldrT="[Text]" custT="1"/>
      <dgm:spPr>
        <a:xfrm>
          <a:off x="5477103" y="1282412"/>
          <a:ext cx="2166019" cy="1786513"/>
        </a:xfrm>
        <a:prstGeom prst="roundRect">
          <a:avLst>
            <a:gd name="adj" fmla="val 10000"/>
          </a:avLst>
        </a:prstGeom>
        <a:solidFill>
          <a:sysClr val="window" lastClr="FFFFFF">
            <a:alpha val="90000"/>
            <a:hueOff val="0"/>
            <a:satOff val="0"/>
            <a:lumOff val="0"/>
            <a:alphaOff val="0"/>
          </a:sysClr>
        </a:solidFill>
        <a:ln w="12700" cap="flat" cmpd="sng" algn="ctr">
          <a:solidFill>
            <a:srgbClr val="00B050"/>
          </a:solidFill>
          <a:prstDash val="solid"/>
          <a:miter lim="800000"/>
        </a:ln>
        <a:effectLst/>
      </dgm:spPr>
      <dgm:t>
        <a:bodyPr/>
        <a:lstStyle/>
        <a:p>
          <a:r>
            <a:rPr lang="en-US" sz="1600" dirty="0">
              <a:solidFill>
                <a:sysClr val="windowText" lastClr="000000">
                  <a:hueOff val="0"/>
                  <a:satOff val="0"/>
                  <a:lumOff val="0"/>
                  <a:alphaOff val="0"/>
                </a:sysClr>
              </a:solidFill>
              <a:latin typeface="Calibri" panose="020F0502020204030204"/>
              <a:ea typeface="+mn-ea"/>
              <a:cs typeface="+mn-cs"/>
            </a:rPr>
            <a:t>Six monthly progress report submitted to President and Cabinet</a:t>
          </a:r>
        </a:p>
      </dgm:t>
    </dgm:pt>
    <dgm:pt modelId="{63B03445-AA7B-4652-A68B-E72D375FB687}" type="parTrans" cxnId="{0E2B4675-057D-467A-B6AE-BCBB6980F5C2}">
      <dgm:prSet/>
      <dgm:spPr/>
      <dgm:t>
        <a:bodyPr/>
        <a:lstStyle/>
        <a:p>
          <a:endParaRPr lang="en-US"/>
        </a:p>
      </dgm:t>
    </dgm:pt>
    <dgm:pt modelId="{836E889D-D05C-4792-A564-E736F87DA012}" type="sibTrans" cxnId="{0E2B4675-057D-467A-B6AE-BCBB6980F5C2}">
      <dgm:prSet/>
      <dgm:spPr/>
      <dgm:t>
        <a:bodyPr/>
        <a:lstStyle/>
        <a:p>
          <a:endParaRPr lang="en-US"/>
        </a:p>
      </dgm:t>
    </dgm:pt>
    <dgm:pt modelId="{FAF61388-E35B-43F5-86DB-CB5B34447C2E}">
      <dgm:prSet phldrT="[Text]" custT="1"/>
      <dgm:spPr>
        <a:xfrm>
          <a:off x="2907" y="1185654"/>
          <a:ext cx="2166019" cy="1981421"/>
        </a:xfrm>
        <a:prstGeom prst="roundRect">
          <a:avLst>
            <a:gd name="adj" fmla="val 10000"/>
          </a:avLst>
        </a:prstGeom>
        <a:solidFill>
          <a:sysClr val="window" lastClr="FFFFFF">
            <a:alpha val="90000"/>
            <a:hueOff val="0"/>
            <a:satOff val="0"/>
            <a:lumOff val="0"/>
            <a:alphaOff val="0"/>
          </a:sysClr>
        </a:solidFill>
        <a:ln w="12700" cap="flat" cmpd="sng" algn="ctr">
          <a:solidFill>
            <a:srgbClr val="C00000"/>
          </a:solidFill>
          <a:prstDash val="solid"/>
          <a:miter lim="800000"/>
        </a:ln>
        <a:effectLst/>
      </dgm:spPr>
      <dgm:t>
        <a:bodyPr/>
        <a:lstStyle/>
        <a:p>
          <a:r>
            <a:rPr lang="en-US" sz="1500" dirty="0">
              <a:solidFill>
                <a:sysClr val="windowText" lastClr="000000">
                  <a:hueOff val="0"/>
                  <a:satOff val="0"/>
                  <a:lumOff val="0"/>
                  <a:alphaOff val="0"/>
                </a:sysClr>
              </a:solidFill>
              <a:latin typeface="Calibri" panose="020F0502020204030204"/>
              <a:ea typeface="+mn-ea"/>
              <a:cs typeface="+mn-cs"/>
            </a:rPr>
            <a:t>Final in-depth delivery report provide to DPME after engagement</a:t>
          </a:r>
        </a:p>
      </dgm:t>
    </dgm:pt>
    <dgm:pt modelId="{B11F73C5-58BD-4FF7-868D-238FF62690D5}" type="parTrans" cxnId="{D823EC69-B9FB-4609-8079-F46A166CEA82}">
      <dgm:prSet/>
      <dgm:spPr/>
      <dgm:t>
        <a:bodyPr/>
        <a:lstStyle/>
        <a:p>
          <a:endParaRPr lang="en-US"/>
        </a:p>
      </dgm:t>
    </dgm:pt>
    <dgm:pt modelId="{599D9DB6-CAF0-405C-A85B-6E8DF2F70C92}" type="sibTrans" cxnId="{D823EC69-B9FB-4609-8079-F46A166CEA82}">
      <dgm:prSet/>
      <dgm:spPr/>
      <dgm:t>
        <a:bodyPr/>
        <a:lstStyle/>
        <a:p>
          <a:endParaRPr lang="en-US"/>
        </a:p>
      </dgm:t>
    </dgm:pt>
    <dgm:pt modelId="{C6723AC6-3B3B-4181-A721-44C71A4B43C5}">
      <dgm:prSet phldrT="[Text]" custT="1">
        <dgm:style>
          <a:lnRef idx="2">
            <a:schemeClr val="accent4"/>
          </a:lnRef>
          <a:fillRef idx="1">
            <a:schemeClr val="lt1"/>
          </a:fillRef>
          <a:effectRef idx="0">
            <a:schemeClr val="accent4"/>
          </a:effectRef>
          <a:fontRef idx="minor">
            <a:schemeClr val="dk1"/>
          </a:fontRef>
        </dgm:style>
      </dgm:prSet>
      <dgm:spPr>
        <a:xfrm>
          <a:off x="2740005" y="1046950"/>
          <a:ext cx="2166019" cy="2254097"/>
        </a:xfrm>
        <a:prstGeom prst="roundRect">
          <a:avLst>
            <a:gd name="adj" fmla="val 10000"/>
          </a:avLst>
        </a:prstGeom>
        <a:solidFill>
          <a:sysClr val="window" lastClr="FFFFFF"/>
        </a:solidFill>
        <a:ln w="12700" cap="flat" cmpd="sng" algn="ctr">
          <a:solidFill>
            <a:srgbClr val="FFC000"/>
          </a:solidFill>
          <a:prstDash val="solid"/>
          <a:miter lim="800000"/>
        </a:ln>
        <a:effectLst/>
      </dgm:spPr>
      <dgm:t>
        <a:bodyPr/>
        <a:lstStyle/>
        <a:p>
          <a:r>
            <a:rPr lang="en-US" sz="1400" dirty="0">
              <a:solidFill>
                <a:schemeClr val="tx1"/>
              </a:solidFill>
              <a:latin typeface="Calibri" panose="020F0502020204030204"/>
              <a:ea typeface="+mn-ea"/>
              <a:cs typeface="+mn-cs"/>
            </a:rPr>
            <a:t>Prepares a delivery update that is evidence-based and that provides a prediction of the likelihood of achieving the priority and the expected results and impacts. </a:t>
          </a:r>
        </a:p>
      </dgm:t>
    </dgm:pt>
    <dgm:pt modelId="{7F40C8AF-42C6-455A-8B34-4AE6947FD284}" type="parTrans" cxnId="{EC8B5CB2-76D1-45A9-918B-2E81ACDD5173}">
      <dgm:prSet/>
      <dgm:spPr/>
      <dgm:t>
        <a:bodyPr/>
        <a:lstStyle/>
        <a:p>
          <a:endParaRPr lang="en-US"/>
        </a:p>
      </dgm:t>
    </dgm:pt>
    <dgm:pt modelId="{3F6097FC-FB51-448B-8C42-BDFB5A28CA18}" type="sibTrans" cxnId="{EC8B5CB2-76D1-45A9-918B-2E81ACDD5173}">
      <dgm:prSet/>
      <dgm:spPr/>
      <dgm:t>
        <a:bodyPr/>
        <a:lstStyle/>
        <a:p>
          <a:endParaRPr lang="en-US"/>
        </a:p>
      </dgm:t>
    </dgm:pt>
    <dgm:pt modelId="{1E406AD1-5F32-4956-985A-78F211F59ECA}">
      <dgm:prSet phldrT="[Text]" custT="1">
        <dgm:style>
          <a:lnRef idx="2">
            <a:schemeClr val="accent4"/>
          </a:lnRef>
          <a:fillRef idx="1">
            <a:schemeClr val="lt1"/>
          </a:fillRef>
          <a:effectRef idx="0">
            <a:schemeClr val="accent4"/>
          </a:effectRef>
          <a:fontRef idx="minor">
            <a:schemeClr val="dk1"/>
          </a:fontRef>
        </dgm:style>
      </dgm:prSet>
      <dgm:spPr>
        <a:xfrm>
          <a:off x="2740005" y="1046950"/>
          <a:ext cx="2166019" cy="2254097"/>
        </a:xfrm>
        <a:prstGeom prst="roundRect">
          <a:avLst>
            <a:gd name="adj" fmla="val 10000"/>
          </a:avLst>
        </a:prstGeom>
        <a:solidFill>
          <a:sysClr val="window" lastClr="FFFFFF"/>
        </a:solidFill>
        <a:ln w="12700" cap="flat" cmpd="sng" algn="ctr">
          <a:solidFill>
            <a:srgbClr val="FFC000"/>
          </a:solidFill>
          <a:prstDash val="solid"/>
          <a:miter lim="800000"/>
        </a:ln>
        <a:effectLst/>
      </dgm:spPr>
      <dgm:t>
        <a:bodyPr/>
        <a:lstStyle/>
        <a:p>
          <a:r>
            <a:rPr lang="en-US" sz="1400" dirty="0">
              <a:solidFill>
                <a:schemeClr val="tx1"/>
              </a:solidFill>
              <a:latin typeface="Calibri" panose="020F0502020204030204"/>
              <a:ea typeface="+mn-ea"/>
              <a:cs typeface="+mn-cs"/>
            </a:rPr>
            <a:t>Identifies the key actions needed for the next six months</a:t>
          </a:r>
        </a:p>
      </dgm:t>
    </dgm:pt>
    <dgm:pt modelId="{86B17216-109B-4C93-9309-DDE5236EA70D}" type="parTrans" cxnId="{2A63686D-6CCF-40E8-867B-5B56ED266A2F}">
      <dgm:prSet/>
      <dgm:spPr/>
      <dgm:t>
        <a:bodyPr/>
        <a:lstStyle/>
        <a:p>
          <a:endParaRPr lang="en-US"/>
        </a:p>
      </dgm:t>
    </dgm:pt>
    <dgm:pt modelId="{9C470C33-E4F8-4625-8D46-6E267C8CA7F9}" type="sibTrans" cxnId="{2A63686D-6CCF-40E8-867B-5B56ED266A2F}">
      <dgm:prSet/>
      <dgm:spPr/>
      <dgm:t>
        <a:bodyPr/>
        <a:lstStyle/>
        <a:p>
          <a:endParaRPr lang="en-US"/>
        </a:p>
      </dgm:t>
    </dgm:pt>
    <dgm:pt modelId="{04FFC1C3-E67A-4CD8-9089-E15BD36291F5}">
      <dgm:prSet phldrT="[Text]" custT="1"/>
      <dgm:spPr>
        <a:xfrm>
          <a:off x="5477103" y="1282412"/>
          <a:ext cx="2166019" cy="1786513"/>
        </a:xfrm>
        <a:prstGeom prst="roundRect">
          <a:avLst>
            <a:gd name="adj" fmla="val 10000"/>
          </a:avLst>
        </a:prstGeom>
        <a:solidFill>
          <a:sysClr val="window" lastClr="FFFFFF">
            <a:alpha val="90000"/>
            <a:hueOff val="0"/>
            <a:satOff val="0"/>
            <a:lumOff val="0"/>
            <a:alphaOff val="0"/>
          </a:sysClr>
        </a:solidFill>
        <a:ln w="12700" cap="flat" cmpd="sng" algn="ctr">
          <a:solidFill>
            <a:srgbClr val="00B050"/>
          </a:solidFill>
          <a:prstDash val="solid"/>
          <a:miter lim="800000"/>
        </a:ln>
        <a:effectLst/>
      </dgm:spPr>
      <dgm:t>
        <a:bodyPr/>
        <a:lstStyle/>
        <a:p>
          <a:r>
            <a:rPr lang="en-US" sz="1600" dirty="0">
              <a:solidFill>
                <a:sysClr val="windowText" lastClr="000000">
                  <a:hueOff val="0"/>
                  <a:satOff val="0"/>
                  <a:lumOff val="0"/>
                  <a:alphaOff val="0"/>
                </a:sysClr>
              </a:solidFill>
              <a:latin typeface="Calibri" panose="020F0502020204030204"/>
              <a:ea typeface="+mn-ea"/>
              <a:cs typeface="+mn-cs"/>
            </a:rPr>
            <a:t>Cabinet provides a directive on actions and recommendations of DPME and Departments</a:t>
          </a:r>
        </a:p>
      </dgm:t>
    </dgm:pt>
    <dgm:pt modelId="{FB8DFC91-BC79-4B84-BAA7-004463D48C92}" type="parTrans" cxnId="{7647FEB0-F956-4E12-9AEA-5545420045BA}">
      <dgm:prSet/>
      <dgm:spPr/>
      <dgm:t>
        <a:bodyPr/>
        <a:lstStyle/>
        <a:p>
          <a:endParaRPr lang="en-US"/>
        </a:p>
      </dgm:t>
    </dgm:pt>
    <dgm:pt modelId="{0D744C80-4347-431B-80FA-BF57CF41FD6E}" type="sibTrans" cxnId="{7647FEB0-F956-4E12-9AEA-5545420045BA}">
      <dgm:prSet/>
      <dgm:spPr/>
      <dgm:t>
        <a:bodyPr/>
        <a:lstStyle/>
        <a:p>
          <a:endParaRPr lang="en-US"/>
        </a:p>
      </dgm:t>
    </dgm:pt>
    <dgm:pt modelId="{C19112AD-F967-45FC-B9E5-2787CAF73772}">
      <dgm:prSet phldrT="[Text]" custT="1"/>
      <dgm:spPr>
        <a:xfrm>
          <a:off x="5477103" y="1282412"/>
          <a:ext cx="2166019" cy="1786513"/>
        </a:xfrm>
        <a:prstGeom prst="roundRect">
          <a:avLst>
            <a:gd name="adj" fmla="val 10000"/>
          </a:avLst>
        </a:prstGeom>
        <a:solidFill>
          <a:sysClr val="window" lastClr="FFFFFF">
            <a:alpha val="90000"/>
            <a:hueOff val="0"/>
            <a:satOff val="0"/>
            <a:lumOff val="0"/>
            <a:alphaOff val="0"/>
          </a:sysClr>
        </a:solidFill>
        <a:ln w="12700" cap="flat" cmpd="sng" algn="ctr">
          <a:solidFill>
            <a:srgbClr val="00B050"/>
          </a:solidFill>
          <a:prstDash val="solid"/>
          <a:miter lim="800000"/>
        </a:ln>
        <a:effectLst/>
      </dgm:spPr>
      <dgm:t>
        <a:bodyPr/>
        <a:lstStyle/>
        <a:p>
          <a:r>
            <a:rPr lang="en-US" sz="1600" dirty="0">
              <a:solidFill>
                <a:sysClr val="windowText" lastClr="000000">
                  <a:hueOff val="0"/>
                  <a:satOff val="0"/>
                  <a:lumOff val="0"/>
                  <a:alphaOff val="0"/>
                </a:sysClr>
              </a:solidFill>
              <a:latin typeface="Calibri" panose="020F0502020204030204"/>
              <a:ea typeface="+mn-ea"/>
              <a:cs typeface="+mn-cs"/>
            </a:rPr>
            <a:t>POA system update post Cabinet</a:t>
          </a:r>
        </a:p>
      </dgm:t>
    </dgm:pt>
    <dgm:pt modelId="{1D3B86E9-8A14-4A49-BD14-E89A1355F620}" type="parTrans" cxnId="{C6A2172C-1BFA-4B93-85CE-9482C023FC3C}">
      <dgm:prSet/>
      <dgm:spPr/>
      <dgm:t>
        <a:bodyPr/>
        <a:lstStyle/>
        <a:p>
          <a:endParaRPr lang="en-US"/>
        </a:p>
      </dgm:t>
    </dgm:pt>
    <dgm:pt modelId="{206CCD2D-F220-415B-8412-5EB3C91218C3}" type="sibTrans" cxnId="{C6A2172C-1BFA-4B93-85CE-9482C023FC3C}">
      <dgm:prSet/>
      <dgm:spPr/>
      <dgm:t>
        <a:bodyPr/>
        <a:lstStyle/>
        <a:p>
          <a:endParaRPr lang="en-US"/>
        </a:p>
      </dgm:t>
    </dgm:pt>
    <dgm:pt modelId="{E43A808D-0F71-4757-884F-0812E50B5898}" type="pres">
      <dgm:prSet presAssocID="{6822D4E6-113D-4784-A6A2-31B6833028AB}" presName="Name0" presStyleCnt="0">
        <dgm:presLayoutVars>
          <dgm:dir/>
          <dgm:animLvl val="lvl"/>
          <dgm:resizeHandles val="exact"/>
        </dgm:presLayoutVars>
      </dgm:prSet>
      <dgm:spPr/>
    </dgm:pt>
    <dgm:pt modelId="{B98F94B3-810C-491E-A449-AB4D23A9B0D8}" type="pres">
      <dgm:prSet presAssocID="{6822D4E6-113D-4784-A6A2-31B6833028AB}" presName="tSp" presStyleCnt="0"/>
      <dgm:spPr/>
    </dgm:pt>
    <dgm:pt modelId="{0A2A8821-4DE4-4D5D-A2DA-DF541BB14EA7}" type="pres">
      <dgm:prSet presAssocID="{6822D4E6-113D-4784-A6A2-31B6833028AB}" presName="bSp" presStyleCnt="0"/>
      <dgm:spPr/>
    </dgm:pt>
    <dgm:pt modelId="{E77E72D0-BF42-4CE4-A709-10CAEF21FE22}" type="pres">
      <dgm:prSet presAssocID="{6822D4E6-113D-4784-A6A2-31B6833028AB}" presName="process" presStyleCnt="0"/>
      <dgm:spPr/>
    </dgm:pt>
    <dgm:pt modelId="{D42FB029-0115-4444-9FFB-2E124CFC7B9E}" type="pres">
      <dgm:prSet presAssocID="{70CAD288-D34C-4DCC-AFE8-3433B98A9B9B}" presName="composite1" presStyleCnt="0"/>
      <dgm:spPr/>
    </dgm:pt>
    <dgm:pt modelId="{9ADBB3DD-0258-471C-A25A-FB00D0CDBD7B}" type="pres">
      <dgm:prSet presAssocID="{70CAD288-D34C-4DCC-AFE8-3433B98A9B9B}" presName="dummyNode1" presStyleLbl="node1" presStyleIdx="0" presStyleCnt="3"/>
      <dgm:spPr/>
    </dgm:pt>
    <dgm:pt modelId="{F43FFB68-0585-4151-8BA3-6ACB4FE1A1A2}" type="pres">
      <dgm:prSet presAssocID="{70CAD288-D34C-4DCC-AFE8-3433B98A9B9B}" presName="childNode1" presStyleLbl="bgAcc1" presStyleIdx="0" presStyleCnt="3" custScaleX="130789" custScaleY="158076" custLinFactNeighborX="898" custLinFactNeighborY="-50393">
        <dgm:presLayoutVars>
          <dgm:bulletEnabled val="1"/>
        </dgm:presLayoutVars>
      </dgm:prSet>
      <dgm:spPr/>
    </dgm:pt>
    <dgm:pt modelId="{7FD16507-1CCE-4AB8-B4D6-BE6E95209446}" type="pres">
      <dgm:prSet presAssocID="{70CAD288-D34C-4DCC-AFE8-3433B98A9B9B}" presName="childNode1tx" presStyleLbl="bgAcc1" presStyleIdx="0" presStyleCnt="3">
        <dgm:presLayoutVars>
          <dgm:bulletEnabled val="1"/>
        </dgm:presLayoutVars>
      </dgm:prSet>
      <dgm:spPr/>
    </dgm:pt>
    <dgm:pt modelId="{07BAD9D0-3687-4301-AC4F-BE1D90B934DB}" type="pres">
      <dgm:prSet presAssocID="{70CAD288-D34C-4DCC-AFE8-3433B98A9B9B}" presName="parentNode1" presStyleLbl="node1" presStyleIdx="0" presStyleCnt="3" custLinFactNeighborX="-32190" custLinFactNeighborY="7465">
        <dgm:presLayoutVars>
          <dgm:chMax val="1"/>
          <dgm:bulletEnabled val="1"/>
        </dgm:presLayoutVars>
      </dgm:prSet>
      <dgm:spPr/>
    </dgm:pt>
    <dgm:pt modelId="{63DA80A1-17E0-4222-A49D-0EE653F7CF65}" type="pres">
      <dgm:prSet presAssocID="{70CAD288-D34C-4DCC-AFE8-3433B98A9B9B}" presName="connSite1" presStyleCnt="0"/>
      <dgm:spPr/>
    </dgm:pt>
    <dgm:pt modelId="{30B2A661-F636-4F40-82ED-522637004E11}" type="pres">
      <dgm:prSet presAssocID="{8C64E198-A8C5-4DF8-88E6-7C6580ED1BB9}" presName="Name9" presStyleLbl="sibTrans2D1" presStyleIdx="0" presStyleCnt="2" custAng="806795" custScaleX="62258" custScaleY="62095" custLinFactNeighborX="-15249" custLinFactNeighborY="5732"/>
      <dgm:spPr/>
    </dgm:pt>
    <dgm:pt modelId="{CBC649B5-EE47-4BBF-A230-68AAA126E8CC}" type="pres">
      <dgm:prSet presAssocID="{9AEC4219-2F76-419A-81A5-9D4C9CA1893D}" presName="composite2" presStyleCnt="0"/>
      <dgm:spPr/>
    </dgm:pt>
    <dgm:pt modelId="{AC608B7A-3846-4A83-A30E-A49529B4CCD9}" type="pres">
      <dgm:prSet presAssocID="{9AEC4219-2F76-419A-81A5-9D4C9CA1893D}" presName="dummyNode2" presStyleLbl="node1" presStyleIdx="0" presStyleCnt="3"/>
      <dgm:spPr/>
    </dgm:pt>
    <dgm:pt modelId="{9EFC9538-E9EA-496C-9602-5AF43D9C9058}" type="pres">
      <dgm:prSet presAssocID="{9AEC4219-2F76-419A-81A5-9D4C9CA1893D}" presName="childNode2" presStyleLbl="bgAcc1" presStyleIdx="1" presStyleCnt="3" custScaleX="167234" custScaleY="242111" custLinFactNeighborX="6740" custLinFactNeighborY="9357">
        <dgm:presLayoutVars>
          <dgm:bulletEnabled val="1"/>
        </dgm:presLayoutVars>
      </dgm:prSet>
      <dgm:spPr/>
    </dgm:pt>
    <dgm:pt modelId="{947FA28F-A720-4397-953A-45551FED2F43}" type="pres">
      <dgm:prSet presAssocID="{9AEC4219-2F76-419A-81A5-9D4C9CA1893D}" presName="childNode2tx" presStyleLbl="bgAcc1" presStyleIdx="1" presStyleCnt="3">
        <dgm:presLayoutVars>
          <dgm:bulletEnabled val="1"/>
        </dgm:presLayoutVars>
      </dgm:prSet>
      <dgm:spPr/>
    </dgm:pt>
    <dgm:pt modelId="{55CBFED1-EC1F-46D4-B738-689E65DD339D}" type="pres">
      <dgm:prSet presAssocID="{9AEC4219-2F76-419A-81A5-9D4C9CA1893D}" presName="parentNode2" presStyleLbl="node1" presStyleIdx="1" presStyleCnt="3" custLinFactNeighborX="-11958" custLinFactNeighborY="-78032">
        <dgm:presLayoutVars>
          <dgm:chMax val="0"/>
          <dgm:bulletEnabled val="1"/>
        </dgm:presLayoutVars>
      </dgm:prSet>
      <dgm:spPr/>
    </dgm:pt>
    <dgm:pt modelId="{E7D60F50-6E5A-4039-9B2D-1C2EB15BE34D}" type="pres">
      <dgm:prSet presAssocID="{9AEC4219-2F76-419A-81A5-9D4C9CA1893D}" presName="connSite2" presStyleCnt="0"/>
      <dgm:spPr/>
    </dgm:pt>
    <dgm:pt modelId="{8AFFC2F4-E03C-47D9-B52E-A18C6F5AB2D5}" type="pres">
      <dgm:prSet presAssocID="{FA729268-800F-41B2-9BA3-915AE6230422}" presName="Name18" presStyleLbl="sibTrans2D1" presStyleIdx="1" presStyleCnt="2" custScaleX="80276" custScaleY="93737" custLinFactNeighborX="11846" custLinFactNeighborY="-4400"/>
      <dgm:spPr/>
    </dgm:pt>
    <dgm:pt modelId="{C8A67470-7E3A-4554-8FAA-D56AE07ECAC9}" type="pres">
      <dgm:prSet presAssocID="{2278960F-727E-4771-A238-8382CF3A5DA9}" presName="composite1" presStyleCnt="0"/>
      <dgm:spPr/>
    </dgm:pt>
    <dgm:pt modelId="{B9AA7254-887B-4A26-AA5D-313E47E6CD91}" type="pres">
      <dgm:prSet presAssocID="{2278960F-727E-4771-A238-8382CF3A5DA9}" presName="dummyNode1" presStyleLbl="node1" presStyleIdx="1" presStyleCnt="3"/>
      <dgm:spPr/>
    </dgm:pt>
    <dgm:pt modelId="{C19A2054-237E-4920-A03B-761B91E5CB35}" type="pres">
      <dgm:prSet presAssocID="{2278960F-727E-4771-A238-8382CF3A5DA9}" presName="childNode1" presStyleLbl="bgAcc1" presStyleIdx="2" presStyleCnt="3" custScaleX="151166" custScaleY="170500">
        <dgm:presLayoutVars>
          <dgm:bulletEnabled val="1"/>
        </dgm:presLayoutVars>
      </dgm:prSet>
      <dgm:spPr/>
    </dgm:pt>
    <dgm:pt modelId="{7220898A-5764-430A-AAFE-735E08A76926}" type="pres">
      <dgm:prSet presAssocID="{2278960F-727E-4771-A238-8382CF3A5DA9}" presName="childNode1tx" presStyleLbl="bgAcc1" presStyleIdx="2" presStyleCnt="3">
        <dgm:presLayoutVars>
          <dgm:bulletEnabled val="1"/>
        </dgm:presLayoutVars>
      </dgm:prSet>
      <dgm:spPr/>
    </dgm:pt>
    <dgm:pt modelId="{59D352CD-93D4-4E5A-907D-10FB913DE318}" type="pres">
      <dgm:prSet presAssocID="{2278960F-727E-4771-A238-8382CF3A5DA9}" presName="parentNode1" presStyleLbl="node1" presStyleIdx="2" presStyleCnt="3" custLinFactY="41201" custLinFactNeighborX="5602" custLinFactNeighborY="100000">
        <dgm:presLayoutVars>
          <dgm:chMax val="1"/>
          <dgm:bulletEnabled val="1"/>
        </dgm:presLayoutVars>
      </dgm:prSet>
      <dgm:spPr/>
    </dgm:pt>
    <dgm:pt modelId="{49C468AB-9B6E-43C6-8C7D-A97DDBE17B00}" type="pres">
      <dgm:prSet presAssocID="{2278960F-727E-4771-A238-8382CF3A5DA9}" presName="connSite1" presStyleCnt="0"/>
      <dgm:spPr/>
    </dgm:pt>
  </dgm:ptLst>
  <dgm:cxnLst>
    <dgm:cxn modelId="{95685403-9DAF-4D7A-92AD-1716956592C5}" type="presOf" srcId="{9026C685-EE62-470C-97B8-837312573A4C}" destId="{7220898A-5764-430A-AAFE-735E08A76926}" srcOrd="1" destOrd="0" presId="urn:microsoft.com/office/officeart/2005/8/layout/hProcess4"/>
    <dgm:cxn modelId="{1BFA9515-70F0-4CB6-9879-D4D0AED4B0EF}" type="presOf" srcId="{1E406AD1-5F32-4956-985A-78F211F59ECA}" destId="{947FA28F-A720-4397-953A-45551FED2F43}" srcOrd="1" destOrd="2" presId="urn:microsoft.com/office/officeart/2005/8/layout/hProcess4"/>
    <dgm:cxn modelId="{5DDFE223-5D0D-4837-918A-7AB31A216274}" type="presOf" srcId="{9026C685-EE62-470C-97B8-837312573A4C}" destId="{C19A2054-237E-4920-A03B-761B91E5CB35}" srcOrd="0" destOrd="0" presId="urn:microsoft.com/office/officeart/2005/8/layout/hProcess4"/>
    <dgm:cxn modelId="{C6A2172C-1BFA-4B93-85CE-9482C023FC3C}" srcId="{2278960F-727E-4771-A238-8382CF3A5DA9}" destId="{C19112AD-F967-45FC-B9E5-2787CAF73772}" srcOrd="2" destOrd="0" parTransId="{1D3B86E9-8A14-4A49-BD14-E89A1355F620}" sibTransId="{206CCD2D-F220-415B-8412-5EB3C91218C3}"/>
    <dgm:cxn modelId="{18ABAA2D-C300-4EDD-82A1-B14F44ED508D}" type="presOf" srcId="{738BD0D2-863E-4668-9E29-8E0B9E9F2C21}" destId="{9EFC9538-E9EA-496C-9602-5AF43D9C9058}" srcOrd="0" destOrd="0" presId="urn:microsoft.com/office/officeart/2005/8/layout/hProcess4"/>
    <dgm:cxn modelId="{68954934-310B-47BC-BA1B-388EE4A7B872}" srcId="{6822D4E6-113D-4784-A6A2-31B6833028AB}" destId="{70CAD288-D34C-4DCC-AFE8-3433B98A9B9B}" srcOrd="0" destOrd="0" parTransId="{7CA54FF6-9CD5-4D8F-A5EC-382FE6554751}" sibTransId="{8C64E198-A8C5-4DF8-88E6-7C6580ED1BB9}"/>
    <dgm:cxn modelId="{1601763C-F911-42BD-9037-F0ECA7A9F664}" type="presOf" srcId="{9AEC4219-2F76-419A-81A5-9D4C9CA1893D}" destId="{55CBFED1-EC1F-46D4-B738-689E65DD339D}" srcOrd="0" destOrd="0" presId="urn:microsoft.com/office/officeart/2005/8/layout/hProcess4"/>
    <dgm:cxn modelId="{36DCDA3C-9238-4E06-A840-27EBC02BF68E}" type="presOf" srcId="{BB9FC5B6-9E51-4F1D-ADE1-F6A0E499BA15}" destId="{7FD16507-1CCE-4AB8-B4D6-BE6E95209446}" srcOrd="1" destOrd="0" presId="urn:microsoft.com/office/officeart/2005/8/layout/hProcess4"/>
    <dgm:cxn modelId="{E723A95F-49E6-462D-B72D-1DFA457585F5}" type="presOf" srcId="{FAF61388-E35B-43F5-86DB-CB5B34447C2E}" destId="{F43FFB68-0585-4151-8BA3-6ACB4FE1A1A2}" srcOrd="0" destOrd="2" presId="urn:microsoft.com/office/officeart/2005/8/layout/hProcess4"/>
    <dgm:cxn modelId="{E6FAD641-B44F-43B6-ABD2-F28567717A3E}" type="presOf" srcId="{C19112AD-F967-45FC-B9E5-2787CAF73772}" destId="{C19A2054-237E-4920-A03B-761B91E5CB35}" srcOrd="0" destOrd="2" presId="urn:microsoft.com/office/officeart/2005/8/layout/hProcess4"/>
    <dgm:cxn modelId="{6EC18963-9E3F-47DE-AD6D-E17038C73D93}" type="presOf" srcId="{FAF61388-E35B-43F5-86DB-CB5B34447C2E}" destId="{7FD16507-1CCE-4AB8-B4D6-BE6E95209446}" srcOrd="1" destOrd="2" presId="urn:microsoft.com/office/officeart/2005/8/layout/hProcess4"/>
    <dgm:cxn modelId="{A5BED046-CC7D-4DCA-8C00-3ADB77D104D8}" type="presOf" srcId="{BB9FC5B6-9E51-4F1D-ADE1-F6A0E499BA15}" destId="{F43FFB68-0585-4151-8BA3-6ACB4FE1A1A2}" srcOrd="0" destOrd="0" presId="urn:microsoft.com/office/officeart/2005/8/layout/hProcess4"/>
    <dgm:cxn modelId="{31827E67-86CB-45F6-AE73-28A9DBDBB49A}" type="presOf" srcId="{70CAD288-D34C-4DCC-AFE8-3433B98A9B9B}" destId="{07BAD9D0-3687-4301-AC4F-BE1D90B934DB}" srcOrd="0" destOrd="0" presId="urn:microsoft.com/office/officeart/2005/8/layout/hProcess4"/>
    <dgm:cxn modelId="{58D3B048-AF4D-4896-B6ED-25E199DAA440}" type="presOf" srcId="{7FB53C91-1B9A-45F8-8CD3-6CD82219C6B3}" destId="{F43FFB68-0585-4151-8BA3-6ACB4FE1A1A2}" srcOrd="0" destOrd="1" presId="urn:microsoft.com/office/officeart/2005/8/layout/hProcess4"/>
    <dgm:cxn modelId="{D823EC69-B9FB-4609-8079-F46A166CEA82}" srcId="{70CAD288-D34C-4DCC-AFE8-3433B98A9B9B}" destId="{FAF61388-E35B-43F5-86DB-CB5B34447C2E}" srcOrd="2" destOrd="0" parTransId="{B11F73C5-58BD-4FF7-868D-238FF62690D5}" sibTransId="{599D9DB6-CAF0-405C-A85B-6E8DF2F70C92}"/>
    <dgm:cxn modelId="{2A63686D-6CCF-40E8-867B-5B56ED266A2F}" srcId="{9AEC4219-2F76-419A-81A5-9D4C9CA1893D}" destId="{1E406AD1-5F32-4956-985A-78F211F59ECA}" srcOrd="2" destOrd="0" parTransId="{86B17216-109B-4C93-9309-DDE5236EA70D}" sibTransId="{9C470C33-E4F8-4625-8D46-6E267C8CA7F9}"/>
    <dgm:cxn modelId="{6520984D-83FF-44F5-9B5D-1B7479C3F278}" srcId="{70CAD288-D34C-4DCC-AFE8-3433B98A9B9B}" destId="{BB9FC5B6-9E51-4F1D-ADE1-F6A0E499BA15}" srcOrd="0" destOrd="0" parTransId="{4B353ECF-078D-4BAE-B402-B14BF13DE8CF}" sibTransId="{7009D938-0865-40BD-98CA-9295FD6C7174}"/>
    <dgm:cxn modelId="{5D02A16D-D7CB-451D-B798-B74C19D77641}" type="presOf" srcId="{2278960F-727E-4771-A238-8382CF3A5DA9}" destId="{59D352CD-93D4-4E5A-907D-10FB913DE318}" srcOrd="0" destOrd="0" presId="urn:microsoft.com/office/officeart/2005/8/layout/hProcess4"/>
    <dgm:cxn modelId="{FB1B5D75-853A-43B7-93E7-8BD982554F1A}" type="presOf" srcId="{04FFC1C3-E67A-4CD8-9089-E15BD36291F5}" destId="{C19A2054-237E-4920-A03B-761B91E5CB35}" srcOrd="0" destOrd="1" presId="urn:microsoft.com/office/officeart/2005/8/layout/hProcess4"/>
    <dgm:cxn modelId="{0E2B4675-057D-467A-B6AE-BCBB6980F5C2}" srcId="{2278960F-727E-4771-A238-8382CF3A5DA9}" destId="{9026C685-EE62-470C-97B8-837312573A4C}" srcOrd="0" destOrd="0" parTransId="{63B03445-AA7B-4652-A68B-E72D375FB687}" sibTransId="{836E889D-D05C-4792-A564-E736F87DA012}"/>
    <dgm:cxn modelId="{77F8B955-7CD7-4E85-BA0B-E0101A276AD8}" srcId="{6822D4E6-113D-4784-A6A2-31B6833028AB}" destId="{2278960F-727E-4771-A238-8382CF3A5DA9}" srcOrd="2" destOrd="0" parTransId="{CFE69428-9D7D-41A2-AE12-445F73C2C35F}" sibTransId="{E7877698-4111-4B2D-9F6B-F5A294AE7D7E}"/>
    <dgm:cxn modelId="{547AA877-1419-41AC-95D7-85891F22CC10}" srcId="{6822D4E6-113D-4784-A6A2-31B6833028AB}" destId="{9AEC4219-2F76-419A-81A5-9D4C9CA1893D}" srcOrd="1" destOrd="0" parTransId="{6D95BFFD-BC86-4DC1-9E6D-3DF1705FC330}" sibTransId="{FA729268-800F-41B2-9BA3-915AE6230422}"/>
    <dgm:cxn modelId="{3C9A9079-4D0D-42D9-9F4E-0EF890767F3B}" type="presOf" srcId="{C6723AC6-3B3B-4181-A721-44C71A4B43C5}" destId="{9EFC9538-E9EA-496C-9602-5AF43D9C9058}" srcOrd="0" destOrd="1" presId="urn:microsoft.com/office/officeart/2005/8/layout/hProcess4"/>
    <dgm:cxn modelId="{F75FC67D-340B-462B-A38E-D47A2818B4F6}" type="presOf" srcId="{04FFC1C3-E67A-4CD8-9089-E15BD36291F5}" destId="{7220898A-5764-430A-AAFE-735E08A76926}" srcOrd="1" destOrd="1" presId="urn:microsoft.com/office/officeart/2005/8/layout/hProcess4"/>
    <dgm:cxn modelId="{0F49C58C-9BD9-4CB6-955C-D2E7DB770F88}" type="presOf" srcId="{FA729268-800F-41B2-9BA3-915AE6230422}" destId="{8AFFC2F4-E03C-47D9-B52E-A18C6F5AB2D5}" srcOrd="0" destOrd="0" presId="urn:microsoft.com/office/officeart/2005/8/layout/hProcess4"/>
    <dgm:cxn modelId="{BB0DCF90-370B-41AF-BB52-0AA234A65961}" type="presOf" srcId="{8C64E198-A8C5-4DF8-88E6-7C6580ED1BB9}" destId="{30B2A661-F636-4F40-82ED-522637004E11}" srcOrd="0" destOrd="0" presId="urn:microsoft.com/office/officeart/2005/8/layout/hProcess4"/>
    <dgm:cxn modelId="{C68265A3-D706-4741-89DC-B0705A4E84C1}" type="presOf" srcId="{C6723AC6-3B3B-4181-A721-44C71A4B43C5}" destId="{947FA28F-A720-4397-953A-45551FED2F43}" srcOrd="1" destOrd="1" presId="urn:microsoft.com/office/officeart/2005/8/layout/hProcess4"/>
    <dgm:cxn modelId="{6E3B4BA6-2AD0-4AC9-9A91-52D5593891D5}" type="presOf" srcId="{1E406AD1-5F32-4956-985A-78F211F59ECA}" destId="{9EFC9538-E9EA-496C-9602-5AF43D9C9058}" srcOrd="0" destOrd="2" presId="urn:microsoft.com/office/officeart/2005/8/layout/hProcess4"/>
    <dgm:cxn modelId="{7647FEB0-F956-4E12-9AEA-5545420045BA}" srcId="{2278960F-727E-4771-A238-8382CF3A5DA9}" destId="{04FFC1C3-E67A-4CD8-9089-E15BD36291F5}" srcOrd="1" destOrd="0" parTransId="{FB8DFC91-BC79-4B84-BAA7-004463D48C92}" sibTransId="{0D744C80-4347-431B-80FA-BF57CF41FD6E}"/>
    <dgm:cxn modelId="{EC8B5CB2-76D1-45A9-918B-2E81ACDD5173}" srcId="{9AEC4219-2F76-419A-81A5-9D4C9CA1893D}" destId="{C6723AC6-3B3B-4181-A721-44C71A4B43C5}" srcOrd="1" destOrd="0" parTransId="{7F40C8AF-42C6-455A-8B34-4AE6947FD284}" sibTransId="{3F6097FC-FB51-448B-8C42-BDFB5A28CA18}"/>
    <dgm:cxn modelId="{C3369CB5-446D-49E3-8789-DA2F22F2FC78}" type="presOf" srcId="{7FB53C91-1B9A-45F8-8CD3-6CD82219C6B3}" destId="{7FD16507-1CCE-4AB8-B4D6-BE6E95209446}" srcOrd="1" destOrd="1" presId="urn:microsoft.com/office/officeart/2005/8/layout/hProcess4"/>
    <dgm:cxn modelId="{56DC1BC4-C3A2-4801-A146-B0A5C2190101}" srcId="{9AEC4219-2F76-419A-81A5-9D4C9CA1893D}" destId="{738BD0D2-863E-4668-9E29-8E0B9E9F2C21}" srcOrd="0" destOrd="0" parTransId="{D33A827A-B05A-454D-9D1B-39593830C530}" sibTransId="{462DA4EC-2A6A-4C4C-B688-672C0C552C9D}"/>
    <dgm:cxn modelId="{BAC2F7D8-46AE-417F-81C8-AB5D863F6DA7}" srcId="{70CAD288-D34C-4DCC-AFE8-3433B98A9B9B}" destId="{7FB53C91-1B9A-45F8-8CD3-6CD82219C6B3}" srcOrd="1" destOrd="0" parTransId="{7DCCCAA0-0D92-490D-A71E-CD5E9E75E7A4}" sibTransId="{EF6076D9-A174-4AC5-9548-FD210B710965}"/>
    <dgm:cxn modelId="{6E7539D9-1BCD-4647-840F-9315D30B02B5}" type="presOf" srcId="{6822D4E6-113D-4784-A6A2-31B6833028AB}" destId="{E43A808D-0F71-4757-884F-0812E50B5898}" srcOrd="0" destOrd="0" presId="urn:microsoft.com/office/officeart/2005/8/layout/hProcess4"/>
    <dgm:cxn modelId="{1BF69AEE-D5CE-42AA-9B8C-485C36D5C3AE}" type="presOf" srcId="{738BD0D2-863E-4668-9E29-8E0B9E9F2C21}" destId="{947FA28F-A720-4397-953A-45551FED2F43}" srcOrd="1" destOrd="0" presId="urn:microsoft.com/office/officeart/2005/8/layout/hProcess4"/>
    <dgm:cxn modelId="{0CC3A9F9-7A32-41BB-BC1D-2F2C3FCBFBE8}" type="presOf" srcId="{C19112AD-F967-45FC-B9E5-2787CAF73772}" destId="{7220898A-5764-430A-AAFE-735E08A76926}" srcOrd="1" destOrd="2" presId="urn:microsoft.com/office/officeart/2005/8/layout/hProcess4"/>
    <dgm:cxn modelId="{01CC80D6-A93F-4E5C-93CD-EA2125BB6BEB}" type="presParOf" srcId="{E43A808D-0F71-4757-884F-0812E50B5898}" destId="{B98F94B3-810C-491E-A449-AB4D23A9B0D8}" srcOrd="0" destOrd="0" presId="urn:microsoft.com/office/officeart/2005/8/layout/hProcess4"/>
    <dgm:cxn modelId="{E46A5EB2-9E82-413C-8605-9C56AB6C6DE8}" type="presParOf" srcId="{E43A808D-0F71-4757-884F-0812E50B5898}" destId="{0A2A8821-4DE4-4D5D-A2DA-DF541BB14EA7}" srcOrd="1" destOrd="0" presId="urn:microsoft.com/office/officeart/2005/8/layout/hProcess4"/>
    <dgm:cxn modelId="{2CCD938A-455F-466A-8D6D-335785DD6B5A}" type="presParOf" srcId="{E43A808D-0F71-4757-884F-0812E50B5898}" destId="{E77E72D0-BF42-4CE4-A709-10CAEF21FE22}" srcOrd="2" destOrd="0" presId="urn:microsoft.com/office/officeart/2005/8/layout/hProcess4"/>
    <dgm:cxn modelId="{738B30B3-69DD-4F22-8DD8-6D67B860D851}" type="presParOf" srcId="{E77E72D0-BF42-4CE4-A709-10CAEF21FE22}" destId="{D42FB029-0115-4444-9FFB-2E124CFC7B9E}" srcOrd="0" destOrd="0" presId="urn:microsoft.com/office/officeart/2005/8/layout/hProcess4"/>
    <dgm:cxn modelId="{615FDB8D-7B1F-48BE-B0C5-F0BCFB4AF07F}" type="presParOf" srcId="{D42FB029-0115-4444-9FFB-2E124CFC7B9E}" destId="{9ADBB3DD-0258-471C-A25A-FB00D0CDBD7B}" srcOrd="0" destOrd="0" presId="urn:microsoft.com/office/officeart/2005/8/layout/hProcess4"/>
    <dgm:cxn modelId="{53BFE904-66EF-417A-AE9E-5DB6003CF1F0}" type="presParOf" srcId="{D42FB029-0115-4444-9FFB-2E124CFC7B9E}" destId="{F43FFB68-0585-4151-8BA3-6ACB4FE1A1A2}" srcOrd="1" destOrd="0" presId="urn:microsoft.com/office/officeart/2005/8/layout/hProcess4"/>
    <dgm:cxn modelId="{55D4740C-01D9-408F-A6E8-6E1ED7688CF4}" type="presParOf" srcId="{D42FB029-0115-4444-9FFB-2E124CFC7B9E}" destId="{7FD16507-1CCE-4AB8-B4D6-BE6E95209446}" srcOrd="2" destOrd="0" presId="urn:microsoft.com/office/officeart/2005/8/layout/hProcess4"/>
    <dgm:cxn modelId="{68C26E67-EAC1-4117-ADF7-4E2DF731A35C}" type="presParOf" srcId="{D42FB029-0115-4444-9FFB-2E124CFC7B9E}" destId="{07BAD9D0-3687-4301-AC4F-BE1D90B934DB}" srcOrd="3" destOrd="0" presId="urn:microsoft.com/office/officeart/2005/8/layout/hProcess4"/>
    <dgm:cxn modelId="{BB35B4FB-1F71-4B2F-BF35-90259BF0CF95}" type="presParOf" srcId="{D42FB029-0115-4444-9FFB-2E124CFC7B9E}" destId="{63DA80A1-17E0-4222-A49D-0EE653F7CF65}" srcOrd="4" destOrd="0" presId="urn:microsoft.com/office/officeart/2005/8/layout/hProcess4"/>
    <dgm:cxn modelId="{D4EAEBAD-92C4-4608-8A5F-03803A5CFB5E}" type="presParOf" srcId="{E77E72D0-BF42-4CE4-A709-10CAEF21FE22}" destId="{30B2A661-F636-4F40-82ED-522637004E11}" srcOrd="1" destOrd="0" presId="urn:microsoft.com/office/officeart/2005/8/layout/hProcess4"/>
    <dgm:cxn modelId="{FD0F2DBD-3389-4997-9BCA-646A1132EB55}" type="presParOf" srcId="{E77E72D0-BF42-4CE4-A709-10CAEF21FE22}" destId="{CBC649B5-EE47-4BBF-A230-68AAA126E8CC}" srcOrd="2" destOrd="0" presId="urn:microsoft.com/office/officeart/2005/8/layout/hProcess4"/>
    <dgm:cxn modelId="{7DDB18BA-2AC0-4EB6-B043-3A041A930889}" type="presParOf" srcId="{CBC649B5-EE47-4BBF-A230-68AAA126E8CC}" destId="{AC608B7A-3846-4A83-A30E-A49529B4CCD9}" srcOrd="0" destOrd="0" presId="urn:microsoft.com/office/officeart/2005/8/layout/hProcess4"/>
    <dgm:cxn modelId="{EEC79CDF-A467-46B2-8D27-82F2B7CE2972}" type="presParOf" srcId="{CBC649B5-EE47-4BBF-A230-68AAA126E8CC}" destId="{9EFC9538-E9EA-496C-9602-5AF43D9C9058}" srcOrd="1" destOrd="0" presId="urn:microsoft.com/office/officeart/2005/8/layout/hProcess4"/>
    <dgm:cxn modelId="{6AADE3DD-6BEC-4460-8B05-BDBA806FB67D}" type="presParOf" srcId="{CBC649B5-EE47-4BBF-A230-68AAA126E8CC}" destId="{947FA28F-A720-4397-953A-45551FED2F43}" srcOrd="2" destOrd="0" presId="urn:microsoft.com/office/officeart/2005/8/layout/hProcess4"/>
    <dgm:cxn modelId="{D042DD72-1C53-474F-A759-6C4FF1FE316A}" type="presParOf" srcId="{CBC649B5-EE47-4BBF-A230-68AAA126E8CC}" destId="{55CBFED1-EC1F-46D4-B738-689E65DD339D}" srcOrd="3" destOrd="0" presId="urn:microsoft.com/office/officeart/2005/8/layout/hProcess4"/>
    <dgm:cxn modelId="{96805CB9-704C-42FE-8F61-A92C82539D83}" type="presParOf" srcId="{CBC649B5-EE47-4BBF-A230-68AAA126E8CC}" destId="{E7D60F50-6E5A-4039-9B2D-1C2EB15BE34D}" srcOrd="4" destOrd="0" presId="urn:microsoft.com/office/officeart/2005/8/layout/hProcess4"/>
    <dgm:cxn modelId="{51FFE754-48B9-40A0-9D07-30E1C92F7C6F}" type="presParOf" srcId="{E77E72D0-BF42-4CE4-A709-10CAEF21FE22}" destId="{8AFFC2F4-E03C-47D9-B52E-A18C6F5AB2D5}" srcOrd="3" destOrd="0" presId="urn:microsoft.com/office/officeart/2005/8/layout/hProcess4"/>
    <dgm:cxn modelId="{954D4A3C-09B5-498E-BE02-C43CB963374B}" type="presParOf" srcId="{E77E72D0-BF42-4CE4-A709-10CAEF21FE22}" destId="{C8A67470-7E3A-4554-8FAA-D56AE07ECAC9}" srcOrd="4" destOrd="0" presId="urn:microsoft.com/office/officeart/2005/8/layout/hProcess4"/>
    <dgm:cxn modelId="{5BC91D1B-22A4-4A87-8081-FD1FBFEEC34D}" type="presParOf" srcId="{C8A67470-7E3A-4554-8FAA-D56AE07ECAC9}" destId="{B9AA7254-887B-4A26-AA5D-313E47E6CD91}" srcOrd="0" destOrd="0" presId="urn:microsoft.com/office/officeart/2005/8/layout/hProcess4"/>
    <dgm:cxn modelId="{40A5C03C-23A8-4D51-98E1-5F7FE71DD6DD}" type="presParOf" srcId="{C8A67470-7E3A-4554-8FAA-D56AE07ECAC9}" destId="{C19A2054-237E-4920-A03B-761B91E5CB35}" srcOrd="1" destOrd="0" presId="urn:microsoft.com/office/officeart/2005/8/layout/hProcess4"/>
    <dgm:cxn modelId="{F0018B26-014D-43B3-94A3-46DA7A547FF0}" type="presParOf" srcId="{C8A67470-7E3A-4554-8FAA-D56AE07ECAC9}" destId="{7220898A-5764-430A-AAFE-735E08A76926}" srcOrd="2" destOrd="0" presId="urn:microsoft.com/office/officeart/2005/8/layout/hProcess4"/>
    <dgm:cxn modelId="{05ECB550-06AE-41F1-9DC6-4550B6E97D40}" type="presParOf" srcId="{C8A67470-7E3A-4554-8FAA-D56AE07ECAC9}" destId="{59D352CD-93D4-4E5A-907D-10FB913DE318}" srcOrd="3" destOrd="0" presId="urn:microsoft.com/office/officeart/2005/8/layout/hProcess4"/>
    <dgm:cxn modelId="{03B45CF9-A2B6-45F4-96BA-4710FF489584}" type="presParOf" srcId="{C8A67470-7E3A-4554-8FAA-D56AE07ECAC9}" destId="{49C468AB-9B6E-43C6-8C7D-A97DDBE17B00}"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3DBDC8-9427-4F31-A50B-1E735EB4F60B}">
      <dsp:nvSpPr>
        <dsp:cNvPr id="0" name=""/>
        <dsp:cNvSpPr/>
      </dsp:nvSpPr>
      <dsp:spPr>
        <a:xfrm>
          <a:off x="0" y="0"/>
          <a:ext cx="3816424" cy="3816424"/>
        </a:xfrm>
        <a:prstGeom prst="triangle">
          <a:avLst/>
        </a:prstGeom>
        <a:solidFill>
          <a:schemeClr val="tx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934C37A-B0EA-49A1-8045-B8FD0C9F5811}">
      <dsp:nvSpPr>
        <dsp:cNvPr id="0" name=""/>
        <dsp:cNvSpPr/>
      </dsp:nvSpPr>
      <dsp:spPr>
        <a:xfrm>
          <a:off x="1039259" y="249303"/>
          <a:ext cx="2480675" cy="698498"/>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ZA" sz="2000" kern="1200" dirty="0"/>
            <a:t>NDP</a:t>
          </a:r>
          <a:endParaRPr lang="en-GB" sz="2000" kern="1200" dirty="0"/>
        </a:p>
      </dsp:txBody>
      <dsp:txXfrm>
        <a:off x="1073357" y="283401"/>
        <a:ext cx="2412479" cy="630302"/>
      </dsp:txXfrm>
    </dsp:sp>
    <dsp:sp modelId="{B112611A-551C-4D22-9ACB-AB1D246FFBE6}">
      <dsp:nvSpPr>
        <dsp:cNvPr id="0" name=""/>
        <dsp:cNvSpPr/>
      </dsp:nvSpPr>
      <dsp:spPr>
        <a:xfrm>
          <a:off x="1039457" y="1173097"/>
          <a:ext cx="2480675" cy="698498"/>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ZA" sz="2000" kern="1200" dirty="0"/>
            <a:t>MTSF</a:t>
          </a:r>
          <a:endParaRPr lang="en-GB" sz="2000" kern="1200" dirty="0"/>
        </a:p>
      </dsp:txBody>
      <dsp:txXfrm>
        <a:off x="1073555" y="1207195"/>
        <a:ext cx="2412479" cy="630302"/>
      </dsp:txXfrm>
    </dsp:sp>
    <dsp:sp modelId="{02A52CF5-2D77-4650-8ECC-1288E26525DD}">
      <dsp:nvSpPr>
        <dsp:cNvPr id="0" name=""/>
        <dsp:cNvSpPr/>
      </dsp:nvSpPr>
      <dsp:spPr>
        <a:xfrm>
          <a:off x="-83209" y="2116046"/>
          <a:ext cx="7745090" cy="1389612"/>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t>SECTOR PLANS, DELIVERY AGREEMENTS, NATIONAL AND PROVINCIAL DEPARTMENTAL PLANS AND MUNICIPAL PLANS</a:t>
          </a:r>
        </a:p>
      </dsp:txBody>
      <dsp:txXfrm>
        <a:off x="-15374" y="2183881"/>
        <a:ext cx="7609420" cy="12539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3FFB68-0585-4151-8BA3-6ACB4FE1A1A2}">
      <dsp:nvSpPr>
        <dsp:cNvPr id="0" name=""/>
        <dsp:cNvSpPr/>
      </dsp:nvSpPr>
      <dsp:spPr>
        <a:xfrm>
          <a:off x="17580" y="71437"/>
          <a:ext cx="2323861" cy="2316588"/>
        </a:xfrm>
        <a:prstGeom prst="roundRect">
          <a:avLst>
            <a:gd name="adj" fmla="val 10000"/>
          </a:avLst>
        </a:prstGeom>
        <a:solidFill>
          <a:sysClr val="window" lastClr="FFFFFF">
            <a:alpha val="90000"/>
            <a:hueOff val="0"/>
            <a:satOff val="0"/>
            <a:lumOff val="0"/>
            <a:alphaOff val="0"/>
          </a:sysClr>
        </a:solidFill>
        <a:ln w="12700" cap="flat" cmpd="sng" algn="ctr">
          <a:solidFill>
            <a:srgbClr val="C0000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666750">
            <a:lnSpc>
              <a:spcPct val="90000"/>
            </a:lnSpc>
            <a:spcBef>
              <a:spcPct val="0"/>
            </a:spcBef>
            <a:spcAft>
              <a:spcPct val="15000"/>
            </a:spcAft>
            <a:buChar char="•"/>
          </a:pPr>
          <a:r>
            <a:rPr lang="en-US" sz="1500" kern="1200" dirty="0">
              <a:solidFill>
                <a:sysClr val="windowText" lastClr="000000">
                  <a:hueOff val="0"/>
                  <a:satOff val="0"/>
                  <a:lumOff val="0"/>
                  <a:alphaOff val="0"/>
                </a:sysClr>
              </a:solidFill>
              <a:latin typeface="Calibri" panose="020F0502020204030204"/>
              <a:ea typeface="+mn-ea"/>
              <a:cs typeface="+mn-cs"/>
            </a:rPr>
            <a:t>Initial in-depth delivery reports provided to DPME</a:t>
          </a:r>
        </a:p>
        <a:p>
          <a:pPr marL="114300" lvl="1" indent="-114300" algn="l" defTabSz="666750">
            <a:lnSpc>
              <a:spcPct val="90000"/>
            </a:lnSpc>
            <a:spcBef>
              <a:spcPct val="0"/>
            </a:spcBef>
            <a:spcAft>
              <a:spcPct val="15000"/>
            </a:spcAft>
            <a:buChar char="•"/>
          </a:pPr>
          <a:r>
            <a:rPr lang="en-US" sz="1500" kern="1200" dirty="0">
              <a:solidFill>
                <a:sysClr val="windowText" lastClr="000000">
                  <a:hueOff val="0"/>
                  <a:satOff val="0"/>
                  <a:lumOff val="0"/>
                  <a:alphaOff val="0"/>
                </a:sysClr>
              </a:solidFill>
              <a:latin typeface="Calibri" panose="020F0502020204030204"/>
              <a:ea typeface="+mn-ea"/>
              <a:cs typeface="+mn-cs"/>
            </a:rPr>
            <a:t>DPME engages with departments regarding performance</a:t>
          </a:r>
        </a:p>
        <a:p>
          <a:pPr marL="114300" lvl="1" indent="-114300" algn="l" defTabSz="666750">
            <a:lnSpc>
              <a:spcPct val="90000"/>
            </a:lnSpc>
            <a:spcBef>
              <a:spcPct val="0"/>
            </a:spcBef>
            <a:spcAft>
              <a:spcPct val="15000"/>
            </a:spcAft>
            <a:buChar char="•"/>
          </a:pPr>
          <a:r>
            <a:rPr lang="en-US" sz="1500" kern="1200" dirty="0">
              <a:solidFill>
                <a:sysClr val="windowText" lastClr="000000">
                  <a:hueOff val="0"/>
                  <a:satOff val="0"/>
                  <a:lumOff val="0"/>
                  <a:alphaOff val="0"/>
                </a:sysClr>
              </a:solidFill>
              <a:latin typeface="Calibri" panose="020F0502020204030204"/>
              <a:ea typeface="+mn-ea"/>
              <a:cs typeface="+mn-cs"/>
            </a:rPr>
            <a:t>Final in-depth delivery report provide to DPME after engagement</a:t>
          </a:r>
        </a:p>
      </dsp:txBody>
      <dsp:txXfrm>
        <a:off x="70891" y="124748"/>
        <a:ext cx="2217239" cy="1713554"/>
      </dsp:txXfrm>
    </dsp:sp>
    <dsp:sp modelId="{30B2A661-F636-4F40-82ED-522637004E11}">
      <dsp:nvSpPr>
        <dsp:cNvPr id="0" name=""/>
        <dsp:cNvSpPr/>
      </dsp:nvSpPr>
      <dsp:spPr>
        <a:xfrm rot="806795">
          <a:off x="813387" y="1395188"/>
          <a:ext cx="2187071" cy="2181345"/>
        </a:xfrm>
        <a:prstGeom prst="leftCircularArrow">
          <a:avLst>
            <a:gd name="adj1" fmla="val 2915"/>
            <a:gd name="adj2" fmla="val 356773"/>
            <a:gd name="adj3" fmla="val 1892066"/>
            <a:gd name="adj4" fmla="val 8784272"/>
            <a:gd name="adj5" fmla="val 3401"/>
          </a:avLst>
        </a:prstGeom>
        <a:solidFill>
          <a:srgbClr val="5B9BD5">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07BAD9D0-3687-4301-AC4F-BE1D90B934DB}">
      <dsp:nvSpPr>
        <dsp:cNvPr id="0" name=""/>
        <dsp:cNvSpPr/>
      </dsp:nvSpPr>
      <dsp:spPr>
        <a:xfrm>
          <a:off x="161597" y="2433832"/>
          <a:ext cx="1579379" cy="628067"/>
        </a:xfrm>
        <a:prstGeom prst="roundRect">
          <a:avLst>
            <a:gd name="adj" fmla="val 10000"/>
          </a:avLst>
        </a:prstGeom>
        <a:solidFill>
          <a:srgbClr val="ED7D31">
            <a:lumMod val="75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ysClr val="window" lastClr="FFFFFF"/>
              </a:solidFill>
              <a:latin typeface="Calibri" panose="020F0502020204030204"/>
              <a:ea typeface="+mn-ea"/>
              <a:cs typeface="+mn-cs"/>
            </a:rPr>
            <a:t>Departmental Reports on Priorities</a:t>
          </a:r>
        </a:p>
      </dsp:txBody>
      <dsp:txXfrm>
        <a:off x="179992" y="2452227"/>
        <a:ext cx="1542589" cy="591277"/>
      </dsp:txXfrm>
    </dsp:sp>
    <dsp:sp modelId="{9EFC9538-E9EA-496C-9602-5AF43D9C9058}">
      <dsp:nvSpPr>
        <dsp:cNvPr id="0" name=""/>
        <dsp:cNvSpPr/>
      </dsp:nvSpPr>
      <dsp:spPr>
        <a:xfrm>
          <a:off x="2773498" y="331305"/>
          <a:ext cx="2971417" cy="3548112"/>
        </a:xfrm>
        <a:prstGeom prst="roundRect">
          <a:avLst>
            <a:gd name="adj" fmla="val 10000"/>
          </a:avLst>
        </a:prstGeom>
        <a:solidFill>
          <a:sysClr val="window" lastClr="FFFFFF"/>
        </a:solidFill>
        <a:ln w="12700" cap="flat" cmpd="sng" algn="ctr">
          <a:solidFill>
            <a:srgbClr val="FFC000"/>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123825" tIns="123825" rIns="123825" bIns="123825" numCol="1" spcCol="1270" anchor="t" anchorCtr="0">
          <a:noAutofit/>
        </a:bodyPr>
        <a:lstStyle/>
        <a:p>
          <a:pPr marL="114300" lvl="1" indent="-114300" algn="l" defTabSz="622300">
            <a:lnSpc>
              <a:spcPct val="90000"/>
            </a:lnSpc>
            <a:spcBef>
              <a:spcPct val="0"/>
            </a:spcBef>
            <a:spcAft>
              <a:spcPct val="15000"/>
            </a:spcAft>
            <a:buChar char="•"/>
          </a:pPr>
          <a:r>
            <a:rPr lang="en-US" sz="1400" kern="1200" dirty="0">
              <a:solidFill>
                <a:schemeClr val="tx1"/>
              </a:solidFill>
              <a:latin typeface="Calibri" panose="020F0502020204030204"/>
              <a:ea typeface="+mn-ea"/>
              <a:cs typeface="+mn-cs"/>
            </a:rPr>
            <a:t>DPME evaluates progress and whether this has a positive impact on the priority</a:t>
          </a:r>
        </a:p>
        <a:p>
          <a:pPr marL="114300" lvl="1" indent="-114300" algn="l" defTabSz="622300">
            <a:lnSpc>
              <a:spcPct val="90000"/>
            </a:lnSpc>
            <a:spcBef>
              <a:spcPct val="0"/>
            </a:spcBef>
            <a:spcAft>
              <a:spcPct val="15000"/>
            </a:spcAft>
            <a:buChar char="•"/>
          </a:pPr>
          <a:r>
            <a:rPr lang="en-US" sz="1400" kern="1200" dirty="0">
              <a:solidFill>
                <a:schemeClr val="tx1"/>
              </a:solidFill>
              <a:latin typeface="Calibri" panose="020F0502020204030204"/>
              <a:ea typeface="+mn-ea"/>
              <a:cs typeface="+mn-cs"/>
            </a:rPr>
            <a:t>Prepares a delivery update that is evidence-based and that provides a prediction of the likelihood of achieving the priority and the expected results and impacts. </a:t>
          </a:r>
        </a:p>
        <a:p>
          <a:pPr marL="114300" lvl="1" indent="-114300" algn="l" defTabSz="622300">
            <a:lnSpc>
              <a:spcPct val="90000"/>
            </a:lnSpc>
            <a:spcBef>
              <a:spcPct val="0"/>
            </a:spcBef>
            <a:spcAft>
              <a:spcPct val="15000"/>
            </a:spcAft>
            <a:buChar char="•"/>
          </a:pPr>
          <a:r>
            <a:rPr lang="en-US" sz="1400" kern="1200" dirty="0">
              <a:solidFill>
                <a:schemeClr val="tx1"/>
              </a:solidFill>
              <a:latin typeface="Calibri" panose="020F0502020204030204"/>
              <a:ea typeface="+mn-ea"/>
              <a:cs typeface="+mn-cs"/>
            </a:rPr>
            <a:t>Identifies the key actions needed for the next six months</a:t>
          </a:r>
        </a:p>
      </dsp:txBody>
      <dsp:txXfrm>
        <a:off x="2855150" y="1173267"/>
        <a:ext cx="2808113" cy="2624498"/>
      </dsp:txXfrm>
    </dsp:sp>
    <dsp:sp modelId="{8AFFC2F4-E03C-47D9-B52E-A18C6F5AB2D5}">
      <dsp:nvSpPr>
        <dsp:cNvPr id="0" name=""/>
        <dsp:cNvSpPr/>
      </dsp:nvSpPr>
      <dsp:spPr>
        <a:xfrm>
          <a:off x="4554093" y="-302462"/>
          <a:ext cx="2799430" cy="3268849"/>
        </a:xfrm>
        <a:prstGeom prst="circularArrow">
          <a:avLst>
            <a:gd name="adj1" fmla="val 2564"/>
            <a:gd name="adj2" fmla="val 311250"/>
            <a:gd name="adj3" fmla="val 19656489"/>
            <a:gd name="adj4" fmla="val 12718761"/>
            <a:gd name="adj5" fmla="val 2992"/>
          </a:avLst>
        </a:prstGeom>
        <a:solidFill>
          <a:srgbClr val="5B9BD5">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55CBFED1-EC1F-46D4-B738-689E65DD339D}">
      <dsp:nvSpPr>
        <dsp:cNvPr id="0" name=""/>
        <dsp:cNvSpPr/>
      </dsp:nvSpPr>
      <dsp:spPr>
        <a:xfrm>
          <a:off x="3457032" y="431363"/>
          <a:ext cx="1579379" cy="628067"/>
        </a:xfrm>
        <a:prstGeom prst="roundRect">
          <a:avLst>
            <a:gd name="adj" fmla="val 10000"/>
          </a:avLst>
        </a:prstGeom>
        <a:solidFill>
          <a:srgbClr val="FFC000">
            <a:lumMod val="75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ysClr val="window" lastClr="FFFFFF"/>
              </a:solidFill>
              <a:latin typeface="Calibri" panose="020F0502020204030204"/>
              <a:ea typeface="+mn-ea"/>
              <a:cs typeface="+mn-cs"/>
            </a:rPr>
            <a:t>DPME Assessment</a:t>
          </a:r>
        </a:p>
      </dsp:txBody>
      <dsp:txXfrm>
        <a:off x="3475427" y="449758"/>
        <a:ext cx="1542589" cy="591277"/>
      </dsp:txXfrm>
    </dsp:sp>
    <dsp:sp modelId="{C19A2054-237E-4920-A03B-761B91E5CB35}">
      <dsp:nvSpPr>
        <dsp:cNvPr id="0" name=""/>
        <dsp:cNvSpPr/>
      </dsp:nvSpPr>
      <dsp:spPr>
        <a:xfrm>
          <a:off x="5953414" y="718905"/>
          <a:ext cx="2685920" cy="2498660"/>
        </a:xfrm>
        <a:prstGeom prst="roundRect">
          <a:avLst>
            <a:gd name="adj" fmla="val 10000"/>
          </a:avLst>
        </a:prstGeom>
        <a:solidFill>
          <a:sysClr val="window" lastClr="FFFFFF">
            <a:alpha val="90000"/>
            <a:hueOff val="0"/>
            <a:satOff val="0"/>
            <a:lumOff val="0"/>
            <a:alphaOff val="0"/>
          </a:sysClr>
        </a:solidFill>
        <a:ln w="12700" cap="flat" cmpd="sng" algn="ctr">
          <a:solidFill>
            <a:srgbClr val="00B05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711200">
            <a:lnSpc>
              <a:spcPct val="90000"/>
            </a:lnSpc>
            <a:spcBef>
              <a:spcPct val="0"/>
            </a:spcBef>
            <a:spcAft>
              <a:spcPct val="15000"/>
            </a:spcAft>
            <a:buChar char="•"/>
          </a:pPr>
          <a:r>
            <a:rPr lang="en-US" sz="1600" kern="1200" dirty="0">
              <a:solidFill>
                <a:sysClr val="windowText" lastClr="000000">
                  <a:hueOff val="0"/>
                  <a:satOff val="0"/>
                  <a:lumOff val="0"/>
                  <a:alphaOff val="0"/>
                </a:sysClr>
              </a:solidFill>
              <a:latin typeface="Calibri" panose="020F0502020204030204"/>
              <a:ea typeface="+mn-ea"/>
              <a:cs typeface="+mn-cs"/>
            </a:rPr>
            <a:t>Six monthly progress report submitted to President and Cabinet</a:t>
          </a:r>
        </a:p>
        <a:p>
          <a:pPr marL="171450" lvl="1" indent="-171450" algn="l" defTabSz="711200">
            <a:lnSpc>
              <a:spcPct val="90000"/>
            </a:lnSpc>
            <a:spcBef>
              <a:spcPct val="0"/>
            </a:spcBef>
            <a:spcAft>
              <a:spcPct val="15000"/>
            </a:spcAft>
            <a:buChar char="•"/>
          </a:pPr>
          <a:r>
            <a:rPr lang="en-US" sz="1600" kern="1200" dirty="0">
              <a:solidFill>
                <a:sysClr val="windowText" lastClr="000000">
                  <a:hueOff val="0"/>
                  <a:satOff val="0"/>
                  <a:lumOff val="0"/>
                  <a:alphaOff val="0"/>
                </a:sysClr>
              </a:solidFill>
              <a:latin typeface="Calibri" panose="020F0502020204030204"/>
              <a:ea typeface="+mn-ea"/>
              <a:cs typeface="+mn-cs"/>
            </a:rPr>
            <a:t>Cabinet provides a directive on actions and recommendations of DPME and Departments</a:t>
          </a:r>
        </a:p>
        <a:p>
          <a:pPr marL="171450" lvl="1" indent="-171450" algn="l" defTabSz="711200">
            <a:lnSpc>
              <a:spcPct val="90000"/>
            </a:lnSpc>
            <a:spcBef>
              <a:spcPct val="0"/>
            </a:spcBef>
            <a:spcAft>
              <a:spcPct val="15000"/>
            </a:spcAft>
            <a:buChar char="•"/>
          </a:pPr>
          <a:r>
            <a:rPr lang="en-US" sz="1600" kern="1200" dirty="0">
              <a:solidFill>
                <a:sysClr val="windowText" lastClr="000000">
                  <a:hueOff val="0"/>
                  <a:satOff val="0"/>
                  <a:lumOff val="0"/>
                  <a:alphaOff val="0"/>
                </a:sysClr>
              </a:solidFill>
              <a:latin typeface="Calibri" panose="020F0502020204030204"/>
              <a:ea typeface="+mn-ea"/>
              <a:cs typeface="+mn-cs"/>
            </a:rPr>
            <a:t>POA system update post Cabinet</a:t>
          </a:r>
        </a:p>
      </dsp:txBody>
      <dsp:txXfrm>
        <a:off x="6010915" y="776406"/>
        <a:ext cx="2570918" cy="1848231"/>
      </dsp:txXfrm>
    </dsp:sp>
    <dsp:sp modelId="{59D352CD-93D4-4E5A-907D-10FB913DE318}">
      <dsp:nvSpPr>
        <dsp:cNvPr id="0" name=""/>
        <dsp:cNvSpPr/>
      </dsp:nvSpPr>
      <dsp:spPr>
        <a:xfrm>
          <a:off x="6891295" y="3273784"/>
          <a:ext cx="1579379" cy="628067"/>
        </a:xfrm>
        <a:prstGeom prst="roundRect">
          <a:avLst>
            <a:gd name="adj" fmla="val 10000"/>
          </a:avLst>
        </a:prstGeom>
        <a:solidFill>
          <a:srgbClr val="00B050"/>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ysClr val="window" lastClr="FFFFFF"/>
              </a:solidFill>
              <a:latin typeface="Calibri" panose="020F0502020204030204"/>
              <a:ea typeface="+mn-ea"/>
              <a:cs typeface="+mn-cs"/>
            </a:rPr>
            <a:t>President and Cabinet</a:t>
          </a:r>
        </a:p>
      </dsp:txBody>
      <dsp:txXfrm>
        <a:off x="6909690" y="3292179"/>
        <a:ext cx="1542589" cy="591277"/>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5B328AF1-B21E-BA48-8357-337B8404FE89}" type="datetimeFigureOut">
              <a:rPr lang="en-US" smtClean="0"/>
              <a:t>8/31/2021</a:t>
            </a:fld>
            <a:endParaRPr lang="en-US" dirty="0"/>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D2E69BAA-73EB-2641-9851-4BF4B003415F}" type="slidenum">
              <a:rPr lang="en-US" smtClean="0"/>
              <a:t>‹#›</a:t>
            </a:fld>
            <a:endParaRPr lang="en-US" dirty="0"/>
          </a:p>
        </p:txBody>
      </p:sp>
    </p:spTree>
    <p:extLst>
      <p:ext uri="{BB962C8B-B14F-4D97-AF65-F5344CB8AC3E}">
        <p14:creationId xmlns:p14="http://schemas.microsoft.com/office/powerpoint/2010/main" val="38351015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2E69BAA-73EB-2641-9851-4BF4B003415F}" type="slidenum">
              <a:rPr lang="en-US" smtClean="0"/>
              <a:t>5</a:t>
            </a:fld>
            <a:endParaRPr lang="en-US" dirty="0"/>
          </a:p>
        </p:txBody>
      </p:sp>
    </p:spTree>
    <p:extLst>
      <p:ext uri="{BB962C8B-B14F-4D97-AF65-F5344CB8AC3E}">
        <p14:creationId xmlns:p14="http://schemas.microsoft.com/office/powerpoint/2010/main" val="18175305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E1501FE-A18F-41C3-A9C2-95DD74A07E99}" type="slidenum">
              <a:rPr lang="en-ZA" smtClean="0"/>
              <a:t>6</a:t>
            </a:fld>
            <a:endParaRPr lang="en-ZA" dirty="0"/>
          </a:p>
        </p:txBody>
      </p:sp>
    </p:spTree>
    <p:extLst>
      <p:ext uri="{BB962C8B-B14F-4D97-AF65-F5344CB8AC3E}">
        <p14:creationId xmlns:p14="http://schemas.microsoft.com/office/powerpoint/2010/main" val="2323694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sz="1600" dirty="0"/>
          </a:p>
        </p:txBody>
      </p:sp>
      <p:sp>
        <p:nvSpPr>
          <p:cNvPr id="4" name="Slide Number Placeholder 3"/>
          <p:cNvSpPr>
            <a:spLocks noGrp="1"/>
          </p:cNvSpPr>
          <p:nvPr>
            <p:ph type="sldNum" sz="quarter" idx="10"/>
          </p:nvPr>
        </p:nvSpPr>
        <p:spPr/>
        <p:txBody>
          <a:bodyPr/>
          <a:lstStyle/>
          <a:p>
            <a:fld id="{B5BE54C7-EA55-4BBF-BB81-082164262C93}" type="slidenum">
              <a:rPr lang="en-GB" smtClean="0"/>
              <a:pPr/>
              <a:t>7</a:t>
            </a:fld>
            <a:endParaRPr lang="en-GB" dirty="0"/>
          </a:p>
        </p:txBody>
      </p:sp>
    </p:spTree>
    <p:extLst>
      <p:ext uri="{BB962C8B-B14F-4D97-AF65-F5344CB8AC3E}">
        <p14:creationId xmlns:p14="http://schemas.microsoft.com/office/powerpoint/2010/main" val="16648441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fld id="{B5BE54C7-EA55-4BBF-BB81-082164262C93}" type="slidenum">
              <a:rPr lang="en-GB" smtClean="0"/>
              <a:pPr/>
              <a:t>8</a:t>
            </a:fld>
            <a:endParaRPr lang="en-GB" dirty="0"/>
          </a:p>
        </p:txBody>
      </p:sp>
    </p:spTree>
    <p:extLst>
      <p:ext uri="{BB962C8B-B14F-4D97-AF65-F5344CB8AC3E}">
        <p14:creationId xmlns:p14="http://schemas.microsoft.com/office/powerpoint/2010/main" val="41957244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fld id="{B5BE54C7-EA55-4BBF-BB81-082164262C93}" type="slidenum">
              <a:rPr lang="en-GB" smtClean="0"/>
              <a:pPr/>
              <a:t>14</a:t>
            </a:fld>
            <a:endParaRPr lang="en-GB" dirty="0"/>
          </a:p>
        </p:txBody>
      </p:sp>
    </p:spTree>
    <p:extLst>
      <p:ext uri="{BB962C8B-B14F-4D97-AF65-F5344CB8AC3E}">
        <p14:creationId xmlns:p14="http://schemas.microsoft.com/office/powerpoint/2010/main" val="24990700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2.jpeg" /><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97499" y="562359"/>
            <a:ext cx="11003351" cy="330200"/>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829752" y="3840480"/>
            <a:ext cx="8538845"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7A375BC3-A28A-4E56-8F79-BF7B0AC39767}" type="datetime1">
              <a:rPr lang="en-ZA" smtClean="0"/>
              <a:t>2021/08/31</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chemeClr val="bg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1200" b="1" i="0">
                <a:solidFill>
                  <a:srgbClr val="F58220"/>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044AF16-35BB-470C-A96F-8CFDBEF6FFE2}" type="datetime1">
              <a:rPr kumimoji="0" lang="en-ZA" sz="1800" b="0" i="0" u="none" strike="noStrike" kern="1200" cap="none" spc="0" normalizeH="0" baseline="0" noProof="0" smtClean="0">
                <a:ln>
                  <a:noFill/>
                </a:ln>
                <a:solidFill>
                  <a:prstClr val="black">
                    <a:tint val="75000"/>
                  </a:prstClr>
                </a:solidFill>
                <a:effectLst/>
                <a:uLnTx/>
                <a:uFillTx/>
                <a:latin typeface="Calibri"/>
                <a:ea typeface="+mn-ea"/>
                <a:cs typeface="+mn-cs"/>
              </a:rPr>
              <a:t>2021/08/31</a:t>
            </a:fld>
            <a:endParaRPr kumimoji="0" lang="en-US" sz="18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sz="18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sz="18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860419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chemeClr val="bg1"/>
                </a:solidFill>
                <a:latin typeface="Arial"/>
                <a:cs typeface="Arial"/>
              </a:defRPr>
            </a:lvl1pPr>
          </a:lstStyle>
          <a:p>
            <a:endParaRPr/>
          </a:p>
        </p:txBody>
      </p:sp>
      <p:sp>
        <p:nvSpPr>
          <p:cNvPr id="3" name="Holder 3"/>
          <p:cNvSpPr>
            <a:spLocks noGrp="1"/>
          </p:cNvSpPr>
          <p:nvPr>
            <p:ph sz="half" idx="2"/>
          </p:nvPr>
        </p:nvSpPr>
        <p:spPr>
          <a:xfrm>
            <a:off x="609917" y="1577340"/>
            <a:ext cx="5306282"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82150" y="1577340"/>
            <a:ext cx="5306282"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958FF4E-ED35-4766-A717-8349BF5EEB7B}" type="datetime1">
              <a:rPr kumimoji="0" lang="en-ZA" sz="1800" b="0" i="0" u="none" strike="noStrike" kern="1200" cap="none" spc="0" normalizeH="0" baseline="0" noProof="0" smtClean="0">
                <a:ln>
                  <a:noFill/>
                </a:ln>
                <a:solidFill>
                  <a:prstClr val="black">
                    <a:tint val="75000"/>
                  </a:prstClr>
                </a:solidFill>
                <a:effectLst/>
                <a:uLnTx/>
                <a:uFillTx/>
                <a:latin typeface="Calibri"/>
                <a:ea typeface="+mn-ea"/>
                <a:cs typeface="+mn-cs"/>
              </a:rPr>
              <a:t>2021/08/31</a:t>
            </a:fld>
            <a:endParaRPr kumimoji="0" lang="en-US" sz="18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sz="18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sz="18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5532265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chemeClr val="bg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0A4C210-13F1-463F-B553-64879270986F}" type="datetime1">
              <a:rPr kumimoji="0" lang="en-ZA" sz="1800" b="0" i="0" u="none" strike="noStrike" kern="1200" cap="none" spc="0" normalizeH="0" baseline="0" noProof="0" smtClean="0">
                <a:ln>
                  <a:noFill/>
                </a:ln>
                <a:solidFill>
                  <a:prstClr val="black">
                    <a:tint val="75000"/>
                  </a:prstClr>
                </a:solidFill>
                <a:effectLst/>
                <a:uLnTx/>
                <a:uFillTx/>
                <a:latin typeface="Calibri"/>
                <a:ea typeface="+mn-ea"/>
                <a:cs typeface="+mn-cs"/>
              </a:rPr>
              <a:t>2021/08/31</a:t>
            </a:fld>
            <a:endParaRPr kumimoji="0" lang="en-US" sz="18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sz="18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sz="18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887540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0D93146-DFD9-4295-BE48-69738505F3E9}" type="datetime1">
              <a:rPr kumimoji="0" lang="en-ZA" sz="1800" b="0" i="0" u="none" strike="noStrike" kern="1200" cap="none" spc="0" normalizeH="0" baseline="0" noProof="0" smtClean="0">
                <a:ln>
                  <a:noFill/>
                </a:ln>
                <a:solidFill>
                  <a:prstClr val="black">
                    <a:tint val="75000"/>
                  </a:prstClr>
                </a:solidFill>
                <a:effectLst/>
                <a:uLnTx/>
                <a:uFillTx/>
                <a:latin typeface="Calibri"/>
                <a:ea typeface="+mn-ea"/>
                <a:cs typeface="+mn-cs"/>
              </a:rPr>
              <a:t>2021/08/31</a:t>
            </a:fld>
            <a:endParaRPr kumimoji="0" lang="en-US" sz="18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sz="18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sz="18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4442754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900" b="1" i="0">
                <a:solidFill>
                  <a:schemeClr val="bg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45F79122-60EC-4C97-AA62-C4428EED470B}" type="datetime1">
              <a:rPr lang="en-ZA" smtClean="0"/>
              <a:t>2021/08/31</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430212"/>
            <a:ext cx="12193193" cy="612774"/>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17" name="bk object 17"/>
          <p:cNvSpPr/>
          <p:nvPr/>
        </p:nvSpPr>
        <p:spPr>
          <a:xfrm>
            <a:off x="5943892" y="1042987"/>
            <a:ext cx="6236970" cy="5808980"/>
          </a:xfrm>
          <a:custGeom>
            <a:avLst/>
            <a:gdLst/>
            <a:ahLst/>
            <a:cxnLst/>
            <a:rect l="l" t="t" r="r" b="b"/>
            <a:pathLst>
              <a:path w="6236970" h="5808980">
                <a:moveTo>
                  <a:pt x="0" y="5808662"/>
                </a:moveTo>
                <a:lnTo>
                  <a:pt x="6236614" y="5808662"/>
                </a:lnTo>
                <a:lnTo>
                  <a:pt x="6236614" y="0"/>
                </a:lnTo>
                <a:lnTo>
                  <a:pt x="0" y="0"/>
                </a:lnTo>
                <a:lnTo>
                  <a:pt x="0" y="5808662"/>
                </a:lnTo>
                <a:close/>
              </a:path>
            </a:pathLst>
          </a:custGeom>
          <a:solidFill>
            <a:srgbClr val="FEE2C9"/>
          </a:solidFill>
        </p:spPr>
        <p:txBody>
          <a:bodyPr wrap="square" lIns="0" tIns="0" rIns="0" bIns="0" rtlCol="0"/>
          <a:lstStyle/>
          <a:p>
            <a:endParaRPr dirty="0"/>
          </a:p>
        </p:txBody>
      </p:sp>
      <p:sp>
        <p:nvSpPr>
          <p:cNvPr id="2" name="Holder 2"/>
          <p:cNvSpPr>
            <a:spLocks noGrp="1"/>
          </p:cNvSpPr>
          <p:nvPr>
            <p:ph type="title"/>
          </p:nvPr>
        </p:nvSpPr>
        <p:spPr/>
        <p:txBody>
          <a:bodyPr lIns="0" tIns="0" rIns="0" bIns="0"/>
          <a:lstStyle>
            <a:lvl1pPr>
              <a:defRPr sz="1900" b="1" i="0">
                <a:solidFill>
                  <a:schemeClr val="bg1"/>
                </a:solidFill>
                <a:latin typeface="Arial"/>
                <a:cs typeface="Arial"/>
              </a:defRPr>
            </a:lvl1pPr>
          </a:lstStyle>
          <a:p>
            <a:endParaRPr/>
          </a:p>
        </p:txBody>
      </p:sp>
      <p:sp>
        <p:nvSpPr>
          <p:cNvPr id="3" name="Holder 3"/>
          <p:cNvSpPr>
            <a:spLocks noGrp="1"/>
          </p:cNvSpPr>
          <p:nvPr>
            <p:ph sz="half" idx="2"/>
          </p:nvPr>
        </p:nvSpPr>
        <p:spPr>
          <a:xfrm>
            <a:off x="597500" y="1358279"/>
            <a:ext cx="4490720" cy="4336415"/>
          </a:xfrm>
          <a:prstGeom prst="rect">
            <a:avLst/>
          </a:prstGeom>
        </p:spPr>
        <p:txBody>
          <a:bodyPr wrap="square" lIns="0" tIns="0" rIns="0" bIns="0">
            <a:spAutoFit/>
          </a:bodyPr>
          <a:lstStyle>
            <a:lvl1pPr>
              <a:defRPr sz="1450" b="1" i="0">
                <a:solidFill>
                  <a:schemeClr val="tx1"/>
                </a:solidFill>
                <a:latin typeface="Arial"/>
                <a:cs typeface="Arial"/>
              </a:defRPr>
            </a:lvl1pPr>
          </a:lstStyle>
          <a:p>
            <a:endParaRPr/>
          </a:p>
        </p:txBody>
      </p:sp>
      <p:sp>
        <p:nvSpPr>
          <p:cNvPr id="4" name="Holder 4"/>
          <p:cNvSpPr>
            <a:spLocks noGrp="1"/>
          </p:cNvSpPr>
          <p:nvPr>
            <p:ph sz="half" idx="3"/>
          </p:nvPr>
        </p:nvSpPr>
        <p:spPr>
          <a:xfrm>
            <a:off x="6826846" y="2059371"/>
            <a:ext cx="4572000" cy="3440429"/>
          </a:xfrm>
          <a:prstGeom prst="rect">
            <a:avLst/>
          </a:prstGeom>
        </p:spPr>
        <p:txBody>
          <a:bodyPr wrap="square" lIns="0" tIns="0" rIns="0" bIns="0">
            <a:spAutoFit/>
          </a:bodyPr>
          <a:lstStyle>
            <a:lvl1pPr>
              <a:defRPr sz="1450" b="1" i="0">
                <a:solidFill>
                  <a:schemeClr val="tx1"/>
                </a:solidFill>
                <a:latin typeface="Arial"/>
                <a:cs typeface="Arial"/>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F2AED29C-15E6-4BD6-B433-A0987C14DA2B}" type="datetime1">
              <a:rPr lang="en-ZA" smtClean="0"/>
              <a:t>2021/08/31</a:t>
            </a:fld>
            <a:endParaRPr lang="en-US" dirty="0"/>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900" b="1" i="0">
                <a:solidFill>
                  <a:schemeClr val="bg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870F07C4-F6F0-4289-9C48-91099FD3F0EB}" type="datetime1">
              <a:rPr lang="en-ZA" smtClean="0"/>
              <a:t>2021/08/31</a:t>
            </a:fld>
            <a:endParaRPr lang="en-US" dirty="0"/>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9C2DA4F-5149-4A8A-BD0F-B3EF5249568B}" type="datetime1">
              <a:rPr lang="en-ZA" smtClean="0"/>
              <a:t>2021/08/31</a:t>
            </a:fld>
            <a:endParaRPr lang="en-US" dirty="0"/>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nd Content 0">
    <p:spTree>
      <p:nvGrpSpPr>
        <p:cNvPr id="1" name=""/>
        <p:cNvGrpSpPr/>
        <p:nvPr/>
      </p:nvGrpSpPr>
      <p:grpSpPr>
        <a:xfrm>
          <a:off x="0" y="0"/>
          <a:ext cx="0" cy="0"/>
          <a:chOff x="0" y="0"/>
          <a:chExt cx="0" cy="0"/>
        </a:xfrm>
      </p:grpSpPr>
      <p:sp>
        <p:nvSpPr>
          <p:cNvPr id="120" name="Title Text"/>
          <p:cNvSpPr>
            <a:spLocks noGrp="1"/>
          </p:cNvSpPr>
          <p:nvPr>
            <p:ph type="title"/>
          </p:nvPr>
        </p:nvSpPr>
        <p:spPr>
          <a:xfrm>
            <a:off x="1024128" y="585216"/>
            <a:ext cx="9720073" cy="292388"/>
          </a:xfrm>
          <a:prstGeom prst="rect">
            <a:avLst/>
          </a:prstGeom>
        </p:spPr>
        <p:txBody>
          <a:bodyPr/>
          <a:lstStyle/>
          <a:p>
            <a:r>
              <a:t>Title Text</a:t>
            </a:r>
          </a:p>
        </p:txBody>
      </p:sp>
      <p:sp>
        <p:nvSpPr>
          <p:cNvPr id="121" name="Body Level One…"/>
          <p:cNvSpPr>
            <a:spLocks noGrp="1"/>
          </p:cNvSpPr>
          <p:nvPr>
            <p:ph type="body" idx="1"/>
          </p:nvPr>
        </p:nvSpPr>
        <p:spPr>
          <a:xfrm>
            <a:off x="714375" y="1647639"/>
            <a:ext cx="10763250" cy="1384995"/>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22" name="Slide Number"/>
          <p:cNvSpPr>
            <a:spLocks noGrp="1"/>
          </p:cNvSpPr>
          <p:nvPr>
            <p:ph type="sldNum" sz="quarter" idx="2"/>
          </p:nvPr>
        </p:nvSpPr>
        <p:spPr>
          <a:xfrm>
            <a:off x="8782812" y="6377940"/>
            <a:ext cx="2805620" cy="276999"/>
          </a:xfrm>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314870322"/>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7" name="Slide Number Placeholder 21"/>
          <p:cNvSpPr>
            <a:spLocks noGrp="1"/>
          </p:cNvSpPr>
          <p:nvPr>
            <p:ph type="sldNum" sz="quarter" idx="4"/>
          </p:nvPr>
        </p:nvSpPr>
        <p:spPr>
          <a:xfrm>
            <a:off x="5903979" y="6435942"/>
            <a:ext cx="911424" cy="400110"/>
          </a:xfrm>
          <a:prstGeom prst="rect">
            <a:avLst/>
          </a:prstGeom>
        </p:spPr>
        <p:txBody>
          <a:bodyPr anchor="ctr"/>
          <a:lstStyle>
            <a:lvl1pPr algn="ctr" eaLnBrk="1" latinLnBrk="0" hangingPunct="1">
              <a:defRPr kumimoji="0" lang="en-GB" sz="1800" kern="1200" smtClean="0">
                <a:solidFill>
                  <a:schemeClr val="tx2">
                    <a:satMod val="130000"/>
                  </a:schemeClr>
                </a:solidFill>
                <a:effectLst>
                  <a:outerShdw blurRad="50000" dist="30000" dir="5400000" algn="tl" rotWithShape="0">
                    <a:srgbClr val="000000">
                      <a:alpha val="30000"/>
                    </a:srgbClr>
                  </a:outerShdw>
                </a:effectLst>
                <a:latin typeface="Calibri" pitchFamily="34" charset="0"/>
                <a:ea typeface="+mn-ea"/>
                <a:cs typeface="+mn-cs"/>
              </a:defRPr>
            </a:lvl1pPr>
            <a:extLst/>
          </a:lstStyle>
          <a:p>
            <a:fld id="{62AAA1A3-262B-4979-8C18-306C3DA11E9E}" type="slidenum">
              <a:rPr lang="en-ZA" smtClean="0"/>
              <a:pPr/>
              <a:t>‹#›</a:t>
            </a:fld>
            <a:endParaRPr lang="en-ZA" dirty="0"/>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7916" y="6237403"/>
            <a:ext cx="2351584" cy="601125"/>
          </a:xfrm>
          <a:prstGeom prst="rect">
            <a:avLst/>
          </a:prstGeom>
        </p:spPr>
      </p:pic>
      <p:pic>
        <p:nvPicPr>
          <p:cNvPr id="9" name="Picture 8"/>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1280577" y="6209480"/>
            <a:ext cx="835431" cy="626573"/>
          </a:xfrm>
          <a:prstGeom prst="rect">
            <a:avLst/>
          </a:prstGeom>
        </p:spPr>
      </p:pic>
    </p:spTree>
    <p:extLst>
      <p:ext uri="{BB962C8B-B14F-4D97-AF65-F5344CB8AC3E}">
        <p14:creationId xmlns:p14="http://schemas.microsoft.com/office/powerpoint/2010/main" val="22606292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817466"/>
            <a:ext cx="9144000" cy="692497"/>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524000" y="3602038"/>
            <a:ext cx="9144000" cy="276999"/>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a:xfrm>
            <a:off x="813223" y="6377941"/>
            <a:ext cx="3740827" cy="276999"/>
          </a:xfrm>
        </p:spPr>
        <p:txBody>
          <a:bodyPr/>
          <a:lstStyle/>
          <a:p>
            <a:pPr defTabSz="685800">
              <a:defRPr/>
            </a:pPr>
            <a:fld id="{30C014C8-4DA2-4820-B16F-3D76965CD1B5}" type="datetime1">
              <a:rPr lang="en-ZA" smtClean="0">
                <a:solidFill>
                  <a:prstClr val="black">
                    <a:tint val="75000"/>
                  </a:prstClr>
                </a:solidFill>
              </a:rPr>
              <a:t>2021/08/31</a:t>
            </a:fld>
            <a:endParaRPr lang="en-US" dirty="0">
              <a:solidFill>
                <a:prstClr val="black">
                  <a:tint val="75000"/>
                </a:prstClr>
              </a:solidFill>
            </a:endParaRPr>
          </a:p>
        </p:txBody>
      </p:sp>
      <p:sp>
        <p:nvSpPr>
          <p:cNvPr id="5" name="Footer Placeholder 4"/>
          <p:cNvSpPr>
            <a:spLocks noGrp="1"/>
          </p:cNvSpPr>
          <p:nvPr>
            <p:ph type="ftr" sz="quarter" idx="11"/>
          </p:nvPr>
        </p:nvSpPr>
        <p:spPr>
          <a:xfrm>
            <a:off x="5529919" y="6377941"/>
            <a:ext cx="5204629" cy="276999"/>
          </a:xfrm>
        </p:spPr>
        <p:txBody>
          <a:bodyPr/>
          <a:lstStyle/>
          <a:p>
            <a:pPr defTabSz="685800">
              <a:defRPr/>
            </a:pPr>
            <a:endParaRPr lang="en-US" dirty="0">
              <a:solidFill>
                <a:prstClr val="black">
                  <a:tint val="75000"/>
                </a:prstClr>
              </a:solidFill>
            </a:endParaRPr>
          </a:p>
        </p:txBody>
      </p:sp>
      <p:sp>
        <p:nvSpPr>
          <p:cNvPr id="6" name="Slide Number Placeholder 5"/>
          <p:cNvSpPr>
            <a:spLocks noGrp="1"/>
          </p:cNvSpPr>
          <p:nvPr>
            <p:ph type="sldNum" sz="quarter" idx="12"/>
          </p:nvPr>
        </p:nvSpPr>
        <p:spPr>
          <a:xfrm>
            <a:off x="11710416" y="6377941"/>
            <a:ext cx="3740827" cy="276999"/>
          </a:xfrm>
        </p:spPr>
        <p:txBody>
          <a:bodyPr/>
          <a:lstStyle/>
          <a:p>
            <a:pPr defTabSz="685800">
              <a:defRPr/>
            </a:pPr>
            <a:fld id="{34E43BDD-8A97-4D55-A81F-AF43AC93DF01}" type="slidenum">
              <a:rPr lang="en-US" smtClean="0">
                <a:solidFill>
                  <a:prstClr val="black">
                    <a:tint val="75000"/>
                  </a:prstClr>
                </a:solidFill>
              </a:rPr>
              <a:pPr defTabSz="685800">
                <a:defRPr/>
              </a:pPr>
              <a:t>‹#›</a:t>
            </a:fld>
            <a:endParaRPr lang="en-US" dirty="0">
              <a:solidFill>
                <a:prstClr val="black">
                  <a:tint val="75000"/>
                </a:prstClr>
              </a:solidFill>
            </a:endParaRPr>
          </a:p>
        </p:txBody>
      </p:sp>
    </p:spTree>
    <p:extLst>
      <p:ext uri="{BB962C8B-B14F-4D97-AF65-F5344CB8AC3E}">
        <p14:creationId xmlns:p14="http://schemas.microsoft.com/office/powerpoint/2010/main" val="26354337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876" y="2125980"/>
            <a:ext cx="10368598"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9752" y="3840480"/>
            <a:ext cx="8538845"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ACBF2E4-E1B7-4B62-91A4-D35F220E4356}" type="datetime1">
              <a:rPr kumimoji="0" lang="en-ZA" sz="1800" b="0" i="0" u="none" strike="noStrike" kern="1200" cap="none" spc="0" normalizeH="0" baseline="0" noProof="0" smtClean="0">
                <a:ln>
                  <a:noFill/>
                </a:ln>
                <a:solidFill>
                  <a:prstClr val="black">
                    <a:tint val="75000"/>
                  </a:prstClr>
                </a:solidFill>
                <a:effectLst/>
                <a:uLnTx/>
                <a:uFillTx/>
                <a:latin typeface="Calibri"/>
                <a:ea typeface="+mn-ea"/>
                <a:cs typeface="+mn-cs"/>
              </a:rPr>
              <a:t>2021/08/31</a:t>
            </a:fld>
            <a:endParaRPr kumimoji="0" lang="en-US" sz="18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sz="18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sz="18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6675239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5" Type="http://schemas.openxmlformats.org/officeDocument/2006/relationships/slideLayout" Target="../slideLayouts/slideLayout5.xml" /><Relationship Id="rId10" Type="http://schemas.openxmlformats.org/officeDocument/2006/relationships/image" Target="../media/image1.png" /><Relationship Id="rId4" Type="http://schemas.openxmlformats.org/officeDocument/2006/relationships/slideLayout" Target="../slideLayouts/slideLayout4.xml" /><Relationship Id="rId9" Type="http://schemas.openxmlformats.org/officeDocument/2006/relationships/theme" Target="../theme/theme1.xml" /></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1.xml" /><Relationship Id="rId7" Type="http://schemas.openxmlformats.org/officeDocument/2006/relationships/image" Target="../media/image4.png" /><Relationship Id="rId2" Type="http://schemas.openxmlformats.org/officeDocument/2006/relationships/slideLayout" Target="../slideLayouts/slideLayout10.xml" /><Relationship Id="rId1" Type="http://schemas.openxmlformats.org/officeDocument/2006/relationships/slideLayout" Target="../slideLayouts/slideLayout9.xml" /><Relationship Id="rId6" Type="http://schemas.openxmlformats.org/officeDocument/2006/relationships/theme" Target="../theme/theme2.xml" /><Relationship Id="rId5" Type="http://schemas.openxmlformats.org/officeDocument/2006/relationships/slideLayout" Target="../slideLayouts/slideLayout13.xml" /><Relationship Id="rId4" Type="http://schemas.openxmlformats.org/officeDocument/2006/relationships/slideLayout" Target="../slideLayouts/slideLayout12.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430212"/>
            <a:ext cx="12193193" cy="612774"/>
          </a:xfrm>
          <a:prstGeom prst="rect">
            <a:avLst/>
          </a:prstGeom>
          <a:blipFill>
            <a:blip r:embed="rId10" cstate="email">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2" name="Holder 2"/>
          <p:cNvSpPr>
            <a:spLocks noGrp="1"/>
          </p:cNvSpPr>
          <p:nvPr>
            <p:ph type="title"/>
          </p:nvPr>
        </p:nvSpPr>
        <p:spPr>
          <a:xfrm>
            <a:off x="426120" y="565812"/>
            <a:ext cx="11346108" cy="314959"/>
          </a:xfrm>
          <a:prstGeom prst="rect">
            <a:avLst/>
          </a:prstGeom>
        </p:spPr>
        <p:txBody>
          <a:bodyPr wrap="square" lIns="0" tIns="0" rIns="0" bIns="0">
            <a:spAutoFit/>
          </a:bodyPr>
          <a:lstStyle>
            <a:lvl1pPr>
              <a:defRPr sz="1900" b="1" i="0">
                <a:solidFill>
                  <a:schemeClr val="bg1"/>
                </a:solidFill>
                <a:latin typeface="Arial"/>
                <a:cs typeface="Arial"/>
              </a:defRPr>
            </a:lvl1pPr>
          </a:lstStyle>
          <a:p>
            <a:endParaRPr/>
          </a:p>
        </p:txBody>
      </p:sp>
      <p:sp>
        <p:nvSpPr>
          <p:cNvPr id="3" name="Holder 3"/>
          <p:cNvSpPr>
            <a:spLocks noGrp="1"/>
          </p:cNvSpPr>
          <p:nvPr>
            <p:ph type="body" idx="1"/>
          </p:nvPr>
        </p:nvSpPr>
        <p:spPr>
          <a:xfrm>
            <a:off x="597499" y="1506834"/>
            <a:ext cx="11003351" cy="392684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4147439" y="6377940"/>
            <a:ext cx="3903472" cy="34290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609917" y="6377940"/>
            <a:ext cx="2805620" cy="342900"/>
          </a:xfrm>
          <a:prstGeom prst="rect">
            <a:avLst/>
          </a:prstGeom>
        </p:spPr>
        <p:txBody>
          <a:bodyPr wrap="square" lIns="0" tIns="0" rIns="0" bIns="0">
            <a:spAutoFit/>
          </a:bodyPr>
          <a:lstStyle>
            <a:lvl1pPr algn="l">
              <a:defRPr>
                <a:solidFill>
                  <a:schemeClr val="tx1">
                    <a:tint val="75000"/>
                  </a:schemeClr>
                </a:solidFill>
              </a:defRPr>
            </a:lvl1pPr>
          </a:lstStyle>
          <a:p>
            <a:fld id="{7E91695A-691F-4661-BD21-0090E0C57BD3}" type="datetime1">
              <a:rPr lang="en-ZA" smtClean="0"/>
              <a:t>2021/08/31</a:t>
            </a:fld>
            <a:endParaRPr lang="en-US" dirty="0"/>
          </a:p>
        </p:txBody>
      </p:sp>
      <p:sp>
        <p:nvSpPr>
          <p:cNvPr id="6" name="Holder 6"/>
          <p:cNvSpPr>
            <a:spLocks noGrp="1"/>
          </p:cNvSpPr>
          <p:nvPr>
            <p:ph type="sldNum" sz="quarter" idx="7"/>
          </p:nvPr>
        </p:nvSpPr>
        <p:spPr>
          <a:xfrm>
            <a:off x="8782812" y="6377940"/>
            <a:ext cx="28056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9" r:id="rId7"/>
    <p:sldLayoutId id="2147483676" r:id="rId8"/>
  </p:sldLayoutIdLst>
  <p:hf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screen">
            <a:extLst>
              <a:ext uri="{28A0092B-C50C-407E-A947-70E740481C1C}">
                <a14:useLocalDpi xmlns:a14="http://schemas.microsoft.com/office/drawing/2010/main"/>
              </a:ext>
            </a:extLst>
          </a:blip>
          <a:stretch>
            <a:fillRect/>
          </a:stretch>
        </p:blipFill>
        <p:spPr>
          <a:xfrm>
            <a:off x="0" y="0"/>
            <a:ext cx="12193194" cy="736600"/>
          </a:xfrm>
          <a:prstGeom prst="rect">
            <a:avLst/>
          </a:prstGeom>
        </p:spPr>
      </p:pic>
      <p:sp>
        <p:nvSpPr>
          <p:cNvPr id="2" name="Holder 2"/>
          <p:cNvSpPr>
            <a:spLocks noGrp="1"/>
          </p:cNvSpPr>
          <p:nvPr>
            <p:ph type="title"/>
          </p:nvPr>
        </p:nvSpPr>
        <p:spPr>
          <a:xfrm>
            <a:off x="1462947" y="147613"/>
            <a:ext cx="9272455" cy="391159"/>
          </a:xfrm>
          <a:prstGeom prst="rect">
            <a:avLst/>
          </a:prstGeom>
        </p:spPr>
        <p:txBody>
          <a:bodyPr wrap="square" lIns="0" tIns="0" rIns="0" bIns="0">
            <a:spAutoFit/>
          </a:bodyPr>
          <a:lstStyle>
            <a:lvl1pPr>
              <a:defRPr sz="2400" b="1" i="0">
                <a:solidFill>
                  <a:schemeClr val="bg1"/>
                </a:solidFill>
                <a:latin typeface="Arial"/>
                <a:cs typeface="Arial"/>
              </a:defRPr>
            </a:lvl1pPr>
          </a:lstStyle>
          <a:p>
            <a:endParaRPr/>
          </a:p>
        </p:txBody>
      </p:sp>
      <p:sp>
        <p:nvSpPr>
          <p:cNvPr id="3" name="Holder 3"/>
          <p:cNvSpPr>
            <a:spLocks noGrp="1"/>
          </p:cNvSpPr>
          <p:nvPr>
            <p:ph type="body" idx="1"/>
          </p:nvPr>
        </p:nvSpPr>
        <p:spPr>
          <a:xfrm>
            <a:off x="895385" y="1246381"/>
            <a:ext cx="10407579" cy="4089400"/>
          </a:xfrm>
          <a:prstGeom prst="rect">
            <a:avLst/>
          </a:prstGeom>
        </p:spPr>
        <p:txBody>
          <a:bodyPr wrap="square" lIns="0" tIns="0" rIns="0" bIns="0">
            <a:spAutoFit/>
          </a:bodyPr>
          <a:lstStyle>
            <a:lvl1pPr>
              <a:defRPr sz="1200" b="1" i="0">
                <a:solidFill>
                  <a:srgbClr val="F58220"/>
                </a:solidFill>
                <a:latin typeface="Arial"/>
                <a:cs typeface="Arial"/>
              </a:defRPr>
            </a:lvl1pPr>
          </a:lstStyle>
          <a:p>
            <a:endParaRPr/>
          </a:p>
        </p:txBody>
      </p:sp>
      <p:sp>
        <p:nvSpPr>
          <p:cNvPr id="4" name="Holder 4"/>
          <p:cNvSpPr>
            <a:spLocks noGrp="1"/>
          </p:cNvSpPr>
          <p:nvPr>
            <p:ph type="ftr" sz="quarter" idx="5"/>
          </p:nvPr>
        </p:nvSpPr>
        <p:spPr>
          <a:xfrm>
            <a:off x="4147439" y="6377940"/>
            <a:ext cx="3903472" cy="342900"/>
          </a:xfrm>
          <a:prstGeom prst="rect">
            <a:avLst/>
          </a:prstGeom>
        </p:spPr>
        <p:txBody>
          <a:bodyPr wrap="square" lIns="0" tIns="0" rIns="0" bIns="0">
            <a:spAutoFit/>
          </a:bodyPr>
          <a:lstStyle>
            <a:lvl1pPr algn="ctr">
              <a:defRPr>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Holder 5"/>
          <p:cNvSpPr>
            <a:spLocks noGrp="1"/>
          </p:cNvSpPr>
          <p:nvPr>
            <p:ph type="dt" sz="half" idx="6"/>
          </p:nvPr>
        </p:nvSpPr>
        <p:spPr>
          <a:xfrm>
            <a:off x="609917" y="6377940"/>
            <a:ext cx="2805620" cy="342900"/>
          </a:xfrm>
          <a:prstGeom prst="rect">
            <a:avLst/>
          </a:prstGeom>
        </p:spPr>
        <p:txBody>
          <a:bodyPr wrap="square" lIns="0" tIns="0" rIns="0" bIns="0">
            <a:spAutoFit/>
          </a:bodyPr>
          <a:lstStyle>
            <a:lvl1pPr algn="l">
              <a:defRPr>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BF1B778-E854-4B2E-B3A5-111AA57C8B92}" type="datetime1">
              <a:rPr kumimoji="0" lang="en-ZA" sz="1800" b="0" i="0" u="none" strike="noStrike" kern="1200" cap="none" spc="0" normalizeH="0" baseline="0" noProof="0" smtClean="0">
                <a:ln>
                  <a:noFill/>
                </a:ln>
                <a:solidFill>
                  <a:prstClr val="black">
                    <a:tint val="75000"/>
                  </a:prstClr>
                </a:solidFill>
                <a:effectLst/>
                <a:uLnTx/>
                <a:uFillTx/>
                <a:latin typeface="Calibri"/>
                <a:ea typeface="+mn-ea"/>
                <a:cs typeface="+mn-cs"/>
              </a:rPr>
              <a:t>2021/08/31</a:t>
            </a:fld>
            <a:endParaRPr kumimoji="0" lang="en-US" sz="18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Holder 6"/>
          <p:cNvSpPr>
            <a:spLocks noGrp="1"/>
          </p:cNvSpPr>
          <p:nvPr>
            <p:ph type="sldNum" sz="quarter" idx="7"/>
          </p:nvPr>
        </p:nvSpPr>
        <p:spPr>
          <a:xfrm>
            <a:off x="8782812" y="6377940"/>
            <a:ext cx="2805620" cy="342900"/>
          </a:xfrm>
          <a:prstGeom prst="rect">
            <a:avLst/>
          </a:prstGeom>
        </p:spPr>
        <p:txBody>
          <a:bodyPr wrap="square" lIns="0" tIns="0" rIns="0" bIns="0">
            <a:spAutoFit/>
          </a:bodyPr>
          <a:lstStyle>
            <a:lvl1pPr algn="r">
              <a:defRPr>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sz="18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sz="18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31164915"/>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Lst>
  <p:hf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 /><Relationship Id="rId2" Type="http://schemas.openxmlformats.org/officeDocument/2006/relationships/image" Target="../media/image5.jpg"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2" Type="http://schemas.openxmlformats.org/officeDocument/2006/relationships/image" Target="../media/image9.jpg" /><Relationship Id="rId1" Type="http://schemas.openxmlformats.org/officeDocument/2006/relationships/slideLayout" Target="../slideLayouts/slideLayout5.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 /><Relationship Id="rId2" Type="http://schemas.openxmlformats.org/officeDocument/2006/relationships/diagramData" Target="../diagrams/data2.xml" /><Relationship Id="rId1" Type="http://schemas.openxmlformats.org/officeDocument/2006/relationships/slideLayout" Target="../slideLayouts/slideLayout2.xml" /><Relationship Id="rId6" Type="http://schemas.microsoft.com/office/2007/relationships/diagramDrawing" Target="../diagrams/drawing2.xml" /><Relationship Id="rId5" Type="http://schemas.openxmlformats.org/officeDocument/2006/relationships/diagramColors" Target="../diagrams/colors2.xml" /><Relationship Id="rId4" Type="http://schemas.openxmlformats.org/officeDocument/2006/relationships/diagramQuickStyle" Target="../diagrams/quickStyle2.xml" /></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2" Type="http://schemas.openxmlformats.org/officeDocument/2006/relationships/image" Target="../media/image10.jpg" /><Relationship Id="rId1" Type="http://schemas.openxmlformats.org/officeDocument/2006/relationships/slideLayout" Target="../slideLayouts/slideLayout13.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 /></Relationships>
</file>

<file path=ppt/slides/_rels/slide4.xml.rels><?xml version="1.0" encoding="UTF-8" standalone="yes"?>
<Relationships xmlns="http://schemas.openxmlformats.org/package/2006/relationships"><Relationship Id="rId2" Type="http://schemas.openxmlformats.org/officeDocument/2006/relationships/image" Target="../media/image7.png" /><Relationship Id="rId1" Type="http://schemas.openxmlformats.org/officeDocument/2006/relationships/slideLayout" Target="../slideLayouts/slideLayout6.xml" /></Relationships>
</file>

<file path=ppt/slides/_rels/slide5.xml.rels><?xml version="1.0" encoding="UTF-8" standalone="yes"?>
<Relationships xmlns="http://schemas.openxmlformats.org/package/2006/relationships"><Relationship Id="rId3" Type="http://schemas.openxmlformats.org/officeDocument/2006/relationships/image" Target="../media/image8.jpg" /><Relationship Id="rId2" Type="http://schemas.openxmlformats.org/officeDocument/2006/relationships/notesSlide" Target="../notesSlides/notesSlide1.xml" /><Relationship Id="rId1" Type="http://schemas.openxmlformats.org/officeDocument/2006/relationships/slideLayout" Target="../slideLayouts/slideLayout4.xml" /></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 /><Relationship Id="rId7" Type="http://schemas.microsoft.com/office/2007/relationships/diagramDrawing" Target="../diagrams/drawing1.xml" /><Relationship Id="rId2" Type="http://schemas.openxmlformats.org/officeDocument/2006/relationships/notesSlide" Target="../notesSlides/notesSlide4.xml" /><Relationship Id="rId1" Type="http://schemas.openxmlformats.org/officeDocument/2006/relationships/slideLayout" Target="../slideLayouts/slideLayout2.xml" /><Relationship Id="rId6" Type="http://schemas.openxmlformats.org/officeDocument/2006/relationships/diagramColors" Target="../diagrams/colors1.xml" /><Relationship Id="rId5" Type="http://schemas.openxmlformats.org/officeDocument/2006/relationships/diagramQuickStyle" Target="../diagrams/quickStyle1.xml" /><Relationship Id="rId4" Type="http://schemas.openxmlformats.org/officeDocument/2006/relationships/diagramLayout" Target="../diagrams/layout1.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 /></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object 9"/>
          <p:cNvSpPr/>
          <p:nvPr/>
        </p:nvSpPr>
        <p:spPr>
          <a:xfrm>
            <a:off x="1229898" y="4831695"/>
            <a:ext cx="6800367" cy="136182"/>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11" name="object 11"/>
          <p:cNvSpPr txBox="1"/>
          <p:nvPr/>
        </p:nvSpPr>
        <p:spPr>
          <a:xfrm>
            <a:off x="838200" y="838200"/>
            <a:ext cx="8686799" cy="2157642"/>
          </a:xfrm>
          <a:prstGeom prst="rect">
            <a:avLst/>
          </a:prstGeom>
        </p:spPr>
        <p:txBody>
          <a:bodyPr vert="horz" wrap="square" lIns="0" tIns="64135" rIns="0" bIns="0" rtlCol="0">
            <a:spAutoFit/>
          </a:bodyPr>
          <a:lstStyle/>
          <a:p>
            <a:r>
              <a:rPr lang="en-ZA" sz="2400" b="1" dirty="0">
                <a:solidFill>
                  <a:schemeClr val="bg1"/>
                </a:solidFill>
                <a:latin typeface="Arial" panose="020B0604020202020204" pitchFamily="34" charset="0"/>
                <a:cs typeface="Arial" panose="020B0604020202020204" pitchFamily="34" charset="0"/>
              </a:rPr>
              <a:t>BRIEFING ON THE INTEGRATED MEDIUM-TERM STRATEGIC FRAMEWORK MONITORING AND REPORTING SYSTEMS THAT TRACK PROGRESS AND SUPPORT IMPLEMENTATION</a:t>
            </a:r>
          </a:p>
          <a:p>
            <a:endParaRPr lang="en-ZA" sz="2000" b="1" spc="-30" dirty="0">
              <a:solidFill>
                <a:schemeClr val="bg1"/>
              </a:solidFill>
              <a:latin typeface="Arial" panose="020B0604020202020204" pitchFamily="34" charset="0"/>
              <a:cs typeface="Arial" panose="020B0604020202020204" pitchFamily="34" charset="0"/>
            </a:endParaRPr>
          </a:p>
          <a:p>
            <a:r>
              <a:rPr lang="en-US" sz="2000" b="1" spc="-30" dirty="0">
                <a:solidFill>
                  <a:schemeClr val="bg1"/>
                </a:solidFill>
                <a:latin typeface="Arial"/>
                <a:cs typeface="Arial"/>
              </a:rPr>
              <a:t>SEPTEMBER</a:t>
            </a:r>
            <a:r>
              <a:rPr lang="en-ZA" sz="2000" b="1" spc="-30" dirty="0">
                <a:solidFill>
                  <a:schemeClr val="bg1"/>
                </a:solidFill>
                <a:latin typeface="Arial"/>
                <a:cs typeface="Arial"/>
              </a:rPr>
              <a:t> 2021</a:t>
            </a:r>
            <a:endParaRPr lang="en-ZA" sz="2000" dirty="0">
              <a:solidFill>
                <a:schemeClr val="bg1"/>
              </a:solidFill>
              <a:latin typeface="Arial"/>
              <a:cs typeface="Arial"/>
            </a:endParaRPr>
          </a:p>
        </p:txBody>
      </p:sp>
      <p:sp>
        <p:nvSpPr>
          <p:cNvPr id="2" name="Slide Number Placeholder 1"/>
          <p:cNvSpPr>
            <a:spLocks noGrp="1"/>
          </p:cNvSpPr>
          <p:nvPr>
            <p:ph type="sldNum" sz="quarter" idx="7"/>
          </p:nvPr>
        </p:nvSpPr>
        <p:spPr/>
        <p:txBody>
          <a:bodyPr/>
          <a:lstStyle/>
          <a:p>
            <a:fld id="{B6F15528-21DE-4FAA-801E-634DDDAF4B2B}" type="slidenum">
              <a:rPr lang="en-US" smtClean="0"/>
              <a:t>1</a:t>
            </a:fld>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a:xfrm>
            <a:off x="1066800" y="2415199"/>
            <a:ext cx="9829800" cy="523220"/>
          </a:xfrm>
          <a:prstGeom prst="rect">
            <a:avLst/>
          </a:prstGeom>
          <a:solidFill>
            <a:schemeClr val="accent6">
              <a:lumMod val="75000"/>
            </a:schemeClr>
          </a:solidFill>
        </p:spPr>
        <p:txBody>
          <a:bodyPr wrap="square">
            <a:spAutoFit/>
          </a:bodyPr>
          <a:lstStyle/>
          <a:p>
            <a:pPr algn="ctr">
              <a:defRPr/>
            </a:pPr>
            <a:r>
              <a:rPr lang="en-ZA" sz="2800" b="1" dirty="0">
                <a:latin typeface="Arial" panose="020B0604020202020204" pitchFamily="34" charset="0"/>
                <a:cs typeface="Arial" panose="020B0604020202020204" pitchFamily="34" charset="0"/>
              </a:rPr>
              <a:t>INTEGRATED MONITORING </a:t>
            </a:r>
          </a:p>
        </p:txBody>
      </p:sp>
      <p:sp>
        <p:nvSpPr>
          <p:cNvPr id="2" name="Slide Number Placeholder 1"/>
          <p:cNvSpPr>
            <a:spLocks noGrp="1"/>
          </p:cNvSpPr>
          <p:nvPr>
            <p:ph type="sldNum" sz="quarter" idx="7"/>
          </p:nvPr>
        </p:nvSpPr>
        <p:spPr/>
        <p:txBody>
          <a:bodyPr/>
          <a:lstStyle/>
          <a:p>
            <a:fld id="{B6F15528-21DE-4FAA-801E-634DDDAF4B2B}" type="slidenum">
              <a:rPr lang="en-US" smtClean="0"/>
              <a:t>10</a:t>
            </a:fld>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1504" y="533400"/>
            <a:ext cx="8928992" cy="410528"/>
          </a:xfrm>
        </p:spPr>
        <p:txBody>
          <a:bodyPr>
            <a:noAutofit/>
          </a:bodyPr>
          <a:lstStyle/>
          <a:p>
            <a:r>
              <a:rPr lang="en-ZA" sz="2400" dirty="0">
                <a:solidFill>
                  <a:prstClr val="black"/>
                </a:solidFill>
                <a:latin typeface="Arial Black" panose="020B0A04020102020204" pitchFamily="34" charset="0"/>
                <a:cs typeface="Arial" pitchFamily="34" charset="0"/>
              </a:rPr>
              <a:t>MONITORING OF IMPLEMENTATION OF THE MTSF</a:t>
            </a:r>
            <a:endParaRPr lang="en-ZA" sz="2400" dirty="0"/>
          </a:p>
        </p:txBody>
      </p:sp>
      <p:sp>
        <p:nvSpPr>
          <p:cNvPr id="4" name="Slide Number Placeholder 3"/>
          <p:cNvSpPr>
            <a:spLocks noGrp="1"/>
          </p:cNvSpPr>
          <p:nvPr>
            <p:ph type="sldNum" sz="quarter" idx="4"/>
          </p:nvPr>
        </p:nvSpPr>
        <p:spPr/>
        <p:txBody>
          <a:bodyPr/>
          <a:lstStyle/>
          <a:p>
            <a:fld id="{62AAA1A3-262B-4979-8C18-306C3DA11E9E}" type="slidenum">
              <a:rPr lang="en-ZA" smtClean="0"/>
              <a:pPr/>
              <a:t>11</a:t>
            </a:fld>
            <a:endParaRPr lang="en-ZA" dirty="0"/>
          </a:p>
        </p:txBody>
      </p:sp>
      <p:sp>
        <p:nvSpPr>
          <p:cNvPr id="6" name="Rectangle 2"/>
          <p:cNvSpPr>
            <a:spLocks noGrp="1" noChangeArrowheads="1"/>
          </p:cNvSpPr>
          <p:nvPr>
            <p:ph idx="1"/>
          </p:nvPr>
        </p:nvSpPr>
        <p:spPr bwMode="auto">
          <a:xfrm>
            <a:off x="152400" y="1063255"/>
            <a:ext cx="11887200"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90488" algn="l"/>
              </a:tabLst>
              <a:defRPr>
                <a:solidFill>
                  <a:schemeClr val="tx1"/>
                </a:solidFill>
                <a:latin typeface="Arial" panose="020B0604020202020204" pitchFamily="34" charset="0"/>
              </a:defRPr>
            </a:lvl1pPr>
            <a:lvl2pPr eaLnBrk="0" fontAlgn="base" hangingPunct="0">
              <a:spcBef>
                <a:spcPct val="0"/>
              </a:spcBef>
              <a:spcAft>
                <a:spcPct val="0"/>
              </a:spcAft>
              <a:tabLst>
                <a:tab pos="90488" algn="l"/>
              </a:tabLst>
              <a:defRPr>
                <a:solidFill>
                  <a:schemeClr val="tx1"/>
                </a:solidFill>
                <a:latin typeface="Arial" panose="020B0604020202020204" pitchFamily="34" charset="0"/>
              </a:defRPr>
            </a:lvl2pPr>
            <a:lvl3pPr eaLnBrk="0" fontAlgn="base" hangingPunct="0">
              <a:spcBef>
                <a:spcPct val="0"/>
              </a:spcBef>
              <a:spcAft>
                <a:spcPct val="0"/>
              </a:spcAft>
              <a:tabLst>
                <a:tab pos="90488" algn="l"/>
              </a:tabLst>
              <a:defRPr>
                <a:solidFill>
                  <a:schemeClr val="tx1"/>
                </a:solidFill>
                <a:latin typeface="Arial" panose="020B0604020202020204" pitchFamily="34" charset="0"/>
              </a:defRPr>
            </a:lvl3pPr>
            <a:lvl4pPr eaLnBrk="0" fontAlgn="base" hangingPunct="0">
              <a:spcBef>
                <a:spcPct val="0"/>
              </a:spcBef>
              <a:spcAft>
                <a:spcPct val="0"/>
              </a:spcAft>
              <a:tabLst>
                <a:tab pos="90488" algn="l"/>
              </a:tabLst>
              <a:defRPr>
                <a:solidFill>
                  <a:schemeClr val="tx1"/>
                </a:solidFill>
                <a:latin typeface="Arial" panose="020B0604020202020204" pitchFamily="34" charset="0"/>
              </a:defRPr>
            </a:lvl4pPr>
            <a:lvl5pPr eaLnBrk="0" fontAlgn="base" hangingPunct="0">
              <a:spcBef>
                <a:spcPct val="0"/>
              </a:spcBef>
              <a:spcAft>
                <a:spcPct val="0"/>
              </a:spcAft>
              <a:tabLst>
                <a:tab pos="90488" algn="l"/>
              </a:tabLst>
              <a:defRPr>
                <a:solidFill>
                  <a:schemeClr val="tx1"/>
                </a:solidFill>
                <a:latin typeface="Arial" panose="020B0604020202020204" pitchFamily="34" charset="0"/>
              </a:defRPr>
            </a:lvl5pPr>
            <a:lvl6pPr eaLnBrk="0" fontAlgn="base" hangingPunct="0">
              <a:spcBef>
                <a:spcPct val="0"/>
              </a:spcBef>
              <a:spcAft>
                <a:spcPct val="0"/>
              </a:spcAft>
              <a:tabLst>
                <a:tab pos="90488" algn="l"/>
              </a:tabLst>
              <a:defRPr>
                <a:solidFill>
                  <a:schemeClr val="tx1"/>
                </a:solidFill>
                <a:latin typeface="Arial" panose="020B0604020202020204" pitchFamily="34" charset="0"/>
              </a:defRPr>
            </a:lvl6pPr>
            <a:lvl7pPr eaLnBrk="0" fontAlgn="base" hangingPunct="0">
              <a:spcBef>
                <a:spcPct val="0"/>
              </a:spcBef>
              <a:spcAft>
                <a:spcPct val="0"/>
              </a:spcAft>
              <a:tabLst>
                <a:tab pos="90488" algn="l"/>
              </a:tabLst>
              <a:defRPr>
                <a:solidFill>
                  <a:schemeClr val="tx1"/>
                </a:solidFill>
                <a:latin typeface="Arial" panose="020B0604020202020204" pitchFamily="34" charset="0"/>
              </a:defRPr>
            </a:lvl7pPr>
            <a:lvl8pPr eaLnBrk="0" fontAlgn="base" hangingPunct="0">
              <a:spcBef>
                <a:spcPct val="0"/>
              </a:spcBef>
              <a:spcAft>
                <a:spcPct val="0"/>
              </a:spcAft>
              <a:tabLst>
                <a:tab pos="90488" algn="l"/>
              </a:tabLst>
              <a:defRPr>
                <a:solidFill>
                  <a:schemeClr val="tx1"/>
                </a:solidFill>
                <a:latin typeface="Arial" panose="020B0604020202020204" pitchFamily="34" charset="0"/>
              </a:defRPr>
            </a:lvl8pPr>
            <a:lvl9pPr eaLnBrk="0" fontAlgn="base" hangingPunct="0">
              <a:spcBef>
                <a:spcPct val="0"/>
              </a:spcBef>
              <a:spcAft>
                <a:spcPct val="0"/>
              </a:spcAft>
              <a:tabLst>
                <a:tab pos="90488" algn="l"/>
              </a:tabLst>
              <a:defRPr>
                <a:solidFill>
                  <a:schemeClr val="tx1"/>
                </a:solidFill>
                <a:latin typeface="Arial" panose="020B0604020202020204" pitchFamily="34" charset="0"/>
              </a:defRPr>
            </a:lvl9pPr>
          </a:lstStyle>
          <a:p>
            <a:pPr marL="285750" indent="-285750" algn="just" rtl="0">
              <a:buFont typeface="Arial" panose="020B0604020202020204" pitchFamily="34" charset="0"/>
              <a:buChar char="•"/>
            </a:pPr>
            <a:r>
              <a:rPr lang="en-US" altLang="en-US" sz="2000" dirty="0">
                <a:ea typeface="Calibri" panose="020F0502020204030204" pitchFamily="34" charset="0"/>
                <a:cs typeface="Arial" panose="020B0604020202020204" pitchFamily="34" charset="0"/>
              </a:rPr>
              <a:t>DPME’s integrated M&amp;E system, working with other core departments and StatsSA seeks to achieve the following goals:</a:t>
            </a:r>
          </a:p>
          <a:p>
            <a:pPr marL="742950" lvl="1" indent="-285750" algn="just" rtl="0">
              <a:buFont typeface="Wingdings" panose="05000000000000000000" pitchFamily="2" charset="2"/>
              <a:buChar char="ü"/>
            </a:pPr>
            <a:r>
              <a:rPr lang="en-US" altLang="en-US" dirty="0">
                <a:ea typeface="Calibri" panose="020F0502020204030204" pitchFamily="34" charset="0"/>
                <a:cs typeface="Arial" panose="020B0604020202020204" pitchFamily="34" charset="0"/>
              </a:rPr>
              <a:t>Track whether</a:t>
            </a:r>
            <a:r>
              <a:rPr lang="en-US" altLang="en-US" dirty="0">
                <a:solidFill>
                  <a:srgbClr val="FF0000"/>
                </a:solidFill>
                <a:ea typeface="Calibri" panose="020F0502020204030204" pitchFamily="34" charset="0"/>
                <a:cs typeface="Arial" panose="020B0604020202020204" pitchFamily="34" charset="0"/>
              </a:rPr>
              <a:t> </a:t>
            </a:r>
            <a:r>
              <a:rPr lang="en-US" altLang="en-US" dirty="0">
                <a:ea typeface="Calibri" panose="020F0502020204030204" pitchFamily="34" charset="0"/>
                <a:cs typeface="Arial" panose="020B0604020202020204" pitchFamily="34" charset="0"/>
              </a:rPr>
              <a:t>the national development plan is translated into effective service delivery programmes at sub-national level (provincial and district levels.)</a:t>
            </a:r>
          </a:p>
          <a:p>
            <a:pPr marL="742950" lvl="1" indent="-285750" algn="just" rtl="0">
              <a:buFont typeface="Wingdings" panose="05000000000000000000" pitchFamily="2" charset="2"/>
              <a:buChar char="ü"/>
            </a:pPr>
            <a:r>
              <a:rPr lang="en-US" altLang="en-US" dirty="0">
                <a:ea typeface="Calibri" panose="020F0502020204030204" pitchFamily="34" charset="0"/>
                <a:cs typeface="Arial" panose="020B0604020202020204" pitchFamily="34" charset="0"/>
              </a:rPr>
              <a:t>Track progress at the coalface of service delivery to assess real change and improvement on the lives of citizens.</a:t>
            </a:r>
          </a:p>
          <a:p>
            <a:pPr marL="742950" lvl="1" indent="-285750" algn="just" rtl="0">
              <a:buFont typeface="Wingdings" panose="05000000000000000000" pitchFamily="2" charset="2"/>
              <a:buChar char="ü"/>
            </a:pPr>
            <a:r>
              <a:rPr lang="en-US" altLang="en-US" dirty="0">
                <a:ea typeface="Calibri" panose="020F0502020204030204" pitchFamily="34" charset="0"/>
                <a:cs typeface="Arial" panose="020B0604020202020204" pitchFamily="34" charset="0"/>
              </a:rPr>
              <a:t>Track the performance of State Owned Companies (SOCs) and public entities.</a:t>
            </a:r>
          </a:p>
          <a:p>
            <a:pPr marL="742950" lvl="1" indent="-285750" algn="just" rtl="0">
              <a:buFont typeface="Wingdings" panose="05000000000000000000" pitchFamily="2" charset="2"/>
              <a:buChar char="ü"/>
            </a:pPr>
            <a:r>
              <a:rPr lang="en-US" altLang="en-US" dirty="0">
                <a:ea typeface="Calibri" panose="020F0502020204030204" pitchFamily="34" charset="0"/>
                <a:cs typeface="Arial" panose="020B0604020202020204" pitchFamily="34" charset="0"/>
              </a:rPr>
              <a:t>Co-develop policy frameworks for monitoring, women, people with disabilities and youth development sectors, to ensure mainstreaming and tracking implementation thereof. </a:t>
            </a:r>
          </a:p>
          <a:p>
            <a:pPr marL="742950" lvl="1" indent="-285750" algn="just" rtl="0">
              <a:buFont typeface="Wingdings" panose="05000000000000000000" pitchFamily="2" charset="2"/>
              <a:buChar char="ü"/>
            </a:pPr>
            <a:r>
              <a:rPr lang="en-US" altLang="en-US" dirty="0">
                <a:ea typeface="Calibri" panose="020F0502020204030204" pitchFamily="34" charset="0"/>
                <a:cs typeface="Arial" panose="020B0604020202020204" pitchFamily="34" charset="0"/>
              </a:rPr>
              <a:t>Enable DPME to triangulate data from its different M&amp;E systems, as well as external M&amp;E systems, to provide a holistic picture of the performance of government and impacts on citizens.</a:t>
            </a:r>
          </a:p>
          <a:p>
            <a:pPr marL="742950" lvl="1" indent="-285750" algn="just" rtl="0">
              <a:buFont typeface="Wingdings" panose="05000000000000000000" pitchFamily="2" charset="2"/>
              <a:buChar char="ü"/>
            </a:pPr>
            <a:r>
              <a:rPr lang="en-US" altLang="en-US" dirty="0">
                <a:ea typeface="Calibri" panose="020F0502020204030204" pitchFamily="34" charset="0"/>
                <a:cs typeface="Arial" panose="020B0604020202020204" pitchFamily="34" charset="0"/>
              </a:rPr>
              <a:t>Track the development impacts of government policies, plans and programmes at population level (nationally) primarily through evaluation studies, but informed by monitoring data.</a:t>
            </a:r>
            <a:endParaRPr lang="en-ZA" altLang="en-US" dirty="0">
              <a:cs typeface="Arial" panose="020B0604020202020204" pitchFamily="34" charset="0"/>
            </a:endParaRPr>
          </a:p>
          <a:p>
            <a:pPr marL="342900" indent="-342900" algn="just"/>
            <a:endParaRPr lang="en-US" altLang="en-US" sz="1400" dirty="0">
              <a:cs typeface="Arial" panose="020B0604020202020204" pitchFamily="34" charset="0"/>
            </a:endParaRPr>
          </a:p>
        </p:txBody>
      </p:sp>
      <p:sp>
        <p:nvSpPr>
          <p:cNvPr id="7" name="TextBox 6"/>
          <p:cNvSpPr txBox="1"/>
          <p:nvPr/>
        </p:nvSpPr>
        <p:spPr>
          <a:xfrm>
            <a:off x="601038" y="5029200"/>
            <a:ext cx="11201400" cy="1477328"/>
          </a:xfrm>
          <a:prstGeom prst="rect">
            <a:avLst/>
          </a:prstGeom>
          <a:solidFill>
            <a:schemeClr val="accent3">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US" sz="2000" b="1" dirty="0"/>
              <a:t>Monitoring framework for 2019 -2024</a:t>
            </a:r>
          </a:p>
          <a:p>
            <a:pPr marL="285750" indent="-285750">
              <a:buFont typeface="Arial" panose="020B0604020202020204" pitchFamily="34" charset="0"/>
              <a:buChar char="•"/>
            </a:pPr>
            <a:r>
              <a:rPr lang="en-US" sz="1400" dirty="0"/>
              <a:t>The overriding imperative is to make monitoring tighter and report progress to Cabinet. </a:t>
            </a:r>
          </a:p>
          <a:p>
            <a:pPr marL="285750" indent="-285750">
              <a:buFont typeface="Arial" panose="020B0604020202020204" pitchFamily="34" charset="0"/>
              <a:buChar char="•"/>
            </a:pPr>
            <a:r>
              <a:rPr lang="en-US" sz="1400" dirty="0"/>
              <a:t>Implementation coordination and delivery monitoring is done at the technical level. </a:t>
            </a:r>
          </a:p>
          <a:p>
            <a:pPr marL="285750" indent="-285750">
              <a:buFont typeface="Arial" panose="020B0604020202020204" pitchFamily="34" charset="0"/>
              <a:buChar char="•"/>
            </a:pPr>
            <a:r>
              <a:rPr lang="en-US" sz="1400" dirty="0"/>
              <a:t>DPME is in constant engagement with departments (embedded in a sense) and collaborates with research institutions to be on top of all aspects of the delivery chain for each of the priorities – assessing delivery readiness, monitoring performance against milestones and targets, identifying performance gaps, intervening to address the root causes of underperformance and reporting to drive delivery forward.</a:t>
            </a:r>
            <a:endParaRPr lang="en-ZA" sz="1400" dirty="0"/>
          </a:p>
        </p:txBody>
      </p:sp>
    </p:spTree>
    <p:extLst>
      <p:ext uri="{BB962C8B-B14F-4D97-AF65-F5344CB8AC3E}">
        <p14:creationId xmlns:p14="http://schemas.microsoft.com/office/powerpoint/2010/main" val="39574753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439" y="-1013764"/>
            <a:ext cx="11416732" cy="461665"/>
          </a:xfrm>
          <a:noFill/>
        </p:spPr>
        <p:txBody>
          <a:bodyPr>
            <a:normAutofit/>
          </a:bodyPr>
          <a:lstStyle/>
          <a:p>
            <a:pPr lvl="0" algn="ctr" rtl="0"/>
            <a:r>
              <a:rPr lang="en-US" altLang="en-US" sz="3000" cap="all" dirty="0"/>
              <a:t>Integrated Monitoring Framework</a:t>
            </a:r>
            <a:endParaRPr lang="en-GB" sz="3000" cap="all" dirty="0"/>
          </a:p>
        </p:txBody>
      </p:sp>
      <p:graphicFrame>
        <p:nvGraphicFramePr>
          <p:cNvPr id="4" name="Table 3"/>
          <p:cNvGraphicFramePr>
            <a:graphicFrameLocks noGrp="1"/>
          </p:cNvGraphicFramePr>
          <p:nvPr/>
        </p:nvGraphicFramePr>
        <p:xfrm>
          <a:off x="328864" y="3167372"/>
          <a:ext cx="11678652" cy="3341822"/>
        </p:xfrm>
        <a:graphic>
          <a:graphicData uri="http://schemas.openxmlformats.org/drawingml/2006/table">
            <a:tbl>
              <a:tblPr firstRow="1" firstCol="1" bandRow="1">
                <a:tableStyleId>{5C22544A-7EE6-4342-B048-85BDC9FD1C3A}</a:tableStyleId>
              </a:tblPr>
              <a:tblGrid>
                <a:gridCol w="2050888">
                  <a:extLst>
                    <a:ext uri="{9D8B030D-6E8A-4147-A177-3AD203B41FA5}">
                      <a16:colId xmlns:a16="http://schemas.microsoft.com/office/drawing/2014/main" val="4167833246"/>
                    </a:ext>
                  </a:extLst>
                </a:gridCol>
                <a:gridCol w="1496621">
                  <a:extLst>
                    <a:ext uri="{9D8B030D-6E8A-4147-A177-3AD203B41FA5}">
                      <a16:colId xmlns:a16="http://schemas.microsoft.com/office/drawing/2014/main" val="1358023207"/>
                    </a:ext>
                  </a:extLst>
                </a:gridCol>
                <a:gridCol w="1615311">
                  <a:extLst>
                    <a:ext uri="{9D8B030D-6E8A-4147-A177-3AD203B41FA5}">
                      <a16:colId xmlns:a16="http://schemas.microsoft.com/office/drawing/2014/main" val="2302509737"/>
                    </a:ext>
                  </a:extLst>
                </a:gridCol>
                <a:gridCol w="1495434">
                  <a:extLst>
                    <a:ext uri="{9D8B030D-6E8A-4147-A177-3AD203B41FA5}">
                      <a16:colId xmlns:a16="http://schemas.microsoft.com/office/drawing/2014/main" val="80232216"/>
                    </a:ext>
                  </a:extLst>
                </a:gridCol>
                <a:gridCol w="1866927">
                  <a:extLst>
                    <a:ext uri="{9D8B030D-6E8A-4147-A177-3AD203B41FA5}">
                      <a16:colId xmlns:a16="http://schemas.microsoft.com/office/drawing/2014/main" val="3970034002"/>
                    </a:ext>
                  </a:extLst>
                </a:gridCol>
                <a:gridCol w="1655665">
                  <a:extLst>
                    <a:ext uri="{9D8B030D-6E8A-4147-A177-3AD203B41FA5}">
                      <a16:colId xmlns:a16="http://schemas.microsoft.com/office/drawing/2014/main" val="1580133476"/>
                    </a:ext>
                  </a:extLst>
                </a:gridCol>
                <a:gridCol w="1497806">
                  <a:extLst>
                    <a:ext uri="{9D8B030D-6E8A-4147-A177-3AD203B41FA5}">
                      <a16:colId xmlns:a16="http://schemas.microsoft.com/office/drawing/2014/main" val="2929475331"/>
                    </a:ext>
                  </a:extLst>
                </a:gridCol>
              </a:tblGrid>
              <a:tr h="1799534">
                <a:tc>
                  <a:txBody>
                    <a:bodyPr/>
                    <a:lstStyle/>
                    <a:p>
                      <a:pPr algn="ctr">
                        <a:lnSpc>
                          <a:spcPct val="107000"/>
                        </a:lnSpc>
                        <a:spcAft>
                          <a:spcPts val="0"/>
                        </a:spcAft>
                      </a:pPr>
                      <a:r>
                        <a:rPr lang="en-ZA" sz="3200" cap="small" dirty="0">
                          <a:effectLst/>
                        </a:rPr>
                        <a:t>Purpose:</a:t>
                      </a:r>
                      <a:endParaRPr lang="en-GB"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7671" marR="7671" marT="0" marB="0" anchor="ctr">
                    <a:solidFill>
                      <a:schemeClr val="accent6">
                        <a:lumMod val="75000"/>
                        <a:alpha val="70000"/>
                      </a:schemeClr>
                    </a:solidFill>
                  </a:tcPr>
                </a:tc>
                <a:tc gridSpan="6">
                  <a:txBody>
                    <a:bodyPr/>
                    <a:lstStyle/>
                    <a:p>
                      <a:pPr marL="342900" lvl="0" indent="-201613" algn="l">
                        <a:spcBef>
                          <a:spcPts val="1200"/>
                        </a:spcBef>
                        <a:spcAft>
                          <a:spcPts val="0"/>
                        </a:spcAft>
                        <a:buFont typeface="Symbol" panose="05050102010706020507" pitchFamily="18" charset="2"/>
                        <a:buChar char=""/>
                        <a:tabLst/>
                      </a:pPr>
                      <a:r>
                        <a:rPr lang="en-AU" sz="1800" dirty="0">
                          <a:effectLst/>
                        </a:rPr>
                        <a:t>To improve the structure, performance of institutions, programmes, projects and operations </a:t>
                      </a:r>
                      <a:endParaRPr lang="en-GB" sz="1800" dirty="0">
                        <a:effectLst/>
                      </a:endParaRPr>
                    </a:p>
                    <a:p>
                      <a:pPr marL="342900" lvl="0" indent="-201613" algn="l">
                        <a:spcBef>
                          <a:spcPts val="1200"/>
                        </a:spcBef>
                        <a:spcAft>
                          <a:spcPts val="0"/>
                        </a:spcAft>
                        <a:buFont typeface="Symbol" panose="05050102010706020507" pitchFamily="18" charset="2"/>
                        <a:buChar char=""/>
                        <a:tabLst/>
                      </a:pPr>
                      <a:r>
                        <a:rPr lang="en-AU" sz="1800" dirty="0">
                          <a:effectLst/>
                        </a:rPr>
                        <a:t>To improve accountability and transparency </a:t>
                      </a:r>
                      <a:endParaRPr lang="en-GB" sz="1800" dirty="0">
                        <a:effectLst/>
                      </a:endParaRPr>
                    </a:p>
                    <a:p>
                      <a:pPr marL="342900" lvl="0" indent="-201613" algn="l">
                        <a:spcBef>
                          <a:spcPts val="1200"/>
                        </a:spcBef>
                        <a:spcAft>
                          <a:spcPts val="0"/>
                        </a:spcAft>
                        <a:buFont typeface="Symbol" panose="05050102010706020507" pitchFamily="18" charset="2"/>
                        <a:buChar char=""/>
                        <a:tabLst/>
                      </a:pPr>
                      <a:r>
                        <a:rPr lang="en-AU" sz="1800" dirty="0">
                          <a:effectLst/>
                        </a:rPr>
                        <a:t>To support decision-making</a:t>
                      </a:r>
                      <a:endParaRPr lang="en-GB" sz="1800" dirty="0">
                        <a:effectLst/>
                      </a:endParaRPr>
                    </a:p>
                    <a:p>
                      <a:pPr marL="342900" lvl="0" indent="-201613" algn="l">
                        <a:spcBef>
                          <a:spcPts val="1200"/>
                        </a:spcBef>
                        <a:spcAft>
                          <a:spcPts val="0"/>
                        </a:spcAft>
                        <a:buFont typeface="Symbol" panose="05050102010706020507" pitchFamily="18" charset="2"/>
                        <a:buChar char=""/>
                        <a:tabLst/>
                      </a:pPr>
                      <a:r>
                        <a:rPr lang="en-AU" sz="1800" dirty="0">
                          <a:effectLst/>
                        </a:rPr>
                        <a:t>To generate knowledge </a:t>
                      </a:r>
                      <a:endParaRPr lang="en-GB" sz="1800" b="1" dirty="0">
                        <a:effectLst/>
                        <a:latin typeface="Arial" panose="020B0604020202020204" pitchFamily="34" charset="0"/>
                        <a:ea typeface="Yu Gothic Light" panose="020B0300000000000000" pitchFamily="34" charset="-128"/>
                        <a:cs typeface="Times New Roman" panose="02020603050405020304" pitchFamily="18" charset="0"/>
                      </a:endParaRPr>
                    </a:p>
                  </a:txBody>
                  <a:tcPr marL="7671" marR="7671" marT="0" marB="0" anchor="ctr">
                    <a:solidFill>
                      <a:schemeClr val="accent6">
                        <a:lumMod val="75000"/>
                        <a:alpha val="7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94805470"/>
                  </a:ext>
                </a:extLst>
              </a:tr>
              <a:tr h="81060">
                <a:tc gridSpan="7">
                  <a:txBody>
                    <a:bodyPr/>
                    <a:lstStyle/>
                    <a:p>
                      <a:pPr algn="ctr">
                        <a:lnSpc>
                          <a:spcPct val="107000"/>
                        </a:lnSpc>
                        <a:spcAft>
                          <a:spcPts val="0"/>
                        </a:spcAft>
                      </a:pPr>
                      <a:r>
                        <a:rPr lang="en-ZA" sz="1600" cap="small" dirty="0">
                          <a:effectLst/>
                        </a:rPr>
                        <a:t>Tools / Mechanisms</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671" marR="7671" marT="0" marB="0">
                    <a:solidFill>
                      <a:schemeClr val="accent6">
                        <a:lumMod val="75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430110079"/>
                  </a:ext>
                </a:extLst>
              </a:tr>
              <a:tr h="349257">
                <a:tc>
                  <a:txBody>
                    <a:bodyPr/>
                    <a:lstStyle/>
                    <a:p>
                      <a:pPr algn="l">
                        <a:lnSpc>
                          <a:spcPct val="107000"/>
                        </a:lnSpc>
                        <a:spcAft>
                          <a:spcPts val="0"/>
                        </a:spcAft>
                      </a:pPr>
                      <a:r>
                        <a:rPr lang="en-ZA" sz="1600" b="0" dirty="0">
                          <a:solidFill>
                            <a:schemeClr val="tx1"/>
                          </a:solidFill>
                          <a:effectLst/>
                        </a:rPr>
                        <a:t>Ministerial Performance Agreements (MPA)</a:t>
                      </a:r>
                      <a:endParaRPr lang="en-GB"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671" marR="7671" marT="0" marB="0" anchor="ctr">
                    <a:solidFill>
                      <a:schemeClr val="accent6">
                        <a:lumMod val="40000"/>
                        <a:lumOff val="60000"/>
                      </a:schemeClr>
                    </a:solidFill>
                  </a:tcPr>
                </a:tc>
                <a:tc>
                  <a:txBody>
                    <a:bodyPr/>
                    <a:lstStyle/>
                    <a:p>
                      <a:pPr marL="98425" indent="0" algn="l">
                        <a:lnSpc>
                          <a:spcPct val="107000"/>
                        </a:lnSpc>
                        <a:spcAft>
                          <a:spcPts val="0"/>
                        </a:spcAft>
                        <a:tabLst/>
                      </a:pPr>
                      <a:r>
                        <a:rPr lang="en-ZA" sz="1600" dirty="0">
                          <a:effectLst/>
                        </a:rPr>
                        <a:t>Programme of Action (PoA)</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671" marR="7671" marT="0" marB="0" anchor="ctr">
                    <a:solidFill>
                      <a:schemeClr val="accent6">
                        <a:lumMod val="40000"/>
                        <a:lumOff val="60000"/>
                      </a:schemeClr>
                    </a:solidFill>
                  </a:tcPr>
                </a:tc>
                <a:tc>
                  <a:txBody>
                    <a:bodyPr/>
                    <a:lstStyle/>
                    <a:p>
                      <a:pPr marL="98425" indent="0" algn="l">
                        <a:lnSpc>
                          <a:spcPct val="107000"/>
                        </a:lnSpc>
                        <a:spcAft>
                          <a:spcPts val="0"/>
                        </a:spcAft>
                        <a:tabLst/>
                      </a:pPr>
                      <a:r>
                        <a:rPr lang="en-ZA" sz="1600" dirty="0">
                          <a:effectLst/>
                        </a:rPr>
                        <a:t>Alignment of Strategic Plans &amp; Annual Performance Plans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671" marR="7671" marT="0" marB="0">
                    <a:solidFill>
                      <a:schemeClr val="accent6">
                        <a:lumMod val="40000"/>
                        <a:lumOff val="60000"/>
                      </a:schemeClr>
                    </a:solidFill>
                  </a:tcPr>
                </a:tc>
                <a:tc>
                  <a:txBody>
                    <a:bodyPr/>
                    <a:lstStyle/>
                    <a:p>
                      <a:pPr marL="98425" indent="0" algn="l">
                        <a:lnSpc>
                          <a:spcPct val="107000"/>
                        </a:lnSpc>
                        <a:spcAft>
                          <a:spcPts val="0"/>
                        </a:spcAft>
                        <a:tabLst/>
                      </a:pPr>
                      <a:r>
                        <a:rPr lang="en-ZA" sz="1600" dirty="0">
                          <a:effectLst/>
                        </a:rPr>
                        <a:t>Quarterly Progress Reporting (QPR)</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671" marR="7671" marT="0" marB="0" anchor="ctr">
                    <a:solidFill>
                      <a:schemeClr val="accent6">
                        <a:lumMod val="40000"/>
                        <a:lumOff val="60000"/>
                      </a:schemeClr>
                    </a:solidFill>
                  </a:tcPr>
                </a:tc>
                <a:tc>
                  <a:txBody>
                    <a:bodyPr/>
                    <a:lstStyle/>
                    <a:p>
                      <a:pPr marL="98425" indent="0" algn="l">
                        <a:lnSpc>
                          <a:spcPct val="107000"/>
                        </a:lnSpc>
                        <a:spcAft>
                          <a:spcPts val="0"/>
                        </a:spcAft>
                        <a:tabLst/>
                      </a:pPr>
                      <a:r>
                        <a:rPr lang="en-ZA" sz="1600" dirty="0">
                          <a:effectLst/>
                        </a:rPr>
                        <a:t>Rapid assessments of implementation impact</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671" marR="7671" marT="0" marB="0" anchor="ctr">
                    <a:solidFill>
                      <a:schemeClr val="accent6">
                        <a:lumMod val="40000"/>
                        <a:lumOff val="60000"/>
                      </a:schemeClr>
                    </a:solidFill>
                  </a:tcPr>
                </a:tc>
                <a:tc>
                  <a:txBody>
                    <a:bodyPr/>
                    <a:lstStyle/>
                    <a:p>
                      <a:pPr marL="98425" indent="0" algn="l">
                        <a:lnSpc>
                          <a:spcPct val="107000"/>
                        </a:lnSpc>
                        <a:spcAft>
                          <a:spcPts val="0"/>
                        </a:spcAft>
                        <a:tabLst/>
                      </a:pPr>
                      <a:r>
                        <a:rPr lang="en-ZA" sz="1600" dirty="0">
                          <a:effectLst/>
                        </a:rPr>
                        <a:t>Frontline Service Delivery Monitoring &amp; Presidential Hotline</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671" marR="7671" marT="0" marB="0">
                    <a:solidFill>
                      <a:schemeClr val="accent6">
                        <a:lumMod val="40000"/>
                        <a:lumOff val="60000"/>
                      </a:schemeClr>
                    </a:solidFill>
                  </a:tcPr>
                </a:tc>
                <a:tc>
                  <a:txBody>
                    <a:bodyPr/>
                    <a:lstStyle/>
                    <a:p>
                      <a:pPr marL="98425" indent="0" algn="just">
                        <a:lnSpc>
                          <a:spcPct val="107000"/>
                        </a:lnSpc>
                        <a:spcAft>
                          <a:spcPts val="0"/>
                        </a:spcAft>
                        <a:tabLst/>
                      </a:pPr>
                      <a:r>
                        <a:rPr lang="en-ZA" sz="1600" dirty="0">
                          <a:effectLst/>
                        </a:rPr>
                        <a:t>Validation and Intervention Support (V&amp;IS)</a:t>
                      </a:r>
                      <a:endParaRPr lang="en-GB" sz="1600" dirty="0">
                        <a:effectLst/>
                      </a:endParaRPr>
                    </a:p>
                    <a:p>
                      <a:pPr marL="98425" indent="0" algn="l">
                        <a:lnSpc>
                          <a:spcPct val="107000"/>
                        </a:lnSpc>
                        <a:spcAft>
                          <a:spcPts val="0"/>
                        </a:spcAft>
                        <a:tabLst/>
                      </a:pPr>
                      <a:r>
                        <a:rPr lang="en-ZA" sz="1600" dirty="0">
                          <a:effectLst/>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671" marR="7671" marT="0" marB="0" anchor="ctr">
                    <a:solidFill>
                      <a:schemeClr val="accent6">
                        <a:lumMod val="40000"/>
                        <a:lumOff val="60000"/>
                      </a:schemeClr>
                    </a:solidFill>
                  </a:tcPr>
                </a:tc>
                <a:extLst>
                  <a:ext uri="{0D108BD9-81ED-4DB2-BD59-A6C34878D82A}">
                    <a16:rowId xmlns:a16="http://schemas.microsoft.com/office/drawing/2014/main" val="2996446384"/>
                  </a:ext>
                </a:extLst>
              </a:tr>
            </a:tbl>
          </a:graphicData>
        </a:graphic>
      </p:graphicFrame>
      <p:sp>
        <p:nvSpPr>
          <p:cNvPr id="6" name="TextBox 5"/>
          <p:cNvSpPr txBox="1"/>
          <p:nvPr/>
        </p:nvSpPr>
        <p:spPr>
          <a:xfrm>
            <a:off x="328864" y="2735079"/>
            <a:ext cx="11678652" cy="461665"/>
          </a:xfrm>
          <a:prstGeom prst="rect">
            <a:avLst/>
          </a:prstGeom>
          <a:solidFill>
            <a:schemeClr val="accent6">
              <a:lumMod val="40000"/>
              <a:lumOff val="60000"/>
            </a:schemeClr>
          </a:solidFill>
        </p:spPr>
        <p:txBody>
          <a:bodyPr wrap="square" rtlCol="0">
            <a:spAutoFit/>
          </a:bodyPr>
          <a:lstStyle/>
          <a:p>
            <a:pPr algn="ctr"/>
            <a:r>
              <a:rPr lang="en-ZA" sz="2400" dirty="0"/>
              <a:t>Elements of the integrated monitoring system</a:t>
            </a:r>
            <a:endParaRPr lang="en-GB" sz="2400" dirty="0"/>
          </a:p>
        </p:txBody>
      </p:sp>
      <p:sp>
        <p:nvSpPr>
          <p:cNvPr id="5" name="Rectangle 4">
            <a:extLst>
              <a:ext uri="{FF2B5EF4-FFF2-40B4-BE49-F238E27FC236}">
                <a16:creationId xmlns:a16="http://schemas.microsoft.com/office/drawing/2014/main" id="{8F98F11D-14B5-1043-87C8-DE518D5D1162}"/>
              </a:ext>
            </a:extLst>
          </p:cNvPr>
          <p:cNvSpPr/>
          <p:nvPr/>
        </p:nvSpPr>
        <p:spPr>
          <a:xfrm>
            <a:off x="328864" y="1066941"/>
            <a:ext cx="11678652" cy="1477328"/>
          </a:xfrm>
          <a:prstGeom prst="rect">
            <a:avLst/>
          </a:prstGeom>
        </p:spPr>
        <p:txBody>
          <a:bodyPr wrap="square">
            <a:spAutoFit/>
          </a:bodyPr>
          <a:lstStyle/>
          <a:p>
            <a:pPr marL="285750" indent="-285750">
              <a:buFont typeface="Arial" panose="020B0604020202020204" pitchFamily="34" charset="0"/>
              <a:buChar char="•"/>
            </a:pPr>
            <a:r>
              <a:rPr lang="en-ZA" dirty="0">
                <a:latin typeface="Helvetica Neue" panose="02000503000000020004" pitchFamily="2" charset="0"/>
              </a:rPr>
              <a:t>The integrated system will be deployed to provide credible data and an evidence base against indicators and targets in the plan to compare actual results against the set targets. </a:t>
            </a:r>
          </a:p>
          <a:p>
            <a:pPr marL="285750" indent="-285750">
              <a:buFont typeface="Arial" panose="020B0604020202020204" pitchFamily="34" charset="0"/>
              <a:buChar char="•"/>
            </a:pPr>
            <a:r>
              <a:rPr lang="en-ZA" dirty="0">
                <a:latin typeface="Helvetica Neue" panose="02000503000000020004" pitchFamily="2" charset="0"/>
              </a:rPr>
              <a:t>Key objective of monitoring: measuring and analysing performance on the interventions or programmes implemented and assessing the extent to which these are on course to achieving the set objectives and targets.</a:t>
            </a:r>
            <a:endParaRPr lang="en-ZA" dirty="0">
              <a:effectLst/>
              <a:latin typeface="Helvetica Neue" panose="02000503000000020004" pitchFamily="2" charset="0"/>
            </a:endParaRPr>
          </a:p>
        </p:txBody>
      </p:sp>
      <p:sp>
        <p:nvSpPr>
          <p:cNvPr id="10" name="Rounded Rectangle 9">
            <a:extLst>
              <a:ext uri="{FF2B5EF4-FFF2-40B4-BE49-F238E27FC236}">
                <a16:creationId xmlns:a16="http://schemas.microsoft.com/office/drawing/2014/main" id="{6105AF85-FAF4-484B-BF6E-8AA0A6642973}"/>
              </a:ext>
            </a:extLst>
          </p:cNvPr>
          <p:cNvSpPr/>
          <p:nvPr/>
        </p:nvSpPr>
        <p:spPr>
          <a:xfrm>
            <a:off x="228600" y="381000"/>
            <a:ext cx="11734800" cy="554320"/>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a:lstStyle/>
          <a:p>
            <a:pPr algn="ctr"/>
            <a:r>
              <a:rPr lang="en-US" sz="2400" b="1" cap="all"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INTEGRATED MONITORING FRAMEWORK</a:t>
            </a:r>
          </a:p>
        </p:txBody>
      </p:sp>
      <p:sp>
        <p:nvSpPr>
          <p:cNvPr id="3" name="Slide Number Placeholder 2"/>
          <p:cNvSpPr>
            <a:spLocks noGrp="1"/>
          </p:cNvSpPr>
          <p:nvPr>
            <p:ph type="sldNum" sz="quarter" idx="7"/>
          </p:nvPr>
        </p:nvSpPr>
        <p:spPr/>
        <p:txBody>
          <a:bodyPr/>
          <a:lstStyle/>
          <a:p>
            <a:fld id="{B6F15528-21DE-4FAA-801E-634DDDAF4B2B}" type="slidenum">
              <a:rPr lang="en-US" smtClean="0"/>
              <a:t>12</a:t>
            </a:fld>
            <a:endParaRPr lang="en-US" dirty="0"/>
          </a:p>
        </p:txBody>
      </p:sp>
    </p:spTree>
    <p:extLst>
      <p:ext uri="{BB962C8B-B14F-4D97-AF65-F5344CB8AC3E}">
        <p14:creationId xmlns:p14="http://schemas.microsoft.com/office/powerpoint/2010/main" val="29174378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120" y="486202"/>
            <a:ext cx="11346108" cy="504398"/>
          </a:xfrm>
        </p:spPr>
        <p:txBody>
          <a:bodyPr>
            <a:normAutofit/>
          </a:bodyPr>
          <a:lstStyle/>
          <a:p>
            <a:r>
              <a:rPr lang="en-ZA" sz="2400" dirty="0">
                <a:solidFill>
                  <a:prstClr val="black"/>
                </a:solidFill>
                <a:latin typeface="Arial Black" panose="020B0A04020102020204" pitchFamily="34" charset="0"/>
                <a:cs typeface="Arial" pitchFamily="34" charset="0"/>
              </a:rPr>
              <a:t>MONITORING OF IMPLEMENTATION OF THE MTSF REPORTING </a:t>
            </a:r>
            <a:endParaRPr lang="en-ZA" sz="2400" dirty="0"/>
          </a:p>
        </p:txBody>
      </p:sp>
      <p:sp>
        <p:nvSpPr>
          <p:cNvPr id="4" name="Slide Number Placeholder 3"/>
          <p:cNvSpPr>
            <a:spLocks noGrp="1"/>
          </p:cNvSpPr>
          <p:nvPr>
            <p:ph type="sldNum" sz="quarter" idx="4"/>
          </p:nvPr>
        </p:nvSpPr>
        <p:spPr/>
        <p:txBody>
          <a:bodyPr/>
          <a:lstStyle/>
          <a:p>
            <a:fld id="{62AAA1A3-262B-4979-8C18-306C3DA11E9E}" type="slidenum">
              <a:rPr lang="en-ZA" smtClean="0"/>
              <a:pPr/>
              <a:t>13</a:t>
            </a:fld>
            <a:endParaRPr lang="en-ZA" dirty="0"/>
          </a:p>
        </p:txBody>
      </p:sp>
      <p:sp>
        <p:nvSpPr>
          <p:cNvPr id="3" name="Rectangle 1"/>
          <p:cNvSpPr>
            <a:spLocks noGrp="1" noChangeArrowheads="1"/>
          </p:cNvSpPr>
          <p:nvPr>
            <p:ph idx="1"/>
          </p:nvPr>
        </p:nvSpPr>
        <p:spPr bwMode="auto">
          <a:xfrm>
            <a:off x="304800" y="1089031"/>
            <a:ext cx="107442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just" rtl="0"/>
            <a:r>
              <a:rPr lang="en-ZA" altLang="en-US" sz="1400" b="1" dirty="0">
                <a:ea typeface="Calibri" panose="020F0502020204030204" pitchFamily="34" charset="0"/>
                <a:cs typeface="Arial" panose="020B0604020202020204" pitchFamily="34" charset="0"/>
              </a:rPr>
              <a:t>Bi-annual delivery reports (POA)</a:t>
            </a:r>
            <a:r>
              <a:rPr lang="en-ZA" altLang="en-US" sz="1400" dirty="0">
                <a:ea typeface="Calibri" panose="020F0502020204030204" pitchFamily="34" charset="0"/>
                <a:cs typeface="Arial" panose="020B0604020202020204" pitchFamily="34" charset="0"/>
              </a:rPr>
              <a:t> These are in-depth reports provided to the President and Cabinet on the status of all the priorities and to drive focused discussion on the best way forward. DPME evaluates whether what is being done (the interventions) is likely to positively impact on the priority and the associated target/s. It prepares a delivery update that is evidence-based and that provides a prediction of the likelihood of achieving the priority and the expected results and impacts. Tools for analysis include research and surveys from </a:t>
            </a:r>
            <a:r>
              <a:rPr lang="en-ZA" altLang="en-US" sz="1400" dirty="0" err="1">
                <a:ea typeface="Calibri" panose="020F0502020204030204" pitchFamily="34" charset="0"/>
                <a:cs typeface="Arial" panose="020B0604020202020204" pitchFamily="34" charset="0"/>
              </a:rPr>
              <a:t>StatsSA</a:t>
            </a:r>
            <a:r>
              <a:rPr lang="en-ZA" altLang="en-US" sz="1400" dirty="0">
                <a:ea typeface="Calibri" panose="020F0502020204030204" pitchFamily="34" charset="0"/>
                <a:cs typeface="Arial" panose="020B0604020202020204" pitchFamily="34" charset="0"/>
              </a:rPr>
              <a:t> and other academic and research institutions, evaluations from evaluation branch of DPME and frontline monitoring branch. </a:t>
            </a:r>
            <a:endParaRPr lang="en-ZA" altLang="en-US" sz="1400" dirty="0"/>
          </a:p>
        </p:txBody>
      </p:sp>
      <p:graphicFrame>
        <p:nvGraphicFramePr>
          <p:cNvPr id="5" name="Content Placeholder 3"/>
          <p:cNvGraphicFramePr>
            <a:graphicFrameLocks/>
          </p:cNvGraphicFramePr>
          <p:nvPr>
            <p:extLst>
              <p:ext uri="{D42A27DB-BD31-4B8C-83A1-F6EECF244321}">
                <p14:modId xmlns:p14="http://schemas.microsoft.com/office/powerpoint/2010/main" val="521130999"/>
              </p:ext>
            </p:extLst>
          </p:nvPr>
        </p:nvGraphicFramePr>
        <p:xfrm>
          <a:off x="1757932" y="2435326"/>
          <a:ext cx="8640960" cy="39364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754140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6432" y="552700"/>
            <a:ext cx="8712968" cy="382832"/>
          </a:xfrm>
        </p:spPr>
        <p:txBody>
          <a:bodyPr>
            <a:noAutofit/>
          </a:bodyPr>
          <a:lstStyle/>
          <a:p>
            <a:r>
              <a:rPr lang="en-ZA" sz="2400" dirty="0">
                <a:solidFill>
                  <a:schemeClr val="tx1"/>
                </a:solidFill>
                <a:latin typeface="Arial Black" panose="020B0A04020102020204" pitchFamily="34" charset="0"/>
                <a:cs typeface="Arial" pitchFamily="34" charset="0"/>
              </a:rPr>
              <a:t>MINISTERIAL PERFORMANCE AGREEMENTS </a:t>
            </a:r>
          </a:p>
        </p:txBody>
      </p:sp>
      <p:sp>
        <p:nvSpPr>
          <p:cNvPr id="3" name="Content Placeholder 2"/>
          <p:cNvSpPr>
            <a:spLocks noGrp="1"/>
          </p:cNvSpPr>
          <p:nvPr>
            <p:ph idx="1"/>
          </p:nvPr>
        </p:nvSpPr>
        <p:spPr>
          <a:xfrm>
            <a:off x="152400" y="1371600"/>
            <a:ext cx="11734800" cy="5111069"/>
          </a:xfrm>
          <a:noFill/>
        </p:spPr>
        <p:txBody>
          <a:bodyPr>
            <a:noAutofit/>
          </a:bodyPr>
          <a:lstStyle/>
          <a:p>
            <a:pPr marL="285750" lvl="0" indent="-285750">
              <a:lnSpc>
                <a:spcPct val="114000"/>
              </a:lnSpc>
              <a:buClr>
                <a:srgbClr val="531A17"/>
              </a:buClr>
              <a:buFont typeface="Arial" panose="020B0604020202020204" pitchFamily="34" charset="0"/>
              <a:buChar char="•"/>
            </a:pPr>
            <a:r>
              <a:rPr lang="en-ZA" sz="2000" dirty="0">
                <a:solidFill>
                  <a:prstClr val="black"/>
                </a:solidFill>
                <a:latin typeface="Arial" pitchFamily="34" charset="0"/>
                <a:cs typeface="Arial" pitchFamily="34" charset="0"/>
              </a:rPr>
              <a:t>Performance Agreements are entered into between the President and each Minister focusing primarily on the indicators and targets as contained in the MTSF.</a:t>
            </a:r>
          </a:p>
          <a:p>
            <a:pPr marL="285750" lvl="0" indent="-285750">
              <a:lnSpc>
                <a:spcPct val="114000"/>
              </a:lnSpc>
              <a:buClr>
                <a:srgbClr val="531A17"/>
              </a:buClr>
              <a:buFont typeface="Arial" panose="020B0604020202020204" pitchFamily="34" charset="0"/>
              <a:buChar char="•"/>
            </a:pPr>
            <a:r>
              <a:rPr lang="en-US" sz="2000" dirty="0">
                <a:latin typeface="Arial" pitchFamily="34" charset="0"/>
                <a:cs typeface="Arial" pitchFamily="34" charset="0"/>
              </a:rPr>
              <a:t>Each performance agreement contains a set of specific targets backed by measurable performance indicators.</a:t>
            </a:r>
          </a:p>
          <a:p>
            <a:pPr marL="285750" lvl="0" indent="-285750">
              <a:lnSpc>
                <a:spcPct val="114000"/>
              </a:lnSpc>
              <a:buClr>
                <a:srgbClr val="531A17"/>
              </a:buClr>
              <a:buFont typeface="Arial" panose="020B0604020202020204" pitchFamily="34" charset="0"/>
              <a:buChar char="•"/>
            </a:pPr>
            <a:r>
              <a:rPr lang="en-US" sz="2000" dirty="0">
                <a:latin typeface="Arial" pitchFamily="34" charset="0"/>
                <a:cs typeface="Arial" pitchFamily="34" charset="0"/>
              </a:rPr>
              <a:t>The process of performance monitoring, evaluation and reporting against the targets is as follows:</a:t>
            </a:r>
          </a:p>
          <a:p>
            <a:pPr marL="742950" lvl="1" indent="-285750">
              <a:lnSpc>
                <a:spcPct val="114000"/>
              </a:lnSpc>
              <a:buClr>
                <a:srgbClr val="531A17"/>
              </a:buClr>
              <a:buFont typeface="Wingdings" panose="05000000000000000000" pitchFamily="2" charset="2"/>
              <a:buChar char="ü"/>
            </a:pPr>
            <a:r>
              <a:rPr lang="en-US" dirty="0">
                <a:solidFill>
                  <a:schemeClr val="tx1"/>
                </a:solidFill>
                <a:latin typeface="Arial" pitchFamily="34" charset="0"/>
                <a:cs typeface="Arial" pitchFamily="34" charset="0"/>
              </a:rPr>
              <a:t>The DPME prepares a report card on progress with the targets in the respective agreements for the benefit of the President. </a:t>
            </a:r>
          </a:p>
          <a:p>
            <a:pPr marL="742950" lvl="1" indent="-285750">
              <a:lnSpc>
                <a:spcPct val="114000"/>
              </a:lnSpc>
              <a:buClr>
                <a:srgbClr val="531A17"/>
              </a:buClr>
              <a:buFont typeface="Wingdings" panose="05000000000000000000" pitchFamily="2" charset="2"/>
              <a:buChar char="ü"/>
            </a:pPr>
            <a:r>
              <a:rPr lang="en-US" dirty="0">
                <a:solidFill>
                  <a:schemeClr val="tx1"/>
                </a:solidFill>
                <a:latin typeface="Arial" pitchFamily="34" charset="0"/>
                <a:cs typeface="Arial" pitchFamily="34" charset="0"/>
              </a:rPr>
              <a:t>In preparation of the scorecard, DPME obtains initial progress reports with supporting evidence from the department.</a:t>
            </a:r>
          </a:p>
          <a:p>
            <a:pPr marL="742950" lvl="1" indent="-285750">
              <a:lnSpc>
                <a:spcPct val="114000"/>
              </a:lnSpc>
              <a:buClr>
                <a:srgbClr val="531A17"/>
              </a:buClr>
              <a:buFont typeface="Wingdings" panose="05000000000000000000" pitchFamily="2" charset="2"/>
              <a:buChar char="ü"/>
            </a:pPr>
            <a:r>
              <a:rPr lang="en-US" dirty="0">
                <a:solidFill>
                  <a:schemeClr val="tx1"/>
                </a:solidFill>
                <a:latin typeface="Arial" pitchFamily="34" charset="0"/>
                <a:cs typeface="Arial" pitchFamily="34" charset="0"/>
              </a:rPr>
              <a:t>The report and data are analysed, triangulated (where possible) with other data sources, validation will also include random onsite visits by DPME to verify if delivery took place and within the specifications as set out in the agreement.</a:t>
            </a:r>
          </a:p>
          <a:p>
            <a:pPr marL="742950" lvl="1" indent="-285750">
              <a:lnSpc>
                <a:spcPct val="114000"/>
              </a:lnSpc>
              <a:buClr>
                <a:srgbClr val="531A17"/>
              </a:buClr>
              <a:buFont typeface="Wingdings" panose="05000000000000000000" pitchFamily="2" charset="2"/>
              <a:buChar char="ü"/>
            </a:pPr>
            <a:r>
              <a:rPr lang="en-US" dirty="0">
                <a:solidFill>
                  <a:schemeClr val="tx1"/>
                </a:solidFill>
                <a:latin typeface="Arial" pitchFamily="34" charset="0"/>
                <a:cs typeface="Arial" pitchFamily="34" charset="0"/>
              </a:rPr>
              <a:t>The scorecard which includes key issues affecting delivery, early warning risks and emerging policy issues is sent to the President and the relevant Minister prior to the bi-annual POA meeting.</a:t>
            </a:r>
          </a:p>
        </p:txBody>
      </p:sp>
      <p:sp>
        <p:nvSpPr>
          <p:cNvPr id="4" name="Slide Number Placeholder 3"/>
          <p:cNvSpPr>
            <a:spLocks noGrp="1"/>
          </p:cNvSpPr>
          <p:nvPr>
            <p:ph type="sldNum" sz="quarter" idx="4"/>
          </p:nvPr>
        </p:nvSpPr>
        <p:spPr/>
        <p:txBody>
          <a:bodyPr/>
          <a:lstStyle/>
          <a:p>
            <a:fld id="{62AAA1A3-262B-4979-8C18-306C3DA11E9E}" type="slidenum">
              <a:rPr lang="en-GB" smtClean="0">
                <a:solidFill>
                  <a:schemeClr val="tx1"/>
                </a:solidFill>
              </a:rPr>
              <a:pPr/>
              <a:t>14</a:t>
            </a:fld>
            <a:endParaRPr lang="en-GB" dirty="0">
              <a:solidFill>
                <a:schemeClr val="tx1"/>
              </a:solidFill>
            </a:endParaRPr>
          </a:p>
        </p:txBody>
      </p:sp>
    </p:spTree>
    <p:extLst>
      <p:ext uri="{BB962C8B-B14F-4D97-AF65-F5344CB8AC3E}">
        <p14:creationId xmlns:p14="http://schemas.microsoft.com/office/powerpoint/2010/main" val="13350659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1000" y="1676400"/>
            <a:ext cx="11506200" cy="2554545"/>
          </a:xfrm>
        </p:spPr>
        <p:txBody>
          <a:bodyPr/>
          <a:lstStyle/>
          <a:p>
            <a:pPr marL="342900" indent="-342900">
              <a:buFont typeface="Arial" panose="020B0604020202020204" pitchFamily="34" charset="0"/>
              <a:buChar char="•"/>
            </a:pPr>
            <a:r>
              <a:rPr lang="en-ZA" sz="2000" dirty="0">
                <a:latin typeface="Arial" panose="020B0604020202020204" pitchFamily="34" charset="0"/>
                <a:cs typeface="Arial" panose="020B0604020202020204" pitchFamily="34" charset="0"/>
              </a:rPr>
              <a:t>Intervention support will entail:</a:t>
            </a:r>
          </a:p>
          <a:p>
            <a:pPr marL="800100" lvl="1" indent="-342900">
              <a:buFont typeface="Wingdings" panose="05000000000000000000" pitchFamily="2" charset="2"/>
              <a:buChar char="ü"/>
            </a:pPr>
            <a:r>
              <a:rPr lang="en-ZA" dirty="0">
                <a:latin typeface="Arial" panose="020B0604020202020204" pitchFamily="34" charset="0"/>
                <a:cs typeface="Arial" panose="020B0604020202020204" pitchFamily="34" charset="0"/>
              </a:rPr>
              <a:t>Engaging relevant departments to understand the nature of the challenges hindering and constraining delivery performance using root cause analysis techniques – engagements are fixed and regular. </a:t>
            </a:r>
          </a:p>
          <a:p>
            <a:pPr marL="800100" lvl="1" indent="-342900">
              <a:buFont typeface="Wingdings" panose="05000000000000000000" pitchFamily="2" charset="2"/>
              <a:buChar char="ü"/>
            </a:pPr>
            <a:r>
              <a:rPr lang="en-ZA" dirty="0">
                <a:latin typeface="Arial" panose="020B0604020202020204" pitchFamily="34" charset="0"/>
                <a:cs typeface="Arial" panose="020B0604020202020204" pitchFamily="34" charset="0"/>
              </a:rPr>
              <a:t>Analysis to develop understanding of the impact that these challenges will have on the achievement of national priorities if not addressed. </a:t>
            </a:r>
          </a:p>
          <a:p>
            <a:pPr marL="800100" lvl="1" indent="-342900">
              <a:buFont typeface="Wingdings" panose="05000000000000000000" pitchFamily="2" charset="2"/>
              <a:buChar char="ü"/>
            </a:pPr>
            <a:r>
              <a:rPr lang="en-ZA" dirty="0">
                <a:latin typeface="Arial" panose="020B0604020202020204" pitchFamily="34" charset="0"/>
                <a:cs typeface="Arial" panose="020B0604020202020204" pitchFamily="34" charset="0"/>
              </a:rPr>
              <a:t>The analysis will culminate in remedial actions to drive delivery forward</a:t>
            </a:r>
          </a:p>
          <a:p>
            <a:pPr marL="800100" lvl="1" indent="-342900">
              <a:buFont typeface="Wingdings" panose="05000000000000000000" pitchFamily="2" charset="2"/>
              <a:buChar char="ü"/>
            </a:pPr>
            <a:r>
              <a:rPr lang="en-ZA" dirty="0">
                <a:latin typeface="Arial" panose="020B0604020202020204" pitchFamily="34" charset="0"/>
                <a:cs typeface="Arial" panose="020B0604020202020204" pitchFamily="34" charset="0"/>
              </a:rPr>
              <a:t>Progress with implementation of corrective measures will be monitored and reported on through the monthly engagements with departments and clusters.</a:t>
            </a:r>
            <a:endParaRPr lang="en-GB" dirty="0">
              <a:latin typeface="Arial" panose="020B0604020202020204" pitchFamily="34" charset="0"/>
              <a:cs typeface="Arial" panose="020B0604020202020204" pitchFamily="34" charset="0"/>
            </a:endParaRPr>
          </a:p>
          <a:p>
            <a:pPr lvl="1"/>
            <a:endParaRPr lang="en-GB" sz="2000" dirty="0">
              <a:latin typeface="Arial" panose="020B0604020202020204" pitchFamily="34" charset="0"/>
              <a:cs typeface="Arial" panose="020B0604020202020204" pitchFamily="34" charset="0"/>
            </a:endParaRPr>
          </a:p>
        </p:txBody>
      </p:sp>
      <p:sp>
        <p:nvSpPr>
          <p:cNvPr id="6" name="Rounded Rectangle 5">
            <a:extLst>
              <a:ext uri="{FF2B5EF4-FFF2-40B4-BE49-F238E27FC236}">
                <a16:creationId xmlns:a16="http://schemas.microsoft.com/office/drawing/2014/main" id="{B0302DB4-0FCA-4944-8A2D-1D30D2B703A5}"/>
              </a:ext>
            </a:extLst>
          </p:cNvPr>
          <p:cNvSpPr/>
          <p:nvPr/>
        </p:nvSpPr>
        <p:spPr>
          <a:xfrm>
            <a:off x="228600" y="436280"/>
            <a:ext cx="11734800" cy="554320"/>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a:lstStyle/>
          <a:p>
            <a:pPr algn="ctr"/>
            <a:r>
              <a:rPr lang="en-US" sz="2400" b="1" cap="all"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INTERVENTION SUPPORT</a:t>
            </a:r>
          </a:p>
        </p:txBody>
      </p:sp>
      <p:sp>
        <p:nvSpPr>
          <p:cNvPr id="2" name="Slide Number Placeholder 1"/>
          <p:cNvSpPr>
            <a:spLocks noGrp="1"/>
          </p:cNvSpPr>
          <p:nvPr>
            <p:ph type="sldNum" sz="quarter" idx="7"/>
          </p:nvPr>
        </p:nvSpPr>
        <p:spPr/>
        <p:txBody>
          <a:bodyPr/>
          <a:lstStyle/>
          <a:p>
            <a:fld id="{B6F15528-21DE-4FAA-801E-634DDDAF4B2B}" type="slidenum">
              <a:rPr lang="en-US" smtClean="0"/>
              <a:t>15</a:t>
            </a:fld>
            <a:endParaRPr lang="en-US" dirty="0"/>
          </a:p>
        </p:txBody>
      </p:sp>
    </p:spTree>
    <p:extLst>
      <p:ext uri="{BB962C8B-B14F-4D97-AF65-F5344CB8AC3E}">
        <p14:creationId xmlns:p14="http://schemas.microsoft.com/office/powerpoint/2010/main" val="38799814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5127" y="484430"/>
            <a:ext cx="8229600" cy="689878"/>
          </a:xfrm>
        </p:spPr>
        <p:txBody>
          <a:bodyPr>
            <a:normAutofit/>
          </a:bodyPr>
          <a:lstStyle/>
          <a:p>
            <a:pPr marL="61722">
              <a:spcBef>
                <a:spcPts val="450"/>
              </a:spcBef>
            </a:pPr>
            <a:r>
              <a:rPr lang="en-ZA" sz="2400" dirty="0">
                <a:solidFill>
                  <a:prstClr val="black"/>
                </a:solidFill>
                <a:latin typeface="Arial Black" panose="020B0A04020102020204" pitchFamily="34" charset="0"/>
                <a:ea typeface="+mn-ea"/>
                <a:cs typeface="+mn-cs"/>
              </a:rPr>
              <a:t>WHAT IS OPERATION PHAKISA</a:t>
            </a:r>
            <a:r>
              <a:rPr lang="en-ZA" sz="3200" dirty="0">
                <a:solidFill>
                  <a:prstClr val="black"/>
                </a:solidFill>
                <a:latin typeface="Arial Black" panose="020B0A04020102020204" pitchFamily="34" charset="0"/>
                <a:ea typeface="+mn-ea"/>
                <a:cs typeface="+mn-cs"/>
              </a:rPr>
              <a:t> </a:t>
            </a:r>
            <a:endParaRPr lang="en-US" dirty="0"/>
          </a:p>
        </p:txBody>
      </p:sp>
      <p:sp>
        <p:nvSpPr>
          <p:cNvPr id="3" name="Content Placeholder 2"/>
          <p:cNvSpPr>
            <a:spLocks noGrp="1"/>
          </p:cNvSpPr>
          <p:nvPr>
            <p:ph idx="1"/>
          </p:nvPr>
        </p:nvSpPr>
        <p:spPr>
          <a:xfrm>
            <a:off x="228600" y="1371600"/>
            <a:ext cx="11734800" cy="2970973"/>
          </a:xfrm>
        </p:spPr>
        <p:txBody>
          <a:bodyPr>
            <a:normAutofit fontScale="92500" lnSpcReduction="20000"/>
          </a:bodyPr>
          <a:lstStyle/>
          <a:p>
            <a:pPr marL="342900" indent="-342900" algn="just">
              <a:buFont typeface="Arial" panose="020B0604020202020204" pitchFamily="34" charset="0"/>
              <a:buChar char="•"/>
            </a:pPr>
            <a:r>
              <a:rPr lang="en-ZA" sz="2200" dirty="0">
                <a:latin typeface="Arial" panose="020B0604020202020204" pitchFamily="34" charset="0"/>
                <a:cs typeface="Arial" panose="020B0604020202020204" pitchFamily="34" charset="0"/>
              </a:rPr>
              <a:t>A South African government approach and methodology for accelerating delivery on national priorities espoused in the National Development Plan 2030, and doing this better, faster and efficiently.</a:t>
            </a:r>
            <a:endParaRPr lang="en-US" sz="2200"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n-ZA" sz="2200" dirty="0">
                <a:latin typeface="Arial" panose="020B0604020202020204" pitchFamily="34" charset="0"/>
                <a:cs typeface="Arial" panose="020B0604020202020204" pitchFamily="34" charset="0"/>
              </a:rPr>
              <a:t>An innovative and pioneering approach that brings stakeholders together – government, private sector, civil society and communities, to develop solutions collaboratively.</a:t>
            </a:r>
            <a:endParaRPr lang="en-US" sz="2200" dirty="0">
              <a:latin typeface="Arial" panose="020B0604020202020204" pitchFamily="34" charset="0"/>
              <a:cs typeface="Arial" panose="020B0604020202020204" pitchFamily="34" charset="0"/>
            </a:endParaRPr>
          </a:p>
          <a:p>
            <a:pPr marL="342900" lvl="0" indent="-342900" algn="just" fontAlgn="base">
              <a:buFont typeface="Arial" panose="020B0604020202020204" pitchFamily="34" charset="0"/>
              <a:buChar char="•"/>
            </a:pPr>
            <a:r>
              <a:rPr lang="en-ZA" sz="2200" dirty="0">
                <a:latin typeface="Arial" panose="020B0604020202020204" pitchFamily="34" charset="0"/>
                <a:cs typeface="Arial" panose="020B0604020202020204" pitchFamily="34" charset="0"/>
              </a:rPr>
              <a:t>Operation Phakisa strengthens public accountability and transparency, through consistent monitoring of progress made; addressing challenges early on; and constantly reporting back to the citizens on all the commitments made.</a:t>
            </a:r>
          </a:p>
          <a:p>
            <a:pPr marL="342900" indent="-342900" algn="just" fontAlgn="base">
              <a:buFont typeface="Arial" panose="020B0604020202020204" pitchFamily="34" charset="0"/>
              <a:buChar char="•"/>
            </a:pPr>
            <a:r>
              <a:rPr lang="en-US" sz="2200" dirty="0">
                <a:latin typeface="Arial" panose="020B0604020202020204" pitchFamily="34" charset="0"/>
                <a:cs typeface="Arial" panose="020B0604020202020204" pitchFamily="34" charset="0"/>
              </a:rPr>
              <a:t>Operation Phakisa projects are meant to accelerate delivery by assuming business unusual, high speed implementation and not following the normal bureaucratic accountability chains while operating within a bureaucracy.</a:t>
            </a:r>
          </a:p>
          <a:p>
            <a:pPr algn="just" fontAlgn="base"/>
            <a:endParaRPr lang="en-US" dirty="0">
              <a:latin typeface="Arial Narrow" panose="020B0606020202030204" pitchFamily="34" charset="0"/>
              <a:cs typeface="Arial" panose="020B0604020202020204" pitchFamily="34" charset="0"/>
            </a:endParaRPr>
          </a:p>
        </p:txBody>
      </p:sp>
      <p:sp>
        <p:nvSpPr>
          <p:cNvPr id="6" name="TextBox 5"/>
          <p:cNvSpPr txBox="1"/>
          <p:nvPr/>
        </p:nvSpPr>
        <p:spPr>
          <a:xfrm>
            <a:off x="342900" y="4342573"/>
            <a:ext cx="11506200" cy="2554545"/>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Role of Ministers:</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Oversee the implementation of Operation Phakisa Projects</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Constitute, convene and chair Steering Committees in respective focus areas to unblock delivery challenges</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Include Operation Phakisa Labs outcomes implementation in their Performance Agreements</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Direct their DGs to </a:t>
            </a:r>
            <a:r>
              <a:rPr lang="en-US" sz="1600" dirty="0" err="1">
                <a:latin typeface="Arial" panose="020B0604020202020204" pitchFamily="34" charset="0"/>
                <a:cs typeface="Arial" panose="020B0604020202020204" pitchFamily="34" charset="0"/>
              </a:rPr>
              <a:t>institutionalise</a:t>
            </a:r>
            <a:r>
              <a:rPr lang="en-US" sz="1600" dirty="0">
                <a:latin typeface="Arial" panose="020B0604020202020204" pitchFamily="34" charset="0"/>
                <a:cs typeface="Arial" panose="020B0604020202020204" pitchFamily="34" charset="0"/>
              </a:rPr>
              <a:t> OP Lab outcomes (include in APP to ensure  funding for implementation of Lab outputs)</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Include implementation of OP Lab outcomes  in performance agreements of their DGs</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OPERATION PHAKISA PRODUCE REPORTS ON DIFFERENT OPERATAION PHKISA LABS ANNUALLY (Agriculture, Land Reform and Rural Development; Ocean Economy; Ideal Clinic realization and Maintenance; ICT in basic Education; </a:t>
            </a:r>
            <a:r>
              <a:rPr lang="en-US" sz="1600" dirty="0" err="1">
                <a:latin typeface="Arial" panose="020B0604020202020204" pitchFamily="34" charset="0"/>
                <a:cs typeface="Arial" panose="020B0604020202020204" pitchFamily="34" charset="0"/>
              </a:rPr>
              <a:t>Galvanising</a:t>
            </a:r>
            <a:r>
              <a:rPr lang="en-US" sz="1600" dirty="0">
                <a:latin typeface="Arial" panose="020B0604020202020204" pitchFamily="34" charset="0"/>
                <a:cs typeface="Arial" panose="020B0604020202020204" pitchFamily="34" charset="0"/>
              </a:rPr>
              <a:t> Growth in Mining Cluster; Skills Development and Capacity Development; and Research, Technology and Innovations).</a:t>
            </a:r>
          </a:p>
        </p:txBody>
      </p:sp>
      <p:sp>
        <p:nvSpPr>
          <p:cNvPr id="7" name="Slide Number Placeholder 6">
            <a:extLst>
              <a:ext uri="{FF2B5EF4-FFF2-40B4-BE49-F238E27FC236}">
                <a16:creationId xmlns:a16="http://schemas.microsoft.com/office/drawing/2014/main" id="{CE52E9EE-257E-4006-8B86-04574DFC1FFA}"/>
              </a:ext>
            </a:extLst>
          </p:cNvPr>
          <p:cNvSpPr>
            <a:spLocks noGrp="1"/>
          </p:cNvSpPr>
          <p:nvPr>
            <p:ph type="sldNum" sz="quarter" idx="7"/>
          </p:nvPr>
        </p:nvSpPr>
        <p:spPr/>
        <p:txBody>
          <a:bodyPr/>
          <a:lstStyle/>
          <a:p>
            <a:fld id="{B6F15528-21DE-4FAA-801E-634DDDAF4B2B}" type="slidenum">
              <a:rPr lang="en-ZA" smtClean="0"/>
              <a:t>16</a:t>
            </a:fld>
            <a:endParaRPr lang="en-ZA" dirty="0"/>
          </a:p>
        </p:txBody>
      </p:sp>
    </p:spTree>
    <p:extLst>
      <p:ext uri="{BB962C8B-B14F-4D97-AF65-F5344CB8AC3E}">
        <p14:creationId xmlns:p14="http://schemas.microsoft.com/office/powerpoint/2010/main" val="17570047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8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674227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object 3"/>
          <p:cNvSpPr/>
          <p:nvPr/>
        </p:nvSpPr>
        <p:spPr>
          <a:xfrm>
            <a:off x="1355407" y="1357330"/>
            <a:ext cx="9323465" cy="290849"/>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p>
            <a:pPr marL="231458" marR="3429" indent="-231458" algn="just">
              <a:spcBef>
                <a:spcPts val="68"/>
              </a:spcBef>
              <a:buSzPct val="100000"/>
              <a:buFont typeface="Arial"/>
              <a:buChar char="•"/>
              <a:defRPr sz="3200">
                <a:solidFill>
                  <a:srgbClr val="000000"/>
                </a:solidFill>
                <a:latin typeface="Arial"/>
                <a:ea typeface="Arial"/>
                <a:cs typeface="Arial"/>
                <a:sym typeface="Arial"/>
              </a:defRPr>
            </a:pPr>
            <a:endParaRPr sz="1890" dirty="0">
              <a:latin typeface="Arial" charset="0"/>
              <a:ea typeface="Arial" charset="0"/>
              <a:cs typeface="Arial" charset="0"/>
            </a:endParaRPr>
          </a:p>
        </p:txBody>
      </p:sp>
      <p:sp>
        <p:nvSpPr>
          <p:cNvPr id="6" name="object 74"/>
          <p:cNvSpPr/>
          <p:nvPr/>
        </p:nvSpPr>
        <p:spPr>
          <a:xfrm>
            <a:off x="304800" y="991890"/>
            <a:ext cx="11658600" cy="5027017"/>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marL="342900" indent="-342900">
              <a:lnSpc>
                <a:spcPct val="150000"/>
              </a:lnSpc>
              <a:buFont typeface="Arial" panose="020B0604020202020204" pitchFamily="34" charset="0"/>
              <a:buChar char="•"/>
            </a:pPr>
            <a:r>
              <a:rPr lang="en-US" sz="2000" dirty="0">
                <a:latin typeface="Arial" panose="020B0604020202020204" pitchFamily="34" charset="0"/>
                <a:cs typeface="Arial" panose="020B0604020202020204" pitchFamily="34" charset="0"/>
              </a:rPr>
              <a:t>During its development stages, DPME created a pattern of monitoring tools and systems in the two branches responsible for monitoring. These include the following:</a:t>
            </a:r>
          </a:p>
          <a:p>
            <a:pPr marL="800100" lvl="1" indent="-342900">
              <a:lnSpc>
                <a:spcPct val="150000"/>
              </a:lnSpc>
              <a:buFont typeface="Wingdings" panose="05000000000000000000" pitchFamily="2" charset="2"/>
              <a:buChar char="ü"/>
            </a:pPr>
            <a:r>
              <a:rPr lang="en-US" dirty="0" err="1">
                <a:latin typeface="Arial" panose="020B0604020202020204" pitchFamily="34" charset="0"/>
                <a:cs typeface="Arial" panose="020B0604020202020204" pitchFamily="34" charset="0"/>
              </a:rPr>
              <a:t>Programme</a:t>
            </a:r>
            <a:r>
              <a:rPr lang="en-US" dirty="0">
                <a:latin typeface="Arial" panose="020B0604020202020204" pitchFamily="34" charset="0"/>
                <a:cs typeface="Arial" panose="020B0604020202020204" pitchFamily="34" charset="0"/>
              </a:rPr>
              <a:t> of Action (POA) for Monitoring the implementation of the MTSF. </a:t>
            </a:r>
          </a:p>
          <a:p>
            <a:pPr marL="800100" lvl="1" indent="-342900">
              <a:lnSpc>
                <a:spcPct val="150000"/>
              </a:lnSpc>
              <a:buFont typeface="Wingdings" panose="05000000000000000000" pitchFamily="2" charset="2"/>
              <a:buChar char="ü"/>
            </a:pPr>
            <a:r>
              <a:rPr lang="en-US" dirty="0">
                <a:latin typeface="Arial" panose="020B0604020202020204" pitchFamily="34" charset="0"/>
                <a:cs typeface="Arial" panose="020B0604020202020204" pitchFamily="34" charset="0"/>
              </a:rPr>
              <a:t>Operation Phakisa Initiative to drive implementation of special projects such as the development of the Oceans Economy.</a:t>
            </a:r>
          </a:p>
          <a:p>
            <a:pPr marL="800100" lvl="1" indent="-342900">
              <a:lnSpc>
                <a:spcPct val="150000"/>
              </a:lnSpc>
              <a:buFont typeface="Wingdings" panose="05000000000000000000" pitchFamily="2" charset="2"/>
              <a:buChar char="ü"/>
            </a:pPr>
            <a:r>
              <a:rPr lang="en-US" dirty="0">
                <a:latin typeface="Arial" panose="020B0604020202020204" pitchFamily="34" charset="0"/>
                <a:cs typeface="Arial" panose="020B0604020202020204" pitchFamily="34" charset="0"/>
              </a:rPr>
              <a:t>Local Government Management Improvement Model (LGMIM) to assess capabilities of municipalities to deliver basic services.</a:t>
            </a:r>
          </a:p>
          <a:p>
            <a:pPr marL="800100" lvl="1" indent="-342900">
              <a:lnSpc>
                <a:spcPct val="150000"/>
              </a:lnSpc>
              <a:buFont typeface="Wingdings" panose="05000000000000000000" pitchFamily="2" charset="2"/>
              <a:buChar char="ü"/>
            </a:pPr>
            <a:r>
              <a:rPr lang="en-US" dirty="0">
                <a:latin typeface="Arial" panose="020B0604020202020204" pitchFamily="34" charset="0"/>
                <a:cs typeface="Arial" panose="020B0604020202020204" pitchFamily="34" charset="0"/>
              </a:rPr>
              <a:t>Institutional (National and Provincial Departments, Public Entities) and Individual (Ministers and Heads of Department) Performance Monitoring.</a:t>
            </a:r>
          </a:p>
          <a:p>
            <a:pPr marL="800100" lvl="1" indent="-342900">
              <a:lnSpc>
                <a:spcPct val="150000"/>
              </a:lnSpc>
              <a:buFont typeface="Wingdings" panose="05000000000000000000" pitchFamily="2" charset="2"/>
              <a:buChar char="ü"/>
            </a:pPr>
            <a:r>
              <a:rPr lang="en-US" dirty="0">
                <a:latin typeface="Arial" panose="020B0604020202020204" pitchFamily="34" charset="0"/>
                <a:cs typeface="Arial" panose="020B0604020202020204" pitchFamily="34" charset="0"/>
              </a:rPr>
              <a:t>Frontline Service Delivery Monitoring (FSDM) including the Presidential Hotline to assess the level and quality of services provided to citizens by state institutions. </a:t>
            </a:r>
          </a:p>
          <a:p>
            <a:pPr marL="800100" lvl="1" indent="-342900">
              <a:lnSpc>
                <a:spcPct val="150000"/>
              </a:lnSpc>
              <a:buFont typeface="Wingdings" panose="05000000000000000000" pitchFamily="2" charset="2"/>
              <a:buChar char="ü"/>
            </a:pPr>
            <a:r>
              <a:rPr lang="en-US" dirty="0">
                <a:latin typeface="Arial" panose="020B0604020202020204" pitchFamily="34" charset="0"/>
                <a:cs typeface="Arial" panose="020B0604020202020204" pitchFamily="34" charset="0"/>
              </a:rPr>
              <a:t>Presidential hotline</a:t>
            </a:r>
          </a:p>
        </p:txBody>
      </p:sp>
      <p:sp>
        <p:nvSpPr>
          <p:cNvPr id="5" name="Rounded Rectangle 4">
            <a:extLst>
              <a:ext uri="{FF2B5EF4-FFF2-40B4-BE49-F238E27FC236}">
                <a16:creationId xmlns:a16="http://schemas.microsoft.com/office/drawing/2014/main" id="{406D21CA-BE7A-4448-8A3E-A7BFAD8092E5}"/>
              </a:ext>
            </a:extLst>
          </p:cNvPr>
          <p:cNvSpPr/>
          <p:nvPr/>
        </p:nvSpPr>
        <p:spPr>
          <a:xfrm>
            <a:off x="228600" y="343130"/>
            <a:ext cx="11734800" cy="554320"/>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a:lstStyle/>
          <a:p>
            <a:pPr algn="ctr"/>
            <a:r>
              <a:rPr lang="en-US" sz="2400" b="1" cap="all"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INTRODUCTION</a:t>
            </a:r>
          </a:p>
        </p:txBody>
      </p:sp>
      <p:sp>
        <p:nvSpPr>
          <p:cNvPr id="2" name="Slide Number Placeholder 1"/>
          <p:cNvSpPr>
            <a:spLocks noGrp="1"/>
          </p:cNvSpPr>
          <p:nvPr>
            <p:ph type="sldNum" sz="quarter" idx="2"/>
          </p:nvPr>
        </p:nvSpPr>
        <p:spPr/>
        <p:txBody>
          <a:bodyPr/>
          <a:lstStyle/>
          <a:p>
            <a:fld id="{86CB4B4D-7CA3-9044-876B-883B54F8677D}" type="slidenum">
              <a:rPr lang="en-US" smtClean="0"/>
              <a:t>2</a:t>
            </a:fld>
            <a:endParaRPr lang="en-US" dirty="0"/>
          </a:p>
        </p:txBody>
      </p:sp>
    </p:spTree>
    <p:extLst>
      <p:ext uri="{BB962C8B-B14F-4D97-AF65-F5344CB8AC3E}">
        <p14:creationId xmlns:p14="http://schemas.microsoft.com/office/powerpoint/2010/main" val="190335811"/>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ADE09-2CE4-4424-88AF-0BA743AD4106}"/>
              </a:ext>
            </a:extLst>
          </p:cNvPr>
          <p:cNvSpPr>
            <a:spLocks noGrp="1"/>
          </p:cNvSpPr>
          <p:nvPr>
            <p:ph type="title"/>
          </p:nvPr>
        </p:nvSpPr>
        <p:spPr>
          <a:xfrm>
            <a:off x="1462947" y="147613"/>
            <a:ext cx="9272455" cy="369332"/>
          </a:xfrm>
        </p:spPr>
        <p:txBody>
          <a:bodyPr/>
          <a:lstStyle/>
          <a:p>
            <a:r>
              <a:rPr lang="en-ZA" dirty="0">
                <a:latin typeface="Arial Black" panose="020B0A04020102020204" pitchFamily="34" charset="0"/>
                <a:cs typeface="Arial" pitchFamily="34" charset="0"/>
              </a:rPr>
              <a:t>SECTOR MONITORING CLUSTER PRODUCTS</a:t>
            </a:r>
            <a:endParaRPr lang="en-ZA" dirty="0"/>
          </a:p>
        </p:txBody>
      </p:sp>
      <p:sp>
        <p:nvSpPr>
          <p:cNvPr id="3" name="Content Placeholder 2">
            <a:extLst>
              <a:ext uri="{FF2B5EF4-FFF2-40B4-BE49-F238E27FC236}">
                <a16:creationId xmlns:a16="http://schemas.microsoft.com/office/drawing/2014/main" id="{762D7BC8-D457-4ED3-81DE-37BE8AC63469}"/>
              </a:ext>
            </a:extLst>
          </p:cNvPr>
          <p:cNvSpPr>
            <a:spLocks noGrp="1"/>
          </p:cNvSpPr>
          <p:nvPr>
            <p:ph sz="half" idx="2"/>
          </p:nvPr>
        </p:nvSpPr>
        <p:spPr>
          <a:xfrm>
            <a:off x="609917" y="1577340"/>
            <a:ext cx="5306282" cy="4616648"/>
          </a:xfrm>
        </p:spPr>
        <p:txBody>
          <a:bodyPr/>
          <a:lstStyle/>
          <a:p>
            <a:pPr marL="93662" lvl="1" algn="just"/>
            <a:r>
              <a:rPr lang="en-ZA" sz="2000" b="1" dirty="0">
                <a:solidFill>
                  <a:schemeClr val="tx1"/>
                </a:solidFill>
                <a:latin typeface="Arial" pitchFamily="34" charset="0"/>
                <a:cs typeface="Arial" pitchFamily="34" charset="0"/>
              </a:rPr>
              <a:t>SECTOR MONITORING</a:t>
            </a:r>
          </a:p>
          <a:p>
            <a:pPr marL="539750" lvl="1" indent="-446088" algn="just">
              <a:buFont typeface="Wingdings" pitchFamily="2" charset="2"/>
              <a:buChar char="Ø"/>
            </a:pPr>
            <a:r>
              <a:rPr lang="en-ZA" sz="2000" b="1" dirty="0">
                <a:solidFill>
                  <a:schemeClr val="tx1"/>
                </a:solidFill>
                <a:latin typeface="Arial" pitchFamily="34" charset="0"/>
                <a:cs typeface="Arial" pitchFamily="34" charset="0"/>
              </a:rPr>
              <a:t>Bi-Annual MTSF reports</a:t>
            </a:r>
          </a:p>
          <a:p>
            <a:pPr marL="539750" lvl="1" indent="-446088" algn="just">
              <a:buFont typeface="Wingdings" pitchFamily="2" charset="2"/>
              <a:buChar char="Ø"/>
            </a:pPr>
            <a:r>
              <a:rPr lang="en-ZA" sz="2000" dirty="0">
                <a:solidFill>
                  <a:schemeClr val="tx1"/>
                </a:solidFill>
                <a:latin typeface="Arial" pitchFamily="34" charset="0"/>
                <a:cs typeface="Arial" pitchFamily="34" charset="0"/>
              </a:rPr>
              <a:t>Presidential Monthly GBV and Covid-19 Report. </a:t>
            </a:r>
          </a:p>
          <a:p>
            <a:pPr marL="539750" lvl="1" indent="-446088" algn="just">
              <a:buFont typeface="Wingdings" pitchFamily="2" charset="2"/>
              <a:buChar char="Ø"/>
            </a:pPr>
            <a:r>
              <a:rPr lang="en-ZA" sz="2000" dirty="0">
                <a:solidFill>
                  <a:schemeClr val="tx1"/>
                </a:solidFill>
                <a:latin typeface="Arial" pitchFamily="34" charset="0"/>
                <a:cs typeface="Arial" pitchFamily="34" charset="0"/>
              </a:rPr>
              <a:t>Ministers’ Agreements and  Score cards as when required by the President</a:t>
            </a:r>
          </a:p>
          <a:p>
            <a:pPr marL="539750" lvl="1" indent="-446088" algn="just">
              <a:buFont typeface="Wingdings" pitchFamily="2" charset="2"/>
              <a:buChar char="Ø"/>
            </a:pPr>
            <a:r>
              <a:rPr lang="en-ZA" sz="2000" dirty="0">
                <a:solidFill>
                  <a:schemeClr val="tx1"/>
                </a:solidFill>
                <a:latin typeface="Arial" pitchFamily="34" charset="0"/>
                <a:cs typeface="Arial" pitchFamily="34" charset="0"/>
              </a:rPr>
              <a:t>Cabinet Memo Briefings</a:t>
            </a:r>
          </a:p>
          <a:p>
            <a:pPr marL="539750" lvl="1" indent="-446088" algn="just">
              <a:buFont typeface="Wingdings" pitchFamily="2" charset="2"/>
              <a:buChar char="Ø"/>
            </a:pPr>
            <a:r>
              <a:rPr lang="en-ZA" sz="2000" dirty="0">
                <a:solidFill>
                  <a:schemeClr val="tx1"/>
                </a:solidFill>
                <a:latin typeface="Arial" pitchFamily="34" charset="0"/>
                <a:cs typeface="Arial" pitchFamily="34" charset="0"/>
              </a:rPr>
              <a:t>Special Sector Reports</a:t>
            </a:r>
          </a:p>
          <a:p>
            <a:pPr marL="539750" lvl="1" indent="-446088" algn="just">
              <a:buFont typeface="Wingdings" pitchFamily="2" charset="2"/>
              <a:buChar char="Ø"/>
            </a:pPr>
            <a:r>
              <a:rPr lang="en-ZA" sz="2000" dirty="0">
                <a:solidFill>
                  <a:schemeClr val="tx1"/>
                </a:solidFill>
                <a:latin typeface="Arial" pitchFamily="34" charset="0"/>
                <a:cs typeface="Arial" pitchFamily="34" charset="0"/>
              </a:rPr>
              <a:t>Local Government Management and Improvement Model (LGMIM) Reports</a:t>
            </a:r>
          </a:p>
          <a:p>
            <a:pPr marL="539750" lvl="1" indent="-446088" algn="just">
              <a:buFont typeface="Wingdings" pitchFamily="2" charset="2"/>
              <a:buChar char="Ø"/>
            </a:pPr>
            <a:r>
              <a:rPr lang="en-ZA" sz="2000" dirty="0">
                <a:solidFill>
                  <a:schemeClr val="tx1"/>
                </a:solidFill>
                <a:latin typeface="Arial" pitchFamily="34" charset="0"/>
                <a:cs typeface="Arial" pitchFamily="34" charset="0"/>
              </a:rPr>
              <a:t>OPERATION PHAKISA Reports.</a:t>
            </a:r>
          </a:p>
          <a:p>
            <a:pPr marL="539750" lvl="1" indent="-446088" algn="just">
              <a:buFont typeface="Wingdings" pitchFamily="2" charset="2"/>
              <a:buChar char="Ø"/>
            </a:pPr>
            <a:r>
              <a:rPr lang="en-ZA" sz="2000" dirty="0">
                <a:solidFill>
                  <a:schemeClr val="tx1"/>
                </a:solidFill>
                <a:latin typeface="Arial" pitchFamily="34" charset="0"/>
                <a:cs typeface="Arial" pitchFamily="34" charset="0"/>
              </a:rPr>
              <a:t>Unblocking and interventions to sector issues.</a:t>
            </a:r>
          </a:p>
          <a:p>
            <a:pPr marL="539750" lvl="1" indent="-446088" algn="just">
              <a:buFont typeface="Wingdings" pitchFamily="2" charset="2"/>
              <a:buChar char="Ø"/>
            </a:pPr>
            <a:r>
              <a:rPr lang="en-ZA" sz="2000" dirty="0">
                <a:solidFill>
                  <a:schemeClr val="tx1"/>
                </a:solidFill>
                <a:latin typeface="Arial" pitchFamily="34" charset="0"/>
                <a:cs typeface="Arial" pitchFamily="34" charset="0"/>
              </a:rPr>
              <a:t>Mid Term Review</a:t>
            </a:r>
          </a:p>
          <a:p>
            <a:pPr marL="539750" lvl="1" indent="-446088" algn="just">
              <a:buFont typeface="Wingdings" pitchFamily="2" charset="2"/>
              <a:buChar char="Ø"/>
            </a:pPr>
            <a:r>
              <a:rPr lang="en-ZA" sz="2000" dirty="0">
                <a:solidFill>
                  <a:schemeClr val="tx1"/>
                </a:solidFill>
                <a:latin typeface="Arial" pitchFamily="34" charset="0"/>
                <a:cs typeface="Arial" pitchFamily="34" charset="0"/>
              </a:rPr>
              <a:t>End Term Review.</a:t>
            </a:r>
            <a:endParaRPr lang="en-ZA" dirty="0"/>
          </a:p>
        </p:txBody>
      </p:sp>
      <p:sp>
        <p:nvSpPr>
          <p:cNvPr id="4" name="Content Placeholder 3">
            <a:extLst>
              <a:ext uri="{FF2B5EF4-FFF2-40B4-BE49-F238E27FC236}">
                <a16:creationId xmlns:a16="http://schemas.microsoft.com/office/drawing/2014/main" id="{181C0D63-D7DB-420A-8134-285790211D49}"/>
              </a:ext>
            </a:extLst>
          </p:cNvPr>
          <p:cNvSpPr>
            <a:spLocks noGrp="1"/>
          </p:cNvSpPr>
          <p:nvPr>
            <p:ph sz="half" idx="3"/>
          </p:nvPr>
        </p:nvSpPr>
        <p:spPr>
          <a:xfrm>
            <a:off x="6282150" y="1577340"/>
            <a:ext cx="5306282" cy="3877985"/>
          </a:xfrm>
        </p:spPr>
        <p:txBody>
          <a:bodyPr/>
          <a:lstStyle/>
          <a:p>
            <a:pPr marL="93662" lvl="1" algn="just"/>
            <a:r>
              <a:rPr lang="en-ZA" sz="2000" b="1" dirty="0">
                <a:latin typeface="Arial" pitchFamily="34" charset="0"/>
                <a:cs typeface="Arial" pitchFamily="34" charset="0"/>
              </a:rPr>
              <a:t>PUBLIC SECTOR MONITORING</a:t>
            </a:r>
          </a:p>
          <a:p>
            <a:pPr marL="539750" lvl="1" indent="-446088" algn="just">
              <a:buFont typeface="Wingdings" pitchFamily="2" charset="2"/>
              <a:buChar char="Ø"/>
            </a:pPr>
            <a:r>
              <a:rPr lang="en-ZA" sz="2000" dirty="0">
                <a:latin typeface="Arial" pitchFamily="34" charset="0"/>
                <a:cs typeface="Arial" pitchFamily="34" charset="0"/>
              </a:rPr>
              <a:t>Frontline Service Delivery </a:t>
            </a:r>
          </a:p>
          <a:p>
            <a:pPr marL="996950" lvl="2" indent="-446088" algn="just">
              <a:buFont typeface="Wingdings" pitchFamily="2" charset="2"/>
              <a:buChar char="Ø"/>
            </a:pPr>
            <a:r>
              <a:rPr lang="en-ZA" sz="2000" dirty="0">
                <a:latin typeface="Arial" pitchFamily="34" charset="0"/>
                <a:cs typeface="Arial" pitchFamily="34" charset="0"/>
              </a:rPr>
              <a:t>Citizen Based Monitoring</a:t>
            </a:r>
          </a:p>
          <a:p>
            <a:pPr marL="996950" lvl="2" indent="-446088" algn="just">
              <a:buFont typeface="Wingdings" pitchFamily="2" charset="2"/>
              <a:buChar char="Ø"/>
            </a:pPr>
            <a:r>
              <a:rPr lang="en-ZA" sz="2000" dirty="0">
                <a:latin typeface="Arial" pitchFamily="34" charset="0"/>
                <a:cs typeface="Arial" pitchFamily="34" charset="0"/>
              </a:rPr>
              <a:t>Presidential Hotline</a:t>
            </a:r>
          </a:p>
          <a:p>
            <a:pPr marL="996950" lvl="2" indent="-446088" algn="just">
              <a:buFont typeface="Wingdings" pitchFamily="2" charset="2"/>
              <a:buChar char="Ø"/>
            </a:pPr>
            <a:r>
              <a:rPr lang="en-US" sz="2000" dirty="0">
                <a:latin typeface="Arial" pitchFamily="34" charset="0"/>
                <a:cs typeface="Arial" pitchFamily="34" charset="0"/>
              </a:rPr>
              <a:t>Executive Support</a:t>
            </a:r>
            <a:endParaRPr lang="en-ZA" sz="2000" dirty="0">
              <a:latin typeface="Arial" pitchFamily="34" charset="0"/>
              <a:cs typeface="Arial" pitchFamily="34" charset="0"/>
            </a:endParaRPr>
          </a:p>
          <a:p>
            <a:pPr marL="539750" lvl="1" indent="-446088" algn="just">
              <a:buFont typeface="Wingdings" pitchFamily="2" charset="2"/>
              <a:buChar char="Ø"/>
            </a:pPr>
            <a:r>
              <a:rPr lang="en-ZA" sz="2000" dirty="0">
                <a:latin typeface="Arial" pitchFamily="34" charset="0"/>
                <a:cs typeface="Arial" pitchFamily="34" charset="0"/>
              </a:rPr>
              <a:t>Institutional Monitoring</a:t>
            </a:r>
          </a:p>
          <a:p>
            <a:pPr marL="996950" lvl="2" indent="-446088" algn="just">
              <a:buFont typeface="Wingdings" pitchFamily="2" charset="2"/>
              <a:buChar char="Ø"/>
            </a:pPr>
            <a:r>
              <a:rPr lang="en-US" sz="2000" dirty="0">
                <a:latin typeface="Arial" pitchFamily="34" charset="0"/>
                <a:cs typeface="Arial" pitchFamily="34" charset="0"/>
              </a:rPr>
              <a:t>National Provincial Departments</a:t>
            </a:r>
          </a:p>
          <a:p>
            <a:pPr marL="996950" lvl="2" indent="-446088" algn="just">
              <a:buFont typeface="Wingdings" pitchFamily="2" charset="2"/>
              <a:buChar char="Ø"/>
            </a:pPr>
            <a:r>
              <a:rPr lang="en-US" sz="2000" dirty="0">
                <a:latin typeface="Arial" pitchFamily="34" charset="0"/>
                <a:cs typeface="Arial" pitchFamily="34" charset="0"/>
              </a:rPr>
              <a:t>Public Entities</a:t>
            </a:r>
          </a:p>
          <a:p>
            <a:pPr marL="539750" lvl="1" indent="-446088" algn="just">
              <a:buFont typeface="Wingdings" pitchFamily="2" charset="2"/>
              <a:buChar char="Ø"/>
            </a:pPr>
            <a:r>
              <a:rPr lang="en-US" sz="2000" dirty="0">
                <a:latin typeface="Arial" pitchFamily="34" charset="0"/>
                <a:cs typeface="Arial" pitchFamily="34" charset="0"/>
              </a:rPr>
              <a:t>Individual Performance Monitoring</a:t>
            </a:r>
          </a:p>
          <a:p>
            <a:pPr marL="996950" lvl="2" indent="-446088" algn="just">
              <a:buFont typeface="Wingdings" pitchFamily="2" charset="2"/>
              <a:buChar char="Ø"/>
            </a:pPr>
            <a:r>
              <a:rPr lang="en-US" sz="2000" dirty="0">
                <a:latin typeface="Arial" pitchFamily="34" charset="0"/>
                <a:cs typeface="Arial" pitchFamily="34" charset="0"/>
              </a:rPr>
              <a:t>Ministers</a:t>
            </a:r>
          </a:p>
          <a:p>
            <a:pPr marL="996950" lvl="2" indent="-446088" algn="just">
              <a:buFont typeface="Wingdings" pitchFamily="2" charset="2"/>
              <a:buChar char="Ø"/>
            </a:pPr>
            <a:r>
              <a:rPr lang="en-US" sz="2000" dirty="0">
                <a:latin typeface="Arial" pitchFamily="34" charset="0"/>
                <a:cs typeface="Arial" pitchFamily="34" charset="0"/>
              </a:rPr>
              <a:t>HOD/DG</a:t>
            </a:r>
            <a:endParaRPr lang="en-ZA" sz="2000" dirty="0">
              <a:latin typeface="Arial" pitchFamily="34" charset="0"/>
              <a:cs typeface="Arial" pitchFamily="34" charset="0"/>
            </a:endParaRPr>
          </a:p>
          <a:p>
            <a:pPr marL="539750" lvl="1" indent="-446088" algn="just">
              <a:buFont typeface="Wingdings" pitchFamily="2" charset="2"/>
              <a:buChar char="Ø"/>
            </a:pPr>
            <a:r>
              <a:rPr lang="en-US" sz="2000" dirty="0">
                <a:latin typeface="Arial" pitchFamily="34" charset="0"/>
                <a:cs typeface="Arial" pitchFamily="34" charset="0"/>
              </a:rPr>
              <a:t>Priority 1 Capable State </a:t>
            </a:r>
            <a:endParaRPr lang="en-ZA" sz="2000" dirty="0">
              <a:latin typeface="Arial" pitchFamily="34" charset="0"/>
              <a:cs typeface="Arial" pitchFamily="34" charset="0"/>
            </a:endParaRPr>
          </a:p>
          <a:p>
            <a:endParaRPr lang="en-ZA" dirty="0"/>
          </a:p>
        </p:txBody>
      </p:sp>
      <p:sp>
        <p:nvSpPr>
          <p:cNvPr id="5" name="Slide Number Placeholder 4">
            <a:extLst>
              <a:ext uri="{FF2B5EF4-FFF2-40B4-BE49-F238E27FC236}">
                <a16:creationId xmlns:a16="http://schemas.microsoft.com/office/drawing/2014/main" id="{52A32FD3-E156-487D-80FC-014650ABDE6B}"/>
              </a:ext>
            </a:extLst>
          </p:cNvPr>
          <p:cNvSpPr>
            <a:spLocks noGrp="1"/>
          </p:cNvSpPr>
          <p:nvPr>
            <p:ph type="sldNum" sz="quarter" idx="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ZA" sz="1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ZA" sz="18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4594437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object 3"/>
          <p:cNvSpPr/>
          <p:nvPr/>
        </p:nvSpPr>
        <p:spPr>
          <a:xfrm>
            <a:off x="1355407" y="1389846"/>
            <a:ext cx="9323465" cy="290849"/>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p>
            <a:pPr marL="231458" marR="3429" indent="-231458" algn="just">
              <a:spcBef>
                <a:spcPts val="68"/>
              </a:spcBef>
              <a:buSzPct val="100000"/>
              <a:buFont typeface="Arial"/>
              <a:buChar char="•"/>
              <a:defRPr sz="3200">
                <a:solidFill>
                  <a:srgbClr val="000000"/>
                </a:solidFill>
                <a:latin typeface="Arial"/>
                <a:ea typeface="Arial"/>
                <a:cs typeface="Arial"/>
                <a:sym typeface="Arial"/>
              </a:defRPr>
            </a:pPr>
            <a:endParaRPr sz="1890" dirty="0">
              <a:latin typeface="Arial" charset="0"/>
              <a:ea typeface="Arial" charset="0"/>
              <a:cs typeface="Arial" charset="0"/>
            </a:endParaRPr>
          </a:p>
        </p:txBody>
      </p:sp>
      <p:sp>
        <p:nvSpPr>
          <p:cNvPr id="6" name="object 74"/>
          <p:cNvSpPr/>
          <p:nvPr/>
        </p:nvSpPr>
        <p:spPr>
          <a:xfrm>
            <a:off x="304800" y="991890"/>
            <a:ext cx="11658600" cy="364202"/>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marL="342900" indent="-342900">
              <a:lnSpc>
                <a:spcPct val="150000"/>
              </a:lnSpc>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sp>
        <p:nvSpPr>
          <p:cNvPr id="5" name="Rounded Rectangle 4">
            <a:extLst>
              <a:ext uri="{FF2B5EF4-FFF2-40B4-BE49-F238E27FC236}">
                <a16:creationId xmlns:a16="http://schemas.microsoft.com/office/drawing/2014/main" id="{406D21CA-BE7A-4448-8A3E-A7BFAD8092E5}"/>
              </a:ext>
            </a:extLst>
          </p:cNvPr>
          <p:cNvSpPr/>
          <p:nvPr/>
        </p:nvSpPr>
        <p:spPr>
          <a:xfrm>
            <a:off x="228600" y="343130"/>
            <a:ext cx="11734800" cy="554320"/>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a:lstStyle/>
          <a:p>
            <a:pPr algn="ctr"/>
            <a:r>
              <a:rPr lang="en-US" sz="2400" b="1" cap="all"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Integrated monitoring</a:t>
            </a:r>
          </a:p>
        </p:txBody>
      </p:sp>
      <p:sp>
        <p:nvSpPr>
          <p:cNvPr id="2" name="Slide Number Placeholder 1"/>
          <p:cNvSpPr>
            <a:spLocks noGrp="1"/>
          </p:cNvSpPr>
          <p:nvPr>
            <p:ph type="sldNum" sz="quarter" idx="2"/>
          </p:nvPr>
        </p:nvSpPr>
        <p:spPr/>
        <p:txBody>
          <a:bodyPr/>
          <a:lstStyle/>
          <a:p>
            <a:fld id="{86CB4B4D-7CA3-9044-876B-883B54F8677D}" type="slidenum">
              <a:rPr lang="en-US" smtClean="0"/>
              <a:t>4</a:t>
            </a:fld>
            <a:endParaRPr lang="en-US" dirty="0"/>
          </a:p>
        </p:txBody>
      </p:sp>
      <p:pic>
        <p:nvPicPr>
          <p:cNvPr id="7" name="Content Placeholder 3">
            <a:extLst>
              <a:ext uri="{FF2B5EF4-FFF2-40B4-BE49-F238E27FC236}">
                <a16:creationId xmlns:a16="http://schemas.microsoft.com/office/drawing/2014/main" id="{8DB05DE6-CEE5-48BA-87F0-458B8DE8768D}"/>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03568" y="1160813"/>
            <a:ext cx="9020393" cy="5371870"/>
          </a:xfrm>
          <a:prstGeom prst="rect">
            <a:avLst/>
          </a:prstGeom>
          <a:noFill/>
          <a:ln>
            <a:noFill/>
          </a:ln>
        </p:spPr>
      </p:pic>
      <p:sp>
        <p:nvSpPr>
          <p:cNvPr id="3" name="TextBox 2">
            <a:extLst>
              <a:ext uri="{FF2B5EF4-FFF2-40B4-BE49-F238E27FC236}">
                <a16:creationId xmlns:a16="http://schemas.microsoft.com/office/drawing/2014/main" id="{BFC4A14A-CD88-4D6C-863D-E57D0859D8DB}"/>
              </a:ext>
            </a:extLst>
          </p:cNvPr>
          <p:cNvSpPr txBox="1"/>
          <p:nvPr/>
        </p:nvSpPr>
        <p:spPr>
          <a:xfrm>
            <a:off x="4114800" y="2286000"/>
            <a:ext cx="1447800" cy="646331"/>
          </a:xfrm>
          <a:prstGeom prst="rect">
            <a:avLst/>
          </a:prstGeom>
          <a:solidFill>
            <a:schemeClr val="tx2">
              <a:lumMod val="60000"/>
              <a:lumOff val="40000"/>
            </a:schemeClr>
          </a:solidFill>
        </p:spPr>
        <p:txBody>
          <a:bodyPr wrap="square" rtlCol="0">
            <a:spAutoFit/>
          </a:bodyPr>
          <a:lstStyle/>
          <a:p>
            <a:r>
              <a:rPr lang="en-ZA" b="1" dirty="0"/>
              <a:t>Presidential Hotline</a:t>
            </a:r>
          </a:p>
        </p:txBody>
      </p:sp>
      <p:sp>
        <p:nvSpPr>
          <p:cNvPr id="4" name="TextBox 3">
            <a:extLst>
              <a:ext uri="{FF2B5EF4-FFF2-40B4-BE49-F238E27FC236}">
                <a16:creationId xmlns:a16="http://schemas.microsoft.com/office/drawing/2014/main" id="{762C6B05-AC14-417C-B10D-38FF4B287BF5}"/>
              </a:ext>
            </a:extLst>
          </p:cNvPr>
          <p:cNvSpPr txBox="1"/>
          <p:nvPr/>
        </p:nvSpPr>
        <p:spPr>
          <a:xfrm>
            <a:off x="1066800" y="1356092"/>
            <a:ext cx="914400" cy="369332"/>
          </a:xfrm>
          <a:prstGeom prst="rect">
            <a:avLst/>
          </a:prstGeom>
          <a:solidFill>
            <a:schemeClr val="tx2"/>
          </a:solidFill>
        </p:spPr>
        <p:txBody>
          <a:bodyPr wrap="square" rtlCol="0">
            <a:spAutoFit/>
          </a:bodyPr>
          <a:lstStyle/>
          <a:p>
            <a:endParaRPr lang="en-ZA" dirty="0"/>
          </a:p>
        </p:txBody>
      </p:sp>
    </p:spTree>
    <p:extLst>
      <p:ext uri="{BB962C8B-B14F-4D97-AF65-F5344CB8AC3E}">
        <p14:creationId xmlns:p14="http://schemas.microsoft.com/office/powerpoint/2010/main" val="1995549267"/>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7"/>
          </p:nvPr>
        </p:nvSpPr>
        <p:spPr/>
        <p:txBody>
          <a:bodyPr/>
          <a:lstStyle/>
          <a:p>
            <a:fld id="{B6F15528-21DE-4FAA-801E-634DDDAF4B2B}" type="slidenum">
              <a:rPr lang="en-US" smtClean="0"/>
              <a:t>5</a:t>
            </a:fld>
            <a:endParaRPr lang="en-US" dirty="0"/>
          </a:p>
        </p:txBody>
      </p:sp>
      <p:sp>
        <p:nvSpPr>
          <p:cNvPr id="5" name="Title 1">
            <a:extLst>
              <a:ext uri="{FF2B5EF4-FFF2-40B4-BE49-F238E27FC236}">
                <a16:creationId xmlns:a16="http://schemas.microsoft.com/office/drawing/2014/main" id="{03B30525-A270-984E-9F4B-BD18D25CDF2B}"/>
              </a:ext>
            </a:extLst>
          </p:cNvPr>
          <p:cNvSpPr txBox="1">
            <a:spLocks/>
          </p:cNvSpPr>
          <p:nvPr/>
        </p:nvSpPr>
        <p:spPr>
          <a:xfrm>
            <a:off x="685800" y="1485900"/>
            <a:ext cx="7696200" cy="3390900"/>
          </a:xfrm>
          <a:prstGeom prst="rect">
            <a:avLst/>
          </a:prstGeom>
          <a:solidFill>
            <a:schemeClr val="accent6">
              <a:lumMod val="50000"/>
              <a:alpha val="42125"/>
            </a:schemeClr>
          </a:solidFill>
        </p:spPr>
        <p:txBody>
          <a:bodyPr wrap="square" lIns="0" tIns="0" rIns="0" bIns="0" anchor="t">
            <a:normAutofit/>
          </a:bodyPr>
          <a:lstStyle>
            <a:lvl1pPr>
              <a:defRPr sz="1900" b="1" i="0">
                <a:solidFill>
                  <a:schemeClr val="bg1"/>
                </a:solidFill>
                <a:latin typeface="Arial"/>
                <a:ea typeface="+mj-ea"/>
                <a:cs typeface="Arial"/>
              </a:defRPr>
            </a:lvl1pPr>
          </a:lstStyle>
          <a:p>
            <a:pPr marL="238125">
              <a:lnSpc>
                <a:spcPct val="120000"/>
              </a:lnSpc>
              <a:spcAft>
                <a:spcPts val="600"/>
              </a:spcAft>
            </a:pPr>
            <a:r>
              <a:rPr lang="en-ZA" sz="5100" kern="0" dirty="0">
                <a:effectLst>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The </a:t>
            </a:r>
            <a:r>
              <a:rPr lang="en-ZA" sz="5100" i="0" kern="0" dirty="0">
                <a:effectLst>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Medium Term Strategic Framework 2019-2024 </a:t>
            </a:r>
            <a:endParaRPr lang="en-ZA" sz="2800" i="0" kern="0" dirty="0">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6453393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011520"/>
            <a:ext cx="11887200" cy="5677563"/>
          </a:xfrm>
        </p:spPr>
        <p:txBody>
          <a:bodyPr>
            <a:noAutofit/>
          </a:bodyPr>
          <a:lstStyle/>
          <a:p>
            <a:pPr marL="342900" indent="-342900" algn="just">
              <a:lnSpc>
                <a:spcPct val="150000"/>
              </a:lnSpc>
              <a:spcBef>
                <a:spcPts val="300"/>
              </a:spcBef>
              <a:buFont typeface="Arial" panose="020B0604020202020204" pitchFamily="34" charset="0"/>
              <a:buChar char="•"/>
            </a:pPr>
            <a:r>
              <a:rPr lang="en-ZA" sz="2000" dirty="0">
                <a:latin typeface="Arial" panose="020B0604020202020204" pitchFamily="34" charset="0"/>
                <a:cs typeface="Arial" panose="020B0604020202020204" pitchFamily="34" charset="0"/>
              </a:rPr>
              <a:t>The Medium Term Strategic Framework (MTSF) 2019-2024 was developed in 2019. Informed by the NDP, the 25 year review and the electoral mandate, the MTSF 2019-2024,</a:t>
            </a:r>
            <a:r>
              <a:rPr lang="en-ZA" sz="2000" dirty="0">
                <a:solidFill>
                  <a:srgbClr val="FF0000"/>
                </a:solidFill>
                <a:latin typeface="Arial" panose="020B0604020202020204" pitchFamily="34" charset="0"/>
                <a:cs typeface="Arial" panose="020B0604020202020204" pitchFamily="34" charset="0"/>
              </a:rPr>
              <a:t> </a:t>
            </a:r>
            <a:r>
              <a:rPr lang="en-ZA" sz="2000" dirty="0">
                <a:latin typeface="Arial" panose="020B0604020202020204" pitchFamily="34" charset="0"/>
                <a:cs typeface="Arial" panose="020B0604020202020204" pitchFamily="34" charset="0"/>
              </a:rPr>
              <a:t>was approved by Cabinet at the end of October 2019 and officially launched with the SONA 2020 for implementation. </a:t>
            </a:r>
          </a:p>
          <a:p>
            <a:pPr marL="342900" indent="-342900" algn="just">
              <a:lnSpc>
                <a:spcPct val="150000"/>
              </a:lnSpc>
              <a:spcBef>
                <a:spcPts val="300"/>
              </a:spcBef>
              <a:buFont typeface="Arial" panose="020B0604020202020204" pitchFamily="34" charset="0"/>
              <a:buChar char="•"/>
            </a:pPr>
            <a:r>
              <a:rPr lang="en-ZA" sz="2000" dirty="0">
                <a:latin typeface="Arial" panose="020B0604020202020204" pitchFamily="34" charset="0"/>
                <a:cs typeface="Arial" panose="020B0604020202020204" pitchFamily="34" charset="0"/>
              </a:rPr>
              <a:t>Departmental APPs and SPs at national and provincial level are aligned to the MTSF. However, by early 2020, the COVID-19 pandemic impacted on the implementation of the MTSF. As a result departments had to reprioritise their plans and budgets in response to the pandemic and towards recovery efforts. The fiscal outlook remains constrained in line with the approach to consolidation and departments will need to continue to reprioritise towards the most impactful interventions.</a:t>
            </a:r>
          </a:p>
          <a:p>
            <a:pPr marL="342900" indent="-342900" algn="just">
              <a:lnSpc>
                <a:spcPct val="150000"/>
              </a:lnSpc>
              <a:spcBef>
                <a:spcPts val="300"/>
              </a:spcBef>
              <a:buFont typeface="Arial" panose="020B0604020202020204" pitchFamily="34" charset="0"/>
              <a:buChar char="•"/>
            </a:pPr>
            <a:r>
              <a:rPr lang="en-ZA" sz="2000" dirty="0">
                <a:latin typeface="Arial" panose="020B0604020202020204" pitchFamily="34" charset="0"/>
                <a:cs typeface="Arial" panose="020B0604020202020204" pitchFamily="34" charset="0"/>
              </a:rPr>
              <a:t>The ongoing pandemic and the July 2021 unrest will further impact on the economic and fiscal outlook and worsen unemployment, poverty and inequality. It is notable that we are nearing the mid-term of the current term of office and that we are planning for the final two years of the Sixth Administration – 2022/23 and 2023/24. </a:t>
            </a:r>
          </a:p>
        </p:txBody>
      </p:sp>
      <p:sp>
        <p:nvSpPr>
          <p:cNvPr id="6" name="Rounded Rectangle 5">
            <a:extLst>
              <a:ext uri="{FF2B5EF4-FFF2-40B4-BE49-F238E27FC236}">
                <a16:creationId xmlns:a16="http://schemas.microsoft.com/office/drawing/2014/main" id="{FC7C82F9-A594-C24E-9736-446D4A2127A0}"/>
              </a:ext>
            </a:extLst>
          </p:cNvPr>
          <p:cNvSpPr/>
          <p:nvPr/>
        </p:nvSpPr>
        <p:spPr>
          <a:xfrm>
            <a:off x="228600" y="457200"/>
            <a:ext cx="11734800" cy="554320"/>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a:lstStyle/>
          <a:p>
            <a:pPr algn="ctr"/>
            <a:r>
              <a:rPr lang="en-US" sz="2600" b="1" cap="all"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BACKGROUND to the MTSF 2019-2024</a:t>
            </a:r>
          </a:p>
        </p:txBody>
      </p:sp>
      <p:sp>
        <p:nvSpPr>
          <p:cNvPr id="2" name="Slide Number Placeholder 1"/>
          <p:cNvSpPr>
            <a:spLocks noGrp="1"/>
          </p:cNvSpPr>
          <p:nvPr>
            <p:ph type="sldNum" sz="quarter" idx="7"/>
          </p:nvPr>
        </p:nvSpPr>
        <p:spPr/>
        <p:txBody>
          <a:bodyPr/>
          <a:lstStyle/>
          <a:p>
            <a:fld id="{B6F15528-21DE-4FAA-801E-634DDDAF4B2B}" type="slidenum">
              <a:rPr lang="en-US" smtClean="0"/>
              <a:t>6</a:t>
            </a:fld>
            <a:endParaRPr lang="en-US" dirty="0"/>
          </a:p>
        </p:txBody>
      </p:sp>
    </p:spTree>
    <p:extLst>
      <p:ext uri="{BB962C8B-B14F-4D97-AF65-F5344CB8AC3E}">
        <p14:creationId xmlns:p14="http://schemas.microsoft.com/office/powerpoint/2010/main" val="27482497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71589"/>
            <a:ext cx="11174288" cy="605853"/>
          </a:xfrm>
        </p:spPr>
        <p:txBody>
          <a:bodyPr>
            <a:normAutofit/>
          </a:bodyPr>
          <a:lstStyle/>
          <a:p>
            <a:r>
              <a:rPr lang="en-ZA" sz="2400" dirty="0">
                <a:solidFill>
                  <a:schemeClr val="tx1"/>
                </a:solidFill>
                <a:latin typeface="Arial Black" panose="020B0A04020102020204" pitchFamily="34" charset="0"/>
                <a:cs typeface="Arial" pitchFamily="34" charset="0"/>
              </a:rPr>
              <a:t>WHAT THE MTSF CONTAINS</a:t>
            </a:r>
          </a:p>
        </p:txBody>
      </p:sp>
      <p:sp>
        <p:nvSpPr>
          <p:cNvPr id="3" name="Content Placeholder 2"/>
          <p:cNvSpPr>
            <a:spLocks noGrp="1"/>
          </p:cNvSpPr>
          <p:nvPr>
            <p:ph idx="1"/>
          </p:nvPr>
        </p:nvSpPr>
        <p:spPr>
          <a:xfrm>
            <a:off x="381000" y="1219199"/>
            <a:ext cx="11506200" cy="5458859"/>
          </a:xfrm>
        </p:spPr>
        <p:txBody>
          <a:bodyPr>
            <a:noAutofit/>
          </a:bodyPr>
          <a:lstStyle/>
          <a:p>
            <a:pPr marL="365125" indent="-365125">
              <a:buFont typeface="Arial" panose="020B0604020202020204" pitchFamily="34" charset="0"/>
              <a:buChar char="•"/>
            </a:pPr>
            <a:r>
              <a:rPr lang="en-ZA" sz="2000" dirty="0">
                <a:latin typeface="Arial Narrow" panose="020B0606020202030204" pitchFamily="34" charset="0"/>
                <a:cs typeface="Arial" pitchFamily="34" charset="0"/>
              </a:rPr>
              <a:t>Identifies the</a:t>
            </a:r>
            <a:r>
              <a:rPr sz="2000" dirty="0">
                <a:latin typeface="Arial Narrow" panose="020B0606020202030204" pitchFamily="34" charset="0"/>
                <a:cs typeface="Arial" pitchFamily="34" charset="0"/>
              </a:rPr>
              <a:t> critical actions to be undertaken during 20</a:t>
            </a:r>
            <a:r>
              <a:rPr lang="en-ZA" sz="2000" dirty="0">
                <a:latin typeface="Arial Narrow" panose="020B0606020202030204" pitchFamily="34" charset="0"/>
                <a:cs typeface="Arial" pitchFamily="34" charset="0"/>
              </a:rPr>
              <a:t>19</a:t>
            </a:r>
            <a:r>
              <a:rPr sz="2000" dirty="0">
                <a:latin typeface="Arial Narrow" panose="020B0606020202030204" pitchFamily="34" charset="0"/>
                <a:cs typeface="Arial" pitchFamily="34" charset="0"/>
              </a:rPr>
              <a:t>-20</a:t>
            </a:r>
            <a:r>
              <a:rPr lang="en-ZA" sz="2000" dirty="0">
                <a:latin typeface="Arial Narrow" panose="020B0606020202030204" pitchFamily="34" charset="0"/>
                <a:cs typeface="Arial" pitchFamily="34" charset="0"/>
              </a:rPr>
              <a:t>24</a:t>
            </a:r>
            <a:r>
              <a:rPr sz="2000" dirty="0">
                <a:latin typeface="Arial Narrow" panose="020B0606020202030204" pitchFamily="34" charset="0"/>
                <a:cs typeface="Arial" pitchFamily="34" charset="0"/>
              </a:rPr>
              <a:t> to put the country on a positive trajectory towards the achievement of the 2030 vision</a:t>
            </a:r>
            <a:r>
              <a:rPr lang="en-US" sz="2000" dirty="0">
                <a:latin typeface="Arial Narrow" panose="020B0606020202030204" pitchFamily="34" charset="0"/>
                <a:cs typeface="Arial" pitchFamily="34" charset="0"/>
              </a:rPr>
              <a:t>.</a:t>
            </a:r>
          </a:p>
          <a:p>
            <a:pPr marL="365125" indent="-365125">
              <a:buFont typeface="Arial" panose="020B0604020202020204" pitchFamily="34" charset="0"/>
              <a:buChar char="•"/>
            </a:pPr>
            <a:r>
              <a:rPr lang="en-US" sz="2000" dirty="0">
                <a:latin typeface="Arial Narrow" panose="020B0606020202030204" pitchFamily="34" charset="0"/>
                <a:cs typeface="Arial" pitchFamily="34" charset="0"/>
              </a:rPr>
              <a:t>The MTSF contains two interconnected dimensions:</a:t>
            </a:r>
          </a:p>
          <a:p>
            <a:pPr marL="822325" lvl="1" indent="-365125">
              <a:buFont typeface="Wingdings" panose="05000000000000000000" pitchFamily="2" charset="2"/>
              <a:buChar char="ü"/>
            </a:pPr>
            <a:r>
              <a:rPr lang="en-US" dirty="0">
                <a:solidFill>
                  <a:schemeClr val="tx1"/>
                </a:solidFill>
                <a:latin typeface="Arial Narrow" panose="020B0606020202030204" pitchFamily="34" charset="0"/>
                <a:cs typeface="Arial" pitchFamily="34" charset="0"/>
              </a:rPr>
              <a:t>5 Year NDP Implementation Plan focusing on a set of limited priorities.</a:t>
            </a:r>
          </a:p>
          <a:p>
            <a:pPr marL="822325" lvl="1" indent="-365125">
              <a:buFont typeface="Wingdings" panose="05000000000000000000" pitchFamily="2" charset="2"/>
              <a:buChar char="ü"/>
            </a:pPr>
            <a:r>
              <a:rPr lang="en-US" dirty="0">
                <a:solidFill>
                  <a:schemeClr val="tx1"/>
                </a:solidFill>
                <a:latin typeface="Arial Narrow" panose="020B0606020202030204" pitchFamily="34" charset="0"/>
                <a:cs typeface="Arial" pitchFamily="34" charset="0"/>
              </a:rPr>
              <a:t>This will be underpinned by a Monitoring Framework to measure progress towards the achievement of national and sector department priorities, i.e. the implementation monitoring and reporting framework of the electoral mandate. </a:t>
            </a:r>
          </a:p>
          <a:p>
            <a:pPr marL="365125" indent="-365125">
              <a:buFont typeface="Arial" panose="020B0604020202020204" pitchFamily="34" charset="0"/>
              <a:buChar char="•"/>
            </a:pPr>
            <a:r>
              <a:rPr lang="en-US" sz="2000" dirty="0">
                <a:latin typeface="Arial Narrow" panose="020B0606020202030204" pitchFamily="34" charset="0"/>
                <a:cs typeface="Arial" pitchFamily="34" charset="0"/>
              </a:rPr>
              <a:t>The 5 Year MTSF frames a set of priorities for the 2019-2024 period as informed by the NDP, the 25 Year Review and Electoral Mandate of the governing party:</a:t>
            </a:r>
          </a:p>
        </p:txBody>
      </p:sp>
      <p:sp>
        <p:nvSpPr>
          <p:cNvPr id="4" name="Slide Number Placeholder 3"/>
          <p:cNvSpPr>
            <a:spLocks noGrp="1"/>
          </p:cNvSpPr>
          <p:nvPr>
            <p:ph type="sldNum" sz="quarter" idx="4"/>
          </p:nvPr>
        </p:nvSpPr>
        <p:spPr/>
        <p:txBody>
          <a:bodyPr/>
          <a:lstStyle/>
          <a:p>
            <a:fld id="{62AAA1A3-262B-4979-8C18-306C3DA11E9E}" type="slidenum">
              <a:rPr lang="en-ZA" smtClean="0"/>
              <a:pPr/>
              <a:t>7</a:t>
            </a:fld>
            <a:endParaRPr lang="en-ZA" dirty="0"/>
          </a:p>
        </p:txBody>
      </p:sp>
      <p:sp>
        <p:nvSpPr>
          <p:cNvPr id="6" name="Rectangle 5"/>
          <p:cNvSpPr/>
          <p:nvPr/>
        </p:nvSpPr>
        <p:spPr>
          <a:xfrm>
            <a:off x="6094057" y="4149081"/>
            <a:ext cx="5316657" cy="23525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00050" indent="-400050" algn="just">
              <a:buAutoNum type="romanLcPeriod" startAt="5"/>
            </a:pPr>
            <a:r>
              <a:rPr lang="en-US" sz="2000" dirty="0"/>
              <a:t>Strengthen Governance and Public Institutions</a:t>
            </a:r>
          </a:p>
          <a:p>
            <a:pPr marL="400050" indent="-400050" algn="just">
              <a:buFontTx/>
              <a:buAutoNum type="romanLcPeriod" startAt="5"/>
            </a:pPr>
            <a:r>
              <a:rPr lang="en-US" sz="2000" dirty="0"/>
              <a:t>Building national unity and embrace diversity</a:t>
            </a:r>
          </a:p>
          <a:p>
            <a:pPr marL="400050" indent="-400050" algn="just">
              <a:buFontTx/>
              <a:buAutoNum type="romanLcPeriod" startAt="5"/>
            </a:pPr>
            <a:r>
              <a:rPr lang="en-US" sz="2000" dirty="0"/>
              <a:t>South Africa, Africa and the World</a:t>
            </a:r>
          </a:p>
          <a:p>
            <a:endParaRPr lang="en-US" dirty="0"/>
          </a:p>
        </p:txBody>
      </p:sp>
      <p:sp>
        <p:nvSpPr>
          <p:cNvPr id="7" name="Rectangle 6"/>
          <p:cNvSpPr/>
          <p:nvPr/>
        </p:nvSpPr>
        <p:spPr>
          <a:xfrm>
            <a:off x="762000" y="4149081"/>
            <a:ext cx="5316657" cy="23525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00050" indent="-400050" algn="just">
              <a:buFont typeface="+mj-lt"/>
              <a:buAutoNum type="romanLcPeriod"/>
            </a:pPr>
            <a:r>
              <a:rPr lang="en-US" sz="2000" dirty="0"/>
              <a:t>Preconditions for success (Energy, water, rail, ports, climate change)  </a:t>
            </a:r>
          </a:p>
          <a:p>
            <a:pPr marL="400050" indent="-400050" algn="just">
              <a:buFont typeface="+mj-lt"/>
              <a:buAutoNum type="romanLcPeriod"/>
            </a:pPr>
            <a:r>
              <a:rPr lang="en-US" sz="2000" dirty="0"/>
              <a:t>Transforming the economy to serve the people</a:t>
            </a:r>
          </a:p>
          <a:p>
            <a:pPr marL="400050" indent="-400050" algn="just">
              <a:buFont typeface="+mj-lt"/>
              <a:buAutoNum type="romanLcPeriod"/>
            </a:pPr>
            <a:r>
              <a:rPr lang="en-US" sz="2000" dirty="0"/>
              <a:t>Advance social transformation</a:t>
            </a:r>
          </a:p>
          <a:p>
            <a:pPr marL="400050" indent="-400050" algn="just">
              <a:buFont typeface="+mj-lt"/>
              <a:buAutoNum type="romanLcPeriod"/>
            </a:pPr>
            <a:r>
              <a:rPr lang="en-US" sz="2000" dirty="0"/>
              <a:t>Build safer communities, Fight Corruption and Promote Integrity</a:t>
            </a:r>
          </a:p>
          <a:p>
            <a:pPr algn="ctr"/>
            <a:endParaRPr lang="en-US" dirty="0"/>
          </a:p>
        </p:txBody>
      </p:sp>
    </p:spTree>
    <p:extLst>
      <p:ext uri="{BB962C8B-B14F-4D97-AF65-F5344CB8AC3E}">
        <p14:creationId xmlns:p14="http://schemas.microsoft.com/office/powerpoint/2010/main" val="7040003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46423"/>
            <a:ext cx="9703568" cy="484149"/>
          </a:xfrm>
        </p:spPr>
        <p:txBody>
          <a:bodyPr>
            <a:normAutofit/>
          </a:bodyPr>
          <a:lstStyle/>
          <a:p>
            <a:r>
              <a:rPr lang="en-ZA" sz="2400" dirty="0">
                <a:solidFill>
                  <a:schemeClr val="tx1"/>
                </a:solidFill>
                <a:latin typeface="Arial Black" panose="020B0A04020102020204" pitchFamily="34" charset="0"/>
                <a:cs typeface="Arial" pitchFamily="34" charset="0"/>
              </a:rPr>
              <a:t>THE IMPLICATIONS OF THE NDP</a:t>
            </a:r>
          </a:p>
        </p:txBody>
      </p:sp>
      <p:sp>
        <p:nvSpPr>
          <p:cNvPr id="3" name="Content Placeholder 2"/>
          <p:cNvSpPr>
            <a:spLocks noGrp="1"/>
          </p:cNvSpPr>
          <p:nvPr>
            <p:ph idx="1"/>
          </p:nvPr>
        </p:nvSpPr>
        <p:spPr>
          <a:xfrm>
            <a:off x="381000" y="1371600"/>
            <a:ext cx="11582400" cy="5062725"/>
          </a:xfrm>
        </p:spPr>
        <p:txBody>
          <a:bodyPr>
            <a:noAutofit/>
          </a:bodyPr>
          <a:lstStyle/>
          <a:p>
            <a:pPr marL="342900" indent="-342900">
              <a:spcAft>
                <a:spcPts val="600"/>
              </a:spcAft>
              <a:buSzPct val="100000"/>
              <a:buFont typeface="Arial" panose="020B0604020202020204" pitchFamily="34" charset="0"/>
              <a:buChar char="•"/>
            </a:pPr>
            <a:r>
              <a:rPr lang="en-ZA" sz="2000" dirty="0">
                <a:latin typeface="Arial" pitchFamily="34" charset="0"/>
                <a:cs typeface="Arial" pitchFamily="34" charset="0"/>
              </a:rPr>
              <a:t>Challenge is to ensure that medium-term and short-term planning of government is aligned to the NDP.</a:t>
            </a:r>
          </a:p>
          <a:p>
            <a:pPr marL="342900" indent="-342900">
              <a:spcAft>
                <a:spcPts val="600"/>
              </a:spcAft>
              <a:buSzPct val="100000"/>
              <a:buFont typeface="Arial" panose="020B0604020202020204" pitchFamily="34" charset="0"/>
              <a:buChar char="•"/>
            </a:pPr>
            <a:r>
              <a:rPr lang="en-ZA" sz="2000" dirty="0">
                <a:latin typeface="Arial" pitchFamily="34" charset="0"/>
                <a:cs typeface="Arial" pitchFamily="34" charset="0"/>
              </a:rPr>
              <a:t>MTSF is the key mechanism for monitoring progress towards achieving NDP goals </a:t>
            </a:r>
          </a:p>
          <a:p>
            <a:pPr marL="617220" lvl="1" indent="-342900">
              <a:spcAft>
                <a:spcPts val="600"/>
              </a:spcAft>
              <a:buSzPct val="100000"/>
            </a:pPr>
            <a:endParaRPr lang="en-ZA" sz="2000" dirty="0">
              <a:solidFill>
                <a:schemeClr val="tx1"/>
              </a:solidFill>
              <a:latin typeface="Arial" pitchFamily="34" charset="0"/>
              <a:cs typeface="Arial" pitchFamily="34" charset="0"/>
            </a:endParaRPr>
          </a:p>
          <a:p>
            <a:pPr marL="274320" lvl="1">
              <a:spcAft>
                <a:spcPts val="600"/>
              </a:spcAft>
              <a:buSzPct val="100000"/>
            </a:pPr>
            <a:endParaRPr lang="en-ZA" sz="2000" dirty="0">
              <a:solidFill>
                <a:schemeClr val="tx1"/>
              </a:solidFill>
              <a:latin typeface="Arial" pitchFamily="34" charset="0"/>
              <a:cs typeface="Arial" pitchFamily="34" charset="0"/>
            </a:endParaRPr>
          </a:p>
          <a:p>
            <a:pPr marL="617220" lvl="1" indent="-342900">
              <a:spcAft>
                <a:spcPts val="600"/>
              </a:spcAft>
              <a:buSzPct val="100000"/>
            </a:pPr>
            <a:endParaRPr lang="en-ZA" sz="2000" dirty="0">
              <a:solidFill>
                <a:schemeClr val="tx1"/>
              </a:solidFill>
              <a:latin typeface="Arial" pitchFamily="34" charset="0"/>
              <a:cs typeface="Arial" pitchFamily="34" charset="0"/>
            </a:endParaRPr>
          </a:p>
          <a:p>
            <a:pPr marL="617220" lvl="1" indent="-342900">
              <a:spcAft>
                <a:spcPts val="600"/>
              </a:spcAft>
              <a:buSzPct val="100000"/>
            </a:pPr>
            <a:endParaRPr lang="en-ZA" sz="2000" dirty="0">
              <a:solidFill>
                <a:schemeClr val="tx1"/>
              </a:solidFill>
              <a:latin typeface="Arial" pitchFamily="34" charset="0"/>
              <a:cs typeface="Arial" pitchFamily="34" charset="0"/>
            </a:endParaRPr>
          </a:p>
          <a:p>
            <a:pPr marL="274320" lvl="1">
              <a:spcAft>
                <a:spcPts val="600"/>
              </a:spcAft>
              <a:buSzPct val="100000"/>
            </a:pPr>
            <a:endParaRPr lang="en-ZA" sz="2000" dirty="0">
              <a:solidFill>
                <a:schemeClr val="tx1"/>
              </a:solidFill>
              <a:latin typeface="Arial" pitchFamily="34" charset="0"/>
              <a:cs typeface="Arial" pitchFamily="34" charset="0"/>
            </a:endParaRPr>
          </a:p>
          <a:p>
            <a:pPr marL="274320" lvl="1">
              <a:spcAft>
                <a:spcPts val="600"/>
              </a:spcAft>
              <a:buSzPct val="100000"/>
            </a:pPr>
            <a:endParaRPr lang="en-ZA" sz="2000" dirty="0">
              <a:solidFill>
                <a:schemeClr val="tx1"/>
              </a:solidFill>
              <a:latin typeface="Arial" pitchFamily="34" charset="0"/>
              <a:cs typeface="Arial" pitchFamily="34" charset="0"/>
            </a:endParaRPr>
          </a:p>
          <a:p>
            <a:pPr marL="274320" lvl="1">
              <a:spcAft>
                <a:spcPts val="600"/>
              </a:spcAft>
              <a:buSzPct val="100000"/>
            </a:pPr>
            <a:endParaRPr lang="en-ZA" sz="2000" dirty="0">
              <a:solidFill>
                <a:schemeClr val="tx1"/>
              </a:solidFill>
              <a:latin typeface="Arial" pitchFamily="34" charset="0"/>
              <a:cs typeface="Arial" pitchFamily="34" charset="0"/>
            </a:endParaRPr>
          </a:p>
          <a:p>
            <a:pPr marL="274320" lvl="1">
              <a:spcAft>
                <a:spcPts val="600"/>
              </a:spcAft>
              <a:buSzPct val="100000"/>
            </a:pPr>
            <a:endParaRPr lang="en-ZA" sz="2000" dirty="0">
              <a:solidFill>
                <a:schemeClr val="tx1"/>
              </a:solidFill>
              <a:latin typeface="Arial" pitchFamily="34" charset="0"/>
              <a:cs typeface="Arial" pitchFamily="34" charset="0"/>
            </a:endParaRPr>
          </a:p>
          <a:p>
            <a:pPr marL="274320" lvl="1">
              <a:spcAft>
                <a:spcPts val="600"/>
              </a:spcAft>
              <a:buSzPct val="100000"/>
            </a:pPr>
            <a:endParaRPr lang="en-ZA" sz="2000" dirty="0">
              <a:solidFill>
                <a:schemeClr val="tx1"/>
              </a:solidFill>
              <a:latin typeface="Arial" pitchFamily="34" charset="0"/>
              <a:cs typeface="Arial" pitchFamily="34" charset="0"/>
            </a:endParaRPr>
          </a:p>
        </p:txBody>
      </p:sp>
      <p:sp>
        <p:nvSpPr>
          <p:cNvPr id="4" name="Slide Number Placeholder 3"/>
          <p:cNvSpPr>
            <a:spLocks noGrp="1"/>
          </p:cNvSpPr>
          <p:nvPr>
            <p:ph type="sldNum" sz="quarter" idx="4"/>
          </p:nvPr>
        </p:nvSpPr>
        <p:spPr/>
        <p:txBody>
          <a:bodyPr/>
          <a:lstStyle/>
          <a:p>
            <a:fld id="{62AAA1A3-262B-4979-8C18-306C3DA11E9E}" type="slidenum">
              <a:rPr lang="en-ZA" smtClean="0"/>
              <a:pPr/>
              <a:t>8</a:t>
            </a:fld>
            <a:endParaRPr lang="en-ZA" dirty="0"/>
          </a:p>
        </p:txBody>
      </p:sp>
      <p:grpSp>
        <p:nvGrpSpPr>
          <p:cNvPr id="6" name="Group 5"/>
          <p:cNvGrpSpPr/>
          <p:nvPr/>
        </p:nvGrpSpPr>
        <p:grpSpPr>
          <a:xfrm>
            <a:off x="2207568" y="2276872"/>
            <a:ext cx="7578672" cy="3816424"/>
            <a:chOff x="539552" y="2492896"/>
            <a:chExt cx="5112568" cy="2448272"/>
          </a:xfrm>
        </p:grpSpPr>
        <p:graphicFrame>
          <p:nvGraphicFramePr>
            <p:cNvPr id="5" name="Diagram 4"/>
            <p:cNvGraphicFramePr/>
            <p:nvPr>
              <p:extLst>
                <p:ext uri="{D42A27DB-BD31-4B8C-83A1-F6EECF244321}">
                  <p14:modId xmlns:p14="http://schemas.microsoft.com/office/powerpoint/2010/main" val="3241185137"/>
                </p:ext>
              </p:extLst>
            </p:nvPr>
          </p:nvGraphicFramePr>
          <p:xfrm>
            <a:off x="539552" y="2492896"/>
            <a:ext cx="5112568" cy="24482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Up-Down Arrow 8"/>
            <p:cNvSpPr/>
            <p:nvPr/>
          </p:nvSpPr>
          <p:spPr>
            <a:xfrm>
              <a:off x="3275856" y="2614917"/>
              <a:ext cx="484632" cy="1216152"/>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0" name="TextBox 9"/>
            <p:cNvSpPr txBox="1"/>
            <p:nvPr/>
          </p:nvSpPr>
          <p:spPr>
            <a:xfrm>
              <a:off x="3830157" y="3060322"/>
              <a:ext cx="1581417" cy="296162"/>
            </a:xfrm>
            <a:prstGeom prst="rect">
              <a:avLst/>
            </a:prstGeom>
            <a:noFill/>
          </p:spPr>
          <p:txBody>
            <a:bodyPr wrap="none" rtlCol="0">
              <a:spAutoFit/>
            </a:bodyPr>
            <a:lstStyle/>
            <a:p>
              <a:r>
                <a:rPr lang="en-ZA" sz="2400" dirty="0"/>
                <a:t>Clear line of sight</a:t>
              </a:r>
            </a:p>
          </p:txBody>
        </p:sp>
      </p:grpSp>
    </p:spTree>
    <p:extLst>
      <p:ext uri="{BB962C8B-B14F-4D97-AF65-F5344CB8AC3E}">
        <p14:creationId xmlns:p14="http://schemas.microsoft.com/office/powerpoint/2010/main" val="11660546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2"/>
          </p:nvPr>
        </p:nvSpPr>
        <p:spPr>
          <a:xfrm>
            <a:off x="6867157" y="6558646"/>
            <a:ext cx="194923" cy="276999"/>
          </a:xfrm>
        </p:spPr>
        <p:txBody>
          <a:bodyPr/>
          <a:lstStyle/>
          <a:p>
            <a:pPr algn="r" defTabSz="457200" hangingPunct="0">
              <a:defRPr/>
            </a:pPr>
            <a:fld id="{86CB4B4D-7CA3-9044-876B-883B54F8677D}" type="slidenum">
              <a:rPr lang="en-US" sz="1200" kern="0">
                <a:solidFill>
                  <a:srgbClr val="FFFFFF"/>
                </a:solidFill>
                <a:latin typeface="Arial Black" panose="020B0A04020102020204" pitchFamily="34" charset="0"/>
                <a:sym typeface="Calibri"/>
              </a:rPr>
              <a:pPr algn="r" defTabSz="457200" hangingPunct="0">
                <a:defRPr/>
              </a:pPr>
              <a:t>9</a:t>
            </a:fld>
            <a:endParaRPr lang="en-US" sz="1200" kern="0" dirty="0">
              <a:solidFill>
                <a:srgbClr val="FFFFFF"/>
              </a:solidFill>
              <a:latin typeface="Arial Black" panose="020B0A04020102020204" pitchFamily="34" charset="0"/>
              <a:sym typeface="Calibri"/>
            </a:endParaRPr>
          </a:p>
        </p:txBody>
      </p:sp>
      <p:sp>
        <p:nvSpPr>
          <p:cNvPr id="8" name="Content Placeholder 2"/>
          <p:cNvSpPr txBox="1">
            <a:spLocks/>
          </p:cNvSpPr>
          <p:nvPr/>
        </p:nvSpPr>
        <p:spPr>
          <a:xfrm>
            <a:off x="1970821" y="958869"/>
            <a:ext cx="8265245" cy="5780728"/>
          </a:xfrm>
          <a:prstGeom prst="rect">
            <a:avLst/>
          </a:prstGeom>
        </p:spPr>
        <p:txBody>
          <a:bodyPr>
            <a:normAutofit/>
          </a:bodyPr>
          <a:lstStyle>
            <a:lvl1pPr marL="82296" indent="0" algn="l" rtl="0" eaLnBrk="1" latinLnBrk="0" hangingPunct="1">
              <a:lnSpc>
                <a:spcPct val="100000"/>
              </a:lnSpc>
              <a:spcBef>
                <a:spcPts val="600"/>
              </a:spcBef>
              <a:buClr>
                <a:schemeClr val="accent1"/>
              </a:buClr>
              <a:buSzPct val="80000"/>
              <a:buFont typeface="Wingdings" pitchFamily="2" charset="2"/>
              <a:buChar char="Ø"/>
              <a:defRPr kumimoji="0" sz="3200" kern="1200">
                <a:solidFill>
                  <a:schemeClr val="accent2"/>
                </a:solidFill>
                <a:latin typeface="Calibri" pitchFamily="34" charset="0"/>
                <a:ea typeface="+mn-ea"/>
                <a:cs typeface="+mn-cs"/>
              </a:defRPr>
            </a:lvl1pPr>
            <a:lvl2pPr marL="640080" indent="-237744" algn="l" rtl="0" eaLnBrk="1" latinLnBrk="0" hangingPunct="1">
              <a:lnSpc>
                <a:spcPct val="100000"/>
              </a:lnSpc>
              <a:spcBef>
                <a:spcPts val="550"/>
              </a:spcBef>
              <a:buClr>
                <a:schemeClr val="accent1"/>
              </a:buClr>
              <a:buFont typeface="Wingdings" pitchFamily="2" charset="2"/>
              <a:buChar char="§"/>
              <a:defRPr kumimoji="0" sz="2800" kern="1200">
                <a:solidFill>
                  <a:schemeClr val="accent2"/>
                </a:solidFill>
                <a:latin typeface="Calibri" pitchFamily="34" charset="0"/>
                <a:ea typeface="+mn-ea"/>
                <a:cs typeface="+mn-cs"/>
              </a:defRPr>
            </a:lvl2pPr>
            <a:lvl3pPr marL="886968" indent="-228600" algn="l" rtl="0" eaLnBrk="1" latinLnBrk="0" hangingPunct="1">
              <a:lnSpc>
                <a:spcPct val="100000"/>
              </a:lnSpc>
              <a:spcBef>
                <a:spcPct val="20000"/>
              </a:spcBef>
              <a:buClr>
                <a:schemeClr val="accent2"/>
              </a:buClr>
              <a:buFont typeface="Wingdings" pitchFamily="2" charset="2"/>
              <a:buChar char="§"/>
              <a:defRPr kumimoji="0" sz="2400" kern="1200">
                <a:solidFill>
                  <a:schemeClr val="accent3"/>
                </a:solidFill>
                <a:latin typeface="Calibri" pitchFamily="34" charset="0"/>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accent3"/>
                </a:solidFill>
                <a:latin typeface="Calibri" pitchFamily="34" charset="0"/>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accent3"/>
                </a:solidFill>
                <a:latin typeface="Calibri" pitchFamily="34" charset="0"/>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a:buClr>
                <a:srgbClr val="531A17"/>
              </a:buClr>
              <a:buNone/>
              <a:defRPr/>
            </a:pPr>
            <a:endParaRPr lang="en-ZA" dirty="0">
              <a:solidFill>
                <a:srgbClr val="874515"/>
              </a:solidFill>
              <a:sym typeface="Calibri"/>
            </a:endParaRPr>
          </a:p>
          <a:p>
            <a:pPr>
              <a:buClr>
                <a:srgbClr val="531A17"/>
              </a:buClr>
              <a:defRPr/>
            </a:pPr>
            <a:endParaRPr lang="en-ZA" dirty="0">
              <a:solidFill>
                <a:srgbClr val="874515"/>
              </a:solidFill>
              <a:sym typeface="Calibri"/>
            </a:endParaRPr>
          </a:p>
        </p:txBody>
      </p:sp>
      <p:sp>
        <p:nvSpPr>
          <p:cNvPr id="10" name="Title 1"/>
          <p:cNvSpPr>
            <a:spLocks noGrp="1"/>
          </p:cNvSpPr>
          <p:nvPr>
            <p:ph type="title"/>
          </p:nvPr>
        </p:nvSpPr>
        <p:spPr>
          <a:xfrm>
            <a:off x="1" y="118404"/>
            <a:ext cx="12192000" cy="388614"/>
          </a:xfrm>
          <a:solidFill>
            <a:schemeClr val="accent6">
              <a:lumMod val="75000"/>
            </a:schemeClr>
          </a:solidFill>
        </p:spPr>
        <p:txBody>
          <a:bodyPr>
            <a:noAutofit/>
          </a:bodyPr>
          <a:lstStyle/>
          <a:p>
            <a:pPr algn="l"/>
            <a:r>
              <a:rPr lang="en-ZA" sz="2200" dirty="0">
                <a:solidFill>
                  <a:srgbClr val="C00000"/>
                </a:solidFill>
                <a:latin typeface="Arial Black" panose="020B0A04020102020204" pitchFamily="34" charset="0"/>
                <a:cs typeface="Arial" pitchFamily="34" charset="0"/>
              </a:rPr>
              <a:t> </a:t>
            </a:r>
            <a:r>
              <a:rPr lang="en-ZA" sz="2100" dirty="0">
                <a:solidFill>
                  <a:schemeClr val="tx1"/>
                </a:solidFill>
                <a:latin typeface="Arial Black" panose="020B0A04020102020204" pitchFamily="34" charset="0"/>
                <a:cs typeface="Arial" pitchFamily="34" charset="0"/>
              </a:rPr>
              <a:t>MONITORING THE NDP 2030 THROUGH THE MTSF</a:t>
            </a:r>
            <a:endParaRPr lang="en-ZA" sz="2400" dirty="0">
              <a:solidFill>
                <a:schemeClr val="tx1"/>
              </a:solidFill>
              <a:latin typeface="Arial Black" panose="020B0A04020102020204" pitchFamily="34" charset="0"/>
              <a:cs typeface="Arial" pitchFamily="34" charset="0"/>
            </a:endParaRPr>
          </a:p>
        </p:txBody>
      </p:sp>
      <p:sp>
        <p:nvSpPr>
          <p:cNvPr id="12" name="Content Placeholder 2"/>
          <p:cNvSpPr txBox="1">
            <a:spLocks/>
          </p:cNvSpPr>
          <p:nvPr/>
        </p:nvSpPr>
        <p:spPr>
          <a:xfrm>
            <a:off x="1524000" y="507018"/>
            <a:ext cx="9036496" cy="329231"/>
          </a:xfrm>
          <a:prstGeom prst="rect">
            <a:avLst/>
          </a:prstGeom>
        </p:spPr>
        <p:txBody>
          <a:bodyPr>
            <a:noAutofit/>
          </a:bodyPr>
          <a:lstStyle>
            <a:lvl1pPr marL="365760" indent="-283464" algn="l" rtl="0" eaLnBrk="1" latinLnBrk="0" hangingPunct="1">
              <a:lnSpc>
                <a:spcPct val="100000"/>
              </a:lnSpc>
              <a:spcBef>
                <a:spcPts val="600"/>
              </a:spcBef>
              <a:buClr>
                <a:schemeClr val="accent1"/>
              </a:buClr>
              <a:buSzPct val="80000"/>
              <a:buFont typeface="Wingdings" pitchFamily="2" charset="2"/>
              <a:buChar char="Ø"/>
              <a:defRPr kumimoji="0" sz="3200" kern="1200">
                <a:solidFill>
                  <a:schemeClr val="accent2"/>
                </a:solidFill>
                <a:latin typeface="Calibri" pitchFamily="34" charset="0"/>
                <a:ea typeface="+mn-ea"/>
                <a:cs typeface="+mn-cs"/>
              </a:defRPr>
            </a:lvl1pPr>
            <a:lvl2pPr marL="640080" indent="-237744" algn="l" rtl="0" eaLnBrk="1" latinLnBrk="0" hangingPunct="1">
              <a:lnSpc>
                <a:spcPct val="100000"/>
              </a:lnSpc>
              <a:spcBef>
                <a:spcPts val="550"/>
              </a:spcBef>
              <a:buClr>
                <a:schemeClr val="accent1"/>
              </a:buClr>
              <a:buFont typeface="Wingdings" pitchFamily="2" charset="2"/>
              <a:buChar char="§"/>
              <a:defRPr kumimoji="0" sz="2800" kern="1200">
                <a:solidFill>
                  <a:schemeClr val="accent2"/>
                </a:solidFill>
                <a:latin typeface="Calibri" pitchFamily="34" charset="0"/>
                <a:ea typeface="+mn-ea"/>
                <a:cs typeface="+mn-cs"/>
              </a:defRPr>
            </a:lvl2pPr>
            <a:lvl3pPr marL="886968" indent="-228600" algn="l" rtl="0" eaLnBrk="1" latinLnBrk="0" hangingPunct="1">
              <a:lnSpc>
                <a:spcPct val="100000"/>
              </a:lnSpc>
              <a:spcBef>
                <a:spcPct val="20000"/>
              </a:spcBef>
              <a:buClr>
                <a:schemeClr val="accent2"/>
              </a:buClr>
              <a:buFont typeface="Wingdings" pitchFamily="2" charset="2"/>
              <a:buChar char="§"/>
              <a:defRPr kumimoji="0" sz="2400" kern="1200">
                <a:solidFill>
                  <a:schemeClr val="accent3"/>
                </a:solidFill>
                <a:latin typeface="Calibri" pitchFamily="34" charset="0"/>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accent3"/>
                </a:solidFill>
                <a:latin typeface="Calibri" pitchFamily="34" charset="0"/>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accent3"/>
                </a:solidFill>
                <a:latin typeface="Calibri" pitchFamily="34" charset="0"/>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82296" indent="0" algn="ctr">
              <a:buNone/>
            </a:pPr>
            <a:r>
              <a:rPr lang="en-ZA" sz="1800" b="1" dirty="0">
                <a:solidFill>
                  <a:schemeClr val="bg1"/>
                </a:solidFill>
                <a:latin typeface="Arial" panose="020B0604020202020204" pitchFamily="34" charset="0"/>
                <a:cs typeface="Arial" panose="020B0604020202020204" pitchFamily="34" charset="0"/>
              </a:rPr>
              <a:t>MTSF is structured in accordance with the 7 Priorities</a:t>
            </a:r>
            <a:endParaRPr lang="en-ZA" sz="2000" dirty="0">
              <a:solidFill>
                <a:schemeClr val="bg1"/>
              </a:solidFill>
              <a:latin typeface="Arial" panose="020B0604020202020204" pitchFamily="34" charset="0"/>
              <a:cs typeface="Arial" panose="020B0604020202020204" pitchFamily="34" charset="0"/>
            </a:endParaRPr>
          </a:p>
        </p:txBody>
      </p:sp>
      <p:graphicFrame>
        <p:nvGraphicFramePr>
          <p:cNvPr id="3" name="Table 2"/>
          <p:cNvGraphicFramePr>
            <a:graphicFrameLocks noGrp="1"/>
          </p:cNvGraphicFramePr>
          <p:nvPr/>
        </p:nvGraphicFramePr>
        <p:xfrm>
          <a:off x="236043" y="1156316"/>
          <a:ext cx="11734800" cy="5625484"/>
        </p:xfrm>
        <a:graphic>
          <a:graphicData uri="http://schemas.openxmlformats.org/drawingml/2006/table">
            <a:tbl>
              <a:tblPr firstRow="1" bandRow="1">
                <a:tableStyleId>{5940675A-B579-460E-94D1-54222C63F5DA}</a:tableStyleId>
              </a:tblPr>
              <a:tblGrid>
                <a:gridCol w="304800">
                  <a:extLst>
                    <a:ext uri="{9D8B030D-6E8A-4147-A177-3AD203B41FA5}">
                      <a16:colId xmlns:a16="http://schemas.microsoft.com/office/drawing/2014/main" val="1641450499"/>
                    </a:ext>
                  </a:extLst>
                </a:gridCol>
                <a:gridCol w="2590800">
                  <a:extLst>
                    <a:ext uri="{9D8B030D-6E8A-4147-A177-3AD203B41FA5}">
                      <a16:colId xmlns:a16="http://schemas.microsoft.com/office/drawing/2014/main" val="2359173224"/>
                    </a:ext>
                  </a:extLst>
                </a:gridCol>
                <a:gridCol w="5181600">
                  <a:extLst>
                    <a:ext uri="{9D8B030D-6E8A-4147-A177-3AD203B41FA5}">
                      <a16:colId xmlns:a16="http://schemas.microsoft.com/office/drawing/2014/main" val="3207432349"/>
                    </a:ext>
                  </a:extLst>
                </a:gridCol>
                <a:gridCol w="3657600">
                  <a:extLst>
                    <a:ext uri="{9D8B030D-6E8A-4147-A177-3AD203B41FA5}">
                      <a16:colId xmlns:a16="http://schemas.microsoft.com/office/drawing/2014/main" val="1517691263"/>
                    </a:ext>
                  </a:extLst>
                </a:gridCol>
              </a:tblGrid>
              <a:tr h="0">
                <a:tc>
                  <a:txBody>
                    <a:bodyPr/>
                    <a:lstStyle/>
                    <a:p>
                      <a:endParaRPr lang="en-US" sz="1200" dirty="0">
                        <a:latin typeface="Arial" panose="020B0604020202020204" pitchFamily="34" charset="0"/>
                        <a:cs typeface="Arial" panose="020B0604020202020204" pitchFamily="34" charset="0"/>
                      </a:endParaRPr>
                    </a:p>
                  </a:txBody>
                  <a:tcPr/>
                </a:tc>
                <a:tc>
                  <a:txBody>
                    <a:bodyPr/>
                    <a:lstStyle/>
                    <a:p>
                      <a:r>
                        <a:rPr lang="en-ZA" sz="1200" b="1" dirty="0">
                          <a:latin typeface="Arial" panose="020B0604020202020204" pitchFamily="34" charset="0"/>
                          <a:cs typeface="Arial" panose="020B0604020202020204" pitchFamily="34" charset="0"/>
                        </a:rPr>
                        <a:t>Priority</a:t>
                      </a:r>
                      <a:endParaRPr lang="en-US" sz="1200" dirty="0">
                        <a:latin typeface="Arial" panose="020B0604020202020204" pitchFamily="34" charset="0"/>
                        <a:cs typeface="Arial" panose="020B0604020202020204" pitchFamily="34" charset="0"/>
                      </a:endParaRPr>
                    </a:p>
                  </a:txBody>
                  <a:tcPr/>
                </a:tc>
                <a:tc>
                  <a:txBody>
                    <a:bodyPr/>
                    <a:lstStyle/>
                    <a:p>
                      <a:r>
                        <a:rPr lang="en-ZA" sz="1200" b="1" dirty="0">
                          <a:latin typeface="Arial" panose="020B0604020202020204" pitchFamily="34" charset="0"/>
                          <a:cs typeface="Arial" panose="020B0604020202020204" pitchFamily="34" charset="0"/>
                        </a:rPr>
                        <a:t> Objective</a:t>
                      </a:r>
                      <a:endParaRPr lang="en-US" sz="1200" b="1" dirty="0">
                        <a:latin typeface="Arial" panose="020B0604020202020204" pitchFamily="34" charset="0"/>
                        <a:cs typeface="Arial" panose="020B0604020202020204" pitchFamily="34" charset="0"/>
                      </a:endParaRPr>
                    </a:p>
                  </a:txBody>
                  <a:tcPr/>
                </a:tc>
                <a:tc>
                  <a:txBody>
                    <a:bodyPr/>
                    <a:lstStyle/>
                    <a:p>
                      <a:pPr algn="l"/>
                      <a:r>
                        <a:rPr lang="en-ZA" sz="1200" b="1" baseline="0" dirty="0">
                          <a:latin typeface="Arial" panose="020B0604020202020204" pitchFamily="34" charset="0"/>
                          <a:cs typeface="Arial" panose="020B0604020202020204" pitchFamily="34" charset="0"/>
                        </a:rPr>
                        <a:t>Cluster and Portfolio Dept </a:t>
                      </a:r>
                      <a:endParaRPr lang="en-US" sz="12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053522993"/>
                  </a:ext>
                </a:extLst>
              </a:tr>
              <a:tr h="810528">
                <a:tc>
                  <a:txBody>
                    <a:bodyPr/>
                    <a:lstStyle/>
                    <a:p>
                      <a:pPr marL="0" marR="0" lvl="0" indent="0" algn="l" defTabSz="457200" rtl="0" eaLnBrk="1" fontAlgn="t" latinLnBrk="0" hangingPunct="1">
                        <a:lnSpc>
                          <a:spcPct val="100000"/>
                        </a:lnSpc>
                        <a:spcBef>
                          <a:spcPts val="0"/>
                        </a:spcBef>
                        <a:spcAft>
                          <a:spcPts val="0"/>
                        </a:spcAft>
                        <a:buClrTx/>
                        <a:buSzTx/>
                        <a:buFont typeface="+mj-lt"/>
                        <a:buNone/>
                        <a:tabLst/>
                        <a:defRPr/>
                      </a:pPr>
                      <a:r>
                        <a:rPr kumimoji="0" lang="en-ZA" sz="12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Calibri"/>
                        </a:rPr>
                        <a:t>1</a:t>
                      </a:r>
                    </a:p>
                  </a:txBody>
                  <a:tcPr/>
                </a:tc>
                <a:tc>
                  <a:txBody>
                    <a:bodyPr/>
                    <a:lstStyle/>
                    <a:p>
                      <a:pPr marL="0" marR="0" lvl="0" indent="0" algn="l" defTabSz="457200" rtl="0" eaLnBrk="1" fontAlgn="t" latinLnBrk="0" hangingPunct="1">
                        <a:lnSpc>
                          <a:spcPct val="100000"/>
                        </a:lnSpc>
                        <a:spcBef>
                          <a:spcPts val="0"/>
                        </a:spcBef>
                        <a:spcAft>
                          <a:spcPts val="0"/>
                        </a:spcAft>
                        <a:buClrTx/>
                        <a:buSzTx/>
                        <a:buFont typeface="+mj-lt"/>
                        <a:buNone/>
                        <a:tabLst/>
                        <a:defRPr/>
                      </a:pPr>
                      <a:r>
                        <a:rPr lang="en-GB" sz="1200" b="0" dirty="0">
                          <a:latin typeface="Arial" panose="020B0604020202020204" pitchFamily="34" charset="0"/>
                          <a:cs typeface="Arial" panose="020B0604020202020204" pitchFamily="34" charset="0"/>
                        </a:rPr>
                        <a:t>Building a Capable, Ethical and Developmental State.</a:t>
                      </a:r>
                      <a:endParaRPr kumimoji="0" lang="en-ZA" sz="12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Calibri"/>
                      </a:endParaRPr>
                    </a:p>
                  </a:txBody>
                  <a:tcPr/>
                </a:tc>
                <a:tc>
                  <a:txBody>
                    <a:bodyPr/>
                    <a:lstStyle/>
                    <a:p>
                      <a:pPr marL="0" marR="0" lvl="0" indent="0" algn="l" defTabSz="457200" rtl="0" eaLnBrk="1" fontAlgn="t" latinLnBrk="0" hangingPunct="1">
                        <a:lnSpc>
                          <a:spcPct val="100000"/>
                        </a:lnSpc>
                        <a:spcBef>
                          <a:spcPts val="0"/>
                        </a:spcBef>
                        <a:spcAft>
                          <a:spcPts val="0"/>
                        </a:spcAft>
                        <a:buClrTx/>
                        <a:buSzTx/>
                        <a:buFont typeface="+mj-lt"/>
                        <a:buNone/>
                        <a:tabLst/>
                        <a:defRPr/>
                      </a:pPr>
                      <a:r>
                        <a:rPr kumimoji="0" lang="en-GB" sz="1200" b="0" kern="1200" dirty="0">
                          <a:solidFill>
                            <a:schemeClr val="tx1"/>
                          </a:solidFill>
                          <a:latin typeface="Arial" panose="020B0604020202020204" pitchFamily="34" charset="0"/>
                          <a:ea typeface="+mn-ea"/>
                          <a:cs typeface="Arial" panose="020B0604020202020204" pitchFamily="34" charset="0"/>
                        </a:rPr>
                        <a:t>Building a capable state with solid administrative and governance capacity  underpins  by efficiency, coordination of all our efforts towards achieving our national goals and objectives</a:t>
                      </a:r>
                      <a:endParaRPr kumimoji="0" lang="en-ZA" sz="1200" b="0" kern="1200" noProof="0" dirty="0">
                        <a:solidFill>
                          <a:schemeClr val="tx1"/>
                        </a:solidFill>
                        <a:latin typeface="Arial" panose="020B0604020202020204" pitchFamily="34" charset="0"/>
                        <a:ea typeface="+mn-ea"/>
                        <a:cs typeface="Arial" panose="020B0604020202020204" pitchFamily="34" charset="0"/>
                        <a:sym typeface="Calibri"/>
                      </a:endParaRPr>
                    </a:p>
                  </a:txBody>
                  <a:tcPr/>
                </a:tc>
                <a:tc>
                  <a:txBody>
                    <a:bodyPr/>
                    <a:lstStyle/>
                    <a:p>
                      <a:pPr algn="l"/>
                      <a:r>
                        <a:rPr kumimoji="0" lang="en-US" sz="1200" b="0" i="0" u="none" strike="noStrike" kern="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rPr>
                        <a:t>Governance, State Capacity and Institutional Development (GSCID)</a:t>
                      </a:r>
                    </a:p>
                  </a:txBody>
                  <a:tcPr/>
                </a:tc>
                <a:extLst>
                  <a:ext uri="{0D108BD9-81ED-4DB2-BD59-A6C34878D82A}">
                    <a16:rowId xmlns:a16="http://schemas.microsoft.com/office/drawing/2014/main" val="450424480"/>
                  </a:ext>
                </a:extLst>
              </a:tr>
              <a:tr h="630411">
                <a:tc>
                  <a:txBody>
                    <a:bodyPr/>
                    <a:lstStyle/>
                    <a:p>
                      <a:pPr marL="0" marR="0" lvl="0" indent="0" algn="l" defTabSz="457200" rtl="0" eaLnBrk="1" fontAlgn="t" latinLnBrk="0" hangingPunct="1">
                        <a:lnSpc>
                          <a:spcPct val="100000"/>
                        </a:lnSpc>
                        <a:spcBef>
                          <a:spcPts val="0"/>
                        </a:spcBef>
                        <a:spcAft>
                          <a:spcPts val="0"/>
                        </a:spcAft>
                        <a:buClrTx/>
                        <a:buSzTx/>
                        <a:buFont typeface="+mj-lt"/>
                        <a:buNone/>
                        <a:tabLst/>
                        <a:defRPr/>
                      </a:pPr>
                      <a:r>
                        <a:rPr kumimoji="0" lang="en-ZA" sz="12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Calibri"/>
                        </a:rPr>
                        <a:t>2</a:t>
                      </a:r>
                    </a:p>
                  </a:txBody>
                  <a:tcPr/>
                </a:tc>
                <a:tc>
                  <a:txBody>
                    <a:bodyPr/>
                    <a:lstStyle/>
                    <a:p>
                      <a:pPr marL="0" marR="0" lvl="0" indent="0" algn="l" defTabSz="457200" rtl="0" eaLnBrk="1" fontAlgn="t" latinLnBrk="0" hangingPunct="1">
                        <a:lnSpc>
                          <a:spcPct val="100000"/>
                        </a:lnSpc>
                        <a:spcBef>
                          <a:spcPts val="0"/>
                        </a:spcBef>
                        <a:spcAft>
                          <a:spcPts val="0"/>
                        </a:spcAft>
                        <a:buClrTx/>
                        <a:buSzTx/>
                        <a:buFont typeface="+mj-lt"/>
                        <a:buNone/>
                        <a:tabLst/>
                        <a:defRPr/>
                      </a:pPr>
                      <a:r>
                        <a:rPr kumimoji="0" lang="en-US" sz="1200" b="0" kern="1200" noProof="0" dirty="0">
                          <a:solidFill>
                            <a:schemeClr val="tx1"/>
                          </a:solidFill>
                          <a:latin typeface="Arial" panose="020B0604020202020204" pitchFamily="34" charset="0"/>
                          <a:ea typeface="+mn-ea"/>
                          <a:cs typeface="Arial" panose="020B0604020202020204" pitchFamily="34" charset="0"/>
                          <a:sym typeface="Calibri"/>
                        </a:rPr>
                        <a:t>Economic Transformation </a:t>
                      </a:r>
                    </a:p>
                    <a:p>
                      <a:pPr marL="0" marR="0" lvl="0" indent="0" algn="l" defTabSz="457200" rtl="0" eaLnBrk="1" fontAlgn="t" latinLnBrk="0" hangingPunct="1">
                        <a:lnSpc>
                          <a:spcPct val="100000"/>
                        </a:lnSpc>
                        <a:spcBef>
                          <a:spcPts val="0"/>
                        </a:spcBef>
                        <a:spcAft>
                          <a:spcPts val="0"/>
                        </a:spcAft>
                        <a:buClrTx/>
                        <a:buSzTx/>
                        <a:buFont typeface="+mj-lt"/>
                        <a:buNone/>
                        <a:tabLst/>
                        <a:defRPr/>
                      </a:pPr>
                      <a:r>
                        <a:rPr kumimoji="0" lang="en-US" sz="1200" b="0" kern="1200" noProof="0" dirty="0">
                          <a:solidFill>
                            <a:schemeClr val="tx1"/>
                          </a:solidFill>
                          <a:latin typeface="Arial" panose="020B0604020202020204" pitchFamily="34" charset="0"/>
                          <a:ea typeface="+mn-ea"/>
                          <a:cs typeface="Arial" panose="020B0604020202020204" pitchFamily="34" charset="0"/>
                          <a:sym typeface="Calibri"/>
                        </a:rPr>
                        <a:t>And Job Creation</a:t>
                      </a:r>
                      <a:r>
                        <a:rPr kumimoji="0" lang="en-ZA" sz="12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Calibri"/>
                        </a:rPr>
                        <a:t>.</a:t>
                      </a:r>
                      <a:endParaRPr kumimoji="0" lang="en-US" sz="1200" b="0" kern="1200" noProof="0" dirty="0">
                        <a:solidFill>
                          <a:schemeClr val="tx1"/>
                        </a:solidFill>
                        <a:latin typeface="Arial" panose="020B0604020202020204" pitchFamily="34" charset="0"/>
                        <a:ea typeface="+mn-ea"/>
                        <a:cs typeface="Arial" panose="020B0604020202020204" pitchFamily="34" charset="0"/>
                        <a:sym typeface="Calibri"/>
                      </a:endParaRPr>
                    </a:p>
                  </a:txBody>
                  <a:tcPr/>
                </a:tc>
                <a:tc>
                  <a:txBody>
                    <a:bodyPr/>
                    <a:lstStyle/>
                    <a:p>
                      <a:pPr marL="0" marR="0" lvl="0" indent="0" algn="l" defTabSz="457200" rtl="0" eaLnBrk="1" fontAlgn="t" latinLnBrk="0" hangingPunct="1">
                        <a:lnSpc>
                          <a:spcPct val="100000"/>
                        </a:lnSpc>
                        <a:spcBef>
                          <a:spcPts val="0"/>
                        </a:spcBef>
                        <a:spcAft>
                          <a:spcPts val="0"/>
                        </a:spcAft>
                        <a:buClrTx/>
                        <a:buSzTx/>
                        <a:buFont typeface="+mj-lt"/>
                        <a:buNone/>
                        <a:tabLst/>
                        <a:defRPr/>
                      </a:pPr>
                      <a:r>
                        <a:rPr kumimoji="0" lang="en-GB" sz="1200" b="0" kern="1200" dirty="0">
                          <a:solidFill>
                            <a:schemeClr val="tx1"/>
                          </a:solidFill>
                          <a:latin typeface="Arial" panose="020B0604020202020204" pitchFamily="34" charset="0"/>
                          <a:ea typeface="+mn-ea"/>
                          <a:cs typeface="Arial" panose="020B0604020202020204" pitchFamily="34" charset="0"/>
                        </a:rPr>
                        <a:t>Faster and sustained inclusive growth is an essential pre-requisite for addressing the triple challenges of poverty, inequality and unemployment </a:t>
                      </a:r>
                      <a:endParaRPr kumimoji="0" lang="en-US" sz="1200" b="0" kern="1200" noProof="0" dirty="0">
                        <a:solidFill>
                          <a:schemeClr val="tx1"/>
                        </a:solidFill>
                        <a:latin typeface="Arial" panose="020B0604020202020204" pitchFamily="34" charset="0"/>
                        <a:ea typeface="+mn-ea"/>
                        <a:cs typeface="Arial" panose="020B0604020202020204" pitchFamily="34" charset="0"/>
                        <a:sym typeface="Calibri"/>
                      </a:endParaRPr>
                    </a:p>
                  </a:txBody>
                  <a:tcPr/>
                </a:tc>
                <a:tc>
                  <a:txBody>
                    <a:bodyPr/>
                    <a:lstStyle/>
                    <a:p>
                      <a:pPr algn="l"/>
                      <a:r>
                        <a:rPr kumimoji="0" lang="en-US" sz="1200" b="0" i="0" u="none" strike="noStrike" kern="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rPr>
                        <a:t>Economic Sectors, Investment, Employment and Infrastructure Development (ESIEID)</a:t>
                      </a:r>
                    </a:p>
                  </a:txBody>
                  <a:tcPr/>
                </a:tc>
                <a:extLst>
                  <a:ext uri="{0D108BD9-81ED-4DB2-BD59-A6C34878D82A}">
                    <a16:rowId xmlns:a16="http://schemas.microsoft.com/office/drawing/2014/main" val="237332947"/>
                  </a:ext>
                </a:extLst>
              </a:tr>
              <a:tr h="810528">
                <a:tc>
                  <a:txBody>
                    <a:bodyPr/>
                    <a:lstStyle/>
                    <a:p>
                      <a:pPr algn="l"/>
                      <a:r>
                        <a:rPr lang="en-ZA" sz="1200" dirty="0">
                          <a:latin typeface="Arial" panose="020B0604020202020204" pitchFamily="34" charset="0"/>
                          <a:cs typeface="Arial" panose="020B0604020202020204" pitchFamily="34" charset="0"/>
                        </a:rPr>
                        <a:t>3</a:t>
                      </a:r>
                      <a:endParaRPr lang="en-US" sz="120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kern="1200" dirty="0">
                          <a:solidFill>
                            <a:schemeClr val="tx1"/>
                          </a:solidFill>
                          <a:latin typeface="Arial" panose="020B0604020202020204" pitchFamily="34" charset="0"/>
                          <a:ea typeface="+mn-ea"/>
                          <a:cs typeface="Arial" panose="020B0604020202020204" pitchFamily="34" charset="0"/>
                        </a:rPr>
                        <a:t>Education, skills and health </a:t>
                      </a:r>
                      <a:endParaRPr kumimoji="0" lang="en-ZA" sz="1200" b="0" kern="1200" noProof="0" dirty="0">
                        <a:solidFill>
                          <a:schemeClr val="tx1"/>
                        </a:solidFill>
                        <a:latin typeface="Arial" panose="020B0604020202020204" pitchFamily="34" charset="0"/>
                        <a:ea typeface="+mn-ea"/>
                        <a:cs typeface="Arial" panose="020B0604020202020204" pitchFamily="34" charset="0"/>
                        <a:sym typeface="Calibri"/>
                      </a:endParaRPr>
                    </a:p>
                    <a:p>
                      <a:pPr algn="l"/>
                      <a:endParaRPr lang="en-US" sz="1200" dirty="0">
                        <a:latin typeface="Arial" panose="020B0604020202020204" pitchFamily="34" charset="0"/>
                        <a:cs typeface="Arial" panose="020B0604020202020204" pitchFamily="34" charset="0"/>
                      </a:endParaRPr>
                    </a:p>
                  </a:txBody>
                  <a:tcPr/>
                </a:tc>
                <a:tc>
                  <a:txBody>
                    <a:bodyPr/>
                    <a:lstStyle/>
                    <a:p>
                      <a:pPr marL="0" marR="0" lvl="0" indent="0" algn="l" defTabSz="457200" rtl="0" eaLnBrk="1" fontAlgn="t" latinLnBrk="0" hangingPunct="1">
                        <a:lnSpc>
                          <a:spcPct val="100000"/>
                        </a:lnSpc>
                        <a:spcBef>
                          <a:spcPts val="0"/>
                        </a:spcBef>
                        <a:spcAft>
                          <a:spcPts val="0"/>
                        </a:spcAft>
                        <a:buClrTx/>
                        <a:buSzTx/>
                        <a:buFont typeface="+mj-lt"/>
                        <a:buNone/>
                        <a:tabLst/>
                        <a:defRPr/>
                      </a:pPr>
                      <a:r>
                        <a:rPr kumimoji="0" lang="en-GB" sz="1200" b="0" kern="1200" dirty="0">
                          <a:solidFill>
                            <a:schemeClr val="tx1"/>
                          </a:solidFill>
                          <a:latin typeface="Arial" panose="020B0604020202020204" pitchFamily="34" charset="0"/>
                          <a:ea typeface="+mn-ea"/>
                          <a:cs typeface="Arial" panose="020B0604020202020204" pitchFamily="34" charset="0"/>
                        </a:rPr>
                        <a:t>Education and skills development initiatives are the cornerstones of an inclusive economy. </a:t>
                      </a:r>
                    </a:p>
                    <a:p>
                      <a:pPr marL="0" marR="0" lvl="0" indent="0" algn="l" defTabSz="457200" rtl="0" eaLnBrk="1" fontAlgn="t" latinLnBrk="0" hangingPunct="1">
                        <a:lnSpc>
                          <a:spcPct val="100000"/>
                        </a:lnSpc>
                        <a:spcBef>
                          <a:spcPts val="0"/>
                        </a:spcBef>
                        <a:spcAft>
                          <a:spcPts val="0"/>
                        </a:spcAft>
                        <a:buClrTx/>
                        <a:buSzTx/>
                        <a:buFont typeface="+mj-lt"/>
                        <a:buNone/>
                        <a:tabLst/>
                        <a:defRPr/>
                      </a:pPr>
                      <a:r>
                        <a:rPr kumimoji="0" lang="en-GB" sz="1200" b="0" kern="1200" dirty="0">
                          <a:solidFill>
                            <a:schemeClr val="tx1"/>
                          </a:solidFill>
                          <a:latin typeface="Arial" panose="020B0604020202020204" pitchFamily="34" charset="0"/>
                          <a:ea typeface="+mn-ea"/>
                          <a:cs typeface="Arial" panose="020B0604020202020204" pitchFamily="34" charset="0"/>
                        </a:rPr>
                        <a:t>A health system that works for everyone, produces positive health outcomes, and is accessible to all. </a:t>
                      </a:r>
                      <a:endParaRPr kumimoji="0" lang="en-ZA" sz="1200" b="0" kern="1200" noProof="0" dirty="0">
                        <a:solidFill>
                          <a:schemeClr val="tx1"/>
                        </a:solidFill>
                        <a:latin typeface="Arial" panose="020B0604020202020204" pitchFamily="34" charset="0"/>
                        <a:ea typeface="+mn-ea"/>
                        <a:cs typeface="Arial" panose="020B0604020202020204" pitchFamily="34" charset="0"/>
                        <a:sym typeface="Calibri"/>
                      </a:endParaRPr>
                    </a:p>
                  </a:txBody>
                  <a:tcPr/>
                </a:tc>
                <a:tc>
                  <a:txBody>
                    <a:bodyPr/>
                    <a:lstStyle/>
                    <a:p>
                      <a:pPr algn="l"/>
                      <a:r>
                        <a:rPr kumimoji="0" lang="en-US" sz="1200" b="0" i="0" u="none" strike="noStrike" kern="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rPr>
                        <a:t>Social Protection, Community and Human Development (SPCHD)</a:t>
                      </a:r>
                    </a:p>
                  </a:txBody>
                  <a:tcPr/>
                </a:tc>
                <a:extLst>
                  <a:ext uri="{0D108BD9-81ED-4DB2-BD59-A6C34878D82A}">
                    <a16:rowId xmlns:a16="http://schemas.microsoft.com/office/drawing/2014/main" val="3696012007"/>
                  </a:ext>
                </a:extLst>
              </a:tr>
              <a:tr h="810528">
                <a:tc>
                  <a:txBody>
                    <a:bodyPr/>
                    <a:lstStyle/>
                    <a:p>
                      <a:pPr algn="l"/>
                      <a:r>
                        <a:rPr lang="en-ZA" sz="1200" dirty="0">
                          <a:latin typeface="Arial" panose="020B0604020202020204" pitchFamily="34" charset="0"/>
                          <a:cs typeface="Arial" panose="020B0604020202020204" pitchFamily="34" charset="0"/>
                        </a:rPr>
                        <a:t>4</a:t>
                      </a:r>
                      <a:endParaRPr lang="en-US" sz="120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rPr>
                        <a:t>Consolidating the social wage through reliable and quality basic services</a:t>
                      </a:r>
                      <a:endParaRPr kumimoji="0" lang="en-ZA" sz="12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Calibri"/>
                      </a:endParaRPr>
                    </a:p>
                  </a:txBody>
                  <a:tcPr/>
                </a:tc>
                <a:tc>
                  <a:txBody>
                    <a:bodyPr/>
                    <a:lstStyle/>
                    <a:p>
                      <a:pPr marL="0" marR="0" lvl="0" indent="0" algn="l" defTabSz="457200" rtl="0" eaLnBrk="1" fontAlgn="t" latinLnBrk="0" hangingPunct="1">
                        <a:lnSpc>
                          <a:spcPct val="100000"/>
                        </a:lnSpc>
                        <a:spcBef>
                          <a:spcPts val="0"/>
                        </a:spcBef>
                        <a:spcAft>
                          <a:spcPts val="0"/>
                        </a:spcAft>
                        <a:buClrTx/>
                        <a:buSzTx/>
                        <a:buFont typeface="+mj-lt"/>
                        <a:buNone/>
                        <a:tabLst/>
                        <a:defRPr/>
                      </a:pPr>
                      <a:r>
                        <a:rPr kumimoji="0" lang="en-GB" sz="1200" b="0" kern="1200" dirty="0">
                          <a:solidFill>
                            <a:schemeClr val="tx1"/>
                          </a:solidFill>
                          <a:latin typeface="Arial" panose="020B0604020202020204" pitchFamily="34" charset="0"/>
                          <a:ea typeface="+mn-ea"/>
                          <a:cs typeface="Arial" panose="020B0604020202020204" pitchFamily="34" charset="0"/>
                        </a:rPr>
                        <a:t>A comprehensive, inclusive and responsive social protection system ensures the resilience of citizens and protects them from the ravages of extreme poverty and hunger</a:t>
                      </a:r>
                      <a:endParaRPr kumimoji="0" lang="en-ZA" sz="1200" b="0" kern="1200" noProof="0" dirty="0">
                        <a:solidFill>
                          <a:schemeClr val="tx1"/>
                        </a:solidFill>
                        <a:latin typeface="Arial" panose="020B0604020202020204" pitchFamily="34" charset="0"/>
                        <a:ea typeface="+mn-ea"/>
                        <a:cs typeface="Arial" panose="020B0604020202020204" pitchFamily="34" charset="0"/>
                        <a:sym typeface="Calibri"/>
                      </a:endParaRPr>
                    </a:p>
                  </a:txBody>
                  <a:tcPr/>
                </a:tc>
                <a:tc>
                  <a:txBody>
                    <a:bodyPr/>
                    <a:lstStyle/>
                    <a:p>
                      <a:pPr algn="l"/>
                      <a:r>
                        <a:rPr kumimoji="0" lang="en-US" sz="1200" b="0" i="0" u="none" strike="noStrike" kern="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rPr>
                        <a:t>Social Protection, Community and Human Development (SPCHD</a:t>
                      </a:r>
                    </a:p>
                  </a:txBody>
                  <a:tcPr/>
                </a:tc>
                <a:extLst>
                  <a:ext uri="{0D108BD9-81ED-4DB2-BD59-A6C34878D82A}">
                    <a16:rowId xmlns:a16="http://schemas.microsoft.com/office/drawing/2014/main" val="1760314504"/>
                  </a:ext>
                </a:extLst>
              </a:tr>
              <a:tr h="810528">
                <a:tc>
                  <a:txBody>
                    <a:bodyPr/>
                    <a:lstStyle/>
                    <a:p>
                      <a:pPr algn="l"/>
                      <a:r>
                        <a:rPr lang="en-ZA" sz="1200" dirty="0">
                          <a:latin typeface="Arial" panose="020B0604020202020204" pitchFamily="34" charset="0"/>
                          <a:cs typeface="Arial" panose="020B0604020202020204" pitchFamily="34" charset="0"/>
                        </a:rPr>
                        <a:t>5</a:t>
                      </a:r>
                      <a:endParaRPr lang="en-US" sz="120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Calibri"/>
                        </a:rPr>
                        <a:t>Spatial Integration, Human Settlements and Local Government.</a:t>
                      </a:r>
                    </a:p>
                  </a:txBody>
                  <a:tcPr/>
                </a:tc>
                <a:tc>
                  <a:txBody>
                    <a:bodyPr/>
                    <a:lstStyle/>
                    <a:p>
                      <a:pPr marL="0" marR="0" lvl="0" indent="0" algn="l" defTabSz="457200" rtl="0" eaLnBrk="1" fontAlgn="t" latinLnBrk="0" hangingPunct="1">
                        <a:lnSpc>
                          <a:spcPct val="100000"/>
                        </a:lnSpc>
                        <a:spcBef>
                          <a:spcPts val="0"/>
                        </a:spcBef>
                        <a:spcAft>
                          <a:spcPts val="0"/>
                        </a:spcAft>
                        <a:buClrTx/>
                        <a:buSzTx/>
                        <a:buFont typeface="+mj-lt"/>
                        <a:buNone/>
                        <a:tabLst/>
                        <a:defRPr/>
                      </a:pPr>
                      <a:r>
                        <a:rPr kumimoji="0" lang="en-ZA" sz="12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Calibri"/>
                        </a:rPr>
                        <a:t>Spatial integration based on spatial capabilities to enhance planning, service delivery and human settlements using district plans to consolidated and streamline resources allocations.</a:t>
                      </a:r>
                    </a:p>
                  </a:txBody>
                  <a:tcPr/>
                </a:tc>
                <a:tc>
                  <a:txBody>
                    <a:bodyPr/>
                    <a:lstStyle/>
                    <a:p>
                      <a:pPr algn="l"/>
                      <a:r>
                        <a:rPr kumimoji="0" lang="en-US" sz="1200" b="0" i="0" u="none" strike="noStrike" kern="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rPr>
                        <a:t>Social Protection, Community and Human Development (SPCHD</a:t>
                      </a:r>
                    </a:p>
                  </a:txBody>
                  <a:tcPr/>
                </a:tc>
                <a:extLst>
                  <a:ext uri="{0D108BD9-81ED-4DB2-BD59-A6C34878D82A}">
                    <a16:rowId xmlns:a16="http://schemas.microsoft.com/office/drawing/2014/main" val="1795126418"/>
                  </a:ext>
                </a:extLst>
              </a:tr>
              <a:tr h="810528">
                <a:tc>
                  <a:txBody>
                    <a:bodyPr/>
                    <a:lstStyle/>
                    <a:p>
                      <a:pPr marL="0" indent="0" algn="l"/>
                      <a:r>
                        <a:rPr lang="en-ZA" sz="1200" dirty="0">
                          <a:latin typeface="Arial" panose="020B0604020202020204" pitchFamily="34" charset="0"/>
                          <a:cs typeface="Arial" panose="020B0604020202020204" pitchFamily="34" charset="0"/>
                        </a:rPr>
                        <a:t>6</a:t>
                      </a:r>
                      <a:endParaRPr lang="en-US" sz="120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rPr>
                        <a:t>Social cohesion and safe communities</a:t>
                      </a:r>
                      <a:endParaRPr kumimoji="0" lang="en-ZA" sz="12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Calibri"/>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rPr>
                        <a:t>A safe and secure country encourages economic growth and transformation and is therefore an important contributor to addressing the triple challenge of poverty, inequality and unemployment</a:t>
                      </a:r>
                      <a:endParaRPr kumimoji="0" lang="en-ZA" sz="12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Calibri"/>
                      </a:endParaRPr>
                    </a:p>
                  </a:txBody>
                  <a:tcPr/>
                </a:tc>
                <a:tc>
                  <a:txBody>
                    <a:bodyPr/>
                    <a:lstStyle/>
                    <a:p>
                      <a:pPr algn="l"/>
                      <a:r>
                        <a:rPr kumimoji="0" lang="en-US" sz="1200" b="0" i="0" u="none" strike="noStrike" kern="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rPr>
                        <a:t>Justice, Crime Prevention and Security (JCPS)</a:t>
                      </a:r>
                    </a:p>
                  </a:txBody>
                  <a:tcPr/>
                </a:tc>
                <a:extLst>
                  <a:ext uri="{0D108BD9-81ED-4DB2-BD59-A6C34878D82A}">
                    <a16:rowId xmlns:a16="http://schemas.microsoft.com/office/drawing/2014/main" val="1379844307"/>
                  </a:ext>
                </a:extLst>
              </a:tr>
              <a:tr h="655681">
                <a:tc>
                  <a:txBody>
                    <a:bodyPr/>
                    <a:lstStyle/>
                    <a:p>
                      <a:pPr marL="0" indent="0" algn="l"/>
                      <a:r>
                        <a:rPr lang="en-ZA" sz="1200" dirty="0">
                          <a:latin typeface="Arial" panose="020B0604020202020204" pitchFamily="34" charset="0"/>
                          <a:cs typeface="Arial" panose="020B0604020202020204" pitchFamily="34" charset="0"/>
                        </a:rPr>
                        <a:t>7</a:t>
                      </a:r>
                      <a:endParaRPr lang="en-US" sz="120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rPr>
                        <a:t>A better Africa and World</a:t>
                      </a:r>
                      <a:endParaRPr kumimoji="0" lang="en-ZA" sz="1200" b="0" i="0" u="none" strike="noStrike" kern="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endParaRPr>
                    </a:p>
                  </a:txBody>
                  <a:tcPr/>
                </a:tc>
                <a:tc>
                  <a:txBody>
                    <a:bodyPr/>
                    <a:lstStyle/>
                    <a:p>
                      <a:pPr marL="0" marR="0" lvl="0" indent="0" algn="l" defTabSz="457200" rtl="0" eaLnBrk="1" fontAlgn="t" latinLnBrk="0" hangingPunct="1">
                        <a:lnSpc>
                          <a:spcPct val="100000"/>
                        </a:lnSpc>
                        <a:spcBef>
                          <a:spcPts val="0"/>
                        </a:spcBef>
                        <a:spcAft>
                          <a:spcPts val="0"/>
                        </a:spcAft>
                        <a:buClrTx/>
                        <a:buSzTx/>
                        <a:buFont typeface="+mj-lt"/>
                        <a:buNone/>
                        <a:tabLst/>
                        <a:defRPr/>
                      </a:pPr>
                      <a:r>
                        <a:rPr kumimoji="0" lang="en-US" sz="12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Calibri"/>
                        </a:rPr>
                        <a:t>Building a better Africa and world ensuring an equitable global multilateral system. Pursue the national interest in order to attract Foreign Direct Investment as well as grow the tourism sector. </a:t>
                      </a:r>
                      <a:endParaRPr kumimoji="0" lang="en-ZA" sz="12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Calibri"/>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rPr>
                        <a:t>International Cooperation, Trade and Security (ICTS)</a:t>
                      </a:r>
                      <a:endPar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Calibri"/>
                      </a:endParaRPr>
                    </a:p>
                    <a:p>
                      <a:pPr algn="l"/>
                      <a:endParaRPr lang="en-US"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647549202"/>
                  </a:ext>
                </a:extLst>
              </a:tr>
            </a:tbl>
          </a:graphicData>
        </a:graphic>
      </p:graphicFrame>
    </p:spTree>
    <p:extLst>
      <p:ext uri="{BB962C8B-B14F-4D97-AF65-F5344CB8AC3E}">
        <p14:creationId xmlns:p14="http://schemas.microsoft.com/office/powerpoint/2010/main" val="18736615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3523</TotalTime>
  <Words>2134</Words>
  <Application>Microsoft Office PowerPoint</Application>
  <PresentationFormat>Widescreen</PresentationFormat>
  <Paragraphs>198</Paragraphs>
  <Slides>17</Slides>
  <Notes>5</Notes>
  <HiddenSlides>0</HiddenSlides>
  <MMClips>0</MMClips>
  <ScaleCrop>false</ScaleCrop>
  <HeadingPairs>
    <vt:vector size="4" baseType="variant">
      <vt:variant>
        <vt:lpstr>Theme</vt:lpstr>
      </vt:variant>
      <vt:variant>
        <vt:i4>2</vt:i4>
      </vt:variant>
      <vt:variant>
        <vt:lpstr>Slide Titles</vt:lpstr>
      </vt:variant>
      <vt:variant>
        <vt:i4>17</vt:i4>
      </vt:variant>
    </vt:vector>
  </HeadingPairs>
  <TitlesOfParts>
    <vt:vector size="19" baseType="lpstr">
      <vt:lpstr>Office Theme</vt:lpstr>
      <vt:lpstr>1_Office Theme</vt:lpstr>
      <vt:lpstr>PowerPoint Presentation</vt:lpstr>
      <vt:lpstr>PowerPoint Presentation</vt:lpstr>
      <vt:lpstr>SECTOR MONITORING CLUSTER PRODUCTS</vt:lpstr>
      <vt:lpstr>PowerPoint Presentation</vt:lpstr>
      <vt:lpstr>PowerPoint Presentation</vt:lpstr>
      <vt:lpstr>PowerPoint Presentation</vt:lpstr>
      <vt:lpstr>WHAT THE MTSF CONTAINS</vt:lpstr>
      <vt:lpstr>THE IMPLICATIONS OF THE NDP</vt:lpstr>
      <vt:lpstr> MONITORING THE NDP 2030 THROUGH THE MTSF</vt:lpstr>
      <vt:lpstr>PowerPoint Presentation</vt:lpstr>
      <vt:lpstr>MONITORING OF IMPLEMENTATION OF THE MTSF</vt:lpstr>
      <vt:lpstr>Integrated Monitoring Framework</vt:lpstr>
      <vt:lpstr>MONITORING OF IMPLEMENTATION OF THE MTSF REPORTING </vt:lpstr>
      <vt:lpstr>MINISTERIAL PERFORMANCE AGREEMENTS </vt:lpstr>
      <vt:lpstr>PowerPoint Presentation</vt:lpstr>
      <vt:lpstr>WHAT IS OPERATION PHAKISA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Clement Madale</dc:creator>
  <cp:lastModifiedBy>Unknown User</cp:lastModifiedBy>
  <cp:revision>153</cp:revision>
  <dcterms:created xsi:type="dcterms:W3CDTF">2020-04-23T14:48:13Z</dcterms:created>
  <dcterms:modified xsi:type="dcterms:W3CDTF">2021-08-31T13:46:05Z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2020-04-23T00:00:00Z</vt:filetime>
  </property>
  <property fmtid="{D5CDD505-2E9C-101B-9397-08002B2CF9AE}" pid="3" name="Creator">
    <vt:lpwstr>Adobe InDesign 15.0 (Macintosh)</vt:lpwstr>
  </property>
  <property fmtid="{D5CDD505-2E9C-101B-9397-08002B2CF9AE}" pid="4" name="LastSaved">
    <vt:filetime>2020-04-23T00:00:00Z</vt:filetime>
  </property>
</Properties>
</file>