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96" r:id="rId6"/>
    <p:sldId id="406" r:id="rId7"/>
    <p:sldId id="384" r:id="rId8"/>
    <p:sldId id="284" r:id="rId9"/>
    <p:sldId id="285" r:id="rId10"/>
    <p:sldId id="433" r:id="rId11"/>
    <p:sldId id="287" r:id="rId12"/>
    <p:sldId id="434" r:id="rId13"/>
    <p:sldId id="377" r:id="rId14"/>
    <p:sldId id="416" r:id="rId15"/>
    <p:sldId id="383" r:id="rId16"/>
    <p:sldId id="414" r:id="rId17"/>
    <p:sldId id="375" r:id="rId18"/>
    <p:sldId id="379" r:id="rId19"/>
    <p:sldId id="415" r:id="rId20"/>
    <p:sldId id="417" r:id="rId21"/>
    <p:sldId id="411" r:id="rId22"/>
    <p:sldId id="418" r:id="rId23"/>
    <p:sldId id="430" r:id="rId24"/>
    <p:sldId id="431" r:id="rId25"/>
    <p:sldId id="435" r:id="rId26"/>
    <p:sldId id="436" r:id="rId27"/>
    <p:sldId id="437" r:id="rId28"/>
    <p:sldId id="439" r:id="rId29"/>
    <p:sldId id="440" r:id="rId30"/>
    <p:sldId id="441" r:id="rId31"/>
    <p:sldId id="260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itumelo B. Semete" initials="BBS" lastIdx="6" clrIdx="0">
    <p:extLst>
      <p:ext uri="{19B8F6BF-5375-455C-9EA6-DF929625EA0E}">
        <p15:presenceInfo xmlns:p15="http://schemas.microsoft.com/office/powerpoint/2012/main" userId="S-1-5-21-2578095798-1298192849-154637157-1776" providerId="AD"/>
      </p:ext>
    </p:extLst>
  </p:cmAuthor>
  <p:cmAuthor id="2" name="Mokgadi Fafudi" initials="MF" lastIdx="3" clrIdx="1">
    <p:extLst>
      <p:ext uri="{19B8F6BF-5375-455C-9EA6-DF929625EA0E}">
        <p15:presenceInfo xmlns:p15="http://schemas.microsoft.com/office/powerpoint/2012/main" userId="S-1-5-21-2578095798-1298192849-154637157-1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0"/>
    <a:srgbClr val="6D6D6D"/>
    <a:srgbClr val="7B7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 autoAdjust="0"/>
  </p:normalViewPr>
  <p:slideViewPr>
    <p:cSldViewPr>
      <p:cViewPr varScale="1">
        <p:scale>
          <a:sx n="97" d="100"/>
          <a:sy n="97" d="100"/>
        </p:scale>
        <p:origin x="6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[VigiFlow_Excel_19082021_055010 (version 2).xlsb]Sheet2!PivotTable5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>
                <a:solidFill>
                  <a:srgbClr val="52C2B7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Covid-19 vaccine Janssen: </a:t>
            </a:r>
            <a:endParaRPr lang="en-ZA" sz="1400" b="1" i="0" u="none" strike="noStrike" kern="1200" baseline="0" dirty="0">
              <a:solidFill>
                <a:srgbClr val="52C2B7">
                  <a:lumMod val="50000"/>
                </a:srgbClr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400" b="1" i="0" u="none" strike="noStrike" kern="1200" baseline="0" dirty="0">
                <a:solidFill>
                  <a:srgbClr val="52C2B7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Common AESIs (Cumulative) classified by SOC</a:t>
            </a:r>
          </a:p>
        </c:rich>
      </c:tx>
      <c:layout>
        <c:manualLayout>
          <c:xMode val="edge"/>
          <c:yMode val="edge"/>
          <c:x val="0.25633270276744863"/>
          <c:y val="2.54316016530902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2"/>
              </a:solidFill>
              <a:rou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Sheet2!$A$4:$A$15</c:f>
              <c:strCache>
                <c:ptCount val="11"/>
                <c:pt idx="0">
                  <c:v>Blood and lymphatic system disorders</c:v>
                </c:pt>
                <c:pt idx="1">
                  <c:v>Cardiac disorders</c:v>
                </c:pt>
                <c:pt idx="2">
                  <c:v>General disorders and administration site conditions</c:v>
                </c:pt>
                <c:pt idx="3">
                  <c:v>Immune system disorders</c:v>
                </c:pt>
                <c:pt idx="4">
                  <c:v>Infections and infestations</c:v>
                </c:pt>
                <c:pt idx="5">
                  <c:v>Investigations</c:v>
                </c:pt>
                <c:pt idx="6">
                  <c:v>Nervous system disorders</c:v>
                </c:pt>
                <c:pt idx="7">
                  <c:v>Renal and urinary disorders</c:v>
                </c:pt>
                <c:pt idx="8">
                  <c:v>Respiratory, thoracic and mediastinal disorders</c:v>
                </c:pt>
                <c:pt idx="9">
                  <c:v>Skin and subcutaneous tissue disorders</c:v>
                </c:pt>
                <c:pt idx="10">
                  <c:v>Vascular disorders</c:v>
                </c:pt>
              </c:strCache>
            </c:strRef>
          </c:cat>
          <c:val>
            <c:numRef>
              <c:f>Sheet2!$B$4:$B$15</c:f>
              <c:numCache>
                <c:formatCode>General</c:formatCode>
                <c:ptCount val="11"/>
                <c:pt idx="0">
                  <c:v>2</c:v>
                </c:pt>
                <c:pt idx="1">
                  <c:v>15</c:v>
                </c:pt>
                <c:pt idx="2">
                  <c:v>48</c:v>
                </c:pt>
                <c:pt idx="3">
                  <c:v>4</c:v>
                </c:pt>
                <c:pt idx="4">
                  <c:v>14</c:v>
                </c:pt>
                <c:pt idx="5">
                  <c:v>16</c:v>
                </c:pt>
                <c:pt idx="6">
                  <c:v>62</c:v>
                </c:pt>
                <c:pt idx="7">
                  <c:v>1</c:v>
                </c:pt>
                <c:pt idx="8">
                  <c:v>48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7-406B-8D0E-B36DA803B7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87424304"/>
        <c:axId val="487418072"/>
      </c:barChart>
      <c:catAx>
        <c:axId val="487424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>
                    <a:solidFill>
                      <a:schemeClr val="accent2">
                        <a:lumMod val="50000"/>
                      </a:schemeClr>
                    </a:solidFill>
                  </a:rPr>
                  <a:t>AESIs classified by System Organ Class (SOC)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18072"/>
        <c:crosses val="autoZero"/>
        <c:auto val="1"/>
        <c:lblAlgn val="ctr"/>
        <c:lblOffset val="100"/>
        <c:noMultiLvlLbl val="0"/>
      </c:catAx>
      <c:valAx>
        <c:axId val="48741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>
                    <a:solidFill>
                      <a:schemeClr val="accent2">
                        <a:lumMod val="50000"/>
                      </a:schemeClr>
                    </a:solidFill>
                  </a:rPr>
                  <a:t>#Report</a:t>
                </a:r>
              </a:p>
            </c:rich>
          </c:tx>
          <c:layout>
            <c:manualLayout>
              <c:xMode val="edge"/>
              <c:yMode val="edge"/>
              <c:x val="4.683515324167116E-2"/>
              <c:y val="0.29073542066208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2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[VigiFlow_Excel_19082021_092126 (version 2).xlsb]Sheet2!PivotTable19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Comirnaty</a:t>
            </a:r>
            <a:r>
              <a:rPr lang="en-US" sz="1600" b="1" i="0" u="none" strike="noStrike" kern="1200" baseline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endParaRPr lang="en-ZA" sz="1600" b="1" i="0" u="none" strike="noStrike" kern="1200" baseline="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600" b="1" i="0" u="none" strike="noStrike" kern="1200" baseline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Common AESIs (Cumulative) classified by SOC</a:t>
            </a:r>
            <a:endParaRPr lang="en-ZA" sz="1600" b="1" i="0" u="none" strike="noStrike" kern="1200" baseline="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3205208970700197"/>
          <c:y val="1.7513183059025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747285190840824"/>
          <c:y val="0.20269404222576096"/>
          <c:w val="0.81491832463830272"/>
          <c:h val="0.36961891065601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Sheet2!$A$5:$A$22</c:f>
              <c:strCache>
                <c:ptCount val="17"/>
                <c:pt idx="0">
                  <c:v>Blood and lymphatic system disorders</c:v>
                </c:pt>
                <c:pt idx="1">
                  <c:v>Cardiac disorders</c:v>
                </c:pt>
                <c:pt idx="2">
                  <c:v>Endocrine disorders</c:v>
                </c:pt>
                <c:pt idx="3">
                  <c:v>Eye disorders</c:v>
                </c:pt>
                <c:pt idx="4">
                  <c:v>General disorders and administration site conditions</c:v>
                </c:pt>
                <c:pt idx="5">
                  <c:v>Hepatobiliary disorders</c:v>
                </c:pt>
                <c:pt idx="6">
                  <c:v>Immune system disorders</c:v>
                </c:pt>
                <c:pt idx="7">
                  <c:v>Infections and infestations</c:v>
                </c:pt>
                <c:pt idx="8">
                  <c:v>Injury, poisoning and procedural complications</c:v>
                </c:pt>
                <c:pt idx="9">
                  <c:v>Investigations</c:v>
                </c:pt>
                <c:pt idx="10">
                  <c:v>Nervous system disorders</c:v>
                </c:pt>
                <c:pt idx="11">
                  <c:v>Renal and urinary disorders</c:v>
                </c:pt>
                <c:pt idx="12">
                  <c:v>Reproductive system and breast disorders</c:v>
                </c:pt>
                <c:pt idx="13">
                  <c:v>Respiratory, thoracic and mediastinal disorders</c:v>
                </c:pt>
                <c:pt idx="14">
                  <c:v>Skin and subcutaneous tissue disorders</c:v>
                </c:pt>
                <c:pt idx="15">
                  <c:v>Surgical and medical procedures</c:v>
                </c:pt>
                <c:pt idx="16">
                  <c:v>Vascular disorders</c:v>
                </c:pt>
              </c:strCache>
            </c:strRef>
          </c:cat>
          <c:val>
            <c:numRef>
              <c:f>Sheet2!$B$5:$B$22</c:f>
              <c:numCache>
                <c:formatCode>General</c:formatCode>
                <c:ptCount val="17"/>
                <c:pt idx="0">
                  <c:v>12</c:v>
                </c:pt>
                <c:pt idx="1">
                  <c:v>20</c:v>
                </c:pt>
                <c:pt idx="2">
                  <c:v>1</c:v>
                </c:pt>
                <c:pt idx="3">
                  <c:v>16</c:v>
                </c:pt>
                <c:pt idx="4">
                  <c:v>115</c:v>
                </c:pt>
                <c:pt idx="5">
                  <c:v>1</c:v>
                </c:pt>
                <c:pt idx="6">
                  <c:v>17</c:v>
                </c:pt>
                <c:pt idx="7">
                  <c:v>35</c:v>
                </c:pt>
                <c:pt idx="8">
                  <c:v>4</c:v>
                </c:pt>
                <c:pt idx="9">
                  <c:v>37</c:v>
                </c:pt>
                <c:pt idx="10">
                  <c:v>83</c:v>
                </c:pt>
                <c:pt idx="11">
                  <c:v>1</c:v>
                </c:pt>
                <c:pt idx="12">
                  <c:v>2</c:v>
                </c:pt>
                <c:pt idx="13">
                  <c:v>98</c:v>
                </c:pt>
                <c:pt idx="14">
                  <c:v>20</c:v>
                </c:pt>
                <c:pt idx="15">
                  <c:v>10</c:v>
                </c:pt>
                <c:pt idx="1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7-41FF-8C74-8FD46EC840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15231152"/>
        <c:axId val="515233776"/>
      </c:barChart>
      <c:catAx>
        <c:axId val="515231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800" b="1">
                    <a:solidFill>
                      <a:schemeClr val="accent2">
                        <a:lumMod val="50000"/>
                      </a:schemeClr>
                    </a:solidFill>
                  </a:rPr>
                  <a:t>AESIs classified by System Organ Class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33776"/>
        <c:crosses val="autoZero"/>
        <c:auto val="1"/>
        <c:lblAlgn val="ctr"/>
        <c:lblOffset val="100"/>
        <c:noMultiLvlLbl val="0"/>
      </c:catAx>
      <c:valAx>
        <c:axId val="5152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800" b="1">
                    <a:solidFill>
                      <a:schemeClr val="accent2">
                        <a:lumMod val="50000"/>
                      </a:schemeClr>
                    </a:solidFill>
                  </a:rPr>
                  <a:t># Reports</a:t>
                </a:r>
              </a:p>
            </c:rich>
          </c:tx>
          <c:layout>
            <c:manualLayout>
              <c:xMode val="edge"/>
              <c:yMode val="edge"/>
              <c:x val="8.0217973509427734E-2"/>
              <c:y val="0.324570690402591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3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67726-C363-4360-990C-92DC731F41E3}" type="datetimeFigureOut">
              <a:rPr lang="en-ZA" smtClean="0"/>
              <a:t>2021/08/31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0F1C9-E650-405A-A513-4740297114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6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1D133-B963-4866-9EEB-68254AD607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3429386"/>
            <a:ext cx="3667944" cy="1102519"/>
          </a:xfrm>
        </p:spPr>
        <p:txBody>
          <a:bodyPr>
            <a:noAutofit/>
          </a:bodyPr>
          <a:lstStyle>
            <a:lvl1pPr>
              <a:defRPr sz="3600">
                <a:solidFill>
                  <a:srgbClr val="0077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January 2020</a:t>
            </a:r>
          </a:p>
        </p:txBody>
      </p:sp>
    </p:spTree>
    <p:extLst>
      <p:ext uri="{BB962C8B-B14F-4D97-AF65-F5344CB8AC3E}">
        <p14:creationId xmlns:p14="http://schemas.microsoft.com/office/powerpoint/2010/main" val="31318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38736" cy="2883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January 2020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139952" y="1200150"/>
            <a:ext cx="3528392" cy="2883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1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January 2020</a:t>
            </a:r>
          </a:p>
        </p:txBody>
      </p:sp>
    </p:spTree>
    <p:extLst>
      <p:ext uri="{BB962C8B-B14F-4D97-AF65-F5344CB8AC3E}">
        <p14:creationId xmlns:p14="http://schemas.microsoft.com/office/powerpoint/2010/main" val="24284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83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January 2020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44008" y="1200151"/>
            <a:ext cx="3024336" cy="2883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34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January 2020</a:t>
            </a:r>
          </a:p>
        </p:txBody>
      </p:sp>
    </p:spTree>
    <p:extLst>
      <p:ext uri="{BB962C8B-B14F-4D97-AF65-F5344CB8AC3E}">
        <p14:creationId xmlns:p14="http://schemas.microsoft.com/office/powerpoint/2010/main" val="186858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445023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0" i="0" baseline="0" dirty="0" err="1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050" y="1564222"/>
            <a:ext cx="8200351" cy="306684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525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87798"/>
          </a:xfrm>
        </p:spPr>
        <p:txBody>
          <a:bodyPr/>
          <a:lstStyle>
            <a:lvl1pPr>
              <a:defRPr sz="28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319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333447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 err="1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796082"/>
            <a:ext cx="1111538" cy="12311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2760012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4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" y="630"/>
            <a:ext cx="9146239" cy="51447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211144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 January 2020</a:t>
            </a:r>
          </a:p>
        </p:txBody>
      </p:sp>
    </p:spTree>
    <p:extLst>
      <p:ext uri="{BB962C8B-B14F-4D97-AF65-F5344CB8AC3E}">
        <p14:creationId xmlns:p14="http://schemas.microsoft.com/office/powerpoint/2010/main" val="35130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D6D6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D6D6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D6D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6D6D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6D6D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6D6D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75806"/>
            <a:ext cx="6908304" cy="2088676"/>
          </a:xfrm>
        </p:spPr>
        <p:txBody>
          <a:bodyPr/>
          <a:lstStyle/>
          <a:p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SAHPRA update on COVID-19 vaccines</a:t>
            </a:r>
            <a:br>
              <a:rPr lang="en-ZA" sz="2400" dirty="0"/>
            </a:br>
            <a:r>
              <a:rPr lang="en-ZA" sz="2400" dirty="0"/>
              <a:t> </a:t>
            </a:r>
            <a:r>
              <a:rPr lang="en-ZA" sz="1600" dirty="0">
                <a:solidFill>
                  <a:schemeClr val="tx1"/>
                </a:solidFill>
              </a:rPr>
              <a:t>Dr B Semete-Makokotlela</a:t>
            </a:r>
            <a:br>
              <a:rPr lang="en-ZA" sz="1600" dirty="0">
                <a:solidFill>
                  <a:schemeClr val="tx1"/>
                </a:solidFill>
              </a:rPr>
            </a:br>
            <a:r>
              <a:rPr lang="en-ZA" sz="1600" dirty="0">
                <a:solidFill>
                  <a:schemeClr val="tx1"/>
                </a:solidFill>
              </a:rPr>
              <a:t> SAHPRA CEO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>
                <a:solidFill>
                  <a:schemeClr val="tx1"/>
                </a:solidFill>
              </a:rPr>
              <a:t>1 September </a:t>
            </a:r>
            <a:r>
              <a:rPr lang="en-GB" sz="1600" dirty="0">
                <a:solidFill>
                  <a:schemeClr val="tx1"/>
                </a:solidFill>
              </a:rPr>
              <a:t>2021</a:t>
            </a:r>
            <a:r>
              <a:rPr lang="en-GB" sz="2400" dirty="0"/>
              <a:t/>
            </a:r>
            <a:br>
              <a:rPr lang="en-GB" sz="24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772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vaccines updates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49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260741"/>
            <a:ext cx="8199900" cy="38779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COVID-19 Vaccine Applications and approvals</a:t>
            </a:r>
            <a:endParaRPr lang="en-ZA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04" y="843558"/>
          <a:ext cx="7848873" cy="391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7790968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096880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75430736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2990267631"/>
                    </a:ext>
                  </a:extLst>
                </a:gridCol>
              </a:tblGrid>
              <a:tr h="247134">
                <a:tc>
                  <a:txBody>
                    <a:bodyPr/>
                    <a:lstStyle/>
                    <a:p>
                      <a:r>
                        <a:rPr lang="en-US" sz="1100" dirty="0"/>
                        <a:t>Section 21 for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Applicant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Application Date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Status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78100"/>
                  </a:ext>
                </a:extLst>
              </a:tr>
              <a:tr h="44103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AZ/SII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ChadOx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NDoH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07/01/2021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21 </a:t>
                      </a:r>
                      <a:r>
                        <a:rPr lang="en-US" sz="14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Issued 22/01/2021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27284"/>
                  </a:ext>
                </a:extLst>
              </a:tr>
              <a:tr h="68909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Pfizer/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Biontech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Comirnaty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03/02/2021</a:t>
                      </a:r>
                      <a:endPara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10/03/2021</a:t>
                      </a:r>
                    </a:p>
                    <a:p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58674"/>
                  </a:ext>
                </a:extLst>
              </a:tr>
              <a:tr h="4739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J&amp;J Ad-26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Janssen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04/11/ 2020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Conditional Market authorization on 30/03/2021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49598"/>
                  </a:ext>
                </a:extLst>
              </a:tr>
              <a:tr h="586999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Sinovac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Coronavac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Curanto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pharma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10/03/2021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2/07/2021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60359"/>
                  </a:ext>
                </a:extLst>
              </a:tr>
              <a:tr h="5869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Lamar pharmaceuticals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Reddys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23/02/2021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30/04/2021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 review.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3102"/>
                  </a:ext>
                </a:extLst>
              </a:tr>
              <a:tr h="689095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Sinopharm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LHC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MC pharma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22/06/2021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08/07/2021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1537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C09276-B6C4-4FC8-9BA3-5A92E77D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41"/>
            <a:ext cx="9144000" cy="4497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56460C-C11B-48FE-92E8-D8BD8E96EAE9}"/>
              </a:ext>
            </a:extLst>
          </p:cNvPr>
          <p:cNvSpPr/>
          <p:nvPr/>
        </p:nvSpPr>
        <p:spPr>
          <a:xfrm>
            <a:off x="6948264" y="300127"/>
            <a:ext cx="1368152" cy="16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19 August 2021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0869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7540" y="270910"/>
            <a:ext cx="8199900" cy="259224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Status of COVID-19 vaccines within WHO EUL/PQ Evaluation process</a:t>
            </a:r>
            <a:endParaRPr lang="en-ZA" sz="13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16073"/>
              </p:ext>
            </p:extLst>
          </p:nvPr>
        </p:nvGraphicFramePr>
        <p:xfrm>
          <a:off x="107504" y="1603865"/>
          <a:ext cx="7848873" cy="330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7790968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096880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75430736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2990267631"/>
                    </a:ext>
                  </a:extLst>
                </a:gridCol>
              </a:tblGrid>
              <a:tr h="192367">
                <a:tc>
                  <a:txBody>
                    <a:bodyPr/>
                    <a:lstStyle/>
                    <a:p>
                      <a:r>
                        <a:rPr lang="en-US" sz="1100" dirty="0"/>
                        <a:t>Section 21 for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Applicant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Application Date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Status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78100"/>
                  </a:ext>
                </a:extLst>
              </a:tr>
              <a:tr h="3274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AZ/SII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ChadOx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NDoH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07/01/2021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21 </a:t>
                      </a:r>
                      <a:r>
                        <a:rPr lang="en-US" sz="14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Issued 22/01/2021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27284"/>
                  </a:ext>
                </a:extLst>
              </a:tr>
              <a:tr h="51165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Pfizer/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Biontech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Comirnaty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03/02/2021</a:t>
                      </a:r>
                      <a:endPara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10/03/2021</a:t>
                      </a:r>
                    </a:p>
                    <a:p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58674"/>
                  </a:ext>
                </a:extLst>
              </a:tr>
              <a:tr h="384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J&amp;J Ad-26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Janssen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04/11/ 2020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Conditional Market authorization on 30/03/2021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49598"/>
                  </a:ext>
                </a:extLst>
              </a:tr>
              <a:tr h="435846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Sinovac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Coronavac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Curanto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pharma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10/03/2021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2/07/2021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60359"/>
                  </a:ext>
                </a:extLst>
              </a:tr>
              <a:tr h="54315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Lamar pharmaceuticals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Reddys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23/02/2021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30/04/2021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 review.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3102"/>
                  </a:ext>
                </a:extLst>
              </a:tr>
              <a:tr h="511653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Sinopharm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LHC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MC pharma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22/06/2021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08/07/2021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1537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4168CB1-8100-4D7D-B441-5164B323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813442"/>
            <a:ext cx="9199197" cy="975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B1447-5AB8-44F0-9628-B2391EBD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334"/>
            <a:ext cx="9144000" cy="25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ED235E-BE1B-4924-9053-DDDA628D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1789175"/>
            <a:ext cx="9481865" cy="32574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CB6B7E-E77D-4B4C-8934-6BA8B0A72E05}"/>
              </a:ext>
            </a:extLst>
          </p:cNvPr>
          <p:cNvSpPr/>
          <p:nvPr/>
        </p:nvSpPr>
        <p:spPr>
          <a:xfrm>
            <a:off x="7020272" y="286039"/>
            <a:ext cx="1224136" cy="1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19 August 2021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6187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270910"/>
            <a:ext cx="8199900" cy="331433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Status of COVID-19 vaccines within WHO EUL/PQ Evaluation process</a:t>
            </a:r>
            <a:r>
              <a:rPr lang="en-ZA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ZA" sz="2400" b="1" dirty="0">
                <a:solidFill>
                  <a:schemeClr val="tx1">
                    <a:lumMod val="50000"/>
                  </a:schemeClr>
                </a:solidFill>
              </a:rPr>
            </a:br>
            <a:endParaRPr lang="en-ZA" sz="2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16552"/>
              </p:ext>
            </p:extLst>
          </p:nvPr>
        </p:nvGraphicFramePr>
        <p:xfrm>
          <a:off x="35496" y="1131590"/>
          <a:ext cx="7848873" cy="2307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7790968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096880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75430736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2990267631"/>
                    </a:ext>
                  </a:extLst>
                </a:gridCol>
              </a:tblGrid>
              <a:tr h="230956">
                <a:tc>
                  <a:txBody>
                    <a:bodyPr/>
                    <a:lstStyle/>
                    <a:p>
                      <a:r>
                        <a:rPr lang="en-US" sz="1100" dirty="0"/>
                        <a:t>Section 21 for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Applicant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Application Date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Status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78100"/>
                  </a:ext>
                </a:extLst>
              </a:tr>
              <a:tr h="3931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AZ/SII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ChadOx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NDoH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7/01/2021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21 </a:t>
                      </a:r>
                      <a:r>
                        <a:rPr lang="en-US" sz="14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Issued 22/01/2021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27284"/>
                  </a:ext>
                </a:extLst>
              </a:tr>
              <a:tr h="6142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Pfizer/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Biontech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Comirnaty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03/02/2021</a:t>
                      </a:r>
                      <a:endParaRPr lang="en-US" sz="1400" baseline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10/03/2021</a:t>
                      </a:r>
                    </a:p>
                    <a:p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58674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J&amp;J Ad-26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Janssen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4/11/ 2020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Conditional Market authorization on 30/03/2021</a:t>
                      </a:r>
                      <a:endParaRPr lang="en-ZA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49598"/>
                  </a:ext>
                </a:extLst>
              </a:tr>
              <a:tr h="523279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Sinovac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Coronavac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Curanto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pharma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08/03/2021</a:t>
                      </a:r>
                      <a:endParaRPr lang="en-ZA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2/07/2021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6035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266A4CD-030B-4518-AA7C-2F6DC7E6D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25" y="424001"/>
            <a:ext cx="9217024" cy="215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73CF4-9FE2-4DDC-A694-C53731074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085" y="608582"/>
            <a:ext cx="9006114" cy="1063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7689C1-4B87-43A2-8AA5-02A3AA045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86" y="1661286"/>
            <a:ext cx="9036781" cy="1744579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F7B7F873-5E4D-4B53-AEB6-F8D232F569A7}"/>
              </a:ext>
            </a:extLst>
          </p:cNvPr>
          <p:cNvSpPr txBox="1">
            <a:spLocks/>
          </p:cNvSpPr>
          <p:nvPr/>
        </p:nvSpPr>
        <p:spPr>
          <a:xfrm>
            <a:off x="-387540" y="270910"/>
            <a:ext cx="8199900" cy="2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6D6D6D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algn="ctr"/>
            <a:endParaRPr lang="en-ZA" sz="13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8E215B-C8D6-4876-973B-487506B315BD}"/>
              </a:ext>
            </a:extLst>
          </p:cNvPr>
          <p:cNvSpPr/>
          <p:nvPr/>
        </p:nvSpPr>
        <p:spPr>
          <a:xfrm>
            <a:off x="6948264" y="192463"/>
            <a:ext cx="1296144" cy="15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19 August 2021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40992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7920880" cy="47421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Pre-Submission Meetings between SAHPRA and Applicants</a:t>
            </a:r>
            <a:endParaRPr lang="en-ZA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42192"/>
              </p:ext>
            </p:extLst>
          </p:nvPr>
        </p:nvGraphicFramePr>
        <p:xfrm>
          <a:off x="179512" y="843558"/>
          <a:ext cx="7488832" cy="411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561">
                  <a:extLst>
                    <a:ext uri="{9D8B030D-6E8A-4147-A177-3AD203B41FA5}">
                      <a16:colId xmlns:a16="http://schemas.microsoft.com/office/drawing/2014/main" val="1259806129"/>
                    </a:ext>
                  </a:extLst>
                </a:gridCol>
                <a:gridCol w="1549244">
                  <a:extLst>
                    <a:ext uri="{9D8B030D-6E8A-4147-A177-3AD203B41FA5}">
                      <a16:colId xmlns:a16="http://schemas.microsoft.com/office/drawing/2014/main" val="2045032932"/>
                    </a:ext>
                  </a:extLst>
                </a:gridCol>
                <a:gridCol w="1272176">
                  <a:extLst>
                    <a:ext uri="{9D8B030D-6E8A-4147-A177-3AD203B41FA5}">
                      <a16:colId xmlns:a16="http://schemas.microsoft.com/office/drawing/2014/main" val="984102300"/>
                    </a:ext>
                  </a:extLst>
                </a:gridCol>
                <a:gridCol w="2876851">
                  <a:extLst>
                    <a:ext uri="{9D8B030D-6E8A-4147-A177-3AD203B41FA5}">
                      <a16:colId xmlns:a16="http://schemas.microsoft.com/office/drawing/2014/main" val="3735409141"/>
                    </a:ext>
                  </a:extLst>
                </a:gridCol>
              </a:tblGrid>
              <a:tr h="326672">
                <a:tc>
                  <a:txBody>
                    <a:bodyPr/>
                    <a:lstStyle/>
                    <a:p>
                      <a:r>
                        <a:rPr lang="en-US" sz="1200" dirty="0"/>
                        <a:t>Vaccine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Applicant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Outcome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23186"/>
                  </a:ext>
                </a:extLst>
              </a:tr>
              <a:tr h="46205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J&amp;J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Ad-26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Janssen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4/11/ 2020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Submission of a rolling review application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(Rolling review Part 1)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63561"/>
                  </a:ext>
                </a:extLst>
              </a:tr>
              <a:tr h="280533"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AZ/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RPharm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RPharm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/AZ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15/12/2020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Rpharm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-Russian Manufacturer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60231"/>
                  </a:ext>
                </a:extLst>
              </a:tr>
              <a:tr h="46205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RPharm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18/01/2020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Establish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Rpharm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local 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Intend for S21 and rolling submission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03545"/>
                  </a:ext>
                </a:extLst>
              </a:tr>
              <a:tr h="28053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AZ/SII-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ChadOX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NDoH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31/12/2020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NDoH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granted 22 Jan 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68819"/>
                  </a:ext>
                </a:extLst>
              </a:tr>
              <a:tr h="46205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1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BioNtec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Comirnaty</a:t>
                      </a:r>
                      <a:endParaRPr lang="en-US" sz="1100" baseline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mRNA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7/01/2021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03/02/2021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Submission for Reliance review application Section 21 application 04/02/2021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72324"/>
                  </a:ext>
                </a:extLst>
              </a:tr>
              <a:tr h="64357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Ad-26 and Ad-5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Lamar Pharmaceuticals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11/02/2021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18/02/2021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Applicant to provide details of vaccine and available data, Applicant to submit Section 21 and rolling review for registration 23/02/2021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00559"/>
                  </a:ext>
                </a:extLst>
              </a:tr>
              <a:tr h="514544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Sinovac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CoronaVac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(Vera-cell)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Numulox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Curanto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Pharma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18/02/2021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Intend to submit Section 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874355"/>
                  </a:ext>
                </a:extLst>
              </a:tr>
              <a:tr h="681736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</a:p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Ad-26 and Ad-5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Dr Reddy (Pty) Ltd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08/04/2021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Proceed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submission of application (</a:t>
                      </a: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 submission to be made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as r</a:t>
                      </a: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olling review submission)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08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09" y="17580"/>
            <a:ext cx="7211144" cy="8572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Pre-Submission Meetings between SAHPRA and Applicants </a:t>
            </a:r>
            <a:r>
              <a:rPr lang="en-US" sz="2400" b="1" dirty="0" err="1">
                <a:solidFill>
                  <a:schemeClr val="accent1"/>
                </a:solidFill>
              </a:rPr>
              <a:t>cont</a:t>
            </a:r>
            <a:r>
              <a:rPr lang="en-US" sz="2400" b="1" dirty="0">
                <a:solidFill>
                  <a:schemeClr val="accent1"/>
                </a:solidFill>
              </a:rPr>
              <a:t>…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987574"/>
            <a:ext cx="8573702" cy="2926080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Coronavac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(Vera-cell)</a:t>
            </a:r>
            <a:endParaRPr lang="en-Z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Solace</a:t>
            </a:r>
            <a:endParaRPr lang="en-Z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16/04/2021</a:t>
            </a:r>
            <a:endParaRPr lang="en-Z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Applicant not licensed for Pharmaceuticals and will apply for SAHPRA license. Applicant required</a:t>
            </a:r>
            <a:r>
              <a:rPr lang="en-US" sz="1800" b="1" i="0" u="none" strike="noStrike" kern="120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to gain more knowledge and information of their product</a:t>
            </a:r>
            <a:endParaRPr lang="en-Z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88409"/>
              </p:ext>
            </p:extLst>
          </p:nvPr>
        </p:nvGraphicFramePr>
        <p:xfrm>
          <a:off x="144930" y="762086"/>
          <a:ext cx="8352928" cy="436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681">
                  <a:extLst>
                    <a:ext uri="{9D8B030D-6E8A-4147-A177-3AD203B41FA5}">
                      <a16:colId xmlns:a16="http://schemas.microsoft.com/office/drawing/2014/main" val="1259806129"/>
                    </a:ext>
                  </a:extLst>
                </a:gridCol>
                <a:gridCol w="1658486">
                  <a:extLst>
                    <a:ext uri="{9D8B030D-6E8A-4147-A177-3AD203B41FA5}">
                      <a16:colId xmlns:a16="http://schemas.microsoft.com/office/drawing/2014/main" val="2045032932"/>
                    </a:ext>
                  </a:extLst>
                </a:gridCol>
                <a:gridCol w="1418966">
                  <a:extLst>
                    <a:ext uri="{9D8B030D-6E8A-4147-A177-3AD203B41FA5}">
                      <a16:colId xmlns:a16="http://schemas.microsoft.com/office/drawing/2014/main" val="984102300"/>
                    </a:ext>
                  </a:extLst>
                </a:gridCol>
                <a:gridCol w="3208795">
                  <a:extLst>
                    <a:ext uri="{9D8B030D-6E8A-4147-A177-3AD203B41FA5}">
                      <a16:colId xmlns:a16="http://schemas.microsoft.com/office/drawing/2014/main" val="3735409141"/>
                    </a:ext>
                  </a:extLst>
                </a:gridCol>
              </a:tblGrid>
              <a:tr h="277429">
                <a:tc>
                  <a:txBody>
                    <a:bodyPr/>
                    <a:lstStyle/>
                    <a:p>
                      <a:r>
                        <a:rPr lang="en-US" sz="1400" dirty="0"/>
                        <a:t>Vaccine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Applicant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Date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Outcome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23186"/>
                  </a:ext>
                </a:extLst>
              </a:tr>
              <a:tr h="54098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UB-612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Multitope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Peptide-Based Vaccine (MPV) Against COVID-19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Vaxxinity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16/04/2021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Will establish local presence of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Vaxxinity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Data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up to phase II available; phase 3 India commenced in March 2021. Intend for EUL WHO mid 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193363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Coronavac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(Vera-cell)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Solace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16/04/2021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Applicant not licensed for Pharmaceuticals and will apply for SAHPRA license. Applicant required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to gain more knowledge and information of their product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05897"/>
                  </a:ext>
                </a:extLst>
              </a:tr>
              <a:tr h="462060">
                <a:tc>
                  <a:txBody>
                    <a:bodyPr/>
                    <a:lstStyle/>
                    <a:p>
                      <a:r>
                        <a:rPr lang="en-ZA" sz="1100" b="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Covaxint</a:t>
                      </a:r>
                      <a:r>
                        <a:rPr lang="en-ZA" sz="11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Bharat Biotech Limited ( </a:t>
                      </a:r>
                      <a:r>
                        <a:rPr lang="en-ZA" sz="1100" b="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Usembe</a:t>
                      </a:r>
                      <a:r>
                        <a:rPr lang="en-ZA" sz="11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Healthcare )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05/05/2021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 submission to me made for a rolling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review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512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Sinopharm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LHC Pharmaceutical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11/06/2021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Submitted application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subsequently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736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</a:p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Ad-26 and Ad-5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Mbabala</a:t>
                      </a: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Biotech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11/06/2021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Contract with RDIF requested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8902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ZIfivax</a:t>
                      </a: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Advance Medicals/Bliss Pharma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14/06/2021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Proceed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submission of application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990143"/>
                  </a:ext>
                </a:extLst>
              </a:tr>
              <a:tr h="54826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Moderna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Tautomer (Pty) Ltd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22/06/2021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Intention for booster-No stock of </a:t>
                      </a:r>
                      <a:r>
                        <a:rPr lang="en-ZA" sz="11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Moderna</a:t>
                      </a: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for 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547793"/>
                  </a:ext>
                </a:extLst>
              </a:tr>
              <a:tr h="54826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</a:p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Ad-26 and Ad-5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 Trade Health Solutions</a:t>
                      </a:r>
                      <a:r>
                        <a:rPr lang="en-ZA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(Pty) Ltd 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03/07/2021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E-Trade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brought in MC PHARMA as Applicant for duplicate of Sputnik V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92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78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260741"/>
            <a:ext cx="8199900" cy="38779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SAHPRA COVID-19 Vaccine Applications and approvals</a:t>
            </a:r>
            <a:endParaRPr lang="en-ZA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56985"/>
              </p:ext>
            </p:extLst>
          </p:nvPr>
        </p:nvGraphicFramePr>
        <p:xfrm>
          <a:off x="139001" y="771550"/>
          <a:ext cx="7848873" cy="408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7790968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096880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75430736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2990267631"/>
                    </a:ext>
                  </a:extLst>
                </a:gridCol>
              </a:tblGrid>
              <a:tr h="313289">
                <a:tc>
                  <a:txBody>
                    <a:bodyPr/>
                    <a:lstStyle/>
                    <a:p>
                      <a:r>
                        <a:rPr lang="en-US" sz="1100" dirty="0"/>
                        <a:t>Section 21 for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Applicant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Application Date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Status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78100"/>
                  </a:ext>
                </a:extLst>
              </a:tr>
              <a:tr h="53331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AZ/SII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ChadOx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NDoH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07/01/2021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21 </a:t>
                      </a:r>
                      <a:r>
                        <a:rPr lang="en-US" sz="1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Issued 22/01/2021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27284"/>
                  </a:ext>
                </a:extLst>
              </a:tr>
              <a:tr h="51600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Pfizer/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Biontech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Comirnaty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Pfizer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03/02/2021</a:t>
                      </a:r>
                      <a:endParaRPr lang="en-US" sz="1100" baseline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10/03/2021</a:t>
                      </a:r>
                    </a:p>
                    <a:p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58674"/>
                  </a:ext>
                </a:extLst>
              </a:tr>
              <a:tr h="4405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J&amp;J Ad-26</a:t>
                      </a:r>
                      <a:endParaRPr lang="en-ZA" sz="1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Janssen</a:t>
                      </a:r>
                      <a:endParaRPr lang="en-ZA" sz="1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04/11/ 2020</a:t>
                      </a:r>
                      <a:endParaRPr lang="en-ZA" sz="1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Conditional Market authorization on 30/03/2021</a:t>
                      </a:r>
                      <a:endParaRPr lang="en-ZA" sz="1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49598"/>
                  </a:ext>
                </a:extLst>
              </a:tr>
              <a:tr h="348298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Sinovac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Coronavac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Curanto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pharma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10/03/2021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Section 21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Authorisation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issued 02/07/2021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60359"/>
                  </a:ext>
                </a:extLst>
              </a:tr>
              <a:tr h="166495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Lamar pharmaceuticals</a:t>
                      </a:r>
                    </a:p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23/02/2021</a:t>
                      </a:r>
                    </a:p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Rolling review and Section 21 application In review.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1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review report to applicant on 29/04/ 2021 + meeting with applicant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1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communication to applicant 05/05/2021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Sequence 0002 submitted on 28 May 2021 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Sequence 0003 submitted on  23</a:t>
                      </a:r>
                      <a:r>
                        <a:rPr lang="en-US" sz="11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rd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of June 2021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Sequence 0004 responding to inspectorate matters submitted on 28 June 2021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Sequence 0005 was submitted on 29 June 2021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All sequences under review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260741"/>
            <a:ext cx="8199900" cy="38779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SAHPRA COVID-19 Vaccine Applications and approvals</a:t>
            </a:r>
            <a:endParaRPr lang="en-ZA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57426"/>
              </p:ext>
            </p:extLst>
          </p:nvPr>
        </p:nvGraphicFramePr>
        <p:xfrm>
          <a:off x="139001" y="648539"/>
          <a:ext cx="7848873" cy="352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7790968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096880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75430736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2990267631"/>
                    </a:ext>
                  </a:extLst>
                </a:gridCol>
              </a:tblGrid>
              <a:tr h="311349">
                <a:tc>
                  <a:txBody>
                    <a:bodyPr/>
                    <a:lstStyle/>
                    <a:p>
                      <a:r>
                        <a:rPr lang="en-US" sz="1100" dirty="0"/>
                        <a:t>Section 21 for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Applicant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Application Date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Status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78100"/>
                  </a:ext>
                </a:extLst>
              </a:tr>
              <a:tr h="111719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Sputnik V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Reddys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30/04/2021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Sequence 0002 submitted on 08 June 2021 outstanding sequences of data still awaited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from the applicant. Review of the submitted information in progress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3102"/>
                  </a:ext>
                </a:extLst>
              </a:tr>
              <a:tr h="828118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Sinopharm</a:t>
                      </a:r>
                      <a:endParaRPr lang="en-ZA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22/06/2021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Rolling Review submission 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cGMP review report  - 12/07/ 2021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Technical screening queries -15/07/2021 (Information in Chinese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e.t.c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and request for rolling review submission plan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1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review report – 23/08/2021</a:t>
                      </a:r>
                    </a:p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1st review report - 19/08/2021.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15370"/>
                  </a:ext>
                </a:extLst>
              </a:tr>
              <a:tr h="828118"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Sinopharm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MC pharma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08/07/2021</a:t>
                      </a:r>
                      <a:endParaRPr lang="en-ZA" sz="11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Rolling Review submission </a:t>
                      </a:r>
                    </a:p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cGMP review report  - 06/08/ 2021</a:t>
                      </a:r>
                    </a:p>
                    <a:p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100" b="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</a:t>
                      </a:r>
                      <a:r>
                        <a:rPr lang="en-US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review report - 23/08/2021.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8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1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05979"/>
            <a:ext cx="8424936" cy="85725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Vaccine effectiveness </a:t>
            </a:r>
            <a:endParaRPr lang="en-ZA" sz="22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4464" y="3781767"/>
            <a:ext cx="5213920" cy="950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ZA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26" name="5673046b-5e62-47da-b132-2dbf155fb265" descr="Image">
            <a:extLst>
              <a:ext uri="{FF2B5EF4-FFF2-40B4-BE49-F238E27FC236}">
                <a16:creationId xmlns:a16="http://schemas.microsoft.com/office/drawing/2014/main" id="{1EAE72C2-6998-47F0-893F-174DF54E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7632847" cy="39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8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870100"/>
            <a:ext cx="10153128" cy="1530900"/>
          </a:xfrm>
        </p:spPr>
        <p:txBody>
          <a:bodyPr/>
          <a:lstStyle/>
          <a:p>
            <a:r>
              <a:rPr lang="en-US" sz="4000" dirty="0"/>
              <a:t>COVID-19 clinical trials update worldwide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12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Contents</a:t>
            </a:r>
            <a:endParaRPr lang="en-ZA" sz="28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Vaccines authorization process</a:t>
            </a:r>
          </a:p>
          <a:p>
            <a:r>
              <a:rPr lang="en-US" dirty="0"/>
              <a:t>COVID-19 vaccines updates</a:t>
            </a:r>
          </a:p>
          <a:p>
            <a:r>
              <a:rPr lang="en-US" dirty="0"/>
              <a:t>COVID-19 vaccines safety updates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4F44E9-B5C4-47DD-A4FF-E3C9BA0D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857250"/>
          </a:xfrm>
        </p:spPr>
        <p:txBody>
          <a:bodyPr>
            <a:normAutofit fontScale="90000"/>
          </a:bodyPr>
          <a:lstStyle/>
          <a:p>
            <a:r>
              <a:rPr lang="en-US" sz="27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WHO COVID-19 vaccine tracker and landscape</a:t>
            </a:r>
            <a:r>
              <a:rPr lang="en-US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F49E40-2AAB-4F73-97FF-EE0CC5F59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7708"/>
            <a:ext cx="7416824" cy="4814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43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70100"/>
            <a:ext cx="8856984" cy="1530900"/>
          </a:xfrm>
        </p:spPr>
        <p:txBody>
          <a:bodyPr/>
          <a:lstStyle/>
          <a:p>
            <a:r>
              <a:rPr lang="en-US" sz="3600" dirty="0"/>
              <a:t>COVID-19 safety report</a:t>
            </a: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54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7355160" cy="85725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The </a:t>
            </a:r>
            <a:r>
              <a:rPr lang="en-ZA" sz="2200" b="1" dirty="0">
                <a:solidFill>
                  <a:schemeClr val="accent1"/>
                </a:solidFill>
              </a:rPr>
              <a:t>overall safety monitoring of vaccines –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3"/>
            <a:ext cx="7272808" cy="3600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Tools for reporting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Med Safety App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E-Reporting portal on SAHPRA Website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Paper-Based system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Captured into Vigilance Hub – Back office of Med Safety App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Captured at district, provincial, National or SAHPRA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Vigilance Hub is accessible by both SAHPRA &amp;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NDoH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on Vigilance Hub feeds directly into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VigiFlow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system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4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The </a:t>
            </a:r>
            <a:r>
              <a:rPr lang="en-ZA" sz="2200" b="1" dirty="0">
                <a:solidFill>
                  <a:schemeClr val="accent1"/>
                </a:solidFill>
              </a:rPr>
              <a:t>overall safety monitoring of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5"/>
            <a:ext cx="7211144" cy="30963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 2017, The National Immunisation Safety Expert Committee (NISEC) was appointed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NISEC is a non-statutory standing Ministerial appointed Expert Committee responsible for: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Review and assessment of all reported serious and severe adverse events following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immunisation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(AEFIs)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Review of individual serious and unusual AEFIs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Perform causality assessment of AEFIs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Provide feedback on the causality assessment outcome to relevant stakeholders e.g. SAHPRA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Submit recommendations to National Department of Health who also engages with the serious AEFIs reporters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959338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637579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AEFI Data Analysis</a:t>
            </a:r>
            <a:endParaRPr lang="en-ZA" sz="2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9" y="915566"/>
            <a:ext cx="7488835" cy="3456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35839"/>
              </p:ext>
            </p:extLst>
          </p:nvPr>
        </p:nvGraphicFramePr>
        <p:xfrm>
          <a:off x="179506" y="787617"/>
          <a:ext cx="7488838" cy="289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9">
                  <a:extLst>
                    <a:ext uri="{9D8B030D-6E8A-4147-A177-3AD203B41FA5}">
                      <a16:colId xmlns:a16="http://schemas.microsoft.com/office/drawing/2014/main" val="3334897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85174073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168186618"/>
                    </a:ext>
                  </a:extLst>
                </a:gridCol>
                <a:gridCol w="894957">
                  <a:extLst>
                    <a:ext uri="{9D8B030D-6E8A-4147-A177-3AD203B41FA5}">
                      <a16:colId xmlns:a16="http://schemas.microsoft.com/office/drawing/2014/main" val="12648723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7886224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37483270"/>
                    </a:ext>
                  </a:extLst>
                </a:gridCol>
                <a:gridCol w="1080123">
                  <a:extLst>
                    <a:ext uri="{9D8B030D-6E8A-4147-A177-3AD203B41FA5}">
                      <a16:colId xmlns:a16="http://schemas.microsoft.com/office/drawing/2014/main" val="4278385339"/>
                    </a:ext>
                  </a:extLst>
                </a:gridCol>
              </a:tblGrid>
              <a:tr h="704013">
                <a:tc>
                  <a:txBody>
                    <a:bodyPr/>
                    <a:lstStyle/>
                    <a:p>
                      <a:r>
                        <a:rPr lang="en-US" sz="1200" dirty="0"/>
                        <a:t>Vaccine name</a:t>
                      </a:r>
                      <a:endParaRPr lang="en-ZA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 of ICSRs</a:t>
                      </a:r>
                      <a:endParaRPr lang="en-ZA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 of AEFIs</a:t>
                      </a:r>
                      <a:endParaRPr lang="en-ZA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 of fatalities</a:t>
                      </a:r>
                      <a:endParaRPr lang="en-ZA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 of AESIs</a:t>
                      </a:r>
                      <a:endParaRPr lang="en-ZA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Vaccinations</a:t>
                      </a:r>
                      <a:endParaRPr lang="en-ZA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Prevalence of death</a:t>
                      </a:r>
                      <a:endParaRPr lang="en-ZA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10295"/>
                  </a:ext>
                </a:extLst>
              </a:tr>
              <a:tr h="849931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Comirnaty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1249 </a:t>
                      </a:r>
                      <a:r>
                        <a:rPr lang="en-US" sz="1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(67% female; 30% male; 3% unknown)</a:t>
                      </a:r>
                      <a:endParaRPr lang="en-ZA" sz="11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2826</a:t>
                      </a:r>
                      <a:endParaRPr lang="en-ZA" sz="11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68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488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7 296 977*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0,93/100 000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126283"/>
                  </a:ext>
                </a:extLst>
              </a:tr>
              <a:tr h="84993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COVID-19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Vaccine Janssen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1055 (74% female; 21% male; 5% unknown)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2 758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07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233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599 924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0,44/100 000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92136"/>
                  </a:ext>
                </a:extLst>
              </a:tr>
              <a:tr h="4924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 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2304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5584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721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n-US" sz="1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896 901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0,84/100 000</a:t>
                      </a:r>
                      <a:endParaRPr lang="en-ZA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73499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6910" y="3821591"/>
            <a:ext cx="47651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*8 896 901=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5 301 561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Dose + 1 995 416 2</a:t>
            </a:r>
            <a:r>
              <a:rPr lang="en-US" sz="100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Dose</a:t>
            </a:r>
            <a:endParaRPr lang="en-ZA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*1 599 924 = (495 488) Sisonke + 1 589 187 National roll-out</a:t>
            </a:r>
          </a:p>
          <a:p>
            <a:pPr algn="just">
              <a:spcAft>
                <a:spcPts val="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noted that all the AEFIs reported directly to Sisonke are not available to both SAHPRA &amp; NDoH</a:t>
            </a:r>
          </a:p>
          <a:p>
            <a:pPr algn="just">
              <a:spcAft>
                <a:spcPts val="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up to  13 August 2021</a:t>
            </a:r>
          </a:p>
          <a:p>
            <a:pPr algn="just">
              <a:spcAft>
                <a:spcPts val="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ICRS: individual case reports</a:t>
            </a:r>
          </a:p>
          <a:p>
            <a:pPr algn="just">
              <a:spcAft>
                <a:spcPts val="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AESIs: adverse events of special interest</a:t>
            </a:r>
            <a:endParaRPr lang="en-US" sz="1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1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493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AEFI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Data Analysis</a:t>
            </a:r>
            <a:endParaRPr lang="en-ZA" sz="2400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39552" y="843558"/>
          <a:ext cx="6779096" cy="414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51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11144" cy="5655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AEFI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Data Analysis</a:t>
            </a:r>
            <a:endParaRPr lang="en-ZA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915566"/>
          <a:ext cx="68511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1257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NISEC Causality Assessment</a:t>
            </a:r>
            <a:endParaRPr lang="en-ZA" sz="2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149718"/>
              </p:ext>
            </p:extLst>
          </p:nvPr>
        </p:nvGraphicFramePr>
        <p:xfrm>
          <a:off x="482963" y="843558"/>
          <a:ext cx="7113373" cy="153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80">
                  <a:extLst>
                    <a:ext uri="{9D8B030D-6E8A-4147-A177-3AD203B41FA5}">
                      <a16:colId xmlns:a16="http://schemas.microsoft.com/office/drawing/2014/main" val="13472752"/>
                    </a:ext>
                  </a:extLst>
                </a:gridCol>
                <a:gridCol w="1425889">
                  <a:extLst>
                    <a:ext uri="{9D8B030D-6E8A-4147-A177-3AD203B41FA5}">
                      <a16:colId xmlns:a16="http://schemas.microsoft.com/office/drawing/2014/main" val="3020675400"/>
                    </a:ext>
                  </a:extLst>
                </a:gridCol>
                <a:gridCol w="1575982">
                  <a:extLst>
                    <a:ext uri="{9D8B030D-6E8A-4147-A177-3AD203B41FA5}">
                      <a16:colId xmlns:a16="http://schemas.microsoft.com/office/drawing/2014/main" val="1306196265"/>
                    </a:ext>
                  </a:extLst>
                </a:gridCol>
                <a:gridCol w="1801122">
                  <a:extLst>
                    <a:ext uri="{9D8B030D-6E8A-4147-A177-3AD203B41FA5}">
                      <a16:colId xmlns:a16="http://schemas.microsoft.com/office/drawing/2014/main" val="24256861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Cases with NISEC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Death cases 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Other cases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number</a:t>
                      </a:r>
                      <a:r>
                        <a:rPr lang="en-US" sz="1400" baseline="0" dirty="0"/>
                        <a:t> of cases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43881"/>
                  </a:ext>
                </a:extLst>
              </a:tr>
              <a:tr h="3905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Cases causality assessed 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97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90411"/>
                  </a:ext>
                </a:extLst>
              </a:tr>
              <a:tr h="3905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Follow-up cases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34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6199"/>
                  </a:ext>
                </a:extLst>
              </a:tr>
              <a:tr h="3905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Cases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under review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97095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93522"/>
              </p:ext>
            </p:extLst>
          </p:nvPr>
        </p:nvGraphicFramePr>
        <p:xfrm>
          <a:off x="479583" y="2375218"/>
          <a:ext cx="7116753" cy="118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786">
                  <a:extLst>
                    <a:ext uri="{9D8B030D-6E8A-4147-A177-3AD203B41FA5}">
                      <a16:colId xmlns:a16="http://schemas.microsoft.com/office/drawing/2014/main" val="13472752"/>
                    </a:ext>
                  </a:extLst>
                </a:gridCol>
                <a:gridCol w="1447963">
                  <a:extLst>
                    <a:ext uri="{9D8B030D-6E8A-4147-A177-3AD203B41FA5}">
                      <a16:colId xmlns:a16="http://schemas.microsoft.com/office/drawing/2014/main" val="3020675400"/>
                    </a:ext>
                  </a:extLst>
                </a:gridCol>
                <a:gridCol w="1570802">
                  <a:extLst>
                    <a:ext uri="{9D8B030D-6E8A-4147-A177-3AD203B41FA5}">
                      <a16:colId xmlns:a16="http://schemas.microsoft.com/office/drawing/2014/main" val="1508399063"/>
                    </a:ext>
                  </a:extLst>
                </a:gridCol>
                <a:gridCol w="1795202">
                  <a:extLst>
                    <a:ext uri="{9D8B030D-6E8A-4147-A177-3AD203B41FA5}">
                      <a16:colId xmlns:a16="http://schemas.microsoft.com/office/drawing/2014/main" val="944811770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r>
                        <a:rPr lang="en-US" sz="1400" dirty="0"/>
                        <a:t>Causality</a:t>
                      </a:r>
                      <a:r>
                        <a:rPr lang="en-US" sz="1400" baseline="0" dirty="0"/>
                        <a:t> assessed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Death cases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Other cases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number of cases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43881"/>
                  </a:ext>
                </a:extLst>
              </a:tr>
              <a:tr h="413748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Comirnaty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54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90411"/>
                  </a:ext>
                </a:extLst>
              </a:tr>
              <a:tr h="41374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J&amp;J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Vaccine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34</a:t>
                      </a:r>
                      <a:endParaRPr lang="en-ZA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619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562755"/>
            <a:ext cx="3106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Outcome of death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30 cases are co-incidental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 insufficient information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538291"/>
            <a:ext cx="34915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Other cases under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Myocarditis/pericarditis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Capillary leak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Guillain-Barre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Vascular disorders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etc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95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3435846"/>
            <a:ext cx="4388024" cy="1230596"/>
          </a:xfrm>
        </p:spPr>
        <p:txBody>
          <a:bodyPr/>
          <a:lstStyle/>
          <a:p>
            <a:r>
              <a:rPr lang="en-GB" sz="3200"/>
              <a:t>Thank you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243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Vaccines authorization process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58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1"/>
            <a:ext cx="7211144" cy="69954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  <a:sym typeface="+mj-lt"/>
              </a:rPr>
              <a:t>Key steps of COVID-19 vaccine assessment</a:t>
            </a:r>
            <a:endParaRPr lang="en-ZA" sz="2400" b="1" dirty="0">
              <a:solidFill>
                <a:schemeClr val="accent1"/>
              </a:solidFill>
              <a:sym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0EDA9-44A7-4F8C-850F-98E6B4DE5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84" y="788376"/>
            <a:ext cx="3792979" cy="41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27A78-76FA-44BC-85F2-39A40EDC3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4"/>
          <a:stretch/>
        </p:blipFill>
        <p:spPr>
          <a:xfrm>
            <a:off x="154248" y="367255"/>
            <a:ext cx="2360351" cy="4651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C54E8-8FC9-42E1-B847-2CEE57121F1E}"/>
              </a:ext>
            </a:extLst>
          </p:cNvPr>
          <p:cNvSpPr txBox="1"/>
          <p:nvPr/>
        </p:nvSpPr>
        <p:spPr>
          <a:xfrm>
            <a:off x="3321627" y="205689"/>
            <a:ext cx="3757822" cy="1098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rgbClr val="007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dirty="0"/>
              <a:t>Assessment of cGMP</a:t>
            </a:r>
            <a:endParaRPr lang="en-GB" sz="24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C32D4B7-E838-457D-9AFA-BC87BCEFF015}"/>
              </a:ext>
            </a:extLst>
          </p:cNvPr>
          <p:cNvSpPr/>
          <p:nvPr/>
        </p:nvSpPr>
        <p:spPr>
          <a:xfrm>
            <a:off x="4584005" y="1130108"/>
            <a:ext cx="387927" cy="461665"/>
          </a:xfrm>
          <a:prstGeom prst="downArrow">
            <a:avLst/>
          </a:prstGeom>
          <a:gradFill flip="none" rotWithShape="1">
            <a:gsLst>
              <a:gs pos="0">
                <a:srgbClr val="0077A0">
                  <a:shade val="30000"/>
                  <a:satMod val="115000"/>
                </a:srgbClr>
              </a:gs>
              <a:gs pos="50000">
                <a:srgbClr val="0077A0">
                  <a:shade val="67500"/>
                  <a:satMod val="115000"/>
                </a:srgbClr>
              </a:gs>
              <a:gs pos="100000">
                <a:srgbClr val="0077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7B44F-D930-4C2A-AE08-31E83F17D631}"/>
              </a:ext>
            </a:extLst>
          </p:cNvPr>
          <p:cNvSpPr txBox="1"/>
          <p:nvPr/>
        </p:nvSpPr>
        <p:spPr>
          <a:xfrm>
            <a:off x="3761507" y="1656454"/>
            <a:ext cx="22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/>
              <a:t>Compliance of Good Manufacturing Practice</a:t>
            </a:r>
            <a:endParaRPr lang="en-GB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BD41C-0285-4BF6-B50D-74F069D86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09" y="2423754"/>
            <a:ext cx="3796145" cy="682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9D8517-0AAD-4202-B918-0A1BAEFAC58E}"/>
              </a:ext>
            </a:extLst>
          </p:cNvPr>
          <p:cNvSpPr txBox="1"/>
          <p:nvPr/>
        </p:nvSpPr>
        <p:spPr>
          <a:xfrm>
            <a:off x="3321627" y="2503277"/>
            <a:ext cx="315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Sites producing drug substance (DS), drug product(DP), filling, packing, testing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4D957-E816-4B39-8CEC-0CA1FCC3E04F}"/>
              </a:ext>
            </a:extLst>
          </p:cNvPr>
          <p:cNvSpPr txBox="1"/>
          <p:nvPr/>
        </p:nvSpPr>
        <p:spPr>
          <a:xfrm>
            <a:off x="3183081" y="3836963"/>
            <a:ext cx="3612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chemeClr val="tx1">
                    <a:lumMod val="50000"/>
                  </a:schemeClr>
                </a:solidFill>
              </a:rPr>
              <a:t>Inspections performed at sites that are not </a:t>
            </a:r>
            <a:r>
              <a:rPr lang="en-US" sz="1100" b="1" dirty="0" err="1">
                <a:solidFill>
                  <a:schemeClr val="tx1">
                    <a:lumMod val="50000"/>
                  </a:schemeClr>
                </a:solidFill>
              </a:rPr>
              <a:t>GMP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</a:rPr>
              <a:t> certified must be executed by an authority </a:t>
            </a:r>
            <a:r>
              <a:rPr lang="en-US" sz="1100" b="1" dirty="0" err="1">
                <a:solidFill>
                  <a:schemeClr val="tx1">
                    <a:lumMod val="50000"/>
                  </a:schemeClr>
                </a:solidFill>
              </a:rPr>
              <a:t>SAHPRA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</a:rPr>
              <a:t> aligns with</a:t>
            </a:r>
          </a:p>
          <a:p>
            <a:pPr algn="ctr"/>
            <a:endParaRPr lang="en-GB" sz="12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B24C26-E1F4-41FC-A5D3-9BFE32B34B6B}"/>
              </a:ext>
            </a:extLst>
          </p:cNvPr>
          <p:cNvCxnSpPr>
            <a:cxnSpLocks/>
          </p:cNvCxnSpPr>
          <p:nvPr/>
        </p:nvCxnSpPr>
        <p:spPr>
          <a:xfrm>
            <a:off x="2514599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559F6C-325B-4BD4-93A5-3786D671A713}"/>
              </a:ext>
            </a:extLst>
          </p:cNvPr>
          <p:cNvSpPr txBox="1"/>
          <p:nvPr/>
        </p:nvSpPr>
        <p:spPr>
          <a:xfrm>
            <a:off x="3183081" y="3208004"/>
            <a:ext cx="3757822" cy="1098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rgbClr val="007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dirty="0"/>
              <a:t>NOTE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481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057C7A-4C46-4604-909C-47544E08B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43" y="1717964"/>
            <a:ext cx="3796145" cy="461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7DFF7-FFE0-46FD-ABA0-BA0A60CBE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7"/>
          <a:stretch/>
        </p:blipFill>
        <p:spPr>
          <a:xfrm>
            <a:off x="265886" y="512617"/>
            <a:ext cx="2248711" cy="42568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5CD61B-764C-42E2-B006-4AEB0A331D03}"/>
              </a:ext>
            </a:extLst>
          </p:cNvPr>
          <p:cNvCxnSpPr>
            <a:cxnSpLocks/>
          </p:cNvCxnSpPr>
          <p:nvPr/>
        </p:nvCxnSpPr>
        <p:spPr>
          <a:xfrm>
            <a:off x="2514599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5D0987-E7CE-475E-A9F4-14FF4C2AD114}"/>
              </a:ext>
            </a:extLst>
          </p:cNvPr>
          <p:cNvSpPr txBox="1"/>
          <p:nvPr/>
        </p:nvSpPr>
        <p:spPr>
          <a:xfrm>
            <a:off x="3282661" y="520776"/>
            <a:ext cx="343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0077A0"/>
                </a:solidFill>
              </a:rPr>
              <a:t>Assessment of CMC</a:t>
            </a:r>
            <a:endParaRPr lang="en-GB" sz="2400" b="1" dirty="0">
              <a:solidFill>
                <a:srgbClr val="0077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49E50-84FD-4E0B-B435-E6C65233B3CB}"/>
              </a:ext>
            </a:extLst>
          </p:cNvPr>
          <p:cNvSpPr txBox="1"/>
          <p:nvPr/>
        </p:nvSpPr>
        <p:spPr>
          <a:xfrm>
            <a:off x="3052329" y="1795233"/>
            <a:ext cx="3612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</a:rPr>
              <a:t>CHEMISTRY | MANUFACTURING  |  CONTROL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5E332-3D8C-47BE-B241-7F04B25A0C89}"/>
              </a:ext>
            </a:extLst>
          </p:cNvPr>
          <p:cNvSpPr txBox="1"/>
          <p:nvPr/>
        </p:nvSpPr>
        <p:spPr>
          <a:xfrm>
            <a:off x="3282661" y="3204350"/>
            <a:ext cx="315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Sites producing drug substance (DS), drug product(DP), filling, packing, testing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FD05E-B818-4C0D-B03A-6D4F4D11A166}"/>
              </a:ext>
            </a:extLst>
          </p:cNvPr>
          <p:cNvSpPr txBox="1"/>
          <p:nvPr/>
        </p:nvSpPr>
        <p:spPr>
          <a:xfrm>
            <a:off x="2960543" y="2874818"/>
            <a:ext cx="3796144" cy="2176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MANUFACTURED</a:t>
            </a:r>
          </a:p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CHARACTERIZED</a:t>
            </a:r>
          </a:p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IMPURITIES ARE CONTROLLED</a:t>
            </a:r>
          </a:p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CONTROL TESTS AND LIMITS ARE JUSTIFIED</a:t>
            </a:r>
          </a:p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TEST METHODS ARE USED</a:t>
            </a:r>
          </a:p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TESTS ARE VALIDATED</a:t>
            </a:r>
          </a:p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STANDARDS ARE REFERENCED AND USED</a:t>
            </a:r>
          </a:p>
          <a:p>
            <a:pPr marL="171450" indent="-171450" algn="just">
              <a:lnSpc>
                <a:spcPct val="114000"/>
              </a:lnSpc>
              <a:buClr>
                <a:srgbClr val="52C2B7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PACKAGED – PACKING MATERIALS AND STABILITY</a:t>
            </a:r>
          </a:p>
          <a:p>
            <a:pPr algn="just"/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GB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9BE6B-17CB-418F-B66A-DEBC5AA190BA}"/>
              </a:ext>
            </a:extLst>
          </p:cNvPr>
          <p:cNvSpPr txBox="1"/>
          <p:nvPr/>
        </p:nvSpPr>
        <p:spPr>
          <a:xfrm>
            <a:off x="2960543" y="2461157"/>
            <a:ext cx="3796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b="1" dirty="0">
                <a:solidFill>
                  <a:srgbClr val="52C2B7"/>
                </a:solidFill>
              </a:rPr>
              <a:t>FOCUS ON HOW DS AND DP ARE </a:t>
            </a:r>
            <a:endParaRPr lang="en-GB" sz="2100" b="1" dirty="0">
              <a:solidFill>
                <a:srgbClr val="52C2B7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8FB4728-C2D4-4005-95FC-06D0C41A33C9}"/>
              </a:ext>
            </a:extLst>
          </p:cNvPr>
          <p:cNvSpPr/>
          <p:nvPr/>
        </p:nvSpPr>
        <p:spPr>
          <a:xfrm>
            <a:off x="4378036" y="1033136"/>
            <a:ext cx="387927" cy="461665"/>
          </a:xfrm>
          <a:prstGeom prst="downArrow">
            <a:avLst/>
          </a:prstGeom>
          <a:gradFill flip="none" rotWithShape="1">
            <a:gsLst>
              <a:gs pos="0">
                <a:srgbClr val="0077A0">
                  <a:shade val="30000"/>
                  <a:satMod val="115000"/>
                </a:srgbClr>
              </a:gs>
              <a:gs pos="50000">
                <a:srgbClr val="0077A0">
                  <a:shade val="67500"/>
                  <a:satMod val="115000"/>
                </a:srgbClr>
              </a:gs>
              <a:gs pos="100000">
                <a:srgbClr val="0077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97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1"/>
            <a:ext cx="7211144" cy="69954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  <a:sym typeface="+mj-lt"/>
              </a:rPr>
              <a:t>Key steps of COVID-19 vaccine assessment</a:t>
            </a:r>
            <a:endParaRPr lang="en-ZA" sz="2400" b="1" dirty="0">
              <a:solidFill>
                <a:schemeClr val="accent1"/>
              </a:solidFill>
              <a:sym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0EDA9-44A7-4F8C-850F-98E6B4DE5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84" y="788376"/>
            <a:ext cx="3792979" cy="41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5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7593B3-4FA2-49F7-A7AD-A1A53A45DA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9"/>
          <a:stretch/>
        </p:blipFill>
        <p:spPr>
          <a:xfrm>
            <a:off x="172604" y="138545"/>
            <a:ext cx="2458329" cy="48664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5CD61B-764C-42E2-B006-4AEB0A331D03}"/>
              </a:ext>
            </a:extLst>
          </p:cNvPr>
          <p:cNvCxnSpPr>
            <a:cxnSpLocks/>
          </p:cNvCxnSpPr>
          <p:nvPr/>
        </p:nvCxnSpPr>
        <p:spPr>
          <a:xfrm>
            <a:off x="2514599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72B99D4-2813-44E9-9B42-A048A7A7C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56" y="1323112"/>
            <a:ext cx="3796145" cy="461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F57639-9324-4A39-9E68-3B5A6566BE0B}"/>
              </a:ext>
            </a:extLst>
          </p:cNvPr>
          <p:cNvSpPr txBox="1"/>
          <p:nvPr/>
        </p:nvSpPr>
        <p:spPr>
          <a:xfrm>
            <a:off x="2797331" y="240353"/>
            <a:ext cx="435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0077A0"/>
                </a:solidFill>
              </a:rPr>
              <a:t>CLINICAL STUDIES ASSESSMENT</a:t>
            </a:r>
            <a:endParaRPr lang="en-GB" sz="2400" b="1" dirty="0">
              <a:solidFill>
                <a:srgbClr val="0077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0B7E9-67CF-4348-93EA-9635365C5DA8}"/>
              </a:ext>
            </a:extLst>
          </p:cNvPr>
          <p:cNvSpPr txBox="1"/>
          <p:nvPr/>
        </p:nvSpPr>
        <p:spPr>
          <a:xfrm>
            <a:off x="3166642" y="1400381"/>
            <a:ext cx="3612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</a:rPr>
              <a:t>ASSESSMENT OF SAFETY DATA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8B538-370A-47BA-A09B-82A6AB305678}"/>
              </a:ext>
            </a:extLst>
          </p:cNvPr>
          <p:cNvSpPr txBox="1"/>
          <p:nvPr/>
        </p:nvSpPr>
        <p:spPr>
          <a:xfrm>
            <a:off x="3396974" y="3945571"/>
            <a:ext cx="315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Sites producing drug substance (DS), drug product(DP), filling, packing, testing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BE72B6E-33D2-44B7-8C8B-48B782D5F567}"/>
              </a:ext>
            </a:extLst>
          </p:cNvPr>
          <p:cNvSpPr/>
          <p:nvPr/>
        </p:nvSpPr>
        <p:spPr>
          <a:xfrm>
            <a:off x="4778965" y="727834"/>
            <a:ext cx="387927" cy="461665"/>
          </a:xfrm>
          <a:prstGeom prst="downArrow">
            <a:avLst/>
          </a:prstGeom>
          <a:gradFill flip="none" rotWithShape="1">
            <a:gsLst>
              <a:gs pos="0">
                <a:srgbClr val="0077A0">
                  <a:shade val="30000"/>
                  <a:satMod val="115000"/>
                </a:srgbClr>
              </a:gs>
              <a:gs pos="50000">
                <a:srgbClr val="0077A0">
                  <a:shade val="67500"/>
                  <a:satMod val="115000"/>
                </a:srgbClr>
              </a:gs>
              <a:gs pos="100000">
                <a:srgbClr val="0077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EECADE-504E-429A-BA7C-47AD2A352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56" y="2439863"/>
            <a:ext cx="3796145" cy="4616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1C345E-8D3B-4098-BF1B-6D24D81C61C7}"/>
              </a:ext>
            </a:extLst>
          </p:cNvPr>
          <p:cNvSpPr txBox="1"/>
          <p:nvPr/>
        </p:nvSpPr>
        <p:spPr>
          <a:xfrm>
            <a:off x="3166642" y="2517132"/>
            <a:ext cx="3612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</a:rPr>
              <a:t>ASSESSMENT OF EFFICACY DATA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CCFF3D-CF08-4948-BE4F-91E3EBD3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56" y="3764454"/>
            <a:ext cx="3796145" cy="4616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569F5-9566-435B-9F15-1DD19D5AE7E4}"/>
              </a:ext>
            </a:extLst>
          </p:cNvPr>
          <p:cNvSpPr txBox="1"/>
          <p:nvPr/>
        </p:nvSpPr>
        <p:spPr>
          <a:xfrm>
            <a:off x="3166642" y="3841723"/>
            <a:ext cx="3612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</a:rPr>
              <a:t>ASSESSMENT OF RISK MANAGEMENT PLAN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A3646-6A2D-4FE1-9F48-6615613E57EF}"/>
              </a:ext>
            </a:extLst>
          </p:cNvPr>
          <p:cNvSpPr txBox="1"/>
          <p:nvPr/>
        </p:nvSpPr>
        <p:spPr>
          <a:xfrm>
            <a:off x="3104730" y="1818933"/>
            <a:ext cx="373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200" dirty="0">
                <a:solidFill>
                  <a:schemeClr val="tx1">
                    <a:lumMod val="50000"/>
                  </a:schemeClr>
                </a:solidFill>
              </a:rPr>
              <a:t>Requires an adequate number of vaccine recipients and monitoring for a sufficiently long time</a:t>
            </a: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5C6110-5326-4853-BCDA-13C75743FFA9}"/>
              </a:ext>
            </a:extLst>
          </p:cNvPr>
          <p:cNvSpPr txBox="1"/>
          <p:nvPr/>
        </p:nvSpPr>
        <p:spPr>
          <a:xfrm>
            <a:off x="3104730" y="2927344"/>
            <a:ext cx="373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just"/>
            <a:r>
              <a:rPr lang="en-ZA" dirty="0"/>
              <a:t>Requires robust evidence of the vaccine's ability to prevent COVID-19 infection from well-conducted phase 3 clinical trials in humans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C3A487-2DC4-4D00-A212-3BBC4C42770E}"/>
              </a:ext>
            </a:extLst>
          </p:cNvPr>
          <p:cNvSpPr txBox="1"/>
          <p:nvPr/>
        </p:nvSpPr>
        <p:spPr>
          <a:xfrm>
            <a:off x="3104730" y="4245357"/>
            <a:ext cx="373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200" dirty="0">
                <a:solidFill>
                  <a:schemeClr val="tx1">
                    <a:lumMod val="50000"/>
                  </a:schemeClr>
                </a:solidFill>
              </a:rPr>
              <a:t>Applicant ability to record and report side effects. Assessment of efficacy against variants of concerns is critical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8503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1"/>
            <a:ext cx="7211144" cy="69954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  <a:sym typeface="+mj-lt"/>
              </a:rPr>
              <a:t>Key steps of COVID-19 vaccine assessment</a:t>
            </a:r>
            <a:endParaRPr lang="en-ZA" sz="2400" b="1" dirty="0">
              <a:solidFill>
                <a:schemeClr val="accent1"/>
              </a:solidFill>
              <a:sym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0EDA9-44A7-4F8C-850F-98E6B4DE5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84" y="788376"/>
            <a:ext cx="3792979" cy="41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9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lrouAt5c7s3CaVD141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s_w0rAGG7jN9mBwszBwQ"/>
</p:tagLst>
</file>

<file path=ppt/theme/theme1.xml><?xml version="1.0" encoding="utf-8"?>
<a:theme xmlns:a="http://schemas.openxmlformats.org/drawingml/2006/main" name="Office Theme">
  <a:themeElements>
    <a:clrScheme name="SAHPRA">
      <a:dk1>
        <a:srgbClr val="7B7A7B"/>
      </a:dk1>
      <a:lt1>
        <a:sysClr val="window" lastClr="FFFFFF"/>
      </a:lt1>
      <a:dk2>
        <a:srgbClr val="7B7A7B"/>
      </a:dk2>
      <a:lt2>
        <a:srgbClr val="FFFFFF"/>
      </a:lt2>
      <a:accent1>
        <a:srgbClr val="0077A0"/>
      </a:accent1>
      <a:accent2>
        <a:srgbClr val="52C2B7"/>
      </a:accent2>
      <a:accent3>
        <a:srgbClr val="C3A1CB"/>
      </a:accent3>
      <a:accent4>
        <a:srgbClr val="7B7A7B"/>
      </a:accent4>
      <a:accent5>
        <a:srgbClr val="EDC561"/>
      </a:accent5>
      <a:accent6>
        <a:srgbClr val="8FCC8B"/>
      </a:accent6>
      <a:hlink>
        <a:srgbClr val="0077A0"/>
      </a:hlink>
      <a:folHlink>
        <a:srgbClr val="C3A1C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7443343-4C20-444C-B543-58239E38E79E}" vid="{6B6B2014-C27D-412E-9625-A1938B182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EA9A7925FAF40B90A2322D29D10FD" ma:contentTypeVersion="16" ma:contentTypeDescription="Create a new document." ma:contentTypeScope="" ma:versionID="9b0624571160b6d0e7174a01d268eab6">
  <xsd:schema xmlns:xsd="http://www.w3.org/2001/XMLSchema" xmlns:xs="http://www.w3.org/2001/XMLSchema" xmlns:p="http://schemas.microsoft.com/office/2006/metadata/properties" xmlns:ns1="http://schemas.microsoft.com/sharepoint/v3" xmlns:ns3="6a9a10e0-a5fe-4b89-90ab-331c43e92545" xmlns:ns4="36d8a8d2-a0c6-4850-b4c7-40d805846bfc" targetNamespace="http://schemas.microsoft.com/office/2006/metadata/properties" ma:root="true" ma:fieldsID="397a629244759e59932286a346b4a8a7" ns1:_="" ns3:_="" ns4:_="">
    <xsd:import namespace="http://schemas.microsoft.com/sharepoint/v3"/>
    <xsd:import namespace="6a9a10e0-a5fe-4b89-90ab-331c43e92545"/>
    <xsd:import namespace="36d8a8d2-a0c6-4850-b4c7-40d805846b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a10e0-a5fe-4b89-90ab-331c43e92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8a8d2-a0c6-4850-b4c7-40d805846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017F3-412F-455A-BC47-301FC60F56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5663B9-7AC2-4947-858F-D151D262F89B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36d8a8d2-a0c6-4850-b4c7-40d805846bfc"/>
    <ds:schemaRef ds:uri="6a9a10e0-a5fe-4b89-90ab-331c43e9254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B89792-5F37-4D8C-90DE-7A4617C0D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9a10e0-a5fe-4b89-90ab-331c43e92545"/>
    <ds:schemaRef ds:uri="36d8a8d2-a0c6-4850-b4c7-40d805846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K-15411 SAHPRA PPT Template v2</Template>
  <TotalTime>17024</TotalTime>
  <Words>1431</Words>
  <Application>Microsoft Office PowerPoint</Application>
  <PresentationFormat>On-screen Show (16:9)</PresentationFormat>
  <Paragraphs>384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think-cell Slide</vt:lpstr>
      <vt:lpstr> SAHPRA update on COVID-19 vaccines  Dr B Semete-Makokotlela  SAHPRA CEO  1 September 2021 </vt:lpstr>
      <vt:lpstr>Contents</vt:lpstr>
      <vt:lpstr>Vaccines authorization process   </vt:lpstr>
      <vt:lpstr>Key steps of COVID-19 vaccine assessment</vt:lpstr>
      <vt:lpstr>PowerPoint Presentation</vt:lpstr>
      <vt:lpstr>PowerPoint Presentation</vt:lpstr>
      <vt:lpstr>Key steps of COVID-19 vaccine assessment</vt:lpstr>
      <vt:lpstr>PowerPoint Presentation</vt:lpstr>
      <vt:lpstr>Key steps of COVID-19 vaccine assessment</vt:lpstr>
      <vt:lpstr>COVID-19 vaccines updates  </vt:lpstr>
      <vt:lpstr>COVID-19 Vaccine Applications and approvals</vt:lpstr>
      <vt:lpstr>Status of COVID-19 vaccines within WHO EUL/PQ Evaluation process</vt:lpstr>
      <vt:lpstr>Status of COVID-19 vaccines within WHO EUL/PQ Evaluation process </vt:lpstr>
      <vt:lpstr>Pre-Submission Meetings between SAHPRA and Applicants</vt:lpstr>
      <vt:lpstr>Pre-Submission Meetings between SAHPRA and Applicants cont…</vt:lpstr>
      <vt:lpstr>SAHPRA COVID-19 Vaccine Applications and approvals</vt:lpstr>
      <vt:lpstr>SAHPRA COVID-19 Vaccine Applications and approvals</vt:lpstr>
      <vt:lpstr>Vaccine effectiveness </vt:lpstr>
      <vt:lpstr>COVID-19 clinical trials update worldwide   </vt:lpstr>
      <vt:lpstr>WHO COVID-19 vaccine tracker and landscape </vt:lpstr>
      <vt:lpstr>COVID-19 safety report </vt:lpstr>
      <vt:lpstr>The overall safety monitoring of vaccines – Reporting </vt:lpstr>
      <vt:lpstr>The overall safety monitoring of vaccines</vt:lpstr>
      <vt:lpstr>AEFI Data Analysis</vt:lpstr>
      <vt:lpstr>AEFI Data Analysis</vt:lpstr>
      <vt:lpstr>AEFI Data Analysis</vt:lpstr>
      <vt:lpstr>NISEC Causality Assessment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Daphney Fafudi</dc:creator>
  <cp:lastModifiedBy>Vuyokazi Majalamba</cp:lastModifiedBy>
  <cp:revision>322</cp:revision>
  <dcterms:created xsi:type="dcterms:W3CDTF">2020-01-22T10:35:51Z</dcterms:created>
  <dcterms:modified xsi:type="dcterms:W3CDTF">2021-08-31T10:41:17Z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0x010100182EA9A7925FAF40B90A2322D29D10FD</vt:lpwstr>
  </property>
</Properties>
</file>